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14" r:id="rId2"/>
    <p:sldMasterId id="2147483929" r:id="rId3"/>
  </p:sldMasterIdLst>
  <p:notesMasterIdLst>
    <p:notesMasterId r:id="rId74"/>
  </p:notesMasterIdLst>
  <p:sldIdLst>
    <p:sldId id="1532" r:id="rId4"/>
    <p:sldId id="1535" r:id="rId5"/>
    <p:sldId id="557" r:id="rId6"/>
    <p:sldId id="1538" r:id="rId7"/>
    <p:sldId id="588" r:id="rId8"/>
    <p:sldId id="560" r:id="rId9"/>
    <p:sldId id="787" r:id="rId10"/>
    <p:sldId id="561" r:id="rId11"/>
    <p:sldId id="788" r:id="rId12"/>
    <p:sldId id="562" r:id="rId13"/>
    <p:sldId id="563" r:id="rId14"/>
    <p:sldId id="591" r:id="rId15"/>
    <p:sldId id="1540" r:id="rId16"/>
    <p:sldId id="1541" r:id="rId17"/>
    <p:sldId id="1543" r:id="rId18"/>
    <p:sldId id="1542" r:id="rId19"/>
    <p:sldId id="1545" r:id="rId20"/>
    <p:sldId id="1717" r:id="rId21"/>
    <p:sldId id="1718" r:id="rId22"/>
    <p:sldId id="1544" r:id="rId23"/>
    <p:sldId id="1719" r:id="rId24"/>
    <p:sldId id="1732" r:id="rId25"/>
    <p:sldId id="1733" r:id="rId26"/>
    <p:sldId id="592" r:id="rId27"/>
    <p:sldId id="1659" r:id="rId28"/>
    <p:sldId id="1660" r:id="rId29"/>
    <p:sldId id="593" r:id="rId30"/>
    <p:sldId id="1661" r:id="rId31"/>
    <p:sldId id="595" r:id="rId32"/>
    <p:sldId id="597" r:id="rId33"/>
    <p:sldId id="1533" r:id="rId34"/>
    <p:sldId id="260" r:id="rId35"/>
    <p:sldId id="300" r:id="rId36"/>
    <p:sldId id="301" r:id="rId37"/>
    <p:sldId id="302" r:id="rId38"/>
    <p:sldId id="1547" r:id="rId39"/>
    <p:sldId id="304" r:id="rId40"/>
    <p:sldId id="1666" r:id="rId41"/>
    <p:sldId id="305" r:id="rId42"/>
    <p:sldId id="333" r:id="rId43"/>
    <p:sldId id="334" r:id="rId44"/>
    <p:sldId id="335" r:id="rId45"/>
    <p:sldId id="336" r:id="rId46"/>
    <p:sldId id="337" r:id="rId47"/>
    <p:sldId id="338" r:id="rId48"/>
    <p:sldId id="307" r:id="rId49"/>
    <p:sldId id="339" r:id="rId50"/>
    <p:sldId id="340" r:id="rId51"/>
    <p:sldId id="341" r:id="rId52"/>
    <p:sldId id="342" r:id="rId53"/>
    <p:sldId id="1662" r:id="rId54"/>
    <p:sldId id="1655" r:id="rId55"/>
    <p:sldId id="1657" r:id="rId56"/>
    <p:sldId id="1658" r:id="rId57"/>
    <p:sldId id="1663" r:id="rId58"/>
    <p:sldId id="1665" r:id="rId59"/>
    <p:sldId id="1639" r:id="rId60"/>
    <p:sldId id="1641" r:id="rId61"/>
    <p:sldId id="1640" r:id="rId62"/>
    <p:sldId id="1731" r:id="rId63"/>
    <p:sldId id="1642" r:id="rId64"/>
    <p:sldId id="1650" r:id="rId65"/>
    <p:sldId id="1643" r:id="rId66"/>
    <p:sldId id="1651" r:id="rId67"/>
    <p:sldId id="1644" r:id="rId68"/>
    <p:sldId id="1652" r:id="rId69"/>
    <p:sldId id="1645" r:id="rId70"/>
    <p:sldId id="1653" r:id="rId71"/>
    <p:sldId id="1646" r:id="rId72"/>
    <p:sldId id="1654"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A1B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79320"/>
  </p:normalViewPr>
  <p:slideViewPr>
    <p:cSldViewPr snapToGrid="0" snapToObjects="1">
      <p:cViewPr varScale="1">
        <p:scale>
          <a:sx n="96" d="100"/>
          <a:sy n="96" d="100"/>
        </p:scale>
        <p:origin x="3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05B6E-79D9-9A4C-880A-70B95148C28B}" type="datetimeFigureOut">
              <a:rPr lang="en-US" smtClean="0"/>
              <a:t>4/9/25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1CA67-5ABF-B441-9F5E-B32457E6BEA1}" type="slidenum">
              <a:rPr lang="en-US" smtClean="0"/>
              <a:t>‹#›</a:t>
            </a:fld>
            <a:endParaRPr lang="en-US"/>
          </a:p>
        </p:txBody>
      </p:sp>
    </p:spTree>
    <p:extLst>
      <p:ext uri="{BB962C8B-B14F-4D97-AF65-F5344CB8AC3E}">
        <p14:creationId xmlns:p14="http://schemas.microsoft.com/office/powerpoint/2010/main" val="190248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ciencedirect.com/topics/computer-science/congestion-informatio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a:t>
            </a:fld>
            <a:endParaRPr lang="en-US"/>
          </a:p>
        </p:txBody>
      </p:sp>
    </p:spTree>
    <p:extLst>
      <p:ext uri="{BB962C8B-B14F-4D97-AF65-F5344CB8AC3E}">
        <p14:creationId xmlns:p14="http://schemas.microsoft.com/office/powerpoint/2010/main" val="86235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3">
            <a:extLst>
              <a:ext uri="{FF2B5EF4-FFF2-40B4-BE49-F238E27FC236}">
                <a16:creationId xmlns:a16="http://schemas.microsoft.com/office/drawing/2014/main" id="{13579BF5-80A9-09EF-7EF0-FE039E524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BE678E70-EF46-4546-8FA0-31C51AEF86D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B30A06EB-092F-1D44-9B35-99A334184967}"/>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D6FF3487-7A0F-42ED-EC13-6B9444ECD0AC}"/>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3">
            <a:extLst>
              <a:ext uri="{FF2B5EF4-FFF2-40B4-BE49-F238E27FC236}">
                <a16:creationId xmlns:a16="http://schemas.microsoft.com/office/drawing/2014/main" id="{78FB9D34-EEE2-513A-2E87-3BBC65238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9807668-723B-3A48-A63E-1FE6C2D2F30A}"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DD0742BE-0958-E654-6CD0-46202488EB8A}"/>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A6053F32-A778-21D5-F466-BFCF246BB624}"/>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extLst>
      <p:ext uri="{BB962C8B-B14F-4D97-AF65-F5344CB8AC3E}">
        <p14:creationId xmlns:p14="http://schemas.microsoft.com/office/powerpoint/2010/main" val="310314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3">
            <a:extLst>
              <a:ext uri="{FF2B5EF4-FFF2-40B4-BE49-F238E27FC236}">
                <a16:creationId xmlns:a16="http://schemas.microsoft.com/office/drawing/2014/main" id="{F51F0B42-0DAC-3D73-0B8F-96A290D66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6A46FF7-349E-784D-9A76-61C25CA5BAE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E529461C-FEBC-A3BA-DBEE-CF912CCF8B4B}"/>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D0EE53FD-5133-D095-5EE6-2A98E9AA630B}"/>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3">
            <a:extLst>
              <a:ext uri="{FF2B5EF4-FFF2-40B4-BE49-F238E27FC236}">
                <a16:creationId xmlns:a16="http://schemas.microsoft.com/office/drawing/2014/main" id="{AB64711C-603E-F826-0E81-6B843838E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BE5C9ED-F339-BC48-B068-2A18EB3EFB2B}"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6498" name="Rectangle 2">
            <a:extLst>
              <a:ext uri="{FF2B5EF4-FFF2-40B4-BE49-F238E27FC236}">
                <a16:creationId xmlns:a16="http://schemas.microsoft.com/office/drawing/2014/main" id="{8F53D206-CB95-25AC-A3C9-1DFE6EBE64BC}"/>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21C0B3F0-85EE-AC12-4ECD-AB0E183CDB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54505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3">
            <a:extLst>
              <a:ext uri="{FF2B5EF4-FFF2-40B4-BE49-F238E27FC236}">
                <a16:creationId xmlns:a16="http://schemas.microsoft.com/office/drawing/2014/main" id="{EDD6150C-42EE-D055-7997-73B44B0A3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DBF7982-B96A-0841-976F-FE067FD123C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60770" name="Rectangle 2">
            <a:extLst>
              <a:ext uri="{FF2B5EF4-FFF2-40B4-BE49-F238E27FC236}">
                <a16:creationId xmlns:a16="http://schemas.microsoft.com/office/drawing/2014/main" id="{3BE9BC0C-6936-AD52-7CE3-68DB3C8E49B5}"/>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8B049852-8E8A-42C2-06CB-D9E97C618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After FR/FR, when CA is entered, </a:t>
            </a:r>
            <a:r>
              <a:rPr lang="en-US" altLang="en-US" dirty="0" err="1">
                <a:latin typeface="Times New Roman" panose="02020603050405020304" pitchFamily="18" charset="0"/>
                <a:ea typeface="ＭＳ Ｐゴシック" panose="020B0600070205080204" pitchFamily="34" charset="-128"/>
              </a:rPr>
              <a:t>cwnd</a:t>
            </a:r>
            <a:r>
              <a:rPr lang="en-US" altLang="en-US" dirty="0">
                <a:latin typeface="Times New Roman" panose="02020603050405020304" pitchFamily="18" charset="0"/>
                <a:ea typeface="ＭＳ Ｐゴシック" panose="020B0600070205080204" pitchFamily="34" charset="-128"/>
              </a:rPr>
              <a:t> is half of the window when lost was detected.  </a:t>
            </a:r>
          </a:p>
          <a:p>
            <a:r>
              <a:rPr lang="en-US" altLang="en-US" dirty="0">
                <a:latin typeface="Times New Roman" panose="02020603050405020304" pitchFamily="18" charset="0"/>
                <a:ea typeface="ＭＳ Ｐゴシック" panose="020B0600070205080204" pitchFamily="34" charset="-128"/>
              </a:rPr>
              <a:t>So the effect of lost is halving the window.</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3">
            <a:extLst>
              <a:ext uri="{FF2B5EF4-FFF2-40B4-BE49-F238E27FC236}">
                <a16:creationId xmlns:a16="http://schemas.microsoft.com/office/drawing/2014/main" id="{A90F8C3E-A498-37E5-706D-8C642A106F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7DCCF66-3873-D648-A7D2-576A488E1722}"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8E42E303-C85F-859B-C0B8-CCF741D94002}"/>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994D2862-1AB7-3391-37C5-6FBE6F6CF0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3">
            <a:extLst>
              <a:ext uri="{FF2B5EF4-FFF2-40B4-BE49-F238E27FC236}">
                <a16:creationId xmlns:a16="http://schemas.microsoft.com/office/drawing/2014/main" id="{F3845C86-5577-85B5-C185-DAE87D3B3E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39EE873-6044-084F-8291-38FFB011A71B}"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CCECE802-AEDE-F6D4-F641-7E70F19A29E5}"/>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76653DEA-D116-F162-C7D1-B576140CBD52}"/>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3">
            <a:extLst>
              <a:ext uri="{FF2B5EF4-FFF2-40B4-BE49-F238E27FC236}">
                <a16:creationId xmlns:a16="http://schemas.microsoft.com/office/drawing/2014/main" id="{53EB0E33-C546-0C8F-C7CA-D5DEF4089B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C5E7B33-5756-A541-A34A-BBC6F762F59F}"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84D17D8E-EEBC-E2FB-AEA5-E4E212B3419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551ECDA-C2E7-BA15-EED5-89537380D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[Sources: M. Mathis, J. Mahdavi, S. Floyd and A. Romanow,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TCP Selective Acknowledgement Options</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RFC 2018, Oct. 1996</a:t>
            </a:r>
          </a:p>
          <a:p>
            <a:r>
              <a:rPr lang="en-US" altLang="en-US">
                <a:latin typeface="Times New Roman" panose="02020603050405020304" pitchFamily="18" charset="0"/>
                <a:ea typeface="ＭＳ Ｐゴシック" panose="020B0600070205080204" pitchFamily="34" charset="-128"/>
              </a:rPr>
              <a:t>K. Fall and S.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Simulation-based comparisons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Computer Communication Review, July 1996 ]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3">
            <a:extLst>
              <a:ext uri="{FF2B5EF4-FFF2-40B4-BE49-F238E27FC236}">
                <a16:creationId xmlns:a16="http://schemas.microsoft.com/office/drawing/2014/main" id="{BF1FDB0F-25B3-6EFB-7BF4-49C2E0B65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DF082A8-E1AB-A24B-8B15-FABB3610FA83}"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7762" name="Rectangle 2">
            <a:extLst>
              <a:ext uri="{FF2B5EF4-FFF2-40B4-BE49-F238E27FC236}">
                <a16:creationId xmlns:a16="http://schemas.microsoft.com/office/drawing/2014/main" id="{B0AEF727-546E-1556-C166-288D53789269}"/>
              </a:ext>
            </a:extLst>
          </p:cNvPr>
          <p:cNvSpPr>
            <a:spLocks noGrp="1" noRot="1" noChangeAspect="1" noChangeArrowheads="1" noTextEdit="1"/>
          </p:cNvSpPr>
          <p:nvPr>
            <p:ph type="sldImg"/>
          </p:nvPr>
        </p:nvSpPr>
        <p:spPr>
          <a:ln/>
        </p:spPr>
      </p:sp>
      <p:sp>
        <p:nvSpPr>
          <p:cNvPr id="978947" name="Rectangle 3">
            <a:extLst>
              <a:ext uri="{FF2B5EF4-FFF2-40B4-BE49-F238E27FC236}">
                <a16:creationId xmlns:a16="http://schemas.microsoft.com/office/drawing/2014/main" id="{E4DB7B74-5428-E5F4-1631-BEBF0D84D53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694CA1EA-9A71-1E98-A6B2-0C3AE63F7CD4}"/>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CFC1DC63-550E-2B74-4299-EEF6B06A0F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This  week,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how to share resources.  Today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end-points can do in a distributed fashion, from the edge of the network.  On Wednesday,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lower-level elements can do.</a:t>
            </a:r>
            <a:endParaRPr lang="en-US" altLang="en-US">
              <a:latin typeface="Times New Roman" panose="02020603050405020304" pitchFamily="18"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D21B1E33-87AC-5799-D2BF-ACD10BFBC0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55E23E6-0DB9-1249-8BDE-28A3BDE89C1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3">
            <a:extLst>
              <a:ext uri="{FF2B5EF4-FFF2-40B4-BE49-F238E27FC236}">
                <a16:creationId xmlns:a16="http://schemas.microsoft.com/office/drawing/2014/main" id="{EBCF31D8-6F60-7566-25AC-8862CC9525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6E6665C-2652-3F45-82DD-B9719B234D6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3BE7334D-77C1-2F9E-485B-9D9DABAB1527}"/>
              </a:ext>
            </a:extLst>
          </p:cNvPr>
          <p:cNvSpPr>
            <a:spLocks noGrp="1" noRot="1" noChangeAspect="1" noChangeArrowheads="1" noTextEdit="1"/>
          </p:cNvSpPr>
          <p:nvPr>
            <p:ph type="sldImg"/>
          </p:nvPr>
        </p:nvSpPr>
        <p:spPr>
          <a:ln/>
        </p:spPr>
      </p:sp>
      <p:sp>
        <p:nvSpPr>
          <p:cNvPr id="978947" name="Rectangle 3">
            <a:extLst>
              <a:ext uri="{FF2B5EF4-FFF2-40B4-BE49-F238E27FC236}">
                <a16:creationId xmlns:a16="http://schemas.microsoft.com/office/drawing/2014/main" id="{013CC8BD-B87A-E3B5-AAFE-C75D2FCFE013}"/>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C68847A5-DAB6-7F9A-2EE1-65171AD04E6B}"/>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95086C0C-8CF0-9A88-3209-732AD03145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This  week,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how to share resources.  Today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end-points can do in a distributed fashion, from the edge of the network.  On Wednesday,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lower-level elements can do.</a:t>
            </a:r>
            <a:endParaRPr lang="en-US" altLang="en-US">
              <a:latin typeface="Times New Roman" panose="02020603050405020304" pitchFamily="18" charset="0"/>
              <a:ea typeface="ＭＳ Ｐゴシック" panose="020B0600070205080204" pitchFamily="34" charset="-128"/>
            </a:endParaRPr>
          </a:p>
        </p:txBody>
      </p:sp>
      <p:sp>
        <p:nvSpPr>
          <p:cNvPr id="121859" name="Slide Number Placeholder 3">
            <a:extLst>
              <a:ext uri="{FF2B5EF4-FFF2-40B4-BE49-F238E27FC236}">
                <a16:creationId xmlns:a16="http://schemas.microsoft.com/office/drawing/2014/main" id="{1E92B9B1-8ECE-5BE8-5DF0-63E2FE22EE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C0FF5256-3422-C74A-9727-4646D0B6457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744D485-9031-867A-BF7B-94722C407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400CF18-8AED-4749-ACE0-79F26A94F53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3906" name="Rectangle 2">
            <a:extLst>
              <a:ext uri="{FF2B5EF4-FFF2-40B4-BE49-F238E27FC236}">
                <a16:creationId xmlns:a16="http://schemas.microsoft.com/office/drawing/2014/main" id="{23132132-570B-7810-1509-E521F2A52E66}"/>
              </a:ext>
            </a:extLst>
          </p:cNvPr>
          <p:cNvSpPr>
            <a:spLocks noGrp="1" noRot="1" noChangeAspect="1" noChangeArrowheads="1" noTextEdit="1"/>
          </p:cNvSpPr>
          <p:nvPr>
            <p:ph type="sldImg"/>
          </p:nvPr>
        </p:nvSpPr>
        <p:spPr>
          <a:xfrm>
            <a:off x="1250950" y="708025"/>
            <a:ext cx="4814888" cy="3611563"/>
          </a:xfrm>
          <a:ln/>
        </p:spPr>
      </p:sp>
      <p:sp>
        <p:nvSpPr>
          <p:cNvPr id="123907" name="Rectangle 3">
            <a:extLst>
              <a:ext uri="{FF2B5EF4-FFF2-40B4-BE49-F238E27FC236}">
                <a16:creationId xmlns:a16="http://schemas.microsoft.com/office/drawing/2014/main" id="{7558AAAF-DB01-317C-F9E9-BCA2CA85BD84}"/>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35238C57-7B36-D506-31D9-595D74AD7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C9E2B954-B818-324B-9C25-785DFA3EA85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5F91E263-9B32-E19D-A5A5-B7F21D05D0E6}"/>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6A803921-1FCB-0679-904A-C6358EA94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5550702E-BFFE-F724-C4C7-A9711A0F27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FD55248-5448-084D-8A7F-73C8FD48A43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8002" name="Rectangle 2">
            <a:extLst>
              <a:ext uri="{FF2B5EF4-FFF2-40B4-BE49-F238E27FC236}">
                <a16:creationId xmlns:a16="http://schemas.microsoft.com/office/drawing/2014/main" id="{6C029B7C-FF03-87BB-D62C-23494678A4A4}"/>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6B057651-E143-F378-919D-84463339D76B}"/>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B4328ECF-465F-627E-FF54-4EAB10651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6C42C8F-52B9-0947-BFC3-55099A456D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F0AA2F3F-A450-6267-6A8A-D9E251BDBB9D}"/>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15A3C02-C3E0-7B17-7F06-A6729A14F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7400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289FC77-B507-DF40-2172-6170F71E7B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5D5730F-9B50-BD45-ACE9-86D1810B0E3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78F95815-17C5-D3E8-0DC1-A7D78803B73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548DB75-EC70-BEAF-584A-62605BF4EB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5B2CBBE0-38B4-D275-8301-2B32430382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631154A-CA0D-D044-9EDA-B98813175C3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2BD31B47-E0A6-003C-5FA4-96CE0E480F55}"/>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56D8F1A1-5B3D-D4BB-4C7A-6D9E5C143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C4499A5-C7D1-8F3B-A56F-202F90265D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1884C4C-1A45-FB45-83A9-4139EF28A03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B362C815-AE4A-4BDA-8AAD-5A69F01BF785}"/>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4B6E4CA4-2D1F-982E-5AF2-C97931DB88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4AAF249-6991-215B-F3CF-1525D68C21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0920BEB9-B702-604F-AE2F-F52EFB8F66C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064EE9A5-EF08-BE4D-0804-9D5122683E5A}"/>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2D834B83-F65D-F0F0-986E-72409DF379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110CA70B-D567-8382-E9DA-5F49BB218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CD5D6E7-8A6F-9D41-A9F9-D72078CCE3D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D87FB13B-FA64-AFD9-7E69-CA432F8E4FC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F29DB940-63E4-3F29-36A7-43561431DD1B}"/>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3">
            <a:extLst>
              <a:ext uri="{FF2B5EF4-FFF2-40B4-BE49-F238E27FC236}">
                <a16:creationId xmlns:a16="http://schemas.microsoft.com/office/drawing/2014/main" id="{77CA6208-3751-234F-0ECA-954400CF2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5A75EDF-0E65-684D-9002-83EC86A58BD3}"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A9FFC5D3-2717-3322-8E84-71B54103A986}"/>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EB92AE81-DFDB-501F-AA96-ED7258AA8E8D}"/>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a:p>
            <a:pPr>
              <a:defRPr/>
            </a:pPr>
            <a:r>
              <a:rPr lang="en-US" b="0" i="0" u="none" strike="noStrike" dirty="0">
                <a:solidFill>
                  <a:srgbClr val="001D35"/>
                </a:solidFill>
                <a:effectLst/>
                <a:latin typeface="Google Sans"/>
              </a:rPr>
              <a:t>BSD stands for Berkeley Software Distribution, a family of Unix-like operating systems developed at the University of California, Berkeley. BSD is connected to TCP congestion control because several key TCP congestion control algorithms, like TCP Tahoe and TCP Reno, were first implemented in the 4.3BSD operating system.</a:t>
            </a:r>
            <a:endParaRPr lang="en-US" dirty="0">
              <a:cs typeface="+mn-cs"/>
            </a:endParaRPr>
          </a:p>
          <a:p>
            <a:pPr>
              <a:defRPr/>
            </a:pPr>
            <a:endParaRPr lang="en-US" dirty="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61AFABB3-1273-9DCE-C8EC-D6DBFF16B4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132E5AC-5D7A-8E40-9483-9AD6CCF17D2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1706F0C6-FDFD-C320-B654-83CEE5FADD9F}"/>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EA5268CC-13BE-E97F-0060-9AAB5B0981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19E43644-1C9C-9160-18C2-019437A71E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B0D35243-F97A-874F-8E5E-A4F9BFEE399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0B995BB9-8183-7115-1EB8-3B30885ACCB1}"/>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D55CBB40-DB0F-9941-1F53-ABF4F5DE69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u="none" strike="noStrike" dirty="0">
                <a:solidFill>
                  <a:srgbClr val="1F1F1F"/>
                </a:solidFill>
                <a:effectLst/>
                <a:latin typeface="ElsevierGulliver"/>
              </a:rPr>
              <a:t>17.6.2 Explicit Congestion Notification</a:t>
            </a:r>
          </a:p>
          <a:p>
            <a:pPr algn="l"/>
            <a:r>
              <a:rPr lang="en-US" b="0" i="0" u="none" strike="noStrike" dirty="0">
                <a:solidFill>
                  <a:srgbClr val="1F1F1F"/>
                </a:solidFill>
                <a:effectLst/>
                <a:latin typeface="ElsevierGulliver"/>
              </a:rPr>
              <a:t>Explicit congestion notification (ECN) is another feedback scheme that indicates </a:t>
            </a:r>
            <a:r>
              <a:rPr lang="en-US" b="0" i="0" u="sng" strike="noStrike" dirty="0">
                <a:solidFill>
                  <a:srgbClr val="1F1F1F"/>
                </a:solidFill>
                <a:effectLst/>
                <a:latin typeface="ElsevierGulliver"/>
                <a:hlinkClick r:id="rId3" tooltip="Learn more about congestion information from ScienceDirect's AI-generated Topic Pages"/>
              </a:rPr>
              <a:t>congestion information</a:t>
            </a:r>
            <a:r>
              <a:rPr lang="en-US" b="0" i="0" u="none" strike="noStrike" dirty="0">
                <a:solidFill>
                  <a:srgbClr val="1F1F1F"/>
                </a:solidFill>
                <a:effectLst/>
                <a:latin typeface="ElsevierGulliver"/>
              </a:rPr>
              <a:t> by marking packets instead of dropping them. The destination of marked packets returns this congestion notification to the source. As a result, the source decreases its transmit rate. The implementation of ECN uses an ECN-specific field in the IP header with two bits—the ECN-capable Transport (ECT) bit and the Congestion Experienced (CE) bit. </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B4328ECF-465F-627E-FF54-4EAB10651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6C42C8F-52B9-0947-BFC3-55099A456D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F0AA2F3F-A450-6267-6A8A-D9E251BDBB9D}"/>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15A3C02-C3E0-7B17-7F06-A6729A14F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04308BBF-6A87-5197-EBF0-1AA1B05F34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0567C2A-F9F9-E643-A029-6C674F85D00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9827326A-97D8-FFDE-FFE0-FBDE7ACE6D61}"/>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C3E22B63-31DA-4817-DAC4-B2AB190FE9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62D3DC79-25BF-D2F7-0246-EA4DAEA16A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09A45F2D-F351-AC45-B230-018F125589F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9506" name="Rectangle 2">
            <a:extLst>
              <a:ext uri="{FF2B5EF4-FFF2-40B4-BE49-F238E27FC236}">
                <a16:creationId xmlns:a16="http://schemas.microsoft.com/office/drawing/2014/main" id="{BE163A0E-189C-C887-CAB9-89121D24840B}"/>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0D477859-B845-4457-E8EA-65A54C3F06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13683722-A95F-1564-40C1-5FA689207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77321FE-B463-B647-8EDF-6D99D280730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1554" name="Rectangle 2">
            <a:extLst>
              <a:ext uri="{FF2B5EF4-FFF2-40B4-BE49-F238E27FC236}">
                <a16:creationId xmlns:a16="http://schemas.microsoft.com/office/drawing/2014/main" id="{C4C4081D-2148-BE2B-73D1-9B87A3D92433}"/>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BD38E082-3C34-8AE7-ED30-9632C24D1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C7A94197-509A-5184-C69E-DC9B7B74D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D975EBF-30B3-0E4E-99FE-03C31CC8EBE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DA8802C3-AA34-B29C-8DB0-5E9B45CE796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6E1B652C-76CB-B6B6-9D8A-09CE990268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3">
            <a:extLst>
              <a:ext uri="{FF2B5EF4-FFF2-40B4-BE49-F238E27FC236}">
                <a16:creationId xmlns:a16="http://schemas.microsoft.com/office/drawing/2014/main" id="{61817CF1-E3FD-44BD-52E8-CB3BB51EA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1031A6E-4987-814E-AFC9-068752BCDD65}"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8B63163C-F5D9-6EF6-80B4-ACFB1300554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5AC7292-5F9C-F1D7-2438-A2E481036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56854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3">
            <a:extLst>
              <a:ext uri="{FF2B5EF4-FFF2-40B4-BE49-F238E27FC236}">
                <a16:creationId xmlns:a16="http://schemas.microsoft.com/office/drawing/2014/main" id="{61817CF1-E3FD-44BD-52E8-CB3BB51EA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1031A6E-4987-814E-AFC9-068752BCDD65}"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8B63163C-F5D9-6EF6-80B4-ACFB1300554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5AC7292-5F9C-F1D7-2438-A2E481036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47176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5</a:t>
            </a:fld>
            <a:endParaRPr lang="en-US"/>
          </a:p>
        </p:txBody>
      </p:sp>
    </p:spTree>
    <p:extLst>
      <p:ext uri="{BB962C8B-B14F-4D97-AF65-F5344CB8AC3E}">
        <p14:creationId xmlns:p14="http://schemas.microsoft.com/office/powerpoint/2010/main" val="325816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11</a:t>
            </a:fld>
            <a:endParaRPr lang="en-US"/>
          </a:p>
        </p:txBody>
      </p:sp>
    </p:spTree>
    <p:extLst>
      <p:ext uri="{BB962C8B-B14F-4D97-AF65-F5344CB8AC3E}">
        <p14:creationId xmlns:p14="http://schemas.microsoft.com/office/powerpoint/2010/main" val="163215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12</a:t>
            </a:fld>
            <a:endParaRPr lang="en-US"/>
          </a:p>
        </p:txBody>
      </p:sp>
    </p:spTree>
    <p:extLst>
      <p:ext uri="{BB962C8B-B14F-4D97-AF65-F5344CB8AC3E}">
        <p14:creationId xmlns:p14="http://schemas.microsoft.com/office/powerpoint/2010/main" val="201110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3">
            <a:extLst>
              <a:ext uri="{FF2B5EF4-FFF2-40B4-BE49-F238E27FC236}">
                <a16:creationId xmlns:a16="http://schemas.microsoft.com/office/drawing/2014/main" id="{D299971D-6BD6-D7FF-B366-87030AF3D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79FCD79-7E52-7F4D-9C99-C22D58AF402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B77F25D9-1420-30DB-9C17-4D003B7FA6E7}"/>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26CCEDF1-7D61-B61A-1292-AD5761330F16}"/>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3">
            <a:extLst>
              <a:ext uri="{FF2B5EF4-FFF2-40B4-BE49-F238E27FC236}">
                <a16:creationId xmlns:a16="http://schemas.microsoft.com/office/drawing/2014/main" id="{795FC1DF-0AB5-D27E-4CD8-535D9F672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217F5ED2-E761-9843-A378-2588DE2A193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5A0520B2-4C13-E701-1897-3617E8BB0DCD}"/>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FCE38B6C-E249-8736-593E-F8F38E48AB8E}"/>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3">
            <a:extLst>
              <a:ext uri="{FF2B5EF4-FFF2-40B4-BE49-F238E27FC236}">
                <a16:creationId xmlns:a16="http://schemas.microsoft.com/office/drawing/2014/main" id="{6A4EC061-A3E7-C8FC-2003-9BD6BF4BA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F04EB8E-2C7F-AB47-BD28-E757DA24196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51A726B6-85AB-8B33-6E5D-422749173602}"/>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B33ED530-BBC8-1242-6713-12AA6E01FA6C}"/>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91691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08438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01440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F28A920-6BBF-2DC4-92DC-EEF2848D0DB5}"/>
              </a:ext>
            </a:extLst>
          </p:cNvPr>
          <p:cNvSpPr>
            <a:spLocks noGrp="1"/>
          </p:cNvSpPr>
          <p:nvPr>
            <p:ph type="dt" sz="half" idx="10"/>
          </p:nvPr>
        </p:nvSpPr>
        <p:spPr/>
        <p:txBody>
          <a:bodyPr/>
          <a:lstStyle>
            <a:lvl1pPr>
              <a:defRPr/>
            </a:lvl1pPr>
          </a:lstStyle>
          <a:p>
            <a:pPr>
              <a:defRPr/>
            </a:pPr>
            <a:fld id="{37702310-3636-D348-BFEC-0B41F9309281}"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69436A21-8C94-0C92-9AB0-0816318F1F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3BC610-A3B0-480F-4FEE-A11F73CD874F}"/>
              </a:ext>
            </a:extLst>
          </p:cNvPr>
          <p:cNvSpPr>
            <a:spLocks noGrp="1"/>
          </p:cNvSpPr>
          <p:nvPr>
            <p:ph type="sldNum" sz="quarter" idx="12"/>
          </p:nvPr>
        </p:nvSpPr>
        <p:spPr/>
        <p:txBody>
          <a:bodyPr/>
          <a:lstStyle>
            <a:lvl1pPr>
              <a:defRPr/>
            </a:lvl1pPr>
          </a:lstStyle>
          <a:p>
            <a:pPr>
              <a:defRPr/>
            </a:pPr>
            <a:fld id="{11D18682-5C95-C743-A5EA-FEFF3520F86A}" type="slidenum">
              <a:rPr lang="en-US" altLang="en-US"/>
              <a:pPr>
                <a:defRPr/>
              </a:pPr>
              <a:t>‹#›</a:t>
            </a:fld>
            <a:endParaRPr lang="en-US" altLang="en-US"/>
          </a:p>
        </p:txBody>
      </p:sp>
    </p:spTree>
    <p:extLst>
      <p:ext uri="{BB962C8B-B14F-4D97-AF65-F5344CB8AC3E}">
        <p14:creationId xmlns:p14="http://schemas.microsoft.com/office/powerpoint/2010/main" val="3954372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A3D22-0CF1-818B-E163-205248F4CBAA}"/>
              </a:ext>
            </a:extLst>
          </p:cNvPr>
          <p:cNvSpPr>
            <a:spLocks noGrp="1"/>
          </p:cNvSpPr>
          <p:nvPr>
            <p:ph type="dt" sz="half" idx="10"/>
          </p:nvPr>
        </p:nvSpPr>
        <p:spPr/>
        <p:txBody>
          <a:bodyPr/>
          <a:lstStyle>
            <a:lvl1pPr>
              <a:defRPr/>
            </a:lvl1pPr>
          </a:lstStyle>
          <a:p>
            <a:pPr>
              <a:defRPr/>
            </a:pPr>
            <a:fld id="{499DB80E-D84B-EC4E-9200-C8E46262B7E5}"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ACE7C8A2-1495-36B2-081E-00857B9813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B10B51-A5C4-F21D-94EE-3896E4CE4621}"/>
              </a:ext>
            </a:extLst>
          </p:cNvPr>
          <p:cNvSpPr>
            <a:spLocks noGrp="1"/>
          </p:cNvSpPr>
          <p:nvPr>
            <p:ph type="sldNum" sz="quarter" idx="12"/>
          </p:nvPr>
        </p:nvSpPr>
        <p:spPr/>
        <p:txBody>
          <a:bodyPr/>
          <a:lstStyle>
            <a:lvl1pPr>
              <a:defRPr/>
            </a:lvl1pPr>
          </a:lstStyle>
          <a:p>
            <a:pPr>
              <a:defRPr/>
            </a:pPr>
            <a:fld id="{C56441E3-0CB2-3E40-80C6-BFE1C70017AD}" type="slidenum">
              <a:rPr lang="en-US" altLang="en-US"/>
              <a:pPr>
                <a:defRPr/>
              </a:pPr>
              <a:t>‹#›</a:t>
            </a:fld>
            <a:endParaRPr lang="en-US" altLang="en-US"/>
          </a:p>
        </p:txBody>
      </p:sp>
    </p:spTree>
    <p:extLst>
      <p:ext uri="{BB962C8B-B14F-4D97-AF65-F5344CB8AC3E}">
        <p14:creationId xmlns:p14="http://schemas.microsoft.com/office/powerpoint/2010/main" val="1096213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CC7CE4-481D-DB73-3E52-420421DEB2ED}"/>
              </a:ext>
            </a:extLst>
          </p:cNvPr>
          <p:cNvSpPr>
            <a:spLocks noGrp="1"/>
          </p:cNvSpPr>
          <p:nvPr>
            <p:ph type="dt" sz="half" idx="10"/>
          </p:nvPr>
        </p:nvSpPr>
        <p:spPr/>
        <p:txBody>
          <a:bodyPr/>
          <a:lstStyle>
            <a:lvl1pPr>
              <a:defRPr/>
            </a:lvl1pPr>
          </a:lstStyle>
          <a:p>
            <a:pPr>
              <a:defRPr/>
            </a:pPr>
            <a:fld id="{9B1DC9BB-6BB9-B04D-A052-F550C8BE2C06}"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23C8F95F-CE97-CDB2-01E7-AABCBD0D55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512BEF-2BE0-92BC-DF83-D237AB67E048}"/>
              </a:ext>
            </a:extLst>
          </p:cNvPr>
          <p:cNvSpPr>
            <a:spLocks noGrp="1"/>
          </p:cNvSpPr>
          <p:nvPr>
            <p:ph type="sldNum" sz="quarter" idx="12"/>
          </p:nvPr>
        </p:nvSpPr>
        <p:spPr/>
        <p:txBody>
          <a:bodyPr/>
          <a:lstStyle>
            <a:lvl1pPr>
              <a:defRPr/>
            </a:lvl1pPr>
          </a:lstStyle>
          <a:p>
            <a:pPr>
              <a:defRPr/>
            </a:pPr>
            <a:fld id="{26EA0421-F960-CE40-B8A3-A3AB93201F32}" type="slidenum">
              <a:rPr lang="en-US" altLang="en-US"/>
              <a:pPr>
                <a:defRPr/>
              </a:pPr>
              <a:t>‹#›</a:t>
            </a:fld>
            <a:endParaRPr lang="en-US" altLang="en-US"/>
          </a:p>
        </p:txBody>
      </p:sp>
    </p:spTree>
    <p:extLst>
      <p:ext uri="{BB962C8B-B14F-4D97-AF65-F5344CB8AC3E}">
        <p14:creationId xmlns:p14="http://schemas.microsoft.com/office/powerpoint/2010/main" val="1821167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2A02D88-5B7B-1569-9B69-8DF55FC166F4}"/>
              </a:ext>
            </a:extLst>
          </p:cNvPr>
          <p:cNvSpPr>
            <a:spLocks noGrp="1"/>
          </p:cNvSpPr>
          <p:nvPr>
            <p:ph type="dt" sz="half" idx="10"/>
          </p:nvPr>
        </p:nvSpPr>
        <p:spPr/>
        <p:txBody>
          <a:bodyPr/>
          <a:lstStyle>
            <a:lvl1pPr>
              <a:defRPr/>
            </a:lvl1pPr>
          </a:lstStyle>
          <a:p>
            <a:pPr>
              <a:defRPr/>
            </a:pPr>
            <a:fld id="{578EDA74-593F-2240-B367-25682E636B44}" type="datetime1">
              <a:rPr lang="en-US" altLang="en-US"/>
              <a:pPr>
                <a:defRPr/>
              </a:pPr>
              <a:t>4/9/25</a:t>
            </a:fld>
            <a:endParaRPr lang="en-US" altLang="en-US"/>
          </a:p>
        </p:txBody>
      </p:sp>
      <p:sp>
        <p:nvSpPr>
          <p:cNvPr id="6" name="Footer Placeholder 4">
            <a:extLst>
              <a:ext uri="{FF2B5EF4-FFF2-40B4-BE49-F238E27FC236}">
                <a16:creationId xmlns:a16="http://schemas.microsoft.com/office/drawing/2014/main" id="{7EB0119C-7888-4379-3064-BD85B61D7D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A4E7AB-CC33-4F71-FE0C-26CD5725B8C8}"/>
              </a:ext>
            </a:extLst>
          </p:cNvPr>
          <p:cNvSpPr>
            <a:spLocks noGrp="1"/>
          </p:cNvSpPr>
          <p:nvPr>
            <p:ph type="sldNum" sz="quarter" idx="12"/>
          </p:nvPr>
        </p:nvSpPr>
        <p:spPr/>
        <p:txBody>
          <a:bodyPr/>
          <a:lstStyle>
            <a:lvl1pPr>
              <a:defRPr/>
            </a:lvl1pPr>
          </a:lstStyle>
          <a:p>
            <a:pPr>
              <a:defRPr/>
            </a:pPr>
            <a:fld id="{B76CD76C-0F75-1E42-AC68-A75BD6857D05}" type="slidenum">
              <a:rPr lang="en-US" altLang="en-US"/>
              <a:pPr>
                <a:defRPr/>
              </a:pPr>
              <a:t>‹#›</a:t>
            </a:fld>
            <a:endParaRPr lang="en-US" altLang="en-US"/>
          </a:p>
        </p:txBody>
      </p:sp>
    </p:spTree>
    <p:extLst>
      <p:ext uri="{BB962C8B-B14F-4D97-AF65-F5344CB8AC3E}">
        <p14:creationId xmlns:p14="http://schemas.microsoft.com/office/powerpoint/2010/main" val="899214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6DDD6F9-2FCC-B6CD-FF11-CD78CA3714C2}"/>
              </a:ext>
            </a:extLst>
          </p:cNvPr>
          <p:cNvSpPr>
            <a:spLocks noGrp="1"/>
          </p:cNvSpPr>
          <p:nvPr>
            <p:ph type="dt" sz="half" idx="10"/>
          </p:nvPr>
        </p:nvSpPr>
        <p:spPr/>
        <p:txBody>
          <a:bodyPr/>
          <a:lstStyle>
            <a:lvl1pPr>
              <a:defRPr/>
            </a:lvl1pPr>
          </a:lstStyle>
          <a:p>
            <a:pPr>
              <a:defRPr/>
            </a:pPr>
            <a:fld id="{1847BE03-EE80-2A45-9BBF-FD47B190C3B2}" type="datetime1">
              <a:rPr lang="en-US" altLang="en-US"/>
              <a:pPr>
                <a:defRPr/>
              </a:pPr>
              <a:t>4/9/25</a:t>
            </a:fld>
            <a:endParaRPr lang="en-US" altLang="en-US"/>
          </a:p>
        </p:txBody>
      </p:sp>
      <p:sp>
        <p:nvSpPr>
          <p:cNvPr id="8" name="Footer Placeholder 4">
            <a:extLst>
              <a:ext uri="{FF2B5EF4-FFF2-40B4-BE49-F238E27FC236}">
                <a16:creationId xmlns:a16="http://schemas.microsoft.com/office/drawing/2014/main" id="{DD1B4054-3771-60FE-CEAA-432EDCC480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75C45E8-8E7B-9BA5-2800-FFDCECE57A33}"/>
              </a:ext>
            </a:extLst>
          </p:cNvPr>
          <p:cNvSpPr>
            <a:spLocks noGrp="1"/>
          </p:cNvSpPr>
          <p:nvPr>
            <p:ph type="sldNum" sz="quarter" idx="12"/>
          </p:nvPr>
        </p:nvSpPr>
        <p:spPr/>
        <p:txBody>
          <a:bodyPr/>
          <a:lstStyle>
            <a:lvl1pPr>
              <a:defRPr/>
            </a:lvl1pPr>
          </a:lstStyle>
          <a:p>
            <a:pPr>
              <a:defRPr/>
            </a:pPr>
            <a:fld id="{0492ED4F-0AB3-5546-9139-8C826B8FF922}" type="slidenum">
              <a:rPr lang="en-US" altLang="en-US"/>
              <a:pPr>
                <a:defRPr/>
              </a:pPr>
              <a:t>‹#›</a:t>
            </a:fld>
            <a:endParaRPr lang="en-US" altLang="en-US"/>
          </a:p>
        </p:txBody>
      </p:sp>
    </p:spTree>
    <p:extLst>
      <p:ext uri="{BB962C8B-B14F-4D97-AF65-F5344CB8AC3E}">
        <p14:creationId xmlns:p14="http://schemas.microsoft.com/office/powerpoint/2010/main" val="157108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C736C9A-1AA4-C077-1A42-8890BC463DFA}"/>
              </a:ext>
            </a:extLst>
          </p:cNvPr>
          <p:cNvSpPr>
            <a:spLocks noGrp="1"/>
          </p:cNvSpPr>
          <p:nvPr>
            <p:ph type="dt" sz="half" idx="10"/>
          </p:nvPr>
        </p:nvSpPr>
        <p:spPr/>
        <p:txBody>
          <a:bodyPr/>
          <a:lstStyle>
            <a:lvl1pPr>
              <a:defRPr/>
            </a:lvl1pPr>
          </a:lstStyle>
          <a:p>
            <a:pPr>
              <a:defRPr/>
            </a:pPr>
            <a:fld id="{9A40B85D-0B3E-634A-A6BE-F6A8A819BBAD}" type="datetime1">
              <a:rPr lang="en-US" altLang="en-US"/>
              <a:pPr>
                <a:defRPr/>
              </a:pPr>
              <a:t>4/9/25</a:t>
            </a:fld>
            <a:endParaRPr lang="en-US" altLang="en-US"/>
          </a:p>
        </p:txBody>
      </p:sp>
      <p:sp>
        <p:nvSpPr>
          <p:cNvPr id="4" name="Footer Placeholder 4">
            <a:extLst>
              <a:ext uri="{FF2B5EF4-FFF2-40B4-BE49-F238E27FC236}">
                <a16:creationId xmlns:a16="http://schemas.microsoft.com/office/drawing/2014/main" id="{14207880-AAC3-CE57-8AE0-1F6C7C3918E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A2412BD-BAF5-BBF1-C987-615E3D68C148}"/>
              </a:ext>
            </a:extLst>
          </p:cNvPr>
          <p:cNvSpPr>
            <a:spLocks noGrp="1"/>
          </p:cNvSpPr>
          <p:nvPr>
            <p:ph type="sldNum" sz="quarter" idx="12"/>
          </p:nvPr>
        </p:nvSpPr>
        <p:spPr/>
        <p:txBody>
          <a:bodyPr/>
          <a:lstStyle>
            <a:lvl1pPr>
              <a:defRPr/>
            </a:lvl1pPr>
          </a:lstStyle>
          <a:p>
            <a:pPr>
              <a:defRPr/>
            </a:pPr>
            <a:fld id="{FB9F3B1B-6B1A-314D-85A8-97032FC977F4}" type="slidenum">
              <a:rPr lang="en-US" altLang="en-US"/>
              <a:pPr>
                <a:defRPr/>
              </a:pPr>
              <a:t>‹#›</a:t>
            </a:fld>
            <a:endParaRPr lang="en-US" altLang="en-US"/>
          </a:p>
        </p:txBody>
      </p:sp>
    </p:spTree>
    <p:extLst>
      <p:ext uri="{BB962C8B-B14F-4D97-AF65-F5344CB8AC3E}">
        <p14:creationId xmlns:p14="http://schemas.microsoft.com/office/powerpoint/2010/main" val="2196943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B72D59-D087-153D-2238-184B9245A633}"/>
              </a:ext>
            </a:extLst>
          </p:cNvPr>
          <p:cNvSpPr>
            <a:spLocks noGrp="1"/>
          </p:cNvSpPr>
          <p:nvPr>
            <p:ph type="dt" sz="half" idx="10"/>
          </p:nvPr>
        </p:nvSpPr>
        <p:spPr/>
        <p:txBody>
          <a:bodyPr/>
          <a:lstStyle>
            <a:lvl1pPr>
              <a:defRPr/>
            </a:lvl1pPr>
          </a:lstStyle>
          <a:p>
            <a:pPr>
              <a:defRPr/>
            </a:pPr>
            <a:fld id="{435B25A1-C91C-CF4E-8F69-FB2D6EB57B98}" type="datetime1">
              <a:rPr lang="en-US" altLang="en-US"/>
              <a:pPr>
                <a:defRPr/>
              </a:pPr>
              <a:t>4/9/25</a:t>
            </a:fld>
            <a:endParaRPr lang="en-US" altLang="en-US"/>
          </a:p>
        </p:txBody>
      </p:sp>
      <p:sp>
        <p:nvSpPr>
          <p:cNvPr id="3" name="Footer Placeholder 4">
            <a:extLst>
              <a:ext uri="{FF2B5EF4-FFF2-40B4-BE49-F238E27FC236}">
                <a16:creationId xmlns:a16="http://schemas.microsoft.com/office/drawing/2014/main" id="{4FC5DB1A-E314-3846-AFC8-5FAC42112F9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965F5C-4BE3-A15A-748A-BE691DEBC2A4}"/>
              </a:ext>
            </a:extLst>
          </p:cNvPr>
          <p:cNvSpPr>
            <a:spLocks noGrp="1"/>
          </p:cNvSpPr>
          <p:nvPr>
            <p:ph type="sldNum" sz="quarter" idx="12"/>
          </p:nvPr>
        </p:nvSpPr>
        <p:spPr/>
        <p:txBody>
          <a:bodyPr/>
          <a:lstStyle>
            <a:lvl1pPr>
              <a:defRPr/>
            </a:lvl1pPr>
          </a:lstStyle>
          <a:p>
            <a:pPr>
              <a:defRPr/>
            </a:pPr>
            <a:fld id="{D22BC712-74A3-774D-9EF2-86AF3343EB72}" type="slidenum">
              <a:rPr lang="en-US" altLang="en-US"/>
              <a:pPr>
                <a:defRPr/>
              </a:pPr>
              <a:t>‹#›</a:t>
            </a:fld>
            <a:endParaRPr lang="en-US" altLang="en-US"/>
          </a:p>
        </p:txBody>
      </p:sp>
    </p:spTree>
    <p:extLst>
      <p:ext uri="{BB962C8B-B14F-4D97-AF65-F5344CB8AC3E}">
        <p14:creationId xmlns:p14="http://schemas.microsoft.com/office/powerpoint/2010/main" val="3955376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D20437C-6819-CDC8-284C-359A33234247}"/>
              </a:ext>
            </a:extLst>
          </p:cNvPr>
          <p:cNvSpPr>
            <a:spLocks noGrp="1"/>
          </p:cNvSpPr>
          <p:nvPr>
            <p:ph type="dt" sz="half" idx="10"/>
          </p:nvPr>
        </p:nvSpPr>
        <p:spPr/>
        <p:txBody>
          <a:bodyPr/>
          <a:lstStyle>
            <a:lvl1pPr>
              <a:defRPr/>
            </a:lvl1pPr>
          </a:lstStyle>
          <a:p>
            <a:pPr>
              <a:defRPr/>
            </a:pPr>
            <a:fld id="{D23CC67A-C5B4-8047-933C-FD343F3BC4EE}" type="datetime1">
              <a:rPr lang="en-US" altLang="en-US"/>
              <a:pPr>
                <a:defRPr/>
              </a:pPr>
              <a:t>4/9/25</a:t>
            </a:fld>
            <a:endParaRPr lang="en-US" altLang="en-US"/>
          </a:p>
        </p:txBody>
      </p:sp>
      <p:sp>
        <p:nvSpPr>
          <p:cNvPr id="6" name="Footer Placeholder 4">
            <a:extLst>
              <a:ext uri="{FF2B5EF4-FFF2-40B4-BE49-F238E27FC236}">
                <a16:creationId xmlns:a16="http://schemas.microsoft.com/office/drawing/2014/main" id="{B2065C67-C12F-6A4E-4701-739AA5F6D8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011085-5DAC-C14A-F605-6497AE186FE0}"/>
              </a:ext>
            </a:extLst>
          </p:cNvPr>
          <p:cNvSpPr>
            <a:spLocks noGrp="1"/>
          </p:cNvSpPr>
          <p:nvPr>
            <p:ph type="sldNum" sz="quarter" idx="12"/>
          </p:nvPr>
        </p:nvSpPr>
        <p:spPr/>
        <p:txBody>
          <a:bodyPr/>
          <a:lstStyle>
            <a:lvl1pPr>
              <a:defRPr/>
            </a:lvl1pPr>
          </a:lstStyle>
          <a:p>
            <a:pPr>
              <a:defRPr/>
            </a:pPr>
            <a:fld id="{371FF62A-227C-5F4C-9A5F-9279998AB231}" type="slidenum">
              <a:rPr lang="en-US" altLang="en-US"/>
              <a:pPr>
                <a:defRPr/>
              </a:pPr>
              <a:t>‹#›</a:t>
            </a:fld>
            <a:endParaRPr lang="en-US" altLang="en-US"/>
          </a:p>
        </p:txBody>
      </p:sp>
    </p:spTree>
    <p:extLst>
      <p:ext uri="{BB962C8B-B14F-4D97-AF65-F5344CB8AC3E}">
        <p14:creationId xmlns:p14="http://schemas.microsoft.com/office/powerpoint/2010/main" val="127016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222767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831E86E-2221-D77D-D475-DB6E8CDE49D9}"/>
              </a:ext>
            </a:extLst>
          </p:cNvPr>
          <p:cNvSpPr>
            <a:spLocks noGrp="1"/>
          </p:cNvSpPr>
          <p:nvPr>
            <p:ph type="dt" sz="half" idx="10"/>
          </p:nvPr>
        </p:nvSpPr>
        <p:spPr/>
        <p:txBody>
          <a:bodyPr/>
          <a:lstStyle>
            <a:lvl1pPr>
              <a:defRPr/>
            </a:lvl1pPr>
          </a:lstStyle>
          <a:p>
            <a:pPr>
              <a:defRPr/>
            </a:pPr>
            <a:fld id="{DAE5A595-9C39-7543-8E47-ED108D92C47A}" type="datetime1">
              <a:rPr lang="en-US" altLang="en-US"/>
              <a:pPr>
                <a:defRPr/>
              </a:pPr>
              <a:t>4/9/25</a:t>
            </a:fld>
            <a:endParaRPr lang="en-US" altLang="en-US"/>
          </a:p>
        </p:txBody>
      </p:sp>
      <p:sp>
        <p:nvSpPr>
          <p:cNvPr id="6" name="Footer Placeholder 4">
            <a:extLst>
              <a:ext uri="{FF2B5EF4-FFF2-40B4-BE49-F238E27FC236}">
                <a16:creationId xmlns:a16="http://schemas.microsoft.com/office/drawing/2014/main" id="{7F940B68-524F-3A03-E573-8E48805C35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5BDC10-5156-3B13-55B6-5BBB85324E8D}"/>
              </a:ext>
            </a:extLst>
          </p:cNvPr>
          <p:cNvSpPr>
            <a:spLocks noGrp="1"/>
          </p:cNvSpPr>
          <p:nvPr>
            <p:ph type="sldNum" sz="quarter" idx="12"/>
          </p:nvPr>
        </p:nvSpPr>
        <p:spPr/>
        <p:txBody>
          <a:bodyPr/>
          <a:lstStyle>
            <a:lvl1pPr>
              <a:defRPr/>
            </a:lvl1pPr>
          </a:lstStyle>
          <a:p>
            <a:pPr>
              <a:defRPr/>
            </a:pPr>
            <a:fld id="{35142EA8-252E-FE43-9836-559F4A3B01FB}" type="slidenum">
              <a:rPr lang="en-US" altLang="en-US"/>
              <a:pPr>
                <a:defRPr/>
              </a:pPr>
              <a:t>‹#›</a:t>
            </a:fld>
            <a:endParaRPr lang="en-US" altLang="en-US"/>
          </a:p>
        </p:txBody>
      </p:sp>
    </p:spTree>
    <p:extLst>
      <p:ext uri="{BB962C8B-B14F-4D97-AF65-F5344CB8AC3E}">
        <p14:creationId xmlns:p14="http://schemas.microsoft.com/office/powerpoint/2010/main" val="358543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FE583-92B9-4381-7716-04F929C532A6}"/>
              </a:ext>
            </a:extLst>
          </p:cNvPr>
          <p:cNvSpPr>
            <a:spLocks noGrp="1"/>
          </p:cNvSpPr>
          <p:nvPr>
            <p:ph type="dt" sz="half" idx="10"/>
          </p:nvPr>
        </p:nvSpPr>
        <p:spPr/>
        <p:txBody>
          <a:bodyPr/>
          <a:lstStyle>
            <a:lvl1pPr>
              <a:defRPr/>
            </a:lvl1pPr>
          </a:lstStyle>
          <a:p>
            <a:pPr>
              <a:defRPr/>
            </a:pPr>
            <a:fld id="{25B38699-B7D7-E947-883B-08D532BE11B4}"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0F502181-881B-FBA8-3C78-D0CC84D157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045D5-3353-2061-924C-B6427A905AE8}"/>
              </a:ext>
            </a:extLst>
          </p:cNvPr>
          <p:cNvSpPr>
            <a:spLocks noGrp="1"/>
          </p:cNvSpPr>
          <p:nvPr>
            <p:ph type="sldNum" sz="quarter" idx="12"/>
          </p:nvPr>
        </p:nvSpPr>
        <p:spPr/>
        <p:txBody>
          <a:bodyPr/>
          <a:lstStyle>
            <a:lvl1pPr>
              <a:defRPr/>
            </a:lvl1pPr>
          </a:lstStyle>
          <a:p>
            <a:pPr>
              <a:defRPr/>
            </a:pPr>
            <a:fld id="{E0D886A2-2445-F545-8143-344705AB5FE7}" type="slidenum">
              <a:rPr lang="en-US" altLang="en-US"/>
              <a:pPr>
                <a:defRPr/>
              </a:pPr>
              <a:t>‹#›</a:t>
            </a:fld>
            <a:endParaRPr lang="en-US" altLang="en-US"/>
          </a:p>
        </p:txBody>
      </p:sp>
    </p:spTree>
    <p:extLst>
      <p:ext uri="{BB962C8B-B14F-4D97-AF65-F5344CB8AC3E}">
        <p14:creationId xmlns:p14="http://schemas.microsoft.com/office/powerpoint/2010/main" val="4236367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FC8FF-10F6-A84B-D2A7-44B5571F3016}"/>
              </a:ext>
            </a:extLst>
          </p:cNvPr>
          <p:cNvSpPr>
            <a:spLocks noGrp="1"/>
          </p:cNvSpPr>
          <p:nvPr>
            <p:ph type="dt" sz="half" idx="10"/>
          </p:nvPr>
        </p:nvSpPr>
        <p:spPr/>
        <p:txBody>
          <a:bodyPr/>
          <a:lstStyle>
            <a:lvl1pPr>
              <a:defRPr/>
            </a:lvl1pPr>
          </a:lstStyle>
          <a:p>
            <a:pPr>
              <a:defRPr/>
            </a:pPr>
            <a:fld id="{5C951E10-CA37-794E-BB8F-B9BE0A746F4B}"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D0BC8057-82DA-1C46-0676-7549C838FC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D5A852-51DB-9860-589C-1EB57F75DAA7}"/>
              </a:ext>
            </a:extLst>
          </p:cNvPr>
          <p:cNvSpPr>
            <a:spLocks noGrp="1"/>
          </p:cNvSpPr>
          <p:nvPr>
            <p:ph type="sldNum" sz="quarter" idx="12"/>
          </p:nvPr>
        </p:nvSpPr>
        <p:spPr/>
        <p:txBody>
          <a:bodyPr/>
          <a:lstStyle>
            <a:lvl1pPr>
              <a:defRPr/>
            </a:lvl1pPr>
          </a:lstStyle>
          <a:p>
            <a:pPr>
              <a:defRPr/>
            </a:pPr>
            <a:fld id="{54A98F67-A7F9-A64E-A10F-AAEBB51A61AD}" type="slidenum">
              <a:rPr lang="en-US" altLang="en-US"/>
              <a:pPr>
                <a:defRPr/>
              </a:pPr>
              <a:t>‹#›</a:t>
            </a:fld>
            <a:endParaRPr lang="en-US" altLang="en-US"/>
          </a:p>
        </p:txBody>
      </p:sp>
    </p:spTree>
    <p:extLst>
      <p:ext uri="{BB962C8B-B14F-4D97-AF65-F5344CB8AC3E}">
        <p14:creationId xmlns:p14="http://schemas.microsoft.com/office/powerpoint/2010/main" val="3187891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BFD2463-7468-ACFC-DCEB-D034123144A5}"/>
              </a:ext>
            </a:extLst>
          </p:cNvPr>
          <p:cNvSpPr>
            <a:spLocks noGrp="1"/>
          </p:cNvSpPr>
          <p:nvPr>
            <p:ph type="sldNum" sz="quarter" idx="10"/>
          </p:nvPr>
        </p:nvSpPr>
        <p:spPr>
          <a:xfrm>
            <a:off x="8001000" y="6324600"/>
            <a:ext cx="914400" cy="381000"/>
          </a:xfrm>
        </p:spPr>
        <p:txBody>
          <a:bodyPr/>
          <a:lstStyle>
            <a:lvl1pPr>
              <a:defRPr/>
            </a:lvl1pPr>
          </a:lstStyle>
          <a:p>
            <a:pPr>
              <a:defRPr/>
            </a:pPr>
            <a:fld id="{3BA7B166-3F6E-594C-9177-3171869747D2}" type="slidenum">
              <a:rPr lang="en-US" altLang="en-US"/>
              <a:pPr>
                <a:defRPr/>
              </a:pPr>
              <a:t>‹#›</a:t>
            </a:fld>
            <a:endParaRPr lang="en-US" altLang="en-US"/>
          </a:p>
        </p:txBody>
      </p:sp>
    </p:spTree>
    <p:extLst>
      <p:ext uri="{BB962C8B-B14F-4D97-AF65-F5344CB8AC3E}">
        <p14:creationId xmlns:p14="http://schemas.microsoft.com/office/powerpoint/2010/main" val="2208202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F54B8E3-63E5-670F-0E4B-0202889EC7EA}"/>
              </a:ext>
            </a:extLst>
          </p:cNvPr>
          <p:cNvSpPr>
            <a:spLocks noGrp="1"/>
          </p:cNvSpPr>
          <p:nvPr>
            <p:ph type="sldNum" sz="quarter" idx="10"/>
          </p:nvPr>
        </p:nvSpPr>
        <p:spPr>
          <a:xfrm>
            <a:off x="8001000" y="6324600"/>
            <a:ext cx="914400" cy="381000"/>
          </a:xfrm>
        </p:spPr>
        <p:txBody>
          <a:bodyPr/>
          <a:lstStyle>
            <a:lvl1pPr>
              <a:defRPr/>
            </a:lvl1pPr>
          </a:lstStyle>
          <a:p>
            <a:pPr>
              <a:defRPr/>
            </a:pPr>
            <a:fld id="{D5F8BEDF-802C-A64F-A6A2-A949F4883BB1}" type="slidenum">
              <a:rPr lang="en-US" altLang="en-US"/>
              <a:pPr>
                <a:defRPr/>
              </a:pPr>
              <a:t>‹#›</a:t>
            </a:fld>
            <a:endParaRPr lang="en-US" altLang="en-US"/>
          </a:p>
        </p:txBody>
      </p:sp>
    </p:spTree>
    <p:extLst>
      <p:ext uri="{BB962C8B-B14F-4D97-AF65-F5344CB8AC3E}">
        <p14:creationId xmlns:p14="http://schemas.microsoft.com/office/powerpoint/2010/main" val="1968749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D469A5-082C-9C4F-B927-36DAC8AF9CE6}"/>
              </a:ext>
            </a:extLst>
          </p:cNvPr>
          <p:cNvSpPr>
            <a:spLocks noGrp="1"/>
          </p:cNvSpPr>
          <p:nvPr>
            <p:ph type="sldNum" sz="quarter" idx="10"/>
          </p:nvPr>
        </p:nvSpPr>
        <p:spPr>
          <a:xfrm>
            <a:off x="8001000" y="6324600"/>
            <a:ext cx="914400" cy="381000"/>
          </a:xfrm>
        </p:spPr>
        <p:txBody>
          <a:bodyPr/>
          <a:lstStyle>
            <a:lvl1pPr>
              <a:defRPr/>
            </a:lvl1pPr>
          </a:lstStyle>
          <a:p>
            <a:pPr>
              <a:defRPr/>
            </a:pPr>
            <a:fld id="{627B77B5-7A9E-174B-BADA-2695161AED6C}" type="slidenum">
              <a:rPr lang="en-US" altLang="en-US"/>
              <a:pPr>
                <a:defRPr/>
              </a:pPr>
              <a:t>‹#›</a:t>
            </a:fld>
            <a:endParaRPr lang="en-US" altLang="en-US"/>
          </a:p>
        </p:txBody>
      </p:sp>
    </p:spTree>
    <p:extLst>
      <p:ext uri="{BB962C8B-B14F-4D97-AF65-F5344CB8AC3E}">
        <p14:creationId xmlns:p14="http://schemas.microsoft.com/office/powerpoint/2010/main" val="3031885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B58AA8A-57BF-DB6D-680E-3B75F3AEDF0C}"/>
              </a:ext>
            </a:extLst>
          </p:cNvPr>
          <p:cNvSpPr>
            <a:spLocks noGrp="1"/>
          </p:cNvSpPr>
          <p:nvPr>
            <p:ph type="dt" sz="half" idx="10"/>
          </p:nvPr>
        </p:nvSpPr>
        <p:spPr/>
        <p:txBody>
          <a:bodyPr/>
          <a:lstStyle>
            <a:lvl1pPr>
              <a:defRPr/>
            </a:lvl1pPr>
          </a:lstStyle>
          <a:p>
            <a:pPr>
              <a:defRPr/>
            </a:pPr>
            <a:fld id="{9DA0CAC6-DBF9-7B4D-BF6E-A21C55A4FE50}"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AD9FD55A-E540-758D-9958-FBBA964A3A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280AE6-5E67-7D19-C871-5046CDD12D41}"/>
              </a:ext>
            </a:extLst>
          </p:cNvPr>
          <p:cNvSpPr>
            <a:spLocks noGrp="1"/>
          </p:cNvSpPr>
          <p:nvPr>
            <p:ph type="sldNum" sz="quarter" idx="12"/>
          </p:nvPr>
        </p:nvSpPr>
        <p:spPr/>
        <p:txBody>
          <a:bodyPr/>
          <a:lstStyle>
            <a:lvl1pPr>
              <a:defRPr/>
            </a:lvl1pPr>
          </a:lstStyle>
          <a:p>
            <a:pPr>
              <a:defRPr/>
            </a:pPr>
            <a:fld id="{9196177A-14E1-2343-8E6B-7A808D215BCB}" type="slidenum">
              <a:rPr lang="en-US" altLang="en-US"/>
              <a:pPr>
                <a:defRPr/>
              </a:pPr>
              <a:t>‹#›</a:t>
            </a:fld>
            <a:endParaRPr lang="en-US" altLang="en-US"/>
          </a:p>
        </p:txBody>
      </p:sp>
    </p:spTree>
    <p:extLst>
      <p:ext uri="{BB962C8B-B14F-4D97-AF65-F5344CB8AC3E}">
        <p14:creationId xmlns:p14="http://schemas.microsoft.com/office/powerpoint/2010/main" val="3462741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516F4-B77C-82F1-350E-16628AEEED59}"/>
              </a:ext>
            </a:extLst>
          </p:cNvPr>
          <p:cNvSpPr>
            <a:spLocks noGrp="1"/>
          </p:cNvSpPr>
          <p:nvPr>
            <p:ph type="dt" sz="half" idx="10"/>
          </p:nvPr>
        </p:nvSpPr>
        <p:spPr/>
        <p:txBody>
          <a:bodyPr/>
          <a:lstStyle>
            <a:lvl1pPr>
              <a:defRPr/>
            </a:lvl1pPr>
          </a:lstStyle>
          <a:p>
            <a:pPr>
              <a:defRPr/>
            </a:pPr>
            <a:fld id="{1AB9A52A-4DFC-8941-B9BC-E36FCBF3C079}"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BD40CDB6-C9CE-C874-8ABD-B00C69C650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28D58-C007-00FD-52CE-925B4920F3A0}"/>
              </a:ext>
            </a:extLst>
          </p:cNvPr>
          <p:cNvSpPr>
            <a:spLocks noGrp="1"/>
          </p:cNvSpPr>
          <p:nvPr>
            <p:ph type="sldNum" sz="quarter" idx="12"/>
          </p:nvPr>
        </p:nvSpPr>
        <p:spPr/>
        <p:txBody>
          <a:bodyPr/>
          <a:lstStyle>
            <a:lvl1pPr>
              <a:defRPr/>
            </a:lvl1pPr>
          </a:lstStyle>
          <a:p>
            <a:pPr>
              <a:defRPr/>
            </a:pPr>
            <a:fld id="{8C58F393-CBA2-C144-BAA1-501B3E0B57D9}" type="slidenum">
              <a:rPr lang="en-US" altLang="en-US"/>
              <a:pPr>
                <a:defRPr/>
              </a:pPr>
              <a:t>‹#›</a:t>
            </a:fld>
            <a:endParaRPr lang="en-US" altLang="en-US"/>
          </a:p>
        </p:txBody>
      </p:sp>
    </p:spTree>
    <p:extLst>
      <p:ext uri="{BB962C8B-B14F-4D97-AF65-F5344CB8AC3E}">
        <p14:creationId xmlns:p14="http://schemas.microsoft.com/office/powerpoint/2010/main" val="378375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1FA39-82BD-19AE-36F3-455425B0468D}"/>
              </a:ext>
            </a:extLst>
          </p:cNvPr>
          <p:cNvSpPr>
            <a:spLocks noGrp="1"/>
          </p:cNvSpPr>
          <p:nvPr>
            <p:ph type="dt" sz="half" idx="10"/>
          </p:nvPr>
        </p:nvSpPr>
        <p:spPr/>
        <p:txBody>
          <a:bodyPr/>
          <a:lstStyle>
            <a:lvl1pPr>
              <a:defRPr/>
            </a:lvl1pPr>
          </a:lstStyle>
          <a:p>
            <a:pPr>
              <a:defRPr/>
            </a:pPr>
            <a:fld id="{D9D55BE2-B31E-7947-85C2-64746935045A}"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F286E19A-7968-0456-8874-2F8132BFB6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EC4D5E-CA07-4549-CBD7-C1CB3D23E5DA}"/>
              </a:ext>
            </a:extLst>
          </p:cNvPr>
          <p:cNvSpPr>
            <a:spLocks noGrp="1"/>
          </p:cNvSpPr>
          <p:nvPr>
            <p:ph type="sldNum" sz="quarter" idx="12"/>
          </p:nvPr>
        </p:nvSpPr>
        <p:spPr/>
        <p:txBody>
          <a:bodyPr/>
          <a:lstStyle>
            <a:lvl1pPr>
              <a:defRPr/>
            </a:lvl1pPr>
          </a:lstStyle>
          <a:p>
            <a:pPr>
              <a:defRPr/>
            </a:pPr>
            <a:fld id="{7EEA43CE-9B66-CB48-AC26-972DE14C5E31}" type="slidenum">
              <a:rPr lang="en-US" altLang="en-US"/>
              <a:pPr>
                <a:defRPr/>
              </a:pPr>
              <a:t>‹#›</a:t>
            </a:fld>
            <a:endParaRPr lang="en-US" altLang="en-US"/>
          </a:p>
        </p:txBody>
      </p:sp>
    </p:spTree>
    <p:extLst>
      <p:ext uri="{BB962C8B-B14F-4D97-AF65-F5344CB8AC3E}">
        <p14:creationId xmlns:p14="http://schemas.microsoft.com/office/powerpoint/2010/main" val="1407924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0DC592D-4B61-F618-20A5-94BBBDC42FEA}"/>
              </a:ext>
            </a:extLst>
          </p:cNvPr>
          <p:cNvSpPr>
            <a:spLocks noGrp="1"/>
          </p:cNvSpPr>
          <p:nvPr>
            <p:ph type="dt" sz="half" idx="10"/>
          </p:nvPr>
        </p:nvSpPr>
        <p:spPr/>
        <p:txBody>
          <a:bodyPr/>
          <a:lstStyle>
            <a:lvl1pPr>
              <a:defRPr/>
            </a:lvl1pPr>
          </a:lstStyle>
          <a:p>
            <a:pPr>
              <a:defRPr/>
            </a:pPr>
            <a:fld id="{839970A6-53C6-8A42-8BE1-C1B8A38172BE}" type="datetime1">
              <a:rPr lang="en-US" altLang="en-US"/>
              <a:pPr>
                <a:defRPr/>
              </a:pPr>
              <a:t>4/9/25</a:t>
            </a:fld>
            <a:endParaRPr lang="en-US" altLang="en-US"/>
          </a:p>
        </p:txBody>
      </p:sp>
      <p:sp>
        <p:nvSpPr>
          <p:cNvPr id="6" name="Footer Placeholder 4">
            <a:extLst>
              <a:ext uri="{FF2B5EF4-FFF2-40B4-BE49-F238E27FC236}">
                <a16:creationId xmlns:a16="http://schemas.microsoft.com/office/drawing/2014/main" id="{7E554032-F332-0A05-1A98-F082ABD28B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B234EA-EEA3-FE06-9147-E7D0ECDAD729}"/>
              </a:ext>
            </a:extLst>
          </p:cNvPr>
          <p:cNvSpPr>
            <a:spLocks noGrp="1"/>
          </p:cNvSpPr>
          <p:nvPr>
            <p:ph type="sldNum" sz="quarter" idx="12"/>
          </p:nvPr>
        </p:nvSpPr>
        <p:spPr/>
        <p:txBody>
          <a:bodyPr/>
          <a:lstStyle>
            <a:lvl1pPr>
              <a:defRPr/>
            </a:lvl1pPr>
          </a:lstStyle>
          <a:p>
            <a:pPr>
              <a:defRPr/>
            </a:pPr>
            <a:fld id="{A70A33CC-2E93-784E-B2DA-EAFFD1C75AB0}" type="slidenum">
              <a:rPr lang="en-US" altLang="en-US"/>
              <a:pPr>
                <a:defRPr/>
              </a:pPr>
              <a:t>‹#›</a:t>
            </a:fld>
            <a:endParaRPr lang="en-US" altLang="en-US"/>
          </a:p>
        </p:txBody>
      </p:sp>
    </p:spTree>
    <p:extLst>
      <p:ext uri="{BB962C8B-B14F-4D97-AF65-F5344CB8AC3E}">
        <p14:creationId xmlns:p14="http://schemas.microsoft.com/office/powerpoint/2010/main" val="187593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6D264-CEE7-DF48-880E-09EA859BA962}"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61689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705D51D-61B4-3C3F-61EF-201260B4CC4D}"/>
              </a:ext>
            </a:extLst>
          </p:cNvPr>
          <p:cNvSpPr>
            <a:spLocks noGrp="1"/>
          </p:cNvSpPr>
          <p:nvPr>
            <p:ph type="dt" sz="half" idx="10"/>
          </p:nvPr>
        </p:nvSpPr>
        <p:spPr/>
        <p:txBody>
          <a:bodyPr/>
          <a:lstStyle>
            <a:lvl1pPr>
              <a:defRPr/>
            </a:lvl1pPr>
          </a:lstStyle>
          <a:p>
            <a:pPr>
              <a:defRPr/>
            </a:pPr>
            <a:fld id="{5049F606-D08F-9141-A287-8626722F28A4}" type="datetime1">
              <a:rPr lang="en-US" altLang="en-US"/>
              <a:pPr>
                <a:defRPr/>
              </a:pPr>
              <a:t>4/9/25</a:t>
            </a:fld>
            <a:endParaRPr lang="en-US" altLang="en-US"/>
          </a:p>
        </p:txBody>
      </p:sp>
      <p:sp>
        <p:nvSpPr>
          <p:cNvPr id="8" name="Footer Placeholder 4">
            <a:extLst>
              <a:ext uri="{FF2B5EF4-FFF2-40B4-BE49-F238E27FC236}">
                <a16:creationId xmlns:a16="http://schemas.microsoft.com/office/drawing/2014/main" id="{4A07C639-9F9C-F6F6-1668-FFD77F1E10D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0D8C57-41D5-77CC-CBE6-81B3C736A536}"/>
              </a:ext>
            </a:extLst>
          </p:cNvPr>
          <p:cNvSpPr>
            <a:spLocks noGrp="1"/>
          </p:cNvSpPr>
          <p:nvPr>
            <p:ph type="sldNum" sz="quarter" idx="12"/>
          </p:nvPr>
        </p:nvSpPr>
        <p:spPr/>
        <p:txBody>
          <a:bodyPr/>
          <a:lstStyle>
            <a:lvl1pPr>
              <a:defRPr/>
            </a:lvl1pPr>
          </a:lstStyle>
          <a:p>
            <a:pPr>
              <a:defRPr/>
            </a:pPr>
            <a:fld id="{1BC83373-53D8-7F44-88A2-697433F4D6F9}" type="slidenum">
              <a:rPr lang="en-US" altLang="en-US"/>
              <a:pPr>
                <a:defRPr/>
              </a:pPr>
              <a:t>‹#›</a:t>
            </a:fld>
            <a:endParaRPr lang="en-US" altLang="en-US"/>
          </a:p>
        </p:txBody>
      </p:sp>
    </p:spTree>
    <p:extLst>
      <p:ext uri="{BB962C8B-B14F-4D97-AF65-F5344CB8AC3E}">
        <p14:creationId xmlns:p14="http://schemas.microsoft.com/office/powerpoint/2010/main" val="2203513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225CDDD-28D6-3E1B-8CBA-EE2B9E755A74}"/>
              </a:ext>
            </a:extLst>
          </p:cNvPr>
          <p:cNvSpPr>
            <a:spLocks noGrp="1"/>
          </p:cNvSpPr>
          <p:nvPr>
            <p:ph type="dt" sz="half" idx="10"/>
          </p:nvPr>
        </p:nvSpPr>
        <p:spPr/>
        <p:txBody>
          <a:bodyPr/>
          <a:lstStyle>
            <a:lvl1pPr>
              <a:defRPr/>
            </a:lvl1pPr>
          </a:lstStyle>
          <a:p>
            <a:pPr>
              <a:defRPr/>
            </a:pPr>
            <a:fld id="{98935842-E50C-084F-B468-8BAE270086CB}" type="datetime1">
              <a:rPr lang="en-US" altLang="en-US"/>
              <a:pPr>
                <a:defRPr/>
              </a:pPr>
              <a:t>4/9/25</a:t>
            </a:fld>
            <a:endParaRPr lang="en-US" altLang="en-US"/>
          </a:p>
        </p:txBody>
      </p:sp>
      <p:sp>
        <p:nvSpPr>
          <p:cNvPr id="4" name="Footer Placeholder 4">
            <a:extLst>
              <a:ext uri="{FF2B5EF4-FFF2-40B4-BE49-F238E27FC236}">
                <a16:creationId xmlns:a16="http://schemas.microsoft.com/office/drawing/2014/main" id="{C580468D-61C9-F1C8-9F05-C9E88725939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624DA4-F021-42BF-A5B9-39C71CB6064B}"/>
              </a:ext>
            </a:extLst>
          </p:cNvPr>
          <p:cNvSpPr>
            <a:spLocks noGrp="1"/>
          </p:cNvSpPr>
          <p:nvPr>
            <p:ph type="sldNum" sz="quarter" idx="12"/>
          </p:nvPr>
        </p:nvSpPr>
        <p:spPr/>
        <p:txBody>
          <a:bodyPr/>
          <a:lstStyle>
            <a:lvl1pPr>
              <a:defRPr/>
            </a:lvl1pPr>
          </a:lstStyle>
          <a:p>
            <a:pPr>
              <a:defRPr/>
            </a:pPr>
            <a:fld id="{8D622DA6-F0A3-334C-82F6-FF63892BFFB6}" type="slidenum">
              <a:rPr lang="en-US" altLang="en-US"/>
              <a:pPr>
                <a:defRPr/>
              </a:pPr>
              <a:t>‹#›</a:t>
            </a:fld>
            <a:endParaRPr lang="en-US" altLang="en-US"/>
          </a:p>
        </p:txBody>
      </p:sp>
    </p:spTree>
    <p:extLst>
      <p:ext uri="{BB962C8B-B14F-4D97-AF65-F5344CB8AC3E}">
        <p14:creationId xmlns:p14="http://schemas.microsoft.com/office/powerpoint/2010/main" val="2315041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BB0F23-4557-F2DE-536E-A8F9067E83B4}"/>
              </a:ext>
            </a:extLst>
          </p:cNvPr>
          <p:cNvSpPr>
            <a:spLocks noGrp="1"/>
          </p:cNvSpPr>
          <p:nvPr>
            <p:ph type="dt" sz="half" idx="10"/>
          </p:nvPr>
        </p:nvSpPr>
        <p:spPr/>
        <p:txBody>
          <a:bodyPr/>
          <a:lstStyle>
            <a:lvl1pPr>
              <a:defRPr/>
            </a:lvl1pPr>
          </a:lstStyle>
          <a:p>
            <a:pPr>
              <a:defRPr/>
            </a:pPr>
            <a:fld id="{A37DABA5-B343-5444-8022-498176EEB10B}" type="datetime1">
              <a:rPr lang="en-US" altLang="en-US"/>
              <a:pPr>
                <a:defRPr/>
              </a:pPr>
              <a:t>4/9/25</a:t>
            </a:fld>
            <a:endParaRPr lang="en-US" altLang="en-US"/>
          </a:p>
        </p:txBody>
      </p:sp>
      <p:sp>
        <p:nvSpPr>
          <p:cNvPr id="3" name="Footer Placeholder 4">
            <a:extLst>
              <a:ext uri="{FF2B5EF4-FFF2-40B4-BE49-F238E27FC236}">
                <a16:creationId xmlns:a16="http://schemas.microsoft.com/office/drawing/2014/main" id="{AC31AA81-42EE-5F6E-D4DD-9C493C883A7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383ED7-08A5-395F-9DEB-71C48B5AB801}"/>
              </a:ext>
            </a:extLst>
          </p:cNvPr>
          <p:cNvSpPr>
            <a:spLocks noGrp="1"/>
          </p:cNvSpPr>
          <p:nvPr>
            <p:ph type="sldNum" sz="quarter" idx="12"/>
          </p:nvPr>
        </p:nvSpPr>
        <p:spPr/>
        <p:txBody>
          <a:bodyPr/>
          <a:lstStyle>
            <a:lvl1pPr>
              <a:defRPr/>
            </a:lvl1pPr>
          </a:lstStyle>
          <a:p>
            <a:pPr>
              <a:defRPr/>
            </a:pPr>
            <a:fld id="{983B2371-4882-F247-9615-1FEE18DC3753}" type="slidenum">
              <a:rPr lang="en-US" altLang="en-US"/>
              <a:pPr>
                <a:defRPr/>
              </a:pPr>
              <a:t>‹#›</a:t>
            </a:fld>
            <a:endParaRPr lang="en-US" altLang="en-US"/>
          </a:p>
        </p:txBody>
      </p:sp>
    </p:spTree>
    <p:extLst>
      <p:ext uri="{BB962C8B-B14F-4D97-AF65-F5344CB8AC3E}">
        <p14:creationId xmlns:p14="http://schemas.microsoft.com/office/powerpoint/2010/main" val="4238220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50380D-90FB-D629-4FAE-35D9E5A4D950}"/>
              </a:ext>
            </a:extLst>
          </p:cNvPr>
          <p:cNvSpPr>
            <a:spLocks noGrp="1"/>
          </p:cNvSpPr>
          <p:nvPr>
            <p:ph type="dt" sz="half" idx="10"/>
          </p:nvPr>
        </p:nvSpPr>
        <p:spPr/>
        <p:txBody>
          <a:bodyPr/>
          <a:lstStyle>
            <a:lvl1pPr>
              <a:defRPr/>
            </a:lvl1pPr>
          </a:lstStyle>
          <a:p>
            <a:pPr>
              <a:defRPr/>
            </a:pPr>
            <a:fld id="{B7B4D164-1EE5-214C-94D1-5C60015DDA2D}" type="datetime1">
              <a:rPr lang="en-US" altLang="en-US"/>
              <a:pPr>
                <a:defRPr/>
              </a:pPr>
              <a:t>4/9/25</a:t>
            </a:fld>
            <a:endParaRPr lang="en-US" altLang="en-US"/>
          </a:p>
        </p:txBody>
      </p:sp>
      <p:sp>
        <p:nvSpPr>
          <p:cNvPr id="6" name="Footer Placeholder 4">
            <a:extLst>
              <a:ext uri="{FF2B5EF4-FFF2-40B4-BE49-F238E27FC236}">
                <a16:creationId xmlns:a16="http://schemas.microsoft.com/office/drawing/2014/main" id="{FD1C42F1-34AC-7C5F-65D5-6EEA5682A5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82B662-2A15-1C82-41F4-557AED12F13E}"/>
              </a:ext>
            </a:extLst>
          </p:cNvPr>
          <p:cNvSpPr>
            <a:spLocks noGrp="1"/>
          </p:cNvSpPr>
          <p:nvPr>
            <p:ph type="sldNum" sz="quarter" idx="12"/>
          </p:nvPr>
        </p:nvSpPr>
        <p:spPr/>
        <p:txBody>
          <a:bodyPr/>
          <a:lstStyle>
            <a:lvl1pPr>
              <a:defRPr/>
            </a:lvl1pPr>
          </a:lstStyle>
          <a:p>
            <a:pPr>
              <a:defRPr/>
            </a:pPr>
            <a:fld id="{41AA38C1-9347-4942-9B62-8E205D4CEE7C}" type="slidenum">
              <a:rPr lang="en-US" altLang="en-US"/>
              <a:pPr>
                <a:defRPr/>
              </a:pPr>
              <a:t>‹#›</a:t>
            </a:fld>
            <a:endParaRPr lang="en-US" altLang="en-US"/>
          </a:p>
        </p:txBody>
      </p:sp>
    </p:spTree>
    <p:extLst>
      <p:ext uri="{BB962C8B-B14F-4D97-AF65-F5344CB8AC3E}">
        <p14:creationId xmlns:p14="http://schemas.microsoft.com/office/powerpoint/2010/main" val="1176096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5E1034-C6A7-61FF-AF24-CD2FD36059FE}"/>
              </a:ext>
            </a:extLst>
          </p:cNvPr>
          <p:cNvSpPr>
            <a:spLocks noGrp="1"/>
          </p:cNvSpPr>
          <p:nvPr>
            <p:ph type="dt" sz="half" idx="10"/>
          </p:nvPr>
        </p:nvSpPr>
        <p:spPr/>
        <p:txBody>
          <a:bodyPr/>
          <a:lstStyle>
            <a:lvl1pPr>
              <a:defRPr/>
            </a:lvl1pPr>
          </a:lstStyle>
          <a:p>
            <a:pPr>
              <a:defRPr/>
            </a:pPr>
            <a:fld id="{C2EAD321-739A-F144-92DB-4ED541EFEC49}" type="datetime1">
              <a:rPr lang="en-US" altLang="en-US"/>
              <a:pPr>
                <a:defRPr/>
              </a:pPr>
              <a:t>4/9/25</a:t>
            </a:fld>
            <a:endParaRPr lang="en-US" altLang="en-US"/>
          </a:p>
        </p:txBody>
      </p:sp>
      <p:sp>
        <p:nvSpPr>
          <p:cNvPr id="6" name="Footer Placeholder 4">
            <a:extLst>
              <a:ext uri="{FF2B5EF4-FFF2-40B4-BE49-F238E27FC236}">
                <a16:creationId xmlns:a16="http://schemas.microsoft.com/office/drawing/2014/main" id="{CE54264F-E0F5-243F-70DB-E18A80E704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83813A-0986-547C-BA1F-BF228E2D2603}"/>
              </a:ext>
            </a:extLst>
          </p:cNvPr>
          <p:cNvSpPr>
            <a:spLocks noGrp="1"/>
          </p:cNvSpPr>
          <p:nvPr>
            <p:ph type="sldNum" sz="quarter" idx="12"/>
          </p:nvPr>
        </p:nvSpPr>
        <p:spPr/>
        <p:txBody>
          <a:bodyPr/>
          <a:lstStyle>
            <a:lvl1pPr>
              <a:defRPr/>
            </a:lvl1pPr>
          </a:lstStyle>
          <a:p>
            <a:pPr>
              <a:defRPr/>
            </a:pPr>
            <a:fld id="{1857D7A8-6620-2E44-8A87-C05469F9BB25}" type="slidenum">
              <a:rPr lang="en-US" altLang="en-US"/>
              <a:pPr>
                <a:defRPr/>
              </a:pPr>
              <a:t>‹#›</a:t>
            </a:fld>
            <a:endParaRPr lang="en-US" altLang="en-US"/>
          </a:p>
        </p:txBody>
      </p:sp>
    </p:spTree>
    <p:extLst>
      <p:ext uri="{BB962C8B-B14F-4D97-AF65-F5344CB8AC3E}">
        <p14:creationId xmlns:p14="http://schemas.microsoft.com/office/powerpoint/2010/main" val="3104456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00ADD-E049-53C6-E137-6D198473BD4F}"/>
              </a:ext>
            </a:extLst>
          </p:cNvPr>
          <p:cNvSpPr>
            <a:spLocks noGrp="1"/>
          </p:cNvSpPr>
          <p:nvPr>
            <p:ph type="dt" sz="half" idx="10"/>
          </p:nvPr>
        </p:nvSpPr>
        <p:spPr/>
        <p:txBody>
          <a:bodyPr/>
          <a:lstStyle>
            <a:lvl1pPr>
              <a:defRPr/>
            </a:lvl1pPr>
          </a:lstStyle>
          <a:p>
            <a:pPr>
              <a:defRPr/>
            </a:pPr>
            <a:fld id="{4B2CEB06-ECF7-C34C-86D5-45E1B9F96A2F}"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63187F0B-4506-911F-963C-C49976E486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4DA578-654E-77EF-6BC8-B66F374D1186}"/>
              </a:ext>
            </a:extLst>
          </p:cNvPr>
          <p:cNvSpPr>
            <a:spLocks noGrp="1"/>
          </p:cNvSpPr>
          <p:nvPr>
            <p:ph type="sldNum" sz="quarter" idx="12"/>
          </p:nvPr>
        </p:nvSpPr>
        <p:spPr/>
        <p:txBody>
          <a:bodyPr/>
          <a:lstStyle>
            <a:lvl1pPr>
              <a:defRPr/>
            </a:lvl1pPr>
          </a:lstStyle>
          <a:p>
            <a:pPr>
              <a:defRPr/>
            </a:pPr>
            <a:fld id="{9D44AC24-C188-3649-8F08-0B13D71F24CB}" type="slidenum">
              <a:rPr lang="en-US" altLang="en-US"/>
              <a:pPr>
                <a:defRPr/>
              </a:pPr>
              <a:t>‹#›</a:t>
            </a:fld>
            <a:endParaRPr lang="en-US" altLang="en-US"/>
          </a:p>
        </p:txBody>
      </p:sp>
    </p:spTree>
    <p:extLst>
      <p:ext uri="{BB962C8B-B14F-4D97-AF65-F5344CB8AC3E}">
        <p14:creationId xmlns:p14="http://schemas.microsoft.com/office/powerpoint/2010/main" val="1551905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8B1E8-C77F-3FBC-CBC4-A938F836D472}"/>
              </a:ext>
            </a:extLst>
          </p:cNvPr>
          <p:cNvSpPr>
            <a:spLocks noGrp="1"/>
          </p:cNvSpPr>
          <p:nvPr>
            <p:ph type="dt" sz="half" idx="10"/>
          </p:nvPr>
        </p:nvSpPr>
        <p:spPr/>
        <p:txBody>
          <a:bodyPr/>
          <a:lstStyle>
            <a:lvl1pPr>
              <a:defRPr/>
            </a:lvl1pPr>
          </a:lstStyle>
          <a:p>
            <a:pPr>
              <a:defRPr/>
            </a:pPr>
            <a:fld id="{883183E4-D106-F74F-B05B-5EF1FB29810D}"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32AC9ED5-8710-3620-0595-10DB76AAEC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5C3C59-8DD7-EE3F-E9AD-568193BF14A3}"/>
              </a:ext>
            </a:extLst>
          </p:cNvPr>
          <p:cNvSpPr>
            <a:spLocks noGrp="1"/>
          </p:cNvSpPr>
          <p:nvPr>
            <p:ph type="sldNum" sz="quarter" idx="12"/>
          </p:nvPr>
        </p:nvSpPr>
        <p:spPr/>
        <p:txBody>
          <a:bodyPr/>
          <a:lstStyle>
            <a:lvl1pPr>
              <a:defRPr/>
            </a:lvl1pPr>
          </a:lstStyle>
          <a:p>
            <a:pPr>
              <a:defRPr/>
            </a:pPr>
            <a:fld id="{440D7E79-AA63-6C4D-97F3-FC236661D86B}" type="slidenum">
              <a:rPr lang="en-US" altLang="en-US"/>
              <a:pPr>
                <a:defRPr/>
              </a:pPr>
              <a:t>‹#›</a:t>
            </a:fld>
            <a:endParaRPr lang="en-US" altLang="en-US"/>
          </a:p>
        </p:txBody>
      </p:sp>
    </p:spTree>
    <p:extLst>
      <p:ext uri="{BB962C8B-B14F-4D97-AF65-F5344CB8AC3E}">
        <p14:creationId xmlns:p14="http://schemas.microsoft.com/office/powerpoint/2010/main" val="79391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1EC4BA2-4F3C-7266-926E-E3A748AFCF33}"/>
              </a:ext>
            </a:extLst>
          </p:cNvPr>
          <p:cNvSpPr>
            <a:spLocks noGrp="1"/>
          </p:cNvSpPr>
          <p:nvPr>
            <p:ph type="sldNum" sz="quarter" idx="10"/>
          </p:nvPr>
        </p:nvSpPr>
        <p:spPr>
          <a:xfrm>
            <a:off x="8001000" y="6324600"/>
            <a:ext cx="914400" cy="381000"/>
          </a:xfrm>
        </p:spPr>
        <p:txBody>
          <a:bodyPr/>
          <a:lstStyle>
            <a:lvl1pPr>
              <a:defRPr/>
            </a:lvl1pPr>
          </a:lstStyle>
          <a:p>
            <a:pPr>
              <a:defRPr/>
            </a:pPr>
            <a:fld id="{7378F6C5-17DA-AD45-807A-8B6446FDE719}" type="slidenum">
              <a:rPr lang="en-US" altLang="en-US"/>
              <a:pPr>
                <a:defRPr/>
              </a:pPr>
              <a:t>‹#›</a:t>
            </a:fld>
            <a:endParaRPr lang="en-US" altLang="en-US"/>
          </a:p>
        </p:txBody>
      </p:sp>
    </p:spTree>
    <p:extLst>
      <p:ext uri="{BB962C8B-B14F-4D97-AF65-F5344CB8AC3E}">
        <p14:creationId xmlns:p14="http://schemas.microsoft.com/office/powerpoint/2010/main" val="141058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BDB722F-2EAC-7C3B-CE99-9D75B9E24792}"/>
              </a:ext>
            </a:extLst>
          </p:cNvPr>
          <p:cNvSpPr>
            <a:spLocks noGrp="1"/>
          </p:cNvSpPr>
          <p:nvPr>
            <p:ph type="sldNum" sz="quarter" idx="10"/>
          </p:nvPr>
        </p:nvSpPr>
        <p:spPr>
          <a:xfrm>
            <a:off x="8001000" y="6324600"/>
            <a:ext cx="914400" cy="381000"/>
          </a:xfrm>
        </p:spPr>
        <p:txBody>
          <a:bodyPr/>
          <a:lstStyle>
            <a:lvl1pPr>
              <a:defRPr/>
            </a:lvl1pPr>
          </a:lstStyle>
          <a:p>
            <a:pPr>
              <a:defRPr/>
            </a:pPr>
            <a:fld id="{6C4B8322-CEB7-E241-85A6-412B3A579644}" type="slidenum">
              <a:rPr lang="en-US" altLang="en-US"/>
              <a:pPr>
                <a:defRPr/>
              </a:pPr>
              <a:t>‹#›</a:t>
            </a:fld>
            <a:endParaRPr lang="en-US" altLang="en-US"/>
          </a:p>
        </p:txBody>
      </p:sp>
    </p:spTree>
    <p:extLst>
      <p:ext uri="{BB962C8B-B14F-4D97-AF65-F5344CB8AC3E}">
        <p14:creationId xmlns:p14="http://schemas.microsoft.com/office/powerpoint/2010/main" val="3075081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C2F127-4957-DDE2-E709-CE815B8E37D8}"/>
              </a:ext>
            </a:extLst>
          </p:cNvPr>
          <p:cNvSpPr>
            <a:spLocks noGrp="1"/>
          </p:cNvSpPr>
          <p:nvPr>
            <p:ph type="sldNum" sz="quarter" idx="10"/>
          </p:nvPr>
        </p:nvSpPr>
        <p:spPr>
          <a:xfrm>
            <a:off x="8001000" y="6324600"/>
            <a:ext cx="914400" cy="381000"/>
          </a:xfrm>
        </p:spPr>
        <p:txBody>
          <a:bodyPr/>
          <a:lstStyle>
            <a:lvl1pPr>
              <a:defRPr/>
            </a:lvl1pPr>
          </a:lstStyle>
          <a:p>
            <a:pPr>
              <a:defRPr/>
            </a:pPr>
            <a:fld id="{9D524073-D450-774A-AFA6-FA8478B5BD8F}" type="slidenum">
              <a:rPr lang="en-US" altLang="en-US"/>
              <a:pPr>
                <a:defRPr/>
              </a:pPr>
              <a:t>‹#›</a:t>
            </a:fld>
            <a:endParaRPr lang="en-US" altLang="en-US"/>
          </a:p>
        </p:txBody>
      </p:sp>
    </p:spTree>
    <p:extLst>
      <p:ext uri="{BB962C8B-B14F-4D97-AF65-F5344CB8AC3E}">
        <p14:creationId xmlns:p14="http://schemas.microsoft.com/office/powerpoint/2010/main" val="155527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B6D264-CEE7-DF48-880E-09EA859BA962}"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2659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B6D264-CEE7-DF48-880E-09EA859BA962}" type="datetimeFigureOut">
              <a:rPr lang="en-US" smtClean="0"/>
              <a:t>4/9/25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2470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B6D264-CEE7-DF48-880E-09EA859BA962}" type="datetimeFigureOut">
              <a:rPr lang="en-US" smtClean="0"/>
              <a:t>4/9/25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7265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6D264-CEE7-DF48-880E-09EA859BA962}" type="datetimeFigureOut">
              <a:rPr lang="en-US" smtClean="0"/>
              <a:t>4/9/25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76161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09936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91630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6D264-CEE7-DF48-880E-09EA859BA962}" type="datetimeFigureOut">
              <a:rPr lang="en-US" smtClean="0"/>
              <a:t>4/9/25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51518-5614-0A47-A6CF-DFB03F4BE473}" type="slidenum">
              <a:rPr lang="en-US" smtClean="0"/>
              <a:t>‹#›</a:t>
            </a:fld>
            <a:endParaRPr lang="en-US"/>
          </a:p>
        </p:txBody>
      </p:sp>
    </p:spTree>
    <p:extLst>
      <p:ext uri="{BB962C8B-B14F-4D97-AF65-F5344CB8AC3E}">
        <p14:creationId xmlns:p14="http://schemas.microsoft.com/office/powerpoint/2010/main" val="479109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ED70EC0-E660-BA61-5103-AF8C48DF805A}"/>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8D117C7-DCEB-EA4F-BB63-14FE9E4B260A}"/>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69D000-E000-7E87-507B-240BF4EC8BB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C522760-325B-E748-BC47-DC7F37B4EB46}"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74518556-81CB-C0D9-8629-F93DD9350C9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2DD52E6-1053-3A58-5C48-35E6CE5CFA9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3A92C15-02BA-2F40-AC3B-B2FA35D20387}" type="slidenum">
              <a:rPr lang="en-US" altLang="en-US"/>
              <a:pPr>
                <a:defRPr/>
              </a:pPr>
              <a:t>‹#›</a:t>
            </a:fld>
            <a:endParaRPr lang="en-US" altLang="en-US"/>
          </a:p>
        </p:txBody>
      </p:sp>
    </p:spTree>
    <p:extLst>
      <p:ext uri="{BB962C8B-B14F-4D97-AF65-F5344CB8AC3E}">
        <p14:creationId xmlns:p14="http://schemas.microsoft.com/office/powerpoint/2010/main" val="210507134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4A5F43-38B6-05F9-A838-223F443DF96F}"/>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F878CFD-E95D-24A8-BE06-C0176EBE8ACD}"/>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F3E82F0-ABA2-CDAF-0F67-06CCBA5116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F4BD60F2-F0E2-314D-A2F8-5F84D279B9FA}" type="datetime1">
              <a:rPr lang="en-US" altLang="en-US"/>
              <a:pPr>
                <a:defRPr/>
              </a:pPr>
              <a:t>4/9/25</a:t>
            </a:fld>
            <a:endParaRPr lang="en-US" altLang="en-US"/>
          </a:p>
        </p:txBody>
      </p:sp>
      <p:sp>
        <p:nvSpPr>
          <p:cNvPr id="5" name="Footer Placeholder 4">
            <a:extLst>
              <a:ext uri="{FF2B5EF4-FFF2-40B4-BE49-F238E27FC236}">
                <a16:creationId xmlns:a16="http://schemas.microsoft.com/office/drawing/2014/main" id="{8B2AD5BE-3AF9-8C42-F7AD-E9497995073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558F597-E18A-9B08-19CF-82C75381F6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4298F04-54CC-B14B-A5DE-EE5FDB9F3C6F}" type="slidenum">
              <a:rPr lang="en-US" altLang="en-US"/>
              <a:pPr>
                <a:defRPr/>
              </a:pPr>
              <a:t>‹#›</a:t>
            </a:fld>
            <a:endParaRPr lang="en-US" altLang="en-US"/>
          </a:p>
        </p:txBody>
      </p:sp>
    </p:spTree>
    <p:extLst>
      <p:ext uri="{BB962C8B-B14F-4D97-AF65-F5344CB8AC3E}">
        <p14:creationId xmlns:p14="http://schemas.microsoft.com/office/powerpoint/2010/main" val="378082580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12.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fc-editor.org/rfc/rfc2018" TargetMode="Externa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hyperlink" Target="https://cseweb.ucsd.edu/classes/wi01/cse222/lectures/attack-18.pdf" TargetMode="External"/><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2FAE121B-5A55-9EDD-ED18-24E015222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E82517A-8A8F-955A-E5D9-594B8F870D3A}"/>
              </a:ext>
            </a:extLst>
          </p:cNvPr>
          <p:cNvSpPr txBox="1"/>
          <p:nvPr/>
        </p:nvSpPr>
        <p:spPr>
          <a:xfrm>
            <a:off x="0" y="1408113"/>
            <a:ext cx="9144000" cy="646112"/>
          </a:xfrm>
          <a:prstGeom prst="rect">
            <a:avLst/>
          </a:prstGeom>
          <a:solidFill>
            <a:schemeClr val="accent1">
              <a:lumMod val="50000"/>
            </a:schemeClr>
          </a:solidFill>
        </p:spPr>
        <p:txBody>
          <a:bodyPr>
            <a:spAutoFit/>
          </a:bodyPr>
          <a:lstStyle/>
          <a:p>
            <a:pPr algn="ctr" defTabSz="457200" eaLnBrk="1" fontAlgn="auto" hangingPunct="1">
              <a:spcBef>
                <a:spcPts val="0"/>
              </a:spcBef>
              <a:spcAft>
                <a:spcPts val="0"/>
              </a:spcAft>
              <a:defRPr/>
            </a:pPr>
            <a:r>
              <a:rPr lang="en-US" sz="3600" b="0" dirty="0">
                <a:solidFill>
                  <a:prstClr val="white"/>
                </a:solidFill>
                <a:latin typeface="Lucida Bright" panose="02040602050505020304" pitchFamily="18" charset="77"/>
                <a:ea typeface="+mn-ea"/>
                <a:cs typeface="Centaur" panose="020F0502020204030204" pitchFamily="34" charset="0"/>
              </a:rPr>
              <a:t>Computer Networks</a:t>
            </a:r>
          </a:p>
        </p:txBody>
      </p:sp>
      <p:sp>
        <p:nvSpPr>
          <p:cNvPr id="4" name="TextBox 3">
            <a:extLst>
              <a:ext uri="{FF2B5EF4-FFF2-40B4-BE49-F238E27FC236}">
                <a16:creationId xmlns:a16="http://schemas.microsoft.com/office/drawing/2014/main" id="{49528C27-3C02-96E4-A0E1-B7EF08892A8D}"/>
              </a:ext>
            </a:extLst>
          </p:cNvPr>
          <p:cNvSpPr txBox="1"/>
          <p:nvPr/>
        </p:nvSpPr>
        <p:spPr>
          <a:xfrm>
            <a:off x="0" y="4437063"/>
            <a:ext cx="9144000" cy="461962"/>
          </a:xfrm>
          <a:prstGeom prst="rect">
            <a:avLst/>
          </a:prstGeom>
          <a:noFill/>
        </p:spPr>
        <p:txBody>
          <a:bodyPr>
            <a:spAutoFit/>
          </a:bodyPr>
          <a:lstStyle/>
          <a:p>
            <a:pPr algn="ctr" defTabSz="457200" eaLnBrk="1" fontAlgn="auto" hangingPunct="1">
              <a:spcBef>
                <a:spcPts val="0"/>
              </a:spcBef>
              <a:spcAft>
                <a:spcPts val="0"/>
              </a:spcAft>
              <a:defRPr/>
            </a:pPr>
            <a:r>
              <a:rPr lang="en-US" sz="2400" b="0" dirty="0">
                <a:solidFill>
                  <a:srgbClr val="941100"/>
                </a:solidFill>
                <a:latin typeface="Lucida Bright" panose="02040602050505020304" pitchFamily="18" charset="77"/>
                <a:ea typeface="+mn-ea"/>
                <a:cs typeface="Centaur" panose="020F0502020204030204" pitchFamily="34" charset="0"/>
              </a:rPr>
              <a:t>Nirupam Roy</a:t>
            </a:r>
          </a:p>
        </p:txBody>
      </p:sp>
      <p:sp>
        <p:nvSpPr>
          <p:cNvPr id="33796" name="TextBox 4">
            <a:extLst>
              <a:ext uri="{FF2B5EF4-FFF2-40B4-BE49-F238E27FC236}">
                <a16:creationId xmlns:a16="http://schemas.microsoft.com/office/drawing/2014/main" id="{7E2711F1-40B6-570D-0197-672C0866A3C1}"/>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chemeClr val="tx1"/>
                </a:solidFill>
                <a:latin typeface="Lucida Bright" panose="02040602050505020304" pitchFamily="18" charset="77"/>
              </a:rPr>
              <a:t>Tu-Th 2:00-3:15pm</a:t>
            </a:r>
          </a:p>
          <a:p>
            <a:pPr algn="ctr" eaLnBrk="1" hangingPunct="1">
              <a:spcBef>
                <a:spcPct val="0"/>
              </a:spcBef>
              <a:buFontTx/>
              <a:buNone/>
            </a:pPr>
            <a:r>
              <a:rPr lang="en-US" altLang="en-US" sz="2000">
                <a:solidFill>
                  <a:schemeClr val="tx1"/>
                </a:solidFill>
                <a:latin typeface="Lucida Bright" panose="02040602050505020304" pitchFamily="18" charset="77"/>
              </a:rPr>
              <a:t>CSI 2117</a:t>
            </a:r>
          </a:p>
        </p:txBody>
      </p:sp>
      <p:pic>
        <p:nvPicPr>
          <p:cNvPr id="33797" name="Picture 5">
            <a:extLst>
              <a:ext uri="{FF2B5EF4-FFF2-40B4-BE49-F238E27FC236}">
                <a16:creationId xmlns:a16="http://schemas.microsoft.com/office/drawing/2014/main" id="{61734260-A9F8-59A0-0081-DEFD70D73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038" y="2536825"/>
            <a:ext cx="1809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26D7289-0108-1B50-BE82-B309681EB377}"/>
              </a:ext>
            </a:extLst>
          </p:cNvPr>
          <p:cNvSpPr txBox="1"/>
          <p:nvPr/>
        </p:nvSpPr>
        <p:spPr>
          <a:xfrm>
            <a:off x="2793047" y="2066925"/>
            <a:ext cx="3775393" cy="461665"/>
          </a:xfrm>
          <a:prstGeom prst="rect">
            <a:avLst/>
          </a:prstGeom>
          <a:noFill/>
        </p:spPr>
        <p:txBody>
          <a:bodyPr wrap="none">
            <a:spAutoFit/>
          </a:bodyPr>
          <a:lstStyle/>
          <a:p>
            <a:pPr algn="ctr" eaLnBrk="1" hangingPunct="1">
              <a:defRPr/>
            </a:pPr>
            <a:r>
              <a:rPr lang="en-US" sz="2400" dirty="0">
                <a:solidFill>
                  <a:schemeClr val="accent1">
                    <a:lumMod val="75000"/>
                  </a:schemeClr>
                </a:solidFill>
                <a:latin typeface="Lucida Bright" panose="02040602050505020304" pitchFamily="18" charset="77"/>
              </a:rPr>
              <a:t>CMSC 417 : Spring 2025</a:t>
            </a:r>
          </a:p>
        </p:txBody>
      </p:sp>
      <p:sp>
        <p:nvSpPr>
          <p:cNvPr id="8" name="TextBox 7">
            <a:extLst>
              <a:ext uri="{FF2B5EF4-FFF2-40B4-BE49-F238E27FC236}">
                <a16:creationId xmlns:a16="http://schemas.microsoft.com/office/drawing/2014/main" id="{2C046BD0-056A-924F-4FF1-502758AD7568}"/>
              </a:ext>
            </a:extLst>
          </p:cNvPr>
          <p:cNvSpPr txBox="1"/>
          <p:nvPr/>
        </p:nvSpPr>
        <p:spPr>
          <a:xfrm>
            <a:off x="0" y="3403600"/>
            <a:ext cx="9144000" cy="831850"/>
          </a:xfrm>
          <a:prstGeom prst="rect">
            <a:avLst/>
          </a:prstGeom>
          <a:noFill/>
        </p:spPr>
        <p:txBody>
          <a:bodyPr>
            <a:spAutoFit/>
          </a:bodyPr>
          <a:lstStyle/>
          <a:p>
            <a:pPr algn="ctr" eaLnBrk="1" hangingPunct="1">
              <a:defRPr/>
            </a:pPr>
            <a:r>
              <a:rPr lang="en-US" sz="2400" dirty="0">
                <a:solidFill>
                  <a:schemeClr val="accent1">
                    <a:lumMod val="75000"/>
                  </a:schemeClr>
                </a:solidFill>
                <a:latin typeface="Lucida Bright" panose="02040602050505020304" pitchFamily="18" charset="77"/>
              </a:rPr>
              <a:t>Topic: TCP Congestion-control</a:t>
            </a:r>
          </a:p>
          <a:p>
            <a:pPr algn="ctr" eaLnBrk="1" hangingPunct="1">
              <a:defRPr/>
            </a:pPr>
            <a:r>
              <a:rPr lang="en-US" sz="2400" dirty="0">
                <a:solidFill>
                  <a:schemeClr val="accent1">
                    <a:lumMod val="75000"/>
                  </a:schemeClr>
                </a:solidFill>
                <a:latin typeface="Lucida Bright" panose="02040602050505020304" pitchFamily="18" charset="77"/>
              </a:rPr>
              <a:t>(Textbook chapter 6)</a:t>
            </a:r>
          </a:p>
        </p:txBody>
      </p:sp>
      <p:sp>
        <p:nvSpPr>
          <p:cNvPr id="33800" name="Slide Number Placeholder 1">
            <a:extLst>
              <a:ext uri="{FF2B5EF4-FFF2-40B4-BE49-F238E27FC236}">
                <a16:creationId xmlns:a16="http://schemas.microsoft.com/office/drawing/2014/main" id="{E963DD20-DA84-A776-96CA-8190FE0AA3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45CE5E5-D013-CB4E-8CF6-C15ABB3296B3}" type="slidenum">
              <a:rPr lang="en-US" altLang="en-US" sz="1200" smtClean="0">
                <a:solidFill>
                  <a:srgbClr val="898989"/>
                </a:solidFill>
                <a:latin typeface="Courier New" panose="02070309020205020404" pitchFamily="49" charset="0"/>
              </a:rPr>
              <a:pPr>
                <a:spcBef>
                  <a:spcPct val="0"/>
                </a:spcBef>
                <a:buFontTx/>
                <a:buNone/>
              </a:pPr>
              <a:t>1</a:t>
            </a:fld>
            <a:endParaRPr lang="en-US" altLang="en-US" sz="1200">
              <a:solidFill>
                <a:srgbClr val="898989"/>
              </a:solidFill>
              <a:latin typeface="Courier New" panose="02070309020205020404" pitchFamily="49" charset="0"/>
            </a:endParaRPr>
          </a:p>
        </p:txBody>
      </p:sp>
      <p:sp>
        <p:nvSpPr>
          <p:cNvPr id="33801" name="TextBox 1">
            <a:extLst>
              <a:ext uri="{FF2B5EF4-FFF2-40B4-BE49-F238E27FC236}">
                <a16:creationId xmlns:a16="http://schemas.microsoft.com/office/drawing/2014/main" id="{9C90E929-C2D3-2EC0-93D1-2423029B15E0}"/>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dirty="0">
                <a:solidFill>
                  <a:schemeClr val="tx1"/>
                </a:solidFill>
                <a:latin typeface="Lucida Bright" panose="02040602050505020304" pitchFamily="18" charset="77"/>
              </a:rPr>
              <a:t>April 9</a:t>
            </a:r>
            <a:r>
              <a:rPr lang="en-US" altLang="en-US" sz="2000" baseline="30000" dirty="0">
                <a:solidFill>
                  <a:schemeClr val="tx1"/>
                </a:solidFill>
                <a:latin typeface="Lucida Bright" panose="02040602050505020304" pitchFamily="18" charset="77"/>
              </a:rPr>
              <a:t>th</a:t>
            </a:r>
            <a:r>
              <a:rPr lang="en-US" altLang="en-US" sz="2000" dirty="0">
                <a:solidFill>
                  <a:schemeClr val="tx1"/>
                </a:solidFill>
                <a:latin typeface="Lucida Bright" panose="02040602050505020304" pitchFamily="18" charset="77"/>
              </a:rPr>
              <a: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8496E1F8-D8EF-3176-DB9C-442D8F34E2E6}"/>
              </a:ext>
            </a:extLst>
          </p:cNvPr>
          <p:cNvSpPr>
            <a:spLocks noGrp="1"/>
          </p:cNvSpPr>
          <p:nvPr>
            <p:ph type="title"/>
          </p:nvPr>
        </p:nvSpPr>
        <p:spPr/>
        <p:txBody>
          <a:bodyPr/>
          <a:lstStyle/>
          <a:p>
            <a:r>
              <a:rPr lang="en-US" altLang="en-US">
                <a:ea typeface="ＭＳ Ｐゴシック" panose="020B0600070205080204" pitchFamily="34" charset="-128"/>
              </a:rPr>
              <a:t>Packet Loss</a:t>
            </a:r>
          </a:p>
        </p:txBody>
      </p:sp>
      <p:sp>
        <p:nvSpPr>
          <p:cNvPr id="93186" name="Rectangle 3">
            <a:extLst>
              <a:ext uri="{FF2B5EF4-FFF2-40B4-BE49-F238E27FC236}">
                <a16:creationId xmlns:a16="http://schemas.microsoft.com/office/drawing/2014/main" id="{137337F9-FF26-D51E-2E4C-27DD9BA6BB9E}"/>
              </a:ext>
            </a:extLst>
          </p:cNvPr>
          <p:cNvSpPr>
            <a:spLocks noGrp="1"/>
          </p:cNvSpPr>
          <p:nvPr>
            <p:ph type="body" idx="1"/>
          </p:nvPr>
        </p:nvSpPr>
        <p:spPr/>
        <p:txBody>
          <a:bodyPr/>
          <a:lstStyle/>
          <a:p>
            <a:r>
              <a:rPr lang="en-US" altLang="en-US">
                <a:solidFill>
                  <a:srgbClr val="FF0000"/>
                </a:solidFill>
                <a:ea typeface="ＭＳ Ｐゴシック" panose="020B0600070205080204" pitchFamily="34" charset="-128"/>
              </a:rPr>
              <a:t>Assumption</a:t>
            </a:r>
            <a:r>
              <a:rPr lang="en-US" altLang="en-US">
                <a:ea typeface="ＭＳ Ｐゴシック" panose="020B0600070205080204" pitchFamily="34" charset="-128"/>
              </a:rPr>
              <a:t>: loss indicates congestion</a:t>
            </a:r>
          </a:p>
          <a:p>
            <a:r>
              <a:rPr lang="en-US" altLang="en-US">
                <a:ea typeface="ＭＳ Ｐゴシック" panose="020B0600070205080204" pitchFamily="34" charset="-128"/>
              </a:rPr>
              <a:t>Packet loss detected by</a:t>
            </a:r>
          </a:p>
          <a:p>
            <a:pPr lvl="1"/>
            <a:r>
              <a:rPr lang="en-US" altLang="en-US">
                <a:ea typeface="ＭＳ Ｐゴシック" panose="020B0600070205080204" pitchFamily="34" charset="-128"/>
              </a:rPr>
              <a:t>Retransmission TimeOuts (RTO timer)</a:t>
            </a:r>
          </a:p>
          <a:p>
            <a:pPr lvl="1"/>
            <a:r>
              <a:rPr lang="en-US" altLang="en-US">
                <a:ea typeface="ＭＳ Ｐゴシック" panose="020B0600070205080204" pitchFamily="34" charset="-128"/>
              </a:rPr>
              <a:t>Duplicate ACKs (at least 3)</a:t>
            </a:r>
          </a:p>
        </p:txBody>
      </p:sp>
      <p:grpSp>
        <p:nvGrpSpPr>
          <p:cNvPr id="93187" name="Group 54">
            <a:extLst>
              <a:ext uri="{FF2B5EF4-FFF2-40B4-BE49-F238E27FC236}">
                <a16:creationId xmlns:a16="http://schemas.microsoft.com/office/drawing/2014/main" id="{2DF26B6A-C18D-93E9-1F78-07186216D778}"/>
              </a:ext>
            </a:extLst>
          </p:cNvPr>
          <p:cNvGrpSpPr>
            <a:grpSpLocks/>
          </p:cNvGrpSpPr>
          <p:nvPr/>
        </p:nvGrpSpPr>
        <p:grpSpPr bwMode="auto">
          <a:xfrm>
            <a:off x="288925" y="3811588"/>
            <a:ext cx="8169275" cy="2438400"/>
            <a:chOff x="182" y="2256"/>
            <a:chExt cx="5146" cy="1536"/>
          </a:xfrm>
        </p:grpSpPr>
        <p:sp>
          <p:nvSpPr>
            <p:cNvPr id="93188" name="Rectangle 10">
              <a:extLst>
                <a:ext uri="{FF2B5EF4-FFF2-40B4-BE49-F238E27FC236}">
                  <a16:creationId xmlns:a16="http://schemas.microsoft.com/office/drawing/2014/main" id="{7295330C-D87E-1BA2-2F4D-0AAB7AD86220}"/>
                </a:ext>
              </a:extLst>
            </p:cNvPr>
            <p:cNvSpPr>
              <a:spLocks noChangeArrowheads="1"/>
            </p:cNvSpPr>
            <p:nvPr/>
          </p:nvSpPr>
          <p:spPr bwMode="auto">
            <a:xfrm>
              <a:off x="2496" y="2544"/>
              <a:ext cx="528"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89" name="Line 6">
              <a:extLst>
                <a:ext uri="{FF2B5EF4-FFF2-40B4-BE49-F238E27FC236}">
                  <a16:creationId xmlns:a16="http://schemas.microsoft.com/office/drawing/2014/main" id="{0655B51C-F9FB-2F66-7DDF-33BF7D4C7E1C}"/>
                </a:ext>
              </a:extLst>
            </p:cNvPr>
            <p:cNvSpPr>
              <a:spLocks noChangeShapeType="1"/>
            </p:cNvSpPr>
            <p:nvPr/>
          </p:nvSpPr>
          <p:spPr bwMode="auto">
            <a:xfrm>
              <a:off x="288" y="2928"/>
              <a:ext cx="504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190" name="Rectangle 7">
              <a:extLst>
                <a:ext uri="{FF2B5EF4-FFF2-40B4-BE49-F238E27FC236}">
                  <a16:creationId xmlns:a16="http://schemas.microsoft.com/office/drawing/2014/main" id="{82CBD1C1-9860-D423-A02B-01216697E62E}"/>
                </a:ext>
              </a:extLst>
            </p:cNvPr>
            <p:cNvSpPr>
              <a:spLocks noChangeArrowheads="1"/>
            </p:cNvSpPr>
            <p:nvPr/>
          </p:nvSpPr>
          <p:spPr bwMode="auto">
            <a:xfrm>
              <a:off x="480"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1" name="Rectangle 8">
              <a:extLst>
                <a:ext uri="{FF2B5EF4-FFF2-40B4-BE49-F238E27FC236}">
                  <a16:creationId xmlns:a16="http://schemas.microsoft.com/office/drawing/2014/main" id="{B29ED377-5F61-C898-F399-1AE6EFC2A3BC}"/>
                </a:ext>
              </a:extLst>
            </p:cNvPr>
            <p:cNvSpPr>
              <a:spLocks noChangeArrowheads="1"/>
            </p:cNvSpPr>
            <p:nvPr/>
          </p:nvSpPr>
          <p:spPr bwMode="auto">
            <a:xfrm>
              <a:off x="1824"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2" name="Rectangle 9">
              <a:extLst>
                <a:ext uri="{FF2B5EF4-FFF2-40B4-BE49-F238E27FC236}">
                  <a16:creationId xmlns:a16="http://schemas.microsoft.com/office/drawing/2014/main" id="{7288EBDB-38EB-A6B0-D714-E328A4F7050A}"/>
                </a:ext>
              </a:extLst>
            </p:cNvPr>
            <p:cNvSpPr>
              <a:spLocks noChangeArrowheads="1"/>
            </p:cNvSpPr>
            <p:nvPr/>
          </p:nvSpPr>
          <p:spPr bwMode="auto">
            <a:xfrm>
              <a:off x="1152"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3" name="Rectangle 11">
              <a:extLst>
                <a:ext uri="{FF2B5EF4-FFF2-40B4-BE49-F238E27FC236}">
                  <a16:creationId xmlns:a16="http://schemas.microsoft.com/office/drawing/2014/main" id="{9B370C8F-CD04-85C2-E3F5-0BCE4480E259}"/>
                </a:ext>
              </a:extLst>
            </p:cNvPr>
            <p:cNvSpPr>
              <a:spLocks noChangeArrowheads="1"/>
            </p:cNvSpPr>
            <p:nvPr/>
          </p:nvSpPr>
          <p:spPr bwMode="auto">
            <a:xfrm>
              <a:off x="3168"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4" name="Rectangle 12">
              <a:extLst>
                <a:ext uri="{FF2B5EF4-FFF2-40B4-BE49-F238E27FC236}">
                  <a16:creationId xmlns:a16="http://schemas.microsoft.com/office/drawing/2014/main" id="{DBBD1BA1-E5C7-CE20-7746-60E17D648CD0}"/>
                </a:ext>
              </a:extLst>
            </p:cNvPr>
            <p:cNvSpPr>
              <a:spLocks noChangeArrowheads="1"/>
            </p:cNvSpPr>
            <p:nvPr/>
          </p:nvSpPr>
          <p:spPr bwMode="auto">
            <a:xfrm>
              <a:off x="3840"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5" name="Text Box 14">
              <a:extLst>
                <a:ext uri="{FF2B5EF4-FFF2-40B4-BE49-F238E27FC236}">
                  <a16:creationId xmlns:a16="http://schemas.microsoft.com/office/drawing/2014/main" id="{F5E0EF2D-3F72-F61C-ABF5-7B81DDB9FD30}"/>
                </a:ext>
              </a:extLst>
            </p:cNvPr>
            <p:cNvSpPr txBox="1">
              <a:spLocks noChangeArrowheads="1"/>
            </p:cNvSpPr>
            <p:nvPr/>
          </p:nvSpPr>
          <p:spPr bwMode="auto">
            <a:xfrm>
              <a:off x="623" y="2580"/>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6" name="Text Box 15">
              <a:extLst>
                <a:ext uri="{FF2B5EF4-FFF2-40B4-BE49-F238E27FC236}">
                  <a16:creationId xmlns:a16="http://schemas.microsoft.com/office/drawing/2014/main" id="{E142B684-1FB5-BD58-12C8-EEC84BE29320}"/>
                </a:ext>
              </a:extLst>
            </p:cNvPr>
            <p:cNvSpPr txBox="1">
              <a:spLocks noChangeArrowheads="1"/>
            </p:cNvSpPr>
            <p:nvPr/>
          </p:nvSpPr>
          <p:spPr bwMode="auto">
            <a:xfrm>
              <a:off x="1295"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7" name="Text Box 16">
              <a:extLst>
                <a:ext uri="{FF2B5EF4-FFF2-40B4-BE49-F238E27FC236}">
                  <a16:creationId xmlns:a16="http://schemas.microsoft.com/office/drawing/2014/main" id="{35E57B76-D6EE-BBB4-DF11-8CDCCFC6AB77}"/>
                </a:ext>
              </a:extLst>
            </p:cNvPr>
            <p:cNvSpPr txBox="1">
              <a:spLocks noChangeArrowheads="1"/>
            </p:cNvSpPr>
            <p:nvPr/>
          </p:nvSpPr>
          <p:spPr bwMode="auto">
            <a:xfrm>
              <a:off x="1967"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8" name="Text Box 17">
              <a:extLst>
                <a:ext uri="{FF2B5EF4-FFF2-40B4-BE49-F238E27FC236}">
                  <a16:creationId xmlns:a16="http://schemas.microsoft.com/office/drawing/2014/main" id="{DF8E53E3-DD93-EBFF-7FA1-019F77BE90AF}"/>
                </a:ext>
              </a:extLst>
            </p:cNvPr>
            <p:cNvSpPr txBox="1">
              <a:spLocks noChangeArrowheads="1"/>
            </p:cNvSpPr>
            <p:nvPr/>
          </p:nvSpPr>
          <p:spPr bwMode="auto">
            <a:xfrm>
              <a:off x="2639"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ea typeface="ＭＳ Ｐゴシック" panose="020B0600070205080204" pitchFamily="34" charset="-128"/>
                  <a:cs typeface="+mn-cs"/>
                </a:rPr>
                <a:t>4</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9" name="Text Box 18">
              <a:extLst>
                <a:ext uri="{FF2B5EF4-FFF2-40B4-BE49-F238E27FC236}">
                  <a16:creationId xmlns:a16="http://schemas.microsoft.com/office/drawing/2014/main" id="{EBDDD20B-9212-A479-3878-9EF9CFD69A65}"/>
                </a:ext>
              </a:extLst>
            </p:cNvPr>
            <p:cNvSpPr txBox="1">
              <a:spLocks noChangeArrowheads="1"/>
            </p:cNvSpPr>
            <p:nvPr/>
          </p:nvSpPr>
          <p:spPr bwMode="auto">
            <a:xfrm>
              <a:off x="3311"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0" name="Text Box 19">
              <a:extLst>
                <a:ext uri="{FF2B5EF4-FFF2-40B4-BE49-F238E27FC236}">
                  <a16:creationId xmlns:a16="http://schemas.microsoft.com/office/drawing/2014/main" id="{5C111465-5BB1-0D5C-4492-A9B90D418C3F}"/>
                </a:ext>
              </a:extLst>
            </p:cNvPr>
            <p:cNvSpPr txBox="1">
              <a:spLocks noChangeArrowheads="1"/>
            </p:cNvSpPr>
            <p:nvPr/>
          </p:nvSpPr>
          <p:spPr bwMode="auto">
            <a:xfrm>
              <a:off x="3983"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6</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1" name="Line 22">
              <a:extLst>
                <a:ext uri="{FF2B5EF4-FFF2-40B4-BE49-F238E27FC236}">
                  <a16:creationId xmlns:a16="http://schemas.microsoft.com/office/drawing/2014/main" id="{0CF77FB8-691E-A63B-F434-6FC74DED9845}"/>
                </a:ext>
              </a:extLst>
            </p:cNvPr>
            <p:cNvSpPr>
              <a:spLocks noChangeShapeType="1"/>
            </p:cNvSpPr>
            <p:nvPr/>
          </p:nvSpPr>
          <p:spPr bwMode="auto">
            <a:xfrm flipV="1">
              <a:off x="288" y="3792"/>
              <a:ext cx="504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202" name="Rectangle 23">
              <a:extLst>
                <a:ext uri="{FF2B5EF4-FFF2-40B4-BE49-F238E27FC236}">
                  <a16:creationId xmlns:a16="http://schemas.microsoft.com/office/drawing/2014/main" id="{9D542A01-CDF6-A3F4-5986-D95D720A3844}"/>
                </a:ext>
              </a:extLst>
            </p:cNvPr>
            <p:cNvSpPr>
              <a:spLocks noChangeArrowheads="1"/>
            </p:cNvSpPr>
            <p:nvPr/>
          </p:nvSpPr>
          <p:spPr bwMode="auto">
            <a:xfrm>
              <a:off x="1009"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03" name="Rectangle 25">
              <a:extLst>
                <a:ext uri="{FF2B5EF4-FFF2-40B4-BE49-F238E27FC236}">
                  <a16:creationId xmlns:a16="http://schemas.microsoft.com/office/drawing/2014/main" id="{1214536B-3AF2-E3C1-258C-1A2C545E8F15}"/>
                </a:ext>
              </a:extLst>
            </p:cNvPr>
            <p:cNvSpPr>
              <a:spLocks noChangeArrowheads="1"/>
            </p:cNvSpPr>
            <p:nvPr/>
          </p:nvSpPr>
          <p:spPr bwMode="auto">
            <a:xfrm>
              <a:off x="1681"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04" name="Text Box 29">
              <a:extLst>
                <a:ext uri="{FF2B5EF4-FFF2-40B4-BE49-F238E27FC236}">
                  <a16:creationId xmlns:a16="http://schemas.microsoft.com/office/drawing/2014/main" id="{CA33A92B-440E-FA8E-F13E-B3C1204B0905}"/>
                </a:ext>
              </a:extLst>
            </p:cNvPr>
            <p:cNvSpPr txBox="1">
              <a:spLocks noChangeArrowheads="1"/>
            </p:cNvSpPr>
            <p:nvPr/>
          </p:nvSpPr>
          <p:spPr bwMode="auto">
            <a:xfrm>
              <a:off x="1008"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5" name="Text Box 30">
              <a:extLst>
                <a:ext uri="{FF2B5EF4-FFF2-40B4-BE49-F238E27FC236}">
                  <a16:creationId xmlns:a16="http://schemas.microsoft.com/office/drawing/2014/main" id="{53466E19-0B6D-88D1-7520-8E50390C03FF}"/>
                </a:ext>
              </a:extLst>
            </p:cNvPr>
            <p:cNvSpPr txBox="1">
              <a:spLocks noChangeArrowheads="1"/>
            </p:cNvSpPr>
            <p:nvPr/>
          </p:nvSpPr>
          <p:spPr bwMode="auto">
            <a:xfrm>
              <a:off x="1680"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06" name="Group 38">
              <a:extLst>
                <a:ext uri="{FF2B5EF4-FFF2-40B4-BE49-F238E27FC236}">
                  <a16:creationId xmlns:a16="http://schemas.microsoft.com/office/drawing/2014/main" id="{BE5FD99A-7AD0-6EBC-EC19-0E10C9D0312E}"/>
                </a:ext>
              </a:extLst>
            </p:cNvPr>
            <p:cNvGrpSpPr>
              <a:grpSpLocks/>
            </p:cNvGrpSpPr>
            <p:nvPr/>
          </p:nvGrpSpPr>
          <p:grpSpPr bwMode="auto">
            <a:xfrm>
              <a:off x="2352" y="3408"/>
              <a:ext cx="240" cy="384"/>
              <a:chOff x="2352" y="3408"/>
              <a:chExt cx="240" cy="384"/>
            </a:xfrm>
          </p:grpSpPr>
          <p:sp>
            <p:nvSpPr>
              <p:cNvPr id="93221" name="Rectangle 24">
                <a:extLst>
                  <a:ext uri="{FF2B5EF4-FFF2-40B4-BE49-F238E27FC236}">
                    <a16:creationId xmlns:a16="http://schemas.microsoft.com/office/drawing/2014/main" id="{1D6FC9EC-859E-A288-093B-3891A68AF5D0}"/>
                  </a:ext>
                </a:extLst>
              </p:cNvPr>
              <p:cNvSpPr>
                <a:spLocks noChangeArrowheads="1"/>
              </p:cNvSpPr>
              <p:nvPr/>
            </p:nvSpPr>
            <p:spPr bwMode="auto">
              <a:xfrm>
                <a:off x="2353"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22" name="Text Box 31">
                <a:extLst>
                  <a:ext uri="{FF2B5EF4-FFF2-40B4-BE49-F238E27FC236}">
                    <a16:creationId xmlns:a16="http://schemas.microsoft.com/office/drawing/2014/main" id="{EFD02087-7559-5C2D-2CFB-5C4D633D7CA5}"/>
                  </a:ext>
                </a:extLst>
              </p:cNvPr>
              <p:cNvSpPr txBox="1">
                <a:spLocks noChangeArrowheads="1"/>
              </p:cNvSpPr>
              <p:nvPr/>
            </p:nvSpPr>
            <p:spPr bwMode="auto">
              <a:xfrm>
                <a:off x="2352"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07" name="Text Box 36">
              <a:extLst>
                <a:ext uri="{FF2B5EF4-FFF2-40B4-BE49-F238E27FC236}">
                  <a16:creationId xmlns:a16="http://schemas.microsoft.com/office/drawing/2014/main" id="{FA30000F-7A8D-3F24-1F56-91F3B0CD601C}"/>
                </a:ext>
              </a:extLst>
            </p:cNvPr>
            <p:cNvSpPr txBox="1">
              <a:spLocks noChangeArrowheads="1"/>
            </p:cNvSpPr>
            <p:nvPr/>
          </p:nvSpPr>
          <p:spPr bwMode="auto">
            <a:xfrm>
              <a:off x="182" y="2256"/>
              <a:ext cx="7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Packets</a:t>
              </a:r>
            </a:p>
          </p:txBody>
        </p:sp>
        <p:sp>
          <p:nvSpPr>
            <p:cNvPr id="93208" name="Text Box 37">
              <a:extLst>
                <a:ext uri="{FF2B5EF4-FFF2-40B4-BE49-F238E27FC236}">
                  <a16:creationId xmlns:a16="http://schemas.microsoft.com/office/drawing/2014/main" id="{F3B86E8E-A8BD-F431-92E3-50D380889F9A}"/>
                </a:ext>
              </a:extLst>
            </p:cNvPr>
            <p:cNvSpPr txBox="1">
              <a:spLocks noChangeArrowheads="1"/>
            </p:cNvSpPr>
            <p:nvPr/>
          </p:nvSpPr>
          <p:spPr bwMode="auto">
            <a:xfrm>
              <a:off x="480" y="3120"/>
              <a:ext cx="17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Acknowledgements</a:t>
              </a:r>
            </a:p>
          </p:txBody>
        </p:sp>
        <p:sp>
          <p:nvSpPr>
            <p:cNvPr id="93209" name="Rectangle 40">
              <a:extLst>
                <a:ext uri="{FF2B5EF4-FFF2-40B4-BE49-F238E27FC236}">
                  <a16:creationId xmlns:a16="http://schemas.microsoft.com/office/drawing/2014/main" id="{21C8C06E-AA84-2759-B1B8-0260665FB263}"/>
                </a:ext>
              </a:extLst>
            </p:cNvPr>
            <p:cNvSpPr>
              <a:spLocks noChangeArrowheads="1"/>
            </p:cNvSpPr>
            <p:nvPr/>
          </p:nvSpPr>
          <p:spPr bwMode="auto">
            <a:xfrm>
              <a:off x="3697"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0" name="Text Box 41">
              <a:extLst>
                <a:ext uri="{FF2B5EF4-FFF2-40B4-BE49-F238E27FC236}">
                  <a16:creationId xmlns:a16="http://schemas.microsoft.com/office/drawing/2014/main" id="{3560B6C2-AD73-DF35-DA2F-4971152F5F2D}"/>
                </a:ext>
              </a:extLst>
            </p:cNvPr>
            <p:cNvSpPr txBox="1">
              <a:spLocks noChangeArrowheads="1"/>
            </p:cNvSpPr>
            <p:nvPr/>
          </p:nvSpPr>
          <p:spPr bwMode="auto">
            <a:xfrm>
              <a:off x="3696" y="3456"/>
              <a:ext cx="238" cy="32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11" name="Group 42">
              <a:extLst>
                <a:ext uri="{FF2B5EF4-FFF2-40B4-BE49-F238E27FC236}">
                  <a16:creationId xmlns:a16="http://schemas.microsoft.com/office/drawing/2014/main" id="{26A3BBED-7876-4471-04F7-9A979B7DAB29}"/>
                </a:ext>
              </a:extLst>
            </p:cNvPr>
            <p:cNvGrpSpPr>
              <a:grpSpLocks/>
            </p:cNvGrpSpPr>
            <p:nvPr/>
          </p:nvGrpSpPr>
          <p:grpSpPr bwMode="auto">
            <a:xfrm>
              <a:off x="4368" y="3408"/>
              <a:ext cx="244" cy="384"/>
              <a:chOff x="2352" y="3408"/>
              <a:chExt cx="244" cy="384"/>
            </a:xfrm>
          </p:grpSpPr>
          <p:sp>
            <p:nvSpPr>
              <p:cNvPr id="93219" name="Rectangle 43">
                <a:extLst>
                  <a:ext uri="{FF2B5EF4-FFF2-40B4-BE49-F238E27FC236}">
                    <a16:creationId xmlns:a16="http://schemas.microsoft.com/office/drawing/2014/main" id="{7C4DD2A0-DB31-8B8B-5C44-832E39F5B8C2}"/>
                  </a:ext>
                </a:extLst>
              </p:cNvPr>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20" name="Text Box 44">
                <a:extLst>
                  <a:ext uri="{FF2B5EF4-FFF2-40B4-BE49-F238E27FC236}">
                    <a16:creationId xmlns:a16="http://schemas.microsoft.com/office/drawing/2014/main" id="{22639671-E8FC-F721-3B61-9934B3D10F36}"/>
                  </a:ext>
                </a:extLst>
              </p:cNvPr>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12" name="Rectangle 45">
              <a:extLst>
                <a:ext uri="{FF2B5EF4-FFF2-40B4-BE49-F238E27FC236}">
                  <a16:creationId xmlns:a16="http://schemas.microsoft.com/office/drawing/2014/main" id="{764D3742-B858-15D7-0A9C-835AB33D5E4D}"/>
                </a:ext>
              </a:extLst>
            </p:cNvPr>
            <p:cNvSpPr>
              <a:spLocks noChangeArrowheads="1"/>
            </p:cNvSpPr>
            <p:nvPr/>
          </p:nvSpPr>
          <p:spPr bwMode="auto">
            <a:xfrm>
              <a:off x="4512" y="2542"/>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3" name="Text Box 46">
              <a:extLst>
                <a:ext uri="{FF2B5EF4-FFF2-40B4-BE49-F238E27FC236}">
                  <a16:creationId xmlns:a16="http://schemas.microsoft.com/office/drawing/2014/main" id="{B8C37821-73F3-CCC1-168A-487272019579}"/>
                </a:ext>
              </a:extLst>
            </p:cNvPr>
            <p:cNvSpPr txBox="1">
              <a:spLocks noChangeArrowheads="1"/>
            </p:cNvSpPr>
            <p:nvPr/>
          </p:nvSpPr>
          <p:spPr bwMode="auto">
            <a:xfrm>
              <a:off x="4656" y="2590"/>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7</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14" name="Group 47">
              <a:extLst>
                <a:ext uri="{FF2B5EF4-FFF2-40B4-BE49-F238E27FC236}">
                  <a16:creationId xmlns:a16="http://schemas.microsoft.com/office/drawing/2014/main" id="{5DEFC3D0-CEDE-45AC-BE15-9186C9AFD42D}"/>
                </a:ext>
              </a:extLst>
            </p:cNvPr>
            <p:cNvGrpSpPr>
              <a:grpSpLocks/>
            </p:cNvGrpSpPr>
            <p:nvPr/>
          </p:nvGrpSpPr>
          <p:grpSpPr bwMode="auto">
            <a:xfrm>
              <a:off x="5040" y="3406"/>
              <a:ext cx="244" cy="384"/>
              <a:chOff x="2352" y="3408"/>
              <a:chExt cx="244" cy="384"/>
            </a:xfrm>
          </p:grpSpPr>
          <p:sp>
            <p:nvSpPr>
              <p:cNvPr id="93217" name="Rectangle 48">
                <a:extLst>
                  <a:ext uri="{FF2B5EF4-FFF2-40B4-BE49-F238E27FC236}">
                    <a16:creationId xmlns:a16="http://schemas.microsoft.com/office/drawing/2014/main" id="{4823A04C-E5B6-A319-3DBE-3BE285C800D8}"/>
                  </a:ext>
                </a:extLst>
              </p:cNvPr>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8" name="Text Box 49">
                <a:extLst>
                  <a:ext uri="{FF2B5EF4-FFF2-40B4-BE49-F238E27FC236}">
                    <a16:creationId xmlns:a16="http://schemas.microsoft.com/office/drawing/2014/main" id="{D6B0B487-40BF-8CDC-8359-B286B889C83C}"/>
                  </a:ext>
                </a:extLst>
              </p:cNvPr>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15" name="Line 51">
              <a:extLst>
                <a:ext uri="{FF2B5EF4-FFF2-40B4-BE49-F238E27FC236}">
                  <a16:creationId xmlns:a16="http://schemas.microsoft.com/office/drawing/2014/main" id="{9F0F1FED-5208-E7EE-A548-86C050F452AF}"/>
                </a:ext>
              </a:extLst>
            </p:cNvPr>
            <p:cNvSpPr>
              <a:spLocks noChangeShapeType="1"/>
            </p:cNvSpPr>
            <p:nvPr/>
          </p:nvSpPr>
          <p:spPr bwMode="auto">
            <a:xfrm flipV="1">
              <a:off x="2496" y="2544"/>
              <a:ext cx="528" cy="373"/>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216" name="Line 53">
              <a:extLst>
                <a:ext uri="{FF2B5EF4-FFF2-40B4-BE49-F238E27FC236}">
                  <a16:creationId xmlns:a16="http://schemas.microsoft.com/office/drawing/2014/main" id="{1AE513E2-CEF7-FF23-9085-C0D1BF98B7AB}"/>
                </a:ext>
              </a:extLst>
            </p:cNvPr>
            <p:cNvSpPr>
              <a:spLocks noChangeShapeType="1"/>
            </p:cNvSpPr>
            <p:nvPr/>
          </p:nvSpPr>
          <p:spPr bwMode="auto">
            <a:xfrm>
              <a:off x="2496" y="2544"/>
              <a:ext cx="528" cy="38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EA91E2E5-6359-CACD-8C65-6D5FAB1CCC86}"/>
              </a:ext>
            </a:extLst>
          </p:cNvPr>
          <p:cNvSpPr>
            <a:spLocks noGrp="1"/>
          </p:cNvSpPr>
          <p:nvPr>
            <p:ph type="title"/>
          </p:nvPr>
        </p:nvSpPr>
        <p:spPr>
          <a:xfrm>
            <a:off x="406400" y="228600"/>
            <a:ext cx="8051800" cy="833438"/>
          </a:xfrm>
        </p:spPr>
        <p:txBody>
          <a:bodyPr/>
          <a:lstStyle/>
          <a:p>
            <a:r>
              <a:rPr lang="en-US" altLang="en-US" dirty="0">
                <a:ea typeface="ＭＳ Ｐゴシック" panose="020B0600070205080204" pitchFamily="34" charset="-128"/>
              </a:rPr>
              <a:t>Fast Retransmit (Tahoe)</a:t>
            </a:r>
          </a:p>
        </p:txBody>
      </p:sp>
      <p:sp>
        <p:nvSpPr>
          <p:cNvPr id="94210" name="Rectangle 3">
            <a:extLst>
              <a:ext uri="{FF2B5EF4-FFF2-40B4-BE49-F238E27FC236}">
                <a16:creationId xmlns:a16="http://schemas.microsoft.com/office/drawing/2014/main" id="{CAB312EE-31B9-B538-0F30-CE903ADD6445}"/>
              </a:ext>
            </a:extLst>
          </p:cNvPr>
          <p:cNvSpPr>
            <a:spLocks noGrp="1"/>
          </p:cNvSpPr>
          <p:nvPr>
            <p:ph type="body" idx="1"/>
          </p:nvPr>
        </p:nvSpPr>
        <p:spPr>
          <a:xfrm>
            <a:off x="317500" y="1358900"/>
            <a:ext cx="8599488" cy="5156200"/>
          </a:xfrm>
        </p:spPr>
        <p:txBody>
          <a:bodyPr/>
          <a:lstStyle/>
          <a:p>
            <a:r>
              <a:rPr lang="en-US" altLang="en-US">
                <a:ea typeface="ＭＳ Ｐゴシック" panose="020B0600070205080204" pitchFamily="34" charset="-128"/>
              </a:rPr>
              <a:t>Wait for a timeout is quite long</a:t>
            </a:r>
          </a:p>
          <a:p>
            <a:r>
              <a:rPr lang="en-US" altLang="en-US">
                <a:ea typeface="ＭＳ Ｐゴシック" panose="020B0600070205080204" pitchFamily="34" charset="-128"/>
              </a:rPr>
              <a:t>Immediately retransmits after 3 dupACKs without waiting for timeout</a:t>
            </a:r>
          </a:p>
          <a:p>
            <a:r>
              <a:rPr lang="en-US" altLang="en-US">
                <a:ea typeface="ＭＳ Ｐゴシック" panose="020B0600070205080204" pitchFamily="34" charset="-128"/>
              </a:rPr>
              <a:t>Adjusts ssthresh</a:t>
            </a:r>
          </a:p>
          <a:p>
            <a:pPr>
              <a:buFont typeface="Wingdings" pitchFamily="2" charset="2"/>
              <a:buNone/>
            </a:pPr>
            <a:r>
              <a:rPr lang="en-US" altLang="en-US">
                <a:solidFill>
                  <a:srgbClr val="00CC00"/>
                </a:solidFill>
                <a:ea typeface="ＭＳ Ｐゴシック" panose="020B0600070205080204" pitchFamily="34" charset="-128"/>
              </a:rPr>
              <a:t>		flightsize = min(awnd, cwnd)</a:t>
            </a:r>
          </a:p>
          <a:p>
            <a:pPr>
              <a:buFont typeface="Wingdings" pitchFamily="2" charset="2"/>
              <a:buNone/>
            </a:pPr>
            <a:r>
              <a:rPr lang="en-US" altLang="en-US">
                <a:solidFill>
                  <a:srgbClr val="00CC00"/>
                </a:solidFill>
                <a:ea typeface="ＭＳ Ｐゴシック" panose="020B0600070205080204" pitchFamily="34" charset="-128"/>
              </a:rPr>
              <a:t>		ssthresh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max(flightsize/2, 2)</a:t>
            </a:r>
          </a:p>
          <a:p>
            <a:r>
              <a:rPr lang="en-US" altLang="en-US">
                <a:ea typeface="ＭＳ Ｐゴシック" panose="020B0600070205080204" pitchFamily="34" charset="-128"/>
              </a:rPr>
              <a:t>Enter Slow Start</a:t>
            </a:r>
            <a:r>
              <a:rPr lang="en-US" altLang="en-US">
                <a:solidFill>
                  <a:srgbClr val="00CC00"/>
                </a:solidFill>
                <a:ea typeface="ＭＳ Ｐゴシック" panose="020B0600070205080204" pitchFamily="34" charset="-128"/>
              </a:rPr>
              <a:t> (cwnd = 1)</a:t>
            </a:r>
          </a:p>
          <a:p>
            <a:endParaRPr lang="en-US" altLang="en-US">
              <a:ea typeface="ＭＳ Ｐゴシック" panose="020B0600070205080204" pitchFamily="34" charset="-128"/>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D10F5B1-94C1-F584-E75D-0B5C8A2ED219}"/>
              </a:ext>
            </a:extLst>
          </p:cNvPr>
          <p:cNvSpPr>
            <a:spLocks noGrp="1"/>
          </p:cNvSpPr>
          <p:nvPr>
            <p:ph type="title"/>
          </p:nvPr>
        </p:nvSpPr>
        <p:spPr/>
        <p:txBody>
          <a:bodyPr/>
          <a:lstStyle/>
          <a:p>
            <a:r>
              <a:rPr lang="en-US" altLang="en-US">
                <a:ea typeface="ＭＳ Ｐゴシック" panose="020B0600070205080204" pitchFamily="34" charset="-128"/>
              </a:rPr>
              <a:t>Summary: Tahoe</a:t>
            </a:r>
          </a:p>
        </p:txBody>
      </p:sp>
      <p:sp>
        <p:nvSpPr>
          <p:cNvPr id="95234" name="Rectangle 3">
            <a:extLst>
              <a:ext uri="{FF2B5EF4-FFF2-40B4-BE49-F238E27FC236}">
                <a16:creationId xmlns:a16="http://schemas.microsoft.com/office/drawing/2014/main" id="{2FE78A27-35A7-C54F-5913-D51881DFDA75}"/>
              </a:ext>
            </a:extLst>
          </p:cNvPr>
          <p:cNvSpPr>
            <a:spLocks noGrp="1"/>
          </p:cNvSpPr>
          <p:nvPr>
            <p:ph type="body" idx="1"/>
          </p:nvPr>
        </p:nvSpPr>
        <p:spPr>
          <a:xfrm>
            <a:off x="457200" y="1358900"/>
            <a:ext cx="8307388" cy="2705100"/>
          </a:xfrm>
        </p:spPr>
        <p:txBody>
          <a:bodyPr/>
          <a:lstStyle/>
          <a:p>
            <a:r>
              <a:rPr lang="en-US" altLang="en-US" sz="2800">
                <a:ea typeface="ＭＳ Ｐゴシック" panose="020B0600070205080204" pitchFamily="34" charset="-128"/>
              </a:rPr>
              <a:t>Basic ideas</a:t>
            </a:r>
          </a:p>
          <a:p>
            <a:pPr lvl="1"/>
            <a:r>
              <a:rPr lang="en-US" altLang="en-US" sz="2400">
                <a:ea typeface="ＭＳ Ｐゴシック" panose="020B0600070205080204" pitchFamily="34" charset="-128"/>
              </a:rPr>
              <a:t>Gently probe network for spare capacity</a:t>
            </a:r>
          </a:p>
          <a:p>
            <a:pPr lvl="1"/>
            <a:r>
              <a:rPr lang="en-US" altLang="en-US" sz="2400">
                <a:ea typeface="ＭＳ Ｐゴシック" panose="020B0600070205080204" pitchFamily="34" charset="-128"/>
              </a:rPr>
              <a:t>Drastically reduce rate on congestion</a:t>
            </a:r>
          </a:p>
          <a:p>
            <a:pPr lvl="1"/>
            <a:r>
              <a:rPr lang="en-US" altLang="en-US" sz="2400">
                <a:ea typeface="ＭＳ Ｐゴシック" panose="020B0600070205080204" pitchFamily="34" charset="-128"/>
              </a:rPr>
              <a:t>Windowing: self-clocking</a:t>
            </a:r>
          </a:p>
          <a:p>
            <a:pPr lvl="1"/>
            <a:r>
              <a:rPr lang="en-US" altLang="en-US" sz="2400">
                <a:ea typeface="ＭＳ Ｐゴシック" panose="020B0600070205080204" pitchFamily="34" charset="-128"/>
              </a:rPr>
              <a:t>Other functions: round trip time estimation, error recovery</a:t>
            </a:r>
          </a:p>
          <a:p>
            <a:endParaRPr lang="en-US" altLang="en-US" sz="2800">
              <a:ea typeface="ＭＳ Ｐゴシック" panose="020B0600070205080204" pitchFamily="34" charset="-128"/>
            </a:endParaRPr>
          </a:p>
        </p:txBody>
      </p:sp>
      <p:sp>
        <p:nvSpPr>
          <p:cNvPr id="95235" name="Rectangle 4">
            <a:extLst>
              <a:ext uri="{FF2B5EF4-FFF2-40B4-BE49-F238E27FC236}">
                <a16:creationId xmlns:a16="http://schemas.microsoft.com/office/drawing/2014/main" id="{0A47E24F-DBCD-6405-6519-8060E8D08E07}"/>
              </a:ext>
            </a:extLst>
          </p:cNvPr>
          <p:cNvSpPr>
            <a:spLocks noChangeArrowheads="1"/>
          </p:cNvSpPr>
          <p:nvPr/>
        </p:nvSpPr>
        <p:spPr bwMode="auto">
          <a:xfrm>
            <a:off x="431800" y="3990975"/>
            <a:ext cx="82296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for every ACK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if (W &lt; ssthresh) then </a:t>
            </a:r>
            <a:r>
              <a:rPr kumimoji="1" lang="en-US" altLang="en-US" sz="2000" b="1" i="0" u="none" strike="noStrike" kern="1200" cap="none" spc="0" normalizeH="0" baseline="0" noProof="0">
                <a:ln>
                  <a:noFill/>
                </a:ln>
                <a:solidFill>
                  <a:srgbClr val="00CC00"/>
                </a:solidFill>
                <a:effectLst/>
                <a:uLnTx/>
                <a:uFillTx/>
                <a:latin typeface="Lucida Console" panose="020B0609040504020204" pitchFamily="49" charset="0"/>
                <a:ea typeface="ＭＳ Ｐゴシック" panose="020B0600070205080204" pitchFamily="34" charset="-128"/>
                <a:cs typeface="+mn-cs"/>
              </a:rPr>
              <a:t>W++</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(SS)</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else 	</a:t>
            </a:r>
            <a:r>
              <a:rPr kumimoji="1" lang="en-US" altLang="en-US" sz="2000" b="1" i="0" u="none" strike="noStrike" kern="1200" cap="none" spc="0" normalizeH="0" baseline="0" noProof="0">
                <a:ln>
                  <a:noFill/>
                </a:ln>
                <a:solidFill>
                  <a:srgbClr val="FF0000"/>
                </a:solidFill>
                <a:effectLst/>
                <a:uLnTx/>
                <a:uFillTx/>
                <a:latin typeface="Lucida Console" panose="020B0609040504020204" pitchFamily="49" charset="0"/>
                <a:ea typeface="ＭＳ Ｐゴシック" panose="020B0600070205080204" pitchFamily="34" charset="-128"/>
                <a:cs typeface="+mn-cs"/>
              </a:rPr>
              <a:t>W += 1/W</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(CA)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for every loss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ssthresh = W/2</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W  = 1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endPar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5236" name="Rectangle 5">
            <a:extLst>
              <a:ext uri="{FF2B5EF4-FFF2-40B4-BE49-F238E27FC236}">
                <a16:creationId xmlns:a16="http://schemas.microsoft.com/office/drawing/2014/main" id="{19A18F45-7742-9A76-363B-A8EEBFC38136}"/>
              </a:ext>
            </a:extLst>
          </p:cNvPr>
          <p:cNvSpPr>
            <a:spLocks noChangeArrowheads="1"/>
          </p:cNvSpPr>
          <p:nvPr/>
        </p:nvSpPr>
        <p:spPr bwMode="auto">
          <a:xfrm>
            <a:off x="635000" y="3954463"/>
            <a:ext cx="7581900" cy="278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C127864A-0A2D-865C-E8D2-CE9CB34D01A5}"/>
              </a:ext>
            </a:extLst>
          </p:cNvPr>
          <p:cNvSpPr>
            <a:spLocks noGrp="1"/>
          </p:cNvSpPr>
          <p:nvPr>
            <p:ph type="title"/>
          </p:nvPr>
        </p:nvSpPr>
        <p:spPr/>
        <p:txBody>
          <a:bodyPr/>
          <a:lstStyle/>
          <a:p>
            <a:r>
              <a:rPr lang="en-US" altLang="en-US">
                <a:ea typeface="ＭＳ Ｐゴシック" panose="020B0600070205080204" pitchFamily="34" charset="-128"/>
              </a:rPr>
              <a:t>TCP Congestion Controls</a:t>
            </a:r>
          </a:p>
        </p:txBody>
      </p:sp>
      <p:sp>
        <p:nvSpPr>
          <p:cNvPr id="405507" name="Rectangle 3">
            <a:extLst>
              <a:ext uri="{FF2B5EF4-FFF2-40B4-BE49-F238E27FC236}">
                <a16:creationId xmlns:a16="http://schemas.microsoft.com/office/drawing/2014/main" id="{DA5DF990-D8EA-62F1-0FFD-4B7919A12FCE}"/>
              </a:ext>
            </a:extLst>
          </p:cNvPr>
          <p:cNvSpPr>
            <a:spLocks noGrp="1" noChangeArrowheads="1"/>
          </p:cNvSpPr>
          <p:nvPr>
            <p:ph type="body" idx="1"/>
          </p:nvPr>
        </p:nvSpPr>
        <p:spPr/>
        <p:txBody>
          <a:bodyPr/>
          <a:lstStyle/>
          <a:p>
            <a:pPr>
              <a:lnSpc>
                <a:spcPct val="90000"/>
              </a:lnSpc>
              <a:defRPr/>
            </a:pPr>
            <a:r>
              <a:rPr lang="en-US" altLang="en-US" sz="2800" dirty="0">
                <a:solidFill>
                  <a:schemeClr val="bg1">
                    <a:lumMod val="75000"/>
                  </a:schemeClr>
                </a:solidFill>
              </a:rPr>
              <a:t>Tahoe (Jacobson 1988)</a:t>
            </a:r>
          </a:p>
          <a:p>
            <a:pPr marL="819150" lvl="1">
              <a:lnSpc>
                <a:spcPct val="90000"/>
              </a:lnSpc>
              <a:defRPr/>
            </a:pPr>
            <a:r>
              <a:rPr lang="en-US" altLang="en-US" sz="2400" dirty="0">
                <a:solidFill>
                  <a:schemeClr val="bg1">
                    <a:lumMod val="75000"/>
                  </a:schemeClr>
                </a:solidFill>
              </a:rPr>
              <a:t>Slow Start</a:t>
            </a:r>
          </a:p>
          <a:p>
            <a:pPr marL="819150" lvl="1">
              <a:lnSpc>
                <a:spcPct val="90000"/>
              </a:lnSpc>
              <a:defRPr/>
            </a:pPr>
            <a:r>
              <a:rPr lang="en-US" altLang="en-US" sz="2400" dirty="0">
                <a:solidFill>
                  <a:schemeClr val="bg1">
                    <a:lumMod val="75000"/>
                  </a:schemeClr>
                </a:solidFill>
              </a:rPr>
              <a:t>Congestion Avoidance</a:t>
            </a:r>
          </a:p>
          <a:p>
            <a:pPr marL="819150" lvl="1">
              <a:lnSpc>
                <a:spcPct val="90000"/>
              </a:lnSpc>
              <a:defRPr/>
            </a:pPr>
            <a:r>
              <a:rPr lang="en-US" altLang="en-US" sz="2400" dirty="0">
                <a:solidFill>
                  <a:schemeClr val="bg1">
                    <a:lumMod val="75000"/>
                  </a:schemeClr>
                </a:solidFill>
              </a:rPr>
              <a:t>Fast Retransmit (FR)</a:t>
            </a:r>
          </a:p>
          <a:p>
            <a:pPr>
              <a:lnSpc>
                <a:spcPct val="90000"/>
              </a:lnSpc>
              <a:defRPr/>
            </a:pPr>
            <a:r>
              <a:rPr lang="en-US" altLang="en-US" sz="2800" dirty="0"/>
              <a:t>Reno (Jacobson 1990)</a:t>
            </a:r>
          </a:p>
          <a:p>
            <a:pPr marL="819150" lvl="1">
              <a:lnSpc>
                <a:spcPct val="90000"/>
              </a:lnSpc>
              <a:defRPr/>
            </a:pPr>
            <a:r>
              <a:rPr lang="en-US" altLang="en-US" sz="2400" dirty="0"/>
              <a:t>Fast Recovery</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DF3D2CA8-6A5B-D149-509E-45D923BF81BC}"/>
              </a:ext>
            </a:extLst>
          </p:cNvPr>
          <p:cNvSpPr>
            <a:spLocks noGrp="1"/>
          </p:cNvSpPr>
          <p:nvPr>
            <p:ph type="title"/>
          </p:nvPr>
        </p:nvSpPr>
        <p:spPr>
          <a:xfrm>
            <a:off x="406400" y="228600"/>
            <a:ext cx="8434388" cy="814388"/>
          </a:xfrm>
        </p:spPr>
        <p:txBody>
          <a:bodyPr/>
          <a:lstStyle/>
          <a:p>
            <a:r>
              <a:rPr lang="en-US" altLang="en-US" sz="3600">
                <a:ea typeface="ＭＳ Ｐゴシック" panose="020B0600070205080204" pitchFamily="34" charset="-128"/>
              </a:rPr>
              <a:t>Tahoe’s CWND recovers slowly</a:t>
            </a:r>
          </a:p>
        </p:txBody>
      </p:sp>
      <p:sp>
        <p:nvSpPr>
          <p:cNvPr id="97282" name="Rectangle 18">
            <a:extLst>
              <a:ext uri="{FF2B5EF4-FFF2-40B4-BE49-F238E27FC236}">
                <a16:creationId xmlns:a16="http://schemas.microsoft.com/office/drawing/2014/main" id="{3E406DFA-9124-C63C-6BB2-D2062D4B058C}"/>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97283" name="Freeform 6">
            <a:extLst>
              <a:ext uri="{FF2B5EF4-FFF2-40B4-BE49-F238E27FC236}">
                <a16:creationId xmlns:a16="http://schemas.microsoft.com/office/drawing/2014/main" id="{D8A48209-B71E-7CEF-FEDC-7B0837C2475B}"/>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4" name="Line 7">
            <a:extLst>
              <a:ext uri="{FF2B5EF4-FFF2-40B4-BE49-F238E27FC236}">
                <a16:creationId xmlns:a16="http://schemas.microsoft.com/office/drawing/2014/main" id="{7C6B47EF-C75F-9469-8583-83128247DB15}"/>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5" name="Freeform 10">
            <a:extLst>
              <a:ext uri="{FF2B5EF4-FFF2-40B4-BE49-F238E27FC236}">
                <a16:creationId xmlns:a16="http://schemas.microsoft.com/office/drawing/2014/main" id="{75EF43D2-EF1F-A036-C1CF-9D7842FFA770}"/>
              </a:ext>
            </a:extLst>
          </p:cNvPr>
          <p:cNvSpPr>
            <a:spLocks/>
          </p:cNvSpPr>
          <p:nvPr/>
        </p:nvSpPr>
        <p:spPr bwMode="auto">
          <a:xfrm>
            <a:off x="2716213" y="3473450"/>
            <a:ext cx="274637" cy="992188"/>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6" name="Line 11">
            <a:extLst>
              <a:ext uri="{FF2B5EF4-FFF2-40B4-BE49-F238E27FC236}">
                <a16:creationId xmlns:a16="http://schemas.microsoft.com/office/drawing/2014/main" id="{414690DF-9CEA-2AB1-CCB6-7E90FB505A43}"/>
              </a:ext>
            </a:extLst>
          </p:cNvPr>
          <p:cNvSpPr>
            <a:spLocks noChangeShapeType="1"/>
          </p:cNvSpPr>
          <p:nvPr/>
        </p:nvSpPr>
        <p:spPr bwMode="auto">
          <a:xfrm flipV="1">
            <a:off x="2986088" y="2894013"/>
            <a:ext cx="693737"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7" name="Freeform 12">
            <a:extLst>
              <a:ext uri="{FF2B5EF4-FFF2-40B4-BE49-F238E27FC236}">
                <a16:creationId xmlns:a16="http://schemas.microsoft.com/office/drawing/2014/main" id="{8A391577-6B95-9171-E60E-3FF365C5A335}"/>
              </a:ext>
            </a:extLst>
          </p:cNvPr>
          <p:cNvSpPr>
            <a:spLocks/>
          </p:cNvSpPr>
          <p:nvPr/>
        </p:nvSpPr>
        <p:spPr bwMode="auto">
          <a:xfrm>
            <a:off x="3679825" y="3806825"/>
            <a:ext cx="260350" cy="644525"/>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8" name="Line 13">
            <a:extLst>
              <a:ext uri="{FF2B5EF4-FFF2-40B4-BE49-F238E27FC236}">
                <a16:creationId xmlns:a16="http://schemas.microsoft.com/office/drawing/2014/main" id="{DD89CFE3-408E-37BA-1093-F8AA906AE5ED}"/>
              </a:ext>
            </a:extLst>
          </p:cNvPr>
          <p:cNvSpPr>
            <a:spLocks noChangeShapeType="1"/>
          </p:cNvSpPr>
          <p:nvPr/>
        </p:nvSpPr>
        <p:spPr bwMode="auto">
          <a:xfrm flipV="1">
            <a:off x="3937000"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9" name="Freeform 14">
            <a:extLst>
              <a:ext uri="{FF2B5EF4-FFF2-40B4-BE49-F238E27FC236}">
                <a16:creationId xmlns:a16="http://schemas.microsoft.com/office/drawing/2014/main" id="{FB8673E5-2CEE-3FB9-8952-062242016D91}"/>
              </a:ext>
            </a:extLst>
          </p:cNvPr>
          <p:cNvSpPr>
            <a:spLocks/>
          </p:cNvSpPr>
          <p:nvPr/>
        </p:nvSpPr>
        <p:spPr bwMode="auto">
          <a:xfrm>
            <a:off x="6254750" y="3340100"/>
            <a:ext cx="363538" cy="113506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90" name="Line 15">
            <a:extLst>
              <a:ext uri="{FF2B5EF4-FFF2-40B4-BE49-F238E27FC236}">
                <a16:creationId xmlns:a16="http://schemas.microsoft.com/office/drawing/2014/main" id="{4D605C14-3438-62C5-CCAE-78FF030E86E1}"/>
              </a:ext>
            </a:extLst>
          </p:cNvPr>
          <p:cNvSpPr>
            <a:spLocks noChangeShapeType="1"/>
          </p:cNvSpPr>
          <p:nvPr/>
        </p:nvSpPr>
        <p:spPr bwMode="auto">
          <a:xfrm flipV="1">
            <a:off x="6600825" y="2593975"/>
            <a:ext cx="938213"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91" name="Text Box 16">
            <a:extLst>
              <a:ext uri="{FF2B5EF4-FFF2-40B4-BE49-F238E27FC236}">
                <a16:creationId xmlns:a16="http://schemas.microsoft.com/office/drawing/2014/main" id="{3E8A20DB-2AAC-DE93-533A-B5388F6481E2}"/>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97292" name="Text Box 17">
            <a:extLst>
              <a:ext uri="{FF2B5EF4-FFF2-40B4-BE49-F238E27FC236}">
                <a16:creationId xmlns:a16="http://schemas.microsoft.com/office/drawing/2014/main" id="{52D3855E-36B7-4F8D-CEE0-80C832A87AA1}"/>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97293" name="Rectangle 20">
            <a:extLst>
              <a:ext uri="{FF2B5EF4-FFF2-40B4-BE49-F238E27FC236}">
                <a16:creationId xmlns:a16="http://schemas.microsoft.com/office/drawing/2014/main" id="{D0B2BFB7-182E-BE33-C399-484734CDBC03}"/>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4" name="Text Box 22">
            <a:extLst>
              <a:ext uri="{FF2B5EF4-FFF2-40B4-BE49-F238E27FC236}">
                <a16:creationId xmlns:a16="http://schemas.microsoft.com/office/drawing/2014/main" id="{0203DCBE-F974-5E22-91FA-C4B0D2F364A0}"/>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97295" name="Rectangle 23">
            <a:extLst>
              <a:ext uri="{FF2B5EF4-FFF2-40B4-BE49-F238E27FC236}">
                <a16:creationId xmlns:a16="http://schemas.microsoft.com/office/drawing/2014/main" id="{E46EA551-E218-4AF1-AEF9-E3FDBDEF5863}"/>
              </a:ext>
            </a:extLst>
          </p:cNvPr>
          <p:cNvSpPr>
            <a:spLocks noChangeArrowheads="1"/>
          </p:cNvSpPr>
          <p:nvPr/>
        </p:nvSpPr>
        <p:spPr bwMode="auto">
          <a:xfrm>
            <a:off x="2741613" y="4543425"/>
            <a:ext cx="204787"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296" name="Rectangle 24">
            <a:extLst>
              <a:ext uri="{FF2B5EF4-FFF2-40B4-BE49-F238E27FC236}">
                <a16:creationId xmlns:a16="http://schemas.microsoft.com/office/drawing/2014/main" id="{C89C7949-5649-2A7A-09A2-CD0363ACF3BE}"/>
              </a:ext>
            </a:extLst>
          </p:cNvPr>
          <p:cNvSpPr>
            <a:spLocks noChangeArrowheads="1"/>
          </p:cNvSpPr>
          <p:nvPr/>
        </p:nvSpPr>
        <p:spPr bwMode="auto">
          <a:xfrm>
            <a:off x="2947988"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7" name="Rectangle 25">
            <a:extLst>
              <a:ext uri="{FF2B5EF4-FFF2-40B4-BE49-F238E27FC236}">
                <a16:creationId xmlns:a16="http://schemas.microsoft.com/office/drawing/2014/main" id="{CC588F3E-4735-F109-FF53-08BF8879915E}"/>
              </a:ext>
            </a:extLst>
          </p:cNvPr>
          <p:cNvSpPr>
            <a:spLocks noChangeArrowheads="1"/>
          </p:cNvSpPr>
          <p:nvPr/>
        </p:nvSpPr>
        <p:spPr bwMode="auto">
          <a:xfrm>
            <a:off x="3667125" y="4548188"/>
            <a:ext cx="231775" cy="341312"/>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298" name="Rectangle 26">
            <a:extLst>
              <a:ext uri="{FF2B5EF4-FFF2-40B4-BE49-F238E27FC236}">
                <a16:creationId xmlns:a16="http://schemas.microsoft.com/office/drawing/2014/main" id="{50C2AB0F-FDBE-41B6-E953-D1474608A8FD}"/>
              </a:ext>
            </a:extLst>
          </p:cNvPr>
          <p:cNvSpPr>
            <a:spLocks noChangeArrowheads="1"/>
          </p:cNvSpPr>
          <p:nvPr/>
        </p:nvSpPr>
        <p:spPr bwMode="auto">
          <a:xfrm>
            <a:off x="3900488"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9" name="Rectangle 27">
            <a:extLst>
              <a:ext uri="{FF2B5EF4-FFF2-40B4-BE49-F238E27FC236}">
                <a16:creationId xmlns:a16="http://schemas.microsoft.com/office/drawing/2014/main" id="{E5068A8B-4463-8B37-139C-0D83B9355A22}"/>
              </a:ext>
            </a:extLst>
          </p:cNvPr>
          <p:cNvSpPr>
            <a:spLocks noChangeArrowheads="1"/>
          </p:cNvSpPr>
          <p:nvPr/>
        </p:nvSpPr>
        <p:spPr bwMode="auto">
          <a:xfrm>
            <a:off x="6299200" y="4546600"/>
            <a:ext cx="295275" cy="34131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300" name="Rectangle 28">
            <a:extLst>
              <a:ext uri="{FF2B5EF4-FFF2-40B4-BE49-F238E27FC236}">
                <a16:creationId xmlns:a16="http://schemas.microsoft.com/office/drawing/2014/main" id="{40CA7978-0A3B-D774-C088-78E18236EB0D}"/>
              </a:ext>
            </a:extLst>
          </p:cNvPr>
          <p:cNvSpPr>
            <a:spLocks noChangeArrowheads="1"/>
          </p:cNvSpPr>
          <p:nvPr/>
        </p:nvSpPr>
        <p:spPr bwMode="auto">
          <a:xfrm>
            <a:off x="6591300" y="4548188"/>
            <a:ext cx="1068388"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301" name="Text Box 30">
            <a:extLst>
              <a:ext uri="{FF2B5EF4-FFF2-40B4-BE49-F238E27FC236}">
                <a16:creationId xmlns:a16="http://schemas.microsoft.com/office/drawing/2014/main" id="{F00F8D14-6F2E-91D2-4CAE-F03B9EAF3F16}"/>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97302" name="Line 5">
            <a:extLst>
              <a:ext uri="{FF2B5EF4-FFF2-40B4-BE49-F238E27FC236}">
                <a16:creationId xmlns:a16="http://schemas.microsoft.com/office/drawing/2014/main" id="{46D623FF-9386-4E74-C12F-53D19150A611}"/>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303" name="Line 4">
            <a:extLst>
              <a:ext uri="{FF2B5EF4-FFF2-40B4-BE49-F238E27FC236}">
                <a16:creationId xmlns:a16="http://schemas.microsoft.com/office/drawing/2014/main" id="{CF19828E-F965-3294-A42C-1871AD42A37D}"/>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A041B037-B698-2F8A-AE10-249137CB0491}"/>
              </a:ext>
            </a:extLst>
          </p:cNvPr>
          <p:cNvSpPr>
            <a:spLocks noGrp="1"/>
          </p:cNvSpPr>
          <p:nvPr>
            <p:ph type="title"/>
          </p:nvPr>
        </p:nvSpPr>
        <p:spPr>
          <a:xfrm>
            <a:off x="406400" y="228600"/>
            <a:ext cx="8434388" cy="814388"/>
          </a:xfrm>
        </p:spPr>
        <p:txBody>
          <a:bodyPr/>
          <a:lstStyle/>
          <a:p>
            <a:r>
              <a:rPr lang="en-US" altLang="en-US" sz="3600">
                <a:ea typeface="ＭＳ Ｐゴシック" panose="020B0600070205080204" pitchFamily="34" charset="-128"/>
              </a:rPr>
              <a:t>TCP Reno</a:t>
            </a:r>
          </a:p>
        </p:txBody>
      </p:sp>
      <p:sp>
        <p:nvSpPr>
          <p:cNvPr id="98306" name="Rectangle 18">
            <a:extLst>
              <a:ext uri="{FF2B5EF4-FFF2-40B4-BE49-F238E27FC236}">
                <a16:creationId xmlns:a16="http://schemas.microsoft.com/office/drawing/2014/main" id="{17707F26-4E12-D65A-78CA-AC62C3C84B19}"/>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98307" name="Freeform 6">
            <a:extLst>
              <a:ext uri="{FF2B5EF4-FFF2-40B4-BE49-F238E27FC236}">
                <a16:creationId xmlns:a16="http://schemas.microsoft.com/office/drawing/2014/main" id="{4BA414C0-59F0-23CB-519E-350E2C162962}"/>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08" name="Line 7">
            <a:extLst>
              <a:ext uri="{FF2B5EF4-FFF2-40B4-BE49-F238E27FC236}">
                <a16:creationId xmlns:a16="http://schemas.microsoft.com/office/drawing/2014/main" id="{889617CF-2C8B-CA1E-6BA9-E0921DDE3D39}"/>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09" name="Line 11">
            <a:extLst>
              <a:ext uri="{FF2B5EF4-FFF2-40B4-BE49-F238E27FC236}">
                <a16:creationId xmlns:a16="http://schemas.microsoft.com/office/drawing/2014/main" id="{042F9B04-5FCA-E580-A5BF-DF88AEBCF331}"/>
              </a:ext>
            </a:extLst>
          </p:cNvPr>
          <p:cNvSpPr>
            <a:spLocks noChangeShapeType="1"/>
          </p:cNvSpPr>
          <p:nvPr/>
        </p:nvSpPr>
        <p:spPr bwMode="auto">
          <a:xfrm flipV="1">
            <a:off x="2800350" y="2894013"/>
            <a:ext cx="693738"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0" name="Line 13">
            <a:extLst>
              <a:ext uri="{FF2B5EF4-FFF2-40B4-BE49-F238E27FC236}">
                <a16:creationId xmlns:a16="http://schemas.microsoft.com/office/drawing/2014/main" id="{2F22C5A2-E7C7-B29C-6E40-A0BCD16CB4AE}"/>
              </a:ext>
            </a:extLst>
          </p:cNvPr>
          <p:cNvSpPr>
            <a:spLocks noChangeShapeType="1"/>
          </p:cNvSpPr>
          <p:nvPr/>
        </p:nvSpPr>
        <p:spPr bwMode="auto">
          <a:xfrm flipV="1">
            <a:off x="3552825"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1" name="Line 15">
            <a:extLst>
              <a:ext uri="{FF2B5EF4-FFF2-40B4-BE49-F238E27FC236}">
                <a16:creationId xmlns:a16="http://schemas.microsoft.com/office/drawing/2014/main" id="{8DD3D974-D1A0-5E9C-A781-46514FF25173}"/>
              </a:ext>
            </a:extLst>
          </p:cNvPr>
          <p:cNvSpPr>
            <a:spLocks noChangeShapeType="1"/>
          </p:cNvSpPr>
          <p:nvPr/>
        </p:nvSpPr>
        <p:spPr bwMode="auto">
          <a:xfrm flipV="1">
            <a:off x="5951538" y="2593975"/>
            <a:ext cx="938212"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2" name="Text Box 16">
            <a:extLst>
              <a:ext uri="{FF2B5EF4-FFF2-40B4-BE49-F238E27FC236}">
                <a16:creationId xmlns:a16="http://schemas.microsoft.com/office/drawing/2014/main" id="{62E57421-539E-3185-9DA3-2E47154D22CD}"/>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98313" name="Text Box 17">
            <a:extLst>
              <a:ext uri="{FF2B5EF4-FFF2-40B4-BE49-F238E27FC236}">
                <a16:creationId xmlns:a16="http://schemas.microsoft.com/office/drawing/2014/main" id="{6ABF9D7F-D3E1-80FD-993C-73EF482F08A3}"/>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98314" name="Rectangle 20">
            <a:extLst>
              <a:ext uri="{FF2B5EF4-FFF2-40B4-BE49-F238E27FC236}">
                <a16:creationId xmlns:a16="http://schemas.microsoft.com/office/drawing/2014/main" id="{43C45524-6F21-E3F0-60DF-88FFAC0A0759}"/>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5" name="Text Box 22">
            <a:extLst>
              <a:ext uri="{FF2B5EF4-FFF2-40B4-BE49-F238E27FC236}">
                <a16:creationId xmlns:a16="http://schemas.microsoft.com/office/drawing/2014/main" id="{EA998FE1-FB53-9BEC-83EE-F6F4949DF414}"/>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98316" name="Rectangle 24">
            <a:extLst>
              <a:ext uri="{FF2B5EF4-FFF2-40B4-BE49-F238E27FC236}">
                <a16:creationId xmlns:a16="http://schemas.microsoft.com/office/drawing/2014/main" id="{65135B12-134A-A014-3E7A-97E62EA5612E}"/>
              </a:ext>
            </a:extLst>
          </p:cNvPr>
          <p:cNvSpPr>
            <a:spLocks noChangeArrowheads="1"/>
          </p:cNvSpPr>
          <p:nvPr/>
        </p:nvSpPr>
        <p:spPr bwMode="auto">
          <a:xfrm>
            <a:off x="2762250"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7" name="Rectangle 26">
            <a:extLst>
              <a:ext uri="{FF2B5EF4-FFF2-40B4-BE49-F238E27FC236}">
                <a16:creationId xmlns:a16="http://schemas.microsoft.com/office/drawing/2014/main" id="{7CC02069-C5FD-A0F7-96E6-90C5D3D987EF}"/>
              </a:ext>
            </a:extLst>
          </p:cNvPr>
          <p:cNvSpPr>
            <a:spLocks noChangeArrowheads="1"/>
          </p:cNvSpPr>
          <p:nvPr/>
        </p:nvSpPr>
        <p:spPr bwMode="auto">
          <a:xfrm>
            <a:off x="3516313"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8" name="Rectangle 28">
            <a:extLst>
              <a:ext uri="{FF2B5EF4-FFF2-40B4-BE49-F238E27FC236}">
                <a16:creationId xmlns:a16="http://schemas.microsoft.com/office/drawing/2014/main" id="{51C80C5E-472C-654E-860D-821FDFD5EA68}"/>
              </a:ext>
            </a:extLst>
          </p:cNvPr>
          <p:cNvSpPr>
            <a:spLocks noChangeArrowheads="1"/>
          </p:cNvSpPr>
          <p:nvPr/>
        </p:nvSpPr>
        <p:spPr bwMode="auto">
          <a:xfrm>
            <a:off x="5942013" y="4548188"/>
            <a:ext cx="1068387"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9" name="Text Box 30">
            <a:extLst>
              <a:ext uri="{FF2B5EF4-FFF2-40B4-BE49-F238E27FC236}">
                <a16:creationId xmlns:a16="http://schemas.microsoft.com/office/drawing/2014/main" id="{7D984BBF-CA10-CED3-F416-1ECECD8275DE}"/>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98320" name="Line 5">
            <a:extLst>
              <a:ext uri="{FF2B5EF4-FFF2-40B4-BE49-F238E27FC236}">
                <a16:creationId xmlns:a16="http://schemas.microsoft.com/office/drawing/2014/main" id="{AB946705-B2AD-C0A7-0578-3C65BA632F01}"/>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21" name="Line 4">
            <a:extLst>
              <a:ext uri="{FF2B5EF4-FFF2-40B4-BE49-F238E27FC236}">
                <a16:creationId xmlns:a16="http://schemas.microsoft.com/office/drawing/2014/main" id="{0907F799-4B73-8F72-7127-9881747231A5}"/>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22" name="Text Box 30">
            <a:extLst>
              <a:ext uri="{FF2B5EF4-FFF2-40B4-BE49-F238E27FC236}">
                <a16:creationId xmlns:a16="http://schemas.microsoft.com/office/drawing/2014/main" id="{98C8E07B-C83C-3016-337D-3908F18297A6}"/>
              </a:ext>
            </a:extLst>
          </p:cNvPr>
          <p:cNvSpPr txBox="1">
            <a:spLocks noChangeArrowheads="1"/>
          </p:cNvSpPr>
          <p:nvPr/>
        </p:nvSpPr>
        <p:spPr bwMode="auto">
          <a:xfrm>
            <a:off x="4572000" y="5372100"/>
            <a:ext cx="3578225" cy="3698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Fast retransmission/Fast recovery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FCBAE4F-8C04-9C52-6FD0-AEA71D265823}"/>
              </a:ext>
            </a:extLst>
          </p:cNvPr>
          <p:cNvSpPr>
            <a:spLocks noGrp="1"/>
          </p:cNvSpPr>
          <p:nvPr>
            <p:ph type="title"/>
          </p:nvPr>
        </p:nvSpPr>
        <p:spPr/>
        <p:txBody>
          <a:bodyPr/>
          <a:lstStyle/>
          <a:p>
            <a:r>
              <a:rPr lang="en-US" altLang="en-US">
                <a:ea typeface="ＭＳ Ｐゴシック" panose="020B0600070205080204" pitchFamily="34" charset="-128"/>
              </a:rPr>
              <a:t>TCP Reno</a:t>
            </a:r>
          </a:p>
        </p:txBody>
      </p:sp>
      <p:pic>
        <p:nvPicPr>
          <p:cNvPr id="99330" name="Picture 1">
            <a:extLst>
              <a:ext uri="{FF2B5EF4-FFF2-40B4-BE49-F238E27FC236}">
                <a16:creationId xmlns:a16="http://schemas.microsoft.com/office/drawing/2014/main" id="{779ABFA0-4748-8A46-030A-4B8DB4A4A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333F8007-3400-44EB-8969-05B78A31A154}"/>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3426" name="Picture 2">
            <a:extLst>
              <a:ext uri="{FF2B5EF4-FFF2-40B4-BE49-F238E27FC236}">
                <a16:creationId xmlns:a16="http://schemas.microsoft.com/office/drawing/2014/main" id="{80E7FA17-28B1-DF6C-F026-12E64EADD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70075"/>
            <a:ext cx="83121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61E8EE-C04D-0696-0200-238CBC2AFC68}"/>
              </a:ext>
            </a:extLst>
          </p:cNvPr>
          <p:cNvSpPr>
            <a:spLocks noGrp="1"/>
          </p:cNvSpPr>
          <p:nvPr>
            <p:ph type="title"/>
          </p:nvPr>
        </p:nvSpPr>
        <p:spPr/>
        <p:txBody>
          <a:bodyPr/>
          <a:lstStyle/>
          <a:p>
            <a:r>
              <a:rPr lang="en-US" altLang="en-US">
                <a:ea typeface="ＭＳ Ｐゴシック" panose="020B0600070205080204" pitchFamily="34" charset="-128"/>
              </a:rPr>
              <a:t>TCP Reno</a:t>
            </a:r>
          </a:p>
        </p:txBody>
      </p:sp>
      <p:pic>
        <p:nvPicPr>
          <p:cNvPr id="99330" name="Picture 1">
            <a:extLst>
              <a:ext uri="{FF2B5EF4-FFF2-40B4-BE49-F238E27FC236}">
                <a16:creationId xmlns:a16="http://schemas.microsoft.com/office/drawing/2014/main" id="{2536B54B-A52D-DBE2-DEC3-E337073C0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104D480F-4F97-B541-E0BD-8CC6C75739B7}"/>
              </a:ext>
            </a:extLst>
          </p:cNvPr>
          <p:cNvSpPr/>
          <p:nvPr/>
        </p:nvSpPr>
        <p:spPr>
          <a:xfrm>
            <a:off x="0" y="0"/>
            <a:ext cx="9144000" cy="6858000"/>
          </a:xfrm>
          <a:custGeom>
            <a:avLst/>
            <a:gdLst>
              <a:gd name="connsiteX0" fmla="*/ 2928135 w 9144000"/>
              <a:gd name="connsiteY0" fmla="*/ 2506894 h 6858000"/>
              <a:gd name="connsiteX1" fmla="*/ 2928135 w 9144000"/>
              <a:gd name="connsiteY1" fmla="*/ 4274049 h 6858000"/>
              <a:gd name="connsiteX2" fmla="*/ 3965825 w 9144000"/>
              <a:gd name="connsiteY2" fmla="*/ 4274049 h 6858000"/>
              <a:gd name="connsiteX3" fmla="*/ 3965825 w 9144000"/>
              <a:gd name="connsiteY3" fmla="*/ 2506894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2928135" y="2506894"/>
                </a:moveTo>
                <a:lnTo>
                  <a:pt x="2928135" y="4274049"/>
                </a:lnTo>
                <a:lnTo>
                  <a:pt x="3965825" y="4274049"/>
                </a:lnTo>
                <a:lnTo>
                  <a:pt x="3965825" y="2506894"/>
                </a:lnTo>
                <a:close/>
                <a:moveTo>
                  <a:pt x="0" y="0"/>
                </a:moveTo>
                <a:lnTo>
                  <a:pt x="9144000" y="0"/>
                </a:lnTo>
                <a:lnTo>
                  <a:pt x="9144000" y="6858000"/>
                </a:lnTo>
                <a:lnTo>
                  <a:pt x="0" y="6858000"/>
                </a:lnTo>
                <a:close/>
              </a:path>
            </a:pathLst>
          </a:custGeom>
          <a:solidFill>
            <a:schemeClr val="bg1">
              <a:lumMod val="50000"/>
              <a:alpha val="60000"/>
            </a:schemeClr>
          </a:solidFill>
          <a:ln w="254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6760A4E2-90A5-00C8-2CD2-E9C8DFF00C12}"/>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1378" name="Picture 6">
            <a:extLst>
              <a:ext uri="{FF2B5EF4-FFF2-40B4-BE49-F238E27FC236}">
                <a16:creationId xmlns:a16="http://schemas.microsoft.com/office/drawing/2014/main" id="{F52736DB-C03E-05CE-7A5A-FA8C19C23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2216150"/>
            <a:ext cx="83121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B7CAFA31-AB08-9022-60AB-39E15DEC6585}"/>
              </a:ext>
            </a:extLst>
          </p:cNvPr>
          <p:cNvSpPr/>
          <p:nvPr/>
        </p:nvSpPr>
        <p:spPr>
          <a:xfrm>
            <a:off x="0" y="0"/>
            <a:ext cx="9144000" cy="6858000"/>
          </a:xfrm>
          <a:custGeom>
            <a:avLst/>
            <a:gdLst>
              <a:gd name="connsiteX0" fmla="*/ 3339101 w 9144000"/>
              <a:gd name="connsiteY0" fmla="*/ 3565133 h 6858000"/>
              <a:gd name="connsiteX1" fmla="*/ 3339101 w 9144000"/>
              <a:gd name="connsiteY1" fmla="*/ 4654193 h 6858000"/>
              <a:gd name="connsiteX2" fmla="*/ 4253501 w 9144000"/>
              <a:gd name="connsiteY2" fmla="*/ 4654193 h 6858000"/>
              <a:gd name="connsiteX3" fmla="*/ 4253501 w 9144000"/>
              <a:gd name="connsiteY3" fmla="*/ 3565133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3339101" y="3565133"/>
                </a:moveTo>
                <a:lnTo>
                  <a:pt x="3339101" y="4654193"/>
                </a:lnTo>
                <a:lnTo>
                  <a:pt x="4253501" y="4654193"/>
                </a:lnTo>
                <a:lnTo>
                  <a:pt x="4253501" y="3565133"/>
                </a:lnTo>
                <a:close/>
                <a:moveTo>
                  <a:pt x="0" y="0"/>
                </a:moveTo>
                <a:lnTo>
                  <a:pt x="9144000" y="0"/>
                </a:lnTo>
                <a:lnTo>
                  <a:pt x="9144000" y="6858000"/>
                </a:lnTo>
                <a:lnTo>
                  <a:pt x="0" y="6858000"/>
                </a:lnTo>
                <a:close/>
              </a:path>
            </a:pathLst>
          </a:custGeom>
          <a:solidFill>
            <a:schemeClr val="bg1">
              <a:lumMod val="50000"/>
              <a:alpha val="60000"/>
            </a:schemeClr>
          </a:solidFill>
          <a:ln w="254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17CFAEDD-F82E-F1BE-91E4-86441AAFF612}"/>
              </a:ext>
            </a:extLst>
          </p:cNvPr>
          <p:cNvSpPr txBox="1">
            <a:spLocks noChangeArrowheads="1"/>
          </p:cNvSpPr>
          <p:nvPr/>
        </p:nvSpPr>
        <p:spPr bwMode="auto">
          <a:xfrm>
            <a:off x="1371600" y="6535738"/>
            <a:ext cx="4267200" cy="304800"/>
          </a:xfrm>
          <a:prstGeom prst="rect">
            <a:avLst/>
          </a:prstGeom>
          <a:noFill/>
          <a:ln>
            <a:noFill/>
          </a:ln>
        </p:spPr>
        <p:txBody>
          <a:bodyPr>
            <a:spAutoFit/>
          </a:bodyPr>
          <a:lstStyle>
            <a:lvl1pPr>
              <a:defRPr kumimoji="1" sz="2400">
                <a:solidFill>
                  <a:srgbClr val="33CC33"/>
                </a:solidFill>
                <a:latin typeface="Tahoma" panose="020B0604030504040204" pitchFamily="34" charset="0"/>
                <a:ea typeface="ＭＳ Ｐゴシック" panose="020B0600070205080204" pitchFamily="34" charset="-128"/>
              </a:defRPr>
            </a:lvl1pPr>
            <a:lvl2pPr marL="742950" indent="-285750">
              <a:defRPr kumimoji="1" sz="2400">
                <a:solidFill>
                  <a:srgbClr val="33CC33"/>
                </a:solidFill>
                <a:latin typeface="Tahoma" panose="020B0604030504040204" pitchFamily="34" charset="0"/>
                <a:ea typeface="ＭＳ Ｐゴシック" panose="020B0600070205080204" pitchFamily="34" charset="-128"/>
              </a:defRPr>
            </a:lvl2pPr>
            <a:lvl3pPr marL="1143000" indent="-228600">
              <a:defRPr kumimoji="1" sz="2400">
                <a:solidFill>
                  <a:srgbClr val="33CC33"/>
                </a:solidFill>
                <a:latin typeface="Tahoma" panose="020B0604030504040204" pitchFamily="34" charset="0"/>
                <a:ea typeface="ＭＳ Ｐゴシック" panose="020B0600070205080204" pitchFamily="34" charset="-128"/>
              </a:defRPr>
            </a:lvl3pPr>
            <a:lvl4pPr marL="1600200" indent="-228600">
              <a:defRPr kumimoji="1" sz="2400">
                <a:solidFill>
                  <a:srgbClr val="33CC33"/>
                </a:solidFill>
                <a:latin typeface="Tahoma" panose="020B0604030504040204" pitchFamily="34" charset="0"/>
                <a:ea typeface="ＭＳ Ｐゴシック" panose="020B0600070205080204" pitchFamily="34" charset="-128"/>
              </a:defRPr>
            </a:lvl4pPr>
            <a:lvl5pPr marL="2057400" indent="-228600">
              <a:defRPr kumimoji="1" sz="2400">
                <a:solidFill>
                  <a:srgbClr val="33CC33"/>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1400"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mn-cs"/>
              </a:rPr>
              <a:t>Copyright, 1996 © Dale Carnegie &amp; Associates, In</a:t>
            </a:r>
            <a:endParaRPr kumimoji="1" lang="en-US" altLang="en-US" sz="2000" b="1" i="0" u="none" strike="noStrike" kern="1200" cap="none" spc="0" normalizeH="0" baseline="0" noProof="0">
              <a:ln>
                <a:noFill/>
              </a:ln>
              <a:solidFill>
                <a:prstClr val="black"/>
              </a:solidFill>
              <a:effectLst>
                <a:outerShdw blurRad="38100" dist="38100" dir="2700000" algn="tl">
                  <a:srgbClr val="C0C0C0"/>
                </a:outerShdw>
              </a:effectLst>
              <a:uLnTx/>
              <a:uFillTx/>
              <a:latin typeface="Tahoma" panose="020B0604030504040204" pitchFamily="34" charset="0"/>
              <a:ea typeface="ＭＳ Ｐゴシック" panose="020B0600070205080204" pitchFamily="34" charset="-128"/>
              <a:cs typeface="+mn-cs"/>
            </a:endParaRPr>
          </a:p>
        </p:txBody>
      </p:sp>
      <p:sp>
        <p:nvSpPr>
          <p:cNvPr id="82946" name="Rectangle 10">
            <a:extLst>
              <a:ext uri="{FF2B5EF4-FFF2-40B4-BE49-F238E27FC236}">
                <a16:creationId xmlns:a16="http://schemas.microsoft.com/office/drawing/2014/main" id="{361ACE23-E74E-B615-C994-E39F63A1F384}"/>
              </a:ext>
            </a:extLst>
          </p:cNvPr>
          <p:cNvSpPr>
            <a:spLocks noGrp="1"/>
          </p:cNvSpPr>
          <p:nvPr>
            <p:ph type="ctrTitle"/>
          </p:nvPr>
        </p:nvSpPr>
        <p:spPr>
          <a:xfrm>
            <a:off x="711200" y="3097213"/>
            <a:ext cx="7721600" cy="1143000"/>
          </a:xfrm>
        </p:spPr>
        <p:txBody>
          <a:bodyPr/>
          <a:lstStyle/>
          <a:p>
            <a:r>
              <a:rPr lang="en-US" altLang="en-US" dirty="0">
                <a:ea typeface="ＭＳ Ｐゴシック" panose="020B0600070205080204" pitchFamily="34" charset="-128"/>
              </a:rPr>
              <a:t>Development of Congestion Control over TCP versions</a:t>
            </a:r>
            <a:endParaRPr lang="en-US" altLang="en-US" sz="3200" dirty="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780EFDCF-D8BF-9786-AE56-FC25BE1E3452}"/>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1378" name="Picture 6">
            <a:extLst>
              <a:ext uri="{FF2B5EF4-FFF2-40B4-BE49-F238E27FC236}">
                <a16:creationId xmlns:a16="http://schemas.microsoft.com/office/drawing/2014/main" id="{FBB8F849-A0D0-18DC-F190-A1DA5D0AB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2216150"/>
            <a:ext cx="83121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56889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362E079-BFD9-E7AD-C22C-F903936C2F5F}"/>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3426" name="Picture 2">
            <a:extLst>
              <a:ext uri="{FF2B5EF4-FFF2-40B4-BE49-F238E27FC236}">
                <a16:creationId xmlns:a16="http://schemas.microsoft.com/office/drawing/2014/main" id="{E93BC875-4B66-FC1D-1891-40A4CBD4A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70075"/>
            <a:ext cx="83121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A699E-93B9-B86C-6274-C3EEDBB0A28C}"/>
              </a:ext>
            </a:extLst>
          </p:cNvPr>
          <p:cNvSpPr>
            <a:spLocks noGrp="1"/>
          </p:cNvSpPr>
          <p:nvPr>
            <p:ph type="sldNum" sz="quarter" idx="12"/>
          </p:nvPr>
        </p:nvSpPr>
        <p:spPr/>
        <p:txBody>
          <a:bodyPr/>
          <a:lstStyle/>
          <a:p>
            <a:pPr>
              <a:defRPr/>
            </a:pPr>
            <a:fld id="{983B2371-4882-F247-9615-1FEE18DC3753}" type="slidenum">
              <a:rPr lang="en-US" altLang="en-US" smtClean="0"/>
              <a:pPr>
                <a:defRPr/>
              </a:pPr>
              <a:t>22</a:t>
            </a:fld>
            <a:endParaRPr lang="en-US" altLang="en-US"/>
          </a:p>
        </p:txBody>
      </p:sp>
      <p:cxnSp>
        <p:nvCxnSpPr>
          <p:cNvPr id="5" name="Straight Arrow Connector 4">
            <a:extLst>
              <a:ext uri="{FF2B5EF4-FFF2-40B4-BE49-F238E27FC236}">
                <a16:creationId xmlns:a16="http://schemas.microsoft.com/office/drawing/2014/main" id="{2D423469-E5AE-3691-5A70-4A34C1C4F748}"/>
              </a:ext>
            </a:extLst>
          </p:cNvPr>
          <p:cNvCxnSpPr>
            <a:cxnSpLocks/>
          </p:cNvCxnSpPr>
          <p:nvPr/>
        </p:nvCxnSpPr>
        <p:spPr>
          <a:xfrm>
            <a:off x="4313302"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FD90E93D-57A8-952A-931A-9EC5C65B0D3B}"/>
              </a:ext>
            </a:extLst>
          </p:cNvPr>
          <p:cNvCxnSpPr>
            <a:cxnSpLocks/>
          </p:cNvCxnSpPr>
          <p:nvPr/>
        </p:nvCxnSpPr>
        <p:spPr>
          <a:xfrm>
            <a:off x="7371741"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8FC78BC-B4FB-2544-04C6-7B344AB40956}"/>
              </a:ext>
            </a:extLst>
          </p:cNvPr>
          <p:cNvCxnSpPr>
            <a:cxnSpLocks/>
          </p:cNvCxnSpPr>
          <p:nvPr/>
        </p:nvCxnSpPr>
        <p:spPr>
          <a:xfrm>
            <a:off x="4313302" y="100306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0B88D99-2AB4-F822-1AA6-52096171C88E}"/>
              </a:ext>
            </a:extLst>
          </p:cNvPr>
          <p:cNvSpPr txBox="1"/>
          <p:nvPr/>
        </p:nvSpPr>
        <p:spPr>
          <a:xfrm>
            <a:off x="3898988" y="143082"/>
            <a:ext cx="813043" cy="338554"/>
          </a:xfrm>
          <a:prstGeom prst="rect">
            <a:avLst/>
          </a:prstGeom>
          <a:noFill/>
        </p:spPr>
        <p:txBody>
          <a:bodyPr wrap="none" rtlCol="0">
            <a:spAutoFit/>
          </a:bodyPr>
          <a:lstStyle/>
          <a:p>
            <a:r>
              <a:rPr lang="en-US" sz="1600" dirty="0"/>
              <a:t>Sender</a:t>
            </a:r>
          </a:p>
        </p:txBody>
      </p:sp>
      <p:sp>
        <p:nvSpPr>
          <p:cNvPr id="23" name="TextBox 22">
            <a:extLst>
              <a:ext uri="{FF2B5EF4-FFF2-40B4-BE49-F238E27FC236}">
                <a16:creationId xmlns:a16="http://schemas.microsoft.com/office/drawing/2014/main" id="{DBA1014F-96C1-F41A-A5CB-AE9327AF4166}"/>
              </a:ext>
            </a:extLst>
          </p:cNvPr>
          <p:cNvSpPr txBox="1"/>
          <p:nvPr/>
        </p:nvSpPr>
        <p:spPr>
          <a:xfrm>
            <a:off x="6897284" y="136525"/>
            <a:ext cx="948914" cy="338554"/>
          </a:xfrm>
          <a:prstGeom prst="rect">
            <a:avLst/>
          </a:prstGeom>
          <a:noFill/>
        </p:spPr>
        <p:txBody>
          <a:bodyPr wrap="none" rtlCol="0">
            <a:spAutoFit/>
          </a:bodyPr>
          <a:lstStyle/>
          <a:p>
            <a:r>
              <a:rPr lang="en-US" sz="1600" dirty="0"/>
              <a:t>Receiver</a:t>
            </a:r>
          </a:p>
        </p:txBody>
      </p:sp>
      <p:cxnSp>
        <p:nvCxnSpPr>
          <p:cNvPr id="32" name="Straight Arrow Connector 31">
            <a:extLst>
              <a:ext uri="{FF2B5EF4-FFF2-40B4-BE49-F238E27FC236}">
                <a16:creationId xmlns:a16="http://schemas.microsoft.com/office/drawing/2014/main" id="{778A9BA6-59C6-36BC-5053-4C9FAA0BB779}"/>
              </a:ext>
            </a:extLst>
          </p:cNvPr>
          <p:cNvCxnSpPr>
            <a:cxnSpLocks/>
          </p:cNvCxnSpPr>
          <p:nvPr/>
        </p:nvCxnSpPr>
        <p:spPr>
          <a:xfrm flipH="1">
            <a:off x="4293425" y="147351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D6225B1-5592-27DC-9536-CB7E8CA3190A}"/>
              </a:ext>
            </a:extLst>
          </p:cNvPr>
          <p:cNvCxnSpPr>
            <a:cxnSpLocks/>
          </p:cNvCxnSpPr>
          <p:nvPr/>
        </p:nvCxnSpPr>
        <p:spPr>
          <a:xfrm>
            <a:off x="4334808" y="1956752"/>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49D4E6B-E49B-073E-55F8-7988F5446FFB}"/>
              </a:ext>
            </a:extLst>
          </p:cNvPr>
          <p:cNvCxnSpPr>
            <a:cxnSpLocks/>
          </p:cNvCxnSpPr>
          <p:nvPr/>
        </p:nvCxnSpPr>
        <p:spPr>
          <a:xfrm>
            <a:off x="4334808" y="2146830"/>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BDA37B7-3538-451F-7291-BA0298F7AFE8}"/>
              </a:ext>
            </a:extLst>
          </p:cNvPr>
          <p:cNvCxnSpPr>
            <a:cxnSpLocks/>
          </p:cNvCxnSpPr>
          <p:nvPr/>
        </p:nvCxnSpPr>
        <p:spPr>
          <a:xfrm flipH="1">
            <a:off x="4313302" y="2405627"/>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7196C3A-DC97-A6DA-62EB-D3F471A651FC}"/>
              </a:ext>
            </a:extLst>
          </p:cNvPr>
          <p:cNvCxnSpPr>
            <a:cxnSpLocks/>
          </p:cNvCxnSpPr>
          <p:nvPr/>
        </p:nvCxnSpPr>
        <p:spPr>
          <a:xfrm flipH="1">
            <a:off x="4305509" y="2595705"/>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DA3D120-8B04-B96E-1479-EF3D211B4329}"/>
              </a:ext>
            </a:extLst>
          </p:cNvPr>
          <p:cNvCxnSpPr>
            <a:cxnSpLocks/>
          </p:cNvCxnSpPr>
          <p:nvPr/>
        </p:nvCxnSpPr>
        <p:spPr>
          <a:xfrm>
            <a:off x="4342601" y="2880505"/>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19FB80E9-AE0A-EEB4-7464-80B2D01D078F}"/>
              </a:ext>
            </a:extLst>
          </p:cNvPr>
          <p:cNvCxnSpPr>
            <a:cxnSpLocks/>
          </p:cNvCxnSpPr>
          <p:nvPr/>
        </p:nvCxnSpPr>
        <p:spPr>
          <a:xfrm>
            <a:off x="4342601" y="3070583"/>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165DE19-6ECE-ED6B-E140-A565CC8862EC}"/>
              </a:ext>
            </a:extLst>
          </p:cNvPr>
          <p:cNvCxnSpPr>
            <a:cxnSpLocks/>
          </p:cNvCxnSpPr>
          <p:nvPr/>
        </p:nvCxnSpPr>
        <p:spPr>
          <a:xfrm flipH="1">
            <a:off x="4321095" y="3329380"/>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5A0C83F-B35F-9D68-C80F-21CEAD0E8F92}"/>
              </a:ext>
            </a:extLst>
          </p:cNvPr>
          <p:cNvCxnSpPr>
            <a:cxnSpLocks/>
          </p:cNvCxnSpPr>
          <p:nvPr/>
        </p:nvCxnSpPr>
        <p:spPr>
          <a:xfrm flipH="1">
            <a:off x="4313302" y="351945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94A3D713-ADC4-1DDE-C2A2-7E5CACEF5653}"/>
              </a:ext>
            </a:extLst>
          </p:cNvPr>
          <p:cNvCxnSpPr>
            <a:cxnSpLocks/>
          </p:cNvCxnSpPr>
          <p:nvPr/>
        </p:nvCxnSpPr>
        <p:spPr>
          <a:xfrm>
            <a:off x="4324055" y="3259856"/>
            <a:ext cx="1400883" cy="20561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87C7E18A-D6C0-47D7-1478-2821055F1335}"/>
              </a:ext>
            </a:extLst>
          </p:cNvPr>
          <p:cNvCxnSpPr>
            <a:cxnSpLocks/>
          </p:cNvCxnSpPr>
          <p:nvPr/>
        </p:nvCxnSpPr>
        <p:spPr>
          <a:xfrm>
            <a:off x="4324055" y="3449934"/>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986A7C6-5C6C-3B37-C3DB-4F71E70E4956}"/>
              </a:ext>
            </a:extLst>
          </p:cNvPr>
          <p:cNvCxnSpPr>
            <a:cxnSpLocks/>
          </p:cNvCxnSpPr>
          <p:nvPr/>
        </p:nvCxnSpPr>
        <p:spPr>
          <a:xfrm flipH="1">
            <a:off x="4308043" y="389867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3E86D770-D7A7-1D3A-3A9A-D561941D7037}"/>
              </a:ext>
            </a:extLst>
          </p:cNvPr>
          <p:cNvCxnSpPr>
            <a:cxnSpLocks/>
          </p:cNvCxnSpPr>
          <p:nvPr/>
        </p:nvCxnSpPr>
        <p:spPr>
          <a:xfrm>
            <a:off x="4361147" y="379116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80072C3-A25A-7B01-B6AB-8272EF3D4425}"/>
              </a:ext>
            </a:extLst>
          </p:cNvPr>
          <p:cNvCxnSpPr>
            <a:cxnSpLocks/>
          </p:cNvCxnSpPr>
          <p:nvPr/>
        </p:nvCxnSpPr>
        <p:spPr>
          <a:xfrm>
            <a:off x="4361147" y="3981247"/>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20ED1E1D-956F-E3DC-0501-FE91E964E0CA}"/>
              </a:ext>
            </a:extLst>
          </p:cNvPr>
          <p:cNvCxnSpPr>
            <a:cxnSpLocks/>
          </p:cNvCxnSpPr>
          <p:nvPr/>
        </p:nvCxnSpPr>
        <p:spPr>
          <a:xfrm>
            <a:off x="4342601" y="4170520"/>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94ED98D5-6F1B-3156-BC33-0E1911577637}"/>
              </a:ext>
            </a:extLst>
          </p:cNvPr>
          <p:cNvCxnSpPr>
            <a:cxnSpLocks/>
          </p:cNvCxnSpPr>
          <p:nvPr/>
        </p:nvCxnSpPr>
        <p:spPr>
          <a:xfrm>
            <a:off x="4342601" y="436059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9B38FCE8-6275-166E-529A-2167CC870DDC}"/>
              </a:ext>
            </a:extLst>
          </p:cNvPr>
          <p:cNvCxnSpPr>
            <a:cxnSpLocks/>
          </p:cNvCxnSpPr>
          <p:nvPr/>
        </p:nvCxnSpPr>
        <p:spPr>
          <a:xfrm flipH="1">
            <a:off x="4299707" y="425313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E87B00E-8944-E3AC-D999-4AD45BB7D9E3}"/>
              </a:ext>
            </a:extLst>
          </p:cNvPr>
          <p:cNvCxnSpPr>
            <a:cxnSpLocks/>
          </p:cNvCxnSpPr>
          <p:nvPr/>
        </p:nvCxnSpPr>
        <p:spPr>
          <a:xfrm flipH="1">
            <a:off x="4291914" y="444321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D3165D7-D30B-78F8-2F70-6F9E914ADF54}"/>
              </a:ext>
            </a:extLst>
          </p:cNvPr>
          <p:cNvCxnSpPr>
            <a:cxnSpLocks/>
          </p:cNvCxnSpPr>
          <p:nvPr/>
        </p:nvCxnSpPr>
        <p:spPr>
          <a:xfrm flipH="1">
            <a:off x="4286655" y="4822426"/>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DFF4CD01-99D9-756E-62BD-53B6BD901C0B}"/>
              </a:ext>
            </a:extLst>
          </p:cNvPr>
          <p:cNvCxnSpPr>
            <a:cxnSpLocks/>
          </p:cNvCxnSpPr>
          <p:nvPr/>
        </p:nvCxnSpPr>
        <p:spPr>
          <a:xfrm flipH="1">
            <a:off x="4293425" y="461613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D1C34C28-49E0-E5D1-A5CA-8E44DC7FC7F6}"/>
              </a:ext>
            </a:extLst>
          </p:cNvPr>
          <p:cNvCxnSpPr>
            <a:cxnSpLocks/>
          </p:cNvCxnSpPr>
          <p:nvPr/>
        </p:nvCxnSpPr>
        <p:spPr>
          <a:xfrm>
            <a:off x="4342601" y="4907280"/>
            <a:ext cx="3058322" cy="448875"/>
          </a:xfrm>
          <a:prstGeom prst="straightConnector1">
            <a:avLst/>
          </a:prstGeom>
          <a:ln w="28575">
            <a:solidFill>
              <a:schemeClr val="tx1"/>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226C4F0F-FFDE-AFFB-EF96-8749058D06FE}"/>
              </a:ext>
            </a:extLst>
          </p:cNvPr>
          <p:cNvCxnSpPr>
            <a:cxnSpLocks/>
          </p:cNvCxnSpPr>
          <p:nvPr/>
        </p:nvCxnSpPr>
        <p:spPr>
          <a:xfrm>
            <a:off x="4342601" y="509735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AB51428-B339-06CB-ACB7-8FFBE1AD6481}"/>
              </a:ext>
            </a:extLst>
          </p:cNvPr>
          <p:cNvCxnSpPr>
            <a:cxnSpLocks/>
          </p:cNvCxnSpPr>
          <p:nvPr/>
        </p:nvCxnSpPr>
        <p:spPr>
          <a:xfrm>
            <a:off x="4324055" y="5286631"/>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12DFFCA4-F757-6875-0606-DCC7BD17AFF6}"/>
              </a:ext>
            </a:extLst>
          </p:cNvPr>
          <p:cNvCxnSpPr>
            <a:cxnSpLocks/>
          </p:cNvCxnSpPr>
          <p:nvPr/>
        </p:nvCxnSpPr>
        <p:spPr>
          <a:xfrm flipH="1">
            <a:off x="4265692" y="5384482"/>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26D2D809-47FB-2C29-B66E-3ED000DF777A}"/>
              </a:ext>
            </a:extLst>
          </p:cNvPr>
          <p:cNvSpPr txBox="1"/>
          <p:nvPr/>
        </p:nvSpPr>
        <p:spPr>
          <a:xfrm>
            <a:off x="2213358" y="809291"/>
            <a:ext cx="2052100" cy="369332"/>
          </a:xfrm>
          <a:prstGeom prst="rect">
            <a:avLst/>
          </a:prstGeom>
          <a:noFill/>
        </p:spPr>
        <p:txBody>
          <a:bodyPr wrap="none" rtlCol="0">
            <a:spAutoFit/>
          </a:bodyPr>
          <a:lstStyle/>
          <a:p>
            <a:r>
              <a:rPr lang="en-US" dirty="0"/>
              <a:t>CWND=1, UNACK=1</a:t>
            </a:r>
          </a:p>
        </p:txBody>
      </p:sp>
      <p:sp>
        <p:nvSpPr>
          <p:cNvPr id="60" name="TextBox 59">
            <a:extLst>
              <a:ext uri="{FF2B5EF4-FFF2-40B4-BE49-F238E27FC236}">
                <a16:creationId xmlns:a16="http://schemas.microsoft.com/office/drawing/2014/main" id="{F3BF733F-7BC4-BDE7-6ED5-0F736B67A4B8}"/>
              </a:ext>
            </a:extLst>
          </p:cNvPr>
          <p:cNvSpPr txBox="1"/>
          <p:nvPr/>
        </p:nvSpPr>
        <p:spPr>
          <a:xfrm>
            <a:off x="2247607" y="1718348"/>
            <a:ext cx="2052100" cy="369332"/>
          </a:xfrm>
          <a:prstGeom prst="rect">
            <a:avLst/>
          </a:prstGeom>
          <a:noFill/>
        </p:spPr>
        <p:txBody>
          <a:bodyPr wrap="none" rtlCol="0">
            <a:spAutoFit/>
          </a:bodyPr>
          <a:lstStyle/>
          <a:p>
            <a:r>
              <a:rPr lang="en-US" dirty="0"/>
              <a:t>CWND=2, UNACK=1</a:t>
            </a:r>
          </a:p>
        </p:txBody>
      </p:sp>
      <p:sp>
        <p:nvSpPr>
          <p:cNvPr id="61" name="TextBox 60">
            <a:extLst>
              <a:ext uri="{FF2B5EF4-FFF2-40B4-BE49-F238E27FC236}">
                <a16:creationId xmlns:a16="http://schemas.microsoft.com/office/drawing/2014/main" id="{FC265322-A3CD-190D-5AD2-1DB53AC0ADC4}"/>
              </a:ext>
            </a:extLst>
          </p:cNvPr>
          <p:cNvSpPr txBox="1"/>
          <p:nvPr/>
        </p:nvSpPr>
        <p:spPr>
          <a:xfrm>
            <a:off x="2255400" y="1950720"/>
            <a:ext cx="2052100" cy="369332"/>
          </a:xfrm>
          <a:prstGeom prst="rect">
            <a:avLst/>
          </a:prstGeom>
          <a:noFill/>
        </p:spPr>
        <p:txBody>
          <a:bodyPr wrap="none" rtlCol="0">
            <a:spAutoFit/>
          </a:bodyPr>
          <a:lstStyle/>
          <a:p>
            <a:r>
              <a:rPr lang="en-US" dirty="0"/>
              <a:t>CWND=2, UNACK=2</a:t>
            </a:r>
          </a:p>
        </p:txBody>
      </p:sp>
      <p:sp>
        <p:nvSpPr>
          <p:cNvPr id="62" name="TextBox 61">
            <a:extLst>
              <a:ext uri="{FF2B5EF4-FFF2-40B4-BE49-F238E27FC236}">
                <a16:creationId xmlns:a16="http://schemas.microsoft.com/office/drawing/2014/main" id="{CE6DCEF8-92E7-EEE2-1CF1-8FBD0B9C49D6}"/>
              </a:ext>
            </a:extLst>
          </p:cNvPr>
          <p:cNvSpPr txBox="1"/>
          <p:nvPr/>
        </p:nvSpPr>
        <p:spPr>
          <a:xfrm>
            <a:off x="2301254" y="2677514"/>
            <a:ext cx="2052100" cy="369332"/>
          </a:xfrm>
          <a:prstGeom prst="rect">
            <a:avLst/>
          </a:prstGeom>
          <a:noFill/>
        </p:spPr>
        <p:txBody>
          <a:bodyPr wrap="none" rtlCol="0">
            <a:spAutoFit/>
          </a:bodyPr>
          <a:lstStyle/>
          <a:p>
            <a:r>
              <a:rPr lang="en-US" dirty="0"/>
              <a:t>CWND=3, UNACK=2</a:t>
            </a:r>
          </a:p>
        </p:txBody>
      </p:sp>
      <p:sp>
        <p:nvSpPr>
          <p:cNvPr id="63" name="TextBox 62">
            <a:extLst>
              <a:ext uri="{FF2B5EF4-FFF2-40B4-BE49-F238E27FC236}">
                <a16:creationId xmlns:a16="http://schemas.microsoft.com/office/drawing/2014/main" id="{845CF711-8050-C95B-EDDC-AD725946A11F}"/>
              </a:ext>
            </a:extLst>
          </p:cNvPr>
          <p:cNvSpPr txBox="1"/>
          <p:nvPr/>
        </p:nvSpPr>
        <p:spPr>
          <a:xfrm>
            <a:off x="2309047" y="2870130"/>
            <a:ext cx="2052100" cy="369332"/>
          </a:xfrm>
          <a:prstGeom prst="rect">
            <a:avLst/>
          </a:prstGeom>
          <a:noFill/>
        </p:spPr>
        <p:txBody>
          <a:bodyPr wrap="none" rtlCol="0">
            <a:spAutoFit/>
          </a:bodyPr>
          <a:lstStyle/>
          <a:p>
            <a:r>
              <a:rPr lang="en-US" dirty="0"/>
              <a:t>CWND=4, UNACK=2</a:t>
            </a:r>
          </a:p>
        </p:txBody>
      </p:sp>
      <p:sp>
        <p:nvSpPr>
          <p:cNvPr id="64" name="TextBox 63">
            <a:extLst>
              <a:ext uri="{FF2B5EF4-FFF2-40B4-BE49-F238E27FC236}">
                <a16:creationId xmlns:a16="http://schemas.microsoft.com/office/drawing/2014/main" id="{66A37B22-1832-B413-6F5D-DF979590A4C3}"/>
              </a:ext>
            </a:extLst>
          </p:cNvPr>
          <p:cNvSpPr txBox="1"/>
          <p:nvPr/>
        </p:nvSpPr>
        <p:spPr>
          <a:xfrm>
            <a:off x="2314562" y="3075225"/>
            <a:ext cx="2052100" cy="369332"/>
          </a:xfrm>
          <a:prstGeom prst="rect">
            <a:avLst/>
          </a:prstGeom>
          <a:noFill/>
        </p:spPr>
        <p:txBody>
          <a:bodyPr wrap="none" rtlCol="0">
            <a:spAutoFit/>
          </a:bodyPr>
          <a:lstStyle/>
          <a:p>
            <a:r>
              <a:rPr lang="en-US" dirty="0"/>
              <a:t>CWND=4, UNACK=3</a:t>
            </a:r>
          </a:p>
        </p:txBody>
      </p:sp>
      <p:sp>
        <p:nvSpPr>
          <p:cNvPr id="65" name="TextBox 64">
            <a:extLst>
              <a:ext uri="{FF2B5EF4-FFF2-40B4-BE49-F238E27FC236}">
                <a16:creationId xmlns:a16="http://schemas.microsoft.com/office/drawing/2014/main" id="{80085F81-B44F-0CFA-C01D-914AA23E0CD5}"/>
              </a:ext>
            </a:extLst>
          </p:cNvPr>
          <p:cNvSpPr txBox="1"/>
          <p:nvPr/>
        </p:nvSpPr>
        <p:spPr>
          <a:xfrm>
            <a:off x="2320077" y="3280320"/>
            <a:ext cx="2052100" cy="369332"/>
          </a:xfrm>
          <a:prstGeom prst="rect">
            <a:avLst/>
          </a:prstGeom>
          <a:noFill/>
        </p:spPr>
        <p:txBody>
          <a:bodyPr wrap="none" rtlCol="0">
            <a:spAutoFit/>
          </a:bodyPr>
          <a:lstStyle/>
          <a:p>
            <a:r>
              <a:rPr lang="en-US" dirty="0"/>
              <a:t>CWND=4, UNACK=4</a:t>
            </a:r>
          </a:p>
        </p:txBody>
      </p:sp>
      <p:sp>
        <p:nvSpPr>
          <p:cNvPr id="66" name="TextBox 65">
            <a:extLst>
              <a:ext uri="{FF2B5EF4-FFF2-40B4-BE49-F238E27FC236}">
                <a16:creationId xmlns:a16="http://schemas.microsoft.com/office/drawing/2014/main" id="{166E2EC3-1A31-AD6D-18A0-15C53F774AAD}"/>
              </a:ext>
            </a:extLst>
          </p:cNvPr>
          <p:cNvSpPr txBox="1"/>
          <p:nvPr/>
        </p:nvSpPr>
        <p:spPr>
          <a:xfrm>
            <a:off x="2309047" y="3584814"/>
            <a:ext cx="2052100" cy="369332"/>
          </a:xfrm>
          <a:prstGeom prst="rect">
            <a:avLst/>
          </a:prstGeom>
          <a:noFill/>
        </p:spPr>
        <p:txBody>
          <a:bodyPr wrap="none" rtlCol="0">
            <a:spAutoFit/>
          </a:bodyPr>
          <a:lstStyle/>
          <a:p>
            <a:r>
              <a:rPr lang="en-US" dirty="0"/>
              <a:t>CWND=5, UNACK=4</a:t>
            </a:r>
          </a:p>
        </p:txBody>
      </p:sp>
      <p:sp>
        <p:nvSpPr>
          <p:cNvPr id="67" name="TextBox 66">
            <a:extLst>
              <a:ext uri="{FF2B5EF4-FFF2-40B4-BE49-F238E27FC236}">
                <a16:creationId xmlns:a16="http://schemas.microsoft.com/office/drawing/2014/main" id="{36DC22F7-C87A-C81D-F6B1-81283DDF6A7C}"/>
              </a:ext>
            </a:extLst>
          </p:cNvPr>
          <p:cNvSpPr txBox="1"/>
          <p:nvPr/>
        </p:nvSpPr>
        <p:spPr>
          <a:xfrm>
            <a:off x="2316840" y="3777430"/>
            <a:ext cx="2052100" cy="369332"/>
          </a:xfrm>
          <a:prstGeom prst="rect">
            <a:avLst/>
          </a:prstGeom>
          <a:noFill/>
        </p:spPr>
        <p:txBody>
          <a:bodyPr wrap="none" rtlCol="0">
            <a:spAutoFit/>
          </a:bodyPr>
          <a:lstStyle/>
          <a:p>
            <a:r>
              <a:rPr lang="en-US" dirty="0"/>
              <a:t>CWND=6, UNACK=4</a:t>
            </a:r>
          </a:p>
        </p:txBody>
      </p:sp>
      <p:sp>
        <p:nvSpPr>
          <p:cNvPr id="68" name="TextBox 67">
            <a:extLst>
              <a:ext uri="{FF2B5EF4-FFF2-40B4-BE49-F238E27FC236}">
                <a16:creationId xmlns:a16="http://schemas.microsoft.com/office/drawing/2014/main" id="{F4FB4884-53BD-9C5B-01BD-9A2D6A15D24D}"/>
              </a:ext>
            </a:extLst>
          </p:cNvPr>
          <p:cNvSpPr txBox="1"/>
          <p:nvPr/>
        </p:nvSpPr>
        <p:spPr>
          <a:xfrm>
            <a:off x="2322355" y="3982525"/>
            <a:ext cx="2052100" cy="369332"/>
          </a:xfrm>
          <a:prstGeom prst="rect">
            <a:avLst/>
          </a:prstGeom>
          <a:noFill/>
        </p:spPr>
        <p:txBody>
          <a:bodyPr wrap="none" rtlCol="0">
            <a:spAutoFit/>
          </a:bodyPr>
          <a:lstStyle/>
          <a:p>
            <a:r>
              <a:rPr lang="en-US" dirty="0"/>
              <a:t>CWND=6, UNACK=5</a:t>
            </a:r>
          </a:p>
        </p:txBody>
      </p:sp>
      <p:sp>
        <p:nvSpPr>
          <p:cNvPr id="69" name="TextBox 68">
            <a:extLst>
              <a:ext uri="{FF2B5EF4-FFF2-40B4-BE49-F238E27FC236}">
                <a16:creationId xmlns:a16="http://schemas.microsoft.com/office/drawing/2014/main" id="{35EF830F-0620-88FD-40CD-39019C6D2328}"/>
              </a:ext>
            </a:extLst>
          </p:cNvPr>
          <p:cNvSpPr txBox="1"/>
          <p:nvPr/>
        </p:nvSpPr>
        <p:spPr>
          <a:xfrm>
            <a:off x="1360460" y="4187620"/>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=1</a:t>
            </a:r>
          </a:p>
        </p:txBody>
      </p:sp>
      <p:sp>
        <p:nvSpPr>
          <p:cNvPr id="70" name="TextBox 69">
            <a:extLst>
              <a:ext uri="{FF2B5EF4-FFF2-40B4-BE49-F238E27FC236}">
                <a16:creationId xmlns:a16="http://schemas.microsoft.com/office/drawing/2014/main" id="{892608D1-C0E7-4CF7-ADD8-BF98EC15CA27}"/>
              </a:ext>
            </a:extLst>
          </p:cNvPr>
          <p:cNvSpPr txBox="1"/>
          <p:nvPr/>
        </p:nvSpPr>
        <p:spPr>
          <a:xfrm>
            <a:off x="1367088" y="4499046"/>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=2</a:t>
            </a:r>
          </a:p>
        </p:txBody>
      </p:sp>
      <p:sp>
        <p:nvSpPr>
          <p:cNvPr id="71" name="TextBox 70">
            <a:extLst>
              <a:ext uri="{FF2B5EF4-FFF2-40B4-BE49-F238E27FC236}">
                <a16:creationId xmlns:a16="http://schemas.microsoft.com/office/drawing/2014/main" id="{17A52153-3369-F7BD-B64E-0C585F375623}"/>
              </a:ext>
            </a:extLst>
          </p:cNvPr>
          <p:cNvSpPr txBox="1"/>
          <p:nvPr/>
        </p:nvSpPr>
        <p:spPr>
          <a:xfrm>
            <a:off x="5592844" y="3242511"/>
            <a:ext cx="317716" cy="400110"/>
          </a:xfrm>
          <a:prstGeom prst="rect">
            <a:avLst/>
          </a:prstGeom>
          <a:noFill/>
        </p:spPr>
        <p:txBody>
          <a:bodyPr wrap="none" rtlCol="0">
            <a:spAutoFit/>
          </a:bodyPr>
          <a:lstStyle/>
          <a:p>
            <a:r>
              <a:rPr lang="en-US" sz="2000" dirty="0">
                <a:solidFill>
                  <a:srgbClr val="FF0000"/>
                </a:solidFill>
              </a:rPr>
              <a:t>X</a:t>
            </a:r>
          </a:p>
        </p:txBody>
      </p:sp>
      <p:sp>
        <p:nvSpPr>
          <p:cNvPr id="72" name="TextBox 71">
            <a:extLst>
              <a:ext uri="{FF2B5EF4-FFF2-40B4-BE49-F238E27FC236}">
                <a16:creationId xmlns:a16="http://schemas.microsoft.com/office/drawing/2014/main" id="{11CEBA18-4EDB-FDDE-6939-F7F2677615DF}"/>
              </a:ext>
            </a:extLst>
          </p:cNvPr>
          <p:cNvSpPr txBox="1"/>
          <p:nvPr/>
        </p:nvSpPr>
        <p:spPr>
          <a:xfrm>
            <a:off x="353298" y="4730958"/>
            <a:ext cx="4076629" cy="369332"/>
          </a:xfrm>
          <a:prstGeom prst="rect">
            <a:avLst/>
          </a:prstGeom>
          <a:noFill/>
        </p:spPr>
        <p:txBody>
          <a:bodyPr wrap="none" rtlCol="0">
            <a:spAutoFit/>
          </a:bodyPr>
          <a:lstStyle/>
          <a:p>
            <a:r>
              <a:rPr lang="en-US" dirty="0"/>
              <a:t>SSTH=3, CWND=3+3, UNACK=6, </a:t>
            </a:r>
            <a:r>
              <a:rPr lang="en-US" dirty="0" err="1">
                <a:solidFill>
                  <a:srgbClr val="FF0000"/>
                </a:solidFill>
              </a:rPr>
              <a:t>DuACK</a:t>
            </a:r>
            <a:r>
              <a:rPr lang="en-US" dirty="0">
                <a:solidFill>
                  <a:srgbClr val="FF0000"/>
                </a:solidFill>
              </a:rPr>
              <a:t>=3</a:t>
            </a:r>
          </a:p>
        </p:txBody>
      </p:sp>
      <p:sp>
        <p:nvSpPr>
          <p:cNvPr id="73" name="TextBox 72">
            <a:extLst>
              <a:ext uri="{FF2B5EF4-FFF2-40B4-BE49-F238E27FC236}">
                <a16:creationId xmlns:a16="http://schemas.microsoft.com/office/drawing/2014/main" id="{5F5DB23E-E377-B5C2-BFE7-0E64C4C7ABFE}"/>
              </a:ext>
            </a:extLst>
          </p:cNvPr>
          <p:cNvSpPr txBox="1"/>
          <p:nvPr/>
        </p:nvSpPr>
        <p:spPr>
          <a:xfrm>
            <a:off x="346674" y="4923114"/>
            <a:ext cx="4076629" cy="369332"/>
          </a:xfrm>
          <a:prstGeom prst="rect">
            <a:avLst/>
          </a:prstGeom>
          <a:noFill/>
        </p:spPr>
        <p:txBody>
          <a:bodyPr wrap="none" rtlCol="0">
            <a:spAutoFit/>
          </a:bodyPr>
          <a:lstStyle/>
          <a:p>
            <a:r>
              <a:rPr lang="en-US" dirty="0"/>
              <a:t>SSTH=3, CWND=3+4, UNACK=7, </a:t>
            </a:r>
            <a:r>
              <a:rPr lang="en-US" dirty="0" err="1">
                <a:solidFill>
                  <a:srgbClr val="FF0000"/>
                </a:solidFill>
              </a:rPr>
              <a:t>DuACK</a:t>
            </a:r>
            <a:r>
              <a:rPr lang="en-US" dirty="0">
                <a:solidFill>
                  <a:srgbClr val="FF0000"/>
                </a:solidFill>
              </a:rPr>
              <a:t>=4</a:t>
            </a:r>
          </a:p>
        </p:txBody>
      </p:sp>
      <p:sp>
        <p:nvSpPr>
          <p:cNvPr id="74" name="TextBox 73">
            <a:extLst>
              <a:ext uri="{FF2B5EF4-FFF2-40B4-BE49-F238E27FC236}">
                <a16:creationId xmlns:a16="http://schemas.microsoft.com/office/drawing/2014/main" id="{70D1752C-0228-D262-E0C3-6E585CA81DA1}"/>
              </a:ext>
            </a:extLst>
          </p:cNvPr>
          <p:cNvSpPr txBox="1"/>
          <p:nvPr/>
        </p:nvSpPr>
        <p:spPr>
          <a:xfrm>
            <a:off x="353301" y="5115270"/>
            <a:ext cx="4076629" cy="369332"/>
          </a:xfrm>
          <a:prstGeom prst="rect">
            <a:avLst/>
          </a:prstGeom>
          <a:noFill/>
        </p:spPr>
        <p:txBody>
          <a:bodyPr wrap="none" rtlCol="0">
            <a:spAutoFit/>
          </a:bodyPr>
          <a:lstStyle/>
          <a:p>
            <a:r>
              <a:rPr lang="en-US" dirty="0"/>
              <a:t>SSTH=3, CWND=3+5, UNACK=8, </a:t>
            </a:r>
            <a:r>
              <a:rPr lang="en-US" dirty="0" err="1">
                <a:solidFill>
                  <a:srgbClr val="FF0000"/>
                </a:solidFill>
              </a:rPr>
              <a:t>DuACK</a:t>
            </a:r>
            <a:r>
              <a:rPr lang="en-US" dirty="0">
                <a:solidFill>
                  <a:srgbClr val="FF0000"/>
                </a:solidFill>
              </a:rPr>
              <a:t>=5</a:t>
            </a:r>
          </a:p>
        </p:txBody>
      </p:sp>
      <p:sp>
        <p:nvSpPr>
          <p:cNvPr id="75" name="TextBox 74">
            <a:extLst>
              <a:ext uri="{FF2B5EF4-FFF2-40B4-BE49-F238E27FC236}">
                <a16:creationId xmlns:a16="http://schemas.microsoft.com/office/drawing/2014/main" id="{24C15DE6-4C86-D421-16D2-CCAEF56CDCDC}"/>
              </a:ext>
            </a:extLst>
          </p:cNvPr>
          <p:cNvSpPr txBox="1"/>
          <p:nvPr/>
        </p:nvSpPr>
        <p:spPr>
          <a:xfrm>
            <a:off x="704479" y="5637048"/>
            <a:ext cx="3684342" cy="369332"/>
          </a:xfrm>
          <a:prstGeom prst="rect">
            <a:avLst/>
          </a:prstGeom>
          <a:noFill/>
        </p:spPr>
        <p:txBody>
          <a:bodyPr wrap="none" rtlCol="0">
            <a:spAutoFit/>
          </a:bodyPr>
          <a:lstStyle/>
          <a:p>
            <a:r>
              <a:rPr lang="en-US" dirty="0"/>
              <a:t>(New ACK) CWND=SSTH=3, UNACK=2</a:t>
            </a:r>
            <a:endParaRPr lang="en-US" dirty="0">
              <a:solidFill>
                <a:srgbClr val="FF0000"/>
              </a:solidFill>
            </a:endParaRPr>
          </a:p>
        </p:txBody>
      </p:sp>
      <p:sp>
        <p:nvSpPr>
          <p:cNvPr id="76" name="TextBox 75">
            <a:extLst>
              <a:ext uri="{FF2B5EF4-FFF2-40B4-BE49-F238E27FC236}">
                <a16:creationId xmlns:a16="http://schemas.microsoft.com/office/drawing/2014/main" id="{A0FB92C5-7EC6-3320-CBE6-43307FEE55E9}"/>
              </a:ext>
            </a:extLst>
          </p:cNvPr>
          <p:cNvSpPr txBox="1"/>
          <p:nvPr/>
        </p:nvSpPr>
        <p:spPr>
          <a:xfrm>
            <a:off x="7419469" y="1227505"/>
            <a:ext cx="1565505" cy="376008"/>
          </a:xfrm>
          <a:prstGeom prst="rect">
            <a:avLst/>
          </a:prstGeom>
          <a:noFill/>
        </p:spPr>
        <p:txBody>
          <a:bodyPr wrap="square" rtlCol="0">
            <a:spAutoFit/>
          </a:bodyPr>
          <a:lstStyle/>
          <a:p>
            <a:r>
              <a:rPr lang="en-US" dirty="0"/>
              <a:t>P=0, ACK=1</a:t>
            </a:r>
          </a:p>
        </p:txBody>
      </p:sp>
      <p:sp>
        <p:nvSpPr>
          <p:cNvPr id="77" name="TextBox 76">
            <a:extLst>
              <a:ext uri="{FF2B5EF4-FFF2-40B4-BE49-F238E27FC236}">
                <a16:creationId xmlns:a16="http://schemas.microsoft.com/office/drawing/2014/main" id="{CC307FFA-B4C5-BDC0-AEFA-6260A480BDE1}"/>
              </a:ext>
            </a:extLst>
          </p:cNvPr>
          <p:cNvSpPr txBox="1"/>
          <p:nvPr/>
        </p:nvSpPr>
        <p:spPr>
          <a:xfrm>
            <a:off x="7332636" y="2214353"/>
            <a:ext cx="1565505" cy="376008"/>
          </a:xfrm>
          <a:prstGeom prst="rect">
            <a:avLst/>
          </a:prstGeom>
          <a:noFill/>
        </p:spPr>
        <p:txBody>
          <a:bodyPr wrap="square" rtlCol="0">
            <a:spAutoFit/>
          </a:bodyPr>
          <a:lstStyle/>
          <a:p>
            <a:r>
              <a:rPr lang="en-US" dirty="0"/>
              <a:t>P=1, ACK=2</a:t>
            </a:r>
          </a:p>
        </p:txBody>
      </p:sp>
      <p:sp>
        <p:nvSpPr>
          <p:cNvPr id="78" name="TextBox 77">
            <a:extLst>
              <a:ext uri="{FF2B5EF4-FFF2-40B4-BE49-F238E27FC236}">
                <a16:creationId xmlns:a16="http://schemas.microsoft.com/office/drawing/2014/main" id="{441856DF-F8A6-5431-0D47-45B29106676F}"/>
              </a:ext>
            </a:extLst>
          </p:cNvPr>
          <p:cNvSpPr txBox="1"/>
          <p:nvPr/>
        </p:nvSpPr>
        <p:spPr>
          <a:xfrm>
            <a:off x="7337266" y="2406158"/>
            <a:ext cx="1565505" cy="376008"/>
          </a:xfrm>
          <a:prstGeom prst="rect">
            <a:avLst/>
          </a:prstGeom>
          <a:noFill/>
        </p:spPr>
        <p:txBody>
          <a:bodyPr wrap="square" rtlCol="0">
            <a:spAutoFit/>
          </a:bodyPr>
          <a:lstStyle/>
          <a:p>
            <a:r>
              <a:rPr lang="en-US" dirty="0"/>
              <a:t>P=2, ACK=3</a:t>
            </a:r>
          </a:p>
        </p:txBody>
      </p:sp>
      <p:sp>
        <p:nvSpPr>
          <p:cNvPr id="79" name="TextBox 78">
            <a:extLst>
              <a:ext uri="{FF2B5EF4-FFF2-40B4-BE49-F238E27FC236}">
                <a16:creationId xmlns:a16="http://schemas.microsoft.com/office/drawing/2014/main" id="{F4B19C4B-4371-3B27-84D5-EB67AC5FA6F3}"/>
              </a:ext>
            </a:extLst>
          </p:cNvPr>
          <p:cNvSpPr txBox="1"/>
          <p:nvPr/>
        </p:nvSpPr>
        <p:spPr>
          <a:xfrm>
            <a:off x="7344977" y="3128249"/>
            <a:ext cx="1565505" cy="376008"/>
          </a:xfrm>
          <a:prstGeom prst="rect">
            <a:avLst/>
          </a:prstGeom>
          <a:noFill/>
        </p:spPr>
        <p:txBody>
          <a:bodyPr wrap="square" rtlCol="0">
            <a:spAutoFit/>
          </a:bodyPr>
          <a:lstStyle/>
          <a:p>
            <a:r>
              <a:rPr lang="en-US" dirty="0"/>
              <a:t>P=3, ACK=4</a:t>
            </a:r>
          </a:p>
        </p:txBody>
      </p:sp>
      <p:sp>
        <p:nvSpPr>
          <p:cNvPr id="80" name="TextBox 79">
            <a:extLst>
              <a:ext uri="{FF2B5EF4-FFF2-40B4-BE49-F238E27FC236}">
                <a16:creationId xmlns:a16="http://schemas.microsoft.com/office/drawing/2014/main" id="{91930765-9696-841E-EEBE-86579CD9AB02}"/>
              </a:ext>
            </a:extLst>
          </p:cNvPr>
          <p:cNvSpPr txBox="1"/>
          <p:nvPr/>
        </p:nvSpPr>
        <p:spPr>
          <a:xfrm>
            <a:off x="7339436" y="3320253"/>
            <a:ext cx="1565505" cy="376008"/>
          </a:xfrm>
          <a:prstGeom prst="rect">
            <a:avLst/>
          </a:prstGeom>
          <a:noFill/>
        </p:spPr>
        <p:txBody>
          <a:bodyPr wrap="square" rtlCol="0">
            <a:spAutoFit/>
          </a:bodyPr>
          <a:lstStyle/>
          <a:p>
            <a:r>
              <a:rPr lang="en-US" dirty="0"/>
              <a:t>P=4, ACK=5</a:t>
            </a:r>
          </a:p>
        </p:txBody>
      </p:sp>
      <p:sp>
        <p:nvSpPr>
          <p:cNvPr id="81" name="TextBox 80">
            <a:extLst>
              <a:ext uri="{FF2B5EF4-FFF2-40B4-BE49-F238E27FC236}">
                <a16:creationId xmlns:a16="http://schemas.microsoft.com/office/drawing/2014/main" id="{21371B75-C5A8-7B76-2467-8AC77D6D3D3C}"/>
              </a:ext>
            </a:extLst>
          </p:cNvPr>
          <p:cNvSpPr txBox="1"/>
          <p:nvPr/>
        </p:nvSpPr>
        <p:spPr>
          <a:xfrm>
            <a:off x="7332811" y="3697940"/>
            <a:ext cx="1565505" cy="376008"/>
          </a:xfrm>
          <a:prstGeom prst="rect">
            <a:avLst/>
          </a:prstGeom>
          <a:noFill/>
        </p:spPr>
        <p:txBody>
          <a:bodyPr wrap="square" rtlCol="0">
            <a:spAutoFit/>
          </a:bodyPr>
          <a:lstStyle/>
          <a:p>
            <a:r>
              <a:rPr lang="en-US" dirty="0"/>
              <a:t>P=6, ACK=5</a:t>
            </a:r>
          </a:p>
        </p:txBody>
      </p:sp>
      <p:sp>
        <p:nvSpPr>
          <p:cNvPr id="82" name="TextBox 81">
            <a:extLst>
              <a:ext uri="{FF2B5EF4-FFF2-40B4-BE49-F238E27FC236}">
                <a16:creationId xmlns:a16="http://schemas.microsoft.com/office/drawing/2014/main" id="{010BFEED-0466-AFF1-B582-D61116386B65}"/>
              </a:ext>
            </a:extLst>
          </p:cNvPr>
          <p:cNvSpPr txBox="1"/>
          <p:nvPr/>
        </p:nvSpPr>
        <p:spPr>
          <a:xfrm>
            <a:off x="7326186" y="4049123"/>
            <a:ext cx="1565505" cy="376008"/>
          </a:xfrm>
          <a:prstGeom prst="rect">
            <a:avLst/>
          </a:prstGeom>
          <a:noFill/>
        </p:spPr>
        <p:txBody>
          <a:bodyPr wrap="square" rtlCol="0">
            <a:spAutoFit/>
          </a:bodyPr>
          <a:lstStyle/>
          <a:p>
            <a:r>
              <a:rPr lang="en-US" dirty="0"/>
              <a:t>P=7, ACK=5</a:t>
            </a:r>
          </a:p>
        </p:txBody>
      </p:sp>
      <p:sp>
        <p:nvSpPr>
          <p:cNvPr id="83" name="TextBox 82">
            <a:extLst>
              <a:ext uri="{FF2B5EF4-FFF2-40B4-BE49-F238E27FC236}">
                <a16:creationId xmlns:a16="http://schemas.microsoft.com/office/drawing/2014/main" id="{A8F97936-F2B9-4EB9-ECD3-A38EB959578E}"/>
              </a:ext>
            </a:extLst>
          </p:cNvPr>
          <p:cNvSpPr txBox="1"/>
          <p:nvPr/>
        </p:nvSpPr>
        <p:spPr>
          <a:xfrm>
            <a:off x="7319561" y="4241282"/>
            <a:ext cx="1565505" cy="376008"/>
          </a:xfrm>
          <a:prstGeom prst="rect">
            <a:avLst/>
          </a:prstGeom>
          <a:noFill/>
        </p:spPr>
        <p:txBody>
          <a:bodyPr wrap="square" rtlCol="0">
            <a:spAutoFit/>
          </a:bodyPr>
          <a:lstStyle/>
          <a:p>
            <a:r>
              <a:rPr lang="en-US" dirty="0"/>
              <a:t>P=8, ACK=5</a:t>
            </a:r>
          </a:p>
        </p:txBody>
      </p:sp>
      <p:sp>
        <p:nvSpPr>
          <p:cNvPr id="84" name="TextBox 83">
            <a:extLst>
              <a:ext uri="{FF2B5EF4-FFF2-40B4-BE49-F238E27FC236}">
                <a16:creationId xmlns:a16="http://schemas.microsoft.com/office/drawing/2014/main" id="{B8C1E5AE-BD54-06E0-F7CA-C16486D0A450}"/>
              </a:ext>
            </a:extLst>
          </p:cNvPr>
          <p:cNvSpPr txBox="1"/>
          <p:nvPr/>
        </p:nvSpPr>
        <p:spPr>
          <a:xfrm>
            <a:off x="7312936" y="4433441"/>
            <a:ext cx="1565505" cy="376008"/>
          </a:xfrm>
          <a:prstGeom prst="rect">
            <a:avLst/>
          </a:prstGeom>
          <a:noFill/>
        </p:spPr>
        <p:txBody>
          <a:bodyPr wrap="square" rtlCol="0">
            <a:spAutoFit/>
          </a:bodyPr>
          <a:lstStyle/>
          <a:p>
            <a:r>
              <a:rPr lang="en-US" dirty="0"/>
              <a:t>P=9, ACK=5</a:t>
            </a:r>
          </a:p>
        </p:txBody>
      </p:sp>
      <p:sp>
        <p:nvSpPr>
          <p:cNvPr id="85" name="TextBox 84">
            <a:extLst>
              <a:ext uri="{FF2B5EF4-FFF2-40B4-BE49-F238E27FC236}">
                <a16:creationId xmlns:a16="http://schemas.microsoft.com/office/drawing/2014/main" id="{521ED592-515C-D073-1EC1-5745A260D118}"/>
              </a:ext>
            </a:extLst>
          </p:cNvPr>
          <p:cNvSpPr txBox="1"/>
          <p:nvPr/>
        </p:nvSpPr>
        <p:spPr>
          <a:xfrm>
            <a:off x="7306311" y="4625600"/>
            <a:ext cx="1565505" cy="376008"/>
          </a:xfrm>
          <a:prstGeom prst="rect">
            <a:avLst/>
          </a:prstGeom>
          <a:noFill/>
        </p:spPr>
        <p:txBody>
          <a:bodyPr wrap="square" rtlCol="0">
            <a:spAutoFit/>
          </a:bodyPr>
          <a:lstStyle/>
          <a:p>
            <a:r>
              <a:rPr lang="en-US" dirty="0"/>
              <a:t>P=10, ACK=5</a:t>
            </a:r>
          </a:p>
        </p:txBody>
      </p:sp>
      <p:sp>
        <p:nvSpPr>
          <p:cNvPr id="86" name="TextBox 85">
            <a:extLst>
              <a:ext uri="{FF2B5EF4-FFF2-40B4-BE49-F238E27FC236}">
                <a16:creationId xmlns:a16="http://schemas.microsoft.com/office/drawing/2014/main" id="{DBC460B7-BB2B-780D-4481-6E8B4E639036}"/>
              </a:ext>
            </a:extLst>
          </p:cNvPr>
          <p:cNvSpPr txBox="1"/>
          <p:nvPr/>
        </p:nvSpPr>
        <p:spPr>
          <a:xfrm>
            <a:off x="7312938" y="5149061"/>
            <a:ext cx="1565505" cy="376008"/>
          </a:xfrm>
          <a:prstGeom prst="rect">
            <a:avLst/>
          </a:prstGeom>
          <a:noFill/>
        </p:spPr>
        <p:txBody>
          <a:bodyPr wrap="square" rtlCol="0">
            <a:spAutoFit/>
          </a:bodyPr>
          <a:lstStyle/>
          <a:p>
            <a:r>
              <a:rPr lang="en-US" dirty="0"/>
              <a:t>P=5, ACK=11</a:t>
            </a:r>
          </a:p>
        </p:txBody>
      </p:sp>
      <p:sp>
        <p:nvSpPr>
          <p:cNvPr id="87" name="TextBox 86">
            <a:extLst>
              <a:ext uri="{FF2B5EF4-FFF2-40B4-BE49-F238E27FC236}">
                <a16:creationId xmlns:a16="http://schemas.microsoft.com/office/drawing/2014/main" id="{EBC485C0-F31D-5193-88B7-5368FFFC2459}"/>
              </a:ext>
            </a:extLst>
          </p:cNvPr>
          <p:cNvSpPr txBox="1"/>
          <p:nvPr/>
        </p:nvSpPr>
        <p:spPr>
          <a:xfrm>
            <a:off x="7319565" y="5354470"/>
            <a:ext cx="1565505" cy="376008"/>
          </a:xfrm>
          <a:prstGeom prst="rect">
            <a:avLst/>
          </a:prstGeom>
          <a:noFill/>
        </p:spPr>
        <p:txBody>
          <a:bodyPr wrap="square" rtlCol="0">
            <a:spAutoFit/>
          </a:bodyPr>
          <a:lstStyle/>
          <a:p>
            <a:r>
              <a:rPr lang="en-US" dirty="0"/>
              <a:t>P=11, ACK=12</a:t>
            </a:r>
          </a:p>
        </p:txBody>
      </p:sp>
      <p:sp>
        <p:nvSpPr>
          <p:cNvPr id="88" name="TextBox 87">
            <a:extLst>
              <a:ext uri="{FF2B5EF4-FFF2-40B4-BE49-F238E27FC236}">
                <a16:creationId xmlns:a16="http://schemas.microsoft.com/office/drawing/2014/main" id="{5E2D103C-FBC3-6410-1223-4BEC9F2AECA7}"/>
              </a:ext>
            </a:extLst>
          </p:cNvPr>
          <p:cNvSpPr txBox="1"/>
          <p:nvPr/>
        </p:nvSpPr>
        <p:spPr>
          <a:xfrm>
            <a:off x="7326192" y="5559879"/>
            <a:ext cx="1565505" cy="376008"/>
          </a:xfrm>
          <a:prstGeom prst="rect">
            <a:avLst/>
          </a:prstGeom>
          <a:noFill/>
        </p:spPr>
        <p:txBody>
          <a:bodyPr wrap="square" rtlCol="0">
            <a:spAutoFit/>
          </a:bodyPr>
          <a:lstStyle/>
          <a:p>
            <a:r>
              <a:rPr lang="en-US" dirty="0"/>
              <a:t>P=12, ACK=13</a:t>
            </a:r>
          </a:p>
        </p:txBody>
      </p:sp>
      <p:sp>
        <p:nvSpPr>
          <p:cNvPr id="90" name="TextBox 89">
            <a:extLst>
              <a:ext uri="{FF2B5EF4-FFF2-40B4-BE49-F238E27FC236}">
                <a16:creationId xmlns:a16="http://schemas.microsoft.com/office/drawing/2014/main" id="{58509CC3-2E33-9CBF-3D92-3554309E10D7}"/>
              </a:ext>
            </a:extLst>
          </p:cNvPr>
          <p:cNvSpPr txBox="1"/>
          <p:nvPr/>
        </p:nvSpPr>
        <p:spPr>
          <a:xfrm>
            <a:off x="132522" y="143082"/>
            <a:ext cx="1669047" cy="1384995"/>
          </a:xfrm>
          <a:prstGeom prst="rect">
            <a:avLst/>
          </a:prstGeom>
          <a:solidFill>
            <a:schemeClr val="accent3">
              <a:lumMod val="75000"/>
            </a:schemeClr>
          </a:solidFill>
          <a:ln w="25400">
            <a:solidFill>
              <a:schemeClr val="tx1"/>
            </a:solidFill>
          </a:ln>
        </p:spPr>
        <p:txBody>
          <a:bodyPr wrap="none" rtlCol="0">
            <a:spAutoFit/>
          </a:bodyPr>
          <a:lstStyle/>
          <a:p>
            <a:r>
              <a:rPr lang="en-US" sz="2800" dirty="0">
                <a:solidFill>
                  <a:schemeClr val="bg1"/>
                </a:solidFill>
              </a:rPr>
              <a:t>EXAMPLE:</a:t>
            </a:r>
          </a:p>
          <a:p>
            <a:r>
              <a:rPr lang="en-US" sz="2800" dirty="0">
                <a:solidFill>
                  <a:schemeClr val="bg1"/>
                </a:solidFill>
              </a:rPr>
              <a:t>With Fast</a:t>
            </a:r>
          </a:p>
          <a:p>
            <a:r>
              <a:rPr lang="en-US" sz="2800" dirty="0">
                <a:solidFill>
                  <a:schemeClr val="bg1"/>
                </a:solidFill>
              </a:rPr>
              <a:t>Recovery</a:t>
            </a:r>
          </a:p>
        </p:txBody>
      </p:sp>
    </p:spTree>
    <p:extLst>
      <p:ext uri="{BB962C8B-B14F-4D97-AF65-F5344CB8AC3E}">
        <p14:creationId xmlns:p14="http://schemas.microsoft.com/office/powerpoint/2010/main" val="246098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5B6BC-6992-405C-4DFB-9A1291DB10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925B5-EED4-D16F-5579-88F7B1F21616}"/>
              </a:ext>
            </a:extLst>
          </p:cNvPr>
          <p:cNvSpPr>
            <a:spLocks noGrp="1"/>
          </p:cNvSpPr>
          <p:nvPr>
            <p:ph type="sldNum" sz="quarter" idx="12"/>
          </p:nvPr>
        </p:nvSpPr>
        <p:spPr/>
        <p:txBody>
          <a:bodyPr/>
          <a:lstStyle/>
          <a:p>
            <a:pPr>
              <a:defRPr/>
            </a:pPr>
            <a:fld id="{983B2371-4882-F247-9615-1FEE18DC3753}" type="slidenum">
              <a:rPr lang="en-US" altLang="en-US" smtClean="0"/>
              <a:pPr>
                <a:defRPr/>
              </a:pPr>
              <a:t>23</a:t>
            </a:fld>
            <a:endParaRPr lang="en-US" altLang="en-US"/>
          </a:p>
        </p:txBody>
      </p:sp>
      <p:cxnSp>
        <p:nvCxnSpPr>
          <p:cNvPr id="5" name="Straight Arrow Connector 4">
            <a:extLst>
              <a:ext uri="{FF2B5EF4-FFF2-40B4-BE49-F238E27FC236}">
                <a16:creationId xmlns:a16="http://schemas.microsoft.com/office/drawing/2014/main" id="{3DB74E1E-305A-CFEB-D1C1-500A0283FC23}"/>
              </a:ext>
            </a:extLst>
          </p:cNvPr>
          <p:cNvCxnSpPr>
            <a:cxnSpLocks/>
          </p:cNvCxnSpPr>
          <p:nvPr/>
        </p:nvCxnSpPr>
        <p:spPr>
          <a:xfrm>
            <a:off x="4313302"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8C2B6B3-61AA-78F7-FB82-372BC0189348}"/>
              </a:ext>
            </a:extLst>
          </p:cNvPr>
          <p:cNvCxnSpPr>
            <a:cxnSpLocks/>
          </p:cNvCxnSpPr>
          <p:nvPr/>
        </p:nvCxnSpPr>
        <p:spPr>
          <a:xfrm>
            <a:off x="7371741"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FB9F4E8-4904-8C4A-3764-4ED4011B2497}"/>
              </a:ext>
            </a:extLst>
          </p:cNvPr>
          <p:cNvCxnSpPr>
            <a:cxnSpLocks/>
          </p:cNvCxnSpPr>
          <p:nvPr/>
        </p:nvCxnSpPr>
        <p:spPr>
          <a:xfrm>
            <a:off x="4313302" y="100306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BB521B8-0C27-4D72-6C8F-56CBBB1892C6}"/>
              </a:ext>
            </a:extLst>
          </p:cNvPr>
          <p:cNvSpPr txBox="1"/>
          <p:nvPr/>
        </p:nvSpPr>
        <p:spPr>
          <a:xfrm>
            <a:off x="3898988" y="143082"/>
            <a:ext cx="813043" cy="338554"/>
          </a:xfrm>
          <a:prstGeom prst="rect">
            <a:avLst/>
          </a:prstGeom>
          <a:noFill/>
        </p:spPr>
        <p:txBody>
          <a:bodyPr wrap="none" rtlCol="0">
            <a:spAutoFit/>
          </a:bodyPr>
          <a:lstStyle/>
          <a:p>
            <a:r>
              <a:rPr lang="en-US" sz="1600" dirty="0"/>
              <a:t>Sender</a:t>
            </a:r>
          </a:p>
        </p:txBody>
      </p:sp>
      <p:sp>
        <p:nvSpPr>
          <p:cNvPr id="23" name="TextBox 22">
            <a:extLst>
              <a:ext uri="{FF2B5EF4-FFF2-40B4-BE49-F238E27FC236}">
                <a16:creationId xmlns:a16="http://schemas.microsoft.com/office/drawing/2014/main" id="{12DD5346-1DC8-001D-35C5-84B39307A770}"/>
              </a:ext>
            </a:extLst>
          </p:cNvPr>
          <p:cNvSpPr txBox="1"/>
          <p:nvPr/>
        </p:nvSpPr>
        <p:spPr>
          <a:xfrm>
            <a:off x="6897284" y="136525"/>
            <a:ext cx="948914" cy="338554"/>
          </a:xfrm>
          <a:prstGeom prst="rect">
            <a:avLst/>
          </a:prstGeom>
          <a:noFill/>
        </p:spPr>
        <p:txBody>
          <a:bodyPr wrap="none" rtlCol="0">
            <a:spAutoFit/>
          </a:bodyPr>
          <a:lstStyle/>
          <a:p>
            <a:r>
              <a:rPr lang="en-US" sz="1600" dirty="0"/>
              <a:t>Receiver</a:t>
            </a:r>
          </a:p>
        </p:txBody>
      </p:sp>
      <p:cxnSp>
        <p:nvCxnSpPr>
          <p:cNvPr id="32" name="Straight Arrow Connector 31">
            <a:extLst>
              <a:ext uri="{FF2B5EF4-FFF2-40B4-BE49-F238E27FC236}">
                <a16:creationId xmlns:a16="http://schemas.microsoft.com/office/drawing/2014/main" id="{5DA03A91-BE72-3F8D-8B77-F423A20AF970}"/>
              </a:ext>
            </a:extLst>
          </p:cNvPr>
          <p:cNvCxnSpPr>
            <a:cxnSpLocks/>
          </p:cNvCxnSpPr>
          <p:nvPr/>
        </p:nvCxnSpPr>
        <p:spPr>
          <a:xfrm flipH="1">
            <a:off x="4293425" y="147351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67A0BBC-A999-57DD-D302-2BF5C3E87A61}"/>
              </a:ext>
            </a:extLst>
          </p:cNvPr>
          <p:cNvCxnSpPr>
            <a:cxnSpLocks/>
          </p:cNvCxnSpPr>
          <p:nvPr/>
        </p:nvCxnSpPr>
        <p:spPr>
          <a:xfrm>
            <a:off x="4334808" y="1956752"/>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7682CA8-2179-750C-4A2E-BEBFACCED676}"/>
              </a:ext>
            </a:extLst>
          </p:cNvPr>
          <p:cNvCxnSpPr>
            <a:cxnSpLocks/>
          </p:cNvCxnSpPr>
          <p:nvPr/>
        </p:nvCxnSpPr>
        <p:spPr>
          <a:xfrm>
            <a:off x="4334808" y="2146830"/>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9A69FF9-875D-B664-60A3-DD354639A910}"/>
              </a:ext>
            </a:extLst>
          </p:cNvPr>
          <p:cNvCxnSpPr>
            <a:cxnSpLocks/>
          </p:cNvCxnSpPr>
          <p:nvPr/>
        </p:nvCxnSpPr>
        <p:spPr>
          <a:xfrm flipH="1">
            <a:off x="4313302" y="2405627"/>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3A943A7-8518-77EC-B39F-3CB72E3A7204}"/>
              </a:ext>
            </a:extLst>
          </p:cNvPr>
          <p:cNvCxnSpPr>
            <a:cxnSpLocks/>
          </p:cNvCxnSpPr>
          <p:nvPr/>
        </p:nvCxnSpPr>
        <p:spPr>
          <a:xfrm flipH="1">
            <a:off x="4305509" y="2595705"/>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8162AE9-DA5E-EFD9-AE9C-133A72732F25}"/>
              </a:ext>
            </a:extLst>
          </p:cNvPr>
          <p:cNvCxnSpPr>
            <a:cxnSpLocks/>
          </p:cNvCxnSpPr>
          <p:nvPr/>
        </p:nvCxnSpPr>
        <p:spPr>
          <a:xfrm>
            <a:off x="4342601" y="2880505"/>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BE923B6-C588-9C91-67DD-E71CB28375DB}"/>
              </a:ext>
            </a:extLst>
          </p:cNvPr>
          <p:cNvCxnSpPr>
            <a:cxnSpLocks/>
          </p:cNvCxnSpPr>
          <p:nvPr/>
        </p:nvCxnSpPr>
        <p:spPr>
          <a:xfrm>
            <a:off x="4342601" y="3070583"/>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5108915-30A5-2B67-83BA-3BE1B6A898AD}"/>
              </a:ext>
            </a:extLst>
          </p:cNvPr>
          <p:cNvCxnSpPr>
            <a:cxnSpLocks/>
          </p:cNvCxnSpPr>
          <p:nvPr/>
        </p:nvCxnSpPr>
        <p:spPr>
          <a:xfrm flipH="1">
            <a:off x="4321095" y="3329380"/>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7B9C23E-7275-F876-FA62-10A037A228B5}"/>
              </a:ext>
            </a:extLst>
          </p:cNvPr>
          <p:cNvCxnSpPr>
            <a:cxnSpLocks/>
          </p:cNvCxnSpPr>
          <p:nvPr/>
        </p:nvCxnSpPr>
        <p:spPr>
          <a:xfrm flipH="1">
            <a:off x="4313302" y="351945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10F20D2-08C0-7513-4410-BCFF467778DB}"/>
              </a:ext>
            </a:extLst>
          </p:cNvPr>
          <p:cNvCxnSpPr>
            <a:cxnSpLocks/>
          </p:cNvCxnSpPr>
          <p:nvPr/>
        </p:nvCxnSpPr>
        <p:spPr>
          <a:xfrm>
            <a:off x="4324055" y="3259856"/>
            <a:ext cx="1400883" cy="20561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22CB62D-A31D-E02D-0F49-D56BE9CF8691}"/>
              </a:ext>
            </a:extLst>
          </p:cNvPr>
          <p:cNvCxnSpPr>
            <a:cxnSpLocks/>
          </p:cNvCxnSpPr>
          <p:nvPr/>
        </p:nvCxnSpPr>
        <p:spPr>
          <a:xfrm>
            <a:off x="4324055" y="3449934"/>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0F970CD-CDCF-D089-FC9D-205E6A91AFB2}"/>
              </a:ext>
            </a:extLst>
          </p:cNvPr>
          <p:cNvCxnSpPr>
            <a:cxnSpLocks/>
          </p:cNvCxnSpPr>
          <p:nvPr/>
        </p:nvCxnSpPr>
        <p:spPr>
          <a:xfrm flipH="1">
            <a:off x="4308043" y="389867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AA02668B-2FD6-F066-7CC9-E77A63EC6E11}"/>
              </a:ext>
            </a:extLst>
          </p:cNvPr>
          <p:cNvCxnSpPr>
            <a:cxnSpLocks/>
          </p:cNvCxnSpPr>
          <p:nvPr/>
        </p:nvCxnSpPr>
        <p:spPr>
          <a:xfrm>
            <a:off x="4361147" y="379116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1AB98050-6F2C-41AC-82B4-415BF2EDFE3F}"/>
              </a:ext>
            </a:extLst>
          </p:cNvPr>
          <p:cNvCxnSpPr>
            <a:cxnSpLocks/>
          </p:cNvCxnSpPr>
          <p:nvPr/>
        </p:nvCxnSpPr>
        <p:spPr>
          <a:xfrm>
            <a:off x="4361147" y="3981247"/>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1602EE9D-8B54-C750-2086-B26870CD8E3C}"/>
              </a:ext>
            </a:extLst>
          </p:cNvPr>
          <p:cNvCxnSpPr>
            <a:cxnSpLocks/>
          </p:cNvCxnSpPr>
          <p:nvPr/>
        </p:nvCxnSpPr>
        <p:spPr>
          <a:xfrm>
            <a:off x="4342601" y="4170520"/>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F2F1421-AE43-9F6B-784E-87C018C26129}"/>
              </a:ext>
            </a:extLst>
          </p:cNvPr>
          <p:cNvCxnSpPr>
            <a:cxnSpLocks/>
          </p:cNvCxnSpPr>
          <p:nvPr/>
        </p:nvCxnSpPr>
        <p:spPr>
          <a:xfrm>
            <a:off x="4342601" y="436059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34E5C5F-B767-9526-4DAC-0895987BCE87}"/>
              </a:ext>
            </a:extLst>
          </p:cNvPr>
          <p:cNvCxnSpPr>
            <a:cxnSpLocks/>
          </p:cNvCxnSpPr>
          <p:nvPr/>
        </p:nvCxnSpPr>
        <p:spPr>
          <a:xfrm flipH="1">
            <a:off x="4299707" y="425313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1ADDC10A-FB3F-1D3A-310D-2692CD9373FC}"/>
              </a:ext>
            </a:extLst>
          </p:cNvPr>
          <p:cNvCxnSpPr>
            <a:cxnSpLocks/>
          </p:cNvCxnSpPr>
          <p:nvPr/>
        </p:nvCxnSpPr>
        <p:spPr>
          <a:xfrm flipH="1">
            <a:off x="4291914" y="444321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5A9259A-A388-F663-9F7D-015024864148}"/>
              </a:ext>
            </a:extLst>
          </p:cNvPr>
          <p:cNvCxnSpPr>
            <a:cxnSpLocks/>
          </p:cNvCxnSpPr>
          <p:nvPr/>
        </p:nvCxnSpPr>
        <p:spPr>
          <a:xfrm flipH="1">
            <a:off x="4286655" y="4822426"/>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C10AA64-A01C-05D2-2CE8-BAEB9864D4C8}"/>
              </a:ext>
            </a:extLst>
          </p:cNvPr>
          <p:cNvCxnSpPr>
            <a:cxnSpLocks/>
          </p:cNvCxnSpPr>
          <p:nvPr/>
        </p:nvCxnSpPr>
        <p:spPr>
          <a:xfrm flipH="1">
            <a:off x="4293425" y="461613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5B40ABFA-29FD-91B9-ED2B-F3D72C2D783A}"/>
              </a:ext>
            </a:extLst>
          </p:cNvPr>
          <p:cNvCxnSpPr>
            <a:cxnSpLocks/>
          </p:cNvCxnSpPr>
          <p:nvPr/>
        </p:nvCxnSpPr>
        <p:spPr>
          <a:xfrm>
            <a:off x="4342601" y="4907280"/>
            <a:ext cx="3058322" cy="448875"/>
          </a:xfrm>
          <a:prstGeom prst="straightConnector1">
            <a:avLst/>
          </a:prstGeom>
          <a:ln w="28575">
            <a:solidFill>
              <a:schemeClr val="tx1"/>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7EDF7322-1DD5-4A07-FDB8-24878BCE8290}"/>
              </a:ext>
            </a:extLst>
          </p:cNvPr>
          <p:cNvCxnSpPr>
            <a:cxnSpLocks/>
          </p:cNvCxnSpPr>
          <p:nvPr/>
        </p:nvCxnSpPr>
        <p:spPr>
          <a:xfrm flipH="1">
            <a:off x="4265692" y="5384482"/>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768B4C99-11DC-489C-D36A-A32CE990FA31}"/>
              </a:ext>
            </a:extLst>
          </p:cNvPr>
          <p:cNvSpPr txBox="1"/>
          <p:nvPr/>
        </p:nvSpPr>
        <p:spPr>
          <a:xfrm>
            <a:off x="2213358" y="809291"/>
            <a:ext cx="2052100" cy="369332"/>
          </a:xfrm>
          <a:prstGeom prst="rect">
            <a:avLst/>
          </a:prstGeom>
          <a:noFill/>
        </p:spPr>
        <p:txBody>
          <a:bodyPr wrap="none" rtlCol="0">
            <a:spAutoFit/>
          </a:bodyPr>
          <a:lstStyle/>
          <a:p>
            <a:r>
              <a:rPr lang="en-US" dirty="0"/>
              <a:t>CWND=1, UNACK=1</a:t>
            </a:r>
          </a:p>
        </p:txBody>
      </p:sp>
      <p:sp>
        <p:nvSpPr>
          <p:cNvPr id="60" name="TextBox 59">
            <a:extLst>
              <a:ext uri="{FF2B5EF4-FFF2-40B4-BE49-F238E27FC236}">
                <a16:creationId xmlns:a16="http://schemas.microsoft.com/office/drawing/2014/main" id="{1FCB2D06-364C-D2B1-C570-02865803C682}"/>
              </a:ext>
            </a:extLst>
          </p:cNvPr>
          <p:cNvSpPr txBox="1"/>
          <p:nvPr/>
        </p:nvSpPr>
        <p:spPr>
          <a:xfrm>
            <a:off x="2247607" y="1718348"/>
            <a:ext cx="2052100" cy="369332"/>
          </a:xfrm>
          <a:prstGeom prst="rect">
            <a:avLst/>
          </a:prstGeom>
          <a:noFill/>
        </p:spPr>
        <p:txBody>
          <a:bodyPr wrap="none" rtlCol="0">
            <a:spAutoFit/>
          </a:bodyPr>
          <a:lstStyle/>
          <a:p>
            <a:r>
              <a:rPr lang="en-US" dirty="0"/>
              <a:t>CWND=2, UNACK=1</a:t>
            </a:r>
          </a:p>
        </p:txBody>
      </p:sp>
      <p:sp>
        <p:nvSpPr>
          <p:cNvPr id="61" name="TextBox 60">
            <a:extLst>
              <a:ext uri="{FF2B5EF4-FFF2-40B4-BE49-F238E27FC236}">
                <a16:creationId xmlns:a16="http://schemas.microsoft.com/office/drawing/2014/main" id="{70EB4C2D-918B-42A7-1301-87B5ABCC1961}"/>
              </a:ext>
            </a:extLst>
          </p:cNvPr>
          <p:cNvSpPr txBox="1"/>
          <p:nvPr/>
        </p:nvSpPr>
        <p:spPr>
          <a:xfrm>
            <a:off x="2255400" y="1950720"/>
            <a:ext cx="2052100" cy="369332"/>
          </a:xfrm>
          <a:prstGeom prst="rect">
            <a:avLst/>
          </a:prstGeom>
          <a:noFill/>
        </p:spPr>
        <p:txBody>
          <a:bodyPr wrap="none" rtlCol="0">
            <a:spAutoFit/>
          </a:bodyPr>
          <a:lstStyle/>
          <a:p>
            <a:r>
              <a:rPr lang="en-US" dirty="0"/>
              <a:t>CWND=2, UNACK=2</a:t>
            </a:r>
          </a:p>
        </p:txBody>
      </p:sp>
      <p:sp>
        <p:nvSpPr>
          <p:cNvPr id="62" name="TextBox 61">
            <a:extLst>
              <a:ext uri="{FF2B5EF4-FFF2-40B4-BE49-F238E27FC236}">
                <a16:creationId xmlns:a16="http://schemas.microsoft.com/office/drawing/2014/main" id="{68DA9436-7D28-ACDD-CDA3-003F82AF77BF}"/>
              </a:ext>
            </a:extLst>
          </p:cNvPr>
          <p:cNvSpPr txBox="1"/>
          <p:nvPr/>
        </p:nvSpPr>
        <p:spPr>
          <a:xfrm>
            <a:off x="2301254" y="2677514"/>
            <a:ext cx="2052100" cy="369332"/>
          </a:xfrm>
          <a:prstGeom prst="rect">
            <a:avLst/>
          </a:prstGeom>
          <a:noFill/>
        </p:spPr>
        <p:txBody>
          <a:bodyPr wrap="none" rtlCol="0">
            <a:spAutoFit/>
          </a:bodyPr>
          <a:lstStyle/>
          <a:p>
            <a:r>
              <a:rPr lang="en-US" dirty="0"/>
              <a:t>CWND=3, UNACK=2</a:t>
            </a:r>
          </a:p>
        </p:txBody>
      </p:sp>
      <p:sp>
        <p:nvSpPr>
          <p:cNvPr id="63" name="TextBox 62">
            <a:extLst>
              <a:ext uri="{FF2B5EF4-FFF2-40B4-BE49-F238E27FC236}">
                <a16:creationId xmlns:a16="http://schemas.microsoft.com/office/drawing/2014/main" id="{C33A0D0D-0B88-AD95-913F-0B9B03656E1F}"/>
              </a:ext>
            </a:extLst>
          </p:cNvPr>
          <p:cNvSpPr txBox="1"/>
          <p:nvPr/>
        </p:nvSpPr>
        <p:spPr>
          <a:xfrm>
            <a:off x="2309047" y="2870130"/>
            <a:ext cx="2052100" cy="369332"/>
          </a:xfrm>
          <a:prstGeom prst="rect">
            <a:avLst/>
          </a:prstGeom>
          <a:noFill/>
        </p:spPr>
        <p:txBody>
          <a:bodyPr wrap="none" rtlCol="0">
            <a:spAutoFit/>
          </a:bodyPr>
          <a:lstStyle/>
          <a:p>
            <a:r>
              <a:rPr lang="en-US" dirty="0"/>
              <a:t>CWND=4, UNACK=2</a:t>
            </a:r>
          </a:p>
        </p:txBody>
      </p:sp>
      <p:sp>
        <p:nvSpPr>
          <p:cNvPr id="64" name="TextBox 63">
            <a:extLst>
              <a:ext uri="{FF2B5EF4-FFF2-40B4-BE49-F238E27FC236}">
                <a16:creationId xmlns:a16="http://schemas.microsoft.com/office/drawing/2014/main" id="{D9F7090A-06F4-C59A-1EB1-3A1A3AEFB927}"/>
              </a:ext>
            </a:extLst>
          </p:cNvPr>
          <p:cNvSpPr txBox="1"/>
          <p:nvPr/>
        </p:nvSpPr>
        <p:spPr>
          <a:xfrm>
            <a:off x="2314562" y="3075225"/>
            <a:ext cx="2052100" cy="369332"/>
          </a:xfrm>
          <a:prstGeom prst="rect">
            <a:avLst/>
          </a:prstGeom>
          <a:noFill/>
        </p:spPr>
        <p:txBody>
          <a:bodyPr wrap="none" rtlCol="0">
            <a:spAutoFit/>
          </a:bodyPr>
          <a:lstStyle/>
          <a:p>
            <a:r>
              <a:rPr lang="en-US" dirty="0"/>
              <a:t>CWND=4, UNACK=3</a:t>
            </a:r>
          </a:p>
        </p:txBody>
      </p:sp>
      <p:sp>
        <p:nvSpPr>
          <p:cNvPr id="65" name="TextBox 64">
            <a:extLst>
              <a:ext uri="{FF2B5EF4-FFF2-40B4-BE49-F238E27FC236}">
                <a16:creationId xmlns:a16="http://schemas.microsoft.com/office/drawing/2014/main" id="{59B1DEE4-0684-9D8B-004E-07FB158361C2}"/>
              </a:ext>
            </a:extLst>
          </p:cNvPr>
          <p:cNvSpPr txBox="1"/>
          <p:nvPr/>
        </p:nvSpPr>
        <p:spPr>
          <a:xfrm>
            <a:off x="2320077" y="3280320"/>
            <a:ext cx="2052100" cy="369332"/>
          </a:xfrm>
          <a:prstGeom prst="rect">
            <a:avLst/>
          </a:prstGeom>
          <a:noFill/>
        </p:spPr>
        <p:txBody>
          <a:bodyPr wrap="none" rtlCol="0">
            <a:spAutoFit/>
          </a:bodyPr>
          <a:lstStyle/>
          <a:p>
            <a:r>
              <a:rPr lang="en-US" dirty="0"/>
              <a:t>CWND=4, UNACK=4</a:t>
            </a:r>
          </a:p>
        </p:txBody>
      </p:sp>
      <p:sp>
        <p:nvSpPr>
          <p:cNvPr id="66" name="TextBox 65">
            <a:extLst>
              <a:ext uri="{FF2B5EF4-FFF2-40B4-BE49-F238E27FC236}">
                <a16:creationId xmlns:a16="http://schemas.microsoft.com/office/drawing/2014/main" id="{5F5B1FB3-0EBE-590F-ADEB-1F4A46BDD380}"/>
              </a:ext>
            </a:extLst>
          </p:cNvPr>
          <p:cNvSpPr txBox="1"/>
          <p:nvPr/>
        </p:nvSpPr>
        <p:spPr>
          <a:xfrm>
            <a:off x="2309047" y="3584814"/>
            <a:ext cx="2052100" cy="369332"/>
          </a:xfrm>
          <a:prstGeom prst="rect">
            <a:avLst/>
          </a:prstGeom>
          <a:noFill/>
        </p:spPr>
        <p:txBody>
          <a:bodyPr wrap="none" rtlCol="0">
            <a:spAutoFit/>
          </a:bodyPr>
          <a:lstStyle/>
          <a:p>
            <a:r>
              <a:rPr lang="en-US" dirty="0"/>
              <a:t>CWND=5, UNACK=4</a:t>
            </a:r>
          </a:p>
        </p:txBody>
      </p:sp>
      <p:sp>
        <p:nvSpPr>
          <p:cNvPr id="67" name="TextBox 66">
            <a:extLst>
              <a:ext uri="{FF2B5EF4-FFF2-40B4-BE49-F238E27FC236}">
                <a16:creationId xmlns:a16="http://schemas.microsoft.com/office/drawing/2014/main" id="{2BADE976-12F1-935D-E26E-B83B1B35743D}"/>
              </a:ext>
            </a:extLst>
          </p:cNvPr>
          <p:cNvSpPr txBox="1"/>
          <p:nvPr/>
        </p:nvSpPr>
        <p:spPr>
          <a:xfrm>
            <a:off x="2316840" y="3777430"/>
            <a:ext cx="2052100" cy="369332"/>
          </a:xfrm>
          <a:prstGeom prst="rect">
            <a:avLst/>
          </a:prstGeom>
          <a:noFill/>
        </p:spPr>
        <p:txBody>
          <a:bodyPr wrap="none" rtlCol="0">
            <a:spAutoFit/>
          </a:bodyPr>
          <a:lstStyle/>
          <a:p>
            <a:r>
              <a:rPr lang="en-US" dirty="0"/>
              <a:t>CWND=6, UNACK=4</a:t>
            </a:r>
          </a:p>
        </p:txBody>
      </p:sp>
      <p:sp>
        <p:nvSpPr>
          <p:cNvPr id="68" name="TextBox 67">
            <a:extLst>
              <a:ext uri="{FF2B5EF4-FFF2-40B4-BE49-F238E27FC236}">
                <a16:creationId xmlns:a16="http://schemas.microsoft.com/office/drawing/2014/main" id="{035A3554-AFE8-DA16-3897-4EB57125408A}"/>
              </a:ext>
            </a:extLst>
          </p:cNvPr>
          <p:cNvSpPr txBox="1"/>
          <p:nvPr/>
        </p:nvSpPr>
        <p:spPr>
          <a:xfrm>
            <a:off x="2322355" y="3982525"/>
            <a:ext cx="2052100" cy="369332"/>
          </a:xfrm>
          <a:prstGeom prst="rect">
            <a:avLst/>
          </a:prstGeom>
          <a:noFill/>
        </p:spPr>
        <p:txBody>
          <a:bodyPr wrap="none" rtlCol="0">
            <a:spAutoFit/>
          </a:bodyPr>
          <a:lstStyle/>
          <a:p>
            <a:r>
              <a:rPr lang="en-US" dirty="0"/>
              <a:t>CWND=6, UNACK=5</a:t>
            </a:r>
          </a:p>
        </p:txBody>
      </p:sp>
      <p:sp>
        <p:nvSpPr>
          <p:cNvPr id="69" name="TextBox 68">
            <a:extLst>
              <a:ext uri="{FF2B5EF4-FFF2-40B4-BE49-F238E27FC236}">
                <a16:creationId xmlns:a16="http://schemas.microsoft.com/office/drawing/2014/main" id="{18C7120A-D193-F752-B0B6-FF9E232B555B}"/>
              </a:ext>
            </a:extLst>
          </p:cNvPr>
          <p:cNvSpPr txBox="1"/>
          <p:nvPr/>
        </p:nvSpPr>
        <p:spPr>
          <a:xfrm>
            <a:off x="1360460" y="4187620"/>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=1</a:t>
            </a:r>
          </a:p>
        </p:txBody>
      </p:sp>
      <p:sp>
        <p:nvSpPr>
          <p:cNvPr id="70" name="TextBox 69">
            <a:extLst>
              <a:ext uri="{FF2B5EF4-FFF2-40B4-BE49-F238E27FC236}">
                <a16:creationId xmlns:a16="http://schemas.microsoft.com/office/drawing/2014/main" id="{22CF4ECD-A97C-8B97-7687-83759645CCCB}"/>
              </a:ext>
            </a:extLst>
          </p:cNvPr>
          <p:cNvSpPr txBox="1"/>
          <p:nvPr/>
        </p:nvSpPr>
        <p:spPr>
          <a:xfrm>
            <a:off x="1367088" y="4499046"/>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=2</a:t>
            </a:r>
          </a:p>
        </p:txBody>
      </p:sp>
      <p:sp>
        <p:nvSpPr>
          <p:cNvPr id="71" name="TextBox 70">
            <a:extLst>
              <a:ext uri="{FF2B5EF4-FFF2-40B4-BE49-F238E27FC236}">
                <a16:creationId xmlns:a16="http://schemas.microsoft.com/office/drawing/2014/main" id="{EBF09BED-2ABC-D8D4-E422-B680260989AC}"/>
              </a:ext>
            </a:extLst>
          </p:cNvPr>
          <p:cNvSpPr txBox="1"/>
          <p:nvPr/>
        </p:nvSpPr>
        <p:spPr>
          <a:xfrm>
            <a:off x="5592844" y="3242511"/>
            <a:ext cx="317716" cy="400110"/>
          </a:xfrm>
          <a:prstGeom prst="rect">
            <a:avLst/>
          </a:prstGeom>
          <a:noFill/>
        </p:spPr>
        <p:txBody>
          <a:bodyPr wrap="none" rtlCol="0">
            <a:spAutoFit/>
          </a:bodyPr>
          <a:lstStyle/>
          <a:p>
            <a:r>
              <a:rPr lang="en-US" sz="2000" dirty="0">
                <a:solidFill>
                  <a:srgbClr val="FF0000"/>
                </a:solidFill>
              </a:rPr>
              <a:t>X</a:t>
            </a:r>
          </a:p>
        </p:txBody>
      </p:sp>
      <p:sp>
        <p:nvSpPr>
          <p:cNvPr id="72" name="TextBox 71">
            <a:extLst>
              <a:ext uri="{FF2B5EF4-FFF2-40B4-BE49-F238E27FC236}">
                <a16:creationId xmlns:a16="http://schemas.microsoft.com/office/drawing/2014/main" id="{C4241BE6-C5F0-D9A8-6BD4-E9BD7F4D8A08}"/>
              </a:ext>
            </a:extLst>
          </p:cNvPr>
          <p:cNvSpPr txBox="1"/>
          <p:nvPr/>
        </p:nvSpPr>
        <p:spPr>
          <a:xfrm>
            <a:off x="551216" y="4730958"/>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=3</a:t>
            </a:r>
          </a:p>
        </p:txBody>
      </p:sp>
      <p:sp>
        <p:nvSpPr>
          <p:cNvPr id="73" name="TextBox 72">
            <a:extLst>
              <a:ext uri="{FF2B5EF4-FFF2-40B4-BE49-F238E27FC236}">
                <a16:creationId xmlns:a16="http://schemas.microsoft.com/office/drawing/2014/main" id="{8C036927-F53F-5F5C-4255-5570F4902614}"/>
              </a:ext>
            </a:extLst>
          </p:cNvPr>
          <p:cNvSpPr txBox="1"/>
          <p:nvPr/>
        </p:nvSpPr>
        <p:spPr>
          <a:xfrm>
            <a:off x="536670" y="4923114"/>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=4</a:t>
            </a:r>
          </a:p>
        </p:txBody>
      </p:sp>
      <p:sp>
        <p:nvSpPr>
          <p:cNvPr id="74" name="TextBox 73">
            <a:extLst>
              <a:ext uri="{FF2B5EF4-FFF2-40B4-BE49-F238E27FC236}">
                <a16:creationId xmlns:a16="http://schemas.microsoft.com/office/drawing/2014/main" id="{744C36AE-A00A-C8D4-E6D9-92E41BFF2A40}"/>
              </a:ext>
            </a:extLst>
          </p:cNvPr>
          <p:cNvSpPr txBox="1"/>
          <p:nvPr/>
        </p:nvSpPr>
        <p:spPr>
          <a:xfrm>
            <a:off x="559138" y="5115270"/>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=5</a:t>
            </a:r>
          </a:p>
        </p:txBody>
      </p:sp>
      <p:sp>
        <p:nvSpPr>
          <p:cNvPr id="75" name="TextBox 74">
            <a:extLst>
              <a:ext uri="{FF2B5EF4-FFF2-40B4-BE49-F238E27FC236}">
                <a16:creationId xmlns:a16="http://schemas.microsoft.com/office/drawing/2014/main" id="{25CC4498-A31D-45BF-BB13-93ACD1769D80}"/>
              </a:ext>
            </a:extLst>
          </p:cNvPr>
          <p:cNvSpPr txBox="1"/>
          <p:nvPr/>
        </p:nvSpPr>
        <p:spPr>
          <a:xfrm>
            <a:off x="783995" y="5637048"/>
            <a:ext cx="3541675" cy="369332"/>
          </a:xfrm>
          <a:prstGeom prst="rect">
            <a:avLst/>
          </a:prstGeom>
          <a:noFill/>
        </p:spPr>
        <p:txBody>
          <a:bodyPr wrap="none" rtlCol="0">
            <a:spAutoFit/>
          </a:bodyPr>
          <a:lstStyle/>
          <a:p>
            <a:r>
              <a:rPr lang="en-US" dirty="0"/>
              <a:t>(New ACK) CWND=3+1/3, UNACK=1</a:t>
            </a:r>
            <a:endParaRPr lang="en-US" dirty="0">
              <a:solidFill>
                <a:srgbClr val="FF0000"/>
              </a:solidFill>
            </a:endParaRPr>
          </a:p>
        </p:txBody>
      </p:sp>
      <p:sp>
        <p:nvSpPr>
          <p:cNvPr id="76" name="TextBox 75">
            <a:extLst>
              <a:ext uri="{FF2B5EF4-FFF2-40B4-BE49-F238E27FC236}">
                <a16:creationId xmlns:a16="http://schemas.microsoft.com/office/drawing/2014/main" id="{2C80E9CA-E39D-A0BB-9751-1C715EEE3691}"/>
              </a:ext>
            </a:extLst>
          </p:cNvPr>
          <p:cNvSpPr txBox="1"/>
          <p:nvPr/>
        </p:nvSpPr>
        <p:spPr>
          <a:xfrm>
            <a:off x="7419469" y="1227505"/>
            <a:ext cx="1565505" cy="376008"/>
          </a:xfrm>
          <a:prstGeom prst="rect">
            <a:avLst/>
          </a:prstGeom>
          <a:noFill/>
        </p:spPr>
        <p:txBody>
          <a:bodyPr wrap="square" rtlCol="0">
            <a:spAutoFit/>
          </a:bodyPr>
          <a:lstStyle/>
          <a:p>
            <a:r>
              <a:rPr lang="en-US" dirty="0"/>
              <a:t>P=0, ACK=1</a:t>
            </a:r>
          </a:p>
        </p:txBody>
      </p:sp>
      <p:sp>
        <p:nvSpPr>
          <p:cNvPr id="77" name="TextBox 76">
            <a:extLst>
              <a:ext uri="{FF2B5EF4-FFF2-40B4-BE49-F238E27FC236}">
                <a16:creationId xmlns:a16="http://schemas.microsoft.com/office/drawing/2014/main" id="{266232F8-CCF3-2AA8-CCB4-DB2AC5EC66A9}"/>
              </a:ext>
            </a:extLst>
          </p:cNvPr>
          <p:cNvSpPr txBox="1"/>
          <p:nvPr/>
        </p:nvSpPr>
        <p:spPr>
          <a:xfrm>
            <a:off x="7332636" y="2214353"/>
            <a:ext cx="1565505" cy="376008"/>
          </a:xfrm>
          <a:prstGeom prst="rect">
            <a:avLst/>
          </a:prstGeom>
          <a:noFill/>
        </p:spPr>
        <p:txBody>
          <a:bodyPr wrap="square" rtlCol="0">
            <a:spAutoFit/>
          </a:bodyPr>
          <a:lstStyle/>
          <a:p>
            <a:r>
              <a:rPr lang="en-US" dirty="0"/>
              <a:t>P=1, ACK=2</a:t>
            </a:r>
          </a:p>
        </p:txBody>
      </p:sp>
      <p:sp>
        <p:nvSpPr>
          <p:cNvPr id="78" name="TextBox 77">
            <a:extLst>
              <a:ext uri="{FF2B5EF4-FFF2-40B4-BE49-F238E27FC236}">
                <a16:creationId xmlns:a16="http://schemas.microsoft.com/office/drawing/2014/main" id="{8CBA4A5D-7D99-BFC5-0DDA-CB9972E6AD36}"/>
              </a:ext>
            </a:extLst>
          </p:cNvPr>
          <p:cNvSpPr txBox="1"/>
          <p:nvPr/>
        </p:nvSpPr>
        <p:spPr>
          <a:xfrm>
            <a:off x="7337266" y="2406158"/>
            <a:ext cx="1565505" cy="376008"/>
          </a:xfrm>
          <a:prstGeom prst="rect">
            <a:avLst/>
          </a:prstGeom>
          <a:noFill/>
        </p:spPr>
        <p:txBody>
          <a:bodyPr wrap="square" rtlCol="0">
            <a:spAutoFit/>
          </a:bodyPr>
          <a:lstStyle/>
          <a:p>
            <a:r>
              <a:rPr lang="en-US" dirty="0"/>
              <a:t>P=2, ACK=3</a:t>
            </a:r>
          </a:p>
        </p:txBody>
      </p:sp>
      <p:sp>
        <p:nvSpPr>
          <p:cNvPr id="79" name="TextBox 78">
            <a:extLst>
              <a:ext uri="{FF2B5EF4-FFF2-40B4-BE49-F238E27FC236}">
                <a16:creationId xmlns:a16="http://schemas.microsoft.com/office/drawing/2014/main" id="{789ADB01-15CF-26B5-26D4-54BEFE6FCA75}"/>
              </a:ext>
            </a:extLst>
          </p:cNvPr>
          <p:cNvSpPr txBox="1"/>
          <p:nvPr/>
        </p:nvSpPr>
        <p:spPr>
          <a:xfrm>
            <a:off x="7344977" y="3128249"/>
            <a:ext cx="1565505" cy="376008"/>
          </a:xfrm>
          <a:prstGeom prst="rect">
            <a:avLst/>
          </a:prstGeom>
          <a:noFill/>
        </p:spPr>
        <p:txBody>
          <a:bodyPr wrap="square" rtlCol="0">
            <a:spAutoFit/>
          </a:bodyPr>
          <a:lstStyle/>
          <a:p>
            <a:r>
              <a:rPr lang="en-US" dirty="0"/>
              <a:t>P=3, ACK=4</a:t>
            </a:r>
          </a:p>
        </p:txBody>
      </p:sp>
      <p:sp>
        <p:nvSpPr>
          <p:cNvPr id="80" name="TextBox 79">
            <a:extLst>
              <a:ext uri="{FF2B5EF4-FFF2-40B4-BE49-F238E27FC236}">
                <a16:creationId xmlns:a16="http://schemas.microsoft.com/office/drawing/2014/main" id="{1B07EA71-A882-CFDB-408A-111DBF15D58E}"/>
              </a:ext>
            </a:extLst>
          </p:cNvPr>
          <p:cNvSpPr txBox="1"/>
          <p:nvPr/>
        </p:nvSpPr>
        <p:spPr>
          <a:xfrm>
            <a:off x="7339436" y="3320253"/>
            <a:ext cx="1565505" cy="376008"/>
          </a:xfrm>
          <a:prstGeom prst="rect">
            <a:avLst/>
          </a:prstGeom>
          <a:noFill/>
        </p:spPr>
        <p:txBody>
          <a:bodyPr wrap="square" rtlCol="0">
            <a:spAutoFit/>
          </a:bodyPr>
          <a:lstStyle/>
          <a:p>
            <a:r>
              <a:rPr lang="en-US" dirty="0"/>
              <a:t>P=4, ACK=5</a:t>
            </a:r>
          </a:p>
        </p:txBody>
      </p:sp>
      <p:sp>
        <p:nvSpPr>
          <p:cNvPr id="81" name="TextBox 80">
            <a:extLst>
              <a:ext uri="{FF2B5EF4-FFF2-40B4-BE49-F238E27FC236}">
                <a16:creationId xmlns:a16="http://schemas.microsoft.com/office/drawing/2014/main" id="{7DF50376-C111-07AA-C145-EF14AA61217B}"/>
              </a:ext>
            </a:extLst>
          </p:cNvPr>
          <p:cNvSpPr txBox="1"/>
          <p:nvPr/>
        </p:nvSpPr>
        <p:spPr>
          <a:xfrm>
            <a:off x="7332811" y="3697940"/>
            <a:ext cx="1565505" cy="376008"/>
          </a:xfrm>
          <a:prstGeom prst="rect">
            <a:avLst/>
          </a:prstGeom>
          <a:noFill/>
        </p:spPr>
        <p:txBody>
          <a:bodyPr wrap="square" rtlCol="0">
            <a:spAutoFit/>
          </a:bodyPr>
          <a:lstStyle/>
          <a:p>
            <a:r>
              <a:rPr lang="en-US" dirty="0"/>
              <a:t>P=6, ACK=5</a:t>
            </a:r>
          </a:p>
        </p:txBody>
      </p:sp>
      <p:sp>
        <p:nvSpPr>
          <p:cNvPr id="82" name="TextBox 81">
            <a:extLst>
              <a:ext uri="{FF2B5EF4-FFF2-40B4-BE49-F238E27FC236}">
                <a16:creationId xmlns:a16="http://schemas.microsoft.com/office/drawing/2014/main" id="{0F9EFCB7-EC59-E5A4-5CD2-9C46BAEED5CE}"/>
              </a:ext>
            </a:extLst>
          </p:cNvPr>
          <p:cNvSpPr txBox="1"/>
          <p:nvPr/>
        </p:nvSpPr>
        <p:spPr>
          <a:xfrm>
            <a:off x="7326186" y="4049123"/>
            <a:ext cx="1565505" cy="376008"/>
          </a:xfrm>
          <a:prstGeom prst="rect">
            <a:avLst/>
          </a:prstGeom>
          <a:noFill/>
        </p:spPr>
        <p:txBody>
          <a:bodyPr wrap="square" rtlCol="0">
            <a:spAutoFit/>
          </a:bodyPr>
          <a:lstStyle/>
          <a:p>
            <a:r>
              <a:rPr lang="en-US" dirty="0"/>
              <a:t>P=7, ACK=5</a:t>
            </a:r>
          </a:p>
        </p:txBody>
      </p:sp>
      <p:sp>
        <p:nvSpPr>
          <p:cNvPr id="83" name="TextBox 82">
            <a:extLst>
              <a:ext uri="{FF2B5EF4-FFF2-40B4-BE49-F238E27FC236}">
                <a16:creationId xmlns:a16="http://schemas.microsoft.com/office/drawing/2014/main" id="{50A0718B-EE2C-2850-EEB5-66A19C226E64}"/>
              </a:ext>
            </a:extLst>
          </p:cNvPr>
          <p:cNvSpPr txBox="1"/>
          <p:nvPr/>
        </p:nvSpPr>
        <p:spPr>
          <a:xfrm>
            <a:off x="7319561" y="4241282"/>
            <a:ext cx="1565505" cy="376008"/>
          </a:xfrm>
          <a:prstGeom prst="rect">
            <a:avLst/>
          </a:prstGeom>
          <a:noFill/>
        </p:spPr>
        <p:txBody>
          <a:bodyPr wrap="square" rtlCol="0">
            <a:spAutoFit/>
          </a:bodyPr>
          <a:lstStyle/>
          <a:p>
            <a:r>
              <a:rPr lang="en-US" dirty="0"/>
              <a:t>P=8, ACK=5</a:t>
            </a:r>
          </a:p>
        </p:txBody>
      </p:sp>
      <p:sp>
        <p:nvSpPr>
          <p:cNvPr id="84" name="TextBox 83">
            <a:extLst>
              <a:ext uri="{FF2B5EF4-FFF2-40B4-BE49-F238E27FC236}">
                <a16:creationId xmlns:a16="http://schemas.microsoft.com/office/drawing/2014/main" id="{0590D145-07EC-1519-A3A4-78A5700938DB}"/>
              </a:ext>
            </a:extLst>
          </p:cNvPr>
          <p:cNvSpPr txBox="1"/>
          <p:nvPr/>
        </p:nvSpPr>
        <p:spPr>
          <a:xfrm>
            <a:off x="7312936" y="4433441"/>
            <a:ext cx="1565505" cy="376008"/>
          </a:xfrm>
          <a:prstGeom prst="rect">
            <a:avLst/>
          </a:prstGeom>
          <a:noFill/>
        </p:spPr>
        <p:txBody>
          <a:bodyPr wrap="square" rtlCol="0">
            <a:spAutoFit/>
          </a:bodyPr>
          <a:lstStyle/>
          <a:p>
            <a:r>
              <a:rPr lang="en-US" dirty="0"/>
              <a:t>P=9, ACK=5</a:t>
            </a:r>
          </a:p>
        </p:txBody>
      </p:sp>
      <p:sp>
        <p:nvSpPr>
          <p:cNvPr id="85" name="TextBox 84">
            <a:extLst>
              <a:ext uri="{FF2B5EF4-FFF2-40B4-BE49-F238E27FC236}">
                <a16:creationId xmlns:a16="http://schemas.microsoft.com/office/drawing/2014/main" id="{0ECA325F-7BAE-8F8B-A26A-B57E3BBD9015}"/>
              </a:ext>
            </a:extLst>
          </p:cNvPr>
          <p:cNvSpPr txBox="1"/>
          <p:nvPr/>
        </p:nvSpPr>
        <p:spPr>
          <a:xfrm>
            <a:off x="7306311" y="4625600"/>
            <a:ext cx="1565505" cy="376008"/>
          </a:xfrm>
          <a:prstGeom prst="rect">
            <a:avLst/>
          </a:prstGeom>
          <a:noFill/>
        </p:spPr>
        <p:txBody>
          <a:bodyPr wrap="square" rtlCol="0">
            <a:spAutoFit/>
          </a:bodyPr>
          <a:lstStyle/>
          <a:p>
            <a:r>
              <a:rPr lang="en-US" dirty="0"/>
              <a:t>P=10, ACK=5</a:t>
            </a:r>
          </a:p>
        </p:txBody>
      </p:sp>
      <p:sp>
        <p:nvSpPr>
          <p:cNvPr id="86" name="TextBox 85">
            <a:extLst>
              <a:ext uri="{FF2B5EF4-FFF2-40B4-BE49-F238E27FC236}">
                <a16:creationId xmlns:a16="http://schemas.microsoft.com/office/drawing/2014/main" id="{FFEC2B7B-B133-2B77-CB9B-5DFEB7AD2C46}"/>
              </a:ext>
            </a:extLst>
          </p:cNvPr>
          <p:cNvSpPr txBox="1"/>
          <p:nvPr/>
        </p:nvSpPr>
        <p:spPr>
          <a:xfrm>
            <a:off x="7312938" y="5149061"/>
            <a:ext cx="1565505" cy="376008"/>
          </a:xfrm>
          <a:prstGeom prst="rect">
            <a:avLst/>
          </a:prstGeom>
          <a:noFill/>
        </p:spPr>
        <p:txBody>
          <a:bodyPr wrap="square" rtlCol="0">
            <a:spAutoFit/>
          </a:bodyPr>
          <a:lstStyle/>
          <a:p>
            <a:r>
              <a:rPr lang="en-US" dirty="0"/>
              <a:t>P=5, ACK=11</a:t>
            </a:r>
          </a:p>
        </p:txBody>
      </p:sp>
      <p:sp>
        <p:nvSpPr>
          <p:cNvPr id="87" name="TextBox 86">
            <a:extLst>
              <a:ext uri="{FF2B5EF4-FFF2-40B4-BE49-F238E27FC236}">
                <a16:creationId xmlns:a16="http://schemas.microsoft.com/office/drawing/2014/main" id="{C7F44B25-0552-E2A6-C650-3910F3D968BE}"/>
              </a:ext>
            </a:extLst>
          </p:cNvPr>
          <p:cNvSpPr txBox="1"/>
          <p:nvPr/>
        </p:nvSpPr>
        <p:spPr>
          <a:xfrm>
            <a:off x="7319565" y="6070089"/>
            <a:ext cx="1565505" cy="376008"/>
          </a:xfrm>
          <a:prstGeom prst="rect">
            <a:avLst/>
          </a:prstGeom>
          <a:noFill/>
        </p:spPr>
        <p:txBody>
          <a:bodyPr wrap="square" rtlCol="0">
            <a:spAutoFit/>
          </a:bodyPr>
          <a:lstStyle/>
          <a:p>
            <a:r>
              <a:rPr lang="en-US" dirty="0"/>
              <a:t>P=11, ACK=12</a:t>
            </a:r>
          </a:p>
        </p:txBody>
      </p:sp>
      <p:cxnSp>
        <p:nvCxnSpPr>
          <p:cNvPr id="3" name="Straight Arrow Connector 2">
            <a:extLst>
              <a:ext uri="{FF2B5EF4-FFF2-40B4-BE49-F238E27FC236}">
                <a16:creationId xmlns:a16="http://schemas.microsoft.com/office/drawing/2014/main" id="{59E054D2-1BDD-D196-DF2A-C1827114913F}"/>
              </a:ext>
            </a:extLst>
          </p:cNvPr>
          <p:cNvCxnSpPr>
            <a:cxnSpLocks/>
          </p:cNvCxnSpPr>
          <p:nvPr/>
        </p:nvCxnSpPr>
        <p:spPr>
          <a:xfrm>
            <a:off x="4347228" y="583661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F6BB2E1-00A9-2898-BE99-24548280C170}"/>
              </a:ext>
            </a:extLst>
          </p:cNvPr>
          <p:cNvSpPr txBox="1"/>
          <p:nvPr/>
        </p:nvSpPr>
        <p:spPr>
          <a:xfrm>
            <a:off x="132522" y="143082"/>
            <a:ext cx="2059346" cy="1384995"/>
          </a:xfrm>
          <a:prstGeom prst="rect">
            <a:avLst/>
          </a:prstGeom>
          <a:solidFill>
            <a:schemeClr val="accent2">
              <a:lumMod val="75000"/>
            </a:schemeClr>
          </a:solidFill>
          <a:ln w="25400">
            <a:solidFill>
              <a:schemeClr val="tx1"/>
            </a:solidFill>
          </a:ln>
        </p:spPr>
        <p:txBody>
          <a:bodyPr wrap="none" rtlCol="0">
            <a:spAutoFit/>
          </a:bodyPr>
          <a:lstStyle/>
          <a:p>
            <a:r>
              <a:rPr lang="en-US" sz="2800" dirty="0">
                <a:solidFill>
                  <a:schemeClr val="bg1"/>
                </a:solidFill>
              </a:rPr>
              <a:t>EXAMPLE:</a:t>
            </a:r>
          </a:p>
          <a:p>
            <a:r>
              <a:rPr lang="en-US" sz="2800" dirty="0">
                <a:solidFill>
                  <a:schemeClr val="bg1"/>
                </a:solidFill>
              </a:rPr>
              <a:t>Without Fast</a:t>
            </a:r>
          </a:p>
          <a:p>
            <a:r>
              <a:rPr lang="en-US" sz="2800" dirty="0">
                <a:solidFill>
                  <a:schemeClr val="bg1"/>
                </a:solidFill>
              </a:rPr>
              <a:t>Recovery</a:t>
            </a:r>
          </a:p>
        </p:txBody>
      </p:sp>
    </p:spTree>
    <p:extLst>
      <p:ext uri="{BB962C8B-B14F-4D97-AF65-F5344CB8AC3E}">
        <p14:creationId xmlns:p14="http://schemas.microsoft.com/office/powerpoint/2010/main" val="62402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A7D78F1-3234-6D5C-97B7-341F4F31787C}"/>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442B5F5-E856-EFD8-36A4-C16EED51F449}"/>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59E6254-0950-F1DE-CF3D-4B55B0494061}"/>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9520D9B-0FB3-36D9-D56C-BC0B46CEDCB9}"/>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5B1A5E8-8DC5-82B6-4802-9639B12F367E}"/>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19659F0-6685-0C4F-73C2-118B13F5CF8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6AFF47B-9848-1379-78CC-5FEE9B0A0051}"/>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151E0F3-5865-BE65-1AF5-A97360CDD625}"/>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5901F8E-BA50-55F6-6D8B-2BEA66B0415A}"/>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178F09F-EE60-27B4-8924-4C2B338DCB09}"/>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CDCEDB3-68DA-D0BD-F64E-B5F6B0A562EC}"/>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18F7DFE-80FF-B2AB-2014-EE3585CAC788}"/>
              </a:ext>
            </a:extLst>
          </p:cNvPr>
          <p:cNvCxnSpPr>
            <a:cxnSpLocks/>
          </p:cNvCxnSpPr>
          <p:nvPr/>
        </p:nvCxnSpPr>
        <p:spPr>
          <a:xfrm>
            <a:off x="75676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D89B9ED-F1BC-53D4-36F8-9E769CDFA30A}"/>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376042D-350F-2D9F-0875-0725B6143261}"/>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5487" name="Rectangle 2">
            <a:extLst>
              <a:ext uri="{FF2B5EF4-FFF2-40B4-BE49-F238E27FC236}">
                <a16:creationId xmlns:a16="http://schemas.microsoft.com/office/drawing/2014/main" id="{34786428-0DCC-807A-6029-B2177C5D4910}"/>
              </a:ext>
            </a:extLst>
          </p:cNvPr>
          <p:cNvSpPr>
            <a:spLocks noGrp="1"/>
          </p:cNvSpPr>
          <p:nvPr>
            <p:ph type="title"/>
          </p:nvPr>
        </p:nvSpPr>
        <p:spPr>
          <a:xfrm>
            <a:off x="0" y="-57150"/>
            <a:ext cx="9144000" cy="1143000"/>
          </a:xfrm>
        </p:spPr>
        <p:txBody>
          <a:bodyPr/>
          <a:lstStyle/>
          <a:p>
            <a:r>
              <a:rPr lang="en-US" altLang="en-US" sz="3600">
                <a:ea typeface="ＭＳ Ｐゴシック" panose="020B0600070205080204" pitchFamily="34" charset="-128"/>
              </a:rPr>
              <a:t>Fast Retransmit/Fast Recovery (FR/FR)</a:t>
            </a:r>
            <a:br>
              <a:rPr lang="en-US" altLang="en-US" sz="3600">
                <a:ea typeface="ＭＳ Ｐゴシック" panose="020B0600070205080204" pitchFamily="34" charset="-128"/>
              </a:rPr>
            </a:br>
            <a:r>
              <a:rPr lang="en-US" altLang="en-US" sz="3600">
                <a:ea typeface="ＭＳ Ｐゴシック" panose="020B0600070205080204" pitchFamily="34" charset="-128"/>
              </a:rPr>
              <a:t>(will work on this example during lecture)</a:t>
            </a:r>
          </a:p>
        </p:txBody>
      </p:sp>
      <p:cxnSp>
        <p:nvCxnSpPr>
          <p:cNvPr id="4" name="Straight Arrow Connector 3">
            <a:extLst>
              <a:ext uri="{FF2B5EF4-FFF2-40B4-BE49-F238E27FC236}">
                <a16:creationId xmlns:a16="http://schemas.microsoft.com/office/drawing/2014/main" id="{6D893D79-EF1C-8D82-4107-DD31AC24C390}"/>
              </a:ext>
            </a:extLst>
          </p:cNvPr>
          <p:cNvCxnSpPr>
            <a:cxnSpLocks/>
            <a:stCxn id="105518"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16B0CD79-A8D8-9D51-0DED-E1E689BB28D3}"/>
              </a:ext>
            </a:extLst>
          </p:cNvPr>
          <p:cNvCxnSpPr>
            <a:cxnSpLocks/>
            <a:stCxn id="105519"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05490" name="TextBox 7">
            <a:extLst>
              <a:ext uri="{FF2B5EF4-FFF2-40B4-BE49-F238E27FC236}">
                <a16:creationId xmlns:a16="http://schemas.microsoft.com/office/drawing/2014/main" id="{73FBA982-E097-EFB4-D01C-829B60CF8DEA}"/>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105491" name="TextBox 8">
            <a:extLst>
              <a:ext uri="{FF2B5EF4-FFF2-40B4-BE49-F238E27FC236}">
                <a16:creationId xmlns:a16="http://schemas.microsoft.com/office/drawing/2014/main" id="{D146E49A-E551-3E06-2609-88F749B1F63E}"/>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105492" name="TextBox 9">
            <a:extLst>
              <a:ext uri="{FF2B5EF4-FFF2-40B4-BE49-F238E27FC236}">
                <a16:creationId xmlns:a16="http://schemas.microsoft.com/office/drawing/2014/main" id="{028B9507-1E03-F1F0-72B1-5A9A7C2DEDDC}"/>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105493" name="TextBox 10">
            <a:extLst>
              <a:ext uri="{FF2B5EF4-FFF2-40B4-BE49-F238E27FC236}">
                <a16:creationId xmlns:a16="http://schemas.microsoft.com/office/drawing/2014/main" id="{072E63CF-4B6C-5030-B78B-86637D9E5BE8}"/>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105494" name="TextBox 11">
            <a:extLst>
              <a:ext uri="{FF2B5EF4-FFF2-40B4-BE49-F238E27FC236}">
                <a16:creationId xmlns:a16="http://schemas.microsoft.com/office/drawing/2014/main" id="{7617E6A0-B5F4-7E2C-2BE7-374223374612}"/>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105495" name="TextBox 12">
            <a:extLst>
              <a:ext uri="{FF2B5EF4-FFF2-40B4-BE49-F238E27FC236}">
                <a16:creationId xmlns:a16="http://schemas.microsoft.com/office/drawing/2014/main" id="{ADE1619A-B42B-A5E3-FAF7-B5DB74698558}"/>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55E24971-8ACE-3A5B-DCD6-96C98864F4D6}"/>
              </a:ext>
            </a:extLst>
          </p:cNvPr>
          <p:cNvCxnSpPr>
            <a:cxnSpLocks/>
            <a:stCxn id="105490"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137BE2F-33BF-9238-8B55-7D5301B4F797}"/>
              </a:ext>
            </a:extLst>
          </p:cNvPr>
          <p:cNvCxnSpPr>
            <a:cxnSpLocks/>
            <a:endCxn id="105494"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9725F225-08F3-5A36-3F01-90372696BBC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499" name="TextBox 52">
            <a:extLst>
              <a:ext uri="{FF2B5EF4-FFF2-40B4-BE49-F238E27FC236}">
                <a16:creationId xmlns:a16="http://schemas.microsoft.com/office/drawing/2014/main" id="{DAA2651A-03B0-261D-B080-A123239937CE}"/>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105500" name="TextBox 53">
            <a:extLst>
              <a:ext uri="{FF2B5EF4-FFF2-40B4-BE49-F238E27FC236}">
                <a16:creationId xmlns:a16="http://schemas.microsoft.com/office/drawing/2014/main" id="{A19BE90A-5C08-8021-75ED-DC262ACD2D39}"/>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4C6931DB-D679-8C8F-ECC9-25EDA12648FD}"/>
              </a:ext>
            </a:extLst>
          </p:cNvPr>
          <p:cNvCxnSpPr>
            <a:cxnSpLocks/>
          </p:cNvCxnSpPr>
          <p:nvPr/>
        </p:nvCxnSpPr>
        <p:spPr>
          <a:xfrm>
            <a:off x="3070225"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EF8E5478-E58B-10A7-1A49-F0F6F692ED1A}"/>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41E8463A-0BFC-70F2-8788-65AE98CDCAD7}"/>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325CB0C2-1A54-C199-3F02-DB9DB4DC00E3}"/>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BE0864C7-98F5-3DD1-8599-8A6C6CA3FAAB}"/>
              </a:ext>
            </a:extLst>
          </p:cNvPr>
          <p:cNvCxnSpPr>
            <a:cxnSpLocks/>
          </p:cNvCxnSpPr>
          <p:nvPr/>
        </p:nvCxnSpPr>
        <p:spPr>
          <a:xfrm flipV="1">
            <a:off x="4092575" y="3222625"/>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A5107EF0-B3F8-7669-3D07-26636069B9E6}"/>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596C58A5-5B6B-E664-E76E-7D4C4AF087C3}"/>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7911F4C8-A7DD-5301-4E71-1297F862DD6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105509" name="TextBox 62">
            <a:extLst>
              <a:ext uri="{FF2B5EF4-FFF2-40B4-BE49-F238E27FC236}">
                <a16:creationId xmlns:a16="http://schemas.microsoft.com/office/drawing/2014/main" id="{14D8D04E-8E4E-E7E2-218B-0D7B2F4C4141}"/>
              </a:ext>
            </a:extLst>
          </p:cNvPr>
          <p:cNvSpPr txBox="1">
            <a:spLocks noChangeArrowheads="1"/>
          </p:cNvSpPr>
          <p:nvPr/>
        </p:nvSpPr>
        <p:spPr bwMode="auto">
          <a:xfrm>
            <a:off x="3805238" y="476885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05510" name="TextBox 92159">
            <a:extLst>
              <a:ext uri="{FF2B5EF4-FFF2-40B4-BE49-F238E27FC236}">
                <a16:creationId xmlns:a16="http://schemas.microsoft.com/office/drawing/2014/main" id="{42C0A0EF-A65B-DA0C-44E6-E21628413258}"/>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05511" name="TextBox 92162">
            <a:extLst>
              <a:ext uri="{FF2B5EF4-FFF2-40B4-BE49-F238E27FC236}">
                <a16:creationId xmlns:a16="http://schemas.microsoft.com/office/drawing/2014/main" id="{00A9E41C-BACF-C77E-2992-7BDA73FCB5C9}"/>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5800E729-C072-2530-4C14-6B1F69108E48}"/>
              </a:ext>
            </a:extLst>
          </p:cNvPr>
          <p:cNvSpPr txBox="1"/>
          <p:nvPr/>
        </p:nvSpPr>
        <p:spPr>
          <a:xfrm>
            <a:off x="5861050"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D8B995C7-9283-3DE1-FA89-A9293284BD8F}"/>
              </a:ext>
            </a:extLst>
          </p:cNvPr>
          <p:cNvCxnSpPr>
            <a:cxnSpLocks/>
          </p:cNvCxnSpPr>
          <p:nvPr/>
        </p:nvCxnSpPr>
        <p:spPr>
          <a:xfrm>
            <a:off x="6067425"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514" name="TextBox 92165">
            <a:extLst>
              <a:ext uri="{FF2B5EF4-FFF2-40B4-BE49-F238E27FC236}">
                <a16:creationId xmlns:a16="http://schemas.microsoft.com/office/drawing/2014/main" id="{6444F90F-EA70-22B1-4F4D-896224A2CFEF}"/>
              </a:ext>
            </a:extLst>
          </p:cNvPr>
          <p:cNvSpPr txBox="1">
            <a:spLocks noChangeArrowheads="1"/>
          </p:cNvSpPr>
          <p:nvPr/>
        </p:nvSpPr>
        <p:spPr bwMode="auto">
          <a:xfrm>
            <a:off x="6837363" y="4764088"/>
            <a:ext cx="493712"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19</a:t>
            </a:r>
          </a:p>
        </p:txBody>
      </p:sp>
      <p:cxnSp>
        <p:nvCxnSpPr>
          <p:cNvPr id="92167" name="Straight Arrow Connector 92166">
            <a:extLst>
              <a:ext uri="{FF2B5EF4-FFF2-40B4-BE49-F238E27FC236}">
                <a16:creationId xmlns:a16="http://schemas.microsoft.com/office/drawing/2014/main" id="{9BC7112E-465C-06FC-16FD-E2EE85A3FC33}"/>
              </a:ext>
            </a:extLst>
          </p:cNvPr>
          <p:cNvCxnSpPr>
            <a:cxnSpLocks/>
          </p:cNvCxnSpPr>
          <p:nvPr/>
        </p:nvCxnSpPr>
        <p:spPr>
          <a:xfrm flipV="1">
            <a:off x="7083425"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105516" name="TextBox 92167">
            <a:extLst>
              <a:ext uri="{FF2B5EF4-FFF2-40B4-BE49-F238E27FC236}">
                <a16:creationId xmlns:a16="http://schemas.microsoft.com/office/drawing/2014/main" id="{B7D326A1-3071-4B17-F7D9-FEB0A2FEE9D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105517" name="TextBox 92168">
            <a:extLst>
              <a:ext uri="{FF2B5EF4-FFF2-40B4-BE49-F238E27FC236}">
                <a16:creationId xmlns:a16="http://schemas.microsoft.com/office/drawing/2014/main" id="{196BC1BE-5163-1DE4-9351-68B2188B4D40}"/>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105518" name="TextBox 92169">
            <a:extLst>
              <a:ext uri="{FF2B5EF4-FFF2-40B4-BE49-F238E27FC236}">
                <a16:creationId xmlns:a16="http://schemas.microsoft.com/office/drawing/2014/main" id="{6ABEF25C-8541-F4C8-3267-8ACA3F20FB7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105519" name="TextBox 92170">
            <a:extLst>
              <a:ext uri="{FF2B5EF4-FFF2-40B4-BE49-F238E27FC236}">
                <a16:creationId xmlns:a16="http://schemas.microsoft.com/office/drawing/2014/main" id="{330D5EC0-56AF-C44D-4A8B-1B621EA665A7}"/>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105520" name="TextBox 92171">
            <a:extLst>
              <a:ext uri="{FF2B5EF4-FFF2-40B4-BE49-F238E27FC236}">
                <a16:creationId xmlns:a16="http://schemas.microsoft.com/office/drawing/2014/main" id="{39C11C34-DDBD-1CBE-25F7-24DF4CF6FEE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sp>
        <p:nvSpPr>
          <p:cNvPr id="105521" name="TextBox 92190">
            <a:extLst>
              <a:ext uri="{FF2B5EF4-FFF2-40B4-BE49-F238E27FC236}">
                <a16:creationId xmlns:a16="http://schemas.microsoft.com/office/drawing/2014/main" id="{DB03396B-9250-D033-214A-46C20145BBDA}"/>
              </a:ext>
            </a:extLst>
          </p:cNvPr>
          <p:cNvSpPr txBox="1">
            <a:spLocks noChangeArrowheads="1"/>
          </p:cNvSpPr>
          <p:nvPr/>
        </p:nvSpPr>
        <p:spPr bwMode="auto">
          <a:xfrm>
            <a:off x="7835900" y="2833688"/>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105522" name="TextBox 92191">
            <a:extLst>
              <a:ext uri="{FF2B5EF4-FFF2-40B4-BE49-F238E27FC236}">
                <a16:creationId xmlns:a16="http://schemas.microsoft.com/office/drawing/2014/main" id="{1980815E-A5D0-8715-9B31-EFA1778F95DD}"/>
              </a:ext>
            </a:extLst>
          </p:cNvPr>
          <p:cNvSpPr txBox="1">
            <a:spLocks noChangeArrowheads="1"/>
          </p:cNvSpPr>
          <p:nvPr/>
        </p:nvSpPr>
        <p:spPr bwMode="auto">
          <a:xfrm>
            <a:off x="8329613" y="283686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cxnSp>
        <p:nvCxnSpPr>
          <p:cNvPr id="92196" name="Straight Connector 92195">
            <a:extLst>
              <a:ext uri="{FF2B5EF4-FFF2-40B4-BE49-F238E27FC236}">
                <a16:creationId xmlns:a16="http://schemas.microsoft.com/office/drawing/2014/main" id="{1445B0CE-8CA7-0BC2-3633-2597026BD301}"/>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59CA9F0D-BEA9-94A2-D40D-0530171FDA0B}"/>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FD8703E0-332E-98C5-8F78-316151CA3FB2}"/>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cxnSp>
        <p:nvCxnSpPr>
          <p:cNvPr id="92200" name="Straight Arrow Connector 92199">
            <a:extLst>
              <a:ext uri="{FF2B5EF4-FFF2-40B4-BE49-F238E27FC236}">
                <a16:creationId xmlns:a16="http://schemas.microsoft.com/office/drawing/2014/main" id="{1E2441C9-7DF2-5F97-5308-B2420C30ECE1}"/>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83A925B0-A324-F5BB-B83B-FB8F34EE199F}"/>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766A81F-6309-9134-AE4A-21D82BA24FEB}"/>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0317037C-63BE-54D4-BB39-A42979A2CBF7}"/>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Tree>
    <p:extLst>
      <p:ext uri="{BB962C8B-B14F-4D97-AF65-F5344CB8AC3E}">
        <p14:creationId xmlns:p14="http://schemas.microsoft.com/office/powerpoint/2010/main" val="100646085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527BA854-20B4-DDF5-4550-CAE47859D912}"/>
              </a:ext>
            </a:extLst>
          </p:cNvPr>
          <p:cNvSpPr>
            <a:spLocks noGrp="1"/>
          </p:cNvSpPr>
          <p:nvPr>
            <p:ph type="title"/>
          </p:nvPr>
        </p:nvSpPr>
        <p:spPr>
          <a:xfrm>
            <a:off x="0" y="-57150"/>
            <a:ext cx="9144000" cy="1143000"/>
          </a:xfrm>
        </p:spPr>
        <p:txBody>
          <a:bodyPr/>
          <a:lstStyle/>
          <a:p>
            <a:r>
              <a:rPr lang="en-US" altLang="en-US" sz="3600">
                <a:ea typeface="ＭＳ Ｐゴシック" panose="020B0600070205080204" pitchFamily="34" charset="-128"/>
              </a:rPr>
              <a:t>Fast Retransmit/Fast Recovery (FR/FR)</a:t>
            </a:r>
            <a:br>
              <a:rPr lang="en-US" altLang="en-US" sz="3600">
                <a:ea typeface="ＭＳ Ｐゴシック" panose="020B0600070205080204" pitchFamily="34" charset="-128"/>
              </a:rPr>
            </a:br>
            <a:endParaRPr lang="en-US" altLang="en-US" sz="3600">
              <a:ea typeface="ＭＳ Ｐゴシック" panose="020B0600070205080204" pitchFamily="34" charset="-128"/>
            </a:endParaRPr>
          </a:p>
        </p:txBody>
      </p:sp>
      <p:pic>
        <p:nvPicPr>
          <p:cNvPr id="107522" name="Picture 4" descr="Applied Sciences | Free Full-Text | Enhanced Multistream Fast TCP: Rapid  Bandwidth Utilization after Fast-Recovery Phase">
            <a:extLst>
              <a:ext uri="{FF2B5EF4-FFF2-40B4-BE49-F238E27FC236}">
                <a16:creationId xmlns:a16="http://schemas.microsoft.com/office/drawing/2014/main" id="{A5D2C852-9D0D-CF7E-2233-C86E467A8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63" y="471488"/>
            <a:ext cx="50895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Box 8">
            <a:extLst>
              <a:ext uri="{FF2B5EF4-FFF2-40B4-BE49-F238E27FC236}">
                <a16:creationId xmlns:a16="http://schemas.microsoft.com/office/drawing/2014/main" id="{8CF24742-6C6E-D359-3294-2492969C301B}"/>
              </a:ext>
            </a:extLst>
          </p:cNvPr>
          <p:cNvSpPr txBox="1">
            <a:spLocks noChangeArrowheads="1"/>
          </p:cNvSpPr>
          <p:nvPr/>
        </p:nvSpPr>
        <p:spPr bwMode="auto">
          <a:xfrm>
            <a:off x="-100013" y="6584950"/>
            <a:ext cx="5862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Courier New" panose="02070309020205020404" pitchFamily="49" charset="0"/>
                <a:ea typeface="ＭＳ Ｐゴシック" panose="020B0600070205080204" pitchFamily="34" charset="-128"/>
              </a:defRPr>
            </a:lvl1pPr>
            <a:lvl2pPr marL="742950" indent="-285750">
              <a:defRPr sz="2000" b="1">
                <a:solidFill>
                  <a:schemeClr val="tx1"/>
                </a:solidFill>
                <a:latin typeface="Courier New" panose="02070309020205020404" pitchFamily="49" charset="0"/>
                <a:ea typeface="ＭＳ Ｐゴシック" panose="020B0600070205080204" pitchFamily="34" charset="-128"/>
              </a:defRPr>
            </a:lvl2pPr>
            <a:lvl3pPr marL="1143000" indent="-228600">
              <a:defRPr sz="2000" b="1">
                <a:solidFill>
                  <a:schemeClr val="tx1"/>
                </a:solidFill>
                <a:latin typeface="Courier New" panose="02070309020205020404" pitchFamily="49" charset="0"/>
                <a:ea typeface="ＭＳ Ｐゴシック" panose="020B0600070205080204" pitchFamily="34" charset="-128"/>
              </a:defRPr>
            </a:lvl3pPr>
            <a:lvl4pPr marL="1600200" indent="-228600">
              <a:defRPr sz="2000" b="1">
                <a:solidFill>
                  <a:schemeClr val="tx1"/>
                </a:solidFill>
                <a:latin typeface="Courier New" panose="02070309020205020404" pitchFamily="49" charset="0"/>
                <a:ea typeface="ＭＳ Ｐゴシック" panose="020B0600070205080204" pitchFamily="34" charset="-128"/>
              </a:defRPr>
            </a:lvl4pPr>
            <a:lvl5pPr marL="2057400" indent="-228600">
              <a:defRPr sz="2000" b="1">
                <a:solidFill>
                  <a:schemeClr val="tx1"/>
                </a:solidFill>
                <a:latin typeface="Courier New" panose="02070309020205020404" pitchFamily="49"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[Ref] https://</a:t>
            </a:r>
            <a:r>
              <a:rPr kumimoji="0" lang="en-US" alt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www.mdpi.com</a:t>
            </a: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/2076-3417/9/21/4698</a:t>
            </a:r>
          </a:p>
        </p:txBody>
      </p:sp>
      <p:sp>
        <p:nvSpPr>
          <p:cNvPr id="10" name="Rectangle 9">
            <a:extLst>
              <a:ext uri="{FF2B5EF4-FFF2-40B4-BE49-F238E27FC236}">
                <a16:creationId xmlns:a16="http://schemas.microsoft.com/office/drawing/2014/main" id="{12518A88-3566-1BA9-470C-15BEBD17A4E7}"/>
              </a:ext>
            </a:extLst>
          </p:cNvPr>
          <p:cNvSpPr/>
          <p:nvPr/>
        </p:nvSpPr>
        <p:spPr>
          <a:xfrm>
            <a:off x="2767013" y="1085850"/>
            <a:ext cx="346075" cy="19589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8B5F827-180A-2E40-8EBE-D604CF7619E8}"/>
              </a:ext>
            </a:extLst>
          </p:cNvPr>
          <p:cNvSpPr txBox="1"/>
          <p:nvPr/>
        </p:nvSpPr>
        <p:spPr>
          <a:xfrm>
            <a:off x="2693988" y="1865313"/>
            <a:ext cx="492125"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ourier New" panose="02070309020205020404" pitchFamily="49" charset="0"/>
                <a:ea typeface="ＭＳ Ｐゴシック" panose="020B0600070205080204" pitchFamily="34" charset="-128"/>
                <a:cs typeface="+mn-cs"/>
              </a:rPr>
              <a:t>10</a:t>
            </a:r>
          </a:p>
        </p:txBody>
      </p:sp>
      <p:sp>
        <p:nvSpPr>
          <p:cNvPr id="2" name="TextBox 8">
            <a:extLst>
              <a:ext uri="{FF2B5EF4-FFF2-40B4-BE49-F238E27FC236}">
                <a16:creationId xmlns:a16="http://schemas.microsoft.com/office/drawing/2014/main" id="{FD42F9A5-A161-972C-764B-4BB310FD1CAB}"/>
              </a:ext>
            </a:extLst>
          </p:cNvPr>
          <p:cNvSpPr txBox="1">
            <a:spLocks noChangeArrowheads="1"/>
          </p:cNvSpPr>
          <p:nvPr/>
        </p:nvSpPr>
        <p:spPr bwMode="auto">
          <a:xfrm>
            <a:off x="5996985" y="5818748"/>
            <a:ext cx="3147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Courier New" panose="02070309020205020404" pitchFamily="49" charset="0"/>
                <a:ea typeface="ＭＳ Ｐゴシック" panose="020B0600070205080204" pitchFamily="34" charset="-128"/>
              </a:defRPr>
            </a:lvl1pPr>
            <a:lvl2pPr marL="742950" indent="-285750">
              <a:defRPr sz="2000" b="1">
                <a:solidFill>
                  <a:schemeClr val="tx1"/>
                </a:solidFill>
                <a:latin typeface="Courier New" panose="02070309020205020404" pitchFamily="49" charset="0"/>
                <a:ea typeface="ＭＳ Ｐゴシック" panose="020B0600070205080204" pitchFamily="34" charset="-128"/>
              </a:defRPr>
            </a:lvl2pPr>
            <a:lvl3pPr marL="1143000" indent="-228600">
              <a:defRPr sz="2000" b="1">
                <a:solidFill>
                  <a:schemeClr val="tx1"/>
                </a:solidFill>
                <a:latin typeface="Courier New" panose="02070309020205020404" pitchFamily="49" charset="0"/>
                <a:ea typeface="ＭＳ Ｐゴシック" panose="020B0600070205080204" pitchFamily="34" charset="-128"/>
              </a:defRPr>
            </a:lvl3pPr>
            <a:lvl4pPr marL="1600200" indent="-228600">
              <a:defRPr sz="2000" b="1">
                <a:solidFill>
                  <a:schemeClr val="tx1"/>
                </a:solidFill>
                <a:latin typeface="Courier New" panose="02070309020205020404" pitchFamily="49" charset="0"/>
                <a:ea typeface="ＭＳ Ｐゴシック" panose="020B0600070205080204" pitchFamily="34" charset="-128"/>
              </a:defRPr>
            </a:lvl4pPr>
            <a:lvl5pPr marL="2057400" indent="-228600">
              <a:defRPr sz="2000" b="1">
                <a:solidFill>
                  <a:schemeClr val="tx1"/>
                </a:solidFill>
                <a:latin typeface="Courier New" panose="02070309020205020404" pitchFamily="49"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TSF = Segments in flight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DF2A608-5D2E-9A69-C7C2-8AFA925684FE}"/>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Fast Retransmit/Fast Recovery (FR/FR)</a:t>
            </a:r>
          </a:p>
        </p:txBody>
      </p:sp>
      <p:sp>
        <p:nvSpPr>
          <p:cNvPr id="108546" name="Rectangle 3">
            <a:extLst>
              <a:ext uri="{FF2B5EF4-FFF2-40B4-BE49-F238E27FC236}">
                <a16:creationId xmlns:a16="http://schemas.microsoft.com/office/drawing/2014/main" id="{68B09C80-4DEA-1DCF-AEC8-72DB98054FBB}"/>
              </a:ext>
            </a:extLst>
          </p:cNvPr>
          <p:cNvSpPr>
            <a:spLocks noGrp="1"/>
          </p:cNvSpPr>
          <p:nvPr>
            <p:ph type="body" idx="1"/>
          </p:nvPr>
        </p:nvSpPr>
        <p:spPr/>
        <p:txBody>
          <a:bodyPr/>
          <a:lstStyle/>
          <a:p>
            <a:pPr>
              <a:lnSpc>
                <a:spcPct val="90000"/>
              </a:lnSpc>
            </a:pPr>
            <a:r>
              <a:rPr lang="en-US" altLang="en-US" sz="2800">
                <a:ea typeface="ＭＳ Ｐゴシック" panose="020B0600070205080204" pitchFamily="34" charset="-128"/>
              </a:rPr>
              <a:t>Motivation: prevent `pipe</a:t>
            </a:r>
            <a:r>
              <a:rPr lang="ja-JP" altLang="en-US" sz="2800">
                <a:latin typeface="Arial" panose="020B0604020202020204" pitchFamily="34" charset="0"/>
                <a:ea typeface="ＭＳ Ｐゴシック" panose="020B0600070205080204" pitchFamily="34" charset="-128"/>
              </a:rPr>
              <a:t>’</a:t>
            </a:r>
            <a:r>
              <a:rPr lang="en-US" altLang="ja-JP" sz="2800">
                <a:ea typeface="ＭＳ Ｐゴシック" panose="020B0600070205080204" pitchFamily="34" charset="-128"/>
              </a:rPr>
              <a:t> from emptying after fast retransmit</a:t>
            </a:r>
          </a:p>
          <a:p>
            <a:pPr>
              <a:lnSpc>
                <a:spcPct val="90000"/>
              </a:lnSpc>
            </a:pPr>
            <a:r>
              <a:rPr lang="en-US" altLang="en-US" sz="2800">
                <a:ea typeface="ＭＳ Ｐゴシック" panose="020B0600070205080204" pitchFamily="34" charset="-128"/>
              </a:rPr>
              <a:t>Idea: each dupACK represents a packet having left the pipe (successfully received)</a:t>
            </a:r>
          </a:p>
          <a:p>
            <a:pPr>
              <a:lnSpc>
                <a:spcPct val="90000"/>
              </a:lnSpc>
            </a:pPr>
            <a:r>
              <a:rPr lang="en-US" altLang="en-US" sz="2800">
                <a:ea typeface="ＭＳ Ｐゴシック" panose="020B0600070205080204" pitchFamily="34" charset="-128"/>
              </a:rPr>
              <a:t>Enter FR/FR after 3 dupACKs</a:t>
            </a:r>
          </a:p>
          <a:p>
            <a:pPr lvl="1">
              <a:lnSpc>
                <a:spcPct val="90000"/>
              </a:lnSpc>
            </a:pPr>
            <a:r>
              <a:rPr lang="en-US" altLang="en-US" sz="2400">
                <a:solidFill>
                  <a:schemeClr val="tx2"/>
                </a:solidFill>
                <a:ea typeface="ＭＳ Ｐゴシック" panose="020B0600070205080204" pitchFamily="34" charset="-128"/>
              </a:rPr>
              <a:t>Set</a:t>
            </a:r>
            <a:r>
              <a:rPr lang="en-US" altLang="en-US" sz="2400">
                <a:solidFill>
                  <a:srgbClr val="00CC00"/>
                </a:solidFill>
                <a:ea typeface="ＭＳ Ｐゴシック" panose="020B0600070205080204" pitchFamily="34" charset="-128"/>
              </a:rPr>
              <a:t> ssthresh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max(flightsize/2, 2)</a:t>
            </a:r>
          </a:p>
          <a:p>
            <a:pPr lvl="1">
              <a:lnSpc>
                <a:spcPct val="90000"/>
              </a:lnSpc>
            </a:pPr>
            <a:r>
              <a:rPr lang="en-US" altLang="en-US" sz="2400">
                <a:ea typeface="ＭＳ Ｐゴシック" panose="020B0600070205080204" pitchFamily="34" charset="-128"/>
              </a:rPr>
              <a:t>Retransmit lost packet</a:t>
            </a:r>
          </a:p>
          <a:p>
            <a:pPr lvl="1">
              <a:lnSpc>
                <a:spcPct val="90000"/>
              </a:lnSpc>
            </a:pPr>
            <a:r>
              <a:rPr lang="en-US" altLang="en-US" sz="2400">
                <a:ea typeface="ＭＳ Ｐゴシック" panose="020B0600070205080204" pitchFamily="34" charset="-128"/>
              </a:rPr>
              <a:t>Set </a:t>
            </a:r>
            <a:r>
              <a:rPr lang="en-US" altLang="en-US" sz="2400">
                <a:solidFill>
                  <a:srgbClr val="00CC00"/>
                </a:solidFill>
                <a:ea typeface="ＭＳ Ｐゴシック" panose="020B0600070205080204" pitchFamily="34" charset="-128"/>
              </a:rPr>
              <a:t>cwnd</a:t>
            </a:r>
            <a:r>
              <a:rPr lang="en-US" altLang="en-US" sz="2400">
                <a:ea typeface="ＭＳ Ｐゴシック" panose="020B0600070205080204" pitchFamily="34" charset="-128"/>
              </a:rPr>
              <a:t>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ssthresh +</a:t>
            </a:r>
            <a:r>
              <a:rPr lang="en-US" altLang="en-US" sz="2400">
                <a:ea typeface="ＭＳ Ｐゴシック" panose="020B0600070205080204" pitchFamily="34" charset="-128"/>
              </a:rPr>
              <a:t> </a:t>
            </a:r>
            <a:r>
              <a:rPr lang="en-US" altLang="en-US" sz="2400">
                <a:solidFill>
                  <a:srgbClr val="3333FF"/>
                </a:solidFill>
                <a:ea typeface="ＭＳ Ｐゴシック" panose="020B0600070205080204" pitchFamily="34" charset="-128"/>
              </a:rPr>
              <a:t>ndup</a:t>
            </a:r>
            <a:r>
              <a:rPr lang="en-US" altLang="en-US" sz="2400">
                <a:ea typeface="ＭＳ Ｐゴシック" panose="020B0600070205080204" pitchFamily="34" charset="-128"/>
              </a:rPr>
              <a:t> (window inflation)</a:t>
            </a:r>
          </a:p>
          <a:p>
            <a:pPr lvl="1">
              <a:lnSpc>
                <a:spcPct val="90000"/>
              </a:lnSpc>
            </a:pPr>
            <a:r>
              <a:rPr lang="en-US" altLang="en-US" sz="2400">
                <a:ea typeface="ＭＳ Ｐゴシック" panose="020B0600070205080204" pitchFamily="34" charset="-128"/>
              </a:rPr>
              <a:t>Wait till W=min(awnd, cwnd) is large enough; transmit </a:t>
            </a:r>
            <a:r>
              <a:rPr lang="en-US" altLang="en-US" sz="2400">
                <a:solidFill>
                  <a:srgbClr val="00CC00"/>
                </a:solidFill>
                <a:ea typeface="ＭＳ Ｐゴシック" panose="020B0600070205080204" pitchFamily="34" charset="-128"/>
              </a:rPr>
              <a:t>new</a:t>
            </a:r>
            <a:r>
              <a:rPr lang="en-US" altLang="en-US" sz="2400">
                <a:ea typeface="ＭＳ Ｐゴシック" panose="020B0600070205080204" pitchFamily="34" charset="-128"/>
              </a:rPr>
              <a:t> packet(s)</a:t>
            </a:r>
          </a:p>
          <a:p>
            <a:pPr lvl="1">
              <a:lnSpc>
                <a:spcPct val="90000"/>
              </a:lnSpc>
            </a:pPr>
            <a:r>
              <a:rPr lang="en-US" altLang="en-US" sz="2400">
                <a:ea typeface="ＭＳ Ｐゴシック" panose="020B0600070205080204" pitchFamily="34" charset="-128"/>
              </a:rPr>
              <a:t>On non-dup ACK (1 RTT later), set </a:t>
            </a:r>
            <a:r>
              <a:rPr lang="en-US" altLang="en-US" sz="2400">
                <a:solidFill>
                  <a:srgbClr val="00CC00"/>
                </a:solidFill>
                <a:ea typeface="ＭＳ Ｐゴシック" panose="020B0600070205080204" pitchFamily="34" charset="-128"/>
              </a:rPr>
              <a:t>cwnd</a:t>
            </a:r>
            <a:r>
              <a:rPr lang="en-US" altLang="en-US" sz="2400">
                <a:ea typeface="ＭＳ Ｐゴシック" panose="020B0600070205080204" pitchFamily="34" charset="-128"/>
              </a:rPr>
              <a:t>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ssthresh </a:t>
            </a:r>
            <a:r>
              <a:rPr lang="en-US" altLang="en-US" sz="2400">
                <a:solidFill>
                  <a:schemeClr val="tx2"/>
                </a:solidFill>
                <a:ea typeface="ＭＳ Ｐゴシック" panose="020B0600070205080204" pitchFamily="34" charset="-128"/>
              </a:rPr>
              <a:t>(window deflation)</a:t>
            </a:r>
          </a:p>
          <a:p>
            <a:pPr>
              <a:lnSpc>
                <a:spcPct val="90000"/>
              </a:lnSpc>
            </a:pPr>
            <a:r>
              <a:rPr lang="en-US" altLang="en-US" sz="2800">
                <a:solidFill>
                  <a:schemeClr val="tx2"/>
                </a:solidFill>
                <a:ea typeface="ＭＳ Ｐゴシック" panose="020B0600070205080204" pitchFamily="34" charset="-128"/>
              </a:rPr>
              <a:t>Enter </a:t>
            </a:r>
            <a:r>
              <a:rPr lang="en-US" altLang="en-US" sz="2800">
                <a:solidFill>
                  <a:srgbClr val="FF0000"/>
                </a:solidFill>
                <a:ea typeface="ＭＳ Ｐゴシック" panose="020B0600070205080204" pitchFamily="34" charset="-128"/>
              </a:rPr>
              <a:t>CA</a:t>
            </a:r>
            <a:endParaRPr lang="en-US" altLang="en-US" sz="2800">
              <a:solidFill>
                <a:schemeClr val="tx2"/>
              </a:solidFill>
              <a:ea typeface="ＭＳ Ｐゴシック" panose="020B060007020508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593" name="AutoShape 15">
            <a:extLst>
              <a:ext uri="{FF2B5EF4-FFF2-40B4-BE49-F238E27FC236}">
                <a16:creationId xmlns:a16="http://schemas.microsoft.com/office/drawing/2014/main" id="{E6FBB620-ABE6-E266-E7B0-BE7EE9F408A0}"/>
              </a:ext>
            </a:extLst>
          </p:cNvPr>
          <p:cNvCxnSpPr>
            <a:cxnSpLocks noChangeShapeType="1"/>
            <a:stCxn id="110601" idx="3"/>
            <a:endCxn id="110602" idx="0"/>
          </p:cNvCxnSpPr>
          <p:nvPr/>
        </p:nvCxnSpPr>
        <p:spPr bwMode="auto">
          <a:xfrm flipV="1">
            <a:off x="3873500" y="4435475"/>
            <a:ext cx="2460625" cy="147638"/>
          </a:xfrm>
          <a:prstGeom prst="curvedConnector4">
            <a:avLst>
              <a:gd name="adj1" fmla="val -51"/>
              <a:gd name="adj2" fmla="val 37526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10594" name="Rectangle 2">
            <a:extLst>
              <a:ext uri="{FF2B5EF4-FFF2-40B4-BE49-F238E27FC236}">
                <a16:creationId xmlns:a16="http://schemas.microsoft.com/office/drawing/2014/main" id="{E9FDB019-4C16-CA43-E5D7-845B41E3084C}"/>
              </a:ext>
            </a:extLst>
          </p:cNvPr>
          <p:cNvSpPr>
            <a:spLocks noGrp="1"/>
          </p:cNvSpPr>
          <p:nvPr>
            <p:ph type="title"/>
          </p:nvPr>
        </p:nvSpPr>
        <p:spPr/>
        <p:txBody>
          <a:bodyPr/>
          <a:lstStyle/>
          <a:p>
            <a:r>
              <a:rPr lang="en-US" altLang="en-US">
                <a:ea typeface="ＭＳ Ｐゴシック" panose="020B0600070205080204" pitchFamily="34" charset="-128"/>
              </a:rPr>
              <a:t>Summary: Reno</a:t>
            </a:r>
          </a:p>
        </p:txBody>
      </p:sp>
      <p:sp>
        <p:nvSpPr>
          <p:cNvPr id="110595" name="Rectangle 3">
            <a:extLst>
              <a:ext uri="{FF2B5EF4-FFF2-40B4-BE49-F238E27FC236}">
                <a16:creationId xmlns:a16="http://schemas.microsoft.com/office/drawing/2014/main" id="{EEA6948C-1A46-1518-1447-9A0E5AC42C60}"/>
              </a:ext>
            </a:extLst>
          </p:cNvPr>
          <p:cNvSpPr>
            <a:spLocks noGrp="1"/>
          </p:cNvSpPr>
          <p:nvPr>
            <p:ph type="body" idx="1"/>
          </p:nvPr>
        </p:nvSpPr>
        <p:spPr>
          <a:xfrm>
            <a:off x="457200" y="1358900"/>
            <a:ext cx="8307388" cy="2171700"/>
          </a:xfrm>
        </p:spPr>
        <p:txBody>
          <a:bodyPr/>
          <a:lstStyle/>
          <a:p>
            <a:r>
              <a:rPr lang="en-US" altLang="en-US">
                <a:ea typeface="ＭＳ Ｐゴシック" panose="020B0600070205080204" pitchFamily="34" charset="-128"/>
              </a:rPr>
              <a:t>Basic ideas</a:t>
            </a:r>
          </a:p>
          <a:p>
            <a:pPr lvl="1"/>
            <a:r>
              <a:rPr lang="en-US" altLang="en-US">
                <a:ea typeface="ＭＳ Ｐゴシック" panose="020B0600070205080204" pitchFamily="34" charset="-128"/>
              </a:rPr>
              <a:t>Fast recovery avoids slow start</a:t>
            </a:r>
          </a:p>
          <a:p>
            <a:pPr lvl="1"/>
            <a:r>
              <a:rPr lang="en-US" altLang="en-US">
                <a:ea typeface="ＭＳ Ｐゴシック" panose="020B0600070205080204" pitchFamily="34" charset="-128"/>
              </a:rPr>
              <a:t>dupACKs: fast retransmit + fast recovery</a:t>
            </a:r>
          </a:p>
          <a:p>
            <a:pPr lvl="1"/>
            <a:r>
              <a:rPr lang="en-US" altLang="en-US">
                <a:ea typeface="ＭＳ Ｐゴシック" panose="020B0600070205080204" pitchFamily="34" charset="-128"/>
              </a:rPr>
              <a:t>Timeout: fast retransmit + slow start</a:t>
            </a:r>
          </a:p>
        </p:txBody>
      </p:sp>
      <p:sp>
        <p:nvSpPr>
          <p:cNvPr id="110596" name="Rectangle 6">
            <a:extLst>
              <a:ext uri="{FF2B5EF4-FFF2-40B4-BE49-F238E27FC236}">
                <a16:creationId xmlns:a16="http://schemas.microsoft.com/office/drawing/2014/main" id="{1CC62763-07AE-CFA7-5C59-EC3A99F3F9B8}"/>
              </a:ext>
            </a:extLst>
          </p:cNvPr>
          <p:cNvSpPr>
            <a:spLocks noChangeArrowheads="1"/>
          </p:cNvSpPr>
          <p:nvPr/>
        </p:nvSpPr>
        <p:spPr bwMode="auto">
          <a:xfrm>
            <a:off x="1016000" y="3771900"/>
            <a:ext cx="72517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110597" name="Text Box 7">
            <a:extLst>
              <a:ext uri="{FF2B5EF4-FFF2-40B4-BE49-F238E27FC236}">
                <a16:creationId xmlns:a16="http://schemas.microsoft.com/office/drawing/2014/main" id="{AED3A931-0864-D4A5-EDAE-2BB47202ECD2}"/>
              </a:ext>
            </a:extLst>
          </p:cNvPr>
          <p:cNvSpPr txBox="1">
            <a:spLocks noChangeArrowheads="1"/>
          </p:cNvSpPr>
          <p:nvPr/>
        </p:nvSpPr>
        <p:spPr bwMode="auto">
          <a:xfrm>
            <a:off x="2109788" y="5997575"/>
            <a:ext cx="1731962" cy="376238"/>
          </a:xfrm>
          <a:prstGeom prst="rect">
            <a:avLst/>
          </a:prstGeom>
          <a:noFill/>
          <a:ln w="952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00CC00"/>
                </a:solidFill>
                <a:effectLst/>
                <a:uLnTx/>
                <a:uFillTx/>
                <a:latin typeface="Lucida Console" panose="020B0609040504020204" pitchFamily="49" charset="0"/>
                <a:ea typeface="ＭＳ Ｐゴシック" panose="020B0600070205080204" pitchFamily="34" charset="-128"/>
                <a:cs typeface="+mn-cs"/>
              </a:rPr>
              <a:t>slow start</a:t>
            </a:r>
          </a:p>
        </p:txBody>
      </p:sp>
      <p:sp>
        <p:nvSpPr>
          <p:cNvPr id="110598" name="Text Box 13">
            <a:extLst>
              <a:ext uri="{FF2B5EF4-FFF2-40B4-BE49-F238E27FC236}">
                <a16:creationId xmlns:a16="http://schemas.microsoft.com/office/drawing/2014/main" id="{98742A2E-9A7B-1957-79F6-1E571E283AD2}"/>
              </a:ext>
            </a:extLst>
          </p:cNvPr>
          <p:cNvSpPr txBox="1">
            <a:spLocks noChangeArrowheads="1"/>
          </p:cNvSpPr>
          <p:nvPr/>
        </p:nvSpPr>
        <p:spPr bwMode="auto">
          <a:xfrm>
            <a:off x="5584825" y="5946775"/>
            <a:ext cx="15748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retransmit</a:t>
            </a:r>
          </a:p>
        </p:txBody>
      </p:sp>
      <p:sp>
        <p:nvSpPr>
          <p:cNvPr id="110599" name="Line 18">
            <a:extLst>
              <a:ext uri="{FF2B5EF4-FFF2-40B4-BE49-F238E27FC236}">
                <a16:creationId xmlns:a16="http://schemas.microsoft.com/office/drawing/2014/main" id="{1B546887-8790-4577-33B4-593C1C8FB0FB}"/>
              </a:ext>
            </a:extLst>
          </p:cNvPr>
          <p:cNvSpPr>
            <a:spLocks noChangeShapeType="1"/>
          </p:cNvSpPr>
          <p:nvPr/>
        </p:nvSpPr>
        <p:spPr bwMode="auto">
          <a:xfrm>
            <a:off x="3784600" y="4902200"/>
            <a:ext cx="2552700" cy="1041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0" name="Line 19">
            <a:extLst>
              <a:ext uri="{FF2B5EF4-FFF2-40B4-BE49-F238E27FC236}">
                <a16:creationId xmlns:a16="http://schemas.microsoft.com/office/drawing/2014/main" id="{5D92A12E-7A5D-0D7D-4E99-BE5D2D2CC797}"/>
              </a:ext>
            </a:extLst>
          </p:cNvPr>
          <p:cNvSpPr>
            <a:spLocks noChangeShapeType="1"/>
          </p:cNvSpPr>
          <p:nvPr/>
        </p:nvSpPr>
        <p:spPr bwMode="auto">
          <a:xfrm flipH="1">
            <a:off x="3822700" y="6146800"/>
            <a:ext cx="17653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1" name="Text Box 8">
            <a:extLst>
              <a:ext uri="{FF2B5EF4-FFF2-40B4-BE49-F238E27FC236}">
                <a16:creationId xmlns:a16="http://schemas.microsoft.com/office/drawing/2014/main" id="{AFFE2B2B-9770-DE3D-70EA-16A062074034}"/>
              </a:ext>
            </a:extLst>
          </p:cNvPr>
          <p:cNvSpPr txBox="1">
            <a:spLocks noChangeArrowheads="1"/>
          </p:cNvSpPr>
          <p:nvPr/>
        </p:nvSpPr>
        <p:spPr bwMode="auto">
          <a:xfrm>
            <a:off x="2139950" y="4257675"/>
            <a:ext cx="1733550" cy="650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FF0000"/>
                </a:solidFill>
                <a:effectLst/>
                <a:uLnTx/>
                <a:uFillTx/>
                <a:latin typeface="Lucida Console" panose="020B0609040504020204" pitchFamily="49" charset="0"/>
                <a:ea typeface="ＭＳ Ｐゴシック" panose="020B0600070205080204" pitchFamily="34" charset="-128"/>
                <a:cs typeface="+mn-cs"/>
              </a:rPr>
              <a:t>congestion avoidance</a:t>
            </a:r>
          </a:p>
        </p:txBody>
      </p:sp>
      <p:sp>
        <p:nvSpPr>
          <p:cNvPr id="110602" name="Text Box 10">
            <a:extLst>
              <a:ext uri="{FF2B5EF4-FFF2-40B4-BE49-F238E27FC236}">
                <a16:creationId xmlns:a16="http://schemas.microsoft.com/office/drawing/2014/main" id="{C4684A3F-A92D-FD67-194F-C7FDAC55208A}"/>
              </a:ext>
            </a:extLst>
          </p:cNvPr>
          <p:cNvSpPr txBox="1">
            <a:spLocks noChangeArrowheads="1"/>
          </p:cNvSpPr>
          <p:nvPr/>
        </p:nvSpPr>
        <p:spPr bwMode="auto">
          <a:xfrm>
            <a:off x="5546725" y="4435475"/>
            <a:ext cx="15748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FR/FR  </a:t>
            </a:r>
          </a:p>
        </p:txBody>
      </p:sp>
      <p:sp>
        <p:nvSpPr>
          <p:cNvPr id="110603" name="Line 20">
            <a:extLst>
              <a:ext uri="{FF2B5EF4-FFF2-40B4-BE49-F238E27FC236}">
                <a16:creationId xmlns:a16="http://schemas.microsoft.com/office/drawing/2014/main" id="{21385101-DE0A-AC56-1326-A9781B7B9504}"/>
              </a:ext>
            </a:extLst>
          </p:cNvPr>
          <p:cNvSpPr>
            <a:spLocks noChangeShapeType="1"/>
          </p:cNvSpPr>
          <p:nvPr/>
        </p:nvSpPr>
        <p:spPr bwMode="auto">
          <a:xfrm flipH="1">
            <a:off x="3873500" y="4622800"/>
            <a:ext cx="1658938"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4" name="Line 21">
            <a:extLst>
              <a:ext uri="{FF2B5EF4-FFF2-40B4-BE49-F238E27FC236}">
                <a16:creationId xmlns:a16="http://schemas.microsoft.com/office/drawing/2014/main" id="{98F28F7F-42D3-7C01-760A-F976C5B8A832}"/>
              </a:ext>
            </a:extLst>
          </p:cNvPr>
          <p:cNvSpPr>
            <a:spLocks noChangeShapeType="1"/>
          </p:cNvSpPr>
          <p:nvPr/>
        </p:nvSpPr>
        <p:spPr bwMode="auto">
          <a:xfrm flipV="1">
            <a:off x="2971800" y="4902200"/>
            <a:ext cx="0" cy="10922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5" name="Text Box 23">
            <a:extLst>
              <a:ext uri="{FF2B5EF4-FFF2-40B4-BE49-F238E27FC236}">
                <a16:creationId xmlns:a16="http://schemas.microsoft.com/office/drawing/2014/main" id="{B41E1E5C-15B7-DF9C-CA47-AE96E2419A5A}"/>
              </a:ext>
            </a:extLst>
          </p:cNvPr>
          <p:cNvSpPr txBox="1">
            <a:spLocks noChangeArrowheads="1"/>
          </p:cNvSpPr>
          <p:nvPr/>
        </p:nvSpPr>
        <p:spPr bwMode="auto">
          <a:xfrm>
            <a:off x="3409950" y="3775075"/>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dupACKs</a:t>
            </a:r>
          </a:p>
        </p:txBody>
      </p:sp>
      <p:sp>
        <p:nvSpPr>
          <p:cNvPr id="110606" name="Text Box 24">
            <a:extLst>
              <a:ext uri="{FF2B5EF4-FFF2-40B4-BE49-F238E27FC236}">
                <a16:creationId xmlns:a16="http://schemas.microsoft.com/office/drawing/2014/main" id="{1C9D8053-940D-5D54-465D-C640ED3C050E}"/>
              </a:ext>
            </a:extLst>
          </p:cNvPr>
          <p:cNvSpPr txBox="1">
            <a:spLocks noChangeArrowheads="1"/>
          </p:cNvSpPr>
          <p:nvPr/>
        </p:nvSpPr>
        <p:spPr bwMode="auto">
          <a:xfrm>
            <a:off x="3895725" y="5260975"/>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timeout</a:t>
            </a:r>
          </a:p>
        </p:txBody>
      </p:sp>
      <p:sp>
        <p:nvSpPr>
          <p:cNvPr id="110607" name="Freeform 29">
            <a:extLst>
              <a:ext uri="{FF2B5EF4-FFF2-40B4-BE49-F238E27FC236}">
                <a16:creationId xmlns:a16="http://schemas.microsoft.com/office/drawing/2014/main" id="{04EFE041-16B5-8DC8-F780-D1CB5B3279E4}"/>
              </a:ext>
            </a:extLst>
          </p:cNvPr>
          <p:cNvSpPr>
            <a:spLocks/>
          </p:cNvSpPr>
          <p:nvPr/>
        </p:nvSpPr>
        <p:spPr bwMode="auto">
          <a:xfrm>
            <a:off x="3835400" y="5592763"/>
            <a:ext cx="1752600" cy="401637"/>
          </a:xfrm>
          <a:custGeom>
            <a:avLst/>
            <a:gdLst>
              <a:gd name="T0" fmla="*/ 0 w 1104"/>
              <a:gd name="T1" fmla="*/ 2147483646 h 253"/>
              <a:gd name="T2" fmla="*/ 2147483646 w 1104"/>
              <a:gd name="T3" fmla="*/ 2147483646 h 253"/>
              <a:gd name="T4" fmla="*/ 2147483646 w 1104"/>
              <a:gd name="T5" fmla="*/ 2147483646 h 253"/>
              <a:gd name="T6" fmla="*/ 0 60000 65536"/>
              <a:gd name="T7" fmla="*/ 0 60000 65536"/>
              <a:gd name="T8" fmla="*/ 0 60000 65536"/>
            </a:gdLst>
            <a:ahLst/>
            <a:cxnLst>
              <a:cxn ang="T6">
                <a:pos x="T0" y="T1"/>
              </a:cxn>
              <a:cxn ang="T7">
                <a:pos x="T2" y="T3"/>
              </a:cxn>
              <a:cxn ang="T8">
                <a:pos x="T4" y="T5"/>
              </a:cxn>
            </a:cxnLst>
            <a:rect l="0" t="0" r="r" b="b"/>
            <a:pathLst>
              <a:path w="1104" h="253">
                <a:moveTo>
                  <a:pt x="0" y="253"/>
                </a:moveTo>
                <a:cubicBezTo>
                  <a:pt x="160" y="131"/>
                  <a:pt x="320" y="10"/>
                  <a:pt x="504" y="5"/>
                </a:cubicBezTo>
                <a:cubicBezTo>
                  <a:pt x="688" y="0"/>
                  <a:pt x="896" y="110"/>
                  <a:pt x="1104" y="221"/>
                </a:cubicBezTo>
              </a:path>
            </a:pathLst>
          </a:custGeom>
          <a:noFill/>
          <a:ln w="9525" cap="flat" cmpd="sng">
            <a:solidFill>
              <a:schemeClr val="tx1"/>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4A8140C7-2F49-2677-643D-8EDF44E4942E}"/>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111618" name="Picture 2">
            <a:extLst>
              <a:ext uri="{FF2B5EF4-FFF2-40B4-BE49-F238E27FC236}">
                <a16:creationId xmlns:a16="http://schemas.microsoft.com/office/drawing/2014/main" id="{94E59968-AF79-5DD7-767B-518783E9C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
            <a:extLst>
              <a:ext uri="{FF2B5EF4-FFF2-40B4-BE49-F238E27FC236}">
                <a16:creationId xmlns:a16="http://schemas.microsoft.com/office/drawing/2014/main" id="{BCC1F924-D764-C7CD-62AB-63985DE2A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1009650"/>
            <a:ext cx="4167187"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C22ED94A-72BA-7075-1B0D-AAC8CFE28A33}"/>
              </a:ext>
            </a:extLst>
          </p:cNvPr>
          <p:cNvSpPr>
            <a:spLocks noGrp="1"/>
          </p:cNvSpPr>
          <p:nvPr>
            <p:ph type="title"/>
          </p:nvPr>
        </p:nvSpPr>
        <p:spPr>
          <a:xfrm>
            <a:off x="317500" y="228600"/>
            <a:ext cx="8483600" cy="814388"/>
          </a:xfrm>
        </p:spPr>
        <p:txBody>
          <a:bodyPr/>
          <a:lstStyle/>
          <a:p>
            <a:r>
              <a:rPr lang="en-US" altLang="en-US" sz="3600">
                <a:ea typeface="ＭＳ Ｐゴシック" panose="020B0600070205080204" pitchFamily="34" charset="-128"/>
              </a:rPr>
              <a:t>Problem with Reno</a:t>
            </a:r>
            <a:endParaRPr lang="en-US" altLang="en-US" sz="1600">
              <a:ea typeface="ＭＳ Ｐゴシック" panose="020B0600070205080204" pitchFamily="34" charset="-128"/>
            </a:endParaRPr>
          </a:p>
        </p:txBody>
      </p:sp>
      <p:sp>
        <p:nvSpPr>
          <p:cNvPr id="113666" name="Rectangle 3">
            <a:extLst>
              <a:ext uri="{FF2B5EF4-FFF2-40B4-BE49-F238E27FC236}">
                <a16:creationId xmlns:a16="http://schemas.microsoft.com/office/drawing/2014/main" id="{FB5F22C1-507F-4D2F-2C47-37AAF6423159}"/>
              </a:ext>
            </a:extLst>
          </p:cNvPr>
          <p:cNvSpPr>
            <a:spLocks noGrp="1"/>
          </p:cNvSpPr>
          <p:nvPr>
            <p:ph type="body" idx="1"/>
          </p:nvPr>
        </p:nvSpPr>
        <p:spPr>
          <a:xfrm>
            <a:off x="444500" y="1435100"/>
            <a:ext cx="8307388" cy="5168900"/>
          </a:xfrm>
        </p:spPr>
        <p:txBody>
          <a:bodyPr/>
          <a:lstStyle/>
          <a:p>
            <a:pPr>
              <a:lnSpc>
                <a:spcPct val="90000"/>
              </a:lnSpc>
            </a:pPr>
            <a:r>
              <a:rPr lang="en-US" altLang="en-US" sz="2800">
                <a:ea typeface="ＭＳ Ｐゴシック" panose="020B0600070205080204" pitchFamily="34" charset="-128"/>
              </a:rPr>
              <a:t>Reno retransmit at most 1 lost packet per RTT</a:t>
            </a:r>
          </a:p>
          <a:p>
            <a:pPr lvl="1">
              <a:lnSpc>
                <a:spcPct val="90000"/>
              </a:lnSpc>
            </a:pPr>
            <a:r>
              <a:rPr lang="en-US" altLang="en-US" sz="2400">
                <a:ea typeface="ＭＳ Ｐゴシック" panose="020B0600070205080204" pitchFamily="34" charset="-128"/>
              </a:rPr>
              <a:t>Pipe can be emptied during “Fast Retransmit/Fast Recovery” with multiple losses</a:t>
            </a:r>
          </a:p>
          <a:p>
            <a:pPr>
              <a:lnSpc>
                <a:spcPct val="90000"/>
              </a:lnSpc>
            </a:pPr>
            <a:r>
              <a:rPr lang="en-US" altLang="en-US" sz="2800">
                <a:ea typeface="ＭＳ Ｐゴシック" panose="020B0600070205080204" pitchFamily="34" charset="-128"/>
              </a:rPr>
              <a:t>Solution: TCP with Selective Acknowledgements (SACK) provides better estimate of packets in pipe</a:t>
            </a:r>
          </a:p>
          <a:p>
            <a:pPr lvl="1">
              <a:lnSpc>
                <a:spcPct val="90000"/>
              </a:lnSpc>
            </a:pPr>
            <a:r>
              <a:rPr lang="en-US" altLang="en-US" sz="2400">
                <a:ea typeface="ＭＳ Ｐゴシック" panose="020B0600070205080204" pitchFamily="34" charset="-128"/>
              </a:rPr>
              <a:t>SACK TCP option describes received packets</a:t>
            </a:r>
          </a:p>
          <a:p>
            <a:pPr lvl="1">
              <a:lnSpc>
                <a:spcPct val="90000"/>
              </a:lnSpc>
            </a:pPr>
            <a:r>
              <a:rPr lang="en-US" altLang="en-US" sz="2400">
                <a:ea typeface="ＭＳ Ｐゴシック" panose="020B0600070205080204" pitchFamily="34" charset="-128"/>
              </a:rPr>
              <a:t>On 3 dupACKs: retransmits, halves window, enters FR</a:t>
            </a:r>
          </a:p>
          <a:p>
            <a:pPr lvl="1">
              <a:lnSpc>
                <a:spcPct val="90000"/>
              </a:lnSpc>
            </a:pPr>
            <a:r>
              <a:rPr lang="en-US" altLang="en-US" sz="2400">
                <a:ea typeface="ＭＳ Ｐゴシック" panose="020B0600070205080204" pitchFamily="34" charset="-128"/>
              </a:rPr>
              <a:t>Updates </a:t>
            </a:r>
            <a:r>
              <a:rPr lang="en-US" altLang="en-US" sz="2400">
                <a:solidFill>
                  <a:srgbClr val="00CC00"/>
                </a:solidFill>
                <a:ea typeface="ＭＳ Ｐゴシック" panose="020B0600070205080204" pitchFamily="34" charset="-128"/>
              </a:rPr>
              <a:t>pipe</a:t>
            </a:r>
            <a:r>
              <a:rPr lang="en-US" altLang="en-US" sz="2400">
                <a:ea typeface="ＭＳ Ｐゴシック" panose="020B0600070205080204" pitchFamily="34" charset="-128"/>
              </a:rPr>
              <a:t> = packets in pipe</a:t>
            </a:r>
          </a:p>
          <a:p>
            <a:pPr lvl="2">
              <a:lnSpc>
                <a:spcPct val="90000"/>
              </a:lnSpc>
            </a:pPr>
            <a:r>
              <a:rPr lang="en-US" altLang="en-US" sz="2000">
                <a:ea typeface="ＭＳ Ｐゴシック" panose="020B0600070205080204" pitchFamily="34" charset="-128"/>
              </a:rPr>
              <a:t>Increment when lost or new packets sent</a:t>
            </a:r>
          </a:p>
          <a:p>
            <a:pPr lvl="2">
              <a:lnSpc>
                <a:spcPct val="90000"/>
              </a:lnSpc>
            </a:pPr>
            <a:r>
              <a:rPr lang="en-US" altLang="en-US" sz="2000">
                <a:ea typeface="ＭＳ Ｐゴシック" panose="020B0600070205080204" pitchFamily="34" charset="-128"/>
              </a:rPr>
              <a:t>Decrement when dupACK received</a:t>
            </a:r>
          </a:p>
          <a:p>
            <a:pPr lvl="1">
              <a:lnSpc>
                <a:spcPct val="90000"/>
              </a:lnSpc>
            </a:pPr>
            <a:r>
              <a:rPr lang="en-US" altLang="en-US" sz="2400">
                <a:ea typeface="ＭＳ Ｐゴシック" panose="020B0600070205080204" pitchFamily="34" charset="-128"/>
              </a:rPr>
              <a:t>Transmits a (lost or new) packet when </a:t>
            </a:r>
            <a:r>
              <a:rPr lang="en-US" altLang="en-US" sz="2400">
                <a:solidFill>
                  <a:srgbClr val="00CC00"/>
                </a:solidFill>
                <a:ea typeface="ＭＳ Ｐゴシック" panose="020B0600070205080204" pitchFamily="34" charset="-128"/>
              </a:rPr>
              <a:t>pipe &lt; cwnd</a:t>
            </a:r>
          </a:p>
          <a:p>
            <a:pPr lvl="1">
              <a:lnSpc>
                <a:spcPct val="90000"/>
              </a:lnSpc>
            </a:pPr>
            <a:r>
              <a:rPr lang="en-US" altLang="en-US" sz="2400">
                <a:ea typeface="ＭＳ Ｐゴシック" panose="020B0600070205080204" pitchFamily="34" charset="-128"/>
              </a:rPr>
              <a:t>Exit FR when all packets outstanding when FR was entered are acknowledged</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ADFBAEB3-5C5B-34E2-C1B2-7B676209851F}"/>
              </a:ext>
            </a:extLst>
          </p:cNvPr>
          <p:cNvSpPr>
            <a:spLocks noGrp="1"/>
          </p:cNvSpPr>
          <p:nvPr>
            <p:ph type="title"/>
          </p:nvPr>
        </p:nvSpPr>
        <p:spPr/>
        <p:txBody>
          <a:bodyPr/>
          <a:lstStyle/>
          <a:p>
            <a:r>
              <a:rPr lang="en-US" altLang="en-US">
                <a:ea typeface="ＭＳ Ｐゴシック" panose="020B0600070205080204" pitchFamily="34" charset="-128"/>
              </a:rPr>
              <a:t>TCP versions</a:t>
            </a:r>
          </a:p>
        </p:txBody>
      </p:sp>
      <p:sp>
        <p:nvSpPr>
          <p:cNvPr id="84994" name="Rectangle 3">
            <a:extLst>
              <a:ext uri="{FF2B5EF4-FFF2-40B4-BE49-F238E27FC236}">
                <a16:creationId xmlns:a16="http://schemas.microsoft.com/office/drawing/2014/main" id="{2F715AC1-F6AE-40CC-E44D-EC03B96CF7FD}"/>
              </a:ext>
            </a:extLst>
          </p:cNvPr>
          <p:cNvSpPr>
            <a:spLocks noGrp="1"/>
          </p:cNvSpPr>
          <p:nvPr>
            <p:ph type="body" idx="1"/>
          </p:nvPr>
        </p:nvSpPr>
        <p:spPr>
          <a:xfrm>
            <a:off x="457200" y="1465263"/>
            <a:ext cx="8178800" cy="5178425"/>
          </a:xfrm>
        </p:spPr>
        <p:txBody>
          <a:bodyPr/>
          <a:lstStyle/>
          <a:p>
            <a:r>
              <a:rPr lang="en-US" altLang="en-US">
                <a:solidFill>
                  <a:srgbClr val="CC3300"/>
                </a:solidFill>
                <a:ea typeface="ＭＳ Ｐゴシック" panose="020B0600070205080204" pitchFamily="34" charset="-128"/>
              </a:rPr>
              <a:t>TCP is not perfectly homogenous (200+)</a:t>
            </a:r>
          </a:p>
        </p:txBody>
      </p:sp>
      <p:sp>
        <p:nvSpPr>
          <p:cNvPr id="84995" name="Text Box 5">
            <a:extLst>
              <a:ext uri="{FF2B5EF4-FFF2-40B4-BE49-F238E27FC236}">
                <a16:creationId xmlns:a16="http://schemas.microsoft.com/office/drawing/2014/main" id="{19676CF8-F0E8-D7DE-FA19-69C5DB7C8F6F}"/>
              </a:ext>
            </a:extLst>
          </p:cNvPr>
          <p:cNvSpPr txBox="1">
            <a:spLocks noChangeArrowheads="1"/>
          </p:cNvSpPr>
          <p:nvPr/>
        </p:nvSpPr>
        <p:spPr bwMode="auto">
          <a:xfrm>
            <a:off x="457200" y="1998663"/>
            <a:ext cx="750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4.2 BSD first widely available release of TCP/IP (1983)</a:t>
            </a:r>
          </a:p>
        </p:txBody>
      </p:sp>
      <p:sp>
        <p:nvSpPr>
          <p:cNvPr id="84996" name="Text Box 6">
            <a:extLst>
              <a:ext uri="{FF2B5EF4-FFF2-40B4-BE49-F238E27FC236}">
                <a16:creationId xmlns:a16="http://schemas.microsoft.com/office/drawing/2014/main" id="{CEFE9ED2-B2AB-6EA8-FD8A-4B30D30B1E7F}"/>
              </a:ext>
            </a:extLst>
          </p:cNvPr>
          <p:cNvSpPr txBox="1">
            <a:spLocks noChangeArrowheads="1"/>
          </p:cNvSpPr>
          <p:nvPr/>
        </p:nvSpPr>
        <p:spPr bwMode="auto">
          <a:xfrm>
            <a:off x="808038" y="2741613"/>
            <a:ext cx="225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(1986)</a:t>
            </a:r>
          </a:p>
        </p:txBody>
      </p:sp>
      <p:sp>
        <p:nvSpPr>
          <p:cNvPr id="84997" name="Text Box 7">
            <a:extLst>
              <a:ext uri="{FF2B5EF4-FFF2-40B4-BE49-F238E27FC236}">
                <a16:creationId xmlns:a16="http://schemas.microsoft.com/office/drawing/2014/main" id="{C08BC0AD-BC4A-3958-C562-E186637EAC12}"/>
              </a:ext>
            </a:extLst>
          </p:cNvPr>
          <p:cNvSpPr txBox="1">
            <a:spLocks noChangeArrowheads="1"/>
          </p:cNvSpPr>
          <p:nvPr/>
        </p:nvSpPr>
        <p:spPr bwMode="auto">
          <a:xfrm>
            <a:off x="1182688" y="3494088"/>
            <a:ext cx="3287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Tahoe (1988)</a:t>
            </a:r>
          </a:p>
        </p:txBody>
      </p:sp>
      <p:sp>
        <p:nvSpPr>
          <p:cNvPr id="84998" name="Text Box 8">
            <a:extLst>
              <a:ext uri="{FF2B5EF4-FFF2-40B4-BE49-F238E27FC236}">
                <a16:creationId xmlns:a16="http://schemas.microsoft.com/office/drawing/2014/main" id="{24BB2292-366E-DFA7-8CF5-32D3CDA46DB7}"/>
              </a:ext>
            </a:extLst>
          </p:cNvPr>
          <p:cNvSpPr txBox="1">
            <a:spLocks noChangeArrowheads="1"/>
          </p:cNvSpPr>
          <p:nvPr/>
        </p:nvSpPr>
        <p:spPr bwMode="auto">
          <a:xfrm>
            <a:off x="1557338" y="4224338"/>
            <a:ext cx="313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Reno (1990)</a:t>
            </a:r>
          </a:p>
        </p:txBody>
      </p:sp>
      <p:sp>
        <p:nvSpPr>
          <p:cNvPr id="84999" name="Text Box 10">
            <a:extLst>
              <a:ext uri="{FF2B5EF4-FFF2-40B4-BE49-F238E27FC236}">
                <a16:creationId xmlns:a16="http://schemas.microsoft.com/office/drawing/2014/main" id="{F58E4912-9FAD-25D3-0044-5992B5AC4C94}"/>
              </a:ext>
            </a:extLst>
          </p:cNvPr>
          <p:cNvSpPr txBox="1">
            <a:spLocks noChangeArrowheads="1"/>
          </p:cNvSpPr>
          <p:nvPr/>
        </p:nvSpPr>
        <p:spPr bwMode="auto">
          <a:xfrm>
            <a:off x="5300663" y="5435600"/>
            <a:ext cx="2511425" cy="4699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Vegas (1994)</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5000" name="Text Box 11">
            <a:extLst>
              <a:ext uri="{FF2B5EF4-FFF2-40B4-BE49-F238E27FC236}">
                <a16:creationId xmlns:a16="http://schemas.microsoft.com/office/drawing/2014/main" id="{096A33C7-FDC5-C113-5F09-32ED99AA16D8}"/>
              </a:ext>
            </a:extLst>
          </p:cNvPr>
          <p:cNvSpPr txBox="1">
            <a:spLocks noChangeArrowheads="1"/>
          </p:cNvSpPr>
          <p:nvPr/>
        </p:nvSpPr>
        <p:spPr bwMode="auto">
          <a:xfrm>
            <a:off x="5224463" y="2528888"/>
            <a:ext cx="24606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Windows 95</a:t>
            </a:r>
          </a:p>
        </p:txBody>
      </p:sp>
      <p:sp>
        <p:nvSpPr>
          <p:cNvPr id="85001" name="Text Box 12">
            <a:extLst>
              <a:ext uri="{FF2B5EF4-FFF2-40B4-BE49-F238E27FC236}">
                <a16:creationId xmlns:a16="http://schemas.microsoft.com/office/drawing/2014/main" id="{334417B8-F22E-57DE-AFED-DD942F01455C}"/>
              </a:ext>
            </a:extLst>
          </p:cNvPr>
          <p:cNvSpPr txBox="1">
            <a:spLocks noChangeArrowheads="1"/>
          </p:cNvSpPr>
          <p:nvPr/>
        </p:nvSpPr>
        <p:spPr bwMode="auto">
          <a:xfrm>
            <a:off x="4572000" y="388937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SunOS 4.1.3,4.1.4</a:t>
            </a:r>
          </a:p>
        </p:txBody>
      </p:sp>
      <p:sp>
        <p:nvSpPr>
          <p:cNvPr id="85002" name="Line 13">
            <a:extLst>
              <a:ext uri="{FF2B5EF4-FFF2-40B4-BE49-F238E27FC236}">
                <a16:creationId xmlns:a16="http://schemas.microsoft.com/office/drawing/2014/main" id="{F622F770-1DA3-8305-7327-6AE31042D390}"/>
              </a:ext>
            </a:extLst>
          </p:cNvPr>
          <p:cNvSpPr>
            <a:spLocks noChangeShapeType="1"/>
          </p:cNvSpPr>
          <p:nvPr/>
        </p:nvSpPr>
        <p:spPr bwMode="auto">
          <a:xfrm>
            <a:off x="1557338" y="2455863"/>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3" name="Line 14">
            <a:extLst>
              <a:ext uri="{FF2B5EF4-FFF2-40B4-BE49-F238E27FC236}">
                <a16:creationId xmlns:a16="http://schemas.microsoft.com/office/drawing/2014/main" id="{7E1783A6-644D-705E-B5B1-F8CC40BD2CF1}"/>
              </a:ext>
            </a:extLst>
          </p:cNvPr>
          <p:cNvSpPr>
            <a:spLocks noChangeShapeType="1"/>
          </p:cNvSpPr>
          <p:nvPr/>
        </p:nvSpPr>
        <p:spPr bwMode="auto">
          <a:xfrm>
            <a:off x="1909763" y="3198813"/>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4" name="Line 15">
            <a:extLst>
              <a:ext uri="{FF2B5EF4-FFF2-40B4-BE49-F238E27FC236}">
                <a16:creationId xmlns:a16="http://schemas.microsoft.com/office/drawing/2014/main" id="{9DD79B9E-8FD6-815B-6C53-E904040E2A79}"/>
              </a:ext>
            </a:extLst>
          </p:cNvPr>
          <p:cNvSpPr>
            <a:spLocks noChangeShapeType="1"/>
          </p:cNvSpPr>
          <p:nvPr/>
        </p:nvSpPr>
        <p:spPr bwMode="auto">
          <a:xfrm>
            <a:off x="2185988" y="3932238"/>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5" name="Line 16">
            <a:extLst>
              <a:ext uri="{FF2B5EF4-FFF2-40B4-BE49-F238E27FC236}">
                <a16:creationId xmlns:a16="http://schemas.microsoft.com/office/drawing/2014/main" id="{2115BD2F-6938-E156-F30F-CC75FB520B42}"/>
              </a:ext>
            </a:extLst>
          </p:cNvPr>
          <p:cNvSpPr>
            <a:spLocks noChangeShapeType="1"/>
          </p:cNvSpPr>
          <p:nvPr/>
        </p:nvSpPr>
        <p:spPr bwMode="auto">
          <a:xfrm>
            <a:off x="3424238" y="4646613"/>
            <a:ext cx="474662" cy="681037"/>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6" name="Line 17">
            <a:extLst>
              <a:ext uri="{FF2B5EF4-FFF2-40B4-BE49-F238E27FC236}">
                <a16:creationId xmlns:a16="http://schemas.microsoft.com/office/drawing/2014/main" id="{CB557512-CD21-5DD5-BBC9-CD42A12E5E32}"/>
              </a:ext>
            </a:extLst>
          </p:cNvPr>
          <p:cNvSpPr>
            <a:spLocks noChangeShapeType="1"/>
          </p:cNvSpPr>
          <p:nvPr/>
        </p:nvSpPr>
        <p:spPr bwMode="auto">
          <a:xfrm flipH="1">
            <a:off x="1462088" y="4665663"/>
            <a:ext cx="438150" cy="530225"/>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7" name="Line 18">
            <a:extLst>
              <a:ext uri="{FF2B5EF4-FFF2-40B4-BE49-F238E27FC236}">
                <a16:creationId xmlns:a16="http://schemas.microsoft.com/office/drawing/2014/main" id="{CC66FB28-3F06-9E2C-4651-7815D244CFA5}"/>
              </a:ext>
            </a:extLst>
          </p:cNvPr>
          <p:cNvSpPr>
            <a:spLocks noChangeShapeType="1"/>
          </p:cNvSpPr>
          <p:nvPr/>
        </p:nvSpPr>
        <p:spPr bwMode="auto">
          <a:xfrm flipH="1">
            <a:off x="2590800" y="4656138"/>
            <a:ext cx="90488" cy="376237"/>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8" name="Text Box 19">
            <a:extLst>
              <a:ext uri="{FF2B5EF4-FFF2-40B4-BE49-F238E27FC236}">
                <a16:creationId xmlns:a16="http://schemas.microsoft.com/office/drawing/2014/main" id="{F66D523A-639F-1139-739F-DC99F7806BA9}"/>
              </a:ext>
            </a:extLst>
          </p:cNvPr>
          <p:cNvSpPr txBox="1">
            <a:spLocks noChangeArrowheads="1"/>
          </p:cNvSpPr>
          <p:nvPr/>
        </p:nvSpPr>
        <p:spPr bwMode="auto">
          <a:xfrm>
            <a:off x="2892425" y="5270500"/>
            <a:ext cx="225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4.4 BSD (1993)</a:t>
            </a:r>
          </a:p>
        </p:txBody>
      </p:sp>
      <p:sp>
        <p:nvSpPr>
          <p:cNvPr id="85009" name="Text Box 20">
            <a:extLst>
              <a:ext uri="{FF2B5EF4-FFF2-40B4-BE49-F238E27FC236}">
                <a16:creationId xmlns:a16="http://schemas.microsoft.com/office/drawing/2014/main" id="{05CE44C6-E096-80C2-88EB-9E41105F866E}"/>
              </a:ext>
            </a:extLst>
          </p:cNvPr>
          <p:cNvSpPr txBox="1">
            <a:spLocks noChangeArrowheads="1"/>
          </p:cNvSpPr>
          <p:nvPr/>
        </p:nvSpPr>
        <p:spPr bwMode="auto">
          <a:xfrm>
            <a:off x="822325" y="5157788"/>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HP/UX</a:t>
            </a:r>
          </a:p>
        </p:txBody>
      </p:sp>
      <p:sp>
        <p:nvSpPr>
          <p:cNvPr id="85010" name="Text Box 21">
            <a:extLst>
              <a:ext uri="{FF2B5EF4-FFF2-40B4-BE49-F238E27FC236}">
                <a16:creationId xmlns:a16="http://schemas.microsoft.com/office/drawing/2014/main" id="{5DD48E6B-DC6F-7190-17BB-004322CDFA57}"/>
              </a:ext>
            </a:extLst>
          </p:cNvPr>
          <p:cNvSpPr txBox="1">
            <a:spLocks noChangeArrowheads="1"/>
          </p:cNvSpPr>
          <p:nvPr/>
        </p:nvSpPr>
        <p:spPr bwMode="auto">
          <a:xfrm>
            <a:off x="5232400" y="4406900"/>
            <a:ext cx="2116138"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Solaris 2.3,2.4</a:t>
            </a:r>
          </a:p>
        </p:txBody>
      </p:sp>
      <p:sp>
        <p:nvSpPr>
          <p:cNvPr id="85011" name="Line 22">
            <a:extLst>
              <a:ext uri="{FF2B5EF4-FFF2-40B4-BE49-F238E27FC236}">
                <a16:creationId xmlns:a16="http://schemas.microsoft.com/office/drawing/2014/main" id="{3D0E3064-CBFA-25A4-5653-A82FAE998CD3}"/>
              </a:ext>
            </a:extLst>
          </p:cNvPr>
          <p:cNvSpPr>
            <a:spLocks noChangeShapeType="1"/>
          </p:cNvSpPr>
          <p:nvPr/>
        </p:nvSpPr>
        <p:spPr bwMode="auto">
          <a:xfrm>
            <a:off x="3352800" y="3965575"/>
            <a:ext cx="1219200" cy="152400"/>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2" name="Text Box 23">
            <a:extLst>
              <a:ext uri="{FF2B5EF4-FFF2-40B4-BE49-F238E27FC236}">
                <a16:creationId xmlns:a16="http://schemas.microsoft.com/office/drawing/2014/main" id="{D3018CB1-A290-71EA-1222-F63F2D4C4D47}"/>
              </a:ext>
            </a:extLst>
          </p:cNvPr>
          <p:cNvSpPr txBox="1">
            <a:spLocks noChangeArrowheads="1"/>
          </p:cNvSpPr>
          <p:nvPr/>
        </p:nvSpPr>
        <p:spPr bwMode="auto">
          <a:xfrm>
            <a:off x="1752600" y="4879975"/>
            <a:ext cx="167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Digital OSF</a:t>
            </a:r>
          </a:p>
        </p:txBody>
      </p:sp>
      <p:sp>
        <p:nvSpPr>
          <p:cNvPr id="85013" name="Text Box 24">
            <a:extLst>
              <a:ext uri="{FF2B5EF4-FFF2-40B4-BE49-F238E27FC236}">
                <a16:creationId xmlns:a16="http://schemas.microsoft.com/office/drawing/2014/main" id="{8DAD4404-4194-1475-E66C-86E68F12DE6B}"/>
              </a:ext>
            </a:extLst>
          </p:cNvPr>
          <p:cNvSpPr txBox="1">
            <a:spLocks noChangeArrowheads="1"/>
          </p:cNvSpPr>
          <p:nvPr/>
        </p:nvSpPr>
        <p:spPr bwMode="auto">
          <a:xfrm>
            <a:off x="5216525" y="3013075"/>
            <a:ext cx="24606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Windows NT</a:t>
            </a:r>
          </a:p>
        </p:txBody>
      </p:sp>
      <p:sp>
        <p:nvSpPr>
          <p:cNvPr id="85014" name="Text Box 25">
            <a:extLst>
              <a:ext uri="{FF2B5EF4-FFF2-40B4-BE49-F238E27FC236}">
                <a16:creationId xmlns:a16="http://schemas.microsoft.com/office/drawing/2014/main" id="{319384E0-6A4F-8A19-9D42-7E3278DFEA88}"/>
              </a:ext>
            </a:extLst>
          </p:cNvPr>
          <p:cNvSpPr txBox="1">
            <a:spLocks noChangeArrowheads="1"/>
          </p:cNvSpPr>
          <p:nvPr/>
        </p:nvSpPr>
        <p:spPr bwMode="auto">
          <a:xfrm>
            <a:off x="7713663" y="4722813"/>
            <a:ext cx="1430337"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Linux 1.0</a:t>
            </a:r>
          </a:p>
        </p:txBody>
      </p:sp>
      <p:sp>
        <p:nvSpPr>
          <p:cNvPr id="85015" name="Line 26">
            <a:extLst>
              <a:ext uri="{FF2B5EF4-FFF2-40B4-BE49-F238E27FC236}">
                <a16:creationId xmlns:a16="http://schemas.microsoft.com/office/drawing/2014/main" id="{9DECEEAE-4C82-3157-0AA3-E694B2CC823B}"/>
              </a:ext>
            </a:extLst>
          </p:cNvPr>
          <p:cNvSpPr>
            <a:spLocks noChangeShapeType="1"/>
          </p:cNvSpPr>
          <p:nvPr/>
        </p:nvSpPr>
        <p:spPr bwMode="auto">
          <a:xfrm flipH="1">
            <a:off x="1258888" y="4608513"/>
            <a:ext cx="344487" cy="200025"/>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6" name="Text Box 27">
            <a:extLst>
              <a:ext uri="{FF2B5EF4-FFF2-40B4-BE49-F238E27FC236}">
                <a16:creationId xmlns:a16="http://schemas.microsoft.com/office/drawing/2014/main" id="{A6B747F9-9FBD-883C-671F-DB546D1E6E6E}"/>
              </a:ext>
            </a:extLst>
          </p:cNvPr>
          <p:cNvSpPr txBox="1">
            <a:spLocks noChangeArrowheads="1"/>
          </p:cNvSpPr>
          <p:nvPr/>
        </p:nvSpPr>
        <p:spPr bwMode="auto">
          <a:xfrm>
            <a:off x="585788" y="469106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IRIX</a:t>
            </a:r>
          </a:p>
        </p:txBody>
      </p:sp>
      <p:sp>
        <p:nvSpPr>
          <p:cNvPr id="85017" name="Line 28">
            <a:extLst>
              <a:ext uri="{FF2B5EF4-FFF2-40B4-BE49-F238E27FC236}">
                <a16:creationId xmlns:a16="http://schemas.microsoft.com/office/drawing/2014/main" id="{3BA10FDE-5820-B1DB-16AC-FF5563984839}"/>
              </a:ext>
            </a:extLst>
          </p:cNvPr>
          <p:cNvSpPr>
            <a:spLocks noChangeShapeType="1"/>
          </p:cNvSpPr>
          <p:nvPr/>
        </p:nvSpPr>
        <p:spPr bwMode="auto">
          <a:xfrm>
            <a:off x="3949700" y="5676900"/>
            <a:ext cx="252413" cy="322263"/>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8" name="Text Box 29">
            <a:extLst>
              <a:ext uri="{FF2B5EF4-FFF2-40B4-BE49-F238E27FC236}">
                <a16:creationId xmlns:a16="http://schemas.microsoft.com/office/drawing/2014/main" id="{CD75BD79-29D0-76CB-E655-ACA6CF9063A9}"/>
              </a:ext>
            </a:extLst>
          </p:cNvPr>
          <p:cNvSpPr txBox="1">
            <a:spLocks noChangeArrowheads="1"/>
          </p:cNvSpPr>
          <p:nvPr/>
        </p:nvSpPr>
        <p:spPr bwMode="auto">
          <a:xfrm>
            <a:off x="4527550" y="6238875"/>
            <a:ext cx="930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p>
        </p:txBody>
      </p:sp>
      <p:sp>
        <p:nvSpPr>
          <p:cNvPr id="85019" name="Text Box 32">
            <a:extLst>
              <a:ext uri="{FF2B5EF4-FFF2-40B4-BE49-F238E27FC236}">
                <a16:creationId xmlns:a16="http://schemas.microsoft.com/office/drawing/2014/main" id="{D3F27023-182D-5C98-F98D-8A64435A44E6}"/>
              </a:ext>
            </a:extLst>
          </p:cNvPr>
          <p:cNvSpPr txBox="1">
            <a:spLocks noChangeArrowheads="1"/>
          </p:cNvSpPr>
          <p:nvPr/>
        </p:nvSpPr>
        <p:spPr bwMode="auto">
          <a:xfrm>
            <a:off x="3738563" y="5881688"/>
            <a:ext cx="264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NewReno (1999)</a:t>
            </a:r>
          </a:p>
        </p:txBody>
      </p:sp>
      <p:sp>
        <p:nvSpPr>
          <p:cNvPr id="85020" name="Line 33">
            <a:extLst>
              <a:ext uri="{FF2B5EF4-FFF2-40B4-BE49-F238E27FC236}">
                <a16:creationId xmlns:a16="http://schemas.microsoft.com/office/drawing/2014/main" id="{7A137D87-108A-222E-E12C-544882CFF021}"/>
              </a:ext>
            </a:extLst>
          </p:cNvPr>
          <p:cNvSpPr>
            <a:spLocks noChangeShapeType="1"/>
          </p:cNvSpPr>
          <p:nvPr/>
        </p:nvSpPr>
        <p:spPr bwMode="auto">
          <a:xfrm>
            <a:off x="4370388" y="6270625"/>
            <a:ext cx="252412" cy="322263"/>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CCC81886-4249-BF3D-5E21-5E9F775C87D9}"/>
              </a:ext>
            </a:extLst>
          </p:cNvPr>
          <p:cNvSpPr>
            <a:spLocks noGrp="1"/>
          </p:cNvSpPr>
          <p:nvPr>
            <p:ph type="title"/>
          </p:nvPr>
        </p:nvSpPr>
        <p:spPr/>
        <p:txBody>
          <a:bodyPr/>
          <a:lstStyle/>
          <a:p>
            <a:r>
              <a:rPr lang="en-US" altLang="en-US">
                <a:ea typeface="ＭＳ Ｐゴシック" panose="020B0600070205080204" pitchFamily="34" charset="-128"/>
              </a:rPr>
              <a:t>TCP Vegas </a:t>
            </a:r>
            <a:r>
              <a:rPr lang="en-US" altLang="en-US" sz="1800">
                <a:ea typeface="ＭＳ Ｐゴシック" panose="020B0600070205080204" pitchFamily="34" charset="-128"/>
              </a:rPr>
              <a:t>(Brakmo &amp; Peterson 1994)</a:t>
            </a:r>
          </a:p>
        </p:txBody>
      </p:sp>
      <p:sp>
        <p:nvSpPr>
          <p:cNvPr id="115714" name="Rectangle 3">
            <a:extLst>
              <a:ext uri="{FF2B5EF4-FFF2-40B4-BE49-F238E27FC236}">
                <a16:creationId xmlns:a16="http://schemas.microsoft.com/office/drawing/2014/main" id="{7CFE2E51-DFA0-1D95-662F-8F395D427B6A}"/>
              </a:ext>
            </a:extLst>
          </p:cNvPr>
          <p:cNvSpPr>
            <a:spLocks noGrp="1"/>
          </p:cNvSpPr>
          <p:nvPr>
            <p:ph type="body" idx="1"/>
          </p:nvPr>
        </p:nvSpPr>
        <p:spPr>
          <a:xfrm>
            <a:off x="457200" y="5014913"/>
            <a:ext cx="8686800" cy="1041400"/>
          </a:xfrm>
        </p:spPr>
        <p:txBody>
          <a:bodyPr/>
          <a:lstStyle/>
          <a:p>
            <a:r>
              <a:rPr lang="en-US" altLang="en-US" sz="2800">
                <a:ea typeface="ＭＳ Ｐゴシック" panose="020B0600070205080204" pitchFamily="34" charset="-128"/>
              </a:rPr>
              <a:t>Considers packet delay, not loss, as a hint for congestion</a:t>
            </a:r>
          </a:p>
          <a:p>
            <a:r>
              <a:rPr lang="en-US" altLang="en-US" sz="2800">
                <a:ea typeface="ＭＳ Ｐゴシック" panose="020B0600070205080204" pitchFamily="34" charset="-128"/>
              </a:rPr>
              <a:t>Reno with a new congestion avoidance algorithm</a:t>
            </a:r>
          </a:p>
          <a:p>
            <a:r>
              <a:rPr lang="en-US" altLang="en-US" sz="2800">
                <a:ea typeface="ＭＳ Ｐゴシック" panose="020B0600070205080204" pitchFamily="34" charset="-128"/>
              </a:rPr>
              <a:t>Converges (provided buffer is large) !</a:t>
            </a:r>
          </a:p>
        </p:txBody>
      </p:sp>
      <p:sp>
        <p:nvSpPr>
          <p:cNvPr id="115715" name="Rectangle 5">
            <a:extLst>
              <a:ext uri="{FF2B5EF4-FFF2-40B4-BE49-F238E27FC236}">
                <a16:creationId xmlns:a16="http://schemas.microsoft.com/office/drawing/2014/main" id="{DFAE8FC1-3586-411C-F3AD-7DD583AD24BA}"/>
              </a:ext>
            </a:extLst>
          </p:cNvPr>
          <p:cNvSpPr>
            <a:spLocks noChangeArrowheads="1"/>
          </p:cNvSpPr>
          <p:nvPr/>
        </p:nvSpPr>
        <p:spPr bwMode="auto">
          <a:xfrm>
            <a:off x="914400" y="43942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115716" name="Line 6">
            <a:extLst>
              <a:ext uri="{FF2B5EF4-FFF2-40B4-BE49-F238E27FC236}">
                <a16:creationId xmlns:a16="http://schemas.microsoft.com/office/drawing/2014/main" id="{517ADD9E-2511-0123-3F35-D428E3A8D392}"/>
              </a:ext>
            </a:extLst>
          </p:cNvPr>
          <p:cNvSpPr>
            <a:spLocks noChangeShapeType="1"/>
          </p:cNvSpPr>
          <p:nvPr/>
        </p:nvSpPr>
        <p:spPr bwMode="auto">
          <a:xfrm>
            <a:off x="914400" y="4316413"/>
            <a:ext cx="6970713" cy="793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7" name="Line 7">
            <a:extLst>
              <a:ext uri="{FF2B5EF4-FFF2-40B4-BE49-F238E27FC236}">
                <a16:creationId xmlns:a16="http://schemas.microsoft.com/office/drawing/2014/main" id="{D54A99DB-2F31-62C3-0893-BB8422B448F1}"/>
              </a:ext>
            </a:extLst>
          </p:cNvPr>
          <p:cNvSpPr>
            <a:spLocks noChangeShapeType="1"/>
          </p:cNvSpPr>
          <p:nvPr/>
        </p:nvSpPr>
        <p:spPr bwMode="auto">
          <a:xfrm flipV="1">
            <a:off x="914400" y="1792288"/>
            <a:ext cx="0" cy="2511425"/>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8" name="Freeform 9">
            <a:extLst>
              <a:ext uri="{FF2B5EF4-FFF2-40B4-BE49-F238E27FC236}">
                <a16:creationId xmlns:a16="http://schemas.microsoft.com/office/drawing/2014/main" id="{7C8BBAA1-D782-6842-7885-1436E1C5AB5E}"/>
              </a:ext>
            </a:extLst>
          </p:cNvPr>
          <p:cNvSpPr>
            <a:spLocks/>
          </p:cNvSpPr>
          <p:nvPr/>
        </p:nvSpPr>
        <p:spPr bwMode="auto">
          <a:xfrm>
            <a:off x="914400" y="34544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25400" cap="flat" cmpd="sng">
            <a:solidFill>
              <a:srgbClr val="3366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9" name="Text Box 17">
            <a:extLst>
              <a:ext uri="{FF2B5EF4-FFF2-40B4-BE49-F238E27FC236}">
                <a16:creationId xmlns:a16="http://schemas.microsoft.com/office/drawing/2014/main" id="{B5982E0C-18CC-99F4-C4D1-1C7CE49968CB}"/>
              </a:ext>
            </a:extLst>
          </p:cNvPr>
          <p:cNvSpPr txBox="1">
            <a:spLocks noChangeArrowheads="1"/>
          </p:cNvSpPr>
          <p:nvPr/>
        </p:nvSpPr>
        <p:spPr bwMode="auto">
          <a:xfrm>
            <a:off x="7962900" y="41195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115720" name="Text Box 18">
            <a:extLst>
              <a:ext uri="{FF2B5EF4-FFF2-40B4-BE49-F238E27FC236}">
                <a16:creationId xmlns:a16="http://schemas.microsoft.com/office/drawing/2014/main" id="{21858F72-33C4-0F0A-E832-F87598EF23EF}"/>
              </a:ext>
            </a:extLst>
          </p:cNvPr>
          <p:cNvSpPr txBox="1">
            <a:spLocks noChangeArrowheads="1"/>
          </p:cNvSpPr>
          <p:nvPr/>
        </p:nvSpPr>
        <p:spPr bwMode="auto">
          <a:xfrm>
            <a:off x="511175" y="13858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115721" name="Rectangle 19">
            <a:extLst>
              <a:ext uri="{FF2B5EF4-FFF2-40B4-BE49-F238E27FC236}">
                <a16:creationId xmlns:a16="http://schemas.microsoft.com/office/drawing/2014/main" id="{311115F8-3888-3566-B03E-2C6000FD40B7}"/>
              </a:ext>
            </a:extLst>
          </p:cNvPr>
          <p:cNvSpPr>
            <a:spLocks noChangeArrowheads="1"/>
          </p:cNvSpPr>
          <p:nvPr/>
        </p:nvSpPr>
        <p:spPr bwMode="auto">
          <a:xfrm>
            <a:off x="1158875" y="4394200"/>
            <a:ext cx="60166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115722" name="Text Box 20">
            <a:extLst>
              <a:ext uri="{FF2B5EF4-FFF2-40B4-BE49-F238E27FC236}">
                <a16:creationId xmlns:a16="http://schemas.microsoft.com/office/drawing/2014/main" id="{A3E5C666-D728-0DAA-FE00-8F05CE1BAD71}"/>
              </a:ext>
            </a:extLst>
          </p:cNvPr>
          <p:cNvSpPr txBox="1">
            <a:spLocks noChangeArrowheads="1"/>
          </p:cNvSpPr>
          <p:nvPr/>
        </p:nvSpPr>
        <p:spPr bwMode="auto">
          <a:xfrm>
            <a:off x="3816350" y="43894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115723" name="Freeform 28">
            <a:extLst>
              <a:ext uri="{FF2B5EF4-FFF2-40B4-BE49-F238E27FC236}">
                <a16:creationId xmlns:a16="http://schemas.microsoft.com/office/drawing/2014/main" id="{FBF51005-9881-FCAD-0A05-C5AF5191D635}"/>
              </a:ext>
            </a:extLst>
          </p:cNvPr>
          <p:cNvSpPr>
            <a:spLocks/>
          </p:cNvSpPr>
          <p:nvPr/>
        </p:nvSpPr>
        <p:spPr bwMode="auto">
          <a:xfrm>
            <a:off x="1168400" y="2743200"/>
            <a:ext cx="5880100" cy="711200"/>
          </a:xfrm>
          <a:custGeom>
            <a:avLst/>
            <a:gdLst>
              <a:gd name="T0" fmla="*/ 0 w 3704"/>
              <a:gd name="T1" fmla="*/ 2147483646 h 448"/>
              <a:gd name="T2" fmla="*/ 2147483646 w 3704"/>
              <a:gd name="T3" fmla="*/ 2147483646 h 448"/>
              <a:gd name="T4" fmla="*/ 2147483646 w 3704"/>
              <a:gd name="T5" fmla="*/ 2147483646 h 448"/>
              <a:gd name="T6" fmla="*/ 2147483646 w 3704"/>
              <a:gd name="T7" fmla="*/ 2147483646 h 448"/>
              <a:gd name="T8" fmla="*/ 2147483646 w 3704"/>
              <a:gd name="T9" fmla="*/ 2147483646 h 448"/>
              <a:gd name="T10" fmla="*/ 2147483646 w 3704"/>
              <a:gd name="T11" fmla="*/ 2147483646 h 448"/>
              <a:gd name="T12" fmla="*/ 2147483646 w 3704"/>
              <a:gd name="T13" fmla="*/ 2147483646 h 448"/>
              <a:gd name="T14" fmla="*/ 2147483646 w 3704"/>
              <a:gd name="T15" fmla="*/ 2147483646 h 448"/>
              <a:gd name="T16" fmla="*/ 2147483646 w 3704"/>
              <a:gd name="T17" fmla="*/ 2147483646 h 448"/>
              <a:gd name="T18" fmla="*/ 2147483646 w 3704"/>
              <a:gd name="T19" fmla="*/ 2147483646 h 448"/>
              <a:gd name="T20" fmla="*/ 2147483646 w 3704"/>
              <a:gd name="T21" fmla="*/ 2147483646 h 448"/>
              <a:gd name="T22" fmla="*/ 2147483646 w 3704"/>
              <a:gd name="T23" fmla="*/ 2147483646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4" h="448">
                <a:moveTo>
                  <a:pt x="0" y="448"/>
                </a:moveTo>
                <a:cubicBezTo>
                  <a:pt x="189" y="272"/>
                  <a:pt x="379" y="96"/>
                  <a:pt x="488" y="48"/>
                </a:cubicBezTo>
                <a:cubicBezTo>
                  <a:pt x="597" y="0"/>
                  <a:pt x="609" y="112"/>
                  <a:pt x="656" y="160"/>
                </a:cubicBezTo>
                <a:cubicBezTo>
                  <a:pt x="703" y="208"/>
                  <a:pt x="711" y="339"/>
                  <a:pt x="768" y="336"/>
                </a:cubicBezTo>
                <a:cubicBezTo>
                  <a:pt x="825" y="333"/>
                  <a:pt x="933" y="159"/>
                  <a:pt x="1000" y="144"/>
                </a:cubicBezTo>
                <a:cubicBezTo>
                  <a:pt x="1067" y="129"/>
                  <a:pt x="1119" y="241"/>
                  <a:pt x="1168" y="248"/>
                </a:cubicBezTo>
                <a:cubicBezTo>
                  <a:pt x="1217" y="255"/>
                  <a:pt x="1252" y="188"/>
                  <a:pt x="1296" y="184"/>
                </a:cubicBezTo>
                <a:cubicBezTo>
                  <a:pt x="1340" y="180"/>
                  <a:pt x="1385" y="223"/>
                  <a:pt x="1432" y="224"/>
                </a:cubicBezTo>
                <a:cubicBezTo>
                  <a:pt x="1479" y="225"/>
                  <a:pt x="1507" y="195"/>
                  <a:pt x="1576" y="192"/>
                </a:cubicBezTo>
                <a:cubicBezTo>
                  <a:pt x="1645" y="189"/>
                  <a:pt x="1760" y="209"/>
                  <a:pt x="1848" y="208"/>
                </a:cubicBezTo>
                <a:cubicBezTo>
                  <a:pt x="1936" y="207"/>
                  <a:pt x="1795" y="192"/>
                  <a:pt x="2104" y="184"/>
                </a:cubicBezTo>
                <a:cubicBezTo>
                  <a:pt x="2413" y="176"/>
                  <a:pt x="3437" y="164"/>
                  <a:pt x="3704" y="160"/>
                </a:cubicBezTo>
              </a:path>
            </a:pathLst>
          </a:custGeom>
          <a:noFill/>
          <a:ln w="25400" cap="flat" cmpd="sng">
            <a:solidFill>
              <a:srgbClr val="3366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7DE6C579-633A-00E9-BD36-8190E1FECF8F}"/>
              </a:ext>
            </a:extLst>
          </p:cNvPr>
          <p:cNvSpPr txBox="1">
            <a:spLocks noChangeArrowheads="1"/>
          </p:cNvSpPr>
          <p:nvPr/>
        </p:nvSpPr>
        <p:spPr bwMode="auto">
          <a:xfrm>
            <a:off x="1371600" y="6535738"/>
            <a:ext cx="4267200" cy="304800"/>
          </a:xfrm>
          <a:prstGeom prst="rect">
            <a:avLst/>
          </a:prstGeom>
          <a:noFill/>
          <a:ln>
            <a:noFill/>
          </a:ln>
        </p:spPr>
        <p:txBody>
          <a:bodyPr>
            <a:spAutoFit/>
          </a:bodyPr>
          <a:lstStyle>
            <a:lvl1pPr>
              <a:defRPr kumimoji="1" sz="2400">
                <a:solidFill>
                  <a:srgbClr val="33CC33"/>
                </a:solidFill>
                <a:latin typeface="Tahoma" panose="020B0604030504040204" pitchFamily="34" charset="0"/>
                <a:ea typeface="ＭＳ Ｐゴシック" panose="020B0600070205080204" pitchFamily="34" charset="-128"/>
              </a:defRPr>
            </a:lvl1pPr>
            <a:lvl2pPr marL="742950" indent="-285750">
              <a:defRPr kumimoji="1" sz="2400">
                <a:solidFill>
                  <a:srgbClr val="33CC33"/>
                </a:solidFill>
                <a:latin typeface="Tahoma" panose="020B0604030504040204" pitchFamily="34" charset="0"/>
                <a:ea typeface="ＭＳ Ｐゴシック" panose="020B0600070205080204" pitchFamily="34" charset="-128"/>
              </a:defRPr>
            </a:lvl2pPr>
            <a:lvl3pPr marL="1143000" indent="-228600">
              <a:defRPr kumimoji="1" sz="2400">
                <a:solidFill>
                  <a:srgbClr val="33CC33"/>
                </a:solidFill>
                <a:latin typeface="Tahoma" panose="020B0604030504040204" pitchFamily="34" charset="0"/>
                <a:ea typeface="ＭＳ Ｐゴシック" panose="020B0600070205080204" pitchFamily="34" charset="-128"/>
              </a:defRPr>
            </a:lvl3pPr>
            <a:lvl4pPr marL="1600200" indent="-228600">
              <a:defRPr kumimoji="1" sz="2400">
                <a:solidFill>
                  <a:srgbClr val="33CC33"/>
                </a:solidFill>
                <a:latin typeface="Tahoma" panose="020B0604030504040204" pitchFamily="34" charset="0"/>
                <a:ea typeface="ＭＳ Ｐゴシック" panose="020B0600070205080204" pitchFamily="34" charset="-128"/>
              </a:defRPr>
            </a:lvl4pPr>
            <a:lvl5pPr marL="2057400" indent="-228600">
              <a:defRPr kumimoji="1" sz="2400">
                <a:solidFill>
                  <a:srgbClr val="33CC33"/>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1400"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mn-cs"/>
              </a:rPr>
              <a:t>Copyright, 1996 © Dale Carnegie &amp; Associates, In</a:t>
            </a:r>
            <a:endParaRPr kumimoji="1" lang="en-US" altLang="en-US" sz="2000" b="1" i="0" u="none" strike="noStrike" kern="1200" cap="none" spc="0" normalizeH="0" baseline="0" noProof="0">
              <a:ln>
                <a:noFill/>
              </a:ln>
              <a:solidFill>
                <a:prstClr val="black"/>
              </a:solidFill>
              <a:effectLst>
                <a:outerShdw blurRad="38100" dist="38100" dir="2700000" algn="tl">
                  <a:srgbClr val="C0C0C0"/>
                </a:outerShdw>
              </a:effectLst>
              <a:uLnTx/>
              <a:uFillTx/>
              <a:latin typeface="Tahoma" panose="020B0604030504040204" pitchFamily="34" charset="0"/>
              <a:ea typeface="ＭＳ Ｐゴシック" panose="020B0600070205080204" pitchFamily="34" charset="-128"/>
              <a:cs typeface="+mn-cs"/>
            </a:endParaRPr>
          </a:p>
        </p:txBody>
      </p:sp>
      <p:sp>
        <p:nvSpPr>
          <p:cNvPr id="116738" name="Rectangle 10">
            <a:extLst>
              <a:ext uri="{FF2B5EF4-FFF2-40B4-BE49-F238E27FC236}">
                <a16:creationId xmlns:a16="http://schemas.microsoft.com/office/drawing/2014/main" id="{D7AB876E-3F2B-F206-3FD1-CC35C0DEC8DC}"/>
              </a:ext>
            </a:extLst>
          </p:cNvPr>
          <p:cNvSpPr>
            <a:spLocks noGrp="1"/>
          </p:cNvSpPr>
          <p:nvPr>
            <p:ph type="ctrTitle"/>
          </p:nvPr>
        </p:nvSpPr>
        <p:spPr>
          <a:xfrm>
            <a:off x="711200" y="3032125"/>
            <a:ext cx="7721600" cy="1143000"/>
          </a:xfrm>
        </p:spPr>
        <p:txBody>
          <a:bodyPr/>
          <a:lstStyle/>
          <a:p>
            <a:r>
              <a:rPr lang="en-US" altLang="en-US" dirty="0">
                <a:ea typeface="ＭＳ Ｐゴシック" panose="020B0600070205080204" pitchFamily="34" charset="-128"/>
              </a:rPr>
              <a:t>Router-assisted Congestion Control</a:t>
            </a:r>
            <a:endParaRPr lang="en-US" altLang="en-US" sz="3200" dirty="0">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4">
            <a:extLst>
              <a:ext uri="{FF2B5EF4-FFF2-40B4-BE49-F238E27FC236}">
                <a16:creationId xmlns:a16="http://schemas.microsoft.com/office/drawing/2014/main" id="{2522708E-2960-597F-836E-7F8EE4884CB3}"/>
              </a:ext>
            </a:extLst>
          </p:cNvPr>
          <p:cNvSpPr>
            <a:spLocks noGrp="1"/>
          </p:cNvSpPr>
          <p:nvPr>
            <p:ph type="title"/>
          </p:nvPr>
        </p:nvSpPr>
        <p:spPr>
          <a:xfrm>
            <a:off x="381000" y="185738"/>
            <a:ext cx="8382000" cy="814387"/>
          </a:xfrm>
        </p:spPr>
        <p:txBody>
          <a:bodyPr/>
          <a:lstStyle/>
          <a:p>
            <a:r>
              <a:rPr lang="en-US" altLang="en-US" sz="3200">
                <a:ea typeface="ＭＳ Ｐゴシック" panose="020B0600070205080204" pitchFamily="34" charset="-128"/>
              </a:rPr>
              <a:t>Congestion Control discussed so far</a:t>
            </a:r>
            <a:endParaRPr lang="en-US" altLang="en-US" sz="3200">
              <a:solidFill>
                <a:srgbClr val="0000FF"/>
              </a:solidFill>
              <a:ea typeface="ＭＳ Ｐゴシック" panose="020B0600070205080204" pitchFamily="34" charset="-128"/>
            </a:endParaRPr>
          </a:p>
        </p:txBody>
      </p:sp>
      <p:sp>
        <p:nvSpPr>
          <p:cNvPr id="118786" name="Slide Number Placeholder 3">
            <a:extLst>
              <a:ext uri="{FF2B5EF4-FFF2-40B4-BE49-F238E27FC236}">
                <a16:creationId xmlns:a16="http://schemas.microsoft.com/office/drawing/2014/main" id="{2BD89240-6A2F-DDFC-4216-9066F61A5D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1A7F9D3A-B4AD-7547-AD3F-52E13AADA6C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32</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3DCA9752-D040-83BE-5136-206686E97E23}"/>
              </a:ext>
            </a:extLst>
          </p:cNvPr>
          <p:cNvSpPr>
            <a:spLocks noChangeArrowheads="1"/>
          </p:cNvSpPr>
          <p:nvPr/>
        </p:nvSpPr>
        <p:spPr bwMode="auto">
          <a:xfrm>
            <a:off x="19812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6FB900DA-9CD6-8593-2ED1-91A53F6E8F7C}"/>
              </a:ext>
            </a:extLst>
          </p:cNvPr>
          <p:cNvSpPr>
            <a:spLocks noChangeArrowheads="1"/>
          </p:cNvSpPr>
          <p:nvPr/>
        </p:nvSpPr>
        <p:spPr bwMode="auto">
          <a:xfrm>
            <a:off x="54864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sp>
        <p:nvSpPr>
          <p:cNvPr id="8" name="Oval 7">
            <a:extLst>
              <a:ext uri="{FF2B5EF4-FFF2-40B4-BE49-F238E27FC236}">
                <a16:creationId xmlns:a16="http://schemas.microsoft.com/office/drawing/2014/main" id="{9493A266-BEDD-2F4E-0D4C-E56518E71063}"/>
              </a:ext>
            </a:extLst>
          </p:cNvPr>
          <p:cNvSpPr>
            <a:spLocks noChangeArrowheads="1"/>
          </p:cNvSpPr>
          <p:nvPr/>
        </p:nvSpPr>
        <p:spPr bwMode="auto">
          <a:xfrm>
            <a:off x="19812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t>
            </a:r>
          </a:p>
        </p:txBody>
      </p:sp>
      <p:sp>
        <p:nvSpPr>
          <p:cNvPr id="9" name="Oval 8">
            <a:extLst>
              <a:ext uri="{FF2B5EF4-FFF2-40B4-BE49-F238E27FC236}">
                <a16:creationId xmlns:a16="http://schemas.microsoft.com/office/drawing/2014/main" id="{4E719A5F-376C-4398-5C92-B89280464299}"/>
              </a:ext>
            </a:extLst>
          </p:cNvPr>
          <p:cNvSpPr>
            <a:spLocks noChangeArrowheads="1"/>
          </p:cNvSpPr>
          <p:nvPr/>
        </p:nvSpPr>
        <p:spPr bwMode="auto">
          <a:xfrm>
            <a:off x="3657600" y="53340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09B3ECA0-61E3-8CB6-923E-96ADE029B434}"/>
              </a:ext>
            </a:extLst>
          </p:cNvPr>
          <p:cNvSpPr>
            <a:spLocks noChangeArrowheads="1"/>
          </p:cNvSpPr>
          <p:nvPr/>
        </p:nvSpPr>
        <p:spPr bwMode="auto">
          <a:xfrm>
            <a:off x="54864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3" name="Straight Connector 12">
            <a:extLst>
              <a:ext uri="{FF2B5EF4-FFF2-40B4-BE49-F238E27FC236}">
                <a16:creationId xmlns:a16="http://schemas.microsoft.com/office/drawing/2014/main" id="{CE8FCB71-CB07-E6C3-DF47-8EE94A3BA45D}"/>
              </a:ext>
            </a:extLst>
          </p:cNvPr>
          <p:cNvCxnSpPr>
            <a:cxnSpLocks noChangeShapeType="1"/>
            <a:stCxn id="6" idx="6"/>
            <a:endCxn id="9" idx="2"/>
          </p:cNvCxnSpPr>
          <p:nvPr/>
        </p:nvCxnSpPr>
        <p:spPr bwMode="auto">
          <a:xfrm flipV="1">
            <a:off x="2895600" y="5753100"/>
            <a:ext cx="7620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cxnSp>
        <p:nvCxnSpPr>
          <p:cNvPr id="17" name="Straight Connector 16">
            <a:extLst>
              <a:ext uri="{FF2B5EF4-FFF2-40B4-BE49-F238E27FC236}">
                <a16:creationId xmlns:a16="http://schemas.microsoft.com/office/drawing/2014/main" id="{A189516A-A8A6-F387-63FD-4D9BADAFB0C9}"/>
              </a:ext>
            </a:extLst>
          </p:cNvPr>
          <p:cNvCxnSpPr>
            <a:cxnSpLocks noChangeShapeType="1"/>
            <a:stCxn id="9" idx="6"/>
            <a:endCxn id="10" idx="2"/>
          </p:cNvCxnSpPr>
          <p:nvPr/>
        </p:nvCxnSpPr>
        <p:spPr bwMode="auto">
          <a:xfrm>
            <a:off x="4572000" y="5753100"/>
            <a:ext cx="9144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sp>
        <p:nvSpPr>
          <p:cNvPr id="22" name="Rectangle 21">
            <a:extLst>
              <a:ext uri="{FF2B5EF4-FFF2-40B4-BE49-F238E27FC236}">
                <a16:creationId xmlns:a16="http://schemas.microsoft.com/office/drawing/2014/main" id="{63F92F17-C8E4-E5E7-AF79-9C11C149CA54}"/>
              </a:ext>
            </a:extLst>
          </p:cNvPr>
          <p:cNvSpPr>
            <a:spLocks noChangeArrowheads="1"/>
          </p:cNvSpPr>
          <p:nvPr/>
        </p:nvSpPr>
        <p:spPr bwMode="auto">
          <a:xfrm>
            <a:off x="1600200" y="2286000"/>
            <a:ext cx="6019800" cy="1676400"/>
          </a:xfrm>
          <a:prstGeom prst="rect">
            <a:avLst/>
          </a:prstGeom>
          <a:no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Rectangle 22">
            <a:extLst>
              <a:ext uri="{FF2B5EF4-FFF2-40B4-BE49-F238E27FC236}">
                <a16:creationId xmlns:a16="http://schemas.microsoft.com/office/drawing/2014/main" id="{480217CB-AFE8-EB47-908A-AC74B17A9590}"/>
              </a:ext>
            </a:extLst>
          </p:cNvPr>
          <p:cNvSpPr>
            <a:spLocks noChangeArrowheads="1"/>
          </p:cNvSpPr>
          <p:nvPr/>
        </p:nvSpPr>
        <p:spPr bwMode="auto">
          <a:xfrm>
            <a:off x="1600200" y="4953000"/>
            <a:ext cx="6019800" cy="1752600"/>
          </a:xfrm>
          <a:prstGeom prst="rect">
            <a:avLst/>
          </a:prstGeom>
          <a:noFill/>
          <a:ln w="9525">
            <a:solidFill>
              <a:srgbClr val="0000FF"/>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6" name="Straight Connector 25">
            <a:extLst>
              <a:ext uri="{FF2B5EF4-FFF2-40B4-BE49-F238E27FC236}">
                <a16:creationId xmlns:a16="http://schemas.microsoft.com/office/drawing/2014/main" id="{C91B04EF-CE9F-992F-D4A8-2504C1CEBD96}"/>
              </a:ext>
            </a:extLst>
          </p:cNvPr>
          <p:cNvCxnSpPr>
            <a:cxnSpLocks noChangeShapeType="1"/>
            <a:stCxn id="8" idx="6"/>
            <a:endCxn id="7" idx="2"/>
          </p:cNvCxnSpPr>
          <p:nvPr/>
        </p:nvCxnSpPr>
        <p:spPr bwMode="auto">
          <a:xfrm>
            <a:off x="2895600" y="3162300"/>
            <a:ext cx="2590800" cy="1588"/>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28" name="Straight Connector 27">
            <a:extLst>
              <a:ext uri="{FF2B5EF4-FFF2-40B4-BE49-F238E27FC236}">
                <a16:creationId xmlns:a16="http://schemas.microsoft.com/office/drawing/2014/main" id="{6CE17E2B-91B1-6BAA-DBCD-FB7D9CBAD50C}"/>
              </a:ext>
            </a:extLst>
          </p:cNvPr>
          <p:cNvCxnSpPr>
            <a:cxnSpLocks noChangeShapeType="1"/>
            <a:stCxn id="8" idx="4"/>
            <a:endCxn id="6" idx="0"/>
          </p:cNvCxnSpPr>
          <p:nvPr/>
        </p:nvCxnSpPr>
        <p:spPr bwMode="auto">
          <a:xfrm rot="5400000">
            <a:off x="1447801" y="4572000"/>
            <a:ext cx="1981200" cy="3175"/>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cxnSp>
        <p:nvCxnSpPr>
          <p:cNvPr id="29" name="Straight Connector 28">
            <a:extLst>
              <a:ext uri="{FF2B5EF4-FFF2-40B4-BE49-F238E27FC236}">
                <a16:creationId xmlns:a16="http://schemas.microsoft.com/office/drawing/2014/main" id="{5839AD06-DEE7-B9EA-22F5-4A85900D940C}"/>
              </a:ext>
            </a:extLst>
          </p:cNvPr>
          <p:cNvCxnSpPr>
            <a:cxnSpLocks noChangeShapeType="1"/>
          </p:cNvCxnSpPr>
          <p:nvPr/>
        </p:nvCxnSpPr>
        <p:spPr bwMode="auto">
          <a:xfrm rot="5400000">
            <a:off x="4953794" y="4571206"/>
            <a:ext cx="1981200" cy="1588"/>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sp>
        <p:nvSpPr>
          <p:cNvPr id="118799" name="TextBox 30">
            <a:extLst>
              <a:ext uri="{FF2B5EF4-FFF2-40B4-BE49-F238E27FC236}">
                <a16:creationId xmlns:a16="http://schemas.microsoft.com/office/drawing/2014/main" id="{A47564FF-3A34-E6DA-8E31-7FF7E5CDE8B8}"/>
              </a:ext>
            </a:extLst>
          </p:cNvPr>
          <p:cNvSpPr txBox="1">
            <a:spLocks noChangeArrowheads="1"/>
          </p:cNvSpPr>
          <p:nvPr/>
        </p:nvSpPr>
        <p:spPr bwMode="auto">
          <a:xfrm>
            <a:off x="3817938" y="2514600"/>
            <a:ext cx="785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link</a:t>
            </a:r>
            <a:endParaRPr kumimoji="1"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8800" name="TextBox 31">
            <a:extLst>
              <a:ext uri="{FF2B5EF4-FFF2-40B4-BE49-F238E27FC236}">
                <a16:creationId xmlns:a16="http://schemas.microsoft.com/office/drawing/2014/main" id="{D31F3192-551F-9B93-9C98-F3B8B020D206}"/>
              </a:ext>
            </a:extLst>
          </p:cNvPr>
          <p:cNvSpPr txBox="1">
            <a:spLocks noChangeArrowheads="1"/>
          </p:cNvSpPr>
          <p:nvPr/>
        </p:nvSpPr>
        <p:spPr bwMode="auto">
          <a:xfrm>
            <a:off x="3581400" y="3133725"/>
            <a:ext cx="124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session</a:t>
            </a:r>
          </a:p>
        </p:txBody>
      </p:sp>
      <p:sp>
        <p:nvSpPr>
          <p:cNvPr id="118801" name="TextBox 35">
            <a:extLst>
              <a:ext uri="{FF2B5EF4-FFF2-40B4-BE49-F238E27FC236}">
                <a16:creationId xmlns:a16="http://schemas.microsoft.com/office/drawing/2014/main" id="{8CFB18BB-6A98-E00E-0CA2-5A6F62A2C9BA}"/>
              </a:ext>
            </a:extLst>
          </p:cNvPr>
          <p:cNvSpPr txBox="1">
            <a:spLocks noChangeArrowheads="1"/>
          </p:cNvSpPr>
          <p:nvPr/>
        </p:nvSpPr>
        <p:spPr bwMode="auto">
          <a:xfrm>
            <a:off x="4419600" y="5029200"/>
            <a:ext cx="882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path</a:t>
            </a:r>
          </a:p>
        </p:txBody>
      </p:sp>
      <p:sp>
        <p:nvSpPr>
          <p:cNvPr id="118802" name="TextBox 36">
            <a:extLst>
              <a:ext uri="{FF2B5EF4-FFF2-40B4-BE49-F238E27FC236}">
                <a16:creationId xmlns:a16="http://schemas.microsoft.com/office/drawing/2014/main" id="{68DD9CAA-418D-CFCB-47A5-1E7C27B7DDA2}"/>
              </a:ext>
            </a:extLst>
          </p:cNvPr>
          <p:cNvSpPr txBox="1">
            <a:spLocks noChangeArrowheads="1"/>
          </p:cNvSpPr>
          <p:nvPr/>
        </p:nvSpPr>
        <p:spPr bwMode="auto">
          <a:xfrm>
            <a:off x="6324600" y="2438400"/>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name</a:t>
            </a:r>
          </a:p>
        </p:txBody>
      </p:sp>
      <p:sp>
        <p:nvSpPr>
          <p:cNvPr id="118803" name="TextBox 37">
            <a:extLst>
              <a:ext uri="{FF2B5EF4-FFF2-40B4-BE49-F238E27FC236}">
                <a16:creationId xmlns:a16="http://schemas.microsoft.com/office/drawing/2014/main" id="{D17C88A1-FE38-F62C-A1A8-CA5E9D3851DE}"/>
              </a:ext>
            </a:extLst>
          </p:cNvPr>
          <p:cNvSpPr txBox="1">
            <a:spLocks noChangeArrowheads="1"/>
          </p:cNvSpPr>
          <p:nvPr/>
        </p:nvSpPr>
        <p:spPr bwMode="auto">
          <a:xfrm>
            <a:off x="6096000" y="5105400"/>
            <a:ext cx="135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address</a:t>
            </a:r>
          </a:p>
        </p:txBody>
      </p:sp>
      <p:sp>
        <p:nvSpPr>
          <p:cNvPr id="118804" name="TextBox 30">
            <a:extLst>
              <a:ext uri="{FF2B5EF4-FFF2-40B4-BE49-F238E27FC236}">
                <a16:creationId xmlns:a16="http://schemas.microsoft.com/office/drawing/2014/main" id="{E2E246BD-E45A-0DB8-CC07-EF542E08FFDE}"/>
              </a:ext>
            </a:extLst>
          </p:cNvPr>
          <p:cNvSpPr txBox="1">
            <a:spLocks noChangeArrowheads="1"/>
          </p:cNvSpPr>
          <p:nvPr/>
        </p:nvSpPr>
        <p:spPr bwMode="auto">
          <a:xfrm>
            <a:off x="381000" y="784224"/>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can the </a:t>
            </a:r>
            <a:r>
              <a:rPr kumimoji="1" lang="en-US" altLang="en-US" sz="3200" b="1"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end-points</a:t>
            </a:r>
            <a:r>
              <a:rPr kumimoji="1"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do to collectively to make good use of shared underlying resources? </a:t>
            </a:r>
            <a:endParaRPr kumimoji="1" lang="en-US" altLang="en-US" sz="3200" b="1"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Slide Number Placeholder 3">
            <a:extLst>
              <a:ext uri="{FF2B5EF4-FFF2-40B4-BE49-F238E27FC236}">
                <a16:creationId xmlns:a16="http://schemas.microsoft.com/office/drawing/2014/main" id="{CE6A189B-7958-4B5E-0BC3-E4FFD85AE7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EB690FFF-D9F6-1A46-B6AA-8426B558CB0A}"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33</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9875327A-24EC-895E-0207-6DC169F01DEB}"/>
              </a:ext>
            </a:extLst>
          </p:cNvPr>
          <p:cNvSpPr>
            <a:spLocks noChangeArrowheads="1"/>
          </p:cNvSpPr>
          <p:nvPr/>
        </p:nvSpPr>
        <p:spPr bwMode="auto">
          <a:xfrm>
            <a:off x="19812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EB222BD5-F9BF-0CEE-1320-B48DD6B247FF}"/>
              </a:ext>
            </a:extLst>
          </p:cNvPr>
          <p:cNvSpPr>
            <a:spLocks noChangeArrowheads="1"/>
          </p:cNvSpPr>
          <p:nvPr/>
        </p:nvSpPr>
        <p:spPr bwMode="auto">
          <a:xfrm>
            <a:off x="54864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9B7BD660-7E0E-D815-A48B-52EF5D5453AC}"/>
              </a:ext>
            </a:extLst>
          </p:cNvPr>
          <p:cNvSpPr>
            <a:spLocks noChangeArrowheads="1"/>
          </p:cNvSpPr>
          <p:nvPr/>
        </p:nvSpPr>
        <p:spPr bwMode="auto">
          <a:xfrm>
            <a:off x="19812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9" name="Oval 8">
            <a:extLst>
              <a:ext uri="{FF2B5EF4-FFF2-40B4-BE49-F238E27FC236}">
                <a16:creationId xmlns:a16="http://schemas.microsoft.com/office/drawing/2014/main" id="{59D25F24-D419-5B27-C2F5-DF9ED1D03C1A}"/>
              </a:ext>
            </a:extLst>
          </p:cNvPr>
          <p:cNvSpPr>
            <a:spLocks noChangeArrowheads="1"/>
          </p:cNvSpPr>
          <p:nvPr/>
        </p:nvSpPr>
        <p:spPr bwMode="auto">
          <a:xfrm>
            <a:off x="3657600" y="53340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56378850-EE99-F6FB-E626-357C5CA57925}"/>
              </a:ext>
            </a:extLst>
          </p:cNvPr>
          <p:cNvSpPr>
            <a:spLocks noChangeArrowheads="1"/>
          </p:cNvSpPr>
          <p:nvPr/>
        </p:nvSpPr>
        <p:spPr bwMode="auto">
          <a:xfrm>
            <a:off x="54864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3" name="Straight Connector 12">
            <a:extLst>
              <a:ext uri="{FF2B5EF4-FFF2-40B4-BE49-F238E27FC236}">
                <a16:creationId xmlns:a16="http://schemas.microsoft.com/office/drawing/2014/main" id="{0B837333-66C2-9D5C-5EA0-2B498BC8B3E1}"/>
              </a:ext>
            </a:extLst>
          </p:cNvPr>
          <p:cNvCxnSpPr>
            <a:cxnSpLocks noChangeShapeType="1"/>
            <a:stCxn id="6" idx="6"/>
            <a:endCxn id="9" idx="2"/>
          </p:cNvCxnSpPr>
          <p:nvPr/>
        </p:nvCxnSpPr>
        <p:spPr bwMode="auto">
          <a:xfrm flipV="1">
            <a:off x="2895600" y="5753100"/>
            <a:ext cx="7620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cxnSp>
        <p:nvCxnSpPr>
          <p:cNvPr id="17" name="Straight Connector 16">
            <a:extLst>
              <a:ext uri="{FF2B5EF4-FFF2-40B4-BE49-F238E27FC236}">
                <a16:creationId xmlns:a16="http://schemas.microsoft.com/office/drawing/2014/main" id="{0F2A969F-8C3A-32E2-FFA0-01AFD9F55B10}"/>
              </a:ext>
            </a:extLst>
          </p:cNvPr>
          <p:cNvCxnSpPr>
            <a:cxnSpLocks noChangeShapeType="1"/>
            <a:stCxn id="9" idx="6"/>
            <a:endCxn id="10" idx="2"/>
          </p:cNvCxnSpPr>
          <p:nvPr/>
        </p:nvCxnSpPr>
        <p:spPr bwMode="auto">
          <a:xfrm>
            <a:off x="4572000" y="5753100"/>
            <a:ext cx="9144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sp>
        <p:nvSpPr>
          <p:cNvPr id="22" name="Rectangle 21">
            <a:extLst>
              <a:ext uri="{FF2B5EF4-FFF2-40B4-BE49-F238E27FC236}">
                <a16:creationId xmlns:a16="http://schemas.microsoft.com/office/drawing/2014/main" id="{9AEF92E1-C0EC-6295-E259-8F20C37065B7}"/>
              </a:ext>
            </a:extLst>
          </p:cNvPr>
          <p:cNvSpPr>
            <a:spLocks noChangeArrowheads="1"/>
          </p:cNvSpPr>
          <p:nvPr/>
        </p:nvSpPr>
        <p:spPr bwMode="auto">
          <a:xfrm>
            <a:off x="1600200" y="2286000"/>
            <a:ext cx="6019800" cy="1676400"/>
          </a:xfrm>
          <a:prstGeom prst="rect">
            <a:avLst/>
          </a:prstGeom>
          <a:no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Rectangle 22">
            <a:extLst>
              <a:ext uri="{FF2B5EF4-FFF2-40B4-BE49-F238E27FC236}">
                <a16:creationId xmlns:a16="http://schemas.microsoft.com/office/drawing/2014/main" id="{821C35E7-9D2F-19EE-FEB0-47ACFA9E6270}"/>
              </a:ext>
            </a:extLst>
          </p:cNvPr>
          <p:cNvSpPr>
            <a:spLocks noChangeArrowheads="1"/>
          </p:cNvSpPr>
          <p:nvPr/>
        </p:nvSpPr>
        <p:spPr bwMode="auto">
          <a:xfrm>
            <a:off x="1600200" y="4953000"/>
            <a:ext cx="6019800" cy="1752600"/>
          </a:xfrm>
          <a:prstGeom prst="rect">
            <a:avLst/>
          </a:prstGeom>
          <a:noFill/>
          <a:ln w="9525">
            <a:solidFill>
              <a:srgbClr val="0000FF"/>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6" name="Straight Connector 25">
            <a:extLst>
              <a:ext uri="{FF2B5EF4-FFF2-40B4-BE49-F238E27FC236}">
                <a16:creationId xmlns:a16="http://schemas.microsoft.com/office/drawing/2014/main" id="{0CC74D2A-0762-1FA9-4D12-69B2F5201DE8}"/>
              </a:ext>
            </a:extLst>
          </p:cNvPr>
          <p:cNvCxnSpPr>
            <a:cxnSpLocks noChangeShapeType="1"/>
            <a:stCxn id="8" idx="6"/>
            <a:endCxn id="7" idx="2"/>
          </p:cNvCxnSpPr>
          <p:nvPr/>
        </p:nvCxnSpPr>
        <p:spPr bwMode="auto">
          <a:xfrm>
            <a:off x="2895600" y="3162300"/>
            <a:ext cx="2590800" cy="1588"/>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28" name="Straight Connector 27">
            <a:extLst>
              <a:ext uri="{FF2B5EF4-FFF2-40B4-BE49-F238E27FC236}">
                <a16:creationId xmlns:a16="http://schemas.microsoft.com/office/drawing/2014/main" id="{EFAC28DE-3609-CED5-29CE-EC789904D35A}"/>
              </a:ext>
            </a:extLst>
          </p:cNvPr>
          <p:cNvCxnSpPr>
            <a:cxnSpLocks noChangeShapeType="1"/>
            <a:stCxn id="8" idx="4"/>
            <a:endCxn id="6" idx="0"/>
          </p:cNvCxnSpPr>
          <p:nvPr/>
        </p:nvCxnSpPr>
        <p:spPr bwMode="auto">
          <a:xfrm rot="5400000">
            <a:off x="1447801" y="4572000"/>
            <a:ext cx="1981200" cy="3175"/>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cxnSp>
        <p:nvCxnSpPr>
          <p:cNvPr id="29" name="Straight Connector 28">
            <a:extLst>
              <a:ext uri="{FF2B5EF4-FFF2-40B4-BE49-F238E27FC236}">
                <a16:creationId xmlns:a16="http://schemas.microsoft.com/office/drawing/2014/main" id="{4125B914-6400-2053-E51A-9CBC7E555F86}"/>
              </a:ext>
            </a:extLst>
          </p:cNvPr>
          <p:cNvCxnSpPr>
            <a:cxnSpLocks noChangeShapeType="1"/>
          </p:cNvCxnSpPr>
          <p:nvPr/>
        </p:nvCxnSpPr>
        <p:spPr bwMode="auto">
          <a:xfrm rot="5400000">
            <a:off x="4953794" y="4571206"/>
            <a:ext cx="1981200" cy="1588"/>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sp>
        <p:nvSpPr>
          <p:cNvPr id="120846" name="TextBox 30">
            <a:extLst>
              <a:ext uri="{FF2B5EF4-FFF2-40B4-BE49-F238E27FC236}">
                <a16:creationId xmlns:a16="http://schemas.microsoft.com/office/drawing/2014/main" id="{E8FA23EF-4718-2E7A-9C48-8452D7A5876C}"/>
              </a:ext>
            </a:extLst>
          </p:cNvPr>
          <p:cNvSpPr txBox="1">
            <a:spLocks noChangeArrowheads="1"/>
          </p:cNvSpPr>
          <p:nvPr/>
        </p:nvSpPr>
        <p:spPr bwMode="auto">
          <a:xfrm>
            <a:off x="3817938" y="2514600"/>
            <a:ext cx="785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link</a:t>
            </a:r>
            <a:endParaRPr kumimoji="1"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47" name="TextBox 31">
            <a:extLst>
              <a:ext uri="{FF2B5EF4-FFF2-40B4-BE49-F238E27FC236}">
                <a16:creationId xmlns:a16="http://schemas.microsoft.com/office/drawing/2014/main" id="{DCA6FBE1-367E-7066-BB54-5C4B88E6E317}"/>
              </a:ext>
            </a:extLst>
          </p:cNvPr>
          <p:cNvSpPr txBox="1">
            <a:spLocks noChangeArrowheads="1"/>
          </p:cNvSpPr>
          <p:nvPr/>
        </p:nvSpPr>
        <p:spPr bwMode="auto">
          <a:xfrm>
            <a:off x="3581400" y="3133725"/>
            <a:ext cx="124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session</a:t>
            </a:r>
          </a:p>
        </p:txBody>
      </p:sp>
      <p:sp>
        <p:nvSpPr>
          <p:cNvPr id="120848" name="TextBox 35">
            <a:extLst>
              <a:ext uri="{FF2B5EF4-FFF2-40B4-BE49-F238E27FC236}">
                <a16:creationId xmlns:a16="http://schemas.microsoft.com/office/drawing/2014/main" id="{62825CD6-9C42-6CEB-08B4-F614510EB5A1}"/>
              </a:ext>
            </a:extLst>
          </p:cNvPr>
          <p:cNvSpPr txBox="1">
            <a:spLocks noChangeArrowheads="1"/>
          </p:cNvSpPr>
          <p:nvPr/>
        </p:nvSpPr>
        <p:spPr bwMode="auto">
          <a:xfrm>
            <a:off x="4419600" y="5029200"/>
            <a:ext cx="882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path</a:t>
            </a:r>
          </a:p>
        </p:txBody>
      </p:sp>
      <p:sp>
        <p:nvSpPr>
          <p:cNvPr id="120849" name="TextBox 36">
            <a:extLst>
              <a:ext uri="{FF2B5EF4-FFF2-40B4-BE49-F238E27FC236}">
                <a16:creationId xmlns:a16="http://schemas.microsoft.com/office/drawing/2014/main" id="{F99F550E-7942-FB30-5637-F9371ED11A26}"/>
              </a:ext>
            </a:extLst>
          </p:cNvPr>
          <p:cNvSpPr txBox="1">
            <a:spLocks noChangeArrowheads="1"/>
          </p:cNvSpPr>
          <p:nvPr/>
        </p:nvSpPr>
        <p:spPr bwMode="auto">
          <a:xfrm>
            <a:off x="6324600" y="2438400"/>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name</a:t>
            </a:r>
          </a:p>
        </p:txBody>
      </p:sp>
      <p:sp>
        <p:nvSpPr>
          <p:cNvPr id="120850" name="TextBox 37">
            <a:extLst>
              <a:ext uri="{FF2B5EF4-FFF2-40B4-BE49-F238E27FC236}">
                <a16:creationId xmlns:a16="http://schemas.microsoft.com/office/drawing/2014/main" id="{578817F6-AC29-5E7A-ED72-B853CC7B1CEA}"/>
              </a:ext>
            </a:extLst>
          </p:cNvPr>
          <p:cNvSpPr txBox="1">
            <a:spLocks noChangeArrowheads="1"/>
          </p:cNvSpPr>
          <p:nvPr/>
        </p:nvSpPr>
        <p:spPr bwMode="auto">
          <a:xfrm>
            <a:off x="6096000" y="5105400"/>
            <a:ext cx="135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address</a:t>
            </a:r>
          </a:p>
        </p:txBody>
      </p:sp>
      <p:sp>
        <p:nvSpPr>
          <p:cNvPr id="120851" name="TextBox 30">
            <a:extLst>
              <a:ext uri="{FF2B5EF4-FFF2-40B4-BE49-F238E27FC236}">
                <a16:creationId xmlns:a16="http://schemas.microsoft.com/office/drawing/2014/main" id="{07EBE673-A889-9578-FB12-3B11638B1005}"/>
              </a:ext>
            </a:extLst>
          </p:cNvPr>
          <p:cNvSpPr txBox="1">
            <a:spLocks noChangeArrowheads="1"/>
          </p:cNvSpPr>
          <p:nvPr/>
        </p:nvSpPr>
        <p:spPr bwMode="auto">
          <a:xfrm>
            <a:off x="381000" y="10668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can the individual </a:t>
            </a:r>
            <a:r>
              <a:rPr kumimoji="1" lang="en-US" altLang="en-US" sz="3200" b="1"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links </a:t>
            </a: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do to make </a:t>
            </a:r>
            <a:b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b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good use of shared underlying resources? </a:t>
            </a:r>
            <a:endParaRPr kumimoji="1" lang="en-US" altLang="en-US" sz="3200" b="1"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
        <p:nvSpPr>
          <p:cNvPr id="120852" name="TextBox 23">
            <a:extLst>
              <a:ext uri="{FF2B5EF4-FFF2-40B4-BE49-F238E27FC236}">
                <a16:creationId xmlns:a16="http://schemas.microsoft.com/office/drawing/2014/main" id="{47260E19-2B6B-5407-358E-DA0FB2369EF4}"/>
              </a:ext>
            </a:extLst>
          </p:cNvPr>
          <p:cNvSpPr txBox="1">
            <a:spLocks noChangeArrowheads="1"/>
          </p:cNvSpPr>
          <p:nvPr/>
        </p:nvSpPr>
        <p:spPr bwMode="auto">
          <a:xfrm>
            <a:off x="2936875" y="5159375"/>
            <a:ext cx="49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4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t>
            </a:r>
          </a:p>
        </p:txBody>
      </p:sp>
      <p:sp>
        <p:nvSpPr>
          <p:cNvPr id="24" name="Title 4">
            <a:extLst>
              <a:ext uri="{FF2B5EF4-FFF2-40B4-BE49-F238E27FC236}">
                <a16:creationId xmlns:a16="http://schemas.microsoft.com/office/drawing/2014/main" id="{1D3F2D12-C88A-FE0F-7A48-06E650515B4E}"/>
              </a:ext>
            </a:extLst>
          </p:cNvPr>
          <p:cNvSpPr txBox="1">
            <a:spLocks/>
          </p:cNvSpPr>
          <p:nvPr/>
        </p:nvSpPr>
        <p:spPr bwMode="auto">
          <a:xfrm>
            <a:off x="228600" y="111125"/>
            <a:ext cx="8382000" cy="814388"/>
          </a:xfrm>
          <a:prstGeom prst="rect">
            <a:avLst/>
          </a:prstGeom>
          <a:noFill/>
          <a:ln>
            <a:noFill/>
          </a:ln>
        </p:spPr>
        <p:txBody>
          <a:bodyPr anchor="b"/>
          <a:lstStyle>
            <a:lvl1pPr algn="l" rtl="0" eaLnBrk="0" fontAlgn="base" hangingPunct="0">
              <a:spcBef>
                <a:spcPct val="0"/>
              </a:spcBef>
              <a:spcAft>
                <a:spcPct val="0"/>
              </a:spcAft>
              <a:defRPr kumimoji="1" sz="4000">
                <a:solidFill>
                  <a:schemeClr val="tx2"/>
                </a:solidFill>
                <a:latin typeface="+mj-lt"/>
                <a:ea typeface="+mj-ea"/>
                <a:cs typeface="ＭＳ Ｐゴシック" charset="0"/>
              </a:defRPr>
            </a:lvl1pPr>
            <a:lvl2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5pPr>
            <a:lvl6pPr marL="457200" algn="l" rtl="0" eaLnBrk="0" fontAlgn="base" hangingPunct="0">
              <a:spcBef>
                <a:spcPct val="0"/>
              </a:spcBef>
              <a:spcAft>
                <a:spcPct val="0"/>
              </a:spcAft>
              <a:defRPr kumimoji="1" sz="4000">
                <a:solidFill>
                  <a:schemeClr val="tx2"/>
                </a:solidFill>
                <a:latin typeface="Arial Black" charset="0"/>
                <a:ea typeface="ＭＳ Ｐゴシック" charset="0"/>
              </a:defRPr>
            </a:lvl6pPr>
            <a:lvl7pPr marL="914400" algn="l" rtl="0" eaLnBrk="0" fontAlgn="base" hangingPunct="0">
              <a:spcBef>
                <a:spcPct val="0"/>
              </a:spcBef>
              <a:spcAft>
                <a:spcPct val="0"/>
              </a:spcAft>
              <a:defRPr kumimoji="1" sz="4000">
                <a:solidFill>
                  <a:schemeClr val="tx2"/>
                </a:solidFill>
                <a:latin typeface="Arial Black" charset="0"/>
                <a:ea typeface="ＭＳ Ｐゴシック" charset="0"/>
              </a:defRPr>
            </a:lvl7pPr>
            <a:lvl8pPr marL="1371600" algn="l" rtl="0" eaLnBrk="0" fontAlgn="base" hangingPunct="0">
              <a:spcBef>
                <a:spcPct val="0"/>
              </a:spcBef>
              <a:spcAft>
                <a:spcPct val="0"/>
              </a:spcAft>
              <a:defRPr kumimoji="1" sz="4000">
                <a:solidFill>
                  <a:schemeClr val="tx2"/>
                </a:solidFill>
                <a:latin typeface="Arial Black" charset="0"/>
                <a:ea typeface="ＭＳ Ｐゴシック" charset="0"/>
              </a:defRPr>
            </a:lvl8pPr>
            <a:lvl9pPr marL="1828800" algn="l" rtl="0" eaLnBrk="0" fontAlgn="base" hangingPunct="0">
              <a:spcBef>
                <a:spcPct val="0"/>
              </a:spcBef>
              <a:spcAft>
                <a:spcPct val="0"/>
              </a:spcAft>
              <a:defRPr kumimoji="1" sz="4000">
                <a:solidFill>
                  <a:schemeClr val="tx2"/>
                </a:solidFill>
                <a:latin typeface="Arial Black"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200" b="1" i="0" u="none" strike="noStrike" kern="0" cap="none" spc="0" normalizeH="0" baseline="0" noProof="0" dirty="0">
                <a:ln>
                  <a:noFill/>
                </a:ln>
                <a:solidFill>
                  <a:srgbClr val="1F497D"/>
                </a:solidFill>
                <a:effectLst/>
                <a:uLnTx/>
                <a:uFillTx/>
                <a:latin typeface="Calibri"/>
                <a:ea typeface="+mj-ea"/>
              </a:rPr>
              <a:t>Router-assisted Congestion Control</a:t>
            </a:r>
            <a:endParaRPr kumimoji="1" lang="en-US" altLang="en-US" sz="3200" b="1" i="0" u="none" strike="noStrike" kern="0" cap="none" spc="0" normalizeH="0" baseline="0" noProof="0" dirty="0">
              <a:ln>
                <a:noFill/>
              </a:ln>
              <a:solidFill>
                <a:srgbClr val="0000FF"/>
              </a:solidFill>
              <a:effectLst/>
              <a:uLnTx/>
              <a:uFillTx/>
              <a:latin typeface="Calibri"/>
              <a:ea typeface="+mj-ea"/>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F4D691E3-D11C-0D1F-FE50-06028B911357}"/>
              </a:ext>
            </a:extLst>
          </p:cNvPr>
          <p:cNvSpPr>
            <a:spLocks noGrp="1"/>
          </p:cNvSpPr>
          <p:nvPr>
            <p:ph type="title"/>
          </p:nvPr>
        </p:nvSpPr>
        <p:spPr/>
        <p:txBody>
          <a:bodyPr/>
          <a:lstStyle/>
          <a:p>
            <a:pPr eaLnBrk="1" hangingPunct="1"/>
            <a:r>
              <a:rPr lang="en-US" altLang="en-US">
                <a:ea typeface="ＭＳ Ｐゴシック" panose="020B0600070205080204" pitchFamily="34" charset="-128"/>
              </a:rPr>
              <a:t>Router</a:t>
            </a:r>
          </a:p>
        </p:txBody>
      </p:sp>
      <p:sp>
        <p:nvSpPr>
          <p:cNvPr id="122882" name="Slide Number Placeholder 2">
            <a:extLst>
              <a:ext uri="{FF2B5EF4-FFF2-40B4-BE49-F238E27FC236}">
                <a16:creationId xmlns:a16="http://schemas.microsoft.com/office/drawing/2014/main" id="{CE4DD9EF-F96B-BFC0-9E85-D2ED54F2C6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C74B53D-136E-AA44-A3D0-DE0F5E4C821D}" type="slidenum">
              <a:rPr kumimoji="1" lang="en-US" altLang="en-US" sz="1200" b="1" i="0" u="none" strike="noStrike" kern="1200" cap="none" spc="0" normalizeH="0" baseline="0" noProof="0" smtClean="0">
                <a:ln>
                  <a:noFill/>
                </a:ln>
                <a:solidFill>
                  <a:srgbClr val="898989"/>
                </a:solidFill>
                <a:effectLst/>
                <a:uLnTx/>
                <a:uFillTx/>
                <a:latin typeface="Helvetica" pitchFamily="2"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34</a:t>
            </a:fld>
            <a:endParaRPr kumimoji="1" lang="en-US" altLang="en-US" sz="1200" b="1" i="0" u="none" strike="noStrike" kern="1200" cap="none" spc="0" normalizeH="0" baseline="0" noProof="0">
              <a:ln>
                <a:noFill/>
              </a:ln>
              <a:solidFill>
                <a:srgbClr val="898989"/>
              </a:solidFill>
              <a:effectLst/>
              <a:uLnTx/>
              <a:uFillTx/>
              <a:latin typeface="Helvetica" pitchFamily="2" charset="0"/>
              <a:ea typeface="ＭＳ Ｐゴシック" panose="020B0600070205080204" pitchFamily="34" charset="-128"/>
              <a:cs typeface="+mn-cs"/>
            </a:endParaRPr>
          </a:p>
        </p:txBody>
      </p:sp>
      <p:sp>
        <p:nvSpPr>
          <p:cNvPr id="122883" name="Rectangle 3">
            <a:extLst>
              <a:ext uri="{FF2B5EF4-FFF2-40B4-BE49-F238E27FC236}">
                <a16:creationId xmlns:a16="http://schemas.microsoft.com/office/drawing/2014/main" id="{9C4BFA1B-33AB-937A-AB98-F24AC705711D}"/>
              </a:ext>
            </a:extLst>
          </p:cNvPr>
          <p:cNvSpPr>
            <a:spLocks noChangeArrowheads="1"/>
          </p:cNvSpPr>
          <p:nvPr/>
        </p:nvSpPr>
        <p:spPr bwMode="auto">
          <a:xfrm>
            <a:off x="3514725" y="3257550"/>
            <a:ext cx="2085975" cy="2914650"/>
          </a:xfrm>
          <a:prstGeom prst="rect">
            <a:avLst/>
          </a:prstGeom>
          <a:solidFill>
            <a:srgbClr val="800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Switching</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Fabric</a:t>
            </a:r>
          </a:p>
        </p:txBody>
      </p:sp>
      <p:sp>
        <p:nvSpPr>
          <p:cNvPr id="122884" name="Rectangle 4">
            <a:extLst>
              <a:ext uri="{FF2B5EF4-FFF2-40B4-BE49-F238E27FC236}">
                <a16:creationId xmlns:a16="http://schemas.microsoft.com/office/drawing/2014/main" id="{A5AE83C1-D170-6BA0-44D2-B669E2F688DF}"/>
              </a:ext>
            </a:extLst>
          </p:cNvPr>
          <p:cNvSpPr>
            <a:spLocks noChangeArrowheads="1"/>
          </p:cNvSpPr>
          <p:nvPr/>
        </p:nvSpPr>
        <p:spPr bwMode="auto">
          <a:xfrm>
            <a:off x="3541713" y="1614488"/>
            <a:ext cx="2085975" cy="1300162"/>
          </a:xfrm>
          <a:prstGeom prst="rect">
            <a:avLst/>
          </a:prstGeom>
          <a:solidFill>
            <a:srgbClr val="0066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Processor</a:t>
            </a:r>
          </a:p>
        </p:txBody>
      </p:sp>
      <p:sp>
        <p:nvSpPr>
          <p:cNvPr id="122885" name="Rectangle 5">
            <a:extLst>
              <a:ext uri="{FF2B5EF4-FFF2-40B4-BE49-F238E27FC236}">
                <a16:creationId xmlns:a16="http://schemas.microsoft.com/office/drawing/2014/main" id="{D7906EEC-84E3-160F-285A-9B16EDF3C709}"/>
              </a:ext>
            </a:extLst>
          </p:cNvPr>
          <p:cNvSpPr>
            <a:spLocks noChangeArrowheads="1"/>
          </p:cNvSpPr>
          <p:nvPr/>
        </p:nvSpPr>
        <p:spPr bwMode="auto">
          <a:xfrm>
            <a:off x="4357688" y="2914650"/>
            <a:ext cx="328612" cy="3429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6" name="Rectangle 6">
            <a:extLst>
              <a:ext uri="{FF2B5EF4-FFF2-40B4-BE49-F238E27FC236}">
                <a16:creationId xmlns:a16="http://schemas.microsoft.com/office/drawing/2014/main" id="{36AA3DD9-DE69-8AE7-E6C4-E8C58D954D8D}"/>
              </a:ext>
            </a:extLst>
          </p:cNvPr>
          <p:cNvSpPr>
            <a:spLocks noChangeArrowheads="1"/>
          </p:cNvSpPr>
          <p:nvPr/>
        </p:nvSpPr>
        <p:spPr bwMode="auto">
          <a:xfrm>
            <a:off x="1628775" y="3471863"/>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7" name="Rectangle 7">
            <a:extLst>
              <a:ext uri="{FF2B5EF4-FFF2-40B4-BE49-F238E27FC236}">
                <a16:creationId xmlns:a16="http://schemas.microsoft.com/office/drawing/2014/main" id="{C7F2C030-BD9D-A2BC-F07B-DC3C1375F11D}"/>
              </a:ext>
            </a:extLst>
          </p:cNvPr>
          <p:cNvSpPr>
            <a:spLocks noChangeArrowheads="1"/>
          </p:cNvSpPr>
          <p:nvPr/>
        </p:nvSpPr>
        <p:spPr bwMode="auto">
          <a:xfrm>
            <a:off x="3157538" y="3614738"/>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8" name="Text Box 8">
            <a:extLst>
              <a:ext uri="{FF2B5EF4-FFF2-40B4-BE49-F238E27FC236}">
                <a16:creationId xmlns:a16="http://schemas.microsoft.com/office/drawing/2014/main" id="{7FA281C4-E414-9A3D-B4D5-543BA2764A56}"/>
              </a:ext>
            </a:extLst>
          </p:cNvPr>
          <p:cNvSpPr txBox="1">
            <a:spLocks noChangeArrowheads="1"/>
          </p:cNvSpPr>
          <p:nvPr/>
        </p:nvSpPr>
        <p:spPr bwMode="auto">
          <a:xfrm>
            <a:off x="1836738" y="3571875"/>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89" name="Line 9">
            <a:extLst>
              <a:ext uri="{FF2B5EF4-FFF2-40B4-BE49-F238E27FC236}">
                <a16:creationId xmlns:a16="http://schemas.microsoft.com/office/drawing/2014/main" id="{9089412D-DE28-BC2F-8FC4-B598CE8E9745}"/>
              </a:ext>
            </a:extLst>
          </p:cNvPr>
          <p:cNvSpPr>
            <a:spLocks noChangeShapeType="1"/>
          </p:cNvSpPr>
          <p:nvPr/>
        </p:nvSpPr>
        <p:spPr bwMode="auto">
          <a:xfrm flipH="1">
            <a:off x="342900" y="3743325"/>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0" name="Rectangle 10">
            <a:extLst>
              <a:ext uri="{FF2B5EF4-FFF2-40B4-BE49-F238E27FC236}">
                <a16:creationId xmlns:a16="http://schemas.microsoft.com/office/drawing/2014/main" id="{7E33F7A0-22B1-F3A2-EDE9-96E026B935F1}"/>
              </a:ext>
            </a:extLst>
          </p:cNvPr>
          <p:cNvSpPr>
            <a:spLocks noChangeArrowheads="1"/>
          </p:cNvSpPr>
          <p:nvPr/>
        </p:nvSpPr>
        <p:spPr bwMode="auto">
          <a:xfrm>
            <a:off x="1624013" y="4452938"/>
            <a:ext cx="1528762"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1" name="Rectangle 11">
            <a:extLst>
              <a:ext uri="{FF2B5EF4-FFF2-40B4-BE49-F238E27FC236}">
                <a16:creationId xmlns:a16="http://schemas.microsoft.com/office/drawing/2014/main" id="{94FE16F7-CAC7-F204-73DA-20E730382532}"/>
              </a:ext>
            </a:extLst>
          </p:cNvPr>
          <p:cNvSpPr>
            <a:spLocks noChangeArrowheads="1"/>
          </p:cNvSpPr>
          <p:nvPr/>
        </p:nvSpPr>
        <p:spPr bwMode="auto">
          <a:xfrm>
            <a:off x="3152775" y="4610100"/>
            <a:ext cx="357188"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2" name="Text Box 12">
            <a:extLst>
              <a:ext uri="{FF2B5EF4-FFF2-40B4-BE49-F238E27FC236}">
                <a16:creationId xmlns:a16="http://schemas.microsoft.com/office/drawing/2014/main" id="{CCC14032-87E8-B8C8-F1E9-2A057080D536}"/>
              </a:ext>
            </a:extLst>
          </p:cNvPr>
          <p:cNvSpPr txBox="1">
            <a:spLocks noChangeArrowheads="1"/>
          </p:cNvSpPr>
          <p:nvPr/>
        </p:nvSpPr>
        <p:spPr bwMode="auto">
          <a:xfrm>
            <a:off x="1846263" y="4552950"/>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93" name="Line 13">
            <a:extLst>
              <a:ext uri="{FF2B5EF4-FFF2-40B4-BE49-F238E27FC236}">
                <a16:creationId xmlns:a16="http://schemas.microsoft.com/office/drawing/2014/main" id="{7D77E797-DC35-BA69-B108-8ECE93610CE4}"/>
              </a:ext>
            </a:extLst>
          </p:cNvPr>
          <p:cNvSpPr>
            <a:spLocks noChangeShapeType="1"/>
          </p:cNvSpPr>
          <p:nvPr/>
        </p:nvSpPr>
        <p:spPr bwMode="auto">
          <a:xfrm flipH="1">
            <a:off x="352425" y="4724400"/>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4" name="Rectangle 14">
            <a:extLst>
              <a:ext uri="{FF2B5EF4-FFF2-40B4-BE49-F238E27FC236}">
                <a16:creationId xmlns:a16="http://schemas.microsoft.com/office/drawing/2014/main" id="{3D9F4EBF-39CC-9CCD-4D19-5A2AA2BAD1A6}"/>
              </a:ext>
            </a:extLst>
          </p:cNvPr>
          <p:cNvSpPr>
            <a:spLocks noChangeArrowheads="1"/>
          </p:cNvSpPr>
          <p:nvPr/>
        </p:nvSpPr>
        <p:spPr bwMode="auto">
          <a:xfrm>
            <a:off x="1633538" y="5448300"/>
            <a:ext cx="1528762"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5" name="Rectangle 15">
            <a:extLst>
              <a:ext uri="{FF2B5EF4-FFF2-40B4-BE49-F238E27FC236}">
                <a16:creationId xmlns:a16="http://schemas.microsoft.com/office/drawing/2014/main" id="{3DC3BAC9-BB30-C807-04B1-7DCAE43B4A91}"/>
              </a:ext>
            </a:extLst>
          </p:cNvPr>
          <p:cNvSpPr>
            <a:spLocks noChangeArrowheads="1"/>
          </p:cNvSpPr>
          <p:nvPr/>
        </p:nvSpPr>
        <p:spPr bwMode="auto">
          <a:xfrm>
            <a:off x="3162300" y="5605463"/>
            <a:ext cx="357188"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6" name="Text Box 16">
            <a:extLst>
              <a:ext uri="{FF2B5EF4-FFF2-40B4-BE49-F238E27FC236}">
                <a16:creationId xmlns:a16="http://schemas.microsoft.com/office/drawing/2014/main" id="{DF21D10A-63C4-6063-0D41-CD109ADDFB5F}"/>
              </a:ext>
            </a:extLst>
          </p:cNvPr>
          <p:cNvSpPr txBox="1">
            <a:spLocks noChangeArrowheads="1"/>
          </p:cNvSpPr>
          <p:nvPr/>
        </p:nvSpPr>
        <p:spPr bwMode="auto">
          <a:xfrm>
            <a:off x="1855788" y="5548313"/>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97" name="Line 17">
            <a:extLst>
              <a:ext uri="{FF2B5EF4-FFF2-40B4-BE49-F238E27FC236}">
                <a16:creationId xmlns:a16="http://schemas.microsoft.com/office/drawing/2014/main" id="{C5224F04-6A3F-8B91-E316-1776ACFA3389}"/>
              </a:ext>
            </a:extLst>
          </p:cNvPr>
          <p:cNvSpPr>
            <a:spLocks noChangeShapeType="1"/>
          </p:cNvSpPr>
          <p:nvPr/>
        </p:nvSpPr>
        <p:spPr bwMode="auto">
          <a:xfrm flipH="1">
            <a:off x="361950" y="5719763"/>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8" name="Rectangle 18">
            <a:extLst>
              <a:ext uri="{FF2B5EF4-FFF2-40B4-BE49-F238E27FC236}">
                <a16:creationId xmlns:a16="http://schemas.microsoft.com/office/drawing/2014/main" id="{1C6935A6-7375-5454-239C-5EB93DC4F47C}"/>
              </a:ext>
            </a:extLst>
          </p:cNvPr>
          <p:cNvSpPr>
            <a:spLocks noChangeArrowheads="1"/>
          </p:cNvSpPr>
          <p:nvPr/>
        </p:nvSpPr>
        <p:spPr bwMode="auto">
          <a:xfrm flipH="1">
            <a:off x="5943600" y="3481388"/>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9" name="Rectangle 19">
            <a:extLst>
              <a:ext uri="{FF2B5EF4-FFF2-40B4-BE49-F238E27FC236}">
                <a16:creationId xmlns:a16="http://schemas.microsoft.com/office/drawing/2014/main" id="{872AB697-AB0B-33D7-4E52-2C9286341F88}"/>
              </a:ext>
            </a:extLst>
          </p:cNvPr>
          <p:cNvSpPr>
            <a:spLocks noChangeArrowheads="1"/>
          </p:cNvSpPr>
          <p:nvPr/>
        </p:nvSpPr>
        <p:spPr bwMode="auto">
          <a:xfrm flipH="1">
            <a:off x="5586413" y="3638550"/>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0" name="Text Box 20">
            <a:extLst>
              <a:ext uri="{FF2B5EF4-FFF2-40B4-BE49-F238E27FC236}">
                <a16:creationId xmlns:a16="http://schemas.microsoft.com/office/drawing/2014/main" id="{6A459DE3-B3D1-91F9-03B1-6E5BC39342C7}"/>
              </a:ext>
            </a:extLst>
          </p:cNvPr>
          <p:cNvSpPr txBox="1">
            <a:spLocks noChangeArrowheads="1"/>
          </p:cNvSpPr>
          <p:nvPr/>
        </p:nvSpPr>
        <p:spPr bwMode="auto">
          <a:xfrm flipH="1">
            <a:off x="6210300" y="359568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1" name="Line 21">
            <a:extLst>
              <a:ext uri="{FF2B5EF4-FFF2-40B4-BE49-F238E27FC236}">
                <a16:creationId xmlns:a16="http://schemas.microsoft.com/office/drawing/2014/main" id="{1A7BE074-663B-84D6-54F6-B1483812E049}"/>
              </a:ext>
            </a:extLst>
          </p:cNvPr>
          <p:cNvSpPr>
            <a:spLocks noChangeShapeType="1"/>
          </p:cNvSpPr>
          <p:nvPr/>
        </p:nvSpPr>
        <p:spPr bwMode="auto">
          <a:xfrm>
            <a:off x="7486650" y="3752850"/>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2" name="Rectangle 22">
            <a:extLst>
              <a:ext uri="{FF2B5EF4-FFF2-40B4-BE49-F238E27FC236}">
                <a16:creationId xmlns:a16="http://schemas.microsoft.com/office/drawing/2014/main" id="{A8F8CA9A-43DB-5CD9-AE65-55E5B29F6EA8}"/>
              </a:ext>
            </a:extLst>
          </p:cNvPr>
          <p:cNvSpPr>
            <a:spLocks noChangeArrowheads="1"/>
          </p:cNvSpPr>
          <p:nvPr/>
        </p:nvSpPr>
        <p:spPr bwMode="auto">
          <a:xfrm flipH="1">
            <a:off x="5962650" y="4462463"/>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3" name="Rectangle 23">
            <a:extLst>
              <a:ext uri="{FF2B5EF4-FFF2-40B4-BE49-F238E27FC236}">
                <a16:creationId xmlns:a16="http://schemas.microsoft.com/office/drawing/2014/main" id="{D9B6B34A-1F33-B0A5-75CA-DFB2204AB277}"/>
              </a:ext>
            </a:extLst>
          </p:cNvPr>
          <p:cNvSpPr>
            <a:spLocks noChangeArrowheads="1"/>
          </p:cNvSpPr>
          <p:nvPr/>
        </p:nvSpPr>
        <p:spPr bwMode="auto">
          <a:xfrm flipH="1">
            <a:off x="5605463" y="4619625"/>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4" name="Text Box 24">
            <a:extLst>
              <a:ext uri="{FF2B5EF4-FFF2-40B4-BE49-F238E27FC236}">
                <a16:creationId xmlns:a16="http://schemas.microsoft.com/office/drawing/2014/main" id="{DBE2D7AA-0417-729B-34E4-C71E7EFD54F7}"/>
              </a:ext>
            </a:extLst>
          </p:cNvPr>
          <p:cNvSpPr txBox="1">
            <a:spLocks noChangeArrowheads="1"/>
          </p:cNvSpPr>
          <p:nvPr/>
        </p:nvSpPr>
        <p:spPr bwMode="auto">
          <a:xfrm flipH="1">
            <a:off x="6243638" y="4562475"/>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5" name="Line 25">
            <a:extLst>
              <a:ext uri="{FF2B5EF4-FFF2-40B4-BE49-F238E27FC236}">
                <a16:creationId xmlns:a16="http://schemas.microsoft.com/office/drawing/2014/main" id="{D789FC87-A3E6-0207-1371-8DB9B62CB983}"/>
              </a:ext>
            </a:extLst>
          </p:cNvPr>
          <p:cNvSpPr>
            <a:spLocks noChangeShapeType="1"/>
          </p:cNvSpPr>
          <p:nvPr/>
        </p:nvSpPr>
        <p:spPr bwMode="auto">
          <a:xfrm>
            <a:off x="7477125" y="4733925"/>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6" name="Rectangle 26">
            <a:extLst>
              <a:ext uri="{FF2B5EF4-FFF2-40B4-BE49-F238E27FC236}">
                <a16:creationId xmlns:a16="http://schemas.microsoft.com/office/drawing/2014/main" id="{02BD1907-4903-B9F4-FF59-67EFA8E044B5}"/>
              </a:ext>
            </a:extLst>
          </p:cNvPr>
          <p:cNvSpPr>
            <a:spLocks noChangeArrowheads="1"/>
          </p:cNvSpPr>
          <p:nvPr/>
        </p:nvSpPr>
        <p:spPr bwMode="auto">
          <a:xfrm flipH="1">
            <a:off x="5953125" y="5457825"/>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7" name="Rectangle 27">
            <a:extLst>
              <a:ext uri="{FF2B5EF4-FFF2-40B4-BE49-F238E27FC236}">
                <a16:creationId xmlns:a16="http://schemas.microsoft.com/office/drawing/2014/main" id="{504047FC-24D9-47E1-C8F3-E16C4C935651}"/>
              </a:ext>
            </a:extLst>
          </p:cNvPr>
          <p:cNvSpPr>
            <a:spLocks noChangeArrowheads="1"/>
          </p:cNvSpPr>
          <p:nvPr/>
        </p:nvSpPr>
        <p:spPr bwMode="auto">
          <a:xfrm flipH="1">
            <a:off x="5595938" y="5614988"/>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8" name="Text Box 28">
            <a:extLst>
              <a:ext uri="{FF2B5EF4-FFF2-40B4-BE49-F238E27FC236}">
                <a16:creationId xmlns:a16="http://schemas.microsoft.com/office/drawing/2014/main" id="{AADCD820-4364-9A17-8C49-6C72BDD93B82}"/>
              </a:ext>
            </a:extLst>
          </p:cNvPr>
          <p:cNvSpPr txBox="1">
            <a:spLocks noChangeArrowheads="1"/>
          </p:cNvSpPr>
          <p:nvPr/>
        </p:nvSpPr>
        <p:spPr bwMode="auto">
          <a:xfrm flipH="1">
            <a:off x="6234113" y="555783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9" name="Line 29">
            <a:extLst>
              <a:ext uri="{FF2B5EF4-FFF2-40B4-BE49-F238E27FC236}">
                <a16:creationId xmlns:a16="http://schemas.microsoft.com/office/drawing/2014/main" id="{921B2B8C-61DA-79BD-A137-BB3012F1E66E}"/>
              </a:ext>
            </a:extLst>
          </p:cNvPr>
          <p:cNvSpPr>
            <a:spLocks noChangeShapeType="1"/>
          </p:cNvSpPr>
          <p:nvPr/>
        </p:nvSpPr>
        <p:spPr bwMode="auto">
          <a:xfrm>
            <a:off x="7467600" y="5729288"/>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0" name="Rectangle 30">
            <a:extLst>
              <a:ext uri="{FF2B5EF4-FFF2-40B4-BE49-F238E27FC236}">
                <a16:creationId xmlns:a16="http://schemas.microsoft.com/office/drawing/2014/main" id="{42B3BE8C-7AD2-1F06-97F3-CC943A9C3939}"/>
              </a:ext>
            </a:extLst>
          </p:cNvPr>
          <p:cNvSpPr>
            <a:spLocks noChangeArrowheads="1"/>
          </p:cNvSpPr>
          <p:nvPr/>
        </p:nvSpPr>
        <p:spPr bwMode="auto">
          <a:xfrm>
            <a:off x="1114425" y="1385888"/>
            <a:ext cx="6900863" cy="5072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1" name="Freeform 31">
            <a:extLst>
              <a:ext uri="{FF2B5EF4-FFF2-40B4-BE49-F238E27FC236}">
                <a16:creationId xmlns:a16="http://schemas.microsoft.com/office/drawing/2014/main" id="{E5C13194-7734-0A59-841B-CE0ACDE98FEC}"/>
              </a:ext>
            </a:extLst>
          </p:cNvPr>
          <p:cNvSpPr>
            <a:spLocks/>
          </p:cNvSpPr>
          <p:nvPr/>
        </p:nvSpPr>
        <p:spPr bwMode="auto">
          <a:xfrm>
            <a:off x="1960563" y="2622550"/>
            <a:ext cx="806450" cy="730250"/>
          </a:xfrm>
          <a:custGeom>
            <a:avLst/>
            <a:gdLst>
              <a:gd name="T0" fmla="*/ 0 w 508"/>
              <a:gd name="T1" fmla="*/ 0 h 460"/>
              <a:gd name="T2" fmla="*/ 2147483646 w 508"/>
              <a:gd name="T3" fmla="*/ 2147483646 h 460"/>
              <a:gd name="T4" fmla="*/ 2147483646 w 508"/>
              <a:gd name="T5" fmla="*/ 2147483646 h 460"/>
              <a:gd name="T6" fmla="*/ 0 60000 65536"/>
              <a:gd name="T7" fmla="*/ 0 60000 65536"/>
              <a:gd name="T8" fmla="*/ 0 60000 65536"/>
              <a:gd name="T9" fmla="*/ 0 w 508"/>
              <a:gd name="T10" fmla="*/ 0 h 460"/>
              <a:gd name="T11" fmla="*/ 508 w 508"/>
              <a:gd name="T12" fmla="*/ 460 h 460"/>
            </a:gdLst>
            <a:ahLst/>
            <a:cxnLst>
              <a:cxn ang="T6">
                <a:pos x="T0" y="T1"/>
              </a:cxn>
              <a:cxn ang="T7">
                <a:pos x="T2" y="T3"/>
              </a:cxn>
              <a:cxn ang="T8">
                <a:pos x="T4" y="T5"/>
              </a:cxn>
            </a:cxnLst>
            <a:rect l="T9" t="T10" r="T11" b="T12"/>
            <a:pathLst>
              <a:path w="508" h="460">
                <a:moveTo>
                  <a:pt x="0" y="0"/>
                </a:moveTo>
                <a:cubicBezTo>
                  <a:pt x="139" y="34"/>
                  <a:pt x="278" y="68"/>
                  <a:pt x="363" y="145"/>
                </a:cubicBezTo>
                <a:cubicBezTo>
                  <a:pt x="448" y="222"/>
                  <a:pt x="478" y="341"/>
                  <a:pt x="508" y="460"/>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2" name="Text Box 32">
            <a:extLst>
              <a:ext uri="{FF2B5EF4-FFF2-40B4-BE49-F238E27FC236}">
                <a16:creationId xmlns:a16="http://schemas.microsoft.com/office/drawing/2014/main" id="{8336EA83-D5AD-1F05-E154-4506E5BD498F}"/>
              </a:ext>
            </a:extLst>
          </p:cNvPr>
          <p:cNvSpPr txBox="1">
            <a:spLocks noChangeArrowheads="1"/>
          </p:cNvSpPr>
          <p:nvPr/>
        </p:nvSpPr>
        <p:spPr bwMode="auto">
          <a:xfrm>
            <a:off x="1308100" y="220027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0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data plane</a:t>
            </a:r>
          </a:p>
        </p:txBody>
      </p:sp>
      <p:sp>
        <p:nvSpPr>
          <p:cNvPr id="122913" name="Freeform 33">
            <a:extLst>
              <a:ext uri="{FF2B5EF4-FFF2-40B4-BE49-F238E27FC236}">
                <a16:creationId xmlns:a16="http://schemas.microsoft.com/office/drawing/2014/main" id="{2DA662C2-A3E0-C377-A355-B2A68AE4F1B5}"/>
              </a:ext>
            </a:extLst>
          </p:cNvPr>
          <p:cNvSpPr>
            <a:spLocks/>
          </p:cNvSpPr>
          <p:nvPr/>
        </p:nvSpPr>
        <p:spPr bwMode="auto">
          <a:xfrm>
            <a:off x="5686425" y="2162175"/>
            <a:ext cx="652463" cy="319088"/>
          </a:xfrm>
          <a:custGeom>
            <a:avLst/>
            <a:gdLst>
              <a:gd name="T0" fmla="*/ 2147483646 w 411"/>
              <a:gd name="T1" fmla="*/ 0 h 201"/>
              <a:gd name="T2" fmla="*/ 2147483646 w 411"/>
              <a:gd name="T3" fmla="*/ 2147483646 h 201"/>
              <a:gd name="T4" fmla="*/ 0 w 411"/>
              <a:gd name="T5" fmla="*/ 2147483646 h 201"/>
              <a:gd name="T6" fmla="*/ 0 60000 65536"/>
              <a:gd name="T7" fmla="*/ 0 60000 65536"/>
              <a:gd name="T8" fmla="*/ 0 60000 65536"/>
              <a:gd name="T9" fmla="*/ 0 w 411"/>
              <a:gd name="T10" fmla="*/ 0 h 201"/>
              <a:gd name="T11" fmla="*/ 411 w 411"/>
              <a:gd name="T12" fmla="*/ 201 h 201"/>
            </a:gdLst>
            <a:ahLst/>
            <a:cxnLst>
              <a:cxn ang="T6">
                <a:pos x="T0" y="T1"/>
              </a:cxn>
              <a:cxn ang="T7">
                <a:pos x="T2" y="T3"/>
              </a:cxn>
              <a:cxn ang="T8">
                <a:pos x="T4" y="T5"/>
              </a:cxn>
            </a:cxnLst>
            <a:rect l="T9" t="T10" r="T11" b="T12"/>
            <a:pathLst>
              <a:path w="411" h="201">
                <a:moveTo>
                  <a:pt x="411" y="0"/>
                </a:moveTo>
                <a:cubicBezTo>
                  <a:pt x="360" y="68"/>
                  <a:pt x="310" y="137"/>
                  <a:pt x="242" y="169"/>
                </a:cubicBezTo>
                <a:cubicBezTo>
                  <a:pt x="174" y="201"/>
                  <a:pt x="87" y="197"/>
                  <a:pt x="0" y="193"/>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4" name="Text Box 34">
            <a:extLst>
              <a:ext uri="{FF2B5EF4-FFF2-40B4-BE49-F238E27FC236}">
                <a16:creationId xmlns:a16="http://schemas.microsoft.com/office/drawing/2014/main" id="{8C6A8F8D-CF3C-3019-8D75-14348B79D8C2}"/>
              </a:ext>
            </a:extLst>
          </p:cNvPr>
          <p:cNvSpPr txBox="1">
            <a:spLocks noChangeArrowheads="1"/>
          </p:cNvSpPr>
          <p:nvPr/>
        </p:nvSpPr>
        <p:spPr bwMode="auto">
          <a:xfrm>
            <a:off x="5786438" y="1725613"/>
            <a:ext cx="177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0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control plane</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13BF1F4F-CA92-65E6-B289-BE4C10C6AA07}"/>
              </a:ext>
            </a:extLst>
          </p:cNvPr>
          <p:cNvSpPr>
            <a:spLocks noGrp="1"/>
          </p:cNvSpPr>
          <p:nvPr>
            <p:ph type="title"/>
          </p:nvPr>
        </p:nvSpPr>
        <p:spPr>
          <a:xfrm>
            <a:off x="0" y="76200"/>
            <a:ext cx="8991600" cy="1143000"/>
          </a:xfrm>
        </p:spPr>
        <p:txBody>
          <a:bodyPr/>
          <a:lstStyle/>
          <a:p>
            <a:r>
              <a:rPr lang="en-US" altLang="en-US">
                <a:ea typeface="ＭＳ Ｐゴシック" panose="020B0600070205080204" pitchFamily="34" charset="-128"/>
              </a:rPr>
              <a:t>Line Cards (Interface Cards, Adaptors)</a:t>
            </a:r>
          </a:p>
        </p:txBody>
      </p:sp>
      <p:sp>
        <p:nvSpPr>
          <p:cNvPr id="124930" name="Rectangle 3">
            <a:extLst>
              <a:ext uri="{FF2B5EF4-FFF2-40B4-BE49-F238E27FC236}">
                <a16:creationId xmlns:a16="http://schemas.microsoft.com/office/drawing/2014/main" id="{AFC069FB-0D97-E391-5978-07417DC090F5}"/>
              </a:ext>
            </a:extLst>
          </p:cNvPr>
          <p:cNvSpPr>
            <a:spLocks noGrp="1"/>
          </p:cNvSpPr>
          <p:nvPr>
            <p:ph sz="half" idx="1"/>
          </p:nvPr>
        </p:nvSpPr>
        <p:spPr>
          <a:xfrm>
            <a:off x="228600" y="1524000"/>
            <a:ext cx="5105400" cy="4525963"/>
          </a:xfrm>
        </p:spPr>
        <p:txBody>
          <a:bodyPr/>
          <a:lstStyle/>
          <a:p>
            <a:r>
              <a:rPr lang="en-US" altLang="en-US" sz="3600">
                <a:ea typeface="ＭＳ Ｐゴシック" panose="020B0600070205080204" pitchFamily="34" charset="-128"/>
              </a:rPr>
              <a:t>Packet handling</a:t>
            </a:r>
          </a:p>
          <a:p>
            <a:pPr lvl="1"/>
            <a:r>
              <a:rPr lang="en-US" altLang="en-US" sz="3200">
                <a:ea typeface="ＭＳ Ｐゴシック" panose="020B0600070205080204" pitchFamily="34" charset="-128"/>
              </a:rPr>
              <a:t>Packet forwarding</a:t>
            </a:r>
          </a:p>
          <a:p>
            <a:pPr lvl="1"/>
            <a:r>
              <a:rPr lang="en-US" altLang="en-US" sz="3200">
                <a:ea typeface="ＭＳ Ｐゴシック" panose="020B0600070205080204" pitchFamily="34" charset="-128"/>
              </a:rPr>
              <a:t>Buffer management</a:t>
            </a:r>
          </a:p>
          <a:p>
            <a:pPr lvl="1"/>
            <a:r>
              <a:rPr lang="en-US" altLang="en-US" sz="3200">
                <a:ea typeface="ＭＳ Ｐゴシック" panose="020B0600070205080204" pitchFamily="34" charset="-128"/>
              </a:rPr>
              <a:t>Link scheduling</a:t>
            </a:r>
          </a:p>
          <a:p>
            <a:pPr lvl="1"/>
            <a:r>
              <a:rPr lang="en-US" altLang="en-US" sz="3200">
                <a:ea typeface="ＭＳ Ｐゴシック" panose="020B0600070205080204" pitchFamily="34" charset="-128"/>
              </a:rPr>
              <a:t>Packet filtering</a:t>
            </a:r>
          </a:p>
          <a:p>
            <a:pPr lvl="1"/>
            <a:r>
              <a:rPr lang="en-US" altLang="en-US" sz="3200">
                <a:ea typeface="ＭＳ Ｐゴシック" panose="020B0600070205080204" pitchFamily="34" charset="-128"/>
              </a:rPr>
              <a:t>Rate limiting</a:t>
            </a:r>
          </a:p>
          <a:p>
            <a:pPr lvl="1"/>
            <a:r>
              <a:rPr lang="en-US" altLang="en-US" sz="3200">
                <a:ea typeface="ＭＳ Ｐゴシック" panose="020B0600070205080204" pitchFamily="34" charset="-128"/>
              </a:rPr>
              <a:t>Packet marking</a:t>
            </a:r>
          </a:p>
          <a:p>
            <a:pPr lvl="1"/>
            <a:r>
              <a:rPr lang="en-US" altLang="en-US" sz="3200">
                <a:ea typeface="ＭＳ Ｐゴシック" panose="020B0600070205080204" pitchFamily="34" charset="-128"/>
              </a:rPr>
              <a:t>Measurement</a:t>
            </a:r>
          </a:p>
        </p:txBody>
      </p:sp>
      <p:sp>
        <p:nvSpPr>
          <p:cNvPr id="124931" name="Slide Number Placeholder 3">
            <a:extLst>
              <a:ext uri="{FF2B5EF4-FFF2-40B4-BE49-F238E27FC236}">
                <a16:creationId xmlns:a16="http://schemas.microsoft.com/office/drawing/2014/main" id="{8AC5E069-9877-2C36-666D-E5FC0A27CA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E00416FC-6865-594F-B9CC-BB2E9891814E}"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35</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4932" name="Rectangle 4">
            <a:extLst>
              <a:ext uri="{FF2B5EF4-FFF2-40B4-BE49-F238E27FC236}">
                <a16:creationId xmlns:a16="http://schemas.microsoft.com/office/drawing/2014/main" id="{BBB8AD51-877D-E9B9-D843-67A699B00A76}"/>
              </a:ext>
            </a:extLst>
          </p:cNvPr>
          <p:cNvSpPr>
            <a:spLocks noChangeArrowheads="1"/>
          </p:cNvSpPr>
          <p:nvPr/>
        </p:nvSpPr>
        <p:spPr bwMode="auto">
          <a:xfrm rot="-5400000">
            <a:off x="4748213" y="2652712"/>
            <a:ext cx="4660900" cy="2479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3" name="Rectangle 5">
            <a:extLst>
              <a:ext uri="{FF2B5EF4-FFF2-40B4-BE49-F238E27FC236}">
                <a16:creationId xmlns:a16="http://schemas.microsoft.com/office/drawing/2014/main" id="{3A1F0517-A9E3-9D45-5DCC-447BCE0A222A}"/>
              </a:ext>
            </a:extLst>
          </p:cNvPr>
          <p:cNvSpPr>
            <a:spLocks noChangeArrowheads="1"/>
          </p:cNvSpPr>
          <p:nvPr/>
        </p:nvSpPr>
        <p:spPr bwMode="auto">
          <a:xfrm>
            <a:off x="5837238" y="1563688"/>
            <a:ext cx="2478087" cy="844550"/>
          </a:xfrm>
          <a:prstGeom prst="rect">
            <a:avLst/>
          </a:prstGeom>
          <a:solidFill>
            <a:schemeClr val="accent1"/>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to/from link</a:t>
            </a:r>
          </a:p>
        </p:txBody>
      </p:sp>
      <p:sp>
        <p:nvSpPr>
          <p:cNvPr id="124934" name="Rectangle 6">
            <a:extLst>
              <a:ext uri="{FF2B5EF4-FFF2-40B4-BE49-F238E27FC236}">
                <a16:creationId xmlns:a16="http://schemas.microsoft.com/office/drawing/2014/main" id="{9BC2B20A-BF5E-AE3F-05C3-6C7319CD1C27}"/>
              </a:ext>
            </a:extLst>
          </p:cNvPr>
          <p:cNvSpPr>
            <a:spLocks noChangeArrowheads="1"/>
          </p:cNvSpPr>
          <p:nvPr/>
        </p:nvSpPr>
        <p:spPr bwMode="auto">
          <a:xfrm>
            <a:off x="5840413" y="5372100"/>
            <a:ext cx="2497137" cy="844550"/>
          </a:xfrm>
          <a:prstGeom prst="rect">
            <a:avLst/>
          </a:prstGeom>
          <a:solidFill>
            <a:schemeClr val="accent1"/>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to/from switch</a:t>
            </a:r>
          </a:p>
        </p:txBody>
      </p:sp>
      <p:sp>
        <p:nvSpPr>
          <p:cNvPr id="124935" name="Line 7">
            <a:extLst>
              <a:ext uri="{FF2B5EF4-FFF2-40B4-BE49-F238E27FC236}">
                <a16:creationId xmlns:a16="http://schemas.microsoft.com/office/drawing/2014/main" id="{27FE5407-2748-52EE-A7A9-CA822577D699}"/>
              </a:ext>
            </a:extLst>
          </p:cNvPr>
          <p:cNvSpPr>
            <a:spLocks noChangeShapeType="1"/>
          </p:cNvSpPr>
          <p:nvPr/>
        </p:nvSpPr>
        <p:spPr bwMode="auto">
          <a:xfrm>
            <a:off x="7091363" y="2397125"/>
            <a:ext cx="7937" cy="29813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6" name="Line 8">
            <a:extLst>
              <a:ext uri="{FF2B5EF4-FFF2-40B4-BE49-F238E27FC236}">
                <a16:creationId xmlns:a16="http://schemas.microsoft.com/office/drawing/2014/main" id="{5780D7B1-613A-3371-BC73-FB3DEDAA03B3}"/>
              </a:ext>
            </a:extLst>
          </p:cNvPr>
          <p:cNvSpPr>
            <a:spLocks noChangeShapeType="1"/>
          </p:cNvSpPr>
          <p:nvPr/>
        </p:nvSpPr>
        <p:spPr bwMode="auto">
          <a:xfrm flipV="1">
            <a:off x="7359650" y="3000375"/>
            <a:ext cx="7938" cy="14589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7" name="Line 9">
            <a:extLst>
              <a:ext uri="{FF2B5EF4-FFF2-40B4-BE49-F238E27FC236}">
                <a16:creationId xmlns:a16="http://schemas.microsoft.com/office/drawing/2014/main" id="{D9F5E70D-4B9B-2621-D18A-6A623400504F}"/>
              </a:ext>
            </a:extLst>
          </p:cNvPr>
          <p:cNvSpPr>
            <a:spLocks noChangeShapeType="1"/>
          </p:cNvSpPr>
          <p:nvPr/>
        </p:nvSpPr>
        <p:spPr bwMode="auto">
          <a:xfrm flipV="1">
            <a:off x="7854950" y="2978150"/>
            <a:ext cx="7938" cy="14589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8" name="Line 10">
            <a:extLst>
              <a:ext uri="{FF2B5EF4-FFF2-40B4-BE49-F238E27FC236}">
                <a16:creationId xmlns:a16="http://schemas.microsoft.com/office/drawing/2014/main" id="{2EFE6C96-8873-5D47-3E7F-92AA977E681D}"/>
              </a:ext>
            </a:extLst>
          </p:cNvPr>
          <p:cNvSpPr>
            <a:spLocks noChangeShapeType="1"/>
          </p:cNvSpPr>
          <p:nvPr/>
        </p:nvSpPr>
        <p:spPr bwMode="auto">
          <a:xfrm flipH="1">
            <a:off x="7366000" y="2989263"/>
            <a:ext cx="484188" cy="793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9" name="Line 11">
            <a:extLst>
              <a:ext uri="{FF2B5EF4-FFF2-40B4-BE49-F238E27FC236}">
                <a16:creationId xmlns:a16="http://schemas.microsoft.com/office/drawing/2014/main" id="{6D7BA790-6DD9-0FA0-BC86-22FC78176695}"/>
              </a:ext>
            </a:extLst>
          </p:cNvPr>
          <p:cNvSpPr>
            <a:spLocks noChangeShapeType="1"/>
          </p:cNvSpPr>
          <p:nvPr/>
        </p:nvSpPr>
        <p:spPr bwMode="auto">
          <a:xfrm flipV="1">
            <a:off x="7367588" y="3241675"/>
            <a:ext cx="474662"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0" name="Line 12">
            <a:extLst>
              <a:ext uri="{FF2B5EF4-FFF2-40B4-BE49-F238E27FC236}">
                <a16:creationId xmlns:a16="http://schemas.microsoft.com/office/drawing/2014/main" id="{6DFBA69C-21F8-31B4-13BF-669FBC47B8F2}"/>
              </a:ext>
            </a:extLst>
          </p:cNvPr>
          <p:cNvSpPr>
            <a:spLocks noChangeShapeType="1"/>
          </p:cNvSpPr>
          <p:nvPr/>
        </p:nvSpPr>
        <p:spPr bwMode="auto">
          <a:xfrm flipV="1">
            <a:off x="7367588" y="3527425"/>
            <a:ext cx="474662"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1" name="Line 13">
            <a:extLst>
              <a:ext uri="{FF2B5EF4-FFF2-40B4-BE49-F238E27FC236}">
                <a16:creationId xmlns:a16="http://schemas.microsoft.com/office/drawing/2014/main" id="{C0AB64E8-58A8-FCD5-4213-34B8D33F5273}"/>
              </a:ext>
            </a:extLst>
          </p:cNvPr>
          <p:cNvSpPr>
            <a:spLocks noChangeShapeType="1"/>
          </p:cNvSpPr>
          <p:nvPr/>
        </p:nvSpPr>
        <p:spPr bwMode="auto">
          <a:xfrm flipV="1">
            <a:off x="7375525" y="3881438"/>
            <a:ext cx="474663"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2" name="Line 14">
            <a:extLst>
              <a:ext uri="{FF2B5EF4-FFF2-40B4-BE49-F238E27FC236}">
                <a16:creationId xmlns:a16="http://schemas.microsoft.com/office/drawing/2014/main" id="{E08D4BDA-E0BB-10BE-A94E-0A40A4C2F417}"/>
              </a:ext>
            </a:extLst>
          </p:cNvPr>
          <p:cNvSpPr>
            <a:spLocks noChangeShapeType="1"/>
          </p:cNvSpPr>
          <p:nvPr/>
        </p:nvSpPr>
        <p:spPr bwMode="auto">
          <a:xfrm flipV="1">
            <a:off x="7610475" y="4068763"/>
            <a:ext cx="9525" cy="1071562"/>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3" name="Line 15">
            <a:extLst>
              <a:ext uri="{FF2B5EF4-FFF2-40B4-BE49-F238E27FC236}">
                <a16:creationId xmlns:a16="http://schemas.microsoft.com/office/drawing/2014/main" id="{7B19D221-DF62-700D-9502-E32E837AC5A5}"/>
              </a:ext>
            </a:extLst>
          </p:cNvPr>
          <p:cNvSpPr>
            <a:spLocks noChangeShapeType="1"/>
          </p:cNvSpPr>
          <p:nvPr/>
        </p:nvSpPr>
        <p:spPr bwMode="auto">
          <a:xfrm flipH="1" flipV="1">
            <a:off x="7613650" y="2540000"/>
            <a:ext cx="7938"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4" name="Line 16">
            <a:extLst>
              <a:ext uri="{FF2B5EF4-FFF2-40B4-BE49-F238E27FC236}">
                <a16:creationId xmlns:a16="http://schemas.microsoft.com/office/drawing/2014/main" id="{8B80BCFE-9FA3-5991-4358-37932AF3B664}"/>
              </a:ext>
            </a:extLst>
          </p:cNvPr>
          <p:cNvSpPr>
            <a:spLocks noChangeShapeType="1"/>
          </p:cNvSpPr>
          <p:nvPr/>
        </p:nvSpPr>
        <p:spPr bwMode="auto">
          <a:xfrm flipH="1">
            <a:off x="6451600" y="2949575"/>
            <a:ext cx="7938"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5" name="Rectangle 17">
            <a:extLst>
              <a:ext uri="{FF2B5EF4-FFF2-40B4-BE49-F238E27FC236}">
                <a16:creationId xmlns:a16="http://schemas.microsoft.com/office/drawing/2014/main" id="{D2933942-B282-9BFD-41C3-BA375A199E04}"/>
              </a:ext>
            </a:extLst>
          </p:cNvPr>
          <p:cNvSpPr>
            <a:spLocks noChangeArrowheads="1"/>
          </p:cNvSpPr>
          <p:nvPr/>
        </p:nvSpPr>
        <p:spPr bwMode="auto">
          <a:xfrm>
            <a:off x="5916613" y="3408363"/>
            <a:ext cx="1112837" cy="950912"/>
          </a:xfrm>
          <a:prstGeom prst="rect">
            <a:avLst/>
          </a:prstGeom>
          <a:solidFill>
            <a:srgbClr val="99CCFF"/>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6" name="Text Box 18">
            <a:extLst>
              <a:ext uri="{FF2B5EF4-FFF2-40B4-BE49-F238E27FC236}">
                <a16:creationId xmlns:a16="http://schemas.microsoft.com/office/drawing/2014/main" id="{8438D65A-F9CD-D419-BC9D-7638E29981DF}"/>
              </a:ext>
            </a:extLst>
          </p:cNvPr>
          <p:cNvSpPr txBox="1">
            <a:spLocks noChangeArrowheads="1"/>
          </p:cNvSpPr>
          <p:nvPr/>
        </p:nvSpPr>
        <p:spPr bwMode="auto">
          <a:xfrm>
            <a:off x="5894388" y="3617913"/>
            <a:ext cx="1171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lookup</a:t>
            </a:r>
          </a:p>
        </p:txBody>
      </p:sp>
      <p:sp>
        <p:nvSpPr>
          <p:cNvPr id="124947" name="Line 19">
            <a:extLst>
              <a:ext uri="{FF2B5EF4-FFF2-40B4-BE49-F238E27FC236}">
                <a16:creationId xmlns:a16="http://schemas.microsoft.com/office/drawing/2014/main" id="{29254ACB-1269-52A8-7AA2-332823E284C1}"/>
              </a:ext>
            </a:extLst>
          </p:cNvPr>
          <p:cNvSpPr>
            <a:spLocks noChangeShapeType="1"/>
          </p:cNvSpPr>
          <p:nvPr/>
        </p:nvSpPr>
        <p:spPr bwMode="auto">
          <a:xfrm flipH="1">
            <a:off x="6446838" y="4378325"/>
            <a:ext cx="7937"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8" name="Line 20">
            <a:extLst>
              <a:ext uri="{FF2B5EF4-FFF2-40B4-BE49-F238E27FC236}">
                <a16:creationId xmlns:a16="http://schemas.microsoft.com/office/drawing/2014/main" id="{B6C5AF7B-72B3-9926-E1F4-17B2A6197DC7}"/>
              </a:ext>
            </a:extLst>
          </p:cNvPr>
          <p:cNvSpPr>
            <a:spLocks noChangeShapeType="1"/>
          </p:cNvSpPr>
          <p:nvPr/>
        </p:nvSpPr>
        <p:spPr bwMode="auto">
          <a:xfrm>
            <a:off x="7086600" y="6257925"/>
            <a:ext cx="0" cy="474663"/>
          </a:xfrm>
          <a:prstGeom prst="line">
            <a:avLst/>
          </a:prstGeom>
          <a:noFill/>
          <a:ln w="28575">
            <a:solidFill>
              <a:srgbClr val="00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9" name="Line 21">
            <a:extLst>
              <a:ext uri="{FF2B5EF4-FFF2-40B4-BE49-F238E27FC236}">
                <a16:creationId xmlns:a16="http://schemas.microsoft.com/office/drawing/2014/main" id="{50CD639F-290D-5A43-3D57-CDD48C557CE8}"/>
              </a:ext>
            </a:extLst>
          </p:cNvPr>
          <p:cNvSpPr>
            <a:spLocks noChangeShapeType="1"/>
          </p:cNvSpPr>
          <p:nvPr/>
        </p:nvSpPr>
        <p:spPr bwMode="auto">
          <a:xfrm>
            <a:off x="7062788" y="1108075"/>
            <a:ext cx="0" cy="474663"/>
          </a:xfrm>
          <a:prstGeom prst="line">
            <a:avLst/>
          </a:prstGeom>
          <a:noFill/>
          <a:ln w="28575">
            <a:solidFill>
              <a:srgbClr val="00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50" name="Text Box 22">
            <a:extLst>
              <a:ext uri="{FF2B5EF4-FFF2-40B4-BE49-F238E27FC236}">
                <a16:creationId xmlns:a16="http://schemas.microsoft.com/office/drawing/2014/main" id="{33D5E52F-5F68-E5D8-E8A5-2B0F803973E3}"/>
              </a:ext>
            </a:extLst>
          </p:cNvPr>
          <p:cNvSpPr txBox="1">
            <a:spLocks noChangeArrowheads="1"/>
          </p:cNvSpPr>
          <p:nvPr/>
        </p:nvSpPr>
        <p:spPr bwMode="auto">
          <a:xfrm rot="-5400000">
            <a:off x="4808538" y="3614738"/>
            <a:ext cx="13255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Receive</a:t>
            </a:r>
          </a:p>
        </p:txBody>
      </p:sp>
      <p:sp>
        <p:nvSpPr>
          <p:cNvPr id="124951" name="Text Box 23">
            <a:extLst>
              <a:ext uri="{FF2B5EF4-FFF2-40B4-BE49-F238E27FC236}">
                <a16:creationId xmlns:a16="http://schemas.microsoft.com/office/drawing/2014/main" id="{6848E010-5385-1572-67B0-2335222B19A8}"/>
              </a:ext>
            </a:extLst>
          </p:cNvPr>
          <p:cNvSpPr txBox="1">
            <a:spLocks noChangeArrowheads="1"/>
          </p:cNvSpPr>
          <p:nvPr/>
        </p:nvSpPr>
        <p:spPr bwMode="auto">
          <a:xfrm rot="5400000">
            <a:off x="7903369" y="3582194"/>
            <a:ext cx="1466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Transmit</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D959BE6B-41C8-5BC5-A6BE-303704595F2C}"/>
              </a:ext>
            </a:extLst>
          </p:cNvPr>
          <p:cNvSpPr>
            <a:spLocks noGrp="1"/>
          </p:cNvSpPr>
          <p:nvPr>
            <p:ph type="title"/>
          </p:nvPr>
        </p:nvSpPr>
        <p:spPr>
          <a:xfrm>
            <a:off x="406400" y="228600"/>
            <a:ext cx="8737600" cy="814388"/>
          </a:xfrm>
        </p:spPr>
        <p:txBody>
          <a:bodyPr/>
          <a:lstStyle/>
          <a:p>
            <a:pPr eaLnBrk="1" hangingPunct="1"/>
            <a:r>
              <a:rPr lang="en-US" altLang="en-US" sz="3600">
                <a:ea typeface="ＭＳ Ｐゴシック" panose="020B0600070205080204" pitchFamily="34" charset="-128"/>
              </a:rPr>
              <a:t>Packet Switching and Forwarding</a:t>
            </a:r>
          </a:p>
        </p:txBody>
      </p:sp>
      <p:sp>
        <p:nvSpPr>
          <p:cNvPr id="126978" name="Slide Number Placeholder 2">
            <a:extLst>
              <a:ext uri="{FF2B5EF4-FFF2-40B4-BE49-F238E27FC236}">
                <a16:creationId xmlns:a16="http://schemas.microsoft.com/office/drawing/2014/main" id="{E1185F30-C21D-BB6F-86AD-10AD0C8FC1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7B9C45F-36E4-2B44-B057-D51B95C7BFF8}" type="slidenum">
              <a:rPr kumimoji="1" lang="en-US" altLang="en-US" sz="1200" b="1" i="0" u="none" strike="noStrike" kern="1200" cap="none" spc="0" normalizeH="0" baseline="0" noProof="0" smtClean="0">
                <a:ln>
                  <a:noFill/>
                </a:ln>
                <a:solidFill>
                  <a:srgbClr val="898989"/>
                </a:solidFill>
                <a:effectLst/>
                <a:uLnTx/>
                <a:uFillTx/>
                <a:latin typeface="Helvetica" pitchFamily="2"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36</a:t>
            </a:fld>
            <a:endParaRPr kumimoji="1" lang="en-US" altLang="en-US" sz="1200" b="1" i="0" u="none" strike="noStrike" kern="1200" cap="none" spc="0" normalizeH="0" baseline="0" noProof="0">
              <a:ln>
                <a:noFill/>
              </a:ln>
              <a:solidFill>
                <a:srgbClr val="898989"/>
              </a:solidFill>
              <a:effectLst/>
              <a:uLnTx/>
              <a:uFillTx/>
              <a:latin typeface="Helvetica" pitchFamily="2" charset="0"/>
              <a:ea typeface="ＭＳ Ｐゴシック" panose="020B0600070205080204" pitchFamily="34" charset="-128"/>
              <a:cs typeface="+mn-cs"/>
            </a:endParaRPr>
          </a:p>
        </p:txBody>
      </p:sp>
      <p:sp>
        <p:nvSpPr>
          <p:cNvPr id="126979" name="Oval 3">
            <a:extLst>
              <a:ext uri="{FF2B5EF4-FFF2-40B4-BE49-F238E27FC236}">
                <a16:creationId xmlns:a16="http://schemas.microsoft.com/office/drawing/2014/main" id="{CDF92112-9331-5300-938C-A7A4BE685C6B}"/>
              </a:ext>
            </a:extLst>
          </p:cNvPr>
          <p:cNvSpPr>
            <a:spLocks noChangeArrowheads="1"/>
          </p:cNvSpPr>
          <p:nvPr/>
        </p:nvSpPr>
        <p:spPr bwMode="auto">
          <a:xfrm>
            <a:off x="914400" y="3048000"/>
            <a:ext cx="985838" cy="9144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R1</a:t>
            </a:r>
          </a:p>
        </p:txBody>
      </p:sp>
      <p:sp>
        <p:nvSpPr>
          <p:cNvPr id="126980" name="Line 4">
            <a:extLst>
              <a:ext uri="{FF2B5EF4-FFF2-40B4-BE49-F238E27FC236}">
                <a16:creationId xmlns:a16="http://schemas.microsoft.com/office/drawing/2014/main" id="{7598CB72-7BBB-85C1-3C94-092D7FB14C66}"/>
              </a:ext>
            </a:extLst>
          </p:cNvPr>
          <p:cNvSpPr>
            <a:spLocks noChangeShapeType="1"/>
          </p:cNvSpPr>
          <p:nvPr/>
        </p:nvSpPr>
        <p:spPr bwMode="auto">
          <a:xfrm>
            <a:off x="304800" y="35052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1" name="Line 5">
            <a:extLst>
              <a:ext uri="{FF2B5EF4-FFF2-40B4-BE49-F238E27FC236}">
                <a16:creationId xmlns:a16="http://schemas.microsoft.com/office/drawing/2014/main" id="{51ABFC3C-F9DE-87D7-55F7-697C7DCD169F}"/>
              </a:ext>
            </a:extLst>
          </p:cNvPr>
          <p:cNvSpPr>
            <a:spLocks noChangeShapeType="1"/>
          </p:cNvSpPr>
          <p:nvPr/>
        </p:nvSpPr>
        <p:spPr bwMode="auto">
          <a:xfrm>
            <a:off x="1366838" y="3962400"/>
            <a:ext cx="0" cy="457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2" name="Line 6">
            <a:extLst>
              <a:ext uri="{FF2B5EF4-FFF2-40B4-BE49-F238E27FC236}">
                <a16:creationId xmlns:a16="http://schemas.microsoft.com/office/drawing/2014/main" id="{D406B0AF-3CCB-FAB6-4100-5C60958E5854}"/>
              </a:ext>
            </a:extLst>
          </p:cNvPr>
          <p:cNvSpPr>
            <a:spLocks noChangeShapeType="1"/>
          </p:cNvSpPr>
          <p:nvPr/>
        </p:nvSpPr>
        <p:spPr bwMode="auto">
          <a:xfrm>
            <a:off x="1905000" y="35052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3" name="Line 7">
            <a:extLst>
              <a:ext uri="{FF2B5EF4-FFF2-40B4-BE49-F238E27FC236}">
                <a16:creationId xmlns:a16="http://schemas.microsoft.com/office/drawing/2014/main" id="{EA48ABB0-3339-61EF-A405-3EB5730E8BE5}"/>
              </a:ext>
            </a:extLst>
          </p:cNvPr>
          <p:cNvSpPr>
            <a:spLocks noChangeShapeType="1"/>
          </p:cNvSpPr>
          <p:nvPr/>
        </p:nvSpPr>
        <p:spPr bwMode="auto">
          <a:xfrm>
            <a:off x="1366838" y="2514600"/>
            <a:ext cx="0" cy="533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4" name="AutoShape 8">
            <a:extLst>
              <a:ext uri="{FF2B5EF4-FFF2-40B4-BE49-F238E27FC236}">
                <a16:creationId xmlns:a16="http://schemas.microsoft.com/office/drawing/2014/main" id="{97577CE4-A894-A464-B556-6E5C509AB5DD}"/>
              </a:ext>
            </a:extLst>
          </p:cNvPr>
          <p:cNvSpPr>
            <a:spLocks noChangeArrowheads="1"/>
          </p:cNvSpPr>
          <p:nvPr/>
        </p:nvSpPr>
        <p:spPr bwMode="auto">
          <a:xfrm>
            <a:off x="4233863" y="1600200"/>
            <a:ext cx="3124200" cy="4114800"/>
          </a:xfrm>
          <a:prstGeom prst="roundRect">
            <a:avLst>
              <a:gd name="adj" fmla="val 16667"/>
            </a:avLst>
          </a:prstGeom>
          <a:solidFill>
            <a:schemeClr val="bg2"/>
          </a:solidFill>
          <a:ln w="9525">
            <a:solidFill>
              <a:schemeClr val="bg2"/>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5" name="Text Box 9">
            <a:extLst>
              <a:ext uri="{FF2B5EF4-FFF2-40B4-BE49-F238E27FC236}">
                <a16:creationId xmlns:a16="http://schemas.microsoft.com/office/drawing/2014/main" id="{5FBC9B07-4F71-594B-3425-174CCEECD7C5}"/>
              </a:ext>
            </a:extLst>
          </p:cNvPr>
          <p:cNvSpPr txBox="1">
            <a:spLocks noChangeArrowheads="1"/>
          </p:cNvSpPr>
          <p:nvPr/>
        </p:nvSpPr>
        <p:spPr bwMode="auto">
          <a:xfrm>
            <a:off x="228600" y="3505200"/>
            <a:ext cx="652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a:t>
            </a:r>
          </a:p>
        </p:txBody>
      </p:sp>
      <p:sp>
        <p:nvSpPr>
          <p:cNvPr id="126986" name="Text Box 10">
            <a:extLst>
              <a:ext uri="{FF2B5EF4-FFF2-40B4-BE49-F238E27FC236}">
                <a16:creationId xmlns:a16="http://schemas.microsoft.com/office/drawing/2014/main" id="{90A606FB-747B-FDEE-D986-1F980CBBDE19}"/>
              </a:ext>
            </a:extLst>
          </p:cNvPr>
          <p:cNvSpPr txBox="1">
            <a:spLocks noChangeArrowheads="1"/>
          </p:cNvSpPr>
          <p:nvPr/>
        </p:nvSpPr>
        <p:spPr bwMode="auto">
          <a:xfrm>
            <a:off x="1366838" y="2590800"/>
            <a:ext cx="681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a:t>
            </a:r>
          </a:p>
        </p:txBody>
      </p:sp>
      <p:sp>
        <p:nvSpPr>
          <p:cNvPr id="126987" name="Text Box 11">
            <a:extLst>
              <a:ext uri="{FF2B5EF4-FFF2-40B4-BE49-F238E27FC236}">
                <a16:creationId xmlns:a16="http://schemas.microsoft.com/office/drawing/2014/main" id="{09C6FB8F-8BCF-7598-147C-0C87073E9329}"/>
              </a:ext>
            </a:extLst>
          </p:cNvPr>
          <p:cNvSpPr txBox="1">
            <a:spLocks noChangeArrowheads="1"/>
          </p:cNvSpPr>
          <p:nvPr/>
        </p:nvSpPr>
        <p:spPr bwMode="auto">
          <a:xfrm>
            <a:off x="1905000" y="3505200"/>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a:t>
            </a:r>
          </a:p>
        </p:txBody>
      </p:sp>
      <p:sp>
        <p:nvSpPr>
          <p:cNvPr id="126988" name="Text Box 12">
            <a:extLst>
              <a:ext uri="{FF2B5EF4-FFF2-40B4-BE49-F238E27FC236}">
                <a16:creationId xmlns:a16="http://schemas.microsoft.com/office/drawing/2014/main" id="{9D35B5A9-283A-7655-EBAF-F5D5A72EACD1}"/>
              </a:ext>
            </a:extLst>
          </p:cNvPr>
          <p:cNvSpPr txBox="1">
            <a:spLocks noChangeArrowheads="1"/>
          </p:cNvSpPr>
          <p:nvPr/>
        </p:nvSpPr>
        <p:spPr bwMode="auto">
          <a:xfrm>
            <a:off x="1366838" y="4038600"/>
            <a:ext cx="681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a:t>
            </a:r>
          </a:p>
        </p:txBody>
      </p:sp>
      <p:grpSp>
        <p:nvGrpSpPr>
          <p:cNvPr id="126989" name="Group 13">
            <a:extLst>
              <a:ext uri="{FF2B5EF4-FFF2-40B4-BE49-F238E27FC236}">
                <a16:creationId xmlns:a16="http://schemas.microsoft.com/office/drawing/2014/main" id="{2C2AB6C1-2437-A17E-EB52-3F8FA29C980F}"/>
              </a:ext>
            </a:extLst>
          </p:cNvPr>
          <p:cNvGrpSpPr>
            <a:grpSpLocks/>
          </p:cNvGrpSpPr>
          <p:nvPr/>
        </p:nvGrpSpPr>
        <p:grpSpPr bwMode="auto">
          <a:xfrm>
            <a:off x="2862263" y="2286000"/>
            <a:ext cx="1524000" cy="2667000"/>
            <a:chOff x="1824" y="1632"/>
            <a:chExt cx="1200" cy="1680"/>
          </a:xfrm>
        </p:grpSpPr>
        <p:sp>
          <p:nvSpPr>
            <p:cNvPr id="127054" name="Line 14">
              <a:extLst>
                <a:ext uri="{FF2B5EF4-FFF2-40B4-BE49-F238E27FC236}">
                  <a16:creationId xmlns:a16="http://schemas.microsoft.com/office/drawing/2014/main" id="{13C015D2-1737-8C49-ADF6-15FBAEFD2C66}"/>
                </a:ext>
              </a:extLst>
            </p:cNvPr>
            <p:cNvSpPr>
              <a:spLocks noChangeShapeType="1"/>
            </p:cNvSpPr>
            <p:nvPr/>
          </p:nvSpPr>
          <p:spPr bwMode="auto">
            <a:xfrm>
              <a:off x="1824" y="163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5" name="Line 15">
              <a:extLst>
                <a:ext uri="{FF2B5EF4-FFF2-40B4-BE49-F238E27FC236}">
                  <a16:creationId xmlns:a16="http://schemas.microsoft.com/office/drawing/2014/main" id="{B22C36CF-578A-FD4E-D4A3-CF84A52B2149}"/>
                </a:ext>
              </a:extLst>
            </p:cNvPr>
            <p:cNvSpPr>
              <a:spLocks noChangeShapeType="1"/>
            </p:cNvSpPr>
            <p:nvPr/>
          </p:nvSpPr>
          <p:spPr bwMode="auto">
            <a:xfrm>
              <a:off x="1824" y="2208"/>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6" name="Line 16">
              <a:extLst>
                <a:ext uri="{FF2B5EF4-FFF2-40B4-BE49-F238E27FC236}">
                  <a16:creationId xmlns:a16="http://schemas.microsoft.com/office/drawing/2014/main" id="{7F87D497-66B7-05D6-C6E5-28B08B5C2087}"/>
                </a:ext>
              </a:extLst>
            </p:cNvPr>
            <p:cNvSpPr>
              <a:spLocks noChangeShapeType="1"/>
            </p:cNvSpPr>
            <p:nvPr/>
          </p:nvSpPr>
          <p:spPr bwMode="auto">
            <a:xfrm>
              <a:off x="1824" y="2736"/>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7" name="Line 17">
              <a:extLst>
                <a:ext uri="{FF2B5EF4-FFF2-40B4-BE49-F238E27FC236}">
                  <a16:creationId xmlns:a16="http://schemas.microsoft.com/office/drawing/2014/main" id="{3382D9D0-94B0-83AF-3D76-7882B4AB8332}"/>
                </a:ext>
              </a:extLst>
            </p:cNvPr>
            <p:cNvSpPr>
              <a:spLocks noChangeShapeType="1"/>
            </p:cNvSpPr>
            <p:nvPr/>
          </p:nvSpPr>
          <p:spPr bwMode="auto">
            <a:xfrm>
              <a:off x="1824" y="331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6990" name="Group 18">
            <a:extLst>
              <a:ext uri="{FF2B5EF4-FFF2-40B4-BE49-F238E27FC236}">
                <a16:creationId xmlns:a16="http://schemas.microsoft.com/office/drawing/2014/main" id="{8CD3CAA4-5615-50FF-7A3D-333FFF100A24}"/>
              </a:ext>
            </a:extLst>
          </p:cNvPr>
          <p:cNvGrpSpPr>
            <a:grpSpLocks/>
          </p:cNvGrpSpPr>
          <p:nvPr/>
        </p:nvGrpSpPr>
        <p:grpSpPr bwMode="auto">
          <a:xfrm>
            <a:off x="6900863" y="2286000"/>
            <a:ext cx="1524000" cy="2667000"/>
            <a:chOff x="1824" y="1632"/>
            <a:chExt cx="1200" cy="1680"/>
          </a:xfrm>
        </p:grpSpPr>
        <p:sp>
          <p:nvSpPr>
            <p:cNvPr id="127050" name="Line 19">
              <a:extLst>
                <a:ext uri="{FF2B5EF4-FFF2-40B4-BE49-F238E27FC236}">
                  <a16:creationId xmlns:a16="http://schemas.microsoft.com/office/drawing/2014/main" id="{43C78698-D4D0-EB10-813B-AE5FC421E2A5}"/>
                </a:ext>
              </a:extLst>
            </p:cNvPr>
            <p:cNvSpPr>
              <a:spLocks noChangeShapeType="1"/>
            </p:cNvSpPr>
            <p:nvPr/>
          </p:nvSpPr>
          <p:spPr bwMode="auto">
            <a:xfrm>
              <a:off x="1824" y="163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1" name="Line 20">
              <a:extLst>
                <a:ext uri="{FF2B5EF4-FFF2-40B4-BE49-F238E27FC236}">
                  <a16:creationId xmlns:a16="http://schemas.microsoft.com/office/drawing/2014/main" id="{A7E55ADD-FA7B-2F45-9FD8-77FD4CA5417B}"/>
                </a:ext>
              </a:extLst>
            </p:cNvPr>
            <p:cNvSpPr>
              <a:spLocks noChangeShapeType="1"/>
            </p:cNvSpPr>
            <p:nvPr/>
          </p:nvSpPr>
          <p:spPr bwMode="auto">
            <a:xfrm>
              <a:off x="1824" y="2208"/>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2" name="Line 21">
              <a:extLst>
                <a:ext uri="{FF2B5EF4-FFF2-40B4-BE49-F238E27FC236}">
                  <a16:creationId xmlns:a16="http://schemas.microsoft.com/office/drawing/2014/main" id="{59B1F98E-F21D-F6AF-BC71-42BBB00254F7}"/>
                </a:ext>
              </a:extLst>
            </p:cNvPr>
            <p:cNvSpPr>
              <a:spLocks noChangeShapeType="1"/>
            </p:cNvSpPr>
            <p:nvPr/>
          </p:nvSpPr>
          <p:spPr bwMode="auto">
            <a:xfrm>
              <a:off x="1824" y="2736"/>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3" name="Line 22">
              <a:extLst>
                <a:ext uri="{FF2B5EF4-FFF2-40B4-BE49-F238E27FC236}">
                  <a16:creationId xmlns:a16="http://schemas.microsoft.com/office/drawing/2014/main" id="{3946820D-FAC7-BB8C-4CB0-3325E25FD4A9}"/>
                </a:ext>
              </a:extLst>
            </p:cNvPr>
            <p:cNvSpPr>
              <a:spLocks noChangeShapeType="1"/>
            </p:cNvSpPr>
            <p:nvPr/>
          </p:nvSpPr>
          <p:spPr bwMode="auto">
            <a:xfrm>
              <a:off x="1824" y="331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6991" name="Text Box 23">
            <a:extLst>
              <a:ext uri="{FF2B5EF4-FFF2-40B4-BE49-F238E27FC236}">
                <a16:creationId xmlns:a16="http://schemas.microsoft.com/office/drawing/2014/main" id="{21A3A135-A06E-A231-306F-1966E9D2C6D7}"/>
              </a:ext>
            </a:extLst>
          </p:cNvPr>
          <p:cNvSpPr txBox="1">
            <a:spLocks noChangeArrowheads="1"/>
          </p:cNvSpPr>
          <p:nvPr/>
        </p:nvSpPr>
        <p:spPr bwMode="auto">
          <a:xfrm>
            <a:off x="2938463" y="1981200"/>
            <a:ext cx="1347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 ingress</a:t>
            </a:r>
          </a:p>
        </p:txBody>
      </p:sp>
      <p:sp>
        <p:nvSpPr>
          <p:cNvPr id="126992" name="Text Box 24">
            <a:extLst>
              <a:ext uri="{FF2B5EF4-FFF2-40B4-BE49-F238E27FC236}">
                <a16:creationId xmlns:a16="http://schemas.microsoft.com/office/drawing/2014/main" id="{9F9AB92B-B1DE-FAAA-4ECB-6BE274743AFB}"/>
              </a:ext>
            </a:extLst>
          </p:cNvPr>
          <p:cNvSpPr txBox="1">
            <a:spLocks noChangeArrowheads="1"/>
          </p:cNvSpPr>
          <p:nvPr/>
        </p:nvSpPr>
        <p:spPr bwMode="auto">
          <a:xfrm>
            <a:off x="7427913" y="1981200"/>
            <a:ext cx="1301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 egress</a:t>
            </a:r>
          </a:p>
        </p:txBody>
      </p:sp>
      <p:sp>
        <p:nvSpPr>
          <p:cNvPr id="126993" name="Text Box 25">
            <a:extLst>
              <a:ext uri="{FF2B5EF4-FFF2-40B4-BE49-F238E27FC236}">
                <a16:creationId xmlns:a16="http://schemas.microsoft.com/office/drawing/2014/main" id="{7212E02D-A795-BE31-DEEE-B2830D3A430A}"/>
              </a:ext>
            </a:extLst>
          </p:cNvPr>
          <p:cNvSpPr txBox="1">
            <a:spLocks noChangeArrowheads="1"/>
          </p:cNvSpPr>
          <p:nvPr/>
        </p:nvSpPr>
        <p:spPr bwMode="auto">
          <a:xfrm>
            <a:off x="2938463" y="28956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 ingress</a:t>
            </a:r>
          </a:p>
        </p:txBody>
      </p:sp>
      <p:sp>
        <p:nvSpPr>
          <p:cNvPr id="126994" name="Text Box 26">
            <a:extLst>
              <a:ext uri="{FF2B5EF4-FFF2-40B4-BE49-F238E27FC236}">
                <a16:creationId xmlns:a16="http://schemas.microsoft.com/office/drawing/2014/main" id="{C6F65713-431D-33BC-E20E-9C80B85D1217}"/>
              </a:ext>
            </a:extLst>
          </p:cNvPr>
          <p:cNvSpPr txBox="1">
            <a:spLocks noChangeArrowheads="1"/>
          </p:cNvSpPr>
          <p:nvPr/>
        </p:nvSpPr>
        <p:spPr bwMode="auto">
          <a:xfrm>
            <a:off x="7427913" y="28956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 egress</a:t>
            </a:r>
          </a:p>
        </p:txBody>
      </p:sp>
      <p:sp>
        <p:nvSpPr>
          <p:cNvPr id="126995" name="Text Box 27">
            <a:extLst>
              <a:ext uri="{FF2B5EF4-FFF2-40B4-BE49-F238E27FC236}">
                <a16:creationId xmlns:a16="http://schemas.microsoft.com/office/drawing/2014/main" id="{00DAF04D-D630-6FD0-55BA-8305D56C253C}"/>
              </a:ext>
            </a:extLst>
          </p:cNvPr>
          <p:cNvSpPr txBox="1">
            <a:spLocks noChangeArrowheads="1"/>
          </p:cNvSpPr>
          <p:nvPr/>
        </p:nvSpPr>
        <p:spPr bwMode="auto">
          <a:xfrm>
            <a:off x="2938463" y="37338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 ingress</a:t>
            </a:r>
          </a:p>
        </p:txBody>
      </p:sp>
      <p:sp>
        <p:nvSpPr>
          <p:cNvPr id="126996" name="Text Box 28">
            <a:extLst>
              <a:ext uri="{FF2B5EF4-FFF2-40B4-BE49-F238E27FC236}">
                <a16:creationId xmlns:a16="http://schemas.microsoft.com/office/drawing/2014/main" id="{BD07C4A7-3EB3-A323-0E50-79DC662FDEA6}"/>
              </a:ext>
            </a:extLst>
          </p:cNvPr>
          <p:cNvSpPr txBox="1">
            <a:spLocks noChangeArrowheads="1"/>
          </p:cNvSpPr>
          <p:nvPr/>
        </p:nvSpPr>
        <p:spPr bwMode="auto">
          <a:xfrm>
            <a:off x="7427913" y="37338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 egress</a:t>
            </a:r>
          </a:p>
        </p:txBody>
      </p:sp>
      <p:sp>
        <p:nvSpPr>
          <p:cNvPr id="126997" name="Text Box 29">
            <a:extLst>
              <a:ext uri="{FF2B5EF4-FFF2-40B4-BE49-F238E27FC236}">
                <a16:creationId xmlns:a16="http://schemas.microsoft.com/office/drawing/2014/main" id="{CAD8D8D1-C417-8F59-22AC-159A8A73A7C5}"/>
              </a:ext>
            </a:extLst>
          </p:cNvPr>
          <p:cNvSpPr txBox="1">
            <a:spLocks noChangeArrowheads="1"/>
          </p:cNvSpPr>
          <p:nvPr/>
        </p:nvSpPr>
        <p:spPr bwMode="auto">
          <a:xfrm>
            <a:off x="2938463" y="46482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 ingress</a:t>
            </a:r>
          </a:p>
        </p:txBody>
      </p:sp>
      <p:sp>
        <p:nvSpPr>
          <p:cNvPr id="126998" name="Text Box 30">
            <a:extLst>
              <a:ext uri="{FF2B5EF4-FFF2-40B4-BE49-F238E27FC236}">
                <a16:creationId xmlns:a16="http://schemas.microsoft.com/office/drawing/2014/main" id="{C0FCE350-B9FC-7758-6348-057E8A5953AB}"/>
              </a:ext>
            </a:extLst>
          </p:cNvPr>
          <p:cNvSpPr txBox="1">
            <a:spLocks noChangeArrowheads="1"/>
          </p:cNvSpPr>
          <p:nvPr/>
        </p:nvSpPr>
        <p:spPr bwMode="auto">
          <a:xfrm>
            <a:off x="7427913" y="46482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 egress</a:t>
            </a:r>
          </a:p>
        </p:txBody>
      </p:sp>
      <p:grpSp>
        <p:nvGrpSpPr>
          <p:cNvPr id="126999" name="Group 31">
            <a:extLst>
              <a:ext uri="{FF2B5EF4-FFF2-40B4-BE49-F238E27FC236}">
                <a16:creationId xmlns:a16="http://schemas.microsoft.com/office/drawing/2014/main" id="{4E51430E-0C89-9F46-556C-9153F4C8AA82}"/>
              </a:ext>
            </a:extLst>
          </p:cNvPr>
          <p:cNvGrpSpPr>
            <a:grpSpLocks/>
          </p:cNvGrpSpPr>
          <p:nvPr/>
        </p:nvGrpSpPr>
        <p:grpSpPr bwMode="auto">
          <a:xfrm>
            <a:off x="6215063" y="2057400"/>
            <a:ext cx="914400" cy="533400"/>
            <a:chOff x="3696" y="1056"/>
            <a:chExt cx="576" cy="336"/>
          </a:xfrm>
        </p:grpSpPr>
        <p:sp>
          <p:nvSpPr>
            <p:cNvPr id="127048" name="Freeform 32">
              <a:extLst>
                <a:ext uri="{FF2B5EF4-FFF2-40B4-BE49-F238E27FC236}">
                  <a16:creationId xmlns:a16="http://schemas.microsoft.com/office/drawing/2014/main" id="{001C8E25-1B35-A010-98E4-8B63F492EDA1}"/>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9" name="Line 33">
              <a:extLst>
                <a:ext uri="{FF2B5EF4-FFF2-40B4-BE49-F238E27FC236}">
                  <a16:creationId xmlns:a16="http://schemas.microsoft.com/office/drawing/2014/main" id="{5E6A65CD-B9A0-862D-84CD-1A019C917415}"/>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0" name="Group 34">
            <a:extLst>
              <a:ext uri="{FF2B5EF4-FFF2-40B4-BE49-F238E27FC236}">
                <a16:creationId xmlns:a16="http://schemas.microsoft.com/office/drawing/2014/main" id="{DEC40E6D-675C-B3A7-FC27-F7BDAB25F4F3}"/>
              </a:ext>
            </a:extLst>
          </p:cNvPr>
          <p:cNvGrpSpPr>
            <a:grpSpLocks/>
          </p:cNvGrpSpPr>
          <p:nvPr/>
        </p:nvGrpSpPr>
        <p:grpSpPr bwMode="auto">
          <a:xfrm>
            <a:off x="6215063" y="2895600"/>
            <a:ext cx="914400" cy="533400"/>
            <a:chOff x="3696" y="1056"/>
            <a:chExt cx="576" cy="336"/>
          </a:xfrm>
        </p:grpSpPr>
        <p:sp>
          <p:nvSpPr>
            <p:cNvPr id="127046" name="Freeform 35">
              <a:extLst>
                <a:ext uri="{FF2B5EF4-FFF2-40B4-BE49-F238E27FC236}">
                  <a16:creationId xmlns:a16="http://schemas.microsoft.com/office/drawing/2014/main" id="{0EB49526-9778-040E-5A00-43F97EB556FD}"/>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7" name="Line 36">
              <a:extLst>
                <a:ext uri="{FF2B5EF4-FFF2-40B4-BE49-F238E27FC236}">
                  <a16:creationId xmlns:a16="http://schemas.microsoft.com/office/drawing/2014/main" id="{350DD250-E492-999D-2974-9A7542D0320C}"/>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1" name="Group 37">
            <a:extLst>
              <a:ext uri="{FF2B5EF4-FFF2-40B4-BE49-F238E27FC236}">
                <a16:creationId xmlns:a16="http://schemas.microsoft.com/office/drawing/2014/main" id="{06EB7B26-CF54-E721-ACF2-5125C07AE088}"/>
              </a:ext>
            </a:extLst>
          </p:cNvPr>
          <p:cNvGrpSpPr>
            <a:grpSpLocks/>
          </p:cNvGrpSpPr>
          <p:nvPr/>
        </p:nvGrpSpPr>
        <p:grpSpPr bwMode="auto">
          <a:xfrm>
            <a:off x="6215063" y="3733800"/>
            <a:ext cx="914400" cy="533400"/>
            <a:chOff x="3696" y="1056"/>
            <a:chExt cx="576" cy="336"/>
          </a:xfrm>
        </p:grpSpPr>
        <p:sp>
          <p:nvSpPr>
            <p:cNvPr id="127044" name="Freeform 38">
              <a:extLst>
                <a:ext uri="{FF2B5EF4-FFF2-40B4-BE49-F238E27FC236}">
                  <a16:creationId xmlns:a16="http://schemas.microsoft.com/office/drawing/2014/main" id="{4748471F-7DA0-409D-D23C-EA6EE99951AF}"/>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5" name="Line 39">
              <a:extLst>
                <a:ext uri="{FF2B5EF4-FFF2-40B4-BE49-F238E27FC236}">
                  <a16:creationId xmlns:a16="http://schemas.microsoft.com/office/drawing/2014/main" id="{DA8DF1F2-3CC7-F5F7-647A-89D3A7E6BD24}"/>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2" name="Group 40">
            <a:extLst>
              <a:ext uri="{FF2B5EF4-FFF2-40B4-BE49-F238E27FC236}">
                <a16:creationId xmlns:a16="http://schemas.microsoft.com/office/drawing/2014/main" id="{4CCC3CCC-CE71-A985-E926-09528AF457A9}"/>
              </a:ext>
            </a:extLst>
          </p:cNvPr>
          <p:cNvGrpSpPr>
            <a:grpSpLocks/>
          </p:cNvGrpSpPr>
          <p:nvPr/>
        </p:nvGrpSpPr>
        <p:grpSpPr bwMode="auto">
          <a:xfrm>
            <a:off x="6215063" y="4648200"/>
            <a:ext cx="914400" cy="533400"/>
            <a:chOff x="3696" y="1056"/>
            <a:chExt cx="576" cy="336"/>
          </a:xfrm>
        </p:grpSpPr>
        <p:sp>
          <p:nvSpPr>
            <p:cNvPr id="127042" name="Freeform 41">
              <a:extLst>
                <a:ext uri="{FF2B5EF4-FFF2-40B4-BE49-F238E27FC236}">
                  <a16:creationId xmlns:a16="http://schemas.microsoft.com/office/drawing/2014/main" id="{7AB62F93-2E71-2A44-C275-E57579D445ED}"/>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3" name="Line 42">
              <a:extLst>
                <a:ext uri="{FF2B5EF4-FFF2-40B4-BE49-F238E27FC236}">
                  <a16:creationId xmlns:a16="http://schemas.microsoft.com/office/drawing/2014/main" id="{D4CA6A31-B96F-AB64-7243-E9676C98E872}"/>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3" name="Group 43">
            <a:extLst>
              <a:ext uri="{FF2B5EF4-FFF2-40B4-BE49-F238E27FC236}">
                <a16:creationId xmlns:a16="http://schemas.microsoft.com/office/drawing/2014/main" id="{F8C66399-E732-9C0F-4D64-8E183D9B5743}"/>
              </a:ext>
            </a:extLst>
          </p:cNvPr>
          <p:cNvGrpSpPr>
            <a:grpSpLocks/>
          </p:cNvGrpSpPr>
          <p:nvPr/>
        </p:nvGrpSpPr>
        <p:grpSpPr bwMode="auto">
          <a:xfrm>
            <a:off x="5148263" y="2286000"/>
            <a:ext cx="1066800" cy="2667000"/>
            <a:chOff x="2736" y="1584"/>
            <a:chExt cx="1008" cy="1680"/>
          </a:xfrm>
        </p:grpSpPr>
        <p:grpSp>
          <p:nvGrpSpPr>
            <p:cNvPr id="127022" name="Group 44">
              <a:extLst>
                <a:ext uri="{FF2B5EF4-FFF2-40B4-BE49-F238E27FC236}">
                  <a16:creationId xmlns:a16="http://schemas.microsoft.com/office/drawing/2014/main" id="{D818F65A-46A7-C050-B0DC-DB42D3D9A028}"/>
                </a:ext>
              </a:extLst>
            </p:cNvPr>
            <p:cNvGrpSpPr>
              <a:grpSpLocks/>
            </p:cNvGrpSpPr>
            <p:nvPr/>
          </p:nvGrpSpPr>
          <p:grpSpPr bwMode="auto">
            <a:xfrm>
              <a:off x="2736" y="1584"/>
              <a:ext cx="1008" cy="1680"/>
              <a:chOff x="2736" y="1584"/>
              <a:chExt cx="1008" cy="1680"/>
            </a:xfrm>
          </p:grpSpPr>
          <p:sp>
            <p:nvSpPr>
              <p:cNvPr id="127038" name="Line 45">
                <a:extLst>
                  <a:ext uri="{FF2B5EF4-FFF2-40B4-BE49-F238E27FC236}">
                    <a16:creationId xmlns:a16="http://schemas.microsoft.com/office/drawing/2014/main" id="{F2428A0C-D146-C150-1B53-8A04857DF91E}"/>
                  </a:ext>
                </a:extLst>
              </p:cNvPr>
              <p:cNvSpPr>
                <a:spLocks noChangeShapeType="1"/>
              </p:cNvSpPr>
              <p:nvPr/>
            </p:nvSpPr>
            <p:spPr bwMode="auto">
              <a:xfrm>
                <a:off x="2736" y="1584"/>
                <a:ext cx="100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9" name="Line 46">
                <a:extLst>
                  <a:ext uri="{FF2B5EF4-FFF2-40B4-BE49-F238E27FC236}">
                    <a16:creationId xmlns:a16="http://schemas.microsoft.com/office/drawing/2014/main" id="{B8C54D05-D410-AD80-A034-540FA5BE6648}"/>
                  </a:ext>
                </a:extLst>
              </p:cNvPr>
              <p:cNvSpPr>
                <a:spLocks noChangeShapeType="1"/>
              </p:cNvSpPr>
              <p:nvPr/>
            </p:nvSpPr>
            <p:spPr bwMode="auto">
              <a:xfrm flipV="1">
                <a:off x="2736" y="1584"/>
                <a:ext cx="1008"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0" name="Line 47">
                <a:extLst>
                  <a:ext uri="{FF2B5EF4-FFF2-40B4-BE49-F238E27FC236}">
                    <a16:creationId xmlns:a16="http://schemas.microsoft.com/office/drawing/2014/main" id="{C12EF48B-FC82-1FA5-7346-467F20BF45ED}"/>
                  </a:ext>
                </a:extLst>
              </p:cNvPr>
              <p:cNvSpPr>
                <a:spLocks noChangeShapeType="1"/>
              </p:cNvSpPr>
              <p:nvPr/>
            </p:nvSpPr>
            <p:spPr bwMode="auto">
              <a:xfrm flipV="1">
                <a:off x="2736" y="1632"/>
                <a:ext cx="1008" cy="105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1" name="Line 48">
                <a:extLst>
                  <a:ext uri="{FF2B5EF4-FFF2-40B4-BE49-F238E27FC236}">
                    <a16:creationId xmlns:a16="http://schemas.microsoft.com/office/drawing/2014/main" id="{FC084C12-DFDC-2BF4-C4E2-E2BD3F19530D}"/>
                  </a:ext>
                </a:extLst>
              </p:cNvPr>
              <p:cNvSpPr>
                <a:spLocks noChangeShapeType="1"/>
              </p:cNvSpPr>
              <p:nvPr/>
            </p:nvSpPr>
            <p:spPr bwMode="auto">
              <a:xfrm flipV="1">
                <a:off x="2736" y="1680"/>
                <a:ext cx="1008" cy="158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3" name="Group 49">
              <a:extLst>
                <a:ext uri="{FF2B5EF4-FFF2-40B4-BE49-F238E27FC236}">
                  <a16:creationId xmlns:a16="http://schemas.microsoft.com/office/drawing/2014/main" id="{B322D9A9-9CE3-13EC-FB77-F7B5857823E6}"/>
                </a:ext>
              </a:extLst>
            </p:cNvPr>
            <p:cNvGrpSpPr>
              <a:grpSpLocks/>
            </p:cNvGrpSpPr>
            <p:nvPr/>
          </p:nvGrpSpPr>
          <p:grpSpPr bwMode="auto">
            <a:xfrm flipV="1">
              <a:off x="2736" y="1584"/>
              <a:ext cx="1008" cy="1680"/>
              <a:chOff x="2736" y="1584"/>
              <a:chExt cx="1008" cy="1680"/>
            </a:xfrm>
          </p:grpSpPr>
          <p:sp>
            <p:nvSpPr>
              <p:cNvPr id="127034" name="Line 50">
                <a:extLst>
                  <a:ext uri="{FF2B5EF4-FFF2-40B4-BE49-F238E27FC236}">
                    <a16:creationId xmlns:a16="http://schemas.microsoft.com/office/drawing/2014/main" id="{5515871D-3BDD-AD67-4B19-C3ECF980307B}"/>
                  </a:ext>
                </a:extLst>
              </p:cNvPr>
              <p:cNvSpPr>
                <a:spLocks noChangeShapeType="1"/>
              </p:cNvSpPr>
              <p:nvPr/>
            </p:nvSpPr>
            <p:spPr bwMode="auto">
              <a:xfrm>
                <a:off x="2736" y="1584"/>
                <a:ext cx="100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5" name="Line 51">
                <a:extLst>
                  <a:ext uri="{FF2B5EF4-FFF2-40B4-BE49-F238E27FC236}">
                    <a16:creationId xmlns:a16="http://schemas.microsoft.com/office/drawing/2014/main" id="{726F1FCB-956E-E857-2768-6A3B29E19C16}"/>
                  </a:ext>
                </a:extLst>
              </p:cNvPr>
              <p:cNvSpPr>
                <a:spLocks noChangeShapeType="1"/>
              </p:cNvSpPr>
              <p:nvPr/>
            </p:nvSpPr>
            <p:spPr bwMode="auto">
              <a:xfrm flipV="1">
                <a:off x="2736" y="1584"/>
                <a:ext cx="1008"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6" name="Line 52">
                <a:extLst>
                  <a:ext uri="{FF2B5EF4-FFF2-40B4-BE49-F238E27FC236}">
                    <a16:creationId xmlns:a16="http://schemas.microsoft.com/office/drawing/2014/main" id="{5409E524-FFD2-6CC3-D64B-8F460506D3E7}"/>
                  </a:ext>
                </a:extLst>
              </p:cNvPr>
              <p:cNvSpPr>
                <a:spLocks noChangeShapeType="1"/>
              </p:cNvSpPr>
              <p:nvPr/>
            </p:nvSpPr>
            <p:spPr bwMode="auto">
              <a:xfrm flipV="1">
                <a:off x="2736" y="1632"/>
                <a:ext cx="1008" cy="105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7" name="Line 53">
                <a:extLst>
                  <a:ext uri="{FF2B5EF4-FFF2-40B4-BE49-F238E27FC236}">
                    <a16:creationId xmlns:a16="http://schemas.microsoft.com/office/drawing/2014/main" id="{7F381D9D-BF3E-6FBA-2F16-E26EB9DE641B}"/>
                  </a:ext>
                </a:extLst>
              </p:cNvPr>
              <p:cNvSpPr>
                <a:spLocks noChangeShapeType="1"/>
              </p:cNvSpPr>
              <p:nvPr/>
            </p:nvSpPr>
            <p:spPr bwMode="auto">
              <a:xfrm flipV="1">
                <a:off x="2736" y="1680"/>
                <a:ext cx="1008" cy="158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4" name="Group 54">
              <a:extLst>
                <a:ext uri="{FF2B5EF4-FFF2-40B4-BE49-F238E27FC236}">
                  <a16:creationId xmlns:a16="http://schemas.microsoft.com/office/drawing/2014/main" id="{B1F42160-106B-25B1-2138-22F92897F0B4}"/>
                </a:ext>
              </a:extLst>
            </p:cNvPr>
            <p:cNvGrpSpPr>
              <a:grpSpLocks/>
            </p:cNvGrpSpPr>
            <p:nvPr/>
          </p:nvGrpSpPr>
          <p:grpSpPr bwMode="auto">
            <a:xfrm>
              <a:off x="2736" y="1584"/>
              <a:ext cx="1008" cy="1680"/>
              <a:chOff x="2736" y="1584"/>
              <a:chExt cx="1008" cy="1680"/>
            </a:xfrm>
          </p:grpSpPr>
          <p:sp>
            <p:nvSpPr>
              <p:cNvPr id="127030" name="Line 55">
                <a:extLst>
                  <a:ext uri="{FF2B5EF4-FFF2-40B4-BE49-F238E27FC236}">
                    <a16:creationId xmlns:a16="http://schemas.microsoft.com/office/drawing/2014/main" id="{C2E36AA4-D152-01B7-7BFE-E679DFF8E4C9}"/>
                  </a:ext>
                </a:extLst>
              </p:cNvPr>
              <p:cNvSpPr>
                <a:spLocks noChangeShapeType="1"/>
              </p:cNvSpPr>
              <p:nvPr/>
            </p:nvSpPr>
            <p:spPr bwMode="auto">
              <a:xfrm>
                <a:off x="2736" y="1584"/>
                <a:ext cx="1008" cy="48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1" name="Line 56">
                <a:extLst>
                  <a:ext uri="{FF2B5EF4-FFF2-40B4-BE49-F238E27FC236}">
                    <a16:creationId xmlns:a16="http://schemas.microsoft.com/office/drawing/2014/main" id="{70EF1486-4152-C12D-8EDE-7B6291EF8D0D}"/>
                  </a:ext>
                </a:extLst>
              </p:cNvPr>
              <p:cNvSpPr>
                <a:spLocks noChangeShapeType="1"/>
              </p:cNvSpPr>
              <p:nvPr/>
            </p:nvSpPr>
            <p:spPr bwMode="auto">
              <a:xfrm flipV="1">
                <a:off x="2736" y="2112"/>
                <a:ext cx="1008" cy="4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2" name="Line 57">
                <a:extLst>
                  <a:ext uri="{FF2B5EF4-FFF2-40B4-BE49-F238E27FC236}">
                    <a16:creationId xmlns:a16="http://schemas.microsoft.com/office/drawing/2014/main" id="{7A2EE5A5-A045-EE52-1BD6-88E253FA69A0}"/>
                  </a:ext>
                </a:extLst>
              </p:cNvPr>
              <p:cNvSpPr>
                <a:spLocks noChangeShapeType="1"/>
              </p:cNvSpPr>
              <p:nvPr/>
            </p:nvSpPr>
            <p:spPr bwMode="auto">
              <a:xfrm flipV="1">
                <a:off x="2736" y="2160"/>
                <a:ext cx="1008" cy="52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3" name="Line 58">
                <a:extLst>
                  <a:ext uri="{FF2B5EF4-FFF2-40B4-BE49-F238E27FC236}">
                    <a16:creationId xmlns:a16="http://schemas.microsoft.com/office/drawing/2014/main" id="{CBE8EF3A-B05E-8686-27DE-57F833FA1A65}"/>
                  </a:ext>
                </a:extLst>
              </p:cNvPr>
              <p:cNvSpPr>
                <a:spLocks noChangeShapeType="1"/>
              </p:cNvSpPr>
              <p:nvPr/>
            </p:nvSpPr>
            <p:spPr bwMode="auto">
              <a:xfrm flipV="1">
                <a:off x="2736" y="2256"/>
                <a:ext cx="1008" cy="100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5" name="Group 59">
              <a:extLst>
                <a:ext uri="{FF2B5EF4-FFF2-40B4-BE49-F238E27FC236}">
                  <a16:creationId xmlns:a16="http://schemas.microsoft.com/office/drawing/2014/main" id="{259638EC-1A23-8C93-9D9E-25DA97226F3C}"/>
                </a:ext>
              </a:extLst>
            </p:cNvPr>
            <p:cNvGrpSpPr>
              <a:grpSpLocks/>
            </p:cNvGrpSpPr>
            <p:nvPr/>
          </p:nvGrpSpPr>
          <p:grpSpPr bwMode="auto">
            <a:xfrm flipV="1">
              <a:off x="2736" y="1584"/>
              <a:ext cx="1008" cy="1680"/>
              <a:chOff x="2736" y="1584"/>
              <a:chExt cx="1008" cy="1680"/>
            </a:xfrm>
          </p:grpSpPr>
          <p:sp>
            <p:nvSpPr>
              <p:cNvPr id="127026" name="Line 60">
                <a:extLst>
                  <a:ext uri="{FF2B5EF4-FFF2-40B4-BE49-F238E27FC236}">
                    <a16:creationId xmlns:a16="http://schemas.microsoft.com/office/drawing/2014/main" id="{B0880233-2240-1F04-18CE-A301009E7CCE}"/>
                  </a:ext>
                </a:extLst>
              </p:cNvPr>
              <p:cNvSpPr>
                <a:spLocks noChangeShapeType="1"/>
              </p:cNvSpPr>
              <p:nvPr/>
            </p:nvSpPr>
            <p:spPr bwMode="auto">
              <a:xfrm>
                <a:off x="2736" y="1584"/>
                <a:ext cx="1008" cy="48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7" name="Line 61">
                <a:extLst>
                  <a:ext uri="{FF2B5EF4-FFF2-40B4-BE49-F238E27FC236}">
                    <a16:creationId xmlns:a16="http://schemas.microsoft.com/office/drawing/2014/main" id="{7F94B049-48A9-9EF9-DE4F-5C8E5C5C4A31}"/>
                  </a:ext>
                </a:extLst>
              </p:cNvPr>
              <p:cNvSpPr>
                <a:spLocks noChangeShapeType="1"/>
              </p:cNvSpPr>
              <p:nvPr/>
            </p:nvSpPr>
            <p:spPr bwMode="auto">
              <a:xfrm flipV="1">
                <a:off x="2736" y="2112"/>
                <a:ext cx="1008" cy="4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8" name="Line 62">
                <a:extLst>
                  <a:ext uri="{FF2B5EF4-FFF2-40B4-BE49-F238E27FC236}">
                    <a16:creationId xmlns:a16="http://schemas.microsoft.com/office/drawing/2014/main" id="{72623EAD-8C3A-2816-9F2A-8F94714266EE}"/>
                  </a:ext>
                </a:extLst>
              </p:cNvPr>
              <p:cNvSpPr>
                <a:spLocks noChangeShapeType="1"/>
              </p:cNvSpPr>
              <p:nvPr/>
            </p:nvSpPr>
            <p:spPr bwMode="auto">
              <a:xfrm flipV="1">
                <a:off x="2736" y="2160"/>
                <a:ext cx="1008" cy="52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9" name="Line 63">
                <a:extLst>
                  <a:ext uri="{FF2B5EF4-FFF2-40B4-BE49-F238E27FC236}">
                    <a16:creationId xmlns:a16="http://schemas.microsoft.com/office/drawing/2014/main" id="{FE21D485-6DBB-AD32-1D4E-0FCEC39561FA}"/>
                  </a:ext>
                </a:extLst>
              </p:cNvPr>
              <p:cNvSpPr>
                <a:spLocks noChangeShapeType="1"/>
              </p:cNvSpPr>
              <p:nvPr/>
            </p:nvSpPr>
            <p:spPr bwMode="auto">
              <a:xfrm flipV="1">
                <a:off x="2736" y="2256"/>
                <a:ext cx="1008" cy="100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sp>
        <p:nvSpPr>
          <p:cNvPr id="127004" name="Rectangle 64">
            <a:extLst>
              <a:ext uri="{FF2B5EF4-FFF2-40B4-BE49-F238E27FC236}">
                <a16:creationId xmlns:a16="http://schemas.microsoft.com/office/drawing/2014/main" id="{8D1EB928-19CE-4E28-A81F-E2814941CABE}"/>
              </a:ext>
            </a:extLst>
          </p:cNvPr>
          <p:cNvSpPr>
            <a:spLocks noChangeArrowheads="1"/>
          </p:cNvSpPr>
          <p:nvPr/>
        </p:nvSpPr>
        <p:spPr bwMode="auto">
          <a:xfrm>
            <a:off x="4386263" y="20574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5" name="Rectangle 65">
            <a:extLst>
              <a:ext uri="{FF2B5EF4-FFF2-40B4-BE49-F238E27FC236}">
                <a16:creationId xmlns:a16="http://schemas.microsoft.com/office/drawing/2014/main" id="{AFA34B64-CFFC-9AF4-62FD-15E2B11CE52C}"/>
              </a:ext>
            </a:extLst>
          </p:cNvPr>
          <p:cNvSpPr>
            <a:spLocks noChangeArrowheads="1"/>
          </p:cNvSpPr>
          <p:nvPr/>
        </p:nvSpPr>
        <p:spPr bwMode="auto">
          <a:xfrm>
            <a:off x="4386263" y="28956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6" name="Rectangle 66">
            <a:extLst>
              <a:ext uri="{FF2B5EF4-FFF2-40B4-BE49-F238E27FC236}">
                <a16:creationId xmlns:a16="http://schemas.microsoft.com/office/drawing/2014/main" id="{2530847E-4DF0-D005-8A54-2F13B073494F}"/>
              </a:ext>
            </a:extLst>
          </p:cNvPr>
          <p:cNvSpPr>
            <a:spLocks noChangeArrowheads="1"/>
          </p:cNvSpPr>
          <p:nvPr/>
        </p:nvSpPr>
        <p:spPr bwMode="auto">
          <a:xfrm>
            <a:off x="4386263" y="37338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7" name="Rectangle 67">
            <a:extLst>
              <a:ext uri="{FF2B5EF4-FFF2-40B4-BE49-F238E27FC236}">
                <a16:creationId xmlns:a16="http://schemas.microsoft.com/office/drawing/2014/main" id="{9E1BBC5E-18E2-33A9-7455-29E538DA10A4}"/>
              </a:ext>
            </a:extLst>
          </p:cNvPr>
          <p:cNvSpPr>
            <a:spLocks noChangeArrowheads="1"/>
          </p:cNvSpPr>
          <p:nvPr/>
        </p:nvSpPr>
        <p:spPr bwMode="auto">
          <a:xfrm>
            <a:off x="4386263" y="46482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grpSp>
        <p:nvGrpSpPr>
          <p:cNvPr id="13" name="Group 68">
            <a:extLst>
              <a:ext uri="{FF2B5EF4-FFF2-40B4-BE49-F238E27FC236}">
                <a16:creationId xmlns:a16="http://schemas.microsoft.com/office/drawing/2014/main" id="{36A1C4C2-BD9E-9E8A-CF5E-5FD442AFCD34}"/>
              </a:ext>
            </a:extLst>
          </p:cNvPr>
          <p:cNvGrpSpPr>
            <a:grpSpLocks/>
          </p:cNvGrpSpPr>
          <p:nvPr/>
        </p:nvGrpSpPr>
        <p:grpSpPr bwMode="auto">
          <a:xfrm>
            <a:off x="604838" y="3352800"/>
            <a:ext cx="1219200" cy="304800"/>
            <a:chOff x="672" y="1152"/>
            <a:chExt cx="768" cy="192"/>
          </a:xfrm>
        </p:grpSpPr>
        <p:sp>
          <p:nvSpPr>
            <p:cNvPr id="127016" name="Rectangle 69">
              <a:extLst>
                <a:ext uri="{FF2B5EF4-FFF2-40B4-BE49-F238E27FC236}">
                  <a16:creationId xmlns:a16="http://schemas.microsoft.com/office/drawing/2014/main" id="{237E2657-4813-2DD4-E8B3-FEFADF023FAB}"/>
                </a:ext>
              </a:extLst>
            </p:cNvPr>
            <p:cNvSpPr>
              <a:spLocks noChangeArrowheads="1"/>
            </p:cNvSpPr>
            <p:nvPr/>
          </p:nvSpPr>
          <p:spPr bwMode="auto">
            <a:xfrm>
              <a:off x="855" y="1152"/>
              <a:ext cx="345"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7017" name="Group 70">
              <a:extLst>
                <a:ext uri="{FF2B5EF4-FFF2-40B4-BE49-F238E27FC236}">
                  <a16:creationId xmlns:a16="http://schemas.microsoft.com/office/drawing/2014/main" id="{838A3606-C82D-9B5E-0033-422E760C6114}"/>
                </a:ext>
              </a:extLst>
            </p:cNvPr>
            <p:cNvGrpSpPr>
              <a:grpSpLocks/>
            </p:cNvGrpSpPr>
            <p:nvPr/>
          </p:nvGrpSpPr>
          <p:grpSpPr bwMode="auto">
            <a:xfrm>
              <a:off x="672" y="1200"/>
              <a:ext cx="122" cy="96"/>
              <a:chOff x="576" y="1200"/>
              <a:chExt cx="96" cy="48"/>
            </a:xfrm>
          </p:grpSpPr>
          <p:sp>
            <p:nvSpPr>
              <p:cNvPr id="127019" name="Line 71">
                <a:extLst>
                  <a:ext uri="{FF2B5EF4-FFF2-40B4-BE49-F238E27FC236}">
                    <a16:creationId xmlns:a16="http://schemas.microsoft.com/office/drawing/2014/main" id="{D8E9983A-AE6D-5746-1C8B-B486C699AA81}"/>
                  </a:ext>
                </a:extLst>
              </p:cNvPr>
              <p:cNvSpPr>
                <a:spLocks noChangeShapeType="1"/>
              </p:cNvSpPr>
              <p:nvPr/>
            </p:nvSpPr>
            <p:spPr bwMode="auto">
              <a:xfrm>
                <a:off x="672" y="1200"/>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0" name="Line 72">
                <a:extLst>
                  <a:ext uri="{FF2B5EF4-FFF2-40B4-BE49-F238E27FC236}">
                    <a16:creationId xmlns:a16="http://schemas.microsoft.com/office/drawing/2014/main" id="{CAE581C9-BA2F-38E9-C925-051F44D803A6}"/>
                  </a:ext>
                </a:extLst>
              </p:cNvPr>
              <p:cNvSpPr>
                <a:spLocks noChangeShapeType="1"/>
              </p:cNvSpPr>
              <p:nvPr/>
            </p:nvSpPr>
            <p:spPr bwMode="auto">
              <a:xfrm>
                <a:off x="624" y="120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1" name="Line 73">
                <a:extLst>
                  <a:ext uri="{FF2B5EF4-FFF2-40B4-BE49-F238E27FC236}">
                    <a16:creationId xmlns:a16="http://schemas.microsoft.com/office/drawing/2014/main" id="{0A240D34-0838-0542-0ECC-028573773410}"/>
                  </a:ext>
                </a:extLst>
              </p:cNvPr>
              <p:cNvSpPr>
                <a:spLocks noChangeShapeType="1"/>
              </p:cNvSpPr>
              <p:nvPr/>
            </p:nvSpPr>
            <p:spPr bwMode="auto">
              <a:xfrm>
                <a:off x="576" y="12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7018" name="Rectangle 74">
              <a:extLst>
                <a:ext uri="{FF2B5EF4-FFF2-40B4-BE49-F238E27FC236}">
                  <a16:creationId xmlns:a16="http://schemas.microsoft.com/office/drawing/2014/main" id="{919B6FC5-19D2-FDCC-1BC9-B3CD62343133}"/>
                </a:ext>
              </a:extLst>
            </p:cNvPr>
            <p:cNvSpPr>
              <a:spLocks noChangeArrowheads="1"/>
            </p:cNvSpPr>
            <p:nvPr/>
          </p:nvSpPr>
          <p:spPr bwMode="auto">
            <a:xfrm>
              <a:off x="1200" y="1152"/>
              <a:ext cx="240"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r>
                <a:rPr kumimoji="1" lang="en-US" altLang="ja-JP"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4</a:t>
              </a: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endPar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15" name="Group 75">
            <a:extLst>
              <a:ext uri="{FF2B5EF4-FFF2-40B4-BE49-F238E27FC236}">
                <a16:creationId xmlns:a16="http://schemas.microsoft.com/office/drawing/2014/main" id="{272D1E07-1B78-13EC-71B0-E574169E2A08}"/>
              </a:ext>
            </a:extLst>
          </p:cNvPr>
          <p:cNvGrpSpPr>
            <a:grpSpLocks/>
          </p:cNvGrpSpPr>
          <p:nvPr/>
        </p:nvGrpSpPr>
        <p:grpSpPr bwMode="auto">
          <a:xfrm>
            <a:off x="1671638" y="2057400"/>
            <a:ext cx="1219200" cy="304800"/>
            <a:chOff x="672" y="1152"/>
            <a:chExt cx="768" cy="192"/>
          </a:xfrm>
        </p:grpSpPr>
        <p:sp>
          <p:nvSpPr>
            <p:cNvPr id="127010" name="Rectangle 76">
              <a:extLst>
                <a:ext uri="{FF2B5EF4-FFF2-40B4-BE49-F238E27FC236}">
                  <a16:creationId xmlns:a16="http://schemas.microsoft.com/office/drawing/2014/main" id="{ACCF2A85-AB13-A0BE-07BE-3B2623A181EA}"/>
                </a:ext>
              </a:extLst>
            </p:cNvPr>
            <p:cNvSpPr>
              <a:spLocks noChangeArrowheads="1"/>
            </p:cNvSpPr>
            <p:nvPr/>
          </p:nvSpPr>
          <p:spPr bwMode="auto">
            <a:xfrm>
              <a:off x="855" y="1152"/>
              <a:ext cx="345"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7011" name="Group 77">
              <a:extLst>
                <a:ext uri="{FF2B5EF4-FFF2-40B4-BE49-F238E27FC236}">
                  <a16:creationId xmlns:a16="http://schemas.microsoft.com/office/drawing/2014/main" id="{6EB8C746-BFF4-754E-0BA3-5531BB56AB5F}"/>
                </a:ext>
              </a:extLst>
            </p:cNvPr>
            <p:cNvGrpSpPr>
              <a:grpSpLocks/>
            </p:cNvGrpSpPr>
            <p:nvPr/>
          </p:nvGrpSpPr>
          <p:grpSpPr bwMode="auto">
            <a:xfrm>
              <a:off x="672" y="1200"/>
              <a:ext cx="122" cy="96"/>
              <a:chOff x="576" y="1200"/>
              <a:chExt cx="96" cy="48"/>
            </a:xfrm>
          </p:grpSpPr>
          <p:sp>
            <p:nvSpPr>
              <p:cNvPr id="127013" name="Line 78">
                <a:extLst>
                  <a:ext uri="{FF2B5EF4-FFF2-40B4-BE49-F238E27FC236}">
                    <a16:creationId xmlns:a16="http://schemas.microsoft.com/office/drawing/2014/main" id="{A6AE03CB-9636-856A-FCD0-DCF9E396634C}"/>
                  </a:ext>
                </a:extLst>
              </p:cNvPr>
              <p:cNvSpPr>
                <a:spLocks noChangeShapeType="1"/>
              </p:cNvSpPr>
              <p:nvPr/>
            </p:nvSpPr>
            <p:spPr bwMode="auto">
              <a:xfrm>
                <a:off x="672" y="1200"/>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14" name="Line 79">
                <a:extLst>
                  <a:ext uri="{FF2B5EF4-FFF2-40B4-BE49-F238E27FC236}">
                    <a16:creationId xmlns:a16="http://schemas.microsoft.com/office/drawing/2014/main" id="{2B56260F-2C26-F6FA-67CA-8824B4A29E62}"/>
                  </a:ext>
                </a:extLst>
              </p:cNvPr>
              <p:cNvSpPr>
                <a:spLocks noChangeShapeType="1"/>
              </p:cNvSpPr>
              <p:nvPr/>
            </p:nvSpPr>
            <p:spPr bwMode="auto">
              <a:xfrm>
                <a:off x="624" y="120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15" name="Line 80">
                <a:extLst>
                  <a:ext uri="{FF2B5EF4-FFF2-40B4-BE49-F238E27FC236}">
                    <a16:creationId xmlns:a16="http://schemas.microsoft.com/office/drawing/2014/main" id="{E4CA787E-4892-C7DA-36A3-9DBA67794DBD}"/>
                  </a:ext>
                </a:extLst>
              </p:cNvPr>
              <p:cNvSpPr>
                <a:spLocks noChangeShapeType="1"/>
              </p:cNvSpPr>
              <p:nvPr/>
            </p:nvSpPr>
            <p:spPr bwMode="auto">
              <a:xfrm>
                <a:off x="576" y="12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7012" name="Rectangle 81">
              <a:extLst>
                <a:ext uri="{FF2B5EF4-FFF2-40B4-BE49-F238E27FC236}">
                  <a16:creationId xmlns:a16="http://schemas.microsoft.com/office/drawing/2014/main" id="{56DB7C05-DD23-6873-2563-B6CE9A8DC5B1}"/>
                </a:ext>
              </a:extLst>
            </p:cNvPr>
            <p:cNvSpPr>
              <a:spLocks noChangeArrowheads="1"/>
            </p:cNvSpPr>
            <p:nvPr/>
          </p:nvSpPr>
          <p:spPr bwMode="auto">
            <a:xfrm>
              <a:off x="1200" y="1152"/>
              <a:ext cx="240"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r>
                <a:rPr kumimoji="1" lang="en-US" altLang="ja-JP"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4</a:t>
              </a: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endPar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5400000">
                                      <p:cBhvr>
                                        <p:cTn id="12" dur="500" fill="hold"/>
                                        <p:tgtEl>
                                          <p:spTgt spid="13"/>
                                        </p:tgtEl>
                                        <p:attrNameLst>
                                          <p:attrName>r</p:attrName>
                                        </p:attrNameLst>
                                      </p:cBhvr>
                                    </p:animRot>
                                  </p:childTnLst>
                                </p:cTn>
                              </p:par>
                            </p:childTnLst>
                          </p:cTn>
                        </p:par>
                        <p:par>
                          <p:cTn id="13" fill="hold" nodeType="afterGroup">
                            <p:stCondLst>
                              <p:cond delay="500"/>
                            </p:stCondLst>
                            <p:childTnLst>
                              <p:par>
                                <p:cTn id="14" presetID="42" presetClass="path" presetSubtype="0" accel="50000" decel="50000" fill="hold" nodeType="afterEffect">
                                  <p:stCondLst>
                                    <p:cond delay="0"/>
                                  </p:stCondLst>
                                  <p:childTnLst>
                                    <p:animMotion origin="layout" path="M -3.33333E-6 -4.44444E-6 L -3.33333E-6 0.2 " pathEditMode="relative" rAng="0" ptsTypes="AA">
                                      <p:cBhvr>
                                        <p:cTn id="15" dur="1000" fill="hold"/>
                                        <p:tgtEl>
                                          <p:spTgt spid="13"/>
                                        </p:tgtEl>
                                        <p:attrNameLst>
                                          <p:attrName>ppt_x</p:attrName>
                                          <p:attrName>ppt_y</p:attrName>
                                        </p:attrNameLst>
                                      </p:cBhvr>
                                      <p:rCtr x="0" y="1000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nodeType="afterGroup">
                            <p:stCondLst>
                              <p:cond delay="0"/>
                            </p:stCondLst>
                            <p:childTnLst>
                              <p:par>
                                <p:cTn id="21" presetID="0" presetClass="path" presetSubtype="0" accel="50000" decel="50000" fill="hold" nodeType="afterEffect">
                                  <p:stCondLst>
                                    <p:cond delay="0"/>
                                  </p:stCondLst>
                                  <p:childTnLst>
                                    <p:animMotion origin="layout" path="M 0.01997 0.01112 L 0.31164 0.01112 " pathEditMode="relative" rAng="0" ptsTypes="AA">
                                      <p:cBhvr>
                                        <p:cTn id="22" dur="2000" fill="hold"/>
                                        <p:tgtEl>
                                          <p:spTgt spid="15"/>
                                        </p:tgtEl>
                                        <p:attrNameLst>
                                          <p:attrName>ppt_x</p:attrName>
                                          <p:attrName>ppt_y</p:attrName>
                                        </p:attrNameLst>
                                      </p:cBhvr>
                                      <p:rCtr x="1458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presetSubtype="0" fill="hold" nodeType="clickEffect">
                                  <p:stCondLst>
                                    <p:cond delay="0"/>
                                  </p:stCondLst>
                                  <p:childTnLst>
                                    <p:animRot by="4500000">
                                      <p:cBhvr>
                                        <p:cTn id="26" dur="500" fill="hold"/>
                                        <p:tgtEl>
                                          <p:spTgt spid="15"/>
                                        </p:tgtEl>
                                        <p:attrNameLst>
                                          <p:attrName>r</p:attrName>
                                        </p:attrNameLst>
                                      </p:cBhvr>
                                    </p:animRot>
                                  </p:childTnLst>
                                </p:cTn>
                              </p:par>
                            </p:childTnLst>
                          </p:cTn>
                        </p:par>
                        <p:par>
                          <p:cTn id="27" fill="hold" nodeType="afterGroup">
                            <p:stCondLst>
                              <p:cond delay="500"/>
                            </p:stCondLst>
                            <p:childTnLst>
                              <p:par>
                                <p:cTn id="28" presetID="0" presetClass="path" presetSubtype="0" accel="50000" decel="50000" fill="hold" nodeType="afterEffect">
                                  <p:stCondLst>
                                    <p:cond delay="0"/>
                                  </p:stCondLst>
                                  <p:childTnLst>
                                    <p:animMotion origin="layout" path="M 0.31163 0.01111 L 0.4283 0.4 " pathEditMode="relative" ptsTypes="AA">
                                      <p:cBhvr>
                                        <p:cTn id="29" dur="1000" fill="hold"/>
                                        <p:tgtEl>
                                          <p:spTgt spid="15"/>
                                        </p:tgtEl>
                                        <p:attrNameLst>
                                          <p:attrName>ppt_x</p:attrName>
                                          <p:attrName>ppt_y</p:attrName>
                                        </p:attrNameLst>
                                      </p:cBhvr>
                                    </p:animMotion>
                                  </p:childTnLst>
                                </p:cTn>
                              </p:par>
                            </p:childTnLst>
                          </p:cTn>
                        </p:par>
                        <p:par>
                          <p:cTn id="30" fill="hold" nodeType="afterGroup">
                            <p:stCondLst>
                              <p:cond delay="1500"/>
                            </p:stCondLst>
                            <p:childTnLst>
                              <p:par>
                                <p:cTn id="31" presetID="8" presetClass="emph" presetSubtype="0" fill="hold" nodeType="afterEffect">
                                  <p:stCondLst>
                                    <p:cond delay="0"/>
                                  </p:stCondLst>
                                  <p:childTnLst>
                                    <p:animRot by="-4500000">
                                      <p:cBhvr>
                                        <p:cTn id="32" dur="500" fill="hold"/>
                                        <p:tgtEl>
                                          <p:spTgt spid="15"/>
                                        </p:tgtEl>
                                        <p:attrNameLst>
                                          <p:attrName>r</p:attrName>
                                        </p:attrNameLst>
                                      </p:cBhvr>
                                    </p:animRot>
                                  </p:childTnLst>
                                </p:cTn>
                              </p:par>
                            </p:childTnLst>
                          </p:cTn>
                        </p:par>
                      </p:childTnLst>
                    </p:cTn>
                  </p:par>
                  <p:par>
                    <p:cTn id="33" fill="hold" nodeType="clickPar">
                      <p:stCondLst>
                        <p:cond delay="indefinite"/>
                      </p:stCondLst>
                      <p:childTnLst>
                        <p:par>
                          <p:cTn id="34" fill="hold" nodeType="withGroup">
                            <p:stCondLst>
                              <p:cond delay="0"/>
                            </p:stCondLst>
                            <p:childTnLst>
                              <p:par>
                                <p:cTn id="35" presetID="63" presetClass="path" presetSubtype="0" accel="50000" decel="50000" fill="hold" nodeType="clickEffect">
                                  <p:stCondLst>
                                    <p:cond delay="0"/>
                                  </p:stCondLst>
                                  <p:childTnLst>
                                    <p:animMotion origin="layout" path="M 0.4283 0.4 L 0.6783 0.4 " pathEditMode="relative" rAng="0" ptsTypes="AA">
                                      <p:cBhvr>
                                        <p:cTn id="36" dur="1000" fill="hold"/>
                                        <p:tgtEl>
                                          <p:spTgt spid="1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6AC91149-982F-7C1F-21D7-26E54B498E08}"/>
              </a:ext>
            </a:extLst>
          </p:cNvPr>
          <p:cNvSpPr>
            <a:spLocks noGrp="1"/>
          </p:cNvSpPr>
          <p:nvPr>
            <p:ph type="title"/>
          </p:nvPr>
        </p:nvSpPr>
        <p:spPr/>
        <p:txBody>
          <a:bodyPr/>
          <a:lstStyle/>
          <a:p>
            <a:r>
              <a:rPr lang="en-US" altLang="en-US">
                <a:ea typeface="ＭＳ Ｐゴシック" panose="020B0600070205080204" pitchFamily="34" charset="-128"/>
              </a:rPr>
              <a:t>Queue Management Issues</a:t>
            </a:r>
          </a:p>
        </p:txBody>
      </p:sp>
      <p:sp>
        <p:nvSpPr>
          <p:cNvPr id="129026" name="Content Placeholder 3">
            <a:extLst>
              <a:ext uri="{FF2B5EF4-FFF2-40B4-BE49-F238E27FC236}">
                <a16:creationId xmlns:a16="http://schemas.microsoft.com/office/drawing/2014/main" id="{E945A256-58E0-809B-1E85-7951242EDF99}"/>
              </a:ext>
            </a:extLst>
          </p:cNvPr>
          <p:cNvSpPr>
            <a:spLocks noGrp="1"/>
          </p:cNvSpPr>
          <p:nvPr>
            <p:ph idx="1"/>
          </p:nvPr>
        </p:nvSpPr>
        <p:spPr/>
        <p:txBody>
          <a:bodyPr/>
          <a:lstStyle/>
          <a:p>
            <a:r>
              <a:rPr lang="en-US" altLang="en-US">
                <a:ea typeface="ＭＳ Ｐゴシック" panose="020B0600070205080204" pitchFamily="34" charset="-128"/>
              </a:rPr>
              <a:t>Scheduling discipline	</a:t>
            </a:r>
          </a:p>
          <a:p>
            <a:pPr lvl="1"/>
            <a:r>
              <a:rPr lang="en-US" altLang="en-US">
                <a:ea typeface="ＭＳ Ｐゴシック" panose="020B0600070205080204" pitchFamily="34" charset="-128"/>
              </a:rPr>
              <a:t>Which packet to send?</a:t>
            </a:r>
          </a:p>
          <a:p>
            <a:pPr lvl="1"/>
            <a:r>
              <a:rPr lang="en-US" altLang="en-US">
                <a:ea typeface="ＭＳ Ｐゴシック" panose="020B0600070205080204" pitchFamily="34" charset="-128"/>
              </a:rPr>
              <a:t>Some notion of fairness?  Priority?</a:t>
            </a:r>
          </a:p>
          <a:p>
            <a:r>
              <a:rPr lang="en-US" altLang="en-US">
                <a:ea typeface="ＭＳ Ｐゴシック" panose="020B0600070205080204" pitchFamily="34" charset="-128"/>
              </a:rPr>
              <a:t>Drop policy</a:t>
            </a:r>
          </a:p>
          <a:p>
            <a:pPr lvl="1"/>
            <a:r>
              <a:rPr lang="en-US" altLang="en-US">
                <a:ea typeface="ＭＳ Ｐゴシック" panose="020B0600070205080204" pitchFamily="34" charset="-128"/>
              </a:rPr>
              <a:t>When should you discard a packet?</a:t>
            </a:r>
          </a:p>
          <a:p>
            <a:pPr lvl="1"/>
            <a:r>
              <a:rPr lang="en-US" altLang="en-US">
                <a:ea typeface="ＭＳ Ｐゴシック" panose="020B0600070205080204" pitchFamily="34" charset="-128"/>
              </a:rPr>
              <a:t>Which packet to discard?</a:t>
            </a:r>
          </a:p>
          <a:p>
            <a:r>
              <a:rPr lang="en-US" altLang="en-US">
                <a:ea typeface="ＭＳ Ｐゴシック" panose="020B0600070205080204" pitchFamily="34" charset="-128"/>
              </a:rPr>
              <a:t>Goal: balance throughput and delay</a:t>
            </a:r>
          </a:p>
          <a:p>
            <a:pPr lvl="1"/>
            <a:r>
              <a:rPr lang="en-US" altLang="en-US">
                <a:ea typeface="ＭＳ Ｐゴシック" panose="020B0600070205080204" pitchFamily="34" charset="-128"/>
              </a:rPr>
              <a:t>Huge buffers minimize drops, but add to queuing delay (thus higher RTT, longer slow start, …)</a:t>
            </a:r>
          </a:p>
        </p:txBody>
      </p:sp>
      <p:sp>
        <p:nvSpPr>
          <p:cNvPr id="129027" name="Slide Number Placeholder 2">
            <a:extLst>
              <a:ext uri="{FF2B5EF4-FFF2-40B4-BE49-F238E27FC236}">
                <a16:creationId xmlns:a16="http://schemas.microsoft.com/office/drawing/2014/main" id="{2114FB05-E39F-3012-62CC-177856679E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9930584-34E6-3A40-ACD9-D503B0952AFA}"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37</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4">
            <a:extLst>
              <a:ext uri="{FF2B5EF4-FFF2-40B4-BE49-F238E27FC236}">
                <a16:creationId xmlns:a16="http://schemas.microsoft.com/office/drawing/2014/main" id="{EF9B01A1-E52E-F020-DC59-39B9E45DE9AD}"/>
              </a:ext>
            </a:extLst>
          </p:cNvPr>
          <p:cNvSpPr>
            <a:spLocks noGrp="1"/>
          </p:cNvSpPr>
          <p:nvPr>
            <p:ph type="ctrTitle"/>
          </p:nvPr>
        </p:nvSpPr>
        <p:spPr>
          <a:xfrm>
            <a:off x="0" y="2568575"/>
            <a:ext cx="9144000" cy="1470025"/>
          </a:xfrm>
        </p:spPr>
        <p:txBody>
          <a:bodyPr/>
          <a:lstStyle/>
          <a:p>
            <a:r>
              <a:rPr lang="en-US" altLang="en-US" dirty="0">
                <a:ea typeface="ＭＳ Ｐゴシック" panose="020B0600070205080204" pitchFamily="34" charset="-128"/>
              </a:rPr>
              <a:t>Queue Management 1: Drop Policy</a:t>
            </a:r>
          </a:p>
        </p:txBody>
      </p:sp>
      <p:sp>
        <p:nvSpPr>
          <p:cNvPr id="144386" name="Rectangle 4">
            <a:extLst>
              <a:ext uri="{FF2B5EF4-FFF2-40B4-BE49-F238E27FC236}">
                <a16:creationId xmlns:a16="http://schemas.microsoft.com/office/drawing/2014/main" id="{76C2AA48-E53D-46A1-FC76-3EBD9FDF2F5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254C891-8BBA-1541-9777-EBCFBE98217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38</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468937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604E2179-8D38-7113-85B2-42C711AF888B}"/>
              </a:ext>
            </a:extLst>
          </p:cNvPr>
          <p:cNvSpPr>
            <a:spLocks noGrp="1"/>
          </p:cNvSpPr>
          <p:nvPr>
            <p:ph type="title"/>
          </p:nvPr>
        </p:nvSpPr>
        <p:spPr>
          <a:xfrm>
            <a:off x="406400" y="414338"/>
            <a:ext cx="7772400" cy="814387"/>
          </a:xfrm>
        </p:spPr>
        <p:txBody>
          <a:bodyPr/>
          <a:lstStyle/>
          <a:p>
            <a:pPr eaLnBrk="1" hangingPunct="1"/>
            <a:r>
              <a:rPr lang="en-US" altLang="en-US">
                <a:ea typeface="ＭＳ Ｐゴシック" panose="020B0600070205080204" pitchFamily="34" charset="-128"/>
              </a:rPr>
              <a:t>FIFO Scheduling and Drop-Tail</a:t>
            </a:r>
          </a:p>
        </p:txBody>
      </p:sp>
      <p:sp>
        <p:nvSpPr>
          <p:cNvPr id="130050" name="Rectangle 3">
            <a:extLst>
              <a:ext uri="{FF2B5EF4-FFF2-40B4-BE49-F238E27FC236}">
                <a16:creationId xmlns:a16="http://schemas.microsoft.com/office/drawing/2014/main" id="{B6E35460-FEA6-D7FB-A73B-5A40DC4754B2}"/>
              </a:ext>
            </a:extLst>
          </p:cNvPr>
          <p:cNvSpPr>
            <a:spLocks noGrp="1"/>
          </p:cNvSpPr>
          <p:nvPr>
            <p:ph idx="1"/>
          </p:nvPr>
        </p:nvSpPr>
        <p:spPr>
          <a:xfrm>
            <a:off x="457200" y="1404938"/>
            <a:ext cx="8458200" cy="5243512"/>
          </a:xfrm>
        </p:spPr>
        <p:txBody>
          <a:bodyPr/>
          <a:lstStyle/>
          <a:p>
            <a:pPr eaLnBrk="1" hangingPunct="1"/>
            <a:r>
              <a:rPr lang="en-US" altLang="en-US" sz="3000">
                <a:ea typeface="ＭＳ Ｐゴシック" panose="020B0600070205080204" pitchFamily="34" charset="-128"/>
              </a:rPr>
              <a:t>Access to the bandwidth: first-in first-out queue</a:t>
            </a:r>
          </a:p>
          <a:p>
            <a:pPr lvl="1" eaLnBrk="1" hangingPunct="1"/>
            <a:r>
              <a:rPr lang="en-US" altLang="en-US">
                <a:ea typeface="ＭＳ Ｐゴシック" panose="020B0600070205080204" pitchFamily="34" charset="-128"/>
              </a:rPr>
              <a:t>Packets only differentiated when they arrive</a:t>
            </a:r>
          </a:p>
          <a:p>
            <a:pPr eaLnBrk="1" hangingPunct="1"/>
            <a:endParaRPr lang="en-US" altLang="en-US" sz="2000">
              <a:ea typeface="ＭＳ Ｐゴシック" panose="020B0600070205080204" pitchFamily="34" charset="-128"/>
            </a:endParaRPr>
          </a:p>
          <a:p>
            <a:pPr eaLnBrk="1" hangingPunct="1"/>
            <a:endParaRPr lang="en-US" altLang="en-US" sz="2000">
              <a:ea typeface="ＭＳ Ｐゴシック" panose="020B0600070205080204" pitchFamily="34" charset="-128"/>
            </a:endParaRPr>
          </a:p>
          <a:p>
            <a:pPr eaLnBrk="1" hangingPunct="1">
              <a:spcAft>
                <a:spcPts val="1800"/>
              </a:spcAft>
              <a:buFont typeface="Arial" panose="020B0604020202020204" pitchFamily="34" charset="0"/>
              <a:buNone/>
            </a:pPr>
            <a:endParaRPr lang="en-US" altLang="en-US">
              <a:ea typeface="ＭＳ Ｐゴシック" panose="020B0600070205080204" pitchFamily="34" charset="-128"/>
            </a:endParaRPr>
          </a:p>
          <a:p>
            <a:pPr eaLnBrk="1" hangingPunct="1"/>
            <a:r>
              <a:rPr lang="en-US" altLang="en-US" sz="3000">
                <a:ea typeface="ＭＳ Ｐゴシック" panose="020B0600070205080204" pitchFamily="34" charset="-128"/>
              </a:rPr>
              <a:t>Access to the buffer space: drop-tail queuing</a:t>
            </a:r>
          </a:p>
          <a:p>
            <a:pPr lvl="1" eaLnBrk="1" hangingPunct="1"/>
            <a:r>
              <a:rPr lang="en-US" altLang="en-US">
                <a:ea typeface="ＭＳ Ｐゴシック" panose="020B0600070205080204" pitchFamily="34" charset="-128"/>
              </a:rPr>
              <a:t>If the queue is full, drop the incoming packet</a:t>
            </a:r>
          </a:p>
        </p:txBody>
      </p:sp>
      <p:sp>
        <p:nvSpPr>
          <p:cNvPr id="130051" name="Slide Number Placeholder 3">
            <a:extLst>
              <a:ext uri="{FF2B5EF4-FFF2-40B4-BE49-F238E27FC236}">
                <a16:creationId xmlns:a16="http://schemas.microsoft.com/office/drawing/2014/main" id="{4CA6E9C4-6754-B741-BB0F-FC8888D527AB}"/>
              </a:ext>
            </a:extLst>
          </p:cNvPr>
          <p:cNvSpPr>
            <a:spLocks noGrp="1"/>
          </p:cNvSpPr>
          <p:nvPr>
            <p:ph type="sldNum" sz="quarter" idx="12"/>
          </p:nvPr>
        </p:nvSpPr>
        <p:spPr bwMode="auto">
          <a:xfrm>
            <a:off x="6731000" y="64150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A3DF3F1-068B-584A-BE8A-A812CDDBFB08}"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39</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0052" name="Rectangle 4">
            <a:extLst>
              <a:ext uri="{FF2B5EF4-FFF2-40B4-BE49-F238E27FC236}">
                <a16:creationId xmlns:a16="http://schemas.microsoft.com/office/drawing/2014/main" id="{2D34D7D3-5EE2-B7EC-3336-DA4221957A50}"/>
              </a:ext>
            </a:extLst>
          </p:cNvPr>
          <p:cNvSpPr>
            <a:spLocks noChangeArrowheads="1"/>
          </p:cNvSpPr>
          <p:nvPr/>
        </p:nvSpPr>
        <p:spPr bwMode="auto">
          <a:xfrm>
            <a:off x="4383088"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3" name="Rectangle 5">
            <a:extLst>
              <a:ext uri="{FF2B5EF4-FFF2-40B4-BE49-F238E27FC236}">
                <a16:creationId xmlns:a16="http://schemas.microsoft.com/office/drawing/2014/main" id="{E0E55E4E-07C2-2383-D785-73C2295FF839}"/>
              </a:ext>
            </a:extLst>
          </p:cNvPr>
          <p:cNvSpPr>
            <a:spLocks noChangeArrowheads="1"/>
          </p:cNvSpPr>
          <p:nvPr/>
        </p:nvSpPr>
        <p:spPr bwMode="auto">
          <a:xfrm>
            <a:off x="4919663"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4" name="Rectangle 6">
            <a:extLst>
              <a:ext uri="{FF2B5EF4-FFF2-40B4-BE49-F238E27FC236}">
                <a16:creationId xmlns:a16="http://schemas.microsoft.com/office/drawing/2014/main" id="{116579F9-8146-C050-2B95-36A8D4FA5E0B}"/>
              </a:ext>
            </a:extLst>
          </p:cNvPr>
          <p:cNvSpPr>
            <a:spLocks noChangeArrowheads="1"/>
          </p:cNvSpPr>
          <p:nvPr/>
        </p:nvSpPr>
        <p:spPr bwMode="auto">
          <a:xfrm>
            <a:off x="5457825"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5" name="Rectangle 7">
            <a:extLst>
              <a:ext uri="{FF2B5EF4-FFF2-40B4-BE49-F238E27FC236}">
                <a16:creationId xmlns:a16="http://schemas.microsoft.com/office/drawing/2014/main" id="{A3CCAAFC-F024-3C91-63BE-C155F14BCD72}"/>
              </a:ext>
            </a:extLst>
          </p:cNvPr>
          <p:cNvSpPr>
            <a:spLocks noChangeArrowheads="1"/>
          </p:cNvSpPr>
          <p:nvPr/>
        </p:nvSpPr>
        <p:spPr bwMode="auto">
          <a:xfrm>
            <a:off x="5994400"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6" name="Rectangle 8">
            <a:extLst>
              <a:ext uri="{FF2B5EF4-FFF2-40B4-BE49-F238E27FC236}">
                <a16:creationId xmlns:a16="http://schemas.microsoft.com/office/drawing/2014/main" id="{A00D4E2F-34BE-CF92-3F4C-1AE9D99E582D}"/>
              </a:ext>
            </a:extLst>
          </p:cNvPr>
          <p:cNvSpPr>
            <a:spLocks noChangeArrowheads="1"/>
          </p:cNvSpPr>
          <p:nvPr/>
        </p:nvSpPr>
        <p:spPr bwMode="auto">
          <a:xfrm>
            <a:off x="3846513" y="2846388"/>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7" name="Rectangle 9">
            <a:extLst>
              <a:ext uri="{FF2B5EF4-FFF2-40B4-BE49-F238E27FC236}">
                <a16:creationId xmlns:a16="http://schemas.microsoft.com/office/drawing/2014/main" id="{034FFE00-8183-A0E0-7605-E3F33C6DCC28}"/>
              </a:ext>
            </a:extLst>
          </p:cNvPr>
          <p:cNvSpPr>
            <a:spLocks noChangeArrowheads="1"/>
          </p:cNvSpPr>
          <p:nvPr/>
        </p:nvSpPr>
        <p:spPr bwMode="auto">
          <a:xfrm>
            <a:off x="3306763" y="2846388"/>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8" name="Rectangle 10">
            <a:extLst>
              <a:ext uri="{FF2B5EF4-FFF2-40B4-BE49-F238E27FC236}">
                <a16:creationId xmlns:a16="http://schemas.microsoft.com/office/drawing/2014/main" id="{D0E6E9E8-6E65-7B71-BE06-50AFA9713044}"/>
              </a:ext>
            </a:extLst>
          </p:cNvPr>
          <p:cNvSpPr>
            <a:spLocks noChangeArrowheads="1"/>
          </p:cNvSpPr>
          <p:nvPr/>
        </p:nvSpPr>
        <p:spPr bwMode="auto">
          <a:xfrm>
            <a:off x="1806575" y="2844800"/>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9" name="Freeform 11">
            <a:extLst>
              <a:ext uri="{FF2B5EF4-FFF2-40B4-BE49-F238E27FC236}">
                <a16:creationId xmlns:a16="http://schemas.microsoft.com/office/drawing/2014/main" id="{D6117BD7-DABA-70E6-DD93-6E05C8DE9F23}"/>
              </a:ext>
            </a:extLst>
          </p:cNvPr>
          <p:cNvSpPr>
            <a:spLocks/>
          </p:cNvSpPr>
          <p:nvPr/>
        </p:nvSpPr>
        <p:spPr bwMode="auto">
          <a:xfrm>
            <a:off x="2230438" y="2840038"/>
            <a:ext cx="1919287" cy="352425"/>
          </a:xfrm>
          <a:custGeom>
            <a:avLst/>
            <a:gdLst>
              <a:gd name="T0" fmla="*/ 0 w 1209"/>
              <a:gd name="T1" fmla="*/ 2147483646 h 222"/>
              <a:gd name="T2" fmla="*/ 2147483646 w 1209"/>
              <a:gd name="T3" fmla="*/ 2147483646 h 222"/>
              <a:gd name="T4" fmla="*/ 2147483646 w 1209"/>
              <a:gd name="T5" fmla="*/ 2147483646 h 222"/>
              <a:gd name="T6" fmla="*/ 0 60000 65536"/>
              <a:gd name="T7" fmla="*/ 0 60000 65536"/>
              <a:gd name="T8" fmla="*/ 0 60000 65536"/>
              <a:gd name="T9" fmla="*/ 0 w 1209"/>
              <a:gd name="T10" fmla="*/ 0 h 222"/>
              <a:gd name="T11" fmla="*/ 1209 w 1209"/>
              <a:gd name="T12" fmla="*/ 222 h 222"/>
            </a:gdLst>
            <a:ahLst/>
            <a:cxnLst>
              <a:cxn ang="T6">
                <a:pos x="T0" y="T1"/>
              </a:cxn>
              <a:cxn ang="T7">
                <a:pos x="T2" y="T3"/>
              </a:cxn>
              <a:cxn ang="T8">
                <a:pos x="T4" y="T5"/>
              </a:cxn>
            </a:cxnLst>
            <a:rect l="T9" t="T10" r="T11" b="T12"/>
            <a:pathLst>
              <a:path w="1209" h="222">
                <a:moveTo>
                  <a:pt x="0" y="197"/>
                </a:moveTo>
                <a:cubicBezTo>
                  <a:pt x="81" y="98"/>
                  <a:pt x="162" y="0"/>
                  <a:pt x="363" y="4"/>
                </a:cubicBezTo>
                <a:cubicBezTo>
                  <a:pt x="564" y="8"/>
                  <a:pt x="886" y="115"/>
                  <a:pt x="1209" y="222"/>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0" name="Line 12">
            <a:extLst>
              <a:ext uri="{FF2B5EF4-FFF2-40B4-BE49-F238E27FC236}">
                <a16:creationId xmlns:a16="http://schemas.microsoft.com/office/drawing/2014/main" id="{E3FD7F01-E38A-A3F5-7698-D3407C644A0E}"/>
              </a:ext>
            </a:extLst>
          </p:cNvPr>
          <p:cNvSpPr>
            <a:spLocks noChangeShapeType="1"/>
          </p:cNvSpPr>
          <p:nvPr/>
        </p:nvSpPr>
        <p:spPr bwMode="auto">
          <a:xfrm>
            <a:off x="6530975" y="3152775"/>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1" name="Rectangle 13">
            <a:extLst>
              <a:ext uri="{FF2B5EF4-FFF2-40B4-BE49-F238E27FC236}">
                <a16:creationId xmlns:a16="http://schemas.microsoft.com/office/drawing/2014/main" id="{1169A051-67D2-3BAA-39B5-8C3AD272EF90}"/>
              </a:ext>
            </a:extLst>
          </p:cNvPr>
          <p:cNvSpPr>
            <a:spLocks noChangeArrowheads="1"/>
          </p:cNvSpPr>
          <p:nvPr/>
        </p:nvSpPr>
        <p:spPr bwMode="auto">
          <a:xfrm>
            <a:off x="4383088"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2" name="Rectangle 14">
            <a:extLst>
              <a:ext uri="{FF2B5EF4-FFF2-40B4-BE49-F238E27FC236}">
                <a16:creationId xmlns:a16="http://schemas.microsoft.com/office/drawing/2014/main" id="{094AAAC6-6AB7-F3A3-4795-0C5C43224432}"/>
              </a:ext>
            </a:extLst>
          </p:cNvPr>
          <p:cNvSpPr>
            <a:spLocks noChangeArrowheads="1"/>
          </p:cNvSpPr>
          <p:nvPr/>
        </p:nvSpPr>
        <p:spPr bwMode="auto">
          <a:xfrm>
            <a:off x="491966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3" name="Rectangle 15">
            <a:extLst>
              <a:ext uri="{FF2B5EF4-FFF2-40B4-BE49-F238E27FC236}">
                <a16:creationId xmlns:a16="http://schemas.microsoft.com/office/drawing/2014/main" id="{69E08CE2-E304-017E-C7F2-7DC7FF45A590}"/>
              </a:ext>
            </a:extLst>
          </p:cNvPr>
          <p:cNvSpPr>
            <a:spLocks noChangeArrowheads="1"/>
          </p:cNvSpPr>
          <p:nvPr/>
        </p:nvSpPr>
        <p:spPr bwMode="auto">
          <a:xfrm>
            <a:off x="5457825"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4" name="Rectangle 16">
            <a:extLst>
              <a:ext uri="{FF2B5EF4-FFF2-40B4-BE49-F238E27FC236}">
                <a16:creationId xmlns:a16="http://schemas.microsoft.com/office/drawing/2014/main" id="{BDA61670-DDBD-5DAF-3B0E-633E7CBFFA56}"/>
              </a:ext>
            </a:extLst>
          </p:cNvPr>
          <p:cNvSpPr>
            <a:spLocks noChangeArrowheads="1"/>
          </p:cNvSpPr>
          <p:nvPr/>
        </p:nvSpPr>
        <p:spPr bwMode="auto">
          <a:xfrm>
            <a:off x="5994400"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5" name="Rectangle 17">
            <a:extLst>
              <a:ext uri="{FF2B5EF4-FFF2-40B4-BE49-F238E27FC236}">
                <a16:creationId xmlns:a16="http://schemas.microsoft.com/office/drawing/2014/main" id="{75FA6012-0FD9-F6CC-FD00-9CBFDD8384FE}"/>
              </a:ext>
            </a:extLst>
          </p:cNvPr>
          <p:cNvSpPr>
            <a:spLocks noChangeArrowheads="1"/>
          </p:cNvSpPr>
          <p:nvPr/>
        </p:nvSpPr>
        <p:spPr bwMode="auto">
          <a:xfrm>
            <a:off x="384651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6" name="Rectangle 18">
            <a:extLst>
              <a:ext uri="{FF2B5EF4-FFF2-40B4-BE49-F238E27FC236}">
                <a16:creationId xmlns:a16="http://schemas.microsoft.com/office/drawing/2014/main" id="{A0BE8A58-C26D-9EC9-2E34-F8AC5BFA940B}"/>
              </a:ext>
            </a:extLst>
          </p:cNvPr>
          <p:cNvSpPr>
            <a:spLocks noChangeArrowheads="1"/>
          </p:cNvSpPr>
          <p:nvPr/>
        </p:nvSpPr>
        <p:spPr bwMode="auto">
          <a:xfrm>
            <a:off x="330676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7" name="Rectangle 19">
            <a:extLst>
              <a:ext uri="{FF2B5EF4-FFF2-40B4-BE49-F238E27FC236}">
                <a16:creationId xmlns:a16="http://schemas.microsoft.com/office/drawing/2014/main" id="{11AA2CAF-917D-930B-B3EA-D5CCF6DC481B}"/>
              </a:ext>
            </a:extLst>
          </p:cNvPr>
          <p:cNvSpPr>
            <a:spLocks noChangeArrowheads="1"/>
          </p:cNvSpPr>
          <p:nvPr/>
        </p:nvSpPr>
        <p:spPr bwMode="auto">
          <a:xfrm>
            <a:off x="1806575" y="553402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8" name="Line 21">
            <a:extLst>
              <a:ext uri="{FF2B5EF4-FFF2-40B4-BE49-F238E27FC236}">
                <a16:creationId xmlns:a16="http://schemas.microsoft.com/office/drawing/2014/main" id="{1081EF87-B263-D229-BE58-64C4EE84231F}"/>
              </a:ext>
            </a:extLst>
          </p:cNvPr>
          <p:cNvSpPr>
            <a:spLocks noChangeShapeType="1"/>
          </p:cNvSpPr>
          <p:nvPr/>
        </p:nvSpPr>
        <p:spPr bwMode="auto">
          <a:xfrm>
            <a:off x="6530975" y="5842000"/>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9" name="TextBox 23">
            <a:extLst>
              <a:ext uri="{FF2B5EF4-FFF2-40B4-BE49-F238E27FC236}">
                <a16:creationId xmlns:a16="http://schemas.microsoft.com/office/drawing/2014/main" id="{8A6809FE-B24B-0FE9-68CF-AE19607B7831}"/>
              </a:ext>
            </a:extLst>
          </p:cNvPr>
          <p:cNvSpPr txBox="1">
            <a:spLocks noChangeArrowheads="1"/>
          </p:cNvSpPr>
          <p:nvPr/>
        </p:nvSpPr>
        <p:spPr bwMode="auto">
          <a:xfrm>
            <a:off x="1651000" y="5138738"/>
            <a:ext cx="78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8000" b="1" i="0" u="none" strike="noStrike" kern="1200" cap="none" spc="0" normalizeH="0" baseline="0" noProof="0">
                <a:ln>
                  <a:noFill/>
                </a:ln>
                <a:solidFill>
                  <a:srgbClr val="FF0000"/>
                </a:solidFill>
                <a:effectLst/>
                <a:uLnTx/>
                <a:uFillTx/>
                <a:latin typeface="Zapf Dingbats" charset="2"/>
                <a:ea typeface="ＭＳ Ｐゴシック" panose="020B0600070205080204" pitchFamily="34" charset="-128"/>
                <a:cs typeface="+mn-cs"/>
              </a:rPr>
              <a:t>✗</a:t>
            </a:r>
            <a:endParaRPr kumimoji="1" lang="en-US" altLang="en-US" sz="8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95B7A02-F6D2-5E60-817A-83468AB15F6D}"/>
              </a:ext>
            </a:extLst>
          </p:cNvPr>
          <p:cNvSpPr>
            <a:spLocks noGrp="1"/>
          </p:cNvSpPr>
          <p:nvPr>
            <p:ph type="title"/>
          </p:nvPr>
        </p:nvSpPr>
        <p:spPr/>
        <p:txBody>
          <a:bodyPr/>
          <a:lstStyle/>
          <a:p>
            <a:r>
              <a:rPr lang="en-US" altLang="en-US">
                <a:ea typeface="ＭＳ Ｐゴシック" panose="020B0600070205080204" pitchFamily="34" charset="-128"/>
              </a:rPr>
              <a:t>TCP Congestion Controls</a:t>
            </a:r>
          </a:p>
        </p:txBody>
      </p:sp>
      <p:sp>
        <p:nvSpPr>
          <p:cNvPr id="87042" name="Rectangle 3">
            <a:extLst>
              <a:ext uri="{FF2B5EF4-FFF2-40B4-BE49-F238E27FC236}">
                <a16:creationId xmlns:a16="http://schemas.microsoft.com/office/drawing/2014/main" id="{6108F928-F9F4-8F17-D1D9-2831352820CD}"/>
              </a:ext>
            </a:extLst>
          </p:cNvPr>
          <p:cNvSpPr>
            <a:spLocks noGrp="1"/>
          </p:cNvSpPr>
          <p:nvPr>
            <p:ph type="body" idx="1"/>
          </p:nvPr>
        </p:nvSpPr>
        <p:spPr/>
        <p:txBody>
          <a:bodyPr/>
          <a:lstStyle/>
          <a:p>
            <a:pPr>
              <a:lnSpc>
                <a:spcPct val="90000"/>
              </a:lnSpc>
            </a:pPr>
            <a:r>
              <a:rPr lang="en-US" altLang="en-US" sz="2800">
                <a:ea typeface="ＭＳ Ｐゴシック" panose="020B0600070205080204" pitchFamily="34" charset="-128"/>
              </a:rPr>
              <a:t>Tahoe (Jacobson 1988)</a:t>
            </a:r>
          </a:p>
          <a:p>
            <a:pPr marL="819150" lvl="1">
              <a:lnSpc>
                <a:spcPct val="90000"/>
              </a:lnSpc>
            </a:pPr>
            <a:r>
              <a:rPr lang="en-US" altLang="en-US" sz="2400">
                <a:ea typeface="ＭＳ Ｐゴシック" panose="020B0600070205080204" pitchFamily="34" charset="-128"/>
              </a:rPr>
              <a:t>Slow Start</a:t>
            </a:r>
          </a:p>
          <a:p>
            <a:pPr marL="819150" lvl="1">
              <a:lnSpc>
                <a:spcPct val="90000"/>
              </a:lnSpc>
            </a:pPr>
            <a:r>
              <a:rPr lang="en-US" altLang="en-US" sz="2400">
                <a:ea typeface="ＭＳ Ｐゴシック" panose="020B0600070205080204" pitchFamily="34" charset="-128"/>
              </a:rPr>
              <a:t>Congestion Avoidance</a:t>
            </a:r>
          </a:p>
          <a:p>
            <a:pPr marL="819150" lvl="1">
              <a:lnSpc>
                <a:spcPct val="90000"/>
              </a:lnSpc>
            </a:pPr>
            <a:r>
              <a:rPr lang="en-US" altLang="en-US" sz="2400">
                <a:ea typeface="ＭＳ Ｐゴシック" panose="020B0600070205080204" pitchFamily="34" charset="-128"/>
              </a:rPr>
              <a:t>Fast Retransmit (FR)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CB8A3316-342F-7F40-AF94-E25BBF275081}"/>
              </a:ext>
            </a:extLst>
          </p:cNvPr>
          <p:cNvSpPr>
            <a:spLocks noGrp="1"/>
          </p:cNvSpPr>
          <p:nvPr>
            <p:ph type="title"/>
          </p:nvPr>
        </p:nvSpPr>
        <p:spPr>
          <a:xfrm>
            <a:off x="152400" y="76200"/>
            <a:ext cx="8686800" cy="1143000"/>
          </a:xfrm>
        </p:spPr>
        <p:txBody>
          <a:bodyPr/>
          <a:lstStyle/>
          <a:p>
            <a:r>
              <a:rPr lang="en-US" altLang="en-US">
                <a:ea typeface="ＭＳ Ｐゴシック" panose="020B0600070205080204" pitchFamily="34" charset="-128"/>
              </a:rPr>
              <a:t>Bursty Loss From Drop-Tail Queuing</a:t>
            </a:r>
          </a:p>
        </p:txBody>
      </p:sp>
      <p:sp>
        <p:nvSpPr>
          <p:cNvPr id="132098" name="Rectangle 3">
            <a:extLst>
              <a:ext uri="{FF2B5EF4-FFF2-40B4-BE49-F238E27FC236}">
                <a16:creationId xmlns:a16="http://schemas.microsoft.com/office/drawing/2014/main" id="{BF8F83B8-5773-EC0A-60B4-4E9B1EA02C02}"/>
              </a:ext>
            </a:extLst>
          </p:cNvPr>
          <p:cNvSpPr>
            <a:spLocks noGrp="1"/>
          </p:cNvSpPr>
          <p:nvPr>
            <p:ph idx="1"/>
          </p:nvPr>
        </p:nvSpPr>
        <p:spPr>
          <a:xfrm>
            <a:off x="76200" y="1219200"/>
            <a:ext cx="9144000" cy="4906963"/>
          </a:xfrm>
        </p:spPr>
        <p:txBody>
          <a:bodyPr/>
          <a:lstStyle/>
          <a:p>
            <a:r>
              <a:rPr lang="en-US" altLang="en-US">
                <a:ea typeface="ＭＳ Ｐゴシック" panose="020B0600070205080204" pitchFamily="34" charset="-128"/>
              </a:rPr>
              <a:t>TCP depends on packet loss</a:t>
            </a:r>
          </a:p>
          <a:p>
            <a:pPr lvl="1"/>
            <a:r>
              <a:rPr lang="en-US" altLang="en-US">
                <a:ea typeface="ＭＳ Ｐゴシック" panose="020B0600070205080204" pitchFamily="34" charset="-128"/>
              </a:rPr>
              <a:t>Packet loss is indication of congestion</a:t>
            </a:r>
          </a:p>
          <a:p>
            <a:pPr lvl="1"/>
            <a:r>
              <a:rPr lang="en-US" altLang="en-US">
                <a:ea typeface="ＭＳ Ｐゴシック" panose="020B0600070205080204" pitchFamily="34" charset="-128"/>
              </a:rPr>
              <a:t>TCP additive increase drives network into loss</a:t>
            </a:r>
          </a:p>
          <a:p>
            <a:r>
              <a:rPr lang="en-US" altLang="en-US">
                <a:ea typeface="ＭＳ Ｐゴシック" panose="020B0600070205080204" pitchFamily="34" charset="-128"/>
              </a:rPr>
              <a:t>Drop-tail leads to </a:t>
            </a:r>
            <a:r>
              <a:rPr lang="en-US" altLang="en-US" i="1">
                <a:ea typeface="ＭＳ Ｐゴシック" panose="020B0600070205080204" pitchFamily="34" charset="-128"/>
              </a:rPr>
              <a:t>bursty </a:t>
            </a:r>
            <a:r>
              <a:rPr lang="en-US" altLang="en-US">
                <a:ea typeface="ＭＳ Ｐゴシック" panose="020B0600070205080204" pitchFamily="34" charset="-128"/>
              </a:rPr>
              <a:t>loss</a:t>
            </a:r>
          </a:p>
          <a:p>
            <a:pPr lvl="1"/>
            <a:r>
              <a:rPr lang="en-US" altLang="en-US">
                <a:ea typeface="ＭＳ Ｐゴシック" panose="020B0600070205080204" pitchFamily="34" charset="-128"/>
              </a:rPr>
              <a:t>Congested link: many packets encounter full queue</a:t>
            </a:r>
          </a:p>
          <a:p>
            <a:pPr lvl="1"/>
            <a:r>
              <a:rPr lang="en-US" altLang="en-US">
                <a:ea typeface="ＭＳ Ｐゴシック" panose="020B0600070205080204" pitchFamily="34" charset="-128"/>
              </a:rPr>
              <a:t>Synchronization: many connections lose packets at once</a:t>
            </a:r>
          </a:p>
        </p:txBody>
      </p:sp>
      <p:sp>
        <p:nvSpPr>
          <p:cNvPr id="132099" name="Slide Number Placeholder 3">
            <a:extLst>
              <a:ext uri="{FF2B5EF4-FFF2-40B4-BE49-F238E27FC236}">
                <a16:creationId xmlns:a16="http://schemas.microsoft.com/office/drawing/2014/main" id="{8BBA7677-9946-990A-8891-59C996A910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23BEB992-DD21-0843-A93C-F79F5E31304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40</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32100" name="Group 20">
            <a:extLst>
              <a:ext uri="{FF2B5EF4-FFF2-40B4-BE49-F238E27FC236}">
                <a16:creationId xmlns:a16="http://schemas.microsoft.com/office/drawing/2014/main" id="{D0C8ED60-3DCD-CCC1-A6F8-AA1B0FA069D1}"/>
              </a:ext>
            </a:extLst>
          </p:cNvPr>
          <p:cNvGrpSpPr>
            <a:grpSpLocks/>
          </p:cNvGrpSpPr>
          <p:nvPr/>
        </p:nvGrpSpPr>
        <p:grpSpPr bwMode="auto">
          <a:xfrm>
            <a:off x="2481263" y="4648200"/>
            <a:ext cx="4148137" cy="1344613"/>
            <a:chOff x="1550" y="2813"/>
            <a:chExt cx="3096" cy="1355"/>
          </a:xfrm>
        </p:grpSpPr>
        <p:grpSp>
          <p:nvGrpSpPr>
            <p:cNvPr id="132101" name="Group 4">
              <a:extLst>
                <a:ext uri="{FF2B5EF4-FFF2-40B4-BE49-F238E27FC236}">
                  <a16:creationId xmlns:a16="http://schemas.microsoft.com/office/drawing/2014/main" id="{B8610ED3-42A4-D6C3-DED3-47D07BF751E0}"/>
                </a:ext>
              </a:extLst>
            </p:cNvPr>
            <p:cNvGrpSpPr>
              <a:grpSpLocks/>
            </p:cNvGrpSpPr>
            <p:nvPr/>
          </p:nvGrpSpPr>
          <p:grpSpPr bwMode="auto">
            <a:xfrm>
              <a:off x="2542" y="3128"/>
              <a:ext cx="1093" cy="752"/>
              <a:chOff x="10808" y="10250"/>
              <a:chExt cx="1018" cy="403"/>
            </a:xfrm>
          </p:grpSpPr>
          <p:sp>
            <p:nvSpPr>
              <p:cNvPr id="132106" name="Rectangle 5">
                <a:extLst>
                  <a:ext uri="{FF2B5EF4-FFF2-40B4-BE49-F238E27FC236}">
                    <a16:creationId xmlns:a16="http://schemas.microsoft.com/office/drawing/2014/main" id="{EAC63D79-F9BA-556A-16AD-3345A1D198BB}"/>
                  </a:ext>
                </a:extLst>
              </p:cNvPr>
              <p:cNvSpPr>
                <a:spLocks noChangeArrowheads="1"/>
              </p:cNvSpPr>
              <p:nvPr/>
            </p:nvSpPr>
            <p:spPr bwMode="auto">
              <a:xfrm>
                <a:off x="10832" y="10250"/>
                <a:ext cx="994" cy="403"/>
              </a:xfrm>
              <a:prstGeom prst="rect">
                <a:avLst/>
              </a:prstGeom>
              <a:gradFill rotWithShape="1">
                <a:gsLst>
                  <a:gs pos="0">
                    <a:srgbClr val="96969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7" name="Freeform 6">
                <a:extLst>
                  <a:ext uri="{FF2B5EF4-FFF2-40B4-BE49-F238E27FC236}">
                    <a16:creationId xmlns:a16="http://schemas.microsoft.com/office/drawing/2014/main" id="{54762EBE-E3BC-C123-B042-CA024B643765}"/>
                  </a:ext>
                </a:extLst>
              </p:cNvPr>
              <p:cNvSpPr>
                <a:spLocks/>
              </p:cNvSpPr>
              <p:nvPr/>
            </p:nvSpPr>
            <p:spPr bwMode="auto">
              <a:xfrm>
                <a:off x="11198" y="10272"/>
                <a:ext cx="610" cy="374"/>
              </a:xfrm>
              <a:custGeom>
                <a:avLst/>
                <a:gdLst>
                  <a:gd name="T0" fmla="*/ 0 w 855"/>
                  <a:gd name="T1" fmla="*/ 0 h 390"/>
                  <a:gd name="T2" fmla="*/ 1 w 855"/>
                  <a:gd name="T3" fmla="*/ 0 h 390"/>
                  <a:gd name="T4" fmla="*/ 1 w 855"/>
                  <a:gd name="T5" fmla="*/ 142 h 390"/>
                  <a:gd name="T6" fmla="*/ 1 w 855"/>
                  <a:gd name="T7" fmla="*/ 142 h 390"/>
                  <a:gd name="T8" fmla="*/ 0 60000 65536"/>
                  <a:gd name="T9" fmla="*/ 0 60000 65536"/>
                  <a:gd name="T10" fmla="*/ 0 60000 65536"/>
                  <a:gd name="T11" fmla="*/ 0 60000 65536"/>
                  <a:gd name="T12" fmla="*/ 0 w 855"/>
                  <a:gd name="T13" fmla="*/ 0 h 390"/>
                  <a:gd name="T14" fmla="*/ 855 w 855"/>
                  <a:gd name="T15" fmla="*/ 390 h 390"/>
                </a:gdLst>
                <a:ahLst/>
                <a:cxnLst>
                  <a:cxn ang="T8">
                    <a:pos x="T0" y="T1"/>
                  </a:cxn>
                  <a:cxn ang="T9">
                    <a:pos x="T2" y="T3"/>
                  </a:cxn>
                  <a:cxn ang="T10">
                    <a:pos x="T4" y="T5"/>
                  </a:cxn>
                  <a:cxn ang="T11">
                    <a:pos x="T6" y="T7"/>
                  </a:cxn>
                </a:cxnLst>
                <a:rect l="T12" t="T13" r="T14" b="T15"/>
                <a:pathLst>
                  <a:path w="855" h="390">
                    <a:moveTo>
                      <a:pt x="0" y="0"/>
                    </a:moveTo>
                    <a:lnTo>
                      <a:pt x="855" y="0"/>
                    </a:lnTo>
                    <a:lnTo>
                      <a:pt x="855" y="390"/>
                    </a:lnTo>
                    <a:lnTo>
                      <a:pt x="45" y="3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8" name="Line 7">
                <a:extLst>
                  <a:ext uri="{FF2B5EF4-FFF2-40B4-BE49-F238E27FC236}">
                    <a16:creationId xmlns:a16="http://schemas.microsoft.com/office/drawing/2014/main" id="{73A175CC-C5AE-623D-2D84-11D7E01FF46D}"/>
                  </a:ext>
                </a:extLst>
              </p:cNvPr>
              <p:cNvSpPr>
                <a:spLocks noChangeShapeType="1"/>
              </p:cNvSpPr>
              <p:nvPr/>
            </p:nvSpPr>
            <p:spPr bwMode="auto">
              <a:xfrm>
                <a:off x="10808" y="10272"/>
                <a:ext cx="39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9" name="Line 8">
                <a:extLst>
                  <a:ext uri="{FF2B5EF4-FFF2-40B4-BE49-F238E27FC236}">
                    <a16:creationId xmlns:a16="http://schemas.microsoft.com/office/drawing/2014/main" id="{5E3DE2DC-1B62-04AF-0D00-C82DFEB12EE6}"/>
                  </a:ext>
                </a:extLst>
              </p:cNvPr>
              <p:cNvSpPr>
                <a:spLocks noChangeShapeType="1"/>
              </p:cNvSpPr>
              <p:nvPr/>
            </p:nvSpPr>
            <p:spPr bwMode="auto">
              <a:xfrm>
                <a:off x="10830" y="10646"/>
                <a:ext cx="387" cy="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0" name="Line 9">
                <a:extLst>
                  <a:ext uri="{FF2B5EF4-FFF2-40B4-BE49-F238E27FC236}">
                    <a16:creationId xmlns:a16="http://schemas.microsoft.com/office/drawing/2014/main" id="{E120A5EA-6CCB-DF1A-7B44-4D4AC07A9346}"/>
                  </a:ext>
                </a:extLst>
              </p:cNvPr>
              <p:cNvSpPr>
                <a:spLocks noChangeShapeType="1"/>
              </p:cNvSpPr>
              <p:nvPr/>
            </p:nvSpPr>
            <p:spPr bwMode="auto">
              <a:xfrm>
                <a:off x="1174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1" name="Line 10">
                <a:extLst>
                  <a:ext uri="{FF2B5EF4-FFF2-40B4-BE49-F238E27FC236}">
                    <a16:creationId xmlns:a16="http://schemas.microsoft.com/office/drawing/2014/main" id="{DD71E977-B900-8252-25E2-5C38612BDF50}"/>
                  </a:ext>
                </a:extLst>
              </p:cNvPr>
              <p:cNvSpPr>
                <a:spLocks noChangeShapeType="1"/>
              </p:cNvSpPr>
              <p:nvPr/>
            </p:nvSpPr>
            <p:spPr bwMode="auto">
              <a:xfrm>
                <a:off x="11679"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2" name="Line 11">
                <a:extLst>
                  <a:ext uri="{FF2B5EF4-FFF2-40B4-BE49-F238E27FC236}">
                    <a16:creationId xmlns:a16="http://schemas.microsoft.com/office/drawing/2014/main" id="{D3D0991A-7F2D-659C-E50F-3C03DE7ED9FD}"/>
                  </a:ext>
                </a:extLst>
              </p:cNvPr>
              <p:cNvSpPr>
                <a:spLocks noChangeShapeType="1"/>
              </p:cNvSpPr>
              <p:nvPr/>
            </p:nvSpPr>
            <p:spPr bwMode="auto">
              <a:xfrm>
                <a:off x="1161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3" name="Line 12">
                <a:extLst>
                  <a:ext uri="{FF2B5EF4-FFF2-40B4-BE49-F238E27FC236}">
                    <a16:creationId xmlns:a16="http://schemas.microsoft.com/office/drawing/2014/main" id="{FE80EBBF-7809-2295-7D1C-F13A64F09FA1}"/>
                  </a:ext>
                </a:extLst>
              </p:cNvPr>
              <p:cNvSpPr>
                <a:spLocks noChangeShapeType="1"/>
              </p:cNvSpPr>
              <p:nvPr/>
            </p:nvSpPr>
            <p:spPr bwMode="auto">
              <a:xfrm>
                <a:off x="11549" y="10322"/>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4" name="Line 13">
                <a:extLst>
                  <a:ext uri="{FF2B5EF4-FFF2-40B4-BE49-F238E27FC236}">
                    <a16:creationId xmlns:a16="http://schemas.microsoft.com/office/drawing/2014/main" id="{8182B038-3AD7-73DD-78F0-ABA4E9337422}"/>
                  </a:ext>
                </a:extLst>
              </p:cNvPr>
              <p:cNvSpPr>
                <a:spLocks noChangeShapeType="1"/>
              </p:cNvSpPr>
              <p:nvPr/>
            </p:nvSpPr>
            <p:spPr bwMode="auto">
              <a:xfrm>
                <a:off x="11484" y="10322"/>
                <a:ext cx="2"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5" name="Line 14">
                <a:extLst>
                  <a:ext uri="{FF2B5EF4-FFF2-40B4-BE49-F238E27FC236}">
                    <a16:creationId xmlns:a16="http://schemas.microsoft.com/office/drawing/2014/main" id="{1832B26F-274D-B182-C504-E7C0857818F8}"/>
                  </a:ext>
                </a:extLst>
              </p:cNvPr>
              <p:cNvSpPr>
                <a:spLocks noChangeShapeType="1"/>
              </p:cNvSpPr>
              <p:nvPr/>
            </p:nvSpPr>
            <p:spPr bwMode="auto">
              <a:xfrm>
                <a:off x="11418" y="10322"/>
                <a:ext cx="3"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6" name="Line 15">
                <a:extLst>
                  <a:ext uri="{FF2B5EF4-FFF2-40B4-BE49-F238E27FC236}">
                    <a16:creationId xmlns:a16="http://schemas.microsoft.com/office/drawing/2014/main" id="{79B246B8-C41A-C253-A8A5-0F573C5F8AB2}"/>
                  </a:ext>
                </a:extLst>
              </p:cNvPr>
              <p:cNvSpPr>
                <a:spLocks noChangeShapeType="1"/>
              </p:cNvSpPr>
              <p:nvPr/>
            </p:nvSpPr>
            <p:spPr bwMode="auto">
              <a:xfrm>
                <a:off x="10909" y="10452"/>
                <a:ext cx="417" cy="0"/>
              </a:xfrm>
              <a:prstGeom prst="line">
                <a:avLst/>
              </a:prstGeom>
              <a:noFill/>
              <a:ln w="38100">
                <a:solidFill>
                  <a:srgbClr val="FFFFFF"/>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32102" name="Freeform 16">
              <a:extLst>
                <a:ext uri="{FF2B5EF4-FFF2-40B4-BE49-F238E27FC236}">
                  <a16:creationId xmlns:a16="http://schemas.microsoft.com/office/drawing/2014/main" id="{F242D8D8-4594-160A-F3A5-6E05BEA42EAC}"/>
                </a:ext>
              </a:extLst>
            </p:cNvPr>
            <p:cNvSpPr>
              <a:spLocks/>
            </p:cNvSpPr>
            <p:nvPr/>
          </p:nvSpPr>
          <p:spPr bwMode="auto">
            <a:xfrm>
              <a:off x="1574" y="2813"/>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3" name="Freeform 17">
              <a:extLst>
                <a:ext uri="{FF2B5EF4-FFF2-40B4-BE49-F238E27FC236}">
                  <a16:creationId xmlns:a16="http://schemas.microsoft.com/office/drawing/2014/main" id="{D1B0C24A-1EDF-CFE3-1CDA-4BE867436282}"/>
                </a:ext>
              </a:extLst>
            </p:cNvPr>
            <p:cNvSpPr>
              <a:spLocks/>
            </p:cNvSpPr>
            <p:nvPr/>
          </p:nvSpPr>
          <p:spPr bwMode="auto">
            <a:xfrm flipV="1">
              <a:off x="1574" y="3636"/>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4" name="Line 18">
              <a:extLst>
                <a:ext uri="{FF2B5EF4-FFF2-40B4-BE49-F238E27FC236}">
                  <a16:creationId xmlns:a16="http://schemas.microsoft.com/office/drawing/2014/main" id="{3AE47274-42FF-279D-D185-F26EA1095D5B}"/>
                </a:ext>
              </a:extLst>
            </p:cNvPr>
            <p:cNvSpPr>
              <a:spLocks noChangeShapeType="1"/>
            </p:cNvSpPr>
            <p:nvPr/>
          </p:nvSpPr>
          <p:spPr bwMode="auto">
            <a:xfrm>
              <a:off x="1550" y="3491"/>
              <a:ext cx="1016" cy="0"/>
            </a:xfrm>
            <a:prstGeom prst="line">
              <a:avLst/>
            </a:prstGeom>
            <a:noFill/>
            <a:ln w="38100">
              <a:solidFill>
                <a:srgbClr val="0000FF"/>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5" name="Line 19">
              <a:extLst>
                <a:ext uri="{FF2B5EF4-FFF2-40B4-BE49-F238E27FC236}">
                  <a16:creationId xmlns:a16="http://schemas.microsoft.com/office/drawing/2014/main" id="{4DA40096-9CFF-07F6-C199-FA0047B903A9}"/>
                </a:ext>
              </a:extLst>
            </p:cNvPr>
            <p:cNvSpPr>
              <a:spLocks noChangeShapeType="1"/>
            </p:cNvSpPr>
            <p:nvPr/>
          </p:nvSpPr>
          <p:spPr bwMode="auto">
            <a:xfrm>
              <a:off x="3630" y="3491"/>
              <a:ext cx="1016" cy="0"/>
            </a:xfrm>
            <a:prstGeom prst="line">
              <a:avLst/>
            </a:prstGeom>
            <a:noFill/>
            <a:ln w="63500">
              <a:solidFill>
                <a:srgbClr val="FF3300"/>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DFD6263-23D1-9ED3-08B2-34F168D18D3C}"/>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Slow Feedback from Drop Tail</a:t>
            </a:r>
          </a:p>
        </p:txBody>
      </p:sp>
      <p:sp>
        <p:nvSpPr>
          <p:cNvPr id="134146" name="Rectangle 3">
            <a:extLst>
              <a:ext uri="{FF2B5EF4-FFF2-40B4-BE49-F238E27FC236}">
                <a16:creationId xmlns:a16="http://schemas.microsoft.com/office/drawing/2014/main" id="{7D434E43-EC04-BEE8-9A1E-6818B8DA10EE}"/>
              </a:ext>
            </a:extLst>
          </p:cNvPr>
          <p:cNvSpPr>
            <a:spLocks noGrp="1"/>
          </p:cNvSpPr>
          <p:nvPr>
            <p:ph idx="1"/>
          </p:nvPr>
        </p:nvSpPr>
        <p:spPr>
          <a:xfrm>
            <a:off x="228600" y="1392238"/>
            <a:ext cx="8915400" cy="4906962"/>
          </a:xfrm>
        </p:spPr>
        <p:txBody>
          <a:bodyPr/>
          <a:lstStyle/>
          <a:p>
            <a:r>
              <a:rPr lang="en-US" altLang="en-US">
                <a:ea typeface="ＭＳ Ｐゴシック" panose="020B0600070205080204" pitchFamily="34" charset="-128"/>
              </a:rPr>
              <a:t>Feedback comes when buffer is completely full</a:t>
            </a:r>
          </a:p>
          <a:p>
            <a:pPr lvl="1"/>
            <a:r>
              <a:rPr lang="en-US" altLang="en-US">
                <a:ea typeface="ＭＳ Ｐゴシック" panose="020B0600070205080204" pitchFamily="34" charset="-128"/>
              </a:rPr>
              <a:t>… even though the buffer has been filling for a while</a:t>
            </a:r>
          </a:p>
          <a:p>
            <a:r>
              <a:rPr lang="en-US" altLang="en-US">
                <a:ea typeface="ＭＳ Ｐゴシック" panose="020B0600070205080204" pitchFamily="34" charset="-128"/>
              </a:rPr>
              <a:t>Plus, the filling buffer is increasing RTT</a:t>
            </a:r>
          </a:p>
          <a:p>
            <a:pPr lvl="1"/>
            <a:r>
              <a:rPr lang="en-US" altLang="en-US">
                <a:ea typeface="ＭＳ Ｐゴシック" panose="020B0600070205080204" pitchFamily="34" charset="-128"/>
              </a:rPr>
              <a:t>… making detection even slower</a:t>
            </a:r>
          </a:p>
          <a:p>
            <a:r>
              <a:rPr lang="en-US" altLang="en-US">
                <a:ea typeface="ＭＳ Ｐゴシック" panose="020B0600070205080204" pitchFamily="34" charset="-128"/>
              </a:rPr>
              <a:t>Better to give early feedback</a:t>
            </a:r>
          </a:p>
          <a:p>
            <a:pPr lvl="1"/>
            <a:r>
              <a:rPr lang="en-US" altLang="en-US">
                <a:ea typeface="ＭＳ Ｐゴシック" panose="020B0600070205080204" pitchFamily="34" charset="-128"/>
              </a:rPr>
              <a:t>Get 1-2 connections to slow down before it</a:t>
            </a:r>
            <a:r>
              <a:rPr lang="ja-JP" altLang="en-US">
                <a:ea typeface="ＭＳ Ｐゴシック" panose="020B0600070205080204" pitchFamily="34" charset="-128"/>
              </a:rPr>
              <a:t>’</a:t>
            </a:r>
            <a:r>
              <a:rPr lang="en-US" altLang="ja-JP">
                <a:ea typeface="ＭＳ Ｐゴシック" panose="020B0600070205080204" pitchFamily="34" charset="-128"/>
              </a:rPr>
              <a:t>s too late!</a:t>
            </a:r>
            <a:endParaRPr lang="en-US" altLang="en-US">
              <a:ea typeface="ＭＳ Ｐゴシック" panose="020B0600070205080204" pitchFamily="34" charset="-128"/>
            </a:endParaRPr>
          </a:p>
        </p:txBody>
      </p:sp>
      <p:sp>
        <p:nvSpPr>
          <p:cNvPr id="134147" name="Slide Number Placeholder 3">
            <a:extLst>
              <a:ext uri="{FF2B5EF4-FFF2-40B4-BE49-F238E27FC236}">
                <a16:creationId xmlns:a16="http://schemas.microsoft.com/office/drawing/2014/main" id="{32CB9583-5EE3-FB8E-C44B-1D359717232C}"/>
              </a:ext>
            </a:extLst>
          </p:cNvPr>
          <p:cNvSpPr>
            <a:spLocks noGrp="1"/>
          </p:cNvSpPr>
          <p:nvPr>
            <p:ph type="sldNum" sz="quarter" idx="12"/>
          </p:nvPr>
        </p:nvSpPr>
        <p:spPr bwMode="auto">
          <a:xfrm>
            <a:off x="6731000" y="64023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5186491-F0B6-7E4E-BCE4-71D09D253B0E}"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41</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34148" name="Group 4">
            <a:extLst>
              <a:ext uri="{FF2B5EF4-FFF2-40B4-BE49-F238E27FC236}">
                <a16:creationId xmlns:a16="http://schemas.microsoft.com/office/drawing/2014/main" id="{42606643-9B19-C74F-B6DD-F6F2C61DB607}"/>
              </a:ext>
            </a:extLst>
          </p:cNvPr>
          <p:cNvGrpSpPr>
            <a:grpSpLocks/>
          </p:cNvGrpSpPr>
          <p:nvPr/>
        </p:nvGrpSpPr>
        <p:grpSpPr bwMode="auto">
          <a:xfrm>
            <a:off x="2497138" y="5626100"/>
            <a:ext cx="4149725" cy="1344613"/>
            <a:chOff x="1550" y="2813"/>
            <a:chExt cx="3096" cy="1355"/>
          </a:xfrm>
        </p:grpSpPr>
        <p:grpSp>
          <p:nvGrpSpPr>
            <p:cNvPr id="134149" name="Group 5">
              <a:extLst>
                <a:ext uri="{FF2B5EF4-FFF2-40B4-BE49-F238E27FC236}">
                  <a16:creationId xmlns:a16="http://schemas.microsoft.com/office/drawing/2014/main" id="{E3CA5F22-C9CC-28EC-D2AE-14F994B23ADC}"/>
                </a:ext>
              </a:extLst>
            </p:cNvPr>
            <p:cNvGrpSpPr>
              <a:grpSpLocks/>
            </p:cNvGrpSpPr>
            <p:nvPr/>
          </p:nvGrpSpPr>
          <p:grpSpPr bwMode="auto">
            <a:xfrm>
              <a:off x="2542" y="3128"/>
              <a:ext cx="1093" cy="752"/>
              <a:chOff x="10808" y="10250"/>
              <a:chExt cx="1018" cy="403"/>
            </a:xfrm>
          </p:grpSpPr>
          <p:sp>
            <p:nvSpPr>
              <p:cNvPr id="134154" name="Rectangle 6">
                <a:extLst>
                  <a:ext uri="{FF2B5EF4-FFF2-40B4-BE49-F238E27FC236}">
                    <a16:creationId xmlns:a16="http://schemas.microsoft.com/office/drawing/2014/main" id="{D9F0C098-22DD-6740-17E6-F9D44515AF8E}"/>
                  </a:ext>
                </a:extLst>
              </p:cNvPr>
              <p:cNvSpPr>
                <a:spLocks noChangeArrowheads="1"/>
              </p:cNvSpPr>
              <p:nvPr/>
            </p:nvSpPr>
            <p:spPr bwMode="auto">
              <a:xfrm>
                <a:off x="10832" y="10250"/>
                <a:ext cx="994" cy="403"/>
              </a:xfrm>
              <a:prstGeom prst="rect">
                <a:avLst/>
              </a:prstGeom>
              <a:gradFill rotWithShape="1">
                <a:gsLst>
                  <a:gs pos="0">
                    <a:srgbClr val="96969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5" name="Freeform 7">
                <a:extLst>
                  <a:ext uri="{FF2B5EF4-FFF2-40B4-BE49-F238E27FC236}">
                    <a16:creationId xmlns:a16="http://schemas.microsoft.com/office/drawing/2014/main" id="{D9452311-67DF-011E-1DEE-3C35E0229EED}"/>
                  </a:ext>
                </a:extLst>
              </p:cNvPr>
              <p:cNvSpPr>
                <a:spLocks/>
              </p:cNvSpPr>
              <p:nvPr/>
            </p:nvSpPr>
            <p:spPr bwMode="auto">
              <a:xfrm>
                <a:off x="11198" y="10272"/>
                <a:ext cx="610" cy="374"/>
              </a:xfrm>
              <a:custGeom>
                <a:avLst/>
                <a:gdLst>
                  <a:gd name="T0" fmla="*/ 0 w 855"/>
                  <a:gd name="T1" fmla="*/ 0 h 390"/>
                  <a:gd name="T2" fmla="*/ 1 w 855"/>
                  <a:gd name="T3" fmla="*/ 0 h 390"/>
                  <a:gd name="T4" fmla="*/ 1 w 855"/>
                  <a:gd name="T5" fmla="*/ 142 h 390"/>
                  <a:gd name="T6" fmla="*/ 1 w 855"/>
                  <a:gd name="T7" fmla="*/ 142 h 390"/>
                  <a:gd name="T8" fmla="*/ 0 60000 65536"/>
                  <a:gd name="T9" fmla="*/ 0 60000 65536"/>
                  <a:gd name="T10" fmla="*/ 0 60000 65536"/>
                  <a:gd name="T11" fmla="*/ 0 60000 65536"/>
                  <a:gd name="T12" fmla="*/ 0 w 855"/>
                  <a:gd name="T13" fmla="*/ 0 h 390"/>
                  <a:gd name="T14" fmla="*/ 855 w 855"/>
                  <a:gd name="T15" fmla="*/ 390 h 390"/>
                </a:gdLst>
                <a:ahLst/>
                <a:cxnLst>
                  <a:cxn ang="T8">
                    <a:pos x="T0" y="T1"/>
                  </a:cxn>
                  <a:cxn ang="T9">
                    <a:pos x="T2" y="T3"/>
                  </a:cxn>
                  <a:cxn ang="T10">
                    <a:pos x="T4" y="T5"/>
                  </a:cxn>
                  <a:cxn ang="T11">
                    <a:pos x="T6" y="T7"/>
                  </a:cxn>
                </a:cxnLst>
                <a:rect l="T12" t="T13" r="T14" b="T15"/>
                <a:pathLst>
                  <a:path w="855" h="390">
                    <a:moveTo>
                      <a:pt x="0" y="0"/>
                    </a:moveTo>
                    <a:lnTo>
                      <a:pt x="855" y="0"/>
                    </a:lnTo>
                    <a:lnTo>
                      <a:pt x="855" y="390"/>
                    </a:lnTo>
                    <a:lnTo>
                      <a:pt x="45" y="3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6" name="Line 8">
                <a:extLst>
                  <a:ext uri="{FF2B5EF4-FFF2-40B4-BE49-F238E27FC236}">
                    <a16:creationId xmlns:a16="http://schemas.microsoft.com/office/drawing/2014/main" id="{C29ECA60-5E4C-26A3-7603-42CFAF9D3F30}"/>
                  </a:ext>
                </a:extLst>
              </p:cNvPr>
              <p:cNvSpPr>
                <a:spLocks noChangeShapeType="1"/>
              </p:cNvSpPr>
              <p:nvPr/>
            </p:nvSpPr>
            <p:spPr bwMode="auto">
              <a:xfrm>
                <a:off x="10808" y="10272"/>
                <a:ext cx="39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7" name="Line 9">
                <a:extLst>
                  <a:ext uri="{FF2B5EF4-FFF2-40B4-BE49-F238E27FC236}">
                    <a16:creationId xmlns:a16="http://schemas.microsoft.com/office/drawing/2014/main" id="{70C74BC1-1B92-B73D-BF92-A55D9D578F73}"/>
                  </a:ext>
                </a:extLst>
              </p:cNvPr>
              <p:cNvSpPr>
                <a:spLocks noChangeShapeType="1"/>
              </p:cNvSpPr>
              <p:nvPr/>
            </p:nvSpPr>
            <p:spPr bwMode="auto">
              <a:xfrm>
                <a:off x="10830" y="10646"/>
                <a:ext cx="387" cy="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8" name="Line 10">
                <a:extLst>
                  <a:ext uri="{FF2B5EF4-FFF2-40B4-BE49-F238E27FC236}">
                    <a16:creationId xmlns:a16="http://schemas.microsoft.com/office/drawing/2014/main" id="{AB4E11C3-9427-22D1-8DED-C94F79C4203E}"/>
                  </a:ext>
                </a:extLst>
              </p:cNvPr>
              <p:cNvSpPr>
                <a:spLocks noChangeShapeType="1"/>
              </p:cNvSpPr>
              <p:nvPr/>
            </p:nvSpPr>
            <p:spPr bwMode="auto">
              <a:xfrm>
                <a:off x="1174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9" name="Line 11">
                <a:extLst>
                  <a:ext uri="{FF2B5EF4-FFF2-40B4-BE49-F238E27FC236}">
                    <a16:creationId xmlns:a16="http://schemas.microsoft.com/office/drawing/2014/main" id="{C2828129-5BD0-4AB0-3D37-C1CD0875E7E4}"/>
                  </a:ext>
                </a:extLst>
              </p:cNvPr>
              <p:cNvSpPr>
                <a:spLocks noChangeShapeType="1"/>
              </p:cNvSpPr>
              <p:nvPr/>
            </p:nvSpPr>
            <p:spPr bwMode="auto">
              <a:xfrm>
                <a:off x="11679"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0" name="Line 12">
                <a:extLst>
                  <a:ext uri="{FF2B5EF4-FFF2-40B4-BE49-F238E27FC236}">
                    <a16:creationId xmlns:a16="http://schemas.microsoft.com/office/drawing/2014/main" id="{EA447E41-19A7-22B7-B0C3-59E654B3FBA9}"/>
                  </a:ext>
                </a:extLst>
              </p:cNvPr>
              <p:cNvSpPr>
                <a:spLocks noChangeShapeType="1"/>
              </p:cNvSpPr>
              <p:nvPr/>
            </p:nvSpPr>
            <p:spPr bwMode="auto">
              <a:xfrm>
                <a:off x="1161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1" name="Line 13">
                <a:extLst>
                  <a:ext uri="{FF2B5EF4-FFF2-40B4-BE49-F238E27FC236}">
                    <a16:creationId xmlns:a16="http://schemas.microsoft.com/office/drawing/2014/main" id="{5F123760-9015-7470-9129-87C35F0B5FA1}"/>
                  </a:ext>
                </a:extLst>
              </p:cNvPr>
              <p:cNvSpPr>
                <a:spLocks noChangeShapeType="1"/>
              </p:cNvSpPr>
              <p:nvPr/>
            </p:nvSpPr>
            <p:spPr bwMode="auto">
              <a:xfrm>
                <a:off x="11549" y="10322"/>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2" name="Line 14">
                <a:extLst>
                  <a:ext uri="{FF2B5EF4-FFF2-40B4-BE49-F238E27FC236}">
                    <a16:creationId xmlns:a16="http://schemas.microsoft.com/office/drawing/2014/main" id="{0FB0BA15-B57D-8B49-4A36-FD073910CE43}"/>
                  </a:ext>
                </a:extLst>
              </p:cNvPr>
              <p:cNvSpPr>
                <a:spLocks noChangeShapeType="1"/>
              </p:cNvSpPr>
              <p:nvPr/>
            </p:nvSpPr>
            <p:spPr bwMode="auto">
              <a:xfrm>
                <a:off x="11484" y="10322"/>
                <a:ext cx="2"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3" name="Line 15">
                <a:extLst>
                  <a:ext uri="{FF2B5EF4-FFF2-40B4-BE49-F238E27FC236}">
                    <a16:creationId xmlns:a16="http://schemas.microsoft.com/office/drawing/2014/main" id="{80E337AB-113D-747F-4134-86FD97626D44}"/>
                  </a:ext>
                </a:extLst>
              </p:cNvPr>
              <p:cNvSpPr>
                <a:spLocks noChangeShapeType="1"/>
              </p:cNvSpPr>
              <p:nvPr/>
            </p:nvSpPr>
            <p:spPr bwMode="auto">
              <a:xfrm>
                <a:off x="11418" y="10322"/>
                <a:ext cx="3"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4" name="Line 16">
                <a:extLst>
                  <a:ext uri="{FF2B5EF4-FFF2-40B4-BE49-F238E27FC236}">
                    <a16:creationId xmlns:a16="http://schemas.microsoft.com/office/drawing/2014/main" id="{4F6EF3C0-F55E-1B3B-D232-E1E19CEC5BEF}"/>
                  </a:ext>
                </a:extLst>
              </p:cNvPr>
              <p:cNvSpPr>
                <a:spLocks noChangeShapeType="1"/>
              </p:cNvSpPr>
              <p:nvPr/>
            </p:nvSpPr>
            <p:spPr bwMode="auto">
              <a:xfrm>
                <a:off x="10909" y="10452"/>
                <a:ext cx="417" cy="0"/>
              </a:xfrm>
              <a:prstGeom prst="line">
                <a:avLst/>
              </a:prstGeom>
              <a:noFill/>
              <a:ln w="38100">
                <a:solidFill>
                  <a:srgbClr val="FFFFFF"/>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34150" name="Freeform 17">
              <a:extLst>
                <a:ext uri="{FF2B5EF4-FFF2-40B4-BE49-F238E27FC236}">
                  <a16:creationId xmlns:a16="http://schemas.microsoft.com/office/drawing/2014/main" id="{3E71C2F6-6A0C-1077-4569-07026F64B94E}"/>
                </a:ext>
              </a:extLst>
            </p:cNvPr>
            <p:cNvSpPr>
              <a:spLocks/>
            </p:cNvSpPr>
            <p:nvPr/>
          </p:nvSpPr>
          <p:spPr bwMode="auto">
            <a:xfrm>
              <a:off x="1574" y="2813"/>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1" name="Freeform 18">
              <a:extLst>
                <a:ext uri="{FF2B5EF4-FFF2-40B4-BE49-F238E27FC236}">
                  <a16:creationId xmlns:a16="http://schemas.microsoft.com/office/drawing/2014/main" id="{3AC0C04D-C363-90A9-E46C-BF9AC94E7F37}"/>
                </a:ext>
              </a:extLst>
            </p:cNvPr>
            <p:cNvSpPr>
              <a:spLocks/>
            </p:cNvSpPr>
            <p:nvPr/>
          </p:nvSpPr>
          <p:spPr bwMode="auto">
            <a:xfrm flipV="1">
              <a:off x="1574" y="3636"/>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2" name="Line 19">
              <a:extLst>
                <a:ext uri="{FF2B5EF4-FFF2-40B4-BE49-F238E27FC236}">
                  <a16:creationId xmlns:a16="http://schemas.microsoft.com/office/drawing/2014/main" id="{93DDDE43-7E22-C086-A511-F6D7C900F60E}"/>
                </a:ext>
              </a:extLst>
            </p:cNvPr>
            <p:cNvSpPr>
              <a:spLocks noChangeShapeType="1"/>
            </p:cNvSpPr>
            <p:nvPr/>
          </p:nvSpPr>
          <p:spPr bwMode="auto">
            <a:xfrm>
              <a:off x="1550" y="3491"/>
              <a:ext cx="1016" cy="0"/>
            </a:xfrm>
            <a:prstGeom prst="line">
              <a:avLst/>
            </a:prstGeom>
            <a:noFill/>
            <a:ln w="38100">
              <a:solidFill>
                <a:srgbClr val="0000FF"/>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3" name="Line 20">
              <a:extLst>
                <a:ext uri="{FF2B5EF4-FFF2-40B4-BE49-F238E27FC236}">
                  <a16:creationId xmlns:a16="http://schemas.microsoft.com/office/drawing/2014/main" id="{8A9F3407-8FFC-37A4-F72B-1FFD214395CD}"/>
                </a:ext>
              </a:extLst>
            </p:cNvPr>
            <p:cNvSpPr>
              <a:spLocks noChangeShapeType="1"/>
            </p:cNvSpPr>
            <p:nvPr/>
          </p:nvSpPr>
          <p:spPr bwMode="auto">
            <a:xfrm>
              <a:off x="3630" y="3491"/>
              <a:ext cx="1016" cy="0"/>
            </a:xfrm>
            <a:prstGeom prst="line">
              <a:avLst/>
            </a:prstGeom>
            <a:noFill/>
            <a:ln w="63500">
              <a:solidFill>
                <a:srgbClr val="FF3300"/>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C5988035-C303-AA6D-13E7-C6F0C447AD79}"/>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Random Early Detection (RED)</a:t>
            </a:r>
          </a:p>
        </p:txBody>
      </p:sp>
      <p:sp>
        <p:nvSpPr>
          <p:cNvPr id="136194" name="Rectangle 3">
            <a:extLst>
              <a:ext uri="{FF2B5EF4-FFF2-40B4-BE49-F238E27FC236}">
                <a16:creationId xmlns:a16="http://schemas.microsoft.com/office/drawing/2014/main" id="{93BF84F1-F585-E579-C230-7CD139F0FE16}"/>
              </a:ext>
            </a:extLst>
          </p:cNvPr>
          <p:cNvSpPr>
            <a:spLocks noGrp="1"/>
          </p:cNvSpPr>
          <p:nvPr>
            <p:ph idx="1"/>
          </p:nvPr>
        </p:nvSpPr>
        <p:spPr>
          <a:xfrm>
            <a:off x="457200" y="1531938"/>
            <a:ext cx="8307388" cy="5156200"/>
          </a:xfrm>
        </p:spPr>
        <p:txBody>
          <a:bodyPr/>
          <a:lstStyle/>
          <a:p>
            <a:r>
              <a:rPr lang="en-US" altLang="en-US">
                <a:ea typeface="ＭＳ Ｐゴシック" panose="020B0600070205080204" pitchFamily="34" charset="-128"/>
              </a:rPr>
              <a:t>Router notices that queue is getting full</a:t>
            </a:r>
          </a:p>
          <a:p>
            <a:pPr lvl="1"/>
            <a:r>
              <a:rPr lang="en-US" altLang="en-US">
                <a:ea typeface="ＭＳ Ｐゴシック" panose="020B0600070205080204" pitchFamily="34" charset="-128"/>
              </a:rPr>
              <a:t>… and randomly drops packets to signal congestion</a:t>
            </a:r>
          </a:p>
          <a:p>
            <a:r>
              <a:rPr lang="en-US" altLang="en-US">
                <a:ea typeface="ＭＳ Ｐゴシック" panose="020B0600070205080204" pitchFamily="34" charset="-128"/>
              </a:rPr>
              <a:t>Packet drop probability</a:t>
            </a:r>
          </a:p>
          <a:p>
            <a:pPr lvl="1"/>
            <a:r>
              <a:rPr lang="en-US" altLang="en-US">
                <a:ea typeface="ＭＳ Ｐゴシック" panose="020B0600070205080204" pitchFamily="34" charset="-128"/>
              </a:rPr>
              <a:t>Drop probability increases as queue length increases</a:t>
            </a:r>
          </a:p>
          <a:p>
            <a:pPr lvl="1"/>
            <a:r>
              <a:rPr lang="en-US" altLang="en-US">
                <a:ea typeface="ＭＳ Ｐゴシック" panose="020B0600070205080204" pitchFamily="34" charset="-128"/>
              </a:rPr>
              <a:t>Else, set drop probability </a:t>
            </a:r>
            <a:r>
              <a:rPr lang="en-US" altLang="en-US" i="1">
                <a:ea typeface="ＭＳ Ｐゴシック" panose="020B0600070205080204" pitchFamily="34" charset="-128"/>
              </a:rPr>
              <a:t>f</a:t>
            </a:r>
            <a:r>
              <a:rPr lang="en-US" altLang="en-US">
                <a:ea typeface="ＭＳ Ｐゴシック" panose="020B0600070205080204" pitchFamily="34" charset="-128"/>
              </a:rPr>
              <a:t>(avg queue length)</a:t>
            </a:r>
          </a:p>
          <a:p>
            <a:endParaRPr lang="en-US" altLang="en-US">
              <a:ea typeface="ＭＳ Ｐゴシック" panose="020B0600070205080204" pitchFamily="34" charset="-128"/>
            </a:endParaRPr>
          </a:p>
        </p:txBody>
      </p:sp>
      <p:sp>
        <p:nvSpPr>
          <p:cNvPr id="136195" name="Slide Number Placeholder 3">
            <a:extLst>
              <a:ext uri="{FF2B5EF4-FFF2-40B4-BE49-F238E27FC236}">
                <a16:creationId xmlns:a16="http://schemas.microsoft.com/office/drawing/2014/main" id="{50E80EA9-A497-A13E-2A2E-5149CBCA4117}"/>
              </a:ext>
            </a:extLst>
          </p:cNvPr>
          <p:cNvSpPr>
            <a:spLocks noGrp="1"/>
          </p:cNvSpPr>
          <p:nvPr>
            <p:ph type="sldNum" sz="quarter" idx="12"/>
          </p:nvPr>
        </p:nvSpPr>
        <p:spPr bwMode="auto">
          <a:xfrm>
            <a:off x="6731000" y="64023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920667C6-EF02-634D-A9A7-9EFB444295F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42</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6196" name="Freeform 4">
            <a:extLst>
              <a:ext uri="{FF2B5EF4-FFF2-40B4-BE49-F238E27FC236}">
                <a16:creationId xmlns:a16="http://schemas.microsoft.com/office/drawing/2014/main" id="{FACA2AED-AB32-41C4-1541-5654FDF7B8BD}"/>
              </a:ext>
            </a:extLst>
          </p:cNvPr>
          <p:cNvSpPr>
            <a:spLocks/>
          </p:cNvSpPr>
          <p:nvPr/>
        </p:nvSpPr>
        <p:spPr bwMode="auto">
          <a:xfrm>
            <a:off x="3822700" y="5329238"/>
            <a:ext cx="2514600" cy="960437"/>
          </a:xfrm>
          <a:custGeom>
            <a:avLst/>
            <a:gdLst>
              <a:gd name="T0" fmla="*/ 0 w 1584"/>
              <a:gd name="T1" fmla="*/ 2147483646 h 624"/>
              <a:gd name="T2" fmla="*/ 2147483646 w 1584"/>
              <a:gd name="T3" fmla="*/ 2147483646 h 624"/>
              <a:gd name="T4" fmla="*/ 2147483646 w 1584"/>
              <a:gd name="T5" fmla="*/ 2147483646 h 624"/>
              <a:gd name="T6" fmla="*/ 2147483646 w 1584"/>
              <a:gd name="T7" fmla="*/ 0 h 624"/>
              <a:gd name="T8" fmla="*/ 2147483646 w 1584"/>
              <a:gd name="T9" fmla="*/ 0 h 624"/>
              <a:gd name="T10" fmla="*/ 0 60000 65536"/>
              <a:gd name="T11" fmla="*/ 0 60000 65536"/>
              <a:gd name="T12" fmla="*/ 0 60000 65536"/>
              <a:gd name="T13" fmla="*/ 0 60000 65536"/>
              <a:gd name="T14" fmla="*/ 0 60000 65536"/>
              <a:gd name="T15" fmla="*/ 0 w 1584"/>
              <a:gd name="T16" fmla="*/ 0 h 624"/>
              <a:gd name="T17" fmla="*/ 1584 w 1584"/>
              <a:gd name="T18" fmla="*/ 624 h 624"/>
            </a:gdLst>
            <a:ahLst/>
            <a:cxnLst>
              <a:cxn ang="T10">
                <a:pos x="T0" y="T1"/>
              </a:cxn>
              <a:cxn ang="T11">
                <a:pos x="T2" y="T3"/>
              </a:cxn>
              <a:cxn ang="T12">
                <a:pos x="T4" y="T5"/>
              </a:cxn>
              <a:cxn ang="T13">
                <a:pos x="T6" y="T7"/>
              </a:cxn>
              <a:cxn ang="T14">
                <a:pos x="T8" y="T9"/>
              </a:cxn>
            </a:cxnLst>
            <a:rect l="T15" t="T16" r="T17" b="T18"/>
            <a:pathLst>
              <a:path w="1584" h="624">
                <a:moveTo>
                  <a:pt x="0" y="624"/>
                </a:moveTo>
                <a:lnTo>
                  <a:pt x="432" y="624"/>
                </a:lnTo>
                <a:lnTo>
                  <a:pt x="1104" y="288"/>
                </a:lnTo>
                <a:lnTo>
                  <a:pt x="1104" y="0"/>
                </a:lnTo>
                <a:lnTo>
                  <a:pt x="1584" y="0"/>
                </a:lnTo>
              </a:path>
            </a:pathLst>
          </a:cu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7" name="Freeform 5">
            <a:extLst>
              <a:ext uri="{FF2B5EF4-FFF2-40B4-BE49-F238E27FC236}">
                <a16:creationId xmlns:a16="http://schemas.microsoft.com/office/drawing/2014/main" id="{6A2BF6B5-BDC3-B847-C0A1-CA56C3C94376}"/>
              </a:ext>
            </a:extLst>
          </p:cNvPr>
          <p:cNvSpPr>
            <a:spLocks/>
          </p:cNvSpPr>
          <p:nvPr/>
        </p:nvSpPr>
        <p:spPr bwMode="auto">
          <a:xfrm>
            <a:off x="3822700" y="5100638"/>
            <a:ext cx="2590800" cy="1219200"/>
          </a:xfrm>
          <a:custGeom>
            <a:avLst/>
            <a:gdLst>
              <a:gd name="T0" fmla="*/ 0 w 1632"/>
              <a:gd name="T1" fmla="*/ 0 h 720"/>
              <a:gd name="T2" fmla="*/ 0 w 1632"/>
              <a:gd name="T3" fmla="*/ 2147483646 h 720"/>
              <a:gd name="T4" fmla="*/ 2147483646 w 1632"/>
              <a:gd name="T5" fmla="*/ 2147483646 h 720"/>
              <a:gd name="T6" fmla="*/ 0 60000 65536"/>
              <a:gd name="T7" fmla="*/ 0 60000 65536"/>
              <a:gd name="T8" fmla="*/ 0 60000 65536"/>
              <a:gd name="T9" fmla="*/ 0 w 1632"/>
              <a:gd name="T10" fmla="*/ 0 h 720"/>
              <a:gd name="T11" fmla="*/ 1632 w 1632"/>
              <a:gd name="T12" fmla="*/ 720 h 720"/>
            </a:gdLst>
            <a:ahLst/>
            <a:cxnLst>
              <a:cxn ang="T6">
                <a:pos x="T0" y="T1"/>
              </a:cxn>
              <a:cxn ang="T7">
                <a:pos x="T2" y="T3"/>
              </a:cxn>
              <a:cxn ang="T8">
                <a:pos x="T4" y="T5"/>
              </a:cxn>
            </a:cxnLst>
            <a:rect l="T9" t="T10" r="T11" b="T12"/>
            <a:pathLst>
              <a:path w="1632" h="720">
                <a:moveTo>
                  <a:pt x="0" y="0"/>
                </a:moveTo>
                <a:lnTo>
                  <a:pt x="0" y="720"/>
                </a:lnTo>
                <a:lnTo>
                  <a:pt x="1632" y="720"/>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8" name="Line 6">
            <a:extLst>
              <a:ext uri="{FF2B5EF4-FFF2-40B4-BE49-F238E27FC236}">
                <a16:creationId xmlns:a16="http://schemas.microsoft.com/office/drawing/2014/main" id="{4FAF18A9-026A-354F-9F33-DDF1C7929492}"/>
              </a:ext>
            </a:extLst>
          </p:cNvPr>
          <p:cNvSpPr>
            <a:spLocks noChangeShapeType="1"/>
          </p:cNvSpPr>
          <p:nvPr/>
        </p:nvSpPr>
        <p:spPr bwMode="auto">
          <a:xfrm>
            <a:off x="3670300" y="5786438"/>
            <a:ext cx="19050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9" name="Line 7">
            <a:extLst>
              <a:ext uri="{FF2B5EF4-FFF2-40B4-BE49-F238E27FC236}">
                <a16:creationId xmlns:a16="http://schemas.microsoft.com/office/drawing/2014/main" id="{7FE05824-CFB8-7AB3-D3BF-F790E02FBB2D}"/>
              </a:ext>
            </a:extLst>
          </p:cNvPr>
          <p:cNvSpPr>
            <a:spLocks noChangeShapeType="1"/>
          </p:cNvSpPr>
          <p:nvPr/>
        </p:nvSpPr>
        <p:spPr bwMode="auto">
          <a:xfrm>
            <a:off x="3670300" y="5329238"/>
            <a:ext cx="19050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200" name="Text Box 14">
            <a:extLst>
              <a:ext uri="{FF2B5EF4-FFF2-40B4-BE49-F238E27FC236}">
                <a16:creationId xmlns:a16="http://schemas.microsoft.com/office/drawing/2014/main" id="{3571758F-85C1-6DBE-F3A3-7FB92013B266}"/>
              </a:ext>
            </a:extLst>
          </p:cNvPr>
          <p:cNvSpPr txBox="1">
            <a:spLocks noChangeArrowheads="1"/>
          </p:cNvSpPr>
          <p:nvPr/>
        </p:nvSpPr>
        <p:spPr bwMode="auto">
          <a:xfrm>
            <a:off x="3790950" y="6483350"/>
            <a:ext cx="268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Average Queue Length</a:t>
            </a:r>
          </a:p>
        </p:txBody>
      </p:sp>
      <p:sp>
        <p:nvSpPr>
          <p:cNvPr id="136201" name="Text Box 15">
            <a:extLst>
              <a:ext uri="{FF2B5EF4-FFF2-40B4-BE49-F238E27FC236}">
                <a16:creationId xmlns:a16="http://schemas.microsoft.com/office/drawing/2014/main" id="{26E1F03B-CE42-2CB2-BF24-9D5D512161EC}"/>
              </a:ext>
            </a:extLst>
          </p:cNvPr>
          <p:cNvSpPr txBox="1">
            <a:spLocks noChangeArrowheads="1"/>
          </p:cNvSpPr>
          <p:nvPr/>
        </p:nvSpPr>
        <p:spPr bwMode="auto">
          <a:xfrm rot="-5400000">
            <a:off x="2264569" y="5460207"/>
            <a:ext cx="140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Drop</a:t>
            </a:r>
          </a:p>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Probability</a:t>
            </a:r>
          </a:p>
        </p:txBody>
      </p:sp>
      <p:sp>
        <p:nvSpPr>
          <p:cNvPr id="136202" name="Text Box 15">
            <a:extLst>
              <a:ext uri="{FF2B5EF4-FFF2-40B4-BE49-F238E27FC236}">
                <a16:creationId xmlns:a16="http://schemas.microsoft.com/office/drawing/2014/main" id="{FFC5ABBC-6891-9ED2-5B8C-92F1C02D7C41}"/>
              </a:ext>
            </a:extLst>
          </p:cNvPr>
          <p:cNvSpPr txBox="1">
            <a:spLocks noChangeArrowheads="1"/>
          </p:cNvSpPr>
          <p:nvPr/>
        </p:nvSpPr>
        <p:spPr bwMode="auto">
          <a:xfrm rot="-5400000">
            <a:off x="2836863" y="5629275"/>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0             1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4">
            <a:extLst>
              <a:ext uri="{FF2B5EF4-FFF2-40B4-BE49-F238E27FC236}">
                <a16:creationId xmlns:a16="http://schemas.microsoft.com/office/drawing/2014/main" id="{FDB95E8D-F386-8E06-DCE5-2A812F7F68C1}"/>
              </a:ext>
            </a:extLst>
          </p:cNvPr>
          <p:cNvSpPr>
            <a:spLocks noGrp="1"/>
          </p:cNvSpPr>
          <p:nvPr>
            <p:ph type="title"/>
          </p:nvPr>
        </p:nvSpPr>
        <p:spPr/>
        <p:txBody>
          <a:bodyPr/>
          <a:lstStyle/>
          <a:p>
            <a:r>
              <a:rPr lang="en-US" altLang="en-US">
                <a:ea typeface="ＭＳ Ｐゴシック" panose="020B0600070205080204" pitchFamily="34" charset="-128"/>
              </a:rPr>
              <a:t>Properties of RED</a:t>
            </a:r>
          </a:p>
        </p:txBody>
      </p:sp>
      <p:sp>
        <p:nvSpPr>
          <p:cNvPr id="138242" name="Rectangle 5">
            <a:extLst>
              <a:ext uri="{FF2B5EF4-FFF2-40B4-BE49-F238E27FC236}">
                <a16:creationId xmlns:a16="http://schemas.microsoft.com/office/drawing/2014/main" id="{4BA88AB6-2460-D2EA-743F-9A37D2265F27}"/>
              </a:ext>
            </a:extLst>
          </p:cNvPr>
          <p:cNvSpPr>
            <a:spLocks noGrp="1"/>
          </p:cNvSpPr>
          <p:nvPr>
            <p:ph idx="1"/>
          </p:nvPr>
        </p:nvSpPr>
        <p:spPr>
          <a:xfrm>
            <a:off x="457200" y="1200150"/>
            <a:ext cx="8307388" cy="5156200"/>
          </a:xfrm>
        </p:spPr>
        <p:txBody>
          <a:bodyPr/>
          <a:lstStyle/>
          <a:p>
            <a:r>
              <a:rPr lang="en-US" altLang="en-US">
                <a:ea typeface="ＭＳ Ｐゴシック" panose="020B0600070205080204" pitchFamily="34" charset="-128"/>
              </a:rPr>
              <a:t>Drops packets before queue is full</a:t>
            </a:r>
          </a:p>
          <a:p>
            <a:pPr lvl="1"/>
            <a:r>
              <a:rPr lang="en-US" altLang="en-US">
                <a:ea typeface="ＭＳ Ｐゴシック" panose="020B0600070205080204" pitchFamily="34" charset="-128"/>
              </a:rPr>
              <a:t>In the hope of reducing the rates of some flows</a:t>
            </a:r>
          </a:p>
          <a:p>
            <a:r>
              <a:rPr lang="en-US" altLang="en-US">
                <a:ea typeface="ＭＳ Ｐゴシック" panose="020B0600070205080204" pitchFamily="34" charset="-128"/>
              </a:rPr>
              <a:t>Drops packet in proportion to each flow</a:t>
            </a:r>
            <a:r>
              <a:rPr lang="ja-JP" altLang="en-US">
                <a:ea typeface="ＭＳ Ｐゴシック" panose="020B0600070205080204" pitchFamily="34" charset="-128"/>
              </a:rPr>
              <a:t>’</a:t>
            </a:r>
            <a:r>
              <a:rPr lang="en-US" altLang="ja-JP">
                <a:ea typeface="ＭＳ Ｐゴシック" panose="020B0600070205080204" pitchFamily="34" charset="-128"/>
              </a:rPr>
              <a:t>s rate</a:t>
            </a:r>
          </a:p>
          <a:p>
            <a:pPr lvl="1"/>
            <a:r>
              <a:rPr lang="en-US" altLang="en-US">
                <a:ea typeface="ＭＳ Ｐゴシック" panose="020B0600070205080204" pitchFamily="34" charset="-128"/>
              </a:rPr>
              <a:t>High-rate flows selected more often</a:t>
            </a:r>
          </a:p>
          <a:p>
            <a:r>
              <a:rPr lang="en-US" altLang="en-US">
                <a:ea typeface="ＭＳ Ｐゴシック" panose="020B0600070205080204" pitchFamily="34" charset="-128"/>
              </a:rPr>
              <a:t>Drops are spaced out in time</a:t>
            </a:r>
          </a:p>
          <a:p>
            <a:pPr lvl="1"/>
            <a:r>
              <a:rPr lang="en-US" altLang="en-US">
                <a:ea typeface="ＭＳ Ｐゴシック" panose="020B0600070205080204" pitchFamily="34" charset="-128"/>
              </a:rPr>
              <a:t>Helps desynchronize the TCP senders</a:t>
            </a:r>
          </a:p>
          <a:p>
            <a:r>
              <a:rPr lang="en-US" altLang="en-US">
                <a:ea typeface="ＭＳ Ｐゴシック" panose="020B0600070205080204" pitchFamily="34" charset="-128"/>
              </a:rPr>
              <a:t>Tolerant of burstiness in the traffic</a:t>
            </a:r>
          </a:p>
          <a:p>
            <a:pPr lvl="1"/>
            <a:r>
              <a:rPr lang="en-US" altLang="en-US">
                <a:ea typeface="ＭＳ Ｐゴシック" panose="020B0600070205080204" pitchFamily="34" charset="-128"/>
              </a:rPr>
              <a:t>By basing the decisions on average queue length</a:t>
            </a:r>
          </a:p>
        </p:txBody>
      </p:sp>
      <p:sp>
        <p:nvSpPr>
          <p:cNvPr id="138243" name="Slide Number Placeholder 3">
            <a:extLst>
              <a:ext uri="{FF2B5EF4-FFF2-40B4-BE49-F238E27FC236}">
                <a16:creationId xmlns:a16="http://schemas.microsoft.com/office/drawing/2014/main" id="{C796C808-0CA8-4506-6927-34F15325C9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A35EC84-72B3-FD48-A9F4-18E2F0063E33}"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43</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91B6D73-FDEE-29CD-0A15-4C1D29009E27}"/>
              </a:ext>
            </a:extLst>
          </p:cNvPr>
          <p:cNvSpPr>
            <a:spLocks noGrp="1"/>
          </p:cNvSpPr>
          <p:nvPr>
            <p:ph type="title"/>
          </p:nvPr>
        </p:nvSpPr>
        <p:spPr/>
        <p:txBody>
          <a:bodyPr/>
          <a:lstStyle/>
          <a:p>
            <a:r>
              <a:rPr lang="en-US" altLang="en-US">
                <a:ea typeface="ＭＳ Ｐゴシック" panose="020B0600070205080204" pitchFamily="34" charset="-128"/>
              </a:rPr>
              <a:t>Problems With RED</a:t>
            </a:r>
          </a:p>
        </p:txBody>
      </p:sp>
      <p:sp>
        <p:nvSpPr>
          <p:cNvPr id="140290" name="Rectangle 3">
            <a:extLst>
              <a:ext uri="{FF2B5EF4-FFF2-40B4-BE49-F238E27FC236}">
                <a16:creationId xmlns:a16="http://schemas.microsoft.com/office/drawing/2014/main" id="{AE0ADB1C-D2E5-51C4-D74F-10841D6A81E8}"/>
              </a:ext>
            </a:extLst>
          </p:cNvPr>
          <p:cNvSpPr>
            <a:spLocks noGrp="1"/>
          </p:cNvSpPr>
          <p:nvPr>
            <p:ph idx="1"/>
          </p:nvPr>
        </p:nvSpPr>
        <p:spPr/>
        <p:txBody>
          <a:bodyPr/>
          <a:lstStyle/>
          <a:p>
            <a:r>
              <a:rPr lang="en-US" altLang="en-US">
                <a:ea typeface="ＭＳ Ｐゴシック" panose="020B0600070205080204" pitchFamily="34" charset="-128"/>
              </a:rPr>
              <a:t>Hard to get tunable parameters just right</a:t>
            </a:r>
          </a:p>
          <a:p>
            <a:pPr lvl="1"/>
            <a:r>
              <a:rPr lang="en-US" altLang="en-US">
                <a:ea typeface="ＭＳ Ｐゴシック" panose="020B0600070205080204" pitchFamily="34" charset="-128"/>
              </a:rPr>
              <a:t>How early to start dropping packets?</a:t>
            </a:r>
          </a:p>
          <a:p>
            <a:pPr lvl="1"/>
            <a:r>
              <a:rPr lang="en-US" altLang="en-US">
                <a:ea typeface="ＭＳ Ｐゴシック" panose="020B0600070205080204" pitchFamily="34" charset="-128"/>
              </a:rPr>
              <a:t>What slope for increase in drop probability?</a:t>
            </a:r>
          </a:p>
          <a:p>
            <a:pPr lvl="1"/>
            <a:r>
              <a:rPr lang="en-US" altLang="en-US">
                <a:ea typeface="ＭＳ Ｐゴシック" panose="020B0600070205080204" pitchFamily="34" charset="-128"/>
              </a:rPr>
              <a:t>What time scale for averaging queue length?</a:t>
            </a:r>
          </a:p>
          <a:p>
            <a:r>
              <a:rPr lang="en-US" altLang="en-US">
                <a:ea typeface="ＭＳ Ｐゴシック" panose="020B0600070205080204" pitchFamily="34" charset="-128"/>
              </a:rPr>
              <a:t>RED has mixed adoption in practice</a:t>
            </a:r>
          </a:p>
          <a:p>
            <a:pPr lvl="1"/>
            <a:r>
              <a:rPr lang="en-US" altLang="en-US">
                <a:ea typeface="ＭＳ Ｐゴシック" panose="020B0600070205080204" pitchFamily="34" charset="-128"/>
              </a:rPr>
              <a:t>If parameters aren</a:t>
            </a:r>
            <a:r>
              <a:rPr lang="ja-JP" altLang="en-US">
                <a:ea typeface="ＭＳ Ｐゴシック" panose="020B0600070205080204" pitchFamily="34" charset="-128"/>
              </a:rPr>
              <a:t>’</a:t>
            </a:r>
            <a:r>
              <a:rPr lang="en-US" altLang="ja-JP">
                <a:ea typeface="ＭＳ Ｐゴシック" panose="020B0600070205080204" pitchFamily="34" charset="-128"/>
              </a:rPr>
              <a:t>t set right, RED doesn</a:t>
            </a:r>
            <a:r>
              <a:rPr lang="ja-JP" altLang="en-US">
                <a:ea typeface="ＭＳ Ｐゴシック" panose="020B0600070205080204" pitchFamily="34" charset="-128"/>
              </a:rPr>
              <a:t>’</a:t>
            </a:r>
            <a:r>
              <a:rPr lang="en-US" altLang="ja-JP">
                <a:ea typeface="ＭＳ Ｐゴシック" panose="020B0600070205080204" pitchFamily="34" charset="-128"/>
              </a:rPr>
              <a:t>t help</a:t>
            </a:r>
          </a:p>
          <a:p>
            <a:r>
              <a:rPr lang="en-US" altLang="en-US">
                <a:ea typeface="ＭＳ Ｐゴシック" panose="020B0600070205080204" pitchFamily="34" charset="-128"/>
              </a:rPr>
              <a:t>Many other variations in research community</a:t>
            </a:r>
          </a:p>
          <a:p>
            <a:pPr lvl="1"/>
            <a:r>
              <a:rPr lang="en-US" altLang="en-US">
                <a:ea typeface="ＭＳ Ｐゴシック" panose="020B0600070205080204" pitchFamily="34" charset="-128"/>
              </a:rPr>
              <a:t>Names like </a:t>
            </a:r>
            <a:r>
              <a:rPr lang="ja-JP" altLang="en-US">
                <a:ea typeface="ＭＳ Ｐゴシック" panose="020B0600070205080204" pitchFamily="34" charset="-128"/>
              </a:rPr>
              <a:t>“</a:t>
            </a:r>
            <a:r>
              <a:rPr lang="en-US" altLang="ja-JP">
                <a:ea typeface="ＭＳ Ｐゴシック" panose="020B0600070205080204" pitchFamily="34" charset="-128"/>
              </a:rPr>
              <a:t>Blue</a:t>
            </a:r>
            <a:r>
              <a:rPr lang="ja-JP" altLang="en-US">
                <a:ea typeface="ＭＳ Ｐゴシック" panose="020B0600070205080204" pitchFamily="34" charset="-128"/>
              </a:rPr>
              <a:t>”</a:t>
            </a:r>
            <a:r>
              <a:rPr lang="en-US" altLang="ja-JP">
                <a:ea typeface="ＭＳ Ｐゴシック" panose="020B0600070205080204" pitchFamily="34" charset="-128"/>
              </a:rPr>
              <a:t> (self-tuning), </a:t>
            </a:r>
            <a:r>
              <a:rPr lang="ja-JP" altLang="en-US">
                <a:ea typeface="ＭＳ Ｐゴシック" panose="020B0600070205080204" pitchFamily="34" charset="-128"/>
              </a:rPr>
              <a:t>“</a:t>
            </a:r>
            <a:r>
              <a:rPr lang="en-US" altLang="ja-JP">
                <a:ea typeface="ＭＳ Ｐゴシック" panose="020B0600070205080204" pitchFamily="34" charset="-128"/>
              </a:rPr>
              <a:t>FRED</a:t>
            </a:r>
            <a:r>
              <a:rPr lang="ja-JP" altLang="en-US">
                <a:ea typeface="ＭＳ Ｐゴシック" panose="020B0600070205080204" pitchFamily="34" charset="-128"/>
              </a:rPr>
              <a:t>”</a:t>
            </a:r>
            <a:r>
              <a:rPr lang="en-US" altLang="ja-JP">
                <a:ea typeface="ＭＳ Ｐゴシック" panose="020B0600070205080204" pitchFamily="34" charset="-128"/>
              </a:rPr>
              <a:t>… </a:t>
            </a:r>
            <a:endParaRPr lang="en-US" altLang="en-US">
              <a:ea typeface="ＭＳ Ｐゴシック" panose="020B0600070205080204" pitchFamily="34" charset="-128"/>
            </a:endParaRPr>
          </a:p>
        </p:txBody>
      </p:sp>
      <p:sp>
        <p:nvSpPr>
          <p:cNvPr id="140291" name="Slide Number Placeholder 3">
            <a:extLst>
              <a:ext uri="{FF2B5EF4-FFF2-40B4-BE49-F238E27FC236}">
                <a16:creationId xmlns:a16="http://schemas.microsoft.com/office/drawing/2014/main" id="{7170AD13-A1E6-4336-EB04-FE6C7B6B6B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2879CBF2-2D51-A548-A370-E317551370B6}"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8C381C0-BC1E-6329-EB3C-35A624B61927}"/>
              </a:ext>
            </a:extLst>
          </p:cNvPr>
          <p:cNvSpPr>
            <a:spLocks noGrp="1"/>
          </p:cNvSpPr>
          <p:nvPr>
            <p:ph type="title"/>
          </p:nvPr>
        </p:nvSpPr>
        <p:spPr>
          <a:xfrm>
            <a:off x="228600" y="76200"/>
            <a:ext cx="8686800" cy="1143000"/>
          </a:xfrm>
        </p:spPr>
        <p:txBody>
          <a:bodyPr/>
          <a:lstStyle/>
          <a:p>
            <a:r>
              <a:rPr lang="en-US" altLang="en-US">
                <a:ea typeface="ＭＳ Ｐゴシック" panose="020B0600070205080204" pitchFamily="34" charset="-128"/>
              </a:rPr>
              <a:t>Feedback: From Loss to Notification</a:t>
            </a:r>
          </a:p>
        </p:txBody>
      </p:sp>
      <p:sp>
        <p:nvSpPr>
          <p:cNvPr id="142338" name="Rectangle 3">
            <a:extLst>
              <a:ext uri="{FF2B5EF4-FFF2-40B4-BE49-F238E27FC236}">
                <a16:creationId xmlns:a16="http://schemas.microsoft.com/office/drawing/2014/main" id="{8D4767F5-F4BC-3A7C-D71C-03DEA1546BDB}"/>
              </a:ext>
            </a:extLst>
          </p:cNvPr>
          <p:cNvSpPr>
            <a:spLocks noGrp="1"/>
          </p:cNvSpPr>
          <p:nvPr>
            <p:ph idx="1"/>
          </p:nvPr>
        </p:nvSpPr>
        <p:spPr/>
        <p:txBody>
          <a:bodyPr/>
          <a:lstStyle/>
          <a:p>
            <a:r>
              <a:rPr lang="en-US" altLang="en-US" dirty="0">
                <a:ea typeface="ＭＳ Ｐゴシック" panose="020B0600070205080204" pitchFamily="34" charset="-128"/>
              </a:rPr>
              <a:t>Early dropping of packets</a:t>
            </a:r>
          </a:p>
          <a:p>
            <a:pPr lvl="1"/>
            <a:r>
              <a:rPr lang="en-US" altLang="en-US" dirty="0">
                <a:ea typeface="ＭＳ Ｐゴシック" panose="020B0600070205080204" pitchFamily="34" charset="-128"/>
              </a:rPr>
              <a:t>Good: gives early feedback</a:t>
            </a:r>
          </a:p>
          <a:p>
            <a:pPr lvl="1"/>
            <a:r>
              <a:rPr lang="en-US" altLang="en-US" dirty="0">
                <a:ea typeface="ＭＳ Ｐゴシック" panose="020B0600070205080204" pitchFamily="34" charset="-128"/>
              </a:rPr>
              <a:t>Bad: has to drop the packet to give the feedback</a:t>
            </a:r>
          </a:p>
          <a:p>
            <a:r>
              <a:rPr lang="en-US" altLang="en-US" dirty="0">
                <a:solidFill>
                  <a:srgbClr val="C00000"/>
                </a:solidFill>
                <a:ea typeface="ＭＳ Ｐゴシック" panose="020B0600070205080204" pitchFamily="34" charset="-128"/>
              </a:rPr>
              <a:t>Explicit Congestion Notification (ECN)</a:t>
            </a:r>
          </a:p>
          <a:p>
            <a:pPr lvl="1"/>
            <a:r>
              <a:rPr lang="en-US" altLang="en-US" dirty="0">
                <a:ea typeface="ＭＳ Ｐゴシック" panose="020B0600070205080204" pitchFamily="34" charset="-128"/>
              </a:rPr>
              <a:t>Router marks the packet with an ECN bit, instead of dropping it.</a:t>
            </a:r>
          </a:p>
          <a:p>
            <a:pPr lvl="1"/>
            <a:r>
              <a:rPr lang="en-US" altLang="en-US" dirty="0">
                <a:ea typeface="ＭＳ Ｐゴシック" panose="020B0600070205080204" pitchFamily="34" charset="-128"/>
              </a:rPr>
              <a:t>Receiver send this ECN info to the sender.</a:t>
            </a:r>
          </a:p>
          <a:p>
            <a:pPr lvl="1"/>
            <a:r>
              <a:rPr lang="en-US" altLang="en-US" dirty="0">
                <a:ea typeface="ＭＳ Ｐゴシック" panose="020B0600070205080204" pitchFamily="34" charset="-128"/>
              </a:rPr>
              <a:t>Sending host interprets as a sign of congestion</a:t>
            </a:r>
          </a:p>
          <a:p>
            <a:pPr lvl="1"/>
            <a:r>
              <a:rPr lang="en-US" altLang="en-US" dirty="0">
                <a:ea typeface="ＭＳ Ｐゴシック" panose="020B0600070205080204" pitchFamily="34" charset="-128"/>
              </a:rPr>
              <a:t>Requires participation of hosts and the routers</a:t>
            </a:r>
          </a:p>
          <a:p>
            <a:pPr lvl="1"/>
            <a:endParaRPr lang="en-US" altLang="en-US" dirty="0">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32FA1556-6D7E-877A-456A-E94588D126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16FAD073-137C-854A-82F0-FC4963E9D65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45</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4">
            <a:extLst>
              <a:ext uri="{FF2B5EF4-FFF2-40B4-BE49-F238E27FC236}">
                <a16:creationId xmlns:a16="http://schemas.microsoft.com/office/drawing/2014/main" id="{EF9B01A1-E52E-F020-DC59-39B9E45DE9AD}"/>
              </a:ext>
            </a:extLst>
          </p:cNvPr>
          <p:cNvSpPr>
            <a:spLocks noGrp="1"/>
          </p:cNvSpPr>
          <p:nvPr>
            <p:ph type="ctrTitle"/>
          </p:nvPr>
        </p:nvSpPr>
        <p:spPr>
          <a:xfrm>
            <a:off x="0" y="2568575"/>
            <a:ext cx="9144000" cy="1470025"/>
          </a:xfrm>
        </p:spPr>
        <p:txBody>
          <a:bodyPr/>
          <a:lstStyle/>
          <a:p>
            <a:r>
              <a:rPr lang="en-US" altLang="en-US" dirty="0">
                <a:ea typeface="ＭＳ Ｐゴシック" panose="020B0600070205080204" pitchFamily="34" charset="-128"/>
              </a:rPr>
              <a:t>Queue Management 2: Link Scheduling</a:t>
            </a:r>
          </a:p>
        </p:txBody>
      </p:sp>
      <p:sp>
        <p:nvSpPr>
          <p:cNvPr id="144386" name="Rectangle 4">
            <a:extLst>
              <a:ext uri="{FF2B5EF4-FFF2-40B4-BE49-F238E27FC236}">
                <a16:creationId xmlns:a16="http://schemas.microsoft.com/office/drawing/2014/main" id="{76C2AA48-E53D-46A1-FC76-3EBD9FDF2F5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254C891-8BBA-1541-9777-EBCFBE98217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46</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3">
            <a:extLst>
              <a:ext uri="{FF2B5EF4-FFF2-40B4-BE49-F238E27FC236}">
                <a16:creationId xmlns:a16="http://schemas.microsoft.com/office/drawing/2014/main" id="{7B22AA46-F253-7032-E5E0-7BB09D60842C}"/>
              </a:ext>
            </a:extLst>
          </p:cNvPr>
          <p:cNvSpPr>
            <a:spLocks noGrp="1"/>
          </p:cNvSpPr>
          <p:nvPr>
            <p:ph type="sldNum" sz="quarter" idx="12"/>
          </p:nvPr>
        </p:nvSpPr>
        <p:spPr bwMode="auto">
          <a:xfrm>
            <a:off x="457200" y="65293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B5B0EA0A-2786-CB46-B5CF-478FCC00CB6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47</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39901B43-C099-1E69-30A5-BE2CAC4CD4B7}"/>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First-In First-Out Scheduling</a:t>
            </a:r>
          </a:p>
        </p:txBody>
      </p:sp>
      <p:sp>
        <p:nvSpPr>
          <p:cNvPr id="146435" name="Rectangle 3">
            <a:extLst>
              <a:ext uri="{FF2B5EF4-FFF2-40B4-BE49-F238E27FC236}">
                <a16:creationId xmlns:a16="http://schemas.microsoft.com/office/drawing/2014/main" id="{EC8F1179-5105-9AD5-8400-610952E2F191}"/>
              </a:ext>
            </a:extLst>
          </p:cNvPr>
          <p:cNvSpPr>
            <a:spLocks noGrp="1"/>
          </p:cNvSpPr>
          <p:nvPr>
            <p:ph type="body" idx="1"/>
          </p:nvPr>
        </p:nvSpPr>
        <p:spPr>
          <a:xfrm>
            <a:off x="457200" y="1531938"/>
            <a:ext cx="8307388" cy="5156200"/>
          </a:xfrm>
        </p:spPr>
        <p:txBody>
          <a:bodyPr/>
          <a:lstStyle/>
          <a:p>
            <a:r>
              <a:rPr lang="en-US" altLang="en-US">
                <a:ea typeface="ＭＳ Ｐゴシック" panose="020B0600070205080204" pitchFamily="34" charset="-128"/>
              </a:rPr>
              <a:t>First-in first-out scheduling</a:t>
            </a:r>
          </a:p>
          <a:p>
            <a:pPr lvl="1"/>
            <a:r>
              <a:rPr lang="en-US" altLang="en-US">
                <a:ea typeface="ＭＳ Ｐゴシック" panose="020B0600070205080204" pitchFamily="34" charset="-128"/>
              </a:rPr>
              <a:t>Simple, but restrictive</a:t>
            </a:r>
          </a:p>
          <a:p>
            <a:r>
              <a:rPr lang="en-US" altLang="en-US">
                <a:ea typeface="ＭＳ Ｐゴシック" panose="020B0600070205080204" pitchFamily="34" charset="-128"/>
              </a:rPr>
              <a:t>Example: two kinds of traffic</a:t>
            </a:r>
          </a:p>
          <a:p>
            <a:pPr lvl="1"/>
            <a:r>
              <a:rPr lang="en-US" altLang="en-US">
                <a:ea typeface="ＭＳ Ｐゴシック" panose="020B0600070205080204" pitchFamily="34" charset="-128"/>
              </a:rPr>
              <a:t>Voice over IP needs low delay</a:t>
            </a:r>
          </a:p>
          <a:p>
            <a:pPr lvl="1"/>
            <a:r>
              <a:rPr lang="en-US" altLang="en-US">
                <a:ea typeface="ＭＳ Ｐゴシック" panose="020B0600070205080204" pitchFamily="34" charset="-128"/>
              </a:rPr>
              <a:t>E-mail is not that sensitive about delay</a:t>
            </a:r>
          </a:p>
          <a:p>
            <a:r>
              <a:rPr lang="en-US" altLang="en-US">
                <a:ea typeface="ＭＳ Ｐゴシック" panose="020B0600070205080204" pitchFamily="34" charset="-128"/>
              </a:rPr>
              <a:t>Voice traffic waits behind e-mail</a:t>
            </a:r>
          </a:p>
        </p:txBody>
      </p:sp>
      <p:sp>
        <p:nvSpPr>
          <p:cNvPr id="146436" name="Rectangle 5">
            <a:extLst>
              <a:ext uri="{FF2B5EF4-FFF2-40B4-BE49-F238E27FC236}">
                <a16:creationId xmlns:a16="http://schemas.microsoft.com/office/drawing/2014/main" id="{668AADC7-3B4E-DAB7-F4F2-280FFE6E58DE}"/>
              </a:ext>
            </a:extLst>
          </p:cNvPr>
          <p:cNvSpPr>
            <a:spLocks noChangeArrowheads="1"/>
          </p:cNvSpPr>
          <p:nvPr/>
        </p:nvSpPr>
        <p:spPr bwMode="auto">
          <a:xfrm>
            <a:off x="457200" y="7267575"/>
            <a:ext cx="495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5" tIns="46033" rIns="92065" bIns="46033"/>
          <a:lstStyle>
            <a:lvl1pPr marL="223838" indent="-223838">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23838" marR="0" lvl="0" indent="-223838" algn="l" defTabSz="914400" rtl="0" eaLnBrk="0" fontAlgn="base" latinLnBrk="0" hangingPunct="0">
              <a:lnSpc>
                <a:spcPct val="100000"/>
              </a:lnSpc>
              <a:spcBef>
                <a:spcPct val="50000"/>
              </a:spcBef>
              <a:spcAft>
                <a:spcPct val="0"/>
              </a:spcAft>
              <a:buClrTx/>
              <a:buSzTx/>
              <a:buFontTx/>
              <a:buChar char="•"/>
              <a:tabLst/>
              <a:defRPr/>
            </a:pPr>
            <a:endParaRPr kumimoji="1"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6437" name="Line 9">
            <a:extLst>
              <a:ext uri="{FF2B5EF4-FFF2-40B4-BE49-F238E27FC236}">
                <a16:creationId xmlns:a16="http://schemas.microsoft.com/office/drawing/2014/main" id="{4577715A-5CCC-ECE7-F227-EFE5D3B31264}"/>
              </a:ext>
            </a:extLst>
          </p:cNvPr>
          <p:cNvSpPr>
            <a:spLocks noChangeShapeType="1"/>
          </p:cNvSpPr>
          <p:nvPr/>
        </p:nvSpPr>
        <p:spPr bwMode="auto">
          <a:xfrm>
            <a:off x="3360738" y="5456238"/>
            <a:ext cx="4572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38" name="Line 10">
            <a:extLst>
              <a:ext uri="{FF2B5EF4-FFF2-40B4-BE49-F238E27FC236}">
                <a16:creationId xmlns:a16="http://schemas.microsoft.com/office/drawing/2014/main" id="{BA30886B-C5A2-B359-ED25-2E842140718A}"/>
              </a:ext>
            </a:extLst>
          </p:cNvPr>
          <p:cNvSpPr>
            <a:spLocks noChangeShapeType="1"/>
          </p:cNvSpPr>
          <p:nvPr/>
        </p:nvSpPr>
        <p:spPr bwMode="auto">
          <a:xfrm>
            <a:off x="7156450" y="5434013"/>
            <a:ext cx="4572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39" name="Rectangle 11">
            <a:extLst>
              <a:ext uri="{FF2B5EF4-FFF2-40B4-BE49-F238E27FC236}">
                <a16:creationId xmlns:a16="http://schemas.microsoft.com/office/drawing/2014/main" id="{61C01D57-A939-FEA1-2D42-D6F48616FB8C}"/>
              </a:ext>
            </a:extLst>
          </p:cNvPr>
          <p:cNvSpPr>
            <a:spLocks noChangeArrowheads="1"/>
          </p:cNvSpPr>
          <p:nvPr/>
        </p:nvSpPr>
        <p:spPr bwMode="auto">
          <a:xfrm>
            <a:off x="70405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0" name="Rectangle 13">
            <a:extLst>
              <a:ext uri="{FF2B5EF4-FFF2-40B4-BE49-F238E27FC236}">
                <a16:creationId xmlns:a16="http://schemas.microsoft.com/office/drawing/2014/main" id="{CB7B0D38-B7F9-92D1-BA8D-360307A4D8E7}"/>
              </a:ext>
            </a:extLst>
          </p:cNvPr>
          <p:cNvSpPr>
            <a:spLocks noChangeArrowheads="1"/>
          </p:cNvSpPr>
          <p:nvPr/>
        </p:nvSpPr>
        <p:spPr bwMode="auto">
          <a:xfrm>
            <a:off x="4310063" y="5208588"/>
            <a:ext cx="228600" cy="457200"/>
          </a:xfrm>
          <a:prstGeom prst="rect">
            <a:avLst/>
          </a:prstGeom>
          <a:solidFill>
            <a:schemeClr val="folHlink"/>
          </a:solidFill>
          <a:ln w="9525">
            <a:solidFill>
              <a:schemeClr val="folHlink"/>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1" name="Rectangle 14">
            <a:extLst>
              <a:ext uri="{FF2B5EF4-FFF2-40B4-BE49-F238E27FC236}">
                <a16:creationId xmlns:a16="http://schemas.microsoft.com/office/drawing/2014/main" id="{278EAE83-ED27-DA52-13F0-783CEF8D1926}"/>
              </a:ext>
            </a:extLst>
          </p:cNvPr>
          <p:cNvSpPr>
            <a:spLocks noChangeArrowheads="1"/>
          </p:cNvSpPr>
          <p:nvPr/>
        </p:nvSpPr>
        <p:spPr bwMode="auto">
          <a:xfrm>
            <a:off x="4525963" y="520858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2" name="Rectangle 15">
            <a:extLst>
              <a:ext uri="{FF2B5EF4-FFF2-40B4-BE49-F238E27FC236}">
                <a16:creationId xmlns:a16="http://schemas.microsoft.com/office/drawing/2014/main" id="{5D0C6BCA-FA89-8571-726E-CBFB9E87DA37}"/>
              </a:ext>
            </a:extLst>
          </p:cNvPr>
          <p:cNvSpPr>
            <a:spLocks noChangeArrowheads="1"/>
          </p:cNvSpPr>
          <p:nvPr/>
        </p:nvSpPr>
        <p:spPr bwMode="auto">
          <a:xfrm>
            <a:off x="53641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3" name="Rectangle 16">
            <a:extLst>
              <a:ext uri="{FF2B5EF4-FFF2-40B4-BE49-F238E27FC236}">
                <a16:creationId xmlns:a16="http://schemas.microsoft.com/office/drawing/2014/main" id="{54FE1F7D-0851-4E81-8E02-61B5D84B0FE2}"/>
              </a:ext>
            </a:extLst>
          </p:cNvPr>
          <p:cNvSpPr>
            <a:spLocks noChangeArrowheads="1"/>
          </p:cNvSpPr>
          <p:nvPr/>
        </p:nvSpPr>
        <p:spPr bwMode="auto">
          <a:xfrm>
            <a:off x="5668963" y="5208588"/>
            <a:ext cx="7620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4" name="Rectangle 17">
            <a:extLst>
              <a:ext uri="{FF2B5EF4-FFF2-40B4-BE49-F238E27FC236}">
                <a16:creationId xmlns:a16="http://schemas.microsoft.com/office/drawing/2014/main" id="{54A2BEB9-86C1-597D-6BA0-4258FF58388C}"/>
              </a:ext>
            </a:extLst>
          </p:cNvPr>
          <p:cNvSpPr>
            <a:spLocks noChangeArrowheads="1"/>
          </p:cNvSpPr>
          <p:nvPr/>
        </p:nvSpPr>
        <p:spPr bwMode="auto">
          <a:xfrm>
            <a:off x="6443663" y="5208588"/>
            <a:ext cx="76200" cy="457200"/>
          </a:xfrm>
          <a:prstGeom prst="rect">
            <a:avLst/>
          </a:prstGeom>
          <a:solidFill>
            <a:schemeClr val="bg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5" name="Rectangle 18">
            <a:extLst>
              <a:ext uri="{FF2B5EF4-FFF2-40B4-BE49-F238E27FC236}">
                <a16:creationId xmlns:a16="http://schemas.microsoft.com/office/drawing/2014/main" id="{45270629-07E4-90C4-B553-A7FF234924D0}"/>
              </a:ext>
            </a:extLst>
          </p:cNvPr>
          <p:cNvSpPr>
            <a:spLocks noChangeArrowheads="1"/>
          </p:cNvSpPr>
          <p:nvPr/>
        </p:nvSpPr>
        <p:spPr bwMode="auto">
          <a:xfrm>
            <a:off x="6659563" y="520858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6" name="Rectangle 19">
            <a:extLst>
              <a:ext uri="{FF2B5EF4-FFF2-40B4-BE49-F238E27FC236}">
                <a16:creationId xmlns:a16="http://schemas.microsoft.com/office/drawing/2014/main" id="{5BB03794-AB35-26B5-6052-742B55D2A3D7}"/>
              </a:ext>
            </a:extLst>
          </p:cNvPr>
          <p:cNvSpPr>
            <a:spLocks noChangeArrowheads="1"/>
          </p:cNvSpPr>
          <p:nvPr/>
        </p:nvSpPr>
        <p:spPr bwMode="auto">
          <a:xfrm>
            <a:off x="49069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7" name="Rectangle 20">
            <a:extLst>
              <a:ext uri="{FF2B5EF4-FFF2-40B4-BE49-F238E27FC236}">
                <a16:creationId xmlns:a16="http://schemas.microsoft.com/office/drawing/2014/main" id="{907C9523-E8FA-5554-5FC1-E57C94D9AA72}"/>
              </a:ext>
            </a:extLst>
          </p:cNvPr>
          <p:cNvSpPr>
            <a:spLocks noChangeArrowheads="1"/>
          </p:cNvSpPr>
          <p:nvPr/>
        </p:nvSpPr>
        <p:spPr bwMode="auto">
          <a:xfrm>
            <a:off x="4221163" y="5208588"/>
            <a:ext cx="76200" cy="4572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8" name="Rectangle 21">
            <a:extLst>
              <a:ext uri="{FF2B5EF4-FFF2-40B4-BE49-F238E27FC236}">
                <a16:creationId xmlns:a16="http://schemas.microsoft.com/office/drawing/2014/main" id="{5C695EE5-D52D-034F-9EC1-20DE603C812B}"/>
              </a:ext>
            </a:extLst>
          </p:cNvPr>
          <p:cNvSpPr>
            <a:spLocks noChangeArrowheads="1"/>
          </p:cNvSpPr>
          <p:nvPr/>
        </p:nvSpPr>
        <p:spPr bwMode="auto">
          <a:xfrm>
            <a:off x="4068763" y="5227638"/>
            <a:ext cx="1397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9" name="Rectangle 22">
            <a:extLst>
              <a:ext uri="{FF2B5EF4-FFF2-40B4-BE49-F238E27FC236}">
                <a16:creationId xmlns:a16="http://schemas.microsoft.com/office/drawing/2014/main" id="{AE43793F-5538-3427-A41C-3EDA4F3A57DD}"/>
              </a:ext>
            </a:extLst>
          </p:cNvPr>
          <p:cNvSpPr>
            <a:spLocks noChangeArrowheads="1"/>
          </p:cNvSpPr>
          <p:nvPr/>
        </p:nvSpPr>
        <p:spPr bwMode="auto">
          <a:xfrm>
            <a:off x="3852863" y="5227638"/>
            <a:ext cx="1397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0" name="Rectangle 23">
            <a:extLst>
              <a:ext uri="{FF2B5EF4-FFF2-40B4-BE49-F238E27FC236}">
                <a16:creationId xmlns:a16="http://schemas.microsoft.com/office/drawing/2014/main" id="{0241039E-2F0E-D0B2-2A1A-CFD240933B90}"/>
              </a:ext>
            </a:extLst>
          </p:cNvPr>
          <p:cNvSpPr>
            <a:spLocks noChangeArrowheads="1"/>
          </p:cNvSpPr>
          <p:nvPr/>
        </p:nvSpPr>
        <p:spPr bwMode="auto">
          <a:xfrm>
            <a:off x="4754563" y="5227638"/>
            <a:ext cx="1524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1" name="Rectangle 24">
            <a:extLst>
              <a:ext uri="{FF2B5EF4-FFF2-40B4-BE49-F238E27FC236}">
                <a16:creationId xmlns:a16="http://schemas.microsoft.com/office/drawing/2014/main" id="{EB3E9E85-79E6-E2F7-38CC-904652502392}"/>
              </a:ext>
            </a:extLst>
          </p:cNvPr>
          <p:cNvSpPr>
            <a:spLocks noChangeArrowheads="1"/>
          </p:cNvSpPr>
          <p:nvPr/>
        </p:nvSpPr>
        <p:spPr bwMode="auto">
          <a:xfrm>
            <a:off x="6507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2" name="Rectangle 25">
            <a:extLst>
              <a:ext uri="{FF2B5EF4-FFF2-40B4-BE49-F238E27FC236}">
                <a16:creationId xmlns:a16="http://schemas.microsoft.com/office/drawing/2014/main" id="{AFDB067B-D132-0F51-B99E-DB7680395E4D}"/>
              </a:ext>
            </a:extLst>
          </p:cNvPr>
          <p:cNvSpPr>
            <a:spLocks noChangeArrowheads="1"/>
          </p:cNvSpPr>
          <p:nvPr/>
        </p:nvSpPr>
        <p:spPr bwMode="auto">
          <a:xfrm>
            <a:off x="4983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3" name="Rectangle 26">
            <a:extLst>
              <a:ext uri="{FF2B5EF4-FFF2-40B4-BE49-F238E27FC236}">
                <a16:creationId xmlns:a16="http://schemas.microsoft.com/office/drawing/2014/main" id="{F3B7F450-F0E1-0BC2-DD56-18EC0845F736}"/>
              </a:ext>
            </a:extLst>
          </p:cNvPr>
          <p:cNvSpPr>
            <a:spLocks noChangeArrowheads="1"/>
          </p:cNvSpPr>
          <p:nvPr/>
        </p:nvSpPr>
        <p:spPr bwMode="auto">
          <a:xfrm>
            <a:off x="5135563" y="522763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4" name="Rectangle 27">
            <a:extLst>
              <a:ext uri="{FF2B5EF4-FFF2-40B4-BE49-F238E27FC236}">
                <a16:creationId xmlns:a16="http://schemas.microsoft.com/office/drawing/2014/main" id="{CE011209-EBCE-6F80-D70F-ACF84C772754}"/>
              </a:ext>
            </a:extLst>
          </p:cNvPr>
          <p:cNvSpPr>
            <a:spLocks noChangeArrowheads="1"/>
          </p:cNvSpPr>
          <p:nvPr/>
        </p:nvSpPr>
        <p:spPr bwMode="auto">
          <a:xfrm>
            <a:off x="6888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5" name="Rectangle 28">
            <a:extLst>
              <a:ext uri="{FF2B5EF4-FFF2-40B4-BE49-F238E27FC236}">
                <a16:creationId xmlns:a16="http://schemas.microsoft.com/office/drawing/2014/main" id="{ACA516F8-567C-BA8D-E66E-AC5E9FCF505B}"/>
              </a:ext>
            </a:extLst>
          </p:cNvPr>
          <p:cNvSpPr>
            <a:spLocks noChangeArrowheads="1"/>
          </p:cNvSpPr>
          <p:nvPr/>
        </p:nvSpPr>
        <p:spPr bwMode="auto">
          <a:xfrm>
            <a:off x="5440363" y="522763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6" name="Rectangle 38">
            <a:extLst>
              <a:ext uri="{FF2B5EF4-FFF2-40B4-BE49-F238E27FC236}">
                <a16:creationId xmlns:a16="http://schemas.microsoft.com/office/drawing/2014/main" id="{32FD38BF-DD8E-9B3E-EF14-10E6B7E69D5A}"/>
              </a:ext>
            </a:extLst>
          </p:cNvPr>
          <p:cNvSpPr>
            <a:spLocks noChangeArrowheads="1"/>
          </p:cNvSpPr>
          <p:nvPr/>
        </p:nvSpPr>
        <p:spPr bwMode="auto">
          <a:xfrm>
            <a:off x="3992563" y="5208588"/>
            <a:ext cx="76200" cy="4572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7" name="Line 39">
            <a:extLst>
              <a:ext uri="{FF2B5EF4-FFF2-40B4-BE49-F238E27FC236}">
                <a16:creationId xmlns:a16="http://schemas.microsoft.com/office/drawing/2014/main" id="{A0B18C5A-81F8-5A35-ECA3-B4F79619A23D}"/>
              </a:ext>
            </a:extLst>
          </p:cNvPr>
          <p:cNvSpPr>
            <a:spLocks noChangeShapeType="1"/>
          </p:cNvSpPr>
          <p:nvPr/>
        </p:nvSpPr>
        <p:spPr bwMode="auto">
          <a:xfrm>
            <a:off x="3471863" y="5684838"/>
            <a:ext cx="38100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8" name="Line 40">
            <a:extLst>
              <a:ext uri="{FF2B5EF4-FFF2-40B4-BE49-F238E27FC236}">
                <a16:creationId xmlns:a16="http://schemas.microsoft.com/office/drawing/2014/main" id="{8F84035B-292B-0673-6C66-A7BEDF211BAC}"/>
              </a:ext>
            </a:extLst>
          </p:cNvPr>
          <p:cNvSpPr>
            <a:spLocks noChangeShapeType="1"/>
          </p:cNvSpPr>
          <p:nvPr/>
        </p:nvSpPr>
        <p:spPr bwMode="auto">
          <a:xfrm>
            <a:off x="3471863" y="5208588"/>
            <a:ext cx="38100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146459" name="Picture 43" descr="Click To Preview">
            <a:extLst>
              <a:ext uri="{FF2B5EF4-FFF2-40B4-BE49-F238E27FC236}">
                <a16:creationId xmlns:a16="http://schemas.microsoft.com/office/drawing/2014/main" id="{1F5B0549-9E6A-AF5E-5C4A-A280748A9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4745038"/>
            <a:ext cx="7318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0" name="Line 44">
            <a:extLst>
              <a:ext uri="{FF2B5EF4-FFF2-40B4-BE49-F238E27FC236}">
                <a16:creationId xmlns:a16="http://schemas.microsoft.com/office/drawing/2014/main" id="{F5DB81D9-80F9-5233-8109-69DC12691E37}"/>
              </a:ext>
            </a:extLst>
          </p:cNvPr>
          <p:cNvSpPr>
            <a:spLocks noChangeShapeType="1"/>
          </p:cNvSpPr>
          <p:nvPr/>
        </p:nvSpPr>
        <p:spPr bwMode="auto">
          <a:xfrm>
            <a:off x="2317750" y="5208588"/>
            <a:ext cx="1036638" cy="230187"/>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61" name="Line 46">
            <a:extLst>
              <a:ext uri="{FF2B5EF4-FFF2-40B4-BE49-F238E27FC236}">
                <a16:creationId xmlns:a16="http://schemas.microsoft.com/office/drawing/2014/main" id="{B2FDC438-88C6-1239-69F9-90CF3AAB6E5B}"/>
              </a:ext>
            </a:extLst>
          </p:cNvPr>
          <p:cNvSpPr>
            <a:spLocks noChangeShapeType="1"/>
          </p:cNvSpPr>
          <p:nvPr/>
        </p:nvSpPr>
        <p:spPr bwMode="auto">
          <a:xfrm flipV="1">
            <a:off x="2355850" y="5438775"/>
            <a:ext cx="998538" cy="384175"/>
          </a:xfrm>
          <a:prstGeom prst="line">
            <a:avLst/>
          </a:prstGeom>
          <a:noFill/>
          <a:ln w="9525">
            <a:solidFill>
              <a:schemeClr val="folHlink"/>
            </a:solidFill>
            <a:round/>
            <a:headEnd type="oval" w="med" len="med"/>
            <a:tailEnd type="oval"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146462" name="Picture 47" descr="MCj03963060000[1]">
            <a:extLst>
              <a:ext uri="{FF2B5EF4-FFF2-40B4-BE49-F238E27FC236}">
                <a16:creationId xmlns:a16="http://schemas.microsoft.com/office/drawing/2014/main" id="{0CCBEBD3-AE49-09CC-2E16-80ECC84D5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554663"/>
            <a:ext cx="6794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3">
            <a:extLst>
              <a:ext uri="{FF2B5EF4-FFF2-40B4-BE49-F238E27FC236}">
                <a16:creationId xmlns:a16="http://schemas.microsoft.com/office/drawing/2014/main" id="{4172F759-D81E-C07E-E575-1D2D048CBD8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30EA056C-5C01-B44B-B567-87A840AAD078}"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48</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48482" name="Rectangle 2">
            <a:extLst>
              <a:ext uri="{FF2B5EF4-FFF2-40B4-BE49-F238E27FC236}">
                <a16:creationId xmlns:a16="http://schemas.microsoft.com/office/drawing/2014/main" id="{E5F47D92-962C-04B1-77BB-0E2F829A0E7A}"/>
              </a:ext>
            </a:extLst>
          </p:cNvPr>
          <p:cNvSpPr>
            <a:spLocks noGrp="1"/>
          </p:cNvSpPr>
          <p:nvPr>
            <p:ph type="title"/>
          </p:nvPr>
        </p:nvSpPr>
        <p:spPr/>
        <p:txBody>
          <a:bodyPr/>
          <a:lstStyle/>
          <a:p>
            <a:r>
              <a:rPr lang="en-US" altLang="en-US">
                <a:ea typeface="ＭＳ Ｐゴシック" panose="020B0600070205080204" pitchFamily="34" charset="-128"/>
              </a:rPr>
              <a:t>Strict Priority</a:t>
            </a:r>
          </a:p>
        </p:txBody>
      </p:sp>
      <p:sp>
        <p:nvSpPr>
          <p:cNvPr id="148483" name="Rectangle 3">
            <a:extLst>
              <a:ext uri="{FF2B5EF4-FFF2-40B4-BE49-F238E27FC236}">
                <a16:creationId xmlns:a16="http://schemas.microsoft.com/office/drawing/2014/main" id="{CCF3167E-DF0B-1272-1029-CA5085F7A79F}"/>
              </a:ext>
            </a:extLst>
          </p:cNvPr>
          <p:cNvSpPr>
            <a:spLocks noGrp="1"/>
          </p:cNvSpPr>
          <p:nvPr>
            <p:ph type="body" idx="1"/>
          </p:nvPr>
        </p:nvSpPr>
        <p:spPr>
          <a:xfrm>
            <a:off x="457200" y="1219200"/>
            <a:ext cx="8458200" cy="4052888"/>
          </a:xfrm>
        </p:spPr>
        <p:txBody>
          <a:bodyPr/>
          <a:lstStyle/>
          <a:p>
            <a:r>
              <a:rPr lang="en-US" altLang="en-US">
                <a:ea typeface="ＭＳ Ｐゴシック" panose="020B0600070205080204" pitchFamily="34" charset="-128"/>
              </a:rPr>
              <a:t>Multiple levels of priority</a:t>
            </a:r>
          </a:p>
          <a:p>
            <a:pPr lvl="1"/>
            <a:r>
              <a:rPr lang="en-US" altLang="en-US">
                <a:ea typeface="ＭＳ Ｐゴシック" panose="020B0600070205080204" pitchFamily="34" charset="-128"/>
              </a:rPr>
              <a:t>Always transmit high-priority traffic, when present</a:t>
            </a:r>
          </a:p>
          <a:p>
            <a:r>
              <a:rPr lang="en-US" altLang="en-US">
                <a:ea typeface="ＭＳ Ｐゴシック" panose="020B0600070205080204" pitchFamily="34" charset="-128"/>
              </a:rPr>
              <a:t>Isolation for the high-priority traffic</a:t>
            </a:r>
          </a:p>
          <a:p>
            <a:pPr lvl="1"/>
            <a:r>
              <a:rPr lang="en-US" altLang="en-US">
                <a:ea typeface="ＭＳ Ｐゴシック" panose="020B0600070205080204" pitchFamily="34" charset="-128"/>
              </a:rPr>
              <a:t>Almost like it has a dedicated link</a:t>
            </a:r>
          </a:p>
          <a:p>
            <a:pPr lvl="1"/>
            <a:r>
              <a:rPr lang="en-US" altLang="en-US">
                <a:ea typeface="ＭＳ Ｐゴシック" panose="020B0600070205080204" pitchFamily="34" charset="-128"/>
              </a:rPr>
              <a:t>Except for (small) delay for packet transmission</a:t>
            </a:r>
          </a:p>
          <a:p>
            <a:r>
              <a:rPr lang="en-US" altLang="en-US">
                <a:ea typeface="ＭＳ Ｐゴシック" panose="020B0600070205080204" pitchFamily="34" charset="-128"/>
              </a:rPr>
              <a:t>But, lower priority traffic may starve </a:t>
            </a:r>
            <a:r>
              <a:rPr lang="en-US" altLang="en-US">
                <a:ea typeface="ＭＳ Ｐゴシック" panose="020B0600070205080204" pitchFamily="34" charset="-128"/>
                <a:sym typeface="Wingdings" pitchFamily="2" charset="2"/>
              </a:rPr>
              <a:t></a:t>
            </a:r>
            <a:endParaRPr lang="en-US" altLang="en-US">
              <a:ea typeface="ＭＳ Ｐゴシック" panose="020B0600070205080204" pitchFamily="34" charset="-128"/>
            </a:endParaRPr>
          </a:p>
        </p:txBody>
      </p:sp>
      <p:sp>
        <p:nvSpPr>
          <p:cNvPr id="148484" name="Line 5">
            <a:extLst>
              <a:ext uri="{FF2B5EF4-FFF2-40B4-BE49-F238E27FC236}">
                <a16:creationId xmlns:a16="http://schemas.microsoft.com/office/drawing/2014/main" id="{C312BAF5-564F-8935-6347-F3DB8FE9CFC0}"/>
              </a:ext>
            </a:extLst>
          </p:cNvPr>
          <p:cNvSpPr>
            <a:spLocks noChangeShapeType="1"/>
          </p:cNvSpPr>
          <p:nvPr/>
        </p:nvSpPr>
        <p:spPr bwMode="auto">
          <a:xfrm>
            <a:off x="2436813" y="5902325"/>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5" name="Line 6">
            <a:extLst>
              <a:ext uri="{FF2B5EF4-FFF2-40B4-BE49-F238E27FC236}">
                <a16:creationId xmlns:a16="http://schemas.microsoft.com/office/drawing/2014/main" id="{E4B4EB99-299D-E658-A6AB-E86FCF46351C}"/>
              </a:ext>
            </a:extLst>
          </p:cNvPr>
          <p:cNvSpPr>
            <a:spLocks noChangeShapeType="1"/>
          </p:cNvSpPr>
          <p:nvPr/>
        </p:nvSpPr>
        <p:spPr bwMode="auto">
          <a:xfrm>
            <a:off x="2398713" y="6286500"/>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6" name="Rectangle 7">
            <a:extLst>
              <a:ext uri="{FF2B5EF4-FFF2-40B4-BE49-F238E27FC236}">
                <a16:creationId xmlns:a16="http://schemas.microsoft.com/office/drawing/2014/main" id="{9874E6F9-9A9D-0379-26B0-385E69E4F6E3}"/>
              </a:ext>
            </a:extLst>
          </p:cNvPr>
          <p:cNvSpPr>
            <a:spLocks noChangeArrowheads="1"/>
          </p:cNvSpPr>
          <p:nvPr/>
        </p:nvSpPr>
        <p:spPr bwMode="auto">
          <a:xfrm>
            <a:off x="4664075"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7" name="Rectangle 9">
            <a:extLst>
              <a:ext uri="{FF2B5EF4-FFF2-40B4-BE49-F238E27FC236}">
                <a16:creationId xmlns:a16="http://schemas.microsoft.com/office/drawing/2014/main" id="{82A99753-3F91-152A-6A64-F1E04368CDCF}"/>
              </a:ext>
            </a:extLst>
          </p:cNvPr>
          <p:cNvSpPr>
            <a:spLocks noChangeArrowheads="1"/>
          </p:cNvSpPr>
          <p:nvPr/>
        </p:nvSpPr>
        <p:spPr bwMode="auto">
          <a:xfrm>
            <a:off x="4357688"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8" name="Rectangle 10">
            <a:extLst>
              <a:ext uri="{FF2B5EF4-FFF2-40B4-BE49-F238E27FC236}">
                <a16:creationId xmlns:a16="http://schemas.microsoft.com/office/drawing/2014/main" id="{672C623A-498B-FA06-6842-FD71EC656E0E}"/>
              </a:ext>
            </a:extLst>
          </p:cNvPr>
          <p:cNvSpPr>
            <a:spLocks noChangeArrowheads="1"/>
          </p:cNvSpPr>
          <p:nvPr/>
        </p:nvSpPr>
        <p:spPr bwMode="auto">
          <a:xfrm>
            <a:off x="4049713"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9" name="Rectangle 11">
            <a:extLst>
              <a:ext uri="{FF2B5EF4-FFF2-40B4-BE49-F238E27FC236}">
                <a16:creationId xmlns:a16="http://schemas.microsoft.com/office/drawing/2014/main" id="{F4EC262A-00E3-BB57-4951-F86114C2418D}"/>
              </a:ext>
            </a:extLst>
          </p:cNvPr>
          <p:cNvSpPr>
            <a:spLocks noChangeArrowheads="1"/>
          </p:cNvSpPr>
          <p:nvPr/>
        </p:nvSpPr>
        <p:spPr bwMode="auto">
          <a:xfrm>
            <a:off x="3741738"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0" name="Rectangle 12">
            <a:extLst>
              <a:ext uri="{FF2B5EF4-FFF2-40B4-BE49-F238E27FC236}">
                <a16:creationId xmlns:a16="http://schemas.microsoft.com/office/drawing/2014/main" id="{E6351D68-867C-7A93-E866-2C03616A7EAC}"/>
              </a:ext>
            </a:extLst>
          </p:cNvPr>
          <p:cNvSpPr>
            <a:spLocks noChangeArrowheads="1"/>
          </p:cNvSpPr>
          <p:nvPr/>
        </p:nvSpPr>
        <p:spPr bwMode="auto">
          <a:xfrm>
            <a:off x="3435350"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1" name="Line 13">
            <a:extLst>
              <a:ext uri="{FF2B5EF4-FFF2-40B4-BE49-F238E27FC236}">
                <a16:creationId xmlns:a16="http://schemas.microsoft.com/office/drawing/2014/main" id="{3C0406F2-9F72-032F-0891-04C59E58F328}"/>
              </a:ext>
            </a:extLst>
          </p:cNvPr>
          <p:cNvSpPr>
            <a:spLocks noChangeShapeType="1"/>
          </p:cNvSpPr>
          <p:nvPr/>
        </p:nvSpPr>
        <p:spPr bwMode="auto">
          <a:xfrm>
            <a:off x="2436813" y="5172075"/>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2" name="Line 14">
            <a:extLst>
              <a:ext uri="{FF2B5EF4-FFF2-40B4-BE49-F238E27FC236}">
                <a16:creationId xmlns:a16="http://schemas.microsoft.com/office/drawing/2014/main" id="{0CF2EE17-50DF-8373-2133-57BF1DD696BC}"/>
              </a:ext>
            </a:extLst>
          </p:cNvPr>
          <p:cNvSpPr>
            <a:spLocks noChangeShapeType="1"/>
          </p:cNvSpPr>
          <p:nvPr/>
        </p:nvSpPr>
        <p:spPr bwMode="auto">
          <a:xfrm>
            <a:off x="2398713" y="5556250"/>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3" name="Rectangle 15">
            <a:extLst>
              <a:ext uri="{FF2B5EF4-FFF2-40B4-BE49-F238E27FC236}">
                <a16:creationId xmlns:a16="http://schemas.microsoft.com/office/drawing/2014/main" id="{1862627A-0E0F-4BEE-F5FB-C16E34CD29A0}"/>
              </a:ext>
            </a:extLst>
          </p:cNvPr>
          <p:cNvSpPr>
            <a:spLocks noChangeArrowheads="1"/>
          </p:cNvSpPr>
          <p:nvPr/>
        </p:nvSpPr>
        <p:spPr bwMode="auto">
          <a:xfrm>
            <a:off x="4664075"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4" name="Rectangle 16">
            <a:extLst>
              <a:ext uri="{FF2B5EF4-FFF2-40B4-BE49-F238E27FC236}">
                <a16:creationId xmlns:a16="http://schemas.microsoft.com/office/drawing/2014/main" id="{278DCB04-A9D1-0F61-ED2F-44EB202B5866}"/>
              </a:ext>
            </a:extLst>
          </p:cNvPr>
          <p:cNvSpPr>
            <a:spLocks noChangeArrowheads="1"/>
          </p:cNvSpPr>
          <p:nvPr/>
        </p:nvSpPr>
        <p:spPr bwMode="auto">
          <a:xfrm>
            <a:off x="4357688"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5" name="Rectangle 17">
            <a:extLst>
              <a:ext uri="{FF2B5EF4-FFF2-40B4-BE49-F238E27FC236}">
                <a16:creationId xmlns:a16="http://schemas.microsoft.com/office/drawing/2014/main" id="{B17C6535-0E44-048A-9245-3BDAA0ED57D0}"/>
              </a:ext>
            </a:extLst>
          </p:cNvPr>
          <p:cNvSpPr>
            <a:spLocks noChangeArrowheads="1"/>
          </p:cNvSpPr>
          <p:nvPr/>
        </p:nvSpPr>
        <p:spPr bwMode="auto">
          <a:xfrm>
            <a:off x="4049713"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6" name="Oval 20">
            <a:extLst>
              <a:ext uri="{FF2B5EF4-FFF2-40B4-BE49-F238E27FC236}">
                <a16:creationId xmlns:a16="http://schemas.microsoft.com/office/drawing/2014/main" id="{6CF0977D-5ED7-2278-07C1-6C6570ABAB93}"/>
              </a:ext>
            </a:extLst>
          </p:cNvPr>
          <p:cNvSpPr>
            <a:spLocks noChangeArrowheads="1"/>
          </p:cNvSpPr>
          <p:nvPr/>
        </p:nvSpPr>
        <p:spPr bwMode="auto">
          <a:xfrm>
            <a:off x="5586413" y="5441950"/>
            <a:ext cx="614362" cy="536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7" name="Line 21">
            <a:extLst>
              <a:ext uri="{FF2B5EF4-FFF2-40B4-BE49-F238E27FC236}">
                <a16:creationId xmlns:a16="http://schemas.microsoft.com/office/drawing/2014/main" id="{5E40A0E7-652C-07D5-E64A-F8A237C7ECC2}"/>
              </a:ext>
            </a:extLst>
          </p:cNvPr>
          <p:cNvSpPr>
            <a:spLocks noChangeShapeType="1"/>
          </p:cNvSpPr>
          <p:nvPr/>
        </p:nvSpPr>
        <p:spPr bwMode="auto">
          <a:xfrm>
            <a:off x="5010150" y="5326063"/>
            <a:ext cx="614363" cy="307975"/>
          </a:xfrm>
          <a:prstGeom prst="line">
            <a:avLst/>
          </a:prstGeom>
          <a:noFill/>
          <a:ln w="38100">
            <a:solidFill>
              <a:srgbClr val="FF33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8" name="Line 22">
            <a:extLst>
              <a:ext uri="{FF2B5EF4-FFF2-40B4-BE49-F238E27FC236}">
                <a16:creationId xmlns:a16="http://schemas.microsoft.com/office/drawing/2014/main" id="{0F1ABE2C-B653-84F6-3A9C-BB42A819A8FB}"/>
              </a:ext>
            </a:extLst>
          </p:cNvPr>
          <p:cNvSpPr>
            <a:spLocks noChangeShapeType="1"/>
          </p:cNvSpPr>
          <p:nvPr/>
        </p:nvSpPr>
        <p:spPr bwMode="auto">
          <a:xfrm flipV="1">
            <a:off x="5010150" y="5826125"/>
            <a:ext cx="576263" cy="268288"/>
          </a:xfrm>
          <a:prstGeom prst="line">
            <a:avLst/>
          </a:prstGeom>
          <a:noFill/>
          <a:ln w="3810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9" name="Line 23">
            <a:extLst>
              <a:ext uri="{FF2B5EF4-FFF2-40B4-BE49-F238E27FC236}">
                <a16:creationId xmlns:a16="http://schemas.microsoft.com/office/drawing/2014/main" id="{A9887B72-3A58-73A7-C38A-08666D9249A1}"/>
              </a:ext>
            </a:extLst>
          </p:cNvPr>
          <p:cNvSpPr>
            <a:spLocks noChangeShapeType="1"/>
          </p:cNvSpPr>
          <p:nvPr/>
        </p:nvSpPr>
        <p:spPr bwMode="auto">
          <a:xfrm>
            <a:off x="6162675" y="5672138"/>
            <a:ext cx="1228725"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3">
            <a:extLst>
              <a:ext uri="{FF2B5EF4-FFF2-40B4-BE49-F238E27FC236}">
                <a16:creationId xmlns:a16="http://schemas.microsoft.com/office/drawing/2014/main" id="{BA9F9EA7-3F23-1E55-6550-FE672E7D687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95D85198-B072-F24C-A880-96D53A32EE54}"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49</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0530" name="Rectangle 2">
            <a:extLst>
              <a:ext uri="{FF2B5EF4-FFF2-40B4-BE49-F238E27FC236}">
                <a16:creationId xmlns:a16="http://schemas.microsoft.com/office/drawing/2014/main" id="{29B1BEBA-C373-A678-A35C-F4A2A17CAAA6}"/>
              </a:ext>
            </a:extLst>
          </p:cNvPr>
          <p:cNvSpPr>
            <a:spLocks noGrp="1"/>
          </p:cNvSpPr>
          <p:nvPr>
            <p:ph type="title"/>
          </p:nvPr>
        </p:nvSpPr>
        <p:spPr/>
        <p:txBody>
          <a:bodyPr/>
          <a:lstStyle/>
          <a:p>
            <a:r>
              <a:rPr lang="en-US" altLang="en-US">
                <a:ea typeface="ＭＳ Ｐゴシック" panose="020B0600070205080204" pitchFamily="34" charset="-128"/>
              </a:rPr>
              <a:t>Weighted Fair Scheduling</a:t>
            </a:r>
          </a:p>
        </p:txBody>
      </p:sp>
      <p:sp>
        <p:nvSpPr>
          <p:cNvPr id="150531" name="Rectangle 3">
            <a:extLst>
              <a:ext uri="{FF2B5EF4-FFF2-40B4-BE49-F238E27FC236}">
                <a16:creationId xmlns:a16="http://schemas.microsoft.com/office/drawing/2014/main" id="{4B5D7D67-B6BD-FF66-4610-A2ABF15EBB05}"/>
              </a:ext>
            </a:extLst>
          </p:cNvPr>
          <p:cNvSpPr>
            <a:spLocks noGrp="1"/>
          </p:cNvSpPr>
          <p:nvPr>
            <p:ph type="body" idx="1"/>
          </p:nvPr>
        </p:nvSpPr>
        <p:spPr/>
        <p:txBody>
          <a:bodyPr/>
          <a:lstStyle/>
          <a:p>
            <a:r>
              <a:rPr lang="en-US" altLang="en-US">
                <a:ea typeface="ＭＳ Ｐゴシック" panose="020B0600070205080204" pitchFamily="34" charset="-128"/>
              </a:rPr>
              <a:t>Weighted fair scheduling</a:t>
            </a:r>
          </a:p>
          <a:p>
            <a:pPr lvl="1"/>
            <a:r>
              <a:rPr lang="en-US" altLang="en-US">
                <a:ea typeface="ＭＳ Ｐゴシック" panose="020B0600070205080204" pitchFamily="34" charset="-128"/>
              </a:rPr>
              <a:t>Assign each queue a fraction of the link bandwidth</a:t>
            </a:r>
          </a:p>
          <a:p>
            <a:pPr lvl="1"/>
            <a:r>
              <a:rPr lang="en-US" altLang="en-US">
                <a:ea typeface="ＭＳ Ｐゴシック" panose="020B0600070205080204" pitchFamily="34" charset="-128"/>
              </a:rPr>
              <a:t>Rotate across queues on a small time scale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Work-conserving</a:t>
            </a:r>
          </a:p>
          <a:p>
            <a:pPr lvl="1"/>
            <a:r>
              <a:rPr lang="en-US" altLang="en-US">
                <a:ea typeface="ＭＳ Ｐゴシック" panose="020B0600070205080204" pitchFamily="34" charset="-128"/>
              </a:rPr>
              <a:t>Send extra traffic from one queue if others are idle</a:t>
            </a:r>
          </a:p>
        </p:txBody>
      </p:sp>
      <p:sp>
        <p:nvSpPr>
          <p:cNvPr id="150532" name="Rectangle 4">
            <a:extLst>
              <a:ext uri="{FF2B5EF4-FFF2-40B4-BE49-F238E27FC236}">
                <a16:creationId xmlns:a16="http://schemas.microsoft.com/office/drawing/2014/main" id="{7BEC7647-FA9D-1BFF-5870-24A0A1A1BC5D}"/>
              </a:ext>
            </a:extLst>
          </p:cNvPr>
          <p:cNvSpPr>
            <a:spLocks noChangeArrowheads="1"/>
          </p:cNvSpPr>
          <p:nvPr/>
        </p:nvSpPr>
        <p:spPr bwMode="auto">
          <a:xfrm>
            <a:off x="1422400"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3" name="Rectangle 5">
            <a:extLst>
              <a:ext uri="{FF2B5EF4-FFF2-40B4-BE49-F238E27FC236}">
                <a16:creationId xmlns:a16="http://schemas.microsoft.com/office/drawing/2014/main" id="{FA69FAD3-8E24-A541-ACF5-C7B7C917BA5B}"/>
              </a:ext>
            </a:extLst>
          </p:cNvPr>
          <p:cNvSpPr>
            <a:spLocks noChangeArrowheads="1"/>
          </p:cNvSpPr>
          <p:nvPr/>
        </p:nvSpPr>
        <p:spPr bwMode="auto">
          <a:xfrm>
            <a:off x="1922463" y="3706813"/>
            <a:ext cx="538162"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4" name="Rectangle 6">
            <a:extLst>
              <a:ext uri="{FF2B5EF4-FFF2-40B4-BE49-F238E27FC236}">
                <a16:creationId xmlns:a16="http://schemas.microsoft.com/office/drawing/2014/main" id="{8148373D-9DF0-9EDA-AFB8-567ACF8ADD48}"/>
              </a:ext>
            </a:extLst>
          </p:cNvPr>
          <p:cNvSpPr>
            <a:spLocks noChangeArrowheads="1"/>
          </p:cNvSpPr>
          <p:nvPr/>
        </p:nvSpPr>
        <p:spPr bwMode="auto">
          <a:xfrm>
            <a:off x="3035300" y="3706813"/>
            <a:ext cx="538163"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5" name="Rectangle 7">
            <a:extLst>
              <a:ext uri="{FF2B5EF4-FFF2-40B4-BE49-F238E27FC236}">
                <a16:creationId xmlns:a16="http://schemas.microsoft.com/office/drawing/2014/main" id="{01CBC918-6DFE-BC15-570D-6C02617A523B}"/>
              </a:ext>
            </a:extLst>
          </p:cNvPr>
          <p:cNvSpPr>
            <a:spLocks noChangeArrowheads="1"/>
          </p:cNvSpPr>
          <p:nvPr/>
        </p:nvSpPr>
        <p:spPr bwMode="auto">
          <a:xfrm>
            <a:off x="2497138"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6" name="Rectangle 8">
            <a:extLst>
              <a:ext uri="{FF2B5EF4-FFF2-40B4-BE49-F238E27FC236}">
                <a16:creationId xmlns:a16="http://schemas.microsoft.com/office/drawing/2014/main" id="{C996B0C9-CF23-A6B1-A2B9-2230294DD182}"/>
              </a:ext>
            </a:extLst>
          </p:cNvPr>
          <p:cNvSpPr>
            <a:spLocks noChangeArrowheads="1"/>
          </p:cNvSpPr>
          <p:nvPr/>
        </p:nvSpPr>
        <p:spPr bwMode="auto">
          <a:xfrm>
            <a:off x="3611563"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7" name="Rectangle 9">
            <a:extLst>
              <a:ext uri="{FF2B5EF4-FFF2-40B4-BE49-F238E27FC236}">
                <a16:creationId xmlns:a16="http://schemas.microsoft.com/office/drawing/2014/main" id="{74B8462E-675A-2C3E-87E4-20309D80045A}"/>
              </a:ext>
            </a:extLst>
          </p:cNvPr>
          <p:cNvSpPr>
            <a:spLocks noChangeArrowheads="1"/>
          </p:cNvSpPr>
          <p:nvPr/>
        </p:nvSpPr>
        <p:spPr bwMode="auto">
          <a:xfrm>
            <a:off x="4111625" y="3706813"/>
            <a:ext cx="538163"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8" name="Rectangle 10">
            <a:extLst>
              <a:ext uri="{FF2B5EF4-FFF2-40B4-BE49-F238E27FC236}">
                <a16:creationId xmlns:a16="http://schemas.microsoft.com/office/drawing/2014/main" id="{7C0C0C64-7541-6282-3FE9-81FF28E12FB5}"/>
              </a:ext>
            </a:extLst>
          </p:cNvPr>
          <p:cNvSpPr>
            <a:spLocks noChangeArrowheads="1"/>
          </p:cNvSpPr>
          <p:nvPr/>
        </p:nvSpPr>
        <p:spPr bwMode="auto">
          <a:xfrm>
            <a:off x="5224463" y="3706813"/>
            <a:ext cx="538162"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9" name="Rectangle 11">
            <a:extLst>
              <a:ext uri="{FF2B5EF4-FFF2-40B4-BE49-F238E27FC236}">
                <a16:creationId xmlns:a16="http://schemas.microsoft.com/office/drawing/2014/main" id="{F490618A-4C0F-36E3-FBE4-3A46B1DA24E7}"/>
              </a:ext>
            </a:extLst>
          </p:cNvPr>
          <p:cNvSpPr>
            <a:spLocks noChangeArrowheads="1"/>
          </p:cNvSpPr>
          <p:nvPr/>
        </p:nvSpPr>
        <p:spPr bwMode="auto">
          <a:xfrm>
            <a:off x="4686300"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0" name="Rectangle 16">
            <a:extLst>
              <a:ext uri="{FF2B5EF4-FFF2-40B4-BE49-F238E27FC236}">
                <a16:creationId xmlns:a16="http://schemas.microsoft.com/office/drawing/2014/main" id="{8DADFD7E-7EB4-5451-55A6-8094FA00A0ED}"/>
              </a:ext>
            </a:extLst>
          </p:cNvPr>
          <p:cNvSpPr>
            <a:spLocks noChangeArrowheads="1"/>
          </p:cNvSpPr>
          <p:nvPr/>
        </p:nvSpPr>
        <p:spPr bwMode="auto">
          <a:xfrm>
            <a:off x="5800725"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1" name="Rectangle 17">
            <a:extLst>
              <a:ext uri="{FF2B5EF4-FFF2-40B4-BE49-F238E27FC236}">
                <a16:creationId xmlns:a16="http://schemas.microsoft.com/office/drawing/2014/main" id="{A5DDF436-F270-D760-9B65-56A9971A7D18}"/>
              </a:ext>
            </a:extLst>
          </p:cNvPr>
          <p:cNvSpPr>
            <a:spLocks noChangeArrowheads="1"/>
          </p:cNvSpPr>
          <p:nvPr/>
        </p:nvSpPr>
        <p:spPr bwMode="auto">
          <a:xfrm>
            <a:off x="6300788" y="3706813"/>
            <a:ext cx="538162"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2" name="Rectangle 18">
            <a:extLst>
              <a:ext uri="{FF2B5EF4-FFF2-40B4-BE49-F238E27FC236}">
                <a16:creationId xmlns:a16="http://schemas.microsoft.com/office/drawing/2014/main" id="{EA656885-78C0-2F6E-A5B4-7A311441A7BF}"/>
              </a:ext>
            </a:extLst>
          </p:cNvPr>
          <p:cNvSpPr>
            <a:spLocks noChangeArrowheads="1"/>
          </p:cNvSpPr>
          <p:nvPr/>
        </p:nvSpPr>
        <p:spPr bwMode="auto">
          <a:xfrm>
            <a:off x="7413625" y="3706813"/>
            <a:ext cx="538163"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3" name="Rectangle 19">
            <a:extLst>
              <a:ext uri="{FF2B5EF4-FFF2-40B4-BE49-F238E27FC236}">
                <a16:creationId xmlns:a16="http://schemas.microsoft.com/office/drawing/2014/main" id="{A5B20562-3368-27E2-83AC-16A634803993}"/>
              </a:ext>
            </a:extLst>
          </p:cNvPr>
          <p:cNvSpPr>
            <a:spLocks noChangeArrowheads="1"/>
          </p:cNvSpPr>
          <p:nvPr/>
        </p:nvSpPr>
        <p:spPr bwMode="auto">
          <a:xfrm>
            <a:off x="6875463"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4" name="Text Box 20">
            <a:extLst>
              <a:ext uri="{FF2B5EF4-FFF2-40B4-BE49-F238E27FC236}">
                <a16:creationId xmlns:a16="http://schemas.microsoft.com/office/drawing/2014/main" id="{09A62B20-05FE-7728-2E42-93E1E71DC6F1}"/>
              </a:ext>
            </a:extLst>
          </p:cNvPr>
          <p:cNvSpPr txBox="1">
            <a:spLocks noChangeArrowheads="1"/>
          </p:cNvSpPr>
          <p:nvPr/>
        </p:nvSpPr>
        <p:spPr bwMode="auto">
          <a:xfrm>
            <a:off x="2084388" y="4545013"/>
            <a:ext cx="52530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50% red</a:t>
            </a:r>
            <a:r>
              <a:rPr kumimoji="1" lang="en-US" altLang="en-US" sz="2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a:t>
            </a:r>
            <a:r>
              <a:rPr kumimoji="1" lang="en-US" altLang="en-US" sz="2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25% blue</a:t>
            </a:r>
            <a:r>
              <a:rPr kumimoji="1" lang="en-US" altLang="en-US" sz="2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a:t>
            </a:r>
            <a:r>
              <a:rPr kumimoji="1" lang="en-US" altLang="en-US" sz="2800" b="1" i="0" u="none" strike="noStrike" kern="1200" cap="none" spc="0" normalizeH="0" baseline="0" noProof="0">
                <a:ln>
                  <a:noFill/>
                </a:ln>
                <a:solidFill>
                  <a:srgbClr val="00FF00"/>
                </a:solidFill>
                <a:effectLst/>
                <a:uLnTx/>
                <a:uFillTx/>
                <a:latin typeface="Courier New" panose="02070309020205020404" pitchFamily="49" charset="0"/>
                <a:ea typeface="ＭＳ Ｐゴシック" panose="020B0600070205080204" pitchFamily="34" charset="-128"/>
                <a:cs typeface="+mn-cs"/>
              </a:rPr>
              <a:t>25% green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A248A5CD-9D59-3F1E-7C17-8B3FC499FD3A}"/>
              </a:ext>
            </a:extLst>
          </p:cNvPr>
          <p:cNvSpPr>
            <a:spLocks noGrp="1"/>
          </p:cNvSpPr>
          <p:nvPr>
            <p:ph type="title"/>
          </p:nvPr>
        </p:nvSpPr>
        <p:spPr/>
        <p:txBody>
          <a:bodyPr/>
          <a:lstStyle/>
          <a:p>
            <a:r>
              <a:rPr lang="en-US" altLang="en-US">
                <a:ea typeface="ＭＳ Ｐゴシック" panose="020B0600070205080204" pitchFamily="34" charset="-128"/>
              </a:rPr>
              <a:t>TCP Tahoe </a:t>
            </a:r>
            <a:r>
              <a:rPr lang="en-US" altLang="en-US" sz="1800">
                <a:ea typeface="ＭＳ Ｐゴシック" panose="020B0600070205080204" pitchFamily="34" charset="-128"/>
              </a:rPr>
              <a:t>(Jacobson 1988)</a:t>
            </a:r>
          </a:p>
        </p:txBody>
      </p:sp>
      <p:sp>
        <p:nvSpPr>
          <p:cNvPr id="88066" name="Rectangle 18">
            <a:extLst>
              <a:ext uri="{FF2B5EF4-FFF2-40B4-BE49-F238E27FC236}">
                <a16:creationId xmlns:a16="http://schemas.microsoft.com/office/drawing/2014/main" id="{8392096F-DFC7-1242-F50F-2D769BC6D5A9}"/>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88067" name="Freeform 6">
            <a:extLst>
              <a:ext uri="{FF2B5EF4-FFF2-40B4-BE49-F238E27FC236}">
                <a16:creationId xmlns:a16="http://schemas.microsoft.com/office/drawing/2014/main" id="{6D3F2258-753D-8371-190F-EB04E2157D6D}"/>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68" name="Line 7">
            <a:extLst>
              <a:ext uri="{FF2B5EF4-FFF2-40B4-BE49-F238E27FC236}">
                <a16:creationId xmlns:a16="http://schemas.microsoft.com/office/drawing/2014/main" id="{B5E53A10-0847-A79F-4D22-AD2CD185B889}"/>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69" name="Freeform 10">
            <a:extLst>
              <a:ext uri="{FF2B5EF4-FFF2-40B4-BE49-F238E27FC236}">
                <a16:creationId xmlns:a16="http://schemas.microsoft.com/office/drawing/2014/main" id="{07557F84-50C6-B89D-C945-ECF84B07DFFE}"/>
              </a:ext>
            </a:extLst>
          </p:cNvPr>
          <p:cNvSpPr>
            <a:spLocks/>
          </p:cNvSpPr>
          <p:nvPr/>
        </p:nvSpPr>
        <p:spPr bwMode="auto">
          <a:xfrm>
            <a:off x="2716213" y="3473450"/>
            <a:ext cx="274637" cy="992188"/>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0" name="Line 11">
            <a:extLst>
              <a:ext uri="{FF2B5EF4-FFF2-40B4-BE49-F238E27FC236}">
                <a16:creationId xmlns:a16="http://schemas.microsoft.com/office/drawing/2014/main" id="{03596FC6-6FA2-91C4-A0B7-56DD194EEE7C}"/>
              </a:ext>
            </a:extLst>
          </p:cNvPr>
          <p:cNvSpPr>
            <a:spLocks noChangeShapeType="1"/>
          </p:cNvSpPr>
          <p:nvPr/>
        </p:nvSpPr>
        <p:spPr bwMode="auto">
          <a:xfrm flipV="1">
            <a:off x="2986088" y="2894013"/>
            <a:ext cx="693737"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1" name="Freeform 12">
            <a:extLst>
              <a:ext uri="{FF2B5EF4-FFF2-40B4-BE49-F238E27FC236}">
                <a16:creationId xmlns:a16="http://schemas.microsoft.com/office/drawing/2014/main" id="{2A8ABE0A-CF54-6A48-813C-DB732283B99E}"/>
              </a:ext>
            </a:extLst>
          </p:cNvPr>
          <p:cNvSpPr>
            <a:spLocks/>
          </p:cNvSpPr>
          <p:nvPr/>
        </p:nvSpPr>
        <p:spPr bwMode="auto">
          <a:xfrm>
            <a:off x="3679825" y="3806825"/>
            <a:ext cx="260350" cy="644525"/>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2" name="Line 13">
            <a:extLst>
              <a:ext uri="{FF2B5EF4-FFF2-40B4-BE49-F238E27FC236}">
                <a16:creationId xmlns:a16="http://schemas.microsoft.com/office/drawing/2014/main" id="{D62854A5-9F43-69E6-26C4-ABD9F2633E5D}"/>
              </a:ext>
            </a:extLst>
          </p:cNvPr>
          <p:cNvSpPr>
            <a:spLocks noChangeShapeType="1"/>
          </p:cNvSpPr>
          <p:nvPr/>
        </p:nvSpPr>
        <p:spPr bwMode="auto">
          <a:xfrm flipV="1">
            <a:off x="3937000"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3" name="Freeform 14">
            <a:extLst>
              <a:ext uri="{FF2B5EF4-FFF2-40B4-BE49-F238E27FC236}">
                <a16:creationId xmlns:a16="http://schemas.microsoft.com/office/drawing/2014/main" id="{D676326C-F4DD-9BA4-D150-EC1556E8D529}"/>
              </a:ext>
            </a:extLst>
          </p:cNvPr>
          <p:cNvSpPr>
            <a:spLocks/>
          </p:cNvSpPr>
          <p:nvPr/>
        </p:nvSpPr>
        <p:spPr bwMode="auto">
          <a:xfrm>
            <a:off x="6254750" y="3340100"/>
            <a:ext cx="363538" cy="113506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4" name="Line 15">
            <a:extLst>
              <a:ext uri="{FF2B5EF4-FFF2-40B4-BE49-F238E27FC236}">
                <a16:creationId xmlns:a16="http://schemas.microsoft.com/office/drawing/2014/main" id="{8AE372ED-F17D-367C-7EB2-3CC28DFA9F0E}"/>
              </a:ext>
            </a:extLst>
          </p:cNvPr>
          <p:cNvSpPr>
            <a:spLocks noChangeShapeType="1"/>
          </p:cNvSpPr>
          <p:nvPr/>
        </p:nvSpPr>
        <p:spPr bwMode="auto">
          <a:xfrm flipV="1">
            <a:off x="6600825" y="2593975"/>
            <a:ext cx="938213"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5" name="Text Box 16">
            <a:extLst>
              <a:ext uri="{FF2B5EF4-FFF2-40B4-BE49-F238E27FC236}">
                <a16:creationId xmlns:a16="http://schemas.microsoft.com/office/drawing/2014/main" id="{79CB4888-3664-70F8-B547-F341F6D8E4CA}"/>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88076" name="Text Box 17">
            <a:extLst>
              <a:ext uri="{FF2B5EF4-FFF2-40B4-BE49-F238E27FC236}">
                <a16:creationId xmlns:a16="http://schemas.microsoft.com/office/drawing/2014/main" id="{38D5763F-BDC3-F334-2ABE-B628E47421EB}"/>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88077" name="Rectangle 20">
            <a:extLst>
              <a:ext uri="{FF2B5EF4-FFF2-40B4-BE49-F238E27FC236}">
                <a16:creationId xmlns:a16="http://schemas.microsoft.com/office/drawing/2014/main" id="{372C8090-46F8-29A2-7940-1B5664B00C13}"/>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78" name="Text Box 22">
            <a:extLst>
              <a:ext uri="{FF2B5EF4-FFF2-40B4-BE49-F238E27FC236}">
                <a16:creationId xmlns:a16="http://schemas.microsoft.com/office/drawing/2014/main" id="{8656431E-A5AD-E36F-61C5-BF05456C2418}"/>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88079" name="Rectangle 23">
            <a:extLst>
              <a:ext uri="{FF2B5EF4-FFF2-40B4-BE49-F238E27FC236}">
                <a16:creationId xmlns:a16="http://schemas.microsoft.com/office/drawing/2014/main" id="{B5FAC726-0EB6-AA43-D9D3-C3F906E36DFB}"/>
              </a:ext>
            </a:extLst>
          </p:cNvPr>
          <p:cNvSpPr>
            <a:spLocks noChangeArrowheads="1"/>
          </p:cNvSpPr>
          <p:nvPr/>
        </p:nvSpPr>
        <p:spPr bwMode="auto">
          <a:xfrm>
            <a:off x="2741613" y="4543425"/>
            <a:ext cx="204787"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0" name="Rectangle 24">
            <a:extLst>
              <a:ext uri="{FF2B5EF4-FFF2-40B4-BE49-F238E27FC236}">
                <a16:creationId xmlns:a16="http://schemas.microsoft.com/office/drawing/2014/main" id="{7F1AEBFD-59F0-FE5D-1B10-6A4C36710578}"/>
              </a:ext>
            </a:extLst>
          </p:cNvPr>
          <p:cNvSpPr>
            <a:spLocks noChangeArrowheads="1"/>
          </p:cNvSpPr>
          <p:nvPr/>
        </p:nvSpPr>
        <p:spPr bwMode="auto">
          <a:xfrm>
            <a:off x="2947988"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1" name="Rectangle 25">
            <a:extLst>
              <a:ext uri="{FF2B5EF4-FFF2-40B4-BE49-F238E27FC236}">
                <a16:creationId xmlns:a16="http://schemas.microsoft.com/office/drawing/2014/main" id="{31E1824C-F2D0-E51D-E5C4-DDCC7FFB71E1}"/>
              </a:ext>
            </a:extLst>
          </p:cNvPr>
          <p:cNvSpPr>
            <a:spLocks noChangeArrowheads="1"/>
          </p:cNvSpPr>
          <p:nvPr/>
        </p:nvSpPr>
        <p:spPr bwMode="auto">
          <a:xfrm>
            <a:off x="3667125" y="4548188"/>
            <a:ext cx="231775" cy="341312"/>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2" name="Rectangle 26">
            <a:extLst>
              <a:ext uri="{FF2B5EF4-FFF2-40B4-BE49-F238E27FC236}">
                <a16:creationId xmlns:a16="http://schemas.microsoft.com/office/drawing/2014/main" id="{78DF5167-4AF8-9EB6-AD94-F5B1FA63E921}"/>
              </a:ext>
            </a:extLst>
          </p:cNvPr>
          <p:cNvSpPr>
            <a:spLocks noChangeArrowheads="1"/>
          </p:cNvSpPr>
          <p:nvPr/>
        </p:nvSpPr>
        <p:spPr bwMode="auto">
          <a:xfrm>
            <a:off x="3900488"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3" name="Rectangle 27">
            <a:extLst>
              <a:ext uri="{FF2B5EF4-FFF2-40B4-BE49-F238E27FC236}">
                <a16:creationId xmlns:a16="http://schemas.microsoft.com/office/drawing/2014/main" id="{0B50874C-789C-AB48-C440-71523EBDDD06}"/>
              </a:ext>
            </a:extLst>
          </p:cNvPr>
          <p:cNvSpPr>
            <a:spLocks noChangeArrowheads="1"/>
          </p:cNvSpPr>
          <p:nvPr/>
        </p:nvSpPr>
        <p:spPr bwMode="auto">
          <a:xfrm>
            <a:off x="6299200" y="4546600"/>
            <a:ext cx="295275" cy="34131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4" name="Rectangle 28">
            <a:extLst>
              <a:ext uri="{FF2B5EF4-FFF2-40B4-BE49-F238E27FC236}">
                <a16:creationId xmlns:a16="http://schemas.microsoft.com/office/drawing/2014/main" id="{EF628C5B-5788-3584-A861-A5EF81A70C13}"/>
              </a:ext>
            </a:extLst>
          </p:cNvPr>
          <p:cNvSpPr>
            <a:spLocks noChangeArrowheads="1"/>
          </p:cNvSpPr>
          <p:nvPr/>
        </p:nvSpPr>
        <p:spPr bwMode="auto">
          <a:xfrm>
            <a:off x="6591300" y="4548188"/>
            <a:ext cx="1068388"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5" name="Text Box 30">
            <a:extLst>
              <a:ext uri="{FF2B5EF4-FFF2-40B4-BE49-F238E27FC236}">
                <a16:creationId xmlns:a16="http://schemas.microsoft.com/office/drawing/2014/main" id="{58CBE66B-986E-CE40-E26D-337B5562DA4B}"/>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88086" name="Line 5">
            <a:extLst>
              <a:ext uri="{FF2B5EF4-FFF2-40B4-BE49-F238E27FC236}">
                <a16:creationId xmlns:a16="http://schemas.microsoft.com/office/drawing/2014/main" id="{074EAC73-55ED-FB8F-B68C-DDB1D7C5C8E8}"/>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87" name="Line 4">
            <a:extLst>
              <a:ext uri="{FF2B5EF4-FFF2-40B4-BE49-F238E27FC236}">
                <a16:creationId xmlns:a16="http://schemas.microsoft.com/office/drawing/2014/main" id="{22895189-083F-9282-ABC3-5FC561BE79BE}"/>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Slide Number Placeholder 3">
            <a:extLst>
              <a:ext uri="{FF2B5EF4-FFF2-40B4-BE49-F238E27FC236}">
                <a16:creationId xmlns:a16="http://schemas.microsoft.com/office/drawing/2014/main" id="{514129A1-EAA9-D541-4270-B40ACDCA3DFE}"/>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81CFD9F6-BB7A-2C45-8CF0-873FF5A7C715}"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50</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2578" name="Rectangle 2">
            <a:extLst>
              <a:ext uri="{FF2B5EF4-FFF2-40B4-BE49-F238E27FC236}">
                <a16:creationId xmlns:a16="http://schemas.microsoft.com/office/drawing/2014/main" id="{7FF0EAE8-8CE8-9F99-F34A-8D6A14C861C1}"/>
              </a:ext>
            </a:extLst>
          </p:cNvPr>
          <p:cNvSpPr>
            <a:spLocks noGrp="1"/>
          </p:cNvSpPr>
          <p:nvPr>
            <p:ph type="title"/>
          </p:nvPr>
        </p:nvSpPr>
        <p:spPr/>
        <p:txBody>
          <a:bodyPr/>
          <a:lstStyle/>
          <a:p>
            <a:r>
              <a:rPr lang="en-US" altLang="en-US">
                <a:ea typeface="ＭＳ Ｐゴシック" panose="020B0600070205080204" pitchFamily="34" charset="-128"/>
              </a:rPr>
              <a:t>Implementation Trade-Offs</a:t>
            </a:r>
          </a:p>
        </p:txBody>
      </p:sp>
      <p:sp>
        <p:nvSpPr>
          <p:cNvPr id="152579" name="Rectangle 3">
            <a:extLst>
              <a:ext uri="{FF2B5EF4-FFF2-40B4-BE49-F238E27FC236}">
                <a16:creationId xmlns:a16="http://schemas.microsoft.com/office/drawing/2014/main" id="{CB5DCCC4-826A-E2E6-F3B4-D5144608D335}"/>
              </a:ext>
            </a:extLst>
          </p:cNvPr>
          <p:cNvSpPr>
            <a:spLocks noGrp="1"/>
          </p:cNvSpPr>
          <p:nvPr>
            <p:ph type="body" idx="1"/>
          </p:nvPr>
        </p:nvSpPr>
        <p:spPr/>
        <p:txBody>
          <a:bodyPr/>
          <a:lstStyle/>
          <a:p>
            <a:r>
              <a:rPr lang="en-US" altLang="en-US">
                <a:ea typeface="ＭＳ Ｐゴシック" panose="020B0600070205080204" pitchFamily="34" charset="-128"/>
              </a:rPr>
              <a:t>FIFO</a:t>
            </a:r>
          </a:p>
          <a:p>
            <a:pPr lvl="1"/>
            <a:r>
              <a:rPr lang="en-US" altLang="en-US">
                <a:ea typeface="ＭＳ Ｐゴシック" panose="020B0600070205080204" pitchFamily="34" charset="-128"/>
              </a:rPr>
              <a:t>One queue, trivial scheduler</a:t>
            </a:r>
          </a:p>
          <a:p>
            <a:r>
              <a:rPr lang="en-US" altLang="en-US">
                <a:ea typeface="ＭＳ Ｐゴシック" panose="020B0600070205080204" pitchFamily="34" charset="-128"/>
              </a:rPr>
              <a:t>Strict priority</a:t>
            </a:r>
          </a:p>
          <a:p>
            <a:pPr lvl="1"/>
            <a:r>
              <a:rPr lang="en-US" altLang="en-US">
                <a:ea typeface="ＭＳ Ｐゴシック" panose="020B0600070205080204" pitchFamily="34" charset="-128"/>
              </a:rPr>
              <a:t>One queue per priority level, simple scheduler</a:t>
            </a:r>
          </a:p>
          <a:p>
            <a:r>
              <a:rPr lang="en-US" altLang="en-US">
                <a:ea typeface="ＭＳ Ｐゴシック" panose="020B0600070205080204" pitchFamily="34" charset="-128"/>
              </a:rPr>
              <a:t>Weighted fair scheduling</a:t>
            </a:r>
          </a:p>
          <a:p>
            <a:pPr lvl="1"/>
            <a:r>
              <a:rPr lang="en-US" altLang="en-US">
                <a:ea typeface="ＭＳ Ｐゴシック" panose="020B0600070205080204" pitchFamily="34" charset="-128"/>
              </a:rPr>
              <a:t>One queue per class, and more complex scheduler</a:t>
            </a:r>
          </a:p>
          <a:p>
            <a:pPr lvl="1"/>
            <a:endParaRPr lang="en-US" altLang="en-US">
              <a:ea typeface="ＭＳ Ｐゴシック" panose="020B0600070205080204" pitchFamily="34"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477F3-1454-EC79-BE8A-B655D94215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E7658-8E9E-354F-8DE0-8AEAF9E6AF10}"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0472A6C-463A-F51F-A0CD-68D686A410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97180" y="257461"/>
            <a:ext cx="8549640" cy="6600539"/>
          </a:xfrm>
          <a:prstGeom prst="rect">
            <a:avLst/>
          </a:prstGeom>
        </p:spPr>
      </p:pic>
      <p:sp>
        <p:nvSpPr>
          <p:cNvPr id="4" name="TextBox 3">
            <a:extLst>
              <a:ext uri="{FF2B5EF4-FFF2-40B4-BE49-F238E27FC236}">
                <a16:creationId xmlns:a16="http://schemas.microsoft.com/office/drawing/2014/main" id="{215B994A-9686-BEEF-D481-E9639C7C233D}"/>
              </a:ext>
            </a:extLst>
          </p:cNvPr>
          <p:cNvSpPr txBox="1"/>
          <p:nvPr/>
        </p:nvSpPr>
        <p:spPr>
          <a:xfrm>
            <a:off x="0" y="0"/>
            <a:ext cx="9144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TCP Congestion Control</a:t>
            </a:r>
          </a:p>
        </p:txBody>
      </p:sp>
    </p:spTree>
    <p:extLst>
      <p:ext uri="{BB962C8B-B14F-4D97-AF65-F5344CB8AC3E}">
        <p14:creationId xmlns:p14="http://schemas.microsoft.com/office/powerpoint/2010/main" val="387292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477F3-1454-EC79-BE8A-B655D94215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E7658-8E9E-354F-8DE0-8AEAF9E6AF10}"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0472A6C-463A-F51F-A0CD-68D686A410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97180" y="257461"/>
            <a:ext cx="8549640" cy="6600539"/>
          </a:xfrm>
          <a:prstGeom prst="rect">
            <a:avLst/>
          </a:prstGeom>
        </p:spPr>
      </p:pic>
      <p:sp>
        <p:nvSpPr>
          <p:cNvPr id="4" name="TextBox 3">
            <a:extLst>
              <a:ext uri="{FF2B5EF4-FFF2-40B4-BE49-F238E27FC236}">
                <a16:creationId xmlns:a16="http://schemas.microsoft.com/office/drawing/2014/main" id="{215B994A-9686-BEEF-D481-E9639C7C233D}"/>
              </a:ext>
            </a:extLst>
          </p:cNvPr>
          <p:cNvSpPr txBox="1"/>
          <p:nvPr/>
        </p:nvSpPr>
        <p:spPr>
          <a:xfrm>
            <a:off x="0" y="0"/>
            <a:ext cx="9144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TCP Congestion Control</a:t>
            </a:r>
          </a:p>
        </p:txBody>
      </p:sp>
      <p:sp>
        <p:nvSpPr>
          <p:cNvPr id="5" name="TextBox 4">
            <a:extLst>
              <a:ext uri="{FF2B5EF4-FFF2-40B4-BE49-F238E27FC236}">
                <a16:creationId xmlns:a16="http://schemas.microsoft.com/office/drawing/2014/main" id="{12FC180D-25AE-95DE-268F-29760370C072}"/>
              </a:ext>
            </a:extLst>
          </p:cNvPr>
          <p:cNvSpPr txBox="1"/>
          <p:nvPr/>
        </p:nvSpPr>
        <p:spPr>
          <a:xfrm>
            <a:off x="0" y="6400573"/>
            <a:ext cx="9144000" cy="523220"/>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Should TCP increment CWND during Dup-ACKs?</a:t>
            </a:r>
          </a:p>
        </p:txBody>
      </p:sp>
    </p:spTree>
    <p:extLst>
      <p:ext uri="{BB962C8B-B14F-4D97-AF65-F5344CB8AC3E}">
        <p14:creationId xmlns:p14="http://schemas.microsoft.com/office/powerpoint/2010/main" val="308284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8395A66-718D-DB8E-79CC-D5AC65316BAF}"/>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02B0831-A4B7-FF91-ABA0-D9C870D8CFFD}"/>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55CC7F-BDBA-5D67-3B6F-BF6F1D950A9F}"/>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218C4AB-F68B-6045-372C-7869651E7C1F}"/>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985E41-A8A3-E9A3-6C25-6B01CB93E5A8}"/>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273EEB8-56CC-466D-64F9-F86C008D7CE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40BFA5-7AAD-698F-2423-7425B4738D76}"/>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800A7BB-58AF-77FE-4776-0B7CBB1970AB}"/>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8D88F8-F9C7-0A91-C633-8E67AE427BF2}"/>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136263D-B30F-7F55-1B32-BF82C100E1CA}"/>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90FF729-9191-C2EA-2A08-84D77477A651}"/>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60E0DC-EFE4-D2E5-437C-03A51D6FEA92}"/>
              </a:ext>
            </a:extLst>
          </p:cNvPr>
          <p:cNvCxnSpPr>
            <a:cxnSpLocks/>
          </p:cNvCxnSpPr>
          <p:nvPr/>
        </p:nvCxnSpPr>
        <p:spPr>
          <a:xfrm>
            <a:off x="75676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12BA156-2AFF-28B3-FCB4-37E06C3E95E6}"/>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55A8BBA-E936-1A27-F66D-20CC30A316B0}"/>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3587FEE-2836-C225-1281-CAFE109C543C}"/>
              </a:ext>
            </a:extLst>
          </p:cNvPr>
          <p:cNvCxnSpPr>
            <a:cxnSpLocks/>
            <a:stCxn id="67630"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6B01B59-ABD7-7829-AB8D-587848115EE7}"/>
              </a:ext>
            </a:extLst>
          </p:cNvPr>
          <p:cNvCxnSpPr>
            <a:cxnSpLocks/>
            <a:stCxn id="67631"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7602" name="TextBox 7">
            <a:extLst>
              <a:ext uri="{FF2B5EF4-FFF2-40B4-BE49-F238E27FC236}">
                <a16:creationId xmlns:a16="http://schemas.microsoft.com/office/drawing/2014/main" id="{DDC6869D-13FF-2247-A751-F1FE7D158B48}"/>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67603" name="TextBox 8">
            <a:extLst>
              <a:ext uri="{FF2B5EF4-FFF2-40B4-BE49-F238E27FC236}">
                <a16:creationId xmlns:a16="http://schemas.microsoft.com/office/drawing/2014/main" id="{88962830-D1AD-9B47-475B-1DEC7BA27E18}"/>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67604" name="TextBox 9">
            <a:extLst>
              <a:ext uri="{FF2B5EF4-FFF2-40B4-BE49-F238E27FC236}">
                <a16:creationId xmlns:a16="http://schemas.microsoft.com/office/drawing/2014/main" id="{12980212-16B1-7E13-659A-30D2D874A255}"/>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67605" name="TextBox 10">
            <a:extLst>
              <a:ext uri="{FF2B5EF4-FFF2-40B4-BE49-F238E27FC236}">
                <a16:creationId xmlns:a16="http://schemas.microsoft.com/office/drawing/2014/main" id="{9127CAC5-127B-E27F-41B4-42E9E4042D0B}"/>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67606" name="TextBox 11">
            <a:extLst>
              <a:ext uri="{FF2B5EF4-FFF2-40B4-BE49-F238E27FC236}">
                <a16:creationId xmlns:a16="http://schemas.microsoft.com/office/drawing/2014/main" id="{3A952147-8BD4-9CF8-9F48-637E33E36F00}"/>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67607" name="TextBox 12">
            <a:extLst>
              <a:ext uri="{FF2B5EF4-FFF2-40B4-BE49-F238E27FC236}">
                <a16:creationId xmlns:a16="http://schemas.microsoft.com/office/drawing/2014/main" id="{52F803E5-1402-880D-34A9-8D7291AD9811}"/>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D58F5B4E-BFC5-F460-84FD-6CC969228A16}"/>
              </a:ext>
            </a:extLst>
          </p:cNvPr>
          <p:cNvCxnSpPr>
            <a:cxnSpLocks/>
            <a:stCxn id="67602"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82F5B9C-2D72-AF3D-BBC7-465168F600A7}"/>
              </a:ext>
            </a:extLst>
          </p:cNvPr>
          <p:cNvCxnSpPr>
            <a:cxnSpLocks/>
            <a:endCxn id="67606"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8E4DA0A-C842-C570-07D5-7B00DE8A861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11" name="TextBox 52">
            <a:extLst>
              <a:ext uri="{FF2B5EF4-FFF2-40B4-BE49-F238E27FC236}">
                <a16:creationId xmlns:a16="http://schemas.microsoft.com/office/drawing/2014/main" id="{3AEDCE71-8114-2576-5144-27562C17BF95}"/>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67612" name="TextBox 53">
            <a:extLst>
              <a:ext uri="{FF2B5EF4-FFF2-40B4-BE49-F238E27FC236}">
                <a16:creationId xmlns:a16="http://schemas.microsoft.com/office/drawing/2014/main" id="{3939B8A8-5B46-28B1-7871-8484973BCDF5}"/>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3DA566D0-6F63-BF03-91B3-7B79BE2D6408}"/>
              </a:ext>
            </a:extLst>
          </p:cNvPr>
          <p:cNvCxnSpPr>
            <a:cxnSpLocks/>
          </p:cNvCxnSpPr>
          <p:nvPr/>
        </p:nvCxnSpPr>
        <p:spPr>
          <a:xfrm>
            <a:off x="3070225"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3DC3742-2D61-49A2-6D45-6BE449104619}"/>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8012C1D-0885-224D-5478-BA27046CEB26}"/>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ABF936E-EE8B-3483-7F4A-FDFA3774F0F1}"/>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3E0234A-1701-E187-E775-4E10A2992F6C}"/>
              </a:ext>
            </a:extLst>
          </p:cNvPr>
          <p:cNvCxnSpPr>
            <a:cxnSpLocks/>
          </p:cNvCxnSpPr>
          <p:nvPr/>
        </p:nvCxnSpPr>
        <p:spPr>
          <a:xfrm flipV="1">
            <a:off x="4092575" y="3222625"/>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FF454BF-84C2-5320-8BD4-79FCDF32934F}"/>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C1EF5360-F36F-1B38-B389-66E837C3B05E}"/>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95F9AA4-B274-3963-4752-29D29969924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1" name="TextBox 62">
            <a:extLst>
              <a:ext uri="{FF2B5EF4-FFF2-40B4-BE49-F238E27FC236}">
                <a16:creationId xmlns:a16="http://schemas.microsoft.com/office/drawing/2014/main" id="{AD9B1E2B-88B2-B986-22D2-9B935D411341}"/>
              </a:ext>
            </a:extLst>
          </p:cNvPr>
          <p:cNvSpPr txBox="1">
            <a:spLocks noChangeArrowheads="1"/>
          </p:cNvSpPr>
          <p:nvPr/>
        </p:nvSpPr>
        <p:spPr bwMode="auto">
          <a:xfrm>
            <a:off x="3805238" y="476885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2" name="TextBox 92159">
            <a:extLst>
              <a:ext uri="{FF2B5EF4-FFF2-40B4-BE49-F238E27FC236}">
                <a16:creationId xmlns:a16="http://schemas.microsoft.com/office/drawing/2014/main" id="{8A66E9B2-1DBE-B125-7EBE-F44827D7E196}"/>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3" name="TextBox 92162">
            <a:extLst>
              <a:ext uri="{FF2B5EF4-FFF2-40B4-BE49-F238E27FC236}">
                <a16:creationId xmlns:a16="http://schemas.microsoft.com/office/drawing/2014/main" id="{9AF7C3D0-2F94-9399-AD8C-1A0C6BE29E18}"/>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7519C6CD-9F04-7B4B-C6A4-13A6AEAC1AE8}"/>
              </a:ext>
            </a:extLst>
          </p:cNvPr>
          <p:cNvSpPr txBox="1"/>
          <p:nvPr/>
        </p:nvSpPr>
        <p:spPr>
          <a:xfrm>
            <a:off x="5861050"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668482C6-1BE3-11F4-F640-DF701B5785D7}"/>
              </a:ext>
            </a:extLst>
          </p:cNvPr>
          <p:cNvCxnSpPr>
            <a:cxnSpLocks/>
          </p:cNvCxnSpPr>
          <p:nvPr/>
        </p:nvCxnSpPr>
        <p:spPr>
          <a:xfrm>
            <a:off x="6067425"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26" name="TextBox 92165">
            <a:extLst>
              <a:ext uri="{FF2B5EF4-FFF2-40B4-BE49-F238E27FC236}">
                <a16:creationId xmlns:a16="http://schemas.microsoft.com/office/drawing/2014/main" id="{8FFFAC9B-8C73-CAEF-6158-A4876891AD68}"/>
              </a:ext>
            </a:extLst>
          </p:cNvPr>
          <p:cNvSpPr txBox="1">
            <a:spLocks noChangeArrowheads="1"/>
          </p:cNvSpPr>
          <p:nvPr/>
        </p:nvSpPr>
        <p:spPr bwMode="auto">
          <a:xfrm>
            <a:off x="6837363" y="4764088"/>
            <a:ext cx="493712"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19</a:t>
            </a:r>
          </a:p>
        </p:txBody>
      </p:sp>
      <p:cxnSp>
        <p:nvCxnSpPr>
          <p:cNvPr id="92167" name="Straight Arrow Connector 92166">
            <a:extLst>
              <a:ext uri="{FF2B5EF4-FFF2-40B4-BE49-F238E27FC236}">
                <a16:creationId xmlns:a16="http://schemas.microsoft.com/office/drawing/2014/main" id="{65EC8B72-BD74-B148-E27D-7A9F61B40C54}"/>
              </a:ext>
            </a:extLst>
          </p:cNvPr>
          <p:cNvCxnSpPr>
            <a:cxnSpLocks/>
          </p:cNvCxnSpPr>
          <p:nvPr/>
        </p:nvCxnSpPr>
        <p:spPr>
          <a:xfrm flipV="1">
            <a:off x="7083425"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8" name="TextBox 92167">
            <a:extLst>
              <a:ext uri="{FF2B5EF4-FFF2-40B4-BE49-F238E27FC236}">
                <a16:creationId xmlns:a16="http://schemas.microsoft.com/office/drawing/2014/main" id="{DFF65220-D6C1-4A00-D784-8DEB12781DE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67629" name="TextBox 92168">
            <a:extLst>
              <a:ext uri="{FF2B5EF4-FFF2-40B4-BE49-F238E27FC236}">
                <a16:creationId xmlns:a16="http://schemas.microsoft.com/office/drawing/2014/main" id="{D368495E-0AD4-3ED7-B1B0-5EFFC482F699}"/>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67630" name="TextBox 92169">
            <a:extLst>
              <a:ext uri="{FF2B5EF4-FFF2-40B4-BE49-F238E27FC236}">
                <a16:creationId xmlns:a16="http://schemas.microsoft.com/office/drawing/2014/main" id="{743836EF-D0E7-C7AA-6D01-A5152E655B9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67631" name="TextBox 92170">
            <a:extLst>
              <a:ext uri="{FF2B5EF4-FFF2-40B4-BE49-F238E27FC236}">
                <a16:creationId xmlns:a16="http://schemas.microsoft.com/office/drawing/2014/main" id="{C3098295-B2CE-168D-1145-C99B6892B36E}"/>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67632" name="TextBox 92171">
            <a:extLst>
              <a:ext uri="{FF2B5EF4-FFF2-40B4-BE49-F238E27FC236}">
                <a16:creationId xmlns:a16="http://schemas.microsoft.com/office/drawing/2014/main" id="{C5275016-1533-0230-E990-4F7F008A076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sp>
        <p:nvSpPr>
          <p:cNvPr id="67633" name="TextBox 92190">
            <a:extLst>
              <a:ext uri="{FF2B5EF4-FFF2-40B4-BE49-F238E27FC236}">
                <a16:creationId xmlns:a16="http://schemas.microsoft.com/office/drawing/2014/main" id="{669E512D-EF72-DE30-0579-1ADA9DCF0BB8}"/>
              </a:ext>
            </a:extLst>
          </p:cNvPr>
          <p:cNvSpPr txBox="1">
            <a:spLocks noChangeArrowheads="1"/>
          </p:cNvSpPr>
          <p:nvPr/>
        </p:nvSpPr>
        <p:spPr bwMode="auto">
          <a:xfrm>
            <a:off x="6364288" y="282293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67634" name="TextBox 92191">
            <a:extLst>
              <a:ext uri="{FF2B5EF4-FFF2-40B4-BE49-F238E27FC236}">
                <a16:creationId xmlns:a16="http://schemas.microsoft.com/office/drawing/2014/main" id="{619A36C2-11F3-2824-DFDB-3446958B8694}"/>
              </a:ext>
            </a:extLst>
          </p:cNvPr>
          <p:cNvSpPr txBox="1">
            <a:spLocks noChangeArrowheads="1"/>
          </p:cNvSpPr>
          <p:nvPr/>
        </p:nvSpPr>
        <p:spPr bwMode="auto">
          <a:xfrm>
            <a:off x="6858001" y="2826108"/>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cxnSp>
        <p:nvCxnSpPr>
          <p:cNvPr id="92196" name="Straight Connector 92195">
            <a:extLst>
              <a:ext uri="{FF2B5EF4-FFF2-40B4-BE49-F238E27FC236}">
                <a16:creationId xmlns:a16="http://schemas.microsoft.com/office/drawing/2014/main" id="{4908682E-F6FC-87BE-7FD6-F30FE041901B}"/>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169E9096-5EC9-3596-27C0-C446EEE83252}"/>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C4B7C954-2496-468D-F226-1851DCD00CE9}"/>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5</a:t>
            </a:r>
          </a:p>
        </p:txBody>
      </p:sp>
      <p:cxnSp>
        <p:nvCxnSpPr>
          <p:cNvPr id="92200" name="Straight Arrow Connector 92199">
            <a:extLst>
              <a:ext uri="{FF2B5EF4-FFF2-40B4-BE49-F238E27FC236}">
                <a16:creationId xmlns:a16="http://schemas.microsoft.com/office/drawing/2014/main" id="{B3578396-1FC3-DB56-5375-1D312C4DE2F6}"/>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F638AA64-B0F0-D9DB-51C6-5FC3310277B7}"/>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852A219-9E08-B7A4-C527-B10D5FC0B448}"/>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CC38CE45-22A2-F1B0-D55D-9E4FD05076F8}"/>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
        <p:nvSpPr>
          <p:cNvPr id="11" name="Rectangle 2">
            <a:extLst>
              <a:ext uri="{FF2B5EF4-FFF2-40B4-BE49-F238E27FC236}">
                <a16:creationId xmlns:a16="http://schemas.microsoft.com/office/drawing/2014/main" id="{6990ECB8-4A2F-96BB-20ED-909E95474D05}"/>
              </a:ext>
            </a:extLst>
          </p:cNvPr>
          <p:cNvSpPr>
            <a:spLocks noGrp="1"/>
          </p:cNvSpPr>
          <p:nvPr>
            <p:ph type="title"/>
          </p:nvPr>
        </p:nvSpPr>
        <p:spPr>
          <a:xfrm>
            <a:off x="-275711" y="-138111"/>
            <a:ext cx="9439833" cy="1143000"/>
          </a:xfrm>
        </p:spPr>
        <p:txBody>
          <a:bodyPr/>
          <a:lstStyle/>
          <a:p>
            <a:r>
              <a:rPr lang="en-US" altLang="en-US" sz="3600" dirty="0">
                <a:ea typeface="ＭＳ Ｐゴシック" panose="020B0600070205080204" pitchFamily="34" charset="-128"/>
              </a:rPr>
              <a:t>Revisiting Dup ACKs (without Fast-Recovery)</a:t>
            </a:r>
          </a:p>
        </p:txBody>
      </p:sp>
      <p:sp>
        <p:nvSpPr>
          <p:cNvPr id="13" name="TextBox 92162">
            <a:extLst>
              <a:ext uri="{FF2B5EF4-FFF2-40B4-BE49-F238E27FC236}">
                <a16:creationId xmlns:a16="http://schemas.microsoft.com/office/drawing/2014/main" id="{C300AF87-A8BE-2F1D-3245-D7C0E790BC56}"/>
              </a:ext>
            </a:extLst>
          </p:cNvPr>
          <p:cNvSpPr txBox="1">
            <a:spLocks noChangeArrowheads="1"/>
          </p:cNvSpPr>
          <p:nvPr/>
        </p:nvSpPr>
        <p:spPr bwMode="auto">
          <a:xfrm>
            <a:off x="5276850"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4" name="TextBox 92191">
            <a:extLst>
              <a:ext uri="{FF2B5EF4-FFF2-40B4-BE49-F238E27FC236}">
                <a16:creationId xmlns:a16="http://schemas.microsoft.com/office/drawing/2014/main" id="{1DC2E8FE-CC18-4877-E181-B9ED733509AB}"/>
              </a:ext>
            </a:extLst>
          </p:cNvPr>
          <p:cNvSpPr txBox="1">
            <a:spLocks noChangeArrowheads="1"/>
          </p:cNvSpPr>
          <p:nvPr/>
        </p:nvSpPr>
        <p:spPr bwMode="auto">
          <a:xfrm>
            <a:off x="7358062" y="2824521"/>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21</a:t>
            </a:r>
          </a:p>
        </p:txBody>
      </p:sp>
    </p:spTree>
    <p:extLst>
      <p:ext uri="{BB962C8B-B14F-4D97-AF65-F5344CB8AC3E}">
        <p14:creationId xmlns:p14="http://schemas.microsoft.com/office/powerpoint/2010/main" val="1103534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8395A66-718D-DB8E-79CC-D5AC65316BAF}"/>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02B0831-A4B7-FF91-ABA0-D9C870D8CFFD}"/>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55CC7F-BDBA-5D67-3B6F-BF6F1D950A9F}"/>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218C4AB-F68B-6045-372C-7869651E7C1F}"/>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985E41-A8A3-E9A3-6C25-6B01CB93E5A8}"/>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273EEB8-56CC-466D-64F9-F86C008D7CE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40BFA5-7AAD-698F-2423-7425B4738D76}"/>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800A7BB-58AF-77FE-4776-0B7CBB1970AB}"/>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8D88F8-F9C7-0A91-C633-8E67AE427BF2}"/>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136263D-B30F-7F55-1B32-BF82C100E1CA}"/>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90FF729-9191-C2EA-2A08-84D77477A651}"/>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60E0DC-EFE4-D2E5-437C-03A51D6FEA92}"/>
              </a:ext>
            </a:extLst>
          </p:cNvPr>
          <p:cNvCxnSpPr>
            <a:cxnSpLocks/>
            <a:endCxn id="67626" idx="0"/>
          </p:cNvCxnSpPr>
          <p:nvPr/>
        </p:nvCxnSpPr>
        <p:spPr>
          <a:xfrm>
            <a:off x="7567613" y="1465263"/>
            <a:ext cx="7429" cy="3322637"/>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12BA156-2AFF-28B3-FCB4-37E06C3E95E6}"/>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55A8BBA-E936-1A27-F66D-20CC30A316B0}"/>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3587FEE-2836-C225-1281-CAFE109C543C}"/>
              </a:ext>
            </a:extLst>
          </p:cNvPr>
          <p:cNvCxnSpPr>
            <a:cxnSpLocks/>
            <a:stCxn id="67630"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6B01B59-ABD7-7829-AB8D-587848115EE7}"/>
              </a:ext>
            </a:extLst>
          </p:cNvPr>
          <p:cNvCxnSpPr>
            <a:cxnSpLocks/>
            <a:stCxn id="67631"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7602" name="TextBox 7">
            <a:extLst>
              <a:ext uri="{FF2B5EF4-FFF2-40B4-BE49-F238E27FC236}">
                <a16:creationId xmlns:a16="http://schemas.microsoft.com/office/drawing/2014/main" id="{DDC6869D-13FF-2247-A751-F1FE7D158B48}"/>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67603" name="TextBox 8">
            <a:extLst>
              <a:ext uri="{FF2B5EF4-FFF2-40B4-BE49-F238E27FC236}">
                <a16:creationId xmlns:a16="http://schemas.microsoft.com/office/drawing/2014/main" id="{88962830-D1AD-9B47-475B-1DEC7BA27E18}"/>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67604" name="TextBox 9">
            <a:extLst>
              <a:ext uri="{FF2B5EF4-FFF2-40B4-BE49-F238E27FC236}">
                <a16:creationId xmlns:a16="http://schemas.microsoft.com/office/drawing/2014/main" id="{12980212-16B1-7E13-659A-30D2D874A255}"/>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67605" name="TextBox 10">
            <a:extLst>
              <a:ext uri="{FF2B5EF4-FFF2-40B4-BE49-F238E27FC236}">
                <a16:creationId xmlns:a16="http://schemas.microsoft.com/office/drawing/2014/main" id="{9127CAC5-127B-E27F-41B4-42E9E4042D0B}"/>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67606" name="TextBox 11">
            <a:extLst>
              <a:ext uri="{FF2B5EF4-FFF2-40B4-BE49-F238E27FC236}">
                <a16:creationId xmlns:a16="http://schemas.microsoft.com/office/drawing/2014/main" id="{3A952147-8BD4-9CF8-9F48-637E33E36F00}"/>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67607" name="TextBox 12">
            <a:extLst>
              <a:ext uri="{FF2B5EF4-FFF2-40B4-BE49-F238E27FC236}">
                <a16:creationId xmlns:a16="http://schemas.microsoft.com/office/drawing/2014/main" id="{52F803E5-1402-880D-34A9-8D7291AD9811}"/>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D58F5B4E-BFC5-F460-84FD-6CC969228A16}"/>
              </a:ext>
            </a:extLst>
          </p:cNvPr>
          <p:cNvCxnSpPr>
            <a:cxnSpLocks/>
            <a:stCxn id="67602"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82F5B9C-2D72-AF3D-BBC7-465168F600A7}"/>
              </a:ext>
            </a:extLst>
          </p:cNvPr>
          <p:cNvCxnSpPr>
            <a:cxnSpLocks/>
            <a:endCxn id="67606"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8E4DA0A-C842-C570-07D5-7B00DE8A861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11" name="TextBox 52">
            <a:extLst>
              <a:ext uri="{FF2B5EF4-FFF2-40B4-BE49-F238E27FC236}">
                <a16:creationId xmlns:a16="http://schemas.microsoft.com/office/drawing/2014/main" id="{3AEDCE71-8114-2576-5144-27562C17BF95}"/>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67612" name="TextBox 53">
            <a:extLst>
              <a:ext uri="{FF2B5EF4-FFF2-40B4-BE49-F238E27FC236}">
                <a16:creationId xmlns:a16="http://schemas.microsoft.com/office/drawing/2014/main" id="{3939B8A8-5B46-28B1-7871-8484973BCDF5}"/>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3DA566D0-6F63-BF03-91B3-7B79BE2D6408}"/>
              </a:ext>
            </a:extLst>
          </p:cNvPr>
          <p:cNvCxnSpPr>
            <a:cxnSpLocks/>
          </p:cNvCxnSpPr>
          <p:nvPr/>
        </p:nvCxnSpPr>
        <p:spPr>
          <a:xfrm>
            <a:off x="3070225" y="3244850"/>
            <a:ext cx="412714" cy="6480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3DC3742-2D61-49A2-6D45-6BE449104619}"/>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8012C1D-0885-224D-5478-BA27046CEB26}"/>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ABF936E-EE8B-3483-7F4A-FDFA3774F0F1}"/>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FF454BF-84C2-5320-8BD4-79FCDF32934F}"/>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C1EF5360-F36F-1B38-B389-66E837C3B05E}"/>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95F9AA4-B274-3963-4752-29D29969924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2" name="TextBox 92159">
            <a:extLst>
              <a:ext uri="{FF2B5EF4-FFF2-40B4-BE49-F238E27FC236}">
                <a16:creationId xmlns:a16="http://schemas.microsoft.com/office/drawing/2014/main" id="{8A66E9B2-1DBE-B125-7EBE-F44827D7E196}"/>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3" name="TextBox 92162">
            <a:extLst>
              <a:ext uri="{FF2B5EF4-FFF2-40B4-BE49-F238E27FC236}">
                <a16:creationId xmlns:a16="http://schemas.microsoft.com/office/drawing/2014/main" id="{9AF7C3D0-2F94-9399-AD8C-1A0C6BE29E18}"/>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7519C6CD-9F04-7B4B-C6A4-13A6AEAC1AE8}"/>
              </a:ext>
            </a:extLst>
          </p:cNvPr>
          <p:cNvSpPr txBox="1"/>
          <p:nvPr/>
        </p:nvSpPr>
        <p:spPr>
          <a:xfrm>
            <a:off x="6302833"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668482C6-1BE3-11F4-F640-DF701B5785D7}"/>
              </a:ext>
            </a:extLst>
          </p:cNvPr>
          <p:cNvCxnSpPr>
            <a:cxnSpLocks/>
          </p:cNvCxnSpPr>
          <p:nvPr/>
        </p:nvCxnSpPr>
        <p:spPr>
          <a:xfrm>
            <a:off x="6570861"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26" name="TextBox 92165">
            <a:extLst>
              <a:ext uri="{FF2B5EF4-FFF2-40B4-BE49-F238E27FC236}">
                <a16:creationId xmlns:a16="http://schemas.microsoft.com/office/drawing/2014/main" id="{8FFFAC9B-8C73-CAEF-6158-A4876891AD68}"/>
              </a:ext>
            </a:extLst>
          </p:cNvPr>
          <p:cNvSpPr txBox="1">
            <a:spLocks noChangeArrowheads="1"/>
          </p:cNvSpPr>
          <p:nvPr/>
        </p:nvSpPr>
        <p:spPr bwMode="auto">
          <a:xfrm>
            <a:off x="7405765" y="4787900"/>
            <a:ext cx="338554" cy="40011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B050"/>
                </a:solidFill>
                <a:effectLst/>
                <a:uLnTx/>
                <a:uFillTx/>
                <a:latin typeface="Courier New" panose="02070309020205020404" pitchFamily="49" charset="0"/>
                <a:ea typeface="ＭＳ Ｐゴシック" panose="020B0600070205080204" pitchFamily="34" charset="-128"/>
                <a:cs typeface="+mn-cs"/>
              </a:rPr>
              <a:t>?</a:t>
            </a:r>
          </a:p>
        </p:txBody>
      </p:sp>
      <p:cxnSp>
        <p:nvCxnSpPr>
          <p:cNvPr id="92167" name="Straight Arrow Connector 92166">
            <a:extLst>
              <a:ext uri="{FF2B5EF4-FFF2-40B4-BE49-F238E27FC236}">
                <a16:creationId xmlns:a16="http://schemas.microsoft.com/office/drawing/2014/main" id="{65EC8B72-BD74-B148-E27D-7A9F61B40C54}"/>
              </a:ext>
            </a:extLst>
          </p:cNvPr>
          <p:cNvCxnSpPr>
            <a:cxnSpLocks/>
          </p:cNvCxnSpPr>
          <p:nvPr/>
        </p:nvCxnSpPr>
        <p:spPr>
          <a:xfrm flipV="1">
            <a:off x="7586861"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8" name="TextBox 92167">
            <a:extLst>
              <a:ext uri="{FF2B5EF4-FFF2-40B4-BE49-F238E27FC236}">
                <a16:creationId xmlns:a16="http://schemas.microsoft.com/office/drawing/2014/main" id="{DFF65220-D6C1-4A00-D784-8DEB12781DE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67629" name="TextBox 92168">
            <a:extLst>
              <a:ext uri="{FF2B5EF4-FFF2-40B4-BE49-F238E27FC236}">
                <a16:creationId xmlns:a16="http://schemas.microsoft.com/office/drawing/2014/main" id="{D368495E-0AD4-3ED7-B1B0-5EFFC482F699}"/>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67630" name="TextBox 92169">
            <a:extLst>
              <a:ext uri="{FF2B5EF4-FFF2-40B4-BE49-F238E27FC236}">
                <a16:creationId xmlns:a16="http://schemas.microsoft.com/office/drawing/2014/main" id="{743836EF-D0E7-C7AA-6D01-A5152E655B9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67631" name="TextBox 92170">
            <a:extLst>
              <a:ext uri="{FF2B5EF4-FFF2-40B4-BE49-F238E27FC236}">
                <a16:creationId xmlns:a16="http://schemas.microsoft.com/office/drawing/2014/main" id="{C3098295-B2CE-168D-1145-C99B6892B36E}"/>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67632" name="TextBox 92171">
            <a:extLst>
              <a:ext uri="{FF2B5EF4-FFF2-40B4-BE49-F238E27FC236}">
                <a16:creationId xmlns:a16="http://schemas.microsoft.com/office/drawing/2014/main" id="{C5275016-1533-0230-E990-4F7F008A076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cxnSp>
        <p:nvCxnSpPr>
          <p:cNvPr id="92196" name="Straight Connector 92195">
            <a:extLst>
              <a:ext uri="{FF2B5EF4-FFF2-40B4-BE49-F238E27FC236}">
                <a16:creationId xmlns:a16="http://schemas.microsoft.com/office/drawing/2014/main" id="{4908682E-F6FC-87BE-7FD6-F30FE041901B}"/>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169E9096-5EC9-3596-27C0-C446EEE83252}"/>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C4B7C954-2496-468D-F226-1851DCD00CE9}"/>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5</a:t>
            </a:r>
          </a:p>
        </p:txBody>
      </p:sp>
      <p:cxnSp>
        <p:nvCxnSpPr>
          <p:cNvPr id="92200" name="Straight Arrow Connector 92199">
            <a:extLst>
              <a:ext uri="{FF2B5EF4-FFF2-40B4-BE49-F238E27FC236}">
                <a16:creationId xmlns:a16="http://schemas.microsoft.com/office/drawing/2014/main" id="{B3578396-1FC3-DB56-5375-1D312C4DE2F6}"/>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F638AA64-B0F0-D9DB-51C6-5FC3310277B7}"/>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852A219-9E08-B7A4-C527-B10D5FC0B448}"/>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CC38CE45-22A2-F1B0-D55D-9E4FD05076F8}"/>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
        <p:nvSpPr>
          <p:cNvPr id="9" name="TextBox 8">
            <a:extLst>
              <a:ext uri="{FF2B5EF4-FFF2-40B4-BE49-F238E27FC236}">
                <a16:creationId xmlns:a16="http://schemas.microsoft.com/office/drawing/2014/main" id="{B08B7CCF-B5A0-FE11-74A6-BBA71EF2C273}"/>
              </a:ext>
            </a:extLst>
          </p:cNvPr>
          <p:cNvSpPr txBox="1"/>
          <p:nvPr/>
        </p:nvSpPr>
        <p:spPr>
          <a:xfrm>
            <a:off x="0" y="5453104"/>
            <a:ext cx="9144000" cy="523220"/>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What if there are multiple losses in an RTT?</a:t>
            </a:r>
          </a:p>
        </p:txBody>
      </p:sp>
      <p:sp>
        <p:nvSpPr>
          <p:cNvPr id="10" name="TextBox 52">
            <a:extLst>
              <a:ext uri="{FF2B5EF4-FFF2-40B4-BE49-F238E27FC236}">
                <a16:creationId xmlns:a16="http://schemas.microsoft.com/office/drawing/2014/main" id="{C14537DD-932A-B05B-B1BD-E19B56981DE5}"/>
              </a:ext>
            </a:extLst>
          </p:cNvPr>
          <p:cNvSpPr txBox="1">
            <a:spLocks noChangeArrowheads="1"/>
          </p:cNvSpPr>
          <p:nvPr/>
        </p:nvSpPr>
        <p:spPr bwMode="auto">
          <a:xfrm>
            <a:off x="3357563" y="3785735"/>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12" name="TextBox 92190">
            <a:extLst>
              <a:ext uri="{FF2B5EF4-FFF2-40B4-BE49-F238E27FC236}">
                <a16:creationId xmlns:a16="http://schemas.microsoft.com/office/drawing/2014/main" id="{03C054EF-54A0-DEFA-7FD4-38CA4C8828A2}"/>
              </a:ext>
            </a:extLst>
          </p:cNvPr>
          <p:cNvSpPr txBox="1">
            <a:spLocks noChangeArrowheads="1"/>
          </p:cNvSpPr>
          <p:nvPr/>
        </p:nvSpPr>
        <p:spPr bwMode="auto">
          <a:xfrm>
            <a:off x="6795805" y="282293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13" name="TextBox 92191">
            <a:extLst>
              <a:ext uri="{FF2B5EF4-FFF2-40B4-BE49-F238E27FC236}">
                <a16:creationId xmlns:a16="http://schemas.microsoft.com/office/drawing/2014/main" id="{A7D85011-FAE8-58D0-5327-B4760193CFAE}"/>
              </a:ext>
            </a:extLst>
          </p:cNvPr>
          <p:cNvSpPr txBox="1">
            <a:spLocks noChangeArrowheads="1"/>
          </p:cNvSpPr>
          <p:nvPr/>
        </p:nvSpPr>
        <p:spPr bwMode="auto">
          <a:xfrm>
            <a:off x="7289518" y="2826108"/>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sp>
        <p:nvSpPr>
          <p:cNvPr id="14" name="TextBox 92162">
            <a:extLst>
              <a:ext uri="{FF2B5EF4-FFF2-40B4-BE49-F238E27FC236}">
                <a16:creationId xmlns:a16="http://schemas.microsoft.com/office/drawing/2014/main" id="{E109A2DD-74BB-8672-1888-AECCFE23CBBA}"/>
              </a:ext>
            </a:extLst>
          </p:cNvPr>
          <p:cNvSpPr txBox="1">
            <a:spLocks noChangeArrowheads="1"/>
          </p:cNvSpPr>
          <p:nvPr/>
        </p:nvSpPr>
        <p:spPr bwMode="auto">
          <a:xfrm>
            <a:off x="5276850"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5" name="TextBox 92191">
            <a:extLst>
              <a:ext uri="{FF2B5EF4-FFF2-40B4-BE49-F238E27FC236}">
                <a16:creationId xmlns:a16="http://schemas.microsoft.com/office/drawing/2014/main" id="{79BF4156-3961-6657-B4CB-88DC84E1371E}"/>
              </a:ext>
            </a:extLst>
          </p:cNvPr>
          <p:cNvSpPr txBox="1">
            <a:spLocks noChangeArrowheads="1"/>
          </p:cNvSpPr>
          <p:nvPr/>
        </p:nvSpPr>
        <p:spPr bwMode="auto">
          <a:xfrm>
            <a:off x="7789579" y="2824521"/>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21</a:t>
            </a:r>
          </a:p>
        </p:txBody>
      </p:sp>
      <p:sp>
        <p:nvSpPr>
          <p:cNvPr id="16" name="Rectangle 2">
            <a:extLst>
              <a:ext uri="{FF2B5EF4-FFF2-40B4-BE49-F238E27FC236}">
                <a16:creationId xmlns:a16="http://schemas.microsoft.com/office/drawing/2014/main" id="{5A8000DE-698E-3716-E9D6-5B7616C207A9}"/>
              </a:ext>
            </a:extLst>
          </p:cNvPr>
          <p:cNvSpPr txBox="1">
            <a:spLocks/>
          </p:cNvSpPr>
          <p:nvPr/>
        </p:nvSpPr>
        <p:spPr bwMode="auto">
          <a:xfrm>
            <a:off x="-275711" y="-138111"/>
            <a:ext cx="94398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a:ea typeface="ＭＳ Ｐゴシック" panose="020B0600070205080204" pitchFamily="34" charset="-128"/>
              </a:rPr>
              <a:t>Revisiting Dup ACKs (without Fast-Recovery)</a:t>
            </a:r>
            <a:endParaRPr kumimoji="0" lang="en-US" altLang="en-US" sz="36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3288720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072AC-6F61-EDC8-C676-53A999A0FF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54D0D-11FB-DC4A-81C2-D0DAB89419B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www.rfc-editor.org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rfc</a:t>
            </a:r>
            <a:r>
              <a:rPr kumimoji="0" lang="en-US" sz="1800" b="0" i="0" u="none" strike="noStrike" kern="1200" cap="none" spc="0" normalizeH="0" baseline="0" noProof="0" dirty="0">
                <a:ln>
                  <a:noFill/>
                </a:ln>
                <a:solidFill>
                  <a:prstClr val="black"/>
                </a:solidFill>
                <a:effectLst/>
                <a:uLnTx/>
                <a:uFillTx/>
                <a:latin typeface="Calibri"/>
                <a:ea typeface="+mn-ea"/>
                <a:cs typeface="+mn-cs"/>
              </a:rPr>
              <a:t>/rfc2018</a:t>
            </a:r>
          </a:p>
        </p:txBody>
      </p:sp>
      <p:pic>
        <p:nvPicPr>
          <p:cNvPr id="4" name="Picture 3">
            <a:extLst>
              <a:ext uri="{FF2B5EF4-FFF2-40B4-BE49-F238E27FC236}">
                <a16:creationId xmlns:a16="http://schemas.microsoft.com/office/drawing/2014/main" id="{34D0BDEF-523D-0418-0E69-E3F6D57CCA57}"/>
              </a:ext>
            </a:extLst>
          </p:cNvPr>
          <p:cNvPicPr>
            <a:picLocks noChangeAspect="1"/>
          </p:cNvPicPr>
          <p:nvPr/>
        </p:nvPicPr>
        <p:blipFill>
          <a:blip r:embed="rId2"/>
          <a:stretch>
            <a:fillRect/>
          </a:stretch>
        </p:blipFill>
        <p:spPr>
          <a:xfrm>
            <a:off x="102741" y="2428875"/>
            <a:ext cx="3098800" cy="1676400"/>
          </a:xfrm>
          <a:prstGeom prst="rect">
            <a:avLst/>
          </a:prstGeom>
        </p:spPr>
      </p:pic>
      <p:pic>
        <p:nvPicPr>
          <p:cNvPr id="5" name="Picture 4">
            <a:extLst>
              <a:ext uri="{FF2B5EF4-FFF2-40B4-BE49-F238E27FC236}">
                <a16:creationId xmlns:a16="http://schemas.microsoft.com/office/drawing/2014/main" id="{2F0E5849-BFFC-56CF-0ABD-FC8711E2CC2D}"/>
              </a:ext>
            </a:extLst>
          </p:cNvPr>
          <p:cNvPicPr>
            <a:picLocks noChangeAspect="1"/>
          </p:cNvPicPr>
          <p:nvPr/>
        </p:nvPicPr>
        <p:blipFill>
          <a:blip r:embed="rId3"/>
          <a:stretch>
            <a:fillRect/>
          </a:stretch>
        </p:blipFill>
        <p:spPr>
          <a:xfrm>
            <a:off x="4572000" y="2428875"/>
            <a:ext cx="4025900" cy="4292600"/>
          </a:xfrm>
          <a:prstGeom prst="rect">
            <a:avLst/>
          </a:prstGeom>
        </p:spPr>
      </p:pic>
    </p:spTree>
    <p:extLst>
      <p:ext uri="{BB962C8B-B14F-4D97-AF65-F5344CB8AC3E}">
        <p14:creationId xmlns:p14="http://schemas.microsoft.com/office/powerpoint/2010/main" val="524665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p:txBody>
      </p:sp>
      <p:sp>
        <p:nvSpPr>
          <p:cNvPr id="2" name="TextBox 1">
            <a:extLst>
              <a:ext uri="{FF2B5EF4-FFF2-40B4-BE49-F238E27FC236}">
                <a16:creationId xmlns:a16="http://schemas.microsoft.com/office/drawing/2014/main" id="{86A28A74-1CF8-443D-C557-B00E97DCB971}"/>
              </a:ext>
            </a:extLst>
          </p:cNvPr>
          <p:cNvSpPr txBox="1"/>
          <p:nvPr/>
        </p:nvSpPr>
        <p:spPr>
          <a:xfrm>
            <a:off x="-53788" y="6408837"/>
            <a:ext cx="68343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[REF-1]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https://www.rfc-editor.org/rfc/rfc2018</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[REF-2] https://</a:t>
            </a:r>
            <a:r>
              <a:rPr kumimoji="0" lang="en-US" sz="1400" b="0" i="0" u="none" strike="noStrike" kern="1200" cap="none" spc="0" normalizeH="0" baseline="0" noProof="0" dirty="0" err="1">
                <a:ln>
                  <a:noFill/>
                </a:ln>
                <a:solidFill>
                  <a:prstClr val="black"/>
                </a:solidFill>
                <a:effectLst/>
                <a:uLnTx/>
                <a:uFillTx/>
                <a:latin typeface="Calibri"/>
                <a:ea typeface="+mn-ea"/>
                <a:cs typeface="+mn-cs"/>
              </a:rPr>
              <a:t>www.excentis.com</a:t>
            </a:r>
            <a:r>
              <a:rPr kumimoji="0" lang="en-US" sz="1400" b="0" i="0" u="none" strike="noStrike" kern="1200" cap="none" spc="0" normalizeH="0" baseline="0" noProof="0" dirty="0">
                <a:ln>
                  <a:noFill/>
                </a:ln>
                <a:solidFill>
                  <a:prstClr val="black"/>
                </a:solidFill>
                <a:effectLst/>
                <a:uLnTx/>
                <a:uFillTx/>
                <a:latin typeface="Calibri"/>
                <a:ea typeface="+mn-ea"/>
                <a:cs typeface="+mn-cs"/>
              </a:rPr>
              <a:t>/blog/measuring-throughput-effect-of-used-</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tcp</a:t>
            </a:r>
            <a:r>
              <a:rPr kumimoji="0" lang="en-US" sz="1400" b="0" i="0" u="none" strike="noStrike" kern="1200" cap="none" spc="0" normalizeH="0" baseline="0" noProof="0" dirty="0">
                <a:ln>
                  <a:noFill/>
                </a:ln>
                <a:solidFill>
                  <a:prstClr val="black"/>
                </a:solidFill>
                <a:effectLst/>
                <a:uLnTx/>
                <a:uFillTx/>
                <a:latin typeface="Calibri"/>
                <a:ea typeface="+mn-ea"/>
                <a:cs typeface="+mn-cs"/>
              </a:rPr>
              <a:t>-settings/</a:t>
            </a:r>
          </a:p>
        </p:txBody>
      </p:sp>
      <p:pic>
        <p:nvPicPr>
          <p:cNvPr id="3074" name="Picture 2">
            <a:extLst>
              <a:ext uri="{FF2B5EF4-FFF2-40B4-BE49-F238E27FC236}">
                <a16:creationId xmlns:a16="http://schemas.microsoft.com/office/drawing/2014/main" id="{0D529A11-B698-12A5-C308-CA337EF76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344" y="595116"/>
            <a:ext cx="6571725"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2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1947E-0598-49E1-6254-F302DAC7A4E3}"/>
              </a:ext>
            </a:extLst>
          </p:cNvPr>
          <p:cNvSpPr>
            <a:spLocks noGrp="1"/>
          </p:cNvSpPr>
          <p:nvPr>
            <p:ph type="sldNum" sz="quarter" idx="12"/>
          </p:nvPr>
        </p:nvSpPr>
        <p:spPr/>
        <p:txBody>
          <a:bodyPr/>
          <a:lstStyle/>
          <a:p>
            <a:pPr>
              <a:defRPr/>
            </a:pPr>
            <a:fld id="{121E7658-8E9E-354F-8DE0-8AEAF9E6AF10}" type="slidenum">
              <a:rPr lang="en-US" altLang="en-US" smtClean="0"/>
              <a:pPr>
                <a:defRPr/>
              </a:pPr>
              <a:t>57</a:t>
            </a:fld>
            <a:endParaRPr lang="en-US" altLang="en-US"/>
          </a:p>
        </p:txBody>
      </p:sp>
      <p:pic>
        <p:nvPicPr>
          <p:cNvPr id="3" name="Picture 2">
            <a:extLst>
              <a:ext uri="{FF2B5EF4-FFF2-40B4-BE49-F238E27FC236}">
                <a16:creationId xmlns:a16="http://schemas.microsoft.com/office/drawing/2014/main" id="{C35A53C2-D68D-951D-735E-9511AEABEA5B}"/>
              </a:ext>
            </a:extLst>
          </p:cNvPr>
          <p:cNvPicPr>
            <a:picLocks noChangeAspect="1"/>
          </p:cNvPicPr>
          <p:nvPr/>
        </p:nvPicPr>
        <p:blipFill>
          <a:blip r:embed="rId2"/>
          <a:stretch>
            <a:fillRect/>
          </a:stretch>
        </p:blipFill>
        <p:spPr>
          <a:xfrm>
            <a:off x="-130302" y="2165257"/>
            <a:ext cx="9404604" cy="2527487"/>
          </a:xfrm>
          <a:prstGeom prst="rect">
            <a:avLst/>
          </a:prstGeom>
        </p:spPr>
      </p:pic>
      <p:sp>
        <p:nvSpPr>
          <p:cNvPr id="4" name="TextBox 3">
            <a:extLst>
              <a:ext uri="{FF2B5EF4-FFF2-40B4-BE49-F238E27FC236}">
                <a16:creationId xmlns:a16="http://schemas.microsoft.com/office/drawing/2014/main" id="{4968A556-C523-82D2-F7B8-A481D4932D57}"/>
              </a:ext>
            </a:extLst>
          </p:cNvPr>
          <p:cNvSpPr txBox="1"/>
          <p:nvPr/>
        </p:nvSpPr>
        <p:spPr>
          <a:xfrm>
            <a:off x="0" y="5983665"/>
            <a:ext cx="8189678" cy="646331"/>
          </a:xfrm>
          <a:prstGeom prst="rect">
            <a:avLst/>
          </a:prstGeom>
          <a:noFill/>
        </p:spPr>
        <p:txBody>
          <a:bodyPr wrap="none" rtlCol="0">
            <a:spAutoFit/>
          </a:bodyPr>
          <a:lstStyle/>
          <a:p>
            <a:r>
              <a:rPr lang="en-US" dirty="0"/>
              <a:t>Slides courtesy: </a:t>
            </a:r>
            <a:r>
              <a:rPr lang="en-US" dirty="0">
                <a:hlinkClick r:id="rId3"/>
              </a:rPr>
              <a:t>https://cseweb.ucsd.edu/classes/wi01/cse222/lectures/attack-18.pdf</a:t>
            </a:r>
            <a:endParaRPr lang="en-US" dirty="0"/>
          </a:p>
          <a:p>
            <a:r>
              <a:rPr lang="en-US" dirty="0"/>
              <a:t>Paper link: https://</a:t>
            </a:r>
            <a:r>
              <a:rPr lang="en-US" dirty="0" err="1"/>
              <a:t>dl.acm.org</a:t>
            </a:r>
            <a:r>
              <a:rPr lang="en-US" dirty="0"/>
              <a:t>/</a:t>
            </a:r>
            <a:r>
              <a:rPr lang="en-US" dirty="0" err="1"/>
              <a:t>doi</a:t>
            </a:r>
            <a:r>
              <a:rPr lang="en-US" dirty="0"/>
              <a:t>/10.1145/505696.505704</a:t>
            </a:r>
          </a:p>
        </p:txBody>
      </p:sp>
    </p:spTree>
    <p:extLst>
      <p:ext uri="{BB962C8B-B14F-4D97-AF65-F5344CB8AC3E}">
        <p14:creationId xmlns:p14="http://schemas.microsoft.com/office/powerpoint/2010/main" val="4146955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417A47-3916-7614-5F4E-08485D216510}"/>
              </a:ext>
            </a:extLst>
          </p:cNvPr>
          <p:cNvSpPr>
            <a:spLocks noGrp="1"/>
          </p:cNvSpPr>
          <p:nvPr>
            <p:ph type="sldNum" sz="quarter" idx="12"/>
          </p:nvPr>
        </p:nvSpPr>
        <p:spPr/>
        <p:txBody>
          <a:bodyPr/>
          <a:lstStyle/>
          <a:p>
            <a:pPr>
              <a:defRPr/>
            </a:pPr>
            <a:fld id="{121E7658-8E9E-354F-8DE0-8AEAF9E6AF10}" type="slidenum">
              <a:rPr lang="en-US" altLang="en-US" smtClean="0"/>
              <a:pPr>
                <a:defRPr/>
              </a:pPr>
              <a:t>58</a:t>
            </a:fld>
            <a:endParaRPr lang="en-US" altLang="en-US"/>
          </a:p>
        </p:txBody>
      </p:sp>
      <p:pic>
        <p:nvPicPr>
          <p:cNvPr id="4" name="Picture 3">
            <a:extLst>
              <a:ext uri="{FF2B5EF4-FFF2-40B4-BE49-F238E27FC236}">
                <a16:creationId xmlns:a16="http://schemas.microsoft.com/office/drawing/2014/main" id="{423A9F96-9A93-5202-5EE1-9B131929BBC8}"/>
              </a:ext>
            </a:extLst>
          </p:cNvPr>
          <p:cNvPicPr>
            <a:picLocks noChangeAspect="1"/>
          </p:cNvPicPr>
          <p:nvPr/>
        </p:nvPicPr>
        <p:blipFill rotWithShape="1">
          <a:blip r:embed="rId2"/>
          <a:srcRect l="19561" t="52135" r="19561" b="12510"/>
          <a:stretch/>
        </p:blipFill>
        <p:spPr>
          <a:xfrm>
            <a:off x="-45389" y="28920"/>
            <a:ext cx="9047666" cy="6800158"/>
          </a:xfrm>
          <a:prstGeom prst="rect">
            <a:avLst/>
          </a:prstGeom>
        </p:spPr>
      </p:pic>
    </p:spTree>
    <p:extLst>
      <p:ext uri="{BB962C8B-B14F-4D97-AF65-F5344CB8AC3E}">
        <p14:creationId xmlns:p14="http://schemas.microsoft.com/office/powerpoint/2010/main" val="35777210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3791A-8BF8-FC1E-BB25-F7B6235DD00A}"/>
              </a:ext>
            </a:extLst>
          </p:cNvPr>
          <p:cNvSpPr>
            <a:spLocks noGrp="1"/>
          </p:cNvSpPr>
          <p:nvPr>
            <p:ph type="sldNum" sz="quarter" idx="12"/>
          </p:nvPr>
        </p:nvSpPr>
        <p:spPr/>
        <p:txBody>
          <a:bodyPr/>
          <a:lstStyle/>
          <a:p>
            <a:pPr>
              <a:defRPr/>
            </a:pPr>
            <a:fld id="{121E7658-8E9E-354F-8DE0-8AEAF9E6AF10}" type="slidenum">
              <a:rPr lang="en-US" altLang="en-US" smtClean="0"/>
              <a:pPr>
                <a:defRPr/>
              </a:pPr>
              <a:t>59</a:t>
            </a:fld>
            <a:endParaRPr lang="en-US" altLang="en-US"/>
          </a:p>
        </p:txBody>
      </p:sp>
      <p:pic>
        <p:nvPicPr>
          <p:cNvPr id="4" name="Picture 3">
            <a:extLst>
              <a:ext uri="{FF2B5EF4-FFF2-40B4-BE49-F238E27FC236}">
                <a16:creationId xmlns:a16="http://schemas.microsoft.com/office/drawing/2014/main" id="{5FD565B6-84C2-F392-E7AB-AF3046253AB0}"/>
              </a:ext>
            </a:extLst>
          </p:cNvPr>
          <p:cNvPicPr>
            <a:picLocks noChangeAspect="1"/>
          </p:cNvPicPr>
          <p:nvPr/>
        </p:nvPicPr>
        <p:blipFill rotWithShape="1">
          <a:blip r:embed="rId2"/>
          <a:srcRect l="20337" t="12285" r="19950" b="52659"/>
          <a:stretch/>
        </p:blipFill>
        <p:spPr>
          <a:xfrm>
            <a:off x="0" y="0"/>
            <a:ext cx="9144000" cy="6947066"/>
          </a:xfrm>
          <a:prstGeom prst="rect">
            <a:avLst/>
          </a:prstGeom>
        </p:spPr>
      </p:pic>
    </p:spTree>
    <p:extLst>
      <p:ext uri="{BB962C8B-B14F-4D97-AF65-F5344CB8AC3E}">
        <p14:creationId xmlns:p14="http://schemas.microsoft.com/office/powerpoint/2010/main" val="793287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F78D2846-A4F0-D470-9869-D5B39057C504}"/>
              </a:ext>
            </a:extLst>
          </p:cNvPr>
          <p:cNvSpPr>
            <a:spLocks noGrp="1"/>
          </p:cNvSpPr>
          <p:nvPr>
            <p:ph type="title"/>
          </p:nvPr>
        </p:nvSpPr>
        <p:spPr/>
        <p:txBody>
          <a:bodyPr/>
          <a:lstStyle/>
          <a:p>
            <a:r>
              <a:rPr lang="en-US" altLang="en-US">
                <a:ea typeface="ＭＳ Ｐゴシック" panose="020B0600070205080204" pitchFamily="34" charset="-128"/>
              </a:rPr>
              <a:t>Slow Start in Tahoe</a:t>
            </a:r>
          </a:p>
        </p:txBody>
      </p:sp>
      <p:sp>
        <p:nvSpPr>
          <p:cNvPr id="89090" name="Rectangle 3">
            <a:extLst>
              <a:ext uri="{FF2B5EF4-FFF2-40B4-BE49-F238E27FC236}">
                <a16:creationId xmlns:a16="http://schemas.microsoft.com/office/drawing/2014/main" id="{E366B028-C9C2-622A-3797-44ECDF237386}"/>
              </a:ext>
            </a:extLst>
          </p:cNvPr>
          <p:cNvSpPr>
            <a:spLocks noGrp="1"/>
          </p:cNvSpPr>
          <p:nvPr>
            <p:ph type="body" idx="1"/>
          </p:nvPr>
        </p:nvSpPr>
        <p:spPr>
          <a:xfrm>
            <a:off x="431800" y="1568450"/>
            <a:ext cx="8318500" cy="4171950"/>
          </a:xfrm>
        </p:spPr>
        <p:txBody>
          <a:bodyPr/>
          <a:lstStyle/>
          <a:p>
            <a:r>
              <a:rPr lang="en-US" altLang="en-US">
                <a:ea typeface="ＭＳ Ｐゴシック" panose="020B0600070205080204" pitchFamily="34" charset="-128"/>
              </a:rPr>
              <a:t>Start with </a:t>
            </a:r>
            <a:r>
              <a:rPr lang="en-US" altLang="en-US">
                <a:solidFill>
                  <a:srgbClr val="00CC00"/>
                </a:solidFill>
                <a:ea typeface="ＭＳ Ｐゴシック" panose="020B0600070205080204" pitchFamily="34" charset="-128"/>
              </a:rPr>
              <a:t>cwnd = 1 </a:t>
            </a:r>
            <a:r>
              <a:rPr lang="en-US" altLang="en-US">
                <a:solidFill>
                  <a:schemeClr val="tx2"/>
                </a:solidFill>
                <a:ea typeface="ＭＳ Ｐゴシック" panose="020B0600070205080204" pitchFamily="34" charset="-128"/>
              </a:rPr>
              <a:t>(slow start)</a:t>
            </a:r>
          </a:p>
          <a:p>
            <a:r>
              <a:rPr lang="en-US" altLang="en-US">
                <a:ea typeface="ＭＳ Ｐゴシック" panose="020B0600070205080204" pitchFamily="34" charset="-128"/>
              </a:rPr>
              <a:t>On each successful ACK increment cwnd</a:t>
            </a:r>
          </a:p>
          <a:p>
            <a:pPr>
              <a:buFont typeface="Wingdings" pitchFamily="2" charset="2"/>
              <a:buNone/>
            </a:pPr>
            <a:r>
              <a:rPr lang="en-US" altLang="en-US">
                <a:ea typeface="ＭＳ Ｐゴシック" panose="020B0600070205080204" pitchFamily="34" charset="-128"/>
              </a:rPr>
              <a:t>			</a:t>
            </a:r>
            <a:r>
              <a:rPr lang="en-US" altLang="en-US">
                <a:solidFill>
                  <a:srgbClr val="00CC00"/>
                </a:solidFill>
                <a:ea typeface="ＭＳ Ｐゴシック" panose="020B0600070205080204" pitchFamily="34" charset="-128"/>
              </a:rPr>
              <a:t>cwnd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cnwd + 1</a:t>
            </a:r>
          </a:p>
          <a:p>
            <a:r>
              <a:rPr lang="en-US" altLang="en-US" u="sng">
                <a:ea typeface="ＭＳ Ｐゴシック" panose="020B0600070205080204" pitchFamily="34" charset="-128"/>
              </a:rPr>
              <a:t>Exponential growth</a:t>
            </a:r>
            <a:r>
              <a:rPr lang="en-US" altLang="en-US">
                <a:ea typeface="ＭＳ Ｐゴシック" panose="020B0600070205080204" pitchFamily="34" charset="-128"/>
              </a:rPr>
              <a:t> of cwnd</a:t>
            </a:r>
          </a:p>
          <a:p>
            <a:pPr>
              <a:buFont typeface="Wingdings" pitchFamily="2" charset="2"/>
              <a:buNone/>
            </a:pPr>
            <a:r>
              <a:rPr lang="en-US" altLang="en-US">
                <a:ea typeface="ＭＳ Ｐゴシック" panose="020B0600070205080204" pitchFamily="34" charset="-128"/>
              </a:rPr>
              <a:t>		each RTT: </a:t>
            </a:r>
            <a:r>
              <a:rPr lang="en-US" altLang="en-US">
                <a:solidFill>
                  <a:srgbClr val="00CC00"/>
                </a:solidFill>
                <a:ea typeface="ＭＳ Ｐゴシック" panose="020B0600070205080204" pitchFamily="34" charset="-128"/>
              </a:rPr>
              <a:t>cwnd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2 x cwnd</a:t>
            </a:r>
          </a:p>
          <a:p>
            <a:r>
              <a:rPr lang="en-US" altLang="en-US">
                <a:ea typeface="ＭＳ Ｐゴシック" panose="020B0600070205080204" pitchFamily="34" charset="-128"/>
              </a:rPr>
              <a:t>Enter </a:t>
            </a:r>
            <a:r>
              <a:rPr lang="en-US" altLang="en-US">
                <a:solidFill>
                  <a:srgbClr val="FF0000"/>
                </a:solidFill>
                <a:ea typeface="ＭＳ Ｐゴシック" panose="020B0600070205080204" pitchFamily="34" charset="-128"/>
              </a:rPr>
              <a:t>CA</a:t>
            </a:r>
            <a:r>
              <a:rPr lang="en-US" altLang="en-US">
                <a:ea typeface="ＭＳ Ｐゴシック" panose="020B0600070205080204" pitchFamily="34" charset="-128"/>
              </a:rPr>
              <a:t> when </a:t>
            </a:r>
            <a:r>
              <a:rPr lang="en-US" altLang="en-US">
                <a:solidFill>
                  <a:srgbClr val="00CC00"/>
                </a:solidFill>
                <a:ea typeface="ＭＳ Ｐゴシック" panose="020B0600070205080204" pitchFamily="34" charset="-128"/>
              </a:rPr>
              <a:t>cwnd &gt;= ssthresh</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3791A-8BF8-FC1E-BB25-F7B6235DD00A}"/>
              </a:ext>
            </a:extLst>
          </p:cNvPr>
          <p:cNvSpPr>
            <a:spLocks noGrp="1"/>
          </p:cNvSpPr>
          <p:nvPr>
            <p:ph type="sldNum" sz="quarter" idx="12"/>
          </p:nvPr>
        </p:nvSpPr>
        <p:spPr/>
        <p:txBody>
          <a:bodyPr/>
          <a:lstStyle/>
          <a:p>
            <a:pPr>
              <a:defRPr/>
            </a:pPr>
            <a:fld id="{121E7658-8E9E-354F-8DE0-8AEAF9E6AF10}" type="slidenum">
              <a:rPr lang="en-US" altLang="en-US" smtClean="0"/>
              <a:pPr>
                <a:defRPr/>
              </a:pPr>
              <a:t>60</a:t>
            </a:fld>
            <a:endParaRPr lang="en-US" altLang="en-US"/>
          </a:p>
        </p:txBody>
      </p:sp>
      <p:pic>
        <p:nvPicPr>
          <p:cNvPr id="4" name="Picture 3">
            <a:extLst>
              <a:ext uri="{FF2B5EF4-FFF2-40B4-BE49-F238E27FC236}">
                <a16:creationId xmlns:a16="http://schemas.microsoft.com/office/drawing/2014/main" id="{5FD565B6-84C2-F392-E7AB-AF3046253AB0}"/>
              </a:ext>
            </a:extLst>
          </p:cNvPr>
          <p:cNvPicPr>
            <a:picLocks noChangeAspect="1"/>
          </p:cNvPicPr>
          <p:nvPr/>
        </p:nvPicPr>
        <p:blipFill rotWithShape="1">
          <a:blip r:embed="rId2"/>
          <a:srcRect l="20337" t="52435" r="19755" b="12509"/>
          <a:stretch/>
        </p:blipFill>
        <p:spPr>
          <a:xfrm>
            <a:off x="0" y="0"/>
            <a:ext cx="9056074" cy="6858000"/>
          </a:xfrm>
          <a:prstGeom prst="rect">
            <a:avLst/>
          </a:prstGeom>
        </p:spPr>
      </p:pic>
    </p:spTree>
    <p:extLst>
      <p:ext uri="{BB962C8B-B14F-4D97-AF65-F5344CB8AC3E}">
        <p14:creationId xmlns:p14="http://schemas.microsoft.com/office/powerpoint/2010/main" val="2107855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61</a:t>
            </a:fld>
            <a:endParaRPr lang="en-US" altLang="en-US"/>
          </a:p>
        </p:txBody>
      </p:sp>
      <p:pic>
        <p:nvPicPr>
          <p:cNvPr id="4" name="Picture 3">
            <a:extLst>
              <a:ext uri="{FF2B5EF4-FFF2-40B4-BE49-F238E27FC236}">
                <a16:creationId xmlns:a16="http://schemas.microsoft.com/office/drawing/2014/main" id="{175EE556-23CE-D342-3393-FD03ABC5AE6A}"/>
              </a:ext>
            </a:extLst>
          </p:cNvPr>
          <p:cNvPicPr>
            <a:picLocks noChangeAspect="1"/>
          </p:cNvPicPr>
          <p:nvPr/>
        </p:nvPicPr>
        <p:blipFill rotWithShape="1">
          <a:blip r:embed="rId2"/>
          <a:srcRect l="20337" t="12434" r="20143" b="52509"/>
          <a:stretch/>
        </p:blipFill>
        <p:spPr>
          <a:xfrm>
            <a:off x="0" y="0"/>
            <a:ext cx="9144000" cy="6969695"/>
          </a:xfrm>
          <a:prstGeom prst="rect">
            <a:avLst/>
          </a:prstGeom>
        </p:spPr>
      </p:pic>
    </p:spTree>
    <p:extLst>
      <p:ext uri="{BB962C8B-B14F-4D97-AF65-F5344CB8AC3E}">
        <p14:creationId xmlns:p14="http://schemas.microsoft.com/office/powerpoint/2010/main" val="2517970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62</a:t>
            </a:fld>
            <a:endParaRPr lang="en-US" altLang="en-US"/>
          </a:p>
        </p:txBody>
      </p:sp>
      <p:pic>
        <p:nvPicPr>
          <p:cNvPr id="4" name="Picture 3">
            <a:extLst>
              <a:ext uri="{FF2B5EF4-FFF2-40B4-BE49-F238E27FC236}">
                <a16:creationId xmlns:a16="http://schemas.microsoft.com/office/drawing/2014/main" id="{175EE556-23CE-D342-3393-FD03ABC5AE6A}"/>
              </a:ext>
            </a:extLst>
          </p:cNvPr>
          <p:cNvPicPr>
            <a:picLocks noChangeAspect="1"/>
          </p:cNvPicPr>
          <p:nvPr/>
        </p:nvPicPr>
        <p:blipFill rotWithShape="1">
          <a:blip r:embed="rId2"/>
          <a:srcRect l="19756" t="52434" r="19949" b="12509"/>
          <a:stretch/>
        </p:blipFill>
        <p:spPr>
          <a:xfrm>
            <a:off x="0" y="-10275"/>
            <a:ext cx="9028823" cy="6793394"/>
          </a:xfrm>
          <a:prstGeom prst="rect">
            <a:avLst/>
          </a:prstGeom>
        </p:spPr>
      </p:pic>
    </p:spTree>
    <p:extLst>
      <p:ext uri="{BB962C8B-B14F-4D97-AF65-F5344CB8AC3E}">
        <p14:creationId xmlns:p14="http://schemas.microsoft.com/office/powerpoint/2010/main" val="1030572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63</a:t>
            </a:fld>
            <a:endParaRPr lang="en-US" altLang="en-US"/>
          </a:p>
        </p:txBody>
      </p:sp>
      <p:pic>
        <p:nvPicPr>
          <p:cNvPr id="4" name="Picture 3">
            <a:extLst>
              <a:ext uri="{FF2B5EF4-FFF2-40B4-BE49-F238E27FC236}">
                <a16:creationId xmlns:a16="http://schemas.microsoft.com/office/drawing/2014/main" id="{59AF9B0F-7AFF-0685-1753-ED9AC38A5FCD}"/>
              </a:ext>
            </a:extLst>
          </p:cNvPr>
          <p:cNvPicPr>
            <a:picLocks noChangeAspect="1"/>
          </p:cNvPicPr>
          <p:nvPr/>
        </p:nvPicPr>
        <p:blipFill rotWithShape="1">
          <a:blip r:embed="rId2"/>
          <a:srcRect l="20143" t="12434" r="19756" b="52659"/>
          <a:stretch/>
        </p:blipFill>
        <p:spPr>
          <a:xfrm>
            <a:off x="0" y="0"/>
            <a:ext cx="9144000" cy="6872752"/>
          </a:xfrm>
          <a:prstGeom prst="rect">
            <a:avLst/>
          </a:prstGeom>
        </p:spPr>
      </p:pic>
      <p:pic>
        <p:nvPicPr>
          <p:cNvPr id="3" name="Picture 2">
            <a:extLst>
              <a:ext uri="{FF2B5EF4-FFF2-40B4-BE49-F238E27FC236}">
                <a16:creationId xmlns:a16="http://schemas.microsoft.com/office/drawing/2014/main" id="{98233B48-62F4-C860-A397-E16BB15849B9}"/>
              </a:ext>
            </a:extLst>
          </p:cNvPr>
          <p:cNvPicPr>
            <a:picLocks noChangeAspect="1"/>
          </p:cNvPicPr>
          <p:nvPr/>
        </p:nvPicPr>
        <p:blipFill>
          <a:blip r:embed="rId3"/>
          <a:stretch>
            <a:fillRect/>
          </a:stretch>
        </p:blipFill>
        <p:spPr>
          <a:xfrm>
            <a:off x="4453946" y="5129119"/>
            <a:ext cx="4690054" cy="1592356"/>
          </a:xfrm>
          <a:prstGeom prst="rect">
            <a:avLst/>
          </a:prstGeom>
        </p:spPr>
      </p:pic>
    </p:spTree>
    <p:extLst>
      <p:ext uri="{BB962C8B-B14F-4D97-AF65-F5344CB8AC3E}">
        <p14:creationId xmlns:p14="http://schemas.microsoft.com/office/powerpoint/2010/main" val="2017768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64</a:t>
            </a:fld>
            <a:endParaRPr lang="en-US" altLang="en-US"/>
          </a:p>
        </p:txBody>
      </p:sp>
      <p:pic>
        <p:nvPicPr>
          <p:cNvPr id="4" name="Picture 3">
            <a:extLst>
              <a:ext uri="{FF2B5EF4-FFF2-40B4-BE49-F238E27FC236}">
                <a16:creationId xmlns:a16="http://schemas.microsoft.com/office/drawing/2014/main" id="{59AF9B0F-7AFF-0685-1753-ED9AC38A5FCD}"/>
              </a:ext>
            </a:extLst>
          </p:cNvPr>
          <p:cNvPicPr>
            <a:picLocks noChangeAspect="1"/>
          </p:cNvPicPr>
          <p:nvPr/>
        </p:nvPicPr>
        <p:blipFill rotWithShape="1">
          <a:blip r:embed="rId2"/>
          <a:srcRect l="19756" t="52433" r="19949" b="12360"/>
          <a:stretch/>
        </p:blipFill>
        <p:spPr>
          <a:xfrm>
            <a:off x="0" y="0"/>
            <a:ext cx="9144000" cy="6909456"/>
          </a:xfrm>
          <a:prstGeom prst="rect">
            <a:avLst/>
          </a:prstGeom>
        </p:spPr>
      </p:pic>
    </p:spTree>
    <p:extLst>
      <p:ext uri="{BB962C8B-B14F-4D97-AF65-F5344CB8AC3E}">
        <p14:creationId xmlns:p14="http://schemas.microsoft.com/office/powerpoint/2010/main" val="2703266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65</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12434" r="19949" b="52509"/>
          <a:stretch/>
        </p:blipFill>
        <p:spPr>
          <a:xfrm>
            <a:off x="0" y="-1"/>
            <a:ext cx="9144000" cy="6924587"/>
          </a:xfrm>
          <a:prstGeom prst="rect">
            <a:avLst/>
          </a:prstGeom>
        </p:spPr>
      </p:pic>
      <p:pic>
        <p:nvPicPr>
          <p:cNvPr id="3" name="Picture 2">
            <a:extLst>
              <a:ext uri="{FF2B5EF4-FFF2-40B4-BE49-F238E27FC236}">
                <a16:creationId xmlns:a16="http://schemas.microsoft.com/office/drawing/2014/main" id="{0FF49B5B-CE8F-78F7-D16F-B49C8E25BB5E}"/>
              </a:ext>
            </a:extLst>
          </p:cNvPr>
          <p:cNvPicPr>
            <a:picLocks noChangeAspect="1"/>
          </p:cNvPicPr>
          <p:nvPr/>
        </p:nvPicPr>
        <p:blipFill>
          <a:blip r:embed="rId3"/>
          <a:stretch>
            <a:fillRect/>
          </a:stretch>
        </p:blipFill>
        <p:spPr>
          <a:xfrm>
            <a:off x="4572000" y="5163138"/>
            <a:ext cx="4556685" cy="1193212"/>
          </a:xfrm>
          <a:prstGeom prst="rect">
            <a:avLst/>
          </a:prstGeom>
        </p:spPr>
      </p:pic>
    </p:spTree>
    <p:extLst>
      <p:ext uri="{BB962C8B-B14F-4D97-AF65-F5344CB8AC3E}">
        <p14:creationId xmlns:p14="http://schemas.microsoft.com/office/powerpoint/2010/main" val="1189703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66</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52285" r="19949" b="12659"/>
          <a:stretch/>
        </p:blipFill>
        <p:spPr>
          <a:xfrm>
            <a:off x="0" y="-1"/>
            <a:ext cx="9144000" cy="6924587"/>
          </a:xfrm>
          <a:prstGeom prst="rect">
            <a:avLst/>
          </a:prstGeom>
        </p:spPr>
      </p:pic>
    </p:spTree>
    <p:extLst>
      <p:ext uri="{BB962C8B-B14F-4D97-AF65-F5344CB8AC3E}">
        <p14:creationId xmlns:p14="http://schemas.microsoft.com/office/powerpoint/2010/main" val="1693982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67</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20143" t="12434" r="20143" b="52659"/>
          <a:stretch/>
        </p:blipFill>
        <p:spPr>
          <a:xfrm>
            <a:off x="-1" y="-484092"/>
            <a:ext cx="9061807" cy="6855203"/>
          </a:xfrm>
          <a:prstGeom prst="rect">
            <a:avLst/>
          </a:prstGeom>
        </p:spPr>
      </p:pic>
      <p:pic>
        <p:nvPicPr>
          <p:cNvPr id="3" name="Picture 2">
            <a:extLst>
              <a:ext uri="{FF2B5EF4-FFF2-40B4-BE49-F238E27FC236}">
                <a16:creationId xmlns:a16="http://schemas.microsoft.com/office/drawing/2014/main" id="{1F4F4B67-4032-BB60-A078-169F4A46FDBA}"/>
              </a:ext>
            </a:extLst>
          </p:cNvPr>
          <p:cNvPicPr>
            <a:picLocks noChangeAspect="1"/>
          </p:cNvPicPr>
          <p:nvPr/>
        </p:nvPicPr>
        <p:blipFill>
          <a:blip r:embed="rId3"/>
          <a:stretch>
            <a:fillRect/>
          </a:stretch>
        </p:blipFill>
        <p:spPr>
          <a:xfrm>
            <a:off x="82194" y="5598086"/>
            <a:ext cx="5796106" cy="1206126"/>
          </a:xfrm>
          <a:prstGeom prst="rect">
            <a:avLst/>
          </a:prstGeom>
        </p:spPr>
      </p:pic>
    </p:spTree>
    <p:extLst>
      <p:ext uri="{BB962C8B-B14F-4D97-AF65-F5344CB8AC3E}">
        <p14:creationId xmlns:p14="http://schemas.microsoft.com/office/powerpoint/2010/main" val="797519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68</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19756" t="52434" r="20143" b="11910"/>
          <a:stretch/>
        </p:blipFill>
        <p:spPr>
          <a:xfrm>
            <a:off x="0" y="0"/>
            <a:ext cx="8979613" cy="6894026"/>
          </a:xfrm>
          <a:prstGeom prst="rect">
            <a:avLst/>
          </a:prstGeom>
        </p:spPr>
      </p:pic>
    </p:spTree>
    <p:extLst>
      <p:ext uri="{BB962C8B-B14F-4D97-AF65-F5344CB8AC3E}">
        <p14:creationId xmlns:p14="http://schemas.microsoft.com/office/powerpoint/2010/main" val="3337479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69</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950" t="12285" r="19948" b="52509"/>
          <a:stretch/>
        </p:blipFill>
        <p:spPr>
          <a:xfrm>
            <a:off x="49515" y="1325"/>
            <a:ext cx="9044969" cy="6856675"/>
          </a:xfrm>
          <a:prstGeom prst="rect">
            <a:avLst/>
          </a:prstGeom>
        </p:spPr>
      </p:pic>
    </p:spTree>
    <p:extLst>
      <p:ext uri="{BB962C8B-B14F-4D97-AF65-F5344CB8AC3E}">
        <p14:creationId xmlns:p14="http://schemas.microsoft.com/office/powerpoint/2010/main" val="193079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BB8CBA3D-557F-1044-0C3E-A6113C556F96}"/>
              </a:ext>
            </a:extLst>
          </p:cNvPr>
          <p:cNvSpPr>
            <a:spLocks noGrp="1"/>
          </p:cNvSpPr>
          <p:nvPr>
            <p:ph type="title"/>
          </p:nvPr>
        </p:nvSpPr>
        <p:spPr/>
        <p:txBody>
          <a:bodyPr/>
          <a:lstStyle/>
          <a:p>
            <a:r>
              <a:rPr lang="en-US" altLang="en-US">
                <a:ea typeface="ＭＳ Ｐゴシック" panose="020B0600070205080204" pitchFamily="34" charset="-128"/>
              </a:rPr>
              <a:t>Slow Start</a:t>
            </a:r>
          </a:p>
        </p:txBody>
      </p:sp>
      <p:sp>
        <p:nvSpPr>
          <p:cNvPr id="705546" name="Line 10">
            <a:extLst>
              <a:ext uri="{FF2B5EF4-FFF2-40B4-BE49-F238E27FC236}">
                <a16:creationId xmlns:a16="http://schemas.microsoft.com/office/drawing/2014/main" id="{9BC482E2-E16D-C7AE-8578-DB5D468FA661}"/>
              </a:ext>
            </a:extLst>
          </p:cNvPr>
          <p:cNvSpPr>
            <a:spLocks noChangeShapeType="1"/>
          </p:cNvSpPr>
          <p:nvPr/>
        </p:nvSpPr>
        <p:spPr bwMode="auto">
          <a:xfrm flipH="1">
            <a:off x="1447800" y="28194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45" name="Line 9">
            <a:extLst>
              <a:ext uri="{FF2B5EF4-FFF2-40B4-BE49-F238E27FC236}">
                <a16:creationId xmlns:a16="http://schemas.microsoft.com/office/drawing/2014/main" id="{54232C27-23A5-03CB-69C1-49467C644AED}"/>
              </a:ext>
            </a:extLst>
          </p:cNvPr>
          <p:cNvSpPr>
            <a:spLocks noChangeShapeType="1"/>
          </p:cNvSpPr>
          <p:nvPr/>
        </p:nvSpPr>
        <p:spPr bwMode="auto">
          <a:xfrm>
            <a:off x="1447800" y="23622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61" name="Line 25">
            <a:extLst>
              <a:ext uri="{FF2B5EF4-FFF2-40B4-BE49-F238E27FC236}">
                <a16:creationId xmlns:a16="http://schemas.microsoft.com/office/drawing/2014/main" id="{600DE630-BCFD-30B8-8EEB-7922CFB8DB63}"/>
              </a:ext>
            </a:extLst>
          </p:cNvPr>
          <p:cNvSpPr>
            <a:spLocks noChangeShapeType="1"/>
          </p:cNvSpPr>
          <p:nvPr/>
        </p:nvSpPr>
        <p:spPr bwMode="auto">
          <a:xfrm flipH="1">
            <a:off x="1419225" y="3914775"/>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5" name="Line 39">
            <a:extLst>
              <a:ext uri="{FF2B5EF4-FFF2-40B4-BE49-F238E27FC236}">
                <a16:creationId xmlns:a16="http://schemas.microsoft.com/office/drawing/2014/main" id="{32A51674-A9BA-6387-C4B5-67CEC4E2A513}"/>
              </a:ext>
            </a:extLst>
          </p:cNvPr>
          <p:cNvSpPr>
            <a:spLocks noChangeShapeType="1"/>
          </p:cNvSpPr>
          <p:nvPr/>
        </p:nvSpPr>
        <p:spPr bwMode="auto">
          <a:xfrm>
            <a:off x="1447800" y="32766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7" name="Line 41">
            <a:extLst>
              <a:ext uri="{FF2B5EF4-FFF2-40B4-BE49-F238E27FC236}">
                <a16:creationId xmlns:a16="http://schemas.microsoft.com/office/drawing/2014/main" id="{2BC0E2EC-893B-48AE-2C31-68041A08101D}"/>
              </a:ext>
            </a:extLst>
          </p:cNvPr>
          <p:cNvSpPr>
            <a:spLocks noChangeShapeType="1"/>
          </p:cNvSpPr>
          <p:nvPr/>
        </p:nvSpPr>
        <p:spPr bwMode="auto">
          <a:xfrm>
            <a:off x="1447800" y="437197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9" name="Line 43">
            <a:extLst>
              <a:ext uri="{FF2B5EF4-FFF2-40B4-BE49-F238E27FC236}">
                <a16:creationId xmlns:a16="http://schemas.microsoft.com/office/drawing/2014/main" id="{AC18B140-D459-0D87-4A0B-89DCC75B28E3}"/>
              </a:ext>
            </a:extLst>
          </p:cNvPr>
          <p:cNvSpPr>
            <a:spLocks noChangeShapeType="1"/>
          </p:cNvSpPr>
          <p:nvPr/>
        </p:nvSpPr>
        <p:spPr bwMode="auto">
          <a:xfrm>
            <a:off x="1462088" y="5686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0" name="Line 44">
            <a:extLst>
              <a:ext uri="{FF2B5EF4-FFF2-40B4-BE49-F238E27FC236}">
                <a16:creationId xmlns:a16="http://schemas.microsoft.com/office/drawing/2014/main" id="{751B477F-9D69-8A48-D46B-5D69938936E4}"/>
              </a:ext>
            </a:extLst>
          </p:cNvPr>
          <p:cNvSpPr>
            <a:spLocks noChangeShapeType="1"/>
          </p:cNvSpPr>
          <p:nvPr/>
        </p:nvSpPr>
        <p:spPr bwMode="auto">
          <a:xfrm>
            <a:off x="1447800" y="45529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4" name="Line 48">
            <a:extLst>
              <a:ext uri="{FF2B5EF4-FFF2-40B4-BE49-F238E27FC236}">
                <a16:creationId xmlns:a16="http://schemas.microsoft.com/office/drawing/2014/main" id="{C6E10462-366C-CD94-5138-34946E585788}"/>
              </a:ext>
            </a:extLst>
          </p:cNvPr>
          <p:cNvSpPr>
            <a:spLocks noChangeShapeType="1"/>
          </p:cNvSpPr>
          <p:nvPr/>
        </p:nvSpPr>
        <p:spPr bwMode="auto">
          <a:xfrm>
            <a:off x="1447800" y="4741863"/>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5" name="Line 49">
            <a:extLst>
              <a:ext uri="{FF2B5EF4-FFF2-40B4-BE49-F238E27FC236}">
                <a16:creationId xmlns:a16="http://schemas.microsoft.com/office/drawing/2014/main" id="{B611F750-C4B8-4180-B17A-CCD4072DFE2F}"/>
              </a:ext>
            </a:extLst>
          </p:cNvPr>
          <p:cNvSpPr>
            <a:spLocks noChangeShapeType="1"/>
          </p:cNvSpPr>
          <p:nvPr/>
        </p:nvSpPr>
        <p:spPr bwMode="auto">
          <a:xfrm>
            <a:off x="1447800" y="3449638"/>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9" name="Line 53">
            <a:extLst>
              <a:ext uri="{FF2B5EF4-FFF2-40B4-BE49-F238E27FC236}">
                <a16:creationId xmlns:a16="http://schemas.microsoft.com/office/drawing/2014/main" id="{856CEA1B-FC5F-99E4-442A-78BF2D1802E2}"/>
              </a:ext>
            </a:extLst>
          </p:cNvPr>
          <p:cNvSpPr>
            <a:spLocks noChangeShapeType="1"/>
          </p:cNvSpPr>
          <p:nvPr/>
        </p:nvSpPr>
        <p:spPr bwMode="auto">
          <a:xfrm>
            <a:off x="1455738" y="5867400"/>
            <a:ext cx="1447800" cy="304800"/>
          </a:xfrm>
          <a:prstGeom prst="line">
            <a:avLst/>
          </a:prstGeom>
          <a:noFill/>
          <a:ln w="25400">
            <a:solidFill>
              <a:srgbClr val="993366"/>
            </a:solidFill>
            <a:round/>
            <a:headEnd/>
            <a:tailEnd type="non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607" name="Text Box 71">
            <a:extLst>
              <a:ext uri="{FF2B5EF4-FFF2-40B4-BE49-F238E27FC236}">
                <a16:creationId xmlns:a16="http://schemas.microsoft.com/office/drawing/2014/main" id="{274B1757-0778-368E-5D53-33F89C1D9B74}"/>
              </a:ext>
            </a:extLst>
          </p:cNvPr>
          <p:cNvSpPr txBox="1">
            <a:spLocks noChangeArrowheads="1"/>
          </p:cNvSpPr>
          <p:nvPr/>
        </p:nvSpPr>
        <p:spPr bwMode="auto">
          <a:xfrm>
            <a:off x="1906588" y="2305050"/>
            <a:ext cx="13636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993366"/>
                </a:solidFill>
                <a:effectLst/>
                <a:uLnTx/>
                <a:uFillTx/>
                <a:latin typeface="Tahoma" panose="020B0604030504040204" pitchFamily="34" charset="0"/>
                <a:ea typeface="ＭＳ Ｐゴシック" panose="020B0600070205080204" pitchFamily="34" charset="-128"/>
                <a:cs typeface="+mn-cs"/>
              </a:rPr>
              <a:t>data packet</a:t>
            </a:r>
          </a:p>
        </p:txBody>
      </p:sp>
      <p:sp>
        <p:nvSpPr>
          <p:cNvPr id="705608" name="Text Box 72">
            <a:extLst>
              <a:ext uri="{FF2B5EF4-FFF2-40B4-BE49-F238E27FC236}">
                <a16:creationId xmlns:a16="http://schemas.microsoft.com/office/drawing/2014/main" id="{FCA405D3-5998-6E0B-B6F5-C16218C7D4C8}"/>
              </a:ext>
            </a:extLst>
          </p:cNvPr>
          <p:cNvSpPr txBox="1">
            <a:spLocks noChangeArrowheads="1"/>
          </p:cNvSpPr>
          <p:nvPr/>
        </p:nvSpPr>
        <p:spPr bwMode="auto">
          <a:xfrm>
            <a:off x="2206625" y="2844800"/>
            <a:ext cx="59213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46BA12"/>
                </a:solidFill>
                <a:effectLst/>
                <a:uLnTx/>
                <a:uFillTx/>
                <a:latin typeface="Tahoma" panose="020B0604030504040204" pitchFamily="34" charset="0"/>
                <a:ea typeface="ＭＳ Ｐゴシック" panose="020B0600070205080204" pitchFamily="34" charset="-128"/>
                <a:cs typeface="+mn-cs"/>
              </a:rPr>
              <a:t>ACK</a:t>
            </a:r>
          </a:p>
        </p:txBody>
      </p:sp>
      <p:sp>
        <p:nvSpPr>
          <p:cNvPr id="705560" name="Line 24">
            <a:extLst>
              <a:ext uri="{FF2B5EF4-FFF2-40B4-BE49-F238E27FC236}">
                <a16:creationId xmlns:a16="http://schemas.microsoft.com/office/drawing/2014/main" id="{87E89D63-205F-22FC-E13E-FC8E6FB65700}"/>
              </a:ext>
            </a:extLst>
          </p:cNvPr>
          <p:cNvSpPr>
            <a:spLocks noChangeShapeType="1"/>
          </p:cNvSpPr>
          <p:nvPr/>
        </p:nvSpPr>
        <p:spPr bwMode="auto">
          <a:xfrm flipH="1">
            <a:off x="1419225" y="37338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6" name="Line 40">
            <a:extLst>
              <a:ext uri="{FF2B5EF4-FFF2-40B4-BE49-F238E27FC236}">
                <a16:creationId xmlns:a16="http://schemas.microsoft.com/office/drawing/2014/main" id="{EAC41878-F65D-DE70-6658-744E03EA9350}"/>
              </a:ext>
            </a:extLst>
          </p:cNvPr>
          <p:cNvSpPr>
            <a:spLocks noChangeShapeType="1"/>
          </p:cNvSpPr>
          <p:nvPr/>
        </p:nvSpPr>
        <p:spPr bwMode="auto">
          <a:xfrm>
            <a:off x="1447800" y="41910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0" name="Line 34">
            <a:extLst>
              <a:ext uri="{FF2B5EF4-FFF2-40B4-BE49-F238E27FC236}">
                <a16:creationId xmlns:a16="http://schemas.microsoft.com/office/drawing/2014/main" id="{618D6247-B9E8-FAED-F661-2762BD604C5C}"/>
              </a:ext>
            </a:extLst>
          </p:cNvPr>
          <p:cNvSpPr>
            <a:spLocks noChangeShapeType="1"/>
          </p:cNvSpPr>
          <p:nvPr/>
        </p:nvSpPr>
        <p:spPr bwMode="auto">
          <a:xfrm flipH="1">
            <a:off x="1447800" y="46482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1" name="Line 35">
            <a:extLst>
              <a:ext uri="{FF2B5EF4-FFF2-40B4-BE49-F238E27FC236}">
                <a16:creationId xmlns:a16="http://schemas.microsoft.com/office/drawing/2014/main" id="{9944D94D-63E7-6B71-6CA2-84BA2CB4DAD1}"/>
              </a:ext>
            </a:extLst>
          </p:cNvPr>
          <p:cNvSpPr>
            <a:spLocks noChangeShapeType="1"/>
          </p:cNvSpPr>
          <p:nvPr/>
        </p:nvSpPr>
        <p:spPr bwMode="auto">
          <a:xfrm flipH="1">
            <a:off x="1447800" y="4837113"/>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2" name="Line 36">
            <a:extLst>
              <a:ext uri="{FF2B5EF4-FFF2-40B4-BE49-F238E27FC236}">
                <a16:creationId xmlns:a16="http://schemas.microsoft.com/office/drawing/2014/main" id="{B86D749D-4B64-72D7-BF68-623108E94978}"/>
              </a:ext>
            </a:extLst>
          </p:cNvPr>
          <p:cNvSpPr>
            <a:spLocks noChangeShapeType="1"/>
          </p:cNvSpPr>
          <p:nvPr/>
        </p:nvSpPr>
        <p:spPr bwMode="auto">
          <a:xfrm flipH="1">
            <a:off x="1447800" y="5018088"/>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3" name="Line 37">
            <a:extLst>
              <a:ext uri="{FF2B5EF4-FFF2-40B4-BE49-F238E27FC236}">
                <a16:creationId xmlns:a16="http://schemas.microsoft.com/office/drawing/2014/main" id="{DEDEFC1C-72AD-FFE9-84FD-DCA807D29529}"/>
              </a:ext>
            </a:extLst>
          </p:cNvPr>
          <p:cNvSpPr>
            <a:spLocks noChangeShapeType="1"/>
          </p:cNvSpPr>
          <p:nvPr/>
        </p:nvSpPr>
        <p:spPr bwMode="auto">
          <a:xfrm flipH="1">
            <a:off x="1447800" y="52070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8" name="Line 42">
            <a:extLst>
              <a:ext uri="{FF2B5EF4-FFF2-40B4-BE49-F238E27FC236}">
                <a16:creationId xmlns:a16="http://schemas.microsoft.com/office/drawing/2014/main" id="{154793F1-E92D-82D7-22F2-44E6E76B05F7}"/>
              </a:ext>
            </a:extLst>
          </p:cNvPr>
          <p:cNvSpPr>
            <a:spLocks noChangeShapeType="1"/>
          </p:cNvSpPr>
          <p:nvPr/>
        </p:nvSpPr>
        <p:spPr bwMode="auto">
          <a:xfrm>
            <a:off x="1458913" y="51022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8" name="Line 52">
            <a:extLst>
              <a:ext uri="{FF2B5EF4-FFF2-40B4-BE49-F238E27FC236}">
                <a16:creationId xmlns:a16="http://schemas.microsoft.com/office/drawing/2014/main" id="{C32BA29B-C636-0200-6FAC-A3B1FE44DBC0}"/>
              </a:ext>
            </a:extLst>
          </p:cNvPr>
          <p:cNvSpPr>
            <a:spLocks noChangeShapeType="1"/>
          </p:cNvSpPr>
          <p:nvPr/>
        </p:nvSpPr>
        <p:spPr bwMode="auto">
          <a:xfrm>
            <a:off x="1466850" y="5305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7" name="Line 51">
            <a:extLst>
              <a:ext uri="{FF2B5EF4-FFF2-40B4-BE49-F238E27FC236}">
                <a16:creationId xmlns:a16="http://schemas.microsoft.com/office/drawing/2014/main" id="{A433DEC5-C723-349A-932F-5ACB1BBB3714}"/>
              </a:ext>
            </a:extLst>
          </p:cNvPr>
          <p:cNvSpPr>
            <a:spLocks noChangeShapeType="1"/>
          </p:cNvSpPr>
          <p:nvPr/>
        </p:nvSpPr>
        <p:spPr bwMode="auto">
          <a:xfrm>
            <a:off x="1463675" y="54927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90135" name="Picture 74" descr="C:\Documents and Settings\roughan\My Documents\TCP\grampians_1_window.png">
            <a:extLst>
              <a:ext uri="{FF2B5EF4-FFF2-40B4-BE49-F238E27FC236}">
                <a16:creationId xmlns:a16="http://schemas.microsoft.com/office/drawing/2014/main" id="{A175BA14-8967-02B8-ACE5-109BD38F8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2143125"/>
            <a:ext cx="4722812"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6" name="Text Box 7">
            <a:extLst>
              <a:ext uri="{FF2B5EF4-FFF2-40B4-BE49-F238E27FC236}">
                <a16:creationId xmlns:a16="http://schemas.microsoft.com/office/drawing/2014/main" id="{E2805326-080C-B8A5-EFC8-8BFC0272BE58}"/>
              </a:ext>
            </a:extLst>
          </p:cNvPr>
          <p:cNvSpPr txBox="1">
            <a:spLocks noChangeArrowheads="1"/>
          </p:cNvSpPr>
          <p:nvPr/>
        </p:nvSpPr>
        <p:spPr bwMode="auto">
          <a:xfrm>
            <a:off x="2943225" y="1524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receiver</a:t>
            </a:r>
          </a:p>
        </p:txBody>
      </p:sp>
      <p:sp>
        <p:nvSpPr>
          <p:cNvPr id="90137" name="Line 5">
            <a:extLst>
              <a:ext uri="{FF2B5EF4-FFF2-40B4-BE49-F238E27FC236}">
                <a16:creationId xmlns:a16="http://schemas.microsoft.com/office/drawing/2014/main" id="{888CE250-508C-5941-A542-1AA92F80961F}"/>
              </a:ext>
            </a:extLst>
          </p:cNvPr>
          <p:cNvSpPr>
            <a:spLocks noChangeShapeType="1"/>
          </p:cNvSpPr>
          <p:nvPr/>
        </p:nvSpPr>
        <p:spPr bwMode="auto">
          <a:xfrm flipH="1">
            <a:off x="3581400" y="1905000"/>
            <a:ext cx="0" cy="4295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38" name="Text Box 6">
            <a:extLst>
              <a:ext uri="{FF2B5EF4-FFF2-40B4-BE49-F238E27FC236}">
                <a16:creationId xmlns:a16="http://schemas.microsoft.com/office/drawing/2014/main" id="{11980CC7-E5E9-1E49-66BA-7BEBD12E3F7B}"/>
              </a:ext>
            </a:extLst>
          </p:cNvPr>
          <p:cNvSpPr txBox="1">
            <a:spLocks noChangeArrowheads="1"/>
          </p:cNvSpPr>
          <p:nvPr/>
        </p:nvSpPr>
        <p:spPr bwMode="auto">
          <a:xfrm>
            <a:off x="885825" y="1524000"/>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sender</a:t>
            </a:r>
          </a:p>
        </p:txBody>
      </p:sp>
      <p:sp>
        <p:nvSpPr>
          <p:cNvPr id="705600" name="Text Box 64">
            <a:extLst>
              <a:ext uri="{FF2B5EF4-FFF2-40B4-BE49-F238E27FC236}">
                <a16:creationId xmlns:a16="http://schemas.microsoft.com/office/drawing/2014/main" id="{2D45E974-18EE-2B6D-4C85-3A23E6526D03}"/>
              </a:ext>
            </a:extLst>
          </p:cNvPr>
          <p:cNvSpPr txBox="1">
            <a:spLocks noChangeArrowheads="1"/>
          </p:cNvSpPr>
          <p:nvPr/>
        </p:nvSpPr>
        <p:spPr bwMode="auto">
          <a:xfrm>
            <a:off x="212725" y="2603500"/>
            <a:ext cx="85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3333FF"/>
                </a:solidFill>
                <a:effectLst/>
                <a:uLnTx/>
                <a:uFillTx/>
                <a:latin typeface="Tahoma" panose="020B0604030504040204" pitchFamily="34" charset="0"/>
                <a:ea typeface="ＭＳ Ｐゴシック" panose="020B0600070205080204" pitchFamily="34" charset="-128"/>
                <a:cs typeface="+mn-cs"/>
              </a:rPr>
              <a:t>1 RTT</a:t>
            </a:r>
          </a:p>
        </p:txBody>
      </p:sp>
      <p:sp>
        <p:nvSpPr>
          <p:cNvPr id="90140" name="Text Box 50">
            <a:extLst>
              <a:ext uri="{FF2B5EF4-FFF2-40B4-BE49-F238E27FC236}">
                <a16:creationId xmlns:a16="http://schemas.microsoft.com/office/drawing/2014/main" id="{4338BF9B-0F82-D283-8672-CEEDF4F3EF79}"/>
              </a:ext>
            </a:extLst>
          </p:cNvPr>
          <p:cNvSpPr txBox="1">
            <a:spLocks noChangeArrowheads="1"/>
          </p:cNvSpPr>
          <p:nvPr/>
        </p:nvSpPr>
        <p:spPr bwMode="auto">
          <a:xfrm>
            <a:off x="647700" y="1828800"/>
            <a:ext cx="77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cwnd</a:t>
            </a:r>
          </a:p>
        </p:txBody>
      </p:sp>
      <p:sp>
        <p:nvSpPr>
          <p:cNvPr id="90141" name="Line 4">
            <a:extLst>
              <a:ext uri="{FF2B5EF4-FFF2-40B4-BE49-F238E27FC236}">
                <a16:creationId xmlns:a16="http://schemas.microsoft.com/office/drawing/2014/main" id="{A5695D24-7BDD-DFF7-E3DC-CF4C9802B255}"/>
              </a:ext>
            </a:extLst>
          </p:cNvPr>
          <p:cNvSpPr>
            <a:spLocks noChangeShapeType="1"/>
          </p:cNvSpPr>
          <p:nvPr/>
        </p:nvSpPr>
        <p:spPr bwMode="auto">
          <a:xfrm>
            <a:off x="1447800" y="1905000"/>
            <a:ext cx="0" cy="4246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42" name="Text Box 59">
            <a:extLst>
              <a:ext uri="{FF2B5EF4-FFF2-40B4-BE49-F238E27FC236}">
                <a16:creationId xmlns:a16="http://schemas.microsoft.com/office/drawing/2014/main" id="{BE056F1A-F168-412F-8522-BC521AE6488F}"/>
              </a:ext>
            </a:extLst>
          </p:cNvPr>
          <p:cNvSpPr txBox="1">
            <a:spLocks noChangeArrowheads="1"/>
          </p:cNvSpPr>
          <p:nvPr/>
        </p:nvSpPr>
        <p:spPr bwMode="auto">
          <a:xfrm>
            <a:off x="1081088" y="2182813"/>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1</a:t>
            </a:r>
          </a:p>
        </p:txBody>
      </p:sp>
      <p:sp>
        <p:nvSpPr>
          <p:cNvPr id="705596" name="Text Box 60">
            <a:extLst>
              <a:ext uri="{FF2B5EF4-FFF2-40B4-BE49-F238E27FC236}">
                <a16:creationId xmlns:a16="http://schemas.microsoft.com/office/drawing/2014/main" id="{84F388C0-2239-148E-FEBA-AEBF4436EC67}"/>
              </a:ext>
            </a:extLst>
          </p:cNvPr>
          <p:cNvSpPr txBox="1">
            <a:spLocks noChangeArrowheads="1"/>
          </p:cNvSpPr>
          <p:nvPr/>
        </p:nvSpPr>
        <p:spPr bwMode="auto">
          <a:xfrm>
            <a:off x="1089025" y="309245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2</a:t>
            </a:r>
          </a:p>
        </p:txBody>
      </p:sp>
      <p:sp>
        <p:nvSpPr>
          <p:cNvPr id="705597" name="Text Box 61">
            <a:extLst>
              <a:ext uri="{FF2B5EF4-FFF2-40B4-BE49-F238E27FC236}">
                <a16:creationId xmlns:a16="http://schemas.microsoft.com/office/drawing/2014/main" id="{A7A1DEC5-A842-A20F-C416-D131AC641452}"/>
              </a:ext>
            </a:extLst>
          </p:cNvPr>
          <p:cNvSpPr txBox="1">
            <a:spLocks noChangeArrowheads="1"/>
          </p:cNvSpPr>
          <p:nvPr/>
        </p:nvSpPr>
        <p:spPr bwMode="auto">
          <a:xfrm>
            <a:off x="1081088" y="397033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3</a:t>
            </a:r>
          </a:p>
        </p:txBody>
      </p:sp>
      <p:sp>
        <p:nvSpPr>
          <p:cNvPr id="705598" name="Text Box 62">
            <a:extLst>
              <a:ext uri="{FF2B5EF4-FFF2-40B4-BE49-F238E27FC236}">
                <a16:creationId xmlns:a16="http://schemas.microsoft.com/office/drawing/2014/main" id="{F3E14D96-A85C-B52E-8E72-72D35E4799BD}"/>
              </a:ext>
            </a:extLst>
          </p:cNvPr>
          <p:cNvSpPr txBox="1">
            <a:spLocks noChangeArrowheads="1"/>
          </p:cNvSpPr>
          <p:nvPr/>
        </p:nvSpPr>
        <p:spPr bwMode="auto">
          <a:xfrm>
            <a:off x="1076325" y="41671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4</a:t>
            </a:r>
          </a:p>
        </p:txBody>
      </p:sp>
      <p:sp>
        <p:nvSpPr>
          <p:cNvPr id="705599" name="AutoShape 63">
            <a:extLst>
              <a:ext uri="{FF2B5EF4-FFF2-40B4-BE49-F238E27FC236}">
                <a16:creationId xmlns:a16="http://schemas.microsoft.com/office/drawing/2014/main" id="{9B9A9A9A-D58D-DC6D-DD6B-2A2FCCFCF352}"/>
              </a:ext>
            </a:extLst>
          </p:cNvPr>
          <p:cNvSpPr>
            <a:spLocks/>
          </p:cNvSpPr>
          <p:nvPr/>
        </p:nvSpPr>
        <p:spPr bwMode="auto">
          <a:xfrm>
            <a:off x="965200" y="2355850"/>
            <a:ext cx="152400" cy="914400"/>
          </a:xfrm>
          <a:prstGeom prst="leftBrace">
            <a:avLst>
              <a:gd name="adj1" fmla="val 50000"/>
              <a:gd name="adj2" fmla="val 51736"/>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705603" name="Text Box 67">
            <a:extLst>
              <a:ext uri="{FF2B5EF4-FFF2-40B4-BE49-F238E27FC236}">
                <a16:creationId xmlns:a16="http://schemas.microsoft.com/office/drawing/2014/main" id="{EBA71A62-625B-2BEB-032D-7667088FB897}"/>
              </a:ext>
            </a:extLst>
          </p:cNvPr>
          <p:cNvSpPr txBox="1">
            <a:spLocks noChangeArrowheads="1"/>
          </p:cNvSpPr>
          <p:nvPr/>
        </p:nvSpPr>
        <p:spPr bwMode="auto">
          <a:xfrm>
            <a:off x="1077913" y="4879975"/>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5</a:t>
            </a:r>
          </a:p>
        </p:txBody>
      </p:sp>
      <p:sp>
        <p:nvSpPr>
          <p:cNvPr id="705604" name="Text Box 68">
            <a:extLst>
              <a:ext uri="{FF2B5EF4-FFF2-40B4-BE49-F238E27FC236}">
                <a16:creationId xmlns:a16="http://schemas.microsoft.com/office/drawing/2014/main" id="{B6228C36-75B6-322B-B144-37B1B1B08318}"/>
              </a:ext>
            </a:extLst>
          </p:cNvPr>
          <p:cNvSpPr txBox="1">
            <a:spLocks noChangeArrowheads="1"/>
          </p:cNvSpPr>
          <p:nvPr/>
        </p:nvSpPr>
        <p:spPr bwMode="auto">
          <a:xfrm>
            <a:off x="1079500" y="50561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6</a:t>
            </a:r>
          </a:p>
        </p:txBody>
      </p:sp>
      <p:sp>
        <p:nvSpPr>
          <p:cNvPr id="705605" name="Text Box 69">
            <a:extLst>
              <a:ext uri="{FF2B5EF4-FFF2-40B4-BE49-F238E27FC236}">
                <a16:creationId xmlns:a16="http://schemas.microsoft.com/office/drawing/2014/main" id="{154DC1FB-A9AC-566A-BC0D-570CFA414E96}"/>
              </a:ext>
            </a:extLst>
          </p:cNvPr>
          <p:cNvSpPr txBox="1">
            <a:spLocks noChangeArrowheads="1"/>
          </p:cNvSpPr>
          <p:nvPr/>
        </p:nvSpPr>
        <p:spPr bwMode="auto">
          <a:xfrm>
            <a:off x="1081088" y="5248275"/>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7</a:t>
            </a:r>
          </a:p>
        </p:txBody>
      </p:sp>
      <p:sp>
        <p:nvSpPr>
          <p:cNvPr id="705606" name="Text Box 70">
            <a:extLst>
              <a:ext uri="{FF2B5EF4-FFF2-40B4-BE49-F238E27FC236}">
                <a16:creationId xmlns:a16="http://schemas.microsoft.com/office/drawing/2014/main" id="{B6C4E600-8BB6-29F6-72DA-FECED970C5D5}"/>
              </a:ext>
            </a:extLst>
          </p:cNvPr>
          <p:cNvSpPr txBox="1">
            <a:spLocks noChangeArrowheads="1"/>
          </p:cNvSpPr>
          <p:nvPr/>
        </p:nvSpPr>
        <p:spPr bwMode="auto">
          <a:xfrm>
            <a:off x="1082675" y="54244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8</a:t>
            </a:r>
          </a:p>
        </p:txBody>
      </p:sp>
      <p:sp>
        <p:nvSpPr>
          <p:cNvPr id="90151" name="Text Box 75">
            <a:extLst>
              <a:ext uri="{FF2B5EF4-FFF2-40B4-BE49-F238E27FC236}">
                <a16:creationId xmlns:a16="http://schemas.microsoft.com/office/drawing/2014/main" id="{D0CD301B-A0BB-4A21-CDCC-A688298CCC42}"/>
              </a:ext>
            </a:extLst>
          </p:cNvPr>
          <p:cNvSpPr txBox="1">
            <a:spLocks noChangeArrowheads="1"/>
          </p:cNvSpPr>
          <p:nvPr/>
        </p:nvSpPr>
        <p:spPr bwMode="auto">
          <a:xfrm>
            <a:off x="666750" y="6165850"/>
            <a:ext cx="4830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cwnd </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sym typeface="Symbol" pitchFamily="2" charset="2"/>
              </a:rPr>
              <a:t></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 cwnd + 1 (for each ACK)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05545"/>
                                        </p:tgtEl>
                                        <p:attrNameLst>
                                          <p:attrName>style.visibility</p:attrName>
                                        </p:attrNameLst>
                                      </p:cBhvr>
                                      <p:to>
                                        <p:strVal val="visible"/>
                                      </p:to>
                                    </p:set>
                                    <p:animEffect transition="in" filter="wipe(left)">
                                      <p:cBhvr>
                                        <p:cTn id="7" dur="500"/>
                                        <p:tgtEl>
                                          <p:spTgt spid="70554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05607"/>
                                        </p:tgtEl>
                                        <p:attrNameLst>
                                          <p:attrName>style.visibility</p:attrName>
                                        </p:attrNameLst>
                                      </p:cBhvr>
                                      <p:to>
                                        <p:strVal val="visible"/>
                                      </p:to>
                                    </p:set>
                                    <p:animEffect transition="in" filter="wipe(up)">
                                      <p:cBhvr>
                                        <p:cTn id="11" dur="500"/>
                                        <p:tgtEl>
                                          <p:spTgt spid="7056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705546"/>
                                        </p:tgtEl>
                                        <p:attrNameLst>
                                          <p:attrName>style.visibility</p:attrName>
                                        </p:attrNameLst>
                                      </p:cBhvr>
                                      <p:to>
                                        <p:strVal val="visible"/>
                                      </p:to>
                                    </p:set>
                                    <p:animEffect transition="in" filter="wipe(right)">
                                      <p:cBhvr>
                                        <p:cTn id="16" dur="500"/>
                                        <p:tgtEl>
                                          <p:spTgt spid="705546"/>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705608"/>
                                        </p:tgtEl>
                                        <p:attrNameLst>
                                          <p:attrName>style.visibility</p:attrName>
                                        </p:attrNameLst>
                                      </p:cBhvr>
                                      <p:to>
                                        <p:strVal val="visible"/>
                                      </p:to>
                                    </p:set>
                                    <p:animEffect transition="in" filter="wipe(up)">
                                      <p:cBhvr>
                                        <p:cTn id="20" dur="500"/>
                                        <p:tgtEl>
                                          <p:spTgt spid="705608"/>
                                        </p:tgtEl>
                                      </p:cBhvr>
                                    </p:animEffect>
                                  </p:childTnLst>
                                </p:cTn>
                              </p:par>
                            </p:childTnLst>
                          </p:cTn>
                        </p:par>
                        <p:par>
                          <p:cTn id="21" fill="hold" nodeType="afterGroup">
                            <p:stCondLst>
                              <p:cond delay="1000"/>
                            </p:stCondLst>
                            <p:childTnLst>
                              <p:par>
                                <p:cTn id="22" presetID="2" presetClass="entr" presetSubtype="8" fill="hold" nodeType="afterEffect">
                                  <p:stCondLst>
                                    <p:cond delay="0"/>
                                  </p:stCondLst>
                                  <p:childTnLst>
                                    <p:set>
                                      <p:cBhvr>
                                        <p:cTn id="23" dur="1" fill="hold">
                                          <p:stCondLst>
                                            <p:cond delay="0"/>
                                          </p:stCondLst>
                                        </p:cTn>
                                        <p:tgtEl>
                                          <p:spTgt spid="705596"/>
                                        </p:tgtEl>
                                        <p:attrNameLst>
                                          <p:attrName>style.visibility</p:attrName>
                                        </p:attrNameLst>
                                      </p:cBhvr>
                                      <p:to>
                                        <p:strVal val="visible"/>
                                      </p:to>
                                    </p:set>
                                    <p:anim calcmode="lin" valueType="num">
                                      <p:cBhvr additive="base">
                                        <p:cTn id="24" dur="500" fill="hold"/>
                                        <p:tgtEl>
                                          <p:spTgt spid="705596"/>
                                        </p:tgtEl>
                                        <p:attrNameLst>
                                          <p:attrName>ppt_x</p:attrName>
                                        </p:attrNameLst>
                                      </p:cBhvr>
                                      <p:tavLst>
                                        <p:tav tm="0">
                                          <p:val>
                                            <p:strVal val="0-#ppt_w/2"/>
                                          </p:val>
                                        </p:tav>
                                        <p:tav tm="100000">
                                          <p:val>
                                            <p:strVal val="#ppt_x"/>
                                          </p:val>
                                        </p:tav>
                                      </p:tavLst>
                                    </p:anim>
                                    <p:anim calcmode="lin" valueType="num">
                                      <p:cBhvr additive="base">
                                        <p:cTn id="25" dur="500" fill="hold"/>
                                        <p:tgtEl>
                                          <p:spTgt spid="705596"/>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500"/>
                            </p:stCondLst>
                            <p:childTnLst>
                              <p:par>
                                <p:cTn id="27" presetID="2" presetClass="entr" presetSubtype="8" fill="hold" nodeType="afterEffect">
                                  <p:stCondLst>
                                    <p:cond delay="0"/>
                                  </p:stCondLst>
                                  <p:childTnLst>
                                    <p:set>
                                      <p:cBhvr>
                                        <p:cTn id="28" dur="1" fill="hold">
                                          <p:stCondLst>
                                            <p:cond delay="0"/>
                                          </p:stCondLst>
                                        </p:cTn>
                                        <p:tgtEl>
                                          <p:spTgt spid="705599"/>
                                        </p:tgtEl>
                                        <p:attrNameLst>
                                          <p:attrName>style.visibility</p:attrName>
                                        </p:attrNameLst>
                                      </p:cBhvr>
                                      <p:to>
                                        <p:strVal val="visible"/>
                                      </p:to>
                                    </p:set>
                                    <p:anim calcmode="lin" valueType="num">
                                      <p:cBhvr additive="base">
                                        <p:cTn id="29" dur="500" fill="hold"/>
                                        <p:tgtEl>
                                          <p:spTgt spid="705599"/>
                                        </p:tgtEl>
                                        <p:attrNameLst>
                                          <p:attrName>ppt_x</p:attrName>
                                        </p:attrNameLst>
                                      </p:cBhvr>
                                      <p:tavLst>
                                        <p:tav tm="0">
                                          <p:val>
                                            <p:strVal val="0-#ppt_w/2"/>
                                          </p:val>
                                        </p:tav>
                                        <p:tav tm="100000">
                                          <p:val>
                                            <p:strVal val="#ppt_x"/>
                                          </p:val>
                                        </p:tav>
                                      </p:tavLst>
                                    </p:anim>
                                    <p:anim calcmode="lin" valueType="num">
                                      <p:cBhvr additive="base">
                                        <p:cTn id="30" dur="500" fill="hold"/>
                                        <p:tgtEl>
                                          <p:spTgt spid="705599"/>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2000"/>
                            </p:stCondLst>
                            <p:childTnLst>
                              <p:par>
                                <p:cTn id="32" presetID="2" presetClass="entr" presetSubtype="8" fill="hold" nodeType="afterEffect">
                                  <p:stCondLst>
                                    <p:cond delay="0"/>
                                  </p:stCondLst>
                                  <p:childTnLst>
                                    <p:set>
                                      <p:cBhvr>
                                        <p:cTn id="33" dur="1" fill="hold">
                                          <p:stCondLst>
                                            <p:cond delay="0"/>
                                          </p:stCondLst>
                                        </p:cTn>
                                        <p:tgtEl>
                                          <p:spTgt spid="705600"/>
                                        </p:tgtEl>
                                        <p:attrNameLst>
                                          <p:attrName>style.visibility</p:attrName>
                                        </p:attrNameLst>
                                      </p:cBhvr>
                                      <p:to>
                                        <p:strVal val="visible"/>
                                      </p:to>
                                    </p:set>
                                    <p:anim calcmode="lin" valueType="num">
                                      <p:cBhvr additive="base">
                                        <p:cTn id="34" dur="500" fill="hold"/>
                                        <p:tgtEl>
                                          <p:spTgt spid="705600"/>
                                        </p:tgtEl>
                                        <p:attrNameLst>
                                          <p:attrName>ppt_x</p:attrName>
                                        </p:attrNameLst>
                                      </p:cBhvr>
                                      <p:tavLst>
                                        <p:tav tm="0">
                                          <p:val>
                                            <p:strVal val="0-#ppt_w/2"/>
                                          </p:val>
                                        </p:tav>
                                        <p:tav tm="100000">
                                          <p:val>
                                            <p:strVal val="#ppt_x"/>
                                          </p:val>
                                        </p:tav>
                                      </p:tavLst>
                                    </p:anim>
                                    <p:anim calcmode="lin" valueType="num">
                                      <p:cBhvr additive="base">
                                        <p:cTn id="35" dur="500" fill="hold"/>
                                        <p:tgtEl>
                                          <p:spTgt spid="705600"/>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705575"/>
                                        </p:tgtEl>
                                        <p:attrNameLst>
                                          <p:attrName>style.visibility</p:attrName>
                                        </p:attrNameLst>
                                      </p:cBhvr>
                                      <p:to>
                                        <p:strVal val="visible"/>
                                      </p:to>
                                    </p:set>
                                    <p:animEffect transition="in" filter="wipe(left)">
                                      <p:cBhvr>
                                        <p:cTn id="40" dur="500"/>
                                        <p:tgtEl>
                                          <p:spTgt spid="705575"/>
                                        </p:tgtEl>
                                      </p:cBhvr>
                                    </p:animEffect>
                                  </p:childTnLst>
                                </p:cTn>
                              </p:par>
                            </p:childTnLst>
                          </p:cTn>
                        </p:par>
                        <p:par>
                          <p:cTn id="41" fill="hold" nodeType="afterGroup">
                            <p:stCondLst>
                              <p:cond delay="500"/>
                            </p:stCondLst>
                            <p:childTnLst>
                              <p:par>
                                <p:cTn id="42" presetID="22" presetClass="entr" presetSubtype="8" fill="hold" nodeType="afterEffect">
                                  <p:stCondLst>
                                    <p:cond delay="0"/>
                                  </p:stCondLst>
                                  <p:childTnLst>
                                    <p:set>
                                      <p:cBhvr>
                                        <p:cTn id="43" dur="1" fill="hold">
                                          <p:stCondLst>
                                            <p:cond delay="0"/>
                                          </p:stCondLst>
                                        </p:cTn>
                                        <p:tgtEl>
                                          <p:spTgt spid="705585"/>
                                        </p:tgtEl>
                                        <p:attrNameLst>
                                          <p:attrName>style.visibility</p:attrName>
                                        </p:attrNameLst>
                                      </p:cBhvr>
                                      <p:to>
                                        <p:strVal val="visible"/>
                                      </p:to>
                                    </p:set>
                                    <p:animEffect transition="in" filter="wipe(left)">
                                      <p:cBhvr>
                                        <p:cTn id="44" dur="500"/>
                                        <p:tgtEl>
                                          <p:spTgt spid="70558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nodeType="clickEffect">
                                  <p:stCondLst>
                                    <p:cond delay="0"/>
                                  </p:stCondLst>
                                  <p:childTnLst>
                                    <p:set>
                                      <p:cBhvr>
                                        <p:cTn id="48" dur="1" fill="hold">
                                          <p:stCondLst>
                                            <p:cond delay="0"/>
                                          </p:stCondLst>
                                        </p:cTn>
                                        <p:tgtEl>
                                          <p:spTgt spid="705560"/>
                                        </p:tgtEl>
                                        <p:attrNameLst>
                                          <p:attrName>style.visibility</p:attrName>
                                        </p:attrNameLst>
                                      </p:cBhvr>
                                      <p:to>
                                        <p:strVal val="visible"/>
                                      </p:to>
                                    </p:set>
                                    <p:animEffect transition="in" filter="wipe(right)">
                                      <p:cBhvr>
                                        <p:cTn id="49" dur="500"/>
                                        <p:tgtEl>
                                          <p:spTgt spid="705560"/>
                                        </p:tgtEl>
                                      </p:cBhvr>
                                    </p:animEffect>
                                  </p:childTnLst>
                                </p:cTn>
                              </p:par>
                            </p:childTnLst>
                          </p:cTn>
                        </p:par>
                        <p:par>
                          <p:cTn id="50" fill="hold" nodeType="afterGroup">
                            <p:stCondLst>
                              <p:cond delay="500"/>
                            </p:stCondLst>
                            <p:childTnLst>
                              <p:par>
                                <p:cTn id="51" presetID="2" presetClass="entr" presetSubtype="8" fill="hold" nodeType="afterEffect">
                                  <p:stCondLst>
                                    <p:cond delay="0"/>
                                  </p:stCondLst>
                                  <p:childTnLst>
                                    <p:set>
                                      <p:cBhvr>
                                        <p:cTn id="52" dur="1" fill="hold">
                                          <p:stCondLst>
                                            <p:cond delay="0"/>
                                          </p:stCondLst>
                                        </p:cTn>
                                        <p:tgtEl>
                                          <p:spTgt spid="705597"/>
                                        </p:tgtEl>
                                        <p:attrNameLst>
                                          <p:attrName>style.visibility</p:attrName>
                                        </p:attrNameLst>
                                      </p:cBhvr>
                                      <p:to>
                                        <p:strVal val="visible"/>
                                      </p:to>
                                    </p:set>
                                    <p:anim calcmode="lin" valueType="num">
                                      <p:cBhvr additive="base">
                                        <p:cTn id="53" dur="500" fill="hold"/>
                                        <p:tgtEl>
                                          <p:spTgt spid="705597"/>
                                        </p:tgtEl>
                                        <p:attrNameLst>
                                          <p:attrName>ppt_x</p:attrName>
                                        </p:attrNameLst>
                                      </p:cBhvr>
                                      <p:tavLst>
                                        <p:tav tm="0">
                                          <p:val>
                                            <p:strVal val="0-#ppt_w/2"/>
                                          </p:val>
                                        </p:tav>
                                        <p:tav tm="100000">
                                          <p:val>
                                            <p:strVal val="#ppt_x"/>
                                          </p:val>
                                        </p:tav>
                                      </p:tavLst>
                                    </p:anim>
                                    <p:anim calcmode="lin" valueType="num">
                                      <p:cBhvr additive="base">
                                        <p:cTn id="54" dur="500" fill="hold"/>
                                        <p:tgtEl>
                                          <p:spTgt spid="70559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705576"/>
                                        </p:tgtEl>
                                        <p:attrNameLst>
                                          <p:attrName>style.visibility</p:attrName>
                                        </p:attrNameLst>
                                      </p:cBhvr>
                                      <p:to>
                                        <p:strVal val="visible"/>
                                      </p:to>
                                    </p:set>
                                    <p:animEffect transition="in" filter="wipe(left)">
                                      <p:cBhvr>
                                        <p:cTn id="59" dur="500"/>
                                        <p:tgtEl>
                                          <p:spTgt spid="705576"/>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705577"/>
                                        </p:tgtEl>
                                        <p:attrNameLst>
                                          <p:attrName>style.visibility</p:attrName>
                                        </p:attrNameLst>
                                      </p:cBhvr>
                                      <p:to>
                                        <p:strVal val="visible"/>
                                      </p:to>
                                    </p:set>
                                    <p:animEffect transition="in" filter="wipe(left)">
                                      <p:cBhvr>
                                        <p:cTn id="63" dur="500"/>
                                        <p:tgtEl>
                                          <p:spTgt spid="70557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705561"/>
                                        </p:tgtEl>
                                        <p:attrNameLst>
                                          <p:attrName>style.visibility</p:attrName>
                                        </p:attrNameLst>
                                      </p:cBhvr>
                                      <p:to>
                                        <p:strVal val="visible"/>
                                      </p:to>
                                    </p:set>
                                    <p:animEffect transition="in" filter="wipe(right)">
                                      <p:cBhvr>
                                        <p:cTn id="68" dur="500"/>
                                        <p:tgtEl>
                                          <p:spTgt spid="705561"/>
                                        </p:tgtEl>
                                      </p:cBhvr>
                                    </p:animEffect>
                                  </p:childTnLst>
                                </p:cTn>
                              </p:par>
                            </p:childTnLst>
                          </p:cTn>
                        </p:par>
                        <p:par>
                          <p:cTn id="69" fill="hold" nodeType="afterGroup">
                            <p:stCondLst>
                              <p:cond delay="500"/>
                            </p:stCondLst>
                            <p:childTnLst>
                              <p:par>
                                <p:cTn id="70" presetID="2" presetClass="entr" presetSubtype="8" fill="hold" nodeType="afterEffect">
                                  <p:stCondLst>
                                    <p:cond delay="0"/>
                                  </p:stCondLst>
                                  <p:childTnLst>
                                    <p:set>
                                      <p:cBhvr>
                                        <p:cTn id="71" dur="1" fill="hold">
                                          <p:stCondLst>
                                            <p:cond delay="0"/>
                                          </p:stCondLst>
                                        </p:cTn>
                                        <p:tgtEl>
                                          <p:spTgt spid="705598"/>
                                        </p:tgtEl>
                                        <p:attrNameLst>
                                          <p:attrName>style.visibility</p:attrName>
                                        </p:attrNameLst>
                                      </p:cBhvr>
                                      <p:to>
                                        <p:strVal val="visible"/>
                                      </p:to>
                                    </p:set>
                                    <p:anim calcmode="lin" valueType="num">
                                      <p:cBhvr additive="base">
                                        <p:cTn id="72" dur="500" fill="hold"/>
                                        <p:tgtEl>
                                          <p:spTgt spid="705598"/>
                                        </p:tgtEl>
                                        <p:attrNameLst>
                                          <p:attrName>ppt_x</p:attrName>
                                        </p:attrNameLst>
                                      </p:cBhvr>
                                      <p:tavLst>
                                        <p:tav tm="0">
                                          <p:val>
                                            <p:strVal val="0-#ppt_w/2"/>
                                          </p:val>
                                        </p:tav>
                                        <p:tav tm="100000">
                                          <p:val>
                                            <p:strVal val="#ppt_x"/>
                                          </p:val>
                                        </p:tav>
                                      </p:tavLst>
                                    </p:anim>
                                    <p:anim calcmode="lin" valueType="num">
                                      <p:cBhvr additive="base">
                                        <p:cTn id="73" dur="500" fill="hold"/>
                                        <p:tgtEl>
                                          <p:spTgt spid="705598"/>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1000"/>
                            </p:stCondLst>
                            <p:childTnLst>
                              <p:par>
                                <p:cTn id="75" presetID="22" presetClass="entr" presetSubtype="8" fill="hold" nodeType="afterEffect">
                                  <p:stCondLst>
                                    <p:cond delay="0"/>
                                  </p:stCondLst>
                                  <p:childTnLst>
                                    <p:set>
                                      <p:cBhvr>
                                        <p:cTn id="76" dur="1" fill="hold">
                                          <p:stCondLst>
                                            <p:cond delay="0"/>
                                          </p:stCondLst>
                                        </p:cTn>
                                        <p:tgtEl>
                                          <p:spTgt spid="705580"/>
                                        </p:tgtEl>
                                        <p:attrNameLst>
                                          <p:attrName>style.visibility</p:attrName>
                                        </p:attrNameLst>
                                      </p:cBhvr>
                                      <p:to>
                                        <p:strVal val="visible"/>
                                      </p:to>
                                    </p:set>
                                    <p:animEffect transition="in" filter="wipe(left)">
                                      <p:cBhvr>
                                        <p:cTn id="77" dur="500"/>
                                        <p:tgtEl>
                                          <p:spTgt spid="705580"/>
                                        </p:tgtEl>
                                      </p:cBhvr>
                                    </p:animEffect>
                                  </p:childTnLst>
                                </p:cTn>
                              </p:par>
                            </p:childTnLst>
                          </p:cTn>
                        </p:par>
                        <p:par>
                          <p:cTn id="78" fill="hold" nodeType="afterGroup">
                            <p:stCondLst>
                              <p:cond delay="1500"/>
                            </p:stCondLst>
                            <p:childTnLst>
                              <p:par>
                                <p:cTn id="79" presetID="22" presetClass="entr" presetSubtype="8" fill="hold" nodeType="afterEffect">
                                  <p:stCondLst>
                                    <p:cond delay="0"/>
                                  </p:stCondLst>
                                  <p:childTnLst>
                                    <p:set>
                                      <p:cBhvr>
                                        <p:cTn id="80" dur="1" fill="hold">
                                          <p:stCondLst>
                                            <p:cond delay="0"/>
                                          </p:stCondLst>
                                        </p:cTn>
                                        <p:tgtEl>
                                          <p:spTgt spid="705584"/>
                                        </p:tgtEl>
                                        <p:attrNameLst>
                                          <p:attrName>style.visibility</p:attrName>
                                        </p:attrNameLst>
                                      </p:cBhvr>
                                      <p:to>
                                        <p:strVal val="visible"/>
                                      </p:to>
                                    </p:set>
                                    <p:animEffect transition="in" filter="wipe(left)">
                                      <p:cBhvr>
                                        <p:cTn id="81" dur="500"/>
                                        <p:tgtEl>
                                          <p:spTgt spid="70558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nodeType="clickEffect">
                                  <p:stCondLst>
                                    <p:cond delay="0"/>
                                  </p:stCondLst>
                                  <p:childTnLst>
                                    <p:set>
                                      <p:cBhvr>
                                        <p:cTn id="85" dur="1" fill="hold">
                                          <p:stCondLst>
                                            <p:cond delay="0"/>
                                          </p:stCondLst>
                                        </p:cTn>
                                        <p:tgtEl>
                                          <p:spTgt spid="705570"/>
                                        </p:tgtEl>
                                        <p:attrNameLst>
                                          <p:attrName>style.visibility</p:attrName>
                                        </p:attrNameLst>
                                      </p:cBhvr>
                                      <p:to>
                                        <p:strVal val="visible"/>
                                      </p:to>
                                    </p:set>
                                    <p:animEffect transition="in" filter="wipe(right)">
                                      <p:cBhvr>
                                        <p:cTn id="86" dur="500"/>
                                        <p:tgtEl>
                                          <p:spTgt spid="705570"/>
                                        </p:tgtEl>
                                      </p:cBhvr>
                                    </p:animEffect>
                                  </p:childTnLst>
                                </p:cTn>
                              </p:par>
                            </p:childTnLst>
                          </p:cTn>
                        </p:par>
                        <p:par>
                          <p:cTn id="87" fill="hold" nodeType="afterGroup">
                            <p:stCondLst>
                              <p:cond delay="500"/>
                            </p:stCondLst>
                            <p:childTnLst>
                              <p:par>
                                <p:cTn id="88" presetID="2" presetClass="entr" presetSubtype="8" fill="hold" nodeType="afterEffect">
                                  <p:stCondLst>
                                    <p:cond delay="0"/>
                                  </p:stCondLst>
                                  <p:childTnLst>
                                    <p:set>
                                      <p:cBhvr>
                                        <p:cTn id="89" dur="1" fill="hold">
                                          <p:stCondLst>
                                            <p:cond delay="0"/>
                                          </p:stCondLst>
                                        </p:cTn>
                                        <p:tgtEl>
                                          <p:spTgt spid="705603"/>
                                        </p:tgtEl>
                                        <p:attrNameLst>
                                          <p:attrName>style.visibility</p:attrName>
                                        </p:attrNameLst>
                                      </p:cBhvr>
                                      <p:to>
                                        <p:strVal val="visible"/>
                                      </p:to>
                                    </p:set>
                                    <p:anim calcmode="lin" valueType="num">
                                      <p:cBhvr additive="base">
                                        <p:cTn id="90" dur="500" fill="hold"/>
                                        <p:tgtEl>
                                          <p:spTgt spid="705603"/>
                                        </p:tgtEl>
                                        <p:attrNameLst>
                                          <p:attrName>ppt_x</p:attrName>
                                        </p:attrNameLst>
                                      </p:cBhvr>
                                      <p:tavLst>
                                        <p:tav tm="0">
                                          <p:val>
                                            <p:strVal val="0-#ppt_w/2"/>
                                          </p:val>
                                        </p:tav>
                                        <p:tav tm="100000">
                                          <p:val>
                                            <p:strVal val="#ppt_x"/>
                                          </p:val>
                                        </p:tav>
                                      </p:tavLst>
                                    </p:anim>
                                    <p:anim calcmode="lin" valueType="num">
                                      <p:cBhvr additive="base">
                                        <p:cTn id="91" dur="500" fill="hold"/>
                                        <p:tgtEl>
                                          <p:spTgt spid="705603"/>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1000"/>
                            </p:stCondLst>
                            <p:childTnLst>
                              <p:par>
                                <p:cTn id="93" presetID="22" presetClass="entr" presetSubtype="2" fill="hold" nodeType="afterEffect">
                                  <p:stCondLst>
                                    <p:cond delay="0"/>
                                  </p:stCondLst>
                                  <p:childTnLst>
                                    <p:set>
                                      <p:cBhvr>
                                        <p:cTn id="94" dur="1" fill="hold">
                                          <p:stCondLst>
                                            <p:cond delay="0"/>
                                          </p:stCondLst>
                                        </p:cTn>
                                        <p:tgtEl>
                                          <p:spTgt spid="705571"/>
                                        </p:tgtEl>
                                        <p:attrNameLst>
                                          <p:attrName>style.visibility</p:attrName>
                                        </p:attrNameLst>
                                      </p:cBhvr>
                                      <p:to>
                                        <p:strVal val="visible"/>
                                      </p:to>
                                    </p:set>
                                    <p:animEffect transition="in" filter="wipe(right)">
                                      <p:cBhvr>
                                        <p:cTn id="95" dur="500"/>
                                        <p:tgtEl>
                                          <p:spTgt spid="705571"/>
                                        </p:tgtEl>
                                      </p:cBhvr>
                                    </p:animEffect>
                                  </p:childTnLst>
                                </p:cTn>
                              </p:par>
                            </p:childTnLst>
                          </p:cTn>
                        </p:par>
                        <p:par>
                          <p:cTn id="96" fill="hold" nodeType="afterGroup">
                            <p:stCondLst>
                              <p:cond delay="1500"/>
                            </p:stCondLst>
                            <p:childTnLst>
                              <p:par>
                                <p:cTn id="97" presetID="2" presetClass="entr" presetSubtype="8" fill="hold" nodeType="afterEffect">
                                  <p:stCondLst>
                                    <p:cond delay="0"/>
                                  </p:stCondLst>
                                  <p:childTnLst>
                                    <p:set>
                                      <p:cBhvr>
                                        <p:cTn id="98" dur="1" fill="hold">
                                          <p:stCondLst>
                                            <p:cond delay="0"/>
                                          </p:stCondLst>
                                        </p:cTn>
                                        <p:tgtEl>
                                          <p:spTgt spid="705604"/>
                                        </p:tgtEl>
                                        <p:attrNameLst>
                                          <p:attrName>style.visibility</p:attrName>
                                        </p:attrNameLst>
                                      </p:cBhvr>
                                      <p:to>
                                        <p:strVal val="visible"/>
                                      </p:to>
                                    </p:set>
                                    <p:anim calcmode="lin" valueType="num">
                                      <p:cBhvr additive="base">
                                        <p:cTn id="99" dur="500" fill="hold"/>
                                        <p:tgtEl>
                                          <p:spTgt spid="705604"/>
                                        </p:tgtEl>
                                        <p:attrNameLst>
                                          <p:attrName>ppt_x</p:attrName>
                                        </p:attrNameLst>
                                      </p:cBhvr>
                                      <p:tavLst>
                                        <p:tav tm="0">
                                          <p:val>
                                            <p:strVal val="0-#ppt_w/2"/>
                                          </p:val>
                                        </p:tav>
                                        <p:tav tm="100000">
                                          <p:val>
                                            <p:strVal val="#ppt_x"/>
                                          </p:val>
                                        </p:tav>
                                      </p:tavLst>
                                    </p:anim>
                                    <p:anim calcmode="lin" valueType="num">
                                      <p:cBhvr additive="base">
                                        <p:cTn id="100" dur="500" fill="hold"/>
                                        <p:tgtEl>
                                          <p:spTgt spid="705604"/>
                                        </p:tgtEl>
                                        <p:attrNameLst>
                                          <p:attrName>ppt_y</p:attrName>
                                        </p:attrNameLst>
                                      </p:cBhvr>
                                      <p:tavLst>
                                        <p:tav tm="0">
                                          <p:val>
                                            <p:strVal val="#ppt_y"/>
                                          </p:val>
                                        </p:tav>
                                        <p:tav tm="100000">
                                          <p:val>
                                            <p:strVal val="#ppt_y"/>
                                          </p:val>
                                        </p:tav>
                                      </p:tavLst>
                                    </p:anim>
                                  </p:childTnLst>
                                </p:cTn>
                              </p:par>
                            </p:childTnLst>
                          </p:cTn>
                        </p:par>
                        <p:par>
                          <p:cTn id="101" fill="hold" nodeType="afterGroup">
                            <p:stCondLst>
                              <p:cond delay="2000"/>
                            </p:stCondLst>
                            <p:childTnLst>
                              <p:par>
                                <p:cTn id="102" presetID="22" presetClass="entr" presetSubtype="2" fill="hold" nodeType="afterEffect">
                                  <p:stCondLst>
                                    <p:cond delay="0"/>
                                  </p:stCondLst>
                                  <p:childTnLst>
                                    <p:set>
                                      <p:cBhvr>
                                        <p:cTn id="103" dur="1" fill="hold">
                                          <p:stCondLst>
                                            <p:cond delay="0"/>
                                          </p:stCondLst>
                                        </p:cTn>
                                        <p:tgtEl>
                                          <p:spTgt spid="705572"/>
                                        </p:tgtEl>
                                        <p:attrNameLst>
                                          <p:attrName>style.visibility</p:attrName>
                                        </p:attrNameLst>
                                      </p:cBhvr>
                                      <p:to>
                                        <p:strVal val="visible"/>
                                      </p:to>
                                    </p:set>
                                    <p:animEffect transition="in" filter="wipe(right)">
                                      <p:cBhvr>
                                        <p:cTn id="104" dur="500"/>
                                        <p:tgtEl>
                                          <p:spTgt spid="705572"/>
                                        </p:tgtEl>
                                      </p:cBhvr>
                                    </p:animEffect>
                                  </p:childTnLst>
                                </p:cTn>
                              </p:par>
                            </p:childTnLst>
                          </p:cTn>
                        </p:par>
                        <p:par>
                          <p:cTn id="105" fill="hold" nodeType="afterGroup">
                            <p:stCondLst>
                              <p:cond delay="2500"/>
                            </p:stCondLst>
                            <p:childTnLst>
                              <p:par>
                                <p:cTn id="106" presetID="2" presetClass="entr" presetSubtype="8" fill="hold" nodeType="afterEffect">
                                  <p:stCondLst>
                                    <p:cond delay="0"/>
                                  </p:stCondLst>
                                  <p:childTnLst>
                                    <p:set>
                                      <p:cBhvr>
                                        <p:cTn id="107" dur="1" fill="hold">
                                          <p:stCondLst>
                                            <p:cond delay="0"/>
                                          </p:stCondLst>
                                        </p:cTn>
                                        <p:tgtEl>
                                          <p:spTgt spid="705605"/>
                                        </p:tgtEl>
                                        <p:attrNameLst>
                                          <p:attrName>style.visibility</p:attrName>
                                        </p:attrNameLst>
                                      </p:cBhvr>
                                      <p:to>
                                        <p:strVal val="visible"/>
                                      </p:to>
                                    </p:set>
                                    <p:anim calcmode="lin" valueType="num">
                                      <p:cBhvr additive="base">
                                        <p:cTn id="108" dur="500" fill="hold"/>
                                        <p:tgtEl>
                                          <p:spTgt spid="705605"/>
                                        </p:tgtEl>
                                        <p:attrNameLst>
                                          <p:attrName>ppt_x</p:attrName>
                                        </p:attrNameLst>
                                      </p:cBhvr>
                                      <p:tavLst>
                                        <p:tav tm="0">
                                          <p:val>
                                            <p:strVal val="0-#ppt_w/2"/>
                                          </p:val>
                                        </p:tav>
                                        <p:tav tm="100000">
                                          <p:val>
                                            <p:strVal val="#ppt_x"/>
                                          </p:val>
                                        </p:tav>
                                      </p:tavLst>
                                    </p:anim>
                                    <p:anim calcmode="lin" valueType="num">
                                      <p:cBhvr additive="base">
                                        <p:cTn id="109" dur="500" fill="hold"/>
                                        <p:tgtEl>
                                          <p:spTgt spid="705605"/>
                                        </p:tgtEl>
                                        <p:attrNameLst>
                                          <p:attrName>ppt_y</p:attrName>
                                        </p:attrNameLst>
                                      </p:cBhvr>
                                      <p:tavLst>
                                        <p:tav tm="0">
                                          <p:val>
                                            <p:strVal val="#ppt_y"/>
                                          </p:val>
                                        </p:tav>
                                        <p:tav tm="100000">
                                          <p:val>
                                            <p:strVal val="#ppt_y"/>
                                          </p:val>
                                        </p:tav>
                                      </p:tavLst>
                                    </p:anim>
                                  </p:childTnLst>
                                </p:cTn>
                              </p:par>
                            </p:childTnLst>
                          </p:cTn>
                        </p:par>
                        <p:par>
                          <p:cTn id="110" fill="hold" nodeType="afterGroup">
                            <p:stCondLst>
                              <p:cond delay="3000"/>
                            </p:stCondLst>
                            <p:childTnLst>
                              <p:par>
                                <p:cTn id="111" presetID="22" presetClass="entr" presetSubtype="2" fill="hold" nodeType="afterEffect">
                                  <p:stCondLst>
                                    <p:cond delay="0"/>
                                  </p:stCondLst>
                                  <p:childTnLst>
                                    <p:set>
                                      <p:cBhvr>
                                        <p:cTn id="112" dur="1" fill="hold">
                                          <p:stCondLst>
                                            <p:cond delay="0"/>
                                          </p:stCondLst>
                                        </p:cTn>
                                        <p:tgtEl>
                                          <p:spTgt spid="705573"/>
                                        </p:tgtEl>
                                        <p:attrNameLst>
                                          <p:attrName>style.visibility</p:attrName>
                                        </p:attrNameLst>
                                      </p:cBhvr>
                                      <p:to>
                                        <p:strVal val="visible"/>
                                      </p:to>
                                    </p:set>
                                    <p:animEffect transition="in" filter="wipe(right)">
                                      <p:cBhvr>
                                        <p:cTn id="113" dur="500"/>
                                        <p:tgtEl>
                                          <p:spTgt spid="705573"/>
                                        </p:tgtEl>
                                      </p:cBhvr>
                                    </p:animEffect>
                                  </p:childTnLst>
                                </p:cTn>
                              </p:par>
                            </p:childTnLst>
                          </p:cTn>
                        </p:par>
                        <p:par>
                          <p:cTn id="114" fill="hold" nodeType="afterGroup">
                            <p:stCondLst>
                              <p:cond delay="3500"/>
                            </p:stCondLst>
                            <p:childTnLst>
                              <p:par>
                                <p:cTn id="115" presetID="2" presetClass="entr" presetSubtype="8" fill="hold" nodeType="afterEffect">
                                  <p:stCondLst>
                                    <p:cond delay="0"/>
                                  </p:stCondLst>
                                  <p:childTnLst>
                                    <p:set>
                                      <p:cBhvr>
                                        <p:cTn id="116" dur="1" fill="hold">
                                          <p:stCondLst>
                                            <p:cond delay="0"/>
                                          </p:stCondLst>
                                        </p:cTn>
                                        <p:tgtEl>
                                          <p:spTgt spid="705606"/>
                                        </p:tgtEl>
                                        <p:attrNameLst>
                                          <p:attrName>style.visibility</p:attrName>
                                        </p:attrNameLst>
                                      </p:cBhvr>
                                      <p:to>
                                        <p:strVal val="visible"/>
                                      </p:to>
                                    </p:set>
                                    <p:anim calcmode="lin" valueType="num">
                                      <p:cBhvr additive="base">
                                        <p:cTn id="117" dur="500" fill="hold"/>
                                        <p:tgtEl>
                                          <p:spTgt spid="705606"/>
                                        </p:tgtEl>
                                        <p:attrNameLst>
                                          <p:attrName>ppt_x</p:attrName>
                                        </p:attrNameLst>
                                      </p:cBhvr>
                                      <p:tavLst>
                                        <p:tav tm="0">
                                          <p:val>
                                            <p:strVal val="0-#ppt_w/2"/>
                                          </p:val>
                                        </p:tav>
                                        <p:tav tm="100000">
                                          <p:val>
                                            <p:strVal val="#ppt_x"/>
                                          </p:val>
                                        </p:tav>
                                      </p:tavLst>
                                    </p:anim>
                                    <p:anim calcmode="lin" valueType="num">
                                      <p:cBhvr additive="base">
                                        <p:cTn id="118" dur="500" fill="hold"/>
                                        <p:tgtEl>
                                          <p:spTgt spid="705606"/>
                                        </p:tgtEl>
                                        <p:attrNameLst>
                                          <p:attrName>ppt_y</p:attrName>
                                        </p:attrNameLst>
                                      </p:cBhvr>
                                      <p:tavLst>
                                        <p:tav tm="0">
                                          <p:val>
                                            <p:strVal val="#ppt_y"/>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705578"/>
                                        </p:tgtEl>
                                        <p:attrNameLst>
                                          <p:attrName>style.visibility</p:attrName>
                                        </p:attrNameLst>
                                      </p:cBhvr>
                                      <p:to>
                                        <p:strVal val="visible"/>
                                      </p:to>
                                    </p:set>
                                    <p:animEffect transition="in" filter="wipe(left)">
                                      <p:cBhvr>
                                        <p:cTn id="123" dur="500"/>
                                        <p:tgtEl>
                                          <p:spTgt spid="705578"/>
                                        </p:tgtEl>
                                      </p:cBhvr>
                                    </p:animEffect>
                                  </p:childTnLst>
                                </p:cTn>
                              </p:par>
                            </p:childTnLst>
                          </p:cTn>
                        </p:par>
                        <p:par>
                          <p:cTn id="124" fill="hold" nodeType="afterGroup">
                            <p:stCondLst>
                              <p:cond delay="500"/>
                            </p:stCondLst>
                            <p:childTnLst>
                              <p:par>
                                <p:cTn id="125" presetID="22" presetClass="entr" presetSubtype="8" fill="hold" nodeType="afterEffect">
                                  <p:stCondLst>
                                    <p:cond delay="0"/>
                                  </p:stCondLst>
                                  <p:childTnLst>
                                    <p:set>
                                      <p:cBhvr>
                                        <p:cTn id="126" dur="1" fill="hold">
                                          <p:stCondLst>
                                            <p:cond delay="0"/>
                                          </p:stCondLst>
                                        </p:cTn>
                                        <p:tgtEl>
                                          <p:spTgt spid="705588"/>
                                        </p:tgtEl>
                                        <p:attrNameLst>
                                          <p:attrName>style.visibility</p:attrName>
                                        </p:attrNameLst>
                                      </p:cBhvr>
                                      <p:to>
                                        <p:strVal val="visible"/>
                                      </p:to>
                                    </p:set>
                                    <p:animEffect transition="in" filter="wipe(left)">
                                      <p:cBhvr>
                                        <p:cTn id="127" dur="500"/>
                                        <p:tgtEl>
                                          <p:spTgt spid="705588"/>
                                        </p:tgtEl>
                                      </p:cBhvr>
                                    </p:animEffect>
                                  </p:childTnLst>
                                </p:cTn>
                              </p:par>
                            </p:childTnLst>
                          </p:cTn>
                        </p:par>
                        <p:par>
                          <p:cTn id="128" fill="hold" nodeType="afterGroup">
                            <p:stCondLst>
                              <p:cond delay="1000"/>
                            </p:stCondLst>
                            <p:childTnLst>
                              <p:par>
                                <p:cTn id="129" presetID="22" presetClass="entr" presetSubtype="8" fill="hold" nodeType="afterEffect">
                                  <p:stCondLst>
                                    <p:cond delay="0"/>
                                  </p:stCondLst>
                                  <p:childTnLst>
                                    <p:set>
                                      <p:cBhvr>
                                        <p:cTn id="130" dur="1" fill="hold">
                                          <p:stCondLst>
                                            <p:cond delay="0"/>
                                          </p:stCondLst>
                                        </p:cTn>
                                        <p:tgtEl>
                                          <p:spTgt spid="705587"/>
                                        </p:tgtEl>
                                        <p:attrNameLst>
                                          <p:attrName>style.visibility</p:attrName>
                                        </p:attrNameLst>
                                      </p:cBhvr>
                                      <p:to>
                                        <p:strVal val="visible"/>
                                      </p:to>
                                    </p:set>
                                    <p:animEffect transition="in" filter="wipe(left)">
                                      <p:cBhvr>
                                        <p:cTn id="131" dur="500"/>
                                        <p:tgtEl>
                                          <p:spTgt spid="705587"/>
                                        </p:tgtEl>
                                      </p:cBhvr>
                                    </p:animEffect>
                                  </p:childTnLst>
                                </p:cTn>
                              </p:par>
                            </p:childTnLst>
                          </p:cTn>
                        </p:par>
                        <p:par>
                          <p:cTn id="132" fill="hold" nodeType="afterGroup">
                            <p:stCondLst>
                              <p:cond delay="1500"/>
                            </p:stCondLst>
                            <p:childTnLst>
                              <p:par>
                                <p:cTn id="133" presetID="22" presetClass="entr" presetSubtype="8" fill="hold" nodeType="afterEffect">
                                  <p:stCondLst>
                                    <p:cond delay="0"/>
                                  </p:stCondLst>
                                  <p:childTnLst>
                                    <p:set>
                                      <p:cBhvr>
                                        <p:cTn id="134" dur="1" fill="hold">
                                          <p:stCondLst>
                                            <p:cond delay="0"/>
                                          </p:stCondLst>
                                        </p:cTn>
                                        <p:tgtEl>
                                          <p:spTgt spid="705579"/>
                                        </p:tgtEl>
                                        <p:attrNameLst>
                                          <p:attrName>style.visibility</p:attrName>
                                        </p:attrNameLst>
                                      </p:cBhvr>
                                      <p:to>
                                        <p:strVal val="visible"/>
                                      </p:to>
                                    </p:set>
                                    <p:animEffect transition="in" filter="wipe(left)">
                                      <p:cBhvr>
                                        <p:cTn id="135" dur="500"/>
                                        <p:tgtEl>
                                          <p:spTgt spid="705579"/>
                                        </p:tgtEl>
                                      </p:cBhvr>
                                    </p:animEffect>
                                  </p:childTnLst>
                                </p:cTn>
                              </p:par>
                            </p:childTnLst>
                          </p:cTn>
                        </p:par>
                        <p:par>
                          <p:cTn id="136" fill="hold" nodeType="afterGroup">
                            <p:stCondLst>
                              <p:cond delay="2000"/>
                            </p:stCondLst>
                            <p:childTnLst>
                              <p:par>
                                <p:cTn id="137" presetID="22" presetClass="entr" presetSubtype="8" fill="hold" nodeType="afterEffect">
                                  <p:stCondLst>
                                    <p:cond delay="0"/>
                                  </p:stCondLst>
                                  <p:childTnLst>
                                    <p:set>
                                      <p:cBhvr>
                                        <p:cTn id="138" dur="1" fill="hold">
                                          <p:stCondLst>
                                            <p:cond delay="0"/>
                                          </p:stCondLst>
                                        </p:cTn>
                                        <p:tgtEl>
                                          <p:spTgt spid="705589"/>
                                        </p:tgtEl>
                                        <p:attrNameLst>
                                          <p:attrName>style.visibility</p:attrName>
                                        </p:attrNameLst>
                                      </p:cBhvr>
                                      <p:to>
                                        <p:strVal val="visible"/>
                                      </p:to>
                                    </p:set>
                                    <p:animEffect transition="in" filter="wipe(left)">
                                      <p:cBhvr>
                                        <p:cTn id="139" dur="500"/>
                                        <p:tgtEl>
                                          <p:spTgt spid="70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607" grpId="0" animBg="1" autoUpdateAnimBg="0"/>
      <p:bldP spid="705608" grpId="0" animBg="1" autoUpdateAnimBg="0"/>
      <p:bldP spid="705600" grpId="0" autoUpdateAnimBg="0"/>
      <p:bldP spid="705596" grpId="0" autoUpdateAnimBg="0"/>
      <p:bldP spid="705597" grpId="0" autoUpdateAnimBg="0"/>
      <p:bldP spid="705598" grpId="0" autoUpdateAnimBg="0"/>
      <p:bldP spid="705599" grpId="0" animBg="1"/>
      <p:bldP spid="705603" grpId="0" autoUpdateAnimBg="0"/>
      <p:bldP spid="705604" grpId="0" autoUpdateAnimBg="0"/>
      <p:bldP spid="705605" grpId="0" autoUpdateAnimBg="0"/>
      <p:bldP spid="70560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70</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756" t="52433" r="19949" b="12360"/>
          <a:stretch/>
        </p:blipFill>
        <p:spPr>
          <a:xfrm>
            <a:off x="0" y="-120959"/>
            <a:ext cx="9144000" cy="6909454"/>
          </a:xfrm>
          <a:prstGeom prst="rect">
            <a:avLst/>
          </a:prstGeom>
        </p:spPr>
      </p:pic>
    </p:spTree>
    <p:extLst>
      <p:ext uri="{BB962C8B-B14F-4D97-AF65-F5344CB8AC3E}">
        <p14:creationId xmlns:p14="http://schemas.microsoft.com/office/powerpoint/2010/main" val="1941675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E2EA6BB8-81DE-10AE-32F0-E02FBCF1DB38}"/>
              </a:ext>
            </a:extLst>
          </p:cNvPr>
          <p:cNvSpPr>
            <a:spLocks noGrp="1"/>
          </p:cNvSpPr>
          <p:nvPr>
            <p:ph type="title"/>
          </p:nvPr>
        </p:nvSpPr>
        <p:spPr/>
        <p:txBody>
          <a:bodyPr/>
          <a:lstStyle/>
          <a:p>
            <a:r>
              <a:rPr lang="en-US" altLang="en-US">
                <a:ea typeface="ＭＳ Ｐゴシック" panose="020B0600070205080204" pitchFamily="34" charset="-128"/>
              </a:rPr>
              <a:t>Congestion Avoidance</a:t>
            </a:r>
          </a:p>
        </p:txBody>
      </p:sp>
      <p:sp>
        <p:nvSpPr>
          <p:cNvPr id="91138" name="Rectangle 3">
            <a:extLst>
              <a:ext uri="{FF2B5EF4-FFF2-40B4-BE49-F238E27FC236}">
                <a16:creationId xmlns:a16="http://schemas.microsoft.com/office/drawing/2014/main" id="{F548F2FC-1E27-7C02-36AA-E6358F7F758C}"/>
              </a:ext>
            </a:extLst>
          </p:cNvPr>
          <p:cNvSpPr>
            <a:spLocks noGrp="1"/>
          </p:cNvSpPr>
          <p:nvPr>
            <p:ph type="body" idx="1"/>
          </p:nvPr>
        </p:nvSpPr>
        <p:spPr>
          <a:xfrm>
            <a:off x="419100" y="1460500"/>
            <a:ext cx="8307388" cy="4470400"/>
          </a:xfrm>
        </p:spPr>
        <p:txBody>
          <a:bodyPr/>
          <a:lstStyle/>
          <a:p>
            <a:r>
              <a:rPr lang="en-US" altLang="en-US">
                <a:ea typeface="ＭＳ Ｐゴシック" panose="020B0600070205080204" pitchFamily="34" charset="-128"/>
              </a:rPr>
              <a:t>Starts when </a:t>
            </a:r>
            <a:r>
              <a:rPr lang="en-US" altLang="en-US">
                <a:solidFill>
                  <a:srgbClr val="0066FF"/>
                </a:solidFill>
                <a:ea typeface="ＭＳ Ｐゴシック" panose="020B0600070205080204" pitchFamily="34" charset="-128"/>
              </a:rPr>
              <a:t>cwnd </a:t>
            </a:r>
            <a:r>
              <a:rPr lang="en-US" altLang="en-US" b="1">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ssthresh</a:t>
            </a:r>
          </a:p>
          <a:p>
            <a:r>
              <a:rPr lang="en-US" altLang="en-US">
                <a:ea typeface="ＭＳ Ｐゴシック" panose="020B0600070205080204" pitchFamily="34" charset="-128"/>
              </a:rPr>
              <a:t>On each successful ACK:			</a:t>
            </a:r>
            <a:r>
              <a:rPr lang="en-US" altLang="en-US">
                <a:solidFill>
                  <a:srgbClr val="0066FF"/>
                </a:solidFill>
                <a:ea typeface="ＭＳ Ｐゴシック" panose="020B0600070205080204" pitchFamily="34" charset="-128"/>
              </a:rPr>
              <a:t>cwnd </a:t>
            </a:r>
            <a:r>
              <a:rPr lang="en-US" altLang="en-US">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cwnd + 1/cwnd</a:t>
            </a:r>
          </a:p>
          <a:p>
            <a:r>
              <a:rPr lang="en-US" altLang="en-US" u="sng">
                <a:ea typeface="ＭＳ Ｐゴシック" panose="020B0600070205080204" pitchFamily="34" charset="-128"/>
              </a:rPr>
              <a:t>Linear growth</a:t>
            </a:r>
            <a:r>
              <a:rPr lang="en-US" altLang="en-US">
                <a:ea typeface="ＭＳ Ｐゴシック" panose="020B0600070205080204" pitchFamily="34" charset="-128"/>
              </a:rPr>
              <a:t> of cwnd</a:t>
            </a:r>
          </a:p>
          <a:p>
            <a:pPr>
              <a:buFont typeface="Wingdings" pitchFamily="2" charset="2"/>
              <a:buNone/>
            </a:pPr>
            <a:r>
              <a:rPr lang="en-US" altLang="en-US">
                <a:ea typeface="ＭＳ Ｐゴシック" panose="020B0600070205080204" pitchFamily="34" charset="-128"/>
              </a:rPr>
              <a:t>		each RTT: </a:t>
            </a:r>
            <a:r>
              <a:rPr lang="en-US" altLang="en-US">
                <a:solidFill>
                  <a:srgbClr val="0066FF"/>
                </a:solidFill>
                <a:ea typeface="ＭＳ Ｐゴシック" panose="020B0600070205080204" pitchFamily="34" charset="-128"/>
              </a:rPr>
              <a:t>cwnd </a:t>
            </a:r>
            <a:r>
              <a:rPr lang="en-US" altLang="en-US">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cwnd + 1</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E2D957AB-F40D-B71C-EEE0-C72A2C2A2D8C}"/>
              </a:ext>
            </a:extLst>
          </p:cNvPr>
          <p:cNvSpPr>
            <a:spLocks noGrp="1"/>
          </p:cNvSpPr>
          <p:nvPr>
            <p:ph type="title"/>
          </p:nvPr>
        </p:nvSpPr>
        <p:spPr/>
        <p:txBody>
          <a:bodyPr/>
          <a:lstStyle/>
          <a:p>
            <a:r>
              <a:rPr lang="en-US" altLang="en-US">
                <a:ea typeface="ＭＳ Ｐゴシック" panose="020B0600070205080204" pitchFamily="34" charset="-128"/>
              </a:rPr>
              <a:t>Congestion Avoidance</a:t>
            </a:r>
          </a:p>
        </p:txBody>
      </p:sp>
      <p:sp>
        <p:nvSpPr>
          <p:cNvPr id="92162" name="Line 4">
            <a:extLst>
              <a:ext uri="{FF2B5EF4-FFF2-40B4-BE49-F238E27FC236}">
                <a16:creationId xmlns:a16="http://schemas.microsoft.com/office/drawing/2014/main" id="{E8FF5D25-C2F1-322A-B068-93902961C7E3}"/>
              </a:ext>
            </a:extLst>
          </p:cNvPr>
          <p:cNvSpPr>
            <a:spLocks noChangeShapeType="1"/>
          </p:cNvSpPr>
          <p:nvPr/>
        </p:nvSpPr>
        <p:spPr bwMode="auto">
          <a:xfrm flipH="1">
            <a:off x="1143000" y="28194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3" name="Line 5">
            <a:extLst>
              <a:ext uri="{FF2B5EF4-FFF2-40B4-BE49-F238E27FC236}">
                <a16:creationId xmlns:a16="http://schemas.microsoft.com/office/drawing/2014/main" id="{132F601E-35AB-4494-1050-A7079C7393E0}"/>
              </a:ext>
            </a:extLst>
          </p:cNvPr>
          <p:cNvSpPr>
            <a:spLocks noChangeShapeType="1"/>
          </p:cNvSpPr>
          <p:nvPr/>
        </p:nvSpPr>
        <p:spPr bwMode="auto">
          <a:xfrm>
            <a:off x="1143000" y="23622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4" name="Line 6">
            <a:extLst>
              <a:ext uri="{FF2B5EF4-FFF2-40B4-BE49-F238E27FC236}">
                <a16:creationId xmlns:a16="http://schemas.microsoft.com/office/drawing/2014/main" id="{50492DEC-49A8-CB46-27C5-546C2EEF1914}"/>
              </a:ext>
            </a:extLst>
          </p:cNvPr>
          <p:cNvSpPr>
            <a:spLocks noChangeShapeType="1"/>
          </p:cNvSpPr>
          <p:nvPr/>
        </p:nvSpPr>
        <p:spPr bwMode="auto">
          <a:xfrm flipH="1">
            <a:off x="1114425" y="3914775"/>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5" name="Line 7">
            <a:extLst>
              <a:ext uri="{FF2B5EF4-FFF2-40B4-BE49-F238E27FC236}">
                <a16:creationId xmlns:a16="http://schemas.microsoft.com/office/drawing/2014/main" id="{21FDA02B-654E-5258-AF64-5CFA60E02E06}"/>
              </a:ext>
            </a:extLst>
          </p:cNvPr>
          <p:cNvSpPr>
            <a:spLocks noChangeShapeType="1"/>
          </p:cNvSpPr>
          <p:nvPr/>
        </p:nvSpPr>
        <p:spPr bwMode="auto">
          <a:xfrm>
            <a:off x="1143000" y="32766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6" name="Line 8">
            <a:extLst>
              <a:ext uri="{FF2B5EF4-FFF2-40B4-BE49-F238E27FC236}">
                <a16:creationId xmlns:a16="http://schemas.microsoft.com/office/drawing/2014/main" id="{2915F7B1-F4E8-07E8-B2C0-489EB1FEE1D0}"/>
              </a:ext>
            </a:extLst>
          </p:cNvPr>
          <p:cNvSpPr>
            <a:spLocks noChangeShapeType="1"/>
          </p:cNvSpPr>
          <p:nvPr/>
        </p:nvSpPr>
        <p:spPr bwMode="auto">
          <a:xfrm>
            <a:off x="1143000" y="437197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7" name="Line 9">
            <a:extLst>
              <a:ext uri="{FF2B5EF4-FFF2-40B4-BE49-F238E27FC236}">
                <a16:creationId xmlns:a16="http://schemas.microsoft.com/office/drawing/2014/main" id="{B91550E7-2CAA-0C01-76EE-7218EB6980E8}"/>
              </a:ext>
            </a:extLst>
          </p:cNvPr>
          <p:cNvSpPr>
            <a:spLocks noChangeShapeType="1"/>
          </p:cNvSpPr>
          <p:nvPr/>
        </p:nvSpPr>
        <p:spPr bwMode="auto">
          <a:xfrm>
            <a:off x="1157288" y="5686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8" name="Line 10">
            <a:extLst>
              <a:ext uri="{FF2B5EF4-FFF2-40B4-BE49-F238E27FC236}">
                <a16:creationId xmlns:a16="http://schemas.microsoft.com/office/drawing/2014/main" id="{59E68F9E-FD5C-811F-9FB6-C03012B2E93B}"/>
              </a:ext>
            </a:extLst>
          </p:cNvPr>
          <p:cNvSpPr>
            <a:spLocks noChangeShapeType="1"/>
          </p:cNvSpPr>
          <p:nvPr/>
        </p:nvSpPr>
        <p:spPr bwMode="auto">
          <a:xfrm>
            <a:off x="1143000" y="45529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9" name="Line 12">
            <a:extLst>
              <a:ext uri="{FF2B5EF4-FFF2-40B4-BE49-F238E27FC236}">
                <a16:creationId xmlns:a16="http://schemas.microsoft.com/office/drawing/2014/main" id="{F6F6C25A-52CC-CB1C-5BD7-2F8D7234C7E8}"/>
              </a:ext>
            </a:extLst>
          </p:cNvPr>
          <p:cNvSpPr>
            <a:spLocks noChangeShapeType="1"/>
          </p:cNvSpPr>
          <p:nvPr/>
        </p:nvSpPr>
        <p:spPr bwMode="auto">
          <a:xfrm>
            <a:off x="1143000" y="3449638"/>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0" name="Text Box 13">
            <a:extLst>
              <a:ext uri="{FF2B5EF4-FFF2-40B4-BE49-F238E27FC236}">
                <a16:creationId xmlns:a16="http://schemas.microsoft.com/office/drawing/2014/main" id="{62442657-B7C1-33D6-61C4-9729D049D296}"/>
              </a:ext>
            </a:extLst>
          </p:cNvPr>
          <p:cNvSpPr txBox="1">
            <a:spLocks noChangeArrowheads="1"/>
          </p:cNvSpPr>
          <p:nvPr/>
        </p:nvSpPr>
        <p:spPr bwMode="auto">
          <a:xfrm>
            <a:off x="342900" y="1828800"/>
            <a:ext cx="77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cwnd</a:t>
            </a:r>
          </a:p>
        </p:txBody>
      </p:sp>
      <p:sp>
        <p:nvSpPr>
          <p:cNvPr id="92171" name="Line 15">
            <a:extLst>
              <a:ext uri="{FF2B5EF4-FFF2-40B4-BE49-F238E27FC236}">
                <a16:creationId xmlns:a16="http://schemas.microsoft.com/office/drawing/2014/main" id="{33E679BA-0CF1-495D-E1D7-A5518EB0D624}"/>
              </a:ext>
            </a:extLst>
          </p:cNvPr>
          <p:cNvSpPr>
            <a:spLocks noChangeShapeType="1"/>
          </p:cNvSpPr>
          <p:nvPr/>
        </p:nvSpPr>
        <p:spPr bwMode="auto">
          <a:xfrm>
            <a:off x="1143000" y="1905000"/>
            <a:ext cx="0" cy="4246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2" name="Line 16">
            <a:extLst>
              <a:ext uri="{FF2B5EF4-FFF2-40B4-BE49-F238E27FC236}">
                <a16:creationId xmlns:a16="http://schemas.microsoft.com/office/drawing/2014/main" id="{8862D356-541C-7F00-ADB3-783F5328EAB5}"/>
              </a:ext>
            </a:extLst>
          </p:cNvPr>
          <p:cNvSpPr>
            <a:spLocks noChangeShapeType="1"/>
          </p:cNvSpPr>
          <p:nvPr/>
        </p:nvSpPr>
        <p:spPr bwMode="auto">
          <a:xfrm flipH="1">
            <a:off x="3276600" y="1905000"/>
            <a:ext cx="0" cy="4295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3" name="Text Box 17">
            <a:extLst>
              <a:ext uri="{FF2B5EF4-FFF2-40B4-BE49-F238E27FC236}">
                <a16:creationId xmlns:a16="http://schemas.microsoft.com/office/drawing/2014/main" id="{C5B183CA-47E8-F97C-6C92-86D0BC16CDF7}"/>
              </a:ext>
            </a:extLst>
          </p:cNvPr>
          <p:cNvSpPr txBox="1">
            <a:spLocks noChangeArrowheads="1"/>
          </p:cNvSpPr>
          <p:nvPr/>
        </p:nvSpPr>
        <p:spPr bwMode="auto">
          <a:xfrm>
            <a:off x="776288" y="2182813"/>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1</a:t>
            </a:r>
          </a:p>
        </p:txBody>
      </p:sp>
      <p:sp>
        <p:nvSpPr>
          <p:cNvPr id="92174" name="Text Box 18">
            <a:extLst>
              <a:ext uri="{FF2B5EF4-FFF2-40B4-BE49-F238E27FC236}">
                <a16:creationId xmlns:a16="http://schemas.microsoft.com/office/drawing/2014/main" id="{FACF3251-EE9F-D039-7085-3FEF5F2C341B}"/>
              </a:ext>
            </a:extLst>
          </p:cNvPr>
          <p:cNvSpPr txBox="1">
            <a:spLocks noChangeArrowheads="1"/>
          </p:cNvSpPr>
          <p:nvPr/>
        </p:nvSpPr>
        <p:spPr bwMode="auto">
          <a:xfrm>
            <a:off x="784225" y="309245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2</a:t>
            </a:r>
          </a:p>
        </p:txBody>
      </p:sp>
      <p:sp>
        <p:nvSpPr>
          <p:cNvPr id="92175" name="Text Box 19">
            <a:extLst>
              <a:ext uri="{FF2B5EF4-FFF2-40B4-BE49-F238E27FC236}">
                <a16:creationId xmlns:a16="http://schemas.microsoft.com/office/drawing/2014/main" id="{B97F9E57-344C-6012-51DB-266A02A2281A}"/>
              </a:ext>
            </a:extLst>
          </p:cNvPr>
          <p:cNvSpPr txBox="1">
            <a:spLocks noChangeArrowheads="1"/>
          </p:cNvSpPr>
          <p:nvPr/>
        </p:nvSpPr>
        <p:spPr bwMode="auto">
          <a:xfrm>
            <a:off x="776288" y="415290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3</a:t>
            </a:r>
          </a:p>
        </p:txBody>
      </p:sp>
      <p:sp>
        <p:nvSpPr>
          <p:cNvPr id="92176" name="AutoShape 21">
            <a:extLst>
              <a:ext uri="{FF2B5EF4-FFF2-40B4-BE49-F238E27FC236}">
                <a16:creationId xmlns:a16="http://schemas.microsoft.com/office/drawing/2014/main" id="{6009ADA4-3A5D-2084-0F0B-34D34AD1B248}"/>
              </a:ext>
            </a:extLst>
          </p:cNvPr>
          <p:cNvSpPr>
            <a:spLocks/>
          </p:cNvSpPr>
          <p:nvPr/>
        </p:nvSpPr>
        <p:spPr bwMode="auto">
          <a:xfrm flipH="1">
            <a:off x="3352800" y="2819400"/>
            <a:ext cx="152400" cy="914400"/>
          </a:xfrm>
          <a:prstGeom prst="leftBrace">
            <a:avLst>
              <a:gd name="adj1" fmla="val 50000"/>
              <a:gd name="adj2" fmla="val 51736"/>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2177" name="Text Box 22">
            <a:extLst>
              <a:ext uri="{FF2B5EF4-FFF2-40B4-BE49-F238E27FC236}">
                <a16:creationId xmlns:a16="http://schemas.microsoft.com/office/drawing/2014/main" id="{1778A606-5204-ADEB-98C9-BA7F1DA73CA4}"/>
              </a:ext>
            </a:extLst>
          </p:cNvPr>
          <p:cNvSpPr txBox="1">
            <a:spLocks noChangeArrowheads="1"/>
          </p:cNvSpPr>
          <p:nvPr/>
        </p:nvSpPr>
        <p:spPr bwMode="auto">
          <a:xfrm>
            <a:off x="3457575" y="3092450"/>
            <a:ext cx="85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FF9900"/>
                </a:solidFill>
                <a:effectLst/>
                <a:uLnTx/>
                <a:uFillTx/>
                <a:latin typeface="Tahoma" panose="020B0604030504040204" pitchFamily="34" charset="0"/>
                <a:ea typeface="ＭＳ Ｐゴシック" panose="020B0600070205080204" pitchFamily="34" charset="-128"/>
                <a:cs typeface="+mn-cs"/>
              </a:rPr>
              <a:t>1 RTT</a:t>
            </a:r>
          </a:p>
        </p:txBody>
      </p:sp>
      <p:sp>
        <p:nvSpPr>
          <p:cNvPr id="92178" name="Text Box 26">
            <a:extLst>
              <a:ext uri="{FF2B5EF4-FFF2-40B4-BE49-F238E27FC236}">
                <a16:creationId xmlns:a16="http://schemas.microsoft.com/office/drawing/2014/main" id="{87958606-E4A3-0CAA-F566-E655650118D6}"/>
              </a:ext>
            </a:extLst>
          </p:cNvPr>
          <p:cNvSpPr txBox="1">
            <a:spLocks noChangeArrowheads="1"/>
          </p:cNvSpPr>
          <p:nvPr/>
        </p:nvSpPr>
        <p:spPr bwMode="auto">
          <a:xfrm>
            <a:off x="777875" y="526573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4</a:t>
            </a:r>
          </a:p>
        </p:txBody>
      </p:sp>
      <p:sp>
        <p:nvSpPr>
          <p:cNvPr id="92179" name="Text Box 27">
            <a:extLst>
              <a:ext uri="{FF2B5EF4-FFF2-40B4-BE49-F238E27FC236}">
                <a16:creationId xmlns:a16="http://schemas.microsoft.com/office/drawing/2014/main" id="{DF2B4986-7EA7-64B8-1C62-DAB2A3300329}"/>
              </a:ext>
            </a:extLst>
          </p:cNvPr>
          <p:cNvSpPr txBox="1">
            <a:spLocks noChangeArrowheads="1"/>
          </p:cNvSpPr>
          <p:nvPr/>
        </p:nvSpPr>
        <p:spPr bwMode="auto">
          <a:xfrm>
            <a:off x="1601788" y="2305050"/>
            <a:ext cx="13636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993366"/>
                </a:solidFill>
                <a:effectLst/>
                <a:uLnTx/>
                <a:uFillTx/>
                <a:latin typeface="Tahoma" panose="020B0604030504040204" pitchFamily="34" charset="0"/>
                <a:ea typeface="ＭＳ Ｐゴシック" panose="020B0600070205080204" pitchFamily="34" charset="-128"/>
                <a:cs typeface="+mn-cs"/>
              </a:rPr>
              <a:t>data packet</a:t>
            </a:r>
          </a:p>
        </p:txBody>
      </p:sp>
      <p:sp>
        <p:nvSpPr>
          <p:cNvPr id="92180" name="Text Box 28">
            <a:extLst>
              <a:ext uri="{FF2B5EF4-FFF2-40B4-BE49-F238E27FC236}">
                <a16:creationId xmlns:a16="http://schemas.microsoft.com/office/drawing/2014/main" id="{BDABAA3A-9F05-5B2E-377F-DBD64434522A}"/>
              </a:ext>
            </a:extLst>
          </p:cNvPr>
          <p:cNvSpPr txBox="1">
            <a:spLocks noChangeArrowheads="1"/>
          </p:cNvSpPr>
          <p:nvPr/>
        </p:nvSpPr>
        <p:spPr bwMode="auto">
          <a:xfrm>
            <a:off x="1901825" y="2844800"/>
            <a:ext cx="59213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46BA12"/>
                </a:solidFill>
                <a:effectLst/>
                <a:uLnTx/>
                <a:uFillTx/>
                <a:latin typeface="Tahoma" panose="020B0604030504040204" pitchFamily="34" charset="0"/>
                <a:ea typeface="ＭＳ Ｐゴシック" panose="020B0600070205080204" pitchFamily="34" charset="-128"/>
                <a:cs typeface="+mn-cs"/>
              </a:rPr>
              <a:t>ACK</a:t>
            </a:r>
          </a:p>
        </p:txBody>
      </p:sp>
      <p:sp>
        <p:nvSpPr>
          <p:cNvPr id="92181" name="Line 29">
            <a:extLst>
              <a:ext uri="{FF2B5EF4-FFF2-40B4-BE49-F238E27FC236}">
                <a16:creationId xmlns:a16="http://schemas.microsoft.com/office/drawing/2014/main" id="{C73C4B9C-022D-9552-9190-A7FF680ABF6E}"/>
              </a:ext>
            </a:extLst>
          </p:cNvPr>
          <p:cNvSpPr>
            <a:spLocks noChangeShapeType="1"/>
          </p:cNvSpPr>
          <p:nvPr/>
        </p:nvSpPr>
        <p:spPr bwMode="auto">
          <a:xfrm flipH="1">
            <a:off x="1114425" y="37338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2" name="Line 30">
            <a:extLst>
              <a:ext uri="{FF2B5EF4-FFF2-40B4-BE49-F238E27FC236}">
                <a16:creationId xmlns:a16="http://schemas.microsoft.com/office/drawing/2014/main" id="{8F5C869F-E688-376E-D420-9BA4614A1796}"/>
              </a:ext>
            </a:extLst>
          </p:cNvPr>
          <p:cNvSpPr>
            <a:spLocks noChangeShapeType="1"/>
          </p:cNvSpPr>
          <p:nvPr/>
        </p:nvSpPr>
        <p:spPr bwMode="auto">
          <a:xfrm>
            <a:off x="1143000" y="41910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3" name="Line 31">
            <a:extLst>
              <a:ext uri="{FF2B5EF4-FFF2-40B4-BE49-F238E27FC236}">
                <a16:creationId xmlns:a16="http://schemas.microsoft.com/office/drawing/2014/main" id="{B56C6B69-C0EB-C228-3B65-FB81B226B9C5}"/>
              </a:ext>
            </a:extLst>
          </p:cNvPr>
          <p:cNvSpPr>
            <a:spLocks noChangeShapeType="1"/>
          </p:cNvSpPr>
          <p:nvPr/>
        </p:nvSpPr>
        <p:spPr bwMode="auto">
          <a:xfrm flipH="1">
            <a:off x="1143000" y="46482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4" name="Line 32">
            <a:extLst>
              <a:ext uri="{FF2B5EF4-FFF2-40B4-BE49-F238E27FC236}">
                <a16:creationId xmlns:a16="http://schemas.microsoft.com/office/drawing/2014/main" id="{97FA9647-7595-DB21-64A2-0675EFCF1ED4}"/>
              </a:ext>
            </a:extLst>
          </p:cNvPr>
          <p:cNvSpPr>
            <a:spLocks noChangeShapeType="1"/>
          </p:cNvSpPr>
          <p:nvPr/>
        </p:nvSpPr>
        <p:spPr bwMode="auto">
          <a:xfrm flipH="1">
            <a:off x="1143000" y="4837113"/>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5" name="Line 33">
            <a:extLst>
              <a:ext uri="{FF2B5EF4-FFF2-40B4-BE49-F238E27FC236}">
                <a16:creationId xmlns:a16="http://schemas.microsoft.com/office/drawing/2014/main" id="{AA3CA07F-4342-0E08-7F40-FAC19D4405BB}"/>
              </a:ext>
            </a:extLst>
          </p:cNvPr>
          <p:cNvSpPr>
            <a:spLocks noChangeShapeType="1"/>
          </p:cNvSpPr>
          <p:nvPr/>
        </p:nvSpPr>
        <p:spPr bwMode="auto">
          <a:xfrm flipH="1">
            <a:off x="1143000" y="5018088"/>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6" name="Line 35">
            <a:extLst>
              <a:ext uri="{FF2B5EF4-FFF2-40B4-BE49-F238E27FC236}">
                <a16:creationId xmlns:a16="http://schemas.microsoft.com/office/drawing/2014/main" id="{467249DE-9D92-1634-A955-5B5F5B967DA2}"/>
              </a:ext>
            </a:extLst>
          </p:cNvPr>
          <p:cNvSpPr>
            <a:spLocks noChangeShapeType="1"/>
          </p:cNvSpPr>
          <p:nvPr/>
        </p:nvSpPr>
        <p:spPr bwMode="auto">
          <a:xfrm>
            <a:off x="1154113" y="51022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7" name="Line 36">
            <a:extLst>
              <a:ext uri="{FF2B5EF4-FFF2-40B4-BE49-F238E27FC236}">
                <a16:creationId xmlns:a16="http://schemas.microsoft.com/office/drawing/2014/main" id="{99B5342A-38C5-F087-5E0F-0C7CEFE7EC75}"/>
              </a:ext>
            </a:extLst>
          </p:cNvPr>
          <p:cNvSpPr>
            <a:spLocks noChangeShapeType="1"/>
          </p:cNvSpPr>
          <p:nvPr/>
        </p:nvSpPr>
        <p:spPr bwMode="auto">
          <a:xfrm>
            <a:off x="1162050" y="5305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8" name="Line 37">
            <a:extLst>
              <a:ext uri="{FF2B5EF4-FFF2-40B4-BE49-F238E27FC236}">
                <a16:creationId xmlns:a16="http://schemas.microsoft.com/office/drawing/2014/main" id="{1DF21536-95EF-8CA0-89E8-A5235C567701}"/>
              </a:ext>
            </a:extLst>
          </p:cNvPr>
          <p:cNvSpPr>
            <a:spLocks noChangeShapeType="1"/>
          </p:cNvSpPr>
          <p:nvPr/>
        </p:nvSpPr>
        <p:spPr bwMode="auto">
          <a:xfrm>
            <a:off x="1158875" y="54927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92189" name="Picture 38" descr="C:\Documents and Settings\roughan\My Documents\TCP\grampians_2_window.png">
            <a:extLst>
              <a:ext uri="{FF2B5EF4-FFF2-40B4-BE49-F238E27FC236}">
                <a16:creationId xmlns:a16="http://schemas.microsoft.com/office/drawing/2014/main" id="{4BD919D5-53D3-F1AD-28B8-38D737E03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3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0" name="Text Box 40">
            <a:extLst>
              <a:ext uri="{FF2B5EF4-FFF2-40B4-BE49-F238E27FC236}">
                <a16:creationId xmlns:a16="http://schemas.microsoft.com/office/drawing/2014/main" id="{E792B9A5-B07F-B3E9-A45A-EB7E9E841EFC}"/>
              </a:ext>
            </a:extLst>
          </p:cNvPr>
          <p:cNvSpPr txBox="1">
            <a:spLocks noChangeArrowheads="1"/>
          </p:cNvSpPr>
          <p:nvPr/>
        </p:nvSpPr>
        <p:spPr bwMode="auto">
          <a:xfrm>
            <a:off x="361950" y="6165850"/>
            <a:ext cx="760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cwnd </a:t>
            </a: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sym typeface="Symbol" pitchFamily="2" charset="2"/>
              </a:rPr>
              <a:t></a:t>
            </a: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 cwnd + 1 (for each “cwnd number of ACKS”)</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 </a:t>
            </a:r>
          </a:p>
        </p:txBody>
      </p:sp>
      <p:sp>
        <p:nvSpPr>
          <p:cNvPr id="92191" name="Text Box 41">
            <a:extLst>
              <a:ext uri="{FF2B5EF4-FFF2-40B4-BE49-F238E27FC236}">
                <a16:creationId xmlns:a16="http://schemas.microsoft.com/office/drawing/2014/main" id="{377850F8-0247-56E8-ADF2-678E19D2FCAF}"/>
              </a:ext>
            </a:extLst>
          </p:cNvPr>
          <p:cNvSpPr txBox="1">
            <a:spLocks noChangeArrowheads="1"/>
          </p:cNvSpPr>
          <p:nvPr/>
        </p:nvSpPr>
        <p:spPr bwMode="auto">
          <a:xfrm>
            <a:off x="2676525" y="1524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receiver</a:t>
            </a:r>
          </a:p>
        </p:txBody>
      </p:sp>
      <p:sp>
        <p:nvSpPr>
          <p:cNvPr id="92192" name="Text Box 42">
            <a:extLst>
              <a:ext uri="{FF2B5EF4-FFF2-40B4-BE49-F238E27FC236}">
                <a16:creationId xmlns:a16="http://schemas.microsoft.com/office/drawing/2014/main" id="{48253A8E-1C23-83C3-AD8C-090D6ACDD7EA}"/>
              </a:ext>
            </a:extLst>
          </p:cNvPr>
          <p:cNvSpPr txBox="1">
            <a:spLocks noChangeArrowheads="1"/>
          </p:cNvSpPr>
          <p:nvPr/>
        </p:nvSpPr>
        <p:spPr bwMode="auto">
          <a:xfrm>
            <a:off x="619125" y="1524000"/>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sender</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8766</TotalTime>
  <Words>3672</Words>
  <Application>Microsoft Macintosh PowerPoint</Application>
  <PresentationFormat>On-screen Show (4:3)</PresentationFormat>
  <Paragraphs>680</Paragraphs>
  <Slides>70</Slides>
  <Notes>38</Notes>
  <HiddenSlides>16</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70</vt:i4>
      </vt:variant>
    </vt:vector>
  </HeadingPairs>
  <TitlesOfParts>
    <vt:vector size="88" baseType="lpstr">
      <vt:lpstr>ＭＳ Ｐゴシック</vt:lpstr>
      <vt:lpstr>Arial</vt:lpstr>
      <vt:lpstr>Calibri</vt:lpstr>
      <vt:lpstr>Calibri Light</vt:lpstr>
      <vt:lpstr>Comic Sans MS</vt:lpstr>
      <vt:lpstr>Courier New</vt:lpstr>
      <vt:lpstr>ElsevierGulliver</vt:lpstr>
      <vt:lpstr>Google Sans</vt:lpstr>
      <vt:lpstr>Helvetica</vt:lpstr>
      <vt:lpstr>Lucida Bright</vt:lpstr>
      <vt:lpstr>Lucida Console</vt:lpstr>
      <vt:lpstr>Tahoma</vt:lpstr>
      <vt:lpstr>Times New Roman</vt:lpstr>
      <vt:lpstr>Wingdings</vt:lpstr>
      <vt:lpstr>Zapf Dingbats</vt:lpstr>
      <vt:lpstr>Office Theme</vt:lpstr>
      <vt:lpstr>1_Office Theme</vt:lpstr>
      <vt:lpstr>6_Office Theme</vt:lpstr>
      <vt:lpstr>PowerPoint Presentation</vt:lpstr>
      <vt:lpstr>Development of Congestion Control over TCP versions</vt:lpstr>
      <vt:lpstr>TCP versions</vt:lpstr>
      <vt:lpstr>TCP Congestion Controls</vt:lpstr>
      <vt:lpstr>TCP Tahoe (Jacobson 1988)</vt:lpstr>
      <vt:lpstr>Slow Start in Tahoe</vt:lpstr>
      <vt:lpstr>Slow Start</vt:lpstr>
      <vt:lpstr>Congestion Avoidance</vt:lpstr>
      <vt:lpstr>Congestion Avoidance</vt:lpstr>
      <vt:lpstr>Packet Loss</vt:lpstr>
      <vt:lpstr>Fast Retransmit (Tahoe)</vt:lpstr>
      <vt:lpstr>Summary: Tahoe</vt:lpstr>
      <vt:lpstr>TCP Congestion Controls</vt:lpstr>
      <vt:lpstr>Tahoe’s CWND recovers slowly</vt:lpstr>
      <vt:lpstr>TCP Reno</vt:lpstr>
      <vt:lpstr>TCP Reno</vt:lpstr>
      <vt:lpstr>TCP Reno: details of Fast Recovery</vt:lpstr>
      <vt:lpstr>TCP Reno</vt:lpstr>
      <vt:lpstr>TCP Reno: details of Fast Recovery</vt:lpstr>
      <vt:lpstr>TCP Reno: details of Fast Recovery</vt:lpstr>
      <vt:lpstr>TCP Reno: details of Fast Recovery</vt:lpstr>
      <vt:lpstr>PowerPoint Presentation</vt:lpstr>
      <vt:lpstr>PowerPoint Presentation</vt:lpstr>
      <vt:lpstr>Fast Retransmit/Fast Recovery (FR/FR) (will work on this example during lecture)</vt:lpstr>
      <vt:lpstr>Fast Retransmit/Fast Recovery (FR/FR) </vt:lpstr>
      <vt:lpstr>Fast Retransmit/Fast Recovery (FR/FR)</vt:lpstr>
      <vt:lpstr>Summary: Reno</vt:lpstr>
      <vt:lpstr>TCP congestion control: CWND graph</vt:lpstr>
      <vt:lpstr>Problem with Reno</vt:lpstr>
      <vt:lpstr>TCP Vegas (Brakmo &amp; Peterson 1994)</vt:lpstr>
      <vt:lpstr>Router-assisted Congestion Control</vt:lpstr>
      <vt:lpstr>Congestion Control discussed so far</vt:lpstr>
      <vt:lpstr>PowerPoint Presentation</vt:lpstr>
      <vt:lpstr>Router</vt:lpstr>
      <vt:lpstr>Line Cards (Interface Cards, Adaptors)</vt:lpstr>
      <vt:lpstr>Packet Switching and Forwarding</vt:lpstr>
      <vt:lpstr>Queue Management Issues</vt:lpstr>
      <vt:lpstr>Queue Management 1: Drop Policy</vt:lpstr>
      <vt:lpstr>FIFO Scheduling and Drop-Tail</vt:lpstr>
      <vt:lpstr>Bursty Loss From Drop-Tail Queuing</vt:lpstr>
      <vt:lpstr>Slow Feedback from Drop Tail</vt:lpstr>
      <vt:lpstr>Random Early Detection (RED)</vt:lpstr>
      <vt:lpstr>Properties of RED</vt:lpstr>
      <vt:lpstr>Problems With RED</vt:lpstr>
      <vt:lpstr>Feedback: From Loss to Notification</vt:lpstr>
      <vt:lpstr>Queue Management 2: Link Scheduling</vt:lpstr>
      <vt:lpstr>First-In First-Out Scheduling</vt:lpstr>
      <vt:lpstr>Strict Priority</vt:lpstr>
      <vt:lpstr>Weighted Fair Scheduling</vt:lpstr>
      <vt:lpstr>Implementation Trade-Offs</vt:lpstr>
      <vt:lpstr>PowerPoint Presentation</vt:lpstr>
      <vt:lpstr>PowerPoint Presentation</vt:lpstr>
      <vt:lpstr>Revisiting Dup ACKs (without Fast-Recovery)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301</cp:revision>
  <dcterms:created xsi:type="dcterms:W3CDTF">2020-02-13T13:47:54Z</dcterms:created>
  <dcterms:modified xsi:type="dcterms:W3CDTF">2025-04-09T17:50:21Z</dcterms:modified>
</cp:coreProperties>
</file>