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xlsm" ContentType="application/vnd.ms-excel.sheet.macroEnabled.12"/>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929" r:id="rId2"/>
  </p:sldMasterIdLst>
  <p:notesMasterIdLst>
    <p:notesMasterId r:id="rId127"/>
  </p:notesMasterIdLst>
  <p:sldIdLst>
    <p:sldId id="1532" r:id="rId3"/>
    <p:sldId id="1639" r:id="rId4"/>
    <p:sldId id="1643" r:id="rId5"/>
    <p:sldId id="1644" r:id="rId6"/>
    <p:sldId id="1652" r:id="rId7"/>
    <p:sldId id="1645" r:id="rId8"/>
    <p:sldId id="1653" r:id="rId9"/>
    <p:sldId id="1646" r:id="rId10"/>
    <p:sldId id="1654" r:id="rId11"/>
    <p:sldId id="1694" r:id="rId12"/>
    <p:sldId id="1655" r:id="rId13"/>
    <p:sldId id="263" r:id="rId14"/>
    <p:sldId id="265" r:id="rId15"/>
    <p:sldId id="264" r:id="rId16"/>
    <p:sldId id="266" r:id="rId17"/>
    <p:sldId id="271" r:id="rId18"/>
    <p:sldId id="268" r:id="rId19"/>
    <p:sldId id="259" r:id="rId20"/>
    <p:sldId id="1687" r:id="rId21"/>
    <p:sldId id="269" r:id="rId22"/>
    <p:sldId id="1688" r:id="rId23"/>
    <p:sldId id="1689" r:id="rId24"/>
    <p:sldId id="1690" r:id="rId25"/>
    <p:sldId id="270" r:id="rId26"/>
    <p:sldId id="272" r:id="rId27"/>
    <p:sldId id="273" r:id="rId28"/>
    <p:sldId id="275" r:id="rId29"/>
    <p:sldId id="276" r:id="rId30"/>
    <p:sldId id="1691" r:id="rId31"/>
    <p:sldId id="277" r:id="rId32"/>
    <p:sldId id="1692" r:id="rId33"/>
    <p:sldId id="1693" r:id="rId34"/>
    <p:sldId id="1669" r:id="rId35"/>
    <p:sldId id="1656" r:id="rId36"/>
    <p:sldId id="1637" r:id="rId37"/>
    <p:sldId id="1534" r:id="rId38"/>
    <p:sldId id="431" r:id="rId39"/>
    <p:sldId id="426" r:id="rId40"/>
    <p:sldId id="1409" r:id="rId41"/>
    <p:sldId id="1407" r:id="rId42"/>
    <p:sldId id="896" r:id="rId43"/>
    <p:sldId id="982" r:id="rId44"/>
    <p:sldId id="1621" r:id="rId45"/>
    <p:sldId id="427" r:id="rId46"/>
    <p:sldId id="1638" r:id="rId47"/>
    <p:sldId id="1622" r:id="rId48"/>
    <p:sldId id="432" r:id="rId49"/>
    <p:sldId id="740" r:id="rId50"/>
    <p:sldId id="744" r:id="rId51"/>
    <p:sldId id="441" r:id="rId52"/>
    <p:sldId id="436" r:id="rId53"/>
    <p:sldId id="1536" r:id="rId54"/>
    <p:sldId id="442" r:id="rId55"/>
    <p:sldId id="1623" r:id="rId56"/>
    <p:sldId id="462" r:id="rId57"/>
    <p:sldId id="1537" r:id="rId58"/>
    <p:sldId id="1672" r:id="rId59"/>
    <p:sldId id="1673" r:id="rId60"/>
    <p:sldId id="464" r:id="rId61"/>
    <p:sldId id="465" r:id="rId62"/>
    <p:sldId id="1624" r:id="rId63"/>
    <p:sldId id="1630" r:id="rId64"/>
    <p:sldId id="1631" r:id="rId65"/>
    <p:sldId id="1632" r:id="rId66"/>
    <p:sldId id="1633" r:id="rId67"/>
    <p:sldId id="1539" r:id="rId68"/>
    <p:sldId id="454" r:id="rId69"/>
    <p:sldId id="1551" r:id="rId70"/>
    <p:sldId id="466" r:id="rId71"/>
    <p:sldId id="455" r:id="rId72"/>
    <p:sldId id="1634" r:id="rId73"/>
    <p:sldId id="456" r:id="rId74"/>
    <p:sldId id="453" r:id="rId75"/>
    <p:sldId id="1635" r:id="rId76"/>
    <p:sldId id="1625" r:id="rId77"/>
    <p:sldId id="1626" r:id="rId78"/>
    <p:sldId id="1627" r:id="rId79"/>
    <p:sldId id="1628" r:id="rId80"/>
    <p:sldId id="1674" r:id="rId81"/>
    <p:sldId id="1546" r:id="rId82"/>
    <p:sldId id="1548" r:id="rId83"/>
    <p:sldId id="1549" r:id="rId84"/>
    <p:sldId id="1636" r:id="rId85"/>
    <p:sldId id="1550" r:id="rId86"/>
    <p:sldId id="1553" r:id="rId87"/>
    <p:sldId id="1675" r:id="rId88"/>
    <p:sldId id="1641" r:id="rId89"/>
    <p:sldId id="1642" r:id="rId90"/>
    <p:sldId id="1676" r:id="rId91"/>
    <p:sldId id="1677" r:id="rId92"/>
    <p:sldId id="1678" r:id="rId93"/>
    <p:sldId id="1554" r:id="rId94"/>
    <p:sldId id="1679" r:id="rId95"/>
    <p:sldId id="1647" r:id="rId96"/>
    <p:sldId id="1648" r:id="rId97"/>
    <p:sldId id="1680" r:id="rId98"/>
    <p:sldId id="1649" r:id="rId99"/>
    <p:sldId id="1681" r:id="rId100"/>
    <p:sldId id="1650" r:id="rId101"/>
    <p:sldId id="1651" r:id="rId102"/>
    <p:sldId id="1552" r:id="rId103"/>
    <p:sldId id="1682" r:id="rId104"/>
    <p:sldId id="459" r:id="rId105"/>
    <p:sldId id="460" r:id="rId106"/>
    <p:sldId id="461" r:id="rId107"/>
    <p:sldId id="1683" r:id="rId108"/>
    <p:sldId id="1684" r:id="rId109"/>
    <p:sldId id="467" r:id="rId110"/>
    <p:sldId id="1558" r:id="rId111"/>
    <p:sldId id="1555" r:id="rId112"/>
    <p:sldId id="473" r:id="rId113"/>
    <p:sldId id="474" r:id="rId114"/>
    <p:sldId id="1685" r:id="rId115"/>
    <p:sldId id="475" r:id="rId116"/>
    <p:sldId id="476" r:id="rId117"/>
    <p:sldId id="477" r:id="rId118"/>
    <p:sldId id="479" r:id="rId119"/>
    <p:sldId id="480" r:id="rId120"/>
    <p:sldId id="1557" r:id="rId121"/>
    <p:sldId id="482" r:id="rId122"/>
    <p:sldId id="483" r:id="rId123"/>
    <p:sldId id="1686" r:id="rId124"/>
    <p:sldId id="1556" r:id="rId125"/>
    <p:sldId id="472" r:id="rId1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AA1B9"/>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68"/>
    <p:restoredTop sz="79320"/>
  </p:normalViewPr>
  <p:slideViewPr>
    <p:cSldViewPr snapToGrid="0" snapToObjects="1">
      <p:cViewPr varScale="1">
        <p:scale>
          <a:sx n="96" d="100"/>
          <a:sy n="96" d="100"/>
        </p:scale>
        <p:origin x="320"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presProps" Target="pres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viewProps" Target="viewProp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theme" Target="theme/theme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Macro-Enabled_Worksheet.xlsm"/></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6"/>
    </mc:Choice>
    <mc:Fallback>
      <c:style val="16"/>
    </mc:Fallback>
  </mc:AlternateContent>
  <c:chart>
    <c:autoTitleDeleted val="1"/>
    <c:plotArea>
      <c:layout>
        <c:manualLayout>
          <c:layoutTarget val="inner"/>
          <c:xMode val="edge"/>
          <c:yMode val="edge"/>
          <c:x val="0.11389521640091101"/>
          <c:y val="6.0728744939271197E-2"/>
          <c:w val="0.87243735763097896"/>
          <c:h val="0.76518218623481804"/>
        </c:manualLayout>
      </c:layout>
      <c:lineChart>
        <c:grouping val="standard"/>
        <c:varyColors val="0"/>
        <c:ser>
          <c:idx val="0"/>
          <c:order val="0"/>
          <c:tx>
            <c:strRef>
              <c:f>Sheet1!$A$2</c:f>
              <c:strCache>
                <c:ptCount val="1"/>
                <c:pt idx="0">
                  <c:v>Linear Search</c:v>
                </c:pt>
              </c:strCache>
            </c:strRef>
          </c:tx>
          <c:cat>
            <c:numRef>
              <c:f>Sheet1!$B$1:$X$1</c:f>
              <c:numCache>
                <c:formatCode>General</c:formatCode>
                <c:ptCount val="23"/>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numCache>
            </c:numRef>
          </c:cat>
          <c:val>
            <c:numRef>
              <c:f>Sheet1!$B$2:$X$2</c:f>
              <c:numCache>
                <c:formatCode>General</c:formatCode>
                <c:ptCount val="23"/>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numCache>
            </c:numRef>
          </c:val>
          <c:smooth val="0"/>
          <c:extLst>
            <c:ext xmlns:c16="http://schemas.microsoft.com/office/drawing/2014/chart" uri="{C3380CC4-5D6E-409C-BE32-E72D297353CC}">
              <c16:uniqueId val="{00000000-597D-FA46-961F-04D4CAC1339F}"/>
            </c:ext>
          </c:extLst>
        </c:ser>
        <c:ser>
          <c:idx val="3"/>
          <c:order val="1"/>
          <c:tx>
            <c:strRef>
              <c:f>Sheet1!$A$3</c:f>
              <c:strCache>
                <c:ptCount val="1"/>
                <c:pt idx="0">
                  <c:v>Binary Search with Smax and Smin</c:v>
                </c:pt>
              </c:strCache>
            </c:strRef>
          </c:tx>
          <c:cat>
            <c:numRef>
              <c:f>Sheet1!$B$1:$X$1</c:f>
              <c:numCache>
                <c:formatCode>General</c:formatCode>
                <c:ptCount val="23"/>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numCache>
            </c:numRef>
          </c:cat>
          <c:val>
            <c:numRef>
              <c:f>Sheet1!$B$3:$X$3</c:f>
              <c:numCache>
                <c:formatCode>General</c:formatCode>
                <c:ptCount val="23"/>
                <c:pt idx="0">
                  <c:v>0</c:v>
                </c:pt>
                <c:pt idx="1">
                  <c:v>64</c:v>
                </c:pt>
                <c:pt idx="2">
                  <c:v>128</c:v>
                </c:pt>
                <c:pt idx="3">
                  <c:v>192</c:v>
                </c:pt>
                <c:pt idx="4">
                  <c:v>224</c:v>
                </c:pt>
                <c:pt idx="5">
                  <c:v>240</c:v>
                </c:pt>
                <c:pt idx="6">
                  <c:v>248</c:v>
                </c:pt>
                <c:pt idx="7">
                  <c:v>252</c:v>
                </c:pt>
                <c:pt idx="8">
                  <c:v>254</c:v>
                </c:pt>
                <c:pt idx="9">
                  <c:v>255</c:v>
                </c:pt>
                <c:pt idx="10">
                  <c:v>256</c:v>
                </c:pt>
              </c:numCache>
            </c:numRef>
          </c:val>
          <c:smooth val="0"/>
          <c:extLst>
            <c:ext xmlns:c16="http://schemas.microsoft.com/office/drawing/2014/chart" uri="{C3380CC4-5D6E-409C-BE32-E72D297353CC}">
              <c16:uniqueId val="{00000001-597D-FA46-961F-04D4CAC1339F}"/>
            </c:ext>
          </c:extLst>
        </c:ser>
        <c:dLbls>
          <c:showLegendKey val="0"/>
          <c:showVal val="0"/>
          <c:showCatName val="0"/>
          <c:showSerName val="0"/>
          <c:showPercent val="0"/>
          <c:showBubbleSize val="0"/>
        </c:dLbls>
        <c:marker val="1"/>
        <c:smooth val="0"/>
        <c:axId val="32776192"/>
        <c:axId val="32778112"/>
      </c:lineChart>
      <c:catAx>
        <c:axId val="32776192"/>
        <c:scaling>
          <c:orientation val="minMax"/>
        </c:scaling>
        <c:delete val="0"/>
        <c:axPos val="b"/>
        <c:title>
          <c:tx>
            <c:rich>
              <a:bodyPr/>
              <a:lstStyle/>
              <a:p>
                <a:pPr>
                  <a:defRPr/>
                </a:pPr>
                <a:r>
                  <a:rPr lang="en-US"/>
                  <a:t>Time (RTT)</a:t>
                </a:r>
              </a:p>
            </c:rich>
          </c:tx>
          <c:layout>
            <c:manualLayout>
              <c:xMode val="edge"/>
              <c:yMode val="edge"/>
              <c:x val="0.42168953226059303"/>
              <c:y val="0.92938644500914602"/>
            </c:manualLayout>
          </c:layout>
          <c:overlay val="0"/>
        </c:title>
        <c:numFmt formatCode="General" sourceLinked="1"/>
        <c:majorTickMark val="cross"/>
        <c:minorTickMark val="none"/>
        <c:tickLblPos val="nextTo"/>
        <c:txPr>
          <a:bodyPr rot="0" vert="horz"/>
          <a:lstStyle/>
          <a:p>
            <a:pPr>
              <a:defRPr/>
            </a:pPr>
            <a:endParaRPr lang="en-US"/>
          </a:p>
        </c:txPr>
        <c:crossAx val="32778112"/>
        <c:crossesAt val="0"/>
        <c:auto val="1"/>
        <c:lblAlgn val="ctr"/>
        <c:lblOffset val="100"/>
        <c:tickLblSkip val="1"/>
        <c:noMultiLvlLbl val="1"/>
      </c:catAx>
      <c:valAx>
        <c:axId val="32778112"/>
        <c:scaling>
          <c:orientation val="minMax"/>
          <c:max val="256"/>
          <c:min val="0"/>
        </c:scaling>
        <c:delete val="0"/>
        <c:axPos val="l"/>
        <c:title>
          <c:tx>
            <c:rich>
              <a:bodyPr/>
              <a:lstStyle/>
              <a:p>
                <a:pPr>
                  <a:defRPr/>
                </a:pPr>
                <a:r>
                  <a:rPr lang="en-US"/>
                  <a:t>cwnd</a:t>
                </a:r>
              </a:p>
            </c:rich>
          </c:tx>
          <c:layout>
            <c:manualLayout>
              <c:xMode val="edge"/>
              <c:yMode val="edge"/>
              <c:x val="2.7465974224239598E-4"/>
              <c:y val="0.39491922340006902"/>
            </c:manualLayout>
          </c:layout>
          <c:overlay val="0"/>
        </c:title>
        <c:numFmt formatCode="General" sourceLinked="1"/>
        <c:majorTickMark val="cross"/>
        <c:minorTickMark val="none"/>
        <c:tickLblPos val="nextTo"/>
        <c:txPr>
          <a:bodyPr rot="0" vert="horz"/>
          <a:lstStyle/>
          <a:p>
            <a:pPr>
              <a:defRPr/>
            </a:pPr>
            <a:endParaRPr lang="en-US"/>
          </a:p>
        </c:txPr>
        <c:crossAx val="32776192"/>
        <c:crosses val="autoZero"/>
        <c:crossBetween val="between"/>
        <c:majorUnit val="32"/>
        <c:minorUnit val="4"/>
      </c:valAx>
    </c:plotArea>
    <c:legend>
      <c:legendPos val="r"/>
      <c:layout>
        <c:manualLayout>
          <c:xMode val="edge"/>
          <c:yMode val="edge"/>
          <c:x val="0.50022177240725996"/>
          <c:y val="0.38819622169338303"/>
          <c:w val="0.49961847512727697"/>
          <c:h val="0.29560503964073498"/>
        </c:manualLayout>
      </c:layout>
      <c:overlay val="0"/>
    </c:legend>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605B6E-79D9-9A4C-880A-70B95148C28B}" type="datetimeFigureOut">
              <a:rPr lang="en-US" smtClean="0"/>
              <a:t>4/14/25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21CA67-5ABF-B441-9F5E-B32457E6BEA1}" type="slidenum">
              <a:rPr lang="en-US" smtClean="0"/>
              <a:t>‹#›</a:t>
            </a:fld>
            <a:endParaRPr lang="en-US"/>
          </a:p>
        </p:txBody>
      </p:sp>
    </p:spTree>
    <p:extLst>
      <p:ext uri="{BB962C8B-B14F-4D97-AF65-F5344CB8AC3E}">
        <p14:creationId xmlns:p14="http://schemas.microsoft.com/office/powerpoint/2010/main" val="1902481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21CA67-5ABF-B441-9F5E-B32457E6BEA1}" type="slidenum">
              <a:rPr lang="en-US" smtClean="0"/>
              <a:t>1</a:t>
            </a:fld>
            <a:endParaRPr lang="en-US"/>
          </a:p>
        </p:txBody>
      </p:sp>
    </p:spTree>
    <p:extLst>
      <p:ext uri="{BB962C8B-B14F-4D97-AF65-F5344CB8AC3E}">
        <p14:creationId xmlns:p14="http://schemas.microsoft.com/office/powerpoint/2010/main" val="862350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Image Placeholder 1">
            <a:extLst>
              <a:ext uri="{FF2B5EF4-FFF2-40B4-BE49-F238E27FC236}">
                <a16:creationId xmlns:a16="http://schemas.microsoft.com/office/drawing/2014/main" id="{49A31A8C-AC46-457B-D963-C04A15A37DD9}"/>
              </a:ext>
            </a:extLst>
          </p:cNvPr>
          <p:cNvSpPr>
            <a:spLocks noGrp="1" noRot="1" noChangeAspect="1" noChangeArrowheads="1" noTextEdit="1"/>
          </p:cNvSpPr>
          <p:nvPr>
            <p:ph type="sldImg"/>
          </p:nvPr>
        </p:nvSpPr>
        <p:spPr>
          <a:ln/>
        </p:spPr>
      </p:sp>
      <p:sp>
        <p:nvSpPr>
          <p:cNvPr id="140290" name="Notes Placeholder 2">
            <a:extLst>
              <a:ext uri="{FF2B5EF4-FFF2-40B4-BE49-F238E27FC236}">
                <a16:creationId xmlns:a16="http://schemas.microsoft.com/office/drawing/2014/main" id="{6614895C-87FE-157F-166C-83CB9F3BBE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Picture Courtesy : https://microchipdeveloper.com/tcpip:tcp-ip-five-layer-model</a:t>
            </a:r>
          </a:p>
        </p:txBody>
      </p:sp>
      <p:sp>
        <p:nvSpPr>
          <p:cNvPr id="140291" name="Slide Number Placeholder 3">
            <a:extLst>
              <a:ext uri="{FF2B5EF4-FFF2-40B4-BE49-F238E27FC236}">
                <a16:creationId xmlns:a16="http://schemas.microsoft.com/office/drawing/2014/main" id="{4D200BFF-13C5-D4DE-CC0A-2F5E7C86D4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a:defRPr sz="2000" b="1">
                <a:solidFill>
                  <a:schemeClr val="tx1"/>
                </a:solidFill>
                <a:latin typeface="Courier New" panose="02070309020205020404" pitchFamily="49" charset="0"/>
                <a:ea typeface="ＭＳ Ｐゴシック" panose="020B0600070205080204" pitchFamily="34" charset="-128"/>
              </a:defRPr>
            </a:lvl5pPr>
            <a:lvl6pPr marL="2514600" indent="-228600"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C6CDDD2A-1B48-BA4B-9710-F2EAE2D45566}"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36</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a:extLst>
              <a:ext uri="{FF2B5EF4-FFF2-40B4-BE49-F238E27FC236}">
                <a16:creationId xmlns:a16="http://schemas.microsoft.com/office/drawing/2014/main" id="{E50D6DDA-F539-EA5C-699B-72860D0A9916}"/>
              </a:ext>
            </a:extLst>
          </p:cNvPr>
          <p:cNvSpPr>
            <a:spLocks noGrp="1" noRot="1" noChangeAspect="1" noChangeArrowheads="1" noTextEdit="1"/>
          </p:cNvSpPr>
          <p:nvPr>
            <p:ph type="sldImg"/>
          </p:nvPr>
        </p:nvSpPr>
        <p:spPr>
          <a:ln/>
        </p:spPr>
      </p:sp>
      <p:sp>
        <p:nvSpPr>
          <p:cNvPr id="144386" name="Notes Placeholder 2">
            <a:extLst>
              <a:ext uri="{FF2B5EF4-FFF2-40B4-BE49-F238E27FC236}">
                <a16:creationId xmlns:a16="http://schemas.microsoft.com/office/drawing/2014/main" id="{88D3897E-B544-8240-C6D1-E03F8CEF756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144387" name="Slide Number Placeholder 3">
            <a:extLst>
              <a:ext uri="{FF2B5EF4-FFF2-40B4-BE49-F238E27FC236}">
                <a16:creationId xmlns:a16="http://schemas.microsoft.com/office/drawing/2014/main" id="{FBAB2252-5F6C-A4AB-3C28-855264C067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45720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45720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45720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457200">
              <a:defRPr sz="2000" b="1">
                <a:solidFill>
                  <a:schemeClr val="tx1"/>
                </a:solidFill>
                <a:latin typeface="Courier New" panose="02070309020205020404" pitchFamily="49" charset="0"/>
                <a:ea typeface="ＭＳ Ｐゴシック" panose="020B0600070205080204" pitchFamily="34" charset="-128"/>
              </a:defRPr>
            </a:lvl5pPr>
            <a:lvl6pPr marL="2514600" indent="-228600" defTabSz="45720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defTabSz="45720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defTabSz="45720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defTabSz="45720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8351A8-8282-C84D-A8F6-80EBDF48679B}"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a:extLst>
              <a:ext uri="{FF2B5EF4-FFF2-40B4-BE49-F238E27FC236}">
                <a16:creationId xmlns:a16="http://schemas.microsoft.com/office/drawing/2014/main" id="{F89F5848-5B49-EBE6-50A3-0BFDC4055CE4}"/>
              </a:ext>
            </a:extLst>
          </p:cNvPr>
          <p:cNvSpPr>
            <a:spLocks noGrp="1" noRot="1" noChangeAspect="1" noChangeArrowheads="1" noTextEdit="1"/>
          </p:cNvSpPr>
          <p:nvPr>
            <p:ph type="sldImg"/>
          </p:nvPr>
        </p:nvSpPr>
        <p:spPr>
          <a:ln/>
        </p:spPr>
      </p:sp>
      <p:sp>
        <p:nvSpPr>
          <p:cNvPr id="146434" name="Notes Placeholder 2">
            <a:extLst>
              <a:ext uri="{FF2B5EF4-FFF2-40B4-BE49-F238E27FC236}">
                <a16:creationId xmlns:a16="http://schemas.microsoft.com/office/drawing/2014/main" id="{1764DCAF-724C-F2EE-536D-5CA6A75DE84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146435" name="Slide Number Placeholder 3">
            <a:extLst>
              <a:ext uri="{FF2B5EF4-FFF2-40B4-BE49-F238E27FC236}">
                <a16:creationId xmlns:a16="http://schemas.microsoft.com/office/drawing/2014/main" id="{75BE40C8-DC07-1FCA-E453-6EF3C0488E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45720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45720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45720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457200">
              <a:defRPr sz="2000" b="1">
                <a:solidFill>
                  <a:schemeClr val="tx1"/>
                </a:solidFill>
                <a:latin typeface="Courier New" panose="02070309020205020404" pitchFamily="49" charset="0"/>
                <a:ea typeface="ＭＳ Ｐゴシック" panose="020B0600070205080204" pitchFamily="34" charset="-128"/>
              </a:defRPr>
            </a:lvl5pPr>
            <a:lvl6pPr marL="2514600" indent="-228600" defTabSz="45720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defTabSz="45720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defTabSz="45720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defTabSz="45720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D0DE910-5645-D243-ACE2-63563AA85D7A}"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Slide Image Placeholder 1">
            <a:extLst>
              <a:ext uri="{FF2B5EF4-FFF2-40B4-BE49-F238E27FC236}">
                <a16:creationId xmlns:a16="http://schemas.microsoft.com/office/drawing/2014/main" id="{C28F34DD-D109-E66F-79D5-13C1A1CE9D9D}"/>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C7CBA99A-3EA9-1110-CCEE-DBF375A4274C}"/>
              </a:ext>
            </a:extLst>
          </p:cNvPr>
          <p:cNvSpPr>
            <a:spLocks noGrp="1"/>
          </p:cNvSpPr>
          <p:nvPr>
            <p:ph type="body" idx="1"/>
          </p:nvPr>
        </p:nvSpPr>
        <p:spPr/>
        <p:txBody>
          <a:bodyPr/>
          <a:lstStyle/>
          <a:p>
            <a:pPr>
              <a:defRPr/>
            </a:pPr>
            <a:r>
              <a:rPr lang="en-US" dirty="0">
                <a:latin typeface="+mn-lt"/>
                <a:ea typeface="+mn-ea"/>
                <a:cs typeface="+mn-cs"/>
              </a:rPr>
              <a:t>Now, what could be the “RECEIVER” for such vibrations?</a:t>
            </a:r>
          </a:p>
          <a:p>
            <a:pPr>
              <a:defRPr/>
            </a:pPr>
            <a:r>
              <a:rPr lang="en-US" dirty="0">
                <a:latin typeface="+mn-lt"/>
                <a:ea typeface="+mn-ea"/>
                <a:cs typeface="+mn-cs"/>
              </a:rPr>
              <a:t>Observe that almost all mobile devices today have a motion sensor called … ACCELEROMETERS</a:t>
            </a:r>
          </a:p>
        </p:txBody>
      </p:sp>
      <p:sp>
        <p:nvSpPr>
          <p:cNvPr id="148483" name="Slide Number Placeholder 3">
            <a:extLst>
              <a:ext uri="{FF2B5EF4-FFF2-40B4-BE49-F238E27FC236}">
                <a16:creationId xmlns:a16="http://schemas.microsoft.com/office/drawing/2014/main" id="{6E0496AE-F493-F2F0-418E-D006D454F0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45720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45720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45720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457200">
              <a:defRPr sz="2000" b="1">
                <a:solidFill>
                  <a:schemeClr val="tx1"/>
                </a:solidFill>
                <a:latin typeface="Courier New" panose="02070309020205020404" pitchFamily="49" charset="0"/>
                <a:ea typeface="ＭＳ Ｐゴシック" panose="020B0600070205080204" pitchFamily="34" charset="-128"/>
              </a:defRPr>
            </a:lvl5pPr>
            <a:lvl6pPr marL="2514600" indent="-228600" defTabSz="45720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defTabSz="45720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defTabSz="45720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defTabSz="45720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5F66A2B0-E0A4-E44A-9F8B-8D3B88BC915D}"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Image Placeholder 1">
            <a:extLst>
              <a:ext uri="{FF2B5EF4-FFF2-40B4-BE49-F238E27FC236}">
                <a16:creationId xmlns:a16="http://schemas.microsoft.com/office/drawing/2014/main" id="{0DA7100F-561B-A5EA-F5FF-5ED9125E0FC3}"/>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8576E83F-F52D-0285-7CFB-514D330331AF}"/>
              </a:ext>
            </a:extLst>
          </p:cNvPr>
          <p:cNvSpPr>
            <a:spLocks noGrp="1"/>
          </p:cNvSpPr>
          <p:nvPr>
            <p:ph type="body" idx="1"/>
          </p:nvPr>
        </p:nvSpPr>
        <p:spPr/>
        <p:txBody>
          <a:bodyPr/>
          <a:lstStyle/>
          <a:p>
            <a:pPr>
              <a:defRPr/>
            </a:pPr>
            <a:endParaRPr lang="en-US" dirty="0"/>
          </a:p>
          <a:p>
            <a:pPr>
              <a:defRPr/>
            </a:pPr>
            <a:r>
              <a:rPr lang="en-US" dirty="0">
                <a:latin typeface="+mn-lt"/>
                <a:ea typeface="+mn-ea"/>
                <a:cs typeface="+mn-cs"/>
              </a:rPr>
              <a:t>Thus, if the vibrating transmitter comes in CONTACT with the accelerometer … by literally TOUCHING the accelerometer … then the accelerometer can SENSE the vibrations and DECODE the data bits from it.</a:t>
            </a:r>
          </a:p>
          <a:p>
            <a:pPr>
              <a:defRPr/>
            </a:pPr>
            <a:r>
              <a:rPr lang="en-US" dirty="0">
                <a:latin typeface="+mn-lt"/>
                <a:ea typeface="+mn-ea"/>
                <a:cs typeface="+mn-cs"/>
              </a:rPr>
              <a:t>We have built such vibratory transmitters inside smartwatches and finger rings.</a:t>
            </a:r>
          </a:p>
          <a:p>
            <a:pPr>
              <a:defRPr/>
            </a:pPr>
            <a:r>
              <a:rPr lang="en-US" dirty="0">
                <a:latin typeface="+mn-lt"/>
                <a:ea typeface="+mn-ea"/>
                <a:cs typeface="+mn-cs"/>
              </a:rPr>
              <a:t>When the human finger touches the accelerometer … the vibration flows the the finger bone … and the data is transferred.</a:t>
            </a:r>
          </a:p>
          <a:p>
            <a:pPr>
              <a:defRPr/>
            </a:pPr>
            <a:r>
              <a:rPr lang="en-US" dirty="0">
                <a:latin typeface="+mn-lt"/>
                <a:ea typeface="+mn-ea"/>
                <a:cs typeface="+mn-cs"/>
              </a:rPr>
              <a:t>Of course, the human does not feel anything at all …</a:t>
            </a:r>
          </a:p>
        </p:txBody>
      </p:sp>
      <p:sp>
        <p:nvSpPr>
          <p:cNvPr id="150531" name="Slide Number Placeholder 3">
            <a:extLst>
              <a:ext uri="{FF2B5EF4-FFF2-40B4-BE49-F238E27FC236}">
                <a16:creationId xmlns:a16="http://schemas.microsoft.com/office/drawing/2014/main" id="{75FCBC51-1B4B-CA35-5E83-071982B48A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45720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45720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45720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457200">
              <a:defRPr sz="2000" b="1">
                <a:solidFill>
                  <a:schemeClr val="tx1"/>
                </a:solidFill>
                <a:latin typeface="Courier New" panose="02070309020205020404" pitchFamily="49" charset="0"/>
                <a:ea typeface="ＭＳ Ｐゴシック" panose="020B0600070205080204" pitchFamily="34" charset="-128"/>
              </a:defRPr>
            </a:lvl5pPr>
            <a:lvl6pPr marL="2514600" indent="-228600" defTabSz="45720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defTabSz="45720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defTabSz="45720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defTabSz="45720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5893A84F-D9F0-5B4E-B795-75F78E6AEEA7}"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A837720A-7980-26A5-3F45-6B4B0300FF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EF2BD0E2-3348-C243-9201-6AACC2EEB4FB}"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44</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53602" name="Rectangle 2">
            <a:extLst>
              <a:ext uri="{FF2B5EF4-FFF2-40B4-BE49-F238E27FC236}">
                <a16:creationId xmlns:a16="http://schemas.microsoft.com/office/drawing/2014/main" id="{6BBC2D9F-9397-4B56-4E25-CF69C23DB2B8}"/>
              </a:ext>
            </a:extLst>
          </p:cNvPr>
          <p:cNvSpPr>
            <a:spLocks noGrp="1" noRot="1" noChangeAspect="1" noChangeArrowheads="1" noTextEdit="1"/>
          </p:cNvSpPr>
          <p:nvPr>
            <p:ph type="sldImg"/>
          </p:nvPr>
        </p:nvSpPr>
        <p:spPr>
          <a:ln/>
        </p:spPr>
      </p:sp>
      <p:sp>
        <p:nvSpPr>
          <p:cNvPr id="153603" name="Rectangle 3">
            <a:extLst>
              <a:ext uri="{FF2B5EF4-FFF2-40B4-BE49-F238E27FC236}">
                <a16:creationId xmlns:a16="http://schemas.microsoft.com/office/drawing/2014/main" id="{21D10F92-15BA-9455-EEF4-2514C607C1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66788">
              <a:defRPr i="1">
                <a:solidFill>
                  <a:schemeClr val="tx1"/>
                </a:solidFill>
                <a:latin typeface="Comic Sans MS" charset="0"/>
                <a:ea typeface="ＭＳ Ｐゴシック" charset="0"/>
              </a:defRPr>
            </a:lvl1pPr>
            <a:lvl2pPr marL="742950" indent="-285750" defTabSz="966788">
              <a:defRPr i="1">
                <a:solidFill>
                  <a:schemeClr val="tx1"/>
                </a:solidFill>
                <a:latin typeface="Comic Sans MS" charset="0"/>
                <a:ea typeface="ＭＳ Ｐゴシック" charset="0"/>
              </a:defRPr>
            </a:lvl2pPr>
            <a:lvl3pPr marL="1143000" indent="-228600" defTabSz="966788">
              <a:defRPr i="1">
                <a:solidFill>
                  <a:schemeClr val="tx1"/>
                </a:solidFill>
                <a:latin typeface="Comic Sans MS" charset="0"/>
                <a:ea typeface="ＭＳ Ｐゴシック" charset="0"/>
              </a:defRPr>
            </a:lvl3pPr>
            <a:lvl4pPr marL="1600200" indent="-228600" defTabSz="966788">
              <a:defRPr i="1">
                <a:solidFill>
                  <a:schemeClr val="tx1"/>
                </a:solidFill>
                <a:latin typeface="Comic Sans MS" charset="0"/>
                <a:ea typeface="ＭＳ Ｐゴシック" charset="0"/>
              </a:defRPr>
            </a:lvl4pPr>
            <a:lvl5pPr marL="2057400" indent="-228600" defTabSz="966788">
              <a:defRPr i="1">
                <a:solidFill>
                  <a:schemeClr val="tx1"/>
                </a:solidFill>
                <a:latin typeface="Comic Sans MS" charset="0"/>
                <a:ea typeface="ＭＳ Ｐゴシック" charset="0"/>
              </a:defRPr>
            </a:lvl5pPr>
            <a:lvl6pPr marL="2514600" indent="-228600" defTabSz="966788" eaLnBrk="0" fontAlgn="base" hangingPunct="0">
              <a:spcBef>
                <a:spcPct val="0"/>
              </a:spcBef>
              <a:spcAft>
                <a:spcPct val="0"/>
              </a:spcAft>
              <a:defRPr i="1">
                <a:solidFill>
                  <a:schemeClr val="tx1"/>
                </a:solidFill>
                <a:latin typeface="Comic Sans MS" charset="0"/>
                <a:ea typeface="ＭＳ Ｐゴシック" charset="0"/>
              </a:defRPr>
            </a:lvl6pPr>
            <a:lvl7pPr marL="2971800" indent="-228600" defTabSz="966788" eaLnBrk="0" fontAlgn="base" hangingPunct="0">
              <a:spcBef>
                <a:spcPct val="0"/>
              </a:spcBef>
              <a:spcAft>
                <a:spcPct val="0"/>
              </a:spcAft>
              <a:defRPr i="1">
                <a:solidFill>
                  <a:schemeClr val="tx1"/>
                </a:solidFill>
                <a:latin typeface="Comic Sans MS" charset="0"/>
                <a:ea typeface="ＭＳ Ｐゴシック" charset="0"/>
              </a:defRPr>
            </a:lvl7pPr>
            <a:lvl8pPr marL="3429000" indent="-228600" defTabSz="966788" eaLnBrk="0" fontAlgn="base" hangingPunct="0">
              <a:spcBef>
                <a:spcPct val="0"/>
              </a:spcBef>
              <a:spcAft>
                <a:spcPct val="0"/>
              </a:spcAft>
              <a:defRPr i="1">
                <a:solidFill>
                  <a:schemeClr val="tx1"/>
                </a:solidFill>
                <a:latin typeface="Comic Sans MS" charset="0"/>
                <a:ea typeface="ＭＳ Ｐゴシック" charset="0"/>
              </a:defRPr>
            </a:lvl8pPr>
            <a:lvl9pPr marL="3886200" indent="-228600" defTabSz="966788" eaLnBrk="0" fontAlgn="base" hangingPunct="0">
              <a:spcBef>
                <a:spcPct val="0"/>
              </a:spcBef>
              <a:spcAft>
                <a:spcPct val="0"/>
              </a:spcAft>
              <a:defRPr i="1">
                <a:solidFill>
                  <a:schemeClr val="tx1"/>
                </a:solidFill>
                <a:latin typeface="Comic Sans MS" charset="0"/>
                <a:ea typeface="ＭＳ Ｐゴシック" charset="0"/>
              </a:defRPr>
            </a:lvl9pPr>
          </a:lstStyle>
          <a:p>
            <a:pPr marL="0" marR="0" lvl="0" indent="0" algn="r" defTabSz="966788" rtl="0" eaLnBrk="1" fontAlgn="auto" latinLnBrk="0" hangingPunct="1">
              <a:lnSpc>
                <a:spcPct val="100000"/>
              </a:lnSpc>
              <a:spcBef>
                <a:spcPts val="0"/>
              </a:spcBef>
              <a:spcAft>
                <a:spcPts val="0"/>
              </a:spcAft>
              <a:buClrTx/>
              <a:buSzTx/>
              <a:buFontTx/>
              <a:buNone/>
              <a:tabLst/>
              <a:defRPr/>
            </a:pPr>
            <a:fld id="{8DC36F2B-1838-7D43-A1F0-2700684F567E}"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cs typeface="+mn-cs"/>
              </a:rPr>
              <a:pPr marL="0" marR="0" lvl="0" indent="0" algn="r" defTabSz="966788"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Times New Roman" charset="0"/>
              <a:ea typeface="ＭＳ Ｐゴシック" charset="0"/>
              <a:cs typeface="+mn-cs"/>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Times New Roman" charset="0"/>
              <a:cs typeface="+mn-cs"/>
            </a:endParaRPr>
          </a:p>
        </p:txBody>
      </p:sp>
    </p:spTree>
    <p:extLst>
      <p:ext uri="{BB962C8B-B14F-4D97-AF65-F5344CB8AC3E}">
        <p14:creationId xmlns:p14="http://schemas.microsoft.com/office/powerpoint/2010/main" val="23896545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a:extLst>
              <a:ext uri="{FF2B5EF4-FFF2-40B4-BE49-F238E27FC236}">
                <a16:creationId xmlns:a16="http://schemas.microsoft.com/office/drawing/2014/main" id="{735FBDC9-FD59-14BD-847F-390AB026FC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66788">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66788">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66788">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66788">
              <a:defRPr sz="2000" b="1">
                <a:solidFill>
                  <a:schemeClr val="tx1"/>
                </a:solidFill>
                <a:latin typeface="Courier New" panose="02070309020205020404" pitchFamily="49" charset="0"/>
                <a:ea typeface="ＭＳ Ｐゴシック" panose="020B0600070205080204" pitchFamily="34" charset="-128"/>
              </a:defRPr>
            </a:lvl5pPr>
            <a:lvl6pPr marL="2514600" indent="-228600" defTabSz="966788"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defTabSz="966788"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defTabSz="966788"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defTabSz="966788"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B21FA739-C65F-6341-9205-42AD9546733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66788"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4818" name="Rectangle 2">
            <a:extLst>
              <a:ext uri="{FF2B5EF4-FFF2-40B4-BE49-F238E27FC236}">
                <a16:creationId xmlns:a16="http://schemas.microsoft.com/office/drawing/2014/main" id="{36C7D928-1ADA-AC76-D2E8-8E53C892FCEF}"/>
              </a:ext>
            </a:extLst>
          </p:cNvPr>
          <p:cNvSpPr>
            <a:spLocks noGrp="1" noRot="1" noChangeAspect="1" noChangeArrowheads="1" noTextEdit="1"/>
          </p:cNvSpPr>
          <p:nvPr>
            <p:ph type="sldImg"/>
          </p:nvPr>
        </p:nvSpPr>
        <p:spPr>
          <a:ln/>
        </p:spPr>
      </p:sp>
      <p:sp>
        <p:nvSpPr>
          <p:cNvPr id="138244" name="Rectangle 3">
            <a:extLst>
              <a:ext uri="{FF2B5EF4-FFF2-40B4-BE49-F238E27FC236}">
                <a16:creationId xmlns:a16="http://schemas.microsoft.com/office/drawing/2014/main" id="{F11A7DBD-84BA-FE3A-9069-912515D21BCC}"/>
              </a:ext>
            </a:extLst>
          </p:cNvPr>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780CE0ED-B6E2-E496-9D3A-97BD45E38B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5AAF0875-3360-BB40-8758-272A215F5AD6}"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53</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9938" name="Rectangle 2">
            <a:extLst>
              <a:ext uri="{FF2B5EF4-FFF2-40B4-BE49-F238E27FC236}">
                <a16:creationId xmlns:a16="http://schemas.microsoft.com/office/drawing/2014/main" id="{F69CA86B-1DAC-591B-F868-0F762A35B450}"/>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320CF62B-CD0A-631C-6331-C17619E10D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4A1F0216-0159-18F8-A7FE-A8104E0220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AE8C82A3-86F2-F04F-A896-6F8B1C650AD8}"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54</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41986" name="Rectangle 2">
            <a:extLst>
              <a:ext uri="{FF2B5EF4-FFF2-40B4-BE49-F238E27FC236}">
                <a16:creationId xmlns:a16="http://schemas.microsoft.com/office/drawing/2014/main" id="{41233EF8-F858-09B4-DC97-DF53AB0927C7}"/>
              </a:ext>
            </a:extLst>
          </p:cNvPr>
          <p:cNvSpPr>
            <a:spLocks noGrp="1" noRot="1" noChangeAspect="1" noChangeArrowheads="1" noTextEdit="1"/>
          </p:cNvSpPr>
          <p:nvPr>
            <p:ph type="sldImg"/>
          </p:nvPr>
        </p:nvSpPr>
        <p:spPr>
          <a:ln/>
        </p:spPr>
      </p:sp>
      <p:sp>
        <p:nvSpPr>
          <p:cNvPr id="41987" name="Rectangle 3">
            <a:extLst>
              <a:ext uri="{FF2B5EF4-FFF2-40B4-BE49-F238E27FC236}">
                <a16:creationId xmlns:a16="http://schemas.microsoft.com/office/drawing/2014/main" id="{E193D448-9A2D-3FF5-BA05-377250D017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Slides adopted from: </a:t>
            </a:r>
            <a:r>
              <a:rPr lang="en-US" dirty="0" err="1"/>
              <a:t>Injong</a:t>
            </a:r>
            <a:r>
              <a:rPr lang="en-US" dirty="0"/>
              <a:t> Rhee, </a:t>
            </a:r>
            <a:r>
              <a:rPr lang="en-US" dirty="0" err="1"/>
              <a:t>Lisong</a:t>
            </a:r>
            <a:r>
              <a:rPr lang="en-US" dirty="0"/>
              <a:t> Xu, Ahmed El-</a:t>
            </a:r>
            <a:r>
              <a:rPr lang="en-US" dirty="0" err="1"/>
              <a:t>Hassany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E21CA67-5ABF-B441-9F5E-B32457E6BEA1}" type="slidenum">
              <a:rPr lang="en-US" smtClean="0"/>
              <a:t>12</a:t>
            </a:fld>
            <a:endParaRPr lang="en-US"/>
          </a:p>
        </p:txBody>
      </p:sp>
    </p:spTree>
    <p:extLst>
      <p:ext uri="{BB962C8B-B14F-4D97-AF65-F5344CB8AC3E}">
        <p14:creationId xmlns:p14="http://schemas.microsoft.com/office/powerpoint/2010/main" val="36584906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D101619B-AA36-CEA3-E451-FF27357FC4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CBD14A79-3223-4B49-AA0C-F273487B2016}"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55</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44034" name="Rectangle 2">
            <a:extLst>
              <a:ext uri="{FF2B5EF4-FFF2-40B4-BE49-F238E27FC236}">
                <a16:creationId xmlns:a16="http://schemas.microsoft.com/office/drawing/2014/main" id="{520B4CAC-2CC0-7107-92FB-38C509603293}"/>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72E2291F-F8C4-9918-E7C4-4FFC79644C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34780680-2295-7D46-285D-A34A2E5BC9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A442907B-45C0-784B-A8AC-2D90A610EADA}"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56</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46082" name="Rectangle 2">
            <a:extLst>
              <a:ext uri="{FF2B5EF4-FFF2-40B4-BE49-F238E27FC236}">
                <a16:creationId xmlns:a16="http://schemas.microsoft.com/office/drawing/2014/main" id="{A4419656-24D9-11BF-92AE-88A388610791}"/>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074CD02A-DBD2-C119-4BD9-6AE5A47DE9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34780680-2295-7D46-285D-A34A2E5BC9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A442907B-45C0-784B-A8AC-2D90A610EADA}"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57</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46082" name="Rectangle 2">
            <a:extLst>
              <a:ext uri="{FF2B5EF4-FFF2-40B4-BE49-F238E27FC236}">
                <a16:creationId xmlns:a16="http://schemas.microsoft.com/office/drawing/2014/main" id="{A4419656-24D9-11BF-92AE-88A388610791}"/>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074CD02A-DBD2-C119-4BD9-6AE5A47DE9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032216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34780680-2295-7D46-285D-A34A2E5BC9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A442907B-45C0-784B-A8AC-2D90A610EADA}"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58</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46082" name="Rectangle 2">
            <a:extLst>
              <a:ext uri="{FF2B5EF4-FFF2-40B4-BE49-F238E27FC236}">
                <a16:creationId xmlns:a16="http://schemas.microsoft.com/office/drawing/2014/main" id="{A4419656-24D9-11BF-92AE-88A388610791}"/>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074CD02A-DBD2-C119-4BD9-6AE5A47DE9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4347527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a:extLst>
              <a:ext uri="{FF2B5EF4-FFF2-40B4-BE49-F238E27FC236}">
                <a16:creationId xmlns:a16="http://schemas.microsoft.com/office/drawing/2014/main" id="{56BC5CE3-0A9C-DA18-CA2E-8F0B231BAD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236FB391-41FF-2347-B1F6-9B37950036EB}"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66</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5298" name="Rectangle 2">
            <a:extLst>
              <a:ext uri="{FF2B5EF4-FFF2-40B4-BE49-F238E27FC236}">
                <a16:creationId xmlns:a16="http://schemas.microsoft.com/office/drawing/2014/main" id="{FEBD1D03-5394-1D10-B752-13F1795ADBDB}"/>
              </a:ext>
            </a:extLst>
          </p:cNvPr>
          <p:cNvSpPr>
            <a:spLocks noGrp="1" noRot="1" noChangeAspect="1" noChangeArrowheads="1" noTextEdit="1"/>
          </p:cNvSpPr>
          <p:nvPr>
            <p:ph type="sldImg"/>
          </p:nvPr>
        </p:nvSpPr>
        <p:spPr>
          <a:ln/>
        </p:spPr>
      </p:sp>
      <p:sp>
        <p:nvSpPr>
          <p:cNvPr id="55299" name="Rectangle 3">
            <a:extLst>
              <a:ext uri="{FF2B5EF4-FFF2-40B4-BE49-F238E27FC236}">
                <a16:creationId xmlns:a16="http://schemas.microsoft.com/office/drawing/2014/main" id="{8F42B104-2442-16E8-45A8-9898520ACC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7010BECA-C21A-D052-40FF-7A741282A4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4C8D57AD-6671-854D-B06A-B35F74DED5E8}"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67</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7346" name="Rectangle 2">
            <a:extLst>
              <a:ext uri="{FF2B5EF4-FFF2-40B4-BE49-F238E27FC236}">
                <a16:creationId xmlns:a16="http://schemas.microsoft.com/office/drawing/2014/main" id="{481BED25-38C8-EE6A-5BF1-0B9C6CEB5AC1}"/>
              </a:ext>
            </a:extLst>
          </p:cNvPr>
          <p:cNvSpPr>
            <a:spLocks noGrp="1" noRot="1" noChangeAspect="1" noChangeArrowheads="1" noTextEdit="1"/>
          </p:cNvSpPr>
          <p:nvPr>
            <p:ph type="sldImg"/>
          </p:nvPr>
        </p:nvSpPr>
        <p:spPr>
          <a:ln/>
        </p:spPr>
      </p:sp>
      <p:sp>
        <p:nvSpPr>
          <p:cNvPr id="57347" name="Rectangle 3">
            <a:extLst>
              <a:ext uri="{FF2B5EF4-FFF2-40B4-BE49-F238E27FC236}">
                <a16:creationId xmlns:a16="http://schemas.microsoft.com/office/drawing/2014/main" id="{164318EA-7781-C95C-B558-F98740B1D4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a:extLst>
              <a:ext uri="{FF2B5EF4-FFF2-40B4-BE49-F238E27FC236}">
                <a16:creationId xmlns:a16="http://schemas.microsoft.com/office/drawing/2014/main" id="{5E6D5443-6A6F-B490-7C66-F0A0F9886E7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46430109-6E42-964F-8D07-E5A009681871}"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70</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1442" name="Rectangle 2">
            <a:extLst>
              <a:ext uri="{FF2B5EF4-FFF2-40B4-BE49-F238E27FC236}">
                <a16:creationId xmlns:a16="http://schemas.microsoft.com/office/drawing/2014/main" id="{14FBDC35-FAE5-1FC5-2D88-160CCDC15838}"/>
              </a:ext>
            </a:extLst>
          </p:cNvPr>
          <p:cNvSpPr>
            <a:spLocks noGrp="1" noRot="1" noChangeAspect="1" noChangeArrowheads="1" noTextEdit="1"/>
          </p:cNvSpPr>
          <p:nvPr>
            <p:ph type="sldImg"/>
          </p:nvPr>
        </p:nvSpPr>
        <p:spPr>
          <a:ln/>
        </p:spPr>
      </p:sp>
      <p:sp>
        <p:nvSpPr>
          <p:cNvPr id="61443" name="Rectangle 3">
            <a:extLst>
              <a:ext uri="{FF2B5EF4-FFF2-40B4-BE49-F238E27FC236}">
                <a16:creationId xmlns:a16="http://schemas.microsoft.com/office/drawing/2014/main" id="{0BBF73CD-28AF-F473-BCE7-278291D647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a:extLst>
              <a:ext uri="{FF2B5EF4-FFF2-40B4-BE49-F238E27FC236}">
                <a16:creationId xmlns:a16="http://schemas.microsoft.com/office/drawing/2014/main" id="{88625D9C-DA31-C3CD-D84B-516D36CA62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889EAF78-DF20-DA4C-8022-FB9DE7945B9C}"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72</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4514" name="Rectangle 2">
            <a:extLst>
              <a:ext uri="{FF2B5EF4-FFF2-40B4-BE49-F238E27FC236}">
                <a16:creationId xmlns:a16="http://schemas.microsoft.com/office/drawing/2014/main" id="{0C4D0D66-385A-7B7E-91D3-962383C23087}"/>
              </a:ext>
            </a:extLst>
          </p:cNvPr>
          <p:cNvSpPr>
            <a:spLocks noGrp="1" noRot="1" noChangeAspect="1" noChangeArrowheads="1" noTextEdit="1"/>
          </p:cNvSpPr>
          <p:nvPr>
            <p:ph type="sldImg"/>
          </p:nvPr>
        </p:nvSpPr>
        <p:spPr>
          <a:ln/>
        </p:spPr>
      </p:sp>
      <p:sp>
        <p:nvSpPr>
          <p:cNvPr id="64515" name="Rectangle 3">
            <a:extLst>
              <a:ext uri="{FF2B5EF4-FFF2-40B4-BE49-F238E27FC236}">
                <a16:creationId xmlns:a16="http://schemas.microsoft.com/office/drawing/2014/main" id="{52BF826D-0F79-434D-2707-61D34203A7C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a:extLst>
              <a:ext uri="{FF2B5EF4-FFF2-40B4-BE49-F238E27FC236}">
                <a16:creationId xmlns:a16="http://schemas.microsoft.com/office/drawing/2014/main" id="{3C62B06E-64A7-6CDB-D3DE-1F8B796697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EDA7FE50-8822-5544-964F-272263AF6CE5}"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73</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6562" name="Rectangle 2">
            <a:extLst>
              <a:ext uri="{FF2B5EF4-FFF2-40B4-BE49-F238E27FC236}">
                <a16:creationId xmlns:a16="http://schemas.microsoft.com/office/drawing/2014/main" id="{00740605-4E51-EFD6-048D-55B104A72333}"/>
              </a:ext>
            </a:extLst>
          </p:cNvPr>
          <p:cNvSpPr>
            <a:spLocks noGrp="1" noRot="1" noChangeAspect="1" noChangeArrowheads="1" noTextEdit="1"/>
          </p:cNvSpPr>
          <p:nvPr>
            <p:ph type="sldImg"/>
          </p:nvPr>
        </p:nvSpPr>
        <p:spPr>
          <a:ln/>
        </p:spPr>
      </p:sp>
      <p:sp>
        <p:nvSpPr>
          <p:cNvPr id="66563" name="Rectangle 3">
            <a:extLst>
              <a:ext uri="{FF2B5EF4-FFF2-40B4-BE49-F238E27FC236}">
                <a16:creationId xmlns:a16="http://schemas.microsoft.com/office/drawing/2014/main" id="{1168FF99-02EE-EFD7-35BC-21959BE8D70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a:extLst>
              <a:ext uri="{FF2B5EF4-FFF2-40B4-BE49-F238E27FC236}">
                <a16:creationId xmlns:a16="http://schemas.microsoft.com/office/drawing/2014/main" id="{663AA3F8-10C6-140B-FF92-D1D25C5F04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82F66C02-90F5-9144-8651-D26A8F81E50A}"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74</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8610" name="Rectangle 2">
            <a:extLst>
              <a:ext uri="{FF2B5EF4-FFF2-40B4-BE49-F238E27FC236}">
                <a16:creationId xmlns:a16="http://schemas.microsoft.com/office/drawing/2014/main" id="{97DB03E7-14AE-A9D3-49A1-9CE6B902C276}"/>
              </a:ext>
            </a:extLst>
          </p:cNvPr>
          <p:cNvSpPr>
            <a:spLocks noGrp="1" noRot="1" noChangeAspect="1" noChangeArrowheads="1" noTextEdit="1"/>
          </p:cNvSpPr>
          <p:nvPr>
            <p:ph type="sldImg"/>
          </p:nvPr>
        </p:nvSpPr>
        <p:spPr>
          <a:ln/>
        </p:spPr>
      </p:sp>
      <p:sp>
        <p:nvSpPr>
          <p:cNvPr id="68611" name="Rectangle 3">
            <a:extLst>
              <a:ext uri="{FF2B5EF4-FFF2-40B4-BE49-F238E27FC236}">
                <a16:creationId xmlns:a16="http://schemas.microsoft.com/office/drawing/2014/main" id="{81556DA1-AC9B-B766-245C-02E12478BF2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B62AD6-C7D7-40AA-BBB4-BBAC29223353}" type="slidenum">
              <a:rPr lang="zh-CN" altLang="en-US"/>
              <a:pPr/>
              <a:t>13</a:t>
            </a:fld>
            <a:endParaRPr lang="en-US" altLang="zh-CN" dirty="0"/>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p:txBody>
          <a:bodyPr/>
          <a:lstStyle/>
          <a:p>
            <a:r>
              <a:rPr lang="en-US" altLang="zh-CN" dirty="0"/>
              <a:t>Usually, we study the performance of TCP using its response function, which is defined as the average throughput of TCP in terms of packet loss probability.</a:t>
            </a:r>
          </a:p>
          <a:p>
            <a:endParaRPr lang="en-US" altLang="zh-CN" dirty="0"/>
          </a:p>
          <a:p>
            <a:r>
              <a:rPr lang="en-US" altLang="zh-CN" dirty="0"/>
              <a:t>Here is the response function of TCP. In this function, MSS is the packet size, RTT is the round trip time, and p is the packet loss probability. From this function, we can see that the throughput of TCP depends on the packet size, the round-trip time, and the packet loss probability. In order to increase the throughput of TCP, we can either increase the packet size, or decrease the round trip time, or decrease the packet loss probability. Usually for a TCP connection, the packet size and round-trip time are fixed. Therefore, the throughput of a TCP connection mainly depends on the packet loss probability.</a:t>
            </a:r>
          </a:p>
        </p:txBody>
      </p:sp>
    </p:spTree>
    <p:extLst>
      <p:ext uri="{BB962C8B-B14F-4D97-AF65-F5344CB8AC3E}">
        <p14:creationId xmlns:p14="http://schemas.microsoft.com/office/powerpoint/2010/main" val="5784103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a:extLst>
              <a:ext uri="{FF2B5EF4-FFF2-40B4-BE49-F238E27FC236}">
                <a16:creationId xmlns:a16="http://schemas.microsoft.com/office/drawing/2014/main" id="{833DCA0B-7C3E-C612-B677-00FEA1420A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11D2A763-72D7-BB40-82E9-D1E6C2829BFA}"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103</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99330" name="Rectangle 2">
            <a:extLst>
              <a:ext uri="{FF2B5EF4-FFF2-40B4-BE49-F238E27FC236}">
                <a16:creationId xmlns:a16="http://schemas.microsoft.com/office/drawing/2014/main" id="{F0A895A9-C21D-C879-B36E-B9BBEB419566}"/>
              </a:ext>
            </a:extLst>
          </p:cNvPr>
          <p:cNvSpPr>
            <a:spLocks noGrp="1" noRot="1" noChangeAspect="1" noChangeArrowheads="1" noTextEdit="1"/>
          </p:cNvSpPr>
          <p:nvPr>
            <p:ph type="sldImg"/>
          </p:nvPr>
        </p:nvSpPr>
        <p:spPr>
          <a:ln/>
        </p:spPr>
      </p:sp>
      <p:sp>
        <p:nvSpPr>
          <p:cNvPr id="99331" name="Rectangle 3">
            <a:extLst>
              <a:ext uri="{FF2B5EF4-FFF2-40B4-BE49-F238E27FC236}">
                <a16:creationId xmlns:a16="http://schemas.microsoft.com/office/drawing/2014/main" id="{3431E9A8-C7D1-6F6A-9CA4-7D4C54AA7F5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a:extLst>
              <a:ext uri="{FF2B5EF4-FFF2-40B4-BE49-F238E27FC236}">
                <a16:creationId xmlns:a16="http://schemas.microsoft.com/office/drawing/2014/main" id="{92002870-56AD-1AFE-990F-1CA991C374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0B3EEF2A-6235-554C-91B0-AA58FA0E2BA6}"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104</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1378" name="Rectangle 2">
            <a:extLst>
              <a:ext uri="{FF2B5EF4-FFF2-40B4-BE49-F238E27FC236}">
                <a16:creationId xmlns:a16="http://schemas.microsoft.com/office/drawing/2014/main" id="{E97AF79D-9741-5386-8174-5A36504328CA}"/>
              </a:ext>
            </a:extLst>
          </p:cNvPr>
          <p:cNvSpPr>
            <a:spLocks noGrp="1" noRot="1" noChangeAspect="1" noChangeArrowheads="1" noTextEdit="1"/>
          </p:cNvSpPr>
          <p:nvPr>
            <p:ph type="sldImg"/>
          </p:nvPr>
        </p:nvSpPr>
        <p:spPr>
          <a:ln/>
        </p:spPr>
      </p:sp>
      <p:sp>
        <p:nvSpPr>
          <p:cNvPr id="101379" name="Rectangle 3">
            <a:extLst>
              <a:ext uri="{FF2B5EF4-FFF2-40B4-BE49-F238E27FC236}">
                <a16:creationId xmlns:a16="http://schemas.microsoft.com/office/drawing/2014/main" id="{A57FE2F8-ADFE-8BF4-2A11-98BE5C2C884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a:extLst>
              <a:ext uri="{FF2B5EF4-FFF2-40B4-BE49-F238E27FC236}">
                <a16:creationId xmlns:a16="http://schemas.microsoft.com/office/drawing/2014/main" id="{6E35F8F8-B4E3-BD8B-396F-06DC7154B0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F7471355-7127-B742-8B0E-58B92E5A7BEC}"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105</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3426" name="Rectangle 2">
            <a:extLst>
              <a:ext uri="{FF2B5EF4-FFF2-40B4-BE49-F238E27FC236}">
                <a16:creationId xmlns:a16="http://schemas.microsoft.com/office/drawing/2014/main" id="{3FF4DC9D-E75E-CF19-ED85-2762579D8426}"/>
              </a:ext>
            </a:extLst>
          </p:cNvPr>
          <p:cNvSpPr>
            <a:spLocks noGrp="1" noRot="1" noChangeAspect="1" noChangeArrowheads="1" noTextEdit="1"/>
          </p:cNvSpPr>
          <p:nvPr>
            <p:ph type="sldImg"/>
          </p:nvPr>
        </p:nvSpPr>
        <p:spPr>
          <a:ln/>
        </p:spPr>
      </p:sp>
      <p:sp>
        <p:nvSpPr>
          <p:cNvPr id="103427" name="Rectangle 3">
            <a:extLst>
              <a:ext uri="{FF2B5EF4-FFF2-40B4-BE49-F238E27FC236}">
                <a16:creationId xmlns:a16="http://schemas.microsoft.com/office/drawing/2014/main" id="{2D0A02EC-B49B-DD12-395C-C645DF1A12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a:extLst>
              <a:ext uri="{FF2B5EF4-FFF2-40B4-BE49-F238E27FC236}">
                <a16:creationId xmlns:a16="http://schemas.microsoft.com/office/drawing/2014/main" id="{A2E57831-3031-3E28-D5DE-B413106A98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A679CFFE-13B7-6F42-A177-D66492D969E1}"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106</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5474" name="Rectangle 2">
            <a:extLst>
              <a:ext uri="{FF2B5EF4-FFF2-40B4-BE49-F238E27FC236}">
                <a16:creationId xmlns:a16="http://schemas.microsoft.com/office/drawing/2014/main" id="{5AA6005B-B572-039A-C415-E634841E466A}"/>
              </a:ext>
            </a:extLst>
          </p:cNvPr>
          <p:cNvSpPr>
            <a:spLocks noGrp="1" noRot="1" noChangeAspect="1" noChangeArrowheads="1" noTextEdit="1"/>
          </p:cNvSpPr>
          <p:nvPr>
            <p:ph type="sldImg"/>
          </p:nvPr>
        </p:nvSpPr>
        <p:spPr>
          <a:ln/>
        </p:spPr>
      </p:sp>
      <p:sp>
        <p:nvSpPr>
          <p:cNvPr id="105475" name="Rectangle 3">
            <a:extLst>
              <a:ext uri="{FF2B5EF4-FFF2-40B4-BE49-F238E27FC236}">
                <a16:creationId xmlns:a16="http://schemas.microsoft.com/office/drawing/2014/main" id="{42B359D3-5DFE-4071-F283-07FBEDF86B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a:extLst>
              <a:ext uri="{FF2B5EF4-FFF2-40B4-BE49-F238E27FC236}">
                <a16:creationId xmlns:a16="http://schemas.microsoft.com/office/drawing/2014/main" id="{FF987706-5120-AE36-04EE-023A503946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DDBA6927-0F25-7D42-958E-C6AB9B7087D4}"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107</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7522" name="Rectangle 2">
            <a:extLst>
              <a:ext uri="{FF2B5EF4-FFF2-40B4-BE49-F238E27FC236}">
                <a16:creationId xmlns:a16="http://schemas.microsoft.com/office/drawing/2014/main" id="{35BEE8FB-E468-0D4C-051D-35B6ADF0BE3D}"/>
              </a:ext>
            </a:extLst>
          </p:cNvPr>
          <p:cNvSpPr>
            <a:spLocks noGrp="1" noRot="1" noChangeAspect="1" noChangeArrowheads="1" noTextEdit="1"/>
          </p:cNvSpPr>
          <p:nvPr>
            <p:ph type="sldImg"/>
          </p:nvPr>
        </p:nvSpPr>
        <p:spPr>
          <a:ln/>
        </p:spPr>
      </p:sp>
      <p:sp>
        <p:nvSpPr>
          <p:cNvPr id="107523" name="Rectangle 3">
            <a:extLst>
              <a:ext uri="{FF2B5EF4-FFF2-40B4-BE49-F238E27FC236}">
                <a16:creationId xmlns:a16="http://schemas.microsoft.com/office/drawing/2014/main" id="{5A15420B-6FE7-E1BB-8BDD-7203E73C622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a:extLst>
              <a:ext uri="{FF2B5EF4-FFF2-40B4-BE49-F238E27FC236}">
                <a16:creationId xmlns:a16="http://schemas.microsoft.com/office/drawing/2014/main" id="{C2376766-FD5C-F6A8-3137-100A9643F1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2C8F1B2F-6515-724C-803F-014D13E558BB}"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111</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2642" name="Rectangle 2">
            <a:extLst>
              <a:ext uri="{FF2B5EF4-FFF2-40B4-BE49-F238E27FC236}">
                <a16:creationId xmlns:a16="http://schemas.microsoft.com/office/drawing/2014/main" id="{4D3EBE5E-3038-89A1-4478-DE1B26978347}"/>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4CEB5C44-81F9-EE2F-6405-ACF4E3C968F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a:extLst>
              <a:ext uri="{FF2B5EF4-FFF2-40B4-BE49-F238E27FC236}">
                <a16:creationId xmlns:a16="http://schemas.microsoft.com/office/drawing/2014/main" id="{6B813EE6-09C7-DA58-9768-4BEBD522FF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C8590DAC-E6FF-1F40-AFDF-A53230A876D0}"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112</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4690" name="Rectangle 2">
            <a:extLst>
              <a:ext uri="{FF2B5EF4-FFF2-40B4-BE49-F238E27FC236}">
                <a16:creationId xmlns:a16="http://schemas.microsoft.com/office/drawing/2014/main" id="{407E50D7-5C7D-AC05-FE38-832A4E1273C1}"/>
              </a:ext>
            </a:extLst>
          </p:cNvPr>
          <p:cNvSpPr>
            <a:spLocks noGrp="1" noRot="1" noChangeAspect="1" noChangeArrowheads="1" noTextEdit="1"/>
          </p:cNvSpPr>
          <p:nvPr>
            <p:ph type="sldImg"/>
          </p:nvPr>
        </p:nvSpPr>
        <p:spPr>
          <a:ln/>
        </p:spPr>
      </p:sp>
      <p:sp>
        <p:nvSpPr>
          <p:cNvPr id="114691" name="Rectangle 3">
            <a:extLst>
              <a:ext uri="{FF2B5EF4-FFF2-40B4-BE49-F238E27FC236}">
                <a16:creationId xmlns:a16="http://schemas.microsoft.com/office/drawing/2014/main" id="{7E00D87D-905B-1D98-EEE9-0978576DBE5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a:extLst>
              <a:ext uri="{FF2B5EF4-FFF2-40B4-BE49-F238E27FC236}">
                <a16:creationId xmlns:a16="http://schemas.microsoft.com/office/drawing/2014/main" id="{3B3C1734-0BB5-9AAB-6E2E-0F06DAE9C9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26C2DF11-5153-8245-A01C-5A4039044809}"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114</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7762" name="Rectangle 2">
            <a:extLst>
              <a:ext uri="{FF2B5EF4-FFF2-40B4-BE49-F238E27FC236}">
                <a16:creationId xmlns:a16="http://schemas.microsoft.com/office/drawing/2014/main" id="{87D3DF0A-408B-6122-78A5-A227E70D4C42}"/>
              </a:ext>
            </a:extLst>
          </p:cNvPr>
          <p:cNvSpPr>
            <a:spLocks noGrp="1" noRot="1" noChangeAspect="1" noChangeArrowheads="1" noTextEdit="1"/>
          </p:cNvSpPr>
          <p:nvPr>
            <p:ph type="sldImg"/>
          </p:nvPr>
        </p:nvSpPr>
        <p:spPr>
          <a:ln/>
        </p:spPr>
      </p:sp>
      <p:sp>
        <p:nvSpPr>
          <p:cNvPr id="117763" name="Rectangle 3">
            <a:extLst>
              <a:ext uri="{FF2B5EF4-FFF2-40B4-BE49-F238E27FC236}">
                <a16:creationId xmlns:a16="http://schemas.microsoft.com/office/drawing/2014/main" id="{356DBD5C-E122-2DD9-BCC8-0052C684E4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a:extLst>
              <a:ext uri="{FF2B5EF4-FFF2-40B4-BE49-F238E27FC236}">
                <a16:creationId xmlns:a16="http://schemas.microsoft.com/office/drawing/2014/main" id="{9FD6BEAE-90F4-8CB2-6466-786826AD6D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292D2934-453A-2347-9322-578CE9342F41}"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115</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9810" name="Rectangle 2">
            <a:extLst>
              <a:ext uri="{FF2B5EF4-FFF2-40B4-BE49-F238E27FC236}">
                <a16:creationId xmlns:a16="http://schemas.microsoft.com/office/drawing/2014/main" id="{D826D831-94AF-00AC-8489-D447CBFEADE0}"/>
              </a:ext>
            </a:extLst>
          </p:cNvPr>
          <p:cNvSpPr>
            <a:spLocks noGrp="1" noRot="1" noChangeAspect="1" noChangeArrowheads="1" noTextEdit="1"/>
          </p:cNvSpPr>
          <p:nvPr>
            <p:ph type="sldImg"/>
          </p:nvPr>
        </p:nvSpPr>
        <p:spPr>
          <a:ln/>
        </p:spPr>
      </p:sp>
      <p:sp>
        <p:nvSpPr>
          <p:cNvPr id="119811" name="Rectangle 3">
            <a:extLst>
              <a:ext uri="{FF2B5EF4-FFF2-40B4-BE49-F238E27FC236}">
                <a16:creationId xmlns:a16="http://schemas.microsoft.com/office/drawing/2014/main" id="{ED56CD5C-5E10-3D06-0255-C756E717CE2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a:extLst>
              <a:ext uri="{FF2B5EF4-FFF2-40B4-BE49-F238E27FC236}">
                <a16:creationId xmlns:a16="http://schemas.microsoft.com/office/drawing/2014/main" id="{C8CB3858-BEEF-66BD-3990-73BCD96C96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3DB7DDA3-1A65-2E49-81E3-FBD7289B9C24}"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116</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21858" name="Rectangle 2">
            <a:extLst>
              <a:ext uri="{FF2B5EF4-FFF2-40B4-BE49-F238E27FC236}">
                <a16:creationId xmlns:a16="http://schemas.microsoft.com/office/drawing/2014/main" id="{6F804C55-9055-BA51-6C2F-7AAF0FE6C720}"/>
              </a:ext>
            </a:extLst>
          </p:cNvPr>
          <p:cNvSpPr>
            <a:spLocks noGrp="1" noRot="1" noChangeAspect="1" noChangeArrowheads="1" noTextEdit="1"/>
          </p:cNvSpPr>
          <p:nvPr>
            <p:ph type="sldImg"/>
          </p:nvPr>
        </p:nvSpPr>
        <p:spPr>
          <a:ln/>
        </p:spPr>
      </p:sp>
      <p:sp>
        <p:nvSpPr>
          <p:cNvPr id="121859" name="Rectangle 3">
            <a:extLst>
              <a:ext uri="{FF2B5EF4-FFF2-40B4-BE49-F238E27FC236}">
                <a16:creationId xmlns:a16="http://schemas.microsoft.com/office/drawing/2014/main" id="{BCCAF765-2E2F-C9BA-6829-4603CA87A41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690FC5-18F1-4849-981A-2CDAD3D21CE4}" type="slidenum">
              <a:rPr lang="zh-CN" altLang="en-US"/>
              <a:pPr/>
              <a:t>15</a:t>
            </a:fld>
            <a:endParaRPr lang="en-US" altLang="zh-CN" dirty="0"/>
          </a:p>
        </p:txBody>
      </p:sp>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p:txBody>
          <a:bodyPr/>
          <a:lstStyle/>
          <a:p>
            <a:r>
              <a:rPr lang="en-US" altLang="zh-CN" dirty="0"/>
              <a:t>In this figure, we show how the throughput changes as we vary the packet loss probability. Note that the figure is shown in log-log scale. We can see that as the packet loss probability decreases, the TCP throughput increases. Assume the packet size is 1000 Bytes, and the RTT is 100ms, then TCP achieves the 10Gbps throughput when the packet loss probability is around 10-10.which corresponds to a link BER of 10-14. which is an unrealistic requirement for current networks. That is, in the current networks, it is impossible for TCP to achieve 10Gbps throughput.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a:extLst>
              <a:ext uri="{FF2B5EF4-FFF2-40B4-BE49-F238E27FC236}">
                <a16:creationId xmlns:a16="http://schemas.microsoft.com/office/drawing/2014/main" id="{76551A11-F9EF-30E7-C3DC-D3CFE4DF8B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5499934A-B93D-014A-A4CE-E1C141B1AA3E}"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117</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23906" name="Rectangle 2">
            <a:extLst>
              <a:ext uri="{FF2B5EF4-FFF2-40B4-BE49-F238E27FC236}">
                <a16:creationId xmlns:a16="http://schemas.microsoft.com/office/drawing/2014/main" id="{0A2D9F16-2F6F-7CC5-629D-1D08C32A3758}"/>
              </a:ext>
            </a:extLst>
          </p:cNvPr>
          <p:cNvSpPr>
            <a:spLocks noGrp="1" noRot="1" noChangeAspect="1" noChangeArrowheads="1" noTextEdit="1"/>
          </p:cNvSpPr>
          <p:nvPr>
            <p:ph type="sldImg"/>
          </p:nvPr>
        </p:nvSpPr>
        <p:spPr>
          <a:ln/>
        </p:spPr>
      </p:sp>
      <p:sp>
        <p:nvSpPr>
          <p:cNvPr id="123907" name="Rectangle 3">
            <a:extLst>
              <a:ext uri="{FF2B5EF4-FFF2-40B4-BE49-F238E27FC236}">
                <a16:creationId xmlns:a16="http://schemas.microsoft.com/office/drawing/2014/main" id="{7540B047-45B7-940B-31CC-43DF95CF07C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a:extLst>
              <a:ext uri="{FF2B5EF4-FFF2-40B4-BE49-F238E27FC236}">
                <a16:creationId xmlns:a16="http://schemas.microsoft.com/office/drawing/2014/main" id="{BF002923-F13E-EBEB-3632-B82964C3AC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A5748B6C-E2A2-8843-A891-E74CC7140E2E}"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118</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25954" name="Rectangle 2">
            <a:extLst>
              <a:ext uri="{FF2B5EF4-FFF2-40B4-BE49-F238E27FC236}">
                <a16:creationId xmlns:a16="http://schemas.microsoft.com/office/drawing/2014/main" id="{BA1084FE-1886-121B-F6A5-2AB347FFB338}"/>
              </a:ext>
            </a:extLst>
          </p:cNvPr>
          <p:cNvSpPr>
            <a:spLocks noGrp="1" noRot="1" noChangeAspect="1" noChangeArrowheads="1" noTextEdit="1"/>
          </p:cNvSpPr>
          <p:nvPr>
            <p:ph type="sldImg"/>
          </p:nvPr>
        </p:nvSpPr>
        <p:spPr>
          <a:ln/>
        </p:spPr>
      </p:sp>
      <p:sp>
        <p:nvSpPr>
          <p:cNvPr id="125955" name="Rectangle 3">
            <a:extLst>
              <a:ext uri="{FF2B5EF4-FFF2-40B4-BE49-F238E27FC236}">
                <a16:creationId xmlns:a16="http://schemas.microsoft.com/office/drawing/2014/main" id="{3F802E9D-5AF6-8ABB-9DC9-4B58AB2F7A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a:extLst>
              <a:ext uri="{FF2B5EF4-FFF2-40B4-BE49-F238E27FC236}">
                <a16:creationId xmlns:a16="http://schemas.microsoft.com/office/drawing/2014/main" id="{AAA11381-13C9-4F66-347D-559E33C811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B9F2BCCA-77C3-E34C-86C9-066384F8FBC2}"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120</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29026" name="Rectangle 2">
            <a:extLst>
              <a:ext uri="{FF2B5EF4-FFF2-40B4-BE49-F238E27FC236}">
                <a16:creationId xmlns:a16="http://schemas.microsoft.com/office/drawing/2014/main" id="{E5C0CC81-3C16-B2AF-AE9B-E25FAD43CCDF}"/>
              </a:ext>
            </a:extLst>
          </p:cNvPr>
          <p:cNvSpPr>
            <a:spLocks noGrp="1" noRot="1" noChangeAspect="1" noChangeArrowheads="1" noTextEdit="1"/>
          </p:cNvSpPr>
          <p:nvPr>
            <p:ph type="sldImg"/>
          </p:nvPr>
        </p:nvSpPr>
        <p:spPr>
          <a:ln/>
        </p:spPr>
      </p:sp>
      <p:sp>
        <p:nvSpPr>
          <p:cNvPr id="129027" name="Rectangle 3">
            <a:extLst>
              <a:ext uri="{FF2B5EF4-FFF2-40B4-BE49-F238E27FC236}">
                <a16:creationId xmlns:a16="http://schemas.microsoft.com/office/drawing/2014/main" id="{4FC75A87-7B83-E748-8E2E-3BC605818D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a:extLst>
              <a:ext uri="{FF2B5EF4-FFF2-40B4-BE49-F238E27FC236}">
                <a16:creationId xmlns:a16="http://schemas.microsoft.com/office/drawing/2014/main" id="{C7B17C0F-3A92-C583-2055-F2627F40639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E0EBD0A6-507F-7048-9CF1-FB99BC2D8950}"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121</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31074" name="Rectangle 2">
            <a:extLst>
              <a:ext uri="{FF2B5EF4-FFF2-40B4-BE49-F238E27FC236}">
                <a16:creationId xmlns:a16="http://schemas.microsoft.com/office/drawing/2014/main" id="{91ED8B4A-0170-1B41-FDA5-7225248348D7}"/>
              </a:ext>
            </a:extLst>
          </p:cNvPr>
          <p:cNvSpPr>
            <a:spLocks noGrp="1" noRot="1" noChangeAspect="1" noChangeArrowheads="1" noTextEdit="1"/>
          </p:cNvSpPr>
          <p:nvPr>
            <p:ph type="sldImg"/>
          </p:nvPr>
        </p:nvSpPr>
        <p:spPr>
          <a:ln/>
        </p:spPr>
      </p:sp>
      <p:sp>
        <p:nvSpPr>
          <p:cNvPr id="131075" name="Rectangle 3">
            <a:extLst>
              <a:ext uri="{FF2B5EF4-FFF2-40B4-BE49-F238E27FC236}">
                <a16:creationId xmlns:a16="http://schemas.microsoft.com/office/drawing/2014/main" id="{8DD75D9D-8236-0332-5690-EFF3A380DFF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a:extLst>
              <a:ext uri="{FF2B5EF4-FFF2-40B4-BE49-F238E27FC236}">
                <a16:creationId xmlns:a16="http://schemas.microsoft.com/office/drawing/2014/main" id="{7A1BAADD-4986-50C6-3456-A0CC7D58C6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EE6C3974-26BF-1148-B932-94AB4C850DA4}"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124</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35170" name="Rectangle 2">
            <a:extLst>
              <a:ext uri="{FF2B5EF4-FFF2-40B4-BE49-F238E27FC236}">
                <a16:creationId xmlns:a16="http://schemas.microsoft.com/office/drawing/2014/main" id="{7130F711-AC77-0340-0BE9-FB5891BBA38A}"/>
              </a:ext>
            </a:extLst>
          </p:cNvPr>
          <p:cNvSpPr>
            <a:spLocks noGrp="1" noRot="1" noChangeAspect="1" noChangeArrowheads="1" noTextEdit="1"/>
          </p:cNvSpPr>
          <p:nvPr>
            <p:ph type="sldImg"/>
          </p:nvPr>
        </p:nvSpPr>
        <p:spPr>
          <a:ln/>
        </p:spPr>
      </p:sp>
      <p:sp>
        <p:nvSpPr>
          <p:cNvPr id="135171" name="Rectangle 3">
            <a:extLst>
              <a:ext uri="{FF2B5EF4-FFF2-40B4-BE49-F238E27FC236}">
                <a16:creationId xmlns:a16="http://schemas.microsoft.com/office/drawing/2014/main" id="{9DCDFD99-8411-DB5C-A130-59608595C1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1D6D64-AE13-4FAD-B753-542897CAAC0D}" type="slidenum">
              <a:rPr lang="zh-CN" altLang="en-US"/>
              <a:pPr/>
              <a:t>16</a:t>
            </a:fld>
            <a:endParaRPr lang="en-US" altLang="zh-CN" dirty="0"/>
          </a:p>
        </p:txBody>
      </p:sp>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3FF2D2-1F29-4A24-9A53-139680019FF3}" type="slidenum">
              <a:rPr lang="zh-CN" altLang="en-US"/>
              <a:pPr/>
              <a:t>17</a:t>
            </a:fld>
            <a:endParaRPr lang="en-US" altLang="zh-CN" dirty="0"/>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3465D9-669E-4227-8783-9F6C8757D035}" type="slidenum">
              <a:rPr lang="zh-CN" altLang="en-US"/>
              <a:pPr/>
              <a:t>20</a:t>
            </a:fld>
            <a:endParaRPr lang="en-US" altLang="zh-CN" dirty="0"/>
          </a:p>
        </p:txBody>
      </p:sp>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p:txBody>
          <a:bodyPr/>
          <a:lstStyle/>
          <a:p>
            <a:endParaRPr lang="zh-CN" altLang="en-US"/>
          </a:p>
        </p:txBody>
      </p:sp>
    </p:spTree>
    <p:extLst>
      <p:ext uri="{BB962C8B-B14F-4D97-AF65-F5344CB8AC3E}">
        <p14:creationId xmlns:p14="http://schemas.microsoft.com/office/powerpoint/2010/main" val="152898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78F0B4-2A11-4BFC-A7CA-97D6605826CC}" type="slidenum">
              <a:rPr lang="zh-CN" altLang="en-US"/>
              <a:pPr/>
              <a:t>24</a:t>
            </a:fld>
            <a:endParaRPr lang="en-US" altLang="zh-CN" dirty="0"/>
          </a:p>
        </p:txBody>
      </p:sp>
      <p:sp>
        <p:nvSpPr>
          <p:cNvPr id="267266" name="Rectangle 2"/>
          <p:cNvSpPr>
            <a:spLocks noGrp="1" noRot="1" noChangeAspect="1" noChangeArrowheads="1" noTextEdit="1"/>
          </p:cNvSpPr>
          <p:nvPr>
            <p:ph type="sldImg"/>
          </p:nvPr>
        </p:nvSpPr>
        <p:spPr>
          <a:ln/>
        </p:spPr>
      </p:sp>
      <p:sp>
        <p:nvSpPr>
          <p:cNvPr id="267267"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u="none" strike="noStrike" dirty="0">
                <a:solidFill>
                  <a:srgbClr val="000000"/>
                </a:solidFill>
                <a:effectLst/>
              </a:rPr>
              <a:t>The CUBIC function (simplified):</a:t>
            </a:r>
          </a:p>
          <a:p>
            <a:pPr algn="l"/>
            <a:r>
              <a:rPr lang="en-US" b="0" i="0" u="none" strike="noStrike" dirty="0" err="1">
                <a:solidFill>
                  <a:srgbClr val="000000"/>
                </a:solidFill>
                <a:effectLst/>
              </a:rPr>
              <a:t>cwnd</a:t>
            </a:r>
            <a:r>
              <a:rPr lang="en-US" b="0" i="0" u="none" strike="noStrike" dirty="0">
                <a:solidFill>
                  <a:srgbClr val="000000"/>
                </a:solidFill>
                <a:effectLst/>
              </a:rPr>
              <a:t>(t)=C⋅(t−K)3+Wmaxcwnd(t)=C⋅(t−K)3+Wmax​Where:</a:t>
            </a:r>
          </a:p>
          <a:p>
            <a:pPr algn="l">
              <a:buFont typeface="Arial" panose="020B0604020202020204" pitchFamily="34" charset="0"/>
              <a:buChar char="•"/>
            </a:pPr>
            <a:r>
              <a:rPr lang="en-US" b="0" i="0" u="none" strike="noStrike" dirty="0">
                <a:solidFill>
                  <a:srgbClr val="000000"/>
                </a:solidFill>
                <a:effectLst/>
              </a:rPr>
              <a:t>t: Time since last congestion event</a:t>
            </a:r>
          </a:p>
          <a:p>
            <a:pPr algn="l">
              <a:buFont typeface="Arial" panose="020B0604020202020204" pitchFamily="34" charset="0"/>
              <a:buChar char="•"/>
            </a:pPr>
            <a:r>
              <a:rPr lang="en-US" b="0" i="0" u="none" strike="noStrike" dirty="0">
                <a:solidFill>
                  <a:srgbClr val="000000"/>
                </a:solidFill>
                <a:effectLst/>
              </a:rPr>
              <a:t>K: Time at which the function reaches </a:t>
            </a:r>
            <a:r>
              <a:rPr lang="en-US" b="0" i="0" u="none" strike="noStrike" dirty="0" err="1">
                <a:solidFill>
                  <a:srgbClr val="000000"/>
                </a:solidFill>
                <a:effectLst/>
              </a:rPr>
              <a:t>Wma</a:t>
            </a:r>
            <a:endParaRPr lang="en-US" b="0" i="0" u="none" strike="noStrike" dirty="0">
              <a:solidFill>
                <a:srgbClr val="000000"/>
              </a:solidFill>
              <a:effectLst/>
            </a:endParaRPr>
          </a:p>
          <a:p>
            <a:pPr algn="l">
              <a:buFont typeface="Arial" panose="020B0604020202020204" pitchFamily="34" charset="0"/>
              <a:buChar char="•"/>
            </a:pPr>
            <a:r>
              <a:rPr lang="en-US" b="0" i="0" u="none" strike="noStrike" dirty="0">
                <a:solidFill>
                  <a:srgbClr val="000000"/>
                </a:solidFill>
                <a:effectLst/>
              </a:rPr>
              <a:t>C: Scaling constant (aggressiveness)</a:t>
            </a:r>
          </a:p>
          <a:p>
            <a:pPr algn="l">
              <a:buFont typeface="Arial" panose="020B0604020202020204" pitchFamily="34" charset="0"/>
              <a:buChar char="•"/>
            </a:pPr>
            <a:r>
              <a:rPr lang="en-US" b="0" i="0" u="none" strike="noStrike" dirty="0" err="1">
                <a:solidFill>
                  <a:srgbClr val="000000"/>
                </a:solidFill>
                <a:effectLst/>
              </a:rPr>
              <a:t>Wmax</a:t>
            </a:r>
            <a:r>
              <a:rPr lang="en-US" b="0" i="0" u="none" strike="noStrike" dirty="0">
                <a:solidFill>
                  <a:srgbClr val="000000"/>
                </a:solidFill>
                <a:effectLst/>
              </a:rPr>
              <a:t>​: Last maximum congestion window</a:t>
            </a:r>
          </a:p>
          <a:p>
            <a:pPr algn="l"/>
            <a:r>
              <a:rPr lang="en-US" b="0" i="0" u="none" strike="noStrike" dirty="0">
                <a:solidFill>
                  <a:srgbClr val="000000"/>
                </a:solidFill>
                <a:effectLst/>
              </a:rPr>
              <a:t>As t gets close to K,  (t−K)3 approaches zero, and the function </a:t>
            </a:r>
            <a:r>
              <a:rPr lang="en-US" b="1" i="0" u="none" strike="noStrike" dirty="0">
                <a:solidFill>
                  <a:srgbClr val="000000"/>
                </a:solidFill>
                <a:effectLst/>
              </a:rPr>
              <a:t>flattens</a:t>
            </a:r>
            <a:r>
              <a:rPr lang="en-US" b="0" i="0" u="none" strike="noStrike" dirty="0">
                <a:solidFill>
                  <a:srgbClr val="000000"/>
                </a:solidFill>
                <a:effectLst/>
              </a:rPr>
              <a:t> near </a:t>
            </a:r>
            <a:r>
              <a:rPr lang="en-US" b="0" i="0" u="none" strike="noStrike" dirty="0" err="1">
                <a:solidFill>
                  <a:srgbClr val="000000"/>
                </a:solidFill>
                <a:effectLst/>
              </a:rPr>
              <a:t>WmaxWmax</a:t>
            </a:r>
            <a:r>
              <a:rPr lang="en-US" b="0" i="0" u="none" strike="noStrike" dirty="0">
                <a:solidFill>
                  <a:srgbClr val="000000"/>
                </a:solidFill>
                <a:effectLst/>
              </a:rPr>
              <a:t>​.</a:t>
            </a:r>
          </a:p>
          <a:p>
            <a:endParaRPr lang="en-US" dirty="0"/>
          </a:p>
        </p:txBody>
      </p:sp>
      <p:sp>
        <p:nvSpPr>
          <p:cNvPr id="4" name="Slide Number Placeholder 3"/>
          <p:cNvSpPr>
            <a:spLocks noGrp="1"/>
          </p:cNvSpPr>
          <p:nvPr>
            <p:ph type="sldNum" sz="quarter" idx="5"/>
          </p:nvPr>
        </p:nvSpPr>
        <p:spPr/>
        <p:txBody>
          <a:bodyPr/>
          <a:lstStyle/>
          <a:p>
            <a:fld id="{BE21CA67-5ABF-B441-9F5E-B32457E6BEA1}" type="slidenum">
              <a:rPr lang="en-US" smtClean="0"/>
              <a:t>31</a:t>
            </a:fld>
            <a:endParaRPr lang="en-US"/>
          </a:p>
        </p:txBody>
      </p:sp>
    </p:spTree>
    <p:extLst>
      <p:ext uri="{BB962C8B-B14F-4D97-AF65-F5344CB8AC3E}">
        <p14:creationId xmlns:p14="http://schemas.microsoft.com/office/powerpoint/2010/main" val="3667278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BB6D264-CEE7-DF48-880E-09EA859BA962}" type="datetimeFigureOut">
              <a:rPr lang="en-US" smtClean="0"/>
              <a:t>4/14/25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851518-5614-0A47-A6CF-DFB03F4BE473}" type="slidenum">
              <a:rPr lang="en-US" smtClean="0"/>
              <a:t>‹#›</a:t>
            </a:fld>
            <a:endParaRPr lang="en-US"/>
          </a:p>
        </p:txBody>
      </p:sp>
    </p:spTree>
    <p:extLst>
      <p:ext uri="{BB962C8B-B14F-4D97-AF65-F5344CB8AC3E}">
        <p14:creationId xmlns:p14="http://schemas.microsoft.com/office/powerpoint/2010/main" val="2916911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B6D264-CEE7-DF48-880E-09EA859BA962}" type="datetimeFigureOut">
              <a:rPr lang="en-US" smtClean="0"/>
              <a:t>4/14/25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851518-5614-0A47-A6CF-DFB03F4BE473}" type="slidenum">
              <a:rPr lang="en-US" smtClean="0"/>
              <a:t>‹#›</a:t>
            </a:fld>
            <a:endParaRPr lang="en-US"/>
          </a:p>
        </p:txBody>
      </p:sp>
    </p:spTree>
    <p:extLst>
      <p:ext uri="{BB962C8B-B14F-4D97-AF65-F5344CB8AC3E}">
        <p14:creationId xmlns:p14="http://schemas.microsoft.com/office/powerpoint/2010/main" val="408438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B6D264-CEE7-DF48-880E-09EA859BA962}" type="datetimeFigureOut">
              <a:rPr lang="en-US" smtClean="0"/>
              <a:t>4/14/25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851518-5614-0A47-A6CF-DFB03F4BE473}" type="slidenum">
              <a:rPr lang="en-US" smtClean="0"/>
              <a:t>‹#›</a:t>
            </a:fld>
            <a:endParaRPr lang="en-US"/>
          </a:p>
        </p:txBody>
      </p:sp>
    </p:spTree>
    <p:extLst>
      <p:ext uri="{BB962C8B-B14F-4D97-AF65-F5344CB8AC3E}">
        <p14:creationId xmlns:p14="http://schemas.microsoft.com/office/powerpoint/2010/main" val="30144017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3B58AA8A-57BF-DB6D-680E-3B75F3AEDF0C}"/>
              </a:ext>
            </a:extLst>
          </p:cNvPr>
          <p:cNvSpPr>
            <a:spLocks noGrp="1"/>
          </p:cNvSpPr>
          <p:nvPr>
            <p:ph type="dt" sz="half" idx="10"/>
          </p:nvPr>
        </p:nvSpPr>
        <p:spPr/>
        <p:txBody>
          <a:bodyPr/>
          <a:lstStyle>
            <a:lvl1pPr>
              <a:defRPr/>
            </a:lvl1pPr>
          </a:lstStyle>
          <a:p>
            <a:pPr>
              <a:defRPr/>
            </a:pPr>
            <a:fld id="{9DA0CAC6-DBF9-7B4D-BF6E-A21C55A4FE50}" type="datetime1">
              <a:rPr lang="en-US" altLang="en-US"/>
              <a:pPr>
                <a:defRPr/>
              </a:pPr>
              <a:t>4/14/25</a:t>
            </a:fld>
            <a:endParaRPr lang="en-US" altLang="en-US"/>
          </a:p>
        </p:txBody>
      </p:sp>
      <p:sp>
        <p:nvSpPr>
          <p:cNvPr id="5" name="Footer Placeholder 4">
            <a:extLst>
              <a:ext uri="{FF2B5EF4-FFF2-40B4-BE49-F238E27FC236}">
                <a16:creationId xmlns:a16="http://schemas.microsoft.com/office/drawing/2014/main" id="{AD9FD55A-E540-758D-9958-FBBA964A3A9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8280AE6-5E67-7D19-C871-5046CDD12D41}"/>
              </a:ext>
            </a:extLst>
          </p:cNvPr>
          <p:cNvSpPr>
            <a:spLocks noGrp="1"/>
          </p:cNvSpPr>
          <p:nvPr>
            <p:ph type="sldNum" sz="quarter" idx="12"/>
          </p:nvPr>
        </p:nvSpPr>
        <p:spPr/>
        <p:txBody>
          <a:bodyPr/>
          <a:lstStyle>
            <a:lvl1pPr>
              <a:defRPr/>
            </a:lvl1pPr>
          </a:lstStyle>
          <a:p>
            <a:pPr>
              <a:defRPr/>
            </a:pPr>
            <a:fld id="{9196177A-14E1-2343-8E6B-7A808D215BCB}" type="slidenum">
              <a:rPr lang="en-US" altLang="en-US"/>
              <a:pPr>
                <a:defRPr/>
              </a:pPr>
              <a:t>‹#›</a:t>
            </a:fld>
            <a:endParaRPr lang="en-US" altLang="en-US"/>
          </a:p>
        </p:txBody>
      </p:sp>
    </p:spTree>
    <p:extLst>
      <p:ext uri="{BB962C8B-B14F-4D97-AF65-F5344CB8AC3E}">
        <p14:creationId xmlns:p14="http://schemas.microsoft.com/office/powerpoint/2010/main" val="34627418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2516F4-B77C-82F1-350E-16628AEEED59}"/>
              </a:ext>
            </a:extLst>
          </p:cNvPr>
          <p:cNvSpPr>
            <a:spLocks noGrp="1"/>
          </p:cNvSpPr>
          <p:nvPr>
            <p:ph type="dt" sz="half" idx="10"/>
          </p:nvPr>
        </p:nvSpPr>
        <p:spPr/>
        <p:txBody>
          <a:bodyPr/>
          <a:lstStyle>
            <a:lvl1pPr>
              <a:defRPr/>
            </a:lvl1pPr>
          </a:lstStyle>
          <a:p>
            <a:pPr>
              <a:defRPr/>
            </a:pPr>
            <a:fld id="{1AB9A52A-4DFC-8941-B9BC-E36FCBF3C079}" type="datetime1">
              <a:rPr lang="en-US" altLang="en-US"/>
              <a:pPr>
                <a:defRPr/>
              </a:pPr>
              <a:t>4/14/25</a:t>
            </a:fld>
            <a:endParaRPr lang="en-US" altLang="en-US"/>
          </a:p>
        </p:txBody>
      </p:sp>
      <p:sp>
        <p:nvSpPr>
          <p:cNvPr id="5" name="Footer Placeholder 4">
            <a:extLst>
              <a:ext uri="{FF2B5EF4-FFF2-40B4-BE49-F238E27FC236}">
                <a16:creationId xmlns:a16="http://schemas.microsoft.com/office/drawing/2014/main" id="{BD40CDB6-C9CE-C874-8ABD-B00C69C6504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BF28D58-C007-00FD-52CE-925B4920F3A0}"/>
              </a:ext>
            </a:extLst>
          </p:cNvPr>
          <p:cNvSpPr>
            <a:spLocks noGrp="1"/>
          </p:cNvSpPr>
          <p:nvPr>
            <p:ph type="sldNum" sz="quarter" idx="12"/>
          </p:nvPr>
        </p:nvSpPr>
        <p:spPr/>
        <p:txBody>
          <a:bodyPr/>
          <a:lstStyle>
            <a:lvl1pPr>
              <a:defRPr/>
            </a:lvl1pPr>
          </a:lstStyle>
          <a:p>
            <a:pPr>
              <a:defRPr/>
            </a:pPr>
            <a:fld id="{8C58F393-CBA2-C144-BAA1-501B3E0B57D9}" type="slidenum">
              <a:rPr lang="en-US" altLang="en-US"/>
              <a:pPr>
                <a:defRPr/>
              </a:pPr>
              <a:t>‹#›</a:t>
            </a:fld>
            <a:endParaRPr lang="en-US" altLang="en-US"/>
          </a:p>
        </p:txBody>
      </p:sp>
    </p:spTree>
    <p:extLst>
      <p:ext uri="{BB962C8B-B14F-4D97-AF65-F5344CB8AC3E}">
        <p14:creationId xmlns:p14="http://schemas.microsoft.com/office/powerpoint/2010/main" val="3783752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11FA39-82BD-19AE-36F3-455425B0468D}"/>
              </a:ext>
            </a:extLst>
          </p:cNvPr>
          <p:cNvSpPr>
            <a:spLocks noGrp="1"/>
          </p:cNvSpPr>
          <p:nvPr>
            <p:ph type="dt" sz="half" idx="10"/>
          </p:nvPr>
        </p:nvSpPr>
        <p:spPr/>
        <p:txBody>
          <a:bodyPr/>
          <a:lstStyle>
            <a:lvl1pPr>
              <a:defRPr/>
            </a:lvl1pPr>
          </a:lstStyle>
          <a:p>
            <a:pPr>
              <a:defRPr/>
            </a:pPr>
            <a:fld id="{D9D55BE2-B31E-7947-85C2-64746935045A}" type="datetime1">
              <a:rPr lang="en-US" altLang="en-US"/>
              <a:pPr>
                <a:defRPr/>
              </a:pPr>
              <a:t>4/14/25</a:t>
            </a:fld>
            <a:endParaRPr lang="en-US" altLang="en-US"/>
          </a:p>
        </p:txBody>
      </p:sp>
      <p:sp>
        <p:nvSpPr>
          <p:cNvPr id="5" name="Footer Placeholder 4">
            <a:extLst>
              <a:ext uri="{FF2B5EF4-FFF2-40B4-BE49-F238E27FC236}">
                <a16:creationId xmlns:a16="http://schemas.microsoft.com/office/drawing/2014/main" id="{F286E19A-7968-0456-8874-2F8132BFB61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7EC4D5E-CA07-4549-CBD7-C1CB3D23E5DA}"/>
              </a:ext>
            </a:extLst>
          </p:cNvPr>
          <p:cNvSpPr>
            <a:spLocks noGrp="1"/>
          </p:cNvSpPr>
          <p:nvPr>
            <p:ph type="sldNum" sz="quarter" idx="12"/>
          </p:nvPr>
        </p:nvSpPr>
        <p:spPr/>
        <p:txBody>
          <a:bodyPr/>
          <a:lstStyle>
            <a:lvl1pPr>
              <a:defRPr/>
            </a:lvl1pPr>
          </a:lstStyle>
          <a:p>
            <a:pPr>
              <a:defRPr/>
            </a:pPr>
            <a:fld id="{7EEA43CE-9B66-CB48-AC26-972DE14C5E31}" type="slidenum">
              <a:rPr lang="en-US" altLang="en-US"/>
              <a:pPr>
                <a:defRPr/>
              </a:pPr>
              <a:t>‹#›</a:t>
            </a:fld>
            <a:endParaRPr lang="en-US" altLang="en-US"/>
          </a:p>
        </p:txBody>
      </p:sp>
    </p:spTree>
    <p:extLst>
      <p:ext uri="{BB962C8B-B14F-4D97-AF65-F5344CB8AC3E}">
        <p14:creationId xmlns:p14="http://schemas.microsoft.com/office/powerpoint/2010/main" val="14079246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0DC592D-4B61-F618-20A5-94BBBDC42FEA}"/>
              </a:ext>
            </a:extLst>
          </p:cNvPr>
          <p:cNvSpPr>
            <a:spLocks noGrp="1"/>
          </p:cNvSpPr>
          <p:nvPr>
            <p:ph type="dt" sz="half" idx="10"/>
          </p:nvPr>
        </p:nvSpPr>
        <p:spPr/>
        <p:txBody>
          <a:bodyPr/>
          <a:lstStyle>
            <a:lvl1pPr>
              <a:defRPr/>
            </a:lvl1pPr>
          </a:lstStyle>
          <a:p>
            <a:pPr>
              <a:defRPr/>
            </a:pPr>
            <a:fld id="{839970A6-53C6-8A42-8BE1-C1B8A38172BE}" type="datetime1">
              <a:rPr lang="en-US" altLang="en-US"/>
              <a:pPr>
                <a:defRPr/>
              </a:pPr>
              <a:t>4/14/25</a:t>
            </a:fld>
            <a:endParaRPr lang="en-US" altLang="en-US"/>
          </a:p>
        </p:txBody>
      </p:sp>
      <p:sp>
        <p:nvSpPr>
          <p:cNvPr id="6" name="Footer Placeholder 4">
            <a:extLst>
              <a:ext uri="{FF2B5EF4-FFF2-40B4-BE49-F238E27FC236}">
                <a16:creationId xmlns:a16="http://schemas.microsoft.com/office/drawing/2014/main" id="{7E554032-F332-0A05-1A98-F082ABD28B5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CB234EA-EEA3-FE06-9147-E7D0ECDAD729}"/>
              </a:ext>
            </a:extLst>
          </p:cNvPr>
          <p:cNvSpPr>
            <a:spLocks noGrp="1"/>
          </p:cNvSpPr>
          <p:nvPr>
            <p:ph type="sldNum" sz="quarter" idx="12"/>
          </p:nvPr>
        </p:nvSpPr>
        <p:spPr/>
        <p:txBody>
          <a:bodyPr/>
          <a:lstStyle>
            <a:lvl1pPr>
              <a:defRPr/>
            </a:lvl1pPr>
          </a:lstStyle>
          <a:p>
            <a:pPr>
              <a:defRPr/>
            </a:pPr>
            <a:fld id="{A70A33CC-2E93-784E-B2DA-EAFFD1C75AB0}" type="slidenum">
              <a:rPr lang="en-US" altLang="en-US"/>
              <a:pPr>
                <a:defRPr/>
              </a:pPr>
              <a:t>‹#›</a:t>
            </a:fld>
            <a:endParaRPr lang="en-US" altLang="en-US"/>
          </a:p>
        </p:txBody>
      </p:sp>
    </p:spTree>
    <p:extLst>
      <p:ext uri="{BB962C8B-B14F-4D97-AF65-F5344CB8AC3E}">
        <p14:creationId xmlns:p14="http://schemas.microsoft.com/office/powerpoint/2010/main" val="18759342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705D51D-61B4-3C3F-61EF-201260B4CC4D}"/>
              </a:ext>
            </a:extLst>
          </p:cNvPr>
          <p:cNvSpPr>
            <a:spLocks noGrp="1"/>
          </p:cNvSpPr>
          <p:nvPr>
            <p:ph type="dt" sz="half" idx="10"/>
          </p:nvPr>
        </p:nvSpPr>
        <p:spPr/>
        <p:txBody>
          <a:bodyPr/>
          <a:lstStyle>
            <a:lvl1pPr>
              <a:defRPr/>
            </a:lvl1pPr>
          </a:lstStyle>
          <a:p>
            <a:pPr>
              <a:defRPr/>
            </a:pPr>
            <a:fld id="{5049F606-D08F-9141-A287-8626722F28A4}" type="datetime1">
              <a:rPr lang="en-US" altLang="en-US"/>
              <a:pPr>
                <a:defRPr/>
              </a:pPr>
              <a:t>4/14/25</a:t>
            </a:fld>
            <a:endParaRPr lang="en-US" altLang="en-US"/>
          </a:p>
        </p:txBody>
      </p:sp>
      <p:sp>
        <p:nvSpPr>
          <p:cNvPr id="8" name="Footer Placeholder 4">
            <a:extLst>
              <a:ext uri="{FF2B5EF4-FFF2-40B4-BE49-F238E27FC236}">
                <a16:creationId xmlns:a16="http://schemas.microsoft.com/office/drawing/2014/main" id="{4A07C639-9F9C-F6F6-1668-FFD77F1E10D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A0D8C57-41D5-77CC-CBE6-81B3C736A536}"/>
              </a:ext>
            </a:extLst>
          </p:cNvPr>
          <p:cNvSpPr>
            <a:spLocks noGrp="1"/>
          </p:cNvSpPr>
          <p:nvPr>
            <p:ph type="sldNum" sz="quarter" idx="12"/>
          </p:nvPr>
        </p:nvSpPr>
        <p:spPr/>
        <p:txBody>
          <a:bodyPr/>
          <a:lstStyle>
            <a:lvl1pPr>
              <a:defRPr/>
            </a:lvl1pPr>
          </a:lstStyle>
          <a:p>
            <a:pPr>
              <a:defRPr/>
            </a:pPr>
            <a:fld id="{1BC83373-53D8-7F44-88A2-697433F4D6F9}" type="slidenum">
              <a:rPr lang="en-US" altLang="en-US"/>
              <a:pPr>
                <a:defRPr/>
              </a:pPr>
              <a:t>‹#›</a:t>
            </a:fld>
            <a:endParaRPr lang="en-US" altLang="en-US"/>
          </a:p>
        </p:txBody>
      </p:sp>
    </p:spTree>
    <p:extLst>
      <p:ext uri="{BB962C8B-B14F-4D97-AF65-F5344CB8AC3E}">
        <p14:creationId xmlns:p14="http://schemas.microsoft.com/office/powerpoint/2010/main" val="22035136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225CDDD-28D6-3E1B-8CBA-EE2B9E755A74}"/>
              </a:ext>
            </a:extLst>
          </p:cNvPr>
          <p:cNvSpPr>
            <a:spLocks noGrp="1"/>
          </p:cNvSpPr>
          <p:nvPr>
            <p:ph type="dt" sz="half" idx="10"/>
          </p:nvPr>
        </p:nvSpPr>
        <p:spPr/>
        <p:txBody>
          <a:bodyPr/>
          <a:lstStyle>
            <a:lvl1pPr>
              <a:defRPr/>
            </a:lvl1pPr>
          </a:lstStyle>
          <a:p>
            <a:pPr>
              <a:defRPr/>
            </a:pPr>
            <a:fld id="{98935842-E50C-084F-B468-8BAE270086CB}" type="datetime1">
              <a:rPr lang="en-US" altLang="en-US"/>
              <a:pPr>
                <a:defRPr/>
              </a:pPr>
              <a:t>4/14/25</a:t>
            </a:fld>
            <a:endParaRPr lang="en-US" altLang="en-US"/>
          </a:p>
        </p:txBody>
      </p:sp>
      <p:sp>
        <p:nvSpPr>
          <p:cNvPr id="4" name="Footer Placeholder 4">
            <a:extLst>
              <a:ext uri="{FF2B5EF4-FFF2-40B4-BE49-F238E27FC236}">
                <a16:creationId xmlns:a16="http://schemas.microsoft.com/office/drawing/2014/main" id="{C580468D-61C9-F1C8-9F05-C9E88725939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6624DA4-F021-42BF-A5B9-39C71CB6064B}"/>
              </a:ext>
            </a:extLst>
          </p:cNvPr>
          <p:cNvSpPr>
            <a:spLocks noGrp="1"/>
          </p:cNvSpPr>
          <p:nvPr>
            <p:ph type="sldNum" sz="quarter" idx="12"/>
          </p:nvPr>
        </p:nvSpPr>
        <p:spPr/>
        <p:txBody>
          <a:bodyPr/>
          <a:lstStyle>
            <a:lvl1pPr>
              <a:defRPr/>
            </a:lvl1pPr>
          </a:lstStyle>
          <a:p>
            <a:pPr>
              <a:defRPr/>
            </a:pPr>
            <a:fld id="{8D622DA6-F0A3-334C-82F6-FF63892BFFB6}" type="slidenum">
              <a:rPr lang="en-US" altLang="en-US"/>
              <a:pPr>
                <a:defRPr/>
              </a:pPr>
              <a:t>‹#›</a:t>
            </a:fld>
            <a:endParaRPr lang="en-US" altLang="en-US"/>
          </a:p>
        </p:txBody>
      </p:sp>
    </p:spTree>
    <p:extLst>
      <p:ext uri="{BB962C8B-B14F-4D97-AF65-F5344CB8AC3E}">
        <p14:creationId xmlns:p14="http://schemas.microsoft.com/office/powerpoint/2010/main" val="23150414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9BB0F23-4557-F2DE-536E-A8F9067E83B4}"/>
              </a:ext>
            </a:extLst>
          </p:cNvPr>
          <p:cNvSpPr>
            <a:spLocks noGrp="1"/>
          </p:cNvSpPr>
          <p:nvPr>
            <p:ph type="dt" sz="half" idx="10"/>
          </p:nvPr>
        </p:nvSpPr>
        <p:spPr/>
        <p:txBody>
          <a:bodyPr/>
          <a:lstStyle>
            <a:lvl1pPr>
              <a:defRPr/>
            </a:lvl1pPr>
          </a:lstStyle>
          <a:p>
            <a:pPr>
              <a:defRPr/>
            </a:pPr>
            <a:fld id="{A37DABA5-B343-5444-8022-498176EEB10B}" type="datetime1">
              <a:rPr lang="en-US" altLang="en-US"/>
              <a:pPr>
                <a:defRPr/>
              </a:pPr>
              <a:t>4/14/25</a:t>
            </a:fld>
            <a:endParaRPr lang="en-US" altLang="en-US"/>
          </a:p>
        </p:txBody>
      </p:sp>
      <p:sp>
        <p:nvSpPr>
          <p:cNvPr id="3" name="Footer Placeholder 4">
            <a:extLst>
              <a:ext uri="{FF2B5EF4-FFF2-40B4-BE49-F238E27FC236}">
                <a16:creationId xmlns:a16="http://schemas.microsoft.com/office/drawing/2014/main" id="{AC31AA81-42EE-5F6E-D4DD-9C493C883A7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C383ED7-08A5-395F-9DEB-71C48B5AB801}"/>
              </a:ext>
            </a:extLst>
          </p:cNvPr>
          <p:cNvSpPr>
            <a:spLocks noGrp="1"/>
          </p:cNvSpPr>
          <p:nvPr>
            <p:ph type="sldNum" sz="quarter" idx="12"/>
          </p:nvPr>
        </p:nvSpPr>
        <p:spPr/>
        <p:txBody>
          <a:bodyPr/>
          <a:lstStyle>
            <a:lvl1pPr>
              <a:defRPr/>
            </a:lvl1pPr>
          </a:lstStyle>
          <a:p>
            <a:pPr>
              <a:defRPr/>
            </a:pPr>
            <a:fld id="{983B2371-4882-F247-9615-1FEE18DC3753}" type="slidenum">
              <a:rPr lang="en-US" altLang="en-US"/>
              <a:pPr>
                <a:defRPr/>
              </a:pPr>
              <a:t>‹#›</a:t>
            </a:fld>
            <a:endParaRPr lang="en-US" altLang="en-US"/>
          </a:p>
        </p:txBody>
      </p:sp>
    </p:spTree>
    <p:extLst>
      <p:ext uri="{BB962C8B-B14F-4D97-AF65-F5344CB8AC3E}">
        <p14:creationId xmlns:p14="http://schemas.microsoft.com/office/powerpoint/2010/main" val="42382201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250380D-90FB-D629-4FAE-35D9E5A4D950}"/>
              </a:ext>
            </a:extLst>
          </p:cNvPr>
          <p:cNvSpPr>
            <a:spLocks noGrp="1"/>
          </p:cNvSpPr>
          <p:nvPr>
            <p:ph type="dt" sz="half" idx="10"/>
          </p:nvPr>
        </p:nvSpPr>
        <p:spPr/>
        <p:txBody>
          <a:bodyPr/>
          <a:lstStyle>
            <a:lvl1pPr>
              <a:defRPr/>
            </a:lvl1pPr>
          </a:lstStyle>
          <a:p>
            <a:pPr>
              <a:defRPr/>
            </a:pPr>
            <a:fld id="{B7B4D164-1EE5-214C-94D1-5C60015DDA2D}" type="datetime1">
              <a:rPr lang="en-US" altLang="en-US"/>
              <a:pPr>
                <a:defRPr/>
              </a:pPr>
              <a:t>4/14/25</a:t>
            </a:fld>
            <a:endParaRPr lang="en-US" altLang="en-US"/>
          </a:p>
        </p:txBody>
      </p:sp>
      <p:sp>
        <p:nvSpPr>
          <p:cNvPr id="6" name="Footer Placeholder 4">
            <a:extLst>
              <a:ext uri="{FF2B5EF4-FFF2-40B4-BE49-F238E27FC236}">
                <a16:creationId xmlns:a16="http://schemas.microsoft.com/office/drawing/2014/main" id="{FD1C42F1-34AC-7C5F-65D5-6EEA5682A52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682B662-2A15-1C82-41F4-557AED12F13E}"/>
              </a:ext>
            </a:extLst>
          </p:cNvPr>
          <p:cNvSpPr>
            <a:spLocks noGrp="1"/>
          </p:cNvSpPr>
          <p:nvPr>
            <p:ph type="sldNum" sz="quarter" idx="12"/>
          </p:nvPr>
        </p:nvSpPr>
        <p:spPr/>
        <p:txBody>
          <a:bodyPr/>
          <a:lstStyle>
            <a:lvl1pPr>
              <a:defRPr/>
            </a:lvl1pPr>
          </a:lstStyle>
          <a:p>
            <a:pPr>
              <a:defRPr/>
            </a:pPr>
            <a:fld id="{41AA38C1-9347-4942-9B62-8E205D4CEE7C}" type="slidenum">
              <a:rPr lang="en-US" altLang="en-US"/>
              <a:pPr>
                <a:defRPr/>
              </a:pPr>
              <a:t>‹#›</a:t>
            </a:fld>
            <a:endParaRPr lang="en-US" altLang="en-US"/>
          </a:p>
        </p:txBody>
      </p:sp>
    </p:spTree>
    <p:extLst>
      <p:ext uri="{BB962C8B-B14F-4D97-AF65-F5344CB8AC3E}">
        <p14:creationId xmlns:p14="http://schemas.microsoft.com/office/powerpoint/2010/main" val="1176096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B6D264-CEE7-DF48-880E-09EA859BA962}" type="datetimeFigureOut">
              <a:rPr lang="en-US" smtClean="0"/>
              <a:t>4/14/25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851518-5614-0A47-A6CF-DFB03F4BE473}" type="slidenum">
              <a:rPr lang="en-US" smtClean="0"/>
              <a:t>‹#›</a:t>
            </a:fld>
            <a:endParaRPr lang="en-US"/>
          </a:p>
        </p:txBody>
      </p:sp>
    </p:spTree>
    <p:extLst>
      <p:ext uri="{BB962C8B-B14F-4D97-AF65-F5344CB8AC3E}">
        <p14:creationId xmlns:p14="http://schemas.microsoft.com/office/powerpoint/2010/main" val="42227670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75E1034-C6A7-61FF-AF24-CD2FD36059FE}"/>
              </a:ext>
            </a:extLst>
          </p:cNvPr>
          <p:cNvSpPr>
            <a:spLocks noGrp="1"/>
          </p:cNvSpPr>
          <p:nvPr>
            <p:ph type="dt" sz="half" idx="10"/>
          </p:nvPr>
        </p:nvSpPr>
        <p:spPr/>
        <p:txBody>
          <a:bodyPr/>
          <a:lstStyle>
            <a:lvl1pPr>
              <a:defRPr/>
            </a:lvl1pPr>
          </a:lstStyle>
          <a:p>
            <a:pPr>
              <a:defRPr/>
            </a:pPr>
            <a:fld id="{C2EAD321-739A-F144-92DB-4ED541EFEC49}" type="datetime1">
              <a:rPr lang="en-US" altLang="en-US"/>
              <a:pPr>
                <a:defRPr/>
              </a:pPr>
              <a:t>4/14/25</a:t>
            </a:fld>
            <a:endParaRPr lang="en-US" altLang="en-US"/>
          </a:p>
        </p:txBody>
      </p:sp>
      <p:sp>
        <p:nvSpPr>
          <p:cNvPr id="6" name="Footer Placeholder 4">
            <a:extLst>
              <a:ext uri="{FF2B5EF4-FFF2-40B4-BE49-F238E27FC236}">
                <a16:creationId xmlns:a16="http://schemas.microsoft.com/office/drawing/2014/main" id="{CE54264F-E0F5-243F-70DB-E18A80E7048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383813A-0986-547C-BA1F-BF228E2D2603}"/>
              </a:ext>
            </a:extLst>
          </p:cNvPr>
          <p:cNvSpPr>
            <a:spLocks noGrp="1"/>
          </p:cNvSpPr>
          <p:nvPr>
            <p:ph type="sldNum" sz="quarter" idx="12"/>
          </p:nvPr>
        </p:nvSpPr>
        <p:spPr/>
        <p:txBody>
          <a:bodyPr/>
          <a:lstStyle>
            <a:lvl1pPr>
              <a:defRPr/>
            </a:lvl1pPr>
          </a:lstStyle>
          <a:p>
            <a:pPr>
              <a:defRPr/>
            </a:pPr>
            <a:fld id="{1857D7A8-6620-2E44-8A87-C05469F9BB25}" type="slidenum">
              <a:rPr lang="en-US" altLang="en-US"/>
              <a:pPr>
                <a:defRPr/>
              </a:pPr>
              <a:t>‹#›</a:t>
            </a:fld>
            <a:endParaRPr lang="en-US" altLang="en-US"/>
          </a:p>
        </p:txBody>
      </p:sp>
    </p:spTree>
    <p:extLst>
      <p:ext uri="{BB962C8B-B14F-4D97-AF65-F5344CB8AC3E}">
        <p14:creationId xmlns:p14="http://schemas.microsoft.com/office/powerpoint/2010/main" val="31044568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100ADD-E049-53C6-E137-6D198473BD4F}"/>
              </a:ext>
            </a:extLst>
          </p:cNvPr>
          <p:cNvSpPr>
            <a:spLocks noGrp="1"/>
          </p:cNvSpPr>
          <p:nvPr>
            <p:ph type="dt" sz="half" idx="10"/>
          </p:nvPr>
        </p:nvSpPr>
        <p:spPr/>
        <p:txBody>
          <a:bodyPr/>
          <a:lstStyle>
            <a:lvl1pPr>
              <a:defRPr/>
            </a:lvl1pPr>
          </a:lstStyle>
          <a:p>
            <a:pPr>
              <a:defRPr/>
            </a:pPr>
            <a:fld id="{4B2CEB06-ECF7-C34C-86D5-45E1B9F96A2F}" type="datetime1">
              <a:rPr lang="en-US" altLang="en-US"/>
              <a:pPr>
                <a:defRPr/>
              </a:pPr>
              <a:t>4/14/25</a:t>
            </a:fld>
            <a:endParaRPr lang="en-US" altLang="en-US"/>
          </a:p>
        </p:txBody>
      </p:sp>
      <p:sp>
        <p:nvSpPr>
          <p:cNvPr id="5" name="Footer Placeholder 4">
            <a:extLst>
              <a:ext uri="{FF2B5EF4-FFF2-40B4-BE49-F238E27FC236}">
                <a16:creationId xmlns:a16="http://schemas.microsoft.com/office/drawing/2014/main" id="{63187F0B-4506-911F-963C-C49976E4869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A4DA578-654E-77EF-6BC8-B66F374D1186}"/>
              </a:ext>
            </a:extLst>
          </p:cNvPr>
          <p:cNvSpPr>
            <a:spLocks noGrp="1"/>
          </p:cNvSpPr>
          <p:nvPr>
            <p:ph type="sldNum" sz="quarter" idx="12"/>
          </p:nvPr>
        </p:nvSpPr>
        <p:spPr/>
        <p:txBody>
          <a:bodyPr/>
          <a:lstStyle>
            <a:lvl1pPr>
              <a:defRPr/>
            </a:lvl1pPr>
          </a:lstStyle>
          <a:p>
            <a:pPr>
              <a:defRPr/>
            </a:pPr>
            <a:fld id="{9D44AC24-C188-3649-8F08-0B13D71F24CB}" type="slidenum">
              <a:rPr lang="en-US" altLang="en-US"/>
              <a:pPr>
                <a:defRPr/>
              </a:pPr>
              <a:t>‹#›</a:t>
            </a:fld>
            <a:endParaRPr lang="en-US" altLang="en-US"/>
          </a:p>
        </p:txBody>
      </p:sp>
    </p:spTree>
    <p:extLst>
      <p:ext uri="{BB962C8B-B14F-4D97-AF65-F5344CB8AC3E}">
        <p14:creationId xmlns:p14="http://schemas.microsoft.com/office/powerpoint/2010/main" val="15519059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58B1E8-C77F-3FBC-CBC4-A938F836D472}"/>
              </a:ext>
            </a:extLst>
          </p:cNvPr>
          <p:cNvSpPr>
            <a:spLocks noGrp="1"/>
          </p:cNvSpPr>
          <p:nvPr>
            <p:ph type="dt" sz="half" idx="10"/>
          </p:nvPr>
        </p:nvSpPr>
        <p:spPr/>
        <p:txBody>
          <a:bodyPr/>
          <a:lstStyle>
            <a:lvl1pPr>
              <a:defRPr/>
            </a:lvl1pPr>
          </a:lstStyle>
          <a:p>
            <a:pPr>
              <a:defRPr/>
            </a:pPr>
            <a:fld id="{883183E4-D106-F74F-B05B-5EF1FB29810D}" type="datetime1">
              <a:rPr lang="en-US" altLang="en-US"/>
              <a:pPr>
                <a:defRPr/>
              </a:pPr>
              <a:t>4/14/25</a:t>
            </a:fld>
            <a:endParaRPr lang="en-US" altLang="en-US"/>
          </a:p>
        </p:txBody>
      </p:sp>
      <p:sp>
        <p:nvSpPr>
          <p:cNvPr id="5" name="Footer Placeholder 4">
            <a:extLst>
              <a:ext uri="{FF2B5EF4-FFF2-40B4-BE49-F238E27FC236}">
                <a16:creationId xmlns:a16="http://schemas.microsoft.com/office/drawing/2014/main" id="{32AC9ED5-8710-3620-0595-10DB76AAEC7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B5C3C59-8DD7-EE3F-E9AD-568193BF14A3}"/>
              </a:ext>
            </a:extLst>
          </p:cNvPr>
          <p:cNvSpPr>
            <a:spLocks noGrp="1"/>
          </p:cNvSpPr>
          <p:nvPr>
            <p:ph type="sldNum" sz="quarter" idx="12"/>
          </p:nvPr>
        </p:nvSpPr>
        <p:spPr/>
        <p:txBody>
          <a:bodyPr/>
          <a:lstStyle>
            <a:lvl1pPr>
              <a:defRPr/>
            </a:lvl1pPr>
          </a:lstStyle>
          <a:p>
            <a:pPr>
              <a:defRPr/>
            </a:pPr>
            <a:fld id="{440D7E79-AA63-6C4D-97F3-FC236661D86B}" type="slidenum">
              <a:rPr lang="en-US" altLang="en-US"/>
              <a:pPr>
                <a:defRPr/>
              </a:pPr>
              <a:t>‹#›</a:t>
            </a:fld>
            <a:endParaRPr lang="en-US" altLang="en-US"/>
          </a:p>
        </p:txBody>
      </p:sp>
    </p:spTree>
    <p:extLst>
      <p:ext uri="{BB962C8B-B14F-4D97-AF65-F5344CB8AC3E}">
        <p14:creationId xmlns:p14="http://schemas.microsoft.com/office/powerpoint/2010/main" val="7939186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Content Placeholder 2"/>
          <p:cNvSpPr>
            <a:spLocks noGrp="1"/>
          </p:cNvSpPr>
          <p:nvPr>
            <p:ph sz="half" idx="1"/>
          </p:nvPr>
        </p:nvSpPr>
        <p:spPr>
          <a:xfrm>
            <a:off x="457200" y="12192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40386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31EC4BA2-4F3C-7266-926E-E3A748AFCF33}"/>
              </a:ext>
            </a:extLst>
          </p:cNvPr>
          <p:cNvSpPr>
            <a:spLocks noGrp="1"/>
          </p:cNvSpPr>
          <p:nvPr>
            <p:ph type="sldNum" sz="quarter" idx="10"/>
          </p:nvPr>
        </p:nvSpPr>
        <p:spPr>
          <a:xfrm>
            <a:off x="8001000" y="6324600"/>
            <a:ext cx="914400" cy="381000"/>
          </a:xfrm>
        </p:spPr>
        <p:txBody>
          <a:bodyPr/>
          <a:lstStyle>
            <a:lvl1pPr>
              <a:defRPr/>
            </a:lvl1pPr>
          </a:lstStyle>
          <a:p>
            <a:pPr>
              <a:defRPr/>
            </a:pPr>
            <a:fld id="{7378F6C5-17DA-AD45-807A-8B6446FDE719}" type="slidenum">
              <a:rPr lang="en-US" altLang="en-US"/>
              <a:pPr>
                <a:defRPr/>
              </a:pPr>
              <a:t>‹#›</a:t>
            </a:fld>
            <a:endParaRPr lang="en-US" altLang="en-US"/>
          </a:p>
        </p:txBody>
      </p:sp>
    </p:spTree>
    <p:extLst>
      <p:ext uri="{BB962C8B-B14F-4D97-AF65-F5344CB8AC3E}">
        <p14:creationId xmlns:p14="http://schemas.microsoft.com/office/powerpoint/2010/main" val="1410581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Content Placeholder 2"/>
          <p:cNvSpPr>
            <a:spLocks noGrp="1"/>
          </p:cNvSpPr>
          <p:nvPr>
            <p:ph sz="quarter" idx="1"/>
          </p:nvPr>
        </p:nvSpPr>
        <p:spPr>
          <a:xfrm>
            <a:off x="457200" y="1219200"/>
            <a:ext cx="41529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762500" y="1219200"/>
            <a:ext cx="41529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57200" y="40386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EC2F127-4957-DDE2-E709-CE815B8E37D8}"/>
              </a:ext>
            </a:extLst>
          </p:cNvPr>
          <p:cNvSpPr>
            <a:spLocks noGrp="1"/>
          </p:cNvSpPr>
          <p:nvPr>
            <p:ph type="sldNum" sz="quarter" idx="10"/>
          </p:nvPr>
        </p:nvSpPr>
        <p:spPr>
          <a:xfrm>
            <a:off x="8001000" y="6324600"/>
            <a:ext cx="914400" cy="381000"/>
          </a:xfrm>
        </p:spPr>
        <p:txBody>
          <a:bodyPr/>
          <a:lstStyle>
            <a:lvl1pPr>
              <a:defRPr/>
            </a:lvl1pPr>
          </a:lstStyle>
          <a:p>
            <a:pPr>
              <a:defRPr/>
            </a:pPr>
            <a:fld id="{9D524073-D450-774A-AFA6-FA8478B5BD8F}" type="slidenum">
              <a:rPr lang="en-US" altLang="en-US"/>
              <a:pPr>
                <a:defRPr/>
              </a:pPr>
              <a:t>‹#›</a:t>
            </a:fld>
            <a:endParaRPr lang="en-US" altLang="en-US"/>
          </a:p>
        </p:txBody>
      </p:sp>
    </p:spTree>
    <p:extLst>
      <p:ext uri="{BB962C8B-B14F-4D97-AF65-F5344CB8AC3E}">
        <p14:creationId xmlns:p14="http://schemas.microsoft.com/office/powerpoint/2010/main" val="15552748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534400" cy="609600"/>
          </a:xfrm>
        </p:spPr>
        <p:txBody>
          <a:bodyPr/>
          <a:lstStyle/>
          <a:p>
            <a:r>
              <a:rPr lang="en-US"/>
              <a:t>Click to edit Master title style</a:t>
            </a:r>
          </a:p>
        </p:txBody>
      </p:sp>
      <p:sp>
        <p:nvSpPr>
          <p:cNvPr id="3" name="Text Placeholder 2"/>
          <p:cNvSpPr>
            <a:spLocks noGrp="1"/>
          </p:cNvSpPr>
          <p:nvPr>
            <p:ph type="body" sz="half" idx="1"/>
          </p:nvPr>
        </p:nvSpPr>
        <p:spPr>
          <a:xfrm>
            <a:off x="457200" y="1143000"/>
            <a:ext cx="40005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10100" y="1143000"/>
            <a:ext cx="4000500" cy="4419600"/>
          </a:xfrm>
        </p:spPr>
        <p:txBody>
          <a:bodyPr/>
          <a:lstStyle/>
          <a:p>
            <a:endParaRPr lang="en-US"/>
          </a:p>
        </p:txBody>
      </p:sp>
      <p:sp>
        <p:nvSpPr>
          <p:cNvPr id="5" name="Slide Number Placeholder 4"/>
          <p:cNvSpPr>
            <a:spLocks noGrp="1"/>
          </p:cNvSpPr>
          <p:nvPr>
            <p:ph type="sldNum" sz="quarter" idx="10"/>
          </p:nvPr>
        </p:nvSpPr>
        <p:spPr>
          <a:xfrm>
            <a:off x="7010400" y="6400800"/>
            <a:ext cx="2133600" cy="457200"/>
          </a:xfrm>
        </p:spPr>
        <p:txBody>
          <a:bodyPr/>
          <a:lstStyle>
            <a:lvl1pPr>
              <a:defRPr/>
            </a:lvl1pPr>
          </a:lstStyle>
          <a:p>
            <a:fld id="{403B588D-1ADE-43B6-9991-A0CB77D49B42}" type="slidenum">
              <a:rPr lang="zh-CN" altLang="en-US"/>
              <a:pPr/>
              <a:t>‹#›</a:t>
            </a:fld>
            <a:endParaRPr lang="en-US" altLang="zh-CN"/>
          </a:p>
        </p:txBody>
      </p:sp>
    </p:spTree>
    <p:extLst>
      <p:ext uri="{BB962C8B-B14F-4D97-AF65-F5344CB8AC3E}">
        <p14:creationId xmlns:p14="http://schemas.microsoft.com/office/powerpoint/2010/main" val="23949072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534400" cy="609600"/>
          </a:xfrm>
        </p:spPr>
        <p:txBody>
          <a:bodyPr/>
          <a:lstStyle/>
          <a:p>
            <a:r>
              <a:rPr lang="en-US"/>
              <a:t>Click to edit Master title style</a:t>
            </a:r>
          </a:p>
        </p:txBody>
      </p:sp>
      <p:sp>
        <p:nvSpPr>
          <p:cNvPr id="3" name="Chart Placeholder 2"/>
          <p:cNvSpPr>
            <a:spLocks noGrp="1"/>
          </p:cNvSpPr>
          <p:nvPr>
            <p:ph type="chart" idx="1"/>
          </p:nvPr>
        </p:nvSpPr>
        <p:spPr>
          <a:xfrm>
            <a:off x="457200" y="1143000"/>
            <a:ext cx="8153400" cy="4419600"/>
          </a:xfrm>
        </p:spPr>
        <p:txBody>
          <a:bodyPr/>
          <a:lstStyle/>
          <a:p>
            <a:endParaRPr lang="en-US"/>
          </a:p>
        </p:txBody>
      </p:sp>
      <p:sp>
        <p:nvSpPr>
          <p:cNvPr id="4" name="Slide Number Placeholder 3"/>
          <p:cNvSpPr>
            <a:spLocks noGrp="1"/>
          </p:cNvSpPr>
          <p:nvPr>
            <p:ph type="sldNum" sz="quarter" idx="10"/>
          </p:nvPr>
        </p:nvSpPr>
        <p:spPr>
          <a:xfrm>
            <a:off x="7010400" y="6400800"/>
            <a:ext cx="2133600" cy="457200"/>
          </a:xfrm>
        </p:spPr>
        <p:txBody>
          <a:bodyPr/>
          <a:lstStyle>
            <a:lvl1pPr>
              <a:defRPr/>
            </a:lvl1pPr>
          </a:lstStyle>
          <a:p>
            <a:fld id="{A406F6E2-4C33-4D8A-8FC6-CF473E80C868}" type="slidenum">
              <a:rPr lang="zh-CN" altLang="en-US"/>
              <a:pPr/>
              <a:t>‹#›</a:t>
            </a:fld>
            <a:endParaRPr lang="en-US" altLang="zh-CN"/>
          </a:p>
        </p:txBody>
      </p:sp>
    </p:spTree>
    <p:extLst>
      <p:ext uri="{BB962C8B-B14F-4D97-AF65-F5344CB8AC3E}">
        <p14:creationId xmlns:p14="http://schemas.microsoft.com/office/powerpoint/2010/main" val="3422322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Text Placeholder 2"/>
          <p:cNvSpPr>
            <a:spLocks noGrp="1"/>
          </p:cNvSpPr>
          <p:nvPr>
            <p:ph type="body" sz="half" idx="1"/>
          </p:nvPr>
        </p:nvSpPr>
        <p:spPr>
          <a:xfrm>
            <a:off x="457200" y="12192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40386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7809E914-4689-5E5C-EE6D-C971230115BB}"/>
              </a:ext>
            </a:extLst>
          </p:cNvPr>
          <p:cNvSpPr>
            <a:spLocks noGrp="1"/>
          </p:cNvSpPr>
          <p:nvPr>
            <p:ph type="sldNum" sz="quarter" idx="10"/>
          </p:nvPr>
        </p:nvSpPr>
        <p:spPr>
          <a:xfrm>
            <a:off x="8001000" y="6324600"/>
            <a:ext cx="914400" cy="381000"/>
          </a:xfrm>
        </p:spPr>
        <p:txBody>
          <a:bodyPr/>
          <a:lstStyle>
            <a:lvl1pPr>
              <a:defRPr/>
            </a:lvl1pPr>
          </a:lstStyle>
          <a:p>
            <a:pPr>
              <a:defRPr/>
            </a:pPr>
            <a:fld id="{135E433C-71FB-0C42-8DD7-F742F66549AF}" type="slidenum">
              <a:rPr lang="en-US" altLang="en-US"/>
              <a:pPr>
                <a:defRPr/>
              </a:pPr>
              <a:t>‹#›</a:t>
            </a:fld>
            <a:endParaRPr lang="en-US" altLang="en-US"/>
          </a:p>
        </p:txBody>
      </p:sp>
    </p:spTree>
    <p:extLst>
      <p:ext uri="{BB962C8B-B14F-4D97-AF65-F5344CB8AC3E}">
        <p14:creationId xmlns:p14="http://schemas.microsoft.com/office/powerpoint/2010/main" val="27863304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Text Placeholder 2"/>
          <p:cNvSpPr>
            <a:spLocks noGrp="1"/>
          </p:cNvSpPr>
          <p:nvPr>
            <p:ph type="body" sz="half" idx="1"/>
          </p:nvPr>
        </p:nvSpPr>
        <p:spPr>
          <a:xfrm>
            <a:off x="457200" y="1219200"/>
            <a:ext cx="41529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1219200"/>
            <a:ext cx="41529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3BDB722F-2EAC-7C3B-CE99-9D75B9E24792}"/>
              </a:ext>
            </a:extLst>
          </p:cNvPr>
          <p:cNvSpPr>
            <a:spLocks noGrp="1"/>
          </p:cNvSpPr>
          <p:nvPr>
            <p:ph type="sldNum" sz="quarter" idx="10"/>
          </p:nvPr>
        </p:nvSpPr>
        <p:spPr>
          <a:xfrm>
            <a:off x="8001000" y="6324600"/>
            <a:ext cx="914400" cy="381000"/>
          </a:xfrm>
        </p:spPr>
        <p:txBody>
          <a:bodyPr/>
          <a:lstStyle>
            <a:lvl1pPr>
              <a:defRPr/>
            </a:lvl1pPr>
          </a:lstStyle>
          <a:p>
            <a:pPr>
              <a:defRPr/>
            </a:pPr>
            <a:fld id="{6C4B8322-CEB7-E241-85A6-412B3A579644}" type="slidenum">
              <a:rPr lang="en-US" altLang="en-US"/>
              <a:pPr>
                <a:defRPr/>
              </a:pPr>
              <a:t>‹#›</a:t>
            </a:fld>
            <a:endParaRPr lang="en-US" altLang="en-US"/>
          </a:p>
        </p:txBody>
      </p:sp>
    </p:spTree>
    <p:extLst>
      <p:ext uri="{BB962C8B-B14F-4D97-AF65-F5344CB8AC3E}">
        <p14:creationId xmlns:p14="http://schemas.microsoft.com/office/powerpoint/2010/main" val="3774891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B6D264-CEE7-DF48-880E-09EA859BA962}" type="datetimeFigureOut">
              <a:rPr lang="en-US" smtClean="0"/>
              <a:t>4/14/25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851518-5614-0A47-A6CF-DFB03F4BE473}" type="slidenum">
              <a:rPr lang="en-US" smtClean="0"/>
              <a:t>‹#›</a:t>
            </a:fld>
            <a:endParaRPr lang="en-US"/>
          </a:p>
        </p:txBody>
      </p:sp>
    </p:spTree>
    <p:extLst>
      <p:ext uri="{BB962C8B-B14F-4D97-AF65-F5344CB8AC3E}">
        <p14:creationId xmlns:p14="http://schemas.microsoft.com/office/powerpoint/2010/main" val="2861689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B6D264-CEE7-DF48-880E-09EA859BA962}" type="datetimeFigureOut">
              <a:rPr lang="en-US" smtClean="0"/>
              <a:t>4/14/25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851518-5614-0A47-A6CF-DFB03F4BE473}" type="slidenum">
              <a:rPr lang="en-US" smtClean="0"/>
              <a:t>‹#›</a:t>
            </a:fld>
            <a:endParaRPr lang="en-US"/>
          </a:p>
        </p:txBody>
      </p:sp>
    </p:spTree>
    <p:extLst>
      <p:ext uri="{BB962C8B-B14F-4D97-AF65-F5344CB8AC3E}">
        <p14:creationId xmlns:p14="http://schemas.microsoft.com/office/powerpoint/2010/main" val="2826595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BB6D264-CEE7-DF48-880E-09EA859BA962}" type="datetimeFigureOut">
              <a:rPr lang="en-US" smtClean="0"/>
              <a:t>4/14/25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851518-5614-0A47-A6CF-DFB03F4BE473}" type="slidenum">
              <a:rPr lang="en-US" smtClean="0"/>
              <a:t>‹#›</a:t>
            </a:fld>
            <a:endParaRPr lang="en-US"/>
          </a:p>
        </p:txBody>
      </p:sp>
    </p:spTree>
    <p:extLst>
      <p:ext uri="{BB962C8B-B14F-4D97-AF65-F5344CB8AC3E}">
        <p14:creationId xmlns:p14="http://schemas.microsoft.com/office/powerpoint/2010/main" val="1824707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BB6D264-CEE7-DF48-880E-09EA859BA962}" type="datetimeFigureOut">
              <a:rPr lang="en-US" smtClean="0"/>
              <a:t>4/14/25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851518-5614-0A47-A6CF-DFB03F4BE473}" type="slidenum">
              <a:rPr lang="en-US" smtClean="0"/>
              <a:t>‹#›</a:t>
            </a:fld>
            <a:endParaRPr lang="en-US"/>
          </a:p>
        </p:txBody>
      </p:sp>
    </p:spTree>
    <p:extLst>
      <p:ext uri="{BB962C8B-B14F-4D97-AF65-F5344CB8AC3E}">
        <p14:creationId xmlns:p14="http://schemas.microsoft.com/office/powerpoint/2010/main" val="1872659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B6D264-CEE7-DF48-880E-09EA859BA962}" type="datetimeFigureOut">
              <a:rPr lang="en-US" smtClean="0"/>
              <a:t>4/14/25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851518-5614-0A47-A6CF-DFB03F4BE473}" type="slidenum">
              <a:rPr lang="en-US" smtClean="0"/>
              <a:t>‹#›</a:t>
            </a:fld>
            <a:endParaRPr lang="en-US"/>
          </a:p>
        </p:txBody>
      </p:sp>
    </p:spTree>
    <p:extLst>
      <p:ext uri="{BB962C8B-B14F-4D97-AF65-F5344CB8AC3E}">
        <p14:creationId xmlns:p14="http://schemas.microsoft.com/office/powerpoint/2010/main" val="761612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BB6D264-CEE7-DF48-880E-09EA859BA962}" type="datetimeFigureOut">
              <a:rPr lang="en-US" smtClean="0"/>
              <a:t>4/14/25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851518-5614-0A47-A6CF-DFB03F4BE473}" type="slidenum">
              <a:rPr lang="en-US" smtClean="0"/>
              <a:t>‹#›</a:t>
            </a:fld>
            <a:endParaRPr lang="en-US"/>
          </a:p>
        </p:txBody>
      </p:sp>
    </p:spTree>
    <p:extLst>
      <p:ext uri="{BB962C8B-B14F-4D97-AF65-F5344CB8AC3E}">
        <p14:creationId xmlns:p14="http://schemas.microsoft.com/office/powerpoint/2010/main" val="1099369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BB6D264-CEE7-DF48-880E-09EA859BA962}" type="datetimeFigureOut">
              <a:rPr lang="en-US" smtClean="0"/>
              <a:t>4/14/25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851518-5614-0A47-A6CF-DFB03F4BE473}" type="slidenum">
              <a:rPr lang="en-US" smtClean="0"/>
              <a:t>‹#›</a:t>
            </a:fld>
            <a:endParaRPr lang="en-US"/>
          </a:p>
        </p:txBody>
      </p:sp>
    </p:spTree>
    <p:extLst>
      <p:ext uri="{BB962C8B-B14F-4D97-AF65-F5344CB8AC3E}">
        <p14:creationId xmlns:p14="http://schemas.microsoft.com/office/powerpoint/2010/main" val="3916306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B6D264-CEE7-DF48-880E-09EA859BA962}" type="datetimeFigureOut">
              <a:rPr lang="en-US" smtClean="0"/>
              <a:t>4/14/25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851518-5614-0A47-A6CF-DFB03F4BE473}" type="slidenum">
              <a:rPr lang="en-US" smtClean="0"/>
              <a:t>‹#›</a:t>
            </a:fld>
            <a:endParaRPr lang="en-US"/>
          </a:p>
        </p:txBody>
      </p:sp>
    </p:spTree>
    <p:extLst>
      <p:ext uri="{BB962C8B-B14F-4D97-AF65-F5344CB8AC3E}">
        <p14:creationId xmlns:p14="http://schemas.microsoft.com/office/powerpoint/2010/main" val="4791099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74A5F43-38B6-05F9-A838-223F443DF96F}"/>
              </a:ext>
            </a:extLst>
          </p:cNvPr>
          <p:cNvSpPr>
            <a:spLocks noGrp="1"/>
          </p:cNvSpPr>
          <p:nvPr>
            <p:ph type="title"/>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2F878CFD-E95D-24A8-BE06-C0176EBE8ACD}"/>
              </a:ext>
            </a:extLst>
          </p:cNvPr>
          <p:cNvSpPr>
            <a:spLocks noGrp="1"/>
          </p:cNvSpPr>
          <p:nvPr>
            <p:ph type="body" idx="1"/>
          </p:nvPr>
        </p:nvSpPr>
        <p:spPr bwMode="auto">
          <a:xfrm>
            <a:off x="381000" y="1219200"/>
            <a:ext cx="8534400" cy="490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F3E82F0-ABA2-CDAF-0F67-06CCBA511669}"/>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200">
                <a:solidFill>
                  <a:srgbClr val="898989"/>
                </a:solidFill>
              </a:defRPr>
            </a:lvl1pPr>
          </a:lstStyle>
          <a:p>
            <a:pPr>
              <a:defRPr/>
            </a:pPr>
            <a:fld id="{F4BD60F2-F0E2-314D-A2F8-5F84D279B9FA}" type="datetime1">
              <a:rPr lang="en-US" altLang="en-US"/>
              <a:pPr>
                <a:defRPr/>
              </a:pPr>
              <a:t>4/14/25</a:t>
            </a:fld>
            <a:endParaRPr lang="en-US" altLang="en-US"/>
          </a:p>
        </p:txBody>
      </p:sp>
      <p:sp>
        <p:nvSpPr>
          <p:cNvPr id="5" name="Footer Placeholder 4">
            <a:extLst>
              <a:ext uri="{FF2B5EF4-FFF2-40B4-BE49-F238E27FC236}">
                <a16:creationId xmlns:a16="http://schemas.microsoft.com/office/drawing/2014/main" id="{8B2AD5BE-3AF9-8C42-F7AD-E9497995073E}"/>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ourier New" pitchFamily="-105" charset="0"/>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E558F597-E18A-9B08-19CF-82C75381F665}"/>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94298F04-54CC-B14B-A5DE-EE5FDB9F3C6F}" type="slidenum">
              <a:rPr lang="en-US" altLang="en-US"/>
              <a:pPr>
                <a:defRPr/>
              </a:pPr>
              <a:t>‹#›</a:t>
            </a:fld>
            <a:endParaRPr lang="en-US" altLang="en-US"/>
          </a:p>
        </p:txBody>
      </p:sp>
    </p:spTree>
    <p:extLst>
      <p:ext uri="{BB962C8B-B14F-4D97-AF65-F5344CB8AC3E}">
        <p14:creationId xmlns:p14="http://schemas.microsoft.com/office/powerpoint/2010/main" val="3780825802"/>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 id="2147483941" r:id="rId12"/>
    <p:sldLayoutId id="2147483943" r:id="rId13"/>
    <p:sldLayoutId id="2147483944" r:id="rId14"/>
    <p:sldLayoutId id="2147483945" r:id="rId15"/>
    <p:sldLayoutId id="2147483947" r:id="rId16"/>
    <p:sldLayoutId id="2147483948" r:id="rId17"/>
  </p:sldLayoutIdLst>
  <p:hf hdr="0" ftr="0" dt="0"/>
  <p:txStyles>
    <p:title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6.png"/><Relationship Id="rId7" Type="http://schemas.openxmlformats.org/officeDocument/2006/relationships/image" Target="../media/image75.png"/><Relationship Id="rId2" Type="http://schemas.openxmlformats.org/officeDocument/2006/relationships/image" Target="../media/image73.png"/><Relationship Id="rId1" Type="http://schemas.openxmlformats.org/officeDocument/2006/relationships/slideLayout" Target="../slideLayouts/slideLayout18.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10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0.png"/><Relationship Id="rId1" Type="http://schemas.openxmlformats.org/officeDocument/2006/relationships/slideLayout" Target="../slideLayouts/slideLayout18.xml"/><Relationship Id="rId5" Type="http://schemas.openxmlformats.org/officeDocument/2006/relationships/image" Target="../media/image85.png"/><Relationship Id="rId4" Type="http://schemas.openxmlformats.org/officeDocument/2006/relationships/image" Target="../media/image84.png"/></Relationships>
</file>

<file path=ppt/slides/_rels/slide102.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6.png"/><Relationship Id="rId2" Type="http://schemas.openxmlformats.org/officeDocument/2006/relationships/image" Target="../media/image73.png"/><Relationship Id="rId1" Type="http://schemas.openxmlformats.org/officeDocument/2006/relationships/slideLayout" Target="../slideLayouts/slideLayout18.xml"/><Relationship Id="rId6" Type="http://schemas.openxmlformats.org/officeDocument/2006/relationships/image" Target="../media/image80.png"/><Relationship Id="rId5" Type="http://schemas.openxmlformats.org/officeDocument/2006/relationships/image" Target="../media/image75.png"/><Relationship Id="rId4" Type="http://schemas.openxmlformats.org/officeDocument/2006/relationships/image" Target="../media/image79.png"/></Relationships>
</file>

<file path=ppt/slides/_rels/slide10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89.jpeg"/></Relationships>
</file>

<file path=ppt/slides/_rels/slide10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8.xml"/><Relationship Id="rId4" Type="http://schemas.openxmlformats.org/officeDocument/2006/relationships/image" Target="../media/image9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95.emf"/></Relationships>
</file>

<file path=ppt/slides/_rels/slide112.xml.rels><?xml version="1.0" encoding="UTF-8" standalone="yes"?>
<Relationships xmlns="http://schemas.openxmlformats.org/package/2006/relationships"><Relationship Id="rId8" Type="http://schemas.openxmlformats.org/officeDocument/2006/relationships/oleObject" Target="../embeddings/oleObject21.bin"/><Relationship Id="rId3" Type="http://schemas.openxmlformats.org/officeDocument/2006/relationships/oleObject" Target="../embeddings/oleObject17.bin"/><Relationship Id="rId7" Type="http://schemas.openxmlformats.org/officeDocument/2006/relationships/oleObject" Target="../embeddings/oleObject20.bin"/><Relationship Id="rId12" Type="http://schemas.openxmlformats.org/officeDocument/2006/relationships/oleObject" Target="../embeddings/oleObject25.bin"/><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oleObject" Target="../embeddings/oleObject19.bin"/><Relationship Id="rId11" Type="http://schemas.openxmlformats.org/officeDocument/2006/relationships/oleObject" Target="../embeddings/oleObject24.bin"/><Relationship Id="rId5" Type="http://schemas.openxmlformats.org/officeDocument/2006/relationships/oleObject" Target="../embeddings/oleObject18.bin"/><Relationship Id="rId10" Type="http://schemas.openxmlformats.org/officeDocument/2006/relationships/oleObject" Target="../embeddings/oleObject23.bin"/><Relationship Id="rId4" Type="http://schemas.openxmlformats.org/officeDocument/2006/relationships/image" Target="../media/image96.emf"/><Relationship Id="rId9" Type="http://schemas.openxmlformats.org/officeDocument/2006/relationships/oleObject" Target="../embeddings/oleObject22.bin"/></Relationships>
</file>

<file path=ppt/slides/_rels/slide11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8.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7.xml"/></Relationships>
</file>

<file path=ppt/slides/_rels/slide116.xml.rels><?xml version="1.0" encoding="UTF-8" standalone="yes"?>
<Relationships xmlns="http://schemas.openxmlformats.org/package/2006/relationships"><Relationship Id="rId3" Type="http://schemas.openxmlformats.org/officeDocument/2006/relationships/oleObject" Target="../embeddings/oleObject26.bin"/><Relationship Id="rId7" Type="http://schemas.openxmlformats.org/officeDocument/2006/relationships/oleObject" Target="../embeddings/oleObject29.bin"/><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oleObject" Target="../embeddings/oleObject28.bin"/><Relationship Id="rId5" Type="http://schemas.openxmlformats.org/officeDocument/2006/relationships/oleObject" Target="../embeddings/oleObject27.bin"/><Relationship Id="rId4" Type="http://schemas.openxmlformats.org/officeDocument/2006/relationships/image" Target="../media/image96.emf"/></Relationships>
</file>

<file path=ppt/slides/_rels/slide117.xml.rels><?xml version="1.0" encoding="UTF-8" standalone="yes"?>
<Relationships xmlns="http://schemas.openxmlformats.org/package/2006/relationships"><Relationship Id="rId8" Type="http://schemas.openxmlformats.org/officeDocument/2006/relationships/oleObject" Target="../embeddings/oleObject34.bin"/><Relationship Id="rId3" Type="http://schemas.openxmlformats.org/officeDocument/2006/relationships/oleObject" Target="../embeddings/oleObject30.bin"/><Relationship Id="rId7" Type="http://schemas.openxmlformats.org/officeDocument/2006/relationships/oleObject" Target="../embeddings/oleObject33.bin"/><Relationship Id="rId12" Type="http://schemas.openxmlformats.org/officeDocument/2006/relationships/oleObject" Target="../embeddings/oleObject38.bin"/><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oleObject" Target="../embeddings/oleObject32.bin"/><Relationship Id="rId11" Type="http://schemas.openxmlformats.org/officeDocument/2006/relationships/oleObject" Target="../embeddings/oleObject37.bin"/><Relationship Id="rId5" Type="http://schemas.openxmlformats.org/officeDocument/2006/relationships/oleObject" Target="../embeddings/oleObject31.bin"/><Relationship Id="rId10" Type="http://schemas.openxmlformats.org/officeDocument/2006/relationships/oleObject" Target="../embeddings/oleObject36.bin"/><Relationship Id="rId4" Type="http://schemas.openxmlformats.org/officeDocument/2006/relationships/image" Target="../media/image96.emf"/><Relationship Id="rId9" Type="http://schemas.openxmlformats.org/officeDocument/2006/relationships/oleObject" Target="../embeddings/oleObject35.bin"/></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3" Type="http://schemas.openxmlformats.org/officeDocument/2006/relationships/oleObject" Target="../embeddings/oleObject39.bin"/><Relationship Id="rId7" Type="http://schemas.openxmlformats.org/officeDocument/2006/relationships/oleObject" Target="../embeddings/oleObject42.bin"/><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openxmlformats.org/officeDocument/2006/relationships/oleObject" Target="../embeddings/oleObject41.bin"/><Relationship Id="rId5" Type="http://schemas.openxmlformats.org/officeDocument/2006/relationships/oleObject" Target="../embeddings/oleObject40.bin"/><Relationship Id="rId4" Type="http://schemas.openxmlformats.org/officeDocument/2006/relationships/image" Target="../media/image96.emf"/></Relationships>
</file>

<file path=ppt/slides/_rels/slide121.xml.rels><?xml version="1.0" encoding="UTF-8" standalone="yes"?>
<Relationships xmlns="http://schemas.openxmlformats.org/package/2006/relationships"><Relationship Id="rId3" Type="http://schemas.openxmlformats.org/officeDocument/2006/relationships/oleObject" Target="../embeddings/oleObject43.bin"/><Relationship Id="rId7" Type="http://schemas.openxmlformats.org/officeDocument/2006/relationships/oleObject" Target="../embeddings/oleObject46.bin"/><Relationship Id="rId2" Type="http://schemas.openxmlformats.org/officeDocument/2006/relationships/notesSlide" Target="../notesSlides/notesSlide43.xml"/><Relationship Id="rId1" Type="http://schemas.openxmlformats.org/officeDocument/2006/relationships/slideLayout" Target="../slideLayouts/slideLayout13.xml"/><Relationship Id="rId6" Type="http://schemas.openxmlformats.org/officeDocument/2006/relationships/oleObject" Target="../embeddings/oleObject45.bin"/><Relationship Id="rId5" Type="http://schemas.openxmlformats.org/officeDocument/2006/relationships/oleObject" Target="../embeddings/oleObject44.bin"/><Relationship Id="rId4" Type="http://schemas.openxmlformats.org/officeDocument/2006/relationships/image" Target="../media/image96.emf"/></Relationships>
</file>

<file path=ppt/slides/_rels/slide12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8.xml"/></Relationships>
</file>

<file path=ppt/slides/_rels/slide12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8.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8.xml"/><Relationship Id="rId1" Type="http://schemas.openxmlformats.org/officeDocument/2006/relationships/tags" Target="../tags/tag1.xml"/><Relationship Id="rId5" Type="http://schemas.openxmlformats.org/officeDocument/2006/relationships/image" Target="../media/image12.emf"/><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5.xml"/><Relationship Id="rId1" Type="http://schemas.openxmlformats.org/officeDocument/2006/relationships/tags" Target="../tags/tag2.xml"/><Relationship Id="rId5" Type="http://schemas.openxmlformats.org/officeDocument/2006/relationships/image" Target="../media/image15.emf"/><Relationship Id="rId4" Type="http://schemas.openxmlformats.org/officeDocument/2006/relationships/oleObject" Target="../embeddings/oleObject2.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5.xml"/><Relationship Id="rId1" Type="http://schemas.openxmlformats.org/officeDocument/2006/relationships/tags" Target="../tags/tag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6.xml"/><Relationship Id="rId1" Type="http://schemas.openxmlformats.org/officeDocument/2006/relationships/tags" Target="../tags/tag4.xml"/><Relationship Id="rId5" Type="http://schemas.openxmlformats.org/officeDocument/2006/relationships/image" Target="../media/image16.emf"/><Relationship Id="rId4" Type="http://schemas.openxmlformats.org/officeDocument/2006/relationships/oleObject" Target="../embeddings/oleObject3.bin"/></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hyperlink" Target="https://cseweb.ucsd.edu/classes/wi01/cse222/lectures/attack-18.pdf" TargetMode="External"/><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6.xml"/><Relationship Id="rId1" Type="http://schemas.openxmlformats.org/officeDocument/2006/relationships/tags" Target="../tags/tag5.xml"/><Relationship Id="rId5" Type="http://schemas.openxmlformats.org/officeDocument/2006/relationships/image" Target="../media/image17.emf"/><Relationship Id="rId4" Type="http://schemas.openxmlformats.org/officeDocument/2006/relationships/oleObject" Target="../embeddings/oleObject4.bin"/></Relationships>
</file>

<file path=ppt/slides/_rels/slide2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oleObject" Target="../embeddings/oleObject5.bin"/><Relationship Id="rId1" Type="http://schemas.openxmlformats.org/officeDocument/2006/relationships/slideLayout" Target="../slideLayouts/slideLayout26.xml"/><Relationship Id="rId5" Type="http://schemas.openxmlformats.org/officeDocument/2006/relationships/image" Target="../media/image19.emf"/><Relationship Id="rId4" Type="http://schemas.openxmlformats.org/officeDocument/2006/relationships/oleObject" Target="../embeddings/oleObject6.bin"/></Relationships>
</file>

<file path=ppt/slides/_rels/slide2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oleObject" Target="../embeddings/oleObject7.bin"/><Relationship Id="rId1" Type="http://schemas.openxmlformats.org/officeDocument/2006/relationships/slideLayout" Target="../slideLayouts/slideLayout26.xml"/><Relationship Id="rId5" Type="http://schemas.openxmlformats.org/officeDocument/2006/relationships/image" Target="../media/image21.emf"/><Relationship Id="rId4" Type="http://schemas.openxmlformats.org/officeDocument/2006/relationships/oleObject" Target="../embeddings/oleObject8.bin"/></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oleObject" Target="../embeddings/oleObject9.bin"/><Relationship Id="rId7" Type="http://schemas.openxmlformats.org/officeDocument/2006/relationships/oleObject" Target="../embeddings/oleObject11.bin"/><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27.emf"/><Relationship Id="rId5" Type="http://schemas.openxmlformats.org/officeDocument/2006/relationships/oleObject" Target="../embeddings/oleObject10.bin"/><Relationship Id="rId4" Type="http://schemas.openxmlformats.org/officeDocument/2006/relationships/image" Target="../media/image26.emf"/></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15.bin"/><Relationship Id="rId3" Type="http://schemas.openxmlformats.org/officeDocument/2006/relationships/image" Target="../media/image26.emf"/><Relationship Id="rId7" Type="http://schemas.openxmlformats.org/officeDocument/2006/relationships/image" Target="../media/image28.emf"/><Relationship Id="rId2" Type="http://schemas.openxmlformats.org/officeDocument/2006/relationships/oleObject" Target="../embeddings/oleObject12.bin"/><Relationship Id="rId1" Type="http://schemas.openxmlformats.org/officeDocument/2006/relationships/slideLayout" Target="../slideLayouts/slideLayout18.xml"/><Relationship Id="rId6" Type="http://schemas.openxmlformats.org/officeDocument/2006/relationships/oleObject" Target="../embeddings/oleObject14.bin"/><Relationship Id="rId5" Type="http://schemas.openxmlformats.org/officeDocument/2006/relationships/image" Target="../media/image27.emf"/><Relationship Id="rId4" Type="http://schemas.openxmlformats.org/officeDocument/2006/relationships/oleObject" Target="../embeddings/oleObject13.bin"/><Relationship Id="rId9" Type="http://schemas.openxmlformats.org/officeDocument/2006/relationships/image" Target="../media/image29.emf"/></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image" Target="../media/image33.jpeg"/><Relationship Id="rId1" Type="http://schemas.openxmlformats.org/officeDocument/2006/relationships/slideLayout" Target="../slideLayouts/slideLayout17.xml"/><Relationship Id="rId6" Type="http://schemas.openxmlformats.org/officeDocument/2006/relationships/image" Target="../media/image37.png"/><Relationship Id="rId5" Type="http://schemas.openxmlformats.org/officeDocument/2006/relationships/image" Target="../media/image36.jpeg"/><Relationship Id="rId10" Type="http://schemas.openxmlformats.org/officeDocument/2006/relationships/image" Target="../media/image40.jpeg"/><Relationship Id="rId4" Type="http://schemas.openxmlformats.org/officeDocument/2006/relationships/image" Target="../media/image35.jpeg"/><Relationship Id="rId9" Type="http://schemas.openxmlformats.org/officeDocument/2006/relationships/hyperlink" Target="http://ascii24.com/news/i/hard/article/2002/05/08/thumbnail/thumb220x174-images683805.jp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41.jpeg"/></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44.png"/><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media/image44.png"/><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emf"/></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55.png"/></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55.png"/></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tiff"/><Relationship Id="rId1" Type="http://schemas.openxmlformats.org/officeDocument/2006/relationships/slideLayout" Target="../slideLayouts/slideLayout13.xml"/><Relationship Id="rId4" Type="http://schemas.openxmlformats.org/officeDocument/2006/relationships/image" Target="../media/image5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55.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60.png"/></Relationships>
</file>

<file path=ppt/slides/_rels/slide7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8.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7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5.png"/><Relationship Id="rId1" Type="http://schemas.openxmlformats.org/officeDocument/2006/relationships/slideLayout" Target="../slideLayouts/slideLayout18.xml"/><Relationship Id="rId5" Type="http://schemas.openxmlformats.org/officeDocument/2006/relationships/image" Target="../media/image71.tiff"/><Relationship Id="rId4" Type="http://schemas.openxmlformats.org/officeDocument/2006/relationships/image" Target="../media/image70.png"/></Relationships>
</file>

<file path=ppt/slides/_rels/slide7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5.png"/><Relationship Id="rId1" Type="http://schemas.openxmlformats.org/officeDocument/2006/relationships/slideLayout" Target="../slideLayouts/slideLayout18.xml"/><Relationship Id="rId4" Type="http://schemas.openxmlformats.org/officeDocument/2006/relationships/image" Target="../media/image70.png"/></Relationships>
</file>

<file path=ppt/slides/_rels/slide7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5.png"/><Relationship Id="rId1" Type="http://schemas.openxmlformats.org/officeDocument/2006/relationships/slideLayout" Target="../slideLayouts/slideLayout18.xml"/><Relationship Id="rId4" Type="http://schemas.openxmlformats.org/officeDocument/2006/relationships/image" Target="../media/image70.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8.xml"/><Relationship Id="rId4" Type="http://schemas.openxmlformats.org/officeDocument/2006/relationships/image" Target="../media/image75.png"/></Relationships>
</file>

<file path=ppt/slides/_rels/slide8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3.png"/><Relationship Id="rId1" Type="http://schemas.openxmlformats.org/officeDocument/2006/relationships/slideLayout" Target="../slideLayouts/slideLayout18.xml"/><Relationship Id="rId5" Type="http://schemas.openxmlformats.org/officeDocument/2006/relationships/image" Target="../media/image75.png"/><Relationship Id="rId4" Type="http://schemas.openxmlformats.org/officeDocument/2006/relationships/image" Target="../media/image77.png"/></Relationships>
</file>

<file path=ppt/slides/_rels/slide83.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75.png"/><Relationship Id="rId2" Type="http://schemas.openxmlformats.org/officeDocument/2006/relationships/image" Target="../media/image73.png"/><Relationship Id="rId1" Type="http://schemas.openxmlformats.org/officeDocument/2006/relationships/slideLayout" Target="../slideLayouts/slideLayout18.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84.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75.png"/><Relationship Id="rId2" Type="http://schemas.openxmlformats.org/officeDocument/2006/relationships/image" Target="../media/image73.png"/><Relationship Id="rId1" Type="http://schemas.openxmlformats.org/officeDocument/2006/relationships/slideLayout" Target="../slideLayouts/slideLayout18.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85.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6.png"/><Relationship Id="rId7" Type="http://schemas.openxmlformats.org/officeDocument/2006/relationships/image" Target="../media/image75.png"/><Relationship Id="rId2" Type="http://schemas.openxmlformats.org/officeDocument/2006/relationships/image" Target="../media/image73.png"/><Relationship Id="rId1" Type="http://schemas.openxmlformats.org/officeDocument/2006/relationships/slideLayout" Target="../slideLayouts/slideLayout18.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8.xml"/><Relationship Id="rId4" Type="http://schemas.openxmlformats.org/officeDocument/2006/relationships/image" Target="../media/image78.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6.png"/><Relationship Id="rId7" Type="http://schemas.openxmlformats.org/officeDocument/2006/relationships/image" Target="../media/image75.png"/><Relationship Id="rId2" Type="http://schemas.openxmlformats.org/officeDocument/2006/relationships/image" Target="../media/image73.png"/><Relationship Id="rId1" Type="http://schemas.openxmlformats.org/officeDocument/2006/relationships/slideLayout" Target="../slideLayouts/slideLayout18.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9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a:extLst>
              <a:ext uri="{FF2B5EF4-FFF2-40B4-BE49-F238E27FC236}">
                <a16:creationId xmlns:a16="http://schemas.microsoft.com/office/drawing/2014/main" id="{2FAE121B-5A55-9EDD-ED18-24E0152226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440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4E82517A-8A8F-955A-E5D9-594B8F870D3A}"/>
              </a:ext>
            </a:extLst>
          </p:cNvPr>
          <p:cNvSpPr txBox="1"/>
          <p:nvPr/>
        </p:nvSpPr>
        <p:spPr>
          <a:xfrm>
            <a:off x="0" y="1408113"/>
            <a:ext cx="9144000" cy="646112"/>
          </a:xfrm>
          <a:prstGeom prst="rect">
            <a:avLst/>
          </a:prstGeom>
          <a:solidFill>
            <a:schemeClr val="accent1">
              <a:lumMod val="50000"/>
            </a:schemeClr>
          </a:solidFill>
        </p:spPr>
        <p:txBody>
          <a:bodyPr>
            <a:spAutoFit/>
          </a:bodyPr>
          <a:lstStyle/>
          <a:p>
            <a:pPr algn="ctr" defTabSz="457200" eaLnBrk="1" fontAlgn="auto" hangingPunct="1">
              <a:spcBef>
                <a:spcPts val="0"/>
              </a:spcBef>
              <a:spcAft>
                <a:spcPts val="0"/>
              </a:spcAft>
              <a:defRPr/>
            </a:pPr>
            <a:r>
              <a:rPr lang="en-US" sz="3600" b="0" dirty="0">
                <a:solidFill>
                  <a:prstClr val="white"/>
                </a:solidFill>
                <a:latin typeface="Lucida Bright" panose="02040602050505020304" pitchFamily="18" charset="77"/>
                <a:ea typeface="+mn-ea"/>
                <a:cs typeface="Centaur" panose="020F0502020204030204" pitchFamily="34" charset="0"/>
              </a:rPr>
              <a:t>Computer Networks</a:t>
            </a:r>
          </a:p>
        </p:txBody>
      </p:sp>
      <p:sp>
        <p:nvSpPr>
          <p:cNvPr id="4" name="TextBox 3">
            <a:extLst>
              <a:ext uri="{FF2B5EF4-FFF2-40B4-BE49-F238E27FC236}">
                <a16:creationId xmlns:a16="http://schemas.microsoft.com/office/drawing/2014/main" id="{49528C27-3C02-96E4-A0E1-B7EF08892A8D}"/>
              </a:ext>
            </a:extLst>
          </p:cNvPr>
          <p:cNvSpPr txBox="1"/>
          <p:nvPr/>
        </p:nvSpPr>
        <p:spPr>
          <a:xfrm>
            <a:off x="0" y="4437063"/>
            <a:ext cx="9144000" cy="461962"/>
          </a:xfrm>
          <a:prstGeom prst="rect">
            <a:avLst/>
          </a:prstGeom>
          <a:noFill/>
        </p:spPr>
        <p:txBody>
          <a:bodyPr>
            <a:spAutoFit/>
          </a:bodyPr>
          <a:lstStyle/>
          <a:p>
            <a:pPr algn="ctr" defTabSz="457200" eaLnBrk="1" fontAlgn="auto" hangingPunct="1">
              <a:spcBef>
                <a:spcPts val="0"/>
              </a:spcBef>
              <a:spcAft>
                <a:spcPts val="0"/>
              </a:spcAft>
              <a:defRPr/>
            </a:pPr>
            <a:r>
              <a:rPr lang="en-US" sz="2400" b="0" dirty="0">
                <a:solidFill>
                  <a:srgbClr val="941100"/>
                </a:solidFill>
                <a:latin typeface="Lucida Bright" panose="02040602050505020304" pitchFamily="18" charset="77"/>
                <a:ea typeface="+mn-ea"/>
                <a:cs typeface="Centaur" panose="020F0502020204030204" pitchFamily="34" charset="0"/>
              </a:rPr>
              <a:t>Nirupam Roy</a:t>
            </a:r>
          </a:p>
        </p:txBody>
      </p:sp>
      <p:sp>
        <p:nvSpPr>
          <p:cNvPr id="33796" name="TextBox 4">
            <a:extLst>
              <a:ext uri="{FF2B5EF4-FFF2-40B4-BE49-F238E27FC236}">
                <a16:creationId xmlns:a16="http://schemas.microsoft.com/office/drawing/2014/main" id="{7E2711F1-40B6-570D-0197-672C0866A3C1}"/>
              </a:ext>
            </a:extLst>
          </p:cNvPr>
          <p:cNvSpPr txBox="1">
            <a:spLocks noChangeArrowheads="1"/>
          </p:cNvSpPr>
          <p:nvPr/>
        </p:nvSpPr>
        <p:spPr bwMode="auto">
          <a:xfrm>
            <a:off x="0" y="4841875"/>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000">
                <a:solidFill>
                  <a:schemeClr val="tx1"/>
                </a:solidFill>
                <a:latin typeface="Lucida Bright" panose="02040602050505020304" pitchFamily="18" charset="77"/>
              </a:rPr>
              <a:t>Tu-Th 2:00-3:15pm</a:t>
            </a:r>
          </a:p>
          <a:p>
            <a:pPr algn="ctr" eaLnBrk="1" hangingPunct="1">
              <a:spcBef>
                <a:spcPct val="0"/>
              </a:spcBef>
              <a:buFontTx/>
              <a:buNone/>
            </a:pPr>
            <a:r>
              <a:rPr lang="en-US" altLang="en-US" sz="2000">
                <a:solidFill>
                  <a:schemeClr val="tx1"/>
                </a:solidFill>
                <a:latin typeface="Lucida Bright" panose="02040602050505020304" pitchFamily="18" charset="77"/>
              </a:rPr>
              <a:t>CSI 2117</a:t>
            </a:r>
          </a:p>
        </p:txBody>
      </p:sp>
      <p:pic>
        <p:nvPicPr>
          <p:cNvPr id="33797" name="Picture 5">
            <a:extLst>
              <a:ext uri="{FF2B5EF4-FFF2-40B4-BE49-F238E27FC236}">
                <a16:creationId xmlns:a16="http://schemas.microsoft.com/office/drawing/2014/main" id="{61734260-A9F8-59A0-0081-DEFD70D737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2038" y="2536825"/>
            <a:ext cx="1809750"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426D7289-0108-1B50-BE82-B309681EB377}"/>
              </a:ext>
            </a:extLst>
          </p:cNvPr>
          <p:cNvSpPr txBox="1"/>
          <p:nvPr/>
        </p:nvSpPr>
        <p:spPr>
          <a:xfrm>
            <a:off x="2793047" y="2066925"/>
            <a:ext cx="3775393" cy="461665"/>
          </a:xfrm>
          <a:prstGeom prst="rect">
            <a:avLst/>
          </a:prstGeom>
          <a:noFill/>
        </p:spPr>
        <p:txBody>
          <a:bodyPr wrap="none">
            <a:spAutoFit/>
          </a:bodyPr>
          <a:lstStyle/>
          <a:p>
            <a:pPr algn="ctr" eaLnBrk="1" hangingPunct="1">
              <a:defRPr/>
            </a:pPr>
            <a:r>
              <a:rPr lang="en-US" sz="2400" dirty="0">
                <a:solidFill>
                  <a:schemeClr val="accent1">
                    <a:lumMod val="75000"/>
                  </a:schemeClr>
                </a:solidFill>
                <a:latin typeface="Lucida Bright" panose="02040602050505020304" pitchFamily="18" charset="77"/>
              </a:rPr>
              <a:t>CMSC 417 : Spring 2025</a:t>
            </a:r>
          </a:p>
        </p:txBody>
      </p:sp>
      <p:sp>
        <p:nvSpPr>
          <p:cNvPr id="8" name="TextBox 7">
            <a:extLst>
              <a:ext uri="{FF2B5EF4-FFF2-40B4-BE49-F238E27FC236}">
                <a16:creationId xmlns:a16="http://schemas.microsoft.com/office/drawing/2014/main" id="{2C046BD0-056A-924F-4FF1-502758AD7568}"/>
              </a:ext>
            </a:extLst>
          </p:cNvPr>
          <p:cNvSpPr txBox="1"/>
          <p:nvPr/>
        </p:nvSpPr>
        <p:spPr>
          <a:xfrm>
            <a:off x="0" y="3403600"/>
            <a:ext cx="9144000" cy="831850"/>
          </a:xfrm>
          <a:prstGeom prst="rect">
            <a:avLst/>
          </a:prstGeom>
          <a:noFill/>
        </p:spPr>
        <p:txBody>
          <a:bodyPr>
            <a:spAutoFit/>
          </a:bodyPr>
          <a:lstStyle/>
          <a:p>
            <a:pPr algn="ctr" eaLnBrk="1" hangingPunct="1">
              <a:defRPr/>
            </a:pPr>
            <a:r>
              <a:rPr lang="en-US" sz="2400" dirty="0">
                <a:solidFill>
                  <a:schemeClr val="accent1">
                    <a:lumMod val="75000"/>
                  </a:schemeClr>
                </a:solidFill>
                <a:latin typeface="Lucida Bright" panose="02040602050505020304" pitchFamily="18" charset="77"/>
              </a:rPr>
              <a:t>Topic: TCP Congestion-control and Link Layer</a:t>
            </a:r>
          </a:p>
          <a:p>
            <a:pPr algn="ctr" eaLnBrk="1" hangingPunct="1">
              <a:defRPr/>
            </a:pPr>
            <a:r>
              <a:rPr lang="en-US" sz="2400" dirty="0">
                <a:solidFill>
                  <a:schemeClr val="accent1">
                    <a:lumMod val="75000"/>
                  </a:schemeClr>
                </a:solidFill>
                <a:latin typeface="Lucida Bright" panose="02040602050505020304" pitchFamily="18" charset="77"/>
              </a:rPr>
              <a:t>(Textbook chapters 6 &amp; 2)</a:t>
            </a:r>
          </a:p>
        </p:txBody>
      </p:sp>
      <p:sp>
        <p:nvSpPr>
          <p:cNvPr id="33800" name="Slide Number Placeholder 1">
            <a:extLst>
              <a:ext uri="{FF2B5EF4-FFF2-40B4-BE49-F238E27FC236}">
                <a16:creationId xmlns:a16="http://schemas.microsoft.com/office/drawing/2014/main" id="{E963DD20-DA84-A776-96CA-8190FE0AA32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145CE5E5-D013-CB4E-8CF6-C15ABB3296B3}" type="slidenum">
              <a:rPr lang="en-US" altLang="en-US" sz="1200" smtClean="0">
                <a:solidFill>
                  <a:srgbClr val="898989"/>
                </a:solidFill>
                <a:latin typeface="Courier New" panose="02070309020205020404" pitchFamily="49" charset="0"/>
              </a:rPr>
              <a:pPr>
                <a:spcBef>
                  <a:spcPct val="0"/>
                </a:spcBef>
                <a:buFontTx/>
                <a:buNone/>
              </a:pPr>
              <a:t>1</a:t>
            </a:fld>
            <a:endParaRPr lang="en-US" altLang="en-US" sz="1200">
              <a:solidFill>
                <a:srgbClr val="898989"/>
              </a:solidFill>
              <a:latin typeface="Courier New" panose="02070309020205020404" pitchFamily="49" charset="0"/>
            </a:endParaRPr>
          </a:p>
        </p:txBody>
      </p:sp>
      <p:sp>
        <p:nvSpPr>
          <p:cNvPr id="33801" name="TextBox 1">
            <a:extLst>
              <a:ext uri="{FF2B5EF4-FFF2-40B4-BE49-F238E27FC236}">
                <a16:creationId xmlns:a16="http://schemas.microsoft.com/office/drawing/2014/main" id="{9C90E929-C2D3-2EC0-93D1-2423029B15E0}"/>
              </a:ext>
            </a:extLst>
          </p:cNvPr>
          <p:cNvSpPr txBox="1">
            <a:spLocks noChangeArrowheads="1"/>
          </p:cNvSpPr>
          <p:nvPr/>
        </p:nvSpPr>
        <p:spPr bwMode="auto">
          <a:xfrm>
            <a:off x="6354763" y="5022850"/>
            <a:ext cx="27892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000" dirty="0">
                <a:solidFill>
                  <a:schemeClr val="tx1"/>
                </a:solidFill>
                <a:latin typeface="Lucida Bright" panose="02040602050505020304" pitchFamily="18" charset="77"/>
              </a:rPr>
              <a:t>April 14</a:t>
            </a:r>
            <a:r>
              <a:rPr lang="en-US" altLang="en-US" sz="2000" baseline="30000" dirty="0">
                <a:solidFill>
                  <a:schemeClr val="tx1"/>
                </a:solidFill>
                <a:latin typeface="Lucida Bright" panose="02040602050505020304" pitchFamily="18" charset="77"/>
              </a:rPr>
              <a:t>th</a:t>
            </a:r>
            <a:r>
              <a:rPr lang="en-US" altLang="en-US" sz="2000" dirty="0">
                <a:solidFill>
                  <a:schemeClr val="tx1"/>
                </a:solidFill>
                <a:latin typeface="Lucida Bright" panose="02040602050505020304" pitchFamily="18" charset="77"/>
              </a:rPr>
              <a:t>, 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B0843B-189F-B538-6616-5C52629EE082}"/>
              </a:ext>
            </a:extLst>
          </p:cNvPr>
          <p:cNvSpPr>
            <a:spLocks noGrp="1"/>
          </p:cNvSpPr>
          <p:nvPr>
            <p:ph type="sldNum" sz="quarter" idx="12"/>
          </p:nvPr>
        </p:nvSpPr>
        <p:spPr/>
        <p:txBody>
          <a:bodyPr/>
          <a:lstStyle/>
          <a:p>
            <a:pPr>
              <a:defRPr/>
            </a:pPr>
            <a:fld id="{983B2371-4882-F247-9615-1FEE18DC3753}" type="slidenum">
              <a:rPr lang="en-US" altLang="en-US" smtClean="0"/>
              <a:pPr>
                <a:defRPr/>
              </a:pPr>
              <a:t>10</a:t>
            </a:fld>
            <a:endParaRPr lang="en-US" altLang="en-US"/>
          </a:p>
        </p:txBody>
      </p:sp>
      <p:sp>
        <p:nvSpPr>
          <p:cNvPr id="3" name="Rectangle 2">
            <a:extLst>
              <a:ext uri="{FF2B5EF4-FFF2-40B4-BE49-F238E27FC236}">
                <a16:creationId xmlns:a16="http://schemas.microsoft.com/office/drawing/2014/main" id="{D7E2A8BE-A5FE-82D8-7D4C-6B7DB09C527C}"/>
              </a:ext>
            </a:extLst>
          </p:cNvPr>
          <p:cNvSpPr/>
          <p:nvPr/>
        </p:nvSpPr>
        <p:spPr>
          <a:xfrm>
            <a:off x="0" y="3127516"/>
            <a:ext cx="9144000" cy="834887"/>
          </a:xfrm>
          <a:prstGeom prst="rect">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t>Today’s TCP versions</a:t>
            </a:r>
          </a:p>
        </p:txBody>
      </p:sp>
    </p:spTree>
    <p:extLst>
      <p:ext uri="{BB962C8B-B14F-4D97-AF65-F5344CB8AC3E}">
        <p14:creationId xmlns:p14="http://schemas.microsoft.com/office/powerpoint/2010/main" val="230544658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Number Placeholder 1">
            <a:extLst>
              <a:ext uri="{FF2B5EF4-FFF2-40B4-BE49-F238E27FC236}">
                <a16:creationId xmlns:a16="http://schemas.microsoft.com/office/drawing/2014/main" id="{BEA0A088-8F42-DD17-860C-3B32D78924E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3CE1AA-9E9A-8C40-BFF4-B7FB80DE6EA5}"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95234" name="Rectangle 2">
            <a:extLst>
              <a:ext uri="{FF2B5EF4-FFF2-40B4-BE49-F238E27FC236}">
                <a16:creationId xmlns:a16="http://schemas.microsoft.com/office/drawing/2014/main" id="{E1D05C6B-31ED-0717-A0BE-35827D326459}"/>
              </a:ext>
            </a:extLst>
          </p:cNvPr>
          <p:cNvSpPr txBox="1">
            <a:spLocks noChangeArrowheads="1"/>
          </p:cNvSpPr>
          <p:nvPr/>
        </p:nvSpPr>
        <p:spPr bwMode="auto">
          <a:xfrm>
            <a:off x="457200" y="-65088"/>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Preparing for the worst-case scenario of collision</a:t>
            </a:r>
          </a:p>
        </p:txBody>
      </p:sp>
      <p:pic>
        <p:nvPicPr>
          <p:cNvPr id="95235" name="Picture 7">
            <a:extLst>
              <a:ext uri="{FF2B5EF4-FFF2-40B4-BE49-F238E27FC236}">
                <a16:creationId xmlns:a16="http://schemas.microsoft.com/office/drawing/2014/main" id="{719E7F4D-2769-FAA2-6D11-961786332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750" y="1838325"/>
            <a:ext cx="7556500"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6" name="Picture 2">
            <a:extLst>
              <a:ext uri="{FF2B5EF4-FFF2-40B4-BE49-F238E27FC236}">
                <a16:creationId xmlns:a16="http://schemas.microsoft.com/office/drawing/2014/main" id="{9D3B4B59-6E96-20F7-E1A9-46631D67E5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4300" y="4214813"/>
            <a:ext cx="6870700"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7" name="Picture 3">
            <a:extLst>
              <a:ext uri="{FF2B5EF4-FFF2-40B4-BE49-F238E27FC236}">
                <a16:creationId xmlns:a16="http://schemas.microsoft.com/office/drawing/2014/main" id="{0C03B216-E543-9B01-739F-4305BCE034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2075" y="3313113"/>
            <a:ext cx="1428750"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8" name="Picture 4">
            <a:extLst>
              <a:ext uri="{FF2B5EF4-FFF2-40B4-BE49-F238E27FC236}">
                <a16:creationId xmlns:a16="http://schemas.microsoft.com/office/drawing/2014/main" id="{09DA0B77-5810-A377-2978-50F4970382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0588" y="3387725"/>
            <a:ext cx="2913062"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9" name="Picture 8">
            <a:extLst>
              <a:ext uri="{FF2B5EF4-FFF2-40B4-BE49-F238E27FC236}">
                <a16:creationId xmlns:a16="http://schemas.microsoft.com/office/drawing/2014/main" id="{CAF478C5-5B75-5B4F-865C-E12312B655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 y="3779838"/>
            <a:ext cx="1358900"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0" name="Picture 11">
            <a:extLst>
              <a:ext uri="{FF2B5EF4-FFF2-40B4-BE49-F238E27FC236}">
                <a16:creationId xmlns:a16="http://schemas.microsoft.com/office/drawing/2014/main" id="{1FE7C3E7-6033-B9DA-38DD-EB1CE3B6A38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75288" y="1452563"/>
            <a:ext cx="1644650"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1" name="Picture 8">
            <a:extLst>
              <a:ext uri="{FF2B5EF4-FFF2-40B4-BE49-F238E27FC236}">
                <a16:creationId xmlns:a16="http://schemas.microsoft.com/office/drawing/2014/main" id="{4F6850EF-68C3-6611-1591-36EA45C97B8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73200" y="5424488"/>
            <a:ext cx="247967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Number Placeholder 1">
            <a:extLst>
              <a:ext uri="{FF2B5EF4-FFF2-40B4-BE49-F238E27FC236}">
                <a16:creationId xmlns:a16="http://schemas.microsoft.com/office/drawing/2014/main" id="{579E9922-B11C-5BC6-AEB8-E264487C94D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8BF4DF-DE4B-EB4D-B0C8-287A3F4740E9}"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96258" name="Picture 8">
            <a:extLst>
              <a:ext uri="{FF2B5EF4-FFF2-40B4-BE49-F238E27FC236}">
                <a16:creationId xmlns:a16="http://schemas.microsoft.com/office/drawing/2014/main" id="{EF7B691E-81E8-284E-A7D0-F58142769F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675" y="425450"/>
            <a:ext cx="247967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75172182-9BC4-A140-4794-F72054DDEF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9725" y="2354263"/>
            <a:ext cx="4291013" cy="425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6D1E5C90-CC12-5865-A533-F8ED3BB5B3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025" y="5340350"/>
            <a:ext cx="5162550"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1" name="Picture 7">
            <a:extLst>
              <a:ext uri="{FF2B5EF4-FFF2-40B4-BE49-F238E27FC236}">
                <a16:creationId xmlns:a16="http://schemas.microsoft.com/office/drawing/2014/main" id="{1C9A1369-02D7-8E52-6148-860844C975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9950" y="101600"/>
            <a:ext cx="5676900"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Number Placeholder 1">
            <a:extLst>
              <a:ext uri="{FF2B5EF4-FFF2-40B4-BE49-F238E27FC236}">
                <a16:creationId xmlns:a16="http://schemas.microsoft.com/office/drawing/2014/main" id="{5922162B-8273-1018-9D1D-F751E9604A5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184B46-61CD-1C4A-83EE-6C15822C1C8F}"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97282" name="Rectangle 2">
            <a:extLst>
              <a:ext uri="{FF2B5EF4-FFF2-40B4-BE49-F238E27FC236}">
                <a16:creationId xmlns:a16="http://schemas.microsoft.com/office/drawing/2014/main" id="{BBA0B546-6580-C686-1179-94B633358F24}"/>
              </a:ext>
            </a:extLst>
          </p:cNvPr>
          <p:cNvSpPr txBox="1">
            <a:spLocks noChangeArrowheads="1"/>
          </p:cNvSpPr>
          <p:nvPr/>
        </p:nvSpPr>
        <p:spPr bwMode="auto">
          <a:xfrm>
            <a:off x="457200" y="-65088"/>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Preparing for the worst-case scenario of collision</a:t>
            </a:r>
          </a:p>
        </p:txBody>
      </p:sp>
      <p:pic>
        <p:nvPicPr>
          <p:cNvPr id="97283" name="Picture 7">
            <a:extLst>
              <a:ext uri="{FF2B5EF4-FFF2-40B4-BE49-F238E27FC236}">
                <a16:creationId xmlns:a16="http://schemas.microsoft.com/office/drawing/2014/main" id="{83B6DEF1-B009-4A8A-BAAC-1E9D3C9733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750" y="1838325"/>
            <a:ext cx="7556500"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4" name="Picture 3">
            <a:extLst>
              <a:ext uri="{FF2B5EF4-FFF2-40B4-BE49-F238E27FC236}">
                <a16:creationId xmlns:a16="http://schemas.microsoft.com/office/drawing/2014/main" id="{50E345B3-B5E5-92FC-2CD0-8B342CAB60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2075" y="3313113"/>
            <a:ext cx="1428750"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5" name="Picture 8">
            <a:extLst>
              <a:ext uri="{FF2B5EF4-FFF2-40B4-BE49-F238E27FC236}">
                <a16:creationId xmlns:a16="http://schemas.microsoft.com/office/drawing/2014/main" id="{AE3EFFAE-4D02-B6C6-B4B6-43A83515A5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 y="3779838"/>
            <a:ext cx="1358900"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6" name="Picture 11">
            <a:extLst>
              <a:ext uri="{FF2B5EF4-FFF2-40B4-BE49-F238E27FC236}">
                <a16:creationId xmlns:a16="http://schemas.microsoft.com/office/drawing/2014/main" id="{9E8FC60F-7076-FA5E-5B8F-2A3A3443A2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5288" y="1452563"/>
            <a:ext cx="1644650"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7" name="Picture 8">
            <a:extLst>
              <a:ext uri="{FF2B5EF4-FFF2-40B4-BE49-F238E27FC236}">
                <a16:creationId xmlns:a16="http://schemas.microsoft.com/office/drawing/2014/main" id="{23913F19-0C62-6FC4-7144-1650DA457D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7375" y="1198563"/>
            <a:ext cx="247967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FDC33ED5-AB19-3926-862A-C10691228545}"/>
              </a:ext>
            </a:extLst>
          </p:cNvPr>
          <p:cNvSpPr/>
          <p:nvPr/>
        </p:nvSpPr>
        <p:spPr>
          <a:xfrm>
            <a:off x="3035300" y="3313113"/>
            <a:ext cx="249238" cy="307975"/>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E50E420F-EEA5-86F6-EE30-DA5708CAB843}"/>
              </a:ext>
            </a:extLst>
          </p:cNvPr>
          <p:cNvSpPr/>
          <p:nvPr/>
        </p:nvSpPr>
        <p:spPr>
          <a:xfrm>
            <a:off x="5538788" y="3143250"/>
            <a:ext cx="249237" cy="306388"/>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sp>
        <p:nvSpPr>
          <p:cNvPr id="97290" name="TextBox 1">
            <a:extLst>
              <a:ext uri="{FF2B5EF4-FFF2-40B4-BE49-F238E27FC236}">
                <a16:creationId xmlns:a16="http://schemas.microsoft.com/office/drawing/2014/main" id="{37B18735-9791-6E08-3625-B72491476300}"/>
              </a:ext>
            </a:extLst>
          </p:cNvPr>
          <p:cNvSpPr txBox="1">
            <a:spLocks noChangeArrowheads="1"/>
          </p:cNvSpPr>
          <p:nvPr/>
        </p:nvSpPr>
        <p:spPr bwMode="auto">
          <a:xfrm>
            <a:off x="2560638" y="3711575"/>
            <a:ext cx="2032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Repeater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(3 us delay)</a:t>
            </a:r>
          </a:p>
        </p:txBody>
      </p:sp>
      <p:sp>
        <p:nvSpPr>
          <p:cNvPr id="97291" name="TextBox 13">
            <a:extLst>
              <a:ext uri="{FF2B5EF4-FFF2-40B4-BE49-F238E27FC236}">
                <a16:creationId xmlns:a16="http://schemas.microsoft.com/office/drawing/2014/main" id="{2FB8E845-5833-1F35-A296-274A9432F9F7}"/>
              </a:ext>
            </a:extLst>
          </p:cNvPr>
          <p:cNvSpPr txBox="1">
            <a:spLocks noChangeArrowheads="1"/>
          </p:cNvSpPr>
          <p:nvPr/>
        </p:nvSpPr>
        <p:spPr bwMode="auto">
          <a:xfrm>
            <a:off x="5145088" y="3621088"/>
            <a:ext cx="2030412"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Repeater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(3 us delay)</a:t>
            </a:r>
          </a:p>
        </p:txBody>
      </p:sp>
      <p:pic>
        <p:nvPicPr>
          <p:cNvPr id="6" name="Picture 5">
            <a:extLst>
              <a:ext uri="{FF2B5EF4-FFF2-40B4-BE49-F238E27FC236}">
                <a16:creationId xmlns:a16="http://schemas.microsoft.com/office/drawing/2014/main" id="{AC1D9AC4-A3B5-6E9E-E412-DFE4ACBE13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97038" y="4967288"/>
            <a:ext cx="57912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5">
            <a:extLst>
              <a:ext uri="{FF2B5EF4-FFF2-40B4-BE49-F238E27FC236}">
                <a16:creationId xmlns:a16="http://schemas.microsoft.com/office/drawing/2014/main" id="{8281B5DA-6A1C-AAEF-9055-4F8CD9BEA554}"/>
              </a:ext>
            </a:extLst>
          </p:cNvPr>
          <p:cNvSpPr>
            <a:spLocks noGrp="1"/>
          </p:cNvSpPr>
          <p:nvPr>
            <p:ph type="title"/>
          </p:nvPr>
        </p:nvSpPr>
        <p:spPr/>
        <p:txBody>
          <a:bodyPr/>
          <a:lstStyle/>
          <a:p>
            <a:r>
              <a:rPr lang="en-US" altLang="en-US">
                <a:ea typeface="ＭＳ Ｐゴシック" panose="020B0600070205080204" pitchFamily="34" charset="-128"/>
              </a:rPr>
              <a:t>Ethernet Frame Structure</a:t>
            </a:r>
          </a:p>
        </p:txBody>
      </p:sp>
      <p:sp>
        <p:nvSpPr>
          <p:cNvPr id="98306" name="Rectangle 6">
            <a:extLst>
              <a:ext uri="{FF2B5EF4-FFF2-40B4-BE49-F238E27FC236}">
                <a16:creationId xmlns:a16="http://schemas.microsoft.com/office/drawing/2014/main" id="{16FD5D8D-C2F4-7880-3C82-F66DDA72DD9D}"/>
              </a:ext>
            </a:extLst>
          </p:cNvPr>
          <p:cNvSpPr>
            <a:spLocks noGrp="1"/>
          </p:cNvSpPr>
          <p:nvPr>
            <p:ph type="body" idx="1"/>
          </p:nvPr>
        </p:nvSpPr>
        <p:spPr/>
        <p:txBody>
          <a:bodyPr/>
          <a:lstStyle/>
          <a:p>
            <a:r>
              <a:rPr lang="en-US" altLang="en-US">
                <a:ea typeface="ＭＳ Ｐゴシック" panose="020B0600070205080204" pitchFamily="34" charset="-128"/>
              </a:rPr>
              <a:t>Sending adapter encapsulates packet in frame</a:t>
            </a: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a:p>
            <a:r>
              <a:rPr lang="en-US" altLang="en-US">
                <a:ea typeface="ＭＳ Ｐゴシック" panose="020B0600070205080204" pitchFamily="34" charset="-128"/>
              </a:rPr>
              <a:t>Preamble: synchronization</a:t>
            </a:r>
          </a:p>
          <a:p>
            <a:pPr lvl="1"/>
            <a:r>
              <a:rPr lang="en-US" altLang="en-US">
                <a:ea typeface="ＭＳ Ｐゴシック" panose="020B0600070205080204" pitchFamily="34" charset="-128"/>
              </a:rPr>
              <a:t>Seven bytes with pattern 10101010, followed by one byte with pattern 10101011</a:t>
            </a:r>
          </a:p>
          <a:p>
            <a:pPr lvl="1"/>
            <a:r>
              <a:rPr lang="en-US" altLang="en-US">
                <a:ea typeface="ＭＳ Ｐゴシック" panose="020B0600070205080204" pitchFamily="34" charset="-128"/>
              </a:rPr>
              <a:t>Used to synchronize receiver, sender clock rates</a:t>
            </a:r>
          </a:p>
        </p:txBody>
      </p:sp>
      <p:sp>
        <p:nvSpPr>
          <p:cNvPr id="98307" name="Slide Number Placeholder 3">
            <a:extLst>
              <a:ext uri="{FF2B5EF4-FFF2-40B4-BE49-F238E27FC236}">
                <a16:creationId xmlns:a16="http://schemas.microsoft.com/office/drawing/2014/main" id="{C5ABF779-97F1-730E-B29C-67C225A204B5}"/>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3496C3F4-D59E-AB4B-9769-DBEC47DA9BC2}"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103</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98308" name="Picture 7" descr="552 Ethernet frame">
            <a:extLst>
              <a:ext uri="{FF2B5EF4-FFF2-40B4-BE49-F238E27FC236}">
                <a16:creationId xmlns:a16="http://schemas.microsoft.com/office/drawing/2014/main" id="{C0D70D40-EAB9-15ED-6238-E7C5D353AC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838" y="2238375"/>
            <a:ext cx="7558087"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3" name="Rectangle 2">
            <a:extLst>
              <a:ext uri="{FF2B5EF4-FFF2-40B4-BE49-F238E27FC236}">
                <a16:creationId xmlns:a16="http://schemas.microsoft.com/office/drawing/2014/main" id="{704AEB4D-D1AF-FE3B-9D58-3C6D8C5A3A17}"/>
              </a:ext>
            </a:extLst>
          </p:cNvPr>
          <p:cNvSpPr>
            <a:spLocks noGrp="1"/>
          </p:cNvSpPr>
          <p:nvPr>
            <p:ph type="title"/>
          </p:nvPr>
        </p:nvSpPr>
        <p:spPr/>
        <p:txBody>
          <a:bodyPr/>
          <a:lstStyle/>
          <a:p>
            <a:r>
              <a:rPr lang="en-US" altLang="en-US">
                <a:ea typeface="ＭＳ Ｐゴシック" panose="020B0600070205080204" pitchFamily="34" charset="-128"/>
              </a:rPr>
              <a:t>Ethernet Frame Structure</a:t>
            </a:r>
          </a:p>
        </p:txBody>
      </p:sp>
      <p:sp>
        <p:nvSpPr>
          <p:cNvPr id="1263619" name="Rectangle 3">
            <a:extLst>
              <a:ext uri="{FF2B5EF4-FFF2-40B4-BE49-F238E27FC236}">
                <a16:creationId xmlns:a16="http://schemas.microsoft.com/office/drawing/2014/main" id="{17404DE7-A6DB-B2C7-5422-3290C17F9F85}"/>
              </a:ext>
            </a:extLst>
          </p:cNvPr>
          <p:cNvSpPr>
            <a:spLocks noGrp="1"/>
          </p:cNvSpPr>
          <p:nvPr>
            <p:ph type="body" idx="1"/>
          </p:nvPr>
        </p:nvSpPr>
        <p:spPr>
          <a:xfrm>
            <a:off x="152400" y="1219200"/>
            <a:ext cx="9144000" cy="4906963"/>
          </a:xfrm>
        </p:spPr>
        <p:txBody>
          <a:bodyPr/>
          <a:lstStyle/>
          <a:p>
            <a:r>
              <a:rPr lang="en-US" altLang="en-US">
                <a:ea typeface="ＭＳ Ｐゴシック" panose="020B0600070205080204" pitchFamily="34" charset="-128"/>
              </a:rPr>
              <a:t>Addresses: source and destination MAC addresses </a:t>
            </a:r>
          </a:p>
          <a:p>
            <a:pPr lvl="1"/>
            <a:r>
              <a:rPr lang="en-US" altLang="en-US">
                <a:ea typeface="ＭＳ Ｐゴシック" panose="020B0600070205080204" pitchFamily="34" charset="-128"/>
              </a:rPr>
              <a:t>Adaptor passes frame to network-level protocol</a:t>
            </a:r>
          </a:p>
          <a:p>
            <a:pPr lvl="2"/>
            <a:r>
              <a:rPr lang="en-US" altLang="en-US">
                <a:ea typeface="ＭＳ Ｐゴシック" panose="020B0600070205080204" pitchFamily="34" charset="-128"/>
              </a:rPr>
              <a:t>If destination is local MAC address or broadcast address</a:t>
            </a:r>
          </a:p>
          <a:p>
            <a:pPr lvl="1"/>
            <a:r>
              <a:rPr lang="en-US" altLang="en-US">
                <a:ea typeface="ＭＳ Ｐゴシック" panose="020B0600070205080204" pitchFamily="34" charset="-128"/>
              </a:rPr>
              <a:t>Otherwise, adapter discards frame</a:t>
            </a:r>
          </a:p>
          <a:p>
            <a:r>
              <a:rPr lang="en-US" altLang="en-US">
                <a:ea typeface="ＭＳ Ｐゴシック" panose="020B0600070205080204" pitchFamily="34" charset="-128"/>
              </a:rPr>
              <a:t>Type: indicates the higher layer protocol </a:t>
            </a:r>
          </a:p>
          <a:p>
            <a:pPr lvl="1"/>
            <a:r>
              <a:rPr lang="en-US" altLang="en-US">
                <a:ea typeface="ＭＳ Ｐゴシック" panose="020B0600070205080204" pitchFamily="34" charset="-128"/>
              </a:rPr>
              <a:t>Usually IP</a:t>
            </a:r>
          </a:p>
          <a:p>
            <a:pPr lvl="1"/>
            <a:r>
              <a:rPr lang="en-US" altLang="en-US">
                <a:ea typeface="ＭＳ Ｐゴシック" panose="020B0600070205080204" pitchFamily="34" charset="-128"/>
              </a:rPr>
              <a:t>But also Novell IPX, AppleTalk, …</a:t>
            </a:r>
          </a:p>
          <a:p>
            <a:r>
              <a:rPr lang="en-US" altLang="en-US">
                <a:ea typeface="ＭＳ Ｐゴシック" panose="020B0600070205080204" pitchFamily="34" charset="-128"/>
              </a:rPr>
              <a:t>CRC: cyclic redundancy check</a:t>
            </a:r>
          </a:p>
          <a:p>
            <a:pPr lvl="1"/>
            <a:r>
              <a:rPr lang="en-US" altLang="en-US">
                <a:ea typeface="ＭＳ Ｐゴシック" panose="020B0600070205080204" pitchFamily="34" charset="-128"/>
              </a:rPr>
              <a:t>Checked at receiver</a:t>
            </a:r>
          </a:p>
          <a:p>
            <a:pPr lvl="1"/>
            <a:r>
              <a:rPr lang="en-US" altLang="en-US">
                <a:ea typeface="ＭＳ Ｐゴシック" panose="020B0600070205080204" pitchFamily="34" charset="-128"/>
              </a:rPr>
              <a:t>If error is detected, the frame is simply dropped</a:t>
            </a:r>
          </a:p>
          <a:p>
            <a:endParaRPr lang="en-US" altLang="en-US">
              <a:ea typeface="ＭＳ Ｐゴシック" panose="020B0600070205080204" pitchFamily="34" charset="-128"/>
            </a:endParaRPr>
          </a:p>
        </p:txBody>
      </p:sp>
      <p:sp>
        <p:nvSpPr>
          <p:cNvPr id="100355" name="Slide Number Placeholder 3">
            <a:extLst>
              <a:ext uri="{FF2B5EF4-FFF2-40B4-BE49-F238E27FC236}">
                <a16:creationId xmlns:a16="http://schemas.microsoft.com/office/drawing/2014/main" id="{4B638570-A0E3-8270-08AA-1C187C0382B8}"/>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30ACD84-9E2E-154D-AE98-2D3620223282}"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104</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100356" name="Picture 4" descr="552 Ethernet frame">
            <a:extLst>
              <a:ext uri="{FF2B5EF4-FFF2-40B4-BE49-F238E27FC236}">
                <a16:creationId xmlns:a16="http://schemas.microsoft.com/office/drawing/2014/main" id="{6A2B436D-0B9C-B7D9-BEE9-0CB530F9BF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0" y="5559425"/>
            <a:ext cx="755808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636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6361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6361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63619">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263619">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63619">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63619">
                                            <p:txEl>
                                              <p:pRg st="6" end="6"/>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263619">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63619">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6361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3619"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4">
            <a:extLst>
              <a:ext uri="{FF2B5EF4-FFF2-40B4-BE49-F238E27FC236}">
                <a16:creationId xmlns:a16="http://schemas.microsoft.com/office/drawing/2014/main" id="{B2F8BB7C-3FEE-F13A-04EC-A1716CC0386E}"/>
              </a:ext>
            </a:extLst>
          </p:cNvPr>
          <p:cNvSpPr>
            <a:spLocks noGrp="1"/>
          </p:cNvSpPr>
          <p:nvPr>
            <p:ph type="title"/>
          </p:nvPr>
        </p:nvSpPr>
        <p:spPr/>
        <p:txBody>
          <a:bodyPr/>
          <a:lstStyle/>
          <a:p>
            <a:r>
              <a:rPr lang="en-US" altLang="en-US">
                <a:ea typeface="ＭＳ Ｐゴシック" panose="020B0600070205080204" pitchFamily="34" charset="-128"/>
              </a:rPr>
              <a:t>Unreliable, Connectionless Service</a:t>
            </a:r>
          </a:p>
        </p:txBody>
      </p:sp>
      <p:sp>
        <p:nvSpPr>
          <p:cNvPr id="102402" name="Rectangle 5">
            <a:extLst>
              <a:ext uri="{FF2B5EF4-FFF2-40B4-BE49-F238E27FC236}">
                <a16:creationId xmlns:a16="http://schemas.microsoft.com/office/drawing/2014/main" id="{C0C0CE43-1BB5-CE27-AAE6-8B1520C2B786}"/>
              </a:ext>
            </a:extLst>
          </p:cNvPr>
          <p:cNvSpPr>
            <a:spLocks noGrp="1"/>
          </p:cNvSpPr>
          <p:nvPr>
            <p:ph type="body" idx="1"/>
          </p:nvPr>
        </p:nvSpPr>
        <p:spPr/>
        <p:txBody>
          <a:bodyPr/>
          <a:lstStyle/>
          <a:p>
            <a:r>
              <a:rPr lang="en-US" altLang="en-US">
                <a:ea typeface="ＭＳ Ｐゴシック" panose="020B0600070205080204" pitchFamily="34" charset="-128"/>
              </a:rPr>
              <a:t>Connectionless</a:t>
            </a:r>
          </a:p>
          <a:p>
            <a:pPr lvl="1"/>
            <a:r>
              <a:rPr lang="en-US" altLang="en-US">
                <a:ea typeface="ＭＳ Ｐゴシック" panose="020B0600070205080204" pitchFamily="34" charset="-128"/>
              </a:rPr>
              <a:t>No handshaking between send and receive adapter</a:t>
            </a:r>
          </a:p>
          <a:p>
            <a:r>
              <a:rPr lang="en-US" altLang="en-US">
                <a:ea typeface="ＭＳ Ｐゴシック" panose="020B0600070205080204" pitchFamily="34" charset="-128"/>
              </a:rPr>
              <a:t>Unreliable</a:t>
            </a:r>
          </a:p>
          <a:p>
            <a:pPr lvl="1"/>
            <a:r>
              <a:rPr lang="en-US" altLang="en-US">
                <a:ea typeface="ＭＳ Ｐゴシック" panose="020B0600070205080204" pitchFamily="34" charset="-128"/>
              </a:rPr>
              <a:t>Receiving adapter doesn</a:t>
            </a:r>
            <a:r>
              <a:rPr lang="ja-JP" altLang="en-US">
                <a:ea typeface="ＭＳ Ｐゴシック" panose="020B0600070205080204" pitchFamily="34" charset="-128"/>
              </a:rPr>
              <a:t>’</a:t>
            </a:r>
            <a:r>
              <a:rPr lang="en-US" altLang="ja-JP">
                <a:ea typeface="ＭＳ Ｐゴシック" panose="020B0600070205080204" pitchFamily="34" charset="-128"/>
              </a:rPr>
              <a:t>t send ACKs or NACKs</a:t>
            </a:r>
          </a:p>
          <a:p>
            <a:pPr lvl="1"/>
            <a:r>
              <a:rPr lang="en-US" altLang="en-US">
                <a:ea typeface="ＭＳ Ｐゴシック" panose="020B0600070205080204" pitchFamily="34" charset="-128"/>
              </a:rPr>
              <a:t>Packets passed to network layer can have gaps</a:t>
            </a:r>
          </a:p>
          <a:p>
            <a:pPr lvl="1"/>
            <a:r>
              <a:rPr lang="en-US" altLang="en-US">
                <a:ea typeface="ＭＳ Ｐゴシック" panose="020B0600070205080204" pitchFamily="34" charset="-128"/>
              </a:rPr>
              <a:t>Gaps can be filled by transport protocol (e.g., TCP)</a:t>
            </a:r>
          </a:p>
          <a:p>
            <a:pPr lvl="1"/>
            <a:r>
              <a:rPr lang="en-US" altLang="en-US">
                <a:ea typeface="ＭＳ Ｐゴシック" panose="020B0600070205080204" pitchFamily="34" charset="-128"/>
              </a:rPr>
              <a:t>Otherwise, the application will see the gaps</a:t>
            </a:r>
          </a:p>
        </p:txBody>
      </p:sp>
      <p:sp>
        <p:nvSpPr>
          <p:cNvPr id="102403" name="Slide Number Placeholder 3">
            <a:extLst>
              <a:ext uri="{FF2B5EF4-FFF2-40B4-BE49-F238E27FC236}">
                <a16:creationId xmlns:a16="http://schemas.microsoft.com/office/drawing/2014/main" id="{58FFB3CD-A5F9-979E-CFA5-E556FD1939FA}"/>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12BD1C72-229C-2849-A958-AC69D448A217}"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105</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4">
            <a:extLst>
              <a:ext uri="{FF2B5EF4-FFF2-40B4-BE49-F238E27FC236}">
                <a16:creationId xmlns:a16="http://schemas.microsoft.com/office/drawing/2014/main" id="{E3FC5E46-0EC1-3FB3-FA64-46CB113C27BF}"/>
              </a:ext>
            </a:extLst>
          </p:cNvPr>
          <p:cNvSpPr>
            <a:spLocks noGrp="1"/>
          </p:cNvSpPr>
          <p:nvPr>
            <p:ph type="title"/>
          </p:nvPr>
        </p:nvSpPr>
        <p:spPr>
          <a:xfrm>
            <a:off x="0" y="-296863"/>
            <a:ext cx="9144000" cy="1143001"/>
          </a:xfrm>
        </p:spPr>
        <p:txBody>
          <a:bodyPr/>
          <a:lstStyle/>
          <a:p>
            <a:r>
              <a:rPr lang="en-US" altLang="en-US" sz="4000">
                <a:ea typeface="ＭＳ Ｐゴシック" panose="020B0600070205080204" pitchFamily="34" charset="-128"/>
              </a:rPr>
              <a:t>Star topology and collision-free Ethernet</a:t>
            </a:r>
          </a:p>
        </p:txBody>
      </p:sp>
      <p:sp>
        <p:nvSpPr>
          <p:cNvPr id="104450" name="Slide Number Placeholder 3">
            <a:extLst>
              <a:ext uri="{FF2B5EF4-FFF2-40B4-BE49-F238E27FC236}">
                <a16:creationId xmlns:a16="http://schemas.microsoft.com/office/drawing/2014/main" id="{A897FEC1-7DC3-352C-A879-0D327F48A3F7}"/>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CA8804C8-8FB9-C446-B960-592E4E373C07}"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106</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104451" name="Picture 4" descr="Tutorial on Networks">
            <a:extLst>
              <a:ext uri="{FF2B5EF4-FFF2-40B4-BE49-F238E27FC236}">
                <a16:creationId xmlns:a16="http://schemas.microsoft.com/office/drawing/2014/main" id="{87306B6A-F970-47EE-9C21-08C5B905F4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9275" y="720725"/>
            <a:ext cx="550545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46" name="Picture 6" descr="Tutorial on Networks">
            <a:extLst>
              <a:ext uri="{FF2B5EF4-FFF2-40B4-BE49-F238E27FC236}">
                <a16:creationId xmlns:a16="http://schemas.microsoft.com/office/drawing/2014/main" id="{52C39B77-B36B-BEC4-130A-2449DEFF4E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1088" y="2725738"/>
            <a:ext cx="4441825" cy="357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62C58284-71A5-F712-4DCC-6D8CB58971A2}"/>
              </a:ext>
            </a:extLst>
          </p:cNvPr>
          <p:cNvSpPr txBox="1">
            <a:spLocks noChangeArrowheads="1"/>
          </p:cNvSpPr>
          <p:nvPr/>
        </p:nvSpPr>
        <p:spPr bwMode="auto">
          <a:xfrm>
            <a:off x="6607175" y="4811713"/>
            <a:ext cx="21859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Star topology</a:t>
            </a:r>
          </a:p>
        </p:txBody>
      </p:sp>
      <p:sp>
        <p:nvSpPr>
          <p:cNvPr id="104454" name="TextBox 9">
            <a:extLst>
              <a:ext uri="{FF2B5EF4-FFF2-40B4-BE49-F238E27FC236}">
                <a16:creationId xmlns:a16="http://schemas.microsoft.com/office/drawing/2014/main" id="{CA4C2C03-04AD-5620-685B-6E0637D2A3BC}"/>
              </a:ext>
            </a:extLst>
          </p:cNvPr>
          <p:cNvSpPr txBox="1">
            <a:spLocks noChangeArrowheads="1"/>
          </p:cNvSpPr>
          <p:nvPr/>
        </p:nvSpPr>
        <p:spPr bwMode="auto">
          <a:xfrm>
            <a:off x="6792913" y="2228850"/>
            <a:ext cx="203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Bus topology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62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4">
            <a:extLst>
              <a:ext uri="{FF2B5EF4-FFF2-40B4-BE49-F238E27FC236}">
                <a16:creationId xmlns:a16="http://schemas.microsoft.com/office/drawing/2014/main" id="{955D408B-8EE5-2115-03FA-DCEBEC63394F}"/>
              </a:ext>
            </a:extLst>
          </p:cNvPr>
          <p:cNvSpPr>
            <a:spLocks noGrp="1"/>
          </p:cNvSpPr>
          <p:nvPr>
            <p:ph type="title"/>
          </p:nvPr>
        </p:nvSpPr>
        <p:spPr>
          <a:xfrm>
            <a:off x="0" y="-296863"/>
            <a:ext cx="9144000" cy="1143001"/>
          </a:xfrm>
        </p:spPr>
        <p:txBody>
          <a:bodyPr/>
          <a:lstStyle/>
          <a:p>
            <a:r>
              <a:rPr lang="en-US" altLang="en-US" sz="4000">
                <a:ea typeface="ＭＳ Ｐゴシック" panose="020B0600070205080204" pitchFamily="34" charset="-128"/>
              </a:rPr>
              <a:t>Star topology and collision-free Ethernet</a:t>
            </a:r>
          </a:p>
        </p:txBody>
      </p:sp>
      <p:sp>
        <p:nvSpPr>
          <p:cNvPr id="106498" name="Slide Number Placeholder 3">
            <a:extLst>
              <a:ext uri="{FF2B5EF4-FFF2-40B4-BE49-F238E27FC236}">
                <a16:creationId xmlns:a16="http://schemas.microsoft.com/office/drawing/2014/main" id="{09E671CE-A782-C164-3356-C468B5CA78BA}"/>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6642213A-98AC-4044-802C-C5852B4B097E}"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107</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106499" name="TextBox 2">
            <a:extLst>
              <a:ext uri="{FF2B5EF4-FFF2-40B4-BE49-F238E27FC236}">
                <a16:creationId xmlns:a16="http://schemas.microsoft.com/office/drawing/2014/main" id="{E0557FD0-4C08-B46E-F85F-1FBEA455787F}"/>
              </a:ext>
            </a:extLst>
          </p:cNvPr>
          <p:cNvSpPr txBox="1">
            <a:spLocks noChangeArrowheads="1"/>
          </p:cNvSpPr>
          <p:nvPr/>
        </p:nvSpPr>
        <p:spPr bwMode="auto">
          <a:xfrm>
            <a:off x="2306638" y="5572125"/>
            <a:ext cx="5262562"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Star topology with hub and switch</a:t>
            </a:r>
          </a:p>
        </p:txBody>
      </p:sp>
      <p:pic>
        <p:nvPicPr>
          <p:cNvPr id="106500" name="Picture 2" descr="Switched Ethernet (Data Communications and Networking)">
            <a:extLst>
              <a:ext uri="{FF2B5EF4-FFF2-40B4-BE49-F238E27FC236}">
                <a16:creationId xmlns:a16="http://schemas.microsoft.com/office/drawing/2014/main" id="{1E1EFEB4-A3D4-9B12-7437-6C98ED6569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85875"/>
            <a:ext cx="9144000" cy="372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4">
            <a:extLst>
              <a:ext uri="{FF2B5EF4-FFF2-40B4-BE49-F238E27FC236}">
                <a16:creationId xmlns:a16="http://schemas.microsoft.com/office/drawing/2014/main" id="{A8E63586-CB2E-AF08-E753-96226AEC200E}"/>
              </a:ext>
            </a:extLst>
          </p:cNvPr>
          <p:cNvSpPr>
            <a:spLocks noGrp="1"/>
          </p:cNvSpPr>
          <p:nvPr>
            <p:ph type="ctrTitle"/>
          </p:nvPr>
        </p:nvSpPr>
        <p:spPr/>
        <p:txBody>
          <a:bodyPr/>
          <a:lstStyle/>
          <a:p>
            <a:r>
              <a:rPr lang="en-US" altLang="en-US">
                <a:ea typeface="ＭＳ Ｐゴシック" panose="020B0600070205080204" pitchFamily="34" charset="-128"/>
              </a:rPr>
              <a:t>Repeaters, Hubs, Bridges and Switches</a:t>
            </a:r>
          </a:p>
        </p:txBody>
      </p:sp>
      <p:sp>
        <p:nvSpPr>
          <p:cNvPr id="6" name="Subtitle 5">
            <a:extLst>
              <a:ext uri="{FF2B5EF4-FFF2-40B4-BE49-F238E27FC236}">
                <a16:creationId xmlns:a16="http://schemas.microsoft.com/office/drawing/2014/main" id="{DE25414E-9FE4-6BD8-C797-C5FCFBF6D09C}"/>
              </a:ext>
            </a:extLst>
          </p:cNvPr>
          <p:cNvSpPr>
            <a:spLocks noGrp="1"/>
          </p:cNvSpPr>
          <p:nvPr>
            <p:ph type="subTitle" idx="1"/>
          </p:nvPr>
        </p:nvSpPr>
        <p:spPr/>
        <p:txBody>
          <a:bodyPr/>
          <a:lstStyle/>
          <a:p>
            <a:pPr>
              <a:buFont typeface="Arial" pitchFamily="1" charset="0"/>
              <a:buNone/>
              <a:defRPr/>
            </a:pPr>
            <a:endParaRPr lang="en-US"/>
          </a:p>
        </p:txBody>
      </p:sp>
      <p:sp>
        <p:nvSpPr>
          <p:cNvPr id="108547" name="Slide Number Placeholder 3">
            <a:extLst>
              <a:ext uri="{FF2B5EF4-FFF2-40B4-BE49-F238E27FC236}">
                <a16:creationId xmlns:a16="http://schemas.microsoft.com/office/drawing/2014/main" id="{3413B23E-26A3-98F4-239D-41A5367500E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AF584F4-5365-D640-9EE4-8BF9FE6E9D01}"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9569" name="Slide Number Placeholder 1">
            <a:extLst>
              <a:ext uri="{FF2B5EF4-FFF2-40B4-BE49-F238E27FC236}">
                <a16:creationId xmlns:a16="http://schemas.microsoft.com/office/drawing/2014/main" id="{9BD48C65-986F-8B94-5D2A-2C75FBFB96F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658A078-4FFF-8145-97BC-8267AD27AFE9}"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109570" name="Picture 2">
            <a:extLst>
              <a:ext uri="{FF2B5EF4-FFF2-40B4-BE49-F238E27FC236}">
                <a16:creationId xmlns:a16="http://schemas.microsoft.com/office/drawing/2014/main" id="{A894284D-4D8A-BA43-97A7-C370251C57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3100" y="915988"/>
            <a:ext cx="469265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F0FA2F2A-9755-C2A2-666C-EDA30BD58E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0" y="3260725"/>
            <a:ext cx="3516313"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9FC394F2-18B5-BA6C-AB71-E71B848C99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1025" y="3132138"/>
            <a:ext cx="4692650"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7CAD80-D6B3-FC14-16E3-DDF9CCE5E62C}"/>
              </a:ext>
            </a:extLst>
          </p:cNvPr>
          <p:cNvSpPr>
            <a:spLocks noGrp="1"/>
          </p:cNvSpPr>
          <p:nvPr>
            <p:ph type="sldNum" sz="quarter" idx="12"/>
          </p:nvPr>
        </p:nvSpPr>
        <p:spPr/>
        <p:txBody>
          <a:bodyPr/>
          <a:lstStyle/>
          <a:p>
            <a:pPr>
              <a:defRPr/>
            </a:pPr>
            <a:fld id="{983B2371-4882-F247-9615-1FEE18DC3753}" type="slidenum">
              <a:rPr lang="en-US" altLang="en-US" smtClean="0"/>
              <a:pPr>
                <a:defRPr/>
              </a:pPr>
              <a:t>11</a:t>
            </a:fld>
            <a:endParaRPr lang="en-US" altLang="en-US"/>
          </a:p>
        </p:txBody>
      </p:sp>
      <p:sp>
        <p:nvSpPr>
          <p:cNvPr id="3" name="Rectangle 2">
            <a:extLst>
              <a:ext uri="{FF2B5EF4-FFF2-40B4-BE49-F238E27FC236}">
                <a16:creationId xmlns:a16="http://schemas.microsoft.com/office/drawing/2014/main" id="{D472751B-5ED0-16D6-3136-7008CDDFA81C}"/>
              </a:ext>
            </a:extLst>
          </p:cNvPr>
          <p:cNvSpPr/>
          <p:nvPr/>
        </p:nvSpPr>
        <p:spPr>
          <a:xfrm>
            <a:off x="0" y="0"/>
            <a:ext cx="9144000" cy="834887"/>
          </a:xfrm>
          <a:prstGeom prst="rect">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dirty="0"/>
              <a:t>Today’s TCP versions</a:t>
            </a:r>
          </a:p>
        </p:txBody>
      </p:sp>
      <p:sp>
        <p:nvSpPr>
          <p:cNvPr id="4" name="TextBox 3">
            <a:extLst>
              <a:ext uri="{FF2B5EF4-FFF2-40B4-BE49-F238E27FC236}">
                <a16:creationId xmlns:a16="http://schemas.microsoft.com/office/drawing/2014/main" id="{69EEC4B6-CEF2-6C6D-E78B-192D69E562B9}"/>
              </a:ext>
            </a:extLst>
          </p:cNvPr>
          <p:cNvSpPr txBox="1"/>
          <p:nvPr/>
        </p:nvSpPr>
        <p:spPr>
          <a:xfrm>
            <a:off x="437322" y="3110946"/>
            <a:ext cx="1595309" cy="523220"/>
          </a:xfrm>
          <a:prstGeom prst="rect">
            <a:avLst/>
          </a:prstGeom>
          <a:solidFill>
            <a:schemeClr val="accent2">
              <a:lumMod val="75000"/>
            </a:schemeClr>
          </a:solidFill>
        </p:spPr>
        <p:txBody>
          <a:bodyPr wrap="none" rtlCol="0">
            <a:spAutoFit/>
          </a:bodyPr>
          <a:lstStyle>
            <a:defPPr>
              <a:defRPr lang="en-US"/>
            </a:defPPr>
            <a:lvl1pPr>
              <a:defRPr sz="2800">
                <a:solidFill>
                  <a:schemeClr val="bg1"/>
                </a:solidFill>
              </a:defRPr>
            </a:lvl1pPr>
          </a:lstStyle>
          <a:p>
            <a:r>
              <a:rPr lang="en-US" dirty="0"/>
              <a:t>Mac OS-X</a:t>
            </a:r>
          </a:p>
        </p:txBody>
      </p:sp>
      <p:sp>
        <p:nvSpPr>
          <p:cNvPr id="5" name="TextBox 4">
            <a:extLst>
              <a:ext uri="{FF2B5EF4-FFF2-40B4-BE49-F238E27FC236}">
                <a16:creationId xmlns:a16="http://schemas.microsoft.com/office/drawing/2014/main" id="{27DDF1C7-C465-E874-9666-77E100914A39}"/>
              </a:ext>
            </a:extLst>
          </p:cNvPr>
          <p:cNvSpPr txBox="1"/>
          <p:nvPr/>
        </p:nvSpPr>
        <p:spPr>
          <a:xfrm>
            <a:off x="821636" y="3670853"/>
            <a:ext cx="6749925" cy="523220"/>
          </a:xfrm>
          <a:prstGeom prst="rect">
            <a:avLst/>
          </a:prstGeom>
          <a:noFill/>
        </p:spPr>
        <p:txBody>
          <a:bodyPr wrap="none" rtlCol="0">
            <a:spAutoFit/>
          </a:bodyPr>
          <a:lstStyle/>
          <a:p>
            <a:r>
              <a:rPr lang="en-US" sz="2800" dirty="0"/>
              <a:t>OS-X Mountain Lion (2012) </a:t>
            </a:r>
            <a:r>
              <a:rPr lang="en-US" sz="2800" dirty="0">
                <a:sym typeface="Wingdings" pitchFamily="2" charset="2"/>
              </a:rPr>
              <a:t> TCP New Reno</a:t>
            </a:r>
            <a:endParaRPr lang="en-US" sz="2800" dirty="0"/>
          </a:p>
        </p:txBody>
      </p:sp>
      <p:sp>
        <p:nvSpPr>
          <p:cNvPr id="6" name="TextBox 5">
            <a:extLst>
              <a:ext uri="{FF2B5EF4-FFF2-40B4-BE49-F238E27FC236}">
                <a16:creationId xmlns:a16="http://schemas.microsoft.com/office/drawing/2014/main" id="{AE6DD2B5-FD7E-EDFB-4C7B-8708E5C96B30}"/>
              </a:ext>
            </a:extLst>
          </p:cNvPr>
          <p:cNvSpPr txBox="1"/>
          <p:nvPr/>
        </p:nvSpPr>
        <p:spPr>
          <a:xfrm>
            <a:off x="834888" y="4194073"/>
            <a:ext cx="8357096" cy="523220"/>
          </a:xfrm>
          <a:prstGeom prst="rect">
            <a:avLst/>
          </a:prstGeom>
          <a:noFill/>
        </p:spPr>
        <p:txBody>
          <a:bodyPr wrap="none" rtlCol="0">
            <a:spAutoFit/>
          </a:bodyPr>
          <a:lstStyle/>
          <a:p>
            <a:r>
              <a:rPr lang="en-US" sz="2800" dirty="0"/>
              <a:t>OS-X Mavericks (2023) to Sonoma (2023)   </a:t>
            </a:r>
            <a:r>
              <a:rPr lang="en-US" sz="2800" dirty="0">
                <a:sym typeface="Wingdings" pitchFamily="2" charset="2"/>
              </a:rPr>
              <a:t> TCP CUBIC</a:t>
            </a:r>
            <a:endParaRPr lang="en-US" sz="2800" dirty="0"/>
          </a:p>
        </p:txBody>
      </p:sp>
      <p:sp>
        <p:nvSpPr>
          <p:cNvPr id="7" name="TextBox 6">
            <a:extLst>
              <a:ext uri="{FF2B5EF4-FFF2-40B4-BE49-F238E27FC236}">
                <a16:creationId xmlns:a16="http://schemas.microsoft.com/office/drawing/2014/main" id="{0FA65419-DE76-5451-20D0-D921A77FFEA4}"/>
              </a:ext>
            </a:extLst>
          </p:cNvPr>
          <p:cNvSpPr txBox="1"/>
          <p:nvPr/>
        </p:nvSpPr>
        <p:spPr>
          <a:xfrm>
            <a:off x="437322" y="1116974"/>
            <a:ext cx="1936428" cy="523220"/>
          </a:xfrm>
          <a:prstGeom prst="rect">
            <a:avLst/>
          </a:prstGeom>
          <a:solidFill>
            <a:schemeClr val="accent2">
              <a:lumMod val="75000"/>
            </a:schemeClr>
          </a:solidFill>
        </p:spPr>
        <p:txBody>
          <a:bodyPr wrap="none" rtlCol="0">
            <a:spAutoFit/>
          </a:bodyPr>
          <a:lstStyle/>
          <a:p>
            <a:r>
              <a:rPr lang="en-US" sz="2800" dirty="0">
                <a:solidFill>
                  <a:schemeClr val="bg1"/>
                </a:solidFill>
              </a:rPr>
              <a:t>Linux kernel</a:t>
            </a:r>
          </a:p>
        </p:txBody>
      </p:sp>
      <p:sp>
        <p:nvSpPr>
          <p:cNvPr id="8" name="TextBox 7">
            <a:extLst>
              <a:ext uri="{FF2B5EF4-FFF2-40B4-BE49-F238E27FC236}">
                <a16:creationId xmlns:a16="http://schemas.microsoft.com/office/drawing/2014/main" id="{13E5C21A-532C-F33F-6C57-B4BBC7F7841D}"/>
              </a:ext>
            </a:extLst>
          </p:cNvPr>
          <p:cNvSpPr txBox="1"/>
          <p:nvPr/>
        </p:nvSpPr>
        <p:spPr>
          <a:xfrm>
            <a:off x="940904" y="1676881"/>
            <a:ext cx="5073953" cy="523220"/>
          </a:xfrm>
          <a:prstGeom prst="rect">
            <a:avLst/>
          </a:prstGeom>
          <a:noFill/>
        </p:spPr>
        <p:txBody>
          <a:bodyPr wrap="none" rtlCol="0">
            <a:spAutoFit/>
          </a:bodyPr>
          <a:lstStyle/>
          <a:p>
            <a:r>
              <a:rPr lang="en-US" sz="2800" dirty="0"/>
              <a:t>2.6.13 (2005) </a:t>
            </a:r>
            <a:r>
              <a:rPr lang="en-US" sz="2800" dirty="0">
                <a:sym typeface="Wingdings" pitchFamily="2" charset="2"/>
              </a:rPr>
              <a:t> TCP BIC (default)</a:t>
            </a:r>
            <a:endParaRPr lang="en-US" sz="2800" dirty="0"/>
          </a:p>
        </p:txBody>
      </p:sp>
      <p:sp>
        <p:nvSpPr>
          <p:cNvPr id="9" name="TextBox 8">
            <a:extLst>
              <a:ext uri="{FF2B5EF4-FFF2-40B4-BE49-F238E27FC236}">
                <a16:creationId xmlns:a16="http://schemas.microsoft.com/office/drawing/2014/main" id="{81C8FA5C-6D10-547D-39C8-12CA6D0B697B}"/>
              </a:ext>
            </a:extLst>
          </p:cNvPr>
          <p:cNvSpPr txBox="1"/>
          <p:nvPr/>
        </p:nvSpPr>
        <p:spPr>
          <a:xfrm>
            <a:off x="940904" y="2224092"/>
            <a:ext cx="7632026" cy="523220"/>
          </a:xfrm>
          <a:prstGeom prst="rect">
            <a:avLst/>
          </a:prstGeom>
          <a:noFill/>
        </p:spPr>
        <p:txBody>
          <a:bodyPr wrap="none" rtlCol="0">
            <a:spAutoFit/>
          </a:bodyPr>
          <a:lstStyle/>
          <a:p>
            <a:r>
              <a:rPr lang="en-US" sz="2800" dirty="0"/>
              <a:t>2.6.19 (2006) to 6.7+ (2024) </a:t>
            </a:r>
            <a:r>
              <a:rPr lang="en-US" sz="2800" dirty="0">
                <a:sym typeface="Wingdings" pitchFamily="2" charset="2"/>
              </a:rPr>
              <a:t> TCP CUBIC (default)</a:t>
            </a:r>
            <a:endParaRPr lang="en-US" sz="2800" dirty="0"/>
          </a:p>
        </p:txBody>
      </p:sp>
      <p:sp>
        <p:nvSpPr>
          <p:cNvPr id="10" name="TextBox 9">
            <a:extLst>
              <a:ext uri="{FF2B5EF4-FFF2-40B4-BE49-F238E27FC236}">
                <a16:creationId xmlns:a16="http://schemas.microsoft.com/office/drawing/2014/main" id="{FACC0EB7-5734-D746-0069-0D2A2EF36C9E}"/>
              </a:ext>
            </a:extLst>
          </p:cNvPr>
          <p:cNvSpPr txBox="1"/>
          <p:nvPr/>
        </p:nvSpPr>
        <p:spPr>
          <a:xfrm>
            <a:off x="437322" y="5036067"/>
            <a:ext cx="1545872" cy="523220"/>
          </a:xfrm>
          <a:prstGeom prst="rect">
            <a:avLst/>
          </a:prstGeom>
          <a:solidFill>
            <a:schemeClr val="accent2">
              <a:lumMod val="75000"/>
            </a:schemeClr>
          </a:solidFill>
        </p:spPr>
        <p:txBody>
          <a:bodyPr wrap="none" rtlCol="0">
            <a:spAutoFit/>
          </a:bodyPr>
          <a:lstStyle>
            <a:defPPr>
              <a:defRPr lang="en-US"/>
            </a:defPPr>
            <a:lvl1pPr>
              <a:defRPr sz="2800">
                <a:solidFill>
                  <a:schemeClr val="bg1"/>
                </a:solidFill>
              </a:defRPr>
            </a:lvl1pPr>
          </a:lstStyle>
          <a:p>
            <a:r>
              <a:rPr lang="en-US" dirty="0"/>
              <a:t>Windows</a:t>
            </a:r>
          </a:p>
        </p:txBody>
      </p:sp>
      <p:sp>
        <p:nvSpPr>
          <p:cNvPr id="11" name="TextBox 10">
            <a:extLst>
              <a:ext uri="{FF2B5EF4-FFF2-40B4-BE49-F238E27FC236}">
                <a16:creationId xmlns:a16="http://schemas.microsoft.com/office/drawing/2014/main" id="{C9EF02D4-E774-D963-B541-4EDFAD7FBC90}"/>
              </a:ext>
            </a:extLst>
          </p:cNvPr>
          <p:cNvSpPr txBox="1"/>
          <p:nvPr/>
        </p:nvSpPr>
        <p:spPr>
          <a:xfrm>
            <a:off x="940904" y="5569470"/>
            <a:ext cx="6630405" cy="523220"/>
          </a:xfrm>
          <a:prstGeom prst="rect">
            <a:avLst/>
          </a:prstGeom>
          <a:noFill/>
        </p:spPr>
        <p:txBody>
          <a:bodyPr wrap="none" rtlCol="0">
            <a:spAutoFit/>
          </a:bodyPr>
          <a:lstStyle/>
          <a:p>
            <a:r>
              <a:rPr lang="en-US" sz="2800" dirty="0"/>
              <a:t>Windows 8 (2013) </a:t>
            </a:r>
            <a:r>
              <a:rPr lang="en-US" sz="2800" dirty="0">
                <a:sym typeface="Wingdings" pitchFamily="2" charset="2"/>
              </a:rPr>
              <a:t> Compound TCP (CTCP)</a:t>
            </a:r>
            <a:endParaRPr lang="en-US" sz="2800" dirty="0"/>
          </a:p>
        </p:txBody>
      </p:sp>
      <p:sp>
        <p:nvSpPr>
          <p:cNvPr id="12" name="TextBox 11">
            <a:extLst>
              <a:ext uri="{FF2B5EF4-FFF2-40B4-BE49-F238E27FC236}">
                <a16:creationId xmlns:a16="http://schemas.microsoft.com/office/drawing/2014/main" id="{36E7509B-4577-A680-E103-791D77E42DB8}"/>
              </a:ext>
            </a:extLst>
          </p:cNvPr>
          <p:cNvSpPr txBox="1"/>
          <p:nvPr/>
        </p:nvSpPr>
        <p:spPr>
          <a:xfrm>
            <a:off x="940904" y="5986674"/>
            <a:ext cx="5802486" cy="523220"/>
          </a:xfrm>
          <a:prstGeom prst="rect">
            <a:avLst/>
          </a:prstGeom>
          <a:noFill/>
        </p:spPr>
        <p:txBody>
          <a:bodyPr wrap="none" rtlCol="0">
            <a:spAutoFit/>
          </a:bodyPr>
          <a:lstStyle/>
          <a:p>
            <a:r>
              <a:rPr lang="en-US" sz="2800" dirty="0"/>
              <a:t>Windows 10.1709 (2017)</a:t>
            </a:r>
            <a:r>
              <a:rPr lang="en-US" sz="2800" dirty="0">
                <a:sym typeface="Wingdings" pitchFamily="2" charset="2"/>
              </a:rPr>
              <a:t> TCP CUBIC</a:t>
            </a:r>
            <a:endParaRPr lang="en-US" sz="2800" dirty="0"/>
          </a:p>
        </p:txBody>
      </p:sp>
      <p:sp>
        <p:nvSpPr>
          <p:cNvPr id="13" name="TextBox 12">
            <a:extLst>
              <a:ext uri="{FF2B5EF4-FFF2-40B4-BE49-F238E27FC236}">
                <a16:creationId xmlns:a16="http://schemas.microsoft.com/office/drawing/2014/main" id="{43D65963-2F43-7DEF-D68A-2B01AE3BB2B5}"/>
              </a:ext>
            </a:extLst>
          </p:cNvPr>
          <p:cNvSpPr txBox="1"/>
          <p:nvPr/>
        </p:nvSpPr>
        <p:spPr>
          <a:xfrm>
            <a:off x="960783" y="6377611"/>
            <a:ext cx="4980146" cy="523220"/>
          </a:xfrm>
          <a:prstGeom prst="rect">
            <a:avLst/>
          </a:prstGeom>
          <a:noFill/>
        </p:spPr>
        <p:txBody>
          <a:bodyPr wrap="none" rtlCol="0">
            <a:spAutoFit/>
          </a:bodyPr>
          <a:lstStyle/>
          <a:p>
            <a:r>
              <a:rPr lang="en-US" sz="2800" dirty="0"/>
              <a:t>Windows 11 (2021)</a:t>
            </a:r>
            <a:r>
              <a:rPr lang="en-US" sz="2800" dirty="0">
                <a:sym typeface="Wingdings" pitchFamily="2" charset="2"/>
              </a:rPr>
              <a:t> TCP CUBIC</a:t>
            </a:r>
            <a:endParaRPr lang="en-US" sz="2800" dirty="0"/>
          </a:p>
        </p:txBody>
      </p:sp>
    </p:spTree>
    <p:extLst>
      <p:ext uri="{BB962C8B-B14F-4D97-AF65-F5344CB8AC3E}">
        <p14:creationId xmlns:p14="http://schemas.microsoft.com/office/powerpoint/2010/main" val="417567838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Number Placeholder 1">
            <a:extLst>
              <a:ext uri="{FF2B5EF4-FFF2-40B4-BE49-F238E27FC236}">
                <a16:creationId xmlns:a16="http://schemas.microsoft.com/office/drawing/2014/main" id="{88338A1B-1D32-6193-40D9-007659A294D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B3E205B-487C-A747-A8FE-6F94077E4196}"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110594" name="Picture 3">
            <a:extLst>
              <a:ext uri="{FF2B5EF4-FFF2-40B4-BE49-F238E27FC236}">
                <a16:creationId xmlns:a16="http://schemas.microsoft.com/office/drawing/2014/main" id="{4271AF11-5ADD-212A-703D-E553BFB097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7838"/>
            <a:ext cx="9144000" cy="590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Number Placeholder 3">
            <a:extLst>
              <a:ext uri="{FF2B5EF4-FFF2-40B4-BE49-F238E27FC236}">
                <a16:creationId xmlns:a16="http://schemas.microsoft.com/office/drawing/2014/main" id="{ECF0CFE3-7D5A-9569-1218-C15664312D57}"/>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5F436C96-E0F7-4742-8FF1-BF153F556999}"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111</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111618" name="Rectangle 2">
            <a:extLst>
              <a:ext uri="{FF2B5EF4-FFF2-40B4-BE49-F238E27FC236}">
                <a16:creationId xmlns:a16="http://schemas.microsoft.com/office/drawing/2014/main" id="{13149323-26E3-E200-773E-C887164D8F33}"/>
              </a:ext>
            </a:extLst>
          </p:cNvPr>
          <p:cNvSpPr>
            <a:spLocks noGrp="1"/>
          </p:cNvSpPr>
          <p:nvPr>
            <p:ph type="title"/>
          </p:nvPr>
        </p:nvSpPr>
        <p:spPr/>
        <p:txBody>
          <a:bodyPr/>
          <a:lstStyle/>
          <a:p>
            <a:r>
              <a:rPr lang="en-US" altLang="en-US">
                <a:ea typeface="ＭＳ Ｐゴシック" panose="020B0600070205080204" pitchFamily="34" charset="-128"/>
              </a:rPr>
              <a:t>Physical Layer: Repeaters</a:t>
            </a:r>
          </a:p>
        </p:txBody>
      </p:sp>
      <p:sp>
        <p:nvSpPr>
          <p:cNvPr id="111619" name="Rectangle 3">
            <a:extLst>
              <a:ext uri="{FF2B5EF4-FFF2-40B4-BE49-F238E27FC236}">
                <a16:creationId xmlns:a16="http://schemas.microsoft.com/office/drawing/2014/main" id="{1E96449E-F8CF-C2FF-C26B-7F1C0C4B9080}"/>
              </a:ext>
            </a:extLst>
          </p:cNvPr>
          <p:cNvSpPr>
            <a:spLocks noGrp="1"/>
          </p:cNvSpPr>
          <p:nvPr>
            <p:ph type="body" idx="1"/>
          </p:nvPr>
        </p:nvSpPr>
        <p:spPr>
          <a:xfrm>
            <a:off x="457200" y="1219200"/>
            <a:ext cx="8458200" cy="3592513"/>
          </a:xfrm>
        </p:spPr>
        <p:txBody>
          <a:bodyPr/>
          <a:lstStyle/>
          <a:p>
            <a:r>
              <a:rPr lang="en-US" altLang="en-US">
                <a:ea typeface="ＭＳ Ｐゴシック" panose="020B0600070205080204" pitchFamily="34" charset="-128"/>
              </a:rPr>
              <a:t>Distance limitation in local-area networks</a:t>
            </a:r>
          </a:p>
          <a:p>
            <a:pPr lvl="1"/>
            <a:r>
              <a:rPr lang="en-US" altLang="en-US">
                <a:ea typeface="ＭＳ Ｐゴシック" panose="020B0600070205080204" pitchFamily="34" charset="-128"/>
              </a:rPr>
              <a:t>Electrical signal becomes weaker as it travels</a:t>
            </a:r>
          </a:p>
          <a:p>
            <a:pPr lvl="1"/>
            <a:r>
              <a:rPr lang="en-US" altLang="en-US">
                <a:ea typeface="ＭＳ Ｐゴシック" panose="020B0600070205080204" pitchFamily="34" charset="-128"/>
              </a:rPr>
              <a:t>Imposes a limit on the length of a LAN</a:t>
            </a:r>
          </a:p>
          <a:p>
            <a:r>
              <a:rPr lang="en-US" altLang="en-US">
                <a:ea typeface="ＭＳ Ｐゴシック" panose="020B0600070205080204" pitchFamily="34" charset="-128"/>
              </a:rPr>
              <a:t>Repeaters join LANs together</a:t>
            </a:r>
          </a:p>
          <a:p>
            <a:pPr lvl="1"/>
            <a:r>
              <a:rPr lang="en-US" altLang="en-US">
                <a:ea typeface="ＭＳ Ｐゴシック" panose="020B0600070205080204" pitchFamily="34" charset="-128"/>
              </a:rPr>
              <a:t>Analog electronic device</a:t>
            </a:r>
          </a:p>
          <a:p>
            <a:pPr lvl="1"/>
            <a:r>
              <a:rPr lang="en-US" altLang="en-US">
                <a:ea typeface="ＭＳ Ｐゴシック" panose="020B0600070205080204" pitchFamily="34" charset="-128"/>
              </a:rPr>
              <a:t>Continuously monitors electrical signals</a:t>
            </a:r>
          </a:p>
          <a:p>
            <a:pPr lvl="1"/>
            <a:r>
              <a:rPr lang="en-US" altLang="en-US">
                <a:ea typeface="ＭＳ Ｐゴシック" panose="020B0600070205080204" pitchFamily="34" charset="-128"/>
              </a:rPr>
              <a:t>Transmits an amplified copy </a:t>
            </a:r>
          </a:p>
        </p:txBody>
      </p:sp>
      <p:graphicFrame>
        <p:nvGraphicFramePr>
          <p:cNvPr id="111620" name="Object 2">
            <a:extLst>
              <a:ext uri="{FF2B5EF4-FFF2-40B4-BE49-F238E27FC236}">
                <a16:creationId xmlns:a16="http://schemas.microsoft.com/office/drawing/2014/main" id="{E57086B3-B20D-AE4C-CB48-BC3D1FF1A121}"/>
              </a:ext>
            </a:extLst>
          </p:cNvPr>
          <p:cNvGraphicFramePr>
            <a:graphicFrameLocks noGrp="1" noChangeAspect="1"/>
          </p:cNvGraphicFramePr>
          <p:nvPr>
            <p:ph sz="half" idx="4294967295"/>
          </p:nvPr>
        </p:nvGraphicFramePr>
        <p:xfrm>
          <a:off x="501650" y="4808538"/>
          <a:ext cx="8334375" cy="2354262"/>
        </p:xfrm>
        <a:graphic>
          <a:graphicData uri="http://schemas.openxmlformats.org/presentationml/2006/ole">
            <mc:AlternateContent xmlns:mc="http://schemas.openxmlformats.org/markup-compatibility/2006">
              <mc:Choice xmlns:v="urn:schemas-microsoft-com:vml" Requires="v">
                <p:oleObj name="VISIO" r:id="rId3" imgW="29400500" imgH="6985000" progId="Visio.Drawing.5">
                  <p:embed/>
                </p:oleObj>
              </mc:Choice>
              <mc:Fallback>
                <p:oleObj name="VISIO" r:id="rId3" imgW="29400500" imgH="6985000" progId="Visio.Drawing.5">
                  <p:embed/>
                  <p:pic>
                    <p:nvPicPr>
                      <p:cNvPr id="111620" name="Object 2">
                        <a:extLst>
                          <a:ext uri="{FF2B5EF4-FFF2-40B4-BE49-F238E27FC236}">
                            <a16:creationId xmlns:a16="http://schemas.microsoft.com/office/drawing/2014/main" id="{E57086B3-B20D-AE4C-CB48-BC3D1FF1A1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650" y="4808538"/>
                        <a:ext cx="8334375" cy="2354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Number Placeholder 3">
            <a:extLst>
              <a:ext uri="{FF2B5EF4-FFF2-40B4-BE49-F238E27FC236}">
                <a16:creationId xmlns:a16="http://schemas.microsoft.com/office/drawing/2014/main" id="{879C1067-3F46-5D50-F631-272EDAF22E41}"/>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3A619A90-7303-5E41-8E7F-1D55723C3F4B}"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112</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113666" name="Rectangle 2">
            <a:extLst>
              <a:ext uri="{FF2B5EF4-FFF2-40B4-BE49-F238E27FC236}">
                <a16:creationId xmlns:a16="http://schemas.microsoft.com/office/drawing/2014/main" id="{96936B92-DBC4-C9C0-7CDA-64FCB9C04550}"/>
              </a:ext>
            </a:extLst>
          </p:cNvPr>
          <p:cNvSpPr>
            <a:spLocks noGrp="1"/>
          </p:cNvSpPr>
          <p:nvPr>
            <p:ph type="title"/>
          </p:nvPr>
        </p:nvSpPr>
        <p:spPr/>
        <p:txBody>
          <a:bodyPr/>
          <a:lstStyle/>
          <a:p>
            <a:r>
              <a:rPr lang="en-US" altLang="en-US">
                <a:ea typeface="ＭＳ Ｐゴシック" panose="020B0600070205080204" pitchFamily="34" charset="-128"/>
              </a:rPr>
              <a:t>Physical Layer: Hubs</a:t>
            </a:r>
          </a:p>
        </p:txBody>
      </p:sp>
      <p:sp>
        <p:nvSpPr>
          <p:cNvPr id="113667" name="Rectangle 3">
            <a:extLst>
              <a:ext uri="{FF2B5EF4-FFF2-40B4-BE49-F238E27FC236}">
                <a16:creationId xmlns:a16="http://schemas.microsoft.com/office/drawing/2014/main" id="{A0F4B275-80A8-CA13-ADBC-2D5FE77E5896}"/>
              </a:ext>
            </a:extLst>
          </p:cNvPr>
          <p:cNvSpPr>
            <a:spLocks noGrp="1"/>
          </p:cNvSpPr>
          <p:nvPr>
            <p:ph type="body" idx="1"/>
          </p:nvPr>
        </p:nvSpPr>
        <p:spPr/>
        <p:txBody>
          <a:bodyPr/>
          <a:lstStyle/>
          <a:p>
            <a:r>
              <a:rPr lang="en-US" altLang="en-US">
                <a:ea typeface="ＭＳ Ｐゴシック" panose="020B0600070205080204" pitchFamily="34" charset="-128"/>
              </a:rPr>
              <a:t>Joins multiple input lines electrically</a:t>
            </a:r>
          </a:p>
          <a:p>
            <a:pPr lvl="1"/>
            <a:r>
              <a:rPr lang="en-US" altLang="en-US">
                <a:ea typeface="ＭＳ Ｐゴシック" panose="020B0600070205080204" pitchFamily="34" charset="-128"/>
              </a:rPr>
              <a:t>Designed to hold multiple line cards</a:t>
            </a:r>
          </a:p>
          <a:p>
            <a:pPr lvl="1"/>
            <a:r>
              <a:rPr lang="en-US" altLang="en-US">
                <a:ea typeface="ＭＳ Ｐゴシック" panose="020B0600070205080204" pitchFamily="34" charset="-128"/>
              </a:rPr>
              <a:t>Do not necessarily amplify the signal</a:t>
            </a:r>
          </a:p>
          <a:p>
            <a:r>
              <a:rPr lang="en-US" altLang="en-US">
                <a:ea typeface="ＭＳ Ｐゴシック" panose="020B0600070205080204" pitchFamily="34" charset="-128"/>
              </a:rPr>
              <a:t>Very similar to repeaters</a:t>
            </a:r>
          </a:p>
          <a:p>
            <a:pPr lvl="1"/>
            <a:r>
              <a:rPr lang="en-US" altLang="en-US">
                <a:ea typeface="ＭＳ Ｐゴシック" panose="020B0600070205080204" pitchFamily="34" charset="-128"/>
              </a:rPr>
              <a:t>Also operates at the physical layer</a:t>
            </a:r>
          </a:p>
        </p:txBody>
      </p:sp>
      <p:sp>
        <p:nvSpPr>
          <p:cNvPr id="113668" name="Rectangle 19">
            <a:extLst>
              <a:ext uri="{FF2B5EF4-FFF2-40B4-BE49-F238E27FC236}">
                <a16:creationId xmlns:a16="http://schemas.microsoft.com/office/drawing/2014/main" id="{DAE9E8D0-A805-4971-867C-F458C7DA19F6}"/>
              </a:ext>
            </a:extLst>
          </p:cNvPr>
          <p:cNvSpPr>
            <a:spLocks noChangeArrowheads="1"/>
          </p:cNvSpPr>
          <p:nvPr/>
        </p:nvSpPr>
        <p:spPr bwMode="auto">
          <a:xfrm>
            <a:off x="4167188" y="5680075"/>
            <a:ext cx="361950" cy="74613"/>
          </a:xfrm>
          <a:prstGeom prst="rect">
            <a:avLst/>
          </a:prstGeom>
          <a:solidFill>
            <a:srgbClr val="CC99FF"/>
          </a:solidFill>
          <a:ln w="9525">
            <a:miter lim="800000"/>
            <a:headEnd/>
            <a:tailEnd/>
          </a:ln>
          <a:scene3d>
            <a:camera prst="legacyObliqueTopRight"/>
            <a:lightRig rig="legacyFlat3" dir="l"/>
          </a:scene3d>
          <a:sp3d extrusionH="430200" prstMaterial="legacyMatte">
            <a:bevelT w="13500" h="13500" prst="angle"/>
            <a:bevelB w="13500" h="13500" prst="angle"/>
            <a:extrusionClr>
              <a:srgbClr val="CC99FF"/>
            </a:extrusionClr>
            <a:contourClr>
              <a:srgbClr val="CC99FF"/>
            </a:contourClr>
          </a:sp3d>
        </p:spPr>
        <p:txBody>
          <a:bodyPr wrap="none" anchor="ctr">
            <a:flatTx/>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aphicFrame>
        <p:nvGraphicFramePr>
          <p:cNvPr id="113669" name="Object 2">
            <a:extLst>
              <a:ext uri="{FF2B5EF4-FFF2-40B4-BE49-F238E27FC236}">
                <a16:creationId xmlns:a16="http://schemas.microsoft.com/office/drawing/2014/main" id="{7860E2C4-A0F9-1762-8085-D1BADF3AB260}"/>
              </a:ext>
            </a:extLst>
          </p:cNvPr>
          <p:cNvGraphicFramePr>
            <a:graphicFrameLocks noChangeAspect="1"/>
          </p:cNvGraphicFramePr>
          <p:nvPr/>
        </p:nvGraphicFramePr>
        <p:xfrm>
          <a:off x="1557338" y="6030913"/>
          <a:ext cx="520700" cy="376237"/>
        </p:xfrm>
        <a:graphic>
          <a:graphicData uri="http://schemas.openxmlformats.org/presentationml/2006/ole">
            <mc:AlternateContent xmlns:mc="http://schemas.openxmlformats.org/markup-compatibility/2006">
              <mc:Choice xmlns:v="urn:schemas-microsoft-com:vml" Requires="v">
                <p:oleObj name="Clip" r:id="rId3" imgW="1308100" imgH="1079500" progId="MS_ClipArt_Gallery.2">
                  <p:embed/>
                </p:oleObj>
              </mc:Choice>
              <mc:Fallback>
                <p:oleObj name="Clip" r:id="rId3" imgW="1308100" imgH="1079500" progId="MS_ClipArt_Gallery.2">
                  <p:embed/>
                  <p:pic>
                    <p:nvPicPr>
                      <p:cNvPr id="113669" name="Object 2">
                        <a:extLst>
                          <a:ext uri="{FF2B5EF4-FFF2-40B4-BE49-F238E27FC236}">
                            <a16:creationId xmlns:a16="http://schemas.microsoft.com/office/drawing/2014/main" id="{7860E2C4-A0F9-1762-8085-D1BADF3AB2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7338" y="6030913"/>
                        <a:ext cx="520700" cy="376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13670" name="Object 3">
            <a:extLst>
              <a:ext uri="{FF2B5EF4-FFF2-40B4-BE49-F238E27FC236}">
                <a16:creationId xmlns:a16="http://schemas.microsoft.com/office/drawing/2014/main" id="{21C048F2-BD95-5DB4-A024-4776EC7F84AF}"/>
              </a:ext>
            </a:extLst>
          </p:cNvPr>
          <p:cNvGraphicFramePr>
            <a:graphicFrameLocks noChangeAspect="1"/>
          </p:cNvGraphicFramePr>
          <p:nvPr/>
        </p:nvGraphicFramePr>
        <p:xfrm>
          <a:off x="4643438" y="6045200"/>
          <a:ext cx="522287" cy="376238"/>
        </p:xfrm>
        <a:graphic>
          <a:graphicData uri="http://schemas.openxmlformats.org/presentationml/2006/ole">
            <mc:AlternateContent xmlns:mc="http://schemas.openxmlformats.org/markup-compatibility/2006">
              <mc:Choice xmlns:v="urn:schemas-microsoft-com:vml" Requires="v">
                <p:oleObj name="Clip" r:id="rId5" imgW="1308100" imgH="1079500" progId="MS_ClipArt_Gallery.2">
                  <p:embed/>
                </p:oleObj>
              </mc:Choice>
              <mc:Fallback>
                <p:oleObj name="Clip" r:id="rId5" imgW="1308100" imgH="1079500" progId="MS_ClipArt_Gallery.2">
                  <p:embed/>
                  <p:pic>
                    <p:nvPicPr>
                      <p:cNvPr id="113670" name="Object 3">
                        <a:extLst>
                          <a:ext uri="{FF2B5EF4-FFF2-40B4-BE49-F238E27FC236}">
                            <a16:creationId xmlns:a16="http://schemas.microsoft.com/office/drawing/2014/main" id="{21C048F2-BD95-5DB4-A024-4776EC7F84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6045200"/>
                        <a:ext cx="522287" cy="376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13671" name="Object 4">
            <a:extLst>
              <a:ext uri="{FF2B5EF4-FFF2-40B4-BE49-F238E27FC236}">
                <a16:creationId xmlns:a16="http://schemas.microsoft.com/office/drawing/2014/main" id="{FC7FD48F-30B5-A74B-454F-6DFEF79FE554}"/>
              </a:ext>
            </a:extLst>
          </p:cNvPr>
          <p:cNvGraphicFramePr>
            <a:graphicFrameLocks noChangeAspect="1"/>
          </p:cNvGraphicFramePr>
          <p:nvPr/>
        </p:nvGraphicFramePr>
        <p:xfrm>
          <a:off x="5572125" y="5994400"/>
          <a:ext cx="520700" cy="376238"/>
        </p:xfrm>
        <a:graphic>
          <a:graphicData uri="http://schemas.openxmlformats.org/presentationml/2006/ole">
            <mc:AlternateContent xmlns:mc="http://schemas.openxmlformats.org/markup-compatibility/2006">
              <mc:Choice xmlns:v="urn:schemas-microsoft-com:vml" Requires="v">
                <p:oleObj name="Clip" r:id="rId6" imgW="1308100" imgH="1079500" progId="MS_ClipArt_Gallery.2">
                  <p:embed/>
                </p:oleObj>
              </mc:Choice>
              <mc:Fallback>
                <p:oleObj name="Clip" r:id="rId6" imgW="1308100" imgH="1079500" progId="MS_ClipArt_Gallery.2">
                  <p:embed/>
                  <p:pic>
                    <p:nvPicPr>
                      <p:cNvPr id="113671" name="Object 4">
                        <a:extLst>
                          <a:ext uri="{FF2B5EF4-FFF2-40B4-BE49-F238E27FC236}">
                            <a16:creationId xmlns:a16="http://schemas.microsoft.com/office/drawing/2014/main" id="{FC7FD48F-30B5-A74B-454F-6DFEF79FE5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2125" y="5994400"/>
                        <a:ext cx="520700" cy="376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13672" name="Object 5">
            <a:extLst>
              <a:ext uri="{FF2B5EF4-FFF2-40B4-BE49-F238E27FC236}">
                <a16:creationId xmlns:a16="http://schemas.microsoft.com/office/drawing/2014/main" id="{CCB34EC7-4FF4-2A0A-B4F7-2A9ED2C5D93A}"/>
              </a:ext>
            </a:extLst>
          </p:cNvPr>
          <p:cNvGraphicFramePr>
            <a:graphicFrameLocks noChangeAspect="1"/>
          </p:cNvGraphicFramePr>
          <p:nvPr/>
        </p:nvGraphicFramePr>
        <p:xfrm>
          <a:off x="2309813" y="6057900"/>
          <a:ext cx="522287" cy="376238"/>
        </p:xfrm>
        <a:graphic>
          <a:graphicData uri="http://schemas.openxmlformats.org/presentationml/2006/ole">
            <mc:AlternateContent xmlns:mc="http://schemas.openxmlformats.org/markup-compatibility/2006">
              <mc:Choice xmlns:v="urn:schemas-microsoft-com:vml" Requires="v">
                <p:oleObj name="Clip" r:id="rId7" imgW="1308100" imgH="1079500" progId="MS_ClipArt_Gallery.2">
                  <p:embed/>
                </p:oleObj>
              </mc:Choice>
              <mc:Fallback>
                <p:oleObj name="Clip" r:id="rId7" imgW="1308100" imgH="1079500" progId="MS_ClipArt_Gallery.2">
                  <p:embed/>
                  <p:pic>
                    <p:nvPicPr>
                      <p:cNvPr id="113672" name="Object 5">
                        <a:extLst>
                          <a:ext uri="{FF2B5EF4-FFF2-40B4-BE49-F238E27FC236}">
                            <a16:creationId xmlns:a16="http://schemas.microsoft.com/office/drawing/2014/main" id="{CCB34EC7-4FF4-2A0A-B4F7-2A9ED2C5D9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9813" y="6057900"/>
                        <a:ext cx="522287" cy="376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13673" name="Rectangle 24">
            <a:extLst>
              <a:ext uri="{FF2B5EF4-FFF2-40B4-BE49-F238E27FC236}">
                <a16:creationId xmlns:a16="http://schemas.microsoft.com/office/drawing/2014/main" id="{13CC4D25-A0F3-4EEB-9D08-556A41F0180B}"/>
              </a:ext>
            </a:extLst>
          </p:cNvPr>
          <p:cNvSpPr>
            <a:spLocks noChangeArrowheads="1"/>
          </p:cNvSpPr>
          <p:nvPr/>
        </p:nvSpPr>
        <p:spPr bwMode="auto">
          <a:xfrm>
            <a:off x="6269038" y="5689600"/>
            <a:ext cx="360362" cy="74613"/>
          </a:xfrm>
          <a:prstGeom prst="rect">
            <a:avLst/>
          </a:prstGeom>
          <a:solidFill>
            <a:srgbClr val="CC99FF"/>
          </a:solidFill>
          <a:ln w="9525">
            <a:miter lim="800000"/>
            <a:headEnd/>
            <a:tailEnd/>
          </a:ln>
          <a:scene3d>
            <a:camera prst="legacyObliqueTopRight"/>
            <a:lightRig rig="legacyFlat3" dir="l"/>
          </a:scene3d>
          <a:sp3d extrusionH="430200" prstMaterial="legacyMatte">
            <a:bevelT w="13500" h="13500" prst="angle"/>
            <a:bevelB w="13500" h="13500" prst="angle"/>
            <a:extrusionClr>
              <a:srgbClr val="CC99FF"/>
            </a:extrusionClr>
            <a:contourClr>
              <a:srgbClr val="CC99FF"/>
            </a:contourClr>
          </a:sp3d>
        </p:spPr>
        <p:txBody>
          <a:bodyPr wrap="none" anchor="ctr">
            <a:flatTx/>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3674" name="Rectangle 25">
            <a:extLst>
              <a:ext uri="{FF2B5EF4-FFF2-40B4-BE49-F238E27FC236}">
                <a16:creationId xmlns:a16="http://schemas.microsoft.com/office/drawing/2014/main" id="{9F822BBA-8CDD-F53C-F692-3A00762F3568}"/>
              </a:ext>
            </a:extLst>
          </p:cNvPr>
          <p:cNvSpPr>
            <a:spLocks noChangeArrowheads="1"/>
          </p:cNvSpPr>
          <p:nvPr/>
        </p:nvSpPr>
        <p:spPr bwMode="auto">
          <a:xfrm>
            <a:off x="2120900" y="5676900"/>
            <a:ext cx="361950" cy="74613"/>
          </a:xfrm>
          <a:prstGeom prst="rect">
            <a:avLst/>
          </a:prstGeom>
          <a:solidFill>
            <a:srgbClr val="CC99FF"/>
          </a:solidFill>
          <a:ln w="9525">
            <a:miter lim="800000"/>
            <a:headEnd/>
            <a:tailEnd/>
          </a:ln>
          <a:scene3d>
            <a:camera prst="legacyObliqueTopRight"/>
            <a:lightRig rig="legacyFlat3" dir="l"/>
          </a:scene3d>
          <a:sp3d extrusionH="430200" prstMaterial="legacyMatte">
            <a:bevelT w="13500" h="13500" prst="angle"/>
            <a:bevelB w="13500" h="13500" prst="angle"/>
            <a:extrusionClr>
              <a:srgbClr val="CC99FF"/>
            </a:extrusionClr>
            <a:contourClr>
              <a:srgbClr val="CC99FF"/>
            </a:contourClr>
          </a:sp3d>
        </p:spPr>
        <p:txBody>
          <a:bodyPr wrap="none" anchor="ctr">
            <a:flatTx/>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aphicFrame>
        <p:nvGraphicFramePr>
          <p:cNvPr id="113675" name="Object 6">
            <a:extLst>
              <a:ext uri="{FF2B5EF4-FFF2-40B4-BE49-F238E27FC236}">
                <a16:creationId xmlns:a16="http://schemas.microsoft.com/office/drawing/2014/main" id="{EB5C8861-C477-C29A-B232-42043D6AA944}"/>
              </a:ext>
            </a:extLst>
          </p:cNvPr>
          <p:cNvGraphicFramePr>
            <a:graphicFrameLocks noChangeAspect="1"/>
          </p:cNvGraphicFramePr>
          <p:nvPr/>
        </p:nvGraphicFramePr>
        <p:xfrm>
          <a:off x="3382963" y="5875338"/>
          <a:ext cx="522287" cy="376237"/>
        </p:xfrm>
        <a:graphic>
          <a:graphicData uri="http://schemas.openxmlformats.org/presentationml/2006/ole">
            <mc:AlternateContent xmlns:mc="http://schemas.openxmlformats.org/markup-compatibility/2006">
              <mc:Choice xmlns:v="urn:schemas-microsoft-com:vml" Requires="v">
                <p:oleObj name="Clip" r:id="rId8" imgW="1308100" imgH="1079500" progId="MS_ClipArt_Gallery.2">
                  <p:embed/>
                </p:oleObj>
              </mc:Choice>
              <mc:Fallback>
                <p:oleObj name="Clip" r:id="rId8" imgW="1308100" imgH="1079500" progId="MS_ClipArt_Gallery.2">
                  <p:embed/>
                  <p:pic>
                    <p:nvPicPr>
                      <p:cNvPr id="113675" name="Object 6">
                        <a:extLst>
                          <a:ext uri="{FF2B5EF4-FFF2-40B4-BE49-F238E27FC236}">
                            <a16:creationId xmlns:a16="http://schemas.microsoft.com/office/drawing/2014/main" id="{EB5C8861-C477-C29A-B232-42043D6AA9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2963" y="5875338"/>
                        <a:ext cx="522287" cy="376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13676" name="Object 7">
            <a:extLst>
              <a:ext uri="{FF2B5EF4-FFF2-40B4-BE49-F238E27FC236}">
                <a16:creationId xmlns:a16="http://schemas.microsoft.com/office/drawing/2014/main" id="{040B2483-A124-44F9-561F-F6419284E696}"/>
              </a:ext>
            </a:extLst>
          </p:cNvPr>
          <p:cNvGraphicFramePr>
            <a:graphicFrameLocks noChangeAspect="1"/>
          </p:cNvGraphicFramePr>
          <p:nvPr/>
        </p:nvGraphicFramePr>
        <p:xfrm>
          <a:off x="3883025" y="6405563"/>
          <a:ext cx="522288" cy="376237"/>
        </p:xfrm>
        <a:graphic>
          <a:graphicData uri="http://schemas.openxmlformats.org/presentationml/2006/ole">
            <mc:AlternateContent xmlns:mc="http://schemas.openxmlformats.org/markup-compatibility/2006">
              <mc:Choice xmlns:v="urn:schemas-microsoft-com:vml" Requires="v">
                <p:oleObj name="Clip" r:id="rId9" imgW="1308100" imgH="1079500" progId="MS_ClipArt_Gallery.2">
                  <p:embed/>
                </p:oleObj>
              </mc:Choice>
              <mc:Fallback>
                <p:oleObj name="Clip" r:id="rId9" imgW="1308100" imgH="1079500" progId="MS_ClipArt_Gallery.2">
                  <p:embed/>
                  <p:pic>
                    <p:nvPicPr>
                      <p:cNvPr id="113676" name="Object 7">
                        <a:extLst>
                          <a:ext uri="{FF2B5EF4-FFF2-40B4-BE49-F238E27FC236}">
                            <a16:creationId xmlns:a16="http://schemas.microsoft.com/office/drawing/2014/main" id="{040B2483-A124-44F9-561F-F6419284E6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3025" y="6405563"/>
                        <a:ext cx="522288" cy="376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13677" name="Object 8">
            <a:extLst>
              <a:ext uri="{FF2B5EF4-FFF2-40B4-BE49-F238E27FC236}">
                <a16:creationId xmlns:a16="http://schemas.microsoft.com/office/drawing/2014/main" id="{5D3D7C44-EE21-1701-3895-9DB084AC18AF}"/>
              </a:ext>
            </a:extLst>
          </p:cNvPr>
          <p:cNvGraphicFramePr>
            <a:graphicFrameLocks noChangeAspect="1"/>
          </p:cNvGraphicFramePr>
          <p:nvPr/>
        </p:nvGraphicFramePr>
        <p:xfrm>
          <a:off x="7237413" y="5840413"/>
          <a:ext cx="522287" cy="376237"/>
        </p:xfrm>
        <a:graphic>
          <a:graphicData uri="http://schemas.openxmlformats.org/presentationml/2006/ole">
            <mc:AlternateContent xmlns:mc="http://schemas.openxmlformats.org/markup-compatibility/2006">
              <mc:Choice xmlns:v="urn:schemas-microsoft-com:vml" Requires="v">
                <p:oleObj name="Clip" r:id="rId10" imgW="1308100" imgH="1079500" progId="MS_ClipArt_Gallery.2">
                  <p:embed/>
                </p:oleObj>
              </mc:Choice>
              <mc:Fallback>
                <p:oleObj name="Clip" r:id="rId10" imgW="1308100" imgH="1079500" progId="MS_ClipArt_Gallery.2">
                  <p:embed/>
                  <p:pic>
                    <p:nvPicPr>
                      <p:cNvPr id="113677" name="Object 8">
                        <a:extLst>
                          <a:ext uri="{FF2B5EF4-FFF2-40B4-BE49-F238E27FC236}">
                            <a16:creationId xmlns:a16="http://schemas.microsoft.com/office/drawing/2014/main" id="{5D3D7C44-EE21-1701-3895-9DB084AC18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7413" y="5840413"/>
                        <a:ext cx="522287" cy="376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13678" name="Object 9">
            <a:extLst>
              <a:ext uri="{FF2B5EF4-FFF2-40B4-BE49-F238E27FC236}">
                <a16:creationId xmlns:a16="http://schemas.microsoft.com/office/drawing/2014/main" id="{604BFFDB-FDF3-2F79-D93F-96F3A7958C55}"/>
              </a:ext>
            </a:extLst>
          </p:cNvPr>
          <p:cNvGraphicFramePr>
            <a:graphicFrameLocks noChangeAspect="1"/>
          </p:cNvGraphicFramePr>
          <p:nvPr/>
        </p:nvGraphicFramePr>
        <p:xfrm>
          <a:off x="6376988" y="6251575"/>
          <a:ext cx="522287" cy="376238"/>
        </p:xfrm>
        <a:graphic>
          <a:graphicData uri="http://schemas.openxmlformats.org/presentationml/2006/ole">
            <mc:AlternateContent xmlns:mc="http://schemas.openxmlformats.org/markup-compatibility/2006">
              <mc:Choice xmlns:v="urn:schemas-microsoft-com:vml" Requires="v">
                <p:oleObj name="Clip" r:id="rId11" imgW="1308100" imgH="1079500" progId="MS_ClipArt_Gallery.2">
                  <p:embed/>
                </p:oleObj>
              </mc:Choice>
              <mc:Fallback>
                <p:oleObj name="Clip" r:id="rId11" imgW="1308100" imgH="1079500" progId="MS_ClipArt_Gallery.2">
                  <p:embed/>
                  <p:pic>
                    <p:nvPicPr>
                      <p:cNvPr id="113678" name="Object 9">
                        <a:extLst>
                          <a:ext uri="{FF2B5EF4-FFF2-40B4-BE49-F238E27FC236}">
                            <a16:creationId xmlns:a16="http://schemas.microsoft.com/office/drawing/2014/main" id="{604BFFDB-FDF3-2F79-D93F-96F3A7958C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6988" y="6251575"/>
                        <a:ext cx="522287" cy="376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13679" name="Object 10">
            <a:extLst>
              <a:ext uri="{FF2B5EF4-FFF2-40B4-BE49-F238E27FC236}">
                <a16:creationId xmlns:a16="http://schemas.microsoft.com/office/drawing/2014/main" id="{9116F754-90C1-CF88-918E-2468B3F1F0B2}"/>
              </a:ext>
            </a:extLst>
          </p:cNvPr>
          <p:cNvGraphicFramePr>
            <a:graphicFrameLocks noChangeAspect="1"/>
          </p:cNvGraphicFramePr>
          <p:nvPr/>
        </p:nvGraphicFramePr>
        <p:xfrm>
          <a:off x="1055688" y="5499100"/>
          <a:ext cx="522287" cy="376238"/>
        </p:xfrm>
        <a:graphic>
          <a:graphicData uri="http://schemas.openxmlformats.org/presentationml/2006/ole">
            <mc:AlternateContent xmlns:mc="http://schemas.openxmlformats.org/markup-compatibility/2006">
              <mc:Choice xmlns:v="urn:schemas-microsoft-com:vml" Requires="v">
                <p:oleObj name="Clip" r:id="rId12" imgW="1308100" imgH="1079500" progId="MS_ClipArt_Gallery.2">
                  <p:embed/>
                </p:oleObj>
              </mc:Choice>
              <mc:Fallback>
                <p:oleObj name="Clip" r:id="rId12" imgW="1308100" imgH="1079500" progId="MS_ClipArt_Gallery.2">
                  <p:embed/>
                  <p:pic>
                    <p:nvPicPr>
                      <p:cNvPr id="113679" name="Object 10">
                        <a:extLst>
                          <a:ext uri="{FF2B5EF4-FFF2-40B4-BE49-F238E27FC236}">
                            <a16:creationId xmlns:a16="http://schemas.microsoft.com/office/drawing/2014/main" id="{9116F754-90C1-CF88-918E-2468B3F1F0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688" y="5499100"/>
                        <a:ext cx="522287" cy="376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13680" name="Line 31">
            <a:extLst>
              <a:ext uri="{FF2B5EF4-FFF2-40B4-BE49-F238E27FC236}">
                <a16:creationId xmlns:a16="http://schemas.microsoft.com/office/drawing/2014/main" id="{2EFADC0D-B238-D805-6B6D-8D5D5C72CEB8}"/>
              </a:ext>
            </a:extLst>
          </p:cNvPr>
          <p:cNvSpPr>
            <a:spLocks noChangeShapeType="1"/>
          </p:cNvSpPr>
          <p:nvPr/>
        </p:nvSpPr>
        <p:spPr bwMode="auto">
          <a:xfrm flipH="1">
            <a:off x="1484313" y="5681663"/>
            <a:ext cx="693737"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3681" name="Line 32">
            <a:extLst>
              <a:ext uri="{FF2B5EF4-FFF2-40B4-BE49-F238E27FC236}">
                <a16:creationId xmlns:a16="http://schemas.microsoft.com/office/drawing/2014/main" id="{86F3B3C8-4622-BF60-AA42-91AE5EC15DEB}"/>
              </a:ext>
            </a:extLst>
          </p:cNvPr>
          <p:cNvSpPr>
            <a:spLocks noChangeShapeType="1"/>
          </p:cNvSpPr>
          <p:nvPr/>
        </p:nvSpPr>
        <p:spPr bwMode="auto">
          <a:xfrm flipH="1">
            <a:off x="1925638" y="5734050"/>
            <a:ext cx="341312" cy="3476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3682" name="Line 33">
            <a:extLst>
              <a:ext uri="{FF2B5EF4-FFF2-40B4-BE49-F238E27FC236}">
                <a16:creationId xmlns:a16="http://schemas.microsoft.com/office/drawing/2014/main" id="{FB720CE1-53B4-1226-D328-CB01B47F0C97}"/>
              </a:ext>
            </a:extLst>
          </p:cNvPr>
          <p:cNvSpPr>
            <a:spLocks noChangeShapeType="1"/>
          </p:cNvSpPr>
          <p:nvPr/>
        </p:nvSpPr>
        <p:spPr bwMode="auto">
          <a:xfrm>
            <a:off x="2405063" y="5765800"/>
            <a:ext cx="90487" cy="3254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3683" name="Line 34">
            <a:extLst>
              <a:ext uri="{FF2B5EF4-FFF2-40B4-BE49-F238E27FC236}">
                <a16:creationId xmlns:a16="http://schemas.microsoft.com/office/drawing/2014/main" id="{E8B4253A-D0E4-7ED5-C364-FBF595DFA298}"/>
              </a:ext>
            </a:extLst>
          </p:cNvPr>
          <p:cNvSpPr>
            <a:spLocks noChangeShapeType="1"/>
          </p:cNvSpPr>
          <p:nvPr/>
        </p:nvSpPr>
        <p:spPr bwMode="auto">
          <a:xfrm flipH="1">
            <a:off x="3827463" y="5724525"/>
            <a:ext cx="431800" cy="2381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3684" name="Line 35">
            <a:extLst>
              <a:ext uri="{FF2B5EF4-FFF2-40B4-BE49-F238E27FC236}">
                <a16:creationId xmlns:a16="http://schemas.microsoft.com/office/drawing/2014/main" id="{39ADE3AF-2357-4960-7F21-552440F5966F}"/>
              </a:ext>
            </a:extLst>
          </p:cNvPr>
          <p:cNvSpPr>
            <a:spLocks noChangeShapeType="1"/>
          </p:cNvSpPr>
          <p:nvPr/>
        </p:nvSpPr>
        <p:spPr bwMode="auto">
          <a:xfrm flipH="1">
            <a:off x="4184650" y="5745163"/>
            <a:ext cx="158750" cy="6492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3685" name="Line 36">
            <a:extLst>
              <a:ext uri="{FF2B5EF4-FFF2-40B4-BE49-F238E27FC236}">
                <a16:creationId xmlns:a16="http://schemas.microsoft.com/office/drawing/2014/main" id="{467F0912-A968-F4A6-1AD0-7AAFD4B8F858}"/>
              </a:ext>
            </a:extLst>
          </p:cNvPr>
          <p:cNvSpPr>
            <a:spLocks noChangeShapeType="1"/>
          </p:cNvSpPr>
          <p:nvPr/>
        </p:nvSpPr>
        <p:spPr bwMode="auto">
          <a:xfrm>
            <a:off x="4532313" y="5681663"/>
            <a:ext cx="287337" cy="4000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3686" name="Line 37">
            <a:extLst>
              <a:ext uri="{FF2B5EF4-FFF2-40B4-BE49-F238E27FC236}">
                <a16:creationId xmlns:a16="http://schemas.microsoft.com/office/drawing/2014/main" id="{8D98CE48-459C-FF36-E917-9180C7933705}"/>
              </a:ext>
            </a:extLst>
          </p:cNvPr>
          <p:cNvSpPr>
            <a:spLocks noChangeShapeType="1"/>
          </p:cNvSpPr>
          <p:nvPr/>
        </p:nvSpPr>
        <p:spPr bwMode="auto">
          <a:xfrm flipH="1">
            <a:off x="5991225" y="5765800"/>
            <a:ext cx="536575" cy="2714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3687" name="Line 38">
            <a:extLst>
              <a:ext uri="{FF2B5EF4-FFF2-40B4-BE49-F238E27FC236}">
                <a16:creationId xmlns:a16="http://schemas.microsoft.com/office/drawing/2014/main" id="{E68305BB-0679-5006-1D00-1BF2F51B302E}"/>
              </a:ext>
            </a:extLst>
          </p:cNvPr>
          <p:cNvSpPr>
            <a:spLocks noChangeShapeType="1"/>
          </p:cNvSpPr>
          <p:nvPr/>
        </p:nvSpPr>
        <p:spPr bwMode="auto">
          <a:xfrm flipH="1">
            <a:off x="6564313" y="5734050"/>
            <a:ext cx="14287" cy="5207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3688" name="Line 39">
            <a:extLst>
              <a:ext uri="{FF2B5EF4-FFF2-40B4-BE49-F238E27FC236}">
                <a16:creationId xmlns:a16="http://schemas.microsoft.com/office/drawing/2014/main" id="{7FC4473D-1B40-3A70-50F0-EA059F894562}"/>
              </a:ext>
            </a:extLst>
          </p:cNvPr>
          <p:cNvSpPr>
            <a:spLocks noChangeShapeType="1"/>
          </p:cNvSpPr>
          <p:nvPr/>
        </p:nvSpPr>
        <p:spPr bwMode="auto">
          <a:xfrm>
            <a:off x="6707188" y="5648325"/>
            <a:ext cx="641350" cy="269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3689" name="Line 40">
            <a:extLst>
              <a:ext uri="{FF2B5EF4-FFF2-40B4-BE49-F238E27FC236}">
                <a16:creationId xmlns:a16="http://schemas.microsoft.com/office/drawing/2014/main" id="{0B492664-4F92-AF57-349A-6A802422C7AB}"/>
              </a:ext>
            </a:extLst>
          </p:cNvPr>
          <p:cNvSpPr>
            <a:spLocks noChangeShapeType="1"/>
          </p:cNvSpPr>
          <p:nvPr/>
        </p:nvSpPr>
        <p:spPr bwMode="auto">
          <a:xfrm flipH="1">
            <a:off x="2393950" y="4338638"/>
            <a:ext cx="2082800" cy="11906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3690" name="Line 41">
            <a:extLst>
              <a:ext uri="{FF2B5EF4-FFF2-40B4-BE49-F238E27FC236}">
                <a16:creationId xmlns:a16="http://schemas.microsoft.com/office/drawing/2014/main" id="{AE9BB448-BC34-94CB-4092-719403B894A9}"/>
              </a:ext>
            </a:extLst>
          </p:cNvPr>
          <p:cNvSpPr>
            <a:spLocks noChangeShapeType="1"/>
          </p:cNvSpPr>
          <p:nvPr/>
        </p:nvSpPr>
        <p:spPr bwMode="auto">
          <a:xfrm>
            <a:off x="4471988" y="4327525"/>
            <a:ext cx="0" cy="12334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3691" name="Line 42">
            <a:extLst>
              <a:ext uri="{FF2B5EF4-FFF2-40B4-BE49-F238E27FC236}">
                <a16:creationId xmlns:a16="http://schemas.microsoft.com/office/drawing/2014/main" id="{28542F89-5CC8-ECCD-0F9D-B9FE4728CC80}"/>
              </a:ext>
            </a:extLst>
          </p:cNvPr>
          <p:cNvSpPr>
            <a:spLocks noChangeShapeType="1"/>
          </p:cNvSpPr>
          <p:nvPr/>
        </p:nvSpPr>
        <p:spPr bwMode="auto">
          <a:xfrm flipH="1" flipV="1">
            <a:off x="4651375" y="4273550"/>
            <a:ext cx="1873250" cy="13636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3692" name="Text Box 43">
            <a:extLst>
              <a:ext uri="{FF2B5EF4-FFF2-40B4-BE49-F238E27FC236}">
                <a16:creationId xmlns:a16="http://schemas.microsoft.com/office/drawing/2014/main" id="{58ED877F-D037-7C0D-9444-7216DED2D3B8}"/>
              </a:ext>
            </a:extLst>
          </p:cNvPr>
          <p:cNvSpPr txBox="1">
            <a:spLocks noChangeArrowheads="1"/>
          </p:cNvSpPr>
          <p:nvPr/>
        </p:nvSpPr>
        <p:spPr bwMode="auto">
          <a:xfrm>
            <a:off x="2595563" y="5459413"/>
            <a:ext cx="5794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hub</a:t>
            </a:r>
          </a:p>
        </p:txBody>
      </p:sp>
      <p:sp>
        <p:nvSpPr>
          <p:cNvPr id="113693" name="Text Box 44">
            <a:extLst>
              <a:ext uri="{FF2B5EF4-FFF2-40B4-BE49-F238E27FC236}">
                <a16:creationId xmlns:a16="http://schemas.microsoft.com/office/drawing/2014/main" id="{BB894DF1-27FE-8B12-A77F-92190D9D28DC}"/>
              </a:ext>
            </a:extLst>
          </p:cNvPr>
          <p:cNvSpPr txBox="1">
            <a:spLocks noChangeArrowheads="1"/>
          </p:cNvSpPr>
          <p:nvPr/>
        </p:nvSpPr>
        <p:spPr bwMode="auto">
          <a:xfrm>
            <a:off x="4651375" y="5468938"/>
            <a:ext cx="5699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hub</a:t>
            </a:r>
          </a:p>
        </p:txBody>
      </p:sp>
      <p:sp>
        <p:nvSpPr>
          <p:cNvPr id="113694" name="Text Box 45">
            <a:extLst>
              <a:ext uri="{FF2B5EF4-FFF2-40B4-BE49-F238E27FC236}">
                <a16:creationId xmlns:a16="http://schemas.microsoft.com/office/drawing/2014/main" id="{5AAB12F7-D199-12F2-9B71-16540EC6A5C3}"/>
              </a:ext>
            </a:extLst>
          </p:cNvPr>
          <p:cNvSpPr txBox="1">
            <a:spLocks noChangeArrowheads="1"/>
          </p:cNvSpPr>
          <p:nvPr/>
        </p:nvSpPr>
        <p:spPr bwMode="auto">
          <a:xfrm>
            <a:off x="6740525" y="5329238"/>
            <a:ext cx="5699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hub</a:t>
            </a:r>
          </a:p>
        </p:txBody>
      </p:sp>
      <p:sp>
        <p:nvSpPr>
          <p:cNvPr id="113695" name="Text Box 46">
            <a:extLst>
              <a:ext uri="{FF2B5EF4-FFF2-40B4-BE49-F238E27FC236}">
                <a16:creationId xmlns:a16="http://schemas.microsoft.com/office/drawing/2014/main" id="{001E537A-A8C4-F53F-FC28-C925A4CB9A2C}"/>
              </a:ext>
            </a:extLst>
          </p:cNvPr>
          <p:cNvSpPr txBox="1">
            <a:spLocks noChangeArrowheads="1"/>
          </p:cNvSpPr>
          <p:nvPr/>
        </p:nvSpPr>
        <p:spPr bwMode="auto">
          <a:xfrm>
            <a:off x="4805363" y="3997325"/>
            <a:ext cx="5699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hub</a:t>
            </a:r>
          </a:p>
        </p:txBody>
      </p:sp>
      <p:sp>
        <p:nvSpPr>
          <p:cNvPr id="113696" name="Rectangle 47">
            <a:extLst>
              <a:ext uri="{FF2B5EF4-FFF2-40B4-BE49-F238E27FC236}">
                <a16:creationId xmlns:a16="http://schemas.microsoft.com/office/drawing/2014/main" id="{DCA60E5F-2302-F227-05F2-660E535A2A48}"/>
              </a:ext>
            </a:extLst>
          </p:cNvPr>
          <p:cNvSpPr>
            <a:spLocks noChangeArrowheads="1"/>
          </p:cNvSpPr>
          <p:nvPr/>
        </p:nvSpPr>
        <p:spPr bwMode="auto">
          <a:xfrm>
            <a:off x="4270375" y="4291013"/>
            <a:ext cx="361950" cy="74612"/>
          </a:xfrm>
          <a:prstGeom prst="rect">
            <a:avLst/>
          </a:prstGeom>
          <a:solidFill>
            <a:srgbClr val="CC99FF"/>
          </a:solidFill>
          <a:ln w="9525">
            <a:miter lim="800000"/>
            <a:headEnd/>
            <a:tailEnd/>
          </a:ln>
          <a:scene3d>
            <a:camera prst="legacyObliqueTopRight"/>
            <a:lightRig rig="legacyFlat3" dir="l"/>
          </a:scene3d>
          <a:sp3d extrusionH="430200" prstMaterial="legacyMatte">
            <a:bevelT w="13500" h="13500" prst="angle"/>
            <a:bevelB w="13500" h="13500" prst="angle"/>
            <a:extrusionClr>
              <a:srgbClr val="CC99FF"/>
            </a:extrusionClr>
            <a:contourClr>
              <a:srgbClr val="CC99FF"/>
            </a:contourClr>
          </a:sp3d>
        </p:spPr>
        <p:txBody>
          <a:bodyPr wrap="none" anchor="ctr">
            <a:flatTx/>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Number Placeholder 1">
            <a:extLst>
              <a:ext uri="{FF2B5EF4-FFF2-40B4-BE49-F238E27FC236}">
                <a16:creationId xmlns:a16="http://schemas.microsoft.com/office/drawing/2014/main" id="{00E73C57-8D01-5A3A-5720-5C485FA5A63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922E1DC-AB70-B143-B6E3-5468D37A4C4D}"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115714" name="Picture 2" descr="Hub regenerating a signal. A signal is sent from a PC to a Hub and onwards. The original signal from the PC is shown as a square wave representing bits 10010. By the hub the signal has become &quot;original + noise&quot;. Where the signal was flat in the original signal, it is now moving up and down . However this signal never crosses a threshold (shown as a purple dashed line) between the heights that represented 1 and 0 in the original signal. After the hub the &quot;regenerated signal&quot; is the same as the &quot;original signal&quot;. ">
            <a:extLst>
              <a:ext uri="{FF2B5EF4-FFF2-40B4-BE49-F238E27FC236}">
                <a16:creationId xmlns:a16="http://schemas.microsoft.com/office/drawing/2014/main" id="{48235A7B-51F3-7C01-F7A1-0239ACA8CF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9388" y="1554163"/>
            <a:ext cx="6245225"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Rectangle 2">
            <a:extLst>
              <a:ext uri="{FF2B5EF4-FFF2-40B4-BE49-F238E27FC236}">
                <a16:creationId xmlns:a16="http://schemas.microsoft.com/office/drawing/2014/main" id="{79F71D74-1470-3361-A397-5C5D8C61A86D}"/>
              </a:ext>
            </a:extLst>
          </p:cNvPr>
          <p:cNvSpPr txBox="1">
            <a:spLocks noChangeArrowheads="1"/>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Physical Layer: Hubs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6737" name="Slide Number Placeholder 3">
            <a:extLst>
              <a:ext uri="{FF2B5EF4-FFF2-40B4-BE49-F238E27FC236}">
                <a16:creationId xmlns:a16="http://schemas.microsoft.com/office/drawing/2014/main" id="{F712C9C6-A279-3198-B29C-05124314D234}"/>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80F80728-AD43-6E4B-98C8-F9EB072BF558}"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114</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116738" name="Rectangle 2">
            <a:extLst>
              <a:ext uri="{FF2B5EF4-FFF2-40B4-BE49-F238E27FC236}">
                <a16:creationId xmlns:a16="http://schemas.microsoft.com/office/drawing/2014/main" id="{F039AA8B-8D2A-360B-76D0-2060489867C6}"/>
              </a:ext>
            </a:extLst>
          </p:cNvPr>
          <p:cNvSpPr>
            <a:spLocks noGrp="1"/>
          </p:cNvSpPr>
          <p:nvPr>
            <p:ph type="title"/>
          </p:nvPr>
        </p:nvSpPr>
        <p:spPr/>
        <p:txBody>
          <a:bodyPr/>
          <a:lstStyle/>
          <a:p>
            <a:r>
              <a:rPr lang="en-US" altLang="en-US">
                <a:ea typeface="ＭＳ Ｐゴシック" panose="020B0600070205080204" pitchFamily="34" charset="-128"/>
              </a:rPr>
              <a:t>Limitations of Repeaters and Hubs</a:t>
            </a:r>
          </a:p>
        </p:txBody>
      </p:sp>
      <p:sp>
        <p:nvSpPr>
          <p:cNvPr id="1278979" name="Rectangle 3">
            <a:extLst>
              <a:ext uri="{FF2B5EF4-FFF2-40B4-BE49-F238E27FC236}">
                <a16:creationId xmlns:a16="http://schemas.microsoft.com/office/drawing/2014/main" id="{AA48AB06-CD5F-AB4D-1253-7184B59DFDAD}"/>
              </a:ext>
            </a:extLst>
          </p:cNvPr>
          <p:cNvSpPr>
            <a:spLocks noGrp="1"/>
          </p:cNvSpPr>
          <p:nvPr>
            <p:ph type="body" idx="1"/>
          </p:nvPr>
        </p:nvSpPr>
        <p:spPr/>
        <p:txBody>
          <a:bodyPr/>
          <a:lstStyle/>
          <a:p>
            <a:r>
              <a:rPr lang="en-US" altLang="en-US">
                <a:ea typeface="ＭＳ Ｐゴシック" panose="020B0600070205080204" pitchFamily="34" charset="-128"/>
              </a:rPr>
              <a:t>One large shared link</a:t>
            </a:r>
          </a:p>
          <a:p>
            <a:pPr lvl="1"/>
            <a:r>
              <a:rPr lang="en-US" altLang="en-US">
                <a:ea typeface="ＭＳ Ｐゴシック" panose="020B0600070205080204" pitchFamily="34" charset="-128"/>
              </a:rPr>
              <a:t>Each bit is sent everywhere</a:t>
            </a:r>
          </a:p>
          <a:p>
            <a:pPr lvl="1"/>
            <a:r>
              <a:rPr lang="en-US" altLang="en-US">
                <a:ea typeface="ＭＳ Ｐゴシック" panose="020B0600070205080204" pitchFamily="34" charset="-128"/>
              </a:rPr>
              <a:t>So, aggregate throughput is limited</a:t>
            </a:r>
          </a:p>
          <a:p>
            <a:r>
              <a:rPr lang="en-US" altLang="en-US">
                <a:ea typeface="ＭＳ Ｐゴシック" panose="020B0600070205080204" pitchFamily="34" charset="-128"/>
              </a:rPr>
              <a:t>Cannot support multiple LAN technologies</a:t>
            </a:r>
          </a:p>
          <a:p>
            <a:pPr lvl="1"/>
            <a:r>
              <a:rPr lang="en-US" altLang="en-US">
                <a:ea typeface="ＭＳ Ｐゴシック" panose="020B0600070205080204" pitchFamily="34" charset="-128"/>
              </a:rPr>
              <a:t>Does not buffer or interpret frames</a:t>
            </a:r>
          </a:p>
          <a:p>
            <a:pPr lvl="1"/>
            <a:r>
              <a:rPr lang="en-US" altLang="en-US">
                <a:ea typeface="ＭＳ Ｐゴシック" panose="020B0600070205080204" pitchFamily="34" charset="-128"/>
              </a:rPr>
              <a:t>Can</a:t>
            </a:r>
            <a:r>
              <a:rPr lang="ja-JP" altLang="en-US">
                <a:ea typeface="ＭＳ Ｐゴシック" panose="020B0600070205080204" pitchFamily="34" charset="-128"/>
              </a:rPr>
              <a:t>’</a:t>
            </a:r>
            <a:r>
              <a:rPr lang="en-US" altLang="ja-JP">
                <a:ea typeface="ＭＳ Ｐゴシック" panose="020B0600070205080204" pitchFamily="34" charset="-128"/>
              </a:rPr>
              <a:t>t interconnect between different rates/formats</a:t>
            </a:r>
          </a:p>
          <a:p>
            <a:r>
              <a:rPr lang="en-US" altLang="en-US">
                <a:ea typeface="ＭＳ Ｐゴシック" panose="020B0600070205080204" pitchFamily="34" charset="-128"/>
              </a:rPr>
              <a:t>Limitations on maximum nodes and distances</a:t>
            </a:r>
          </a:p>
          <a:p>
            <a:pPr lvl="1"/>
            <a:r>
              <a:rPr lang="en-US" altLang="en-US">
                <a:ea typeface="ＭＳ Ｐゴシック" panose="020B0600070205080204" pitchFamily="34" charset="-128"/>
              </a:rPr>
              <a:t>Shared medium imposes length limits</a:t>
            </a:r>
          </a:p>
          <a:p>
            <a:pPr lvl="1"/>
            <a:r>
              <a:rPr lang="en-US" altLang="en-US">
                <a:ea typeface="ＭＳ Ｐゴシック" panose="020B0600070205080204" pitchFamily="34" charset="-128"/>
              </a:rPr>
              <a:t>E.g., cannot go beyond 2500 meters on Ethernet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7897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7897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7897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78979">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78979">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78979">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78979">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78979">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7897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8979"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Number Placeholder 4">
            <a:extLst>
              <a:ext uri="{FF2B5EF4-FFF2-40B4-BE49-F238E27FC236}">
                <a16:creationId xmlns:a16="http://schemas.microsoft.com/office/drawing/2014/main" id="{F3906BA4-EDC6-5607-C70E-6774F4B96DB9}"/>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DFC1F6C-777F-E54B-B8FE-B48E3A0D49DE}"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118786" name="Rectangle 2">
            <a:extLst>
              <a:ext uri="{FF2B5EF4-FFF2-40B4-BE49-F238E27FC236}">
                <a16:creationId xmlns:a16="http://schemas.microsoft.com/office/drawing/2014/main" id="{82C75E50-CE3B-EE78-3022-AD90373399A3}"/>
              </a:ext>
            </a:extLst>
          </p:cNvPr>
          <p:cNvSpPr>
            <a:spLocks noGrp="1"/>
          </p:cNvSpPr>
          <p:nvPr>
            <p:ph type="title"/>
          </p:nvPr>
        </p:nvSpPr>
        <p:spPr/>
        <p:txBody>
          <a:bodyPr/>
          <a:lstStyle/>
          <a:p>
            <a:r>
              <a:rPr lang="en-US" altLang="en-US">
                <a:ea typeface="ＭＳ Ｐゴシック" panose="020B0600070205080204" pitchFamily="34" charset="-128"/>
              </a:rPr>
              <a:t>Link Layer: Bridges</a:t>
            </a:r>
          </a:p>
        </p:txBody>
      </p:sp>
      <p:sp>
        <p:nvSpPr>
          <p:cNvPr id="118787" name="Rectangle 4">
            <a:extLst>
              <a:ext uri="{FF2B5EF4-FFF2-40B4-BE49-F238E27FC236}">
                <a16:creationId xmlns:a16="http://schemas.microsoft.com/office/drawing/2014/main" id="{13B2B4CB-E0EC-1716-B55B-2C7535780BCC}"/>
              </a:ext>
            </a:extLst>
          </p:cNvPr>
          <p:cNvSpPr>
            <a:spLocks noGrp="1"/>
          </p:cNvSpPr>
          <p:nvPr>
            <p:ph type="body" sz="half" idx="1"/>
          </p:nvPr>
        </p:nvSpPr>
        <p:spPr/>
        <p:txBody>
          <a:bodyPr/>
          <a:lstStyle/>
          <a:p>
            <a:r>
              <a:rPr lang="en-US" altLang="en-US">
                <a:ea typeface="ＭＳ Ｐゴシック" panose="020B0600070205080204" pitchFamily="34" charset="-128"/>
              </a:rPr>
              <a:t>Connects two or more LANs at the link layer</a:t>
            </a:r>
          </a:p>
          <a:p>
            <a:pPr lvl="1"/>
            <a:r>
              <a:rPr lang="en-US" altLang="en-US">
                <a:ea typeface="ＭＳ Ｐゴシック" panose="020B0600070205080204" pitchFamily="34" charset="-128"/>
              </a:rPr>
              <a:t>Extracts destination address from the frame</a:t>
            </a:r>
          </a:p>
          <a:p>
            <a:pPr lvl="1"/>
            <a:r>
              <a:rPr lang="en-US" altLang="en-US">
                <a:ea typeface="ＭＳ Ｐゴシック" panose="020B0600070205080204" pitchFamily="34" charset="-128"/>
              </a:rPr>
              <a:t>Looks up the destination in a table</a:t>
            </a:r>
          </a:p>
          <a:p>
            <a:pPr lvl="1"/>
            <a:r>
              <a:rPr lang="en-US" altLang="en-US">
                <a:ea typeface="ＭＳ Ｐゴシック" panose="020B0600070205080204" pitchFamily="34" charset="-128"/>
              </a:rPr>
              <a:t>Forwards the frame to the appropriate segment</a:t>
            </a:r>
          </a:p>
          <a:p>
            <a:r>
              <a:rPr lang="en-US" altLang="en-US">
                <a:ea typeface="ＭＳ Ｐゴシック" panose="020B0600070205080204" pitchFamily="34" charset="-128"/>
              </a:rPr>
              <a:t>Each segment can carry its own traffic</a:t>
            </a:r>
          </a:p>
        </p:txBody>
      </p:sp>
      <p:sp>
        <p:nvSpPr>
          <p:cNvPr id="118788" name="Line 6">
            <a:extLst>
              <a:ext uri="{FF2B5EF4-FFF2-40B4-BE49-F238E27FC236}">
                <a16:creationId xmlns:a16="http://schemas.microsoft.com/office/drawing/2014/main" id="{BA386F79-04B8-BFB0-736D-FF21B6E1350F}"/>
              </a:ext>
            </a:extLst>
          </p:cNvPr>
          <p:cNvSpPr>
            <a:spLocks noChangeShapeType="1"/>
          </p:cNvSpPr>
          <p:nvPr/>
        </p:nvSpPr>
        <p:spPr bwMode="auto">
          <a:xfrm>
            <a:off x="4800600" y="4881563"/>
            <a:ext cx="2438400" cy="0"/>
          </a:xfrm>
          <a:prstGeom prst="line">
            <a:avLst/>
          </a:prstGeom>
          <a:noFill/>
          <a:ln w="762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8789" name="Rectangle 7">
            <a:extLst>
              <a:ext uri="{FF2B5EF4-FFF2-40B4-BE49-F238E27FC236}">
                <a16:creationId xmlns:a16="http://schemas.microsoft.com/office/drawing/2014/main" id="{394B9A74-5214-0ED3-42DA-3ED4E554DA18}"/>
              </a:ext>
            </a:extLst>
          </p:cNvPr>
          <p:cNvSpPr>
            <a:spLocks noChangeArrowheads="1"/>
          </p:cNvSpPr>
          <p:nvPr/>
        </p:nvSpPr>
        <p:spPr bwMode="auto">
          <a:xfrm>
            <a:off x="1949450" y="4367213"/>
            <a:ext cx="609600" cy="284162"/>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63500" tIns="25400" rIns="63500" bIns="25400">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34" charset="-128"/>
                <a:cs typeface="+mn-cs"/>
              </a:rPr>
              <a:t>host</a:t>
            </a:r>
          </a:p>
        </p:txBody>
      </p:sp>
      <p:sp>
        <p:nvSpPr>
          <p:cNvPr id="118790" name="Line 8">
            <a:extLst>
              <a:ext uri="{FF2B5EF4-FFF2-40B4-BE49-F238E27FC236}">
                <a16:creationId xmlns:a16="http://schemas.microsoft.com/office/drawing/2014/main" id="{D94A53D9-6A2E-A617-606A-BB3B89BBE536}"/>
              </a:ext>
            </a:extLst>
          </p:cNvPr>
          <p:cNvSpPr>
            <a:spLocks noChangeShapeType="1"/>
          </p:cNvSpPr>
          <p:nvPr/>
        </p:nvSpPr>
        <p:spPr bwMode="auto">
          <a:xfrm>
            <a:off x="2247900" y="4659313"/>
            <a:ext cx="0" cy="2159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8791" name="Rectangle 9">
            <a:extLst>
              <a:ext uri="{FF2B5EF4-FFF2-40B4-BE49-F238E27FC236}">
                <a16:creationId xmlns:a16="http://schemas.microsoft.com/office/drawing/2014/main" id="{72EC9671-8231-5463-E7E9-B06ADF2A6954}"/>
              </a:ext>
            </a:extLst>
          </p:cNvPr>
          <p:cNvSpPr>
            <a:spLocks noChangeArrowheads="1"/>
          </p:cNvSpPr>
          <p:nvPr/>
        </p:nvSpPr>
        <p:spPr bwMode="auto">
          <a:xfrm>
            <a:off x="2863850" y="4367213"/>
            <a:ext cx="609600" cy="284162"/>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63500" tIns="25400" rIns="63500" bIns="25400">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34" charset="-128"/>
                <a:cs typeface="+mn-cs"/>
              </a:rPr>
              <a:t>host</a:t>
            </a:r>
          </a:p>
        </p:txBody>
      </p:sp>
      <p:sp>
        <p:nvSpPr>
          <p:cNvPr id="118792" name="Line 10">
            <a:extLst>
              <a:ext uri="{FF2B5EF4-FFF2-40B4-BE49-F238E27FC236}">
                <a16:creationId xmlns:a16="http://schemas.microsoft.com/office/drawing/2014/main" id="{1BE1D1D2-3305-BA51-285F-EB643FFC87FC}"/>
              </a:ext>
            </a:extLst>
          </p:cNvPr>
          <p:cNvSpPr>
            <a:spLocks noChangeShapeType="1"/>
          </p:cNvSpPr>
          <p:nvPr/>
        </p:nvSpPr>
        <p:spPr bwMode="auto">
          <a:xfrm>
            <a:off x="3162300" y="4659313"/>
            <a:ext cx="0" cy="2159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8793" name="Rectangle 11">
            <a:extLst>
              <a:ext uri="{FF2B5EF4-FFF2-40B4-BE49-F238E27FC236}">
                <a16:creationId xmlns:a16="http://schemas.microsoft.com/office/drawing/2014/main" id="{61F69FDC-86AD-AA6E-BEFA-66187A058BEA}"/>
              </a:ext>
            </a:extLst>
          </p:cNvPr>
          <p:cNvSpPr>
            <a:spLocks noChangeArrowheads="1"/>
          </p:cNvSpPr>
          <p:nvPr/>
        </p:nvSpPr>
        <p:spPr bwMode="auto">
          <a:xfrm>
            <a:off x="3778250" y="4367213"/>
            <a:ext cx="609600" cy="284162"/>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63500" tIns="25400" rIns="63500" bIns="25400">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34" charset="-128"/>
                <a:cs typeface="+mn-cs"/>
              </a:rPr>
              <a:t>host</a:t>
            </a:r>
          </a:p>
        </p:txBody>
      </p:sp>
      <p:sp>
        <p:nvSpPr>
          <p:cNvPr id="118794" name="Line 12">
            <a:extLst>
              <a:ext uri="{FF2B5EF4-FFF2-40B4-BE49-F238E27FC236}">
                <a16:creationId xmlns:a16="http://schemas.microsoft.com/office/drawing/2014/main" id="{B69BA93A-E883-2F59-7863-0F60C1320E06}"/>
              </a:ext>
            </a:extLst>
          </p:cNvPr>
          <p:cNvSpPr>
            <a:spLocks noChangeShapeType="1"/>
          </p:cNvSpPr>
          <p:nvPr/>
        </p:nvSpPr>
        <p:spPr bwMode="auto">
          <a:xfrm>
            <a:off x="4076700" y="4659313"/>
            <a:ext cx="0" cy="2159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8795" name="Rectangle 13">
            <a:extLst>
              <a:ext uri="{FF2B5EF4-FFF2-40B4-BE49-F238E27FC236}">
                <a16:creationId xmlns:a16="http://schemas.microsoft.com/office/drawing/2014/main" id="{5FE3ACB0-A55B-0D53-5685-356099D162F6}"/>
              </a:ext>
            </a:extLst>
          </p:cNvPr>
          <p:cNvSpPr>
            <a:spLocks noChangeArrowheads="1"/>
          </p:cNvSpPr>
          <p:nvPr/>
        </p:nvSpPr>
        <p:spPr bwMode="auto">
          <a:xfrm>
            <a:off x="4692650" y="4367213"/>
            <a:ext cx="609600" cy="284162"/>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63500" tIns="25400" rIns="63500" bIns="25400">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34" charset="-128"/>
                <a:cs typeface="+mn-cs"/>
              </a:rPr>
              <a:t>host</a:t>
            </a:r>
          </a:p>
        </p:txBody>
      </p:sp>
      <p:sp>
        <p:nvSpPr>
          <p:cNvPr id="118796" name="Line 14">
            <a:extLst>
              <a:ext uri="{FF2B5EF4-FFF2-40B4-BE49-F238E27FC236}">
                <a16:creationId xmlns:a16="http://schemas.microsoft.com/office/drawing/2014/main" id="{C671F0C8-B202-C043-E479-E91BFCBBB4D2}"/>
              </a:ext>
            </a:extLst>
          </p:cNvPr>
          <p:cNvSpPr>
            <a:spLocks noChangeShapeType="1"/>
          </p:cNvSpPr>
          <p:nvPr/>
        </p:nvSpPr>
        <p:spPr bwMode="auto">
          <a:xfrm>
            <a:off x="4991100" y="4659313"/>
            <a:ext cx="0" cy="2159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8797" name="Rectangle 15">
            <a:extLst>
              <a:ext uri="{FF2B5EF4-FFF2-40B4-BE49-F238E27FC236}">
                <a16:creationId xmlns:a16="http://schemas.microsoft.com/office/drawing/2014/main" id="{71282E98-6CF6-98FB-DF42-1D4C8E438C8A}"/>
              </a:ext>
            </a:extLst>
          </p:cNvPr>
          <p:cNvSpPr>
            <a:spLocks noChangeArrowheads="1"/>
          </p:cNvSpPr>
          <p:nvPr/>
        </p:nvSpPr>
        <p:spPr bwMode="auto">
          <a:xfrm>
            <a:off x="5607050" y="4367213"/>
            <a:ext cx="609600" cy="284162"/>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63500" tIns="25400" rIns="63500" bIns="25400">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34" charset="-128"/>
                <a:cs typeface="+mn-cs"/>
              </a:rPr>
              <a:t>host</a:t>
            </a:r>
          </a:p>
        </p:txBody>
      </p:sp>
      <p:sp>
        <p:nvSpPr>
          <p:cNvPr id="118798" name="Line 16">
            <a:extLst>
              <a:ext uri="{FF2B5EF4-FFF2-40B4-BE49-F238E27FC236}">
                <a16:creationId xmlns:a16="http://schemas.microsoft.com/office/drawing/2014/main" id="{44112744-05D6-CA7D-D9F0-9699D61C22B9}"/>
              </a:ext>
            </a:extLst>
          </p:cNvPr>
          <p:cNvSpPr>
            <a:spLocks noChangeShapeType="1"/>
          </p:cNvSpPr>
          <p:nvPr/>
        </p:nvSpPr>
        <p:spPr bwMode="auto">
          <a:xfrm>
            <a:off x="5905500" y="4659313"/>
            <a:ext cx="0" cy="2159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8799" name="Line 17">
            <a:extLst>
              <a:ext uri="{FF2B5EF4-FFF2-40B4-BE49-F238E27FC236}">
                <a16:creationId xmlns:a16="http://schemas.microsoft.com/office/drawing/2014/main" id="{BE63C532-DA36-A42C-59BF-CEF46734280F}"/>
              </a:ext>
            </a:extLst>
          </p:cNvPr>
          <p:cNvSpPr>
            <a:spLocks noChangeShapeType="1"/>
          </p:cNvSpPr>
          <p:nvPr/>
        </p:nvSpPr>
        <p:spPr bwMode="auto">
          <a:xfrm>
            <a:off x="4800600" y="5948363"/>
            <a:ext cx="2438400" cy="0"/>
          </a:xfrm>
          <a:prstGeom prst="line">
            <a:avLst/>
          </a:prstGeom>
          <a:noFill/>
          <a:ln w="762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8800" name="Rectangle 18">
            <a:extLst>
              <a:ext uri="{FF2B5EF4-FFF2-40B4-BE49-F238E27FC236}">
                <a16:creationId xmlns:a16="http://schemas.microsoft.com/office/drawing/2014/main" id="{12425D97-0405-D6AF-46BD-3583110B63DD}"/>
              </a:ext>
            </a:extLst>
          </p:cNvPr>
          <p:cNvSpPr>
            <a:spLocks noChangeArrowheads="1"/>
          </p:cNvSpPr>
          <p:nvPr/>
        </p:nvSpPr>
        <p:spPr bwMode="auto">
          <a:xfrm>
            <a:off x="1949450" y="6178550"/>
            <a:ext cx="609600" cy="284163"/>
          </a:xfrm>
          <a:prstGeom prst="rect">
            <a:avLst/>
          </a:prstGeom>
          <a:solidFill>
            <a:srgbClr val="0080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63500" tIns="25400" rIns="63500" bIns="25400">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34" charset="-128"/>
                <a:cs typeface="+mn-cs"/>
              </a:rPr>
              <a:t>host</a:t>
            </a:r>
          </a:p>
        </p:txBody>
      </p:sp>
      <p:sp>
        <p:nvSpPr>
          <p:cNvPr id="118801" name="Line 19">
            <a:extLst>
              <a:ext uri="{FF2B5EF4-FFF2-40B4-BE49-F238E27FC236}">
                <a16:creationId xmlns:a16="http://schemas.microsoft.com/office/drawing/2014/main" id="{784D75AB-8C2E-E817-B7A2-91590634A358}"/>
              </a:ext>
            </a:extLst>
          </p:cNvPr>
          <p:cNvSpPr>
            <a:spLocks noChangeShapeType="1"/>
          </p:cNvSpPr>
          <p:nvPr/>
        </p:nvSpPr>
        <p:spPr bwMode="auto">
          <a:xfrm>
            <a:off x="2247900" y="5954713"/>
            <a:ext cx="0" cy="2159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8802" name="Rectangle 20">
            <a:extLst>
              <a:ext uri="{FF2B5EF4-FFF2-40B4-BE49-F238E27FC236}">
                <a16:creationId xmlns:a16="http://schemas.microsoft.com/office/drawing/2014/main" id="{52D2CC79-7F65-1755-902B-0D93D7ACE0D4}"/>
              </a:ext>
            </a:extLst>
          </p:cNvPr>
          <p:cNvSpPr>
            <a:spLocks noChangeArrowheads="1"/>
          </p:cNvSpPr>
          <p:nvPr/>
        </p:nvSpPr>
        <p:spPr bwMode="auto">
          <a:xfrm>
            <a:off x="2863850" y="6178550"/>
            <a:ext cx="609600" cy="2841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63500" tIns="25400" rIns="63500" bIns="25400">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34" charset="-128"/>
                <a:cs typeface="+mn-cs"/>
              </a:rPr>
              <a:t>host</a:t>
            </a:r>
          </a:p>
        </p:txBody>
      </p:sp>
      <p:sp>
        <p:nvSpPr>
          <p:cNvPr id="118803" name="Line 21">
            <a:extLst>
              <a:ext uri="{FF2B5EF4-FFF2-40B4-BE49-F238E27FC236}">
                <a16:creationId xmlns:a16="http://schemas.microsoft.com/office/drawing/2014/main" id="{C3F29E09-CDF7-70A9-5581-67BD8E319A78}"/>
              </a:ext>
            </a:extLst>
          </p:cNvPr>
          <p:cNvSpPr>
            <a:spLocks noChangeShapeType="1"/>
          </p:cNvSpPr>
          <p:nvPr/>
        </p:nvSpPr>
        <p:spPr bwMode="auto">
          <a:xfrm>
            <a:off x="3162300" y="5954713"/>
            <a:ext cx="0" cy="2159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8804" name="Rectangle 22">
            <a:extLst>
              <a:ext uri="{FF2B5EF4-FFF2-40B4-BE49-F238E27FC236}">
                <a16:creationId xmlns:a16="http://schemas.microsoft.com/office/drawing/2014/main" id="{5BC02002-A783-846D-94CB-78576DCAE414}"/>
              </a:ext>
            </a:extLst>
          </p:cNvPr>
          <p:cNvSpPr>
            <a:spLocks noChangeArrowheads="1"/>
          </p:cNvSpPr>
          <p:nvPr/>
        </p:nvSpPr>
        <p:spPr bwMode="auto">
          <a:xfrm>
            <a:off x="3778250" y="6178550"/>
            <a:ext cx="609600" cy="284163"/>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63500" tIns="25400" rIns="63500" bIns="25400">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34" charset="-128"/>
                <a:cs typeface="+mn-cs"/>
              </a:rPr>
              <a:t>host</a:t>
            </a:r>
          </a:p>
        </p:txBody>
      </p:sp>
      <p:sp>
        <p:nvSpPr>
          <p:cNvPr id="118805" name="Line 23">
            <a:extLst>
              <a:ext uri="{FF2B5EF4-FFF2-40B4-BE49-F238E27FC236}">
                <a16:creationId xmlns:a16="http://schemas.microsoft.com/office/drawing/2014/main" id="{4209EEEC-2BB9-4D63-F495-7D8579CEC311}"/>
              </a:ext>
            </a:extLst>
          </p:cNvPr>
          <p:cNvSpPr>
            <a:spLocks noChangeShapeType="1"/>
          </p:cNvSpPr>
          <p:nvPr/>
        </p:nvSpPr>
        <p:spPr bwMode="auto">
          <a:xfrm>
            <a:off x="4076700" y="5954713"/>
            <a:ext cx="0" cy="2159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8806" name="Rectangle 24">
            <a:extLst>
              <a:ext uri="{FF2B5EF4-FFF2-40B4-BE49-F238E27FC236}">
                <a16:creationId xmlns:a16="http://schemas.microsoft.com/office/drawing/2014/main" id="{5B2E51D8-EEFF-CC3D-E5BE-C22EDEC39566}"/>
              </a:ext>
            </a:extLst>
          </p:cNvPr>
          <p:cNvSpPr>
            <a:spLocks noChangeArrowheads="1"/>
          </p:cNvSpPr>
          <p:nvPr/>
        </p:nvSpPr>
        <p:spPr bwMode="auto">
          <a:xfrm>
            <a:off x="4692650" y="6178550"/>
            <a:ext cx="609600" cy="2841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63500" tIns="25400" rIns="63500" bIns="25400">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34" charset="-128"/>
                <a:cs typeface="+mn-cs"/>
              </a:rPr>
              <a:t>host</a:t>
            </a:r>
          </a:p>
        </p:txBody>
      </p:sp>
      <p:sp>
        <p:nvSpPr>
          <p:cNvPr id="118807" name="Line 25">
            <a:extLst>
              <a:ext uri="{FF2B5EF4-FFF2-40B4-BE49-F238E27FC236}">
                <a16:creationId xmlns:a16="http://schemas.microsoft.com/office/drawing/2014/main" id="{A4154AE8-5B3E-F2C2-8E12-569CF5FBCDCC}"/>
              </a:ext>
            </a:extLst>
          </p:cNvPr>
          <p:cNvSpPr>
            <a:spLocks noChangeShapeType="1"/>
          </p:cNvSpPr>
          <p:nvPr/>
        </p:nvSpPr>
        <p:spPr bwMode="auto">
          <a:xfrm>
            <a:off x="4991100" y="5954713"/>
            <a:ext cx="0" cy="2159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8808" name="Rectangle 26">
            <a:extLst>
              <a:ext uri="{FF2B5EF4-FFF2-40B4-BE49-F238E27FC236}">
                <a16:creationId xmlns:a16="http://schemas.microsoft.com/office/drawing/2014/main" id="{FC734006-95C5-2E77-CBB0-CCEDC3CD55A4}"/>
              </a:ext>
            </a:extLst>
          </p:cNvPr>
          <p:cNvSpPr>
            <a:spLocks noChangeArrowheads="1"/>
          </p:cNvSpPr>
          <p:nvPr/>
        </p:nvSpPr>
        <p:spPr bwMode="auto">
          <a:xfrm>
            <a:off x="5607050" y="6178550"/>
            <a:ext cx="609600" cy="2841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63500" tIns="25400" rIns="63500" bIns="25400">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34" charset="-128"/>
                <a:cs typeface="+mn-cs"/>
              </a:rPr>
              <a:t>host</a:t>
            </a:r>
          </a:p>
        </p:txBody>
      </p:sp>
      <p:sp>
        <p:nvSpPr>
          <p:cNvPr id="118809" name="Line 27">
            <a:extLst>
              <a:ext uri="{FF2B5EF4-FFF2-40B4-BE49-F238E27FC236}">
                <a16:creationId xmlns:a16="http://schemas.microsoft.com/office/drawing/2014/main" id="{679F1C63-F2DD-6712-04EA-B34D3E27C88C}"/>
              </a:ext>
            </a:extLst>
          </p:cNvPr>
          <p:cNvSpPr>
            <a:spLocks noChangeShapeType="1"/>
          </p:cNvSpPr>
          <p:nvPr/>
        </p:nvSpPr>
        <p:spPr bwMode="auto">
          <a:xfrm>
            <a:off x="5905500" y="5954713"/>
            <a:ext cx="0" cy="2159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8810" name="Rectangle 28">
            <a:extLst>
              <a:ext uri="{FF2B5EF4-FFF2-40B4-BE49-F238E27FC236}">
                <a16:creationId xmlns:a16="http://schemas.microsoft.com/office/drawing/2014/main" id="{9E94461E-0195-302D-8D57-8A3DA5891311}"/>
              </a:ext>
            </a:extLst>
          </p:cNvPr>
          <p:cNvSpPr>
            <a:spLocks noChangeArrowheads="1"/>
          </p:cNvSpPr>
          <p:nvPr/>
        </p:nvSpPr>
        <p:spPr bwMode="auto">
          <a:xfrm>
            <a:off x="6553200" y="4365625"/>
            <a:ext cx="609600" cy="2841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63500" tIns="25400" rIns="63500" bIns="25400">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34" charset="-128"/>
                <a:cs typeface="+mn-cs"/>
              </a:rPr>
              <a:t>host</a:t>
            </a:r>
          </a:p>
        </p:txBody>
      </p:sp>
      <p:sp>
        <p:nvSpPr>
          <p:cNvPr id="118811" name="Line 29">
            <a:extLst>
              <a:ext uri="{FF2B5EF4-FFF2-40B4-BE49-F238E27FC236}">
                <a16:creationId xmlns:a16="http://schemas.microsoft.com/office/drawing/2014/main" id="{A9B12B08-13FA-2658-19EB-982E564747FE}"/>
              </a:ext>
            </a:extLst>
          </p:cNvPr>
          <p:cNvSpPr>
            <a:spLocks noChangeShapeType="1"/>
          </p:cNvSpPr>
          <p:nvPr/>
        </p:nvSpPr>
        <p:spPr bwMode="auto">
          <a:xfrm>
            <a:off x="6851650" y="4657725"/>
            <a:ext cx="0" cy="2159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8812" name="Rectangle 30">
            <a:extLst>
              <a:ext uri="{FF2B5EF4-FFF2-40B4-BE49-F238E27FC236}">
                <a16:creationId xmlns:a16="http://schemas.microsoft.com/office/drawing/2014/main" id="{591C104B-E53E-118B-4A33-1AA3BE7CA960}"/>
              </a:ext>
            </a:extLst>
          </p:cNvPr>
          <p:cNvSpPr>
            <a:spLocks noChangeArrowheads="1"/>
          </p:cNvSpPr>
          <p:nvPr/>
        </p:nvSpPr>
        <p:spPr bwMode="auto">
          <a:xfrm>
            <a:off x="6553200" y="6176963"/>
            <a:ext cx="609600" cy="284162"/>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63500" tIns="25400" rIns="63500" bIns="25400">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34" charset="-128"/>
                <a:cs typeface="+mn-cs"/>
              </a:rPr>
              <a:t>host</a:t>
            </a:r>
          </a:p>
        </p:txBody>
      </p:sp>
      <p:sp>
        <p:nvSpPr>
          <p:cNvPr id="118813" name="Line 31">
            <a:extLst>
              <a:ext uri="{FF2B5EF4-FFF2-40B4-BE49-F238E27FC236}">
                <a16:creationId xmlns:a16="http://schemas.microsoft.com/office/drawing/2014/main" id="{E239385D-E847-9F37-9DF5-043AC9E25188}"/>
              </a:ext>
            </a:extLst>
          </p:cNvPr>
          <p:cNvSpPr>
            <a:spLocks noChangeShapeType="1"/>
          </p:cNvSpPr>
          <p:nvPr/>
        </p:nvSpPr>
        <p:spPr bwMode="auto">
          <a:xfrm>
            <a:off x="6851650" y="5953125"/>
            <a:ext cx="0" cy="2159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8814" name="Line 32">
            <a:extLst>
              <a:ext uri="{FF2B5EF4-FFF2-40B4-BE49-F238E27FC236}">
                <a16:creationId xmlns:a16="http://schemas.microsoft.com/office/drawing/2014/main" id="{D259A8F5-C7C8-EA61-6CEB-0A240210D75D}"/>
              </a:ext>
            </a:extLst>
          </p:cNvPr>
          <p:cNvSpPr>
            <a:spLocks noChangeShapeType="1"/>
          </p:cNvSpPr>
          <p:nvPr/>
        </p:nvSpPr>
        <p:spPr bwMode="auto">
          <a:xfrm>
            <a:off x="1905000" y="5948363"/>
            <a:ext cx="2438400" cy="0"/>
          </a:xfrm>
          <a:prstGeom prst="line">
            <a:avLst/>
          </a:prstGeom>
          <a:noFill/>
          <a:ln w="762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8815" name="Line 33">
            <a:extLst>
              <a:ext uri="{FF2B5EF4-FFF2-40B4-BE49-F238E27FC236}">
                <a16:creationId xmlns:a16="http://schemas.microsoft.com/office/drawing/2014/main" id="{BD40188B-A55D-275D-A99A-DAFF5A4D79E8}"/>
              </a:ext>
            </a:extLst>
          </p:cNvPr>
          <p:cNvSpPr>
            <a:spLocks noChangeShapeType="1"/>
          </p:cNvSpPr>
          <p:nvPr/>
        </p:nvSpPr>
        <p:spPr bwMode="auto">
          <a:xfrm>
            <a:off x="1905000" y="4881563"/>
            <a:ext cx="2438400" cy="0"/>
          </a:xfrm>
          <a:prstGeom prst="line">
            <a:avLst/>
          </a:prstGeom>
          <a:noFill/>
          <a:ln w="762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8816" name="Line 34">
            <a:extLst>
              <a:ext uri="{FF2B5EF4-FFF2-40B4-BE49-F238E27FC236}">
                <a16:creationId xmlns:a16="http://schemas.microsoft.com/office/drawing/2014/main" id="{25317800-3EB9-0C8F-F771-31B1B4C261FB}"/>
              </a:ext>
            </a:extLst>
          </p:cNvPr>
          <p:cNvSpPr>
            <a:spLocks noChangeShapeType="1"/>
          </p:cNvSpPr>
          <p:nvPr/>
        </p:nvSpPr>
        <p:spPr bwMode="auto">
          <a:xfrm>
            <a:off x="4343400" y="4881563"/>
            <a:ext cx="0" cy="1066800"/>
          </a:xfrm>
          <a:prstGeom prst="line">
            <a:avLst/>
          </a:prstGeom>
          <a:noFill/>
          <a:ln w="762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8817" name="Line 35">
            <a:extLst>
              <a:ext uri="{FF2B5EF4-FFF2-40B4-BE49-F238E27FC236}">
                <a16:creationId xmlns:a16="http://schemas.microsoft.com/office/drawing/2014/main" id="{F6342260-6413-EA3C-1844-2CBF5CBEE421}"/>
              </a:ext>
            </a:extLst>
          </p:cNvPr>
          <p:cNvSpPr>
            <a:spLocks noChangeShapeType="1"/>
          </p:cNvSpPr>
          <p:nvPr/>
        </p:nvSpPr>
        <p:spPr bwMode="auto">
          <a:xfrm>
            <a:off x="4800600" y="4881563"/>
            <a:ext cx="0" cy="1066800"/>
          </a:xfrm>
          <a:prstGeom prst="line">
            <a:avLst/>
          </a:prstGeom>
          <a:noFill/>
          <a:ln w="762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8818" name="Rectangle 36">
            <a:extLst>
              <a:ext uri="{FF2B5EF4-FFF2-40B4-BE49-F238E27FC236}">
                <a16:creationId xmlns:a16="http://schemas.microsoft.com/office/drawing/2014/main" id="{86DA23C3-FB6B-8A81-C9E7-B7C9B17AB2B1}"/>
              </a:ext>
            </a:extLst>
          </p:cNvPr>
          <p:cNvSpPr>
            <a:spLocks noChangeArrowheads="1"/>
          </p:cNvSpPr>
          <p:nvPr/>
        </p:nvSpPr>
        <p:spPr bwMode="auto">
          <a:xfrm>
            <a:off x="4114800" y="5110163"/>
            <a:ext cx="914400" cy="609600"/>
          </a:xfrm>
          <a:prstGeom prst="rect">
            <a:avLst/>
          </a:prstGeom>
          <a:solidFill>
            <a:schemeClr val="tx2"/>
          </a:solidFill>
          <a:ln>
            <a:noFill/>
          </a:ln>
          <a:extLst>
            <a:ext uri="{91240B29-F687-4F45-9708-019B960494DF}">
              <a14:hiddenLine xmlns:a14="http://schemas.microsoft.com/office/drawing/2010/main" w="50800">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white"/>
                </a:solidFill>
                <a:effectLst/>
                <a:uLnTx/>
                <a:uFillTx/>
                <a:latin typeface="Times New Roman" panose="02020603050405020304" pitchFamily="18" charset="0"/>
                <a:ea typeface="ＭＳ Ｐゴシック" panose="020B0600070205080204" pitchFamily="34" charset="-128"/>
                <a:cs typeface="+mn-cs"/>
              </a:rPr>
              <a:t>Bridge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Number Placeholder 3">
            <a:extLst>
              <a:ext uri="{FF2B5EF4-FFF2-40B4-BE49-F238E27FC236}">
                <a16:creationId xmlns:a16="http://schemas.microsoft.com/office/drawing/2014/main" id="{2106F211-1732-484E-9B35-FEA25CD4C52F}"/>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5C98D427-36C9-9B48-948E-277DF92DA9DC}"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116</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120834" name="Rectangle 2">
            <a:extLst>
              <a:ext uri="{FF2B5EF4-FFF2-40B4-BE49-F238E27FC236}">
                <a16:creationId xmlns:a16="http://schemas.microsoft.com/office/drawing/2014/main" id="{AE543C69-24D4-18B1-2F91-7BB3148F6FC4}"/>
              </a:ext>
            </a:extLst>
          </p:cNvPr>
          <p:cNvSpPr>
            <a:spLocks noGrp="1"/>
          </p:cNvSpPr>
          <p:nvPr>
            <p:ph type="title"/>
          </p:nvPr>
        </p:nvSpPr>
        <p:spPr/>
        <p:txBody>
          <a:bodyPr/>
          <a:lstStyle/>
          <a:p>
            <a:r>
              <a:rPr lang="en-US" altLang="en-US">
                <a:ea typeface="ＭＳ Ｐゴシック" panose="020B0600070205080204" pitchFamily="34" charset="-128"/>
              </a:rPr>
              <a:t>Link Layer: Switches</a:t>
            </a:r>
          </a:p>
        </p:txBody>
      </p:sp>
      <p:sp>
        <p:nvSpPr>
          <p:cNvPr id="120835" name="Rectangle 3">
            <a:extLst>
              <a:ext uri="{FF2B5EF4-FFF2-40B4-BE49-F238E27FC236}">
                <a16:creationId xmlns:a16="http://schemas.microsoft.com/office/drawing/2014/main" id="{51FC6EF1-C2F0-4597-A3A2-B4E886D902B8}"/>
              </a:ext>
            </a:extLst>
          </p:cNvPr>
          <p:cNvSpPr>
            <a:spLocks noGrp="1"/>
          </p:cNvSpPr>
          <p:nvPr>
            <p:ph type="body" idx="1"/>
          </p:nvPr>
        </p:nvSpPr>
        <p:spPr>
          <a:xfrm>
            <a:off x="457200" y="1219200"/>
            <a:ext cx="8458200" cy="2555875"/>
          </a:xfrm>
        </p:spPr>
        <p:txBody>
          <a:bodyPr/>
          <a:lstStyle/>
          <a:p>
            <a:r>
              <a:rPr lang="en-US" altLang="en-US">
                <a:ea typeface="ＭＳ Ｐゴシック" panose="020B0600070205080204" pitchFamily="34" charset="-128"/>
              </a:rPr>
              <a:t>Typically connects individual computers</a:t>
            </a:r>
          </a:p>
          <a:p>
            <a:pPr lvl="1"/>
            <a:r>
              <a:rPr lang="en-US" altLang="en-US">
                <a:ea typeface="ＭＳ Ｐゴシック" panose="020B0600070205080204" pitchFamily="34" charset="-128"/>
              </a:rPr>
              <a:t>A switch is essentially the same as a bridge</a:t>
            </a:r>
          </a:p>
          <a:p>
            <a:pPr lvl="1"/>
            <a:r>
              <a:rPr lang="en-US" altLang="en-US">
                <a:ea typeface="ＭＳ Ｐゴシック" panose="020B0600070205080204" pitchFamily="34" charset="-128"/>
              </a:rPr>
              <a:t>… though typically used to connect hosts</a:t>
            </a:r>
          </a:p>
          <a:p>
            <a:r>
              <a:rPr lang="en-US" altLang="en-US">
                <a:ea typeface="ＭＳ Ｐゴシック" panose="020B0600070205080204" pitchFamily="34" charset="-128"/>
              </a:rPr>
              <a:t>Supports concurrent communication</a:t>
            </a:r>
          </a:p>
          <a:p>
            <a:pPr lvl="1"/>
            <a:r>
              <a:rPr lang="en-US" altLang="en-US">
                <a:ea typeface="ＭＳ Ｐゴシック" panose="020B0600070205080204" pitchFamily="34" charset="-128"/>
              </a:rPr>
              <a:t>Host A can talk to C, while B talks to D</a:t>
            </a:r>
          </a:p>
        </p:txBody>
      </p:sp>
      <p:sp>
        <p:nvSpPr>
          <p:cNvPr id="120836" name="Rectangle 4">
            <a:extLst>
              <a:ext uri="{FF2B5EF4-FFF2-40B4-BE49-F238E27FC236}">
                <a16:creationId xmlns:a16="http://schemas.microsoft.com/office/drawing/2014/main" id="{4A8E057A-7ECD-8645-B44D-E2C292DEA442}"/>
              </a:ext>
            </a:extLst>
          </p:cNvPr>
          <p:cNvSpPr>
            <a:spLocks noChangeArrowheads="1"/>
          </p:cNvSpPr>
          <p:nvPr/>
        </p:nvSpPr>
        <p:spPr bwMode="auto">
          <a:xfrm>
            <a:off x="3975100" y="5227638"/>
            <a:ext cx="355600" cy="88900"/>
          </a:xfrm>
          <a:prstGeom prst="rect">
            <a:avLst/>
          </a:prstGeom>
          <a:solidFill>
            <a:srgbClr val="CC99FF"/>
          </a:solidFill>
          <a:ln w="9525">
            <a:miter lim="800000"/>
            <a:headEnd/>
            <a:tailEnd/>
          </a:ln>
          <a:scene3d>
            <a:camera prst="legacyObliqueTopRight"/>
            <a:lightRig rig="legacyFlat3" dir="l"/>
          </a:scene3d>
          <a:sp3d extrusionH="430200" prstMaterial="legacyMatte">
            <a:bevelT w="13500" h="13500" prst="angle"/>
            <a:bevelB w="13500" h="13500" prst="angle"/>
            <a:extrusionClr>
              <a:srgbClr val="CC99FF"/>
            </a:extrusionClr>
            <a:contourClr>
              <a:srgbClr val="CC99FF"/>
            </a:contourClr>
          </a:sp3d>
        </p:spPr>
        <p:txBody>
          <a:bodyPr wrap="none" anchor="ctr">
            <a:flatTx/>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aphicFrame>
        <p:nvGraphicFramePr>
          <p:cNvPr id="120837" name="Object 2">
            <a:extLst>
              <a:ext uri="{FF2B5EF4-FFF2-40B4-BE49-F238E27FC236}">
                <a16:creationId xmlns:a16="http://schemas.microsoft.com/office/drawing/2014/main" id="{B666EB80-8A0D-7C94-B2CD-C8A10BDE5FF6}"/>
              </a:ext>
            </a:extLst>
          </p:cNvPr>
          <p:cNvGraphicFramePr>
            <a:graphicFrameLocks noChangeAspect="1"/>
          </p:cNvGraphicFramePr>
          <p:nvPr/>
        </p:nvGraphicFramePr>
        <p:xfrm>
          <a:off x="3968750" y="4124325"/>
          <a:ext cx="512763" cy="447675"/>
        </p:xfrm>
        <a:graphic>
          <a:graphicData uri="http://schemas.openxmlformats.org/presentationml/2006/ole">
            <mc:AlternateContent xmlns:mc="http://schemas.openxmlformats.org/markup-compatibility/2006">
              <mc:Choice xmlns:v="urn:schemas-microsoft-com:vml" Requires="v">
                <p:oleObj name="Clip" r:id="rId3" imgW="1308100" imgH="1079500" progId="MS_ClipArt_Gallery.2">
                  <p:embed/>
                </p:oleObj>
              </mc:Choice>
              <mc:Fallback>
                <p:oleObj name="Clip" r:id="rId3" imgW="1308100" imgH="1079500" progId="MS_ClipArt_Gallery.2">
                  <p:embed/>
                  <p:pic>
                    <p:nvPicPr>
                      <p:cNvPr id="120837" name="Object 2">
                        <a:extLst>
                          <a:ext uri="{FF2B5EF4-FFF2-40B4-BE49-F238E27FC236}">
                            <a16:creationId xmlns:a16="http://schemas.microsoft.com/office/drawing/2014/main" id="{B666EB80-8A0D-7C94-B2CD-C8A10BDE5F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8750" y="4124325"/>
                        <a:ext cx="512763"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20838" name="Object 3">
            <a:extLst>
              <a:ext uri="{FF2B5EF4-FFF2-40B4-BE49-F238E27FC236}">
                <a16:creationId xmlns:a16="http://schemas.microsoft.com/office/drawing/2014/main" id="{4012F777-76FA-AC7A-B5C6-F386E50D4FE8}"/>
              </a:ext>
            </a:extLst>
          </p:cNvPr>
          <p:cNvGraphicFramePr>
            <a:graphicFrameLocks noChangeAspect="1"/>
          </p:cNvGraphicFramePr>
          <p:nvPr/>
        </p:nvGraphicFramePr>
        <p:xfrm>
          <a:off x="3998913" y="6207125"/>
          <a:ext cx="512762" cy="447675"/>
        </p:xfrm>
        <a:graphic>
          <a:graphicData uri="http://schemas.openxmlformats.org/presentationml/2006/ole">
            <mc:AlternateContent xmlns:mc="http://schemas.openxmlformats.org/markup-compatibility/2006">
              <mc:Choice xmlns:v="urn:schemas-microsoft-com:vml" Requires="v">
                <p:oleObj name="Clip" r:id="rId5" imgW="1308100" imgH="1079500" progId="MS_ClipArt_Gallery.2">
                  <p:embed/>
                </p:oleObj>
              </mc:Choice>
              <mc:Fallback>
                <p:oleObj name="Clip" r:id="rId5" imgW="1308100" imgH="1079500" progId="MS_ClipArt_Gallery.2">
                  <p:embed/>
                  <p:pic>
                    <p:nvPicPr>
                      <p:cNvPr id="120838" name="Object 3">
                        <a:extLst>
                          <a:ext uri="{FF2B5EF4-FFF2-40B4-BE49-F238E27FC236}">
                            <a16:creationId xmlns:a16="http://schemas.microsoft.com/office/drawing/2014/main" id="{4012F777-76FA-AC7A-B5C6-F386E50D4F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8913" y="6207125"/>
                        <a:ext cx="512762"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20839" name="Object 4">
            <a:extLst>
              <a:ext uri="{FF2B5EF4-FFF2-40B4-BE49-F238E27FC236}">
                <a16:creationId xmlns:a16="http://schemas.microsoft.com/office/drawing/2014/main" id="{9CFBDF05-B9DB-0FB6-BAF8-E796584CCE98}"/>
              </a:ext>
            </a:extLst>
          </p:cNvPr>
          <p:cNvGraphicFramePr>
            <a:graphicFrameLocks noChangeAspect="1"/>
          </p:cNvGraphicFramePr>
          <p:nvPr/>
        </p:nvGraphicFramePr>
        <p:xfrm>
          <a:off x="5383213" y="4975225"/>
          <a:ext cx="512762" cy="447675"/>
        </p:xfrm>
        <a:graphic>
          <a:graphicData uri="http://schemas.openxmlformats.org/presentationml/2006/ole">
            <mc:AlternateContent xmlns:mc="http://schemas.openxmlformats.org/markup-compatibility/2006">
              <mc:Choice xmlns:v="urn:schemas-microsoft-com:vml" Requires="v">
                <p:oleObj name="Clip" r:id="rId6" imgW="1308100" imgH="1079500" progId="MS_ClipArt_Gallery.2">
                  <p:embed/>
                </p:oleObj>
              </mc:Choice>
              <mc:Fallback>
                <p:oleObj name="Clip" r:id="rId6" imgW="1308100" imgH="1079500" progId="MS_ClipArt_Gallery.2">
                  <p:embed/>
                  <p:pic>
                    <p:nvPicPr>
                      <p:cNvPr id="120839" name="Object 4">
                        <a:extLst>
                          <a:ext uri="{FF2B5EF4-FFF2-40B4-BE49-F238E27FC236}">
                            <a16:creationId xmlns:a16="http://schemas.microsoft.com/office/drawing/2014/main" id="{9CFBDF05-B9DB-0FB6-BAF8-E796584CCE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3213" y="4975225"/>
                        <a:ext cx="512762"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20840" name="Object 5">
            <a:extLst>
              <a:ext uri="{FF2B5EF4-FFF2-40B4-BE49-F238E27FC236}">
                <a16:creationId xmlns:a16="http://schemas.microsoft.com/office/drawing/2014/main" id="{6E2430ED-60C4-8462-FF20-04A96297F847}"/>
              </a:ext>
            </a:extLst>
          </p:cNvPr>
          <p:cNvGraphicFramePr>
            <a:graphicFrameLocks noChangeAspect="1"/>
          </p:cNvGraphicFramePr>
          <p:nvPr/>
        </p:nvGraphicFramePr>
        <p:xfrm>
          <a:off x="2551113" y="4986338"/>
          <a:ext cx="512762" cy="447675"/>
        </p:xfrm>
        <a:graphic>
          <a:graphicData uri="http://schemas.openxmlformats.org/presentationml/2006/ole">
            <mc:AlternateContent xmlns:mc="http://schemas.openxmlformats.org/markup-compatibility/2006">
              <mc:Choice xmlns:v="urn:schemas-microsoft-com:vml" Requires="v">
                <p:oleObj name="Clip" r:id="rId7" imgW="1308100" imgH="1079500" progId="MS_ClipArt_Gallery.2">
                  <p:embed/>
                </p:oleObj>
              </mc:Choice>
              <mc:Fallback>
                <p:oleObj name="Clip" r:id="rId7" imgW="1308100" imgH="1079500" progId="MS_ClipArt_Gallery.2">
                  <p:embed/>
                  <p:pic>
                    <p:nvPicPr>
                      <p:cNvPr id="120840" name="Object 5">
                        <a:extLst>
                          <a:ext uri="{FF2B5EF4-FFF2-40B4-BE49-F238E27FC236}">
                            <a16:creationId xmlns:a16="http://schemas.microsoft.com/office/drawing/2014/main" id="{6E2430ED-60C4-8462-FF20-04A96297F8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1113" y="4986338"/>
                        <a:ext cx="512762"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20841" name="Rectangle 9">
            <a:extLst>
              <a:ext uri="{FF2B5EF4-FFF2-40B4-BE49-F238E27FC236}">
                <a16:creationId xmlns:a16="http://schemas.microsoft.com/office/drawing/2014/main" id="{48ED3D9E-5647-509E-B7FC-1F6811211063}"/>
              </a:ext>
            </a:extLst>
          </p:cNvPr>
          <p:cNvSpPr>
            <a:spLocks noChangeArrowheads="1"/>
          </p:cNvSpPr>
          <p:nvPr/>
        </p:nvSpPr>
        <p:spPr bwMode="auto">
          <a:xfrm>
            <a:off x="3033713" y="5129213"/>
            <a:ext cx="153987" cy="131762"/>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0842" name="Rectangle 10">
            <a:extLst>
              <a:ext uri="{FF2B5EF4-FFF2-40B4-BE49-F238E27FC236}">
                <a16:creationId xmlns:a16="http://schemas.microsoft.com/office/drawing/2014/main" id="{2BF50AAF-F69F-B7CF-3EBB-1D6AD6D06A7D}"/>
              </a:ext>
            </a:extLst>
          </p:cNvPr>
          <p:cNvSpPr>
            <a:spLocks noChangeArrowheads="1"/>
          </p:cNvSpPr>
          <p:nvPr/>
        </p:nvSpPr>
        <p:spPr bwMode="auto">
          <a:xfrm>
            <a:off x="5289550" y="5129213"/>
            <a:ext cx="153988" cy="131762"/>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0843" name="Rectangle 11">
            <a:extLst>
              <a:ext uri="{FF2B5EF4-FFF2-40B4-BE49-F238E27FC236}">
                <a16:creationId xmlns:a16="http://schemas.microsoft.com/office/drawing/2014/main" id="{908EF6D3-E880-F066-9425-167F13C9BFD2}"/>
              </a:ext>
            </a:extLst>
          </p:cNvPr>
          <p:cNvSpPr>
            <a:spLocks noChangeArrowheads="1"/>
          </p:cNvSpPr>
          <p:nvPr/>
        </p:nvSpPr>
        <p:spPr bwMode="auto">
          <a:xfrm>
            <a:off x="4210050" y="4386263"/>
            <a:ext cx="120650" cy="207962"/>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0844" name="Rectangle 12">
            <a:extLst>
              <a:ext uri="{FF2B5EF4-FFF2-40B4-BE49-F238E27FC236}">
                <a16:creationId xmlns:a16="http://schemas.microsoft.com/office/drawing/2014/main" id="{5C9F80AF-6024-2AFB-0104-46F33C38EACA}"/>
              </a:ext>
            </a:extLst>
          </p:cNvPr>
          <p:cNvSpPr>
            <a:spLocks noChangeArrowheads="1"/>
          </p:cNvSpPr>
          <p:nvPr/>
        </p:nvSpPr>
        <p:spPr bwMode="auto">
          <a:xfrm>
            <a:off x="4217988" y="6013450"/>
            <a:ext cx="120650" cy="207963"/>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0845" name="Line 13">
            <a:extLst>
              <a:ext uri="{FF2B5EF4-FFF2-40B4-BE49-F238E27FC236}">
                <a16:creationId xmlns:a16="http://schemas.microsoft.com/office/drawing/2014/main" id="{CAA19689-AE03-B24D-6611-0D79DE601D9B}"/>
              </a:ext>
            </a:extLst>
          </p:cNvPr>
          <p:cNvSpPr>
            <a:spLocks noChangeShapeType="1"/>
          </p:cNvSpPr>
          <p:nvPr/>
        </p:nvSpPr>
        <p:spPr bwMode="auto">
          <a:xfrm>
            <a:off x="3187700" y="5184775"/>
            <a:ext cx="8429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0846" name="Line 14">
            <a:extLst>
              <a:ext uri="{FF2B5EF4-FFF2-40B4-BE49-F238E27FC236}">
                <a16:creationId xmlns:a16="http://schemas.microsoft.com/office/drawing/2014/main" id="{4D2CDEAC-570C-0838-2D97-DC01539C7F7D}"/>
              </a:ext>
            </a:extLst>
          </p:cNvPr>
          <p:cNvSpPr>
            <a:spLocks noChangeShapeType="1"/>
          </p:cNvSpPr>
          <p:nvPr/>
        </p:nvSpPr>
        <p:spPr bwMode="auto">
          <a:xfrm>
            <a:off x="4256088" y="4597400"/>
            <a:ext cx="0" cy="4873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0847" name="Line 15">
            <a:extLst>
              <a:ext uri="{FF2B5EF4-FFF2-40B4-BE49-F238E27FC236}">
                <a16:creationId xmlns:a16="http://schemas.microsoft.com/office/drawing/2014/main" id="{552E1240-CA35-CE7D-B204-7125611409F4}"/>
              </a:ext>
            </a:extLst>
          </p:cNvPr>
          <p:cNvSpPr>
            <a:spLocks noChangeShapeType="1"/>
          </p:cNvSpPr>
          <p:nvPr/>
        </p:nvSpPr>
        <p:spPr bwMode="auto">
          <a:xfrm flipH="1">
            <a:off x="4419600" y="5184775"/>
            <a:ext cx="8524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0848" name="Line 16">
            <a:extLst>
              <a:ext uri="{FF2B5EF4-FFF2-40B4-BE49-F238E27FC236}">
                <a16:creationId xmlns:a16="http://schemas.microsoft.com/office/drawing/2014/main" id="{30C95A66-00B1-A960-6121-5BE7B6B6B9EB}"/>
              </a:ext>
            </a:extLst>
          </p:cNvPr>
          <p:cNvSpPr>
            <a:spLocks noChangeShapeType="1"/>
          </p:cNvSpPr>
          <p:nvPr/>
        </p:nvSpPr>
        <p:spPr bwMode="auto">
          <a:xfrm flipV="1">
            <a:off x="4256088" y="5305425"/>
            <a:ext cx="11112" cy="6873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0849" name="Text Box 19">
            <a:extLst>
              <a:ext uri="{FF2B5EF4-FFF2-40B4-BE49-F238E27FC236}">
                <a16:creationId xmlns:a16="http://schemas.microsoft.com/office/drawing/2014/main" id="{EA37A206-0FA7-DCFC-5BE7-FBFA8358B085}"/>
              </a:ext>
            </a:extLst>
          </p:cNvPr>
          <p:cNvSpPr txBox="1">
            <a:spLocks noChangeArrowheads="1"/>
          </p:cNvSpPr>
          <p:nvPr/>
        </p:nvSpPr>
        <p:spPr bwMode="auto">
          <a:xfrm>
            <a:off x="3327400" y="5532438"/>
            <a:ext cx="796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switch</a:t>
            </a:r>
          </a:p>
        </p:txBody>
      </p:sp>
      <p:sp>
        <p:nvSpPr>
          <p:cNvPr id="120850" name="Line 20">
            <a:extLst>
              <a:ext uri="{FF2B5EF4-FFF2-40B4-BE49-F238E27FC236}">
                <a16:creationId xmlns:a16="http://schemas.microsoft.com/office/drawing/2014/main" id="{FC813E5F-A3CB-7D0B-A3A4-91461079A01F}"/>
              </a:ext>
            </a:extLst>
          </p:cNvPr>
          <p:cNvSpPr>
            <a:spLocks noChangeShapeType="1"/>
          </p:cNvSpPr>
          <p:nvPr/>
        </p:nvSpPr>
        <p:spPr bwMode="auto">
          <a:xfrm flipV="1">
            <a:off x="3641725" y="5329238"/>
            <a:ext cx="355600" cy="2317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0851" name="Text Box 21">
            <a:extLst>
              <a:ext uri="{FF2B5EF4-FFF2-40B4-BE49-F238E27FC236}">
                <a16:creationId xmlns:a16="http://schemas.microsoft.com/office/drawing/2014/main" id="{8B020F1C-3536-22AD-036C-CEF9685F6544}"/>
              </a:ext>
            </a:extLst>
          </p:cNvPr>
          <p:cNvSpPr txBox="1">
            <a:spLocks noChangeArrowheads="1"/>
          </p:cNvSpPr>
          <p:nvPr/>
        </p:nvSpPr>
        <p:spPr bwMode="auto">
          <a:xfrm>
            <a:off x="2090738" y="4926013"/>
            <a:ext cx="368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A</a:t>
            </a:r>
          </a:p>
        </p:txBody>
      </p:sp>
      <p:sp>
        <p:nvSpPr>
          <p:cNvPr id="120852" name="Text Box 22">
            <a:extLst>
              <a:ext uri="{FF2B5EF4-FFF2-40B4-BE49-F238E27FC236}">
                <a16:creationId xmlns:a16="http://schemas.microsoft.com/office/drawing/2014/main" id="{37F3A255-E90B-CFD0-F450-685DEE8F35DB}"/>
              </a:ext>
            </a:extLst>
          </p:cNvPr>
          <p:cNvSpPr txBox="1">
            <a:spLocks noChangeArrowheads="1"/>
          </p:cNvSpPr>
          <p:nvPr/>
        </p:nvSpPr>
        <p:spPr bwMode="auto">
          <a:xfrm>
            <a:off x="4587875" y="4038600"/>
            <a:ext cx="368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B</a:t>
            </a:r>
          </a:p>
        </p:txBody>
      </p:sp>
      <p:sp>
        <p:nvSpPr>
          <p:cNvPr id="120853" name="Text Box 23">
            <a:extLst>
              <a:ext uri="{FF2B5EF4-FFF2-40B4-BE49-F238E27FC236}">
                <a16:creationId xmlns:a16="http://schemas.microsoft.com/office/drawing/2014/main" id="{DE1FEEDB-ABA0-9F1C-777E-807052EFD727}"/>
              </a:ext>
            </a:extLst>
          </p:cNvPr>
          <p:cNvSpPr txBox="1">
            <a:spLocks noChangeArrowheads="1"/>
          </p:cNvSpPr>
          <p:nvPr/>
        </p:nvSpPr>
        <p:spPr bwMode="auto">
          <a:xfrm>
            <a:off x="6008688" y="4964113"/>
            <a:ext cx="368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C</a:t>
            </a:r>
          </a:p>
        </p:txBody>
      </p:sp>
      <p:sp>
        <p:nvSpPr>
          <p:cNvPr id="120854" name="Text Box 24">
            <a:extLst>
              <a:ext uri="{FF2B5EF4-FFF2-40B4-BE49-F238E27FC236}">
                <a16:creationId xmlns:a16="http://schemas.microsoft.com/office/drawing/2014/main" id="{E4245984-8AD8-77D0-B2D5-3101B7FE9099}"/>
              </a:ext>
            </a:extLst>
          </p:cNvPr>
          <p:cNvSpPr txBox="1">
            <a:spLocks noChangeArrowheads="1"/>
          </p:cNvSpPr>
          <p:nvPr/>
        </p:nvSpPr>
        <p:spPr bwMode="auto">
          <a:xfrm>
            <a:off x="4548188" y="6154738"/>
            <a:ext cx="368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D</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Number Placeholder 3">
            <a:extLst>
              <a:ext uri="{FF2B5EF4-FFF2-40B4-BE49-F238E27FC236}">
                <a16:creationId xmlns:a16="http://schemas.microsoft.com/office/drawing/2014/main" id="{9E53E603-5CC6-6E76-DA73-84E2D70418C2}"/>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2DF75BEC-7846-ED47-87D5-B592C23E766B}"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117</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122882" name="Freeform 2">
            <a:extLst>
              <a:ext uri="{FF2B5EF4-FFF2-40B4-BE49-F238E27FC236}">
                <a16:creationId xmlns:a16="http://schemas.microsoft.com/office/drawing/2014/main" id="{71580F1F-692A-C2CC-EBA1-CD2DF9C8A906}"/>
              </a:ext>
            </a:extLst>
          </p:cNvPr>
          <p:cNvSpPr>
            <a:spLocks/>
          </p:cNvSpPr>
          <p:nvPr/>
        </p:nvSpPr>
        <p:spPr bwMode="auto">
          <a:xfrm>
            <a:off x="4721225" y="3992563"/>
            <a:ext cx="2781300" cy="2574925"/>
          </a:xfrm>
          <a:custGeom>
            <a:avLst/>
            <a:gdLst>
              <a:gd name="T0" fmla="*/ 0 w 1752"/>
              <a:gd name="T1" fmla="*/ 0 h 1622"/>
              <a:gd name="T2" fmla="*/ 2147483646 w 1752"/>
              <a:gd name="T3" fmla="*/ 2147483646 h 1622"/>
              <a:gd name="T4" fmla="*/ 2147483646 w 1752"/>
              <a:gd name="T5" fmla="*/ 2147483646 h 1622"/>
              <a:gd name="T6" fmla="*/ 2147483646 w 1752"/>
              <a:gd name="T7" fmla="*/ 2147483646 h 1622"/>
              <a:gd name="T8" fmla="*/ 2147483646 w 1752"/>
              <a:gd name="T9" fmla="*/ 2147483646 h 1622"/>
              <a:gd name="T10" fmla="*/ 2147483646 w 1752"/>
              <a:gd name="T11" fmla="*/ 2147483646 h 1622"/>
              <a:gd name="T12" fmla="*/ 2147483646 w 1752"/>
              <a:gd name="T13" fmla="*/ 2147483646 h 1622"/>
              <a:gd name="T14" fmla="*/ 2147483646 w 1752"/>
              <a:gd name="T15" fmla="*/ 2147483646 h 1622"/>
              <a:gd name="T16" fmla="*/ 2147483646 w 1752"/>
              <a:gd name="T17" fmla="*/ 2147483646 h 1622"/>
              <a:gd name="T18" fmla="*/ 2147483646 w 1752"/>
              <a:gd name="T19" fmla="*/ 2147483646 h 1622"/>
              <a:gd name="T20" fmla="*/ 2147483646 w 1752"/>
              <a:gd name="T21" fmla="*/ 2147483646 h 1622"/>
              <a:gd name="T22" fmla="*/ 2147483646 w 1752"/>
              <a:gd name="T23" fmla="*/ 2147483646 h 1622"/>
              <a:gd name="T24" fmla="*/ 2147483646 w 1752"/>
              <a:gd name="T25" fmla="*/ 2147483646 h 1622"/>
              <a:gd name="T26" fmla="*/ 2147483646 w 1752"/>
              <a:gd name="T27" fmla="*/ 2147483646 h 1622"/>
              <a:gd name="T28" fmla="*/ 2147483646 w 1752"/>
              <a:gd name="T29" fmla="*/ 2147483646 h 1622"/>
              <a:gd name="T30" fmla="*/ 2147483646 w 1752"/>
              <a:gd name="T31" fmla="*/ 2147483646 h 1622"/>
              <a:gd name="T32" fmla="*/ 2147483646 w 1752"/>
              <a:gd name="T33" fmla="*/ 2147483646 h 1622"/>
              <a:gd name="T34" fmla="*/ 2147483646 w 1752"/>
              <a:gd name="T35" fmla="*/ 2147483646 h 1622"/>
              <a:gd name="T36" fmla="*/ 2147483646 w 1752"/>
              <a:gd name="T37" fmla="*/ 2147483646 h 1622"/>
              <a:gd name="T38" fmla="*/ 2147483646 w 1752"/>
              <a:gd name="T39" fmla="*/ 2147483646 h 1622"/>
              <a:gd name="T40" fmla="*/ 2147483646 w 1752"/>
              <a:gd name="T41" fmla="*/ 2147483646 h 1622"/>
              <a:gd name="T42" fmla="*/ 2147483646 w 1752"/>
              <a:gd name="T43" fmla="*/ 2147483646 h 1622"/>
              <a:gd name="T44" fmla="*/ 2147483646 w 1752"/>
              <a:gd name="T45" fmla="*/ 2147483646 h 1622"/>
              <a:gd name="T46" fmla="*/ 2147483646 w 1752"/>
              <a:gd name="T47" fmla="*/ 2147483646 h 1622"/>
              <a:gd name="T48" fmla="*/ 2147483646 w 1752"/>
              <a:gd name="T49" fmla="*/ 2147483646 h 1622"/>
              <a:gd name="T50" fmla="*/ 2147483646 w 1752"/>
              <a:gd name="T51" fmla="*/ 2147483646 h 1622"/>
              <a:gd name="T52" fmla="*/ 2147483646 w 1752"/>
              <a:gd name="T53" fmla="*/ 2147483646 h 1622"/>
              <a:gd name="T54" fmla="*/ 2147483646 w 1752"/>
              <a:gd name="T55" fmla="*/ 2147483646 h 1622"/>
              <a:gd name="T56" fmla="*/ 2147483646 w 1752"/>
              <a:gd name="T57" fmla="*/ 2147483646 h 1622"/>
              <a:gd name="T58" fmla="*/ 2147483646 w 1752"/>
              <a:gd name="T59" fmla="*/ 2147483646 h 1622"/>
              <a:gd name="T60" fmla="*/ 2147483646 w 1752"/>
              <a:gd name="T61" fmla="*/ 2147483646 h 1622"/>
              <a:gd name="T62" fmla="*/ 0 w 1752"/>
              <a:gd name="T63" fmla="*/ 0 h 16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52"/>
              <a:gd name="T97" fmla="*/ 0 h 1622"/>
              <a:gd name="T98" fmla="*/ 1752 w 1752"/>
              <a:gd name="T99" fmla="*/ 1622 h 16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52" h="1622">
                <a:moveTo>
                  <a:pt x="0" y="0"/>
                </a:moveTo>
                <a:cubicBezTo>
                  <a:pt x="66" y="66"/>
                  <a:pt x="98" y="149"/>
                  <a:pt x="146" y="227"/>
                </a:cubicBezTo>
                <a:cubicBezTo>
                  <a:pt x="170" y="265"/>
                  <a:pt x="202" y="295"/>
                  <a:pt x="227" y="333"/>
                </a:cubicBezTo>
                <a:cubicBezTo>
                  <a:pt x="257" y="379"/>
                  <a:pt x="287" y="424"/>
                  <a:pt x="316" y="470"/>
                </a:cubicBezTo>
                <a:cubicBezTo>
                  <a:pt x="326" y="487"/>
                  <a:pt x="349" y="519"/>
                  <a:pt x="349" y="519"/>
                </a:cubicBezTo>
                <a:cubicBezTo>
                  <a:pt x="363" y="561"/>
                  <a:pt x="385" y="601"/>
                  <a:pt x="405" y="641"/>
                </a:cubicBezTo>
                <a:cubicBezTo>
                  <a:pt x="421" y="673"/>
                  <a:pt x="419" y="687"/>
                  <a:pt x="446" y="714"/>
                </a:cubicBezTo>
                <a:cubicBezTo>
                  <a:pt x="454" y="764"/>
                  <a:pt x="469" y="813"/>
                  <a:pt x="487" y="860"/>
                </a:cubicBezTo>
                <a:cubicBezTo>
                  <a:pt x="490" y="917"/>
                  <a:pt x="489" y="974"/>
                  <a:pt x="495" y="1030"/>
                </a:cubicBezTo>
                <a:cubicBezTo>
                  <a:pt x="500" y="1075"/>
                  <a:pt x="529" y="1134"/>
                  <a:pt x="543" y="1176"/>
                </a:cubicBezTo>
                <a:cubicBezTo>
                  <a:pt x="557" y="1219"/>
                  <a:pt x="563" y="1295"/>
                  <a:pt x="592" y="1330"/>
                </a:cubicBezTo>
                <a:cubicBezTo>
                  <a:pt x="619" y="1362"/>
                  <a:pt x="626" y="1349"/>
                  <a:pt x="657" y="1371"/>
                </a:cubicBezTo>
                <a:cubicBezTo>
                  <a:pt x="666" y="1378"/>
                  <a:pt x="671" y="1389"/>
                  <a:pt x="681" y="1395"/>
                </a:cubicBezTo>
                <a:cubicBezTo>
                  <a:pt x="745" y="1435"/>
                  <a:pt x="821" y="1458"/>
                  <a:pt x="892" y="1485"/>
                </a:cubicBezTo>
                <a:cubicBezTo>
                  <a:pt x="926" y="1519"/>
                  <a:pt x="966" y="1569"/>
                  <a:pt x="1014" y="1590"/>
                </a:cubicBezTo>
                <a:cubicBezTo>
                  <a:pt x="1045" y="1604"/>
                  <a:pt x="1111" y="1622"/>
                  <a:pt x="1111" y="1622"/>
                </a:cubicBezTo>
                <a:cubicBezTo>
                  <a:pt x="1144" y="1619"/>
                  <a:pt x="1177" y="1622"/>
                  <a:pt x="1209" y="1614"/>
                </a:cubicBezTo>
                <a:cubicBezTo>
                  <a:pt x="1220" y="1611"/>
                  <a:pt x="1224" y="1596"/>
                  <a:pt x="1233" y="1590"/>
                </a:cubicBezTo>
                <a:cubicBezTo>
                  <a:pt x="1263" y="1570"/>
                  <a:pt x="1291" y="1556"/>
                  <a:pt x="1322" y="1533"/>
                </a:cubicBezTo>
                <a:cubicBezTo>
                  <a:pt x="1422" y="1458"/>
                  <a:pt x="1496" y="1368"/>
                  <a:pt x="1566" y="1266"/>
                </a:cubicBezTo>
                <a:cubicBezTo>
                  <a:pt x="1631" y="1172"/>
                  <a:pt x="1715" y="1101"/>
                  <a:pt x="1752" y="990"/>
                </a:cubicBezTo>
                <a:cubicBezTo>
                  <a:pt x="1751" y="981"/>
                  <a:pt x="1744" y="897"/>
                  <a:pt x="1736" y="876"/>
                </a:cubicBezTo>
                <a:cubicBezTo>
                  <a:pt x="1723" y="842"/>
                  <a:pt x="1698" y="814"/>
                  <a:pt x="1687" y="779"/>
                </a:cubicBezTo>
                <a:cubicBezTo>
                  <a:pt x="1675" y="742"/>
                  <a:pt x="1667" y="709"/>
                  <a:pt x="1630" y="681"/>
                </a:cubicBezTo>
                <a:cubicBezTo>
                  <a:pt x="1594" y="654"/>
                  <a:pt x="1540" y="603"/>
                  <a:pt x="1517" y="568"/>
                </a:cubicBezTo>
                <a:cubicBezTo>
                  <a:pt x="1469" y="497"/>
                  <a:pt x="1420" y="413"/>
                  <a:pt x="1347" y="365"/>
                </a:cubicBezTo>
                <a:cubicBezTo>
                  <a:pt x="1325" y="324"/>
                  <a:pt x="1289" y="268"/>
                  <a:pt x="1249" y="243"/>
                </a:cubicBezTo>
                <a:cubicBezTo>
                  <a:pt x="1223" y="227"/>
                  <a:pt x="1190" y="226"/>
                  <a:pt x="1160" y="219"/>
                </a:cubicBezTo>
                <a:cubicBezTo>
                  <a:pt x="1098" y="204"/>
                  <a:pt x="1037" y="194"/>
                  <a:pt x="973" y="187"/>
                </a:cubicBezTo>
                <a:cubicBezTo>
                  <a:pt x="851" y="141"/>
                  <a:pt x="749" y="136"/>
                  <a:pt x="616" y="130"/>
                </a:cubicBezTo>
                <a:cubicBezTo>
                  <a:pt x="516" y="97"/>
                  <a:pt x="434" y="23"/>
                  <a:pt x="324" y="16"/>
                </a:cubicBezTo>
                <a:cubicBezTo>
                  <a:pt x="216" y="9"/>
                  <a:pt x="108" y="5"/>
                  <a:pt x="0" y="0"/>
                </a:cubicBezTo>
                <a:close/>
              </a:path>
            </a:pathLst>
          </a:custGeom>
          <a:solidFill>
            <a:srgbClr val="FFFF99"/>
          </a:solidFill>
          <a:ln w="9525">
            <a:solidFill>
              <a:schemeClr val="tx1"/>
            </a:solidFill>
            <a:round/>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883" name="Freeform 3">
            <a:extLst>
              <a:ext uri="{FF2B5EF4-FFF2-40B4-BE49-F238E27FC236}">
                <a16:creationId xmlns:a16="http://schemas.microsoft.com/office/drawing/2014/main" id="{134E6F92-0BFD-EDB8-CDA5-E2AE495100D2}"/>
              </a:ext>
            </a:extLst>
          </p:cNvPr>
          <p:cNvSpPr>
            <a:spLocks/>
          </p:cNvSpPr>
          <p:nvPr/>
        </p:nvSpPr>
        <p:spPr bwMode="auto">
          <a:xfrm>
            <a:off x="3508375" y="4030663"/>
            <a:ext cx="1779588" cy="2370137"/>
          </a:xfrm>
          <a:custGeom>
            <a:avLst/>
            <a:gdLst>
              <a:gd name="T0" fmla="*/ 2147483646 w 1121"/>
              <a:gd name="T1" fmla="*/ 0 h 1493"/>
              <a:gd name="T2" fmla="*/ 2147483646 w 1121"/>
              <a:gd name="T3" fmla="*/ 2147483646 h 1493"/>
              <a:gd name="T4" fmla="*/ 2147483646 w 1121"/>
              <a:gd name="T5" fmla="*/ 2147483646 h 1493"/>
              <a:gd name="T6" fmla="*/ 2147483646 w 1121"/>
              <a:gd name="T7" fmla="*/ 2147483646 h 1493"/>
              <a:gd name="T8" fmla="*/ 2147483646 w 1121"/>
              <a:gd name="T9" fmla="*/ 2147483646 h 1493"/>
              <a:gd name="T10" fmla="*/ 2147483646 w 1121"/>
              <a:gd name="T11" fmla="*/ 2147483646 h 1493"/>
              <a:gd name="T12" fmla="*/ 2147483646 w 1121"/>
              <a:gd name="T13" fmla="*/ 2147483646 h 1493"/>
              <a:gd name="T14" fmla="*/ 2147483646 w 1121"/>
              <a:gd name="T15" fmla="*/ 2147483646 h 1493"/>
              <a:gd name="T16" fmla="*/ 2147483646 w 1121"/>
              <a:gd name="T17" fmla="*/ 2147483646 h 1493"/>
              <a:gd name="T18" fmla="*/ 2147483646 w 1121"/>
              <a:gd name="T19" fmla="*/ 2147483646 h 1493"/>
              <a:gd name="T20" fmla="*/ 2147483646 w 1121"/>
              <a:gd name="T21" fmla="*/ 2147483646 h 1493"/>
              <a:gd name="T22" fmla="*/ 2147483646 w 1121"/>
              <a:gd name="T23" fmla="*/ 2147483646 h 1493"/>
              <a:gd name="T24" fmla="*/ 2147483646 w 1121"/>
              <a:gd name="T25" fmla="*/ 2147483646 h 1493"/>
              <a:gd name="T26" fmla="*/ 2147483646 w 1121"/>
              <a:gd name="T27" fmla="*/ 2147483646 h 1493"/>
              <a:gd name="T28" fmla="*/ 2147483646 w 1121"/>
              <a:gd name="T29" fmla="*/ 2147483646 h 1493"/>
              <a:gd name="T30" fmla="*/ 2147483646 w 1121"/>
              <a:gd name="T31" fmla="*/ 2147483646 h 1493"/>
              <a:gd name="T32" fmla="*/ 2147483646 w 1121"/>
              <a:gd name="T33" fmla="*/ 2147483646 h 1493"/>
              <a:gd name="T34" fmla="*/ 2147483646 w 1121"/>
              <a:gd name="T35" fmla="*/ 2147483646 h 1493"/>
              <a:gd name="T36" fmla="*/ 2147483646 w 1121"/>
              <a:gd name="T37" fmla="*/ 2147483646 h 1493"/>
              <a:gd name="T38" fmla="*/ 2147483646 w 1121"/>
              <a:gd name="T39" fmla="*/ 2147483646 h 1493"/>
              <a:gd name="T40" fmla="*/ 2147483646 w 1121"/>
              <a:gd name="T41" fmla="*/ 2147483646 h 1493"/>
              <a:gd name="T42" fmla="*/ 2147483646 w 1121"/>
              <a:gd name="T43" fmla="*/ 2147483646 h 1493"/>
              <a:gd name="T44" fmla="*/ 2147483646 w 1121"/>
              <a:gd name="T45" fmla="*/ 2147483646 h 1493"/>
              <a:gd name="T46" fmla="*/ 2147483646 w 1121"/>
              <a:gd name="T47" fmla="*/ 2147483646 h 1493"/>
              <a:gd name="T48" fmla="*/ 2147483646 w 1121"/>
              <a:gd name="T49" fmla="*/ 2147483646 h 1493"/>
              <a:gd name="T50" fmla="*/ 2147483646 w 1121"/>
              <a:gd name="T51" fmla="*/ 2147483646 h 1493"/>
              <a:gd name="T52" fmla="*/ 2147483646 w 1121"/>
              <a:gd name="T53" fmla="*/ 2147483646 h 1493"/>
              <a:gd name="T54" fmla="*/ 2147483646 w 1121"/>
              <a:gd name="T55" fmla="*/ 2147483646 h 1493"/>
              <a:gd name="T56" fmla="*/ 2147483646 w 1121"/>
              <a:gd name="T57" fmla="*/ 2147483646 h 1493"/>
              <a:gd name="T58" fmla="*/ 2147483646 w 1121"/>
              <a:gd name="T59" fmla="*/ 2147483646 h 1493"/>
              <a:gd name="T60" fmla="*/ 2147483646 w 1121"/>
              <a:gd name="T61" fmla="*/ 2147483646 h 1493"/>
              <a:gd name="T62" fmla="*/ 2147483646 w 1121"/>
              <a:gd name="T63" fmla="*/ 2147483646 h 1493"/>
              <a:gd name="T64" fmla="*/ 2147483646 w 1121"/>
              <a:gd name="T65" fmla="*/ 0 h 149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21"/>
              <a:gd name="T100" fmla="*/ 0 h 1493"/>
              <a:gd name="T101" fmla="*/ 1121 w 1121"/>
              <a:gd name="T102" fmla="*/ 1493 h 149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21" h="1493">
                <a:moveTo>
                  <a:pt x="642" y="0"/>
                </a:moveTo>
                <a:cubicBezTo>
                  <a:pt x="632" y="30"/>
                  <a:pt x="628" y="55"/>
                  <a:pt x="610" y="81"/>
                </a:cubicBezTo>
                <a:cubicBezTo>
                  <a:pt x="601" y="118"/>
                  <a:pt x="582" y="155"/>
                  <a:pt x="561" y="187"/>
                </a:cubicBezTo>
                <a:cubicBezTo>
                  <a:pt x="543" y="261"/>
                  <a:pt x="522" y="330"/>
                  <a:pt x="488" y="398"/>
                </a:cubicBezTo>
                <a:cubicBezTo>
                  <a:pt x="483" y="408"/>
                  <a:pt x="466" y="445"/>
                  <a:pt x="456" y="455"/>
                </a:cubicBezTo>
                <a:cubicBezTo>
                  <a:pt x="446" y="465"/>
                  <a:pt x="433" y="470"/>
                  <a:pt x="423" y="479"/>
                </a:cubicBezTo>
                <a:cubicBezTo>
                  <a:pt x="394" y="504"/>
                  <a:pt x="372" y="539"/>
                  <a:pt x="350" y="568"/>
                </a:cubicBezTo>
                <a:cubicBezTo>
                  <a:pt x="319" y="609"/>
                  <a:pt x="298" y="661"/>
                  <a:pt x="261" y="698"/>
                </a:cubicBezTo>
                <a:cubicBezTo>
                  <a:pt x="249" y="710"/>
                  <a:pt x="233" y="718"/>
                  <a:pt x="220" y="730"/>
                </a:cubicBezTo>
                <a:cubicBezTo>
                  <a:pt x="201" y="788"/>
                  <a:pt x="151" y="801"/>
                  <a:pt x="115" y="844"/>
                </a:cubicBezTo>
                <a:cubicBezTo>
                  <a:pt x="109" y="851"/>
                  <a:pt x="106" y="862"/>
                  <a:pt x="99" y="868"/>
                </a:cubicBezTo>
                <a:cubicBezTo>
                  <a:pt x="84" y="881"/>
                  <a:pt x="50" y="901"/>
                  <a:pt x="50" y="901"/>
                </a:cubicBezTo>
                <a:cubicBezTo>
                  <a:pt x="34" y="926"/>
                  <a:pt x="18" y="938"/>
                  <a:pt x="9" y="966"/>
                </a:cubicBezTo>
                <a:cubicBezTo>
                  <a:pt x="6" y="985"/>
                  <a:pt x="0" y="1003"/>
                  <a:pt x="1" y="1022"/>
                </a:cubicBezTo>
                <a:cubicBezTo>
                  <a:pt x="3" y="1074"/>
                  <a:pt x="6" y="1126"/>
                  <a:pt x="17" y="1177"/>
                </a:cubicBezTo>
                <a:cubicBezTo>
                  <a:pt x="20" y="1192"/>
                  <a:pt x="34" y="1203"/>
                  <a:pt x="42" y="1217"/>
                </a:cubicBezTo>
                <a:cubicBezTo>
                  <a:pt x="77" y="1279"/>
                  <a:pt x="121" y="1320"/>
                  <a:pt x="172" y="1371"/>
                </a:cubicBezTo>
                <a:cubicBezTo>
                  <a:pt x="204" y="1403"/>
                  <a:pt x="242" y="1447"/>
                  <a:pt x="285" y="1461"/>
                </a:cubicBezTo>
                <a:cubicBezTo>
                  <a:pt x="328" y="1475"/>
                  <a:pt x="372" y="1479"/>
                  <a:pt x="415" y="1493"/>
                </a:cubicBezTo>
                <a:cubicBezTo>
                  <a:pt x="528" y="1482"/>
                  <a:pt x="644" y="1479"/>
                  <a:pt x="756" y="1461"/>
                </a:cubicBezTo>
                <a:cubicBezTo>
                  <a:pt x="803" y="1444"/>
                  <a:pt x="847" y="1422"/>
                  <a:pt x="894" y="1404"/>
                </a:cubicBezTo>
                <a:cubicBezTo>
                  <a:pt x="914" y="1388"/>
                  <a:pt x="939" y="1379"/>
                  <a:pt x="959" y="1363"/>
                </a:cubicBezTo>
                <a:cubicBezTo>
                  <a:pt x="978" y="1347"/>
                  <a:pt x="988" y="1322"/>
                  <a:pt x="1007" y="1306"/>
                </a:cubicBezTo>
                <a:cubicBezTo>
                  <a:pt x="1040" y="1277"/>
                  <a:pt x="1070" y="1253"/>
                  <a:pt x="1096" y="1217"/>
                </a:cubicBezTo>
                <a:cubicBezTo>
                  <a:pt x="1107" y="1057"/>
                  <a:pt x="1115" y="899"/>
                  <a:pt x="1121" y="739"/>
                </a:cubicBezTo>
                <a:cubicBezTo>
                  <a:pt x="1112" y="665"/>
                  <a:pt x="1093" y="588"/>
                  <a:pt x="1048" y="528"/>
                </a:cubicBezTo>
                <a:cubicBezTo>
                  <a:pt x="1028" y="468"/>
                  <a:pt x="1000" y="425"/>
                  <a:pt x="967" y="373"/>
                </a:cubicBezTo>
                <a:cubicBezTo>
                  <a:pt x="922" y="303"/>
                  <a:pt x="907" y="249"/>
                  <a:pt x="845" y="187"/>
                </a:cubicBezTo>
                <a:cubicBezTo>
                  <a:pt x="842" y="179"/>
                  <a:pt x="843" y="169"/>
                  <a:pt x="837" y="163"/>
                </a:cubicBezTo>
                <a:cubicBezTo>
                  <a:pt x="831" y="157"/>
                  <a:pt x="820" y="158"/>
                  <a:pt x="813" y="154"/>
                </a:cubicBezTo>
                <a:cubicBezTo>
                  <a:pt x="798" y="145"/>
                  <a:pt x="786" y="132"/>
                  <a:pt x="772" y="122"/>
                </a:cubicBezTo>
                <a:cubicBezTo>
                  <a:pt x="750" y="90"/>
                  <a:pt x="719" y="45"/>
                  <a:pt x="683" y="33"/>
                </a:cubicBezTo>
                <a:cubicBezTo>
                  <a:pt x="652" y="12"/>
                  <a:pt x="665" y="23"/>
                  <a:pt x="642" y="0"/>
                </a:cubicBezTo>
                <a:close/>
              </a:path>
            </a:pathLst>
          </a:custGeom>
          <a:solidFill>
            <a:srgbClr val="FFFF99"/>
          </a:solidFill>
          <a:ln w="9525">
            <a:solidFill>
              <a:schemeClr val="tx1"/>
            </a:solidFill>
            <a:round/>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884" name="Freeform 4">
            <a:extLst>
              <a:ext uri="{FF2B5EF4-FFF2-40B4-BE49-F238E27FC236}">
                <a16:creationId xmlns:a16="http://schemas.microsoft.com/office/drawing/2014/main" id="{AEAA9FF8-9D6A-F620-1482-B45F7907C6DB}"/>
              </a:ext>
            </a:extLst>
          </p:cNvPr>
          <p:cNvSpPr>
            <a:spLocks/>
          </p:cNvSpPr>
          <p:nvPr/>
        </p:nvSpPr>
        <p:spPr bwMode="auto">
          <a:xfrm>
            <a:off x="1295400" y="3789363"/>
            <a:ext cx="3128963" cy="2560637"/>
          </a:xfrm>
          <a:custGeom>
            <a:avLst/>
            <a:gdLst>
              <a:gd name="T0" fmla="*/ 2147483646 w 1971"/>
              <a:gd name="T1" fmla="*/ 2147483646 h 1613"/>
              <a:gd name="T2" fmla="*/ 2147483646 w 1971"/>
              <a:gd name="T3" fmla="*/ 2147483646 h 1613"/>
              <a:gd name="T4" fmla="*/ 2147483646 w 1971"/>
              <a:gd name="T5" fmla="*/ 2147483646 h 1613"/>
              <a:gd name="T6" fmla="*/ 2147483646 w 1971"/>
              <a:gd name="T7" fmla="*/ 2147483646 h 1613"/>
              <a:gd name="T8" fmla="*/ 2147483646 w 1971"/>
              <a:gd name="T9" fmla="*/ 2147483646 h 1613"/>
              <a:gd name="T10" fmla="*/ 2147483646 w 1971"/>
              <a:gd name="T11" fmla="*/ 2147483646 h 1613"/>
              <a:gd name="T12" fmla="*/ 2147483646 w 1971"/>
              <a:gd name="T13" fmla="*/ 2147483646 h 1613"/>
              <a:gd name="T14" fmla="*/ 2147483646 w 1971"/>
              <a:gd name="T15" fmla="*/ 2147483646 h 1613"/>
              <a:gd name="T16" fmla="*/ 2147483646 w 1971"/>
              <a:gd name="T17" fmla="*/ 2147483646 h 1613"/>
              <a:gd name="T18" fmla="*/ 2147483646 w 1971"/>
              <a:gd name="T19" fmla="*/ 2147483646 h 1613"/>
              <a:gd name="T20" fmla="*/ 2147483646 w 1971"/>
              <a:gd name="T21" fmla="*/ 2147483646 h 1613"/>
              <a:gd name="T22" fmla="*/ 2147483646 w 1971"/>
              <a:gd name="T23" fmla="*/ 2147483646 h 1613"/>
              <a:gd name="T24" fmla="*/ 2147483646 w 1971"/>
              <a:gd name="T25" fmla="*/ 2147483646 h 1613"/>
              <a:gd name="T26" fmla="*/ 2147483646 w 1971"/>
              <a:gd name="T27" fmla="*/ 2147483646 h 1613"/>
              <a:gd name="T28" fmla="*/ 2147483646 w 1971"/>
              <a:gd name="T29" fmla="*/ 2147483646 h 1613"/>
              <a:gd name="T30" fmla="*/ 2147483646 w 1971"/>
              <a:gd name="T31" fmla="*/ 2147483646 h 1613"/>
              <a:gd name="T32" fmla="*/ 2147483646 w 1971"/>
              <a:gd name="T33" fmla="*/ 2147483646 h 1613"/>
              <a:gd name="T34" fmla="*/ 2147483646 w 1971"/>
              <a:gd name="T35" fmla="*/ 2147483646 h 1613"/>
              <a:gd name="T36" fmla="*/ 2147483646 w 1971"/>
              <a:gd name="T37" fmla="*/ 2147483646 h 1613"/>
              <a:gd name="T38" fmla="*/ 2147483646 w 1971"/>
              <a:gd name="T39" fmla="*/ 2147483646 h 1613"/>
              <a:gd name="T40" fmla="*/ 0 w 1971"/>
              <a:gd name="T41" fmla="*/ 2147483646 h 1613"/>
              <a:gd name="T42" fmla="*/ 2147483646 w 1971"/>
              <a:gd name="T43" fmla="*/ 2147483646 h 1613"/>
              <a:gd name="T44" fmla="*/ 2147483646 w 1971"/>
              <a:gd name="T45" fmla="*/ 2147483646 h 1613"/>
              <a:gd name="T46" fmla="*/ 2147483646 w 1971"/>
              <a:gd name="T47" fmla="*/ 2147483646 h 1613"/>
              <a:gd name="T48" fmla="*/ 2147483646 w 1971"/>
              <a:gd name="T49" fmla="*/ 2147483646 h 1613"/>
              <a:gd name="T50" fmla="*/ 2147483646 w 1971"/>
              <a:gd name="T51" fmla="*/ 2147483646 h 1613"/>
              <a:gd name="T52" fmla="*/ 2147483646 w 1971"/>
              <a:gd name="T53" fmla="*/ 2147483646 h 1613"/>
              <a:gd name="T54" fmla="*/ 2147483646 w 1971"/>
              <a:gd name="T55" fmla="*/ 2147483646 h 1613"/>
              <a:gd name="T56" fmla="*/ 2147483646 w 1971"/>
              <a:gd name="T57" fmla="*/ 2147483646 h 1613"/>
              <a:gd name="T58" fmla="*/ 2147483646 w 1971"/>
              <a:gd name="T59" fmla="*/ 2147483646 h 1613"/>
              <a:gd name="T60" fmla="*/ 2147483646 w 1971"/>
              <a:gd name="T61" fmla="*/ 2147483646 h 1613"/>
              <a:gd name="T62" fmla="*/ 2147483646 w 1971"/>
              <a:gd name="T63" fmla="*/ 2147483646 h 1613"/>
              <a:gd name="T64" fmla="*/ 2147483646 w 1971"/>
              <a:gd name="T65" fmla="*/ 2147483646 h 1613"/>
              <a:gd name="T66" fmla="*/ 2147483646 w 1971"/>
              <a:gd name="T67" fmla="*/ 2147483646 h 1613"/>
              <a:gd name="T68" fmla="*/ 2147483646 w 1971"/>
              <a:gd name="T69" fmla="*/ 2147483646 h 1613"/>
              <a:gd name="T70" fmla="*/ 2147483646 w 1971"/>
              <a:gd name="T71" fmla="*/ 2147483646 h 1613"/>
              <a:gd name="T72" fmla="*/ 2147483646 w 1971"/>
              <a:gd name="T73" fmla="*/ 2147483646 h 1613"/>
              <a:gd name="T74" fmla="*/ 2147483646 w 1971"/>
              <a:gd name="T75" fmla="*/ 2147483646 h 1613"/>
              <a:gd name="T76" fmla="*/ 2147483646 w 1971"/>
              <a:gd name="T77" fmla="*/ 2147483646 h 1613"/>
              <a:gd name="T78" fmla="*/ 2147483646 w 1971"/>
              <a:gd name="T79" fmla="*/ 2147483646 h 1613"/>
              <a:gd name="T80" fmla="*/ 2147483646 w 1971"/>
              <a:gd name="T81" fmla="*/ 2147483646 h 1613"/>
              <a:gd name="T82" fmla="*/ 2147483646 w 1971"/>
              <a:gd name="T83" fmla="*/ 2147483646 h 1613"/>
              <a:gd name="T84" fmla="*/ 2147483646 w 1971"/>
              <a:gd name="T85" fmla="*/ 2147483646 h 1613"/>
              <a:gd name="T86" fmla="*/ 2147483646 w 1971"/>
              <a:gd name="T87" fmla="*/ 2147483646 h 1613"/>
              <a:gd name="T88" fmla="*/ 2147483646 w 1971"/>
              <a:gd name="T89" fmla="*/ 2147483646 h 1613"/>
              <a:gd name="T90" fmla="*/ 2147483646 w 1971"/>
              <a:gd name="T91" fmla="*/ 2147483646 h 161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971"/>
              <a:gd name="T139" fmla="*/ 0 h 1613"/>
              <a:gd name="T140" fmla="*/ 1971 w 1971"/>
              <a:gd name="T141" fmla="*/ 1613 h 161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971" h="1613">
                <a:moveTo>
                  <a:pt x="1947" y="71"/>
                </a:moveTo>
                <a:cubicBezTo>
                  <a:pt x="1826" y="47"/>
                  <a:pt x="1753" y="61"/>
                  <a:pt x="1614" y="71"/>
                </a:cubicBezTo>
                <a:cubicBezTo>
                  <a:pt x="1480" y="116"/>
                  <a:pt x="1622" y="71"/>
                  <a:pt x="1249" y="87"/>
                </a:cubicBezTo>
                <a:cubicBezTo>
                  <a:pt x="1195" y="89"/>
                  <a:pt x="1145" y="119"/>
                  <a:pt x="1095" y="136"/>
                </a:cubicBezTo>
                <a:cubicBezTo>
                  <a:pt x="1044" y="187"/>
                  <a:pt x="1097" y="144"/>
                  <a:pt x="982" y="168"/>
                </a:cubicBezTo>
                <a:cubicBezTo>
                  <a:pt x="970" y="170"/>
                  <a:pt x="960" y="180"/>
                  <a:pt x="949" y="185"/>
                </a:cubicBezTo>
                <a:cubicBezTo>
                  <a:pt x="933" y="191"/>
                  <a:pt x="900" y="201"/>
                  <a:pt x="900" y="201"/>
                </a:cubicBezTo>
                <a:cubicBezTo>
                  <a:pt x="880" y="215"/>
                  <a:pt x="850" y="233"/>
                  <a:pt x="835" y="250"/>
                </a:cubicBezTo>
                <a:cubicBezTo>
                  <a:pt x="822" y="264"/>
                  <a:pt x="821" y="291"/>
                  <a:pt x="803" y="298"/>
                </a:cubicBezTo>
                <a:cubicBezTo>
                  <a:pt x="765" y="312"/>
                  <a:pt x="722" y="303"/>
                  <a:pt x="681" y="306"/>
                </a:cubicBezTo>
                <a:cubicBezTo>
                  <a:pt x="654" y="316"/>
                  <a:pt x="627" y="322"/>
                  <a:pt x="600" y="331"/>
                </a:cubicBezTo>
                <a:cubicBezTo>
                  <a:pt x="572" y="350"/>
                  <a:pt x="538" y="358"/>
                  <a:pt x="511" y="379"/>
                </a:cubicBezTo>
                <a:cubicBezTo>
                  <a:pt x="500" y="387"/>
                  <a:pt x="492" y="399"/>
                  <a:pt x="479" y="404"/>
                </a:cubicBezTo>
                <a:cubicBezTo>
                  <a:pt x="456" y="413"/>
                  <a:pt x="430" y="414"/>
                  <a:pt x="406" y="420"/>
                </a:cubicBezTo>
                <a:cubicBezTo>
                  <a:pt x="389" y="424"/>
                  <a:pt x="373" y="431"/>
                  <a:pt x="357" y="436"/>
                </a:cubicBezTo>
                <a:cubicBezTo>
                  <a:pt x="349" y="439"/>
                  <a:pt x="332" y="444"/>
                  <a:pt x="332" y="444"/>
                </a:cubicBezTo>
                <a:cubicBezTo>
                  <a:pt x="262" y="519"/>
                  <a:pt x="376" y="403"/>
                  <a:pt x="292" y="469"/>
                </a:cubicBezTo>
                <a:cubicBezTo>
                  <a:pt x="251" y="501"/>
                  <a:pt x="212" y="550"/>
                  <a:pt x="178" y="590"/>
                </a:cubicBezTo>
                <a:cubicBezTo>
                  <a:pt x="143" y="632"/>
                  <a:pt x="98" y="685"/>
                  <a:pt x="73" y="736"/>
                </a:cubicBezTo>
                <a:cubicBezTo>
                  <a:pt x="54" y="776"/>
                  <a:pt x="66" y="761"/>
                  <a:pt x="40" y="785"/>
                </a:cubicBezTo>
                <a:cubicBezTo>
                  <a:pt x="25" y="831"/>
                  <a:pt x="8" y="867"/>
                  <a:pt x="0" y="915"/>
                </a:cubicBezTo>
                <a:cubicBezTo>
                  <a:pt x="3" y="996"/>
                  <a:pt x="1" y="1077"/>
                  <a:pt x="8" y="1158"/>
                </a:cubicBezTo>
                <a:cubicBezTo>
                  <a:pt x="13" y="1214"/>
                  <a:pt x="61" y="1252"/>
                  <a:pt x="97" y="1288"/>
                </a:cubicBezTo>
                <a:cubicBezTo>
                  <a:pt x="143" y="1334"/>
                  <a:pt x="107" y="1291"/>
                  <a:pt x="162" y="1369"/>
                </a:cubicBezTo>
                <a:cubicBezTo>
                  <a:pt x="179" y="1393"/>
                  <a:pt x="300" y="1455"/>
                  <a:pt x="332" y="1475"/>
                </a:cubicBezTo>
                <a:cubicBezTo>
                  <a:pt x="435" y="1540"/>
                  <a:pt x="310" y="1456"/>
                  <a:pt x="389" y="1499"/>
                </a:cubicBezTo>
                <a:cubicBezTo>
                  <a:pt x="434" y="1524"/>
                  <a:pt x="471" y="1559"/>
                  <a:pt x="519" y="1580"/>
                </a:cubicBezTo>
                <a:cubicBezTo>
                  <a:pt x="532" y="1586"/>
                  <a:pt x="546" y="1592"/>
                  <a:pt x="560" y="1596"/>
                </a:cubicBezTo>
                <a:cubicBezTo>
                  <a:pt x="587" y="1603"/>
                  <a:pt x="641" y="1613"/>
                  <a:pt x="641" y="1613"/>
                </a:cubicBezTo>
                <a:cubicBezTo>
                  <a:pt x="681" y="1610"/>
                  <a:pt x="722" y="1609"/>
                  <a:pt x="762" y="1604"/>
                </a:cubicBezTo>
                <a:cubicBezTo>
                  <a:pt x="784" y="1601"/>
                  <a:pt x="851" y="1565"/>
                  <a:pt x="852" y="1564"/>
                </a:cubicBezTo>
                <a:cubicBezTo>
                  <a:pt x="914" y="1534"/>
                  <a:pt x="982" y="1520"/>
                  <a:pt x="1046" y="1499"/>
                </a:cubicBezTo>
                <a:cubicBezTo>
                  <a:pt x="1078" y="1469"/>
                  <a:pt x="1109" y="1445"/>
                  <a:pt x="1136" y="1410"/>
                </a:cubicBezTo>
                <a:cubicBezTo>
                  <a:pt x="1172" y="1362"/>
                  <a:pt x="1190" y="1305"/>
                  <a:pt x="1225" y="1256"/>
                </a:cubicBezTo>
                <a:cubicBezTo>
                  <a:pt x="1268" y="1196"/>
                  <a:pt x="1312" y="1137"/>
                  <a:pt x="1355" y="1077"/>
                </a:cubicBezTo>
                <a:cubicBezTo>
                  <a:pt x="1380" y="1043"/>
                  <a:pt x="1398" y="1003"/>
                  <a:pt x="1428" y="972"/>
                </a:cubicBezTo>
                <a:cubicBezTo>
                  <a:pt x="1460" y="939"/>
                  <a:pt x="1473" y="901"/>
                  <a:pt x="1501" y="866"/>
                </a:cubicBezTo>
                <a:cubicBezTo>
                  <a:pt x="1513" y="851"/>
                  <a:pt x="1529" y="841"/>
                  <a:pt x="1541" y="826"/>
                </a:cubicBezTo>
                <a:cubicBezTo>
                  <a:pt x="1567" y="794"/>
                  <a:pt x="1614" y="728"/>
                  <a:pt x="1614" y="728"/>
                </a:cubicBezTo>
                <a:cubicBezTo>
                  <a:pt x="1636" y="641"/>
                  <a:pt x="1665" y="518"/>
                  <a:pt x="1728" y="452"/>
                </a:cubicBezTo>
                <a:cubicBezTo>
                  <a:pt x="1743" y="407"/>
                  <a:pt x="1768" y="356"/>
                  <a:pt x="1801" y="323"/>
                </a:cubicBezTo>
                <a:cubicBezTo>
                  <a:pt x="1813" y="273"/>
                  <a:pt x="1852" y="250"/>
                  <a:pt x="1882" y="209"/>
                </a:cubicBezTo>
                <a:cubicBezTo>
                  <a:pt x="1890" y="178"/>
                  <a:pt x="1893" y="150"/>
                  <a:pt x="1923" y="136"/>
                </a:cubicBezTo>
                <a:cubicBezTo>
                  <a:pt x="1915" y="139"/>
                  <a:pt x="1902" y="152"/>
                  <a:pt x="1898" y="144"/>
                </a:cubicBezTo>
                <a:cubicBezTo>
                  <a:pt x="1893" y="136"/>
                  <a:pt x="1910" y="129"/>
                  <a:pt x="1914" y="120"/>
                </a:cubicBezTo>
                <a:cubicBezTo>
                  <a:pt x="1923" y="103"/>
                  <a:pt x="1971" y="0"/>
                  <a:pt x="1947" y="71"/>
                </a:cubicBezTo>
                <a:close/>
              </a:path>
            </a:pathLst>
          </a:custGeom>
          <a:solidFill>
            <a:srgbClr val="FFFF99"/>
          </a:solidFill>
          <a:ln w="9525">
            <a:solidFill>
              <a:schemeClr val="tx1"/>
            </a:solidFill>
            <a:round/>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885" name="Rectangle 5">
            <a:extLst>
              <a:ext uri="{FF2B5EF4-FFF2-40B4-BE49-F238E27FC236}">
                <a16:creationId xmlns:a16="http://schemas.microsoft.com/office/drawing/2014/main" id="{8DA58B32-23A7-52D3-1EB8-01B309AB0680}"/>
              </a:ext>
            </a:extLst>
          </p:cNvPr>
          <p:cNvSpPr>
            <a:spLocks noGrp="1"/>
          </p:cNvSpPr>
          <p:nvPr>
            <p:ph type="title"/>
          </p:nvPr>
        </p:nvSpPr>
        <p:spPr/>
        <p:txBody>
          <a:bodyPr/>
          <a:lstStyle/>
          <a:p>
            <a:r>
              <a:rPr lang="en-US" altLang="en-US">
                <a:ea typeface="ＭＳ Ｐゴシック" panose="020B0600070205080204" pitchFamily="34" charset="-128"/>
              </a:rPr>
              <a:t>Bridges/Switches: Traffic Isolation</a:t>
            </a:r>
          </a:p>
        </p:txBody>
      </p:sp>
      <p:sp>
        <p:nvSpPr>
          <p:cNvPr id="122886" name="Rectangle 6">
            <a:extLst>
              <a:ext uri="{FF2B5EF4-FFF2-40B4-BE49-F238E27FC236}">
                <a16:creationId xmlns:a16="http://schemas.microsoft.com/office/drawing/2014/main" id="{80351FE0-E26A-0B04-8A54-D7FFB0BFAD36}"/>
              </a:ext>
            </a:extLst>
          </p:cNvPr>
          <p:cNvSpPr>
            <a:spLocks noGrp="1"/>
          </p:cNvSpPr>
          <p:nvPr>
            <p:ph type="body" idx="1"/>
          </p:nvPr>
        </p:nvSpPr>
        <p:spPr/>
        <p:txBody>
          <a:bodyPr/>
          <a:lstStyle/>
          <a:p>
            <a:r>
              <a:rPr lang="en-US" altLang="en-US">
                <a:ea typeface="ＭＳ Ｐゴシック" panose="020B0600070205080204" pitchFamily="34" charset="-128"/>
              </a:rPr>
              <a:t>Switch filters packets</a:t>
            </a:r>
          </a:p>
          <a:p>
            <a:pPr lvl="1"/>
            <a:r>
              <a:rPr lang="en-US" altLang="en-US">
                <a:ea typeface="ＭＳ Ｐゴシック" panose="020B0600070205080204" pitchFamily="34" charset="-128"/>
              </a:rPr>
              <a:t>Frame only forwarded to the necessary segments </a:t>
            </a:r>
          </a:p>
          <a:p>
            <a:pPr lvl="1"/>
            <a:r>
              <a:rPr lang="en-US" altLang="en-US">
                <a:ea typeface="ＭＳ Ｐゴシック" panose="020B0600070205080204" pitchFamily="34" charset="-128"/>
              </a:rPr>
              <a:t>Segments can support separate transmissions</a:t>
            </a:r>
          </a:p>
        </p:txBody>
      </p:sp>
      <p:sp>
        <p:nvSpPr>
          <p:cNvPr id="122887" name="Rectangle 7">
            <a:extLst>
              <a:ext uri="{FF2B5EF4-FFF2-40B4-BE49-F238E27FC236}">
                <a16:creationId xmlns:a16="http://schemas.microsoft.com/office/drawing/2014/main" id="{27802019-39FE-D9E7-15C8-8853F4FCC178}"/>
              </a:ext>
            </a:extLst>
          </p:cNvPr>
          <p:cNvSpPr>
            <a:spLocks noChangeArrowheads="1"/>
          </p:cNvSpPr>
          <p:nvPr/>
        </p:nvSpPr>
        <p:spPr bwMode="auto">
          <a:xfrm>
            <a:off x="4276725" y="5264150"/>
            <a:ext cx="288925" cy="68263"/>
          </a:xfrm>
          <a:prstGeom prst="rect">
            <a:avLst/>
          </a:prstGeom>
          <a:solidFill>
            <a:srgbClr val="CC99FF"/>
          </a:solidFill>
          <a:ln w="9525">
            <a:miter lim="800000"/>
            <a:headEnd/>
            <a:tailEnd/>
          </a:ln>
          <a:scene3d>
            <a:camera prst="legacyObliqueTopRight"/>
            <a:lightRig rig="legacyFlat3" dir="l"/>
          </a:scene3d>
          <a:sp3d extrusionH="430200" prstMaterial="legacyMatte">
            <a:bevelT w="13500" h="13500" prst="angle"/>
            <a:bevelB w="13500" h="13500" prst="angle"/>
            <a:extrusionClr>
              <a:srgbClr val="CC99FF"/>
            </a:extrusionClr>
            <a:contourClr>
              <a:srgbClr val="CC99FF"/>
            </a:contourClr>
          </a:sp3d>
        </p:spPr>
        <p:txBody>
          <a:bodyPr wrap="none" anchor="ctr">
            <a:flatTx/>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aphicFrame>
        <p:nvGraphicFramePr>
          <p:cNvPr id="122888" name="Object 2">
            <a:extLst>
              <a:ext uri="{FF2B5EF4-FFF2-40B4-BE49-F238E27FC236}">
                <a16:creationId xmlns:a16="http://schemas.microsoft.com/office/drawing/2014/main" id="{FB0FFE8C-8F07-C8DD-0317-6A4898D7140E}"/>
              </a:ext>
            </a:extLst>
          </p:cNvPr>
          <p:cNvGraphicFramePr>
            <a:graphicFrameLocks noChangeAspect="1"/>
          </p:cNvGraphicFramePr>
          <p:nvPr/>
        </p:nvGraphicFramePr>
        <p:xfrm>
          <a:off x="1995488" y="5564188"/>
          <a:ext cx="415925" cy="339725"/>
        </p:xfrm>
        <a:graphic>
          <a:graphicData uri="http://schemas.openxmlformats.org/presentationml/2006/ole">
            <mc:AlternateContent xmlns:mc="http://schemas.openxmlformats.org/markup-compatibility/2006">
              <mc:Choice xmlns:v="urn:schemas-microsoft-com:vml" Requires="v">
                <p:oleObj name="Clip" r:id="rId3" imgW="1308100" imgH="1079500" progId="MS_ClipArt_Gallery.2">
                  <p:embed/>
                </p:oleObj>
              </mc:Choice>
              <mc:Fallback>
                <p:oleObj name="Clip" r:id="rId3" imgW="1308100" imgH="1079500" progId="MS_ClipArt_Gallery.2">
                  <p:embed/>
                  <p:pic>
                    <p:nvPicPr>
                      <p:cNvPr id="122888" name="Object 2">
                        <a:extLst>
                          <a:ext uri="{FF2B5EF4-FFF2-40B4-BE49-F238E27FC236}">
                            <a16:creationId xmlns:a16="http://schemas.microsoft.com/office/drawing/2014/main" id="{FB0FFE8C-8F07-C8DD-0317-6A4898D714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5488" y="5564188"/>
                        <a:ext cx="415925"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22889" name="Object 3">
            <a:extLst>
              <a:ext uri="{FF2B5EF4-FFF2-40B4-BE49-F238E27FC236}">
                <a16:creationId xmlns:a16="http://schemas.microsoft.com/office/drawing/2014/main" id="{4213AEA1-E0D5-00E4-C51D-9257C0007E32}"/>
              </a:ext>
            </a:extLst>
          </p:cNvPr>
          <p:cNvGraphicFramePr>
            <a:graphicFrameLocks noChangeAspect="1"/>
          </p:cNvGraphicFramePr>
          <p:nvPr/>
        </p:nvGraphicFramePr>
        <p:xfrm>
          <a:off x="4700588" y="5576888"/>
          <a:ext cx="417512" cy="339725"/>
        </p:xfrm>
        <a:graphic>
          <a:graphicData uri="http://schemas.openxmlformats.org/presentationml/2006/ole">
            <mc:AlternateContent xmlns:mc="http://schemas.openxmlformats.org/markup-compatibility/2006">
              <mc:Choice xmlns:v="urn:schemas-microsoft-com:vml" Requires="v">
                <p:oleObj name="Clip" r:id="rId5" imgW="1308100" imgH="1079500" progId="MS_ClipArt_Gallery.2">
                  <p:embed/>
                </p:oleObj>
              </mc:Choice>
              <mc:Fallback>
                <p:oleObj name="Clip" r:id="rId5" imgW="1308100" imgH="1079500" progId="MS_ClipArt_Gallery.2">
                  <p:embed/>
                  <p:pic>
                    <p:nvPicPr>
                      <p:cNvPr id="122889" name="Object 3">
                        <a:extLst>
                          <a:ext uri="{FF2B5EF4-FFF2-40B4-BE49-F238E27FC236}">
                            <a16:creationId xmlns:a16="http://schemas.microsoft.com/office/drawing/2014/main" id="{4213AEA1-E0D5-00E4-C51D-9257C0007E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0588" y="5576888"/>
                        <a:ext cx="417512"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22890" name="Object 4">
            <a:extLst>
              <a:ext uri="{FF2B5EF4-FFF2-40B4-BE49-F238E27FC236}">
                <a16:creationId xmlns:a16="http://schemas.microsoft.com/office/drawing/2014/main" id="{0654D3D7-B827-D887-17BA-DEAC474DF7E1}"/>
              </a:ext>
            </a:extLst>
          </p:cNvPr>
          <p:cNvGraphicFramePr>
            <a:graphicFrameLocks noChangeAspect="1"/>
          </p:cNvGraphicFramePr>
          <p:nvPr/>
        </p:nvGraphicFramePr>
        <p:xfrm>
          <a:off x="5513388" y="5530850"/>
          <a:ext cx="417512" cy="339725"/>
        </p:xfrm>
        <a:graphic>
          <a:graphicData uri="http://schemas.openxmlformats.org/presentationml/2006/ole">
            <mc:AlternateContent xmlns:mc="http://schemas.openxmlformats.org/markup-compatibility/2006">
              <mc:Choice xmlns:v="urn:schemas-microsoft-com:vml" Requires="v">
                <p:oleObj name="Clip" r:id="rId6" imgW="1308100" imgH="1079500" progId="MS_ClipArt_Gallery.2">
                  <p:embed/>
                </p:oleObj>
              </mc:Choice>
              <mc:Fallback>
                <p:oleObj name="Clip" r:id="rId6" imgW="1308100" imgH="1079500" progId="MS_ClipArt_Gallery.2">
                  <p:embed/>
                  <p:pic>
                    <p:nvPicPr>
                      <p:cNvPr id="122890" name="Object 4">
                        <a:extLst>
                          <a:ext uri="{FF2B5EF4-FFF2-40B4-BE49-F238E27FC236}">
                            <a16:creationId xmlns:a16="http://schemas.microsoft.com/office/drawing/2014/main" id="{0654D3D7-B827-D887-17BA-DEAC474DF7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3388" y="5530850"/>
                        <a:ext cx="417512"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22891" name="Object 5">
            <a:extLst>
              <a:ext uri="{FF2B5EF4-FFF2-40B4-BE49-F238E27FC236}">
                <a16:creationId xmlns:a16="http://schemas.microsoft.com/office/drawing/2014/main" id="{12804618-EF30-7B88-BCE3-FE79B062B57D}"/>
              </a:ext>
            </a:extLst>
          </p:cNvPr>
          <p:cNvGraphicFramePr>
            <a:graphicFrameLocks noChangeAspect="1"/>
          </p:cNvGraphicFramePr>
          <p:nvPr/>
        </p:nvGraphicFramePr>
        <p:xfrm>
          <a:off x="2654300" y="5589588"/>
          <a:ext cx="417513" cy="339725"/>
        </p:xfrm>
        <a:graphic>
          <a:graphicData uri="http://schemas.openxmlformats.org/presentationml/2006/ole">
            <mc:AlternateContent xmlns:mc="http://schemas.openxmlformats.org/markup-compatibility/2006">
              <mc:Choice xmlns:v="urn:schemas-microsoft-com:vml" Requires="v">
                <p:oleObj name="Clip" r:id="rId7" imgW="1308100" imgH="1079500" progId="MS_ClipArt_Gallery.2">
                  <p:embed/>
                </p:oleObj>
              </mc:Choice>
              <mc:Fallback>
                <p:oleObj name="Clip" r:id="rId7" imgW="1308100" imgH="1079500" progId="MS_ClipArt_Gallery.2">
                  <p:embed/>
                  <p:pic>
                    <p:nvPicPr>
                      <p:cNvPr id="122891" name="Object 5">
                        <a:extLst>
                          <a:ext uri="{FF2B5EF4-FFF2-40B4-BE49-F238E27FC236}">
                            <a16:creationId xmlns:a16="http://schemas.microsoft.com/office/drawing/2014/main" id="{12804618-EF30-7B88-BCE3-FE79B062B5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4300" y="5589588"/>
                        <a:ext cx="417513"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22892" name="Rectangle 12">
            <a:extLst>
              <a:ext uri="{FF2B5EF4-FFF2-40B4-BE49-F238E27FC236}">
                <a16:creationId xmlns:a16="http://schemas.microsoft.com/office/drawing/2014/main" id="{83287BEE-D5BE-FE12-7703-6ACD95A739CD}"/>
              </a:ext>
            </a:extLst>
          </p:cNvPr>
          <p:cNvSpPr>
            <a:spLocks noChangeArrowheads="1"/>
          </p:cNvSpPr>
          <p:nvPr/>
        </p:nvSpPr>
        <p:spPr bwMode="auto">
          <a:xfrm>
            <a:off x="6118225" y="5272088"/>
            <a:ext cx="288925" cy="68262"/>
          </a:xfrm>
          <a:prstGeom prst="rect">
            <a:avLst/>
          </a:prstGeom>
          <a:solidFill>
            <a:srgbClr val="CC99FF"/>
          </a:solidFill>
          <a:ln w="9525">
            <a:miter lim="800000"/>
            <a:headEnd/>
            <a:tailEnd/>
          </a:ln>
          <a:scene3d>
            <a:camera prst="legacyObliqueTopRight"/>
            <a:lightRig rig="legacyFlat3" dir="l"/>
          </a:scene3d>
          <a:sp3d extrusionH="430200" prstMaterial="legacyMatte">
            <a:bevelT w="13500" h="13500" prst="angle"/>
            <a:bevelB w="13500" h="13500" prst="angle"/>
            <a:extrusionClr>
              <a:srgbClr val="CC99FF"/>
            </a:extrusionClr>
            <a:contourClr>
              <a:srgbClr val="CC99FF"/>
            </a:contourClr>
          </a:sp3d>
        </p:spPr>
        <p:txBody>
          <a:bodyPr wrap="none" anchor="ctr">
            <a:flatTx/>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893" name="Rectangle 13">
            <a:extLst>
              <a:ext uri="{FF2B5EF4-FFF2-40B4-BE49-F238E27FC236}">
                <a16:creationId xmlns:a16="http://schemas.microsoft.com/office/drawing/2014/main" id="{AD1DA5F0-9061-5096-63A7-9FC4C34866D5}"/>
              </a:ext>
            </a:extLst>
          </p:cNvPr>
          <p:cNvSpPr>
            <a:spLocks noChangeArrowheads="1"/>
          </p:cNvSpPr>
          <p:nvPr/>
        </p:nvSpPr>
        <p:spPr bwMode="auto">
          <a:xfrm>
            <a:off x="2482850" y="5262563"/>
            <a:ext cx="288925" cy="66675"/>
          </a:xfrm>
          <a:prstGeom prst="rect">
            <a:avLst/>
          </a:prstGeom>
          <a:solidFill>
            <a:srgbClr val="CC99FF"/>
          </a:solidFill>
          <a:ln w="9525">
            <a:miter lim="800000"/>
            <a:headEnd/>
            <a:tailEnd/>
          </a:ln>
          <a:scene3d>
            <a:camera prst="legacyObliqueTopRight"/>
            <a:lightRig rig="legacyFlat3" dir="l"/>
          </a:scene3d>
          <a:sp3d extrusionH="430200" prstMaterial="legacyMatte">
            <a:bevelT w="13500" h="13500" prst="angle"/>
            <a:bevelB w="13500" h="13500" prst="angle"/>
            <a:extrusionClr>
              <a:srgbClr val="CC99FF"/>
            </a:extrusionClr>
            <a:contourClr>
              <a:srgbClr val="CC99FF"/>
            </a:contourClr>
          </a:sp3d>
        </p:spPr>
        <p:txBody>
          <a:bodyPr wrap="none" anchor="ctr">
            <a:flatTx/>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aphicFrame>
        <p:nvGraphicFramePr>
          <p:cNvPr id="122894" name="Object 6">
            <a:extLst>
              <a:ext uri="{FF2B5EF4-FFF2-40B4-BE49-F238E27FC236}">
                <a16:creationId xmlns:a16="http://schemas.microsoft.com/office/drawing/2014/main" id="{C79EF260-4FE4-70CB-AFE5-8592D1C98EDE}"/>
              </a:ext>
            </a:extLst>
          </p:cNvPr>
          <p:cNvGraphicFramePr>
            <a:graphicFrameLocks noChangeAspect="1"/>
          </p:cNvGraphicFramePr>
          <p:nvPr/>
        </p:nvGraphicFramePr>
        <p:xfrm>
          <a:off x="3595688" y="5424488"/>
          <a:ext cx="417512" cy="339725"/>
        </p:xfrm>
        <a:graphic>
          <a:graphicData uri="http://schemas.openxmlformats.org/presentationml/2006/ole">
            <mc:AlternateContent xmlns:mc="http://schemas.openxmlformats.org/markup-compatibility/2006">
              <mc:Choice xmlns:v="urn:schemas-microsoft-com:vml" Requires="v">
                <p:oleObj name="Clip" r:id="rId8" imgW="1308100" imgH="1079500" progId="MS_ClipArt_Gallery.2">
                  <p:embed/>
                </p:oleObj>
              </mc:Choice>
              <mc:Fallback>
                <p:oleObj name="Clip" r:id="rId8" imgW="1308100" imgH="1079500" progId="MS_ClipArt_Gallery.2">
                  <p:embed/>
                  <p:pic>
                    <p:nvPicPr>
                      <p:cNvPr id="122894" name="Object 6">
                        <a:extLst>
                          <a:ext uri="{FF2B5EF4-FFF2-40B4-BE49-F238E27FC236}">
                            <a16:creationId xmlns:a16="http://schemas.microsoft.com/office/drawing/2014/main" id="{C79EF260-4FE4-70CB-AFE5-8592D1C98E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5688" y="5424488"/>
                        <a:ext cx="417512"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22895" name="Object 7">
            <a:extLst>
              <a:ext uri="{FF2B5EF4-FFF2-40B4-BE49-F238E27FC236}">
                <a16:creationId xmlns:a16="http://schemas.microsoft.com/office/drawing/2014/main" id="{B867A72F-99CC-87D9-8818-C256FAABC4E0}"/>
              </a:ext>
            </a:extLst>
          </p:cNvPr>
          <p:cNvGraphicFramePr>
            <a:graphicFrameLocks noChangeAspect="1"/>
          </p:cNvGraphicFramePr>
          <p:nvPr/>
        </p:nvGraphicFramePr>
        <p:xfrm>
          <a:off x="4033838" y="5902325"/>
          <a:ext cx="417512" cy="339725"/>
        </p:xfrm>
        <a:graphic>
          <a:graphicData uri="http://schemas.openxmlformats.org/presentationml/2006/ole">
            <mc:AlternateContent xmlns:mc="http://schemas.openxmlformats.org/markup-compatibility/2006">
              <mc:Choice xmlns:v="urn:schemas-microsoft-com:vml" Requires="v">
                <p:oleObj name="Clip" r:id="rId9" imgW="1308100" imgH="1079500" progId="MS_ClipArt_Gallery.2">
                  <p:embed/>
                </p:oleObj>
              </mc:Choice>
              <mc:Fallback>
                <p:oleObj name="Clip" r:id="rId9" imgW="1308100" imgH="1079500" progId="MS_ClipArt_Gallery.2">
                  <p:embed/>
                  <p:pic>
                    <p:nvPicPr>
                      <p:cNvPr id="122895" name="Object 7">
                        <a:extLst>
                          <a:ext uri="{FF2B5EF4-FFF2-40B4-BE49-F238E27FC236}">
                            <a16:creationId xmlns:a16="http://schemas.microsoft.com/office/drawing/2014/main" id="{B867A72F-99CC-87D9-8818-C256FAABC4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3838" y="5902325"/>
                        <a:ext cx="417512"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22896" name="Object 8">
            <a:extLst>
              <a:ext uri="{FF2B5EF4-FFF2-40B4-BE49-F238E27FC236}">
                <a16:creationId xmlns:a16="http://schemas.microsoft.com/office/drawing/2014/main" id="{54A4C51F-CA10-DC1D-405A-DE7F45ACA66E}"/>
              </a:ext>
            </a:extLst>
          </p:cNvPr>
          <p:cNvGraphicFramePr>
            <a:graphicFrameLocks noChangeAspect="1"/>
          </p:cNvGraphicFramePr>
          <p:nvPr/>
        </p:nvGraphicFramePr>
        <p:xfrm>
          <a:off x="6973888" y="5392738"/>
          <a:ext cx="417512" cy="339725"/>
        </p:xfrm>
        <a:graphic>
          <a:graphicData uri="http://schemas.openxmlformats.org/presentationml/2006/ole">
            <mc:AlternateContent xmlns:mc="http://schemas.openxmlformats.org/markup-compatibility/2006">
              <mc:Choice xmlns:v="urn:schemas-microsoft-com:vml" Requires="v">
                <p:oleObj name="Clip" r:id="rId10" imgW="1308100" imgH="1079500" progId="MS_ClipArt_Gallery.2">
                  <p:embed/>
                </p:oleObj>
              </mc:Choice>
              <mc:Fallback>
                <p:oleObj name="Clip" r:id="rId10" imgW="1308100" imgH="1079500" progId="MS_ClipArt_Gallery.2">
                  <p:embed/>
                  <p:pic>
                    <p:nvPicPr>
                      <p:cNvPr id="122896" name="Object 8">
                        <a:extLst>
                          <a:ext uri="{FF2B5EF4-FFF2-40B4-BE49-F238E27FC236}">
                            <a16:creationId xmlns:a16="http://schemas.microsoft.com/office/drawing/2014/main" id="{54A4C51F-CA10-DC1D-405A-DE7F45ACA6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3888" y="5392738"/>
                        <a:ext cx="417512"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22897" name="Object 9">
            <a:extLst>
              <a:ext uri="{FF2B5EF4-FFF2-40B4-BE49-F238E27FC236}">
                <a16:creationId xmlns:a16="http://schemas.microsoft.com/office/drawing/2014/main" id="{8156B28F-ADCD-6588-1390-AB1A517CFB29}"/>
              </a:ext>
            </a:extLst>
          </p:cNvPr>
          <p:cNvGraphicFramePr>
            <a:graphicFrameLocks noChangeAspect="1"/>
          </p:cNvGraphicFramePr>
          <p:nvPr/>
        </p:nvGraphicFramePr>
        <p:xfrm>
          <a:off x="6219825" y="5762625"/>
          <a:ext cx="417513" cy="339725"/>
        </p:xfrm>
        <a:graphic>
          <a:graphicData uri="http://schemas.openxmlformats.org/presentationml/2006/ole">
            <mc:AlternateContent xmlns:mc="http://schemas.openxmlformats.org/markup-compatibility/2006">
              <mc:Choice xmlns:v="urn:schemas-microsoft-com:vml" Requires="v">
                <p:oleObj name="Clip" r:id="rId11" imgW="1308100" imgH="1079500" progId="MS_ClipArt_Gallery.2">
                  <p:embed/>
                </p:oleObj>
              </mc:Choice>
              <mc:Fallback>
                <p:oleObj name="Clip" r:id="rId11" imgW="1308100" imgH="1079500" progId="MS_ClipArt_Gallery.2">
                  <p:embed/>
                  <p:pic>
                    <p:nvPicPr>
                      <p:cNvPr id="122897" name="Object 9">
                        <a:extLst>
                          <a:ext uri="{FF2B5EF4-FFF2-40B4-BE49-F238E27FC236}">
                            <a16:creationId xmlns:a16="http://schemas.microsoft.com/office/drawing/2014/main" id="{8156B28F-ADCD-6588-1390-AB1A517CFB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9825" y="5762625"/>
                        <a:ext cx="417513"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22898" name="Object 10">
            <a:extLst>
              <a:ext uri="{FF2B5EF4-FFF2-40B4-BE49-F238E27FC236}">
                <a16:creationId xmlns:a16="http://schemas.microsoft.com/office/drawing/2014/main" id="{5C3E139F-18F5-9F89-05FE-1503CB69C8B6}"/>
              </a:ext>
            </a:extLst>
          </p:cNvPr>
          <p:cNvGraphicFramePr>
            <a:graphicFrameLocks noChangeAspect="1"/>
          </p:cNvGraphicFramePr>
          <p:nvPr/>
        </p:nvGraphicFramePr>
        <p:xfrm>
          <a:off x="1555750" y="5084763"/>
          <a:ext cx="417513" cy="339725"/>
        </p:xfrm>
        <a:graphic>
          <a:graphicData uri="http://schemas.openxmlformats.org/presentationml/2006/ole">
            <mc:AlternateContent xmlns:mc="http://schemas.openxmlformats.org/markup-compatibility/2006">
              <mc:Choice xmlns:v="urn:schemas-microsoft-com:vml" Requires="v">
                <p:oleObj name="Clip" r:id="rId12" imgW="1308100" imgH="1079500" progId="MS_ClipArt_Gallery.2">
                  <p:embed/>
                </p:oleObj>
              </mc:Choice>
              <mc:Fallback>
                <p:oleObj name="Clip" r:id="rId12" imgW="1308100" imgH="1079500" progId="MS_ClipArt_Gallery.2">
                  <p:embed/>
                  <p:pic>
                    <p:nvPicPr>
                      <p:cNvPr id="122898" name="Object 10">
                        <a:extLst>
                          <a:ext uri="{FF2B5EF4-FFF2-40B4-BE49-F238E27FC236}">
                            <a16:creationId xmlns:a16="http://schemas.microsoft.com/office/drawing/2014/main" id="{5C3E139F-18F5-9F89-05FE-1503CB69C8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0" y="5084763"/>
                        <a:ext cx="417513"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22899" name="Line 19">
            <a:extLst>
              <a:ext uri="{FF2B5EF4-FFF2-40B4-BE49-F238E27FC236}">
                <a16:creationId xmlns:a16="http://schemas.microsoft.com/office/drawing/2014/main" id="{AB6B2733-9939-45F0-87BD-36EBCD086C4D}"/>
              </a:ext>
            </a:extLst>
          </p:cNvPr>
          <p:cNvSpPr>
            <a:spLocks noChangeShapeType="1"/>
          </p:cNvSpPr>
          <p:nvPr/>
        </p:nvSpPr>
        <p:spPr bwMode="auto">
          <a:xfrm flipH="1">
            <a:off x="1931988" y="5248275"/>
            <a:ext cx="5556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900" name="Line 20">
            <a:extLst>
              <a:ext uri="{FF2B5EF4-FFF2-40B4-BE49-F238E27FC236}">
                <a16:creationId xmlns:a16="http://schemas.microsoft.com/office/drawing/2014/main" id="{4D42EB69-92EF-1269-749A-87E11609B43B}"/>
              </a:ext>
            </a:extLst>
          </p:cNvPr>
          <p:cNvSpPr>
            <a:spLocks noChangeShapeType="1"/>
          </p:cNvSpPr>
          <p:nvPr/>
        </p:nvSpPr>
        <p:spPr bwMode="auto">
          <a:xfrm flipH="1">
            <a:off x="2319338" y="5295900"/>
            <a:ext cx="271462" cy="3143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901" name="Line 21">
            <a:extLst>
              <a:ext uri="{FF2B5EF4-FFF2-40B4-BE49-F238E27FC236}">
                <a16:creationId xmlns:a16="http://schemas.microsoft.com/office/drawing/2014/main" id="{7D9BF15C-A31E-4FF9-A317-145041116436}"/>
              </a:ext>
            </a:extLst>
          </p:cNvPr>
          <p:cNvSpPr>
            <a:spLocks noChangeShapeType="1"/>
          </p:cNvSpPr>
          <p:nvPr/>
        </p:nvSpPr>
        <p:spPr bwMode="auto">
          <a:xfrm>
            <a:off x="2738438" y="5324475"/>
            <a:ext cx="73025" cy="2952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902" name="Line 22">
            <a:extLst>
              <a:ext uri="{FF2B5EF4-FFF2-40B4-BE49-F238E27FC236}">
                <a16:creationId xmlns:a16="http://schemas.microsoft.com/office/drawing/2014/main" id="{18A237C7-C1CD-5D96-C31B-4D81E94D10DA}"/>
              </a:ext>
            </a:extLst>
          </p:cNvPr>
          <p:cNvSpPr>
            <a:spLocks noChangeShapeType="1"/>
          </p:cNvSpPr>
          <p:nvPr/>
        </p:nvSpPr>
        <p:spPr bwMode="auto">
          <a:xfrm flipH="1">
            <a:off x="3984625" y="5286375"/>
            <a:ext cx="346075"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903" name="Line 23">
            <a:extLst>
              <a:ext uri="{FF2B5EF4-FFF2-40B4-BE49-F238E27FC236}">
                <a16:creationId xmlns:a16="http://schemas.microsoft.com/office/drawing/2014/main" id="{5C179D24-ACD3-9EF6-8230-0DF71BCC3EA7}"/>
              </a:ext>
            </a:extLst>
          </p:cNvPr>
          <p:cNvSpPr>
            <a:spLocks noChangeShapeType="1"/>
          </p:cNvSpPr>
          <p:nvPr/>
        </p:nvSpPr>
        <p:spPr bwMode="auto">
          <a:xfrm flipH="1">
            <a:off x="4298950" y="5305425"/>
            <a:ext cx="125413" cy="587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904" name="Line 24">
            <a:extLst>
              <a:ext uri="{FF2B5EF4-FFF2-40B4-BE49-F238E27FC236}">
                <a16:creationId xmlns:a16="http://schemas.microsoft.com/office/drawing/2014/main" id="{C9294600-F5C7-3B37-C90D-2C96C17D8F14}"/>
              </a:ext>
            </a:extLst>
          </p:cNvPr>
          <p:cNvSpPr>
            <a:spLocks noChangeShapeType="1"/>
          </p:cNvSpPr>
          <p:nvPr/>
        </p:nvSpPr>
        <p:spPr bwMode="auto">
          <a:xfrm>
            <a:off x="4603750" y="5248275"/>
            <a:ext cx="230188" cy="3619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905" name="Line 25">
            <a:extLst>
              <a:ext uri="{FF2B5EF4-FFF2-40B4-BE49-F238E27FC236}">
                <a16:creationId xmlns:a16="http://schemas.microsoft.com/office/drawing/2014/main" id="{03138168-F21B-F6B5-6242-37E0CFF016F9}"/>
              </a:ext>
            </a:extLst>
          </p:cNvPr>
          <p:cNvSpPr>
            <a:spLocks noChangeShapeType="1"/>
          </p:cNvSpPr>
          <p:nvPr/>
        </p:nvSpPr>
        <p:spPr bwMode="auto">
          <a:xfrm flipH="1">
            <a:off x="5881688" y="5324475"/>
            <a:ext cx="428625"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906" name="Line 26">
            <a:extLst>
              <a:ext uri="{FF2B5EF4-FFF2-40B4-BE49-F238E27FC236}">
                <a16:creationId xmlns:a16="http://schemas.microsoft.com/office/drawing/2014/main" id="{7CDE5A9E-45E7-5595-F364-387CD81D9B31}"/>
              </a:ext>
            </a:extLst>
          </p:cNvPr>
          <p:cNvSpPr>
            <a:spLocks noChangeShapeType="1"/>
          </p:cNvSpPr>
          <p:nvPr/>
        </p:nvSpPr>
        <p:spPr bwMode="auto">
          <a:xfrm flipH="1">
            <a:off x="6384925" y="5295900"/>
            <a:ext cx="9525" cy="469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907" name="Line 27">
            <a:extLst>
              <a:ext uri="{FF2B5EF4-FFF2-40B4-BE49-F238E27FC236}">
                <a16:creationId xmlns:a16="http://schemas.microsoft.com/office/drawing/2014/main" id="{2C5E102C-93E9-4155-D178-88DE75796538}"/>
              </a:ext>
            </a:extLst>
          </p:cNvPr>
          <p:cNvSpPr>
            <a:spLocks noChangeShapeType="1"/>
          </p:cNvSpPr>
          <p:nvPr/>
        </p:nvSpPr>
        <p:spPr bwMode="auto">
          <a:xfrm>
            <a:off x="6508750" y="5218113"/>
            <a:ext cx="51435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nvGrpSpPr>
          <p:cNvPr id="122908" name="Group 28">
            <a:extLst>
              <a:ext uri="{FF2B5EF4-FFF2-40B4-BE49-F238E27FC236}">
                <a16:creationId xmlns:a16="http://schemas.microsoft.com/office/drawing/2014/main" id="{514AC6CE-4DBD-8663-F6FE-217B6E3257D5}"/>
              </a:ext>
            </a:extLst>
          </p:cNvPr>
          <p:cNvGrpSpPr>
            <a:grpSpLocks/>
          </p:cNvGrpSpPr>
          <p:nvPr/>
        </p:nvGrpSpPr>
        <p:grpSpPr bwMode="auto">
          <a:xfrm>
            <a:off x="4335463" y="3781425"/>
            <a:ext cx="371475" cy="252413"/>
            <a:chOff x="620" y="1640"/>
            <a:chExt cx="288" cy="209"/>
          </a:xfrm>
        </p:grpSpPr>
        <p:sp>
          <p:nvSpPr>
            <p:cNvPr id="122920" name="Line 29">
              <a:extLst>
                <a:ext uri="{FF2B5EF4-FFF2-40B4-BE49-F238E27FC236}">
                  <a16:creationId xmlns:a16="http://schemas.microsoft.com/office/drawing/2014/main" id="{1581ED9E-3FC2-4CD7-58F0-FAB5E73A8012}"/>
                </a:ext>
              </a:extLst>
            </p:cNvPr>
            <p:cNvSpPr>
              <a:spLocks noChangeShapeType="1"/>
            </p:cNvSpPr>
            <p:nvPr/>
          </p:nvSpPr>
          <p:spPr bwMode="auto">
            <a:xfrm>
              <a:off x="908" y="164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921" name="Rectangle 30">
              <a:extLst>
                <a:ext uri="{FF2B5EF4-FFF2-40B4-BE49-F238E27FC236}">
                  <a16:creationId xmlns:a16="http://schemas.microsoft.com/office/drawing/2014/main" id="{65132CFA-209C-6A8E-D968-5466342C2FE5}"/>
                </a:ext>
              </a:extLst>
            </p:cNvPr>
            <p:cNvSpPr>
              <a:spLocks noChangeArrowheads="1"/>
            </p:cNvSpPr>
            <p:nvPr/>
          </p:nvSpPr>
          <p:spPr bwMode="auto">
            <a:xfrm>
              <a:off x="620" y="1784"/>
              <a:ext cx="267" cy="65"/>
            </a:xfrm>
            <a:prstGeom prst="rect">
              <a:avLst/>
            </a:prstGeom>
            <a:solidFill>
              <a:srgbClr val="99CCFF"/>
            </a:solidFill>
            <a:ln w="9525">
              <a:miter lim="800000"/>
              <a:headEnd/>
              <a:tailEnd/>
            </a:ln>
            <a:scene3d>
              <a:camera prst="legacyObliqueTopRight"/>
              <a:lightRig rig="legacyFlat3" dir="l"/>
            </a:scene3d>
            <a:sp3d extrusionH="430200" prstMaterial="legacyMatte">
              <a:bevelT w="13500" h="13500" prst="angle"/>
              <a:bevelB w="13500" h="13500" prst="angle"/>
              <a:extrusionClr>
                <a:srgbClr val="99CCFF"/>
              </a:extrusionClr>
              <a:contourClr>
                <a:srgbClr val="99CCFF"/>
              </a:contourClr>
            </a:sp3d>
          </p:spPr>
          <p:txBody>
            <a:bodyPr wrap="none" anchor="ctr">
              <a:flatTx/>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nvGrpSpPr>
            <p:cNvPr id="122922" name="Group 31">
              <a:extLst>
                <a:ext uri="{FF2B5EF4-FFF2-40B4-BE49-F238E27FC236}">
                  <a16:creationId xmlns:a16="http://schemas.microsoft.com/office/drawing/2014/main" id="{B1C8FC68-F779-430C-8D7C-E16FF027F54B}"/>
                </a:ext>
              </a:extLst>
            </p:cNvPr>
            <p:cNvGrpSpPr>
              <a:grpSpLocks/>
            </p:cNvGrpSpPr>
            <p:nvPr/>
          </p:nvGrpSpPr>
          <p:grpSpPr bwMode="auto">
            <a:xfrm>
              <a:off x="764" y="1688"/>
              <a:ext cx="109" cy="91"/>
              <a:chOff x="576" y="3456"/>
              <a:chExt cx="288" cy="240"/>
            </a:xfrm>
          </p:grpSpPr>
          <p:sp>
            <p:nvSpPr>
              <p:cNvPr id="122923" name="Line 32">
                <a:extLst>
                  <a:ext uri="{FF2B5EF4-FFF2-40B4-BE49-F238E27FC236}">
                    <a16:creationId xmlns:a16="http://schemas.microsoft.com/office/drawing/2014/main" id="{3DF2D3BA-80CB-F3A7-E1A0-EC7288460E0B}"/>
                  </a:ext>
                </a:extLst>
              </p:cNvPr>
              <p:cNvSpPr>
                <a:spLocks noChangeShapeType="1"/>
              </p:cNvSpPr>
              <p:nvPr/>
            </p:nvSpPr>
            <p:spPr bwMode="auto">
              <a:xfrm>
                <a:off x="624" y="3456"/>
                <a:ext cx="192" cy="24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924" name="Line 33">
                <a:extLst>
                  <a:ext uri="{FF2B5EF4-FFF2-40B4-BE49-F238E27FC236}">
                    <a16:creationId xmlns:a16="http://schemas.microsoft.com/office/drawing/2014/main" id="{930E7AF7-7385-B25F-6E43-8579DDC82F9C}"/>
                  </a:ext>
                </a:extLst>
              </p:cNvPr>
              <p:cNvSpPr>
                <a:spLocks noChangeShapeType="1"/>
              </p:cNvSpPr>
              <p:nvPr/>
            </p:nvSpPr>
            <p:spPr bwMode="auto">
              <a:xfrm flipH="1">
                <a:off x="576" y="3456"/>
                <a:ext cx="288" cy="24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grpSp>
      <p:sp>
        <p:nvSpPr>
          <p:cNvPr id="122909" name="Line 34">
            <a:extLst>
              <a:ext uri="{FF2B5EF4-FFF2-40B4-BE49-F238E27FC236}">
                <a16:creationId xmlns:a16="http://schemas.microsoft.com/office/drawing/2014/main" id="{F820B7A0-59E2-1EE6-ADEE-8B9FE1515C04}"/>
              </a:ext>
            </a:extLst>
          </p:cNvPr>
          <p:cNvSpPr>
            <a:spLocks noChangeShapeType="1"/>
          </p:cNvSpPr>
          <p:nvPr/>
        </p:nvSpPr>
        <p:spPr bwMode="auto">
          <a:xfrm flipH="1">
            <a:off x="2728913" y="4035425"/>
            <a:ext cx="1665287" cy="10747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910" name="Line 35">
            <a:extLst>
              <a:ext uri="{FF2B5EF4-FFF2-40B4-BE49-F238E27FC236}">
                <a16:creationId xmlns:a16="http://schemas.microsoft.com/office/drawing/2014/main" id="{35D0EBFB-3B09-B1F5-6C08-A236A3CEBB60}"/>
              </a:ext>
            </a:extLst>
          </p:cNvPr>
          <p:cNvSpPr>
            <a:spLocks noChangeShapeType="1"/>
          </p:cNvSpPr>
          <p:nvPr/>
        </p:nvSpPr>
        <p:spPr bwMode="auto">
          <a:xfrm>
            <a:off x="4549775" y="4025900"/>
            <a:ext cx="0" cy="11144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911" name="Line 36">
            <a:extLst>
              <a:ext uri="{FF2B5EF4-FFF2-40B4-BE49-F238E27FC236}">
                <a16:creationId xmlns:a16="http://schemas.microsoft.com/office/drawing/2014/main" id="{E763F3B7-1FC3-F71D-BD24-E6A88D693971}"/>
              </a:ext>
            </a:extLst>
          </p:cNvPr>
          <p:cNvSpPr>
            <a:spLocks noChangeShapeType="1"/>
          </p:cNvSpPr>
          <p:nvPr/>
        </p:nvSpPr>
        <p:spPr bwMode="auto">
          <a:xfrm flipH="1" flipV="1">
            <a:off x="4708525" y="3976688"/>
            <a:ext cx="1497013" cy="1231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912" name="Text Box 37">
            <a:extLst>
              <a:ext uri="{FF2B5EF4-FFF2-40B4-BE49-F238E27FC236}">
                <a16:creationId xmlns:a16="http://schemas.microsoft.com/office/drawing/2014/main" id="{C472A79E-835D-B561-5151-AF851D0CA7FF}"/>
              </a:ext>
            </a:extLst>
          </p:cNvPr>
          <p:cNvSpPr txBox="1">
            <a:spLocks noChangeArrowheads="1"/>
          </p:cNvSpPr>
          <p:nvPr/>
        </p:nvSpPr>
        <p:spPr bwMode="auto">
          <a:xfrm>
            <a:off x="2905125" y="5048250"/>
            <a:ext cx="6302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hub</a:t>
            </a:r>
          </a:p>
        </p:txBody>
      </p:sp>
      <p:sp>
        <p:nvSpPr>
          <p:cNvPr id="122913" name="Text Box 38">
            <a:extLst>
              <a:ext uri="{FF2B5EF4-FFF2-40B4-BE49-F238E27FC236}">
                <a16:creationId xmlns:a16="http://schemas.microsoft.com/office/drawing/2014/main" id="{3E34186E-B84B-A7D3-6C20-35B5523EB500}"/>
              </a:ext>
            </a:extLst>
          </p:cNvPr>
          <p:cNvSpPr txBox="1">
            <a:spLocks noChangeArrowheads="1"/>
          </p:cNvSpPr>
          <p:nvPr/>
        </p:nvSpPr>
        <p:spPr bwMode="auto">
          <a:xfrm>
            <a:off x="4706938" y="5056188"/>
            <a:ext cx="5699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hub</a:t>
            </a:r>
          </a:p>
        </p:txBody>
      </p:sp>
      <p:sp>
        <p:nvSpPr>
          <p:cNvPr id="122914" name="Text Box 39">
            <a:extLst>
              <a:ext uri="{FF2B5EF4-FFF2-40B4-BE49-F238E27FC236}">
                <a16:creationId xmlns:a16="http://schemas.microsoft.com/office/drawing/2014/main" id="{BDF26727-8B86-5587-3635-75C76EC23671}"/>
              </a:ext>
            </a:extLst>
          </p:cNvPr>
          <p:cNvSpPr txBox="1">
            <a:spLocks noChangeArrowheads="1"/>
          </p:cNvSpPr>
          <p:nvPr/>
        </p:nvSpPr>
        <p:spPr bwMode="auto">
          <a:xfrm>
            <a:off x="6538913" y="4929188"/>
            <a:ext cx="5699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hub</a:t>
            </a:r>
          </a:p>
        </p:txBody>
      </p:sp>
      <p:sp>
        <p:nvSpPr>
          <p:cNvPr id="122915" name="Text Box 40">
            <a:extLst>
              <a:ext uri="{FF2B5EF4-FFF2-40B4-BE49-F238E27FC236}">
                <a16:creationId xmlns:a16="http://schemas.microsoft.com/office/drawing/2014/main" id="{87770FA9-C304-748A-7C30-726847B0DEEA}"/>
              </a:ext>
            </a:extLst>
          </p:cNvPr>
          <p:cNvSpPr txBox="1">
            <a:spLocks noChangeArrowheads="1"/>
          </p:cNvSpPr>
          <p:nvPr/>
        </p:nvSpPr>
        <p:spPr bwMode="auto">
          <a:xfrm>
            <a:off x="4841875" y="3659188"/>
            <a:ext cx="16795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switch/bridge</a:t>
            </a:r>
          </a:p>
        </p:txBody>
      </p:sp>
      <p:sp>
        <p:nvSpPr>
          <p:cNvPr id="122916" name="Text Box 41">
            <a:extLst>
              <a:ext uri="{FF2B5EF4-FFF2-40B4-BE49-F238E27FC236}">
                <a16:creationId xmlns:a16="http://schemas.microsoft.com/office/drawing/2014/main" id="{C99111A5-8D2D-6392-3AAD-838E78FD63F2}"/>
              </a:ext>
            </a:extLst>
          </p:cNvPr>
          <p:cNvSpPr txBox="1">
            <a:spLocks noChangeArrowheads="1"/>
          </p:cNvSpPr>
          <p:nvPr/>
        </p:nvSpPr>
        <p:spPr bwMode="auto">
          <a:xfrm>
            <a:off x="1230313" y="6291263"/>
            <a:ext cx="10715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segment</a:t>
            </a:r>
          </a:p>
        </p:txBody>
      </p:sp>
      <p:sp>
        <p:nvSpPr>
          <p:cNvPr id="122917" name="Text Box 42">
            <a:extLst>
              <a:ext uri="{FF2B5EF4-FFF2-40B4-BE49-F238E27FC236}">
                <a16:creationId xmlns:a16="http://schemas.microsoft.com/office/drawing/2014/main" id="{AE509D2F-AED7-D8C2-935D-69B54E4D0801}"/>
              </a:ext>
            </a:extLst>
          </p:cNvPr>
          <p:cNvSpPr txBox="1">
            <a:spLocks noChangeArrowheads="1"/>
          </p:cNvSpPr>
          <p:nvPr/>
        </p:nvSpPr>
        <p:spPr bwMode="auto">
          <a:xfrm>
            <a:off x="3289300" y="6365875"/>
            <a:ext cx="10715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segment</a:t>
            </a:r>
          </a:p>
        </p:txBody>
      </p:sp>
      <p:sp>
        <p:nvSpPr>
          <p:cNvPr id="122918" name="Text Box 43">
            <a:extLst>
              <a:ext uri="{FF2B5EF4-FFF2-40B4-BE49-F238E27FC236}">
                <a16:creationId xmlns:a16="http://schemas.microsoft.com/office/drawing/2014/main" id="{3C5CE7CD-F28A-D784-334F-16B37D0D0C75}"/>
              </a:ext>
            </a:extLst>
          </p:cNvPr>
          <p:cNvSpPr txBox="1">
            <a:spLocks noChangeArrowheads="1"/>
          </p:cNvSpPr>
          <p:nvPr/>
        </p:nvSpPr>
        <p:spPr bwMode="auto">
          <a:xfrm>
            <a:off x="3805238" y="63563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endParaRPr>
          </a:p>
        </p:txBody>
      </p:sp>
      <p:sp>
        <p:nvSpPr>
          <p:cNvPr id="122919" name="Text Box 44">
            <a:extLst>
              <a:ext uri="{FF2B5EF4-FFF2-40B4-BE49-F238E27FC236}">
                <a16:creationId xmlns:a16="http://schemas.microsoft.com/office/drawing/2014/main" id="{E9D56CEF-369C-F5B2-3A88-CD730C22C67B}"/>
              </a:ext>
            </a:extLst>
          </p:cNvPr>
          <p:cNvSpPr txBox="1">
            <a:spLocks noChangeArrowheads="1"/>
          </p:cNvSpPr>
          <p:nvPr/>
        </p:nvSpPr>
        <p:spPr bwMode="auto">
          <a:xfrm>
            <a:off x="7010400" y="4186238"/>
            <a:ext cx="10715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segment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4929" name="Slide Number Placeholder 3">
            <a:extLst>
              <a:ext uri="{FF2B5EF4-FFF2-40B4-BE49-F238E27FC236}">
                <a16:creationId xmlns:a16="http://schemas.microsoft.com/office/drawing/2014/main" id="{FA75EDC8-0E6E-5B86-FCF8-92399054AFFA}"/>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977F44F4-7B56-5942-A148-F8E8A742E024}"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118</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124930" name="Rectangle 2">
            <a:extLst>
              <a:ext uri="{FF2B5EF4-FFF2-40B4-BE49-F238E27FC236}">
                <a16:creationId xmlns:a16="http://schemas.microsoft.com/office/drawing/2014/main" id="{0E469FD0-C519-F5B2-8227-44EEAFD4962A}"/>
              </a:ext>
            </a:extLst>
          </p:cNvPr>
          <p:cNvSpPr>
            <a:spLocks noGrp="1"/>
          </p:cNvSpPr>
          <p:nvPr>
            <p:ph type="title"/>
          </p:nvPr>
        </p:nvSpPr>
        <p:spPr/>
        <p:txBody>
          <a:bodyPr/>
          <a:lstStyle/>
          <a:p>
            <a:r>
              <a:rPr lang="en-US" altLang="en-US">
                <a:ea typeface="ＭＳ Ｐゴシック" panose="020B0600070205080204" pitchFamily="34" charset="-128"/>
              </a:rPr>
              <a:t>Advantages Over Hubs/Repeaters</a:t>
            </a:r>
          </a:p>
        </p:txBody>
      </p:sp>
      <p:sp>
        <p:nvSpPr>
          <p:cNvPr id="1285123" name="Rectangle 3">
            <a:extLst>
              <a:ext uri="{FF2B5EF4-FFF2-40B4-BE49-F238E27FC236}">
                <a16:creationId xmlns:a16="http://schemas.microsoft.com/office/drawing/2014/main" id="{57047733-B544-1300-4B73-9751C74814AB}"/>
              </a:ext>
            </a:extLst>
          </p:cNvPr>
          <p:cNvSpPr>
            <a:spLocks noGrp="1"/>
          </p:cNvSpPr>
          <p:nvPr>
            <p:ph type="body" idx="1"/>
          </p:nvPr>
        </p:nvSpPr>
        <p:spPr/>
        <p:txBody>
          <a:bodyPr/>
          <a:lstStyle/>
          <a:p>
            <a:r>
              <a:rPr lang="en-US" altLang="en-US">
                <a:ea typeface="ＭＳ Ｐゴシック" panose="020B0600070205080204" pitchFamily="34" charset="-128"/>
              </a:rPr>
              <a:t>Only forwards frames as needed</a:t>
            </a:r>
          </a:p>
          <a:p>
            <a:pPr lvl="1"/>
            <a:r>
              <a:rPr lang="en-US" altLang="en-US">
                <a:ea typeface="ＭＳ Ｐゴシック" panose="020B0600070205080204" pitchFamily="34" charset="-128"/>
              </a:rPr>
              <a:t>Avoid unnecessary load on segments</a:t>
            </a:r>
          </a:p>
          <a:p>
            <a:r>
              <a:rPr lang="en-US" altLang="en-US">
                <a:ea typeface="ＭＳ Ｐゴシック" panose="020B0600070205080204" pitchFamily="34" charset="-128"/>
              </a:rPr>
              <a:t>Wider geographic span</a:t>
            </a:r>
          </a:p>
          <a:p>
            <a:pPr lvl="1"/>
            <a:r>
              <a:rPr lang="en-US" altLang="en-US">
                <a:ea typeface="ＭＳ Ｐゴシック" panose="020B0600070205080204" pitchFamily="34" charset="-128"/>
              </a:rPr>
              <a:t>Separate segments allow longer distances</a:t>
            </a:r>
          </a:p>
          <a:p>
            <a:r>
              <a:rPr lang="en-US" altLang="en-US">
                <a:ea typeface="ＭＳ Ｐゴシック" panose="020B0600070205080204" pitchFamily="34" charset="-128"/>
              </a:rPr>
              <a:t>Improves privacy</a:t>
            </a:r>
          </a:p>
          <a:p>
            <a:pPr lvl="1"/>
            <a:r>
              <a:rPr lang="en-US" altLang="en-US">
                <a:ea typeface="ＭＳ Ｐゴシック" panose="020B0600070205080204" pitchFamily="34" charset="-128"/>
              </a:rPr>
              <a:t>Hosts can </a:t>
            </a:r>
            <a:r>
              <a:rPr lang="ja-JP" altLang="en-US">
                <a:ea typeface="ＭＳ Ｐゴシック" panose="020B0600070205080204" pitchFamily="34" charset="-128"/>
              </a:rPr>
              <a:t>“</a:t>
            </a:r>
            <a:r>
              <a:rPr lang="en-US" altLang="ja-JP">
                <a:ea typeface="ＭＳ Ｐゴシック" panose="020B0600070205080204" pitchFamily="34" charset="-128"/>
              </a:rPr>
              <a:t>snoop</a:t>
            </a:r>
            <a:r>
              <a:rPr lang="ja-JP" altLang="en-US">
                <a:ea typeface="ＭＳ Ｐゴシック" panose="020B0600070205080204" pitchFamily="34" charset="-128"/>
              </a:rPr>
              <a:t>”</a:t>
            </a:r>
            <a:r>
              <a:rPr lang="en-US" altLang="ja-JP">
                <a:ea typeface="ＭＳ Ｐゴシック" panose="020B0600070205080204" pitchFamily="34" charset="-128"/>
              </a:rPr>
              <a:t> traffic traversing their segment</a:t>
            </a:r>
          </a:p>
          <a:p>
            <a:pPr lvl="1"/>
            <a:r>
              <a:rPr lang="en-US" altLang="en-US">
                <a:ea typeface="ＭＳ Ｐゴシック" panose="020B0600070205080204" pitchFamily="34" charset="-128"/>
              </a:rPr>
              <a:t>… but not all the rest of the traffic</a:t>
            </a:r>
          </a:p>
          <a:p>
            <a:r>
              <a:rPr lang="en-US" altLang="en-US">
                <a:ea typeface="ＭＳ Ｐゴシック" panose="020B0600070205080204" pitchFamily="34" charset="-128"/>
              </a:rPr>
              <a:t>Can join segments using different technologies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8512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85123">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28512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8512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8512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8512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85123">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8512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5123" grpId="0"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5">
            <a:extLst>
              <a:ext uri="{FF2B5EF4-FFF2-40B4-BE49-F238E27FC236}">
                <a16:creationId xmlns:a16="http://schemas.microsoft.com/office/drawing/2014/main" id="{C152FB4E-FF2E-B597-F9A8-1652F4A4F8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325" y="1077913"/>
            <a:ext cx="7556500"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8" name="Slide Number Placeholder 1">
            <a:extLst>
              <a:ext uri="{FF2B5EF4-FFF2-40B4-BE49-F238E27FC236}">
                <a16:creationId xmlns:a16="http://schemas.microsoft.com/office/drawing/2014/main" id="{7C9750AF-567C-6F7F-BEB8-C7A7C8B2009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E5E5F8-84D5-5144-85CC-C84542EBF6AE}"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grpSp>
        <p:nvGrpSpPr>
          <p:cNvPr id="8" name="Group 7">
            <a:extLst>
              <a:ext uri="{FF2B5EF4-FFF2-40B4-BE49-F238E27FC236}">
                <a16:creationId xmlns:a16="http://schemas.microsoft.com/office/drawing/2014/main" id="{33BDC918-5F24-092F-9003-20789510C962}"/>
              </a:ext>
            </a:extLst>
          </p:cNvPr>
          <p:cNvGrpSpPr>
            <a:grpSpLocks/>
          </p:cNvGrpSpPr>
          <p:nvPr/>
        </p:nvGrpSpPr>
        <p:grpSpPr bwMode="auto">
          <a:xfrm>
            <a:off x="1230313" y="4427538"/>
            <a:ext cx="5953125" cy="2201862"/>
            <a:chOff x="1730030" y="4389125"/>
            <a:chExt cx="5952775" cy="2202315"/>
          </a:xfrm>
        </p:grpSpPr>
        <p:sp>
          <p:nvSpPr>
            <p:cNvPr id="7" name="Rectangular Callout 6">
              <a:extLst>
                <a:ext uri="{FF2B5EF4-FFF2-40B4-BE49-F238E27FC236}">
                  <a16:creationId xmlns:a16="http://schemas.microsoft.com/office/drawing/2014/main" id="{677F9E81-4073-B205-475D-D353D075C816}"/>
                </a:ext>
              </a:extLst>
            </p:cNvPr>
            <p:cNvSpPr/>
            <p:nvPr/>
          </p:nvSpPr>
          <p:spPr>
            <a:xfrm>
              <a:off x="1730030" y="4389125"/>
              <a:ext cx="5952775" cy="1854581"/>
            </a:xfrm>
            <a:prstGeom prst="wedgeRectCallout">
              <a:avLst>
                <a:gd name="adj1" fmla="val 460"/>
                <a:gd name="adj2" fmla="val -97815"/>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pic>
          <p:nvPicPr>
            <p:cNvPr id="126982" name="Picture 2">
              <a:extLst>
                <a:ext uri="{FF2B5EF4-FFF2-40B4-BE49-F238E27FC236}">
                  <a16:creationId xmlns:a16="http://schemas.microsoft.com/office/drawing/2014/main" id="{A132DAB7-70E1-7A51-4582-F4222D4E08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3650" y="4465935"/>
              <a:ext cx="5636281" cy="1689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73F1F901-48FF-C3F9-FE11-F58A00B852E8}"/>
                </a:ext>
              </a:extLst>
            </p:cNvPr>
            <p:cNvSpPr txBox="1"/>
            <p:nvPr/>
          </p:nvSpPr>
          <p:spPr>
            <a:xfrm>
              <a:off x="2766606" y="6191308"/>
              <a:ext cx="4071699" cy="40013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Switch table</a:t>
              </a:r>
            </a:p>
          </p:txBody>
        </p:sp>
      </p:grpSp>
      <p:sp>
        <p:nvSpPr>
          <p:cNvPr id="126980" name="Rectangle 5">
            <a:extLst>
              <a:ext uri="{FF2B5EF4-FFF2-40B4-BE49-F238E27FC236}">
                <a16:creationId xmlns:a16="http://schemas.microsoft.com/office/drawing/2014/main" id="{39FE07FB-C923-49C9-2040-A3BBD860624A}"/>
              </a:ext>
            </a:extLst>
          </p:cNvPr>
          <p:cNvSpPr txBox="1">
            <a:spLocks noChangeArrowheads="1"/>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Traffic Isolation: Example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2"/>
          <p:cNvSpPr>
            <a:spLocks noGrp="1"/>
          </p:cNvSpPr>
          <p:nvPr>
            <p:ph type="sldNum" sz="quarter" idx="12"/>
          </p:nvPr>
        </p:nvSpPr>
        <p:spPr/>
        <p:txBody>
          <a:bodyPr/>
          <a:lstStyle/>
          <a:p>
            <a:fld id="{F53C8B32-1A4B-472E-AB65-60F6B42D9F67}" type="slidenum">
              <a:rPr lang="en-US"/>
              <a:pPr/>
              <a:t>12</a:t>
            </a:fld>
            <a:endParaRPr lang="en-US" dirty="0"/>
          </a:p>
        </p:txBody>
      </p:sp>
      <p:pic>
        <p:nvPicPr>
          <p:cNvPr id="520203" name="Picture 11"/>
          <p:cNvPicPr>
            <a:picLocks noChangeAspect="1" noChangeArrowheads="1"/>
          </p:cNvPicPr>
          <p:nvPr/>
        </p:nvPicPr>
        <p:blipFill>
          <a:blip r:embed="rId3" cstate="print"/>
          <a:srcRect/>
          <a:stretch>
            <a:fillRect/>
          </a:stretch>
        </p:blipFill>
        <p:spPr bwMode="auto">
          <a:xfrm>
            <a:off x="917575" y="1635125"/>
            <a:ext cx="7769225" cy="4079875"/>
          </a:xfrm>
          <a:prstGeom prst="rect">
            <a:avLst/>
          </a:prstGeom>
          <a:noFill/>
          <a:ln w="9525">
            <a:noFill/>
            <a:miter lim="800000"/>
            <a:headEnd/>
            <a:tailEnd/>
          </a:ln>
          <a:effectLst/>
        </p:spPr>
      </p:pic>
      <p:sp>
        <p:nvSpPr>
          <p:cNvPr id="2" name="TextBox 1">
            <a:extLst>
              <a:ext uri="{FF2B5EF4-FFF2-40B4-BE49-F238E27FC236}">
                <a16:creationId xmlns:a16="http://schemas.microsoft.com/office/drawing/2014/main" id="{72E13153-3C95-1B7A-2ECE-91A6CEC56F84}"/>
              </a:ext>
            </a:extLst>
          </p:cNvPr>
          <p:cNvSpPr txBox="1"/>
          <p:nvPr/>
        </p:nvSpPr>
        <p:spPr>
          <a:xfrm>
            <a:off x="0" y="6264959"/>
            <a:ext cx="8431282" cy="584775"/>
          </a:xfrm>
          <a:prstGeom prst="rect">
            <a:avLst/>
          </a:prstGeom>
          <a:noFill/>
        </p:spPr>
        <p:txBody>
          <a:bodyPr wrap="none" rtlCol="0">
            <a:spAutoFit/>
          </a:bodyPr>
          <a:lstStyle/>
          <a:p>
            <a:r>
              <a:rPr lang="en-US" sz="1600" dirty="0"/>
              <a:t>BIC/CUBIC slides are adopted from: </a:t>
            </a:r>
            <a:r>
              <a:rPr lang="en-US" sz="1600" dirty="0" err="1"/>
              <a:t>Injong</a:t>
            </a:r>
            <a:r>
              <a:rPr lang="en-US" sz="1600" dirty="0"/>
              <a:t> Rhee, </a:t>
            </a:r>
            <a:r>
              <a:rPr lang="en-US" sz="1600" dirty="0" err="1"/>
              <a:t>Lisong</a:t>
            </a:r>
            <a:r>
              <a:rPr lang="en-US" sz="1600" dirty="0"/>
              <a:t> Xu, Ahmed El-</a:t>
            </a:r>
            <a:r>
              <a:rPr lang="en-US" sz="1600" dirty="0" err="1"/>
              <a:t>Hassany</a:t>
            </a:r>
            <a:r>
              <a:rPr lang="en-US" sz="1600" dirty="0"/>
              <a:t>, Qian HE, Bob Kinicki</a:t>
            </a:r>
          </a:p>
          <a:p>
            <a:endParaRPr lang="en-US" sz="1600" dirty="0"/>
          </a:p>
        </p:txBody>
      </p:sp>
      <p:sp>
        <p:nvSpPr>
          <p:cNvPr id="11" name="Footer Placeholder 1"/>
          <p:cNvSpPr>
            <a:spLocks noGrp="1"/>
          </p:cNvSpPr>
          <p:nvPr>
            <p:ph type="ftr" sz="quarter" idx="11"/>
          </p:nvPr>
        </p:nvSpPr>
        <p:spPr>
          <a:xfrm>
            <a:off x="0" y="5795754"/>
            <a:ext cx="2362200" cy="365125"/>
          </a:xfrm>
        </p:spPr>
        <p:txBody>
          <a:bodyPr/>
          <a:lstStyle/>
          <a:p>
            <a:r>
              <a:rPr lang="en-US" dirty="0"/>
              <a:t>Source: TCP/IP Protocol Suite 4th</a:t>
            </a:r>
          </a:p>
        </p:txBody>
      </p:sp>
      <p:sp>
        <p:nvSpPr>
          <p:cNvPr id="3" name="Rectangle 2">
            <a:extLst>
              <a:ext uri="{FF2B5EF4-FFF2-40B4-BE49-F238E27FC236}">
                <a16:creationId xmlns:a16="http://schemas.microsoft.com/office/drawing/2014/main" id="{82977544-0435-119E-6290-D1E126840FB8}"/>
              </a:ext>
            </a:extLst>
          </p:cNvPr>
          <p:cNvSpPr/>
          <p:nvPr/>
        </p:nvSpPr>
        <p:spPr>
          <a:xfrm>
            <a:off x="0" y="0"/>
            <a:ext cx="9144000" cy="834887"/>
          </a:xfrm>
          <a:prstGeom prst="rect">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dirty="0"/>
              <a:t>TCP BIC: Issues with Reno</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Number Placeholder 3">
            <a:extLst>
              <a:ext uri="{FF2B5EF4-FFF2-40B4-BE49-F238E27FC236}">
                <a16:creationId xmlns:a16="http://schemas.microsoft.com/office/drawing/2014/main" id="{F068650A-6A42-F400-B21A-A88651147445}"/>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7A5E6BFF-E053-B940-B76D-8618E829C2BA}"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120</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128002" name="Rectangle 2">
            <a:extLst>
              <a:ext uri="{FF2B5EF4-FFF2-40B4-BE49-F238E27FC236}">
                <a16:creationId xmlns:a16="http://schemas.microsoft.com/office/drawing/2014/main" id="{30FD6189-40CE-7E1B-FF02-EEF052B27B9E}"/>
              </a:ext>
            </a:extLst>
          </p:cNvPr>
          <p:cNvSpPr>
            <a:spLocks noGrp="1"/>
          </p:cNvSpPr>
          <p:nvPr>
            <p:ph type="title"/>
          </p:nvPr>
        </p:nvSpPr>
        <p:spPr/>
        <p:txBody>
          <a:bodyPr/>
          <a:lstStyle/>
          <a:p>
            <a:r>
              <a:rPr lang="en-US" altLang="en-US">
                <a:ea typeface="ＭＳ Ｐゴシック" panose="020B0600070205080204" pitchFamily="34" charset="-128"/>
              </a:rPr>
              <a:t>Self Learning: Building the Table</a:t>
            </a:r>
          </a:p>
        </p:txBody>
      </p:sp>
      <p:sp>
        <p:nvSpPr>
          <p:cNvPr id="128003" name="Rectangle 3">
            <a:extLst>
              <a:ext uri="{FF2B5EF4-FFF2-40B4-BE49-F238E27FC236}">
                <a16:creationId xmlns:a16="http://schemas.microsoft.com/office/drawing/2014/main" id="{618B8996-BE66-30CE-AC6A-B1164206C804}"/>
              </a:ext>
            </a:extLst>
          </p:cNvPr>
          <p:cNvSpPr>
            <a:spLocks noGrp="1"/>
          </p:cNvSpPr>
          <p:nvPr>
            <p:ph type="body" idx="1"/>
          </p:nvPr>
        </p:nvSpPr>
        <p:spPr>
          <a:xfrm>
            <a:off x="457200" y="1219200"/>
            <a:ext cx="8458200" cy="2439988"/>
          </a:xfrm>
        </p:spPr>
        <p:txBody>
          <a:bodyPr/>
          <a:lstStyle/>
          <a:p>
            <a:pPr>
              <a:lnSpc>
                <a:spcPct val="110000"/>
              </a:lnSpc>
            </a:pPr>
            <a:r>
              <a:rPr lang="en-US" altLang="en-US">
                <a:ea typeface="ＭＳ Ｐゴシック" panose="020B0600070205080204" pitchFamily="34" charset="-128"/>
              </a:rPr>
              <a:t>When a frame arrives</a:t>
            </a:r>
          </a:p>
          <a:p>
            <a:pPr lvl="1">
              <a:lnSpc>
                <a:spcPct val="110000"/>
              </a:lnSpc>
            </a:pPr>
            <a:r>
              <a:rPr lang="en-US" altLang="en-US">
                <a:ea typeface="ＭＳ Ｐゴシック" panose="020B0600070205080204" pitchFamily="34" charset="-128"/>
              </a:rPr>
              <a:t>Inspect the </a:t>
            </a:r>
            <a:r>
              <a:rPr lang="en-US" altLang="en-US" i="1">
                <a:ea typeface="ＭＳ Ｐゴシック" panose="020B0600070205080204" pitchFamily="34" charset="-128"/>
              </a:rPr>
              <a:t>source</a:t>
            </a:r>
            <a:r>
              <a:rPr lang="en-US" altLang="en-US">
                <a:ea typeface="ＭＳ Ｐゴシック" panose="020B0600070205080204" pitchFamily="34" charset="-128"/>
              </a:rPr>
              <a:t> MAC address</a:t>
            </a:r>
          </a:p>
          <a:p>
            <a:pPr lvl="1">
              <a:lnSpc>
                <a:spcPct val="110000"/>
              </a:lnSpc>
            </a:pPr>
            <a:r>
              <a:rPr lang="en-US" altLang="en-US">
                <a:ea typeface="ＭＳ Ｐゴシック" panose="020B0600070205080204" pitchFamily="34" charset="-128"/>
              </a:rPr>
              <a:t>Associate the address with the </a:t>
            </a:r>
            <a:r>
              <a:rPr lang="en-US" altLang="en-US" i="1">
                <a:ea typeface="ＭＳ Ｐゴシック" panose="020B0600070205080204" pitchFamily="34" charset="-128"/>
              </a:rPr>
              <a:t>incoming</a:t>
            </a:r>
            <a:r>
              <a:rPr lang="en-US" altLang="en-US">
                <a:ea typeface="ＭＳ Ｐゴシック" panose="020B0600070205080204" pitchFamily="34" charset="-128"/>
              </a:rPr>
              <a:t> interface</a:t>
            </a:r>
          </a:p>
          <a:p>
            <a:pPr lvl="1">
              <a:lnSpc>
                <a:spcPct val="110000"/>
              </a:lnSpc>
            </a:pPr>
            <a:r>
              <a:rPr lang="en-US" altLang="en-US">
                <a:ea typeface="ＭＳ Ｐゴシック" panose="020B0600070205080204" pitchFamily="34" charset="-128"/>
              </a:rPr>
              <a:t>Store the mapping in the switch table</a:t>
            </a:r>
          </a:p>
          <a:p>
            <a:pPr lvl="1">
              <a:lnSpc>
                <a:spcPct val="110000"/>
              </a:lnSpc>
            </a:pPr>
            <a:r>
              <a:rPr lang="en-US" altLang="en-US">
                <a:ea typeface="ＭＳ Ｐゴシック" panose="020B0600070205080204" pitchFamily="34" charset="-128"/>
              </a:rPr>
              <a:t>Use a timer to eventually forget the mapping</a:t>
            </a:r>
          </a:p>
        </p:txBody>
      </p:sp>
      <p:sp>
        <p:nvSpPr>
          <p:cNvPr id="128004" name="Rectangle 4">
            <a:extLst>
              <a:ext uri="{FF2B5EF4-FFF2-40B4-BE49-F238E27FC236}">
                <a16:creationId xmlns:a16="http://schemas.microsoft.com/office/drawing/2014/main" id="{F0D7528F-ACF4-4832-D4E0-B68C9CE6E40D}"/>
              </a:ext>
            </a:extLst>
          </p:cNvPr>
          <p:cNvSpPr>
            <a:spLocks noChangeArrowheads="1"/>
          </p:cNvSpPr>
          <p:nvPr/>
        </p:nvSpPr>
        <p:spPr bwMode="auto">
          <a:xfrm>
            <a:off x="3975100" y="5227638"/>
            <a:ext cx="355600" cy="88900"/>
          </a:xfrm>
          <a:prstGeom prst="rect">
            <a:avLst/>
          </a:prstGeom>
          <a:solidFill>
            <a:srgbClr val="CC99FF"/>
          </a:solidFill>
          <a:ln w="9525">
            <a:miter lim="800000"/>
            <a:headEnd/>
            <a:tailEnd/>
          </a:ln>
          <a:scene3d>
            <a:camera prst="legacyObliqueTopRight"/>
            <a:lightRig rig="legacyFlat3" dir="l"/>
          </a:scene3d>
          <a:sp3d extrusionH="430200" prstMaterial="legacyMatte">
            <a:bevelT w="13500" h="13500" prst="angle"/>
            <a:bevelB w="13500" h="13500" prst="angle"/>
            <a:extrusionClr>
              <a:srgbClr val="CC99FF"/>
            </a:extrusionClr>
            <a:contourClr>
              <a:srgbClr val="CC99FF"/>
            </a:contourClr>
          </a:sp3d>
        </p:spPr>
        <p:txBody>
          <a:bodyPr wrap="none" anchor="ctr">
            <a:flatTx/>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aphicFrame>
        <p:nvGraphicFramePr>
          <p:cNvPr id="128005" name="Object 2">
            <a:extLst>
              <a:ext uri="{FF2B5EF4-FFF2-40B4-BE49-F238E27FC236}">
                <a16:creationId xmlns:a16="http://schemas.microsoft.com/office/drawing/2014/main" id="{8C24675F-6413-330F-B510-6CBD73CC75AA}"/>
              </a:ext>
            </a:extLst>
          </p:cNvPr>
          <p:cNvGraphicFramePr>
            <a:graphicFrameLocks noChangeAspect="1"/>
          </p:cNvGraphicFramePr>
          <p:nvPr/>
        </p:nvGraphicFramePr>
        <p:xfrm>
          <a:off x="3968750" y="4114800"/>
          <a:ext cx="512763" cy="447675"/>
        </p:xfrm>
        <a:graphic>
          <a:graphicData uri="http://schemas.openxmlformats.org/presentationml/2006/ole">
            <mc:AlternateContent xmlns:mc="http://schemas.openxmlformats.org/markup-compatibility/2006">
              <mc:Choice xmlns:v="urn:schemas-microsoft-com:vml" Requires="v">
                <p:oleObj name="Clip" r:id="rId3" imgW="1308100" imgH="1079500" progId="MS_ClipArt_Gallery.2">
                  <p:embed/>
                </p:oleObj>
              </mc:Choice>
              <mc:Fallback>
                <p:oleObj name="Clip" r:id="rId3" imgW="1308100" imgH="1079500" progId="MS_ClipArt_Gallery.2">
                  <p:embed/>
                  <p:pic>
                    <p:nvPicPr>
                      <p:cNvPr id="128005" name="Object 2">
                        <a:extLst>
                          <a:ext uri="{FF2B5EF4-FFF2-40B4-BE49-F238E27FC236}">
                            <a16:creationId xmlns:a16="http://schemas.microsoft.com/office/drawing/2014/main" id="{8C24675F-6413-330F-B510-6CBD73CC75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8750" y="4114800"/>
                        <a:ext cx="512763"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28006" name="Object 3">
            <a:extLst>
              <a:ext uri="{FF2B5EF4-FFF2-40B4-BE49-F238E27FC236}">
                <a16:creationId xmlns:a16="http://schemas.microsoft.com/office/drawing/2014/main" id="{B633CE5C-5AB5-2A76-16CA-A342DE92DCCF}"/>
              </a:ext>
            </a:extLst>
          </p:cNvPr>
          <p:cNvGraphicFramePr>
            <a:graphicFrameLocks noChangeAspect="1"/>
          </p:cNvGraphicFramePr>
          <p:nvPr/>
        </p:nvGraphicFramePr>
        <p:xfrm>
          <a:off x="3998913" y="6207125"/>
          <a:ext cx="512762" cy="447675"/>
        </p:xfrm>
        <a:graphic>
          <a:graphicData uri="http://schemas.openxmlformats.org/presentationml/2006/ole">
            <mc:AlternateContent xmlns:mc="http://schemas.openxmlformats.org/markup-compatibility/2006">
              <mc:Choice xmlns:v="urn:schemas-microsoft-com:vml" Requires="v">
                <p:oleObj name="Clip" r:id="rId5" imgW="1308100" imgH="1079500" progId="MS_ClipArt_Gallery.2">
                  <p:embed/>
                </p:oleObj>
              </mc:Choice>
              <mc:Fallback>
                <p:oleObj name="Clip" r:id="rId5" imgW="1308100" imgH="1079500" progId="MS_ClipArt_Gallery.2">
                  <p:embed/>
                  <p:pic>
                    <p:nvPicPr>
                      <p:cNvPr id="128006" name="Object 3">
                        <a:extLst>
                          <a:ext uri="{FF2B5EF4-FFF2-40B4-BE49-F238E27FC236}">
                            <a16:creationId xmlns:a16="http://schemas.microsoft.com/office/drawing/2014/main" id="{B633CE5C-5AB5-2A76-16CA-A342DE92DC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8913" y="6207125"/>
                        <a:ext cx="512762"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28007" name="Object 4">
            <a:extLst>
              <a:ext uri="{FF2B5EF4-FFF2-40B4-BE49-F238E27FC236}">
                <a16:creationId xmlns:a16="http://schemas.microsoft.com/office/drawing/2014/main" id="{8B78064A-4D3D-C54B-5916-C4E246900B73}"/>
              </a:ext>
            </a:extLst>
          </p:cNvPr>
          <p:cNvGraphicFramePr>
            <a:graphicFrameLocks noChangeAspect="1"/>
          </p:cNvGraphicFramePr>
          <p:nvPr/>
        </p:nvGraphicFramePr>
        <p:xfrm>
          <a:off x="5383213" y="4975225"/>
          <a:ext cx="512762" cy="447675"/>
        </p:xfrm>
        <a:graphic>
          <a:graphicData uri="http://schemas.openxmlformats.org/presentationml/2006/ole">
            <mc:AlternateContent xmlns:mc="http://schemas.openxmlformats.org/markup-compatibility/2006">
              <mc:Choice xmlns:v="urn:schemas-microsoft-com:vml" Requires="v">
                <p:oleObj name="Clip" r:id="rId6" imgW="1308100" imgH="1079500" progId="MS_ClipArt_Gallery.2">
                  <p:embed/>
                </p:oleObj>
              </mc:Choice>
              <mc:Fallback>
                <p:oleObj name="Clip" r:id="rId6" imgW="1308100" imgH="1079500" progId="MS_ClipArt_Gallery.2">
                  <p:embed/>
                  <p:pic>
                    <p:nvPicPr>
                      <p:cNvPr id="128007" name="Object 4">
                        <a:extLst>
                          <a:ext uri="{FF2B5EF4-FFF2-40B4-BE49-F238E27FC236}">
                            <a16:creationId xmlns:a16="http://schemas.microsoft.com/office/drawing/2014/main" id="{8B78064A-4D3D-C54B-5916-C4E246900B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3213" y="4975225"/>
                        <a:ext cx="512762"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28008" name="Object 5">
            <a:extLst>
              <a:ext uri="{FF2B5EF4-FFF2-40B4-BE49-F238E27FC236}">
                <a16:creationId xmlns:a16="http://schemas.microsoft.com/office/drawing/2014/main" id="{ABDD2977-B07F-09B6-7797-C12D1035C638}"/>
              </a:ext>
            </a:extLst>
          </p:cNvPr>
          <p:cNvGraphicFramePr>
            <a:graphicFrameLocks noChangeAspect="1"/>
          </p:cNvGraphicFramePr>
          <p:nvPr/>
        </p:nvGraphicFramePr>
        <p:xfrm>
          <a:off x="2551113" y="4986338"/>
          <a:ext cx="512762" cy="447675"/>
        </p:xfrm>
        <a:graphic>
          <a:graphicData uri="http://schemas.openxmlformats.org/presentationml/2006/ole">
            <mc:AlternateContent xmlns:mc="http://schemas.openxmlformats.org/markup-compatibility/2006">
              <mc:Choice xmlns:v="urn:schemas-microsoft-com:vml" Requires="v">
                <p:oleObj name="Clip" r:id="rId7" imgW="1308100" imgH="1079500" progId="MS_ClipArt_Gallery.2">
                  <p:embed/>
                </p:oleObj>
              </mc:Choice>
              <mc:Fallback>
                <p:oleObj name="Clip" r:id="rId7" imgW="1308100" imgH="1079500" progId="MS_ClipArt_Gallery.2">
                  <p:embed/>
                  <p:pic>
                    <p:nvPicPr>
                      <p:cNvPr id="128008" name="Object 5">
                        <a:extLst>
                          <a:ext uri="{FF2B5EF4-FFF2-40B4-BE49-F238E27FC236}">
                            <a16:creationId xmlns:a16="http://schemas.microsoft.com/office/drawing/2014/main" id="{ABDD2977-B07F-09B6-7797-C12D1035C6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1113" y="4986338"/>
                        <a:ext cx="512762"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28009" name="Rectangle 9">
            <a:extLst>
              <a:ext uri="{FF2B5EF4-FFF2-40B4-BE49-F238E27FC236}">
                <a16:creationId xmlns:a16="http://schemas.microsoft.com/office/drawing/2014/main" id="{F046592A-98D3-BC34-0411-2F3E8789E86A}"/>
              </a:ext>
            </a:extLst>
          </p:cNvPr>
          <p:cNvSpPr>
            <a:spLocks noChangeArrowheads="1"/>
          </p:cNvSpPr>
          <p:nvPr/>
        </p:nvSpPr>
        <p:spPr bwMode="auto">
          <a:xfrm>
            <a:off x="3033713" y="5129213"/>
            <a:ext cx="153987" cy="131762"/>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8010" name="Rectangle 10">
            <a:extLst>
              <a:ext uri="{FF2B5EF4-FFF2-40B4-BE49-F238E27FC236}">
                <a16:creationId xmlns:a16="http://schemas.microsoft.com/office/drawing/2014/main" id="{F1CCF535-1362-5E38-344E-40772B7D167E}"/>
              </a:ext>
            </a:extLst>
          </p:cNvPr>
          <p:cNvSpPr>
            <a:spLocks noChangeArrowheads="1"/>
          </p:cNvSpPr>
          <p:nvPr/>
        </p:nvSpPr>
        <p:spPr bwMode="auto">
          <a:xfrm>
            <a:off x="5289550" y="5129213"/>
            <a:ext cx="153988" cy="131762"/>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8011" name="Rectangle 11">
            <a:extLst>
              <a:ext uri="{FF2B5EF4-FFF2-40B4-BE49-F238E27FC236}">
                <a16:creationId xmlns:a16="http://schemas.microsoft.com/office/drawing/2014/main" id="{574D3D8D-E942-AF3F-F5E7-384428E79C0A}"/>
              </a:ext>
            </a:extLst>
          </p:cNvPr>
          <p:cNvSpPr>
            <a:spLocks noChangeArrowheads="1"/>
          </p:cNvSpPr>
          <p:nvPr/>
        </p:nvSpPr>
        <p:spPr bwMode="auto">
          <a:xfrm>
            <a:off x="4210050" y="4386263"/>
            <a:ext cx="120650" cy="207962"/>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8012" name="Rectangle 12">
            <a:extLst>
              <a:ext uri="{FF2B5EF4-FFF2-40B4-BE49-F238E27FC236}">
                <a16:creationId xmlns:a16="http://schemas.microsoft.com/office/drawing/2014/main" id="{C8A277E3-CEE6-3DF4-6BD4-54D5BD634105}"/>
              </a:ext>
            </a:extLst>
          </p:cNvPr>
          <p:cNvSpPr>
            <a:spLocks noChangeArrowheads="1"/>
          </p:cNvSpPr>
          <p:nvPr/>
        </p:nvSpPr>
        <p:spPr bwMode="auto">
          <a:xfrm>
            <a:off x="4217988" y="6013450"/>
            <a:ext cx="120650" cy="207963"/>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8013" name="Line 13">
            <a:extLst>
              <a:ext uri="{FF2B5EF4-FFF2-40B4-BE49-F238E27FC236}">
                <a16:creationId xmlns:a16="http://schemas.microsoft.com/office/drawing/2014/main" id="{C51145BF-ED79-A346-75EE-FD52AD08D498}"/>
              </a:ext>
            </a:extLst>
          </p:cNvPr>
          <p:cNvSpPr>
            <a:spLocks noChangeShapeType="1"/>
          </p:cNvSpPr>
          <p:nvPr/>
        </p:nvSpPr>
        <p:spPr bwMode="auto">
          <a:xfrm>
            <a:off x="3187700" y="5184775"/>
            <a:ext cx="8429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8014" name="Line 14">
            <a:extLst>
              <a:ext uri="{FF2B5EF4-FFF2-40B4-BE49-F238E27FC236}">
                <a16:creationId xmlns:a16="http://schemas.microsoft.com/office/drawing/2014/main" id="{A2E3563A-2ED6-0239-5398-67CA6AAF06D4}"/>
              </a:ext>
            </a:extLst>
          </p:cNvPr>
          <p:cNvSpPr>
            <a:spLocks noChangeShapeType="1"/>
          </p:cNvSpPr>
          <p:nvPr/>
        </p:nvSpPr>
        <p:spPr bwMode="auto">
          <a:xfrm>
            <a:off x="4256088" y="4597400"/>
            <a:ext cx="0" cy="4873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8015" name="Line 15">
            <a:extLst>
              <a:ext uri="{FF2B5EF4-FFF2-40B4-BE49-F238E27FC236}">
                <a16:creationId xmlns:a16="http://schemas.microsoft.com/office/drawing/2014/main" id="{55D7B900-22F8-15C4-BD74-A13787375CD3}"/>
              </a:ext>
            </a:extLst>
          </p:cNvPr>
          <p:cNvSpPr>
            <a:spLocks noChangeShapeType="1"/>
          </p:cNvSpPr>
          <p:nvPr/>
        </p:nvSpPr>
        <p:spPr bwMode="auto">
          <a:xfrm flipH="1">
            <a:off x="4419600" y="5184775"/>
            <a:ext cx="8524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8016" name="Line 16">
            <a:extLst>
              <a:ext uri="{FF2B5EF4-FFF2-40B4-BE49-F238E27FC236}">
                <a16:creationId xmlns:a16="http://schemas.microsoft.com/office/drawing/2014/main" id="{EAA985C3-AFD1-C5EA-AF3B-6F2BEC240068}"/>
              </a:ext>
            </a:extLst>
          </p:cNvPr>
          <p:cNvSpPr>
            <a:spLocks noChangeShapeType="1"/>
          </p:cNvSpPr>
          <p:nvPr/>
        </p:nvSpPr>
        <p:spPr bwMode="auto">
          <a:xfrm flipV="1">
            <a:off x="4256088" y="5305425"/>
            <a:ext cx="11112" cy="6873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8017" name="Text Box 19">
            <a:extLst>
              <a:ext uri="{FF2B5EF4-FFF2-40B4-BE49-F238E27FC236}">
                <a16:creationId xmlns:a16="http://schemas.microsoft.com/office/drawing/2014/main" id="{AB92F549-9445-3F4A-B095-3588B3420CF0}"/>
              </a:ext>
            </a:extLst>
          </p:cNvPr>
          <p:cNvSpPr txBox="1">
            <a:spLocks noChangeArrowheads="1"/>
          </p:cNvSpPr>
          <p:nvPr/>
        </p:nvSpPr>
        <p:spPr bwMode="auto">
          <a:xfrm>
            <a:off x="2090738" y="4926013"/>
            <a:ext cx="368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A</a:t>
            </a:r>
          </a:p>
        </p:txBody>
      </p:sp>
      <p:sp>
        <p:nvSpPr>
          <p:cNvPr id="128018" name="Text Box 20">
            <a:extLst>
              <a:ext uri="{FF2B5EF4-FFF2-40B4-BE49-F238E27FC236}">
                <a16:creationId xmlns:a16="http://schemas.microsoft.com/office/drawing/2014/main" id="{113480D1-AF29-B96C-B231-952C99529B66}"/>
              </a:ext>
            </a:extLst>
          </p:cNvPr>
          <p:cNvSpPr txBox="1">
            <a:spLocks noChangeArrowheads="1"/>
          </p:cNvSpPr>
          <p:nvPr/>
        </p:nvSpPr>
        <p:spPr bwMode="auto">
          <a:xfrm>
            <a:off x="4587875" y="4038600"/>
            <a:ext cx="368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B</a:t>
            </a:r>
          </a:p>
        </p:txBody>
      </p:sp>
      <p:sp>
        <p:nvSpPr>
          <p:cNvPr id="128019" name="Text Box 21">
            <a:extLst>
              <a:ext uri="{FF2B5EF4-FFF2-40B4-BE49-F238E27FC236}">
                <a16:creationId xmlns:a16="http://schemas.microsoft.com/office/drawing/2014/main" id="{B3D80583-6B60-7C7E-2BBA-E6753122DA5E}"/>
              </a:ext>
            </a:extLst>
          </p:cNvPr>
          <p:cNvSpPr txBox="1">
            <a:spLocks noChangeArrowheads="1"/>
          </p:cNvSpPr>
          <p:nvPr/>
        </p:nvSpPr>
        <p:spPr bwMode="auto">
          <a:xfrm>
            <a:off x="6008688" y="4964113"/>
            <a:ext cx="368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C</a:t>
            </a:r>
          </a:p>
        </p:txBody>
      </p:sp>
      <p:sp>
        <p:nvSpPr>
          <p:cNvPr id="128020" name="Text Box 22">
            <a:extLst>
              <a:ext uri="{FF2B5EF4-FFF2-40B4-BE49-F238E27FC236}">
                <a16:creationId xmlns:a16="http://schemas.microsoft.com/office/drawing/2014/main" id="{051B0A4C-B1C4-1C22-D017-C6714D7B3AD7}"/>
              </a:ext>
            </a:extLst>
          </p:cNvPr>
          <p:cNvSpPr txBox="1">
            <a:spLocks noChangeArrowheads="1"/>
          </p:cNvSpPr>
          <p:nvPr/>
        </p:nvSpPr>
        <p:spPr bwMode="auto">
          <a:xfrm>
            <a:off x="4548188" y="6154738"/>
            <a:ext cx="368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D</a:t>
            </a:r>
          </a:p>
        </p:txBody>
      </p:sp>
      <p:sp>
        <p:nvSpPr>
          <p:cNvPr id="128021" name="Rectangle 23">
            <a:extLst>
              <a:ext uri="{FF2B5EF4-FFF2-40B4-BE49-F238E27FC236}">
                <a16:creationId xmlns:a16="http://schemas.microsoft.com/office/drawing/2014/main" id="{350787DE-6BD2-512A-2346-182B29AA0DD3}"/>
              </a:ext>
            </a:extLst>
          </p:cNvPr>
          <p:cNvSpPr>
            <a:spLocks noChangeArrowheads="1"/>
          </p:cNvSpPr>
          <p:nvPr/>
        </p:nvSpPr>
        <p:spPr bwMode="auto">
          <a:xfrm>
            <a:off x="3421063" y="4927600"/>
            <a:ext cx="460375" cy="153988"/>
          </a:xfrm>
          <a:prstGeom prst="rect">
            <a:avLst/>
          </a:prstGeom>
          <a:solidFill>
            <a:srgbClr val="99CCFF"/>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8022" name="Rectangle 24">
            <a:extLst>
              <a:ext uri="{FF2B5EF4-FFF2-40B4-BE49-F238E27FC236}">
                <a16:creationId xmlns:a16="http://schemas.microsoft.com/office/drawing/2014/main" id="{3C71FC4F-A692-55DD-4F48-8B8F7D7E2098}"/>
              </a:ext>
            </a:extLst>
          </p:cNvPr>
          <p:cNvSpPr>
            <a:spLocks noChangeArrowheads="1"/>
          </p:cNvSpPr>
          <p:nvPr/>
        </p:nvSpPr>
        <p:spPr bwMode="auto">
          <a:xfrm>
            <a:off x="3727450" y="4927600"/>
            <a:ext cx="153988" cy="153988"/>
          </a:xfrm>
          <a:prstGeom prst="rect">
            <a:avLst/>
          </a:prstGeom>
          <a:solidFill>
            <a:srgbClr val="0000FF"/>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8023" name="Text Box 25">
            <a:extLst>
              <a:ext uri="{FF2B5EF4-FFF2-40B4-BE49-F238E27FC236}">
                <a16:creationId xmlns:a16="http://schemas.microsoft.com/office/drawing/2014/main" id="{311A608C-C754-6B88-BF03-D5527133B0BA}"/>
              </a:ext>
            </a:extLst>
          </p:cNvPr>
          <p:cNvSpPr txBox="1">
            <a:spLocks noChangeArrowheads="1"/>
          </p:cNvSpPr>
          <p:nvPr/>
        </p:nvSpPr>
        <p:spPr bwMode="auto">
          <a:xfrm>
            <a:off x="457200" y="5486400"/>
            <a:ext cx="2667000" cy="708025"/>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3300"/>
                </a:solidFill>
                <a:effectLst/>
                <a:uLnTx/>
                <a:uFillTx/>
                <a:latin typeface="Courier New" panose="02070309020205020404" pitchFamily="49" charset="0"/>
                <a:ea typeface="ＭＳ Ｐゴシック" panose="020B0600070205080204" pitchFamily="34" charset="-128"/>
                <a:cs typeface="+mn-cs"/>
              </a:rPr>
              <a:t>Switch learns how to reach A.</a:t>
            </a:r>
          </a:p>
        </p:txBody>
      </p:sp>
      <p:sp>
        <p:nvSpPr>
          <p:cNvPr id="128024" name="Line 26">
            <a:extLst>
              <a:ext uri="{FF2B5EF4-FFF2-40B4-BE49-F238E27FC236}">
                <a16:creationId xmlns:a16="http://schemas.microsoft.com/office/drawing/2014/main" id="{6E8D8ED7-424D-81ED-86AF-450F7F8BE767}"/>
              </a:ext>
            </a:extLst>
          </p:cNvPr>
          <p:cNvSpPr>
            <a:spLocks noChangeShapeType="1"/>
          </p:cNvSpPr>
          <p:nvPr/>
        </p:nvSpPr>
        <p:spPr bwMode="auto">
          <a:xfrm>
            <a:off x="3227388" y="4695825"/>
            <a:ext cx="692150" cy="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Number Placeholder 3">
            <a:extLst>
              <a:ext uri="{FF2B5EF4-FFF2-40B4-BE49-F238E27FC236}">
                <a16:creationId xmlns:a16="http://schemas.microsoft.com/office/drawing/2014/main" id="{5A33F09F-EC2A-5DB8-1A25-C8F1D174D5FA}"/>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8C5A78B6-C969-0F45-A60E-86419CFDB872}"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121</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130050" name="Rectangle 2">
            <a:extLst>
              <a:ext uri="{FF2B5EF4-FFF2-40B4-BE49-F238E27FC236}">
                <a16:creationId xmlns:a16="http://schemas.microsoft.com/office/drawing/2014/main" id="{3A701835-0ED8-3790-75C5-FC3A449C3543}"/>
              </a:ext>
            </a:extLst>
          </p:cNvPr>
          <p:cNvSpPr>
            <a:spLocks noGrp="1"/>
          </p:cNvSpPr>
          <p:nvPr>
            <p:ph type="title"/>
          </p:nvPr>
        </p:nvSpPr>
        <p:spPr/>
        <p:txBody>
          <a:bodyPr/>
          <a:lstStyle/>
          <a:p>
            <a:r>
              <a:rPr lang="en-US" altLang="en-US">
                <a:ea typeface="ＭＳ Ｐゴシック" panose="020B0600070205080204" pitchFamily="34" charset="-128"/>
              </a:rPr>
              <a:t>Self Learning: Handling Misses</a:t>
            </a:r>
          </a:p>
        </p:txBody>
      </p:sp>
      <p:sp>
        <p:nvSpPr>
          <p:cNvPr id="130051" name="Rectangle 3">
            <a:extLst>
              <a:ext uri="{FF2B5EF4-FFF2-40B4-BE49-F238E27FC236}">
                <a16:creationId xmlns:a16="http://schemas.microsoft.com/office/drawing/2014/main" id="{CF524535-0210-7900-D464-C6EE5E0EF802}"/>
              </a:ext>
            </a:extLst>
          </p:cNvPr>
          <p:cNvSpPr>
            <a:spLocks noGrp="1"/>
          </p:cNvSpPr>
          <p:nvPr>
            <p:ph type="body" idx="1"/>
          </p:nvPr>
        </p:nvSpPr>
        <p:spPr>
          <a:xfrm>
            <a:off x="461963" y="1277938"/>
            <a:ext cx="8458200" cy="2112962"/>
          </a:xfrm>
        </p:spPr>
        <p:txBody>
          <a:bodyPr/>
          <a:lstStyle/>
          <a:p>
            <a:pPr>
              <a:lnSpc>
                <a:spcPct val="110000"/>
              </a:lnSpc>
            </a:pPr>
            <a:r>
              <a:rPr lang="en-US" altLang="en-US">
                <a:ea typeface="ＭＳ Ｐゴシック" panose="020B0600070205080204" pitchFamily="34" charset="-128"/>
              </a:rPr>
              <a:t>When frame arrives with unfamiliar destination</a:t>
            </a:r>
          </a:p>
          <a:p>
            <a:pPr lvl="1">
              <a:lnSpc>
                <a:spcPct val="110000"/>
              </a:lnSpc>
            </a:pPr>
            <a:r>
              <a:rPr lang="en-US" altLang="en-US">
                <a:ea typeface="ＭＳ Ｐゴシック" panose="020B0600070205080204" pitchFamily="34" charset="-128"/>
              </a:rPr>
              <a:t>Forward the frame out all of the interfaces</a:t>
            </a:r>
          </a:p>
          <a:p>
            <a:pPr lvl="1">
              <a:lnSpc>
                <a:spcPct val="110000"/>
              </a:lnSpc>
            </a:pPr>
            <a:r>
              <a:rPr lang="en-US" altLang="en-US">
                <a:ea typeface="ＭＳ Ｐゴシック" panose="020B0600070205080204" pitchFamily="34" charset="-128"/>
              </a:rPr>
              <a:t>… except for the one where the frame arrived</a:t>
            </a:r>
          </a:p>
          <a:p>
            <a:pPr lvl="1">
              <a:lnSpc>
                <a:spcPct val="110000"/>
              </a:lnSpc>
            </a:pPr>
            <a:r>
              <a:rPr lang="en-US" altLang="en-US">
                <a:ea typeface="ＭＳ Ｐゴシック" panose="020B0600070205080204" pitchFamily="34" charset="-128"/>
              </a:rPr>
              <a:t>Hopefully, this case won</a:t>
            </a:r>
            <a:r>
              <a:rPr lang="ja-JP" altLang="en-US">
                <a:ea typeface="ＭＳ Ｐゴシック" panose="020B0600070205080204" pitchFamily="34" charset="-128"/>
              </a:rPr>
              <a:t>’</a:t>
            </a:r>
            <a:r>
              <a:rPr lang="en-US" altLang="ja-JP">
                <a:ea typeface="ＭＳ Ｐゴシック" panose="020B0600070205080204" pitchFamily="34" charset="-128"/>
              </a:rPr>
              <a:t>t happen very often!</a:t>
            </a:r>
            <a:endParaRPr lang="en-US" altLang="en-US">
              <a:ea typeface="ＭＳ Ｐゴシック" panose="020B0600070205080204" pitchFamily="34" charset="-128"/>
            </a:endParaRPr>
          </a:p>
        </p:txBody>
      </p:sp>
      <p:sp>
        <p:nvSpPr>
          <p:cNvPr id="130052" name="Rectangle 4">
            <a:extLst>
              <a:ext uri="{FF2B5EF4-FFF2-40B4-BE49-F238E27FC236}">
                <a16:creationId xmlns:a16="http://schemas.microsoft.com/office/drawing/2014/main" id="{86BC1106-28CA-1035-F482-6F7F018176A7}"/>
              </a:ext>
            </a:extLst>
          </p:cNvPr>
          <p:cNvSpPr>
            <a:spLocks noChangeArrowheads="1"/>
          </p:cNvSpPr>
          <p:nvPr/>
        </p:nvSpPr>
        <p:spPr bwMode="auto">
          <a:xfrm>
            <a:off x="3975100" y="5227638"/>
            <a:ext cx="355600" cy="88900"/>
          </a:xfrm>
          <a:prstGeom prst="rect">
            <a:avLst/>
          </a:prstGeom>
          <a:solidFill>
            <a:srgbClr val="CC99FF"/>
          </a:solidFill>
          <a:ln w="9525">
            <a:miter lim="800000"/>
            <a:headEnd/>
            <a:tailEnd/>
          </a:ln>
          <a:scene3d>
            <a:camera prst="legacyObliqueTopRight"/>
            <a:lightRig rig="legacyFlat3" dir="l"/>
          </a:scene3d>
          <a:sp3d extrusionH="430200" prstMaterial="legacyMatte">
            <a:bevelT w="13500" h="13500" prst="angle"/>
            <a:bevelB w="13500" h="13500" prst="angle"/>
            <a:extrusionClr>
              <a:srgbClr val="CC99FF"/>
            </a:extrusionClr>
            <a:contourClr>
              <a:srgbClr val="CC99FF"/>
            </a:contourClr>
          </a:sp3d>
        </p:spPr>
        <p:txBody>
          <a:bodyPr wrap="none" anchor="ctr">
            <a:flatTx/>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aphicFrame>
        <p:nvGraphicFramePr>
          <p:cNvPr id="130053" name="Object 2">
            <a:extLst>
              <a:ext uri="{FF2B5EF4-FFF2-40B4-BE49-F238E27FC236}">
                <a16:creationId xmlns:a16="http://schemas.microsoft.com/office/drawing/2014/main" id="{07E94DC5-F728-158C-3ADA-F126649F55D8}"/>
              </a:ext>
            </a:extLst>
          </p:cNvPr>
          <p:cNvGraphicFramePr>
            <a:graphicFrameLocks noChangeAspect="1"/>
          </p:cNvGraphicFramePr>
          <p:nvPr/>
        </p:nvGraphicFramePr>
        <p:xfrm>
          <a:off x="3968750" y="4124325"/>
          <a:ext cx="512763" cy="447675"/>
        </p:xfrm>
        <a:graphic>
          <a:graphicData uri="http://schemas.openxmlformats.org/presentationml/2006/ole">
            <mc:AlternateContent xmlns:mc="http://schemas.openxmlformats.org/markup-compatibility/2006">
              <mc:Choice xmlns:v="urn:schemas-microsoft-com:vml" Requires="v">
                <p:oleObj name="Clip" r:id="rId3" imgW="1308100" imgH="1079500" progId="MS_ClipArt_Gallery.2">
                  <p:embed/>
                </p:oleObj>
              </mc:Choice>
              <mc:Fallback>
                <p:oleObj name="Clip" r:id="rId3" imgW="1308100" imgH="1079500" progId="MS_ClipArt_Gallery.2">
                  <p:embed/>
                  <p:pic>
                    <p:nvPicPr>
                      <p:cNvPr id="130053" name="Object 2">
                        <a:extLst>
                          <a:ext uri="{FF2B5EF4-FFF2-40B4-BE49-F238E27FC236}">
                            <a16:creationId xmlns:a16="http://schemas.microsoft.com/office/drawing/2014/main" id="{07E94DC5-F728-158C-3ADA-F126649F55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8750" y="4124325"/>
                        <a:ext cx="512763"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30054" name="Object 3">
            <a:extLst>
              <a:ext uri="{FF2B5EF4-FFF2-40B4-BE49-F238E27FC236}">
                <a16:creationId xmlns:a16="http://schemas.microsoft.com/office/drawing/2014/main" id="{5FB0F568-5D22-9AD6-BFF8-22E71F7AE634}"/>
              </a:ext>
            </a:extLst>
          </p:cNvPr>
          <p:cNvGraphicFramePr>
            <a:graphicFrameLocks noChangeAspect="1"/>
          </p:cNvGraphicFramePr>
          <p:nvPr/>
        </p:nvGraphicFramePr>
        <p:xfrm>
          <a:off x="3998913" y="6207125"/>
          <a:ext cx="512762" cy="447675"/>
        </p:xfrm>
        <a:graphic>
          <a:graphicData uri="http://schemas.openxmlformats.org/presentationml/2006/ole">
            <mc:AlternateContent xmlns:mc="http://schemas.openxmlformats.org/markup-compatibility/2006">
              <mc:Choice xmlns:v="urn:schemas-microsoft-com:vml" Requires="v">
                <p:oleObj name="Clip" r:id="rId5" imgW="1308100" imgH="1079500" progId="MS_ClipArt_Gallery.2">
                  <p:embed/>
                </p:oleObj>
              </mc:Choice>
              <mc:Fallback>
                <p:oleObj name="Clip" r:id="rId5" imgW="1308100" imgH="1079500" progId="MS_ClipArt_Gallery.2">
                  <p:embed/>
                  <p:pic>
                    <p:nvPicPr>
                      <p:cNvPr id="130054" name="Object 3">
                        <a:extLst>
                          <a:ext uri="{FF2B5EF4-FFF2-40B4-BE49-F238E27FC236}">
                            <a16:creationId xmlns:a16="http://schemas.microsoft.com/office/drawing/2014/main" id="{5FB0F568-5D22-9AD6-BFF8-22E71F7AE6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8913" y="6207125"/>
                        <a:ext cx="512762"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30055" name="Object 4">
            <a:extLst>
              <a:ext uri="{FF2B5EF4-FFF2-40B4-BE49-F238E27FC236}">
                <a16:creationId xmlns:a16="http://schemas.microsoft.com/office/drawing/2014/main" id="{03B6EB7A-9E62-887B-E43B-82AC7D631D3E}"/>
              </a:ext>
            </a:extLst>
          </p:cNvPr>
          <p:cNvGraphicFramePr>
            <a:graphicFrameLocks noChangeAspect="1"/>
          </p:cNvGraphicFramePr>
          <p:nvPr/>
        </p:nvGraphicFramePr>
        <p:xfrm>
          <a:off x="5383213" y="4975225"/>
          <a:ext cx="512762" cy="447675"/>
        </p:xfrm>
        <a:graphic>
          <a:graphicData uri="http://schemas.openxmlformats.org/presentationml/2006/ole">
            <mc:AlternateContent xmlns:mc="http://schemas.openxmlformats.org/markup-compatibility/2006">
              <mc:Choice xmlns:v="urn:schemas-microsoft-com:vml" Requires="v">
                <p:oleObj name="Clip" r:id="rId6" imgW="1308100" imgH="1079500" progId="MS_ClipArt_Gallery.2">
                  <p:embed/>
                </p:oleObj>
              </mc:Choice>
              <mc:Fallback>
                <p:oleObj name="Clip" r:id="rId6" imgW="1308100" imgH="1079500" progId="MS_ClipArt_Gallery.2">
                  <p:embed/>
                  <p:pic>
                    <p:nvPicPr>
                      <p:cNvPr id="130055" name="Object 4">
                        <a:extLst>
                          <a:ext uri="{FF2B5EF4-FFF2-40B4-BE49-F238E27FC236}">
                            <a16:creationId xmlns:a16="http://schemas.microsoft.com/office/drawing/2014/main" id="{03B6EB7A-9E62-887B-E43B-82AC7D631D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3213" y="4975225"/>
                        <a:ext cx="512762"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30056" name="Object 5">
            <a:extLst>
              <a:ext uri="{FF2B5EF4-FFF2-40B4-BE49-F238E27FC236}">
                <a16:creationId xmlns:a16="http://schemas.microsoft.com/office/drawing/2014/main" id="{3F2EBD08-F0D4-3193-8CEE-1D056C31D943}"/>
              </a:ext>
            </a:extLst>
          </p:cNvPr>
          <p:cNvGraphicFramePr>
            <a:graphicFrameLocks noChangeAspect="1"/>
          </p:cNvGraphicFramePr>
          <p:nvPr/>
        </p:nvGraphicFramePr>
        <p:xfrm>
          <a:off x="2551113" y="4986338"/>
          <a:ext cx="512762" cy="447675"/>
        </p:xfrm>
        <a:graphic>
          <a:graphicData uri="http://schemas.openxmlformats.org/presentationml/2006/ole">
            <mc:AlternateContent xmlns:mc="http://schemas.openxmlformats.org/markup-compatibility/2006">
              <mc:Choice xmlns:v="urn:schemas-microsoft-com:vml" Requires="v">
                <p:oleObj name="Clip" r:id="rId7" imgW="1308100" imgH="1079500" progId="MS_ClipArt_Gallery.2">
                  <p:embed/>
                </p:oleObj>
              </mc:Choice>
              <mc:Fallback>
                <p:oleObj name="Clip" r:id="rId7" imgW="1308100" imgH="1079500" progId="MS_ClipArt_Gallery.2">
                  <p:embed/>
                  <p:pic>
                    <p:nvPicPr>
                      <p:cNvPr id="130056" name="Object 5">
                        <a:extLst>
                          <a:ext uri="{FF2B5EF4-FFF2-40B4-BE49-F238E27FC236}">
                            <a16:creationId xmlns:a16="http://schemas.microsoft.com/office/drawing/2014/main" id="{3F2EBD08-F0D4-3193-8CEE-1D056C31D9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1113" y="4986338"/>
                        <a:ext cx="512762"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30057" name="Rectangle 9">
            <a:extLst>
              <a:ext uri="{FF2B5EF4-FFF2-40B4-BE49-F238E27FC236}">
                <a16:creationId xmlns:a16="http://schemas.microsoft.com/office/drawing/2014/main" id="{62DD4E1E-261D-B569-1B4A-04BA48624D18}"/>
              </a:ext>
            </a:extLst>
          </p:cNvPr>
          <p:cNvSpPr>
            <a:spLocks noChangeArrowheads="1"/>
          </p:cNvSpPr>
          <p:nvPr/>
        </p:nvSpPr>
        <p:spPr bwMode="auto">
          <a:xfrm>
            <a:off x="3033713" y="5129213"/>
            <a:ext cx="153987" cy="131762"/>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0058" name="Rectangle 10">
            <a:extLst>
              <a:ext uri="{FF2B5EF4-FFF2-40B4-BE49-F238E27FC236}">
                <a16:creationId xmlns:a16="http://schemas.microsoft.com/office/drawing/2014/main" id="{9FCC854D-2D97-8843-AB09-192F96F21138}"/>
              </a:ext>
            </a:extLst>
          </p:cNvPr>
          <p:cNvSpPr>
            <a:spLocks noChangeArrowheads="1"/>
          </p:cNvSpPr>
          <p:nvPr/>
        </p:nvSpPr>
        <p:spPr bwMode="auto">
          <a:xfrm>
            <a:off x="5289550" y="5129213"/>
            <a:ext cx="153988" cy="131762"/>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0059" name="Rectangle 11">
            <a:extLst>
              <a:ext uri="{FF2B5EF4-FFF2-40B4-BE49-F238E27FC236}">
                <a16:creationId xmlns:a16="http://schemas.microsoft.com/office/drawing/2014/main" id="{4B055F26-15E2-F3D7-CA0D-0082EFC6D519}"/>
              </a:ext>
            </a:extLst>
          </p:cNvPr>
          <p:cNvSpPr>
            <a:spLocks noChangeArrowheads="1"/>
          </p:cNvSpPr>
          <p:nvPr/>
        </p:nvSpPr>
        <p:spPr bwMode="auto">
          <a:xfrm>
            <a:off x="4210050" y="4386263"/>
            <a:ext cx="120650" cy="207962"/>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0060" name="Rectangle 12">
            <a:extLst>
              <a:ext uri="{FF2B5EF4-FFF2-40B4-BE49-F238E27FC236}">
                <a16:creationId xmlns:a16="http://schemas.microsoft.com/office/drawing/2014/main" id="{55EB6D41-B24B-74FE-F3A5-DD64DF695CEA}"/>
              </a:ext>
            </a:extLst>
          </p:cNvPr>
          <p:cNvSpPr>
            <a:spLocks noChangeArrowheads="1"/>
          </p:cNvSpPr>
          <p:nvPr/>
        </p:nvSpPr>
        <p:spPr bwMode="auto">
          <a:xfrm>
            <a:off x="4217988" y="6013450"/>
            <a:ext cx="120650" cy="207963"/>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0061" name="Line 13">
            <a:extLst>
              <a:ext uri="{FF2B5EF4-FFF2-40B4-BE49-F238E27FC236}">
                <a16:creationId xmlns:a16="http://schemas.microsoft.com/office/drawing/2014/main" id="{F3440BC9-A3A2-6A97-A24A-A117BA7C0EA8}"/>
              </a:ext>
            </a:extLst>
          </p:cNvPr>
          <p:cNvSpPr>
            <a:spLocks noChangeShapeType="1"/>
          </p:cNvSpPr>
          <p:nvPr/>
        </p:nvSpPr>
        <p:spPr bwMode="auto">
          <a:xfrm>
            <a:off x="3187700" y="5184775"/>
            <a:ext cx="8429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0062" name="Line 14">
            <a:extLst>
              <a:ext uri="{FF2B5EF4-FFF2-40B4-BE49-F238E27FC236}">
                <a16:creationId xmlns:a16="http://schemas.microsoft.com/office/drawing/2014/main" id="{D1BC71CA-A481-72A5-5596-B1DC80C33103}"/>
              </a:ext>
            </a:extLst>
          </p:cNvPr>
          <p:cNvSpPr>
            <a:spLocks noChangeShapeType="1"/>
          </p:cNvSpPr>
          <p:nvPr/>
        </p:nvSpPr>
        <p:spPr bwMode="auto">
          <a:xfrm>
            <a:off x="4256088" y="4597400"/>
            <a:ext cx="0" cy="4873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0063" name="Line 15">
            <a:extLst>
              <a:ext uri="{FF2B5EF4-FFF2-40B4-BE49-F238E27FC236}">
                <a16:creationId xmlns:a16="http://schemas.microsoft.com/office/drawing/2014/main" id="{88ECF453-03B7-203E-4F40-8E0E4F7C132E}"/>
              </a:ext>
            </a:extLst>
          </p:cNvPr>
          <p:cNvSpPr>
            <a:spLocks noChangeShapeType="1"/>
          </p:cNvSpPr>
          <p:nvPr/>
        </p:nvSpPr>
        <p:spPr bwMode="auto">
          <a:xfrm flipH="1">
            <a:off x="4419600" y="5184775"/>
            <a:ext cx="8524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0064" name="Line 16">
            <a:extLst>
              <a:ext uri="{FF2B5EF4-FFF2-40B4-BE49-F238E27FC236}">
                <a16:creationId xmlns:a16="http://schemas.microsoft.com/office/drawing/2014/main" id="{21542B64-08F3-A16C-CF69-0863A41CDCD7}"/>
              </a:ext>
            </a:extLst>
          </p:cNvPr>
          <p:cNvSpPr>
            <a:spLocks noChangeShapeType="1"/>
          </p:cNvSpPr>
          <p:nvPr/>
        </p:nvSpPr>
        <p:spPr bwMode="auto">
          <a:xfrm flipV="1">
            <a:off x="4256088" y="5305425"/>
            <a:ext cx="11112" cy="6873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0065" name="Text Box 19">
            <a:extLst>
              <a:ext uri="{FF2B5EF4-FFF2-40B4-BE49-F238E27FC236}">
                <a16:creationId xmlns:a16="http://schemas.microsoft.com/office/drawing/2014/main" id="{C431192F-CBD8-B787-5243-EE73DA97B073}"/>
              </a:ext>
            </a:extLst>
          </p:cNvPr>
          <p:cNvSpPr txBox="1">
            <a:spLocks noChangeArrowheads="1"/>
          </p:cNvSpPr>
          <p:nvPr/>
        </p:nvSpPr>
        <p:spPr bwMode="auto">
          <a:xfrm>
            <a:off x="2090738" y="4926013"/>
            <a:ext cx="368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A</a:t>
            </a:r>
          </a:p>
        </p:txBody>
      </p:sp>
      <p:sp>
        <p:nvSpPr>
          <p:cNvPr id="130066" name="Text Box 20">
            <a:extLst>
              <a:ext uri="{FF2B5EF4-FFF2-40B4-BE49-F238E27FC236}">
                <a16:creationId xmlns:a16="http://schemas.microsoft.com/office/drawing/2014/main" id="{CC869CB6-00A7-CE0C-FEB8-EE8882E4B6A5}"/>
              </a:ext>
            </a:extLst>
          </p:cNvPr>
          <p:cNvSpPr txBox="1">
            <a:spLocks noChangeArrowheads="1"/>
          </p:cNvSpPr>
          <p:nvPr/>
        </p:nvSpPr>
        <p:spPr bwMode="auto">
          <a:xfrm>
            <a:off x="4587875" y="3889375"/>
            <a:ext cx="368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B</a:t>
            </a:r>
          </a:p>
        </p:txBody>
      </p:sp>
      <p:sp>
        <p:nvSpPr>
          <p:cNvPr id="130067" name="Text Box 21">
            <a:extLst>
              <a:ext uri="{FF2B5EF4-FFF2-40B4-BE49-F238E27FC236}">
                <a16:creationId xmlns:a16="http://schemas.microsoft.com/office/drawing/2014/main" id="{1C4926C5-19C5-1B11-4062-0477A5A08A4F}"/>
              </a:ext>
            </a:extLst>
          </p:cNvPr>
          <p:cNvSpPr txBox="1">
            <a:spLocks noChangeArrowheads="1"/>
          </p:cNvSpPr>
          <p:nvPr/>
        </p:nvSpPr>
        <p:spPr bwMode="auto">
          <a:xfrm>
            <a:off x="6008688" y="4964113"/>
            <a:ext cx="368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C</a:t>
            </a:r>
          </a:p>
        </p:txBody>
      </p:sp>
      <p:sp>
        <p:nvSpPr>
          <p:cNvPr id="130068" name="Text Box 22">
            <a:extLst>
              <a:ext uri="{FF2B5EF4-FFF2-40B4-BE49-F238E27FC236}">
                <a16:creationId xmlns:a16="http://schemas.microsoft.com/office/drawing/2014/main" id="{09121636-ADB5-37E7-5375-4098DDF47DBD}"/>
              </a:ext>
            </a:extLst>
          </p:cNvPr>
          <p:cNvSpPr txBox="1">
            <a:spLocks noChangeArrowheads="1"/>
          </p:cNvSpPr>
          <p:nvPr/>
        </p:nvSpPr>
        <p:spPr bwMode="auto">
          <a:xfrm>
            <a:off x="4548188" y="6154738"/>
            <a:ext cx="368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D</a:t>
            </a:r>
          </a:p>
        </p:txBody>
      </p:sp>
      <p:sp>
        <p:nvSpPr>
          <p:cNvPr id="130069" name="Text Box 23">
            <a:extLst>
              <a:ext uri="{FF2B5EF4-FFF2-40B4-BE49-F238E27FC236}">
                <a16:creationId xmlns:a16="http://schemas.microsoft.com/office/drawing/2014/main" id="{C893BF03-22CD-E26B-9AC4-90640B14A884}"/>
              </a:ext>
            </a:extLst>
          </p:cNvPr>
          <p:cNvSpPr txBox="1">
            <a:spLocks noChangeArrowheads="1"/>
          </p:cNvSpPr>
          <p:nvPr/>
        </p:nvSpPr>
        <p:spPr bwMode="auto">
          <a:xfrm>
            <a:off x="381000" y="4594225"/>
            <a:ext cx="1306513" cy="1044575"/>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3300"/>
                </a:solidFill>
                <a:effectLst/>
                <a:uLnTx/>
                <a:uFillTx/>
                <a:latin typeface="Courier New" panose="02070309020205020404" pitchFamily="49" charset="0"/>
                <a:ea typeface="ＭＳ Ｐゴシック" panose="020B0600070205080204" pitchFamily="34" charset="-128"/>
                <a:cs typeface="+mn-cs"/>
              </a:rPr>
              <a:t>When in doubt, shout!</a:t>
            </a:r>
          </a:p>
        </p:txBody>
      </p:sp>
      <p:sp>
        <p:nvSpPr>
          <p:cNvPr id="130070" name="Rectangle 26">
            <a:extLst>
              <a:ext uri="{FF2B5EF4-FFF2-40B4-BE49-F238E27FC236}">
                <a16:creationId xmlns:a16="http://schemas.microsoft.com/office/drawing/2014/main" id="{0E1D8FCE-EE82-FA20-7D51-67C2F6D49F49}"/>
              </a:ext>
            </a:extLst>
          </p:cNvPr>
          <p:cNvSpPr>
            <a:spLocks noChangeArrowheads="1"/>
          </p:cNvSpPr>
          <p:nvPr/>
        </p:nvSpPr>
        <p:spPr bwMode="auto">
          <a:xfrm>
            <a:off x="3421063" y="4927600"/>
            <a:ext cx="460375" cy="153988"/>
          </a:xfrm>
          <a:prstGeom prst="rect">
            <a:avLst/>
          </a:prstGeom>
          <a:solidFill>
            <a:srgbClr val="99CCFF"/>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0071" name="Rectangle 27">
            <a:extLst>
              <a:ext uri="{FF2B5EF4-FFF2-40B4-BE49-F238E27FC236}">
                <a16:creationId xmlns:a16="http://schemas.microsoft.com/office/drawing/2014/main" id="{120BA154-C8A8-A84F-797F-C14E5DADAA9F}"/>
              </a:ext>
            </a:extLst>
          </p:cNvPr>
          <p:cNvSpPr>
            <a:spLocks noChangeArrowheads="1"/>
          </p:cNvSpPr>
          <p:nvPr/>
        </p:nvSpPr>
        <p:spPr bwMode="auto">
          <a:xfrm>
            <a:off x="3727450" y="4927600"/>
            <a:ext cx="153988" cy="153988"/>
          </a:xfrm>
          <a:prstGeom prst="rect">
            <a:avLst/>
          </a:prstGeom>
          <a:solidFill>
            <a:srgbClr val="0000FF"/>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0072" name="Freeform 28">
            <a:extLst>
              <a:ext uri="{FF2B5EF4-FFF2-40B4-BE49-F238E27FC236}">
                <a16:creationId xmlns:a16="http://schemas.microsoft.com/office/drawing/2014/main" id="{7CC898E2-D6AD-716F-EA8E-9432A1AFD764}"/>
              </a:ext>
            </a:extLst>
          </p:cNvPr>
          <p:cNvSpPr>
            <a:spLocks/>
          </p:cNvSpPr>
          <p:nvPr/>
        </p:nvSpPr>
        <p:spPr bwMode="auto">
          <a:xfrm>
            <a:off x="3957638" y="4581525"/>
            <a:ext cx="179387" cy="363538"/>
          </a:xfrm>
          <a:custGeom>
            <a:avLst/>
            <a:gdLst>
              <a:gd name="T0" fmla="*/ 0 w 113"/>
              <a:gd name="T1" fmla="*/ 2147483646 h 229"/>
              <a:gd name="T2" fmla="*/ 2147483646 w 113"/>
              <a:gd name="T3" fmla="*/ 2147483646 h 229"/>
              <a:gd name="T4" fmla="*/ 2147483646 w 113"/>
              <a:gd name="T5" fmla="*/ 0 h 229"/>
              <a:gd name="T6" fmla="*/ 0 60000 65536"/>
              <a:gd name="T7" fmla="*/ 0 60000 65536"/>
              <a:gd name="T8" fmla="*/ 0 60000 65536"/>
              <a:gd name="T9" fmla="*/ 0 w 113"/>
              <a:gd name="T10" fmla="*/ 0 h 229"/>
              <a:gd name="T11" fmla="*/ 113 w 113"/>
              <a:gd name="T12" fmla="*/ 229 h 229"/>
            </a:gdLst>
            <a:ahLst/>
            <a:cxnLst>
              <a:cxn ang="T6">
                <a:pos x="T0" y="T1"/>
              </a:cxn>
              <a:cxn ang="T7">
                <a:pos x="T2" y="T3"/>
              </a:cxn>
              <a:cxn ang="T8">
                <a:pos x="T4" y="T5"/>
              </a:cxn>
            </a:cxnLst>
            <a:rect l="T9" t="T10" r="T11" b="T12"/>
            <a:pathLst>
              <a:path w="113" h="229">
                <a:moveTo>
                  <a:pt x="0" y="218"/>
                </a:moveTo>
                <a:cubicBezTo>
                  <a:pt x="40" y="223"/>
                  <a:pt x="81" y="229"/>
                  <a:pt x="97" y="193"/>
                </a:cubicBezTo>
                <a:cubicBezTo>
                  <a:pt x="113" y="157"/>
                  <a:pt x="105" y="78"/>
                  <a:pt x="97" y="0"/>
                </a:cubicBezTo>
              </a:path>
            </a:pathLst>
          </a:custGeom>
          <a:noFill/>
          <a:ln w="38100">
            <a:solidFill>
              <a:srgbClr val="0000FF"/>
            </a:solidFill>
            <a:round/>
            <a:headEnd/>
            <a:tailEnd type="arrow" w="med" len="me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0073" name="Freeform 29">
            <a:extLst>
              <a:ext uri="{FF2B5EF4-FFF2-40B4-BE49-F238E27FC236}">
                <a16:creationId xmlns:a16="http://schemas.microsoft.com/office/drawing/2014/main" id="{85CBEA44-77C2-0AB9-82DE-1663CA64301F}"/>
              </a:ext>
            </a:extLst>
          </p:cNvPr>
          <p:cNvSpPr>
            <a:spLocks/>
          </p:cNvSpPr>
          <p:nvPr/>
        </p:nvSpPr>
        <p:spPr bwMode="auto">
          <a:xfrm>
            <a:off x="3649663" y="5272088"/>
            <a:ext cx="498475" cy="538162"/>
          </a:xfrm>
          <a:custGeom>
            <a:avLst/>
            <a:gdLst>
              <a:gd name="T0" fmla="*/ 0 w 314"/>
              <a:gd name="T1" fmla="*/ 0 h 339"/>
              <a:gd name="T2" fmla="*/ 2147483646 w 314"/>
              <a:gd name="T3" fmla="*/ 2147483646 h 339"/>
              <a:gd name="T4" fmla="*/ 2147483646 w 314"/>
              <a:gd name="T5" fmla="*/ 2147483646 h 339"/>
              <a:gd name="T6" fmla="*/ 0 60000 65536"/>
              <a:gd name="T7" fmla="*/ 0 60000 65536"/>
              <a:gd name="T8" fmla="*/ 0 60000 65536"/>
              <a:gd name="T9" fmla="*/ 0 w 314"/>
              <a:gd name="T10" fmla="*/ 0 h 339"/>
              <a:gd name="T11" fmla="*/ 314 w 314"/>
              <a:gd name="T12" fmla="*/ 339 h 339"/>
            </a:gdLst>
            <a:ahLst/>
            <a:cxnLst>
              <a:cxn ang="T6">
                <a:pos x="T0" y="T1"/>
              </a:cxn>
              <a:cxn ang="T7">
                <a:pos x="T2" y="T3"/>
              </a:cxn>
              <a:cxn ang="T8">
                <a:pos x="T4" y="T5"/>
              </a:cxn>
            </a:cxnLst>
            <a:rect l="T9" t="T10" r="T11" b="T12"/>
            <a:pathLst>
              <a:path w="314" h="339">
                <a:moveTo>
                  <a:pt x="0" y="0"/>
                </a:moveTo>
                <a:cubicBezTo>
                  <a:pt x="109" y="32"/>
                  <a:pt x="218" y="65"/>
                  <a:pt x="266" y="121"/>
                </a:cubicBezTo>
                <a:cubicBezTo>
                  <a:pt x="314" y="177"/>
                  <a:pt x="302" y="258"/>
                  <a:pt x="290" y="339"/>
                </a:cubicBezTo>
              </a:path>
            </a:pathLst>
          </a:custGeom>
          <a:noFill/>
          <a:ln w="38100">
            <a:solidFill>
              <a:srgbClr val="0000FF"/>
            </a:solidFill>
            <a:round/>
            <a:headEnd/>
            <a:tailEnd type="arrow" w="med" len="me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0074" name="Line 30">
            <a:extLst>
              <a:ext uri="{FF2B5EF4-FFF2-40B4-BE49-F238E27FC236}">
                <a16:creationId xmlns:a16="http://schemas.microsoft.com/office/drawing/2014/main" id="{BB4038D6-432E-751B-5D2D-AD4174653AA5}"/>
              </a:ext>
            </a:extLst>
          </p:cNvPr>
          <p:cNvSpPr>
            <a:spLocks noChangeShapeType="1"/>
          </p:cNvSpPr>
          <p:nvPr/>
        </p:nvSpPr>
        <p:spPr bwMode="auto">
          <a:xfrm>
            <a:off x="3957638" y="5003800"/>
            <a:ext cx="1228725" cy="0"/>
          </a:xfrm>
          <a:prstGeom prst="line">
            <a:avLst/>
          </a:prstGeom>
          <a:noFill/>
          <a:ln w="38100">
            <a:solidFill>
              <a:srgbClr val="0000FF"/>
            </a:solidFill>
            <a:round/>
            <a:headEnd/>
            <a:tailEnd type="arrow"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lide Number Placeholder 1">
            <a:extLst>
              <a:ext uri="{FF2B5EF4-FFF2-40B4-BE49-F238E27FC236}">
                <a16:creationId xmlns:a16="http://schemas.microsoft.com/office/drawing/2014/main" id="{2716D39F-FCFE-4BFE-ACE0-FBD084AAD00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C9A7895-3D40-3849-9E7A-2AB6F5883AAE}"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132098" name="Picture 2">
            <a:extLst>
              <a:ext uri="{FF2B5EF4-FFF2-40B4-BE49-F238E27FC236}">
                <a16:creationId xmlns:a16="http://schemas.microsoft.com/office/drawing/2014/main" id="{1EE6D666-021A-1602-A9A5-0EF06CB615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8200" y="2122488"/>
            <a:ext cx="4445000" cy="374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9" name="Rectangle 2">
            <a:extLst>
              <a:ext uri="{FF2B5EF4-FFF2-40B4-BE49-F238E27FC236}">
                <a16:creationId xmlns:a16="http://schemas.microsoft.com/office/drawing/2014/main" id="{E74BD354-735F-93B0-1709-FF6B3977530B}"/>
              </a:ext>
            </a:extLst>
          </p:cNvPr>
          <p:cNvSpPr txBox="1">
            <a:spLocks noChangeArrowheads="1"/>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Exercise problems related to</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learning-bridges/switches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Slide Number Placeholder 1">
            <a:extLst>
              <a:ext uri="{FF2B5EF4-FFF2-40B4-BE49-F238E27FC236}">
                <a16:creationId xmlns:a16="http://schemas.microsoft.com/office/drawing/2014/main" id="{9462D9F7-DAA2-627D-6B18-EC852696BBE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A063915-DCA4-8245-B310-F8E84A033CD6}"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108546" name="Picture 2">
            <a:extLst>
              <a:ext uri="{FF2B5EF4-FFF2-40B4-BE49-F238E27FC236}">
                <a16:creationId xmlns:a16="http://schemas.microsoft.com/office/drawing/2014/main" id="{5FCBAF43-CD4A-5152-E91C-7E9EB90F42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8550" y="2082800"/>
            <a:ext cx="6946900"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3" name="Rectangle 2">
            <a:extLst>
              <a:ext uri="{FF2B5EF4-FFF2-40B4-BE49-F238E27FC236}">
                <a16:creationId xmlns:a16="http://schemas.microsoft.com/office/drawing/2014/main" id="{8319CFEC-D1F3-0352-5C9B-74D65BE1D182}"/>
              </a:ext>
            </a:extLst>
          </p:cNvPr>
          <p:cNvSpPr txBox="1">
            <a:spLocks noChangeArrowheads="1"/>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Switch vs Router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85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Number Placeholder 3">
            <a:extLst>
              <a:ext uri="{FF2B5EF4-FFF2-40B4-BE49-F238E27FC236}">
                <a16:creationId xmlns:a16="http://schemas.microsoft.com/office/drawing/2014/main" id="{EE2928D0-72E3-22C7-5273-6203B89F2F46}"/>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2AB6492E-B584-0449-9AF8-823B406FF6DD}"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124</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134146" name="Rectangle 25">
            <a:extLst>
              <a:ext uri="{FF2B5EF4-FFF2-40B4-BE49-F238E27FC236}">
                <a16:creationId xmlns:a16="http://schemas.microsoft.com/office/drawing/2014/main" id="{C85ED2B5-B202-3B33-03A0-C2533416A332}"/>
              </a:ext>
            </a:extLst>
          </p:cNvPr>
          <p:cNvSpPr>
            <a:spLocks noChangeArrowheads="1"/>
          </p:cNvSpPr>
          <p:nvPr/>
        </p:nvSpPr>
        <p:spPr bwMode="auto">
          <a:xfrm>
            <a:off x="7607300" y="4619625"/>
            <a:ext cx="1074738" cy="730250"/>
          </a:xfrm>
          <a:prstGeom prst="rect">
            <a:avLst/>
          </a:prstGeom>
          <a:solidFill>
            <a:srgbClr val="FF3300"/>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4147" name="Rectangle 24">
            <a:extLst>
              <a:ext uri="{FF2B5EF4-FFF2-40B4-BE49-F238E27FC236}">
                <a16:creationId xmlns:a16="http://schemas.microsoft.com/office/drawing/2014/main" id="{02DD829A-17B6-6321-C444-333EA4259913}"/>
              </a:ext>
            </a:extLst>
          </p:cNvPr>
          <p:cNvSpPr>
            <a:spLocks noChangeArrowheads="1"/>
          </p:cNvSpPr>
          <p:nvPr/>
        </p:nvSpPr>
        <p:spPr bwMode="auto">
          <a:xfrm>
            <a:off x="6570663" y="4619625"/>
            <a:ext cx="1074737" cy="730250"/>
          </a:xfrm>
          <a:prstGeom prst="rect">
            <a:avLst/>
          </a:prstGeom>
          <a:solidFill>
            <a:srgbClr val="FFCC00"/>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4148" name="Rectangle 23">
            <a:extLst>
              <a:ext uri="{FF2B5EF4-FFF2-40B4-BE49-F238E27FC236}">
                <a16:creationId xmlns:a16="http://schemas.microsoft.com/office/drawing/2014/main" id="{AF67922C-BDCD-E128-51AD-D470AE118730}"/>
              </a:ext>
            </a:extLst>
          </p:cNvPr>
          <p:cNvSpPr>
            <a:spLocks noChangeArrowheads="1"/>
          </p:cNvSpPr>
          <p:nvPr/>
        </p:nvSpPr>
        <p:spPr bwMode="auto">
          <a:xfrm>
            <a:off x="5532438" y="4619625"/>
            <a:ext cx="1074737" cy="730250"/>
          </a:xfrm>
          <a:prstGeom prst="rect">
            <a:avLst/>
          </a:prstGeom>
          <a:solidFill>
            <a:srgbClr val="00FF00"/>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4149" name="Rectangle 19">
            <a:extLst>
              <a:ext uri="{FF2B5EF4-FFF2-40B4-BE49-F238E27FC236}">
                <a16:creationId xmlns:a16="http://schemas.microsoft.com/office/drawing/2014/main" id="{4DD416CB-0243-7897-9692-54E2F7FF72F1}"/>
              </a:ext>
            </a:extLst>
          </p:cNvPr>
          <p:cNvSpPr>
            <a:spLocks noChangeArrowheads="1"/>
          </p:cNvSpPr>
          <p:nvPr/>
        </p:nvSpPr>
        <p:spPr bwMode="auto">
          <a:xfrm>
            <a:off x="4495800" y="4619625"/>
            <a:ext cx="1074738" cy="730250"/>
          </a:xfrm>
          <a:prstGeom prst="rect">
            <a:avLst/>
          </a:prstGeom>
          <a:solidFill>
            <a:srgbClr val="00FFFF"/>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4150" name="Rectangle 2">
            <a:extLst>
              <a:ext uri="{FF2B5EF4-FFF2-40B4-BE49-F238E27FC236}">
                <a16:creationId xmlns:a16="http://schemas.microsoft.com/office/drawing/2014/main" id="{3815DA75-ED61-BEE7-0B33-09D41750CBC5}"/>
              </a:ext>
            </a:extLst>
          </p:cNvPr>
          <p:cNvSpPr>
            <a:spLocks noGrp="1"/>
          </p:cNvSpPr>
          <p:nvPr>
            <p:ph type="title"/>
          </p:nvPr>
        </p:nvSpPr>
        <p:spPr/>
        <p:txBody>
          <a:bodyPr/>
          <a:lstStyle/>
          <a:p>
            <a:r>
              <a:rPr lang="en-US" altLang="en-US">
                <a:ea typeface="ＭＳ Ｐゴシック" panose="020B0600070205080204" pitchFamily="34" charset="-128"/>
              </a:rPr>
              <a:t>Summary: Multiple Layers</a:t>
            </a:r>
          </a:p>
        </p:txBody>
      </p:sp>
      <p:sp>
        <p:nvSpPr>
          <p:cNvPr id="134151" name="Rectangle 3">
            <a:extLst>
              <a:ext uri="{FF2B5EF4-FFF2-40B4-BE49-F238E27FC236}">
                <a16:creationId xmlns:a16="http://schemas.microsoft.com/office/drawing/2014/main" id="{056AC12B-A4AD-BDC5-C1DB-CE9EF26B3EE0}"/>
              </a:ext>
            </a:extLst>
          </p:cNvPr>
          <p:cNvSpPr>
            <a:spLocks noGrp="1"/>
          </p:cNvSpPr>
          <p:nvPr>
            <p:ph type="body" idx="1"/>
          </p:nvPr>
        </p:nvSpPr>
        <p:spPr>
          <a:xfrm>
            <a:off x="457200" y="1219200"/>
            <a:ext cx="8686800" cy="2093913"/>
          </a:xfrm>
        </p:spPr>
        <p:txBody>
          <a:bodyPr/>
          <a:lstStyle/>
          <a:p>
            <a:r>
              <a:rPr lang="en-US" altLang="en-US">
                <a:ea typeface="ＭＳ Ｐゴシック" panose="020B0600070205080204" pitchFamily="34" charset="-128"/>
              </a:rPr>
              <a:t>Different devices switch different things</a:t>
            </a:r>
          </a:p>
          <a:p>
            <a:pPr lvl="1"/>
            <a:r>
              <a:rPr lang="en-US" altLang="en-US">
                <a:ea typeface="ＭＳ Ｐゴシック" panose="020B0600070205080204" pitchFamily="34" charset="-128"/>
              </a:rPr>
              <a:t>Network layer: packets (routers)</a:t>
            </a:r>
          </a:p>
          <a:p>
            <a:pPr lvl="1"/>
            <a:r>
              <a:rPr lang="en-US" altLang="en-US">
                <a:ea typeface="ＭＳ Ｐゴシック" panose="020B0600070205080204" pitchFamily="34" charset="-128"/>
              </a:rPr>
              <a:t>Link layer: frames (bridges and switches)</a:t>
            </a:r>
          </a:p>
          <a:p>
            <a:pPr lvl="1"/>
            <a:r>
              <a:rPr lang="en-US" altLang="en-US">
                <a:ea typeface="ＭＳ Ｐゴシック" panose="020B0600070205080204" pitchFamily="34" charset="-128"/>
              </a:rPr>
              <a:t>Physical layer: electrical signals (repeaters and hubs)</a:t>
            </a:r>
          </a:p>
        </p:txBody>
      </p:sp>
      <p:sp>
        <p:nvSpPr>
          <p:cNvPr id="134152" name="Rectangle 4">
            <a:extLst>
              <a:ext uri="{FF2B5EF4-FFF2-40B4-BE49-F238E27FC236}">
                <a16:creationId xmlns:a16="http://schemas.microsoft.com/office/drawing/2014/main" id="{A02FC98C-E715-6EA1-EC76-FCE212EF6882}"/>
              </a:ext>
            </a:extLst>
          </p:cNvPr>
          <p:cNvSpPr>
            <a:spLocks noChangeArrowheads="1"/>
          </p:cNvSpPr>
          <p:nvPr/>
        </p:nvSpPr>
        <p:spPr bwMode="auto">
          <a:xfrm>
            <a:off x="885825" y="3581400"/>
            <a:ext cx="2881313" cy="614363"/>
          </a:xfrm>
          <a:prstGeom prst="rect">
            <a:avLst/>
          </a:prstGeom>
          <a:solidFill>
            <a:srgbClr val="FF3300"/>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4153" name="Rectangle 5">
            <a:extLst>
              <a:ext uri="{FF2B5EF4-FFF2-40B4-BE49-F238E27FC236}">
                <a16:creationId xmlns:a16="http://schemas.microsoft.com/office/drawing/2014/main" id="{12EE2014-3E96-9C6C-D4FD-84112066A9E9}"/>
              </a:ext>
            </a:extLst>
          </p:cNvPr>
          <p:cNvSpPr>
            <a:spLocks noChangeArrowheads="1"/>
          </p:cNvSpPr>
          <p:nvPr/>
        </p:nvSpPr>
        <p:spPr bwMode="auto">
          <a:xfrm>
            <a:off x="885825" y="4195763"/>
            <a:ext cx="2881313" cy="614362"/>
          </a:xfrm>
          <a:prstGeom prst="rect">
            <a:avLst/>
          </a:prstGeom>
          <a:solidFill>
            <a:srgbClr val="FFCC00"/>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4154" name="Rectangle 6">
            <a:extLst>
              <a:ext uri="{FF2B5EF4-FFF2-40B4-BE49-F238E27FC236}">
                <a16:creationId xmlns:a16="http://schemas.microsoft.com/office/drawing/2014/main" id="{2338EB22-54AD-4B51-4288-FDCD2023483A}"/>
              </a:ext>
            </a:extLst>
          </p:cNvPr>
          <p:cNvSpPr>
            <a:spLocks noChangeArrowheads="1"/>
          </p:cNvSpPr>
          <p:nvPr/>
        </p:nvSpPr>
        <p:spPr bwMode="auto">
          <a:xfrm>
            <a:off x="885825" y="4811713"/>
            <a:ext cx="2881313" cy="614362"/>
          </a:xfrm>
          <a:prstGeom prst="rect">
            <a:avLst/>
          </a:prstGeom>
          <a:solidFill>
            <a:srgbClr val="00FF00"/>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4155" name="Rectangle 7">
            <a:extLst>
              <a:ext uri="{FF2B5EF4-FFF2-40B4-BE49-F238E27FC236}">
                <a16:creationId xmlns:a16="http://schemas.microsoft.com/office/drawing/2014/main" id="{A3D8AD3B-10CE-7245-2C8E-3200748BD133}"/>
              </a:ext>
            </a:extLst>
          </p:cNvPr>
          <p:cNvSpPr>
            <a:spLocks noChangeArrowheads="1"/>
          </p:cNvSpPr>
          <p:nvPr/>
        </p:nvSpPr>
        <p:spPr bwMode="auto">
          <a:xfrm>
            <a:off x="885825" y="5426075"/>
            <a:ext cx="2881313" cy="614363"/>
          </a:xfrm>
          <a:prstGeom prst="rect">
            <a:avLst/>
          </a:prstGeom>
          <a:solidFill>
            <a:srgbClr val="00CCFF"/>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4156" name="Rectangle 8">
            <a:extLst>
              <a:ext uri="{FF2B5EF4-FFF2-40B4-BE49-F238E27FC236}">
                <a16:creationId xmlns:a16="http://schemas.microsoft.com/office/drawing/2014/main" id="{34660CE2-CB84-B761-C3A6-9812626DF06A}"/>
              </a:ext>
            </a:extLst>
          </p:cNvPr>
          <p:cNvSpPr>
            <a:spLocks noChangeArrowheads="1"/>
          </p:cNvSpPr>
          <p:nvPr/>
        </p:nvSpPr>
        <p:spPr bwMode="auto">
          <a:xfrm>
            <a:off x="885825" y="6040438"/>
            <a:ext cx="2881313" cy="614362"/>
          </a:xfrm>
          <a:prstGeom prst="rect">
            <a:avLst/>
          </a:prstGeom>
          <a:solidFill>
            <a:srgbClr val="993366"/>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4157" name="Text Box 9">
            <a:extLst>
              <a:ext uri="{FF2B5EF4-FFF2-40B4-BE49-F238E27FC236}">
                <a16:creationId xmlns:a16="http://schemas.microsoft.com/office/drawing/2014/main" id="{75DD416D-DBE2-B71D-DDDE-466A7F1F715C}"/>
              </a:ext>
            </a:extLst>
          </p:cNvPr>
          <p:cNvSpPr txBox="1">
            <a:spLocks noChangeArrowheads="1"/>
          </p:cNvSpPr>
          <p:nvPr/>
        </p:nvSpPr>
        <p:spPr bwMode="auto">
          <a:xfrm>
            <a:off x="1384300" y="3659188"/>
            <a:ext cx="1876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white"/>
                </a:solidFill>
                <a:effectLst/>
                <a:uLnTx/>
                <a:uFillTx/>
                <a:latin typeface="Courier New" panose="02070309020205020404" pitchFamily="49" charset="0"/>
                <a:ea typeface="ＭＳ Ｐゴシック" panose="020B0600070205080204" pitchFamily="34" charset="-128"/>
                <a:cs typeface="+mn-cs"/>
              </a:rPr>
              <a:t>Application</a:t>
            </a:r>
          </a:p>
        </p:txBody>
      </p:sp>
      <p:sp>
        <p:nvSpPr>
          <p:cNvPr id="134158" name="Text Box 10">
            <a:extLst>
              <a:ext uri="{FF2B5EF4-FFF2-40B4-BE49-F238E27FC236}">
                <a16:creationId xmlns:a16="http://schemas.microsoft.com/office/drawing/2014/main" id="{3FDA4DD9-4327-5B5F-96E0-E4DF7FD730E6}"/>
              </a:ext>
            </a:extLst>
          </p:cNvPr>
          <p:cNvSpPr txBox="1">
            <a:spLocks noChangeArrowheads="1"/>
          </p:cNvSpPr>
          <p:nvPr/>
        </p:nvSpPr>
        <p:spPr bwMode="auto">
          <a:xfrm>
            <a:off x="1530350" y="4298950"/>
            <a:ext cx="1568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white"/>
                </a:solidFill>
                <a:effectLst/>
                <a:uLnTx/>
                <a:uFillTx/>
                <a:latin typeface="Courier New" panose="02070309020205020404" pitchFamily="49" charset="0"/>
                <a:ea typeface="ＭＳ Ｐゴシック" panose="020B0600070205080204" pitchFamily="34" charset="-128"/>
                <a:cs typeface="+mn-cs"/>
              </a:rPr>
              <a:t>Transport</a:t>
            </a:r>
          </a:p>
        </p:txBody>
      </p:sp>
      <p:sp>
        <p:nvSpPr>
          <p:cNvPr id="134159" name="Text Box 11">
            <a:extLst>
              <a:ext uri="{FF2B5EF4-FFF2-40B4-BE49-F238E27FC236}">
                <a16:creationId xmlns:a16="http://schemas.microsoft.com/office/drawing/2014/main" id="{9E6027A4-BC2B-D973-4A1D-C52A2287047B}"/>
              </a:ext>
            </a:extLst>
          </p:cNvPr>
          <p:cNvSpPr txBox="1">
            <a:spLocks noChangeArrowheads="1"/>
          </p:cNvSpPr>
          <p:nvPr/>
        </p:nvSpPr>
        <p:spPr bwMode="auto">
          <a:xfrm>
            <a:off x="1800225" y="4875213"/>
            <a:ext cx="1003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white"/>
                </a:solidFill>
                <a:effectLst/>
                <a:uLnTx/>
                <a:uFillTx/>
                <a:latin typeface="Courier New" panose="02070309020205020404" pitchFamily="49" charset="0"/>
                <a:ea typeface="ＭＳ Ｐゴシック" panose="020B0600070205080204" pitchFamily="34" charset="-128"/>
                <a:cs typeface="+mn-cs"/>
              </a:rPr>
              <a:t>Router</a:t>
            </a:r>
          </a:p>
        </p:txBody>
      </p:sp>
      <p:sp>
        <p:nvSpPr>
          <p:cNvPr id="134160" name="Text Box 12">
            <a:extLst>
              <a:ext uri="{FF2B5EF4-FFF2-40B4-BE49-F238E27FC236}">
                <a16:creationId xmlns:a16="http://schemas.microsoft.com/office/drawing/2014/main" id="{A2C52EC2-BFF9-A1F3-CC4A-F59A1F3B61A0}"/>
              </a:ext>
            </a:extLst>
          </p:cNvPr>
          <p:cNvSpPr txBox="1">
            <a:spLocks noChangeArrowheads="1"/>
          </p:cNvSpPr>
          <p:nvPr/>
        </p:nvSpPr>
        <p:spPr bwMode="auto">
          <a:xfrm>
            <a:off x="1314450" y="5489575"/>
            <a:ext cx="19954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white"/>
                </a:solidFill>
                <a:effectLst/>
                <a:uLnTx/>
                <a:uFillTx/>
                <a:latin typeface="Courier New" panose="02070309020205020404" pitchFamily="49" charset="0"/>
                <a:ea typeface="ＭＳ Ｐゴシック" panose="020B0600070205080204" pitchFamily="34" charset="-128"/>
                <a:cs typeface="+mn-cs"/>
              </a:rPr>
              <a:t> Bridge, switch</a:t>
            </a:r>
          </a:p>
        </p:txBody>
      </p:sp>
      <p:sp>
        <p:nvSpPr>
          <p:cNvPr id="134161" name="Text Box 13">
            <a:extLst>
              <a:ext uri="{FF2B5EF4-FFF2-40B4-BE49-F238E27FC236}">
                <a16:creationId xmlns:a16="http://schemas.microsoft.com/office/drawing/2014/main" id="{63005F52-3685-78EB-89CB-CD83D1850781}"/>
              </a:ext>
            </a:extLst>
          </p:cNvPr>
          <p:cNvSpPr txBox="1">
            <a:spLocks noChangeArrowheads="1"/>
          </p:cNvSpPr>
          <p:nvPr/>
        </p:nvSpPr>
        <p:spPr bwMode="auto">
          <a:xfrm>
            <a:off x="1371600" y="6156325"/>
            <a:ext cx="1878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white"/>
                </a:solidFill>
                <a:effectLst/>
                <a:uLnTx/>
                <a:uFillTx/>
                <a:latin typeface="Courier New" panose="02070309020205020404" pitchFamily="49" charset="0"/>
                <a:ea typeface="ＭＳ Ｐゴシック" panose="020B0600070205080204" pitchFamily="34" charset="-128"/>
                <a:cs typeface="+mn-cs"/>
              </a:rPr>
              <a:t>Repeater, hub</a:t>
            </a:r>
          </a:p>
        </p:txBody>
      </p:sp>
      <p:sp>
        <p:nvSpPr>
          <p:cNvPr id="134162" name="Text Box 14">
            <a:extLst>
              <a:ext uri="{FF2B5EF4-FFF2-40B4-BE49-F238E27FC236}">
                <a16:creationId xmlns:a16="http://schemas.microsoft.com/office/drawing/2014/main" id="{F1F0E578-A006-44D5-0115-302F9E0A9319}"/>
              </a:ext>
            </a:extLst>
          </p:cNvPr>
          <p:cNvSpPr txBox="1">
            <a:spLocks noChangeArrowheads="1"/>
          </p:cNvSpPr>
          <p:nvPr/>
        </p:nvSpPr>
        <p:spPr bwMode="auto">
          <a:xfrm>
            <a:off x="4516438" y="4664075"/>
            <a:ext cx="10175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Frame</a:t>
            </a:r>
            <a:b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b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header</a:t>
            </a:r>
          </a:p>
        </p:txBody>
      </p:sp>
      <p:sp>
        <p:nvSpPr>
          <p:cNvPr id="134163" name="Text Box 15">
            <a:extLst>
              <a:ext uri="{FF2B5EF4-FFF2-40B4-BE49-F238E27FC236}">
                <a16:creationId xmlns:a16="http://schemas.microsoft.com/office/drawing/2014/main" id="{F66AA674-792B-D839-02B4-7EDC9A01659E}"/>
              </a:ext>
            </a:extLst>
          </p:cNvPr>
          <p:cNvSpPr txBox="1">
            <a:spLocks noChangeArrowheads="1"/>
          </p:cNvSpPr>
          <p:nvPr/>
        </p:nvSpPr>
        <p:spPr bwMode="auto">
          <a:xfrm>
            <a:off x="5553075" y="4664075"/>
            <a:ext cx="10175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Packet</a:t>
            </a:r>
            <a:b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b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header</a:t>
            </a:r>
          </a:p>
        </p:txBody>
      </p:sp>
      <p:sp>
        <p:nvSpPr>
          <p:cNvPr id="134164" name="Text Box 16">
            <a:extLst>
              <a:ext uri="{FF2B5EF4-FFF2-40B4-BE49-F238E27FC236}">
                <a16:creationId xmlns:a16="http://schemas.microsoft.com/office/drawing/2014/main" id="{0CFA372F-B12E-8446-55EC-5648DBD8A94A}"/>
              </a:ext>
            </a:extLst>
          </p:cNvPr>
          <p:cNvSpPr txBox="1">
            <a:spLocks noChangeArrowheads="1"/>
          </p:cNvSpPr>
          <p:nvPr/>
        </p:nvSpPr>
        <p:spPr bwMode="auto">
          <a:xfrm>
            <a:off x="6589713" y="4664075"/>
            <a:ext cx="10175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TCP</a:t>
            </a:r>
            <a:b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b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header</a:t>
            </a:r>
          </a:p>
        </p:txBody>
      </p:sp>
      <p:sp>
        <p:nvSpPr>
          <p:cNvPr id="134165" name="Text Box 17">
            <a:extLst>
              <a:ext uri="{FF2B5EF4-FFF2-40B4-BE49-F238E27FC236}">
                <a16:creationId xmlns:a16="http://schemas.microsoft.com/office/drawing/2014/main" id="{C932F26B-0B6A-6A33-D18D-AD55882F0C27}"/>
              </a:ext>
            </a:extLst>
          </p:cNvPr>
          <p:cNvSpPr txBox="1">
            <a:spLocks noChangeArrowheads="1"/>
          </p:cNvSpPr>
          <p:nvPr/>
        </p:nvSpPr>
        <p:spPr bwMode="auto">
          <a:xfrm>
            <a:off x="7780338" y="4664075"/>
            <a:ext cx="7493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User</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data</a:t>
            </a:r>
          </a:p>
        </p:txBody>
      </p:sp>
      <p:sp>
        <p:nvSpPr>
          <p:cNvPr id="134166" name="Rectangle 26">
            <a:extLst>
              <a:ext uri="{FF2B5EF4-FFF2-40B4-BE49-F238E27FC236}">
                <a16:creationId xmlns:a16="http://schemas.microsoft.com/office/drawing/2014/main" id="{1A1D4E04-3E0B-1949-BB1E-467467F87F47}"/>
              </a:ext>
            </a:extLst>
          </p:cNvPr>
          <p:cNvSpPr>
            <a:spLocks noChangeArrowheads="1"/>
          </p:cNvSpPr>
          <p:nvPr/>
        </p:nvSpPr>
        <p:spPr bwMode="auto">
          <a:xfrm>
            <a:off x="4495800" y="4619625"/>
            <a:ext cx="4186238" cy="730250"/>
          </a:xfrm>
          <a:prstGeom prst="rect">
            <a:avLst/>
          </a:prstGeom>
          <a:noFill/>
          <a:ln w="50800">
            <a:solidFill>
              <a:srgbClr val="9933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r>
              <a:rPr lang="en-US" altLang="zh-CN" sz="3200" dirty="0">
                <a:ea typeface="SimSun" pitchFamily="2" charset="-122"/>
              </a:rPr>
              <a:t>Response Function of TCP</a:t>
            </a:r>
          </a:p>
        </p:txBody>
      </p:sp>
      <p:sp>
        <p:nvSpPr>
          <p:cNvPr id="182275" name="Rectangle 3"/>
          <p:cNvSpPr>
            <a:spLocks noGrp="1" noChangeArrowheads="1"/>
          </p:cNvSpPr>
          <p:nvPr>
            <p:ph type="body" sz="half" idx="1"/>
          </p:nvPr>
        </p:nvSpPr>
        <p:spPr>
          <a:xfrm>
            <a:off x="457200" y="1066800"/>
            <a:ext cx="8382000" cy="1143000"/>
          </a:xfrm>
        </p:spPr>
        <p:txBody>
          <a:bodyPr/>
          <a:lstStyle/>
          <a:p>
            <a:pPr>
              <a:spcBef>
                <a:spcPct val="0"/>
              </a:spcBef>
            </a:pPr>
            <a:r>
              <a:rPr lang="en-US" altLang="zh-CN" sz="2000" dirty="0">
                <a:ea typeface="SimSun" pitchFamily="2" charset="-122"/>
              </a:rPr>
              <a:t>Response function of TCP is the average throughput of a TCP connection in terms of the packet loss probability, the packet size, and the round-trip time.</a:t>
            </a:r>
          </a:p>
        </p:txBody>
      </p:sp>
      <p:sp>
        <p:nvSpPr>
          <p:cNvPr id="9" name="Slide Number Placeholder 4"/>
          <p:cNvSpPr>
            <a:spLocks noGrp="1"/>
          </p:cNvSpPr>
          <p:nvPr>
            <p:ph type="sldNum" sz="quarter" idx="10"/>
          </p:nvPr>
        </p:nvSpPr>
        <p:spPr/>
        <p:txBody>
          <a:bodyPr/>
          <a:lstStyle/>
          <a:p>
            <a:fld id="{7966D471-EE2A-4173-9B8C-6C496C3CBFE2}" type="slidenum">
              <a:rPr lang="zh-CN" altLang="en-US"/>
              <a:pPr/>
              <a:t>13</a:t>
            </a:fld>
            <a:endParaRPr lang="en-US" altLang="zh-CN" dirty="0"/>
          </a:p>
        </p:txBody>
      </p:sp>
      <p:grpSp>
        <p:nvGrpSpPr>
          <p:cNvPr id="2" name="Group 14"/>
          <p:cNvGrpSpPr>
            <a:grpSpLocks/>
          </p:cNvGrpSpPr>
          <p:nvPr/>
        </p:nvGrpSpPr>
        <p:grpSpPr bwMode="auto">
          <a:xfrm>
            <a:off x="457200" y="2286000"/>
            <a:ext cx="8212138" cy="3663950"/>
            <a:chOff x="288" y="1440"/>
            <a:chExt cx="5173" cy="2308"/>
          </a:xfrm>
        </p:grpSpPr>
        <p:graphicFrame>
          <p:nvGraphicFramePr>
            <p:cNvPr id="182279" name="Object 7"/>
            <p:cNvGraphicFramePr>
              <a:graphicFrameLocks noChangeAspect="1"/>
            </p:cNvGraphicFramePr>
            <p:nvPr/>
          </p:nvGraphicFramePr>
          <p:xfrm>
            <a:off x="1303" y="1636"/>
            <a:ext cx="1567" cy="783"/>
          </p:xfrm>
          <a:graphic>
            <a:graphicData uri="http://schemas.openxmlformats.org/presentationml/2006/ole">
              <mc:AlternateContent xmlns:mc="http://schemas.openxmlformats.org/markup-compatibility/2006">
                <mc:Choice xmlns:v="urn:schemas-microsoft-com:vml" Requires="v">
                  <p:oleObj name="Equation" r:id="rId4" imgW="888840" imgH="444240" progId="Equation.3">
                    <p:embed/>
                  </p:oleObj>
                </mc:Choice>
                <mc:Fallback>
                  <p:oleObj name="Equation" r:id="rId4" imgW="888840" imgH="444240" progId="Equation.3">
                    <p:embed/>
                    <p:pic>
                      <p:nvPicPr>
                        <p:cNvPr id="182279"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3" y="1636"/>
                          <a:ext cx="1567" cy="78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2281" name="Rectangle 9"/>
            <p:cNvSpPr>
              <a:spLocks noChangeArrowheads="1"/>
            </p:cNvSpPr>
            <p:nvPr/>
          </p:nvSpPr>
          <p:spPr bwMode="auto">
            <a:xfrm>
              <a:off x="1008" y="2448"/>
              <a:ext cx="3408" cy="816"/>
            </a:xfrm>
            <a:prstGeom prst="rect">
              <a:avLst/>
            </a:prstGeom>
            <a:noFill/>
            <a:ln w="9525">
              <a:noFill/>
              <a:miter lim="800000"/>
              <a:headEnd/>
              <a:tailEnd/>
            </a:ln>
            <a:effectLst/>
          </p:spPr>
          <p:txBody>
            <a:bodyPr/>
            <a:lstStyle/>
            <a:p>
              <a:pPr marL="742950" lvl="1" indent="-285750" algn="l">
                <a:spcBef>
                  <a:spcPct val="20000"/>
                </a:spcBef>
                <a:buClr>
                  <a:schemeClr val="accent1"/>
                </a:buClr>
                <a:buSzPct val="70000"/>
                <a:buFont typeface="Wingdings" pitchFamily="2" charset="2"/>
                <a:buChar char="l"/>
              </a:pPr>
              <a:r>
                <a:rPr lang="en-US" altLang="zh-CN" i="1" dirty="0">
                  <a:latin typeface="Courier New" pitchFamily="49" charset="0"/>
                </a:rPr>
                <a:t>R  </a:t>
              </a:r>
              <a:r>
                <a:rPr lang="en-US" altLang="zh-CN" dirty="0">
                  <a:latin typeface="Courier New" pitchFamily="49" charset="0"/>
                </a:rPr>
                <a:t>:</a:t>
              </a:r>
              <a:r>
                <a:rPr lang="en-US" altLang="zh-CN" dirty="0"/>
                <a:t> Average Throughput</a:t>
              </a:r>
            </a:p>
            <a:p>
              <a:pPr marL="742950" lvl="1" indent="-285750" algn="l">
                <a:spcBef>
                  <a:spcPct val="20000"/>
                </a:spcBef>
                <a:buClr>
                  <a:schemeClr val="accent1"/>
                </a:buClr>
                <a:buSzPct val="70000"/>
                <a:buFont typeface="Wingdings" pitchFamily="2" charset="2"/>
                <a:buChar char="l"/>
              </a:pPr>
              <a:r>
                <a:rPr lang="en-US" altLang="zh-CN" i="1" dirty="0">
                  <a:latin typeface="Courier New" pitchFamily="49" charset="0"/>
                </a:rPr>
                <a:t>MSS</a:t>
              </a:r>
              <a:r>
                <a:rPr lang="en-US" altLang="zh-CN" dirty="0">
                  <a:latin typeface="Courier New" pitchFamily="49" charset="0"/>
                </a:rPr>
                <a:t>:</a:t>
              </a:r>
              <a:r>
                <a:rPr lang="en-US" altLang="zh-CN" dirty="0"/>
                <a:t> Packet Size</a:t>
              </a:r>
            </a:p>
            <a:p>
              <a:pPr marL="742950" lvl="1" indent="-285750" algn="l">
                <a:spcBef>
                  <a:spcPct val="20000"/>
                </a:spcBef>
                <a:buClr>
                  <a:schemeClr val="accent1"/>
                </a:buClr>
                <a:buSzPct val="70000"/>
                <a:buFont typeface="Wingdings" pitchFamily="2" charset="2"/>
                <a:buChar char="l"/>
              </a:pPr>
              <a:r>
                <a:rPr lang="en-US" altLang="zh-CN" i="1" dirty="0">
                  <a:latin typeface="Courier New" pitchFamily="49" charset="0"/>
                </a:rPr>
                <a:t>RTT</a:t>
              </a:r>
              <a:r>
                <a:rPr lang="en-US" altLang="zh-CN" dirty="0">
                  <a:latin typeface="Courier New" pitchFamily="49" charset="0"/>
                </a:rPr>
                <a:t>:</a:t>
              </a:r>
              <a:r>
                <a:rPr lang="en-US" altLang="zh-CN" dirty="0"/>
                <a:t> Round-Trip Time</a:t>
              </a:r>
            </a:p>
            <a:p>
              <a:pPr marL="742950" lvl="1" indent="-285750" algn="l">
                <a:spcBef>
                  <a:spcPct val="20000"/>
                </a:spcBef>
                <a:buClr>
                  <a:schemeClr val="accent1"/>
                </a:buClr>
                <a:buSzPct val="70000"/>
                <a:buFont typeface="Wingdings" pitchFamily="2" charset="2"/>
                <a:buChar char="l"/>
              </a:pPr>
              <a:r>
                <a:rPr lang="en-US" altLang="zh-CN" i="1" dirty="0">
                  <a:latin typeface="Courier New" pitchFamily="49" charset="0"/>
                </a:rPr>
                <a:t>P  </a:t>
              </a:r>
              <a:r>
                <a:rPr lang="en-US" altLang="zh-CN" dirty="0">
                  <a:latin typeface="Courier New" pitchFamily="49" charset="0"/>
                </a:rPr>
                <a:t>:</a:t>
              </a:r>
              <a:r>
                <a:rPr lang="en-US" altLang="zh-CN" dirty="0"/>
                <a:t> Packet Loss Probability</a:t>
              </a:r>
              <a:endParaRPr lang="zh-CN" altLang="en-US" dirty="0"/>
            </a:p>
          </p:txBody>
        </p:sp>
        <p:sp>
          <p:nvSpPr>
            <p:cNvPr id="182282" name="Rectangle 10"/>
            <p:cNvSpPr>
              <a:spLocks noChangeArrowheads="1"/>
            </p:cNvSpPr>
            <p:nvPr/>
          </p:nvSpPr>
          <p:spPr bwMode="auto">
            <a:xfrm>
              <a:off x="288" y="1440"/>
              <a:ext cx="4704" cy="384"/>
            </a:xfrm>
            <a:prstGeom prst="rect">
              <a:avLst/>
            </a:prstGeom>
            <a:noFill/>
            <a:ln w="9525">
              <a:noFill/>
              <a:miter lim="800000"/>
              <a:headEnd/>
              <a:tailEnd/>
            </a:ln>
            <a:effectLst/>
          </p:spPr>
          <p:txBody>
            <a:bodyPr/>
            <a:lstStyle/>
            <a:p>
              <a:pPr marL="342900" indent="-342900" algn="l">
                <a:spcBef>
                  <a:spcPct val="20000"/>
                </a:spcBef>
                <a:buClr>
                  <a:schemeClr val="hlink"/>
                </a:buClr>
                <a:buSzPct val="80000"/>
                <a:buFont typeface="Wingdings" pitchFamily="2" charset="2"/>
                <a:buChar char="l"/>
              </a:pPr>
              <a:r>
                <a:rPr lang="en-US" altLang="zh-CN" sz="2000" dirty="0"/>
                <a:t>Response Function of TCP is :</a:t>
              </a:r>
            </a:p>
          </p:txBody>
        </p:sp>
        <p:sp>
          <p:nvSpPr>
            <p:cNvPr id="182284" name="Text Box 12"/>
            <p:cNvSpPr txBox="1">
              <a:spLocks noChangeArrowheads="1"/>
            </p:cNvSpPr>
            <p:nvPr/>
          </p:nvSpPr>
          <p:spPr bwMode="auto">
            <a:xfrm>
              <a:off x="528" y="3418"/>
              <a:ext cx="4933" cy="330"/>
            </a:xfrm>
            <a:prstGeom prst="rect">
              <a:avLst/>
            </a:prstGeom>
            <a:noFill/>
            <a:ln w="50800" algn="ctr">
              <a:noFill/>
              <a:miter lim="800000"/>
              <a:headEnd/>
              <a:tailEnd/>
            </a:ln>
            <a:effectLst/>
          </p:spPr>
          <p:txBody>
            <a:bodyPr>
              <a:spAutoFit/>
            </a:bodyPr>
            <a:lstStyle/>
            <a:p>
              <a:pPr algn="l"/>
              <a:r>
                <a:rPr lang="en-US" altLang="zh-CN" sz="1400" dirty="0"/>
                <a:t>J. Padhye, V. Firoio, D. Towsley, J. Kurose, "Modeling TCP Throughput: a Simple Model and its Empirical Validation", Proceedings of SIGCOMM 98</a:t>
              </a:r>
              <a:endParaRPr lang="zh-CN" altLang="en-US" sz="1400" dirty="0"/>
            </a:p>
          </p:txBody>
        </p:sp>
      </p:grpSp>
    </p:spTree>
    <p:custDataLst>
      <p:tags r:id="rId1"/>
    </p:custDataLst>
    <p:extLst>
      <p:ext uri="{BB962C8B-B14F-4D97-AF65-F5344CB8AC3E}">
        <p14:creationId xmlns:p14="http://schemas.microsoft.com/office/powerpoint/2010/main" val="174281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rot="8519414">
            <a:off x="6131703" y="2653480"/>
            <a:ext cx="1951711"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rot="10503655">
            <a:off x="6323597" y="3269202"/>
            <a:ext cx="1600242"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rot="12916897">
            <a:off x="6158561" y="4064651"/>
            <a:ext cx="1951711"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rot="2415740">
            <a:off x="1321140" y="2630537"/>
            <a:ext cx="1951711"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rot="575785">
            <a:off x="1482610" y="3171686"/>
            <a:ext cx="1600242"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rot="19556510">
            <a:off x="1479475" y="3819192"/>
            <a:ext cx="1951711"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3" descr="router-clip-art.jpg"/>
          <p:cNvPicPr>
            <a:picLocks noGrp="1" noChangeAspect="1"/>
          </p:cNvPicPr>
          <p:nvPr>
            <p:ph idx="1"/>
          </p:nvPr>
        </p:nvPicPr>
        <p:blipFill>
          <a:blip r:embed="rId2" cstate="print"/>
          <a:stretch>
            <a:fillRect/>
          </a:stretch>
        </p:blipFill>
        <p:spPr>
          <a:xfrm>
            <a:off x="2819400" y="3124200"/>
            <a:ext cx="798269" cy="586023"/>
          </a:xfrm>
        </p:spPr>
      </p:pic>
      <p:sp>
        <p:nvSpPr>
          <p:cNvPr id="7" name="Rectangle 6"/>
          <p:cNvSpPr/>
          <p:nvPr/>
        </p:nvSpPr>
        <p:spPr>
          <a:xfrm>
            <a:off x="3581400" y="3352800"/>
            <a:ext cx="2209800"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descr="C:\Users\Ahmed\AppData\Local\Microsoft\Windows\Temporary Internet Files\Content.IE5\2QCGC6KP\MC900434845[1].png"/>
          <p:cNvPicPr>
            <a:picLocks noChangeAspect="1" noChangeArrowheads="1"/>
          </p:cNvPicPr>
          <p:nvPr/>
        </p:nvPicPr>
        <p:blipFill>
          <a:blip r:embed="rId3" cstate="print"/>
          <a:srcRect/>
          <a:stretch>
            <a:fillRect/>
          </a:stretch>
        </p:blipFill>
        <p:spPr bwMode="auto">
          <a:xfrm>
            <a:off x="1066800" y="1524000"/>
            <a:ext cx="838200" cy="838200"/>
          </a:xfrm>
          <a:prstGeom prst="rect">
            <a:avLst/>
          </a:prstGeom>
          <a:noFill/>
        </p:spPr>
      </p:pic>
      <p:pic>
        <p:nvPicPr>
          <p:cNvPr id="9" name="Picture 3" descr="C:\Users\Ahmed\AppData\Local\Microsoft\Windows\Temporary Internet Files\Content.IE5\2QCGC6KP\MC900434845[1].png"/>
          <p:cNvPicPr>
            <a:picLocks noChangeAspect="1" noChangeArrowheads="1"/>
          </p:cNvPicPr>
          <p:nvPr/>
        </p:nvPicPr>
        <p:blipFill>
          <a:blip r:embed="rId3" cstate="print"/>
          <a:srcRect/>
          <a:stretch>
            <a:fillRect/>
          </a:stretch>
        </p:blipFill>
        <p:spPr bwMode="auto">
          <a:xfrm>
            <a:off x="1066800" y="2667000"/>
            <a:ext cx="838200" cy="838200"/>
          </a:xfrm>
          <a:prstGeom prst="rect">
            <a:avLst/>
          </a:prstGeom>
          <a:noFill/>
        </p:spPr>
      </p:pic>
      <p:pic>
        <p:nvPicPr>
          <p:cNvPr id="10" name="Picture 3" descr="C:\Users\Ahmed\AppData\Local\Microsoft\Windows\Temporary Internet Files\Content.IE5\2QCGC6KP\MC900434845[1].png"/>
          <p:cNvPicPr>
            <a:picLocks noChangeAspect="1" noChangeArrowheads="1"/>
          </p:cNvPicPr>
          <p:nvPr/>
        </p:nvPicPr>
        <p:blipFill>
          <a:blip r:embed="rId3" cstate="print"/>
          <a:srcRect/>
          <a:stretch>
            <a:fillRect/>
          </a:stretch>
        </p:blipFill>
        <p:spPr bwMode="auto">
          <a:xfrm>
            <a:off x="1066800" y="3886200"/>
            <a:ext cx="838200" cy="838200"/>
          </a:xfrm>
          <a:prstGeom prst="rect">
            <a:avLst/>
          </a:prstGeom>
          <a:noFill/>
        </p:spPr>
      </p:pic>
      <p:pic>
        <p:nvPicPr>
          <p:cNvPr id="11" name="Picture 3" descr="C:\Users\Ahmed\AppData\Local\Microsoft\Windows\Temporary Internet Files\Content.IE5\2QCGC6KP\MC900434845[1].png"/>
          <p:cNvPicPr>
            <a:picLocks noChangeAspect="1" noChangeArrowheads="1"/>
          </p:cNvPicPr>
          <p:nvPr/>
        </p:nvPicPr>
        <p:blipFill>
          <a:blip r:embed="rId3" cstate="print"/>
          <a:srcRect/>
          <a:stretch>
            <a:fillRect/>
          </a:stretch>
        </p:blipFill>
        <p:spPr bwMode="auto">
          <a:xfrm>
            <a:off x="7620000" y="1752600"/>
            <a:ext cx="838200" cy="838200"/>
          </a:xfrm>
          <a:prstGeom prst="rect">
            <a:avLst/>
          </a:prstGeom>
          <a:noFill/>
        </p:spPr>
      </p:pic>
      <p:pic>
        <p:nvPicPr>
          <p:cNvPr id="12" name="Picture 3" descr="C:\Users\Ahmed\AppData\Local\Microsoft\Windows\Temporary Internet Files\Content.IE5\2QCGC6KP\MC900434845[1].png"/>
          <p:cNvPicPr>
            <a:picLocks noChangeAspect="1" noChangeArrowheads="1"/>
          </p:cNvPicPr>
          <p:nvPr/>
        </p:nvPicPr>
        <p:blipFill>
          <a:blip r:embed="rId3" cstate="print"/>
          <a:srcRect/>
          <a:stretch>
            <a:fillRect/>
          </a:stretch>
        </p:blipFill>
        <p:spPr bwMode="auto">
          <a:xfrm>
            <a:off x="7620000" y="2895600"/>
            <a:ext cx="838200" cy="838200"/>
          </a:xfrm>
          <a:prstGeom prst="rect">
            <a:avLst/>
          </a:prstGeom>
          <a:noFill/>
        </p:spPr>
      </p:pic>
      <p:pic>
        <p:nvPicPr>
          <p:cNvPr id="13" name="Picture 3" descr="C:\Users\Ahmed\AppData\Local\Microsoft\Windows\Temporary Internet Files\Content.IE5\2QCGC6KP\MC900434845[1].png"/>
          <p:cNvPicPr>
            <a:picLocks noChangeAspect="1" noChangeArrowheads="1"/>
          </p:cNvPicPr>
          <p:nvPr/>
        </p:nvPicPr>
        <p:blipFill>
          <a:blip r:embed="rId3" cstate="print"/>
          <a:srcRect/>
          <a:stretch>
            <a:fillRect/>
          </a:stretch>
        </p:blipFill>
        <p:spPr bwMode="auto">
          <a:xfrm>
            <a:off x="7620000" y="4114800"/>
            <a:ext cx="838200" cy="838200"/>
          </a:xfrm>
          <a:prstGeom prst="rect">
            <a:avLst/>
          </a:prstGeom>
          <a:noFill/>
        </p:spPr>
      </p:pic>
      <p:pic>
        <p:nvPicPr>
          <p:cNvPr id="6" name="Content Placeholder 3" descr="router-clip-art.jpg"/>
          <p:cNvPicPr>
            <a:picLocks noChangeAspect="1"/>
          </p:cNvPicPr>
          <p:nvPr/>
        </p:nvPicPr>
        <p:blipFill>
          <a:blip r:embed="rId2" cstate="print"/>
          <a:stretch>
            <a:fillRect/>
          </a:stretch>
        </p:blipFill>
        <p:spPr>
          <a:xfrm>
            <a:off x="5715000" y="3127248"/>
            <a:ext cx="798269" cy="586023"/>
          </a:xfrm>
          <a:prstGeom prst="rect">
            <a:avLst/>
          </a:prstGeom>
        </p:spPr>
      </p:pic>
      <p:sp>
        <p:nvSpPr>
          <p:cNvPr id="20" name="TextBox 19"/>
          <p:cNvSpPr txBox="1"/>
          <p:nvPr/>
        </p:nvSpPr>
        <p:spPr>
          <a:xfrm>
            <a:off x="4279779" y="2873219"/>
            <a:ext cx="849913" cy="523220"/>
          </a:xfrm>
          <a:prstGeom prst="rect">
            <a:avLst/>
          </a:prstGeom>
          <a:noFill/>
        </p:spPr>
        <p:txBody>
          <a:bodyPr wrap="none" rtlCol="0">
            <a:spAutoFit/>
          </a:bodyPr>
          <a:lstStyle/>
          <a:p>
            <a:r>
              <a:rPr lang="en-US" sz="2800" dirty="0"/>
              <a:t>x ms</a:t>
            </a:r>
          </a:p>
        </p:txBody>
      </p:sp>
      <p:sp>
        <p:nvSpPr>
          <p:cNvPr id="21" name="TextBox 20"/>
          <p:cNvSpPr txBox="1"/>
          <p:nvPr/>
        </p:nvSpPr>
        <p:spPr>
          <a:xfrm>
            <a:off x="1966253" y="1932145"/>
            <a:ext cx="978153" cy="523220"/>
          </a:xfrm>
          <a:prstGeom prst="rect">
            <a:avLst/>
          </a:prstGeom>
          <a:noFill/>
        </p:spPr>
        <p:txBody>
          <a:bodyPr wrap="none" rtlCol="0">
            <a:spAutoFit/>
          </a:bodyPr>
          <a:lstStyle/>
          <a:p>
            <a:r>
              <a:rPr lang="en-US" sz="2800" dirty="0"/>
              <a:t>y</a:t>
            </a:r>
            <a:r>
              <a:rPr lang="en-US" sz="2800" baseline="-25000" dirty="0"/>
              <a:t>1</a:t>
            </a:r>
            <a:r>
              <a:rPr lang="en-US" sz="2800" dirty="0"/>
              <a:t> ms</a:t>
            </a:r>
          </a:p>
        </p:txBody>
      </p:sp>
      <p:sp>
        <p:nvSpPr>
          <p:cNvPr id="22" name="TextBox 21"/>
          <p:cNvSpPr txBox="1"/>
          <p:nvPr/>
        </p:nvSpPr>
        <p:spPr>
          <a:xfrm>
            <a:off x="1668881" y="3114951"/>
            <a:ext cx="978153" cy="523220"/>
          </a:xfrm>
          <a:prstGeom prst="rect">
            <a:avLst/>
          </a:prstGeom>
          <a:noFill/>
        </p:spPr>
        <p:txBody>
          <a:bodyPr wrap="none" rtlCol="0">
            <a:spAutoFit/>
          </a:bodyPr>
          <a:lstStyle/>
          <a:p>
            <a:r>
              <a:rPr lang="en-US" sz="2800" dirty="0"/>
              <a:t>y</a:t>
            </a:r>
            <a:r>
              <a:rPr lang="en-US" sz="2800" baseline="-25000" dirty="0"/>
              <a:t>2</a:t>
            </a:r>
            <a:r>
              <a:rPr lang="en-US" sz="2800" dirty="0"/>
              <a:t> ms</a:t>
            </a:r>
          </a:p>
        </p:txBody>
      </p:sp>
      <p:sp>
        <p:nvSpPr>
          <p:cNvPr id="23" name="TextBox 22"/>
          <p:cNvSpPr txBox="1"/>
          <p:nvPr/>
        </p:nvSpPr>
        <p:spPr>
          <a:xfrm>
            <a:off x="6292280" y="2138580"/>
            <a:ext cx="957313" cy="523220"/>
          </a:xfrm>
          <a:prstGeom prst="rect">
            <a:avLst/>
          </a:prstGeom>
          <a:noFill/>
        </p:spPr>
        <p:txBody>
          <a:bodyPr wrap="none" rtlCol="0">
            <a:spAutoFit/>
          </a:bodyPr>
          <a:lstStyle/>
          <a:p>
            <a:r>
              <a:rPr lang="en-US" sz="2800" dirty="0"/>
              <a:t>z</a:t>
            </a:r>
            <a:r>
              <a:rPr lang="en-US" sz="2800" baseline="-25000" dirty="0"/>
              <a:t>1</a:t>
            </a:r>
            <a:r>
              <a:rPr lang="en-US" sz="2800" dirty="0"/>
              <a:t> ms</a:t>
            </a:r>
          </a:p>
        </p:txBody>
      </p:sp>
      <p:sp>
        <p:nvSpPr>
          <p:cNvPr id="24" name="TextBox 23"/>
          <p:cNvSpPr txBox="1"/>
          <p:nvPr/>
        </p:nvSpPr>
        <p:spPr>
          <a:xfrm>
            <a:off x="6806356" y="3175258"/>
            <a:ext cx="957313" cy="523220"/>
          </a:xfrm>
          <a:prstGeom prst="rect">
            <a:avLst/>
          </a:prstGeom>
          <a:noFill/>
        </p:spPr>
        <p:txBody>
          <a:bodyPr wrap="none" rtlCol="0">
            <a:spAutoFit/>
          </a:bodyPr>
          <a:lstStyle/>
          <a:p>
            <a:r>
              <a:rPr lang="en-US" sz="2800" dirty="0"/>
              <a:t>z</a:t>
            </a:r>
            <a:r>
              <a:rPr lang="en-US" sz="2800" baseline="-25000" dirty="0"/>
              <a:t>2</a:t>
            </a:r>
            <a:r>
              <a:rPr lang="en-US" sz="2800" dirty="0"/>
              <a:t> ms</a:t>
            </a:r>
          </a:p>
        </p:txBody>
      </p:sp>
      <p:sp>
        <p:nvSpPr>
          <p:cNvPr id="25" name="TextBox 24"/>
          <p:cNvSpPr txBox="1"/>
          <p:nvPr/>
        </p:nvSpPr>
        <p:spPr>
          <a:xfrm>
            <a:off x="3200401" y="4689503"/>
            <a:ext cx="3483646" cy="523220"/>
          </a:xfrm>
          <a:prstGeom prst="rect">
            <a:avLst/>
          </a:prstGeom>
          <a:noFill/>
        </p:spPr>
        <p:txBody>
          <a:bodyPr wrap="none" rtlCol="0">
            <a:spAutoFit/>
          </a:bodyPr>
          <a:lstStyle/>
          <a:p>
            <a:r>
              <a:rPr lang="en-US" sz="2800" dirty="0"/>
              <a:t>y</a:t>
            </a:r>
            <a:r>
              <a:rPr lang="en-US" sz="2800" baseline="-25000" dirty="0"/>
              <a:t>1</a:t>
            </a:r>
            <a:r>
              <a:rPr lang="en-US" sz="2800" dirty="0"/>
              <a:t> + x + z</a:t>
            </a:r>
            <a:r>
              <a:rPr lang="en-US" sz="2800" baseline="-25000" dirty="0"/>
              <a:t>1</a:t>
            </a:r>
            <a:r>
              <a:rPr lang="en-US" sz="2800" dirty="0"/>
              <a:t> &gt;&gt; y</a:t>
            </a:r>
            <a:r>
              <a:rPr lang="en-US" sz="2800" baseline="-25000" dirty="0"/>
              <a:t>2</a:t>
            </a:r>
            <a:r>
              <a:rPr lang="en-US" sz="2800" dirty="0"/>
              <a:t> + x + z</a:t>
            </a:r>
            <a:r>
              <a:rPr lang="en-US" sz="2800" baseline="-25000" dirty="0"/>
              <a:t>2</a:t>
            </a:r>
          </a:p>
        </p:txBody>
      </p:sp>
      <p:sp>
        <p:nvSpPr>
          <p:cNvPr id="5" name="Rectangle 4">
            <a:extLst>
              <a:ext uri="{FF2B5EF4-FFF2-40B4-BE49-F238E27FC236}">
                <a16:creationId xmlns:a16="http://schemas.microsoft.com/office/drawing/2014/main" id="{7583C948-B283-09E0-F1E8-FA959CED422F}"/>
              </a:ext>
            </a:extLst>
          </p:cNvPr>
          <p:cNvSpPr/>
          <p:nvPr/>
        </p:nvSpPr>
        <p:spPr>
          <a:xfrm>
            <a:off x="0" y="0"/>
            <a:ext cx="9144000" cy="834887"/>
          </a:xfrm>
          <a:prstGeom prst="rect">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dirty="0"/>
              <a:t>TCP BIC: Issues with Reno – RTT unfairness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9" name="Rectangle 5"/>
          <p:cNvSpPr>
            <a:spLocks noGrp="1" noChangeArrowheads="1"/>
          </p:cNvSpPr>
          <p:nvPr>
            <p:ph type="title"/>
          </p:nvPr>
        </p:nvSpPr>
        <p:spPr/>
        <p:txBody>
          <a:bodyPr/>
          <a:lstStyle/>
          <a:p>
            <a:r>
              <a:rPr lang="en-US" altLang="zh-CN" sz="3200" dirty="0">
                <a:ea typeface="SimSun" pitchFamily="2" charset="-122"/>
              </a:rPr>
              <a:t>Why BIC (Response Function of TCP)</a:t>
            </a:r>
          </a:p>
        </p:txBody>
      </p:sp>
      <p:graphicFrame>
        <p:nvGraphicFramePr>
          <p:cNvPr id="62476" name="Object 12"/>
          <p:cNvGraphicFramePr>
            <a:graphicFrameLocks noGrp="1" noChangeAspect="1"/>
          </p:cNvGraphicFramePr>
          <p:nvPr>
            <p:ph sz="half" idx="1"/>
          </p:nvPr>
        </p:nvGraphicFramePr>
        <p:xfrm>
          <a:off x="304800" y="1446213"/>
          <a:ext cx="8131175" cy="4802187"/>
        </p:xfrm>
        <a:graphic>
          <a:graphicData uri="http://schemas.openxmlformats.org/presentationml/2006/ole">
            <mc:AlternateContent xmlns:mc="http://schemas.openxmlformats.org/markup-compatibility/2006">
              <mc:Choice xmlns:v="urn:schemas-microsoft-com:vml" Requires="v">
                <p:oleObj name="Chart" r:id="rId4" imgW="7934257" imgH="4686300" progId="MSGraph.Chart.8">
                  <p:embed followColorScheme="full"/>
                </p:oleObj>
              </mc:Choice>
              <mc:Fallback>
                <p:oleObj name="Chart" r:id="rId4" imgW="7934257" imgH="4686300" progId="MSGraph.Chart.8">
                  <p:embed followColorScheme="full"/>
                  <p:pic>
                    <p:nvPicPr>
                      <p:cNvPr id="62476" name="Object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446213"/>
                        <a:ext cx="8131175" cy="4802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Slide Number Placeholder 4"/>
          <p:cNvSpPr>
            <a:spLocks noGrp="1"/>
          </p:cNvSpPr>
          <p:nvPr>
            <p:ph type="sldNum" sz="quarter" idx="12"/>
          </p:nvPr>
        </p:nvSpPr>
        <p:spPr/>
        <p:txBody>
          <a:bodyPr/>
          <a:lstStyle/>
          <a:p>
            <a:fld id="{CE5A915E-16FD-45AE-862E-1757AF4B1DA8}" type="slidenum">
              <a:rPr lang="zh-CN" altLang="en-US"/>
              <a:pPr/>
              <a:t>15</a:t>
            </a:fld>
            <a:endParaRPr lang="en-US" altLang="zh-CN" dirty="0"/>
          </a:p>
        </p:txBody>
      </p:sp>
      <p:sp>
        <p:nvSpPr>
          <p:cNvPr id="62483" name="AutoShape 19"/>
          <p:cNvSpPr>
            <a:spLocks noChangeArrowheads="1"/>
          </p:cNvSpPr>
          <p:nvPr/>
        </p:nvSpPr>
        <p:spPr bwMode="auto">
          <a:xfrm>
            <a:off x="1524000" y="838200"/>
            <a:ext cx="5105400" cy="1371600"/>
          </a:xfrm>
          <a:prstGeom prst="wedgeRoundRectCallout">
            <a:avLst>
              <a:gd name="adj1" fmla="val -44185"/>
              <a:gd name="adj2" fmla="val 63310"/>
              <a:gd name="adj3" fmla="val 16667"/>
            </a:avLst>
          </a:prstGeom>
          <a:solidFill>
            <a:schemeClr val="accent1"/>
          </a:solidFill>
          <a:ln w="50800" algn="ctr">
            <a:solidFill>
              <a:srgbClr val="3366FF"/>
            </a:solidFill>
            <a:miter lim="800000"/>
            <a:headEnd/>
            <a:tailEnd/>
          </a:ln>
          <a:effectLst/>
        </p:spPr>
        <p:txBody>
          <a:bodyPr lIns="9144" rIns="9144"/>
          <a:lstStyle/>
          <a:p>
            <a:pPr algn="l"/>
            <a:r>
              <a:rPr lang="en-US" altLang="zh-CN" dirty="0"/>
              <a:t>10Gbps requires a packet loss rate of 10</a:t>
            </a:r>
            <a:r>
              <a:rPr lang="en-US" altLang="zh-CN" baseline="30000" dirty="0"/>
              <a:t>-10</a:t>
            </a:r>
            <a:r>
              <a:rPr lang="en-US" altLang="zh-CN" dirty="0"/>
              <a:t>, or correspondingly a link bit error rate of at most 10</a:t>
            </a:r>
            <a:r>
              <a:rPr lang="en-US" altLang="zh-CN" baseline="30000" dirty="0"/>
              <a:t>-14</a:t>
            </a:r>
            <a:r>
              <a:rPr lang="en-US" altLang="zh-CN" dirty="0"/>
              <a:t>, which is an unrealistic (or at least hard) requirement for current networks</a:t>
            </a:r>
          </a:p>
        </p:txBody>
      </p:sp>
      <p:sp>
        <p:nvSpPr>
          <p:cNvPr id="62484" name="Text Box 20"/>
          <p:cNvSpPr txBox="1">
            <a:spLocks noChangeArrowheads="1"/>
          </p:cNvSpPr>
          <p:nvPr/>
        </p:nvSpPr>
        <p:spPr bwMode="auto">
          <a:xfrm>
            <a:off x="1143000" y="6248400"/>
            <a:ext cx="5168531" cy="307777"/>
          </a:xfrm>
          <a:prstGeom prst="rect">
            <a:avLst/>
          </a:prstGeom>
          <a:noFill/>
          <a:ln w="50800" algn="ctr">
            <a:noFill/>
            <a:miter lim="800000"/>
            <a:headEnd/>
            <a:tailEnd/>
          </a:ln>
          <a:effectLst/>
        </p:spPr>
        <p:txBody>
          <a:bodyPr wrap="none">
            <a:spAutoFit/>
          </a:bodyPr>
          <a:lstStyle/>
          <a:p>
            <a:pPr algn="l">
              <a:buClr>
                <a:schemeClr val="hlink"/>
              </a:buClr>
              <a:buFont typeface="Wingdings" pitchFamily="2" charset="2"/>
              <a:buNone/>
            </a:pPr>
            <a:r>
              <a:rPr lang="en-US" altLang="zh-CN" sz="1400" dirty="0"/>
              <a:t>Using Log-Log scale, Assuming 1250-Byte packet size, and 100ms RTT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2483"/>
                                        </p:tgtEl>
                                        <p:attrNameLst>
                                          <p:attrName>style.visibility</p:attrName>
                                        </p:attrNameLst>
                                      </p:cBhvr>
                                      <p:to>
                                        <p:strVal val="visible"/>
                                      </p:to>
                                    </p:set>
                                    <p:animEffect transition="in" filter="wipe(up)">
                                      <p:cBhvr>
                                        <p:cTn id="7" dur="500"/>
                                        <p:tgtEl>
                                          <p:spTgt spid="62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8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lstStyle/>
          <a:p>
            <a:r>
              <a:rPr lang="en-US" altLang="zh-CN" sz="3200" dirty="0">
                <a:ea typeface="SimSun" pitchFamily="2" charset="-122"/>
              </a:rPr>
              <a:t>A Search Problem</a:t>
            </a:r>
          </a:p>
        </p:txBody>
      </p:sp>
      <p:sp>
        <p:nvSpPr>
          <p:cNvPr id="186371" name="Rectangle 3"/>
          <p:cNvSpPr>
            <a:spLocks noGrp="1" noChangeArrowheads="1"/>
          </p:cNvSpPr>
          <p:nvPr>
            <p:ph type="body" sz="half" idx="1"/>
          </p:nvPr>
        </p:nvSpPr>
        <p:spPr>
          <a:xfrm>
            <a:off x="457200" y="1143000"/>
            <a:ext cx="8229600" cy="1905000"/>
          </a:xfrm>
          <a:solidFill>
            <a:srgbClr val="CCFFFF"/>
          </a:solidFill>
          <a:ln w="28575">
            <a:solidFill>
              <a:srgbClr val="3366FF"/>
            </a:solidFill>
          </a:ln>
        </p:spPr>
        <p:txBody>
          <a:bodyPr/>
          <a:lstStyle/>
          <a:p>
            <a:r>
              <a:rPr lang="en-US" altLang="zh-CN" sz="2000" dirty="0">
                <a:ea typeface="SimSun" pitchFamily="2" charset="-122"/>
              </a:rPr>
              <a:t>A Search Problem</a:t>
            </a:r>
          </a:p>
          <a:p>
            <a:pPr lvl="1"/>
            <a:r>
              <a:rPr lang="en-US" altLang="zh-CN" sz="2000" dirty="0">
                <a:ea typeface="SimSun" pitchFamily="2" charset="-122"/>
              </a:rPr>
              <a:t>BIC consider the increase part of congestion avoidance as a search problem, in which a connection looks for the available bandwidth by comparing its current </a:t>
            </a:r>
            <a:r>
              <a:rPr lang="en-US" altLang="ko-KR" sz="2000" dirty="0">
                <a:ea typeface="SimSun" pitchFamily="2" charset="-122"/>
              </a:rPr>
              <a:t>throughput</a:t>
            </a:r>
            <a:r>
              <a:rPr lang="en-US" altLang="zh-CN" sz="2000" dirty="0">
                <a:ea typeface="SimSun" pitchFamily="2" charset="-122"/>
              </a:rPr>
              <a:t> with the available bandwidth, and adjusting cwnd accordingly. </a:t>
            </a:r>
          </a:p>
        </p:txBody>
      </p:sp>
      <p:sp>
        <p:nvSpPr>
          <p:cNvPr id="6" name="Slide Number Placeholder 4"/>
          <p:cNvSpPr>
            <a:spLocks noGrp="1"/>
          </p:cNvSpPr>
          <p:nvPr>
            <p:ph type="sldNum" sz="quarter" idx="10"/>
          </p:nvPr>
        </p:nvSpPr>
        <p:spPr/>
        <p:txBody>
          <a:bodyPr/>
          <a:lstStyle/>
          <a:p>
            <a:fld id="{B43BCB5E-A342-4E4C-94AE-F046C25C5250}" type="slidenum">
              <a:rPr lang="zh-CN" altLang="en-US"/>
              <a:pPr/>
              <a:t>16</a:t>
            </a:fld>
            <a:endParaRPr lang="en-US" altLang="zh-CN" dirty="0"/>
          </a:p>
        </p:txBody>
      </p:sp>
      <p:sp>
        <p:nvSpPr>
          <p:cNvPr id="186381" name="Rectangle 13"/>
          <p:cNvSpPr>
            <a:spLocks noChangeArrowheads="1"/>
          </p:cNvSpPr>
          <p:nvPr/>
        </p:nvSpPr>
        <p:spPr bwMode="auto">
          <a:xfrm>
            <a:off x="4572000" y="3200400"/>
            <a:ext cx="4114800" cy="3124200"/>
          </a:xfrm>
          <a:prstGeom prst="rect">
            <a:avLst/>
          </a:prstGeom>
          <a:solidFill>
            <a:srgbClr val="CCFFFF"/>
          </a:solidFill>
          <a:ln w="28575">
            <a:solidFill>
              <a:srgbClr val="3366FF"/>
            </a:solidFill>
            <a:miter lim="800000"/>
            <a:headEnd/>
            <a:tailEnd/>
          </a:ln>
          <a:effectLst/>
        </p:spPr>
        <p:txBody>
          <a:bodyPr/>
          <a:lstStyle/>
          <a:p>
            <a:pPr marL="342900" indent="-342900" algn="l">
              <a:spcBef>
                <a:spcPct val="20000"/>
              </a:spcBef>
              <a:buClr>
                <a:schemeClr val="hlink"/>
              </a:buClr>
              <a:buSzPct val="80000"/>
              <a:buFont typeface="Wingdings" pitchFamily="2" charset="2"/>
              <a:buChar char="l"/>
            </a:pPr>
            <a:r>
              <a:rPr lang="en-US" altLang="zh-CN" sz="2000" dirty="0"/>
              <a:t>How does standard TCP find the available bandwidth?</a:t>
            </a:r>
          </a:p>
          <a:p>
            <a:pPr marL="342900" indent="-342900" algn="l">
              <a:spcBef>
                <a:spcPct val="20000"/>
              </a:spcBef>
              <a:buClr>
                <a:schemeClr val="hlink"/>
              </a:buClr>
              <a:buSzPct val="80000"/>
              <a:buFont typeface="Wingdings" pitchFamily="2" charset="2"/>
              <a:buChar char="l"/>
            </a:pPr>
            <a:r>
              <a:rPr lang="en-US" altLang="zh-CN" sz="2000" dirty="0"/>
              <a:t>Linear search</a:t>
            </a:r>
          </a:p>
          <a:p>
            <a:pPr marL="742950" lvl="1" indent="-285750" algn="l">
              <a:spcBef>
                <a:spcPct val="20000"/>
              </a:spcBef>
              <a:buClr>
                <a:schemeClr val="accent1"/>
              </a:buClr>
              <a:buSzPct val="70000"/>
              <a:buFont typeface="Wingdings" pitchFamily="2" charset="2"/>
              <a:buNone/>
            </a:pPr>
            <a:r>
              <a:rPr lang="en-US" altLang="zh-CN" sz="2000" dirty="0"/>
              <a:t>while (no packet loss){</a:t>
            </a:r>
          </a:p>
          <a:p>
            <a:pPr marL="742950" lvl="1" indent="-285750" algn="l">
              <a:spcBef>
                <a:spcPct val="20000"/>
              </a:spcBef>
              <a:buClr>
                <a:schemeClr val="accent1"/>
              </a:buClr>
              <a:buSzPct val="70000"/>
              <a:buFont typeface="Wingdings" pitchFamily="2" charset="2"/>
              <a:buNone/>
            </a:pPr>
            <a:r>
              <a:rPr lang="en-US" altLang="zh-CN" sz="2000" dirty="0"/>
              <a:t>	cwnd++;</a:t>
            </a:r>
          </a:p>
          <a:p>
            <a:pPr marL="742950" lvl="1" indent="-285750" algn="l">
              <a:spcBef>
                <a:spcPct val="20000"/>
              </a:spcBef>
              <a:buClr>
                <a:schemeClr val="accent1"/>
              </a:buClr>
              <a:buSzPct val="70000"/>
              <a:buFont typeface="Wingdings" pitchFamily="2" charset="2"/>
              <a:buNone/>
            </a:pPr>
            <a:r>
              <a:rPr lang="en-US" altLang="zh-CN" sz="2000" dirty="0"/>
              <a:t>}</a:t>
            </a:r>
          </a:p>
        </p:txBody>
      </p:sp>
      <p:sp>
        <p:nvSpPr>
          <p:cNvPr id="186382" name="Rectangle 14"/>
          <p:cNvSpPr>
            <a:spLocks noChangeArrowheads="1"/>
          </p:cNvSpPr>
          <p:nvPr/>
        </p:nvSpPr>
        <p:spPr bwMode="auto">
          <a:xfrm>
            <a:off x="457200" y="3200400"/>
            <a:ext cx="4038600" cy="3124200"/>
          </a:xfrm>
          <a:prstGeom prst="rect">
            <a:avLst/>
          </a:prstGeom>
          <a:solidFill>
            <a:srgbClr val="CCFFFF"/>
          </a:solidFill>
          <a:ln w="28575">
            <a:solidFill>
              <a:srgbClr val="3366FF"/>
            </a:solidFill>
            <a:miter lim="800000"/>
            <a:headEnd/>
            <a:tailEnd/>
          </a:ln>
          <a:effectLst/>
        </p:spPr>
        <p:txBody>
          <a:bodyPr/>
          <a:lstStyle/>
          <a:p>
            <a:pPr marL="342900" indent="-342900" algn="l">
              <a:spcBef>
                <a:spcPct val="20000"/>
              </a:spcBef>
              <a:buClr>
                <a:schemeClr val="hlink"/>
              </a:buClr>
              <a:buSzPct val="80000"/>
              <a:buFont typeface="Wingdings" pitchFamily="2" charset="2"/>
              <a:buChar char="l"/>
            </a:pPr>
            <a:r>
              <a:rPr lang="en-US" altLang="zh-CN" sz="2000" dirty="0"/>
              <a:t>Q: How to compare R with A?</a:t>
            </a:r>
          </a:p>
          <a:p>
            <a:pPr marL="742950" lvl="1" indent="-285750" algn="l">
              <a:spcBef>
                <a:spcPct val="20000"/>
              </a:spcBef>
              <a:buClr>
                <a:schemeClr val="accent1"/>
              </a:buClr>
              <a:buSzPct val="70000"/>
              <a:buFont typeface="Wingdings" pitchFamily="2" charset="2"/>
              <a:buNone/>
            </a:pPr>
            <a:r>
              <a:rPr lang="en-US" altLang="zh-CN" sz="2000" dirty="0"/>
              <a:t>	R = current throughput</a:t>
            </a:r>
          </a:p>
          <a:p>
            <a:pPr marL="742950" lvl="1" indent="-285750" algn="l">
              <a:spcBef>
                <a:spcPct val="20000"/>
              </a:spcBef>
              <a:buClr>
                <a:schemeClr val="accent1"/>
              </a:buClr>
              <a:buSzPct val="70000"/>
              <a:buFont typeface="Wingdings" pitchFamily="2" charset="2"/>
              <a:buNone/>
            </a:pPr>
            <a:r>
              <a:rPr lang="en-US" altLang="zh-CN" sz="2000" dirty="0"/>
              <a:t>	    = cwnd/RTT</a:t>
            </a:r>
          </a:p>
          <a:p>
            <a:pPr marL="742950" lvl="1" indent="-285750" algn="l">
              <a:spcBef>
                <a:spcPct val="20000"/>
              </a:spcBef>
              <a:buClr>
                <a:schemeClr val="accent1"/>
              </a:buClr>
              <a:buSzPct val="70000"/>
              <a:buFont typeface="Wingdings" pitchFamily="2" charset="2"/>
              <a:buNone/>
            </a:pPr>
            <a:r>
              <a:rPr lang="en-US" altLang="zh-CN" sz="2000" dirty="0"/>
              <a:t>	A = available bandwidth</a:t>
            </a:r>
          </a:p>
          <a:p>
            <a:pPr marL="342900" indent="-342900" algn="l">
              <a:spcBef>
                <a:spcPct val="20000"/>
              </a:spcBef>
              <a:buClr>
                <a:schemeClr val="hlink"/>
              </a:buClr>
              <a:buSzPct val="80000"/>
              <a:buFont typeface="Wingdings" pitchFamily="2" charset="2"/>
              <a:buChar char="l"/>
            </a:pPr>
            <a:r>
              <a:rPr lang="en-US" altLang="zh-CN" sz="2000" dirty="0"/>
              <a:t>A: Check for packet losses</a:t>
            </a:r>
          </a:p>
          <a:p>
            <a:pPr marL="742950" lvl="1" indent="-285750" algn="l">
              <a:spcBef>
                <a:spcPct val="20000"/>
              </a:spcBef>
              <a:buClr>
                <a:schemeClr val="accent1"/>
              </a:buClr>
              <a:buSzPct val="70000"/>
              <a:buFont typeface="Wingdings" pitchFamily="2" charset="2"/>
              <a:buChar char="l"/>
            </a:pPr>
            <a:r>
              <a:rPr lang="en-US" altLang="zh-CN" sz="2000" dirty="0"/>
              <a:t>No packet loss:  R &lt;= A</a:t>
            </a:r>
          </a:p>
          <a:p>
            <a:pPr marL="742950" lvl="1" indent="-285750" algn="l">
              <a:spcBef>
                <a:spcPct val="20000"/>
              </a:spcBef>
              <a:buClr>
                <a:schemeClr val="accent1"/>
              </a:buClr>
              <a:buSzPct val="70000"/>
              <a:buFont typeface="Wingdings" pitchFamily="2" charset="2"/>
              <a:buChar char="l"/>
            </a:pPr>
            <a:r>
              <a:rPr lang="en-US" altLang="zh-CN" sz="2000" dirty="0"/>
              <a:t>Packet losses :  R &gt; A</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6382">
                                            <p:bg/>
                                          </p:spTgt>
                                        </p:tgtEl>
                                        <p:attrNameLst>
                                          <p:attrName>style.visibility</p:attrName>
                                        </p:attrNameLst>
                                      </p:cBhvr>
                                      <p:to>
                                        <p:strVal val="visible"/>
                                      </p:to>
                                    </p:set>
                                    <p:animEffect transition="in" filter="blinds(horizontal)">
                                      <p:cBhvr>
                                        <p:cTn id="7" dur="500"/>
                                        <p:tgtEl>
                                          <p:spTgt spid="186382">
                                            <p:bg/>
                                          </p:spTgt>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86382">
                                            <p:txEl>
                                              <p:pRg st="0" end="0"/>
                                            </p:txEl>
                                          </p:spTgt>
                                        </p:tgtEl>
                                        <p:attrNameLst>
                                          <p:attrName>style.visibility</p:attrName>
                                        </p:attrNameLst>
                                      </p:cBhvr>
                                      <p:to>
                                        <p:strVal val="visible"/>
                                      </p:to>
                                    </p:set>
                                    <p:animEffect transition="in" filter="blinds(horizontal)">
                                      <p:cBhvr>
                                        <p:cTn id="11" dur="500"/>
                                        <p:tgtEl>
                                          <p:spTgt spid="186382">
                                            <p:txEl>
                                              <p:pRg st="0" end="0"/>
                                            </p:txEl>
                                          </p:spTgt>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186382">
                                            <p:txEl>
                                              <p:pRg st="1" end="1"/>
                                            </p:txEl>
                                          </p:spTgt>
                                        </p:tgtEl>
                                        <p:attrNameLst>
                                          <p:attrName>style.visibility</p:attrName>
                                        </p:attrNameLst>
                                      </p:cBhvr>
                                      <p:to>
                                        <p:strVal val="visible"/>
                                      </p:to>
                                    </p:set>
                                    <p:animEffect transition="in" filter="blinds(horizontal)">
                                      <p:cBhvr>
                                        <p:cTn id="14" dur="500"/>
                                        <p:tgtEl>
                                          <p:spTgt spid="186382">
                                            <p:txEl>
                                              <p:pRg st="1" end="1"/>
                                            </p:txEl>
                                          </p:spTgt>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186382">
                                            <p:txEl>
                                              <p:pRg st="2" end="2"/>
                                            </p:txEl>
                                          </p:spTgt>
                                        </p:tgtEl>
                                        <p:attrNameLst>
                                          <p:attrName>style.visibility</p:attrName>
                                        </p:attrNameLst>
                                      </p:cBhvr>
                                      <p:to>
                                        <p:strVal val="visible"/>
                                      </p:to>
                                    </p:set>
                                    <p:animEffect transition="in" filter="blinds(horizontal)">
                                      <p:cBhvr>
                                        <p:cTn id="17" dur="500"/>
                                        <p:tgtEl>
                                          <p:spTgt spid="186382">
                                            <p:txEl>
                                              <p:pRg st="2" end="2"/>
                                            </p:txEl>
                                          </p:spTgt>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86382">
                                            <p:txEl>
                                              <p:pRg st="3" end="3"/>
                                            </p:txEl>
                                          </p:spTgt>
                                        </p:tgtEl>
                                        <p:attrNameLst>
                                          <p:attrName>style.visibility</p:attrName>
                                        </p:attrNameLst>
                                      </p:cBhvr>
                                      <p:to>
                                        <p:strVal val="visible"/>
                                      </p:to>
                                    </p:set>
                                    <p:animEffect transition="in" filter="blinds(horizontal)">
                                      <p:cBhvr>
                                        <p:cTn id="20" dur="500"/>
                                        <p:tgtEl>
                                          <p:spTgt spid="18638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86382">
                                            <p:txEl>
                                              <p:pRg st="4" end="4"/>
                                            </p:txEl>
                                          </p:spTgt>
                                        </p:tgtEl>
                                        <p:attrNameLst>
                                          <p:attrName>style.visibility</p:attrName>
                                        </p:attrNameLst>
                                      </p:cBhvr>
                                      <p:to>
                                        <p:strVal val="visible"/>
                                      </p:to>
                                    </p:set>
                                    <p:animEffect transition="in" filter="blinds(horizontal)">
                                      <p:cBhvr>
                                        <p:cTn id="25" dur="500"/>
                                        <p:tgtEl>
                                          <p:spTgt spid="186382">
                                            <p:txEl>
                                              <p:pRg st="4" end="4"/>
                                            </p:txEl>
                                          </p:spTgt>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86382">
                                            <p:txEl>
                                              <p:pRg st="5" end="5"/>
                                            </p:txEl>
                                          </p:spTgt>
                                        </p:tgtEl>
                                        <p:attrNameLst>
                                          <p:attrName>style.visibility</p:attrName>
                                        </p:attrNameLst>
                                      </p:cBhvr>
                                      <p:to>
                                        <p:strVal val="visible"/>
                                      </p:to>
                                    </p:set>
                                    <p:animEffect transition="in" filter="blinds(horizontal)">
                                      <p:cBhvr>
                                        <p:cTn id="28" dur="500"/>
                                        <p:tgtEl>
                                          <p:spTgt spid="186382">
                                            <p:txEl>
                                              <p:pRg st="5" end="5"/>
                                            </p:txEl>
                                          </p:spTgt>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86382">
                                            <p:txEl>
                                              <p:pRg st="6" end="6"/>
                                            </p:txEl>
                                          </p:spTgt>
                                        </p:tgtEl>
                                        <p:attrNameLst>
                                          <p:attrName>style.visibility</p:attrName>
                                        </p:attrNameLst>
                                      </p:cBhvr>
                                      <p:to>
                                        <p:strVal val="visible"/>
                                      </p:to>
                                    </p:set>
                                    <p:animEffect transition="in" filter="blinds(horizontal)">
                                      <p:cBhvr>
                                        <p:cTn id="31" dur="500"/>
                                        <p:tgtEl>
                                          <p:spTgt spid="186382">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86381">
                                            <p:bg/>
                                          </p:spTgt>
                                        </p:tgtEl>
                                        <p:attrNameLst>
                                          <p:attrName>style.visibility</p:attrName>
                                        </p:attrNameLst>
                                      </p:cBhvr>
                                      <p:to>
                                        <p:strVal val="visible"/>
                                      </p:to>
                                    </p:set>
                                    <p:animEffect transition="in" filter="blinds(horizontal)">
                                      <p:cBhvr>
                                        <p:cTn id="36" dur="500"/>
                                        <p:tgtEl>
                                          <p:spTgt spid="186381">
                                            <p:bg/>
                                          </p:spTgt>
                                        </p:tgtEl>
                                      </p:cBhvr>
                                    </p:animEffect>
                                  </p:childTnLst>
                                </p:cTn>
                              </p:par>
                            </p:childTnLst>
                          </p:cTn>
                        </p:par>
                        <p:par>
                          <p:cTn id="37" fill="hold">
                            <p:stCondLst>
                              <p:cond delay="500"/>
                            </p:stCondLst>
                            <p:childTnLst>
                              <p:par>
                                <p:cTn id="38" presetID="3" presetClass="entr" presetSubtype="10" fill="hold" grpId="0" nodeType="afterEffect">
                                  <p:stCondLst>
                                    <p:cond delay="0"/>
                                  </p:stCondLst>
                                  <p:childTnLst>
                                    <p:set>
                                      <p:cBhvr>
                                        <p:cTn id="39" dur="1" fill="hold">
                                          <p:stCondLst>
                                            <p:cond delay="0"/>
                                          </p:stCondLst>
                                        </p:cTn>
                                        <p:tgtEl>
                                          <p:spTgt spid="186381">
                                            <p:txEl>
                                              <p:pRg st="0" end="0"/>
                                            </p:txEl>
                                          </p:spTgt>
                                        </p:tgtEl>
                                        <p:attrNameLst>
                                          <p:attrName>style.visibility</p:attrName>
                                        </p:attrNameLst>
                                      </p:cBhvr>
                                      <p:to>
                                        <p:strVal val="visible"/>
                                      </p:to>
                                    </p:set>
                                    <p:animEffect transition="in" filter="blinds(horizontal)">
                                      <p:cBhvr>
                                        <p:cTn id="40" dur="500"/>
                                        <p:tgtEl>
                                          <p:spTgt spid="186381">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86381">
                                            <p:txEl>
                                              <p:pRg st="1" end="1"/>
                                            </p:txEl>
                                          </p:spTgt>
                                        </p:tgtEl>
                                        <p:attrNameLst>
                                          <p:attrName>style.visibility</p:attrName>
                                        </p:attrNameLst>
                                      </p:cBhvr>
                                      <p:to>
                                        <p:strVal val="visible"/>
                                      </p:to>
                                    </p:set>
                                    <p:animEffect transition="in" filter="blinds(horizontal)">
                                      <p:cBhvr>
                                        <p:cTn id="45" dur="500"/>
                                        <p:tgtEl>
                                          <p:spTgt spid="186381">
                                            <p:txEl>
                                              <p:pRg st="1" end="1"/>
                                            </p:txEl>
                                          </p:spTgt>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186381">
                                            <p:txEl>
                                              <p:pRg st="2" end="2"/>
                                            </p:txEl>
                                          </p:spTgt>
                                        </p:tgtEl>
                                        <p:attrNameLst>
                                          <p:attrName>style.visibility</p:attrName>
                                        </p:attrNameLst>
                                      </p:cBhvr>
                                      <p:to>
                                        <p:strVal val="visible"/>
                                      </p:to>
                                    </p:set>
                                    <p:animEffect transition="in" filter="blinds(horizontal)">
                                      <p:cBhvr>
                                        <p:cTn id="48" dur="500"/>
                                        <p:tgtEl>
                                          <p:spTgt spid="186381">
                                            <p:txEl>
                                              <p:pRg st="2" end="2"/>
                                            </p:txEl>
                                          </p:spTgt>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186381">
                                            <p:txEl>
                                              <p:pRg st="3" end="3"/>
                                            </p:txEl>
                                          </p:spTgt>
                                        </p:tgtEl>
                                        <p:attrNameLst>
                                          <p:attrName>style.visibility</p:attrName>
                                        </p:attrNameLst>
                                      </p:cBhvr>
                                      <p:to>
                                        <p:strVal val="visible"/>
                                      </p:to>
                                    </p:set>
                                    <p:animEffect transition="in" filter="blinds(horizontal)">
                                      <p:cBhvr>
                                        <p:cTn id="51" dur="500"/>
                                        <p:tgtEl>
                                          <p:spTgt spid="186381">
                                            <p:txEl>
                                              <p:pRg st="3" end="3"/>
                                            </p:txEl>
                                          </p:spTgt>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186381">
                                            <p:txEl>
                                              <p:pRg st="4" end="4"/>
                                            </p:txEl>
                                          </p:spTgt>
                                        </p:tgtEl>
                                        <p:attrNameLst>
                                          <p:attrName>style.visibility</p:attrName>
                                        </p:attrNameLst>
                                      </p:cBhvr>
                                      <p:to>
                                        <p:strVal val="visible"/>
                                      </p:to>
                                    </p:set>
                                    <p:animEffect transition="in" filter="blinds(horizontal)">
                                      <p:cBhvr>
                                        <p:cTn id="54" dur="500"/>
                                        <p:tgtEl>
                                          <p:spTgt spid="18638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81" grpId="0" build="p" animBg="1"/>
      <p:bldP spid="186382"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p:txBody>
          <a:bodyPr/>
          <a:lstStyle/>
          <a:p>
            <a:r>
              <a:rPr lang="en-US" altLang="zh-CN" sz="3200" dirty="0">
                <a:ea typeface="SimSun" pitchFamily="2" charset="-122"/>
              </a:rPr>
              <a:t>Linear Search</a:t>
            </a:r>
          </a:p>
        </p:txBody>
      </p:sp>
      <p:graphicFrame>
        <p:nvGraphicFramePr>
          <p:cNvPr id="198659" name="Object 3"/>
          <p:cNvGraphicFramePr>
            <a:graphicFrameLocks noGrp="1"/>
          </p:cNvGraphicFramePr>
          <p:nvPr>
            <p:ph type="chart" idx="1"/>
          </p:nvPr>
        </p:nvGraphicFramePr>
        <p:xfrm>
          <a:off x="385763" y="1223963"/>
          <a:ext cx="8283575" cy="5040312"/>
        </p:xfrm>
        <a:graphic>
          <a:graphicData uri="http://schemas.openxmlformats.org/presentationml/2006/ole">
            <mc:AlternateContent xmlns:mc="http://schemas.openxmlformats.org/markup-compatibility/2006">
              <mc:Choice xmlns:v="urn:schemas-microsoft-com:vml" Requires="v">
                <p:oleObj name="Chart" r:id="rId4" imgW="8296343" imgH="5048340" progId="MSGraph.Chart.8">
                  <p:embed followColorScheme="full"/>
                </p:oleObj>
              </mc:Choice>
              <mc:Fallback>
                <p:oleObj name="Chart" r:id="rId4" imgW="8296343" imgH="5048340" progId="MSGraph.Chart.8">
                  <p:embed followColorScheme="full"/>
                  <p:pic>
                    <p:nvPicPr>
                      <p:cNvPr id="198659" name="Object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763" y="1223963"/>
                        <a:ext cx="8283575" cy="50403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Slide Number Placeholder 3"/>
          <p:cNvSpPr>
            <a:spLocks noGrp="1"/>
          </p:cNvSpPr>
          <p:nvPr>
            <p:ph type="sldNum" sz="quarter" idx="10"/>
          </p:nvPr>
        </p:nvSpPr>
        <p:spPr/>
        <p:txBody>
          <a:bodyPr/>
          <a:lstStyle/>
          <a:p>
            <a:fld id="{38C343BD-29FB-423D-8C73-4F8DB5F69305}" type="slidenum">
              <a:rPr lang="zh-CN" altLang="en-US"/>
              <a:pPr/>
              <a:t>17</a:t>
            </a:fld>
            <a:endParaRPr lang="en-US" altLang="zh-CN" dirty="0"/>
          </a:p>
        </p:txBody>
      </p:sp>
      <p:grpSp>
        <p:nvGrpSpPr>
          <p:cNvPr id="2" name="Group 6"/>
          <p:cNvGrpSpPr>
            <a:grpSpLocks/>
          </p:cNvGrpSpPr>
          <p:nvPr/>
        </p:nvGrpSpPr>
        <p:grpSpPr bwMode="auto">
          <a:xfrm>
            <a:off x="1371600" y="1127125"/>
            <a:ext cx="7086600" cy="396875"/>
            <a:chOff x="864" y="710"/>
            <a:chExt cx="4464" cy="250"/>
          </a:xfrm>
        </p:grpSpPr>
        <p:sp>
          <p:nvSpPr>
            <p:cNvPr id="198660" name="Line 4"/>
            <p:cNvSpPr>
              <a:spLocks noChangeShapeType="1"/>
            </p:cNvSpPr>
            <p:nvPr/>
          </p:nvSpPr>
          <p:spPr bwMode="auto">
            <a:xfrm>
              <a:off x="864" y="960"/>
              <a:ext cx="4464" cy="0"/>
            </a:xfrm>
            <a:prstGeom prst="line">
              <a:avLst/>
            </a:prstGeom>
            <a:noFill/>
            <a:ln w="50800">
              <a:solidFill>
                <a:srgbClr val="FF0000"/>
              </a:solidFill>
              <a:round/>
              <a:headEnd/>
              <a:tailEnd/>
            </a:ln>
            <a:effectLst/>
          </p:spPr>
          <p:txBody>
            <a:bodyPr/>
            <a:lstStyle/>
            <a:p>
              <a:endParaRPr lang="en-US" dirty="0"/>
            </a:p>
          </p:txBody>
        </p:sp>
        <p:sp>
          <p:nvSpPr>
            <p:cNvPr id="198661" name="Text Box 5"/>
            <p:cNvSpPr txBox="1">
              <a:spLocks noChangeArrowheads="1"/>
            </p:cNvSpPr>
            <p:nvPr/>
          </p:nvSpPr>
          <p:spPr bwMode="auto">
            <a:xfrm>
              <a:off x="1129" y="710"/>
              <a:ext cx="1559" cy="250"/>
            </a:xfrm>
            <a:prstGeom prst="rect">
              <a:avLst/>
            </a:prstGeom>
            <a:noFill/>
            <a:ln w="50800" algn="ctr">
              <a:noFill/>
              <a:miter lim="800000"/>
              <a:headEnd/>
              <a:tailEnd/>
            </a:ln>
            <a:effectLst/>
          </p:spPr>
          <p:txBody>
            <a:bodyPr wrap="none">
              <a:spAutoFit/>
            </a:bodyPr>
            <a:lstStyle/>
            <a:p>
              <a:pPr algn="l"/>
              <a:r>
                <a:rPr lang="en-US" altLang="zh-CN" sz="2000" dirty="0">
                  <a:solidFill>
                    <a:srgbClr val="FF0000"/>
                  </a:solidFill>
                </a:rPr>
                <a:t>Available Bandwidth</a:t>
              </a: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8659"/>
                                        </p:tgtEl>
                                        <p:attrNameLst>
                                          <p:attrName>style.visibility</p:attrName>
                                        </p:attrNameLst>
                                      </p:cBhvr>
                                      <p:to>
                                        <p:strVal val="visible"/>
                                      </p:to>
                                    </p:set>
                                    <p:animEffect transition="in" filter="wipe(left)">
                                      <p:cBhvr>
                                        <p:cTn id="12" dur="1000"/>
                                        <p:tgtEl>
                                          <p:spTgt spid="1986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198659" grpId="0" bld="series" 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TCP slowly increases its congestion window (cwnd) for every RTT.</a:t>
            </a:r>
          </a:p>
          <a:p>
            <a:r>
              <a:rPr lang="en-US" dirty="0"/>
              <a:t>TCP reduces cwnd by half at a lost event.</a:t>
            </a:r>
          </a:p>
          <a:p>
            <a:endParaRPr lang="en-US" dirty="0"/>
          </a:p>
        </p:txBody>
      </p:sp>
      <p:sp>
        <p:nvSpPr>
          <p:cNvPr id="5" name="Rectangle 4">
            <a:extLst>
              <a:ext uri="{FF2B5EF4-FFF2-40B4-BE49-F238E27FC236}">
                <a16:creationId xmlns:a16="http://schemas.microsoft.com/office/drawing/2014/main" id="{CC67BB69-5291-E7C1-0EB2-3E3B008F8A94}"/>
              </a:ext>
            </a:extLst>
          </p:cNvPr>
          <p:cNvSpPr/>
          <p:nvPr/>
        </p:nvSpPr>
        <p:spPr>
          <a:xfrm>
            <a:off x="0" y="0"/>
            <a:ext cx="9144000" cy="834887"/>
          </a:xfrm>
          <a:prstGeom prst="rect">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dirty="0"/>
              <a:t>TCP BIC: Issues with Reno</a:t>
            </a:r>
          </a:p>
        </p:txBody>
      </p:sp>
    </p:spTree>
    <p:extLst>
      <p:ext uri="{BB962C8B-B14F-4D97-AF65-F5344CB8AC3E}">
        <p14:creationId xmlns:p14="http://schemas.microsoft.com/office/powerpoint/2010/main" val="12983318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D7498-1D74-185A-5A84-1873A624918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BD7974-8193-6369-9133-9E577A040DC3}"/>
              </a:ext>
            </a:extLst>
          </p:cNvPr>
          <p:cNvSpPr>
            <a:spLocks noGrp="1"/>
          </p:cNvSpPr>
          <p:nvPr>
            <p:ph type="sldNum" sz="quarter" idx="12"/>
          </p:nvPr>
        </p:nvSpPr>
        <p:spPr/>
        <p:txBody>
          <a:bodyPr/>
          <a:lstStyle/>
          <a:p>
            <a:pPr>
              <a:defRPr/>
            </a:pPr>
            <a:fld id="{983B2371-4882-F247-9615-1FEE18DC3753}" type="slidenum">
              <a:rPr lang="en-US" altLang="en-US" smtClean="0"/>
              <a:pPr>
                <a:defRPr/>
              </a:pPr>
              <a:t>19</a:t>
            </a:fld>
            <a:endParaRPr lang="en-US" altLang="en-US"/>
          </a:p>
        </p:txBody>
      </p:sp>
      <p:sp>
        <p:nvSpPr>
          <p:cNvPr id="4" name="Content Placeholder 3">
            <a:extLst>
              <a:ext uri="{FF2B5EF4-FFF2-40B4-BE49-F238E27FC236}">
                <a16:creationId xmlns:a16="http://schemas.microsoft.com/office/drawing/2014/main" id="{A27ECB87-3DB6-4AEA-DD2B-C49E4B358D51}"/>
              </a:ext>
            </a:extLst>
          </p:cNvPr>
          <p:cNvSpPr txBox="1">
            <a:spLocks/>
          </p:cNvSpPr>
          <p:nvPr/>
        </p:nvSpPr>
        <p:spPr>
          <a:xfrm>
            <a:off x="457200" y="1600200"/>
            <a:ext cx="8229600" cy="4525963"/>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a:t>“</a:t>
            </a:r>
            <a:r>
              <a:rPr lang="en-US" b="1">
                <a:solidFill>
                  <a:srgbClr val="FF0000"/>
                </a:solidFill>
              </a:rPr>
              <a:t>Binary Increase </a:t>
            </a:r>
            <a:r>
              <a:rPr lang="en-US"/>
              <a:t>Congestion Control (BIC) for Fast Long-Distance Networks”, Lisong Xu, Khaled Harfoush, and Injong Rhee, IEEE INFOCOM 2004</a:t>
            </a:r>
            <a:endParaRPr lang="en-US" dirty="0"/>
          </a:p>
        </p:txBody>
      </p:sp>
      <p:sp>
        <p:nvSpPr>
          <p:cNvPr id="5" name="Rectangle 4">
            <a:extLst>
              <a:ext uri="{FF2B5EF4-FFF2-40B4-BE49-F238E27FC236}">
                <a16:creationId xmlns:a16="http://schemas.microsoft.com/office/drawing/2014/main" id="{5D99E7F8-F09A-0D10-2838-17AA369680BA}"/>
              </a:ext>
            </a:extLst>
          </p:cNvPr>
          <p:cNvSpPr/>
          <p:nvPr/>
        </p:nvSpPr>
        <p:spPr>
          <a:xfrm>
            <a:off x="0" y="0"/>
            <a:ext cx="9144000" cy="834887"/>
          </a:xfrm>
          <a:prstGeom prst="rect">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dirty="0"/>
              <a:t>TCP BIC</a:t>
            </a:r>
          </a:p>
        </p:txBody>
      </p:sp>
    </p:spTree>
    <p:extLst>
      <p:ext uri="{BB962C8B-B14F-4D97-AF65-F5344CB8AC3E}">
        <p14:creationId xmlns:p14="http://schemas.microsoft.com/office/powerpoint/2010/main" val="2429340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91947E-0598-49E1-6254-F302DAC7A4E3}"/>
              </a:ext>
            </a:extLst>
          </p:cNvPr>
          <p:cNvSpPr>
            <a:spLocks noGrp="1"/>
          </p:cNvSpPr>
          <p:nvPr>
            <p:ph type="sldNum" sz="quarter" idx="12"/>
          </p:nvPr>
        </p:nvSpPr>
        <p:spPr/>
        <p:txBody>
          <a:bodyPr/>
          <a:lstStyle/>
          <a:p>
            <a:pPr>
              <a:defRPr/>
            </a:pPr>
            <a:fld id="{121E7658-8E9E-354F-8DE0-8AEAF9E6AF10}" type="slidenum">
              <a:rPr lang="en-US" altLang="en-US" smtClean="0"/>
              <a:pPr>
                <a:defRPr/>
              </a:pPr>
              <a:t>2</a:t>
            </a:fld>
            <a:endParaRPr lang="en-US" altLang="en-US"/>
          </a:p>
        </p:txBody>
      </p:sp>
      <p:pic>
        <p:nvPicPr>
          <p:cNvPr id="3" name="Picture 2">
            <a:extLst>
              <a:ext uri="{FF2B5EF4-FFF2-40B4-BE49-F238E27FC236}">
                <a16:creationId xmlns:a16="http://schemas.microsoft.com/office/drawing/2014/main" id="{C35A53C2-D68D-951D-735E-9511AEABEA5B}"/>
              </a:ext>
            </a:extLst>
          </p:cNvPr>
          <p:cNvPicPr>
            <a:picLocks noChangeAspect="1"/>
          </p:cNvPicPr>
          <p:nvPr/>
        </p:nvPicPr>
        <p:blipFill>
          <a:blip r:embed="rId2"/>
          <a:stretch>
            <a:fillRect/>
          </a:stretch>
        </p:blipFill>
        <p:spPr>
          <a:xfrm>
            <a:off x="-130302" y="2165257"/>
            <a:ext cx="9404604" cy="2527487"/>
          </a:xfrm>
          <a:prstGeom prst="rect">
            <a:avLst/>
          </a:prstGeom>
        </p:spPr>
      </p:pic>
      <p:sp>
        <p:nvSpPr>
          <p:cNvPr id="4" name="TextBox 3">
            <a:extLst>
              <a:ext uri="{FF2B5EF4-FFF2-40B4-BE49-F238E27FC236}">
                <a16:creationId xmlns:a16="http://schemas.microsoft.com/office/drawing/2014/main" id="{4968A556-C523-82D2-F7B8-A481D4932D57}"/>
              </a:ext>
            </a:extLst>
          </p:cNvPr>
          <p:cNvSpPr txBox="1"/>
          <p:nvPr/>
        </p:nvSpPr>
        <p:spPr>
          <a:xfrm>
            <a:off x="0" y="5983665"/>
            <a:ext cx="8189678" cy="646331"/>
          </a:xfrm>
          <a:prstGeom prst="rect">
            <a:avLst/>
          </a:prstGeom>
          <a:noFill/>
        </p:spPr>
        <p:txBody>
          <a:bodyPr wrap="none" rtlCol="0">
            <a:spAutoFit/>
          </a:bodyPr>
          <a:lstStyle/>
          <a:p>
            <a:r>
              <a:rPr lang="en-US" dirty="0"/>
              <a:t>Slides courtesy: </a:t>
            </a:r>
            <a:r>
              <a:rPr lang="en-US" dirty="0">
                <a:hlinkClick r:id="rId3"/>
              </a:rPr>
              <a:t>https://cseweb.ucsd.edu/classes/wi01/cse222/lectures/attack-18.pdf</a:t>
            </a:r>
            <a:endParaRPr lang="en-US" dirty="0"/>
          </a:p>
          <a:p>
            <a:r>
              <a:rPr lang="en-US" dirty="0"/>
              <a:t>Paper link: https://</a:t>
            </a:r>
            <a:r>
              <a:rPr lang="en-US" dirty="0" err="1"/>
              <a:t>dl.acm.org</a:t>
            </a:r>
            <a:r>
              <a:rPr lang="en-US" dirty="0"/>
              <a:t>/</a:t>
            </a:r>
            <a:r>
              <a:rPr lang="en-US" dirty="0" err="1"/>
              <a:t>doi</a:t>
            </a:r>
            <a:r>
              <a:rPr lang="en-US" dirty="0"/>
              <a:t>/10.1145/505696.505704</a:t>
            </a:r>
          </a:p>
        </p:txBody>
      </p:sp>
    </p:spTree>
    <p:extLst>
      <p:ext uri="{BB962C8B-B14F-4D97-AF65-F5344CB8AC3E}">
        <p14:creationId xmlns:p14="http://schemas.microsoft.com/office/powerpoint/2010/main" val="41469557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D2F4C85A-C43A-4443-BFC7-56822E3C2E29}" type="slidenum">
              <a:rPr lang="zh-CN" altLang="en-US"/>
              <a:pPr/>
              <a:t>20</a:t>
            </a:fld>
            <a:endParaRPr lang="en-US" altLang="zh-CN" dirty="0"/>
          </a:p>
        </p:txBody>
      </p:sp>
      <p:sp>
        <p:nvSpPr>
          <p:cNvPr id="191492" name="Rectangle 4"/>
          <p:cNvSpPr>
            <a:spLocks noChangeArrowheads="1"/>
          </p:cNvSpPr>
          <p:nvPr/>
        </p:nvSpPr>
        <p:spPr bwMode="auto">
          <a:xfrm>
            <a:off x="457200" y="1143000"/>
            <a:ext cx="4572000" cy="5181600"/>
          </a:xfrm>
          <a:prstGeom prst="rect">
            <a:avLst/>
          </a:prstGeom>
          <a:solidFill>
            <a:srgbClr val="CCFFFF"/>
          </a:solidFill>
          <a:ln w="28575">
            <a:solidFill>
              <a:srgbClr val="3366FF"/>
            </a:solidFill>
            <a:miter lim="800000"/>
            <a:headEnd/>
            <a:tailEnd/>
          </a:ln>
          <a:effectLst/>
        </p:spPr>
        <p:txBody>
          <a:bodyPr/>
          <a:lstStyle/>
          <a:p>
            <a:pPr marL="342900" indent="-342900" algn="l">
              <a:spcBef>
                <a:spcPct val="20000"/>
              </a:spcBef>
              <a:buClr>
                <a:schemeClr val="hlink"/>
              </a:buClr>
              <a:buSzPct val="80000"/>
              <a:buFont typeface="Wingdings" pitchFamily="2" charset="2"/>
              <a:buChar char="l"/>
            </a:pPr>
            <a:r>
              <a:rPr lang="en-US" altLang="zh-CN" sz="2000" dirty="0"/>
              <a:t>BIC - Binary search</a:t>
            </a:r>
          </a:p>
          <a:p>
            <a:pPr marL="742950" lvl="1" indent="-285750" algn="l">
              <a:spcBef>
                <a:spcPct val="20000"/>
              </a:spcBef>
              <a:buClr>
                <a:schemeClr val="accent1"/>
              </a:buClr>
              <a:buSzPct val="70000"/>
              <a:buFont typeface="Wingdings" pitchFamily="2" charset="2"/>
              <a:buNone/>
            </a:pPr>
            <a:r>
              <a:rPr lang="en-US" altLang="zh-CN" sz="2000" dirty="0"/>
              <a:t>while (Wmin &lt;= Wmax){ </a:t>
            </a:r>
          </a:p>
          <a:p>
            <a:pPr marL="742950" lvl="1" indent="-285750" algn="l">
              <a:spcBef>
                <a:spcPct val="20000"/>
              </a:spcBef>
              <a:buClr>
                <a:schemeClr val="accent1"/>
              </a:buClr>
              <a:buSzPct val="70000"/>
              <a:buFont typeface="Wingdings" pitchFamily="2" charset="2"/>
              <a:buNone/>
            </a:pPr>
            <a:r>
              <a:rPr lang="en-US" altLang="zh-CN" sz="2000" dirty="0"/>
              <a:t>    inc = (Wmin+Wmax)/2 - cwnd;</a:t>
            </a:r>
          </a:p>
          <a:p>
            <a:pPr marL="742950" lvl="1" indent="-285750" algn="l">
              <a:spcBef>
                <a:spcPct val="20000"/>
              </a:spcBef>
              <a:buClr>
                <a:schemeClr val="accent1"/>
              </a:buClr>
              <a:buSzPct val="70000"/>
              <a:buFont typeface="Wingdings" pitchFamily="2" charset="2"/>
              <a:buNone/>
            </a:pPr>
            <a:r>
              <a:rPr lang="en-US" altLang="zh-CN" sz="2000" dirty="0">
                <a:solidFill>
                  <a:srgbClr val="FF0066"/>
                </a:solidFill>
              </a:rPr>
              <a:t>	</a:t>
            </a:r>
            <a:r>
              <a:rPr lang="en-US" altLang="zh-CN" sz="2000" dirty="0"/>
              <a:t>if (inc &gt; Smax)</a:t>
            </a:r>
          </a:p>
          <a:p>
            <a:pPr marL="742950" lvl="1" indent="-285750" algn="l">
              <a:spcBef>
                <a:spcPct val="20000"/>
              </a:spcBef>
              <a:buClr>
                <a:schemeClr val="accent1"/>
              </a:buClr>
              <a:buSzPct val="70000"/>
              <a:buFont typeface="Wingdings" pitchFamily="2" charset="2"/>
              <a:buNone/>
            </a:pPr>
            <a:r>
              <a:rPr lang="en-US" altLang="zh-CN" sz="2000" dirty="0"/>
              <a:t>	         inc = Smax;</a:t>
            </a:r>
          </a:p>
          <a:p>
            <a:pPr marL="742950" lvl="1" indent="-285750" algn="l">
              <a:spcBef>
                <a:spcPct val="20000"/>
              </a:spcBef>
              <a:buClr>
                <a:schemeClr val="accent1"/>
              </a:buClr>
              <a:buSzPct val="70000"/>
              <a:buFont typeface="Wingdings" pitchFamily="2" charset="2"/>
              <a:buNone/>
            </a:pPr>
            <a:r>
              <a:rPr lang="en-US" altLang="zh-CN" sz="2000" dirty="0"/>
              <a:t>	else if (inc &lt; Smin)</a:t>
            </a:r>
          </a:p>
          <a:p>
            <a:pPr marL="742950" lvl="1" indent="-285750" algn="l">
              <a:spcBef>
                <a:spcPct val="20000"/>
              </a:spcBef>
              <a:buClr>
                <a:schemeClr val="accent1"/>
              </a:buClr>
              <a:buSzPct val="70000"/>
              <a:buFont typeface="Wingdings" pitchFamily="2" charset="2"/>
              <a:buNone/>
            </a:pPr>
            <a:r>
              <a:rPr lang="en-US" altLang="zh-CN" sz="2000" dirty="0"/>
              <a:t>	         inc = Smin;</a:t>
            </a:r>
          </a:p>
          <a:p>
            <a:pPr marL="742950" lvl="1" indent="-285750" algn="l">
              <a:spcBef>
                <a:spcPct val="20000"/>
              </a:spcBef>
              <a:buClr>
                <a:schemeClr val="accent1"/>
              </a:buClr>
              <a:buSzPct val="70000"/>
              <a:buFont typeface="Wingdings" pitchFamily="2" charset="2"/>
              <a:buNone/>
            </a:pPr>
            <a:r>
              <a:rPr lang="en-US" altLang="zh-CN" sz="2000" dirty="0"/>
              <a:t>	cwnd = cwnd + inc;</a:t>
            </a:r>
          </a:p>
          <a:p>
            <a:pPr marL="742950" lvl="1" indent="-285750" algn="l">
              <a:spcBef>
                <a:spcPct val="20000"/>
              </a:spcBef>
              <a:buClr>
                <a:schemeClr val="accent1"/>
              </a:buClr>
              <a:buSzPct val="70000"/>
              <a:buFont typeface="Wingdings" pitchFamily="2" charset="2"/>
              <a:buNone/>
            </a:pPr>
            <a:r>
              <a:rPr lang="en-US" altLang="zh-CN" sz="2000" dirty="0"/>
              <a:t>	if (no packet losses)</a:t>
            </a:r>
          </a:p>
          <a:p>
            <a:pPr marL="742950" lvl="1" indent="-285750" algn="l">
              <a:spcBef>
                <a:spcPct val="20000"/>
              </a:spcBef>
              <a:buClr>
                <a:schemeClr val="accent1"/>
              </a:buClr>
              <a:buSzPct val="70000"/>
              <a:buFont typeface="Wingdings" pitchFamily="2" charset="2"/>
              <a:buNone/>
            </a:pPr>
            <a:r>
              <a:rPr lang="en-US" altLang="zh-CN" sz="2000" dirty="0"/>
              <a:t>	         Wmin = cwnd;</a:t>
            </a:r>
          </a:p>
          <a:p>
            <a:pPr marL="742950" lvl="1" indent="-285750" algn="l">
              <a:spcBef>
                <a:spcPct val="20000"/>
              </a:spcBef>
              <a:buClr>
                <a:schemeClr val="accent1"/>
              </a:buClr>
              <a:buSzPct val="70000"/>
              <a:buFont typeface="Wingdings" pitchFamily="2" charset="2"/>
              <a:buNone/>
            </a:pPr>
            <a:r>
              <a:rPr lang="en-US" altLang="zh-CN" sz="2000" dirty="0"/>
              <a:t>	else</a:t>
            </a:r>
          </a:p>
          <a:p>
            <a:pPr marL="742950" lvl="1" indent="-285750" algn="l">
              <a:spcBef>
                <a:spcPct val="20000"/>
              </a:spcBef>
              <a:buClr>
                <a:schemeClr val="accent1"/>
              </a:buClr>
              <a:buSzPct val="70000"/>
              <a:buFont typeface="Wingdings" pitchFamily="2" charset="2"/>
              <a:buNone/>
            </a:pPr>
            <a:r>
              <a:rPr lang="en-US" altLang="zh-CN" sz="2000" dirty="0"/>
              <a:t>	         break;</a:t>
            </a:r>
          </a:p>
          <a:p>
            <a:pPr marL="742950" lvl="1" indent="-285750" algn="l">
              <a:spcBef>
                <a:spcPct val="20000"/>
              </a:spcBef>
              <a:buClr>
                <a:schemeClr val="accent1"/>
              </a:buClr>
              <a:buSzPct val="70000"/>
              <a:buFont typeface="Wingdings" pitchFamily="2" charset="2"/>
              <a:buNone/>
            </a:pPr>
            <a:r>
              <a:rPr lang="en-US" altLang="zh-CN" sz="2000" dirty="0"/>
              <a:t>}</a:t>
            </a:r>
          </a:p>
        </p:txBody>
      </p:sp>
      <p:sp>
        <p:nvSpPr>
          <p:cNvPr id="191497" name="Rectangle 9"/>
          <p:cNvSpPr>
            <a:spLocks noChangeArrowheads="1"/>
          </p:cNvSpPr>
          <p:nvPr/>
        </p:nvSpPr>
        <p:spPr bwMode="auto">
          <a:xfrm>
            <a:off x="5181600" y="1143000"/>
            <a:ext cx="3581400" cy="5181600"/>
          </a:xfrm>
          <a:prstGeom prst="rect">
            <a:avLst/>
          </a:prstGeom>
          <a:solidFill>
            <a:srgbClr val="CCFFFF"/>
          </a:solidFill>
          <a:ln w="28575">
            <a:solidFill>
              <a:srgbClr val="3366FF"/>
            </a:solidFill>
            <a:miter lim="800000"/>
            <a:headEnd/>
            <a:tailEnd/>
          </a:ln>
          <a:effectLst/>
        </p:spPr>
        <p:txBody>
          <a:bodyPr/>
          <a:lstStyle/>
          <a:p>
            <a:pPr marL="342900" indent="-342900" algn="l">
              <a:spcBef>
                <a:spcPct val="20000"/>
              </a:spcBef>
              <a:buClr>
                <a:schemeClr val="hlink"/>
              </a:buClr>
              <a:buSzPct val="80000"/>
              <a:buFont typeface="Wingdings" pitchFamily="2" charset="2"/>
              <a:buChar char="l"/>
            </a:pPr>
            <a:r>
              <a:rPr lang="en-US" altLang="zh-CN" sz="2000" dirty="0"/>
              <a:t>Wmax: Max Window</a:t>
            </a:r>
          </a:p>
          <a:p>
            <a:pPr marL="342900" indent="-342900" algn="l">
              <a:spcBef>
                <a:spcPct val="20000"/>
              </a:spcBef>
              <a:buClr>
                <a:schemeClr val="hlink"/>
              </a:buClr>
              <a:buSzPct val="80000"/>
              <a:buFont typeface="Wingdings" pitchFamily="2" charset="2"/>
              <a:buChar char="l"/>
            </a:pPr>
            <a:r>
              <a:rPr lang="en-US" altLang="zh-CN" sz="2000" dirty="0"/>
              <a:t>Wmin:  Min Window</a:t>
            </a:r>
          </a:p>
          <a:p>
            <a:pPr marL="342900" indent="-342900" algn="l">
              <a:spcBef>
                <a:spcPct val="20000"/>
              </a:spcBef>
              <a:buClr>
                <a:schemeClr val="hlink"/>
              </a:buClr>
              <a:buSzPct val="80000"/>
              <a:buFont typeface="Wingdings" pitchFamily="2" charset="2"/>
              <a:buChar char="l"/>
            </a:pPr>
            <a:r>
              <a:rPr lang="en-US" altLang="zh-CN" sz="2000" dirty="0"/>
              <a:t>Smax:  Max Increment</a:t>
            </a:r>
          </a:p>
          <a:p>
            <a:pPr marL="342900" indent="-342900" algn="l">
              <a:spcBef>
                <a:spcPct val="20000"/>
              </a:spcBef>
              <a:buClr>
                <a:schemeClr val="hlink"/>
              </a:buClr>
              <a:buSzPct val="80000"/>
              <a:buFont typeface="Wingdings" pitchFamily="2" charset="2"/>
              <a:buChar char="l"/>
            </a:pPr>
            <a:r>
              <a:rPr lang="en-US" altLang="zh-CN" sz="2000" dirty="0"/>
              <a:t>Smin:   Min Increment</a:t>
            </a:r>
          </a:p>
        </p:txBody>
      </p:sp>
      <p:sp>
        <p:nvSpPr>
          <p:cNvPr id="2" name="Title 1">
            <a:extLst>
              <a:ext uri="{FF2B5EF4-FFF2-40B4-BE49-F238E27FC236}">
                <a16:creationId xmlns:a16="http://schemas.microsoft.com/office/drawing/2014/main" id="{5C5ADE84-9C05-B0B8-160E-A545864927DC}"/>
              </a:ext>
            </a:extLst>
          </p:cNvPr>
          <p:cNvSpPr>
            <a:spLocks noGrp="1"/>
          </p:cNvSpPr>
          <p:nvPr>
            <p:ph type="title"/>
          </p:nvPr>
        </p:nvSpPr>
        <p:spPr/>
        <p:txBody>
          <a:bodyPr/>
          <a:lstStyle/>
          <a:p>
            <a:endParaRPr lang="en-US"/>
          </a:p>
        </p:txBody>
      </p:sp>
      <p:sp>
        <p:nvSpPr>
          <p:cNvPr id="3" name="Rectangle 2">
            <a:extLst>
              <a:ext uri="{FF2B5EF4-FFF2-40B4-BE49-F238E27FC236}">
                <a16:creationId xmlns:a16="http://schemas.microsoft.com/office/drawing/2014/main" id="{25887653-278C-E6FF-34F9-96671272BCF7}"/>
              </a:ext>
            </a:extLst>
          </p:cNvPr>
          <p:cNvSpPr/>
          <p:nvPr/>
        </p:nvSpPr>
        <p:spPr>
          <a:xfrm>
            <a:off x="0" y="0"/>
            <a:ext cx="9144000" cy="834887"/>
          </a:xfrm>
          <a:prstGeom prst="rect">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dirty="0"/>
              <a:t>TCP BIC: The algorithm</a:t>
            </a:r>
          </a:p>
        </p:txBody>
      </p:sp>
    </p:spTree>
    <p:extLst>
      <p:ext uri="{BB962C8B-B14F-4D97-AF65-F5344CB8AC3E}">
        <p14:creationId xmlns:p14="http://schemas.microsoft.com/office/powerpoint/2010/main" val="12541862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6B62FC7-2D19-B213-89C6-728DEABB56C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79B129-CC59-FE06-B5D5-BDE7ED10E70B}"/>
              </a:ext>
            </a:extLst>
          </p:cNvPr>
          <p:cNvSpPr>
            <a:spLocks noGrp="1"/>
          </p:cNvSpPr>
          <p:nvPr>
            <p:ph type="sldNum" sz="quarter" idx="12"/>
          </p:nvPr>
        </p:nvSpPr>
        <p:spPr/>
        <p:txBody>
          <a:bodyPr/>
          <a:lstStyle/>
          <a:p>
            <a:pPr>
              <a:defRPr/>
            </a:pPr>
            <a:fld id="{983B2371-4882-F247-9615-1FEE18DC3753}" type="slidenum">
              <a:rPr lang="en-US" altLang="en-US" smtClean="0"/>
              <a:pPr>
                <a:defRPr/>
              </a:pPr>
              <a:t>21</a:t>
            </a:fld>
            <a:endParaRPr lang="en-US" altLang="en-US"/>
          </a:p>
        </p:txBody>
      </p:sp>
      <p:sp>
        <p:nvSpPr>
          <p:cNvPr id="4" name="Content Placeholder 3">
            <a:extLst>
              <a:ext uri="{FF2B5EF4-FFF2-40B4-BE49-F238E27FC236}">
                <a16:creationId xmlns:a16="http://schemas.microsoft.com/office/drawing/2014/main" id="{83FFD80D-0E1A-F4CC-BD7B-DDF9563BBF7A}"/>
              </a:ext>
            </a:extLst>
          </p:cNvPr>
          <p:cNvSpPr txBox="1">
            <a:spLocks/>
          </p:cNvSpPr>
          <p:nvPr/>
        </p:nvSpPr>
        <p:spPr>
          <a:xfrm>
            <a:off x="457200" y="1600200"/>
            <a:ext cx="4038600" cy="4525963"/>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If </a:t>
            </a:r>
            <a:r>
              <a:rPr lang="en-US">
                <a:solidFill>
                  <a:srgbClr val="3366FF"/>
                </a:solidFill>
              </a:rPr>
              <a:t>cwnd &lt; low_window</a:t>
            </a:r>
            <a:r>
              <a:rPr lang="en-US"/>
              <a:t>, normal TCP:</a:t>
            </a:r>
          </a:p>
          <a:p>
            <a:pPr lvl="1"/>
            <a:r>
              <a:rPr lang="en-US"/>
              <a:t>ACK received</a:t>
            </a:r>
          </a:p>
          <a:p>
            <a:pPr lvl="2"/>
            <a:r>
              <a:rPr lang="en-US"/>
              <a:t>cwnd = cwnd + 1</a:t>
            </a:r>
          </a:p>
          <a:p>
            <a:pPr lvl="1"/>
            <a:r>
              <a:rPr lang="en-US"/>
              <a:t>Enter recovery</a:t>
            </a:r>
          </a:p>
          <a:p>
            <a:pPr lvl="2"/>
            <a:r>
              <a:rPr lang="en-US"/>
              <a:t>cwnd = cwnd * 0.5</a:t>
            </a:r>
            <a:endParaRPr lang="en-US" dirty="0"/>
          </a:p>
        </p:txBody>
      </p:sp>
      <p:sp>
        <p:nvSpPr>
          <p:cNvPr id="5" name="Content Placeholder 4">
            <a:extLst>
              <a:ext uri="{FF2B5EF4-FFF2-40B4-BE49-F238E27FC236}">
                <a16:creationId xmlns:a16="http://schemas.microsoft.com/office/drawing/2014/main" id="{C14602F6-3637-5951-CCA2-90B0C4D754F4}"/>
              </a:ext>
            </a:extLst>
          </p:cNvPr>
          <p:cNvSpPr txBox="1">
            <a:spLocks/>
          </p:cNvSpPr>
          <p:nvPr/>
        </p:nvSpPr>
        <p:spPr>
          <a:xfrm>
            <a:off x="4648200" y="1600200"/>
            <a:ext cx="4038600" cy="4525963"/>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Else, BIC</a:t>
            </a:r>
          </a:p>
          <a:p>
            <a:endParaRPr lang="en-US"/>
          </a:p>
          <a:p>
            <a:endParaRPr lang="en-US"/>
          </a:p>
          <a:p>
            <a:endParaRPr lang="en-US"/>
          </a:p>
          <a:p>
            <a:pPr lvl="1"/>
            <a:endParaRPr lang="en-US" dirty="0"/>
          </a:p>
        </p:txBody>
      </p:sp>
      <p:sp>
        <p:nvSpPr>
          <p:cNvPr id="6" name="Rectangle 5">
            <a:extLst>
              <a:ext uri="{FF2B5EF4-FFF2-40B4-BE49-F238E27FC236}">
                <a16:creationId xmlns:a16="http://schemas.microsoft.com/office/drawing/2014/main" id="{8826BF8D-ADC9-5BB7-7705-8C837B9FD9E4}"/>
              </a:ext>
            </a:extLst>
          </p:cNvPr>
          <p:cNvSpPr/>
          <p:nvPr/>
        </p:nvSpPr>
        <p:spPr>
          <a:xfrm>
            <a:off x="0" y="0"/>
            <a:ext cx="9144000" cy="834887"/>
          </a:xfrm>
          <a:prstGeom prst="rect">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dirty="0"/>
              <a:t>TCP BIC: The algorithm</a:t>
            </a:r>
          </a:p>
        </p:txBody>
      </p:sp>
    </p:spTree>
    <p:extLst>
      <p:ext uri="{BB962C8B-B14F-4D97-AF65-F5344CB8AC3E}">
        <p14:creationId xmlns:p14="http://schemas.microsoft.com/office/powerpoint/2010/main" val="9839193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07D01-E4CC-A099-3B1E-24ACA4E7E52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E411DD-2F17-3209-9FAC-8B2C980B6169}"/>
              </a:ext>
            </a:extLst>
          </p:cNvPr>
          <p:cNvSpPr>
            <a:spLocks noGrp="1"/>
          </p:cNvSpPr>
          <p:nvPr>
            <p:ph type="sldNum" sz="quarter" idx="12"/>
          </p:nvPr>
        </p:nvSpPr>
        <p:spPr/>
        <p:txBody>
          <a:bodyPr/>
          <a:lstStyle/>
          <a:p>
            <a:pPr>
              <a:defRPr/>
            </a:pPr>
            <a:fld id="{983B2371-4882-F247-9615-1FEE18DC3753}" type="slidenum">
              <a:rPr lang="en-US" altLang="en-US" smtClean="0"/>
              <a:pPr>
                <a:defRPr/>
              </a:pPr>
              <a:t>22</a:t>
            </a:fld>
            <a:endParaRPr lang="en-US" altLang="en-US"/>
          </a:p>
        </p:txBody>
      </p:sp>
      <p:sp>
        <p:nvSpPr>
          <p:cNvPr id="3" name="Title 1">
            <a:extLst>
              <a:ext uri="{FF2B5EF4-FFF2-40B4-BE49-F238E27FC236}">
                <a16:creationId xmlns:a16="http://schemas.microsoft.com/office/drawing/2014/main" id="{6B199946-B462-AB54-21D1-D5739E1644B8}"/>
              </a:ext>
            </a:extLst>
          </p:cNvPr>
          <p:cNvSpPr txBox="1">
            <a:spLocks/>
          </p:cNvSpPr>
          <p:nvPr/>
        </p:nvSpPr>
        <p:spPr>
          <a:xfrm>
            <a:off x="457200" y="457200"/>
            <a:ext cx="8229600" cy="1143000"/>
          </a:xfrm>
          <a:prstGeom prst="rect">
            <a:avLst/>
          </a:prstGeom>
        </p:spPr>
        <p:txBody>
          <a:bodyP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r>
              <a:rPr lang="en-US"/>
              <a:t>BIC Algorithm</a:t>
            </a:r>
            <a:endParaRPr lang="en-US" dirty="0"/>
          </a:p>
        </p:txBody>
      </p:sp>
      <p:sp>
        <p:nvSpPr>
          <p:cNvPr id="4" name="Content Placeholder 2">
            <a:extLst>
              <a:ext uri="{FF2B5EF4-FFF2-40B4-BE49-F238E27FC236}">
                <a16:creationId xmlns:a16="http://schemas.microsoft.com/office/drawing/2014/main" id="{0AB244C6-7039-7D11-BA5A-ADBE12877DF9}"/>
              </a:ext>
            </a:extLst>
          </p:cNvPr>
          <p:cNvSpPr txBox="1">
            <a:spLocks/>
          </p:cNvSpPr>
          <p:nvPr/>
        </p:nvSpPr>
        <p:spPr>
          <a:xfrm>
            <a:off x="457200" y="1600200"/>
            <a:ext cx="4038600" cy="4525963"/>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ACK received</a:t>
            </a:r>
          </a:p>
          <a:p>
            <a:pPr lvl="1"/>
            <a:r>
              <a:rPr lang="en-US"/>
              <a:t>If cwnd &lt; Wmax</a:t>
            </a:r>
          </a:p>
          <a:p>
            <a:pPr lvl="2"/>
            <a:r>
              <a:rPr lang="en-US" sz="1800"/>
              <a:t>cwnd += (Wmax – cwnd) / 2</a:t>
            </a:r>
          </a:p>
          <a:p>
            <a:pPr lvl="1"/>
            <a:r>
              <a:rPr lang="en-US"/>
              <a:t>Else</a:t>
            </a:r>
          </a:p>
          <a:p>
            <a:pPr lvl="2"/>
            <a:r>
              <a:rPr lang="en-US" sz="1800"/>
              <a:t>cwnd += cwnd - Wmax</a:t>
            </a:r>
            <a:endParaRPr lang="en-US" sz="1800" dirty="0"/>
          </a:p>
        </p:txBody>
      </p:sp>
      <p:sp>
        <p:nvSpPr>
          <p:cNvPr id="5" name="Content Placeholder 3">
            <a:extLst>
              <a:ext uri="{FF2B5EF4-FFF2-40B4-BE49-F238E27FC236}">
                <a16:creationId xmlns:a16="http://schemas.microsoft.com/office/drawing/2014/main" id="{A6A33B81-1504-A798-C952-23B58D645292}"/>
              </a:ext>
            </a:extLst>
          </p:cNvPr>
          <p:cNvSpPr txBox="1">
            <a:spLocks/>
          </p:cNvSpPr>
          <p:nvPr/>
        </p:nvSpPr>
        <p:spPr>
          <a:xfrm>
            <a:off x="4648200" y="1600200"/>
            <a:ext cx="4038600" cy="4525963"/>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Recovery</a:t>
            </a:r>
          </a:p>
          <a:p>
            <a:pPr lvl="1"/>
            <a:r>
              <a:rPr lang="en-US"/>
              <a:t>If cwnd &lt; Wmax</a:t>
            </a:r>
          </a:p>
          <a:p>
            <a:pPr lvl="2"/>
            <a:r>
              <a:rPr lang="en-US" sz="1800"/>
              <a:t>Wmax = cwnd * (1 – ß / 2)</a:t>
            </a:r>
            <a:endParaRPr lang="en-US" sz="2200"/>
          </a:p>
          <a:p>
            <a:pPr lvl="1"/>
            <a:r>
              <a:rPr lang="en-US" sz="2200"/>
              <a:t>Else</a:t>
            </a:r>
          </a:p>
          <a:p>
            <a:pPr lvl="2"/>
            <a:r>
              <a:rPr lang="en-US" sz="1800"/>
              <a:t>Wmax = cwnd</a:t>
            </a:r>
          </a:p>
          <a:p>
            <a:pPr lvl="1"/>
            <a:r>
              <a:rPr lang="en-US" sz="2200"/>
              <a:t>cwnd *= 1 - ß</a:t>
            </a:r>
            <a:endParaRPr lang="en-US" sz="2200" dirty="0"/>
          </a:p>
        </p:txBody>
      </p:sp>
      <p:sp>
        <p:nvSpPr>
          <p:cNvPr id="6" name="Oval Callout 5">
            <a:extLst>
              <a:ext uri="{FF2B5EF4-FFF2-40B4-BE49-F238E27FC236}">
                <a16:creationId xmlns:a16="http://schemas.microsoft.com/office/drawing/2014/main" id="{A1329CE3-28D2-64CF-AF2C-4DB398C3F32E}"/>
              </a:ext>
            </a:extLst>
          </p:cNvPr>
          <p:cNvSpPr/>
          <p:nvPr/>
        </p:nvSpPr>
        <p:spPr>
          <a:xfrm>
            <a:off x="569843" y="4784319"/>
            <a:ext cx="2540000" cy="1199444"/>
          </a:xfrm>
          <a:prstGeom prst="wedgeEllipseCallout">
            <a:avLst>
              <a:gd name="adj1" fmla="val 10974"/>
              <a:gd name="adj2" fmla="val -12686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err="1">
                <a:solidFill>
                  <a:schemeClr val="tx1"/>
                </a:solidFill>
              </a:rPr>
              <a:t>Smin</a:t>
            </a:r>
            <a:r>
              <a:rPr lang="en-US" dirty="0">
                <a:solidFill>
                  <a:schemeClr val="tx1"/>
                </a:solidFill>
              </a:rPr>
              <a:t> &lt;= </a:t>
            </a:r>
            <a:r>
              <a:rPr lang="en-US" b="1" dirty="0" err="1">
                <a:solidFill>
                  <a:schemeClr val="tx1"/>
                </a:solidFill>
              </a:rPr>
              <a:t>cwnd</a:t>
            </a:r>
            <a:endParaRPr lang="en-US" b="1" dirty="0">
              <a:solidFill>
                <a:schemeClr val="tx1"/>
              </a:solidFill>
            </a:endParaRPr>
          </a:p>
          <a:p>
            <a:pPr algn="ctr"/>
            <a:r>
              <a:rPr lang="en-US" dirty="0">
                <a:solidFill>
                  <a:schemeClr val="tx1"/>
                </a:solidFill>
              </a:rPr>
              <a:t>&amp;&amp;</a:t>
            </a:r>
          </a:p>
          <a:p>
            <a:pPr algn="ctr"/>
            <a:r>
              <a:rPr lang="en-US" b="1" dirty="0" err="1">
                <a:solidFill>
                  <a:schemeClr val="tx1"/>
                </a:solidFill>
              </a:rPr>
              <a:t>cwnd</a:t>
            </a:r>
            <a:r>
              <a:rPr lang="en-US" b="1" dirty="0">
                <a:solidFill>
                  <a:schemeClr val="tx1"/>
                </a:solidFill>
              </a:rPr>
              <a:t> </a:t>
            </a:r>
            <a:r>
              <a:rPr lang="en-US" dirty="0">
                <a:solidFill>
                  <a:schemeClr val="tx1"/>
                </a:solidFill>
              </a:rPr>
              <a:t>&lt;=</a:t>
            </a:r>
            <a:r>
              <a:rPr lang="en-US" b="1" dirty="0" err="1">
                <a:solidFill>
                  <a:schemeClr val="tx1"/>
                </a:solidFill>
              </a:rPr>
              <a:t>Smax</a:t>
            </a:r>
            <a:r>
              <a:rPr lang="en-US" b="1" dirty="0">
                <a:solidFill>
                  <a:schemeClr val="tx1"/>
                </a:solidFill>
              </a:rPr>
              <a:t> </a:t>
            </a:r>
          </a:p>
        </p:txBody>
      </p:sp>
    </p:spTree>
    <p:extLst>
      <p:ext uri="{BB962C8B-B14F-4D97-AF65-F5344CB8AC3E}">
        <p14:creationId xmlns:p14="http://schemas.microsoft.com/office/powerpoint/2010/main" val="1896938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AE00294-87E4-7637-AC49-F0C6D71B9A8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4CB989-D2F0-B71C-A9FC-DACFD8CDB09A}"/>
              </a:ext>
            </a:extLst>
          </p:cNvPr>
          <p:cNvSpPr>
            <a:spLocks noGrp="1"/>
          </p:cNvSpPr>
          <p:nvPr>
            <p:ph type="sldNum" sz="quarter" idx="12"/>
          </p:nvPr>
        </p:nvSpPr>
        <p:spPr/>
        <p:txBody>
          <a:bodyPr/>
          <a:lstStyle/>
          <a:p>
            <a:pPr>
              <a:defRPr/>
            </a:pPr>
            <a:fld id="{983B2371-4882-F247-9615-1FEE18DC3753}" type="slidenum">
              <a:rPr lang="en-US" altLang="en-US" smtClean="0"/>
              <a:pPr>
                <a:defRPr/>
              </a:pPr>
              <a:t>23</a:t>
            </a:fld>
            <a:endParaRPr lang="en-US" altLang="en-US"/>
          </a:p>
        </p:txBody>
      </p:sp>
      <p:sp>
        <p:nvSpPr>
          <p:cNvPr id="3" name="Title 4">
            <a:extLst>
              <a:ext uri="{FF2B5EF4-FFF2-40B4-BE49-F238E27FC236}">
                <a16:creationId xmlns:a16="http://schemas.microsoft.com/office/drawing/2014/main" id="{F111391F-0562-5847-E046-31B47E75F44B}"/>
              </a:ext>
            </a:extLst>
          </p:cNvPr>
          <p:cNvSpPr txBox="1">
            <a:spLocks/>
          </p:cNvSpPr>
          <p:nvPr/>
        </p:nvSpPr>
        <p:spPr>
          <a:xfrm>
            <a:off x="457200" y="457200"/>
            <a:ext cx="8229600" cy="1143000"/>
          </a:xfrm>
          <a:prstGeom prst="rect">
            <a:avLst/>
          </a:prstGeom>
        </p:spPr>
        <p:txBody>
          <a:bodyP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r>
              <a:rPr lang="en-US"/>
              <a:t>BIC with no lost</a:t>
            </a:r>
            <a:endParaRPr lang="en-US" dirty="0"/>
          </a:p>
        </p:txBody>
      </p:sp>
      <p:graphicFrame>
        <p:nvGraphicFramePr>
          <p:cNvPr id="4" name="Object 3">
            <a:extLst>
              <a:ext uri="{FF2B5EF4-FFF2-40B4-BE49-F238E27FC236}">
                <a16:creationId xmlns:a16="http://schemas.microsoft.com/office/drawing/2014/main" id="{DBD80426-6D3C-34D2-587A-9A7FB0760B0D}"/>
              </a:ext>
            </a:extLst>
          </p:cNvPr>
          <p:cNvGraphicFramePr>
            <a:graphicFrameLocks/>
          </p:cNvGraphicFramePr>
          <p:nvPr/>
        </p:nvGraphicFramePr>
        <p:xfrm>
          <a:off x="903825" y="1651000"/>
          <a:ext cx="7336350" cy="4424363"/>
        </p:xfrm>
        <a:graphic>
          <a:graphicData uri="http://schemas.openxmlformats.org/drawingml/2006/chart">
            <c:chart xmlns:c="http://schemas.openxmlformats.org/drawingml/2006/chart" xmlns:r="http://schemas.openxmlformats.org/officeDocument/2006/relationships" r:id="rId2"/>
          </a:graphicData>
        </a:graphic>
      </p:graphicFrame>
      <p:sp>
        <p:nvSpPr>
          <p:cNvPr id="5" name="Donut 4">
            <a:extLst>
              <a:ext uri="{FF2B5EF4-FFF2-40B4-BE49-F238E27FC236}">
                <a16:creationId xmlns:a16="http://schemas.microsoft.com/office/drawing/2014/main" id="{77049172-AC55-8D04-A768-D38547270DF6}"/>
              </a:ext>
            </a:extLst>
          </p:cNvPr>
          <p:cNvSpPr>
            <a:spLocks/>
          </p:cNvSpPr>
          <p:nvPr/>
        </p:nvSpPr>
        <p:spPr>
          <a:xfrm rot="1090530">
            <a:off x="2022482" y="2583105"/>
            <a:ext cx="535923" cy="2919891"/>
          </a:xfrm>
          <a:prstGeom prst="donut">
            <a:avLst>
              <a:gd name="adj" fmla="val 469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Donut 5">
            <a:extLst>
              <a:ext uri="{FF2B5EF4-FFF2-40B4-BE49-F238E27FC236}">
                <a16:creationId xmlns:a16="http://schemas.microsoft.com/office/drawing/2014/main" id="{78A953E6-F4E1-18EC-10E3-F06B4659EA3B}"/>
              </a:ext>
            </a:extLst>
          </p:cNvPr>
          <p:cNvSpPr>
            <a:spLocks/>
          </p:cNvSpPr>
          <p:nvPr/>
        </p:nvSpPr>
        <p:spPr>
          <a:xfrm rot="16200000">
            <a:off x="4209728" y="1514504"/>
            <a:ext cx="310445" cy="837436"/>
          </a:xfrm>
          <a:prstGeom prst="donut">
            <a:avLst>
              <a:gd name="adj" fmla="val 469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Oval Callout 6">
            <a:extLst>
              <a:ext uri="{FF2B5EF4-FFF2-40B4-BE49-F238E27FC236}">
                <a16:creationId xmlns:a16="http://schemas.microsoft.com/office/drawing/2014/main" id="{72525C6A-402A-B633-2FC5-CD9524CFCEC1}"/>
              </a:ext>
            </a:extLst>
          </p:cNvPr>
          <p:cNvSpPr/>
          <p:nvPr/>
        </p:nvSpPr>
        <p:spPr>
          <a:xfrm>
            <a:off x="2637444" y="4402666"/>
            <a:ext cx="1210011" cy="578555"/>
          </a:xfrm>
          <a:prstGeom prst="wedgeEllipseCallout">
            <a:avLst>
              <a:gd name="adj1" fmla="val -55704"/>
              <a:gd name="adj2" fmla="val -7569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err="1">
                <a:solidFill>
                  <a:srgbClr val="FF0000"/>
                </a:solidFill>
              </a:rPr>
              <a:t>Smax</a:t>
            </a:r>
            <a:endParaRPr lang="en-US" b="1" dirty="0">
              <a:solidFill>
                <a:srgbClr val="FF0000"/>
              </a:solidFill>
            </a:endParaRPr>
          </a:p>
        </p:txBody>
      </p:sp>
      <p:sp>
        <p:nvSpPr>
          <p:cNvPr id="8" name="Oval Callout 7">
            <a:extLst>
              <a:ext uri="{FF2B5EF4-FFF2-40B4-BE49-F238E27FC236}">
                <a16:creationId xmlns:a16="http://schemas.microsoft.com/office/drawing/2014/main" id="{5D22F98B-80F1-F148-02A7-C5B4358B4EEA}"/>
              </a:ext>
            </a:extLst>
          </p:cNvPr>
          <p:cNvSpPr/>
          <p:nvPr/>
        </p:nvSpPr>
        <p:spPr>
          <a:xfrm>
            <a:off x="4821846" y="1361722"/>
            <a:ext cx="1210011" cy="578555"/>
          </a:xfrm>
          <a:prstGeom prst="wedgeEllipseCallout">
            <a:avLst>
              <a:gd name="adj1" fmla="val -47540"/>
              <a:gd name="adj2" fmla="val 4625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err="1">
                <a:solidFill>
                  <a:srgbClr val="FF0000"/>
                </a:solidFill>
              </a:rPr>
              <a:t>Smin</a:t>
            </a:r>
            <a:endParaRPr lang="en-US" b="1" dirty="0">
              <a:solidFill>
                <a:srgbClr val="FF0000"/>
              </a:solidFill>
            </a:endParaRPr>
          </a:p>
        </p:txBody>
      </p:sp>
    </p:spTree>
    <p:extLst>
      <p:ext uri="{BB962C8B-B14F-4D97-AF65-F5344CB8AC3E}">
        <p14:creationId xmlns:p14="http://schemas.microsoft.com/office/powerpoint/2010/main" val="253724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p:txBody>
          <a:bodyPr/>
          <a:lstStyle/>
          <a:p>
            <a:r>
              <a:rPr lang="en-US" altLang="zh-CN" sz="3200" dirty="0">
                <a:ea typeface="SimSun" pitchFamily="2" charset="-122"/>
              </a:rPr>
              <a:t>Binary Search with Smax and Smin</a:t>
            </a:r>
          </a:p>
        </p:txBody>
      </p:sp>
      <p:graphicFrame>
        <p:nvGraphicFramePr>
          <p:cNvPr id="197635" name="Object 3"/>
          <p:cNvGraphicFramePr>
            <a:graphicFrameLocks noGrp="1"/>
          </p:cNvGraphicFramePr>
          <p:nvPr>
            <p:ph type="chart" idx="1"/>
          </p:nvPr>
        </p:nvGraphicFramePr>
        <p:xfrm>
          <a:off x="902323" y="1143000"/>
          <a:ext cx="7263154" cy="4419600"/>
        </p:xfrm>
        <a:graphic>
          <a:graphicData uri="http://schemas.openxmlformats.org/presentationml/2006/ole">
            <mc:AlternateContent xmlns:mc="http://schemas.openxmlformats.org/markup-compatibility/2006">
              <mc:Choice xmlns:v="urn:schemas-microsoft-com:vml" Requires="v">
                <p:oleObj name="Chart" r:id="rId4" imgW="8296343" imgH="5048340" progId="MSGraph.Chart.8">
                  <p:embed followColorScheme="full"/>
                </p:oleObj>
              </mc:Choice>
              <mc:Fallback>
                <p:oleObj name="Chart" r:id="rId4" imgW="8296343" imgH="5048340" progId="MSGraph.Chart.8">
                  <p:embed followColorScheme="full"/>
                  <p:pic>
                    <p:nvPicPr>
                      <p:cNvPr id="197635" name="Object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2323" y="1143000"/>
                        <a:ext cx="7263154" cy="441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Slide Number Placeholder 3"/>
          <p:cNvSpPr>
            <a:spLocks noGrp="1"/>
          </p:cNvSpPr>
          <p:nvPr>
            <p:ph type="sldNum" sz="quarter" idx="10"/>
          </p:nvPr>
        </p:nvSpPr>
        <p:spPr/>
        <p:txBody>
          <a:bodyPr/>
          <a:lstStyle/>
          <a:p>
            <a:fld id="{351B04B3-004D-42AE-89C5-3398EC0B0080}" type="slidenum">
              <a:rPr lang="zh-CN" altLang="en-US"/>
              <a:pPr/>
              <a:t>24</a:t>
            </a:fld>
            <a:endParaRPr lang="en-US" altLang="zh-CN" dirty="0"/>
          </a:p>
        </p:txBody>
      </p:sp>
      <p:grpSp>
        <p:nvGrpSpPr>
          <p:cNvPr id="2" name="Group 15"/>
          <p:cNvGrpSpPr>
            <a:grpSpLocks/>
          </p:cNvGrpSpPr>
          <p:nvPr/>
        </p:nvGrpSpPr>
        <p:grpSpPr bwMode="auto">
          <a:xfrm>
            <a:off x="4191000" y="1371600"/>
            <a:ext cx="1066800" cy="631825"/>
            <a:chOff x="2640" y="864"/>
            <a:chExt cx="672" cy="398"/>
          </a:xfrm>
        </p:grpSpPr>
        <p:sp>
          <p:nvSpPr>
            <p:cNvPr id="197636" name="Oval 4"/>
            <p:cNvSpPr>
              <a:spLocks noChangeArrowheads="1"/>
            </p:cNvSpPr>
            <p:nvPr/>
          </p:nvSpPr>
          <p:spPr bwMode="auto">
            <a:xfrm>
              <a:off x="2640" y="864"/>
              <a:ext cx="672" cy="192"/>
            </a:xfrm>
            <a:prstGeom prst="ellipse">
              <a:avLst/>
            </a:prstGeom>
            <a:noFill/>
            <a:ln w="28575" algn="ctr">
              <a:solidFill>
                <a:srgbClr val="FF00FF"/>
              </a:solidFill>
              <a:round/>
              <a:headEnd/>
              <a:tailEnd/>
            </a:ln>
            <a:effectLst/>
          </p:spPr>
          <p:txBody>
            <a:bodyPr wrap="none" anchor="ctr"/>
            <a:lstStyle/>
            <a:p>
              <a:endParaRPr lang="zh-CN" altLang="en-US">
                <a:solidFill>
                  <a:srgbClr val="FF0066"/>
                </a:solidFill>
              </a:endParaRPr>
            </a:p>
          </p:txBody>
        </p:sp>
        <p:sp>
          <p:nvSpPr>
            <p:cNvPr id="197637" name="Text Box 5"/>
            <p:cNvSpPr txBox="1">
              <a:spLocks noChangeArrowheads="1"/>
            </p:cNvSpPr>
            <p:nvPr/>
          </p:nvSpPr>
          <p:spPr bwMode="auto">
            <a:xfrm>
              <a:off x="2850" y="1031"/>
              <a:ext cx="444" cy="231"/>
            </a:xfrm>
            <a:prstGeom prst="rect">
              <a:avLst/>
            </a:prstGeom>
            <a:noFill/>
            <a:ln w="50800" algn="ctr">
              <a:noFill/>
              <a:miter lim="800000"/>
              <a:headEnd/>
              <a:tailEnd/>
            </a:ln>
            <a:effectLst/>
          </p:spPr>
          <p:txBody>
            <a:bodyPr wrap="none">
              <a:spAutoFit/>
            </a:bodyPr>
            <a:lstStyle/>
            <a:p>
              <a:r>
                <a:rPr lang="en-US" altLang="zh-CN" dirty="0">
                  <a:solidFill>
                    <a:srgbClr val="FF0066"/>
                  </a:solidFill>
                </a:rPr>
                <a:t>Smin</a:t>
              </a:r>
            </a:p>
          </p:txBody>
        </p:sp>
      </p:grpSp>
      <p:grpSp>
        <p:nvGrpSpPr>
          <p:cNvPr id="3" name="Group 14"/>
          <p:cNvGrpSpPr>
            <a:grpSpLocks/>
          </p:cNvGrpSpPr>
          <p:nvPr/>
        </p:nvGrpSpPr>
        <p:grpSpPr bwMode="auto">
          <a:xfrm>
            <a:off x="1866900" y="2232025"/>
            <a:ext cx="1066800" cy="3240088"/>
            <a:chOff x="1176" y="1406"/>
            <a:chExt cx="672" cy="2041"/>
          </a:xfrm>
        </p:grpSpPr>
        <p:sp>
          <p:nvSpPr>
            <p:cNvPr id="197638" name="Oval 6"/>
            <p:cNvSpPr>
              <a:spLocks noChangeArrowheads="1"/>
            </p:cNvSpPr>
            <p:nvPr/>
          </p:nvSpPr>
          <p:spPr bwMode="auto">
            <a:xfrm rot="-4109033">
              <a:off x="264" y="2318"/>
              <a:ext cx="2041" cy="217"/>
            </a:xfrm>
            <a:prstGeom prst="ellipse">
              <a:avLst/>
            </a:prstGeom>
            <a:noFill/>
            <a:ln w="28575" algn="ctr">
              <a:solidFill>
                <a:srgbClr val="FF00FF"/>
              </a:solidFill>
              <a:round/>
              <a:headEnd/>
              <a:tailEnd/>
            </a:ln>
            <a:effectLst/>
          </p:spPr>
          <p:txBody>
            <a:bodyPr vert="eaVert" wrap="none" anchor="ctr"/>
            <a:lstStyle/>
            <a:p>
              <a:endParaRPr lang="zh-CN" altLang="en-US">
                <a:solidFill>
                  <a:srgbClr val="FF0066"/>
                </a:solidFill>
              </a:endParaRPr>
            </a:p>
          </p:txBody>
        </p:sp>
        <p:sp>
          <p:nvSpPr>
            <p:cNvPr id="197639" name="Text Box 7"/>
            <p:cNvSpPr txBox="1">
              <a:spLocks noChangeArrowheads="1"/>
            </p:cNvSpPr>
            <p:nvPr/>
          </p:nvSpPr>
          <p:spPr bwMode="auto">
            <a:xfrm>
              <a:off x="1392" y="2313"/>
              <a:ext cx="456" cy="233"/>
            </a:xfrm>
            <a:prstGeom prst="rect">
              <a:avLst/>
            </a:prstGeom>
            <a:noFill/>
            <a:ln w="50800" algn="ctr">
              <a:noFill/>
              <a:miter lim="800000"/>
              <a:headEnd/>
              <a:tailEnd/>
            </a:ln>
            <a:effectLst/>
          </p:spPr>
          <p:txBody>
            <a:bodyPr wrap="none">
              <a:spAutoFit/>
            </a:bodyPr>
            <a:lstStyle/>
            <a:p>
              <a:r>
                <a:rPr lang="en-US" altLang="zh-CN" dirty="0">
                  <a:solidFill>
                    <a:srgbClr val="FF0066"/>
                  </a:solidFill>
                </a:rPr>
                <a:t>Smax</a:t>
              </a:r>
            </a:p>
          </p:txBody>
        </p:sp>
      </p:grpSp>
      <p:sp>
        <p:nvSpPr>
          <p:cNvPr id="197642" name="Text Box 10"/>
          <p:cNvSpPr txBox="1">
            <a:spLocks noChangeArrowheads="1"/>
          </p:cNvSpPr>
          <p:nvPr/>
        </p:nvSpPr>
        <p:spPr bwMode="auto">
          <a:xfrm>
            <a:off x="228600" y="1309688"/>
            <a:ext cx="857250" cy="366712"/>
          </a:xfrm>
          <a:prstGeom prst="rect">
            <a:avLst/>
          </a:prstGeom>
          <a:noFill/>
          <a:ln w="50800" algn="ctr">
            <a:noFill/>
            <a:miter lim="800000"/>
            <a:headEnd/>
            <a:tailEnd/>
          </a:ln>
          <a:effectLst/>
        </p:spPr>
        <p:txBody>
          <a:bodyPr wrap="none">
            <a:spAutoFit/>
          </a:bodyPr>
          <a:lstStyle/>
          <a:p>
            <a:r>
              <a:rPr lang="en-US" altLang="zh-CN" b="1" dirty="0">
                <a:solidFill>
                  <a:srgbClr val="00CC00"/>
                </a:solidFill>
              </a:rPr>
              <a:t>Wmax</a:t>
            </a:r>
          </a:p>
        </p:txBody>
      </p:sp>
      <p:sp>
        <p:nvSpPr>
          <p:cNvPr id="197643" name="Text Box 11"/>
          <p:cNvSpPr txBox="1">
            <a:spLocks noChangeArrowheads="1"/>
          </p:cNvSpPr>
          <p:nvPr/>
        </p:nvSpPr>
        <p:spPr bwMode="auto">
          <a:xfrm>
            <a:off x="260350" y="5257800"/>
            <a:ext cx="842475" cy="369332"/>
          </a:xfrm>
          <a:prstGeom prst="rect">
            <a:avLst/>
          </a:prstGeom>
          <a:noFill/>
          <a:ln w="50800" algn="ctr">
            <a:noFill/>
            <a:miter lim="800000"/>
            <a:headEnd/>
            <a:tailEnd/>
          </a:ln>
          <a:effectLst/>
        </p:spPr>
        <p:txBody>
          <a:bodyPr wrap="none">
            <a:spAutoFit/>
          </a:bodyPr>
          <a:lstStyle/>
          <a:p>
            <a:r>
              <a:rPr lang="en-US" altLang="zh-CN" b="1" dirty="0">
                <a:solidFill>
                  <a:srgbClr val="00CC00"/>
                </a:solidFill>
              </a:rPr>
              <a:t>Wmin</a:t>
            </a:r>
          </a:p>
        </p:txBody>
      </p:sp>
      <p:sp>
        <p:nvSpPr>
          <p:cNvPr id="197644" name="Line 12"/>
          <p:cNvSpPr>
            <a:spLocks noChangeShapeType="1"/>
          </p:cNvSpPr>
          <p:nvPr/>
        </p:nvSpPr>
        <p:spPr bwMode="auto">
          <a:xfrm>
            <a:off x="1524000" y="1524000"/>
            <a:ext cx="7086600" cy="0"/>
          </a:xfrm>
          <a:prstGeom prst="line">
            <a:avLst/>
          </a:prstGeom>
          <a:noFill/>
          <a:ln w="50800">
            <a:solidFill>
              <a:srgbClr val="FF0000"/>
            </a:solidFill>
            <a:round/>
            <a:headEnd/>
            <a:tailEnd/>
          </a:ln>
          <a:effectLst/>
        </p:spPr>
        <p:txBody>
          <a:bodyPr/>
          <a:lstStyle/>
          <a:p>
            <a:endParaRPr lang="en-US" dirty="0"/>
          </a:p>
        </p:txBody>
      </p:sp>
      <p:sp>
        <p:nvSpPr>
          <p:cNvPr id="197645" name="Text Box 13"/>
          <p:cNvSpPr txBox="1">
            <a:spLocks noChangeArrowheads="1"/>
          </p:cNvSpPr>
          <p:nvPr/>
        </p:nvSpPr>
        <p:spPr bwMode="auto">
          <a:xfrm>
            <a:off x="1639888" y="1127125"/>
            <a:ext cx="2474912" cy="396875"/>
          </a:xfrm>
          <a:prstGeom prst="rect">
            <a:avLst/>
          </a:prstGeom>
          <a:noFill/>
          <a:ln w="50800" algn="ctr">
            <a:noFill/>
            <a:miter lim="800000"/>
            <a:headEnd/>
            <a:tailEnd/>
          </a:ln>
          <a:effectLst/>
        </p:spPr>
        <p:txBody>
          <a:bodyPr wrap="none">
            <a:spAutoFit/>
          </a:bodyPr>
          <a:lstStyle/>
          <a:p>
            <a:pPr algn="l"/>
            <a:r>
              <a:rPr lang="en-US" altLang="zh-CN" sz="2000" dirty="0">
                <a:solidFill>
                  <a:srgbClr val="FF0000"/>
                </a:solidFill>
              </a:rPr>
              <a:t>Available Bandwidth</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7635"/>
                                        </p:tgtEl>
                                        <p:attrNameLst>
                                          <p:attrName>style.visibility</p:attrName>
                                        </p:attrNameLst>
                                      </p:cBhvr>
                                      <p:to>
                                        <p:strVal val="visible"/>
                                      </p:to>
                                    </p:set>
                                    <p:animEffect transition="in" filter="wipe(left)">
                                      <p:cBhvr>
                                        <p:cTn id="7" dur="1000"/>
                                        <p:tgtEl>
                                          <p:spTgt spid="1976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7635"/>
                                        </p:tgtEl>
                                        <p:attrNameLst>
                                          <p:attrName>style.visibility</p:attrName>
                                        </p:attrNameLst>
                                      </p:cBhvr>
                                      <p:to>
                                        <p:strVal val="visible"/>
                                      </p:to>
                                    </p:set>
                                    <p:animEffect transition="in" filter="wipe(left)">
                                      <p:cBhvr>
                                        <p:cTn id="12" dur="1000"/>
                                        <p:tgtEl>
                                          <p:spTgt spid="1976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197635" grpId="0" bld="series" animBg="0"/>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7378" name="Rectangle 2"/>
          <p:cNvSpPr>
            <a:spLocks noGrp="1" noChangeArrowheads="1"/>
          </p:cNvSpPr>
          <p:nvPr>
            <p:ph type="title"/>
          </p:nvPr>
        </p:nvSpPr>
        <p:spPr/>
        <p:txBody>
          <a:bodyPr/>
          <a:lstStyle/>
          <a:p>
            <a:r>
              <a:rPr lang="en-US" altLang="zh-CN" sz="3200" dirty="0">
                <a:ea typeface="SimSun" pitchFamily="2" charset="-122"/>
              </a:rPr>
              <a:t>Setting Smax</a:t>
            </a:r>
          </a:p>
        </p:txBody>
      </p:sp>
      <p:graphicFrame>
        <p:nvGraphicFramePr>
          <p:cNvPr id="357387" name="Object 11"/>
          <p:cNvGraphicFramePr>
            <a:graphicFrameLocks noGrp="1" noChangeAspect="1"/>
          </p:cNvGraphicFramePr>
          <p:nvPr>
            <p:ph type="chart" idx="1"/>
          </p:nvPr>
        </p:nvGraphicFramePr>
        <p:xfrm>
          <a:off x="3429000" y="1447800"/>
          <a:ext cx="5457825" cy="4333875"/>
        </p:xfrm>
        <a:graphic>
          <a:graphicData uri="http://schemas.openxmlformats.org/presentationml/2006/ole">
            <mc:AlternateContent xmlns:mc="http://schemas.openxmlformats.org/markup-compatibility/2006">
              <mc:Choice xmlns:v="urn:schemas-microsoft-com:vml" Requires="v">
                <p:oleObj name="Chart" r:id="rId2" imgW="5457757" imgH="4333965" progId="MSGraph.Chart.8">
                  <p:embed followColorScheme="full"/>
                </p:oleObj>
              </mc:Choice>
              <mc:Fallback>
                <p:oleObj name="Chart" r:id="rId2" imgW="5457757" imgH="4333965" progId="MSGraph.Chart.8">
                  <p:embed followColorScheme="full"/>
                  <p:pic>
                    <p:nvPicPr>
                      <p:cNvPr id="357387" name="Object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447800"/>
                        <a:ext cx="5457825" cy="4333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Slide Number Placeholder 3"/>
          <p:cNvSpPr>
            <a:spLocks noGrp="1"/>
          </p:cNvSpPr>
          <p:nvPr>
            <p:ph type="sldNum" sz="quarter" idx="10"/>
          </p:nvPr>
        </p:nvSpPr>
        <p:spPr/>
        <p:txBody>
          <a:bodyPr/>
          <a:lstStyle/>
          <a:p>
            <a:fld id="{7808D78A-2A7A-4F64-8F01-A61E437D7A98}" type="slidenum">
              <a:rPr lang="zh-CN" altLang="en-US"/>
              <a:pPr/>
              <a:t>25</a:t>
            </a:fld>
            <a:endParaRPr lang="en-US" altLang="zh-CN" dirty="0"/>
          </a:p>
        </p:txBody>
      </p:sp>
      <p:sp>
        <p:nvSpPr>
          <p:cNvPr id="357380" name="Rectangle 4"/>
          <p:cNvSpPr>
            <a:spLocks noChangeArrowheads="1"/>
          </p:cNvSpPr>
          <p:nvPr/>
        </p:nvSpPr>
        <p:spPr bwMode="auto">
          <a:xfrm>
            <a:off x="304800" y="1600200"/>
            <a:ext cx="3581400" cy="762000"/>
          </a:xfrm>
          <a:prstGeom prst="rect">
            <a:avLst/>
          </a:prstGeom>
          <a:noFill/>
          <a:ln w="9525">
            <a:noFill/>
            <a:miter lim="800000"/>
            <a:headEnd/>
            <a:tailEnd/>
          </a:ln>
          <a:effectLst/>
        </p:spPr>
        <p:txBody>
          <a:bodyPr/>
          <a:lstStyle/>
          <a:p>
            <a:pPr marL="342900" indent="-342900" algn="l">
              <a:spcBef>
                <a:spcPct val="20000"/>
              </a:spcBef>
              <a:buClr>
                <a:schemeClr val="hlink"/>
              </a:buClr>
              <a:buSzPct val="80000"/>
              <a:buFont typeface="Wingdings" pitchFamily="2" charset="2"/>
              <a:buChar char="l"/>
            </a:pPr>
            <a:r>
              <a:rPr lang="en-US" altLang="zh-CN" sz="2000" dirty="0"/>
              <a:t>Response Function of BIC on high-speed networks</a:t>
            </a:r>
          </a:p>
        </p:txBody>
      </p:sp>
      <p:graphicFrame>
        <p:nvGraphicFramePr>
          <p:cNvPr id="357381" name="Object 5"/>
          <p:cNvGraphicFramePr>
            <a:graphicFrameLocks noChangeAspect="1"/>
          </p:cNvGraphicFramePr>
          <p:nvPr/>
        </p:nvGraphicFramePr>
        <p:xfrm>
          <a:off x="839788" y="2352675"/>
          <a:ext cx="2449512" cy="987425"/>
        </p:xfrm>
        <a:graphic>
          <a:graphicData uri="http://schemas.openxmlformats.org/presentationml/2006/ole">
            <mc:AlternateContent xmlns:mc="http://schemas.openxmlformats.org/markup-compatibility/2006">
              <mc:Choice xmlns:v="urn:schemas-microsoft-com:vml" Requires="v">
                <p:oleObj name="Equation" r:id="rId4" imgW="1231560" imgH="495000" progId="Equation.3">
                  <p:embed/>
                </p:oleObj>
              </mc:Choice>
              <mc:Fallback>
                <p:oleObj name="Equation" r:id="rId4" imgW="1231560" imgH="495000" progId="Equation.3">
                  <p:embed/>
                  <p:pic>
                    <p:nvPicPr>
                      <p:cNvPr id="357381"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788" y="2352675"/>
                        <a:ext cx="2449512" cy="987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7383" name="Rectangle 7"/>
          <p:cNvSpPr>
            <a:spLocks noChangeArrowheads="1"/>
          </p:cNvSpPr>
          <p:nvPr/>
        </p:nvSpPr>
        <p:spPr bwMode="auto">
          <a:xfrm>
            <a:off x="381000" y="3657600"/>
            <a:ext cx="3352800" cy="2438400"/>
          </a:xfrm>
          <a:prstGeom prst="rect">
            <a:avLst/>
          </a:prstGeom>
          <a:noFill/>
          <a:ln w="9525">
            <a:noFill/>
            <a:miter lim="800000"/>
            <a:headEnd/>
            <a:tailEnd/>
          </a:ln>
          <a:effectLst/>
        </p:spPr>
        <p:txBody>
          <a:bodyPr/>
          <a:lstStyle/>
          <a:p>
            <a:pPr marL="342900" indent="-342900" algn="l">
              <a:spcBef>
                <a:spcPct val="20000"/>
              </a:spcBef>
              <a:buClr>
                <a:schemeClr val="hlink"/>
              </a:buClr>
              <a:buSzPct val="80000"/>
              <a:buFont typeface="Wingdings" pitchFamily="2" charset="2"/>
              <a:buChar char="l"/>
            </a:pPr>
            <a:r>
              <a:rPr lang="en-US" altLang="zh-CN" sz="2000" dirty="0"/>
              <a:t>Bandwidth scalability of BIC depends only on Smax</a:t>
            </a:r>
          </a:p>
          <a:p>
            <a:pPr marL="342900" indent="-342900" algn="l">
              <a:spcBef>
                <a:spcPct val="20000"/>
              </a:spcBef>
              <a:buClr>
                <a:schemeClr val="hlink"/>
              </a:buClr>
              <a:buSzPct val="80000"/>
              <a:buFont typeface="Wingdings" pitchFamily="2" charset="2"/>
              <a:buChar char="l"/>
            </a:pPr>
            <a:r>
              <a:rPr lang="en-US" altLang="zh-CN" sz="2000" dirty="0"/>
              <a:t>RTT Fairness of BIC on high-speed networks is the same as that of AIMD</a:t>
            </a:r>
          </a:p>
        </p:txBody>
      </p:sp>
      <p:sp>
        <p:nvSpPr>
          <p:cNvPr id="357390" name="Line 14"/>
          <p:cNvSpPr>
            <a:spLocks noChangeShapeType="1"/>
          </p:cNvSpPr>
          <p:nvPr/>
        </p:nvSpPr>
        <p:spPr bwMode="auto">
          <a:xfrm flipV="1">
            <a:off x="4953000" y="2133600"/>
            <a:ext cx="0" cy="976313"/>
          </a:xfrm>
          <a:prstGeom prst="line">
            <a:avLst/>
          </a:prstGeom>
          <a:noFill/>
          <a:ln w="38100">
            <a:solidFill>
              <a:srgbClr val="FF0000"/>
            </a:solidFill>
            <a:round/>
            <a:headEnd/>
            <a:tailEnd type="triangle" w="lg" len="lg"/>
          </a:ln>
          <a:effectLst/>
        </p:spPr>
        <p:txBody>
          <a:bodyPr/>
          <a:lstStyle/>
          <a:p>
            <a:endParaRPr lang="en-US" dirty="0"/>
          </a:p>
        </p:txBody>
      </p:sp>
      <p:sp>
        <p:nvSpPr>
          <p:cNvPr id="357391" name="Text Box 15"/>
          <p:cNvSpPr txBox="1">
            <a:spLocks noChangeArrowheads="1"/>
          </p:cNvSpPr>
          <p:nvPr/>
        </p:nvSpPr>
        <p:spPr bwMode="auto">
          <a:xfrm>
            <a:off x="4724400" y="1828800"/>
            <a:ext cx="2305050" cy="366713"/>
          </a:xfrm>
          <a:prstGeom prst="rect">
            <a:avLst/>
          </a:prstGeom>
          <a:noFill/>
          <a:ln w="9525">
            <a:noFill/>
            <a:miter lim="800000"/>
            <a:headEnd/>
            <a:tailEnd/>
          </a:ln>
          <a:effectLst/>
        </p:spPr>
        <p:txBody>
          <a:bodyPr wrap="none">
            <a:spAutoFit/>
          </a:bodyPr>
          <a:lstStyle/>
          <a:p>
            <a:pPr algn="l"/>
            <a:r>
              <a:rPr lang="en-US" altLang="zh-CN" dirty="0">
                <a:solidFill>
                  <a:srgbClr val="FF0066"/>
                </a:solidFill>
              </a:rPr>
              <a:t>Bandwidth scalability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57380"/>
                                        </p:tgtEl>
                                        <p:attrNameLst>
                                          <p:attrName>style.visibility</p:attrName>
                                        </p:attrNameLst>
                                      </p:cBhvr>
                                      <p:to>
                                        <p:strVal val="visible"/>
                                      </p:to>
                                    </p:set>
                                    <p:animEffect transition="in" filter="blinds(horizontal)">
                                      <p:cBhvr>
                                        <p:cTn id="7" dur="500"/>
                                        <p:tgtEl>
                                          <p:spTgt spid="357380"/>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357381"/>
                                        </p:tgtEl>
                                        <p:attrNameLst>
                                          <p:attrName>style.visibility</p:attrName>
                                        </p:attrNameLst>
                                      </p:cBhvr>
                                      <p:to>
                                        <p:strVal val="visible"/>
                                      </p:to>
                                    </p:set>
                                    <p:animEffect transition="in" filter="blinds(horizontal)">
                                      <p:cBhvr>
                                        <p:cTn id="11" dur="500"/>
                                        <p:tgtEl>
                                          <p:spTgt spid="357381"/>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357383"/>
                                        </p:tgtEl>
                                        <p:attrNameLst>
                                          <p:attrName>style.visibility</p:attrName>
                                        </p:attrNameLst>
                                      </p:cBhvr>
                                      <p:to>
                                        <p:strVal val="visible"/>
                                      </p:to>
                                    </p:set>
                                    <p:animEffect transition="in" filter="blinds(horizontal)">
                                      <p:cBhvr>
                                        <p:cTn id="16" dur="500"/>
                                        <p:tgtEl>
                                          <p:spTgt spid="357383"/>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357387"/>
                                        </p:tgtEl>
                                        <p:attrNameLst>
                                          <p:attrName>style.visibility</p:attrName>
                                        </p:attrNameLst>
                                      </p:cBhvr>
                                      <p:to>
                                        <p:strVal val="visible"/>
                                      </p:to>
                                    </p:set>
                                    <p:animEffect transition="in" filter="blinds(horizontal)">
                                      <p:cBhvr>
                                        <p:cTn id="21" dur="500"/>
                                        <p:tgtEl>
                                          <p:spTgt spid="357387"/>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357390"/>
                                        </p:tgtEl>
                                        <p:attrNameLst>
                                          <p:attrName>style.visibility</p:attrName>
                                        </p:attrNameLst>
                                      </p:cBhvr>
                                      <p:to>
                                        <p:strVal val="visible"/>
                                      </p:to>
                                    </p:set>
                                    <p:animEffect transition="in" filter="blinds(horizontal)">
                                      <p:cBhvr>
                                        <p:cTn id="24" dur="500"/>
                                        <p:tgtEl>
                                          <p:spTgt spid="357390"/>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357391"/>
                                        </p:tgtEl>
                                        <p:attrNameLst>
                                          <p:attrName>style.visibility</p:attrName>
                                        </p:attrNameLst>
                                      </p:cBhvr>
                                      <p:to>
                                        <p:strVal val="visible"/>
                                      </p:to>
                                    </p:set>
                                    <p:animEffect transition="in" filter="blinds(horizontal)">
                                      <p:cBhvr>
                                        <p:cTn id="27" dur="500"/>
                                        <p:tgtEl>
                                          <p:spTgt spid="3573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357387" grpId="0"/>
      <p:bldP spid="357380" grpId="0"/>
      <p:bldP spid="357383" grpId="0"/>
      <p:bldP spid="357390" grpId="0" animBg="1"/>
      <p:bldP spid="357391" grpId="0"/>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1474" name="Rectangle 2"/>
          <p:cNvSpPr>
            <a:spLocks noGrp="1" noChangeArrowheads="1"/>
          </p:cNvSpPr>
          <p:nvPr>
            <p:ph type="title"/>
          </p:nvPr>
        </p:nvSpPr>
        <p:spPr/>
        <p:txBody>
          <a:bodyPr/>
          <a:lstStyle/>
          <a:p>
            <a:r>
              <a:rPr lang="en-US" altLang="zh-CN" sz="3200" dirty="0">
                <a:ea typeface="SimSun" pitchFamily="2" charset="-122"/>
              </a:rPr>
              <a:t>Setting Smin</a:t>
            </a:r>
          </a:p>
        </p:txBody>
      </p:sp>
      <p:graphicFrame>
        <p:nvGraphicFramePr>
          <p:cNvPr id="361478" name="Object 6"/>
          <p:cNvGraphicFramePr>
            <a:graphicFrameLocks noGrp="1" noChangeAspect="1"/>
          </p:cNvGraphicFramePr>
          <p:nvPr>
            <p:ph type="chart" idx="1"/>
          </p:nvPr>
        </p:nvGraphicFramePr>
        <p:xfrm>
          <a:off x="3276600" y="1600200"/>
          <a:ext cx="5457825" cy="4333875"/>
        </p:xfrm>
        <a:graphic>
          <a:graphicData uri="http://schemas.openxmlformats.org/presentationml/2006/ole">
            <mc:AlternateContent xmlns:mc="http://schemas.openxmlformats.org/markup-compatibility/2006">
              <mc:Choice xmlns:v="urn:schemas-microsoft-com:vml" Requires="v">
                <p:oleObj name="Chart" r:id="rId2" imgW="5457757" imgH="4333965" progId="MSGraph.Chart.8">
                  <p:embed followColorScheme="full"/>
                </p:oleObj>
              </mc:Choice>
              <mc:Fallback>
                <p:oleObj name="Chart" r:id="rId2" imgW="5457757" imgH="4333965" progId="MSGraph.Chart.8">
                  <p:embed followColorScheme="full"/>
                  <p:pic>
                    <p:nvPicPr>
                      <p:cNvPr id="361478" name="Object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600200"/>
                        <a:ext cx="5457825" cy="4333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Slide Number Placeholder 3"/>
          <p:cNvSpPr>
            <a:spLocks noGrp="1"/>
          </p:cNvSpPr>
          <p:nvPr>
            <p:ph type="sldNum" sz="quarter" idx="10"/>
          </p:nvPr>
        </p:nvSpPr>
        <p:spPr/>
        <p:txBody>
          <a:bodyPr/>
          <a:lstStyle/>
          <a:p>
            <a:fld id="{8905AF8D-E55A-4513-A922-277A90892A3E}" type="slidenum">
              <a:rPr lang="zh-CN" altLang="en-US"/>
              <a:pPr/>
              <a:t>26</a:t>
            </a:fld>
            <a:endParaRPr lang="en-US" altLang="zh-CN" dirty="0"/>
          </a:p>
        </p:txBody>
      </p:sp>
      <p:sp>
        <p:nvSpPr>
          <p:cNvPr id="361475" name="Rectangle 3"/>
          <p:cNvSpPr>
            <a:spLocks noChangeArrowheads="1"/>
          </p:cNvSpPr>
          <p:nvPr/>
        </p:nvSpPr>
        <p:spPr bwMode="auto">
          <a:xfrm>
            <a:off x="304800" y="1600200"/>
            <a:ext cx="3581400" cy="762000"/>
          </a:xfrm>
          <a:prstGeom prst="rect">
            <a:avLst/>
          </a:prstGeom>
          <a:noFill/>
          <a:ln w="9525">
            <a:noFill/>
            <a:miter lim="800000"/>
            <a:headEnd/>
            <a:tailEnd/>
          </a:ln>
          <a:effectLst/>
        </p:spPr>
        <p:txBody>
          <a:bodyPr/>
          <a:lstStyle/>
          <a:p>
            <a:pPr marL="342900" indent="-342900" algn="l">
              <a:spcBef>
                <a:spcPct val="20000"/>
              </a:spcBef>
              <a:buClr>
                <a:schemeClr val="hlink"/>
              </a:buClr>
              <a:buSzPct val="80000"/>
              <a:buFont typeface="Wingdings" pitchFamily="2" charset="2"/>
              <a:buChar char="l"/>
            </a:pPr>
            <a:r>
              <a:rPr lang="en-US" altLang="zh-CN" sz="2000" dirty="0"/>
              <a:t>Response Function of BIC on low-speed networks</a:t>
            </a:r>
          </a:p>
        </p:txBody>
      </p:sp>
      <p:graphicFrame>
        <p:nvGraphicFramePr>
          <p:cNvPr id="361476" name="Object 4"/>
          <p:cNvGraphicFramePr>
            <a:graphicFrameLocks noChangeAspect="1"/>
          </p:cNvGraphicFramePr>
          <p:nvPr/>
        </p:nvGraphicFramePr>
        <p:xfrm>
          <a:off x="990600" y="2505075"/>
          <a:ext cx="2146300" cy="682625"/>
        </p:xfrm>
        <a:graphic>
          <a:graphicData uri="http://schemas.openxmlformats.org/presentationml/2006/ole">
            <mc:AlternateContent xmlns:mc="http://schemas.openxmlformats.org/markup-compatibility/2006">
              <mc:Choice xmlns:v="urn:schemas-microsoft-com:vml" Requires="v">
                <p:oleObj name="Equation" r:id="rId4" imgW="1079280" imgH="342720" progId="Equation.3">
                  <p:embed/>
                </p:oleObj>
              </mc:Choice>
              <mc:Fallback>
                <p:oleObj name="Equation" r:id="rId4" imgW="1079280" imgH="342720" progId="Equation.3">
                  <p:embed/>
                  <p:pic>
                    <p:nvPicPr>
                      <p:cNvPr id="361476"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2505075"/>
                        <a:ext cx="2146300" cy="682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61477" name="Rectangle 5"/>
          <p:cNvSpPr>
            <a:spLocks noChangeArrowheads="1"/>
          </p:cNvSpPr>
          <p:nvPr/>
        </p:nvSpPr>
        <p:spPr bwMode="auto">
          <a:xfrm>
            <a:off x="381000" y="3657600"/>
            <a:ext cx="3352800" cy="2438400"/>
          </a:xfrm>
          <a:prstGeom prst="rect">
            <a:avLst/>
          </a:prstGeom>
          <a:noFill/>
          <a:ln w="9525">
            <a:noFill/>
            <a:miter lim="800000"/>
            <a:headEnd/>
            <a:tailEnd/>
          </a:ln>
          <a:effectLst/>
        </p:spPr>
        <p:txBody>
          <a:bodyPr/>
          <a:lstStyle/>
          <a:p>
            <a:pPr marL="342900" indent="-342900" algn="l">
              <a:spcBef>
                <a:spcPct val="20000"/>
              </a:spcBef>
              <a:buClr>
                <a:schemeClr val="hlink"/>
              </a:buClr>
              <a:buSzPct val="80000"/>
              <a:buFont typeface="Wingdings" pitchFamily="2" charset="2"/>
              <a:buChar char="l"/>
            </a:pPr>
            <a:r>
              <a:rPr lang="en-US" altLang="zh-CN" sz="2000" dirty="0"/>
              <a:t>TCP-friendliness of BIC depends only on Smin</a:t>
            </a:r>
          </a:p>
        </p:txBody>
      </p:sp>
      <p:sp>
        <p:nvSpPr>
          <p:cNvPr id="361482" name="Line 10"/>
          <p:cNvSpPr>
            <a:spLocks noChangeShapeType="1"/>
          </p:cNvSpPr>
          <p:nvPr/>
        </p:nvSpPr>
        <p:spPr bwMode="auto">
          <a:xfrm flipH="1" flipV="1">
            <a:off x="7620000" y="4648200"/>
            <a:ext cx="1066800" cy="0"/>
          </a:xfrm>
          <a:prstGeom prst="line">
            <a:avLst/>
          </a:prstGeom>
          <a:noFill/>
          <a:ln w="38100">
            <a:solidFill>
              <a:srgbClr val="FF0000"/>
            </a:solidFill>
            <a:round/>
            <a:headEnd/>
            <a:tailEnd type="triangle" w="lg" len="lg"/>
          </a:ln>
          <a:effectLst/>
        </p:spPr>
        <p:txBody>
          <a:bodyPr/>
          <a:lstStyle/>
          <a:p>
            <a:endParaRPr lang="en-US" dirty="0"/>
          </a:p>
        </p:txBody>
      </p:sp>
      <p:sp>
        <p:nvSpPr>
          <p:cNvPr id="361483" name="Text Box 11"/>
          <p:cNvSpPr txBox="1">
            <a:spLocks noChangeArrowheads="1"/>
          </p:cNvSpPr>
          <p:nvPr/>
        </p:nvSpPr>
        <p:spPr bwMode="auto">
          <a:xfrm>
            <a:off x="5759450" y="4419600"/>
            <a:ext cx="1860550" cy="366713"/>
          </a:xfrm>
          <a:prstGeom prst="rect">
            <a:avLst/>
          </a:prstGeom>
          <a:noFill/>
          <a:ln w="9525">
            <a:noFill/>
            <a:miter lim="800000"/>
            <a:headEnd/>
            <a:tailEnd/>
          </a:ln>
          <a:effectLst/>
        </p:spPr>
        <p:txBody>
          <a:bodyPr wrap="none">
            <a:spAutoFit/>
          </a:bodyPr>
          <a:lstStyle/>
          <a:p>
            <a:pPr algn="l"/>
            <a:r>
              <a:rPr lang="en-US" altLang="zh-CN" dirty="0">
                <a:solidFill>
                  <a:srgbClr val="FF0000"/>
                </a:solidFill>
              </a:rPr>
              <a:t>TCP friendliness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1475"/>
                                        </p:tgtEl>
                                        <p:attrNameLst>
                                          <p:attrName>style.visibility</p:attrName>
                                        </p:attrNameLst>
                                      </p:cBhvr>
                                      <p:to>
                                        <p:strVal val="visible"/>
                                      </p:to>
                                    </p:set>
                                    <p:animEffect transition="in" filter="blinds(horizontal)">
                                      <p:cBhvr>
                                        <p:cTn id="7" dur="500"/>
                                        <p:tgtEl>
                                          <p:spTgt spid="361475"/>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361476"/>
                                        </p:tgtEl>
                                        <p:attrNameLst>
                                          <p:attrName>style.visibility</p:attrName>
                                        </p:attrNameLst>
                                      </p:cBhvr>
                                      <p:to>
                                        <p:strVal val="visible"/>
                                      </p:to>
                                    </p:set>
                                    <p:animEffect transition="in" filter="blinds(horizontal)">
                                      <p:cBhvr>
                                        <p:cTn id="11" dur="500"/>
                                        <p:tgtEl>
                                          <p:spTgt spid="361476"/>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361477"/>
                                        </p:tgtEl>
                                        <p:attrNameLst>
                                          <p:attrName>style.visibility</p:attrName>
                                        </p:attrNameLst>
                                      </p:cBhvr>
                                      <p:to>
                                        <p:strVal val="visible"/>
                                      </p:to>
                                    </p:set>
                                    <p:animEffect transition="in" filter="blinds(horizontal)">
                                      <p:cBhvr>
                                        <p:cTn id="16" dur="500"/>
                                        <p:tgtEl>
                                          <p:spTgt spid="361477"/>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361478"/>
                                        </p:tgtEl>
                                        <p:attrNameLst>
                                          <p:attrName>style.visibility</p:attrName>
                                        </p:attrNameLst>
                                      </p:cBhvr>
                                      <p:to>
                                        <p:strVal val="visible"/>
                                      </p:to>
                                    </p:set>
                                    <p:animEffect transition="in" filter="blinds(horizontal)">
                                      <p:cBhvr>
                                        <p:cTn id="21" dur="500"/>
                                        <p:tgtEl>
                                          <p:spTgt spid="361478"/>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361482"/>
                                        </p:tgtEl>
                                        <p:attrNameLst>
                                          <p:attrName>style.visibility</p:attrName>
                                        </p:attrNameLst>
                                      </p:cBhvr>
                                      <p:to>
                                        <p:strVal val="visible"/>
                                      </p:to>
                                    </p:set>
                                    <p:animEffect transition="in" filter="blinds(horizontal)">
                                      <p:cBhvr>
                                        <p:cTn id="24" dur="500"/>
                                        <p:tgtEl>
                                          <p:spTgt spid="361482"/>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361483"/>
                                        </p:tgtEl>
                                        <p:attrNameLst>
                                          <p:attrName>style.visibility</p:attrName>
                                        </p:attrNameLst>
                                      </p:cBhvr>
                                      <p:to>
                                        <p:strVal val="visible"/>
                                      </p:to>
                                    </p:set>
                                    <p:animEffect transition="in" filter="blinds(horizontal)">
                                      <p:cBhvr>
                                        <p:cTn id="27" dur="500"/>
                                        <p:tgtEl>
                                          <p:spTgt spid="361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361478" grpId="0"/>
      <p:bldP spid="361475" grpId="0"/>
      <p:bldP spid="361477" grpId="0"/>
      <p:bldP spid="361482" grpId="0" animBg="1"/>
      <p:bldP spid="36148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2"/>
          <p:cNvSpPr>
            <a:spLocks noGrp="1" noChangeArrowheads="1"/>
          </p:cNvSpPr>
          <p:nvPr>
            <p:ph type="title"/>
          </p:nvPr>
        </p:nvSpPr>
        <p:spPr/>
        <p:txBody>
          <a:bodyPr/>
          <a:lstStyle/>
          <a:p>
            <a:r>
              <a:rPr lang="en-US" altLang="ko-KR" sz="3200" dirty="0">
                <a:ea typeface="굴림" pitchFamily="34" charset="-127"/>
              </a:rPr>
              <a:t>In Summary BIC function</a:t>
            </a:r>
          </a:p>
        </p:txBody>
      </p:sp>
      <p:sp>
        <p:nvSpPr>
          <p:cNvPr id="5" name="Slide Number Placeholder 3"/>
          <p:cNvSpPr>
            <a:spLocks noGrp="1"/>
          </p:cNvSpPr>
          <p:nvPr>
            <p:ph type="sldNum" sz="quarter" idx="12"/>
          </p:nvPr>
        </p:nvSpPr>
        <p:spPr/>
        <p:txBody>
          <a:bodyPr/>
          <a:lstStyle/>
          <a:p>
            <a:fld id="{E17D2F1E-9537-472B-BAD5-46693C471479}" type="slidenum">
              <a:rPr lang="zh-CN" altLang="en-US"/>
              <a:pPr/>
              <a:t>27</a:t>
            </a:fld>
            <a:endParaRPr lang="en-US" altLang="zh-CN" dirty="0"/>
          </a:p>
        </p:txBody>
      </p:sp>
      <p:pic>
        <p:nvPicPr>
          <p:cNvPr id="376836" name="Picture 4"/>
          <p:cNvPicPr>
            <a:picLocks noChangeAspect="1" noChangeArrowheads="1"/>
          </p:cNvPicPr>
          <p:nvPr/>
        </p:nvPicPr>
        <p:blipFill>
          <a:blip r:embed="rId2" cstate="print"/>
          <a:srcRect/>
          <a:stretch>
            <a:fillRect/>
          </a:stretch>
        </p:blipFill>
        <p:spPr bwMode="auto">
          <a:xfrm>
            <a:off x="1981200" y="1143000"/>
            <a:ext cx="5867400" cy="3141663"/>
          </a:xfrm>
          <a:prstGeom prst="rect">
            <a:avLst/>
          </a:prstGeom>
          <a:noFill/>
          <a:ln w="50800" algn="ctr">
            <a:noFill/>
            <a:miter lim="800000"/>
            <a:headEnd/>
            <a:tailEnd/>
          </a:ln>
          <a:effectLst/>
        </p:spPr>
      </p:pic>
      <p:sp>
        <p:nvSpPr>
          <p:cNvPr id="376838" name="Rectangle 6"/>
          <p:cNvSpPr>
            <a:spLocks noChangeArrowheads="1"/>
          </p:cNvSpPr>
          <p:nvPr/>
        </p:nvSpPr>
        <p:spPr bwMode="auto">
          <a:xfrm>
            <a:off x="685800" y="4343400"/>
            <a:ext cx="8077200" cy="1631216"/>
          </a:xfrm>
          <a:prstGeom prst="rect">
            <a:avLst/>
          </a:prstGeom>
          <a:noFill/>
          <a:ln w="50800" algn="ctr">
            <a:noFill/>
            <a:miter lim="800000"/>
            <a:headEnd/>
            <a:tailEnd/>
          </a:ln>
          <a:effectLst/>
        </p:spPr>
        <p:txBody>
          <a:bodyPr>
            <a:spAutoFit/>
          </a:bodyPr>
          <a:lstStyle/>
          <a:p>
            <a:pPr algn="l">
              <a:buFontTx/>
              <a:buChar char="•"/>
            </a:pPr>
            <a:r>
              <a:rPr lang="en-US" altLang="ko-KR" sz="2000" dirty="0"/>
              <a:t> </a:t>
            </a:r>
            <a:r>
              <a:rPr lang="en-US" altLang="zh-CN" sz="2000" dirty="0"/>
              <a:t>BIC overall perform</a:t>
            </a:r>
            <a:r>
              <a:rPr lang="en-US" altLang="ko-KR" sz="2000" dirty="0"/>
              <a:t>s </a:t>
            </a:r>
            <a:r>
              <a:rPr lang="en-US" altLang="zh-CN" sz="2000" dirty="0"/>
              <a:t>very well in</a:t>
            </a:r>
            <a:r>
              <a:rPr lang="en-US" altLang="zh-CN" sz="2000" b="1" dirty="0"/>
              <a:t> </a:t>
            </a:r>
            <a:r>
              <a:rPr lang="en-US" altLang="ko-KR" sz="2000" dirty="0"/>
              <a:t>e</a:t>
            </a:r>
            <a:r>
              <a:rPr lang="en-US" altLang="zh-CN" sz="2000" dirty="0"/>
              <a:t>valuation of </a:t>
            </a:r>
            <a:r>
              <a:rPr lang="en-US" altLang="ko-KR" sz="2000" dirty="0"/>
              <a:t>a</a:t>
            </a:r>
            <a:r>
              <a:rPr lang="en-US" altLang="zh-CN" sz="2000" dirty="0"/>
              <a:t>dvanced TCP </a:t>
            </a:r>
            <a:r>
              <a:rPr lang="en-US" altLang="ko-KR" sz="2000" dirty="0"/>
              <a:t>s</a:t>
            </a:r>
            <a:r>
              <a:rPr lang="en-US" altLang="zh-CN" sz="2000" dirty="0"/>
              <a:t>tacks on </a:t>
            </a:r>
            <a:br>
              <a:rPr lang="en-US" altLang="ko-KR" sz="2000" dirty="0"/>
            </a:br>
            <a:r>
              <a:rPr lang="en-US" altLang="ko-KR" sz="2000" dirty="0"/>
              <a:t>  f</a:t>
            </a:r>
            <a:r>
              <a:rPr lang="en-US" altLang="zh-CN" sz="2000" dirty="0"/>
              <a:t>ast </a:t>
            </a:r>
            <a:r>
              <a:rPr lang="en-US" altLang="ko-KR" sz="2000" dirty="0"/>
              <a:t>l</a:t>
            </a:r>
            <a:r>
              <a:rPr lang="en-US" altLang="zh-CN" sz="2000" dirty="0"/>
              <a:t>ong-</a:t>
            </a:r>
            <a:r>
              <a:rPr lang="en-US" altLang="ko-KR" sz="2000" dirty="0"/>
              <a:t>d</a:t>
            </a:r>
            <a:r>
              <a:rPr lang="en-US" altLang="zh-CN" sz="2000" dirty="0"/>
              <a:t>istance </a:t>
            </a:r>
            <a:r>
              <a:rPr lang="en-US" altLang="ko-KR" sz="2000" dirty="0"/>
              <a:t>p</a:t>
            </a:r>
            <a:r>
              <a:rPr lang="en-US" altLang="zh-CN" sz="2000" dirty="0"/>
              <a:t>roduction.</a:t>
            </a:r>
            <a:endParaRPr lang="en-US" altLang="ko-KR" sz="2000" dirty="0"/>
          </a:p>
          <a:p>
            <a:pPr algn="l">
              <a:buFontTx/>
              <a:buChar char="•"/>
            </a:pPr>
            <a:endParaRPr lang="zh-CN" altLang="en-US" sz="2000" dirty="0"/>
          </a:p>
          <a:p>
            <a:pPr algn="l">
              <a:buFontTx/>
              <a:buChar char="•"/>
            </a:pPr>
            <a:r>
              <a:rPr lang="en-US" altLang="ko-KR" sz="2000" dirty="0"/>
              <a:t> BIC (also HSTCP &amp; STCP) growth function can be still aggressive for TCP</a:t>
            </a:r>
            <a:br>
              <a:rPr lang="en-US" altLang="ko-KR" sz="2000" dirty="0"/>
            </a:br>
            <a:r>
              <a:rPr lang="en-US" altLang="ko-KR" sz="2000" dirty="0"/>
              <a:t>   especially under short RTTs or low speed networks.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dirty="0"/>
              <a:t>Make window size growth function independent from RTT.</a:t>
            </a:r>
          </a:p>
          <a:p>
            <a:r>
              <a:rPr lang="en-US" dirty="0"/>
              <a:t>Use t</a:t>
            </a:r>
            <a:r>
              <a:rPr lang="en-US" altLang="ko-KR" dirty="0">
                <a:ea typeface="굴림" pitchFamily="34" charset="-127"/>
              </a:rPr>
              <a:t>he elapsed real-time since the last loss event</a:t>
            </a:r>
            <a:r>
              <a:rPr lang="en-US" dirty="0"/>
              <a:t>.</a:t>
            </a:r>
          </a:p>
          <a:p>
            <a:r>
              <a:rPr lang="en-US" dirty="0"/>
              <a:t>Goals</a:t>
            </a:r>
          </a:p>
          <a:p>
            <a:pPr lvl="1"/>
            <a:r>
              <a:rPr lang="en-US" dirty="0"/>
              <a:t>TCP friendly</a:t>
            </a:r>
          </a:p>
          <a:p>
            <a:pPr lvl="1"/>
            <a:r>
              <a:rPr lang="en-US" dirty="0"/>
              <a:t>RTT fair</a:t>
            </a:r>
          </a:p>
          <a:p>
            <a:pPr lvl="1"/>
            <a:r>
              <a:rPr lang="en-US" dirty="0"/>
              <a:t>Co-existing flows with different RTTs are treated fairly</a:t>
            </a:r>
          </a:p>
          <a:p>
            <a:pPr lvl="1"/>
            <a:r>
              <a:rPr lang="en-US" dirty="0"/>
              <a:t>Efficient use of available bandwidth</a:t>
            </a:r>
          </a:p>
        </p:txBody>
      </p:sp>
      <p:sp>
        <p:nvSpPr>
          <p:cNvPr id="5" name="Rectangle 2">
            <a:extLst>
              <a:ext uri="{FF2B5EF4-FFF2-40B4-BE49-F238E27FC236}">
                <a16:creationId xmlns:a16="http://schemas.microsoft.com/office/drawing/2014/main" id="{D753751B-E826-995F-99F6-C65E02A4A753}"/>
              </a:ext>
            </a:extLst>
          </p:cNvPr>
          <p:cNvSpPr txBox="1">
            <a:spLocks noChangeArrowheads="1"/>
          </p:cNvSpPr>
          <p:nvPr/>
        </p:nvSpPr>
        <p:spPr bwMode="auto">
          <a:xfrm>
            <a:off x="609600" y="2286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r>
              <a:rPr lang="en-US" altLang="ko-KR" sz="3200">
                <a:ea typeface="굴림" pitchFamily="34" charset="-127"/>
              </a:rPr>
              <a:t>In Summary BIC function</a:t>
            </a:r>
            <a:endParaRPr lang="en-US" altLang="ko-KR" sz="3200" dirty="0">
              <a:ea typeface="굴림" pitchFamily="34" charset="-127"/>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FBB29-A70C-1482-C6BE-C242397FC0C3}"/>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37D83A0C-928B-087E-CB9F-88A1C1D90BFB}"/>
              </a:ext>
            </a:extLst>
          </p:cNvPr>
          <p:cNvSpPr txBox="1">
            <a:spLocks/>
          </p:cNvSpPr>
          <p:nvPr/>
        </p:nvSpPr>
        <p:spPr>
          <a:xfrm>
            <a:off x="609600" y="1752600"/>
            <a:ext cx="8229600" cy="4525963"/>
          </a:xfrm>
          <a:prstGeom prst="rect">
            <a:avLst/>
          </a:prstGeom>
        </p:spPr>
        <p:txBody>
          <a:bodyPr>
            <a:normAutofit/>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Window control of BIC is so </a:t>
            </a:r>
            <a:r>
              <a:rPr lang="en-US" b="1">
                <a:solidFill>
                  <a:srgbClr val="FF0000"/>
                </a:solidFill>
              </a:rPr>
              <a:t>complex</a:t>
            </a:r>
            <a:r>
              <a:rPr lang="en-US"/>
              <a:t>!</a:t>
            </a:r>
          </a:p>
          <a:p>
            <a:r>
              <a:rPr lang="en-US"/>
              <a:t>BIC’s growth function can still be too aggressive for TCP, especially under </a:t>
            </a:r>
            <a:r>
              <a:rPr lang="en-US" b="1">
                <a:solidFill>
                  <a:srgbClr val="FF0000"/>
                </a:solidFill>
              </a:rPr>
              <a:t>short RTT </a:t>
            </a:r>
            <a:r>
              <a:rPr lang="en-US"/>
              <a:t>or </a:t>
            </a:r>
            <a:r>
              <a:rPr lang="en-US" b="1">
                <a:solidFill>
                  <a:srgbClr val="FF0000"/>
                </a:solidFill>
              </a:rPr>
              <a:t>low speed </a:t>
            </a:r>
            <a:r>
              <a:rPr lang="en-US"/>
              <a:t>networks. </a:t>
            </a:r>
          </a:p>
          <a:p>
            <a:r>
              <a:rPr lang="en-US"/>
              <a:t>BIC still has room for improving TCP-</a:t>
            </a:r>
            <a:r>
              <a:rPr lang="en-US" b="1">
                <a:solidFill>
                  <a:srgbClr val="FF0000"/>
                </a:solidFill>
              </a:rPr>
              <a:t>friendliness</a:t>
            </a:r>
            <a:r>
              <a:rPr lang="en-US">
                <a:solidFill>
                  <a:srgbClr val="FF0000"/>
                </a:solidFill>
              </a:rPr>
              <a:t> </a:t>
            </a:r>
            <a:r>
              <a:rPr lang="en-US"/>
              <a:t>and RTT-</a:t>
            </a:r>
            <a:r>
              <a:rPr lang="en-US" b="1">
                <a:solidFill>
                  <a:srgbClr val="FF0000"/>
                </a:solidFill>
              </a:rPr>
              <a:t>fairness</a:t>
            </a:r>
            <a:r>
              <a:rPr lang="en-US"/>
              <a:t>!</a:t>
            </a:r>
          </a:p>
          <a:p>
            <a:endParaRPr lang="en-US" dirty="0"/>
          </a:p>
        </p:txBody>
      </p:sp>
      <p:sp>
        <p:nvSpPr>
          <p:cNvPr id="5" name="Slide Number Placeholder 7">
            <a:extLst>
              <a:ext uri="{FF2B5EF4-FFF2-40B4-BE49-F238E27FC236}">
                <a16:creationId xmlns:a16="http://schemas.microsoft.com/office/drawing/2014/main" id="{76FA96D2-F925-054E-E8CD-618EF41C179C}"/>
              </a:ext>
            </a:extLst>
          </p:cNvPr>
          <p:cNvSpPr txBox="1">
            <a:spLocks/>
          </p:cNvSpPr>
          <p:nvPr/>
        </p:nvSpPr>
        <p:spPr>
          <a:xfrm>
            <a:off x="6705600" y="6508750"/>
            <a:ext cx="21336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457200" rtl="0" eaLnBrk="1" latinLnBrk="0" hangingPunct="1">
              <a:defRPr sz="1200" kern="1200">
                <a:solidFill>
                  <a:srgbClr val="898989"/>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1C81FE9-784A-DA42-AE18-27C43E979D4B}" type="slidenum">
              <a:rPr lang="en-US" smtClean="0"/>
              <a:pPr/>
              <a:t>29</a:t>
            </a:fld>
            <a:endParaRPr lang="en-US"/>
          </a:p>
        </p:txBody>
      </p:sp>
      <p:sp>
        <p:nvSpPr>
          <p:cNvPr id="2" name="Rectangle 1">
            <a:extLst>
              <a:ext uri="{FF2B5EF4-FFF2-40B4-BE49-F238E27FC236}">
                <a16:creationId xmlns:a16="http://schemas.microsoft.com/office/drawing/2014/main" id="{801AC430-335B-31DB-E540-60516CF97F61}"/>
              </a:ext>
            </a:extLst>
          </p:cNvPr>
          <p:cNvSpPr/>
          <p:nvPr/>
        </p:nvSpPr>
        <p:spPr>
          <a:xfrm>
            <a:off x="0" y="0"/>
            <a:ext cx="9144000" cy="834887"/>
          </a:xfrm>
          <a:prstGeom prst="rect">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dirty="0"/>
              <a:t>TCP CUBIC: Why CUBIC?</a:t>
            </a:r>
          </a:p>
        </p:txBody>
      </p:sp>
    </p:spTree>
    <p:extLst>
      <p:ext uri="{BB962C8B-B14F-4D97-AF65-F5344CB8AC3E}">
        <p14:creationId xmlns:p14="http://schemas.microsoft.com/office/powerpoint/2010/main" val="34671461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CA1F82-870E-71FB-3137-2D6F0A12B44E}"/>
              </a:ext>
            </a:extLst>
          </p:cNvPr>
          <p:cNvSpPr>
            <a:spLocks noGrp="1"/>
          </p:cNvSpPr>
          <p:nvPr>
            <p:ph type="sldNum" sz="quarter" idx="12"/>
          </p:nvPr>
        </p:nvSpPr>
        <p:spPr/>
        <p:txBody>
          <a:bodyPr/>
          <a:lstStyle/>
          <a:p>
            <a:pPr>
              <a:defRPr/>
            </a:pPr>
            <a:fld id="{121E7658-8E9E-354F-8DE0-8AEAF9E6AF10}" type="slidenum">
              <a:rPr lang="en-US" altLang="en-US" smtClean="0"/>
              <a:pPr>
                <a:defRPr/>
              </a:pPr>
              <a:t>3</a:t>
            </a:fld>
            <a:endParaRPr lang="en-US" altLang="en-US"/>
          </a:p>
        </p:txBody>
      </p:sp>
      <p:pic>
        <p:nvPicPr>
          <p:cNvPr id="4" name="Picture 3">
            <a:extLst>
              <a:ext uri="{FF2B5EF4-FFF2-40B4-BE49-F238E27FC236}">
                <a16:creationId xmlns:a16="http://schemas.microsoft.com/office/drawing/2014/main" id="{59AF9B0F-7AFF-0685-1753-ED9AC38A5FCD}"/>
              </a:ext>
            </a:extLst>
          </p:cNvPr>
          <p:cNvPicPr>
            <a:picLocks noChangeAspect="1"/>
          </p:cNvPicPr>
          <p:nvPr/>
        </p:nvPicPr>
        <p:blipFill rotWithShape="1">
          <a:blip r:embed="rId2"/>
          <a:srcRect l="20143" t="12434" r="19756" b="52659"/>
          <a:stretch/>
        </p:blipFill>
        <p:spPr>
          <a:xfrm>
            <a:off x="0" y="0"/>
            <a:ext cx="9144000" cy="6872752"/>
          </a:xfrm>
          <a:prstGeom prst="rect">
            <a:avLst/>
          </a:prstGeom>
        </p:spPr>
      </p:pic>
      <p:pic>
        <p:nvPicPr>
          <p:cNvPr id="3" name="Picture 2">
            <a:extLst>
              <a:ext uri="{FF2B5EF4-FFF2-40B4-BE49-F238E27FC236}">
                <a16:creationId xmlns:a16="http://schemas.microsoft.com/office/drawing/2014/main" id="{98233B48-62F4-C860-A397-E16BB15849B9}"/>
              </a:ext>
            </a:extLst>
          </p:cNvPr>
          <p:cNvPicPr>
            <a:picLocks noChangeAspect="1"/>
          </p:cNvPicPr>
          <p:nvPr/>
        </p:nvPicPr>
        <p:blipFill>
          <a:blip r:embed="rId3"/>
          <a:stretch>
            <a:fillRect/>
          </a:stretch>
        </p:blipFill>
        <p:spPr>
          <a:xfrm>
            <a:off x="4453946" y="5129119"/>
            <a:ext cx="4690054" cy="1592356"/>
          </a:xfrm>
          <a:prstGeom prst="rect">
            <a:avLst/>
          </a:prstGeom>
        </p:spPr>
      </p:pic>
    </p:spTree>
    <p:extLst>
      <p:ext uri="{BB962C8B-B14F-4D97-AF65-F5344CB8AC3E}">
        <p14:creationId xmlns:p14="http://schemas.microsoft.com/office/powerpoint/2010/main" val="20177687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p:txBody>
          <a:bodyPr/>
          <a:lstStyle/>
          <a:p>
            <a:r>
              <a:rPr lang="en-US" altLang="ko-KR" sz="3200" dirty="0">
                <a:ea typeface="굴림" pitchFamily="34" charset="-127"/>
              </a:rPr>
              <a:t>The CUBIC function</a:t>
            </a:r>
            <a:endParaRPr lang="ko-KR" altLang="en-US" sz="3200" dirty="0">
              <a:ea typeface="굴림" pitchFamily="34" charset="-127"/>
            </a:endParaRPr>
          </a:p>
        </p:txBody>
      </p:sp>
      <p:sp>
        <p:nvSpPr>
          <p:cNvPr id="13" name="Slide Number Placeholder 3"/>
          <p:cNvSpPr>
            <a:spLocks noGrp="1"/>
          </p:cNvSpPr>
          <p:nvPr>
            <p:ph type="sldNum" sz="quarter" idx="12"/>
          </p:nvPr>
        </p:nvSpPr>
        <p:spPr/>
        <p:txBody>
          <a:bodyPr/>
          <a:lstStyle/>
          <a:p>
            <a:fld id="{2476F173-8AD9-46C6-925F-F20E170E4D57}" type="slidenum">
              <a:rPr lang="zh-CN" altLang="en-US"/>
              <a:pPr/>
              <a:t>30</a:t>
            </a:fld>
            <a:endParaRPr lang="en-US" altLang="zh-CN" dirty="0"/>
          </a:p>
        </p:txBody>
      </p:sp>
      <p:pic>
        <p:nvPicPr>
          <p:cNvPr id="377860" name="Picture 4"/>
          <p:cNvPicPr>
            <a:picLocks noChangeAspect="1" noChangeArrowheads="1"/>
          </p:cNvPicPr>
          <p:nvPr/>
        </p:nvPicPr>
        <p:blipFill>
          <a:blip r:embed="rId2" cstate="print"/>
          <a:srcRect/>
          <a:stretch>
            <a:fillRect/>
          </a:stretch>
        </p:blipFill>
        <p:spPr bwMode="auto">
          <a:xfrm>
            <a:off x="990600" y="990600"/>
            <a:ext cx="7086600" cy="3657600"/>
          </a:xfrm>
          <a:prstGeom prst="rect">
            <a:avLst/>
          </a:prstGeom>
          <a:noFill/>
          <a:ln w="50800" algn="ctr">
            <a:noFill/>
            <a:miter lim="800000"/>
            <a:headEnd/>
            <a:tailEnd/>
          </a:ln>
          <a:effectLst/>
        </p:spPr>
      </p:pic>
      <p:pic>
        <p:nvPicPr>
          <p:cNvPr id="377864" name="Picture 8"/>
          <p:cNvPicPr>
            <a:picLocks noChangeAspect="1" noChangeArrowheads="1"/>
          </p:cNvPicPr>
          <p:nvPr/>
        </p:nvPicPr>
        <p:blipFill>
          <a:blip r:embed="rId3" cstate="print"/>
          <a:srcRect/>
          <a:stretch>
            <a:fillRect/>
          </a:stretch>
        </p:blipFill>
        <p:spPr bwMode="auto">
          <a:xfrm>
            <a:off x="1066800" y="4953000"/>
            <a:ext cx="3457575" cy="419100"/>
          </a:xfrm>
          <a:prstGeom prst="rect">
            <a:avLst/>
          </a:prstGeom>
          <a:noFill/>
          <a:ln w="50800" algn="ctr">
            <a:noFill/>
            <a:miter lim="800000"/>
            <a:headEnd/>
            <a:tailEnd/>
          </a:ln>
          <a:effectLst/>
        </p:spPr>
      </p:pic>
      <p:pic>
        <p:nvPicPr>
          <p:cNvPr id="377865" name="Picture 9"/>
          <p:cNvPicPr>
            <a:picLocks noChangeAspect="1" noChangeArrowheads="1"/>
          </p:cNvPicPr>
          <p:nvPr/>
        </p:nvPicPr>
        <p:blipFill>
          <a:blip r:embed="rId4" cstate="print"/>
          <a:srcRect/>
          <a:stretch>
            <a:fillRect/>
          </a:stretch>
        </p:blipFill>
        <p:spPr bwMode="auto">
          <a:xfrm>
            <a:off x="5257800" y="4876800"/>
            <a:ext cx="1914525" cy="447675"/>
          </a:xfrm>
          <a:prstGeom prst="rect">
            <a:avLst/>
          </a:prstGeom>
          <a:noFill/>
          <a:ln w="50800" algn="ctr">
            <a:noFill/>
            <a:miter lim="800000"/>
            <a:headEnd/>
            <a:tailEnd/>
          </a:ln>
          <a:effectLst/>
        </p:spPr>
      </p:pic>
      <p:sp>
        <p:nvSpPr>
          <p:cNvPr id="377867" name="Rectangle 11"/>
          <p:cNvSpPr>
            <a:spLocks noChangeArrowheads="1"/>
          </p:cNvSpPr>
          <p:nvPr/>
        </p:nvSpPr>
        <p:spPr bwMode="auto">
          <a:xfrm>
            <a:off x="685800" y="5638800"/>
            <a:ext cx="7543800" cy="671513"/>
          </a:xfrm>
          <a:prstGeom prst="rect">
            <a:avLst/>
          </a:prstGeom>
          <a:noFill/>
          <a:ln w="50800" algn="ctr">
            <a:noFill/>
            <a:miter lim="800000"/>
            <a:headEnd/>
            <a:tailEnd/>
          </a:ln>
          <a:effectLst/>
        </p:spPr>
        <p:txBody>
          <a:bodyPr>
            <a:spAutoFit/>
          </a:bodyPr>
          <a:lstStyle/>
          <a:p>
            <a:pPr algn="l"/>
            <a:r>
              <a:rPr lang="en-US" altLang="ko-KR" dirty="0"/>
              <a:t>where </a:t>
            </a:r>
            <a:r>
              <a:rPr lang="en-US" altLang="ko-KR" b="1" i="1" dirty="0"/>
              <a:t>C </a:t>
            </a:r>
            <a:r>
              <a:rPr lang="en-US" altLang="ko-KR" dirty="0"/>
              <a:t>is a scaling factor, </a:t>
            </a:r>
            <a:r>
              <a:rPr lang="en-US" altLang="ko-KR" sz="2000" b="1" i="1" dirty="0"/>
              <a:t>t</a:t>
            </a:r>
            <a:r>
              <a:rPr lang="en-US" altLang="ko-KR" i="1" dirty="0"/>
              <a:t> </a:t>
            </a:r>
            <a:r>
              <a:rPr lang="en-US" altLang="ko-KR" dirty="0"/>
              <a:t>is the elapsed time from the last window reduction, and </a:t>
            </a:r>
            <a:r>
              <a:rPr lang="en-US" altLang="ko-KR" b="1" i="1" dirty="0"/>
              <a:t>β</a:t>
            </a:r>
            <a:r>
              <a:rPr lang="en-US" altLang="ko-KR" i="1" dirty="0"/>
              <a:t> </a:t>
            </a:r>
            <a:r>
              <a:rPr lang="en-US" altLang="ko-KR" dirty="0"/>
              <a:t>is a constant multiplication decrease factor</a:t>
            </a:r>
          </a:p>
        </p:txBody>
      </p:sp>
      <p:sp>
        <p:nvSpPr>
          <p:cNvPr id="377868" name="Oval 12"/>
          <p:cNvSpPr>
            <a:spLocks noChangeArrowheads="1"/>
          </p:cNvSpPr>
          <p:nvPr/>
        </p:nvSpPr>
        <p:spPr bwMode="auto">
          <a:xfrm>
            <a:off x="2971800" y="2743200"/>
            <a:ext cx="3200400" cy="381000"/>
          </a:xfrm>
          <a:prstGeom prst="ellipse">
            <a:avLst/>
          </a:prstGeom>
          <a:noFill/>
          <a:ln w="28575" algn="ctr">
            <a:solidFill>
              <a:srgbClr val="FF0000"/>
            </a:solidFill>
            <a:round/>
            <a:headEnd/>
            <a:tailEnd/>
          </a:ln>
          <a:effectLst/>
        </p:spPr>
        <p:txBody>
          <a:bodyPr wrap="none" anchor="ctr"/>
          <a:lstStyle/>
          <a:p>
            <a:endParaRPr lang="en-US" dirty="0"/>
          </a:p>
        </p:txBody>
      </p:sp>
      <p:sp>
        <p:nvSpPr>
          <p:cNvPr id="377869" name="Oval 13"/>
          <p:cNvSpPr>
            <a:spLocks noChangeArrowheads="1"/>
          </p:cNvSpPr>
          <p:nvPr/>
        </p:nvSpPr>
        <p:spPr bwMode="auto">
          <a:xfrm rot="-25647964">
            <a:off x="704850" y="3867150"/>
            <a:ext cx="1257300" cy="381000"/>
          </a:xfrm>
          <a:prstGeom prst="ellipse">
            <a:avLst/>
          </a:prstGeom>
          <a:noFill/>
          <a:ln w="28575" algn="ctr">
            <a:solidFill>
              <a:srgbClr val="0033CC"/>
            </a:solidFill>
            <a:round/>
            <a:headEnd/>
            <a:tailEnd/>
          </a:ln>
          <a:effectLst/>
        </p:spPr>
        <p:txBody>
          <a:bodyPr wrap="none" anchor="ctr"/>
          <a:lstStyle/>
          <a:p>
            <a:endParaRPr lang="en-US" dirty="0"/>
          </a:p>
        </p:txBody>
      </p:sp>
      <p:sp>
        <p:nvSpPr>
          <p:cNvPr id="377870" name="Oval 14"/>
          <p:cNvSpPr>
            <a:spLocks noChangeArrowheads="1"/>
          </p:cNvSpPr>
          <p:nvPr/>
        </p:nvSpPr>
        <p:spPr bwMode="auto">
          <a:xfrm rot="-25647964">
            <a:off x="7029450" y="1657350"/>
            <a:ext cx="1257300" cy="381000"/>
          </a:xfrm>
          <a:prstGeom prst="ellipse">
            <a:avLst/>
          </a:prstGeom>
          <a:noFill/>
          <a:ln w="28575" algn="ctr">
            <a:solidFill>
              <a:srgbClr val="0033CC"/>
            </a:solidFill>
            <a:round/>
            <a:headEnd/>
            <a:tailEnd/>
          </a:ln>
          <a:effectLst/>
        </p:spPr>
        <p:txBody>
          <a:bodyPr wrap="none" anchor="ctr"/>
          <a:lstStyle/>
          <a:p>
            <a:endParaRPr lang="en-US" dirty="0"/>
          </a:p>
        </p:txBody>
      </p:sp>
      <p:sp>
        <p:nvSpPr>
          <p:cNvPr id="377871" name="Text Box 15"/>
          <p:cNvSpPr txBox="1">
            <a:spLocks noChangeArrowheads="1"/>
          </p:cNvSpPr>
          <p:nvPr/>
        </p:nvSpPr>
        <p:spPr bwMode="auto">
          <a:xfrm>
            <a:off x="1524000" y="4038600"/>
            <a:ext cx="1098550" cy="366713"/>
          </a:xfrm>
          <a:prstGeom prst="rect">
            <a:avLst/>
          </a:prstGeom>
          <a:noFill/>
          <a:ln w="50800" algn="ctr">
            <a:noFill/>
            <a:miter lim="800000"/>
            <a:headEnd/>
            <a:tailEnd/>
          </a:ln>
          <a:effectLst/>
        </p:spPr>
        <p:txBody>
          <a:bodyPr wrap="none">
            <a:spAutoFit/>
          </a:bodyPr>
          <a:lstStyle/>
          <a:p>
            <a:r>
              <a:rPr lang="en-US" altLang="ko-KR" dirty="0">
                <a:solidFill>
                  <a:srgbClr val="0033CC"/>
                </a:solidFill>
                <a:latin typeface="Times New Roman" pitchFamily="18" charset="0"/>
              </a:rPr>
              <a:t>accelerate</a:t>
            </a:r>
          </a:p>
        </p:txBody>
      </p:sp>
      <p:sp>
        <p:nvSpPr>
          <p:cNvPr id="377872" name="Text Box 16"/>
          <p:cNvSpPr txBox="1">
            <a:spLocks noChangeArrowheads="1"/>
          </p:cNvSpPr>
          <p:nvPr/>
        </p:nvSpPr>
        <p:spPr bwMode="auto">
          <a:xfrm>
            <a:off x="6445250" y="1371600"/>
            <a:ext cx="1098550" cy="366713"/>
          </a:xfrm>
          <a:prstGeom prst="rect">
            <a:avLst/>
          </a:prstGeom>
          <a:noFill/>
          <a:ln w="50800" algn="ctr">
            <a:noFill/>
            <a:miter lim="800000"/>
            <a:headEnd/>
            <a:tailEnd/>
          </a:ln>
          <a:effectLst/>
        </p:spPr>
        <p:txBody>
          <a:bodyPr wrap="none">
            <a:spAutoFit/>
          </a:bodyPr>
          <a:lstStyle/>
          <a:p>
            <a:r>
              <a:rPr lang="en-US" altLang="ko-KR" dirty="0">
                <a:solidFill>
                  <a:srgbClr val="0033CC"/>
                </a:solidFill>
                <a:latin typeface="Times New Roman" pitchFamily="18" charset="0"/>
              </a:rPr>
              <a:t>accelerate</a:t>
            </a:r>
          </a:p>
        </p:txBody>
      </p:sp>
      <p:sp>
        <p:nvSpPr>
          <p:cNvPr id="377873" name="Text Box 17"/>
          <p:cNvSpPr txBox="1">
            <a:spLocks noChangeArrowheads="1"/>
          </p:cNvSpPr>
          <p:nvPr/>
        </p:nvSpPr>
        <p:spPr bwMode="auto">
          <a:xfrm>
            <a:off x="3390900" y="3124200"/>
            <a:ext cx="1181100" cy="366713"/>
          </a:xfrm>
          <a:prstGeom prst="rect">
            <a:avLst/>
          </a:prstGeom>
          <a:noFill/>
          <a:ln w="50800" algn="ctr">
            <a:noFill/>
            <a:miter lim="800000"/>
            <a:headEnd/>
            <a:tailEnd/>
          </a:ln>
          <a:effectLst/>
        </p:spPr>
        <p:txBody>
          <a:bodyPr wrap="none">
            <a:spAutoFit/>
          </a:bodyPr>
          <a:lstStyle/>
          <a:p>
            <a:r>
              <a:rPr lang="en-US" altLang="ko-KR" dirty="0">
                <a:solidFill>
                  <a:srgbClr val="FF0000"/>
                </a:solidFill>
                <a:latin typeface="Times New Roman" pitchFamily="18" charset="0"/>
              </a:rPr>
              <a:t>slow down</a:t>
            </a:r>
          </a:p>
        </p:txBody>
      </p:sp>
    </p:spTree>
    <p:extLst>
      <p:ext uri="{BB962C8B-B14F-4D97-AF65-F5344CB8AC3E}">
        <p14:creationId xmlns:p14="http://schemas.microsoft.com/office/powerpoint/2010/main" val="3658356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786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787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7786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78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787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78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868" grpId="0" animBg="1"/>
      <p:bldP spid="377869" grpId="0" animBg="1"/>
      <p:bldP spid="377870" grpId="0" animBg="1"/>
      <p:bldP spid="377871" grpId="0"/>
      <p:bldP spid="377872" grpId="0"/>
      <p:bldP spid="37787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EE5E6-FAA0-F3AE-09C0-1FD336B9ADC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57707B-A428-6C6E-8C59-627D5A216420}"/>
              </a:ext>
            </a:extLst>
          </p:cNvPr>
          <p:cNvSpPr>
            <a:spLocks noGrp="1"/>
          </p:cNvSpPr>
          <p:nvPr>
            <p:ph type="sldNum" sz="quarter" idx="12"/>
          </p:nvPr>
        </p:nvSpPr>
        <p:spPr/>
        <p:txBody>
          <a:bodyPr/>
          <a:lstStyle/>
          <a:p>
            <a:pPr>
              <a:defRPr/>
            </a:pPr>
            <a:fld id="{983B2371-4882-F247-9615-1FEE18DC3753}" type="slidenum">
              <a:rPr lang="en-US" altLang="en-US" smtClean="0"/>
              <a:pPr>
                <a:defRPr/>
              </a:pPr>
              <a:t>31</a:t>
            </a:fld>
            <a:endParaRPr lang="en-US" altLang="en-US"/>
          </a:p>
        </p:txBody>
      </p:sp>
      <p:sp>
        <p:nvSpPr>
          <p:cNvPr id="4" name="Content Placeholder 3">
            <a:extLst>
              <a:ext uri="{FF2B5EF4-FFF2-40B4-BE49-F238E27FC236}">
                <a16:creationId xmlns:a16="http://schemas.microsoft.com/office/drawing/2014/main" id="{DCBB6CF6-00C9-51E2-2267-D1CA7AFC453E}"/>
              </a:ext>
            </a:extLst>
          </p:cNvPr>
          <p:cNvSpPr txBox="1">
            <a:spLocks/>
          </p:cNvSpPr>
          <p:nvPr/>
        </p:nvSpPr>
        <p:spPr>
          <a:xfrm>
            <a:off x="457200" y="1600200"/>
            <a:ext cx="4038600" cy="4525963"/>
          </a:xfrm>
          <a:prstGeom prst="rect">
            <a:avLst/>
          </a:prstGeom>
        </p:spPr>
        <p:txBody>
          <a:bodyPr>
            <a:normAutofit fontScale="85000" lnSpcReduction="20000"/>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ACK received</a:t>
            </a:r>
          </a:p>
          <a:p>
            <a:endParaRPr lang="en-US" dirty="0"/>
          </a:p>
          <a:p>
            <a:pPr lvl="1"/>
            <a:endParaRPr lang="en-US" dirty="0"/>
          </a:p>
          <a:p>
            <a:pPr lvl="1"/>
            <a:r>
              <a:rPr lang="en-US" b="1" dirty="0">
                <a:solidFill>
                  <a:srgbClr val="FF0000"/>
                </a:solidFill>
              </a:rPr>
              <a:t>C</a:t>
            </a:r>
            <a:r>
              <a:rPr lang="en-US" dirty="0">
                <a:solidFill>
                  <a:srgbClr val="FF0000"/>
                </a:solidFill>
              </a:rPr>
              <a:t> </a:t>
            </a:r>
            <a:r>
              <a:rPr lang="en-US" dirty="0"/>
              <a:t>is a scaling factor</a:t>
            </a:r>
          </a:p>
          <a:p>
            <a:pPr lvl="1"/>
            <a:r>
              <a:rPr lang="en-US" b="1" dirty="0">
                <a:solidFill>
                  <a:srgbClr val="FF0000"/>
                </a:solidFill>
              </a:rPr>
              <a:t>t</a:t>
            </a:r>
            <a:r>
              <a:rPr lang="en-US" dirty="0">
                <a:solidFill>
                  <a:srgbClr val="FF0000"/>
                </a:solidFill>
              </a:rPr>
              <a:t> </a:t>
            </a:r>
            <a:r>
              <a:rPr lang="en-US" dirty="0"/>
              <a:t>is the elapsed time from the last window reduction</a:t>
            </a:r>
          </a:p>
          <a:p>
            <a:pPr lvl="1"/>
            <a:r>
              <a:rPr lang="en-US" b="1" dirty="0" err="1">
                <a:solidFill>
                  <a:srgbClr val="FF0000"/>
                </a:solidFill>
              </a:rPr>
              <a:t>Wmax</a:t>
            </a:r>
            <a:r>
              <a:rPr lang="en-US" dirty="0">
                <a:solidFill>
                  <a:srgbClr val="FF0000"/>
                </a:solidFill>
              </a:rPr>
              <a:t> </a:t>
            </a:r>
            <a:r>
              <a:rPr lang="en-US" dirty="0"/>
              <a:t>is the window size just before the last window reduction</a:t>
            </a:r>
          </a:p>
          <a:p>
            <a:pPr lvl="1"/>
            <a:r>
              <a:rPr lang="en-US" dirty="0">
                <a:solidFill>
                  <a:srgbClr val="FF0000"/>
                </a:solidFill>
              </a:rPr>
              <a:t>K</a:t>
            </a:r>
            <a:r>
              <a:rPr lang="en-US" dirty="0"/>
              <a:t> is updated at the time of last lost event</a:t>
            </a:r>
          </a:p>
        </p:txBody>
      </p:sp>
      <p:sp>
        <p:nvSpPr>
          <p:cNvPr id="5" name="Content Placeholder 4">
            <a:extLst>
              <a:ext uri="{FF2B5EF4-FFF2-40B4-BE49-F238E27FC236}">
                <a16:creationId xmlns:a16="http://schemas.microsoft.com/office/drawing/2014/main" id="{CF1381A4-06C0-C0BD-6CCA-90F7AADD186A}"/>
              </a:ext>
            </a:extLst>
          </p:cNvPr>
          <p:cNvSpPr txBox="1">
            <a:spLocks/>
          </p:cNvSpPr>
          <p:nvPr/>
        </p:nvSpPr>
        <p:spPr>
          <a:xfrm>
            <a:off x="4648200" y="1600200"/>
            <a:ext cx="4038600" cy="4525963"/>
          </a:xfrm>
          <a:prstGeom prst="rect">
            <a:avLst/>
          </a:prstGeom>
        </p:spPr>
        <p:txBody>
          <a:bodyPr>
            <a:normAutofit fontScale="85000" lnSpcReduction="20000"/>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Recovery</a:t>
            </a:r>
          </a:p>
          <a:p>
            <a:pPr lvl="1"/>
            <a:r>
              <a:rPr lang="en-US"/>
              <a:t>Update </a:t>
            </a:r>
            <a:r>
              <a:rPr lang="en-US" b="1">
                <a:solidFill>
                  <a:srgbClr val="FF0000"/>
                </a:solidFill>
              </a:rPr>
              <a:t>K</a:t>
            </a:r>
            <a:r>
              <a:rPr lang="en-US"/>
              <a:t>  with:</a:t>
            </a:r>
          </a:p>
          <a:p>
            <a:pPr lvl="2"/>
            <a:endParaRPr lang="en-US"/>
          </a:p>
          <a:p>
            <a:pPr lvl="2"/>
            <a:endParaRPr lang="en-US"/>
          </a:p>
          <a:p>
            <a:pPr marL="914400" lvl="2" indent="0">
              <a:buFont typeface="Arial" panose="020B0604020202020204" pitchFamily="34" charset="0"/>
              <a:buNone/>
            </a:pPr>
            <a:endParaRPr lang="en-US"/>
          </a:p>
          <a:p>
            <a:pPr lvl="1"/>
            <a:r>
              <a:rPr lang="en-US"/>
              <a:t>Update </a:t>
            </a:r>
            <a:r>
              <a:rPr lang="en-US" b="1">
                <a:solidFill>
                  <a:srgbClr val="FF0000"/>
                </a:solidFill>
              </a:rPr>
              <a:t>Wmax</a:t>
            </a:r>
            <a:r>
              <a:rPr lang="en-US">
                <a:solidFill>
                  <a:srgbClr val="FF0000"/>
                </a:solidFill>
              </a:rPr>
              <a:t> </a:t>
            </a:r>
            <a:r>
              <a:rPr lang="en-US"/>
              <a:t>with:</a:t>
            </a:r>
          </a:p>
          <a:p>
            <a:pPr lvl="1"/>
            <a:endParaRPr lang="en-US"/>
          </a:p>
          <a:p>
            <a:pPr marL="457200" lvl="1" indent="0">
              <a:buFont typeface="Arial" panose="020B0604020202020204" pitchFamily="34" charset="0"/>
              <a:buNone/>
            </a:pPr>
            <a:endParaRPr lang="en-US"/>
          </a:p>
          <a:p>
            <a:pPr marL="457200" lvl="1" indent="0">
              <a:buFont typeface="Arial" panose="020B0604020202020204" pitchFamily="34" charset="0"/>
              <a:buNone/>
            </a:pPr>
            <a:endParaRPr lang="en-US"/>
          </a:p>
          <a:p>
            <a:pPr lvl="1"/>
            <a:r>
              <a:rPr lang="en-US" b="1">
                <a:solidFill>
                  <a:srgbClr val="FF0000"/>
                </a:solidFill>
              </a:rPr>
              <a:t>β</a:t>
            </a:r>
            <a:r>
              <a:rPr lang="en-US"/>
              <a:t> is a constant multiplication decrease factor </a:t>
            </a:r>
            <a:endParaRPr lang="en-US" dirty="0"/>
          </a:p>
        </p:txBody>
      </p:sp>
      <p:graphicFrame>
        <p:nvGraphicFramePr>
          <p:cNvPr id="6" name="Object 5">
            <a:extLst>
              <a:ext uri="{FF2B5EF4-FFF2-40B4-BE49-F238E27FC236}">
                <a16:creationId xmlns:a16="http://schemas.microsoft.com/office/drawing/2014/main" id="{C7A564AE-8A42-6CA3-7A7D-C915D03C517E}"/>
              </a:ext>
            </a:extLst>
          </p:cNvPr>
          <p:cNvGraphicFramePr>
            <a:graphicFrameLocks noChangeAspect="1"/>
          </p:cNvGraphicFramePr>
          <p:nvPr/>
        </p:nvGraphicFramePr>
        <p:xfrm>
          <a:off x="458788" y="2471738"/>
          <a:ext cx="4037012" cy="728662"/>
        </p:xfrm>
        <a:graphic>
          <a:graphicData uri="http://schemas.openxmlformats.org/presentationml/2006/ole">
            <mc:AlternateContent xmlns:mc="http://schemas.openxmlformats.org/markup-compatibility/2006">
              <mc:Choice xmlns:v="urn:schemas-microsoft-com:vml" Requires="v">
                <p:oleObj name="Equation" r:id="rId3" imgW="1549400" imgH="279400" progId="Equation.3">
                  <p:embed/>
                </p:oleObj>
              </mc:Choice>
              <mc:Fallback>
                <p:oleObj name="Equation" r:id="rId3" imgW="1549400" imgH="279400" progId="Equation.3">
                  <p:embed/>
                  <p:pic>
                    <p:nvPicPr>
                      <p:cNvPr id="6" name="Object 5">
                        <a:extLst>
                          <a:ext uri="{FF2B5EF4-FFF2-40B4-BE49-F238E27FC236}">
                            <a16:creationId xmlns:a16="http://schemas.microsoft.com/office/drawing/2014/main" id="{4D18C593-D214-6A77-D784-4B080379973C}"/>
                          </a:ext>
                        </a:extLst>
                      </p:cNvPr>
                      <p:cNvPicPr/>
                      <p:nvPr/>
                    </p:nvPicPr>
                    <p:blipFill>
                      <a:blip r:embed="rId4"/>
                      <a:stretch>
                        <a:fillRect/>
                      </a:stretch>
                    </p:blipFill>
                    <p:spPr>
                      <a:xfrm>
                        <a:off x="458788" y="2471738"/>
                        <a:ext cx="4037012" cy="728662"/>
                      </a:xfrm>
                      <a:prstGeom prst="rect">
                        <a:avLst/>
                      </a:prstGeom>
                      <a:solidFill>
                        <a:srgbClr val="FFFFFF"/>
                      </a:solidFill>
                    </p:spPr>
                  </p:pic>
                </p:oleObj>
              </mc:Fallback>
            </mc:AlternateContent>
          </a:graphicData>
        </a:graphic>
      </p:graphicFrame>
      <p:graphicFrame>
        <p:nvGraphicFramePr>
          <p:cNvPr id="7" name="Object 6">
            <a:extLst>
              <a:ext uri="{FF2B5EF4-FFF2-40B4-BE49-F238E27FC236}">
                <a16:creationId xmlns:a16="http://schemas.microsoft.com/office/drawing/2014/main" id="{CDD922B3-B4A7-1D81-295E-033A4CB98816}"/>
              </a:ext>
            </a:extLst>
          </p:cNvPr>
          <p:cNvGraphicFramePr>
            <a:graphicFrameLocks noChangeAspect="1"/>
          </p:cNvGraphicFramePr>
          <p:nvPr/>
        </p:nvGraphicFramePr>
        <p:xfrm>
          <a:off x="4648200" y="2732741"/>
          <a:ext cx="4038600" cy="950259"/>
        </p:xfrm>
        <a:graphic>
          <a:graphicData uri="http://schemas.openxmlformats.org/presentationml/2006/ole">
            <mc:AlternateContent xmlns:mc="http://schemas.openxmlformats.org/markup-compatibility/2006">
              <mc:Choice xmlns:v="urn:schemas-microsoft-com:vml" Requires="v">
                <p:oleObj name="Equation" r:id="rId5" imgW="1079500" imgH="254000" progId="Equation.3">
                  <p:embed/>
                </p:oleObj>
              </mc:Choice>
              <mc:Fallback>
                <p:oleObj name="Equation" r:id="rId5" imgW="1079500" imgH="254000" progId="Equation.3">
                  <p:embed/>
                  <p:pic>
                    <p:nvPicPr>
                      <p:cNvPr id="7" name="Object 6">
                        <a:extLst>
                          <a:ext uri="{FF2B5EF4-FFF2-40B4-BE49-F238E27FC236}">
                            <a16:creationId xmlns:a16="http://schemas.microsoft.com/office/drawing/2014/main" id="{86ED1405-FAA7-E341-C4C2-B09C2D3B7290}"/>
                          </a:ext>
                        </a:extLst>
                      </p:cNvPr>
                      <p:cNvPicPr/>
                      <p:nvPr/>
                    </p:nvPicPr>
                    <p:blipFill>
                      <a:blip r:embed="rId6"/>
                      <a:stretch>
                        <a:fillRect/>
                      </a:stretch>
                    </p:blipFill>
                    <p:spPr>
                      <a:xfrm>
                        <a:off x="4648200" y="2732741"/>
                        <a:ext cx="4038600" cy="950259"/>
                      </a:xfrm>
                      <a:prstGeom prst="rect">
                        <a:avLst/>
                      </a:prstGeom>
                      <a:solidFill>
                        <a:srgbClr val="FFFFFF"/>
                      </a:solidFill>
                    </p:spPr>
                  </p:pic>
                </p:oleObj>
              </mc:Fallback>
            </mc:AlternateContent>
          </a:graphicData>
        </a:graphic>
      </p:graphicFrame>
      <p:graphicFrame>
        <p:nvGraphicFramePr>
          <p:cNvPr id="8" name="Object 7">
            <a:extLst>
              <a:ext uri="{FF2B5EF4-FFF2-40B4-BE49-F238E27FC236}">
                <a16:creationId xmlns:a16="http://schemas.microsoft.com/office/drawing/2014/main" id="{9ADC2821-3B3F-81A0-63D7-3A18ADA13AF5}"/>
              </a:ext>
            </a:extLst>
          </p:cNvPr>
          <p:cNvGraphicFramePr>
            <a:graphicFrameLocks noChangeAspect="1"/>
          </p:cNvGraphicFramePr>
          <p:nvPr/>
        </p:nvGraphicFramePr>
        <p:xfrm>
          <a:off x="4648200" y="4167720"/>
          <a:ext cx="4038600" cy="953558"/>
        </p:xfrm>
        <a:graphic>
          <a:graphicData uri="http://schemas.openxmlformats.org/presentationml/2006/ole">
            <mc:AlternateContent xmlns:mc="http://schemas.openxmlformats.org/markup-compatibility/2006">
              <mc:Choice xmlns:v="urn:schemas-microsoft-com:vml" Requires="v">
                <p:oleObj name="Equation" r:id="rId7" imgW="914400" imgH="215900" progId="Equation.3">
                  <p:embed/>
                </p:oleObj>
              </mc:Choice>
              <mc:Fallback>
                <p:oleObj name="Equation" r:id="rId7" imgW="914400" imgH="215900" progId="Equation.3">
                  <p:embed/>
                  <p:pic>
                    <p:nvPicPr>
                      <p:cNvPr id="8" name="Object 7">
                        <a:extLst>
                          <a:ext uri="{FF2B5EF4-FFF2-40B4-BE49-F238E27FC236}">
                            <a16:creationId xmlns:a16="http://schemas.microsoft.com/office/drawing/2014/main" id="{7A4CC9C4-E794-9F57-FDAD-E5E1F83A94E8}"/>
                          </a:ext>
                        </a:extLst>
                      </p:cNvPr>
                      <p:cNvPicPr/>
                      <p:nvPr/>
                    </p:nvPicPr>
                    <p:blipFill>
                      <a:blip r:embed="rId8"/>
                      <a:stretch>
                        <a:fillRect/>
                      </a:stretch>
                    </p:blipFill>
                    <p:spPr>
                      <a:xfrm>
                        <a:off x="4648200" y="4167720"/>
                        <a:ext cx="4038600" cy="953558"/>
                      </a:xfrm>
                      <a:prstGeom prst="rect">
                        <a:avLst/>
                      </a:prstGeom>
                      <a:solidFill>
                        <a:srgbClr val="FFFFFF"/>
                      </a:solidFill>
                    </p:spPr>
                  </p:pic>
                </p:oleObj>
              </mc:Fallback>
            </mc:AlternateContent>
          </a:graphicData>
        </a:graphic>
      </p:graphicFrame>
      <p:sp>
        <p:nvSpPr>
          <p:cNvPr id="11" name="Rectangle 10">
            <a:extLst>
              <a:ext uri="{FF2B5EF4-FFF2-40B4-BE49-F238E27FC236}">
                <a16:creationId xmlns:a16="http://schemas.microsoft.com/office/drawing/2014/main" id="{6A82BD2C-C3EF-903C-1E06-0831B9B97C4F}"/>
              </a:ext>
            </a:extLst>
          </p:cNvPr>
          <p:cNvSpPr/>
          <p:nvPr/>
        </p:nvSpPr>
        <p:spPr>
          <a:xfrm>
            <a:off x="0" y="0"/>
            <a:ext cx="9144000" cy="834887"/>
          </a:xfrm>
          <a:prstGeom prst="rect">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dirty="0"/>
              <a:t>TCP CUBIC: The algorithm</a:t>
            </a:r>
          </a:p>
        </p:txBody>
      </p:sp>
    </p:spTree>
    <p:extLst>
      <p:ext uri="{BB962C8B-B14F-4D97-AF65-F5344CB8AC3E}">
        <p14:creationId xmlns:p14="http://schemas.microsoft.com/office/powerpoint/2010/main" val="3267959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59E4E-6DE1-377D-0AC3-71CCAE61EEB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9ADCB8-BD1A-4B18-864B-0692BD58FA2F}"/>
              </a:ext>
            </a:extLst>
          </p:cNvPr>
          <p:cNvSpPr>
            <a:spLocks noGrp="1"/>
          </p:cNvSpPr>
          <p:nvPr>
            <p:ph type="sldNum" sz="quarter" idx="12"/>
          </p:nvPr>
        </p:nvSpPr>
        <p:spPr/>
        <p:txBody>
          <a:bodyPr/>
          <a:lstStyle/>
          <a:p>
            <a:pPr>
              <a:defRPr/>
            </a:pPr>
            <a:fld id="{983B2371-4882-F247-9615-1FEE18DC3753}" type="slidenum">
              <a:rPr lang="en-US" altLang="en-US" smtClean="0"/>
              <a:pPr>
                <a:defRPr/>
              </a:pPr>
              <a:t>32</a:t>
            </a:fld>
            <a:endParaRPr lang="en-US" altLang="en-US"/>
          </a:p>
        </p:txBody>
      </p:sp>
      <p:sp>
        <p:nvSpPr>
          <p:cNvPr id="4" name="Content Placeholder 3">
            <a:extLst>
              <a:ext uri="{FF2B5EF4-FFF2-40B4-BE49-F238E27FC236}">
                <a16:creationId xmlns:a16="http://schemas.microsoft.com/office/drawing/2014/main" id="{EBEEB71A-D941-DED7-F010-26C4727579AE}"/>
              </a:ext>
            </a:extLst>
          </p:cNvPr>
          <p:cNvSpPr txBox="1">
            <a:spLocks/>
          </p:cNvSpPr>
          <p:nvPr/>
        </p:nvSpPr>
        <p:spPr>
          <a:xfrm>
            <a:off x="457200" y="1600200"/>
            <a:ext cx="4038600" cy="4525963"/>
          </a:xfrm>
          <a:prstGeom prst="rect">
            <a:avLst/>
          </a:prstGeom>
        </p:spPr>
        <p:txBody>
          <a:bodyPr>
            <a:normAutofit fontScale="85000" lnSpcReduction="20000"/>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ACK received</a:t>
            </a:r>
          </a:p>
          <a:p>
            <a:endParaRPr lang="en-US"/>
          </a:p>
          <a:p>
            <a:pPr lvl="1"/>
            <a:endParaRPr lang="en-US"/>
          </a:p>
          <a:p>
            <a:pPr lvl="1"/>
            <a:r>
              <a:rPr lang="en-US" b="1">
                <a:solidFill>
                  <a:srgbClr val="FF0000"/>
                </a:solidFill>
              </a:rPr>
              <a:t>C</a:t>
            </a:r>
            <a:r>
              <a:rPr lang="en-US">
                <a:solidFill>
                  <a:srgbClr val="FF0000"/>
                </a:solidFill>
              </a:rPr>
              <a:t> </a:t>
            </a:r>
            <a:r>
              <a:rPr lang="en-US"/>
              <a:t>is a scaling factor</a:t>
            </a:r>
          </a:p>
          <a:p>
            <a:pPr lvl="1"/>
            <a:r>
              <a:rPr lang="en-US" b="1">
                <a:solidFill>
                  <a:srgbClr val="FF0000"/>
                </a:solidFill>
              </a:rPr>
              <a:t>t</a:t>
            </a:r>
            <a:r>
              <a:rPr lang="en-US">
                <a:solidFill>
                  <a:srgbClr val="FF0000"/>
                </a:solidFill>
              </a:rPr>
              <a:t> </a:t>
            </a:r>
            <a:r>
              <a:rPr lang="en-US"/>
              <a:t>is the elapsed time from the last window reduction</a:t>
            </a:r>
          </a:p>
          <a:p>
            <a:pPr lvl="1"/>
            <a:r>
              <a:rPr lang="en-US" b="1">
                <a:solidFill>
                  <a:srgbClr val="FF0000"/>
                </a:solidFill>
              </a:rPr>
              <a:t>Wmax</a:t>
            </a:r>
            <a:r>
              <a:rPr lang="en-US">
                <a:solidFill>
                  <a:srgbClr val="FF0000"/>
                </a:solidFill>
              </a:rPr>
              <a:t> </a:t>
            </a:r>
            <a:r>
              <a:rPr lang="en-US"/>
              <a:t>is the window size just before the last window reduction</a:t>
            </a:r>
          </a:p>
          <a:p>
            <a:pPr lvl="1"/>
            <a:r>
              <a:rPr lang="en-US">
                <a:solidFill>
                  <a:srgbClr val="FF0000"/>
                </a:solidFill>
              </a:rPr>
              <a:t>K</a:t>
            </a:r>
            <a:r>
              <a:rPr lang="en-US"/>
              <a:t> is updated at the time of last lost event</a:t>
            </a:r>
            <a:endParaRPr lang="en-US" dirty="0"/>
          </a:p>
        </p:txBody>
      </p:sp>
      <p:sp>
        <p:nvSpPr>
          <p:cNvPr id="5" name="Content Placeholder 4">
            <a:extLst>
              <a:ext uri="{FF2B5EF4-FFF2-40B4-BE49-F238E27FC236}">
                <a16:creationId xmlns:a16="http://schemas.microsoft.com/office/drawing/2014/main" id="{D968234A-D600-2996-560B-0F347AD48910}"/>
              </a:ext>
            </a:extLst>
          </p:cNvPr>
          <p:cNvSpPr txBox="1">
            <a:spLocks/>
          </p:cNvSpPr>
          <p:nvPr/>
        </p:nvSpPr>
        <p:spPr>
          <a:xfrm>
            <a:off x="4648200" y="1600200"/>
            <a:ext cx="4038600" cy="4525963"/>
          </a:xfrm>
          <a:prstGeom prst="rect">
            <a:avLst/>
          </a:prstGeom>
        </p:spPr>
        <p:txBody>
          <a:bodyPr>
            <a:normAutofit fontScale="85000" lnSpcReduction="20000"/>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Recovery</a:t>
            </a:r>
          </a:p>
          <a:p>
            <a:pPr lvl="1"/>
            <a:r>
              <a:rPr lang="en-US"/>
              <a:t>Update </a:t>
            </a:r>
            <a:r>
              <a:rPr lang="en-US" b="1">
                <a:solidFill>
                  <a:srgbClr val="FF0000"/>
                </a:solidFill>
              </a:rPr>
              <a:t>K</a:t>
            </a:r>
            <a:r>
              <a:rPr lang="en-US"/>
              <a:t>  with:</a:t>
            </a:r>
          </a:p>
          <a:p>
            <a:pPr lvl="2"/>
            <a:endParaRPr lang="en-US"/>
          </a:p>
          <a:p>
            <a:pPr lvl="2"/>
            <a:endParaRPr lang="en-US"/>
          </a:p>
          <a:p>
            <a:pPr marL="914400" lvl="2" indent="0">
              <a:buFont typeface="Arial" panose="020B0604020202020204" pitchFamily="34" charset="0"/>
              <a:buNone/>
            </a:pPr>
            <a:endParaRPr lang="en-US"/>
          </a:p>
          <a:p>
            <a:pPr lvl="1"/>
            <a:r>
              <a:rPr lang="en-US"/>
              <a:t>Update </a:t>
            </a:r>
            <a:r>
              <a:rPr lang="en-US" b="1">
                <a:solidFill>
                  <a:srgbClr val="FF0000"/>
                </a:solidFill>
              </a:rPr>
              <a:t>Wmax</a:t>
            </a:r>
            <a:r>
              <a:rPr lang="en-US">
                <a:solidFill>
                  <a:srgbClr val="FF0000"/>
                </a:solidFill>
              </a:rPr>
              <a:t> </a:t>
            </a:r>
            <a:r>
              <a:rPr lang="en-US"/>
              <a:t>with:</a:t>
            </a:r>
          </a:p>
          <a:p>
            <a:pPr lvl="1"/>
            <a:endParaRPr lang="en-US"/>
          </a:p>
          <a:p>
            <a:pPr marL="457200" lvl="1" indent="0">
              <a:buFont typeface="Arial" panose="020B0604020202020204" pitchFamily="34" charset="0"/>
              <a:buNone/>
            </a:pPr>
            <a:endParaRPr lang="en-US"/>
          </a:p>
          <a:p>
            <a:pPr marL="457200" lvl="1" indent="0">
              <a:buFont typeface="Arial" panose="020B0604020202020204" pitchFamily="34" charset="0"/>
              <a:buNone/>
            </a:pPr>
            <a:endParaRPr lang="en-US"/>
          </a:p>
          <a:p>
            <a:pPr lvl="1"/>
            <a:r>
              <a:rPr lang="en-US" b="1">
                <a:solidFill>
                  <a:srgbClr val="FF0000"/>
                </a:solidFill>
              </a:rPr>
              <a:t>β</a:t>
            </a:r>
            <a:r>
              <a:rPr lang="en-US"/>
              <a:t> is a constant multiplication decrease factor </a:t>
            </a:r>
            <a:endParaRPr lang="en-US" dirty="0"/>
          </a:p>
        </p:txBody>
      </p:sp>
      <p:graphicFrame>
        <p:nvGraphicFramePr>
          <p:cNvPr id="6" name="Object 5">
            <a:extLst>
              <a:ext uri="{FF2B5EF4-FFF2-40B4-BE49-F238E27FC236}">
                <a16:creationId xmlns:a16="http://schemas.microsoft.com/office/drawing/2014/main" id="{1FCBCC40-47CC-9501-5696-A867D37A12F7}"/>
              </a:ext>
            </a:extLst>
          </p:cNvPr>
          <p:cNvGraphicFramePr>
            <a:graphicFrameLocks noChangeAspect="1"/>
          </p:cNvGraphicFramePr>
          <p:nvPr/>
        </p:nvGraphicFramePr>
        <p:xfrm>
          <a:off x="458788" y="2471738"/>
          <a:ext cx="4037012" cy="728662"/>
        </p:xfrm>
        <a:graphic>
          <a:graphicData uri="http://schemas.openxmlformats.org/presentationml/2006/ole">
            <mc:AlternateContent xmlns:mc="http://schemas.openxmlformats.org/markup-compatibility/2006">
              <mc:Choice xmlns:v="urn:schemas-microsoft-com:vml" Requires="v">
                <p:oleObj name="Equation" r:id="rId2" imgW="1549400" imgH="279400" progId="Equation.3">
                  <p:embed/>
                </p:oleObj>
              </mc:Choice>
              <mc:Fallback>
                <p:oleObj name="Equation" r:id="rId2" imgW="1549400" imgH="279400" progId="Equation.3">
                  <p:embed/>
                  <p:pic>
                    <p:nvPicPr>
                      <p:cNvPr id="6" name="Object 5">
                        <a:extLst>
                          <a:ext uri="{FF2B5EF4-FFF2-40B4-BE49-F238E27FC236}">
                            <a16:creationId xmlns:a16="http://schemas.microsoft.com/office/drawing/2014/main" id="{C7A564AE-8A42-6CA3-7A7D-C915D03C517E}"/>
                          </a:ext>
                        </a:extLst>
                      </p:cNvPr>
                      <p:cNvPicPr/>
                      <p:nvPr/>
                    </p:nvPicPr>
                    <p:blipFill>
                      <a:blip r:embed="rId3"/>
                      <a:stretch>
                        <a:fillRect/>
                      </a:stretch>
                    </p:blipFill>
                    <p:spPr>
                      <a:xfrm>
                        <a:off x="458788" y="2471738"/>
                        <a:ext cx="4037012" cy="728662"/>
                      </a:xfrm>
                      <a:prstGeom prst="rect">
                        <a:avLst/>
                      </a:prstGeom>
                      <a:solidFill>
                        <a:srgbClr val="FFFFFF"/>
                      </a:solidFill>
                    </p:spPr>
                  </p:pic>
                </p:oleObj>
              </mc:Fallback>
            </mc:AlternateContent>
          </a:graphicData>
        </a:graphic>
      </p:graphicFrame>
      <p:graphicFrame>
        <p:nvGraphicFramePr>
          <p:cNvPr id="7" name="Object 6">
            <a:extLst>
              <a:ext uri="{FF2B5EF4-FFF2-40B4-BE49-F238E27FC236}">
                <a16:creationId xmlns:a16="http://schemas.microsoft.com/office/drawing/2014/main" id="{1EB61C93-108F-83A6-035C-CEC44F79286E}"/>
              </a:ext>
            </a:extLst>
          </p:cNvPr>
          <p:cNvGraphicFramePr>
            <a:graphicFrameLocks noChangeAspect="1"/>
          </p:cNvGraphicFramePr>
          <p:nvPr/>
        </p:nvGraphicFramePr>
        <p:xfrm>
          <a:off x="4648200" y="2732741"/>
          <a:ext cx="4038600" cy="950259"/>
        </p:xfrm>
        <a:graphic>
          <a:graphicData uri="http://schemas.openxmlformats.org/presentationml/2006/ole">
            <mc:AlternateContent xmlns:mc="http://schemas.openxmlformats.org/markup-compatibility/2006">
              <mc:Choice xmlns:v="urn:schemas-microsoft-com:vml" Requires="v">
                <p:oleObj name="Equation" r:id="rId4" imgW="1079500" imgH="254000" progId="Equation.3">
                  <p:embed/>
                </p:oleObj>
              </mc:Choice>
              <mc:Fallback>
                <p:oleObj name="Equation" r:id="rId4" imgW="1079500" imgH="254000" progId="Equation.3">
                  <p:embed/>
                  <p:pic>
                    <p:nvPicPr>
                      <p:cNvPr id="7" name="Object 6">
                        <a:extLst>
                          <a:ext uri="{FF2B5EF4-FFF2-40B4-BE49-F238E27FC236}">
                            <a16:creationId xmlns:a16="http://schemas.microsoft.com/office/drawing/2014/main" id="{CDD922B3-B4A7-1D81-295E-033A4CB98816}"/>
                          </a:ext>
                        </a:extLst>
                      </p:cNvPr>
                      <p:cNvPicPr/>
                      <p:nvPr/>
                    </p:nvPicPr>
                    <p:blipFill>
                      <a:blip r:embed="rId5"/>
                      <a:stretch>
                        <a:fillRect/>
                      </a:stretch>
                    </p:blipFill>
                    <p:spPr>
                      <a:xfrm>
                        <a:off x="4648200" y="2732741"/>
                        <a:ext cx="4038600" cy="950259"/>
                      </a:xfrm>
                      <a:prstGeom prst="rect">
                        <a:avLst/>
                      </a:prstGeom>
                      <a:solidFill>
                        <a:srgbClr val="FFFFFF"/>
                      </a:solidFill>
                    </p:spPr>
                  </p:pic>
                </p:oleObj>
              </mc:Fallback>
            </mc:AlternateContent>
          </a:graphicData>
        </a:graphic>
      </p:graphicFrame>
      <p:graphicFrame>
        <p:nvGraphicFramePr>
          <p:cNvPr id="8" name="Object 7">
            <a:extLst>
              <a:ext uri="{FF2B5EF4-FFF2-40B4-BE49-F238E27FC236}">
                <a16:creationId xmlns:a16="http://schemas.microsoft.com/office/drawing/2014/main" id="{C9B87627-9EA9-3163-BE60-981B3CD8BA1E}"/>
              </a:ext>
            </a:extLst>
          </p:cNvPr>
          <p:cNvGraphicFramePr>
            <a:graphicFrameLocks noChangeAspect="1"/>
          </p:cNvGraphicFramePr>
          <p:nvPr/>
        </p:nvGraphicFramePr>
        <p:xfrm>
          <a:off x="4648200" y="4167720"/>
          <a:ext cx="4038600" cy="953558"/>
        </p:xfrm>
        <a:graphic>
          <a:graphicData uri="http://schemas.openxmlformats.org/presentationml/2006/ole">
            <mc:AlternateContent xmlns:mc="http://schemas.openxmlformats.org/markup-compatibility/2006">
              <mc:Choice xmlns:v="urn:schemas-microsoft-com:vml" Requires="v">
                <p:oleObj name="Equation" r:id="rId6" imgW="914400" imgH="215900" progId="Equation.3">
                  <p:embed/>
                </p:oleObj>
              </mc:Choice>
              <mc:Fallback>
                <p:oleObj name="Equation" r:id="rId6" imgW="914400" imgH="215900" progId="Equation.3">
                  <p:embed/>
                  <p:pic>
                    <p:nvPicPr>
                      <p:cNvPr id="8" name="Object 7">
                        <a:extLst>
                          <a:ext uri="{FF2B5EF4-FFF2-40B4-BE49-F238E27FC236}">
                            <a16:creationId xmlns:a16="http://schemas.microsoft.com/office/drawing/2014/main" id="{9ADC2821-3B3F-81A0-63D7-3A18ADA13AF5}"/>
                          </a:ext>
                        </a:extLst>
                      </p:cNvPr>
                      <p:cNvPicPr/>
                      <p:nvPr/>
                    </p:nvPicPr>
                    <p:blipFill>
                      <a:blip r:embed="rId7"/>
                      <a:stretch>
                        <a:fillRect/>
                      </a:stretch>
                    </p:blipFill>
                    <p:spPr>
                      <a:xfrm>
                        <a:off x="4648200" y="4167720"/>
                        <a:ext cx="4038600" cy="953558"/>
                      </a:xfrm>
                      <a:prstGeom prst="rect">
                        <a:avLst/>
                      </a:prstGeom>
                      <a:solidFill>
                        <a:srgbClr val="FFFFFF"/>
                      </a:solidFill>
                    </p:spPr>
                  </p:pic>
                </p:oleObj>
              </mc:Fallback>
            </mc:AlternateContent>
          </a:graphicData>
        </a:graphic>
      </p:graphicFrame>
      <p:sp>
        <p:nvSpPr>
          <p:cNvPr id="9" name="Cloud Callout 8">
            <a:extLst>
              <a:ext uri="{FF2B5EF4-FFF2-40B4-BE49-F238E27FC236}">
                <a16:creationId xmlns:a16="http://schemas.microsoft.com/office/drawing/2014/main" id="{BFB02FE1-7693-AC21-1B93-892098587D01}"/>
              </a:ext>
            </a:extLst>
          </p:cNvPr>
          <p:cNvSpPr/>
          <p:nvPr/>
        </p:nvSpPr>
        <p:spPr>
          <a:xfrm>
            <a:off x="296333" y="3626556"/>
            <a:ext cx="4199467" cy="2739202"/>
          </a:xfrm>
          <a:prstGeom prst="cloudCallout">
            <a:avLst>
              <a:gd name="adj1" fmla="val -16450"/>
              <a:gd name="adj2" fmla="val -6653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chemeClr val="tx1"/>
                </a:solidFill>
              </a:rPr>
              <a:t>cwnd</a:t>
            </a:r>
            <a:r>
              <a:rPr lang="en-US" dirty="0">
                <a:solidFill>
                  <a:schemeClr val="tx1"/>
                </a:solidFill>
              </a:rPr>
              <a:t> cannot be less than</a:t>
            </a:r>
          </a:p>
          <a:p>
            <a:pPr algn="ctr"/>
            <a:endParaRPr lang="en-US" dirty="0">
              <a:solidFill>
                <a:schemeClr val="tx1"/>
              </a:solidFill>
            </a:endParaRPr>
          </a:p>
          <a:p>
            <a:pPr algn="ctr"/>
            <a:endParaRPr lang="en-US" dirty="0">
              <a:solidFill>
                <a:schemeClr val="tx1"/>
              </a:solidFill>
            </a:endParaRPr>
          </a:p>
          <a:p>
            <a:pPr algn="ctr"/>
            <a:r>
              <a:rPr lang="en-US" dirty="0">
                <a:solidFill>
                  <a:schemeClr val="tx1"/>
                </a:solidFill>
              </a:rPr>
              <a:t>as to keep the growth rate the same as standard TCP in </a:t>
            </a:r>
            <a:r>
              <a:rPr lang="en-US" b="1" dirty="0">
                <a:solidFill>
                  <a:schemeClr val="tx1"/>
                </a:solidFill>
              </a:rPr>
              <a:t>short RTT</a:t>
            </a:r>
            <a:r>
              <a:rPr lang="en-US" dirty="0">
                <a:solidFill>
                  <a:schemeClr val="tx1"/>
                </a:solidFill>
              </a:rPr>
              <a:t> networks. </a:t>
            </a:r>
          </a:p>
        </p:txBody>
      </p:sp>
      <p:graphicFrame>
        <p:nvGraphicFramePr>
          <p:cNvPr id="10" name="Object 9">
            <a:extLst>
              <a:ext uri="{FF2B5EF4-FFF2-40B4-BE49-F238E27FC236}">
                <a16:creationId xmlns:a16="http://schemas.microsoft.com/office/drawing/2014/main" id="{E599E8C9-08A5-3BEA-A164-61ACE8D7E9BB}"/>
              </a:ext>
            </a:extLst>
          </p:cNvPr>
          <p:cNvGraphicFramePr>
            <a:graphicFrameLocks noChangeAspect="1"/>
          </p:cNvGraphicFramePr>
          <p:nvPr/>
        </p:nvGraphicFramePr>
        <p:xfrm>
          <a:off x="1315155" y="4444593"/>
          <a:ext cx="1930400" cy="431800"/>
        </p:xfrm>
        <a:graphic>
          <a:graphicData uri="http://schemas.openxmlformats.org/presentationml/2006/ole">
            <mc:AlternateContent xmlns:mc="http://schemas.openxmlformats.org/markup-compatibility/2006">
              <mc:Choice xmlns:v="urn:schemas-microsoft-com:vml" Requires="v">
                <p:oleObj name="Equation" r:id="rId8" imgW="1930400" imgH="431800" progId="Equation.3">
                  <p:embed/>
                </p:oleObj>
              </mc:Choice>
              <mc:Fallback>
                <p:oleObj name="Equation" r:id="rId8" imgW="1930400" imgH="431800" progId="Equation.3">
                  <p:embed/>
                  <p:pic>
                    <p:nvPicPr>
                      <p:cNvPr id="10" name="Object 9">
                        <a:extLst>
                          <a:ext uri="{FF2B5EF4-FFF2-40B4-BE49-F238E27FC236}">
                            <a16:creationId xmlns:a16="http://schemas.microsoft.com/office/drawing/2014/main" id="{E99874D6-1847-F4B4-B103-BEC7DFB6C581}"/>
                          </a:ext>
                        </a:extLst>
                      </p:cNvPr>
                      <p:cNvPicPr/>
                      <p:nvPr/>
                    </p:nvPicPr>
                    <p:blipFill>
                      <a:blip r:embed="rId9"/>
                      <a:stretch>
                        <a:fillRect/>
                      </a:stretch>
                    </p:blipFill>
                    <p:spPr>
                      <a:xfrm>
                        <a:off x="1315155" y="4444593"/>
                        <a:ext cx="1930400" cy="431800"/>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07DC5FD-0F23-9350-C0BE-349F3AC70F43}"/>
              </a:ext>
            </a:extLst>
          </p:cNvPr>
          <p:cNvSpPr/>
          <p:nvPr/>
        </p:nvSpPr>
        <p:spPr>
          <a:xfrm>
            <a:off x="0" y="0"/>
            <a:ext cx="9144000" cy="834887"/>
          </a:xfrm>
          <a:prstGeom prst="rect">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dirty="0"/>
              <a:t>TCP CUBIC: The algorithm</a:t>
            </a:r>
          </a:p>
        </p:txBody>
      </p:sp>
    </p:spTree>
    <p:extLst>
      <p:ext uri="{BB962C8B-B14F-4D97-AF65-F5344CB8AC3E}">
        <p14:creationId xmlns:p14="http://schemas.microsoft.com/office/powerpoint/2010/main" val="30307167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7C1CBD-D777-49DE-AF2B-B707170FC983}"/>
              </a:ext>
            </a:extLst>
          </p:cNvPr>
          <p:cNvSpPr>
            <a:spLocks noGrp="1"/>
          </p:cNvSpPr>
          <p:nvPr>
            <p:ph type="sldNum" sz="quarter" idx="12"/>
          </p:nvPr>
        </p:nvSpPr>
        <p:spPr/>
        <p:txBody>
          <a:bodyPr/>
          <a:lstStyle/>
          <a:p>
            <a:pPr>
              <a:defRPr/>
            </a:pPr>
            <a:fld id="{983B2371-4882-F247-9615-1FEE18DC3753}" type="slidenum">
              <a:rPr lang="en-US" altLang="en-US" smtClean="0"/>
              <a:pPr>
                <a:defRPr/>
              </a:pPr>
              <a:t>33</a:t>
            </a:fld>
            <a:endParaRPr lang="en-US" altLang="en-US"/>
          </a:p>
        </p:txBody>
      </p:sp>
      <p:pic>
        <p:nvPicPr>
          <p:cNvPr id="3" name="Picture 2">
            <a:extLst>
              <a:ext uri="{FF2B5EF4-FFF2-40B4-BE49-F238E27FC236}">
                <a16:creationId xmlns:a16="http://schemas.microsoft.com/office/drawing/2014/main" id="{58B34EBD-F702-7B75-2056-FF3D9798B2FA}"/>
              </a:ext>
            </a:extLst>
          </p:cNvPr>
          <p:cNvPicPr>
            <a:picLocks noChangeAspect="1"/>
          </p:cNvPicPr>
          <p:nvPr/>
        </p:nvPicPr>
        <p:blipFill>
          <a:blip r:embed="rId2"/>
          <a:stretch>
            <a:fillRect/>
          </a:stretch>
        </p:blipFill>
        <p:spPr>
          <a:xfrm>
            <a:off x="225777" y="112890"/>
            <a:ext cx="8692611" cy="5573888"/>
          </a:xfrm>
          <a:prstGeom prst="rect">
            <a:avLst/>
          </a:prstGeom>
        </p:spPr>
      </p:pic>
      <p:sp>
        <p:nvSpPr>
          <p:cNvPr id="4" name="Rectangle 3">
            <a:extLst>
              <a:ext uri="{FF2B5EF4-FFF2-40B4-BE49-F238E27FC236}">
                <a16:creationId xmlns:a16="http://schemas.microsoft.com/office/drawing/2014/main" id="{69A100CB-B69E-EC5A-FB4C-083018A70893}"/>
              </a:ext>
            </a:extLst>
          </p:cNvPr>
          <p:cNvSpPr/>
          <p:nvPr/>
        </p:nvSpPr>
        <p:spPr>
          <a:xfrm>
            <a:off x="0" y="6331587"/>
            <a:ext cx="9144000" cy="276999"/>
          </a:xfrm>
          <a:prstGeom prst="rect">
            <a:avLst/>
          </a:prstGeom>
        </p:spPr>
        <p:txBody>
          <a:bodyPr wrap="square">
            <a:spAutoFit/>
          </a:bodyPr>
          <a:lstStyle/>
          <a:p>
            <a:pPr algn="ctr"/>
            <a:r>
              <a:rPr lang="en-US" b="1" baseline="30000" dirty="0"/>
              <a:t>CUBIC window curves with competing flows (NS simulation in a network with 500Mbps and 100ms RTT), </a:t>
            </a:r>
            <a:r>
              <a:rPr lang="en-US" b="1" i="1" baseline="30000" dirty="0"/>
              <a:t>C </a:t>
            </a:r>
            <a:r>
              <a:rPr lang="en-US" b="1" baseline="30000" dirty="0"/>
              <a:t>= 0.4, β = 0.8.</a:t>
            </a:r>
            <a:endParaRPr lang="en-US" b="1" dirty="0"/>
          </a:p>
        </p:txBody>
      </p:sp>
    </p:spTree>
    <p:extLst>
      <p:ext uri="{BB962C8B-B14F-4D97-AF65-F5344CB8AC3E}">
        <p14:creationId xmlns:p14="http://schemas.microsoft.com/office/powerpoint/2010/main" val="31791861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EAD2628-3B30-15F2-8730-7A1070A77D21}"/>
              </a:ext>
            </a:extLst>
          </p:cNvPr>
          <p:cNvSpPr>
            <a:spLocks noGrp="1"/>
          </p:cNvSpPr>
          <p:nvPr>
            <p:ph type="sldNum" sz="quarter" idx="12"/>
          </p:nvPr>
        </p:nvSpPr>
        <p:spPr/>
        <p:txBody>
          <a:bodyPr/>
          <a:lstStyle/>
          <a:p>
            <a:pPr>
              <a:defRPr/>
            </a:pPr>
            <a:fld id="{983B2371-4882-F247-9615-1FEE18DC3753}" type="slidenum">
              <a:rPr lang="en-US" altLang="en-US" smtClean="0"/>
              <a:pPr>
                <a:defRPr/>
              </a:pPr>
              <a:t>34</a:t>
            </a:fld>
            <a:endParaRPr lang="en-US" altLang="en-US"/>
          </a:p>
        </p:txBody>
      </p:sp>
      <p:pic>
        <p:nvPicPr>
          <p:cNvPr id="3" name="Picture 2">
            <a:extLst>
              <a:ext uri="{FF2B5EF4-FFF2-40B4-BE49-F238E27FC236}">
                <a16:creationId xmlns:a16="http://schemas.microsoft.com/office/drawing/2014/main" id="{1EDEC744-FC5C-CDAC-CC2A-BA61250BDE72}"/>
              </a:ext>
            </a:extLst>
          </p:cNvPr>
          <p:cNvPicPr>
            <a:picLocks noChangeAspect="1"/>
          </p:cNvPicPr>
          <p:nvPr/>
        </p:nvPicPr>
        <p:blipFill>
          <a:blip r:embed="rId2"/>
          <a:stretch>
            <a:fillRect/>
          </a:stretch>
        </p:blipFill>
        <p:spPr>
          <a:xfrm>
            <a:off x="1186483" y="841066"/>
            <a:ext cx="6771033" cy="5535853"/>
          </a:xfrm>
          <a:prstGeom prst="rect">
            <a:avLst/>
          </a:prstGeom>
        </p:spPr>
      </p:pic>
      <p:sp>
        <p:nvSpPr>
          <p:cNvPr id="4" name="Rectangle 3">
            <a:extLst>
              <a:ext uri="{FF2B5EF4-FFF2-40B4-BE49-F238E27FC236}">
                <a16:creationId xmlns:a16="http://schemas.microsoft.com/office/drawing/2014/main" id="{9BFA8134-F6A0-919F-8D56-A649112F270C}"/>
              </a:ext>
            </a:extLst>
          </p:cNvPr>
          <p:cNvSpPr/>
          <p:nvPr/>
        </p:nvSpPr>
        <p:spPr>
          <a:xfrm>
            <a:off x="0" y="0"/>
            <a:ext cx="9144000" cy="834887"/>
          </a:xfrm>
          <a:prstGeom prst="rect">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dirty="0"/>
              <a:t>TCP ex Machina: Remy</a:t>
            </a:r>
          </a:p>
        </p:txBody>
      </p:sp>
      <p:sp>
        <p:nvSpPr>
          <p:cNvPr id="5" name="TextBox 4">
            <a:extLst>
              <a:ext uri="{FF2B5EF4-FFF2-40B4-BE49-F238E27FC236}">
                <a16:creationId xmlns:a16="http://schemas.microsoft.com/office/drawing/2014/main" id="{4D76C06C-3BD5-B70E-496C-8453B58D5A36}"/>
              </a:ext>
            </a:extLst>
          </p:cNvPr>
          <p:cNvSpPr txBox="1"/>
          <p:nvPr/>
        </p:nvSpPr>
        <p:spPr>
          <a:xfrm>
            <a:off x="0" y="6488668"/>
            <a:ext cx="6152133" cy="369332"/>
          </a:xfrm>
          <a:prstGeom prst="rect">
            <a:avLst/>
          </a:prstGeom>
          <a:noFill/>
        </p:spPr>
        <p:txBody>
          <a:bodyPr wrap="none" rtlCol="0">
            <a:spAutoFit/>
          </a:bodyPr>
          <a:lstStyle/>
          <a:p>
            <a:r>
              <a:rPr lang="en-US" dirty="0"/>
              <a:t>Link to the paper: https://</a:t>
            </a:r>
            <a:r>
              <a:rPr lang="en-US" dirty="0" err="1"/>
              <a:t>web.mit.edu</a:t>
            </a:r>
            <a:r>
              <a:rPr lang="en-US" dirty="0"/>
              <a:t>/</a:t>
            </a:r>
            <a:r>
              <a:rPr lang="en-US" dirty="0" err="1"/>
              <a:t>remy</a:t>
            </a:r>
            <a:r>
              <a:rPr lang="en-US" dirty="0"/>
              <a:t>/</a:t>
            </a:r>
            <a:r>
              <a:rPr lang="en-US" dirty="0" err="1"/>
              <a:t>TCPexMachina.pdf</a:t>
            </a:r>
            <a:endParaRPr lang="en-US" dirty="0"/>
          </a:p>
        </p:txBody>
      </p:sp>
    </p:spTree>
    <p:extLst>
      <p:ext uri="{BB962C8B-B14F-4D97-AF65-F5344CB8AC3E}">
        <p14:creationId xmlns:p14="http://schemas.microsoft.com/office/powerpoint/2010/main" val="2519818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1">
            <a:extLst>
              <a:ext uri="{FF2B5EF4-FFF2-40B4-BE49-F238E27FC236}">
                <a16:creationId xmlns:a16="http://schemas.microsoft.com/office/drawing/2014/main" id="{C198ABE5-00C7-1A71-1614-673E811FFD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91440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3FA6A593-5868-B256-232D-39F35DFAE972}"/>
              </a:ext>
            </a:extLst>
          </p:cNvPr>
          <p:cNvSpPr txBox="1"/>
          <p:nvPr/>
        </p:nvSpPr>
        <p:spPr>
          <a:xfrm>
            <a:off x="0" y="1408113"/>
            <a:ext cx="9144000" cy="646112"/>
          </a:xfrm>
          <a:prstGeom prst="rect">
            <a:avLst/>
          </a:prstGeom>
          <a:solidFill>
            <a:schemeClr val="accent1">
              <a:lumMod val="50000"/>
            </a:schemeClr>
          </a:solid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Lucida Bright" panose="02040602050505020304" pitchFamily="18" charset="77"/>
                <a:ea typeface="ＭＳ Ｐゴシック" panose="020B0600070205080204" pitchFamily="34" charset="-128"/>
                <a:cs typeface="Centaur" panose="020F0502020204030204" pitchFamily="34" charset="0"/>
              </a:rPr>
              <a:t>Computer Networks</a:t>
            </a:r>
          </a:p>
        </p:txBody>
      </p:sp>
      <p:sp>
        <p:nvSpPr>
          <p:cNvPr id="138243" name="TextBox 3">
            <a:extLst>
              <a:ext uri="{FF2B5EF4-FFF2-40B4-BE49-F238E27FC236}">
                <a16:creationId xmlns:a16="http://schemas.microsoft.com/office/drawing/2014/main" id="{AD9C53BC-2D44-BDD1-D4DA-C1B3667B87B7}"/>
              </a:ext>
            </a:extLst>
          </p:cNvPr>
          <p:cNvSpPr txBox="1">
            <a:spLocks noChangeArrowheads="1"/>
          </p:cNvSpPr>
          <p:nvPr/>
        </p:nvSpPr>
        <p:spPr bwMode="auto">
          <a:xfrm>
            <a:off x="0" y="4516438"/>
            <a:ext cx="914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941100"/>
                </a:solidFill>
                <a:effectLst/>
                <a:uLnTx/>
                <a:uFillTx/>
                <a:latin typeface="Lucida Bright" panose="02040602050505020304" pitchFamily="18" charset="77"/>
                <a:ea typeface="ＭＳ Ｐゴシック" panose="020B0600070205080204" pitchFamily="34" charset="-128"/>
                <a:cs typeface="+mn-cs"/>
              </a:rPr>
              <a:t>Nirupam Roy</a:t>
            </a:r>
          </a:p>
        </p:txBody>
      </p:sp>
      <p:sp>
        <p:nvSpPr>
          <p:cNvPr id="138244" name="TextBox 4">
            <a:extLst>
              <a:ext uri="{FF2B5EF4-FFF2-40B4-BE49-F238E27FC236}">
                <a16:creationId xmlns:a16="http://schemas.microsoft.com/office/drawing/2014/main" id="{EAC19BB3-14A7-0D5C-B1F2-45E8FE77606A}"/>
              </a:ext>
            </a:extLst>
          </p:cNvPr>
          <p:cNvSpPr txBox="1">
            <a:spLocks noChangeArrowheads="1"/>
          </p:cNvSpPr>
          <p:nvPr/>
        </p:nvSpPr>
        <p:spPr bwMode="auto">
          <a:xfrm>
            <a:off x="0" y="4881563"/>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Lucida Bright" panose="02040602050505020304" pitchFamily="18" charset="77"/>
                <a:ea typeface="ＭＳ Ｐゴシック" panose="020B0600070205080204" pitchFamily="34" charset="-128"/>
                <a:cs typeface="+mn-cs"/>
              </a:rPr>
              <a:t>Tu-Th 2:00-3:15pm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Lucida Bright" panose="02040602050505020304" pitchFamily="18" charset="77"/>
                <a:ea typeface="ＭＳ Ｐゴシック" panose="020B0600070205080204" pitchFamily="34" charset="-128"/>
                <a:cs typeface="+mn-cs"/>
              </a:rPr>
              <a:t>CSI 2117</a:t>
            </a:r>
          </a:p>
        </p:txBody>
      </p:sp>
      <p:pic>
        <p:nvPicPr>
          <p:cNvPr id="138245" name="Picture 5">
            <a:extLst>
              <a:ext uri="{FF2B5EF4-FFF2-40B4-BE49-F238E27FC236}">
                <a16:creationId xmlns:a16="http://schemas.microsoft.com/office/drawing/2014/main" id="{5953F1B0-2943-A3C1-812E-8ED00E2E3C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2038" y="2536825"/>
            <a:ext cx="1809750"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6" name="TextBox 6">
            <a:extLst>
              <a:ext uri="{FF2B5EF4-FFF2-40B4-BE49-F238E27FC236}">
                <a16:creationId xmlns:a16="http://schemas.microsoft.com/office/drawing/2014/main" id="{53E4FC6C-F820-C47F-92C2-B01B46B0D5F8}"/>
              </a:ext>
            </a:extLst>
          </p:cNvPr>
          <p:cNvSpPr txBox="1">
            <a:spLocks noChangeArrowheads="1"/>
          </p:cNvSpPr>
          <p:nvPr/>
        </p:nvSpPr>
        <p:spPr bwMode="auto">
          <a:xfrm>
            <a:off x="2736850" y="2066925"/>
            <a:ext cx="38877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376092"/>
                </a:solidFill>
                <a:effectLst/>
                <a:uLnTx/>
                <a:uFillTx/>
                <a:latin typeface="Lucida Bright" panose="02040602050505020304" pitchFamily="18" charset="77"/>
                <a:ea typeface="ＭＳ Ｐゴシック" panose="020B0600070205080204" pitchFamily="34" charset="-128"/>
                <a:cs typeface="+mn-cs"/>
              </a:rPr>
              <a:t>CMSC 417 : Spring 2024</a:t>
            </a:r>
          </a:p>
        </p:txBody>
      </p:sp>
      <p:sp>
        <p:nvSpPr>
          <p:cNvPr id="138247" name="TextBox 7">
            <a:extLst>
              <a:ext uri="{FF2B5EF4-FFF2-40B4-BE49-F238E27FC236}">
                <a16:creationId xmlns:a16="http://schemas.microsoft.com/office/drawing/2014/main" id="{E61B319E-D40E-CEA5-B5C1-11CA5CA1555D}"/>
              </a:ext>
            </a:extLst>
          </p:cNvPr>
          <p:cNvSpPr txBox="1">
            <a:spLocks noChangeArrowheads="1"/>
          </p:cNvSpPr>
          <p:nvPr/>
        </p:nvSpPr>
        <p:spPr bwMode="auto">
          <a:xfrm>
            <a:off x="0" y="3378200"/>
            <a:ext cx="91440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200" b="1" i="0" u="none" strike="noStrike" kern="1200" cap="none" spc="0" normalizeH="0" baseline="0" noProof="0">
                <a:ln>
                  <a:noFill/>
                </a:ln>
                <a:solidFill>
                  <a:srgbClr val="376092"/>
                </a:solidFill>
                <a:effectLst/>
                <a:uLnTx/>
                <a:uFillTx/>
                <a:latin typeface="Lucida Bright" panose="02040602050505020304" pitchFamily="18" charset="77"/>
                <a:ea typeface="ＭＳ Ｐゴシック" panose="020B0600070205080204" pitchFamily="34" charset="-128"/>
                <a:cs typeface="+mn-cs"/>
              </a:rPr>
              <a:t>Topic: Link layer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376092"/>
                </a:solidFill>
                <a:effectLst/>
                <a:uLnTx/>
                <a:uFillTx/>
                <a:latin typeface="Lucida Bright" panose="02040602050505020304" pitchFamily="18" charset="77"/>
                <a:ea typeface="ＭＳ Ｐゴシック" panose="020B0600070205080204" pitchFamily="34" charset="-128"/>
                <a:cs typeface="+mn-cs"/>
              </a:rPr>
              <a:t>(Textbook chapter 2)</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Number Placeholder 1">
            <a:extLst>
              <a:ext uri="{FF2B5EF4-FFF2-40B4-BE49-F238E27FC236}">
                <a16:creationId xmlns:a16="http://schemas.microsoft.com/office/drawing/2014/main" id="{E0445812-D7D7-554E-FAB6-EDABD68D97F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F94155E-E885-B94D-80A4-5D79833CA10C}"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139266" name="Picture 2">
            <a:extLst>
              <a:ext uri="{FF2B5EF4-FFF2-40B4-BE49-F238E27FC236}">
                <a16:creationId xmlns:a16="http://schemas.microsoft.com/office/drawing/2014/main" id="{C6ECBB47-504C-D44F-424E-B6BB3E556A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450" y="893763"/>
            <a:ext cx="8293100"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7" name="Rectangle 2">
            <a:extLst>
              <a:ext uri="{FF2B5EF4-FFF2-40B4-BE49-F238E27FC236}">
                <a16:creationId xmlns:a16="http://schemas.microsoft.com/office/drawing/2014/main" id="{07058483-0EC5-7791-BC51-F9CAFFDA9293}"/>
              </a:ext>
            </a:extLst>
          </p:cNvPr>
          <p:cNvSpPr txBox="1">
            <a:spLocks noChangeArrowheads="1"/>
          </p:cNvSpPr>
          <p:nvPr/>
        </p:nvSpPr>
        <p:spPr bwMode="auto">
          <a:xfrm>
            <a:off x="457200" y="-65088"/>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Protocol Layers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itle 7">
            <a:extLst>
              <a:ext uri="{FF2B5EF4-FFF2-40B4-BE49-F238E27FC236}">
                <a16:creationId xmlns:a16="http://schemas.microsoft.com/office/drawing/2014/main" id="{840A08A6-876F-9ABA-6B70-45E78F4EDD77}"/>
              </a:ext>
            </a:extLst>
          </p:cNvPr>
          <p:cNvSpPr>
            <a:spLocks noGrp="1"/>
          </p:cNvSpPr>
          <p:nvPr>
            <p:ph type="ctrTitle"/>
          </p:nvPr>
        </p:nvSpPr>
        <p:spPr/>
        <p:txBody>
          <a:bodyPr/>
          <a:lstStyle/>
          <a:p>
            <a:r>
              <a:rPr lang="en-US" altLang="en-US">
                <a:ea typeface="ＭＳ Ｐゴシック" panose="020B0600070205080204" pitchFamily="34" charset="-128"/>
              </a:rPr>
              <a:t>Link = Medium + Adapters</a:t>
            </a:r>
          </a:p>
        </p:txBody>
      </p:sp>
      <p:sp>
        <p:nvSpPr>
          <p:cNvPr id="9" name="Subtitle 8">
            <a:extLst>
              <a:ext uri="{FF2B5EF4-FFF2-40B4-BE49-F238E27FC236}">
                <a16:creationId xmlns:a16="http://schemas.microsoft.com/office/drawing/2014/main" id="{400F5384-A205-7A34-240A-FB77AFFB3C2A}"/>
              </a:ext>
            </a:extLst>
          </p:cNvPr>
          <p:cNvSpPr>
            <a:spLocks noGrp="1"/>
          </p:cNvSpPr>
          <p:nvPr>
            <p:ph type="subTitle" idx="1"/>
          </p:nvPr>
        </p:nvSpPr>
        <p:spPr/>
        <p:txBody>
          <a:bodyPr/>
          <a:lstStyle/>
          <a:p>
            <a:pPr>
              <a:buFont typeface="Arial" pitchFamily="1" charset="0"/>
              <a:buNone/>
              <a:defRPr/>
            </a:pPr>
            <a:endParaRPr lang="en-US"/>
          </a:p>
        </p:txBody>
      </p:sp>
      <p:sp>
        <p:nvSpPr>
          <p:cNvPr id="141315" name="Slide Number Placeholder 2">
            <a:extLst>
              <a:ext uri="{FF2B5EF4-FFF2-40B4-BE49-F238E27FC236}">
                <a16:creationId xmlns:a16="http://schemas.microsoft.com/office/drawing/2014/main" id="{52D68670-2868-D14B-ECBC-EE78A603EF6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5FDDC1-F23A-8F40-B328-B7C77797DA66}"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Title 1">
            <a:extLst>
              <a:ext uri="{FF2B5EF4-FFF2-40B4-BE49-F238E27FC236}">
                <a16:creationId xmlns:a16="http://schemas.microsoft.com/office/drawing/2014/main" id="{96BC4BF3-145D-9FD8-6370-D8216EFD1086}"/>
              </a:ext>
            </a:extLst>
          </p:cNvPr>
          <p:cNvSpPr>
            <a:spLocks noGrp="1"/>
          </p:cNvSpPr>
          <p:nvPr>
            <p:ph type="title"/>
          </p:nvPr>
        </p:nvSpPr>
        <p:spPr/>
        <p:txBody>
          <a:bodyPr/>
          <a:lstStyle/>
          <a:p>
            <a:r>
              <a:rPr lang="en-US" altLang="en-US">
                <a:ea typeface="ＭＳ Ｐゴシック" panose="020B0600070205080204" pitchFamily="34" charset="-128"/>
              </a:rPr>
              <a:t>What is a Link?</a:t>
            </a:r>
          </a:p>
        </p:txBody>
      </p:sp>
      <p:sp>
        <p:nvSpPr>
          <p:cNvPr id="20483" name="Slide Number Placeholder 2">
            <a:extLst>
              <a:ext uri="{FF2B5EF4-FFF2-40B4-BE49-F238E27FC236}">
                <a16:creationId xmlns:a16="http://schemas.microsoft.com/office/drawing/2014/main" id="{88AB5A85-C527-2C99-1549-B79F0238942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67AF0D6-1DDB-6248-B4B1-57D4D3230BDA}"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20484" name="Picture 2" descr="fibers2">
            <a:extLst>
              <a:ext uri="{FF2B5EF4-FFF2-40B4-BE49-F238E27FC236}">
                <a16:creationId xmlns:a16="http://schemas.microsoft.com/office/drawing/2014/main" id="{05464884-207F-94FF-F0DD-7849E0B56E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054225"/>
            <a:ext cx="2071688"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3" descr="coaxial">
            <a:extLst>
              <a:ext uri="{FF2B5EF4-FFF2-40B4-BE49-F238E27FC236}">
                <a16:creationId xmlns:a16="http://schemas.microsoft.com/office/drawing/2014/main" id="{B1577CBF-7CE9-A75A-556F-9C2CEB1379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588" y="4564063"/>
            <a:ext cx="1065212"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extBox 8">
            <a:extLst>
              <a:ext uri="{FF2B5EF4-FFF2-40B4-BE49-F238E27FC236}">
                <a16:creationId xmlns:a16="http://schemas.microsoft.com/office/drawing/2014/main" id="{918B7EBF-0E9B-533D-4652-34DFE2CA3138}"/>
              </a:ext>
            </a:extLst>
          </p:cNvPr>
          <p:cNvSpPr txBox="1">
            <a:spLocks noChangeArrowheads="1"/>
          </p:cNvSpPr>
          <p:nvPr/>
        </p:nvSpPr>
        <p:spPr bwMode="auto">
          <a:xfrm>
            <a:off x="141288" y="1295400"/>
            <a:ext cx="43545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Communication Medium</a:t>
            </a:r>
          </a:p>
        </p:txBody>
      </p:sp>
      <p:sp>
        <p:nvSpPr>
          <p:cNvPr id="20487" name="TextBox 10">
            <a:extLst>
              <a:ext uri="{FF2B5EF4-FFF2-40B4-BE49-F238E27FC236}">
                <a16:creationId xmlns:a16="http://schemas.microsoft.com/office/drawing/2014/main" id="{F16309F2-C359-D596-00F8-EAB259BCA168}"/>
              </a:ext>
            </a:extLst>
          </p:cNvPr>
          <p:cNvSpPr txBox="1">
            <a:spLocks noChangeArrowheads="1"/>
          </p:cNvSpPr>
          <p:nvPr/>
        </p:nvSpPr>
        <p:spPr bwMode="auto">
          <a:xfrm>
            <a:off x="5411788" y="1295400"/>
            <a:ext cx="30448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Network Adapter</a:t>
            </a:r>
          </a:p>
        </p:txBody>
      </p:sp>
      <p:pic>
        <p:nvPicPr>
          <p:cNvPr id="20488" name="Picture 6" descr="nic1000">
            <a:extLst>
              <a:ext uri="{FF2B5EF4-FFF2-40B4-BE49-F238E27FC236}">
                <a16:creationId xmlns:a16="http://schemas.microsoft.com/office/drawing/2014/main" id="{48A99AA5-3379-F94D-A6E4-E3A7140752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2057400"/>
            <a:ext cx="1751013"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180px-Homing_pigeon">
            <a:extLst>
              <a:ext uri="{FF2B5EF4-FFF2-40B4-BE49-F238E27FC236}">
                <a16:creationId xmlns:a16="http://schemas.microsoft.com/office/drawing/2014/main" id="{AA6F79D5-C8D6-2763-7BBD-7C71484ABB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3962400"/>
            <a:ext cx="2239963"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14">
            <a:extLst>
              <a:ext uri="{FF2B5EF4-FFF2-40B4-BE49-F238E27FC236}">
                <a16:creationId xmlns:a16="http://schemas.microsoft.com/office/drawing/2014/main" id="{20DA4213-88FE-FC60-F522-F66B74CACF8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213360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1" name="Picture 16">
            <a:extLst>
              <a:ext uri="{FF2B5EF4-FFF2-40B4-BE49-F238E27FC236}">
                <a16:creationId xmlns:a16="http://schemas.microsoft.com/office/drawing/2014/main" id="{8A5AA9D9-DF49-6D11-D44E-FAFC8F1F5E9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58000" y="4902200"/>
            <a:ext cx="220980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2" name="Picture 15">
            <a:extLst>
              <a:ext uri="{FF2B5EF4-FFF2-40B4-BE49-F238E27FC236}">
                <a16:creationId xmlns:a16="http://schemas.microsoft.com/office/drawing/2014/main" id="{4174656C-EF3E-8B7F-7CF4-C98AE98554EF}"/>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029200" y="4343400"/>
            <a:ext cx="219075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3" name="Picture 16" descr="thumb220x174-images683805">
            <a:hlinkClick r:id="rId9"/>
            <a:extLst>
              <a:ext uri="{FF2B5EF4-FFF2-40B4-BE49-F238E27FC236}">
                <a16:creationId xmlns:a16="http://schemas.microsoft.com/office/drawing/2014/main" id="{A5A8C1B6-5E3A-F7AE-0731-07D141A8951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29400" y="3132138"/>
            <a:ext cx="2206625" cy="174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48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49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48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48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048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49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49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49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48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4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animBg="1"/>
      <p:bldP spid="20486" grpId="0"/>
      <p:bldP spid="2048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5">
            <a:extLst>
              <a:ext uri="{FF2B5EF4-FFF2-40B4-BE49-F238E27FC236}">
                <a16:creationId xmlns:a16="http://schemas.microsoft.com/office/drawing/2014/main" id="{8C1D12F0-1616-D3AE-A196-3441B3F317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113" y="-100013"/>
            <a:ext cx="10182226"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362" name="Group 2">
            <a:extLst>
              <a:ext uri="{FF2B5EF4-FFF2-40B4-BE49-F238E27FC236}">
                <a16:creationId xmlns:a16="http://schemas.microsoft.com/office/drawing/2014/main" id="{4A33FA77-6A43-5F8A-D778-64724268B961}"/>
              </a:ext>
            </a:extLst>
          </p:cNvPr>
          <p:cNvGrpSpPr>
            <a:grpSpLocks/>
          </p:cNvGrpSpPr>
          <p:nvPr/>
        </p:nvGrpSpPr>
        <p:grpSpPr bwMode="auto">
          <a:xfrm>
            <a:off x="-173038" y="2465388"/>
            <a:ext cx="9521826" cy="1176337"/>
            <a:chOff x="-520545" y="4967796"/>
            <a:chExt cx="9522372" cy="1176622"/>
          </a:xfrm>
        </p:grpSpPr>
        <p:sp>
          <p:nvSpPr>
            <p:cNvPr id="4" name="Rectangle 3">
              <a:extLst>
                <a:ext uri="{FF2B5EF4-FFF2-40B4-BE49-F238E27FC236}">
                  <a16:creationId xmlns:a16="http://schemas.microsoft.com/office/drawing/2014/main" id="{1724CE65-B4D7-460D-0D70-CA82DC46D2AB}"/>
                </a:ext>
              </a:extLst>
            </p:cNvPr>
            <p:cNvSpPr/>
            <p:nvPr/>
          </p:nvSpPr>
          <p:spPr>
            <a:xfrm>
              <a:off x="-520545" y="5050366"/>
              <a:ext cx="9522372" cy="1094052"/>
            </a:xfrm>
            <a:prstGeom prst="rect">
              <a:avLst/>
            </a:prstGeom>
            <a:solidFill>
              <a:srgbClr val="2F3F6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ucida Bright" charset="0"/>
                <a:ea typeface="Lucida Bright" charset="0"/>
                <a:cs typeface="Lucida Bright" charset="0"/>
              </a:endParaRPr>
            </a:p>
          </p:txBody>
        </p:sp>
        <p:sp>
          <p:nvSpPr>
            <p:cNvPr id="143368" name="TextBox 4">
              <a:extLst>
                <a:ext uri="{FF2B5EF4-FFF2-40B4-BE49-F238E27FC236}">
                  <a16:creationId xmlns:a16="http://schemas.microsoft.com/office/drawing/2014/main" id="{56AE2307-1B2C-4314-D35C-509060BCCC69}"/>
                </a:ext>
              </a:extLst>
            </p:cNvPr>
            <p:cNvSpPr txBox="1">
              <a:spLocks noChangeArrowheads="1"/>
            </p:cNvSpPr>
            <p:nvPr/>
          </p:nvSpPr>
          <p:spPr bwMode="auto">
            <a:xfrm>
              <a:off x="-520545" y="4967796"/>
              <a:ext cx="9522372" cy="1141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5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FFFFFF"/>
                  </a:solidFill>
                  <a:effectLst/>
                  <a:uLnTx/>
                  <a:uFillTx/>
                  <a:latin typeface="Lucida Bright" panose="02040602050505020304" pitchFamily="18" charset="77"/>
                  <a:ea typeface="ＭＳ Ｐゴシック" panose="020B0600070205080204" pitchFamily="34" charset="-128"/>
                  <a:cs typeface="+mn-cs"/>
                </a:rPr>
                <a:t>Ripple: Communicating through Physical Vibrations</a:t>
              </a:r>
            </a:p>
            <a:p>
              <a:pPr marL="0" marR="0" lvl="0" indent="0" algn="ctr" defTabSz="457200" rtl="0" eaLnBrk="1" fontAlgn="base" latinLnBrk="0" hangingPunct="1">
                <a:lnSpc>
                  <a:spcPct val="15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Lucida Bright" panose="02040602050505020304" pitchFamily="18" charset="77"/>
                  <a:ea typeface="ＭＳ Ｐゴシック" panose="020B0600070205080204" pitchFamily="34" charset="-128"/>
                  <a:cs typeface="+mn-cs"/>
                </a:rPr>
                <a:t>NSDI 2015</a:t>
              </a:r>
            </a:p>
          </p:txBody>
        </p:sp>
      </p:grpSp>
      <p:grpSp>
        <p:nvGrpSpPr>
          <p:cNvPr id="143363" name="Group 6">
            <a:extLst>
              <a:ext uri="{FF2B5EF4-FFF2-40B4-BE49-F238E27FC236}">
                <a16:creationId xmlns:a16="http://schemas.microsoft.com/office/drawing/2014/main" id="{178BF427-921F-D728-B7B4-088399103F9A}"/>
              </a:ext>
            </a:extLst>
          </p:cNvPr>
          <p:cNvGrpSpPr>
            <a:grpSpLocks/>
          </p:cNvGrpSpPr>
          <p:nvPr/>
        </p:nvGrpSpPr>
        <p:grpSpPr bwMode="auto">
          <a:xfrm>
            <a:off x="-173038" y="1295400"/>
            <a:ext cx="9521826" cy="820738"/>
            <a:chOff x="-520545" y="5050875"/>
            <a:chExt cx="9522372" cy="821765"/>
          </a:xfrm>
        </p:grpSpPr>
        <p:sp>
          <p:nvSpPr>
            <p:cNvPr id="8" name="Rectangle 7">
              <a:extLst>
                <a:ext uri="{FF2B5EF4-FFF2-40B4-BE49-F238E27FC236}">
                  <a16:creationId xmlns:a16="http://schemas.microsoft.com/office/drawing/2014/main" id="{BA7B2453-01E9-F53A-C270-A5167CBA94FA}"/>
                </a:ext>
              </a:extLst>
            </p:cNvPr>
            <p:cNvSpPr/>
            <p:nvPr/>
          </p:nvSpPr>
          <p:spPr>
            <a:xfrm>
              <a:off x="-520545" y="5050875"/>
              <a:ext cx="9522372" cy="821765"/>
            </a:xfrm>
            <a:prstGeom prst="rect">
              <a:avLst/>
            </a:prstGeom>
            <a:solidFill>
              <a:srgbClr val="2F3F6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ucida Bright" charset="0"/>
                <a:ea typeface="Lucida Bright" charset="0"/>
                <a:cs typeface="Lucida Bright" charset="0"/>
              </a:endParaRPr>
            </a:p>
          </p:txBody>
        </p:sp>
        <p:sp>
          <p:nvSpPr>
            <p:cNvPr id="143366" name="TextBox 8">
              <a:extLst>
                <a:ext uri="{FF2B5EF4-FFF2-40B4-BE49-F238E27FC236}">
                  <a16:creationId xmlns:a16="http://schemas.microsoft.com/office/drawing/2014/main" id="{90A13BC6-F5C4-2FB6-8407-A3130A705605}"/>
                </a:ext>
              </a:extLst>
            </p:cNvPr>
            <p:cNvSpPr txBox="1">
              <a:spLocks noChangeArrowheads="1"/>
            </p:cNvSpPr>
            <p:nvPr/>
          </p:nvSpPr>
          <p:spPr bwMode="auto">
            <a:xfrm>
              <a:off x="-256808" y="5076282"/>
              <a:ext cx="899489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FFFFFF"/>
                  </a:solidFill>
                  <a:effectLst/>
                  <a:uLnTx/>
                  <a:uFillTx/>
                  <a:latin typeface="Lucida Bright" panose="02040602050505020304" pitchFamily="18" charset="77"/>
                  <a:ea typeface="ＭＳ Ｐゴシック" panose="020B0600070205080204" pitchFamily="34" charset="-128"/>
                  <a:cs typeface="+mn-cs"/>
                </a:rPr>
                <a:t>Vibration as medium</a:t>
              </a:r>
            </a:p>
          </p:txBody>
        </p:sp>
      </p:grpSp>
      <p:sp>
        <p:nvSpPr>
          <p:cNvPr id="143364" name="Slide Number Placeholder 1">
            <a:extLst>
              <a:ext uri="{FF2B5EF4-FFF2-40B4-BE49-F238E27FC236}">
                <a16:creationId xmlns:a16="http://schemas.microsoft.com/office/drawing/2014/main" id="{25E81C4D-E410-E2B1-0310-B8E583D02B6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BB4B26C-163E-8542-AE51-65149823B4D9}"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CA1F82-870E-71FB-3137-2D6F0A12B44E}"/>
              </a:ext>
            </a:extLst>
          </p:cNvPr>
          <p:cNvSpPr>
            <a:spLocks noGrp="1"/>
          </p:cNvSpPr>
          <p:nvPr>
            <p:ph type="sldNum" sz="quarter" idx="12"/>
          </p:nvPr>
        </p:nvSpPr>
        <p:spPr/>
        <p:txBody>
          <a:bodyPr/>
          <a:lstStyle/>
          <a:p>
            <a:pPr>
              <a:defRPr/>
            </a:pPr>
            <a:fld id="{121E7658-8E9E-354F-8DE0-8AEAF9E6AF10}" type="slidenum">
              <a:rPr lang="en-US" altLang="en-US" smtClean="0"/>
              <a:pPr>
                <a:defRPr/>
              </a:pPr>
              <a:t>4</a:t>
            </a:fld>
            <a:endParaRPr lang="en-US" altLang="en-US"/>
          </a:p>
        </p:txBody>
      </p:sp>
      <p:pic>
        <p:nvPicPr>
          <p:cNvPr id="4" name="Picture 3">
            <a:extLst>
              <a:ext uri="{FF2B5EF4-FFF2-40B4-BE49-F238E27FC236}">
                <a16:creationId xmlns:a16="http://schemas.microsoft.com/office/drawing/2014/main" id="{BAC1762B-B016-FC9B-D3B1-2D538EDF2227}"/>
              </a:ext>
            </a:extLst>
          </p:cNvPr>
          <p:cNvPicPr>
            <a:picLocks noChangeAspect="1"/>
          </p:cNvPicPr>
          <p:nvPr/>
        </p:nvPicPr>
        <p:blipFill rotWithShape="1">
          <a:blip r:embed="rId2"/>
          <a:srcRect l="20143" t="12434" r="19949" b="52509"/>
          <a:stretch/>
        </p:blipFill>
        <p:spPr>
          <a:xfrm>
            <a:off x="0" y="-1"/>
            <a:ext cx="9144000" cy="6924587"/>
          </a:xfrm>
          <a:prstGeom prst="rect">
            <a:avLst/>
          </a:prstGeom>
        </p:spPr>
      </p:pic>
      <p:pic>
        <p:nvPicPr>
          <p:cNvPr id="3" name="Picture 2">
            <a:extLst>
              <a:ext uri="{FF2B5EF4-FFF2-40B4-BE49-F238E27FC236}">
                <a16:creationId xmlns:a16="http://schemas.microsoft.com/office/drawing/2014/main" id="{0FF49B5B-CE8F-78F7-D16F-B49C8E25BB5E}"/>
              </a:ext>
            </a:extLst>
          </p:cNvPr>
          <p:cNvPicPr>
            <a:picLocks noChangeAspect="1"/>
          </p:cNvPicPr>
          <p:nvPr/>
        </p:nvPicPr>
        <p:blipFill>
          <a:blip r:embed="rId3"/>
          <a:stretch>
            <a:fillRect/>
          </a:stretch>
        </p:blipFill>
        <p:spPr>
          <a:xfrm>
            <a:off x="4572000" y="5163138"/>
            <a:ext cx="4556685" cy="1193212"/>
          </a:xfrm>
          <a:prstGeom prst="rect">
            <a:avLst/>
          </a:prstGeom>
        </p:spPr>
      </p:pic>
    </p:spTree>
    <p:extLst>
      <p:ext uri="{BB962C8B-B14F-4D97-AF65-F5344CB8AC3E}">
        <p14:creationId xmlns:p14="http://schemas.microsoft.com/office/powerpoint/2010/main" val="11897035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4">
            <a:extLst>
              <a:ext uri="{FF2B5EF4-FFF2-40B4-BE49-F238E27FC236}">
                <a16:creationId xmlns:a16="http://schemas.microsoft.com/office/drawing/2014/main" id="{73FD9290-75D2-32FA-E1F1-BD5A187CDD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3" y="9525"/>
            <a:ext cx="9472613" cy="697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1EC3535E-2CDB-D510-151B-0CA3F32ACC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113" y="-100013"/>
            <a:ext cx="10182226"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1" name="Slide Number Placeholder 1">
            <a:extLst>
              <a:ext uri="{FF2B5EF4-FFF2-40B4-BE49-F238E27FC236}">
                <a16:creationId xmlns:a16="http://schemas.microsoft.com/office/drawing/2014/main" id="{6B796E1B-2564-02F8-AB51-9651A31EE7E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3A21454A-B3A4-BF47-A1C1-3198B5A4F3B6}"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4" fill="hold" nodeType="clickEffect">
                                  <p:stCondLst>
                                    <p:cond delay="0"/>
                                  </p:stCondLst>
                                  <p:childTnLst>
                                    <p:animEffect transition="out" filter="wipe(down)">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1">
            <a:extLst>
              <a:ext uri="{FF2B5EF4-FFF2-40B4-BE49-F238E27FC236}">
                <a16:creationId xmlns:a16="http://schemas.microsoft.com/office/drawing/2014/main" id="{50AC8845-22EF-CE3C-F19A-A3AFFCC7D7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3" y="9525"/>
            <a:ext cx="9255126"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7458" name="Group 2">
            <a:extLst>
              <a:ext uri="{FF2B5EF4-FFF2-40B4-BE49-F238E27FC236}">
                <a16:creationId xmlns:a16="http://schemas.microsoft.com/office/drawing/2014/main" id="{E7AEA3D9-C4BE-451E-5633-561FFEEE3664}"/>
              </a:ext>
            </a:extLst>
          </p:cNvPr>
          <p:cNvGrpSpPr>
            <a:grpSpLocks/>
          </p:cNvGrpSpPr>
          <p:nvPr/>
        </p:nvGrpSpPr>
        <p:grpSpPr bwMode="auto">
          <a:xfrm rot="6258934">
            <a:off x="3645694" y="1604169"/>
            <a:ext cx="676275" cy="823913"/>
            <a:chOff x="2346129" y="1321104"/>
            <a:chExt cx="1756307" cy="2136013"/>
          </a:xfrm>
        </p:grpSpPr>
        <p:sp>
          <p:nvSpPr>
            <p:cNvPr id="4" name="Freeform 3">
              <a:extLst>
                <a:ext uri="{FF2B5EF4-FFF2-40B4-BE49-F238E27FC236}">
                  <a16:creationId xmlns:a16="http://schemas.microsoft.com/office/drawing/2014/main" id="{525C9AD4-F68F-01D3-6942-BB9A5C2DBAC3}"/>
                </a:ext>
              </a:extLst>
            </p:cNvPr>
            <p:cNvSpPr/>
            <p:nvPr/>
          </p:nvSpPr>
          <p:spPr>
            <a:xfrm>
              <a:off x="2502389" y="2040702"/>
              <a:ext cx="898767" cy="1094757"/>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a:solidFill>
                <a:srgbClr val="BB232E"/>
              </a:solidFill>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Lucida Bright" charset="0"/>
                <a:ea typeface="Lucida Bright" charset="0"/>
                <a:cs typeface="Lucida Bright" charset="0"/>
              </a:endParaRPr>
            </a:p>
          </p:txBody>
        </p:sp>
        <p:sp>
          <p:nvSpPr>
            <p:cNvPr id="5" name="Freeform 4">
              <a:extLst>
                <a:ext uri="{FF2B5EF4-FFF2-40B4-BE49-F238E27FC236}">
                  <a16:creationId xmlns:a16="http://schemas.microsoft.com/office/drawing/2014/main" id="{E1503052-2C1D-ECFD-8A4E-4C49EF57E8B9}"/>
                </a:ext>
              </a:extLst>
            </p:cNvPr>
            <p:cNvSpPr/>
            <p:nvPr/>
          </p:nvSpPr>
          <p:spPr>
            <a:xfrm>
              <a:off x="2410700" y="1700107"/>
              <a:ext cx="1319292" cy="1605095"/>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a:solidFill>
                <a:srgbClr val="BB232E"/>
              </a:solidFill>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Lucida Bright" charset="0"/>
                <a:ea typeface="Lucida Bright" charset="0"/>
                <a:cs typeface="Lucida Bright" charset="0"/>
              </a:endParaRPr>
            </a:p>
          </p:txBody>
        </p:sp>
        <p:sp>
          <p:nvSpPr>
            <p:cNvPr id="6" name="Freeform 5">
              <a:extLst>
                <a:ext uri="{FF2B5EF4-FFF2-40B4-BE49-F238E27FC236}">
                  <a16:creationId xmlns:a16="http://schemas.microsoft.com/office/drawing/2014/main" id="{A5CAA1E3-BD25-FDC9-5805-C6BE5C72B9F3}"/>
                </a:ext>
              </a:extLst>
            </p:cNvPr>
            <p:cNvSpPr/>
            <p:nvPr/>
          </p:nvSpPr>
          <p:spPr>
            <a:xfrm>
              <a:off x="2592026" y="2413958"/>
              <a:ext cx="494734" cy="600882"/>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a:solidFill>
                <a:srgbClr val="BB232E"/>
              </a:solidFill>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Lucida Bright" charset="0"/>
                <a:ea typeface="Lucida Bright" charset="0"/>
                <a:cs typeface="Lucida Bright" charset="0"/>
              </a:endParaRPr>
            </a:p>
          </p:txBody>
        </p:sp>
        <p:sp>
          <p:nvSpPr>
            <p:cNvPr id="7" name="Freeform 6">
              <a:extLst>
                <a:ext uri="{FF2B5EF4-FFF2-40B4-BE49-F238E27FC236}">
                  <a16:creationId xmlns:a16="http://schemas.microsoft.com/office/drawing/2014/main" id="{7FAEDA29-B10D-C986-6026-D37F5A701660}"/>
                </a:ext>
              </a:extLst>
            </p:cNvPr>
            <p:cNvSpPr/>
            <p:nvPr/>
          </p:nvSpPr>
          <p:spPr>
            <a:xfrm>
              <a:off x="2346129" y="1321104"/>
              <a:ext cx="1756307" cy="2136013"/>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a:solidFill>
                <a:srgbClr val="BB232E"/>
              </a:solidFill>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Lucida Bright" charset="0"/>
                <a:ea typeface="Lucida Bright" charset="0"/>
                <a:cs typeface="Lucida Bright" charset="0"/>
              </a:endParaRPr>
            </a:p>
          </p:txBody>
        </p:sp>
      </p:grpSp>
      <p:grpSp>
        <p:nvGrpSpPr>
          <p:cNvPr id="8" name="Group 7">
            <a:extLst>
              <a:ext uri="{FF2B5EF4-FFF2-40B4-BE49-F238E27FC236}">
                <a16:creationId xmlns:a16="http://schemas.microsoft.com/office/drawing/2014/main" id="{8664CF09-450A-D8ED-1214-C1718AB49D70}"/>
              </a:ext>
            </a:extLst>
          </p:cNvPr>
          <p:cNvGrpSpPr>
            <a:grpSpLocks/>
          </p:cNvGrpSpPr>
          <p:nvPr/>
        </p:nvGrpSpPr>
        <p:grpSpPr bwMode="auto">
          <a:xfrm>
            <a:off x="1792288" y="4772025"/>
            <a:ext cx="4216400" cy="1862138"/>
            <a:chOff x="1791982" y="4772571"/>
            <a:chExt cx="4217279" cy="1861842"/>
          </a:xfrm>
        </p:grpSpPr>
        <p:sp>
          <p:nvSpPr>
            <p:cNvPr id="147466" name="TextBox 11">
              <a:extLst>
                <a:ext uri="{FF2B5EF4-FFF2-40B4-BE49-F238E27FC236}">
                  <a16:creationId xmlns:a16="http://schemas.microsoft.com/office/drawing/2014/main" id="{76EF2BFB-7F5C-2DA1-BEB3-2418643D7BBB}"/>
                </a:ext>
              </a:extLst>
            </p:cNvPr>
            <p:cNvSpPr txBox="1">
              <a:spLocks noChangeArrowheads="1"/>
            </p:cNvSpPr>
            <p:nvPr/>
          </p:nvSpPr>
          <p:spPr bwMode="auto">
            <a:xfrm>
              <a:off x="3438093" y="5803416"/>
              <a:ext cx="257116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Lucida Bright" panose="02040602050505020304" pitchFamily="18" charset="77"/>
                  <a:ea typeface="ＭＳ Ｐゴシック" panose="020B0600070205080204" pitchFamily="34" charset="-128"/>
                  <a:cs typeface="+mn-cs"/>
                </a:rPr>
                <a:t>Motion sensor</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Lucida Bright" panose="02040602050505020304" pitchFamily="18" charset="77"/>
                  <a:ea typeface="ＭＳ Ｐゴシック" panose="020B0600070205080204" pitchFamily="34" charset="-128"/>
                  <a:cs typeface="+mn-cs"/>
                </a:rPr>
                <a:t>(accelerometer)</a:t>
              </a:r>
            </a:p>
          </p:txBody>
        </p:sp>
        <p:grpSp>
          <p:nvGrpSpPr>
            <p:cNvPr id="147467" name="Group 12">
              <a:extLst>
                <a:ext uri="{FF2B5EF4-FFF2-40B4-BE49-F238E27FC236}">
                  <a16:creationId xmlns:a16="http://schemas.microsoft.com/office/drawing/2014/main" id="{1B74BBB7-83A4-E519-401B-435892852E54}"/>
                </a:ext>
              </a:extLst>
            </p:cNvPr>
            <p:cNvGrpSpPr>
              <a:grpSpLocks/>
            </p:cNvGrpSpPr>
            <p:nvPr/>
          </p:nvGrpSpPr>
          <p:grpSpPr bwMode="auto">
            <a:xfrm>
              <a:off x="1791982" y="4772571"/>
              <a:ext cx="1703508" cy="1694051"/>
              <a:chOff x="3067306" y="3621386"/>
              <a:chExt cx="2061245" cy="2049802"/>
            </a:xfrm>
          </p:grpSpPr>
          <p:sp>
            <p:nvSpPr>
              <p:cNvPr id="14" name="Oval 13">
                <a:extLst>
                  <a:ext uri="{FF2B5EF4-FFF2-40B4-BE49-F238E27FC236}">
                    <a16:creationId xmlns:a16="http://schemas.microsoft.com/office/drawing/2014/main" id="{A0FC39DD-43F8-A30F-B6EF-6E7B648C7746}"/>
                  </a:ext>
                </a:extLst>
              </p:cNvPr>
              <p:cNvSpPr/>
              <p:nvPr/>
            </p:nvSpPr>
            <p:spPr>
              <a:xfrm flipH="1">
                <a:off x="3067306" y="3621386"/>
                <a:ext cx="2061528" cy="2049249"/>
              </a:xfrm>
              <a:prstGeom prst="ellipse">
                <a:avLst/>
              </a:prstGeom>
              <a:noFill/>
              <a:ln w="28575" cmpd="sng">
                <a:solidFill>
                  <a:srgbClr val="953735"/>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7470" name="Picture 14" descr="red_accl.jpg">
                <a:extLst>
                  <a:ext uri="{FF2B5EF4-FFF2-40B4-BE49-F238E27FC236}">
                    <a16:creationId xmlns:a16="http://schemas.microsoft.com/office/drawing/2014/main" id="{380C09ED-8354-5772-8759-5B8A0505D3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928" y="3628229"/>
                <a:ext cx="1934173" cy="1934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6" name="Straight Arrow Connector 15">
              <a:extLst>
                <a:ext uri="{FF2B5EF4-FFF2-40B4-BE49-F238E27FC236}">
                  <a16:creationId xmlns:a16="http://schemas.microsoft.com/office/drawing/2014/main" id="{4D825F44-0A6B-1071-CB77-C16A2DC6742A}"/>
                </a:ext>
              </a:extLst>
            </p:cNvPr>
            <p:cNvCxnSpPr/>
            <p:nvPr/>
          </p:nvCxnSpPr>
          <p:spPr>
            <a:xfrm flipH="1">
              <a:off x="3578291" y="5470960"/>
              <a:ext cx="2021309" cy="30158"/>
            </a:xfrm>
            <a:prstGeom prst="straightConnector1">
              <a:avLst/>
            </a:prstGeom>
            <a:ln>
              <a:solidFill>
                <a:schemeClr val="accent2">
                  <a:lumMod val="75000"/>
                </a:schemeClr>
              </a:solidFill>
              <a:prstDash val="sysDash"/>
              <a:headEnd type="oval" w="med" len="med"/>
              <a:tailEnd type="arrow" w="lg" len="lg"/>
            </a:ln>
            <a:effectLst/>
          </p:spPr>
          <p:style>
            <a:lnRef idx="2">
              <a:schemeClr val="accent1"/>
            </a:lnRef>
            <a:fillRef idx="0">
              <a:schemeClr val="accent1"/>
            </a:fillRef>
            <a:effectRef idx="1">
              <a:schemeClr val="accent1"/>
            </a:effectRef>
            <a:fontRef idx="minor">
              <a:schemeClr val="tx1"/>
            </a:fontRef>
          </p:style>
        </p:cxnSp>
      </p:grpSp>
      <p:cxnSp>
        <p:nvCxnSpPr>
          <p:cNvPr id="17" name="Straight Arrow Connector 16">
            <a:extLst>
              <a:ext uri="{FF2B5EF4-FFF2-40B4-BE49-F238E27FC236}">
                <a16:creationId xmlns:a16="http://schemas.microsoft.com/office/drawing/2014/main" id="{0DBBC409-8105-2052-2CDE-C814E2B448A7}"/>
              </a:ext>
            </a:extLst>
          </p:cNvPr>
          <p:cNvCxnSpPr/>
          <p:nvPr/>
        </p:nvCxnSpPr>
        <p:spPr>
          <a:xfrm>
            <a:off x="4054475" y="1033463"/>
            <a:ext cx="2306638" cy="0"/>
          </a:xfrm>
          <a:prstGeom prst="straightConnector1">
            <a:avLst/>
          </a:prstGeom>
          <a:ln>
            <a:prstDash val="sysDash"/>
            <a:headEnd type="oval" w="med" len="med"/>
            <a:tailEnd type="arrow" w="lg" len="lg"/>
          </a:ln>
          <a:effectLst/>
        </p:spPr>
        <p:style>
          <a:lnRef idx="2">
            <a:schemeClr val="accent1"/>
          </a:lnRef>
          <a:fillRef idx="0">
            <a:schemeClr val="accent1"/>
          </a:fillRef>
          <a:effectRef idx="1">
            <a:schemeClr val="accent1"/>
          </a:effectRef>
          <a:fontRef idx="minor">
            <a:schemeClr val="tx1"/>
          </a:fontRef>
        </p:style>
      </p:cxnSp>
      <p:grpSp>
        <p:nvGrpSpPr>
          <p:cNvPr id="147461" name="Group 17">
            <a:extLst>
              <a:ext uri="{FF2B5EF4-FFF2-40B4-BE49-F238E27FC236}">
                <a16:creationId xmlns:a16="http://schemas.microsoft.com/office/drawing/2014/main" id="{F05229DA-FB6D-6358-905A-39F8759B3203}"/>
              </a:ext>
            </a:extLst>
          </p:cNvPr>
          <p:cNvGrpSpPr>
            <a:grpSpLocks/>
          </p:cNvGrpSpPr>
          <p:nvPr/>
        </p:nvGrpSpPr>
        <p:grpSpPr bwMode="auto">
          <a:xfrm>
            <a:off x="6391275" y="201613"/>
            <a:ext cx="1703388" cy="1693862"/>
            <a:chOff x="1078894" y="2641697"/>
            <a:chExt cx="1407858" cy="1400042"/>
          </a:xfrm>
        </p:grpSpPr>
        <p:sp>
          <p:nvSpPr>
            <p:cNvPr id="19" name="Oval 18">
              <a:extLst>
                <a:ext uri="{FF2B5EF4-FFF2-40B4-BE49-F238E27FC236}">
                  <a16:creationId xmlns:a16="http://schemas.microsoft.com/office/drawing/2014/main" id="{47EA4DA1-4C49-7469-6DBA-73D98BCCAA79}"/>
                </a:ext>
              </a:extLst>
            </p:cNvPr>
            <p:cNvSpPr/>
            <p:nvPr/>
          </p:nvSpPr>
          <p:spPr>
            <a:xfrm>
              <a:off x="1078894" y="2641697"/>
              <a:ext cx="1407858" cy="1400042"/>
            </a:xfrm>
            <a:prstGeom prst="ellipse">
              <a:avLst/>
            </a:prstGeom>
            <a:noFill/>
            <a:ln w="28575" cmpd="sng">
              <a:solidFill>
                <a:srgbClr val="0173A6"/>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7465" name="Picture 19" descr="blast_firstFrame.png">
              <a:extLst>
                <a:ext uri="{FF2B5EF4-FFF2-40B4-BE49-F238E27FC236}">
                  <a16:creationId xmlns:a16="http://schemas.microsoft.com/office/drawing/2014/main" id="{30C3AF58-BC9A-A65A-C3F8-1349BE752F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9796" t="3947" r="42567" b="70807"/>
            <a:stretch>
              <a:fillRect/>
            </a:stretch>
          </p:blipFill>
          <p:spPr bwMode="auto">
            <a:xfrm>
              <a:off x="1237379" y="2847508"/>
              <a:ext cx="1101425" cy="886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7462" name="TextBox 20">
            <a:extLst>
              <a:ext uri="{FF2B5EF4-FFF2-40B4-BE49-F238E27FC236}">
                <a16:creationId xmlns:a16="http://schemas.microsoft.com/office/drawing/2014/main" id="{653B1F4E-D3C8-0331-8E72-354612CE5FF7}"/>
              </a:ext>
            </a:extLst>
          </p:cNvPr>
          <p:cNvSpPr txBox="1">
            <a:spLocks noChangeArrowheads="1"/>
          </p:cNvSpPr>
          <p:nvPr/>
        </p:nvSpPr>
        <p:spPr bwMode="auto">
          <a:xfrm>
            <a:off x="6105525" y="1895475"/>
            <a:ext cx="2571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Lucida Bright" panose="02040602050505020304" pitchFamily="18" charset="77"/>
                <a:ea typeface="ＭＳ Ｐゴシック" panose="020B0600070205080204" pitchFamily="34" charset="-128"/>
                <a:cs typeface="+mn-cs"/>
              </a:rPr>
              <a:t>Vibration motor</a:t>
            </a:r>
          </a:p>
        </p:txBody>
      </p:sp>
      <p:sp>
        <p:nvSpPr>
          <p:cNvPr id="147463" name="Slide Number Placeholder 8">
            <a:extLst>
              <a:ext uri="{FF2B5EF4-FFF2-40B4-BE49-F238E27FC236}">
                <a16:creationId xmlns:a16="http://schemas.microsoft.com/office/drawing/2014/main" id="{3EC659B6-200E-F745-9C54-3520EC607D3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2E74735A-E6BB-8E4F-B4BA-DF2C32D57D06}"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1">
            <a:extLst>
              <a:ext uri="{FF2B5EF4-FFF2-40B4-BE49-F238E27FC236}">
                <a16:creationId xmlns:a16="http://schemas.microsoft.com/office/drawing/2014/main" id="{C3E60BC4-B0D1-FC37-E644-0F5BDBEDF8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3" y="9525"/>
            <a:ext cx="9255126"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9506" name="Group 2">
            <a:extLst>
              <a:ext uri="{FF2B5EF4-FFF2-40B4-BE49-F238E27FC236}">
                <a16:creationId xmlns:a16="http://schemas.microsoft.com/office/drawing/2014/main" id="{E70ABDF7-C134-0E68-312A-C003FD1D0573}"/>
              </a:ext>
            </a:extLst>
          </p:cNvPr>
          <p:cNvGrpSpPr>
            <a:grpSpLocks/>
          </p:cNvGrpSpPr>
          <p:nvPr/>
        </p:nvGrpSpPr>
        <p:grpSpPr bwMode="auto">
          <a:xfrm rot="6258934">
            <a:off x="3645694" y="1604169"/>
            <a:ext cx="676275" cy="823913"/>
            <a:chOff x="2346129" y="1321104"/>
            <a:chExt cx="1756307" cy="2136013"/>
          </a:xfrm>
        </p:grpSpPr>
        <p:sp>
          <p:nvSpPr>
            <p:cNvPr id="4" name="Freeform 3">
              <a:extLst>
                <a:ext uri="{FF2B5EF4-FFF2-40B4-BE49-F238E27FC236}">
                  <a16:creationId xmlns:a16="http://schemas.microsoft.com/office/drawing/2014/main" id="{2692D2F6-7B0B-20CF-C818-C5F8DBFF98DC}"/>
                </a:ext>
              </a:extLst>
            </p:cNvPr>
            <p:cNvSpPr/>
            <p:nvPr/>
          </p:nvSpPr>
          <p:spPr>
            <a:xfrm>
              <a:off x="2502389" y="2040702"/>
              <a:ext cx="898767" cy="1094757"/>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a:solidFill>
                <a:srgbClr val="BB232E"/>
              </a:solidFill>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Lucida Bright" charset="0"/>
                <a:ea typeface="Lucida Bright" charset="0"/>
                <a:cs typeface="Lucida Bright" charset="0"/>
              </a:endParaRPr>
            </a:p>
          </p:txBody>
        </p:sp>
        <p:sp>
          <p:nvSpPr>
            <p:cNvPr id="5" name="Freeform 4">
              <a:extLst>
                <a:ext uri="{FF2B5EF4-FFF2-40B4-BE49-F238E27FC236}">
                  <a16:creationId xmlns:a16="http://schemas.microsoft.com/office/drawing/2014/main" id="{2F461CDF-D681-7F93-1372-69AADAB44392}"/>
                </a:ext>
              </a:extLst>
            </p:cNvPr>
            <p:cNvSpPr/>
            <p:nvPr/>
          </p:nvSpPr>
          <p:spPr>
            <a:xfrm>
              <a:off x="2410700" y="1700107"/>
              <a:ext cx="1319292" cy="1605095"/>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a:solidFill>
                <a:srgbClr val="BB232E"/>
              </a:solidFill>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Lucida Bright" charset="0"/>
                <a:ea typeface="Lucida Bright" charset="0"/>
                <a:cs typeface="Lucida Bright" charset="0"/>
              </a:endParaRPr>
            </a:p>
          </p:txBody>
        </p:sp>
        <p:sp>
          <p:nvSpPr>
            <p:cNvPr id="6" name="Freeform 5">
              <a:extLst>
                <a:ext uri="{FF2B5EF4-FFF2-40B4-BE49-F238E27FC236}">
                  <a16:creationId xmlns:a16="http://schemas.microsoft.com/office/drawing/2014/main" id="{5CC6AB93-9C46-C96A-B31C-923F9ED9EAB2}"/>
                </a:ext>
              </a:extLst>
            </p:cNvPr>
            <p:cNvSpPr/>
            <p:nvPr/>
          </p:nvSpPr>
          <p:spPr>
            <a:xfrm>
              <a:off x="2592026" y="2413958"/>
              <a:ext cx="494734" cy="600882"/>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a:solidFill>
                <a:srgbClr val="BB232E"/>
              </a:solidFill>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Lucida Bright" charset="0"/>
                <a:ea typeface="Lucida Bright" charset="0"/>
                <a:cs typeface="Lucida Bright" charset="0"/>
              </a:endParaRPr>
            </a:p>
          </p:txBody>
        </p:sp>
        <p:sp>
          <p:nvSpPr>
            <p:cNvPr id="7" name="Freeform 6">
              <a:extLst>
                <a:ext uri="{FF2B5EF4-FFF2-40B4-BE49-F238E27FC236}">
                  <a16:creationId xmlns:a16="http://schemas.microsoft.com/office/drawing/2014/main" id="{11F72766-FD14-1B3C-AA5C-B0E63F2E6EEF}"/>
                </a:ext>
              </a:extLst>
            </p:cNvPr>
            <p:cNvSpPr/>
            <p:nvPr/>
          </p:nvSpPr>
          <p:spPr>
            <a:xfrm>
              <a:off x="2346129" y="1321104"/>
              <a:ext cx="1756307" cy="2136013"/>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a:solidFill>
                <a:srgbClr val="BB232E"/>
              </a:solidFill>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Lucida Bright" charset="0"/>
                <a:ea typeface="Lucida Bright" charset="0"/>
                <a:cs typeface="Lucida Bright" charset="0"/>
              </a:endParaRPr>
            </a:p>
          </p:txBody>
        </p:sp>
      </p:grpSp>
      <p:sp>
        <p:nvSpPr>
          <p:cNvPr id="8" name="Freeform 7">
            <a:extLst>
              <a:ext uri="{FF2B5EF4-FFF2-40B4-BE49-F238E27FC236}">
                <a16:creationId xmlns:a16="http://schemas.microsoft.com/office/drawing/2014/main" id="{91374845-D896-A33E-1C2E-7C2320C050C6}"/>
              </a:ext>
            </a:extLst>
          </p:cNvPr>
          <p:cNvSpPr/>
          <p:nvPr/>
        </p:nvSpPr>
        <p:spPr>
          <a:xfrm>
            <a:off x="4046538" y="2293938"/>
            <a:ext cx="1793875" cy="2724150"/>
          </a:xfrm>
          <a:custGeom>
            <a:avLst/>
            <a:gdLst>
              <a:gd name="connsiteX0" fmla="*/ 0 w 1965960"/>
              <a:gd name="connsiteY0" fmla="*/ 0 h 3394710"/>
              <a:gd name="connsiteX1" fmla="*/ 571500 w 1965960"/>
              <a:gd name="connsiteY1" fmla="*/ 948690 h 3394710"/>
              <a:gd name="connsiteX2" fmla="*/ 617220 w 1965960"/>
              <a:gd name="connsiteY2" fmla="*/ 1611630 h 3394710"/>
              <a:gd name="connsiteX3" fmla="*/ 1223010 w 1965960"/>
              <a:gd name="connsiteY3" fmla="*/ 2205990 h 3394710"/>
              <a:gd name="connsiteX4" fmla="*/ 1645920 w 1965960"/>
              <a:gd name="connsiteY4" fmla="*/ 3131820 h 3394710"/>
              <a:gd name="connsiteX5" fmla="*/ 1965960 w 1965960"/>
              <a:gd name="connsiteY5" fmla="*/ 3394710 h 339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5960" h="3394710">
                <a:moveTo>
                  <a:pt x="0" y="0"/>
                </a:moveTo>
                <a:cubicBezTo>
                  <a:pt x="234315" y="340042"/>
                  <a:pt x="468630" y="680085"/>
                  <a:pt x="571500" y="948690"/>
                </a:cubicBezTo>
                <a:cubicBezTo>
                  <a:pt x="674370" y="1217295"/>
                  <a:pt x="508635" y="1402080"/>
                  <a:pt x="617220" y="1611630"/>
                </a:cubicBezTo>
                <a:cubicBezTo>
                  <a:pt x="725805" y="1821180"/>
                  <a:pt x="1051560" y="1952625"/>
                  <a:pt x="1223010" y="2205990"/>
                </a:cubicBezTo>
                <a:cubicBezTo>
                  <a:pt x="1394460" y="2459355"/>
                  <a:pt x="1522095" y="2933700"/>
                  <a:pt x="1645920" y="3131820"/>
                </a:cubicBezTo>
                <a:cubicBezTo>
                  <a:pt x="1769745" y="3329940"/>
                  <a:pt x="1965960" y="3394710"/>
                  <a:pt x="1965960" y="3394710"/>
                </a:cubicBezTo>
              </a:path>
            </a:pathLst>
          </a:custGeom>
          <a:noFill/>
          <a:ln w="28575">
            <a:solidFill>
              <a:srgbClr val="BB222D"/>
            </a:solidFill>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ucida Bright" charset="0"/>
              <a:ea typeface="Lucida Bright" charset="0"/>
              <a:cs typeface="Lucida Bright" charset="0"/>
            </a:endParaRPr>
          </a:p>
        </p:txBody>
      </p:sp>
      <p:sp>
        <p:nvSpPr>
          <p:cNvPr id="9" name="Freeform 8">
            <a:extLst>
              <a:ext uri="{FF2B5EF4-FFF2-40B4-BE49-F238E27FC236}">
                <a16:creationId xmlns:a16="http://schemas.microsoft.com/office/drawing/2014/main" id="{5F3874B9-026A-289A-A880-C7ADDD614557}"/>
              </a:ext>
            </a:extLst>
          </p:cNvPr>
          <p:cNvSpPr/>
          <p:nvPr/>
        </p:nvSpPr>
        <p:spPr>
          <a:xfrm>
            <a:off x="6696075" y="3429000"/>
            <a:ext cx="1670050" cy="1511300"/>
          </a:xfrm>
          <a:custGeom>
            <a:avLst/>
            <a:gdLst>
              <a:gd name="connsiteX0" fmla="*/ 0 w 1668780"/>
              <a:gd name="connsiteY0" fmla="*/ 1510843 h 1510843"/>
              <a:gd name="connsiteX1" fmla="*/ 331470 w 1668780"/>
              <a:gd name="connsiteY1" fmla="*/ 1327963 h 1510843"/>
              <a:gd name="connsiteX2" fmla="*/ 388620 w 1668780"/>
              <a:gd name="connsiteY2" fmla="*/ 973633 h 1510843"/>
              <a:gd name="connsiteX3" fmla="*/ 571500 w 1668780"/>
              <a:gd name="connsiteY3" fmla="*/ 1430833 h 1510843"/>
              <a:gd name="connsiteX4" fmla="*/ 502920 w 1668780"/>
              <a:gd name="connsiteY4" fmla="*/ 653593 h 1510843"/>
              <a:gd name="connsiteX5" fmla="*/ 640080 w 1668780"/>
              <a:gd name="connsiteY5" fmla="*/ 1202233 h 1510843"/>
              <a:gd name="connsiteX6" fmla="*/ 548640 w 1668780"/>
              <a:gd name="connsiteY6" fmla="*/ 356413 h 1510843"/>
              <a:gd name="connsiteX7" fmla="*/ 765810 w 1668780"/>
              <a:gd name="connsiteY7" fmla="*/ 1316533 h 1510843"/>
              <a:gd name="connsiteX8" fmla="*/ 617220 w 1668780"/>
              <a:gd name="connsiteY8" fmla="*/ 207823 h 1510843"/>
              <a:gd name="connsiteX9" fmla="*/ 788670 w 1668780"/>
              <a:gd name="connsiteY9" fmla="*/ 836473 h 1510843"/>
              <a:gd name="connsiteX10" fmla="*/ 720090 w 1668780"/>
              <a:gd name="connsiteY10" fmla="*/ 2083 h 1510843"/>
              <a:gd name="connsiteX11" fmla="*/ 925830 w 1668780"/>
              <a:gd name="connsiteY11" fmla="*/ 1133653 h 1510843"/>
              <a:gd name="connsiteX12" fmla="*/ 880110 w 1668780"/>
              <a:gd name="connsiteY12" fmla="*/ 322123 h 1510843"/>
              <a:gd name="connsiteX13" fmla="*/ 960120 w 1668780"/>
              <a:gd name="connsiteY13" fmla="*/ 722173 h 1510843"/>
              <a:gd name="connsiteX14" fmla="*/ 994410 w 1668780"/>
              <a:gd name="connsiteY14" fmla="*/ 367843 h 1510843"/>
              <a:gd name="connsiteX15" fmla="*/ 1143000 w 1668780"/>
              <a:gd name="connsiteY15" fmla="*/ 665023 h 1510843"/>
              <a:gd name="connsiteX16" fmla="*/ 1200150 w 1668780"/>
              <a:gd name="connsiteY16" fmla="*/ 367843 h 1510843"/>
              <a:gd name="connsiteX17" fmla="*/ 1268730 w 1668780"/>
              <a:gd name="connsiteY17" fmla="*/ 470713 h 1510843"/>
              <a:gd name="connsiteX18" fmla="*/ 1668780 w 1668780"/>
              <a:gd name="connsiteY18" fmla="*/ 150673 h 15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68780" h="1510843">
                <a:moveTo>
                  <a:pt x="0" y="1510843"/>
                </a:moveTo>
                <a:cubicBezTo>
                  <a:pt x="133350" y="1464170"/>
                  <a:pt x="266700" y="1417498"/>
                  <a:pt x="331470" y="1327963"/>
                </a:cubicBezTo>
                <a:cubicBezTo>
                  <a:pt x="396240" y="1238428"/>
                  <a:pt x="348615" y="956488"/>
                  <a:pt x="388620" y="973633"/>
                </a:cubicBezTo>
                <a:cubicBezTo>
                  <a:pt x="428625" y="990778"/>
                  <a:pt x="552450" y="1484173"/>
                  <a:pt x="571500" y="1430833"/>
                </a:cubicBezTo>
                <a:cubicBezTo>
                  <a:pt x="590550" y="1377493"/>
                  <a:pt x="491490" y="691693"/>
                  <a:pt x="502920" y="653593"/>
                </a:cubicBezTo>
                <a:cubicBezTo>
                  <a:pt x="514350" y="615493"/>
                  <a:pt x="632460" y="1251763"/>
                  <a:pt x="640080" y="1202233"/>
                </a:cubicBezTo>
                <a:cubicBezTo>
                  <a:pt x="647700" y="1152703"/>
                  <a:pt x="527685" y="337363"/>
                  <a:pt x="548640" y="356413"/>
                </a:cubicBezTo>
                <a:cubicBezTo>
                  <a:pt x="569595" y="375463"/>
                  <a:pt x="754380" y="1341298"/>
                  <a:pt x="765810" y="1316533"/>
                </a:cubicBezTo>
                <a:cubicBezTo>
                  <a:pt x="777240" y="1291768"/>
                  <a:pt x="613410" y="287833"/>
                  <a:pt x="617220" y="207823"/>
                </a:cubicBezTo>
                <a:cubicBezTo>
                  <a:pt x="621030" y="127813"/>
                  <a:pt x="771525" y="870763"/>
                  <a:pt x="788670" y="836473"/>
                </a:cubicBezTo>
                <a:cubicBezTo>
                  <a:pt x="805815" y="802183"/>
                  <a:pt x="697230" y="-47447"/>
                  <a:pt x="720090" y="2083"/>
                </a:cubicBezTo>
                <a:cubicBezTo>
                  <a:pt x="742950" y="51613"/>
                  <a:pt x="899160" y="1080313"/>
                  <a:pt x="925830" y="1133653"/>
                </a:cubicBezTo>
                <a:cubicBezTo>
                  <a:pt x="952500" y="1186993"/>
                  <a:pt x="874395" y="390703"/>
                  <a:pt x="880110" y="322123"/>
                </a:cubicBezTo>
                <a:cubicBezTo>
                  <a:pt x="885825" y="253543"/>
                  <a:pt x="941070" y="714553"/>
                  <a:pt x="960120" y="722173"/>
                </a:cubicBezTo>
                <a:cubicBezTo>
                  <a:pt x="979170" y="729793"/>
                  <a:pt x="963930" y="377368"/>
                  <a:pt x="994410" y="367843"/>
                </a:cubicBezTo>
                <a:cubicBezTo>
                  <a:pt x="1024890" y="358318"/>
                  <a:pt x="1108710" y="665023"/>
                  <a:pt x="1143000" y="665023"/>
                </a:cubicBezTo>
                <a:cubicBezTo>
                  <a:pt x="1177290" y="665023"/>
                  <a:pt x="1179195" y="400228"/>
                  <a:pt x="1200150" y="367843"/>
                </a:cubicBezTo>
                <a:cubicBezTo>
                  <a:pt x="1221105" y="335458"/>
                  <a:pt x="1190625" y="506908"/>
                  <a:pt x="1268730" y="470713"/>
                </a:cubicBezTo>
                <a:cubicBezTo>
                  <a:pt x="1346835" y="434518"/>
                  <a:pt x="1668780" y="150673"/>
                  <a:pt x="1668780" y="150673"/>
                </a:cubicBezTo>
              </a:path>
            </a:pathLst>
          </a:custGeom>
          <a:noFill/>
          <a:ln w="19050">
            <a:solidFill>
              <a:srgbClr val="BB222D"/>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ucida Bright" charset="0"/>
              <a:ea typeface="Lucida Bright" charset="0"/>
              <a:cs typeface="Lucida Bright" charset="0"/>
            </a:endParaRPr>
          </a:p>
        </p:txBody>
      </p:sp>
      <p:grpSp>
        <p:nvGrpSpPr>
          <p:cNvPr id="149509" name="Group 12">
            <a:extLst>
              <a:ext uri="{FF2B5EF4-FFF2-40B4-BE49-F238E27FC236}">
                <a16:creationId xmlns:a16="http://schemas.microsoft.com/office/drawing/2014/main" id="{EE7EA074-DB81-56DD-E0CF-BDD6708B3CCB}"/>
              </a:ext>
            </a:extLst>
          </p:cNvPr>
          <p:cNvGrpSpPr>
            <a:grpSpLocks/>
          </p:cNvGrpSpPr>
          <p:nvPr/>
        </p:nvGrpSpPr>
        <p:grpSpPr bwMode="auto">
          <a:xfrm>
            <a:off x="1792288" y="4772025"/>
            <a:ext cx="1703387" cy="1693863"/>
            <a:chOff x="3067306" y="3621386"/>
            <a:chExt cx="2061245" cy="2049802"/>
          </a:xfrm>
        </p:grpSpPr>
        <p:sp>
          <p:nvSpPr>
            <p:cNvPr id="14" name="Oval 13">
              <a:extLst>
                <a:ext uri="{FF2B5EF4-FFF2-40B4-BE49-F238E27FC236}">
                  <a16:creationId xmlns:a16="http://schemas.microsoft.com/office/drawing/2014/main" id="{240FC0C0-E89F-AE9D-C73B-530BD17872E3}"/>
                </a:ext>
              </a:extLst>
            </p:cNvPr>
            <p:cNvSpPr/>
            <p:nvPr/>
          </p:nvSpPr>
          <p:spPr>
            <a:xfrm flipH="1">
              <a:off x="3067306" y="3621386"/>
              <a:ext cx="2061245" cy="2049802"/>
            </a:xfrm>
            <a:prstGeom prst="ellipse">
              <a:avLst/>
            </a:prstGeom>
            <a:noFill/>
            <a:ln w="28575" cmpd="sng">
              <a:solidFill>
                <a:srgbClr val="953735"/>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9519" name="Picture 14" descr="red_accl.jpg">
              <a:extLst>
                <a:ext uri="{FF2B5EF4-FFF2-40B4-BE49-F238E27FC236}">
                  <a16:creationId xmlns:a16="http://schemas.microsoft.com/office/drawing/2014/main" id="{6C2FB532-1447-1EBC-6D1A-6EBC467451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928" y="3628229"/>
              <a:ext cx="1934173" cy="1934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6" name="Straight Arrow Connector 15">
            <a:extLst>
              <a:ext uri="{FF2B5EF4-FFF2-40B4-BE49-F238E27FC236}">
                <a16:creationId xmlns:a16="http://schemas.microsoft.com/office/drawing/2014/main" id="{7D0F09A9-F8EB-438B-396E-0CBAA3C747B4}"/>
              </a:ext>
            </a:extLst>
          </p:cNvPr>
          <p:cNvCxnSpPr/>
          <p:nvPr/>
        </p:nvCxnSpPr>
        <p:spPr>
          <a:xfrm flipH="1">
            <a:off x="3578225" y="5470525"/>
            <a:ext cx="2020888" cy="30163"/>
          </a:xfrm>
          <a:prstGeom prst="straightConnector1">
            <a:avLst/>
          </a:prstGeom>
          <a:ln>
            <a:solidFill>
              <a:schemeClr val="accent2">
                <a:lumMod val="75000"/>
              </a:schemeClr>
            </a:solidFill>
            <a:prstDash val="sysDash"/>
            <a:headEnd type="oval" w="med" len="me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BB58F42A-108B-C170-33DB-34432BDE6A29}"/>
              </a:ext>
            </a:extLst>
          </p:cNvPr>
          <p:cNvCxnSpPr/>
          <p:nvPr/>
        </p:nvCxnSpPr>
        <p:spPr>
          <a:xfrm>
            <a:off x="4054475" y="1033463"/>
            <a:ext cx="2306638" cy="0"/>
          </a:xfrm>
          <a:prstGeom prst="straightConnector1">
            <a:avLst/>
          </a:prstGeom>
          <a:ln>
            <a:prstDash val="sysDash"/>
            <a:headEnd type="oval" w="med" len="med"/>
            <a:tailEnd type="arrow" w="lg" len="lg"/>
          </a:ln>
          <a:effectLst/>
        </p:spPr>
        <p:style>
          <a:lnRef idx="2">
            <a:schemeClr val="accent1"/>
          </a:lnRef>
          <a:fillRef idx="0">
            <a:schemeClr val="accent1"/>
          </a:fillRef>
          <a:effectRef idx="1">
            <a:schemeClr val="accent1"/>
          </a:effectRef>
          <a:fontRef idx="minor">
            <a:schemeClr val="tx1"/>
          </a:fontRef>
        </p:style>
      </p:cxnSp>
      <p:grpSp>
        <p:nvGrpSpPr>
          <p:cNvPr id="149512" name="Group 17">
            <a:extLst>
              <a:ext uri="{FF2B5EF4-FFF2-40B4-BE49-F238E27FC236}">
                <a16:creationId xmlns:a16="http://schemas.microsoft.com/office/drawing/2014/main" id="{5790AEA7-1D87-8BAE-D72F-C816070B18C7}"/>
              </a:ext>
            </a:extLst>
          </p:cNvPr>
          <p:cNvGrpSpPr>
            <a:grpSpLocks/>
          </p:cNvGrpSpPr>
          <p:nvPr/>
        </p:nvGrpSpPr>
        <p:grpSpPr bwMode="auto">
          <a:xfrm>
            <a:off x="6391275" y="201613"/>
            <a:ext cx="1703388" cy="1693862"/>
            <a:chOff x="1078894" y="2641697"/>
            <a:chExt cx="1407858" cy="1400042"/>
          </a:xfrm>
        </p:grpSpPr>
        <p:sp>
          <p:nvSpPr>
            <p:cNvPr id="19" name="Oval 18">
              <a:extLst>
                <a:ext uri="{FF2B5EF4-FFF2-40B4-BE49-F238E27FC236}">
                  <a16:creationId xmlns:a16="http://schemas.microsoft.com/office/drawing/2014/main" id="{FE9E8BC9-6DF1-1089-8029-349C1ABE26EB}"/>
                </a:ext>
              </a:extLst>
            </p:cNvPr>
            <p:cNvSpPr/>
            <p:nvPr/>
          </p:nvSpPr>
          <p:spPr>
            <a:xfrm>
              <a:off x="1078894" y="2641697"/>
              <a:ext cx="1407858" cy="1400042"/>
            </a:xfrm>
            <a:prstGeom prst="ellipse">
              <a:avLst/>
            </a:prstGeom>
            <a:noFill/>
            <a:ln w="28575" cmpd="sng">
              <a:solidFill>
                <a:srgbClr val="0173A6"/>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9517" name="Picture 19" descr="blast_firstFrame.png">
              <a:extLst>
                <a:ext uri="{FF2B5EF4-FFF2-40B4-BE49-F238E27FC236}">
                  <a16:creationId xmlns:a16="http://schemas.microsoft.com/office/drawing/2014/main" id="{2E6B960E-6668-606A-5E6F-41B502B379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9796" t="3947" r="42567" b="70807"/>
            <a:stretch>
              <a:fillRect/>
            </a:stretch>
          </p:blipFill>
          <p:spPr bwMode="auto">
            <a:xfrm>
              <a:off x="1237379" y="2847508"/>
              <a:ext cx="1101425" cy="886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9513" name="TextBox 20">
            <a:extLst>
              <a:ext uri="{FF2B5EF4-FFF2-40B4-BE49-F238E27FC236}">
                <a16:creationId xmlns:a16="http://schemas.microsoft.com/office/drawing/2014/main" id="{A1FE5D98-CA52-FB11-1ED7-02AAD08020C3}"/>
              </a:ext>
            </a:extLst>
          </p:cNvPr>
          <p:cNvSpPr txBox="1">
            <a:spLocks noChangeArrowheads="1"/>
          </p:cNvSpPr>
          <p:nvPr/>
        </p:nvSpPr>
        <p:spPr bwMode="auto">
          <a:xfrm>
            <a:off x="3438525" y="5803900"/>
            <a:ext cx="25701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Lucida Bright" panose="02040602050505020304" pitchFamily="18" charset="77"/>
                <a:ea typeface="ＭＳ Ｐゴシック" panose="020B0600070205080204" pitchFamily="34" charset="-128"/>
                <a:cs typeface="+mn-cs"/>
              </a:rPr>
              <a:t>Motion sensor</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Lucida Bright" panose="02040602050505020304" pitchFamily="18" charset="77"/>
                <a:ea typeface="ＭＳ Ｐゴシック" panose="020B0600070205080204" pitchFamily="34" charset="-128"/>
                <a:cs typeface="+mn-cs"/>
              </a:rPr>
              <a:t>(accelerometer)</a:t>
            </a:r>
          </a:p>
        </p:txBody>
      </p:sp>
      <p:sp>
        <p:nvSpPr>
          <p:cNvPr id="149514" name="TextBox 21">
            <a:extLst>
              <a:ext uri="{FF2B5EF4-FFF2-40B4-BE49-F238E27FC236}">
                <a16:creationId xmlns:a16="http://schemas.microsoft.com/office/drawing/2014/main" id="{82946C55-534C-902B-9F06-8F13E42979E1}"/>
              </a:ext>
            </a:extLst>
          </p:cNvPr>
          <p:cNvSpPr txBox="1">
            <a:spLocks noChangeArrowheads="1"/>
          </p:cNvSpPr>
          <p:nvPr/>
        </p:nvSpPr>
        <p:spPr bwMode="auto">
          <a:xfrm>
            <a:off x="6105525" y="1895475"/>
            <a:ext cx="2571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Lucida Bright" panose="02040602050505020304" pitchFamily="18" charset="77"/>
                <a:ea typeface="ＭＳ Ｐゴシック" panose="020B0600070205080204" pitchFamily="34" charset="-128"/>
                <a:cs typeface="+mn-cs"/>
              </a:rPr>
              <a:t>Vibration motor</a:t>
            </a:r>
          </a:p>
        </p:txBody>
      </p:sp>
      <p:sp>
        <p:nvSpPr>
          <p:cNvPr id="149515" name="Slide Number Placeholder 9">
            <a:extLst>
              <a:ext uri="{FF2B5EF4-FFF2-40B4-BE49-F238E27FC236}">
                <a16:creationId xmlns:a16="http://schemas.microsoft.com/office/drawing/2014/main" id="{480DABBB-9A57-0C97-6BCC-7BC145BE743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216D6DB-01B0-CF4D-8AF5-057115F53047}"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childTnLst>
                          </p:cTn>
                        </p:par>
                        <p:par>
                          <p:cTn id="8" fill="hold" nodeType="afterGroup">
                            <p:stCondLst>
                              <p:cond delay="1000"/>
                            </p:stCondLst>
                            <p:childTnLst>
                              <p:par>
                                <p:cTn id="9" presetID="22" presetClass="entr" presetSubtype="8" fill="hold" nodeType="afterEffect">
                                  <p:stCondLst>
                                    <p:cond delay="20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Number Placeholder 1">
            <a:extLst>
              <a:ext uri="{FF2B5EF4-FFF2-40B4-BE49-F238E27FC236}">
                <a16:creationId xmlns:a16="http://schemas.microsoft.com/office/drawing/2014/main" id="{FAE3DFD1-8441-5FD2-60A7-EB772472DA2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B4D6FD-0CF4-9640-BED1-5B826420851D}"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151554" name="Picture 2">
            <a:extLst>
              <a:ext uri="{FF2B5EF4-FFF2-40B4-BE49-F238E27FC236}">
                <a16:creationId xmlns:a16="http://schemas.microsoft.com/office/drawing/2014/main" id="{67DC29C0-E624-75CB-0921-2224C9C1B6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188" y="1854200"/>
            <a:ext cx="7667625" cy="421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1555" name="Group 3">
            <a:extLst>
              <a:ext uri="{FF2B5EF4-FFF2-40B4-BE49-F238E27FC236}">
                <a16:creationId xmlns:a16="http://schemas.microsoft.com/office/drawing/2014/main" id="{8E683D2F-BAB2-0225-3D54-F38EE618A3BF}"/>
              </a:ext>
            </a:extLst>
          </p:cNvPr>
          <p:cNvGrpSpPr>
            <a:grpSpLocks/>
          </p:cNvGrpSpPr>
          <p:nvPr/>
        </p:nvGrpSpPr>
        <p:grpSpPr bwMode="auto">
          <a:xfrm>
            <a:off x="-188913" y="382588"/>
            <a:ext cx="9521826" cy="820737"/>
            <a:chOff x="-520545" y="5050875"/>
            <a:chExt cx="9522372" cy="821765"/>
          </a:xfrm>
        </p:grpSpPr>
        <p:sp>
          <p:nvSpPr>
            <p:cNvPr id="5" name="Rectangle 4">
              <a:extLst>
                <a:ext uri="{FF2B5EF4-FFF2-40B4-BE49-F238E27FC236}">
                  <a16:creationId xmlns:a16="http://schemas.microsoft.com/office/drawing/2014/main" id="{1B34B2EC-B9C6-52B0-D40D-0E9A64257472}"/>
                </a:ext>
              </a:extLst>
            </p:cNvPr>
            <p:cNvSpPr/>
            <p:nvPr/>
          </p:nvSpPr>
          <p:spPr>
            <a:xfrm>
              <a:off x="-520545" y="5050875"/>
              <a:ext cx="9522372" cy="821765"/>
            </a:xfrm>
            <a:prstGeom prst="rect">
              <a:avLst/>
            </a:prstGeom>
            <a:solidFill>
              <a:srgbClr val="2F3F6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ucida Bright" charset="0"/>
                <a:ea typeface="Lucida Bright" charset="0"/>
                <a:cs typeface="Lucida Bright" charset="0"/>
              </a:endParaRPr>
            </a:p>
          </p:txBody>
        </p:sp>
        <p:sp>
          <p:nvSpPr>
            <p:cNvPr id="151557" name="TextBox 5">
              <a:extLst>
                <a:ext uri="{FF2B5EF4-FFF2-40B4-BE49-F238E27FC236}">
                  <a16:creationId xmlns:a16="http://schemas.microsoft.com/office/drawing/2014/main" id="{170F332C-04AE-D657-5FF8-8FD083B6D7F8}"/>
                </a:ext>
              </a:extLst>
            </p:cNvPr>
            <p:cNvSpPr txBox="1">
              <a:spLocks noChangeArrowheads="1"/>
            </p:cNvSpPr>
            <p:nvPr/>
          </p:nvSpPr>
          <p:spPr bwMode="auto">
            <a:xfrm>
              <a:off x="-256808" y="5076282"/>
              <a:ext cx="899489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FFFFFF"/>
                  </a:solidFill>
                  <a:effectLst/>
                  <a:uLnTx/>
                  <a:uFillTx/>
                  <a:latin typeface="Lucida Bright" panose="02040602050505020304" pitchFamily="18" charset="77"/>
                  <a:ea typeface="ＭＳ Ｐゴシック" panose="020B0600070205080204" pitchFamily="34" charset="-128"/>
                  <a:cs typeface="+mn-cs"/>
                </a:rPr>
                <a:t>Light as medium: LiFi</a:t>
              </a: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a:extLst>
              <a:ext uri="{FF2B5EF4-FFF2-40B4-BE49-F238E27FC236}">
                <a16:creationId xmlns:a16="http://schemas.microsoft.com/office/drawing/2014/main" id="{97054995-1D5F-AA5E-D56F-67E50B0A841E}"/>
              </a:ext>
            </a:extLst>
          </p:cNvPr>
          <p:cNvSpPr>
            <a:spLocks noGrp="1"/>
          </p:cNvSpPr>
          <p:nvPr>
            <p:ph type="title"/>
          </p:nvPr>
        </p:nvSpPr>
        <p:spPr/>
        <p:txBody>
          <a:bodyPr/>
          <a:lstStyle/>
          <a:p>
            <a:r>
              <a:rPr lang="en-US" altLang="en-US">
                <a:ea typeface="ＭＳ Ｐゴシック" panose="020B0600070205080204" pitchFamily="34" charset="-128"/>
              </a:rPr>
              <a:t>Adaptors Communicating</a:t>
            </a:r>
          </a:p>
        </p:txBody>
      </p:sp>
      <p:sp>
        <p:nvSpPr>
          <p:cNvPr id="152578" name="Rectangle 3">
            <a:extLst>
              <a:ext uri="{FF2B5EF4-FFF2-40B4-BE49-F238E27FC236}">
                <a16:creationId xmlns:a16="http://schemas.microsoft.com/office/drawing/2014/main" id="{0562C389-66F7-F609-D603-BC71331B8CD7}"/>
              </a:ext>
            </a:extLst>
          </p:cNvPr>
          <p:cNvSpPr>
            <a:spLocks noGrp="1"/>
          </p:cNvSpPr>
          <p:nvPr>
            <p:ph sz="half" idx="1"/>
          </p:nvPr>
        </p:nvSpPr>
        <p:spPr>
          <a:xfrm>
            <a:off x="152400" y="3733800"/>
            <a:ext cx="4267200" cy="2362200"/>
          </a:xfrm>
        </p:spPr>
        <p:txBody>
          <a:bodyPr/>
          <a:lstStyle/>
          <a:p>
            <a:r>
              <a:rPr lang="en-US" altLang="en-US" sz="3200">
                <a:ea typeface="ＭＳ Ｐゴシック" panose="020B0600070205080204" pitchFamily="34" charset="-128"/>
              </a:rPr>
              <a:t>Sending side</a:t>
            </a:r>
          </a:p>
          <a:p>
            <a:pPr lvl="1"/>
            <a:r>
              <a:rPr lang="en-US" altLang="en-US" sz="2800">
                <a:ea typeface="ＭＳ Ｐゴシック" panose="020B0600070205080204" pitchFamily="34" charset="-128"/>
              </a:rPr>
              <a:t>Encapsulates packet</a:t>
            </a:r>
            <a:br>
              <a:rPr lang="en-US" altLang="en-US" sz="2800">
                <a:ea typeface="ＭＳ Ｐゴシック" panose="020B0600070205080204" pitchFamily="34" charset="-128"/>
              </a:rPr>
            </a:br>
            <a:r>
              <a:rPr lang="en-US" altLang="en-US" sz="2800">
                <a:ea typeface="ＭＳ Ｐゴシック" panose="020B0600070205080204" pitchFamily="34" charset="-128"/>
              </a:rPr>
              <a:t>in a frame</a:t>
            </a:r>
          </a:p>
          <a:p>
            <a:pPr lvl="1"/>
            <a:r>
              <a:rPr lang="en-US" altLang="en-US" sz="2800">
                <a:ea typeface="ＭＳ Ｐゴシック" panose="020B0600070205080204" pitchFamily="34" charset="-128"/>
              </a:rPr>
              <a:t>Adds error checking bits, flow control, etc.</a:t>
            </a:r>
          </a:p>
        </p:txBody>
      </p:sp>
      <p:sp>
        <p:nvSpPr>
          <p:cNvPr id="152579" name="Content Placeholder 25">
            <a:extLst>
              <a:ext uri="{FF2B5EF4-FFF2-40B4-BE49-F238E27FC236}">
                <a16:creationId xmlns:a16="http://schemas.microsoft.com/office/drawing/2014/main" id="{728A93C7-1519-E483-3C9B-B8750F8BE4A4}"/>
              </a:ext>
            </a:extLst>
          </p:cNvPr>
          <p:cNvSpPr>
            <a:spLocks noGrp="1"/>
          </p:cNvSpPr>
          <p:nvPr>
            <p:ph sz="half" idx="2"/>
          </p:nvPr>
        </p:nvSpPr>
        <p:spPr>
          <a:xfrm>
            <a:off x="4572000" y="3733800"/>
            <a:ext cx="4495800" cy="2362200"/>
          </a:xfrm>
        </p:spPr>
        <p:txBody>
          <a:bodyPr/>
          <a:lstStyle/>
          <a:p>
            <a:r>
              <a:rPr lang="en-US" altLang="en-US" sz="3200">
                <a:ea typeface="ＭＳ Ｐゴシック" panose="020B0600070205080204" pitchFamily="34" charset="-128"/>
              </a:rPr>
              <a:t>Receiving side</a:t>
            </a:r>
          </a:p>
          <a:p>
            <a:pPr lvl="1"/>
            <a:r>
              <a:rPr lang="en-US" altLang="en-US" sz="2800">
                <a:ea typeface="ＭＳ Ｐゴシック" panose="020B0600070205080204" pitchFamily="34" charset="-128"/>
              </a:rPr>
              <a:t>Looks for errors, flow control, etc.</a:t>
            </a:r>
          </a:p>
          <a:p>
            <a:pPr lvl="1"/>
            <a:r>
              <a:rPr lang="en-US" altLang="en-US" sz="2800">
                <a:ea typeface="ＭＳ Ｐゴシック" panose="020B0600070205080204" pitchFamily="34" charset="-128"/>
              </a:rPr>
              <a:t>Extracts datagram and passes to receiving node</a:t>
            </a:r>
          </a:p>
        </p:txBody>
      </p:sp>
      <p:sp>
        <p:nvSpPr>
          <p:cNvPr id="152580" name="Slide Number Placeholder 4">
            <a:extLst>
              <a:ext uri="{FF2B5EF4-FFF2-40B4-BE49-F238E27FC236}">
                <a16:creationId xmlns:a16="http://schemas.microsoft.com/office/drawing/2014/main" id="{013659DE-64D6-8A2F-30BE-348DFDCC26E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275D55-BE0B-4540-A99E-EB6CDCCB5A23}"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152581" name="Text Box 5">
            <a:extLst>
              <a:ext uri="{FF2B5EF4-FFF2-40B4-BE49-F238E27FC236}">
                <a16:creationId xmlns:a16="http://schemas.microsoft.com/office/drawing/2014/main" id="{196FAF45-55B4-B619-DCA3-E8DADA88AB42}"/>
              </a:ext>
            </a:extLst>
          </p:cNvPr>
          <p:cNvSpPr txBox="1">
            <a:spLocks noChangeArrowheads="1"/>
          </p:cNvSpPr>
          <p:nvPr/>
        </p:nvSpPr>
        <p:spPr bwMode="auto">
          <a:xfrm>
            <a:off x="1230313" y="2863850"/>
            <a:ext cx="9779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sending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node</a:t>
            </a:r>
          </a:p>
        </p:txBody>
      </p:sp>
      <p:grpSp>
        <p:nvGrpSpPr>
          <p:cNvPr id="152582" name="Group 6">
            <a:extLst>
              <a:ext uri="{FF2B5EF4-FFF2-40B4-BE49-F238E27FC236}">
                <a16:creationId xmlns:a16="http://schemas.microsoft.com/office/drawing/2014/main" id="{5305281B-A2C0-F631-3576-AB243E4692F5}"/>
              </a:ext>
            </a:extLst>
          </p:cNvPr>
          <p:cNvGrpSpPr>
            <a:grpSpLocks/>
          </p:cNvGrpSpPr>
          <p:nvPr/>
        </p:nvGrpSpPr>
        <p:grpSpPr bwMode="auto">
          <a:xfrm>
            <a:off x="2344738" y="2389188"/>
            <a:ext cx="965200" cy="427037"/>
            <a:chOff x="1477" y="1377"/>
            <a:chExt cx="608" cy="269"/>
          </a:xfrm>
        </p:grpSpPr>
        <p:sp>
          <p:nvSpPr>
            <p:cNvPr id="152600" name="Rectangle 7">
              <a:extLst>
                <a:ext uri="{FF2B5EF4-FFF2-40B4-BE49-F238E27FC236}">
                  <a16:creationId xmlns:a16="http://schemas.microsoft.com/office/drawing/2014/main" id="{349FAC5B-870E-888C-1A71-46B2419DE571}"/>
                </a:ext>
              </a:extLst>
            </p:cNvPr>
            <p:cNvSpPr>
              <a:spLocks noChangeArrowheads="1"/>
            </p:cNvSpPr>
            <p:nvPr/>
          </p:nvSpPr>
          <p:spPr bwMode="auto">
            <a:xfrm>
              <a:off x="1477" y="1377"/>
              <a:ext cx="608" cy="269"/>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52601" name="Rectangle 8">
              <a:extLst>
                <a:ext uri="{FF2B5EF4-FFF2-40B4-BE49-F238E27FC236}">
                  <a16:creationId xmlns:a16="http://schemas.microsoft.com/office/drawing/2014/main" id="{C0FE6B3E-71C4-8AC8-8927-F84D4E7F8261}"/>
                </a:ext>
              </a:extLst>
            </p:cNvPr>
            <p:cNvSpPr>
              <a:spLocks noChangeArrowheads="1"/>
            </p:cNvSpPr>
            <p:nvPr/>
          </p:nvSpPr>
          <p:spPr bwMode="auto">
            <a:xfrm>
              <a:off x="1546" y="1415"/>
              <a:ext cx="477" cy="185"/>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Comic Sans MS" panose="030F0902030302020204" pitchFamily="66" charset="0"/>
                  <a:ea typeface="ＭＳ Ｐゴシック" panose="020B0600070205080204" pitchFamily="34" charset="-128"/>
                  <a:cs typeface="+mn-cs"/>
                </a:rPr>
                <a:t>frame</a:t>
              </a:r>
            </a:p>
          </p:txBody>
        </p:sp>
      </p:grpSp>
      <p:sp>
        <p:nvSpPr>
          <p:cNvPr id="152583" name="Line 9">
            <a:extLst>
              <a:ext uri="{FF2B5EF4-FFF2-40B4-BE49-F238E27FC236}">
                <a16:creationId xmlns:a16="http://schemas.microsoft.com/office/drawing/2014/main" id="{A601D22A-29AB-6298-8289-8FFF7AFC9B73}"/>
              </a:ext>
            </a:extLst>
          </p:cNvPr>
          <p:cNvSpPr>
            <a:spLocks noChangeShapeType="1"/>
          </p:cNvSpPr>
          <p:nvPr/>
        </p:nvSpPr>
        <p:spPr bwMode="auto">
          <a:xfrm>
            <a:off x="3297238" y="2657475"/>
            <a:ext cx="25273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52584" name="Rectangle 10">
            <a:extLst>
              <a:ext uri="{FF2B5EF4-FFF2-40B4-BE49-F238E27FC236}">
                <a16:creationId xmlns:a16="http://schemas.microsoft.com/office/drawing/2014/main" id="{BB099168-EB51-7C98-152A-8F2570754E03}"/>
              </a:ext>
            </a:extLst>
          </p:cNvPr>
          <p:cNvSpPr>
            <a:spLocks noChangeArrowheads="1"/>
          </p:cNvSpPr>
          <p:nvPr/>
        </p:nvSpPr>
        <p:spPr bwMode="auto">
          <a:xfrm>
            <a:off x="6783388" y="1595438"/>
            <a:ext cx="1125537" cy="1220787"/>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52585" name="Rectangle 11">
            <a:extLst>
              <a:ext uri="{FF2B5EF4-FFF2-40B4-BE49-F238E27FC236}">
                <a16:creationId xmlns:a16="http://schemas.microsoft.com/office/drawing/2014/main" id="{501E7B3F-B13B-DC99-CB91-65D9AE11C3C3}"/>
              </a:ext>
            </a:extLst>
          </p:cNvPr>
          <p:cNvSpPr>
            <a:spLocks noChangeArrowheads="1"/>
          </p:cNvSpPr>
          <p:nvPr/>
        </p:nvSpPr>
        <p:spPr bwMode="auto">
          <a:xfrm>
            <a:off x="7083425" y="1974850"/>
            <a:ext cx="487363" cy="280988"/>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52586" name="Rectangle 12">
            <a:extLst>
              <a:ext uri="{FF2B5EF4-FFF2-40B4-BE49-F238E27FC236}">
                <a16:creationId xmlns:a16="http://schemas.microsoft.com/office/drawing/2014/main" id="{3FECCD21-D36D-F9CE-DDF7-A6CCB45A4411}"/>
              </a:ext>
            </a:extLst>
          </p:cNvPr>
          <p:cNvSpPr>
            <a:spLocks noChangeArrowheads="1"/>
          </p:cNvSpPr>
          <p:nvPr/>
        </p:nvSpPr>
        <p:spPr bwMode="auto">
          <a:xfrm>
            <a:off x="1219200" y="1595438"/>
            <a:ext cx="1125538" cy="1220787"/>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52587" name="Rectangle 13">
            <a:extLst>
              <a:ext uri="{FF2B5EF4-FFF2-40B4-BE49-F238E27FC236}">
                <a16:creationId xmlns:a16="http://schemas.microsoft.com/office/drawing/2014/main" id="{71C2346C-10F7-DF7A-E975-1026BA5753EA}"/>
              </a:ext>
            </a:extLst>
          </p:cNvPr>
          <p:cNvSpPr>
            <a:spLocks noChangeArrowheads="1"/>
          </p:cNvSpPr>
          <p:nvPr/>
        </p:nvSpPr>
        <p:spPr bwMode="auto">
          <a:xfrm>
            <a:off x="1544638" y="1966913"/>
            <a:ext cx="487362" cy="257175"/>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52588" name="Text Box 14">
            <a:extLst>
              <a:ext uri="{FF2B5EF4-FFF2-40B4-BE49-F238E27FC236}">
                <a16:creationId xmlns:a16="http://schemas.microsoft.com/office/drawing/2014/main" id="{C4AF4BDA-6FAF-83D7-A113-A6F07B249544}"/>
              </a:ext>
            </a:extLst>
          </p:cNvPr>
          <p:cNvSpPr txBox="1">
            <a:spLocks noChangeArrowheads="1"/>
          </p:cNvSpPr>
          <p:nvPr/>
        </p:nvSpPr>
        <p:spPr bwMode="auto">
          <a:xfrm>
            <a:off x="6799263" y="2825750"/>
            <a:ext cx="11398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receiving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node</a:t>
            </a:r>
          </a:p>
        </p:txBody>
      </p:sp>
      <p:sp>
        <p:nvSpPr>
          <p:cNvPr id="152589" name="Text Box 16">
            <a:extLst>
              <a:ext uri="{FF2B5EF4-FFF2-40B4-BE49-F238E27FC236}">
                <a16:creationId xmlns:a16="http://schemas.microsoft.com/office/drawing/2014/main" id="{BF310630-2283-8A15-FDDE-7AA39B17626A}"/>
              </a:ext>
            </a:extLst>
          </p:cNvPr>
          <p:cNvSpPr txBox="1">
            <a:spLocks noChangeArrowheads="1"/>
          </p:cNvSpPr>
          <p:nvPr/>
        </p:nvSpPr>
        <p:spPr bwMode="auto">
          <a:xfrm>
            <a:off x="1295400" y="1600200"/>
            <a:ext cx="904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Comic Sans MS" panose="030F0902030302020204" pitchFamily="66" charset="0"/>
                <a:ea typeface="ＭＳ Ｐゴシック" panose="020B0600070205080204" pitchFamily="34" charset="-128"/>
                <a:cs typeface="+mn-cs"/>
              </a:rPr>
              <a:t>packet</a:t>
            </a:r>
            <a:endParaRPr kumimoji="0" lang="en-US" altLang="en-US" sz="18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52590" name="Freeform 17">
            <a:extLst>
              <a:ext uri="{FF2B5EF4-FFF2-40B4-BE49-F238E27FC236}">
                <a16:creationId xmlns:a16="http://schemas.microsoft.com/office/drawing/2014/main" id="{27789079-E516-A4D5-8394-26E5728EA9CC}"/>
              </a:ext>
            </a:extLst>
          </p:cNvPr>
          <p:cNvSpPr>
            <a:spLocks/>
          </p:cNvSpPr>
          <p:nvPr/>
        </p:nvSpPr>
        <p:spPr bwMode="auto">
          <a:xfrm>
            <a:off x="1746250" y="2181225"/>
            <a:ext cx="695325" cy="460375"/>
          </a:xfrm>
          <a:custGeom>
            <a:avLst/>
            <a:gdLst>
              <a:gd name="T0" fmla="*/ 2147483646 w 438"/>
              <a:gd name="T1" fmla="*/ 0 h 290"/>
              <a:gd name="T2" fmla="*/ 2147483646 w 438"/>
              <a:gd name="T3" fmla="*/ 2147483646 h 290"/>
              <a:gd name="T4" fmla="*/ 2147483646 w 438"/>
              <a:gd name="T5" fmla="*/ 2147483646 h 290"/>
              <a:gd name="T6" fmla="*/ 2147483646 w 438"/>
              <a:gd name="T7" fmla="*/ 2147483646 h 290"/>
              <a:gd name="T8" fmla="*/ 0 60000 65536"/>
              <a:gd name="T9" fmla="*/ 0 60000 65536"/>
              <a:gd name="T10" fmla="*/ 0 60000 65536"/>
              <a:gd name="T11" fmla="*/ 0 60000 65536"/>
              <a:gd name="T12" fmla="*/ 0 w 438"/>
              <a:gd name="T13" fmla="*/ 0 h 290"/>
              <a:gd name="T14" fmla="*/ 438 w 438"/>
              <a:gd name="T15" fmla="*/ 290 h 290"/>
            </a:gdLst>
            <a:ahLst/>
            <a:cxnLst>
              <a:cxn ang="T8">
                <a:pos x="T0" y="T1"/>
              </a:cxn>
              <a:cxn ang="T9">
                <a:pos x="T2" y="T3"/>
              </a:cxn>
              <a:cxn ang="T10">
                <a:pos x="T4" y="T5"/>
              </a:cxn>
              <a:cxn ang="T11">
                <a:pos x="T6" y="T7"/>
              </a:cxn>
            </a:cxnLst>
            <a:rect l="T12" t="T13" r="T14" b="T15"/>
            <a:pathLst>
              <a:path w="438" h="290">
                <a:moveTo>
                  <a:pt x="15" y="0"/>
                </a:moveTo>
                <a:cubicBezTo>
                  <a:pt x="7" y="58"/>
                  <a:pt x="0" y="117"/>
                  <a:pt x="15" y="162"/>
                </a:cubicBezTo>
                <a:cubicBezTo>
                  <a:pt x="30" y="207"/>
                  <a:pt x="38" y="248"/>
                  <a:pt x="108" y="269"/>
                </a:cubicBezTo>
                <a:cubicBezTo>
                  <a:pt x="178" y="290"/>
                  <a:pt x="383" y="282"/>
                  <a:pt x="438" y="285"/>
                </a:cubicBezTo>
              </a:path>
            </a:pathLst>
          </a:custGeom>
          <a:noFill/>
          <a:ln w="381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nvGrpSpPr>
          <p:cNvPr id="152591" name="Group 18">
            <a:extLst>
              <a:ext uri="{FF2B5EF4-FFF2-40B4-BE49-F238E27FC236}">
                <a16:creationId xmlns:a16="http://schemas.microsoft.com/office/drawing/2014/main" id="{A87C3038-0B03-AD80-D410-23FD5F4EB7CC}"/>
              </a:ext>
            </a:extLst>
          </p:cNvPr>
          <p:cNvGrpSpPr>
            <a:grpSpLocks/>
          </p:cNvGrpSpPr>
          <p:nvPr/>
        </p:nvGrpSpPr>
        <p:grpSpPr bwMode="auto">
          <a:xfrm>
            <a:off x="5819775" y="2382838"/>
            <a:ext cx="965200" cy="427037"/>
            <a:chOff x="1477" y="1377"/>
            <a:chExt cx="608" cy="269"/>
          </a:xfrm>
        </p:grpSpPr>
        <p:sp>
          <p:nvSpPr>
            <p:cNvPr id="152598" name="Rectangle 19">
              <a:extLst>
                <a:ext uri="{FF2B5EF4-FFF2-40B4-BE49-F238E27FC236}">
                  <a16:creationId xmlns:a16="http://schemas.microsoft.com/office/drawing/2014/main" id="{691AA808-3E7D-3832-35F3-92CCF274BF8D}"/>
                </a:ext>
              </a:extLst>
            </p:cNvPr>
            <p:cNvSpPr>
              <a:spLocks noChangeArrowheads="1"/>
            </p:cNvSpPr>
            <p:nvPr/>
          </p:nvSpPr>
          <p:spPr bwMode="auto">
            <a:xfrm>
              <a:off x="1477" y="1377"/>
              <a:ext cx="608" cy="269"/>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52599" name="Rectangle 20">
              <a:extLst>
                <a:ext uri="{FF2B5EF4-FFF2-40B4-BE49-F238E27FC236}">
                  <a16:creationId xmlns:a16="http://schemas.microsoft.com/office/drawing/2014/main" id="{4B8E64A4-81D7-07E0-E055-F04DF96EBA15}"/>
                </a:ext>
              </a:extLst>
            </p:cNvPr>
            <p:cNvSpPr>
              <a:spLocks noChangeArrowheads="1"/>
            </p:cNvSpPr>
            <p:nvPr/>
          </p:nvSpPr>
          <p:spPr bwMode="auto">
            <a:xfrm>
              <a:off x="1546" y="1415"/>
              <a:ext cx="477" cy="185"/>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Comic Sans MS" panose="030F0902030302020204" pitchFamily="66" charset="0"/>
                  <a:ea typeface="ＭＳ Ｐゴシック" panose="020B0600070205080204" pitchFamily="34" charset="-128"/>
                  <a:cs typeface="+mn-cs"/>
                </a:rPr>
                <a:t>frame</a:t>
              </a:r>
            </a:p>
          </p:txBody>
        </p:sp>
      </p:grpSp>
      <p:sp>
        <p:nvSpPr>
          <p:cNvPr id="152592" name="Text Box 21">
            <a:extLst>
              <a:ext uri="{FF2B5EF4-FFF2-40B4-BE49-F238E27FC236}">
                <a16:creationId xmlns:a16="http://schemas.microsoft.com/office/drawing/2014/main" id="{8E3DFA13-07AA-0E7B-5B10-A8628ECE0052}"/>
              </a:ext>
            </a:extLst>
          </p:cNvPr>
          <p:cNvSpPr txBox="1">
            <a:spLocks noChangeArrowheads="1"/>
          </p:cNvSpPr>
          <p:nvPr/>
        </p:nvSpPr>
        <p:spPr bwMode="auto">
          <a:xfrm>
            <a:off x="2411413" y="2820988"/>
            <a:ext cx="10191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adapter</a:t>
            </a:r>
          </a:p>
        </p:txBody>
      </p:sp>
      <p:sp>
        <p:nvSpPr>
          <p:cNvPr id="152593" name="Text Box 22">
            <a:extLst>
              <a:ext uri="{FF2B5EF4-FFF2-40B4-BE49-F238E27FC236}">
                <a16:creationId xmlns:a16="http://schemas.microsoft.com/office/drawing/2014/main" id="{A87DF070-F9BE-60D1-9FE9-7E6C0FB687C3}"/>
              </a:ext>
            </a:extLst>
          </p:cNvPr>
          <p:cNvSpPr txBox="1">
            <a:spLocks noChangeArrowheads="1"/>
          </p:cNvSpPr>
          <p:nvPr/>
        </p:nvSpPr>
        <p:spPr bwMode="auto">
          <a:xfrm>
            <a:off x="5824538" y="2827338"/>
            <a:ext cx="10191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adapter</a:t>
            </a:r>
          </a:p>
        </p:txBody>
      </p:sp>
      <p:sp>
        <p:nvSpPr>
          <p:cNvPr id="152594" name="AutoShape 23">
            <a:extLst>
              <a:ext uri="{FF2B5EF4-FFF2-40B4-BE49-F238E27FC236}">
                <a16:creationId xmlns:a16="http://schemas.microsoft.com/office/drawing/2014/main" id="{C46912CD-957D-5D15-97CA-0DDB4780B6B9}"/>
              </a:ext>
            </a:extLst>
          </p:cNvPr>
          <p:cNvSpPr>
            <a:spLocks/>
          </p:cNvSpPr>
          <p:nvPr/>
        </p:nvSpPr>
        <p:spPr bwMode="auto">
          <a:xfrm rot="5399521">
            <a:off x="4533901" y="758825"/>
            <a:ext cx="220662" cy="2865437"/>
          </a:xfrm>
          <a:prstGeom prst="leftBrace">
            <a:avLst>
              <a:gd name="adj1" fmla="val 108214"/>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52595" name="Text Box 24">
            <a:extLst>
              <a:ext uri="{FF2B5EF4-FFF2-40B4-BE49-F238E27FC236}">
                <a16:creationId xmlns:a16="http://schemas.microsoft.com/office/drawing/2014/main" id="{C6E84910-689F-BFFA-4D65-E3F87E47A216}"/>
              </a:ext>
            </a:extLst>
          </p:cNvPr>
          <p:cNvSpPr txBox="1">
            <a:spLocks noChangeArrowheads="1"/>
          </p:cNvSpPr>
          <p:nvPr/>
        </p:nvSpPr>
        <p:spPr bwMode="auto">
          <a:xfrm>
            <a:off x="3635375" y="1714500"/>
            <a:ext cx="21034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link layer protocol</a:t>
            </a:r>
          </a:p>
        </p:txBody>
      </p:sp>
      <p:sp>
        <p:nvSpPr>
          <p:cNvPr id="152596" name="Freeform 25">
            <a:extLst>
              <a:ext uri="{FF2B5EF4-FFF2-40B4-BE49-F238E27FC236}">
                <a16:creationId xmlns:a16="http://schemas.microsoft.com/office/drawing/2014/main" id="{E897D5E6-6B3A-D61D-DC9B-427D5FAA5DAA}"/>
              </a:ext>
            </a:extLst>
          </p:cNvPr>
          <p:cNvSpPr>
            <a:spLocks/>
          </p:cNvSpPr>
          <p:nvPr/>
        </p:nvSpPr>
        <p:spPr bwMode="auto">
          <a:xfrm>
            <a:off x="6704013" y="2266950"/>
            <a:ext cx="647700" cy="342900"/>
          </a:xfrm>
          <a:custGeom>
            <a:avLst/>
            <a:gdLst>
              <a:gd name="T0" fmla="*/ 0 w 408"/>
              <a:gd name="T1" fmla="*/ 2147483646 h 216"/>
              <a:gd name="T2" fmla="*/ 2147483646 w 408"/>
              <a:gd name="T3" fmla="*/ 2147483646 h 216"/>
              <a:gd name="T4" fmla="*/ 2147483646 w 408"/>
              <a:gd name="T5" fmla="*/ 2147483646 h 216"/>
              <a:gd name="T6" fmla="*/ 2147483646 w 408"/>
              <a:gd name="T7" fmla="*/ 0 h 216"/>
              <a:gd name="T8" fmla="*/ 0 60000 65536"/>
              <a:gd name="T9" fmla="*/ 0 60000 65536"/>
              <a:gd name="T10" fmla="*/ 0 60000 65536"/>
              <a:gd name="T11" fmla="*/ 0 60000 65536"/>
              <a:gd name="T12" fmla="*/ 0 w 408"/>
              <a:gd name="T13" fmla="*/ 0 h 216"/>
              <a:gd name="T14" fmla="*/ 408 w 408"/>
              <a:gd name="T15" fmla="*/ 216 h 216"/>
            </a:gdLst>
            <a:ahLst/>
            <a:cxnLst>
              <a:cxn ang="T8">
                <a:pos x="T0" y="T1"/>
              </a:cxn>
              <a:cxn ang="T9">
                <a:pos x="T2" y="T3"/>
              </a:cxn>
              <a:cxn ang="T10">
                <a:pos x="T4" y="T5"/>
              </a:cxn>
              <a:cxn ang="T11">
                <a:pos x="T6" y="T7"/>
              </a:cxn>
            </a:cxnLst>
            <a:rect l="T12" t="T13" r="T14" b="T15"/>
            <a:pathLst>
              <a:path w="408" h="216">
                <a:moveTo>
                  <a:pt x="0" y="208"/>
                </a:moveTo>
                <a:cubicBezTo>
                  <a:pt x="62" y="212"/>
                  <a:pt x="124" y="216"/>
                  <a:pt x="184" y="208"/>
                </a:cubicBezTo>
                <a:cubicBezTo>
                  <a:pt x="244" y="200"/>
                  <a:pt x="324" y="196"/>
                  <a:pt x="361" y="161"/>
                </a:cubicBezTo>
                <a:cubicBezTo>
                  <a:pt x="398" y="126"/>
                  <a:pt x="400" y="27"/>
                  <a:pt x="408" y="0"/>
                </a:cubicBezTo>
              </a:path>
            </a:pathLst>
          </a:custGeom>
          <a:noFill/>
          <a:ln w="381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52597" name="Text Box 16">
            <a:extLst>
              <a:ext uri="{FF2B5EF4-FFF2-40B4-BE49-F238E27FC236}">
                <a16:creationId xmlns:a16="http://schemas.microsoft.com/office/drawing/2014/main" id="{F33D560C-3B54-D47E-C877-11EBC08E5827}"/>
              </a:ext>
            </a:extLst>
          </p:cNvPr>
          <p:cNvSpPr txBox="1">
            <a:spLocks noChangeArrowheads="1"/>
          </p:cNvSpPr>
          <p:nvPr/>
        </p:nvSpPr>
        <p:spPr bwMode="auto">
          <a:xfrm>
            <a:off x="6867525" y="1600200"/>
            <a:ext cx="904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Comic Sans MS" panose="030F0902030302020204" pitchFamily="66" charset="0"/>
                <a:ea typeface="ＭＳ Ｐゴシック" panose="020B0600070205080204" pitchFamily="34" charset="-128"/>
                <a:cs typeface="+mn-cs"/>
              </a:rPr>
              <a:t>packet</a:t>
            </a:r>
            <a:endParaRPr kumimoji="0" lang="en-US" altLang="en-US" sz="18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Slide Number Placeholder 1">
            <a:extLst>
              <a:ext uri="{FF2B5EF4-FFF2-40B4-BE49-F238E27FC236}">
                <a16:creationId xmlns:a16="http://schemas.microsoft.com/office/drawing/2014/main" id="{15114857-B311-C01A-68BB-7C7DBA5A97E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374E9CB-6F9B-1C4C-A575-7934838656BC}"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154626" name="Picture 2">
            <a:extLst>
              <a:ext uri="{FF2B5EF4-FFF2-40B4-BE49-F238E27FC236}">
                <a16:creationId xmlns:a16="http://schemas.microsoft.com/office/drawing/2014/main" id="{3C1FFC47-2AB1-3597-F0F0-A69A530894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3588"/>
            <a:ext cx="9144000" cy="533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Number Placeholder 1">
            <a:extLst>
              <a:ext uri="{FF2B5EF4-FFF2-40B4-BE49-F238E27FC236}">
                <a16:creationId xmlns:a16="http://schemas.microsoft.com/office/drawing/2014/main" id="{01834748-1B55-BC37-2B70-22568E169D4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83364A-D3A8-3B42-8E50-34AFB846EED0}"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31746" name="Picture 2">
            <a:extLst>
              <a:ext uri="{FF2B5EF4-FFF2-40B4-BE49-F238E27FC236}">
                <a16:creationId xmlns:a16="http://schemas.microsoft.com/office/drawing/2014/main" id="{4F05FA42-B0ED-5C61-96EF-442F37A025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3588"/>
            <a:ext cx="9144000" cy="533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5B73CA18-6FCF-02D5-C014-B75F7D8FFC19}"/>
              </a:ext>
            </a:extLst>
          </p:cNvPr>
          <p:cNvSpPr/>
          <p:nvPr/>
        </p:nvSpPr>
        <p:spPr>
          <a:xfrm>
            <a:off x="376518" y="1855694"/>
            <a:ext cx="8431306" cy="833718"/>
          </a:xfrm>
          <a:prstGeom prst="rect">
            <a:avLst/>
          </a:prstGeom>
          <a:noFill/>
          <a:ln w="412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4">
            <a:extLst>
              <a:ext uri="{FF2B5EF4-FFF2-40B4-BE49-F238E27FC236}">
                <a16:creationId xmlns:a16="http://schemas.microsoft.com/office/drawing/2014/main" id="{9AF88887-B395-F3EE-28EF-840FE7411A94}"/>
              </a:ext>
            </a:extLst>
          </p:cNvPr>
          <p:cNvSpPr>
            <a:spLocks noGrp="1"/>
          </p:cNvSpPr>
          <p:nvPr>
            <p:ph type="ctrTitle"/>
          </p:nvPr>
        </p:nvSpPr>
        <p:spPr/>
        <p:txBody>
          <a:bodyPr/>
          <a:lstStyle/>
          <a:p>
            <a:pPr>
              <a:defRPr/>
            </a:pPr>
            <a:r>
              <a:rPr lang="en-US" altLang="en-US" dirty="0">
                <a:ea typeface="ＭＳ Ｐゴシック" panose="020B0600070205080204" pitchFamily="34" charset="-128"/>
              </a:rPr>
              <a:t>Link Layer Addresses (Recap)</a:t>
            </a:r>
            <a:br>
              <a:rPr lang="en-US" altLang="en-US" dirty="0">
                <a:ea typeface="ＭＳ Ｐゴシック" panose="020B0600070205080204" pitchFamily="34" charset="-128"/>
              </a:rPr>
            </a:br>
            <a:br>
              <a:rPr lang="en-US" altLang="en-US" dirty="0">
                <a:ea typeface="ＭＳ Ｐゴシック" panose="020B0600070205080204" pitchFamily="34" charset="-128"/>
              </a:rPr>
            </a:br>
            <a:r>
              <a:rPr lang="en-US" altLang="en-US" sz="3600" dirty="0">
                <a:solidFill>
                  <a:schemeClr val="tx1">
                    <a:lumMod val="75000"/>
                    <a:lumOff val="25000"/>
                  </a:schemeClr>
                </a:solidFill>
                <a:ea typeface="ＭＳ Ｐゴシック" panose="020B0600070205080204" pitchFamily="34" charset="-128"/>
              </a:rPr>
              <a:t>(Discussed earlier in the context of ARP)</a:t>
            </a:r>
          </a:p>
        </p:txBody>
      </p:sp>
      <p:sp>
        <p:nvSpPr>
          <p:cNvPr id="32770" name="Slide Number Placeholder 3">
            <a:extLst>
              <a:ext uri="{FF2B5EF4-FFF2-40B4-BE49-F238E27FC236}">
                <a16:creationId xmlns:a16="http://schemas.microsoft.com/office/drawing/2014/main" id="{BA148D61-BD12-F82F-7854-A2061B0D35E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50AE23-7FBC-0A46-8890-873431D94F98}"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Rectangle 2"/>
          <p:cNvSpPr>
            <a:spLocks noGrp="1" noChangeArrowheads="1"/>
          </p:cNvSpPr>
          <p:nvPr>
            <p:ph type="title"/>
          </p:nvPr>
        </p:nvSpPr>
        <p:spPr>
          <a:xfrm>
            <a:off x="567006" y="365126"/>
            <a:ext cx="7886700" cy="1325563"/>
          </a:xfrm>
        </p:spPr>
        <p:txBody>
          <a:bodyPr>
            <a:normAutofit/>
          </a:bodyPr>
          <a:lstStyle/>
          <a:p>
            <a:pPr>
              <a:defRPr/>
            </a:pPr>
            <a:r>
              <a:rPr lang="en-US" dirty="0">
                <a:cs typeface="+mj-cs"/>
              </a:rPr>
              <a:t>MAC</a:t>
            </a:r>
            <a:r>
              <a:rPr lang="en-US" sz="4800" dirty="0">
                <a:cs typeface="+mj-cs"/>
              </a:rPr>
              <a:t> addresses and </a:t>
            </a:r>
            <a:r>
              <a:rPr lang="en-US" dirty="0">
                <a:cs typeface="+mj-cs"/>
              </a:rPr>
              <a:t>ARP</a:t>
            </a:r>
          </a:p>
        </p:txBody>
      </p:sp>
      <p:sp>
        <p:nvSpPr>
          <p:cNvPr id="39941" name="Rectangle 3"/>
          <p:cNvSpPr>
            <a:spLocks noGrp="1" noChangeArrowheads="1"/>
          </p:cNvSpPr>
          <p:nvPr>
            <p:ph idx="1"/>
          </p:nvPr>
        </p:nvSpPr>
        <p:spPr>
          <a:xfrm>
            <a:off x="533400" y="1600200"/>
            <a:ext cx="8247063" cy="4648200"/>
          </a:xfrm>
        </p:spPr>
        <p:txBody>
          <a:bodyPr/>
          <a:lstStyle/>
          <a:p>
            <a:pPr>
              <a:defRPr/>
            </a:pPr>
            <a:r>
              <a:rPr lang="en-US" dirty="0"/>
              <a:t>MAC (or LAN or physical or Ethernet) address:</a:t>
            </a:r>
            <a:r>
              <a:rPr lang="en-US" dirty="0">
                <a:solidFill>
                  <a:srgbClr val="FF0000"/>
                </a:solidFill>
              </a:rPr>
              <a:t> </a:t>
            </a:r>
          </a:p>
          <a:p>
            <a:pPr lvl="1">
              <a:defRPr/>
            </a:pPr>
            <a:r>
              <a:rPr lang="en-US" dirty="0"/>
              <a:t>function:</a:t>
            </a:r>
            <a:r>
              <a:rPr lang="en-US" dirty="0">
                <a:solidFill>
                  <a:schemeClr val="accent2"/>
                </a:solidFill>
              </a:rPr>
              <a:t> </a:t>
            </a:r>
            <a:r>
              <a:rPr lang="en-US" i="1" dirty="0">
                <a:solidFill>
                  <a:srgbClr val="CC0000"/>
                </a:solidFill>
              </a:rPr>
              <a:t>used “locally” to get frame from one interface to another physically-connected interface (same network, in IP-addressing sense)</a:t>
            </a:r>
          </a:p>
          <a:p>
            <a:pPr lvl="1">
              <a:lnSpc>
                <a:spcPct val="90000"/>
              </a:lnSpc>
              <a:defRPr/>
            </a:pPr>
            <a:r>
              <a:rPr lang="en-US" dirty="0"/>
              <a:t>48 bit MAC address (for most LANs) burned in NIC ROM, also sometimes software settable</a:t>
            </a:r>
          </a:p>
          <a:p>
            <a:pPr lvl="1">
              <a:lnSpc>
                <a:spcPct val="90000"/>
              </a:lnSpc>
              <a:defRPr/>
            </a:pPr>
            <a:r>
              <a:rPr lang="en-US" dirty="0"/>
              <a:t>e.g.: 1A-2F-BB-76-09-AD</a:t>
            </a:r>
          </a:p>
          <a:p>
            <a:pPr lvl="1">
              <a:lnSpc>
                <a:spcPct val="90000"/>
              </a:lnSpc>
              <a:defRPr/>
            </a:pPr>
            <a:endParaRPr lang="en-US" dirty="0"/>
          </a:p>
        </p:txBody>
      </p:sp>
      <p:pic>
        <p:nvPicPr>
          <p:cNvPr id="121861" name="Picture 4" descr="underline_base"/>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49" y="1208087"/>
            <a:ext cx="5760720" cy="173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43" name="Text Box 6"/>
          <p:cNvSpPr txBox="1">
            <a:spLocks noChangeArrowheads="1"/>
          </p:cNvSpPr>
          <p:nvPr/>
        </p:nvSpPr>
        <p:spPr bwMode="auto">
          <a:xfrm>
            <a:off x="1130972" y="5112434"/>
            <a:ext cx="3744647"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i="1">
                <a:solidFill>
                  <a:schemeClr val="tx1"/>
                </a:solidFill>
                <a:latin typeface="Comic Sans MS" charset="0"/>
                <a:ea typeface="ＭＳ Ｐゴシック" charset="0"/>
              </a:defRPr>
            </a:lvl1pPr>
            <a:lvl2pPr marL="742950" indent="-285750">
              <a:defRPr i="1">
                <a:solidFill>
                  <a:schemeClr val="tx1"/>
                </a:solidFill>
                <a:latin typeface="Comic Sans MS" charset="0"/>
                <a:ea typeface="ＭＳ Ｐゴシック" charset="0"/>
              </a:defRPr>
            </a:lvl2pPr>
            <a:lvl3pPr marL="1143000" indent="-228600">
              <a:defRPr i="1">
                <a:solidFill>
                  <a:schemeClr val="tx1"/>
                </a:solidFill>
                <a:latin typeface="Comic Sans MS" charset="0"/>
                <a:ea typeface="ＭＳ Ｐゴシック" charset="0"/>
              </a:defRPr>
            </a:lvl3pPr>
            <a:lvl4pPr marL="1600200" indent="-228600">
              <a:defRPr i="1">
                <a:solidFill>
                  <a:schemeClr val="tx1"/>
                </a:solidFill>
                <a:latin typeface="Comic Sans MS" charset="0"/>
                <a:ea typeface="ＭＳ Ｐゴシック" charset="0"/>
              </a:defRPr>
            </a:lvl4pPr>
            <a:lvl5pPr marL="2057400" indent="-228600">
              <a:defRPr i="1">
                <a:solidFill>
                  <a:schemeClr val="tx1"/>
                </a:solidFill>
                <a:latin typeface="Comic Sans MS" charset="0"/>
                <a:ea typeface="ＭＳ Ｐゴシック" charset="0"/>
              </a:defRPr>
            </a:lvl5pPr>
            <a:lvl6pPr marL="2514600" indent="-228600" eaLnBrk="0" fontAlgn="base" hangingPunct="0">
              <a:spcBef>
                <a:spcPct val="0"/>
              </a:spcBef>
              <a:spcAft>
                <a:spcPct val="0"/>
              </a:spcAft>
              <a:defRPr i="1">
                <a:solidFill>
                  <a:schemeClr val="tx1"/>
                </a:solidFill>
                <a:latin typeface="Comic Sans MS" charset="0"/>
                <a:ea typeface="ＭＳ Ｐゴシック" charset="0"/>
              </a:defRPr>
            </a:lvl6pPr>
            <a:lvl7pPr marL="2971800" indent="-228600" eaLnBrk="0" fontAlgn="base" hangingPunct="0">
              <a:spcBef>
                <a:spcPct val="0"/>
              </a:spcBef>
              <a:spcAft>
                <a:spcPct val="0"/>
              </a:spcAft>
              <a:defRPr i="1">
                <a:solidFill>
                  <a:schemeClr val="tx1"/>
                </a:solidFill>
                <a:latin typeface="Comic Sans MS" charset="0"/>
                <a:ea typeface="ＭＳ Ｐゴシック" charset="0"/>
              </a:defRPr>
            </a:lvl7pPr>
            <a:lvl8pPr marL="3429000" indent="-228600" eaLnBrk="0" fontAlgn="base" hangingPunct="0">
              <a:spcBef>
                <a:spcPct val="0"/>
              </a:spcBef>
              <a:spcAft>
                <a:spcPct val="0"/>
              </a:spcAft>
              <a:defRPr i="1">
                <a:solidFill>
                  <a:schemeClr val="tx1"/>
                </a:solidFill>
                <a:latin typeface="Comic Sans MS" charset="0"/>
                <a:ea typeface="ＭＳ Ｐゴシック" charset="0"/>
              </a:defRPr>
            </a:lvl8pPr>
            <a:lvl9pPr marL="3886200" indent="-228600" eaLnBrk="0" fontAlgn="base" hangingPunct="0">
              <a:spcBef>
                <a:spcPct val="0"/>
              </a:spcBef>
              <a:spcAft>
                <a:spcPct val="0"/>
              </a:spcAft>
              <a:defRPr i="1">
                <a:solidFill>
                  <a:schemeClr val="tx1"/>
                </a:solidFill>
                <a:latin typeface="Comic Sans MS"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99"/>
                </a:solidFill>
                <a:effectLst/>
                <a:uLnTx/>
                <a:uFillTx/>
                <a:latin typeface="Arial" charset="0"/>
                <a:ea typeface="ＭＳ Ｐゴシック" charset="0"/>
                <a:cs typeface="+mn-cs"/>
              </a:rPr>
              <a:t>hexadecimal (base 16) notation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99"/>
                </a:solidFill>
                <a:effectLst/>
                <a:uLnTx/>
                <a:uFillTx/>
                <a:latin typeface="Arial" charset="0"/>
                <a:ea typeface="ＭＳ Ｐゴシック" charset="0"/>
                <a:cs typeface="+mn-cs"/>
              </a:rPr>
              <a:t>(each </a:t>
            </a:r>
            <a:r>
              <a:rPr kumimoji="0" lang="ja-JP" altLang="en-US" sz="1800" b="0" i="0" u="none" strike="noStrike" kern="1200" cap="none" spc="0" normalizeH="0" baseline="0" noProof="0" dirty="0">
                <a:ln>
                  <a:noFill/>
                </a:ln>
                <a:solidFill>
                  <a:srgbClr val="000099"/>
                </a:solidFill>
                <a:effectLst/>
                <a:uLnTx/>
                <a:uFillTx/>
                <a:latin typeface="Arial" charset="0"/>
                <a:ea typeface="ＭＳ Ｐゴシック" charset="0"/>
                <a:cs typeface="+mn-cs"/>
              </a:rPr>
              <a:t>“</a:t>
            </a:r>
            <a:r>
              <a:rPr kumimoji="0" lang="en-US" sz="1800" b="0" i="0" u="none" strike="noStrike" kern="1200" cap="none" spc="0" normalizeH="0" baseline="0" noProof="0" dirty="0">
                <a:ln>
                  <a:noFill/>
                </a:ln>
                <a:solidFill>
                  <a:srgbClr val="000099"/>
                </a:solidFill>
                <a:effectLst/>
                <a:uLnTx/>
                <a:uFillTx/>
                <a:latin typeface="Arial" charset="0"/>
                <a:ea typeface="ＭＳ Ｐゴシック" charset="0"/>
                <a:cs typeface="+mn-cs"/>
              </a:rPr>
              <a:t>numeral</a:t>
            </a:r>
            <a:r>
              <a:rPr kumimoji="0" lang="ja-JP" altLang="en-US" sz="1800" b="0" i="0" u="none" strike="noStrike" kern="1200" cap="none" spc="0" normalizeH="0" baseline="0" noProof="0" dirty="0">
                <a:ln>
                  <a:noFill/>
                </a:ln>
                <a:solidFill>
                  <a:srgbClr val="000099"/>
                </a:solidFill>
                <a:effectLst/>
                <a:uLnTx/>
                <a:uFillTx/>
                <a:latin typeface="Arial" charset="0"/>
                <a:ea typeface="ＭＳ Ｐゴシック" charset="0"/>
                <a:cs typeface="+mn-cs"/>
              </a:rPr>
              <a:t>”</a:t>
            </a:r>
            <a:r>
              <a:rPr kumimoji="0" lang="en-US" sz="1800" b="0" i="0" u="none" strike="noStrike" kern="1200" cap="none" spc="0" normalizeH="0" baseline="0" noProof="0" dirty="0">
                <a:ln>
                  <a:noFill/>
                </a:ln>
                <a:solidFill>
                  <a:srgbClr val="000099"/>
                </a:solidFill>
                <a:effectLst/>
                <a:uLnTx/>
                <a:uFillTx/>
                <a:latin typeface="Arial" charset="0"/>
                <a:ea typeface="ＭＳ Ｐゴシック" charset="0"/>
                <a:cs typeface="+mn-cs"/>
              </a:rPr>
              <a:t> represents 4 bits)</a:t>
            </a:r>
          </a:p>
        </p:txBody>
      </p:sp>
      <p:sp>
        <p:nvSpPr>
          <p:cNvPr id="39944" name="Line 7"/>
          <p:cNvSpPr>
            <a:spLocks noChangeShapeType="1"/>
          </p:cNvSpPr>
          <p:nvPr/>
        </p:nvSpPr>
        <p:spPr bwMode="auto">
          <a:xfrm flipV="1">
            <a:off x="2540987" y="4886325"/>
            <a:ext cx="188912" cy="330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95969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17657673-B017-C869-0FA4-A604B96B58C3}"/>
              </a:ext>
            </a:extLst>
          </p:cNvPr>
          <p:cNvSpPr>
            <a:spLocks noGrp="1" noChangeArrowheads="1"/>
          </p:cNvSpPr>
          <p:nvPr>
            <p:ph type="title"/>
          </p:nvPr>
        </p:nvSpPr>
        <p:spPr>
          <a:xfrm>
            <a:off x="533400" y="66675"/>
            <a:ext cx="7772400" cy="1143000"/>
          </a:xfrm>
        </p:spPr>
        <p:txBody>
          <a:bodyPr/>
          <a:lstStyle/>
          <a:p>
            <a:pPr eaLnBrk="1" hangingPunct="1"/>
            <a:r>
              <a:rPr lang="en-US" altLang="en-US"/>
              <a:t>ARP protocol</a:t>
            </a:r>
          </a:p>
        </p:txBody>
      </p:sp>
      <p:sp>
        <p:nvSpPr>
          <p:cNvPr id="44037" name="Rectangle 3">
            <a:extLst>
              <a:ext uri="{FF2B5EF4-FFF2-40B4-BE49-F238E27FC236}">
                <a16:creationId xmlns:a16="http://schemas.microsoft.com/office/drawing/2014/main" id="{82B87114-6D97-64DB-F947-EE93E6DE9F45}"/>
              </a:ext>
            </a:extLst>
          </p:cNvPr>
          <p:cNvSpPr>
            <a:spLocks noGrp="1" noChangeArrowheads="1"/>
          </p:cNvSpPr>
          <p:nvPr>
            <p:ph sz="half" idx="1"/>
          </p:nvPr>
        </p:nvSpPr>
        <p:spPr>
          <a:xfrm>
            <a:off x="506413" y="1277938"/>
            <a:ext cx="8113712" cy="4918075"/>
          </a:xfrm>
        </p:spPr>
        <p:txBody>
          <a:bodyPr rtlCol="0">
            <a:noAutofit/>
          </a:bodyPr>
          <a:lstStyle/>
          <a:p>
            <a:pPr marL="457200" indent="-457200" eaLnBrk="1" fontAlgn="auto" hangingPunct="1">
              <a:spcAft>
                <a:spcPts val="0"/>
              </a:spcAft>
              <a:buFont typeface="+mj-lt"/>
              <a:buAutoNum type="arabicPeriod"/>
              <a:defRPr/>
            </a:pPr>
            <a:r>
              <a:rPr lang="en-US" sz="2400" dirty="0"/>
              <a:t>A wants to send datagram to B</a:t>
            </a:r>
          </a:p>
          <a:p>
            <a:pPr lvl="1" eaLnBrk="1" fontAlgn="auto" hangingPunct="1">
              <a:spcAft>
                <a:spcPts val="0"/>
              </a:spcAft>
              <a:defRPr/>
            </a:pPr>
            <a:r>
              <a:rPr lang="en-US" sz="2000" dirty="0"/>
              <a:t>B’s MAC address not in A’s ARP table.</a:t>
            </a:r>
          </a:p>
          <a:p>
            <a:pPr marL="457200" indent="-457200" eaLnBrk="1" fontAlgn="auto" hangingPunct="1">
              <a:spcAft>
                <a:spcPts val="0"/>
              </a:spcAft>
              <a:buFont typeface="+mj-lt"/>
              <a:buAutoNum type="arabicPeriod"/>
              <a:defRPr/>
            </a:pPr>
            <a:r>
              <a:rPr lang="en-US" sz="2400" dirty="0"/>
              <a:t>A </a:t>
            </a:r>
            <a:r>
              <a:rPr lang="en-US" sz="2400" dirty="0">
                <a:solidFill>
                  <a:srgbClr val="CC0000"/>
                </a:solidFill>
              </a:rPr>
              <a:t>broadcasts</a:t>
            </a:r>
            <a:r>
              <a:rPr lang="en-US" sz="2400" dirty="0"/>
              <a:t> ARP query packet, containing B's IP address </a:t>
            </a:r>
          </a:p>
          <a:p>
            <a:pPr lvl="1" eaLnBrk="1" fontAlgn="auto" hangingPunct="1">
              <a:spcAft>
                <a:spcPts val="0"/>
              </a:spcAft>
              <a:defRPr/>
            </a:pPr>
            <a:r>
              <a:rPr lang="en-US" sz="2000" dirty="0"/>
              <a:t>destination MAC address = FF-FF-FF-FF-FF-FF</a:t>
            </a:r>
          </a:p>
          <a:p>
            <a:pPr lvl="1" eaLnBrk="1" fontAlgn="auto" hangingPunct="1">
              <a:spcAft>
                <a:spcPts val="0"/>
              </a:spcAft>
              <a:defRPr/>
            </a:pPr>
            <a:r>
              <a:rPr lang="en-US" sz="2000" dirty="0"/>
              <a:t>all nodes on LAN receive ARP query </a:t>
            </a:r>
          </a:p>
          <a:p>
            <a:pPr marL="457200" indent="-457200" eaLnBrk="1" fontAlgn="auto" hangingPunct="1">
              <a:spcAft>
                <a:spcPts val="0"/>
              </a:spcAft>
              <a:buFont typeface="+mj-lt"/>
              <a:buAutoNum type="arabicPeriod"/>
              <a:defRPr/>
            </a:pPr>
            <a:r>
              <a:rPr lang="en-US" sz="2400" dirty="0"/>
              <a:t>B receives ARP packet, replies to A with its (B's) MAC address</a:t>
            </a:r>
          </a:p>
          <a:p>
            <a:pPr lvl="1" eaLnBrk="1" fontAlgn="auto" hangingPunct="1">
              <a:spcAft>
                <a:spcPts val="0"/>
              </a:spcAft>
              <a:defRPr/>
            </a:pPr>
            <a:r>
              <a:rPr lang="en-US" sz="2000" dirty="0"/>
              <a:t>frame sent to A</a:t>
            </a:r>
            <a:r>
              <a:rPr lang="ja-JP" altLang="en-US" sz="2000" dirty="0"/>
              <a:t>’</a:t>
            </a:r>
            <a:r>
              <a:rPr lang="en-US" sz="2000" dirty="0"/>
              <a:t>s MAC address (unicast)</a:t>
            </a:r>
          </a:p>
          <a:p>
            <a:pPr marL="457200" indent="-457200" eaLnBrk="1" fontAlgn="auto" hangingPunct="1">
              <a:spcAft>
                <a:spcPts val="0"/>
              </a:spcAft>
              <a:buFont typeface="+mj-lt"/>
              <a:buAutoNum type="arabicPeriod"/>
              <a:defRPr/>
            </a:pPr>
            <a:r>
              <a:rPr lang="en-US" sz="2400" dirty="0"/>
              <a:t>A caches (saves) IP-to-MAC address pair in its ARP table until information becomes old (times out)</a:t>
            </a:r>
            <a:r>
              <a:rPr lang="en-US" sz="2000" dirty="0"/>
              <a:t> </a:t>
            </a:r>
          </a:p>
          <a:p>
            <a:pPr lvl="1" eaLnBrk="1" fontAlgn="auto" hangingPunct="1">
              <a:spcAft>
                <a:spcPts val="0"/>
              </a:spcAft>
              <a:defRPr/>
            </a:pPr>
            <a:r>
              <a:rPr lang="en-US" sz="2000" dirty="0"/>
              <a:t>soft state: information that times out (goes away) unless refreshed</a:t>
            </a:r>
          </a:p>
          <a:p>
            <a:pPr marL="457200" indent="-457200" eaLnBrk="1" fontAlgn="auto" hangingPunct="1">
              <a:spcAft>
                <a:spcPts val="0"/>
              </a:spcAft>
              <a:buFont typeface="+mj-lt"/>
              <a:buAutoNum type="arabicPeriod"/>
              <a:defRPr/>
            </a:pPr>
            <a:r>
              <a:rPr lang="en-US" sz="2400" dirty="0"/>
              <a:t>ARP is </a:t>
            </a:r>
            <a:r>
              <a:rPr lang="ja-JP" altLang="en-US" sz="2400" dirty="0"/>
              <a:t>“</a:t>
            </a:r>
            <a:r>
              <a:rPr lang="en-US" sz="2400" dirty="0"/>
              <a:t>plug-and-play</a:t>
            </a:r>
            <a:r>
              <a:rPr lang="ja-JP" altLang="en-US" sz="2400" dirty="0"/>
              <a:t>”</a:t>
            </a:r>
            <a:r>
              <a:rPr lang="en-US" sz="2400" dirty="0"/>
              <a:t>:</a:t>
            </a:r>
          </a:p>
          <a:p>
            <a:pPr lvl="1" eaLnBrk="1" fontAlgn="auto" hangingPunct="1">
              <a:spcAft>
                <a:spcPts val="0"/>
              </a:spcAft>
              <a:defRPr/>
            </a:pPr>
            <a:r>
              <a:rPr lang="en-US" sz="2000" dirty="0"/>
              <a:t>nodes create their ARP tables </a:t>
            </a:r>
            <a:r>
              <a:rPr lang="en-US" sz="2000" i="1" dirty="0"/>
              <a:t>without intervention from net administrator</a:t>
            </a:r>
          </a:p>
          <a:p>
            <a:pPr marL="914400" lvl="1" indent="-457200" eaLnBrk="1" fontAlgn="auto" hangingPunct="1">
              <a:spcAft>
                <a:spcPts val="0"/>
              </a:spcAft>
              <a:buFont typeface="+mj-lt"/>
              <a:buAutoNum type="arabicPeriod"/>
              <a:defRPr/>
            </a:pPr>
            <a:endParaRPr lang="en-US" sz="2000" dirty="0"/>
          </a:p>
          <a:p>
            <a:pPr marL="457200" indent="-457200" eaLnBrk="1" fontAlgn="auto" hangingPunct="1">
              <a:spcAft>
                <a:spcPts val="0"/>
              </a:spcAft>
              <a:buFont typeface="+mj-lt"/>
              <a:buAutoNum type="arabicPeriod"/>
              <a:defRPr/>
            </a:pPr>
            <a:endParaRPr lang="en-US" sz="2400" dirty="0"/>
          </a:p>
        </p:txBody>
      </p:sp>
      <p:pic>
        <p:nvPicPr>
          <p:cNvPr id="33795" name="Picture 19" descr="underline_base">
            <a:extLst>
              <a:ext uri="{FF2B5EF4-FFF2-40B4-BE49-F238E27FC236}">
                <a16:creationId xmlns:a16="http://schemas.microsoft.com/office/drawing/2014/main" id="{7518DE5D-EB7E-0EEE-E0DC-6CAD197133F2}"/>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313" y="876300"/>
            <a:ext cx="5942012"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Slide Number Placeholder 1">
            <a:extLst>
              <a:ext uri="{FF2B5EF4-FFF2-40B4-BE49-F238E27FC236}">
                <a16:creationId xmlns:a16="http://schemas.microsoft.com/office/drawing/2014/main" id="{28C73AAB-F060-4C1E-069A-A6C4E39323A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CAC69C2-E7D3-684C-A49E-84D26243D986}"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CA1F82-870E-71FB-3137-2D6F0A12B44E}"/>
              </a:ext>
            </a:extLst>
          </p:cNvPr>
          <p:cNvSpPr>
            <a:spLocks noGrp="1"/>
          </p:cNvSpPr>
          <p:nvPr>
            <p:ph type="sldNum" sz="quarter" idx="12"/>
          </p:nvPr>
        </p:nvSpPr>
        <p:spPr/>
        <p:txBody>
          <a:bodyPr/>
          <a:lstStyle/>
          <a:p>
            <a:pPr>
              <a:defRPr/>
            </a:pPr>
            <a:fld id="{121E7658-8E9E-354F-8DE0-8AEAF9E6AF10}" type="slidenum">
              <a:rPr lang="en-US" altLang="en-US" smtClean="0"/>
              <a:pPr>
                <a:defRPr/>
              </a:pPr>
              <a:t>5</a:t>
            </a:fld>
            <a:endParaRPr lang="en-US" altLang="en-US"/>
          </a:p>
        </p:txBody>
      </p:sp>
      <p:pic>
        <p:nvPicPr>
          <p:cNvPr id="4" name="Picture 3">
            <a:extLst>
              <a:ext uri="{FF2B5EF4-FFF2-40B4-BE49-F238E27FC236}">
                <a16:creationId xmlns:a16="http://schemas.microsoft.com/office/drawing/2014/main" id="{BAC1762B-B016-FC9B-D3B1-2D538EDF2227}"/>
              </a:ext>
            </a:extLst>
          </p:cNvPr>
          <p:cNvPicPr>
            <a:picLocks noChangeAspect="1"/>
          </p:cNvPicPr>
          <p:nvPr/>
        </p:nvPicPr>
        <p:blipFill rotWithShape="1">
          <a:blip r:embed="rId2"/>
          <a:srcRect l="20143" t="52285" r="19949" b="12659"/>
          <a:stretch/>
        </p:blipFill>
        <p:spPr>
          <a:xfrm>
            <a:off x="0" y="-1"/>
            <a:ext cx="9144000" cy="6924587"/>
          </a:xfrm>
          <a:prstGeom prst="rect">
            <a:avLst/>
          </a:prstGeom>
        </p:spPr>
      </p:pic>
    </p:spTree>
    <p:extLst>
      <p:ext uri="{BB962C8B-B14F-4D97-AF65-F5344CB8AC3E}">
        <p14:creationId xmlns:p14="http://schemas.microsoft.com/office/powerpoint/2010/main" val="16939827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a:extLst>
              <a:ext uri="{FF2B5EF4-FFF2-40B4-BE49-F238E27FC236}">
                <a16:creationId xmlns:a16="http://schemas.microsoft.com/office/drawing/2014/main" id="{CC9123E4-8A15-745C-0CE7-49C5E1871EA8}"/>
              </a:ext>
            </a:extLst>
          </p:cNvPr>
          <p:cNvSpPr>
            <a:spLocks noGrp="1"/>
          </p:cNvSpPr>
          <p:nvPr>
            <p:ph type="title"/>
          </p:nvPr>
        </p:nvSpPr>
        <p:spPr/>
        <p:txBody>
          <a:bodyPr/>
          <a:lstStyle/>
          <a:p>
            <a:r>
              <a:rPr lang="en-US" altLang="en-US">
                <a:ea typeface="ＭＳ Ｐゴシック" panose="020B0600070205080204" pitchFamily="34" charset="-128"/>
              </a:rPr>
              <a:t>As an Aside: Promiscuous Mode</a:t>
            </a:r>
          </a:p>
        </p:txBody>
      </p:sp>
      <p:sp>
        <p:nvSpPr>
          <p:cNvPr id="35842" name="Content Placeholder 2">
            <a:extLst>
              <a:ext uri="{FF2B5EF4-FFF2-40B4-BE49-F238E27FC236}">
                <a16:creationId xmlns:a16="http://schemas.microsoft.com/office/drawing/2014/main" id="{D9662936-488B-0A3D-E1FB-39604D0864DF}"/>
              </a:ext>
            </a:extLst>
          </p:cNvPr>
          <p:cNvSpPr>
            <a:spLocks noGrp="1"/>
          </p:cNvSpPr>
          <p:nvPr>
            <p:ph idx="1"/>
          </p:nvPr>
        </p:nvSpPr>
        <p:spPr/>
        <p:txBody>
          <a:bodyPr/>
          <a:lstStyle/>
          <a:p>
            <a:r>
              <a:rPr lang="en-US" altLang="en-US">
                <a:ea typeface="ＭＳ Ｐゴシック" panose="020B0600070205080204" pitchFamily="34" charset="-128"/>
              </a:rPr>
              <a:t>Normal adapter: receives frames sent to</a:t>
            </a:r>
          </a:p>
          <a:p>
            <a:pPr lvl="1"/>
            <a:r>
              <a:rPr lang="en-US" altLang="en-US">
                <a:ea typeface="ＭＳ Ｐゴシック" panose="020B0600070205080204" pitchFamily="34" charset="-128"/>
              </a:rPr>
              <a:t>The local MAC address</a:t>
            </a:r>
          </a:p>
          <a:p>
            <a:pPr lvl="1"/>
            <a:r>
              <a:rPr lang="en-US" altLang="en-US">
                <a:ea typeface="ＭＳ Ｐゴシック" panose="020B0600070205080204" pitchFamily="34" charset="-128"/>
              </a:rPr>
              <a:t>Broadcast address FF-FF-FF-FF-FF-FF</a:t>
            </a:r>
          </a:p>
          <a:p>
            <a:r>
              <a:rPr lang="en-US" altLang="en-US">
                <a:ea typeface="ＭＳ Ｐゴシック" panose="020B0600070205080204" pitchFamily="34" charset="-128"/>
              </a:rPr>
              <a:t>Promiscuous mode</a:t>
            </a:r>
          </a:p>
          <a:p>
            <a:pPr lvl="1"/>
            <a:r>
              <a:rPr lang="en-US" altLang="en-US">
                <a:ea typeface="ＭＳ Ｐゴシック" panose="020B0600070205080204" pitchFamily="34" charset="-128"/>
              </a:rPr>
              <a:t>Receive </a:t>
            </a:r>
            <a:r>
              <a:rPr lang="en-US" altLang="en-US" i="1">
                <a:ea typeface="ＭＳ Ｐゴシック" panose="020B0600070205080204" pitchFamily="34" charset="-128"/>
              </a:rPr>
              <a:t>everything</a:t>
            </a:r>
            <a:r>
              <a:rPr lang="en-US" altLang="en-US">
                <a:ea typeface="ＭＳ Ｐゴシック" panose="020B0600070205080204" pitchFamily="34" charset="-128"/>
              </a:rPr>
              <a:t>, independent of destination MAC</a:t>
            </a:r>
          </a:p>
          <a:p>
            <a:r>
              <a:rPr lang="en-US" altLang="en-US">
                <a:ea typeface="ＭＳ Ｐゴシック" panose="020B0600070205080204" pitchFamily="34" charset="-128"/>
              </a:rPr>
              <a:t>Useful for packet sniffing</a:t>
            </a:r>
          </a:p>
          <a:p>
            <a:pPr lvl="1"/>
            <a:r>
              <a:rPr lang="en-US" altLang="en-US">
                <a:ea typeface="ＭＳ Ｐゴシック" panose="020B0600070205080204" pitchFamily="34" charset="-128"/>
              </a:rPr>
              <a:t>Network monitoring</a:t>
            </a:r>
          </a:p>
          <a:p>
            <a:pPr lvl="1"/>
            <a:r>
              <a:rPr lang="en-US" altLang="en-US">
                <a:ea typeface="ＭＳ Ｐゴシック" panose="020B0600070205080204" pitchFamily="34" charset="-128"/>
              </a:rPr>
              <a:t>E.g., wireshark, tcpdump</a:t>
            </a:r>
          </a:p>
          <a:p>
            <a:pPr lvl="1"/>
            <a:endParaRPr lang="en-US" altLang="en-US">
              <a:ea typeface="ＭＳ Ｐゴシック" panose="020B0600070205080204" pitchFamily="34" charset="-128"/>
            </a:endParaRPr>
          </a:p>
        </p:txBody>
      </p:sp>
      <p:sp>
        <p:nvSpPr>
          <p:cNvPr id="35843" name="Slide Number Placeholder 3">
            <a:extLst>
              <a:ext uri="{FF2B5EF4-FFF2-40B4-BE49-F238E27FC236}">
                <a16:creationId xmlns:a16="http://schemas.microsoft.com/office/drawing/2014/main" id="{506BD998-085E-A7CA-CCDD-552445BA205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0643DF-5871-714A-B0DB-0954D4FC6DE8}"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35844" name="Picture 7">
            <a:extLst>
              <a:ext uri="{FF2B5EF4-FFF2-40B4-BE49-F238E27FC236}">
                <a16:creationId xmlns:a16="http://schemas.microsoft.com/office/drawing/2014/main" id="{D81BDCD7-73D8-BB5E-7289-A48F41F61A1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H="1">
            <a:off x="5486400" y="4151313"/>
            <a:ext cx="2362200" cy="224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a:extLst>
              <a:ext uri="{FF2B5EF4-FFF2-40B4-BE49-F238E27FC236}">
                <a16:creationId xmlns:a16="http://schemas.microsoft.com/office/drawing/2014/main" id="{5C204517-900C-0651-A9DA-FC1C58442AF6}"/>
              </a:ext>
            </a:extLst>
          </p:cNvPr>
          <p:cNvSpPr>
            <a:spLocks noGrp="1"/>
          </p:cNvSpPr>
          <p:nvPr>
            <p:ph type="title"/>
          </p:nvPr>
        </p:nvSpPr>
        <p:spPr/>
        <p:txBody>
          <a:bodyPr/>
          <a:lstStyle/>
          <a:p>
            <a:r>
              <a:rPr lang="en-US" altLang="en-US">
                <a:ea typeface="ＭＳ Ｐゴシック" panose="020B0600070205080204" pitchFamily="34" charset="-128"/>
              </a:rPr>
              <a:t>Why Not Just Use IP Addresses?</a:t>
            </a:r>
          </a:p>
        </p:txBody>
      </p:sp>
      <p:sp>
        <p:nvSpPr>
          <p:cNvPr id="36866" name="Content Placeholder 2">
            <a:extLst>
              <a:ext uri="{FF2B5EF4-FFF2-40B4-BE49-F238E27FC236}">
                <a16:creationId xmlns:a16="http://schemas.microsoft.com/office/drawing/2014/main" id="{C02DF01C-062E-2034-6229-29169A3BB4A8}"/>
              </a:ext>
            </a:extLst>
          </p:cNvPr>
          <p:cNvSpPr>
            <a:spLocks noGrp="1"/>
          </p:cNvSpPr>
          <p:nvPr>
            <p:ph idx="1"/>
          </p:nvPr>
        </p:nvSpPr>
        <p:spPr/>
        <p:txBody>
          <a:bodyPr/>
          <a:lstStyle/>
          <a:p>
            <a:r>
              <a:rPr lang="en-US" altLang="en-US">
                <a:ea typeface="ＭＳ Ｐゴシック" panose="020B0600070205080204" pitchFamily="34" charset="-128"/>
              </a:rPr>
              <a:t>Links can support </a:t>
            </a:r>
            <a:r>
              <a:rPr lang="en-US" altLang="en-US" i="1">
                <a:ea typeface="ＭＳ Ｐゴシック" panose="020B0600070205080204" pitchFamily="34" charset="-128"/>
              </a:rPr>
              <a:t>any </a:t>
            </a:r>
            <a:r>
              <a:rPr lang="en-US" altLang="en-US">
                <a:ea typeface="ＭＳ Ｐゴシック" panose="020B0600070205080204" pitchFamily="34" charset="-128"/>
              </a:rPr>
              <a:t>network protocol</a:t>
            </a:r>
          </a:p>
          <a:p>
            <a:pPr lvl="1"/>
            <a:r>
              <a:rPr lang="en-US" altLang="en-US">
                <a:ea typeface="ＭＳ Ｐゴシック" panose="020B0600070205080204" pitchFamily="34" charset="-128"/>
              </a:rPr>
              <a:t>Not just for IP (e.g., IPX, Appletalk, X.25, …)</a:t>
            </a:r>
          </a:p>
          <a:p>
            <a:pPr lvl="1"/>
            <a:r>
              <a:rPr lang="en-US" altLang="en-US">
                <a:ea typeface="ＭＳ Ｐゴシック" panose="020B0600070205080204" pitchFamily="34" charset="-128"/>
              </a:rPr>
              <a:t>Different addresses on different kinds of links</a:t>
            </a:r>
          </a:p>
          <a:p>
            <a:r>
              <a:rPr lang="en-US" altLang="en-US">
                <a:ea typeface="ＭＳ Ｐゴシック" panose="020B0600070205080204" pitchFamily="34" charset="-128"/>
              </a:rPr>
              <a:t>An adapter may move to a new location </a:t>
            </a:r>
          </a:p>
          <a:p>
            <a:pPr lvl="1"/>
            <a:r>
              <a:rPr lang="en-US" altLang="en-US">
                <a:ea typeface="ＭＳ Ｐゴシック" panose="020B0600070205080204" pitchFamily="34" charset="-128"/>
              </a:rPr>
              <a:t>So, cannot simply assign a static IP address</a:t>
            </a:r>
          </a:p>
          <a:p>
            <a:pPr lvl="1"/>
            <a:r>
              <a:rPr lang="en-US" altLang="en-US">
                <a:ea typeface="ＭＳ Ｐゴシック" panose="020B0600070205080204" pitchFamily="34" charset="-128"/>
              </a:rPr>
              <a:t>Instead, must reconfigure the adapter</a:t>
            </a:r>
            <a:r>
              <a:rPr lang="ja-JP" altLang="en-US">
                <a:ea typeface="ＭＳ Ｐゴシック" panose="020B0600070205080204" pitchFamily="34" charset="-128"/>
              </a:rPr>
              <a:t>’</a:t>
            </a:r>
            <a:r>
              <a:rPr lang="en-US" altLang="ja-JP">
                <a:ea typeface="ＭＳ Ｐゴシック" panose="020B0600070205080204" pitchFamily="34" charset="-128"/>
              </a:rPr>
              <a:t>s IP address</a:t>
            </a:r>
          </a:p>
          <a:p>
            <a:r>
              <a:rPr lang="en-US" altLang="en-US">
                <a:ea typeface="ＭＳ Ｐゴシック" panose="020B0600070205080204" pitchFamily="34" charset="-128"/>
              </a:rPr>
              <a:t>Must identify the adapter during bootstrap</a:t>
            </a:r>
          </a:p>
          <a:p>
            <a:pPr lvl="1"/>
            <a:r>
              <a:rPr lang="en-US" altLang="en-US">
                <a:ea typeface="ＭＳ Ｐゴシック" panose="020B0600070205080204" pitchFamily="34" charset="-128"/>
              </a:rPr>
              <a:t>Need to talk to the adapter to assign it an IP address</a:t>
            </a: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p:txBody>
      </p:sp>
      <p:sp>
        <p:nvSpPr>
          <p:cNvPr id="36867" name="Slide Number Placeholder 3">
            <a:extLst>
              <a:ext uri="{FF2B5EF4-FFF2-40B4-BE49-F238E27FC236}">
                <a16:creationId xmlns:a16="http://schemas.microsoft.com/office/drawing/2014/main" id="{0402C0BE-F9F7-63B8-02E8-8BD6602DF43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D9A1BC-F6CB-D647-BD98-20E079D2B654}"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Number Placeholder 1">
            <a:extLst>
              <a:ext uri="{FF2B5EF4-FFF2-40B4-BE49-F238E27FC236}">
                <a16:creationId xmlns:a16="http://schemas.microsoft.com/office/drawing/2014/main" id="{DCC73372-10A2-9258-FE06-02552994449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47A772C-920F-6B4D-8A44-58101254D779}"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37890" name="Picture 2">
            <a:extLst>
              <a:ext uri="{FF2B5EF4-FFF2-40B4-BE49-F238E27FC236}">
                <a16:creationId xmlns:a16="http://schemas.microsoft.com/office/drawing/2014/main" id="{10699729-6AAF-AF54-A4D8-A32FBA0CB6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3588"/>
            <a:ext cx="9144000" cy="533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C2A308C3-3B2E-C7EE-5977-73847BF1096A}"/>
              </a:ext>
            </a:extLst>
          </p:cNvPr>
          <p:cNvSpPr/>
          <p:nvPr/>
        </p:nvSpPr>
        <p:spPr>
          <a:xfrm>
            <a:off x="461963" y="2698750"/>
            <a:ext cx="6491287" cy="1612900"/>
          </a:xfrm>
          <a:prstGeom prst="rect">
            <a:avLst/>
          </a:prstGeom>
          <a:noFill/>
          <a:ln w="47625">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3" name="Rectangle 2">
            <a:extLst>
              <a:ext uri="{FF2B5EF4-FFF2-40B4-BE49-F238E27FC236}">
                <a16:creationId xmlns:a16="http://schemas.microsoft.com/office/drawing/2014/main" id="{B09CA6C7-30F9-A5DD-3320-1548D8EC360F}"/>
              </a:ext>
            </a:extLst>
          </p:cNvPr>
          <p:cNvSpPr>
            <a:spLocks noGrp="1"/>
          </p:cNvSpPr>
          <p:nvPr>
            <p:ph type="title"/>
          </p:nvPr>
        </p:nvSpPr>
        <p:spPr/>
        <p:txBody>
          <a:bodyPr/>
          <a:lstStyle/>
          <a:p>
            <a:r>
              <a:rPr lang="en-US" altLang="en-US">
                <a:ea typeface="ＭＳ Ｐゴシック" panose="020B0600070205080204" pitchFamily="34" charset="-128"/>
              </a:rPr>
              <a:t>Collisions</a:t>
            </a:r>
          </a:p>
        </p:txBody>
      </p:sp>
      <p:sp>
        <p:nvSpPr>
          <p:cNvPr id="38914" name="Rectangle 3">
            <a:extLst>
              <a:ext uri="{FF2B5EF4-FFF2-40B4-BE49-F238E27FC236}">
                <a16:creationId xmlns:a16="http://schemas.microsoft.com/office/drawing/2014/main" id="{68DD0386-2187-2A69-F381-C7525B25B33B}"/>
              </a:ext>
            </a:extLst>
          </p:cNvPr>
          <p:cNvSpPr>
            <a:spLocks noGrp="1"/>
          </p:cNvSpPr>
          <p:nvPr>
            <p:ph idx="1"/>
          </p:nvPr>
        </p:nvSpPr>
        <p:spPr>
          <a:xfrm>
            <a:off x="381000" y="4572000"/>
            <a:ext cx="8534400" cy="1554163"/>
          </a:xfrm>
        </p:spPr>
        <p:txBody>
          <a:bodyPr/>
          <a:lstStyle/>
          <a:p>
            <a:r>
              <a:rPr lang="en-US" altLang="en-US">
                <a:ea typeface="ＭＳ Ｐゴシック" panose="020B0600070205080204" pitchFamily="34" charset="-128"/>
              </a:rPr>
              <a:t>Single shared broadcast channel</a:t>
            </a:r>
          </a:p>
          <a:p>
            <a:pPr lvl="1"/>
            <a:r>
              <a:rPr lang="en-US" altLang="en-US">
                <a:ea typeface="ＭＳ Ｐゴシック" panose="020B0600070205080204" pitchFamily="34" charset="-128"/>
              </a:rPr>
              <a:t>Avoid having multiple nodes speaking at once</a:t>
            </a:r>
          </a:p>
          <a:p>
            <a:pPr lvl="1"/>
            <a:r>
              <a:rPr lang="en-US" altLang="en-US">
                <a:ea typeface="ＭＳ Ｐゴシック" panose="020B0600070205080204" pitchFamily="34" charset="-128"/>
              </a:rPr>
              <a:t>Otherwise, collisions lead to garbled data</a:t>
            </a:r>
          </a:p>
        </p:txBody>
      </p:sp>
      <p:sp>
        <p:nvSpPr>
          <p:cNvPr id="38915" name="Slide Number Placeholder 3">
            <a:extLst>
              <a:ext uri="{FF2B5EF4-FFF2-40B4-BE49-F238E27FC236}">
                <a16:creationId xmlns:a16="http://schemas.microsoft.com/office/drawing/2014/main" id="{762EB730-A7BB-79F3-B8DB-0C61FADC0B7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8FBE2E1-AAC6-5549-B797-EC78669EB8A7}"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38916" name="Picture 7">
            <a:extLst>
              <a:ext uri="{FF2B5EF4-FFF2-40B4-BE49-F238E27FC236}">
                <a16:creationId xmlns:a16="http://schemas.microsoft.com/office/drawing/2014/main" id="{074BE863-977C-9A3E-0D6C-EC25C0FE740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2419350"/>
            <a:ext cx="1016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4" descr="j0285750">
            <a:extLst>
              <a:ext uri="{FF2B5EF4-FFF2-40B4-BE49-F238E27FC236}">
                <a16:creationId xmlns:a16="http://schemas.microsoft.com/office/drawing/2014/main" id="{1ADBE62F-9B48-4DA5-1804-B1A7FC8ACA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0" y="1504950"/>
            <a:ext cx="19589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9">
            <a:extLst>
              <a:ext uri="{FF2B5EF4-FFF2-40B4-BE49-F238E27FC236}">
                <a16:creationId xmlns:a16="http://schemas.microsoft.com/office/drawing/2014/main" id="{FA34FEC3-2B56-CAAA-427E-F8E6498804C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1047750"/>
            <a:ext cx="18288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a:extLst>
              <a:ext uri="{FF2B5EF4-FFF2-40B4-BE49-F238E27FC236}">
                <a16:creationId xmlns:a16="http://schemas.microsoft.com/office/drawing/2014/main" id="{14081478-2E39-F0B6-B7B9-C579A8218190}"/>
              </a:ext>
            </a:extLst>
          </p:cNvPr>
          <p:cNvCxnSpPr>
            <a:cxnSpLocks noChangeShapeType="1"/>
          </p:cNvCxnSpPr>
          <p:nvPr/>
        </p:nvCxnSpPr>
        <p:spPr bwMode="auto">
          <a:xfrm flipV="1">
            <a:off x="1752600" y="2038350"/>
            <a:ext cx="6096000" cy="76200"/>
          </a:xfrm>
          <a:prstGeom prst="line">
            <a:avLst/>
          </a:prstGeom>
          <a:noFill/>
          <a:ln w="25400">
            <a:solidFill>
              <a:schemeClr val="accent1"/>
            </a:solidFill>
            <a:round/>
            <a:headEnd/>
            <a:tailEnd/>
          </a:ln>
          <a:effectLst>
            <a:outerShdw blurRad="40000" dist="20000" dir="5400000" rotWithShape="0">
              <a:srgbClr val="808080">
                <a:alpha val="37999"/>
              </a:srgbClr>
            </a:outerShdw>
          </a:effectLst>
        </p:spPr>
      </p:cxnSp>
      <p:cxnSp>
        <p:nvCxnSpPr>
          <p:cNvPr id="12" name="Straight Connector 11">
            <a:extLst>
              <a:ext uri="{FF2B5EF4-FFF2-40B4-BE49-F238E27FC236}">
                <a16:creationId xmlns:a16="http://schemas.microsoft.com/office/drawing/2014/main" id="{3D6AF1B3-476C-765F-F9D8-B0869B536482}"/>
              </a:ext>
            </a:extLst>
          </p:cNvPr>
          <p:cNvCxnSpPr>
            <a:cxnSpLocks noChangeShapeType="1"/>
          </p:cNvCxnSpPr>
          <p:nvPr/>
        </p:nvCxnSpPr>
        <p:spPr bwMode="auto">
          <a:xfrm rot="5400000">
            <a:off x="4648201" y="2341562"/>
            <a:ext cx="457200" cy="3175"/>
          </a:xfrm>
          <a:prstGeom prst="line">
            <a:avLst/>
          </a:prstGeom>
          <a:noFill/>
          <a:ln w="25400">
            <a:solidFill>
              <a:schemeClr val="accent1"/>
            </a:solidFill>
            <a:round/>
            <a:headEnd/>
            <a:tailEnd/>
          </a:ln>
          <a:effectLst>
            <a:outerShdw blurRad="40000" dist="20000" dir="5400000" rotWithShape="0">
              <a:srgbClr val="808080">
                <a:alpha val="37999"/>
              </a:srgbClr>
            </a:outerShdw>
          </a:effectLst>
        </p:spPr>
      </p:cxnSp>
      <p:grpSp>
        <p:nvGrpSpPr>
          <p:cNvPr id="38921" name="Group 47">
            <a:extLst>
              <a:ext uri="{FF2B5EF4-FFF2-40B4-BE49-F238E27FC236}">
                <a16:creationId xmlns:a16="http://schemas.microsoft.com/office/drawing/2014/main" id="{765880D6-1CC9-F62D-A76B-8F1B735999D8}"/>
              </a:ext>
            </a:extLst>
          </p:cNvPr>
          <p:cNvGrpSpPr>
            <a:grpSpLocks/>
          </p:cNvGrpSpPr>
          <p:nvPr/>
        </p:nvGrpSpPr>
        <p:grpSpPr bwMode="auto">
          <a:xfrm>
            <a:off x="2286000" y="1504950"/>
            <a:ext cx="327025" cy="457200"/>
            <a:chOff x="2584450" y="5260975"/>
            <a:chExt cx="327026" cy="457200"/>
          </a:xfrm>
        </p:grpSpPr>
        <p:sp>
          <p:nvSpPr>
            <p:cNvPr id="14" name="Rectangle 29">
              <a:extLst>
                <a:ext uri="{FF2B5EF4-FFF2-40B4-BE49-F238E27FC236}">
                  <a16:creationId xmlns:a16="http://schemas.microsoft.com/office/drawing/2014/main" id="{30BCEC68-4EF7-2AA5-459C-35260A9B4BF5}"/>
                </a:ext>
              </a:extLst>
            </p:cNvPr>
            <p:cNvSpPr>
              <a:spLocks noChangeArrowheads="1"/>
            </p:cNvSpPr>
            <p:nvPr/>
          </p:nvSpPr>
          <p:spPr bwMode="auto">
            <a:xfrm>
              <a:off x="2586038" y="5260975"/>
              <a:ext cx="325438" cy="457200"/>
            </a:xfrm>
            <a:prstGeom prst="rect">
              <a:avLst/>
            </a:prstGeom>
            <a:solidFill>
              <a:schemeClr val="accent6">
                <a:lumMod val="75000"/>
              </a:schemeClr>
            </a:solidFill>
            <a:ln w="38100">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itchFamily="1" charset="0"/>
                <a:ea typeface="ＭＳ Ｐゴシック" panose="020B0600070205080204" pitchFamily="34" charset="-128"/>
                <a:cs typeface="+mn-cs"/>
              </a:endParaRPr>
            </a:p>
          </p:txBody>
        </p:sp>
        <p:sp>
          <p:nvSpPr>
            <p:cNvPr id="15" name="Rectangle 30">
              <a:extLst>
                <a:ext uri="{FF2B5EF4-FFF2-40B4-BE49-F238E27FC236}">
                  <a16:creationId xmlns:a16="http://schemas.microsoft.com/office/drawing/2014/main" id="{0DFC2D00-4553-2675-CBE7-B8977A65467F}"/>
                </a:ext>
              </a:extLst>
            </p:cNvPr>
            <p:cNvSpPr>
              <a:spLocks noChangeArrowheads="1"/>
            </p:cNvSpPr>
            <p:nvPr/>
          </p:nvSpPr>
          <p:spPr bwMode="auto">
            <a:xfrm>
              <a:off x="2584450" y="5260975"/>
              <a:ext cx="325439" cy="88900"/>
            </a:xfrm>
            <a:prstGeom prst="rect">
              <a:avLst/>
            </a:prstGeom>
            <a:solidFill>
              <a:schemeClr val="accent6">
                <a:lumMod val="50000"/>
              </a:schemeClr>
            </a:solidFill>
            <a:ln w="38100">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itchFamily="1" charset="0"/>
                <a:ea typeface="ＭＳ Ｐゴシック" panose="020B0600070205080204" pitchFamily="34" charset="-128"/>
                <a:cs typeface="+mn-cs"/>
              </a:endParaRPr>
            </a:p>
          </p:txBody>
        </p:sp>
      </p:grpSp>
      <p:sp>
        <p:nvSpPr>
          <p:cNvPr id="38922" name="Text Box 28">
            <a:extLst>
              <a:ext uri="{FF2B5EF4-FFF2-40B4-BE49-F238E27FC236}">
                <a16:creationId xmlns:a16="http://schemas.microsoft.com/office/drawing/2014/main" id="{45EBB591-1CC1-E6FC-D596-91723D0C7EAC}"/>
              </a:ext>
            </a:extLst>
          </p:cNvPr>
          <p:cNvSpPr txBox="1">
            <a:spLocks noChangeArrowheads="1"/>
          </p:cNvSpPr>
          <p:nvPr/>
        </p:nvSpPr>
        <p:spPr bwMode="auto">
          <a:xfrm>
            <a:off x="304800" y="3105150"/>
            <a:ext cx="2133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71-65-F7-2B-08-53</a:t>
            </a:r>
          </a:p>
        </p:txBody>
      </p:sp>
      <p:sp>
        <p:nvSpPr>
          <p:cNvPr id="38923" name="Text Box 21">
            <a:extLst>
              <a:ext uri="{FF2B5EF4-FFF2-40B4-BE49-F238E27FC236}">
                <a16:creationId xmlns:a16="http://schemas.microsoft.com/office/drawing/2014/main" id="{8D6918A5-A793-925B-1007-564E2589BC96}"/>
              </a:ext>
            </a:extLst>
          </p:cNvPr>
          <p:cNvSpPr txBox="1">
            <a:spLocks noChangeArrowheads="1"/>
          </p:cNvSpPr>
          <p:nvPr/>
        </p:nvSpPr>
        <p:spPr bwMode="auto">
          <a:xfrm>
            <a:off x="6858000" y="3105150"/>
            <a:ext cx="2209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1A-2F-BB-76-09-AD</a:t>
            </a:r>
          </a:p>
        </p:txBody>
      </p:sp>
      <p:sp>
        <p:nvSpPr>
          <p:cNvPr id="38924" name="Text Box 26">
            <a:extLst>
              <a:ext uri="{FF2B5EF4-FFF2-40B4-BE49-F238E27FC236}">
                <a16:creationId xmlns:a16="http://schemas.microsoft.com/office/drawing/2014/main" id="{323F5712-5B65-4014-2847-E6D39C2E5270}"/>
              </a:ext>
            </a:extLst>
          </p:cNvPr>
          <p:cNvSpPr txBox="1">
            <a:spLocks noChangeArrowheads="1"/>
          </p:cNvSpPr>
          <p:nvPr/>
        </p:nvSpPr>
        <p:spPr bwMode="auto">
          <a:xfrm>
            <a:off x="3810000" y="4019550"/>
            <a:ext cx="2362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0C-C4-11-6F-E3-98</a:t>
            </a:r>
          </a:p>
        </p:txBody>
      </p:sp>
      <p:grpSp>
        <p:nvGrpSpPr>
          <p:cNvPr id="38925" name="Group 47">
            <a:extLst>
              <a:ext uri="{FF2B5EF4-FFF2-40B4-BE49-F238E27FC236}">
                <a16:creationId xmlns:a16="http://schemas.microsoft.com/office/drawing/2014/main" id="{E1AF98C4-103A-53A7-964C-1491EB9FAF77}"/>
              </a:ext>
            </a:extLst>
          </p:cNvPr>
          <p:cNvGrpSpPr>
            <a:grpSpLocks/>
          </p:cNvGrpSpPr>
          <p:nvPr/>
        </p:nvGrpSpPr>
        <p:grpSpPr bwMode="auto">
          <a:xfrm>
            <a:off x="7064375" y="1524000"/>
            <a:ext cx="327025" cy="457200"/>
            <a:chOff x="2584450" y="5260975"/>
            <a:chExt cx="327026" cy="457200"/>
          </a:xfrm>
        </p:grpSpPr>
        <p:sp>
          <p:nvSpPr>
            <p:cNvPr id="41" name="Rectangle 29">
              <a:extLst>
                <a:ext uri="{FF2B5EF4-FFF2-40B4-BE49-F238E27FC236}">
                  <a16:creationId xmlns:a16="http://schemas.microsoft.com/office/drawing/2014/main" id="{5D0B4A35-627F-A758-5505-DE50D65CB2DA}"/>
                </a:ext>
              </a:extLst>
            </p:cNvPr>
            <p:cNvSpPr>
              <a:spLocks noChangeArrowheads="1"/>
            </p:cNvSpPr>
            <p:nvPr/>
          </p:nvSpPr>
          <p:spPr bwMode="auto">
            <a:xfrm>
              <a:off x="2586038" y="5260975"/>
              <a:ext cx="325438" cy="457200"/>
            </a:xfrm>
            <a:prstGeom prst="rect">
              <a:avLst/>
            </a:prstGeom>
            <a:solidFill>
              <a:schemeClr val="accent6">
                <a:lumMod val="75000"/>
              </a:schemeClr>
            </a:solidFill>
            <a:ln w="38100">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itchFamily="1" charset="0"/>
                <a:ea typeface="ＭＳ Ｐゴシック" panose="020B0600070205080204" pitchFamily="34" charset="-128"/>
                <a:cs typeface="+mn-cs"/>
              </a:endParaRPr>
            </a:p>
          </p:txBody>
        </p:sp>
        <p:sp>
          <p:nvSpPr>
            <p:cNvPr id="42" name="Rectangle 30">
              <a:extLst>
                <a:ext uri="{FF2B5EF4-FFF2-40B4-BE49-F238E27FC236}">
                  <a16:creationId xmlns:a16="http://schemas.microsoft.com/office/drawing/2014/main" id="{0A12A7B3-4465-D97F-9874-3AB3E8F56284}"/>
                </a:ext>
              </a:extLst>
            </p:cNvPr>
            <p:cNvSpPr>
              <a:spLocks noChangeArrowheads="1"/>
            </p:cNvSpPr>
            <p:nvPr/>
          </p:nvSpPr>
          <p:spPr bwMode="auto">
            <a:xfrm>
              <a:off x="2584450" y="5260975"/>
              <a:ext cx="325439" cy="88900"/>
            </a:xfrm>
            <a:prstGeom prst="rect">
              <a:avLst/>
            </a:prstGeom>
            <a:solidFill>
              <a:schemeClr val="accent6">
                <a:lumMod val="50000"/>
              </a:schemeClr>
            </a:solidFill>
            <a:ln w="38100">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itchFamily="1" charset="0"/>
                <a:ea typeface="ＭＳ Ｐゴシック" panose="020B0600070205080204" pitchFamily="34" charset="-128"/>
                <a:cs typeface="+mn-cs"/>
              </a:endParaRPr>
            </a:p>
          </p:txBody>
        </p:sp>
      </p:grpSp>
      <p:pic>
        <p:nvPicPr>
          <p:cNvPr id="38926" name="Picture 42">
            <a:extLst>
              <a:ext uri="{FF2B5EF4-FFF2-40B4-BE49-F238E27FC236}">
                <a16:creationId xmlns:a16="http://schemas.microsoft.com/office/drawing/2014/main" id="{E2AF2F3F-A3FB-5B7E-2238-6125508A7CC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1066800"/>
            <a:ext cx="3048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1" name="Rectangle 2">
            <a:extLst>
              <a:ext uri="{FF2B5EF4-FFF2-40B4-BE49-F238E27FC236}">
                <a16:creationId xmlns:a16="http://schemas.microsoft.com/office/drawing/2014/main" id="{4B924F3D-1EA9-59C9-51B6-440ED19ACF70}"/>
              </a:ext>
            </a:extLst>
          </p:cNvPr>
          <p:cNvSpPr>
            <a:spLocks noGrp="1"/>
          </p:cNvSpPr>
          <p:nvPr>
            <p:ph type="title"/>
          </p:nvPr>
        </p:nvSpPr>
        <p:spPr/>
        <p:txBody>
          <a:bodyPr/>
          <a:lstStyle/>
          <a:p>
            <a:r>
              <a:rPr lang="en-US" altLang="en-US">
                <a:ea typeface="ＭＳ Ｐゴシック" panose="020B0600070205080204" pitchFamily="34" charset="-128"/>
              </a:rPr>
              <a:t>Multi-Access Protocol</a:t>
            </a:r>
          </a:p>
        </p:txBody>
      </p:sp>
      <p:sp>
        <p:nvSpPr>
          <p:cNvPr id="40962" name="Rectangle 3">
            <a:extLst>
              <a:ext uri="{FF2B5EF4-FFF2-40B4-BE49-F238E27FC236}">
                <a16:creationId xmlns:a16="http://schemas.microsoft.com/office/drawing/2014/main" id="{D584FB56-EE8C-DB2C-54F9-DD0055BA5297}"/>
              </a:ext>
            </a:extLst>
          </p:cNvPr>
          <p:cNvSpPr>
            <a:spLocks noGrp="1"/>
          </p:cNvSpPr>
          <p:nvPr>
            <p:ph type="body" idx="1"/>
          </p:nvPr>
        </p:nvSpPr>
        <p:spPr/>
        <p:txBody>
          <a:bodyPr/>
          <a:lstStyle/>
          <a:p>
            <a:r>
              <a:rPr lang="en-US" altLang="en-US">
                <a:ea typeface="ＭＳ Ｐゴシック" panose="020B0600070205080204" pitchFamily="34" charset="-128"/>
              </a:rPr>
              <a:t>Divide the channel into pieces</a:t>
            </a:r>
          </a:p>
          <a:p>
            <a:pPr lvl="1"/>
            <a:r>
              <a:rPr lang="en-US" altLang="en-US">
                <a:ea typeface="ＭＳ Ｐゴシック" panose="020B0600070205080204" pitchFamily="34" charset="-128"/>
              </a:rPr>
              <a:t>In time</a:t>
            </a:r>
          </a:p>
          <a:p>
            <a:pPr lvl="1"/>
            <a:r>
              <a:rPr lang="en-US" altLang="en-US">
                <a:ea typeface="ＭＳ Ｐゴシック" panose="020B0600070205080204" pitchFamily="34" charset="-128"/>
              </a:rPr>
              <a:t>In frequency</a:t>
            </a:r>
          </a:p>
          <a:p>
            <a:pPr lvl="1">
              <a:buFont typeface="Arial" panose="020B0604020202020204" pitchFamily="34" charset="0"/>
              <a:buNone/>
            </a:pPr>
            <a:endParaRPr lang="en-US" altLang="en-US">
              <a:ea typeface="ＭＳ Ｐゴシック" panose="020B0600070205080204" pitchFamily="34" charset="-128"/>
            </a:endParaRPr>
          </a:p>
        </p:txBody>
      </p:sp>
      <p:pic>
        <p:nvPicPr>
          <p:cNvPr id="40963" name="Picture 4" descr="IMG00080">
            <a:extLst>
              <a:ext uri="{FF2B5EF4-FFF2-40B4-BE49-F238E27FC236}">
                <a16:creationId xmlns:a16="http://schemas.microsoft.com/office/drawing/2014/main" id="{7347A95E-D938-B079-07BD-7EA977E497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2057400"/>
            <a:ext cx="543877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09" name="Rectangle 2">
            <a:extLst>
              <a:ext uri="{FF2B5EF4-FFF2-40B4-BE49-F238E27FC236}">
                <a16:creationId xmlns:a16="http://schemas.microsoft.com/office/drawing/2014/main" id="{4A18B448-180E-AD0B-3DF7-345C88C6C036}"/>
              </a:ext>
            </a:extLst>
          </p:cNvPr>
          <p:cNvSpPr>
            <a:spLocks noGrp="1"/>
          </p:cNvSpPr>
          <p:nvPr>
            <p:ph type="title"/>
          </p:nvPr>
        </p:nvSpPr>
        <p:spPr>
          <a:xfrm>
            <a:off x="457200" y="-296863"/>
            <a:ext cx="8229600" cy="1143001"/>
          </a:xfrm>
        </p:spPr>
        <p:txBody>
          <a:bodyPr/>
          <a:lstStyle/>
          <a:p>
            <a:r>
              <a:rPr lang="en-US" altLang="en-US">
                <a:ea typeface="ＭＳ Ｐゴシック" panose="020B0600070205080204" pitchFamily="34" charset="-128"/>
              </a:rPr>
              <a:t>Multi-Access Protocol</a:t>
            </a:r>
          </a:p>
        </p:txBody>
      </p:sp>
      <p:pic>
        <p:nvPicPr>
          <p:cNvPr id="43010" name="Picture 7">
            <a:extLst>
              <a:ext uri="{FF2B5EF4-FFF2-40B4-BE49-F238E27FC236}">
                <a16:creationId xmlns:a16="http://schemas.microsoft.com/office/drawing/2014/main" id="{9B94375F-41FF-3924-6834-A6A20015E1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6328"/>
          <a:stretch>
            <a:fillRect/>
          </a:stretch>
        </p:blipFill>
        <p:spPr bwMode="auto">
          <a:xfrm>
            <a:off x="485775" y="4692650"/>
            <a:ext cx="3081338"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8">
            <a:extLst>
              <a:ext uri="{FF2B5EF4-FFF2-40B4-BE49-F238E27FC236}">
                <a16:creationId xmlns:a16="http://schemas.microsoft.com/office/drawing/2014/main" id="{50F23503-FFD3-1FA4-E77F-08CB2A0AC2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7909"/>
          <a:stretch>
            <a:fillRect/>
          </a:stretch>
        </p:blipFill>
        <p:spPr bwMode="auto">
          <a:xfrm>
            <a:off x="485775" y="698500"/>
            <a:ext cx="3081338"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9">
            <a:extLst>
              <a:ext uri="{FF2B5EF4-FFF2-40B4-BE49-F238E27FC236}">
                <a16:creationId xmlns:a16="http://schemas.microsoft.com/office/drawing/2014/main" id="{A7E2D37E-7DA5-FB6B-273A-A6EBB839EF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2542" b="33784"/>
          <a:stretch>
            <a:fillRect/>
          </a:stretch>
        </p:blipFill>
        <p:spPr bwMode="auto">
          <a:xfrm>
            <a:off x="485775" y="2635250"/>
            <a:ext cx="3081338"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Box 10">
            <a:extLst>
              <a:ext uri="{FF2B5EF4-FFF2-40B4-BE49-F238E27FC236}">
                <a16:creationId xmlns:a16="http://schemas.microsoft.com/office/drawing/2014/main" id="{F9D60260-3951-A391-847D-5BD5B32F223A}"/>
              </a:ext>
            </a:extLst>
          </p:cNvPr>
          <p:cNvSpPr txBox="1">
            <a:spLocks noChangeArrowheads="1"/>
          </p:cNvSpPr>
          <p:nvPr/>
        </p:nvSpPr>
        <p:spPr bwMode="auto">
          <a:xfrm>
            <a:off x="4535488" y="693738"/>
            <a:ext cx="314483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Time Division Multiple Access</a:t>
            </a:r>
          </a:p>
        </p:txBody>
      </p:sp>
      <p:sp>
        <p:nvSpPr>
          <p:cNvPr id="43014" name="TextBox 11">
            <a:extLst>
              <a:ext uri="{FF2B5EF4-FFF2-40B4-BE49-F238E27FC236}">
                <a16:creationId xmlns:a16="http://schemas.microsoft.com/office/drawing/2014/main" id="{79A69268-B1BE-2AFB-0DE3-D8A89755052B}"/>
              </a:ext>
            </a:extLst>
          </p:cNvPr>
          <p:cNvSpPr txBox="1">
            <a:spLocks noChangeArrowheads="1"/>
          </p:cNvSpPr>
          <p:nvPr/>
        </p:nvSpPr>
        <p:spPr bwMode="auto">
          <a:xfrm>
            <a:off x="4691063" y="2951163"/>
            <a:ext cx="3144837"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Frequency Division Multiple Access</a:t>
            </a:r>
          </a:p>
        </p:txBody>
      </p:sp>
      <p:sp>
        <p:nvSpPr>
          <p:cNvPr id="43015" name="TextBox 12">
            <a:extLst>
              <a:ext uri="{FF2B5EF4-FFF2-40B4-BE49-F238E27FC236}">
                <a16:creationId xmlns:a16="http://schemas.microsoft.com/office/drawing/2014/main" id="{1EF517F6-A342-FBDD-C8E9-12C19BB2F63D}"/>
              </a:ext>
            </a:extLst>
          </p:cNvPr>
          <p:cNvSpPr txBox="1">
            <a:spLocks noChangeArrowheads="1"/>
          </p:cNvSpPr>
          <p:nvPr/>
        </p:nvSpPr>
        <p:spPr bwMode="auto">
          <a:xfrm>
            <a:off x="4581525" y="5210175"/>
            <a:ext cx="31432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Code Division Multiple Access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7" name="Rectangle 2">
            <a:extLst>
              <a:ext uri="{FF2B5EF4-FFF2-40B4-BE49-F238E27FC236}">
                <a16:creationId xmlns:a16="http://schemas.microsoft.com/office/drawing/2014/main" id="{DC67BDD9-21A5-6DF0-7A79-93604F0815F9}"/>
              </a:ext>
            </a:extLst>
          </p:cNvPr>
          <p:cNvSpPr>
            <a:spLocks noGrp="1"/>
          </p:cNvSpPr>
          <p:nvPr>
            <p:ph type="title"/>
          </p:nvPr>
        </p:nvSpPr>
        <p:spPr/>
        <p:txBody>
          <a:bodyPr/>
          <a:lstStyle/>
          <a:p>
            <a:r>
              <a:rPr lang="en-US" altLang="en-US">
                <a:ea typeface="ＭＳ Ｐゴシック" panose="020B0600070205080204" pitchFamily="34" charset="-128"/>
              </a:rPr>
              <a:t>Multi-Access Protocol</a:t>
            </a:r>
          </a:p>
        </p:txBody>
      </p:sp>
      <p:sp>
        <p:nvSpPr>
          <p:cNvPr id="45058" name="Rectangle 3">
            <a:extLst>
              <a:ext uri="{FF2B5EF4-FFF2-40B4-BE49-F238E27FC236}">
                <a16:creationId xmlns:a16="http://schemas.microsoft.com/office/drawing/2014/main" id="{2AC88135-59AE-47E8-1378-9B32B0A60AF5}"/>
              </a:ext>
            </a:extLst>
          </p:cNvPr>
          <p:cNvSpPr>
            <a:spLocks noGrp="1"/>
          </p:cNvSpPr>
          <p:nvPr>
            <p:ph type="body" idx="1"/>
          </p:nvPr>
        </p:nvSpPr>
        <p:spPr/>
        <p:txBody>
          <a:bodyPr/>
          <a:lstStyle/>
          <a:p>
            <a:r>
              <a:rPr lang="en-US" altLang="en-US" dirty="0">
                <a:ea typeface="ＭＳ Ｐゴシック" panose="020B0600070205080204" pitchFamily="34" charset="-128"/>
              </a:rPr>
              <a:t>Divide the channel into pieces</a:t>
            </a:r>
          </a:p>
          <a:p>
            <a:pPr lvl="1"/>
            <a:r>
              <a:rPr lang="en-US" altLang="en-US" dirty="0">
                <a:ea typeface="ＭＳ Ｐゴシック" panose="020B0600070205080204" pitchFamily="34" charset="-128"/>
              </a:rPr>
              <a:t>In time</a:t>
            </a:r>
          </a:p>
          <a:p>
            <a:pPr lvl="1"/>
            <a:r>
              <a:rPr lang="en-US" altLang="en-US" dirty="0">
                <a:ea typeface="ＭＳ Ｐゴシック" panose="020B0600070205080204" pitchFamily="34" charset="-128"/>
              </a:rPr>
              <a:t>In frequency</a:t>
            </a:r>
          </a:p>
          <a:p>
            <a:pPr lvl="1">
              <a:buFont typeface="Arial" panose="020B0604020202020204" pitchFamily="34" charset="0"/>
              <a:buNone/>
            </a:pPr>
            <a:endParaRPr lang="en-US" altLang="en-US" dirty="0">
              <a:ea typeface="ＭＳ Ｐゴシック" panose="020B0600070205080204" pitchFamily="34" charset="-128"/>
            </a:endParaRPr>
          </a:p>
        </p:txBody>
      </p:sp>
      <p:sp>
        <p:nvSpPr>
          <p:cNvPr id="45059" name="Slide Number Placeholder 3">
            <a:extLst>
              <a:ext uri="{FF2B5EF4-FFF2-40B4-BE49-F238E27FC236}">
                <a16:creationId xmlns:a16="http://schemas.microsoft.com/office/drawing/2014/main" id="{96C2F444-4F71-0865-B48F-56360365C3B9}"/>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68748891-2D7D-A646-AF3B-C7C6B66EC4E7}"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56</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45060" name="Picture 4" descr="IMG00080">
            <a:extLst>
              <a:ext uri="{FF2B5EF4-FFF2-40B4-BE49-F238E27FC236}">
                <a16:creationId xmlns:a16="http://schemas.microsoft.com/office/drawing/2014/main" id="{03996EBE-941C-AADB-9D7F-9A68344B9A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2057400"/>
            <a:ext cx="543877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7" name="Rectangle 2">
            <a:extLst>
              <a:ext uri="{FF2B5EF4-FFF2-40B4-BE49-F238E27FC236}">
                <a16:creationId xmlns:a16="http://schemas.microsoft.com/office/drawing/2014/main" id="{DC67BDD9-21A5-6DF0-7A79-93604F0815F9}"/>
              </a:ext>
            </a:extLst>
          </p:cNvPr>
          <p:cNvSpPr>
            <a:spLocks noGrp="1"/>
          </p:cNvSpPr>
          <p:nvPr>
            <p:ph type="title"/>
          </p:nvPr>
        </p:nvSpPr>
        <p:spPr/>
        <p:txBody>
          <a:bodyPr/>
          <a:lstStyle/>
          <a:p>
            <a:r>
              <a:rPr lang="en-US" altLang="en-US">
                <a:ea typeface="ＭＳ Ｐゴシック" panose="020B0600070205080204" pitchFamily="34" charset="-128"/>
              </a:rPr>
              <a:t>Multi-Access Protocol</a:t>
            </a:r>
          </a:p>
        </p:txBody>
      </p:sp>
      <p:sp>
        <p:nvSpPr>
          <p:cNvPr id="45058" name="Rectangle 3">
            <a:extLst>
              <a:ext uri="{FF2B5EF4-FFF2-40B4-BE49-F238E27FC236}">
                <a16:creationId xmlns:a16="http://schemas.microsoft.com/office/drawing/2014/main" id="{2AC88135-59AE-47E8-1378-9B32B0A60AF5}"/>
              </a:ext>
            </a:extLst>
          </p:cNvPr>
          <p:cNvSpPr>
            <a:spLocks noGrp="1"/>
          </p:cNvSpPr>
          <p:nvPr>
            <p:ph type="body" idx="1"/>
          </p:nvPr>
        </p:nvSpPr>
        <p:spPr/>
        <p:txBody>
          <a:bodyPr/>
          <a:lstStyle/>
          <a:p>
            <a:r>
              <a:rPr lang="en-US" altLang="en-US" dirty="0">
                <a:ea typeface="ＭＳ Ｐゴシック" panose="020B0600070205080204" pitchFamily="34" charset="-128"/>
              </a:rPr>
              <a:t>Divide the channel into pieces</a:t>
            </a:r>
          </a:p>
          <a:p>
            <a:pPr lvl="1"/>
            <a:r>
              <a:rPr lang="en-US" altLang="en-US" dirty="0">
                <a:ea typeface="ＭＳ Ｐゴシック" panose="020B0600070205080204" pitchFamily="34" charset="-128"/>
              </a:rPr>
              <a:t>In time</a:t>
            </a:r>
          </a:p>
          <a:p>
            <a:pPr lvl="1"/>
            <a:r>
              <a:rPr lang="en-US" altLang="en-US" dirty="0">
                <a:ea typeface="ＭＳ Ｐゴシック" panose="020B0600070205080204" pitchFamily="34" charset="-128"/>
              </a:rPr>
              <a:t>In frequency</a:t>
            </a:r>
          </a:p>
          <a:p>
            <a:r>
              <a:rPr lang="en-US" altLang="en-US" dirty="0">
                <a:ea typeface="ＭＳ Ｐゴシック" panose="020B0600070205080204" pitchFamily="34" charset="-128"/>
              </a:rPr>
              <a:t>Take turns</a:t>
            </a:r>
          </a:p>
          <a:p>
            <a:pPr lvl="1"/>
            <a:r>
              <a:rPr lang="en-US" altLang="en-US" dirty="0">
                <a:ea typeface="ＭＳ Ｐゴシック" panose="020B0600070205080204" pitchFamily="34" charset="-128"/>
              </a:rPr>
              <a:t>Pass a token for the </a:t>
            </a:r>
            <a:br>
              <a:rPr lang="en-US" altLang="en-US" dirty="0">
                <a:ea typeface="ＭＳ Ｐゴシック" panose="020B0600070205080204" pitchFamily="34" charset="-128"/>
              </a:rPr>
            </a:br>
            <a:r>
              <a:rPr lang="en-US" altLang="en-US" dirty="0">
                <a:ea typeface="ＭＳ Ｐゴシック" panose="020B0600070205080204" pitchFamily="34" charset="-128"/>
              </a:rPr>
              <a:t>right to transmit</a:t>
            </a:r>
          </a:p>
        </p:txBody>
      </p:sp>
      <p:sp>
        <p:nvSpPr>
          <p:cNvPr id="45059" name="Slide Number Placeholder 3">
            <a:extLst>
              <a:ext uri="{FF2B5EF4-FFF2-40B4-BE49-F238E27FC236}">
                <a16:creationId xmlns:a16="http://schemas.microsoft.com/office/drawing/2014/main" id="{96C2F444-4F71-0865-B48F-56360365C3B9}"/>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68748891-2D7D-A646-AF3B-C7C6B66EC4E7}"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57</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45060" name="Picture 4" descr="IMG00080">
            <a:extLst>
              <a:ext uri="{FF2B5EF4-FFF2-40B4-BE49-F238E27FC236}">
                <a16:creationId xmlns:a16="http://schemas.microsoft.com/office/drawing/2014/main" id="{03996EBE-941C-AADB-9D7F-9A68344B9A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2057400"/>
            <a:ext cx="543877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5" descr="IMG00078">
            <a:extLst>
              <a:ext uri="{FF2B5EF4-FFF2-40B4-BE49-F238E27FC236}">
                <a16:creationId xmlns:a16="http://schemas.microsoft.com/office/drawing/2014/main" id="{AB643080-4E37-1E89-8BAD-339D04E0EA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3124200"/>
            <a:ext cx="2808288"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60905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7" name="Rectangle 2">
            <a:extLst>
              <a:ext uri="{FF2B5EF4-FFF2-40B4-BE49-F238E27FC236}">
                <a16:creationId xmlns:a16="http://schemas.microsoft.com/office/drawing/2014/main" id="{DC67BDD9-21A5-6DF0-7A79-93604F0815F9}"/>
              </a:ext>
            </a:extLst>
          </p:cNvPr>
          <p:cNvSpPr>
            <a:spLocks noGrp="1"/>
          </p:cNvSpPr>
          <p:nvPr>
            <p:ph type="title"/>
          </p:nvPr>
        </p:nvSpPr>
        <p:spPr/>
        <p:txBody>
          <a:bodyPr/>
          <a:lstStyle/>
          <a:p>
            <a:r>
              <a:rPr lang="en-US" altLang="en-US">
                <a:ea typeface="ＭＳ Ｐゴシック" panose="020B0600070205080204" pitchFamily="34" charset="-128"/>
              </a:rPr>
              <a:t>Multi-Access Protocol</a:t>
            </a:r>
          </a:p>
        </p:txBody>
      </p:sp>
      <p:sp>
        <p:nvSpPr>
          <p:cNvPr id="45058" name="Rectangle 3">
            <a:extLst>
              <a:ext uri="{FF2B5EF4-FFF2-40B4-BE49-F238E27FC236}">
                <a16:creationId xmlns:a16="http://schemas.microsoft.com/office/drawing/2014/main" id="{2AC88135-59AE-47E8-1378-9B32B0A60AF5}"/>
              </a:ext>
            </a:extLst>
          </p:cNvPr>
          <p:cNvSpPr>
            <a:spLocks noGrp="1"/>
          </p:cNvSpPr>
          <p:nvPr>
            <p:ph type="body" idx="1"/>
          </p:nvPr>
        </p:nvSpPr>
        <p:spPr/>
        <p:txBody>
          <a:bodyPr/>
          <a:lstStyle/>
          <a:p>
            <a:r>
              <a:rPr lang="en-US" altLang="en-US" dirty="0">
                <a:ea typeface="ＭＳ Ｐゴシック" panose="020B0600070205080204" pitchFamily="34" charset="-128"/>
              </a:rPr>
              <a:t>Divide the channel into pieces</a:t>
            </a:r>
          </a:p>
          <a:p>
            <a:pPr lvl="1"/>
            <a:r>
              <a:rPr lang="en-US" altLang="en-US" dirty="0">
                <a:ea typeface="ＭＳ Ｐゴシック" panose="020B0600070205080204" pitchFamily="34" charset="-128"/>
              </a:rPr>
              <a:t>In time</a:t>
            </a:r>
          </a:p>
          <a:p>
            <a:pPr lvl="1"/>
            <a:r>
              <a:rPr lang="en-US" altLang="en-US" dirty="0">
                <a:ea typeface="ＭＳ Ｐゴシック" panose="020B0600070205080204" pitchFamily="34" charset="-128"/>
              </a:rPr>
              <a:t>In frequency</a:t>
            </a:r>
          </a:p>
          <a:p>
            <a:r>
              <a:rPr lang="en-US" altLang="en-US" dirty="0">
                <a:ea typeface="ＭＳ Ｐゴシック" panose="020B0600070205080204" pitchFamily="34" charset="-128"/>
              </a:rPr>
              <a:t>Take turns</a:t>
            </a:r>
          </a:p>
          <a:p>
            <a:pPr lvl="1"/>
            <a:r>
              <a:rPr lang="en-US" altLang="en-US" dirty="0">
                <a:ea typeface="ＭＳ Ｐゴシック" panose="020B0600070205080204" pitchFamily="34" charset="-128"/>
              </a:rPr>
              <a:t>Pass a token for the </a:t>
            </a:r>
            <a:br>
              <a:rPr lang="en-US" altLang="en-US" dirty="0">
                <a:ea typeface="ＭＳ Ｐゴシック" panose="020B0600070205080204" pitchFamily="34" charset="-128"/>
              </a:rPr>
            </a:br>
            <a:r>
              <a:rPr lang="en-US" altLang="en-US" dirty="0">
                <a:ea typeface="ＭＳ Ｐゴシック" panose="020B0600070205080204" pitchFamily="34" charset="-128"/>
              </a:rPr>
              <a:t>right to transmit</a:t>
            </a:r>
          </a:p>
          <a:p>
            <a:r>
              <a:rPr lang="en-US" altLang="en-US" dirty="0">
                <a:ea typeface="ＭＳ Ｐゴシック" panose="020B0600070205080204" pitchFamily="34" charset="-128"/>
              </a:rPr>
              <a:t>Defer action</a:t>
            </a:r>
          </a:p>
          <a:p>
            <a:pPr lvl="1"/>
            <a:r>
              <a:rPr lang="en-US" altLang="en-US" dirty="0">
                <a:ea typeface="ＭＳ Ｐゴシック" panose="020B0600070205080204" pitchFamily="34" charset="-128"/>
              </a:rPr>
              <a:t>Let collisions happen</a:t>
            </a:r>
          </a:p>
          <a:p>
            <a:pPr lvl="1"/>
            <a:r>
              <a:rPr lang="en-US" altLang="en-US" dirty="0">
                <a:ea typeface="ＭＳ Ｐゴシック" panose="020B0600070205080204" pitchFamily="34" charset="-128"/>
              </a:rPr>
              <a:t>… and detect and recover from them</a:t>
            </a:r>
          </a:p>
          <a:p>
            <a:pPr lvl="1">
              <a:buFont typeface="Arial" panose="020B0604020202020204" pitchFamily="34" charset="0"/>
              <a:buNone/>
            </a:pPr>
            <a:endParaRPr lang="en-US" altLang="en-US" dirty="0">
              <a:ea typeface="ＭＳ Ｐゴシック" panose="020B0600070205080204" pitchFamily="34" charset="-128"/>
            </a:endParaRPr>
          </a:p>
        </p:txBody>
      </p:sp>
      <p:sp>
        <p:nvSpPr>
          <p:cNvPr id="45059" name="Slide Number Placeholder 3">
            <a:extLst>
              <a:ext uri="{FF2B5EF4-FFF2-40B4-BE49-F238E27FC236}">
                <a16:creationId xmlns:a16="http://schemas.microsoft.com/office/drawing/2014/main" id="{96C2F444-4F71-0865-B48F-56360365C3B9}"/>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68748891-2D7D-A646-AF3B-C7C6B66EC4E7}"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58</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45060" name="Picture 4" descr="IMG00080">
            <a:extLst>
              <a:ext uri="{FF2B5EF4-FFF2-40B4-BE49-F238E27FC236}">
                <a16:creationId xmlns:a16="http://schemas.microsoft.com/office/drawing/2014/main" id="{03996EBE-941C-AADB-9D7F-9A68344B9A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2057400"/>
            <a:ext cx="543877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5" descr="IMG00078">
            <a:extLst>
              <a:ext uri="{FF2B5EF4-FFF2-40B4-BE49-F238E27FC236}">
                <a16:creationId xmlns:a16="http://schemas.microsoft.com/office/drawing/2014/main" id="{AB643080-4E37-1E89-8BAD-339D04E0EA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3124200"/>
            <a:ext cx="2808288"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CEEF151D-8DDD-8C66-BC74-7E65FFDD1695}"/>
              </a:ext>
            </a:extLst>
          </p:cNvPr>
          <p:cNvSpPr txBox="1">
            <a:spLocks/>
          </p:cNvSpPr>
          <p:nvPr/>
        </p:nvSpPr>
        <p:spPr bwMode="auto">
          <a:xfrm>
            <a:off x="1588" y="5875338"/>
            <a:ext cx="9144000" cy="501650"/>
          </a:xfrm>
          <a:prstGeom prst="rect">
            <a:avLst/>
          </a:prstGeom>
          <a:solidFill>
            <a:schemeClr val="tx2">
              <a:lumMod val="75000"/>
            </a:schemeClr>
          </a:solidFill>
          <a:ln>
            <a:noFill/>
          </a:ln>
        </p:spPr>
        <p:txBody>
          <a:bodyPr anchor="ct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prstClr val="white"/>
                </a:solidFill>
                <a:effectLst/>
                <a:uLnTx/>
                <a:uFillTx/>
                <a:latin typeface="Calibri"/>
                <a:ea typeface="ＭＳ Ｐゴシック" panose="020B0600070205080204" pitchFamily="34" charset="-128"/>
              </a:rPr>
              <a:t>Carrier Sense Multiple Access</a:t>
            </a:r>
            <a:endParaRPr kumimoji="0" lang="en-US" altLang="en-US" sz="44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endParaRPr>
          </a:p>
        </p:txBody>
      </p:sp>
    </p:spTree>
    <p:extLst>
      <p:ext uri="{BB962C8B-B14F-4D97-AF65-F5344CB8AC3E}">
        <p14:creationId xmlns:p14="http://schemas.microsoft.com/office/powerpoint/2010/main" val="9448801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
            <a:extLst>
              <a:ext uri="{FF2B5EF4-FFF2-40B4-BE49-F238E27FC236}">
                <a16:creationId xmlns:a16="http://schemas.microsoft.com/office/drawing/2014/main" id="{ECB7A111-A414-B565-61BC-2F9B655AF9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0188" y="4972050"/>
            <a:ext cx="1890712" cy="156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6" name="Picture 8">
            <a:extLst>
              <a:ext uri="{FF2B5EF4-FFF2-40B4-BE49-F238E27FC236}">
                <a16:creationId xmlns:a16="http://schemas.microsoft.com/office/drawing/2014/main" id="{CD8F3E8F-CE73-A1B5-7F45-6C8F50D1372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65600" y="762000"/>
            <a:ext cx="28448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itle 1">
            <a:extLst>
              <a:ext uri="{FF2B5EF4-FFF2-40B4-BE49-F238E27FC236}">
                <a16:creationId xmlns:a16="http://schemas.microsoft.com/office/drawing/2014/main" id="{6341B7ED-DEF7-3102-D54F-F058F801903D}"/>
              </a:ext>
            </a:extLst>
          </p:cNvPr>
          <p:cNvSpPr>
            <a:spLocks noGrp="1"/>
          </p:cNvSpPr>
          <p:nvPr>
            <p:ph type="title"/>
          </p:nvPr>
        </p:nvSpPr>
        <p:spPr/>
        <p:txBody>
          <a:bodyPr/>
          <a:lstStyle/>
          <a:p>
            <a:r>
              <a:rPr lang="en-US" altLang="en-US">
                <a:ea typeface="ＭＳ Ｐゴシック" panose="020B0600070205080204" pitchFamily="34" charset="-128"/>
              </a:rPr>
              <a:t>Like Human Conversation…</a:t>
            </a:r>
          </a:p>
        </p:txBody>
      </p:sp>
      <p:sp>
        <p:nvSpPr>
          <p:cNvPr id="39940" name="Content Placeholder 2">
            <a:extLst>
              <a:ext uri="{FF2B5EF4-FFF2-40B4-BE49-F238E27FC236}">
                <a16:creationId xmlns:a16="http://schemas.microsoft.com/office/drawing/2014/main" id="{BA0DE100-791C-D0E5-8266-30B36B755A29}"/>
              </a:ext>
            </a:extLst>
          </p:cNvPr>
          <p:cNvSpPr>
            <a:spLocks noGrp="1"/>
          </p:cNvSpPr>
          <p:nvPr>
            <p:ph idx="1"/>
          </p:nvPr>
        </p:nvSpPr>
        <p:spPr/>
        <p:txBody>
          <a:bodyPr/>
          <a:lstStyle/>
          <a:p>
            <a:pPr>
              <a:defRPr/>
            </a:pPr>
            <a:r>
              <a:rPr lang="en-US" altLang="en-US" dirty="0">
                <a:ea typeface="ＭＳ Ｐゴシック" panose="020B0600070205080204" pitchFamily="34" charset="-128"/>
              </a:rPr>
              <a:t>Carrier sense</a:t>
            </a:r>
          </a:p>
          <a:p>
            <a:pPr lvl="1">
              <a:defRPr/>
            </a:pPr>
            <a:r>
              <a:rPr lang="en-US" altLang="en-US" dirty="0">
                <a:ea typeface="ＭＳ Ｐゴシック" panose="020B0600070205080204" pitchFamily="34" charset="-128"/>
              </a:rPr>
              <a:t>Listen before speaking</a:t>
            </a:r>
          </a:p>
          <a:p>
            <a:pPr lvl="1">
              <a:defRPr/>
            </a:pPr>
            <a:r>
              <a:rPr lang="en-US" altLang="en-US" dirty="0">
                <a:ea typeface="ＭＳ Ｐゴシック" panose="020B0600070205080204" pitchFamily="34" charset="-128"/>
              </a:rPr>
              <a:t>…and don</a:t>
            </a:r>
            <a:r>
              <a:rPr lang="ja-JP" altLang="en-US">
                <a:ea typeface="ＭＳ Ｐゴシック" panose="020B0600070205080204" pitchFamily="34" charset="-128"/>
              </a:rPr>
              <a:t>’</a:t>
            </a:r>
            <a:r>
              <a:rPr lang="en-US" altLang="ja-JP" dirty="0">
                <a:ea typeface="ＭＳ Ｐゴシック" panose="020B0600070205080204" pitchFamily="34" charset="-128"/>
              </a:rPr>
              <a:t>t interrupt!</a:t>
            </a:r>
          </a:p>
          <a:p>
            <a:pPr>
              <a:defRPr/>
            </a:pPr>
            <a:r>
              <a:rPr lang="en-US" altLang="en-US" dirty="0">
                <a:ea typeface="ＭＳ Ｐゴシック" panose="020B0600070205080204" pitchFamily="34" charset="-128"/>
              </a:rPr>
              <a:t>Collision detection</a:t>
            </a:r>
          </a:p>
          <a:p>
            <a:pPr lvl="1">
              <a:defRPr/>
            </a:pPr>
            <a:r>
              <a:rPr lang="en-US" altLang="en-US" dirty="0">
                <a:ea typeface="ＭＳ Ｐゴシック" panose="020B0600070205080204" pitchFamily="34" charset="-128"/>
              </a:rPr>
              <a:t>Detect simultaneous talking</a:t>
            </a:r>
          </a:p>
          <a:p>
            <a:pPr lvl="1">
              <a:defRPr/>
            </a:pPr>
            <a:r>
              <a:rPr lang="en-US" altLang="en-US" dirty="0">
                <a:ea typeface="ＭＳ Ｐゴシック" panose="020B0600070205080204" pitchFamily="34" charset="-128"/>
              </a:rPr>
              <a:t>… and shut up!</a:t>
            </a:r>
          </a:p>
          <a:p>
            <a:pPr>
              <a:defRPr/>
            </a:pPr>
            <a:r>
              <a:rPr lang="en-US" altLang="en-US" dirty="0">
                <a:ea typeface="ＭＳ Ｐゴシック" panose="020B0600070205080204" pitchFamily="34" charset="-128"/>
              </a:rPr>
              <a:t>Random access</a:t>
            </a:r>
          </a:p>
          <a:p>
            <a:pPr lvl="1">
              <a:defRPr/>
            </a:pPr>
            <a:r>
              <a:rPr lang="en-US" altLang="en-US" dirty="0">
                <a:ea typeface="ＭＳ Ｐゴシック" panose="020B0600070205080204" pitchFamily="34" charset="-128"/>
              </a:rPr>
              <a:t>Wait for a random period of time</a:t>
            </a:r>
          </a:p>
          <a:p>
            <a:pPr lvl="1">
              <a:defRPr/>
            </a:pPr>
            <a:r>
              <a:rPr lang="en-US" altLang="en-US" dirty="0">
                <a:ea typeface="ＭＳ Ｐゴシック" panose="020B0600070205080204" pitchFamily="34" charset="-128"/>
              </a:rPr>
              <a:t>… before trying to talk again!</a:t>
            </a:r>
          </a:p>
          <a:p>
            <a:pPr>
              <a:defRPr/>
            </a:pPr>
            <a:endParaRPr lang="en-US" altLang="en-US" dirty="0">
              <a:ea typeface="ＭＳ Ｐゴシック" panose="020B0600070205080204" pitchFamily="34" charset="-128"/>
            </a:endParaRPr>
          </a:p>
          <a:p>
            <a:pPr marL="0" indent="0">
              <a:buFont typeface="Arial" panose="020B0604020202020204" pitchFamily="34" charset="0"/>
              <a:buNone/>
              <a:defRPr/>
            </a:pPr>
            <a:endParaRPr lang="en-US" altLang="en-US" dirty="0">
              <a:ea typeface="ＭＳ Ｐゴシック" panose="020B0600070205080204" pitchFamily="34" charset="-128"/>
            </a:endParaRPr>
          </a:p>
        </p:txBody>
      </p:sp>
      <p:sp>
        <p:nvSpPr>
          <p:cNvPr id="47109" name="Slide Number Placeholder 3">
            <a:extLst>
              <a:ext uri="{FF2B5EF4-FFF2-40B4-BE49-F238E27FC236}">
                <a16:creationId xmlns:a16="http://schemas.microsoft.com/office/drawing/2014/main" id="{E94AFD89-7367-45A5-CCB2-921D9AD85E5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F79FA0A-7D96-BD4B-A924-4C7062E9C233}"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47110" name="Picture 9">
            <a:extLst>
              <a:ext uri="{FF2B5EF4-FFF2-40B4-BE49-F238E27FC236}">
                <a16:creationId xmlns:a16="http://schemas.microsoft.com/office/drawing/2014/main" id="{F8CB02AE-BE8E-7657-428A-1AFE1D979C6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91250" y="3111500"/>
            <a:ext cx="16383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CA1F82-870E-71FB-3137-2D6F0A12B44E}"/>
              </a:ext>
            </a:extLst>
          </p:cNvPr>
          <p:cNvSpPr>
            <a:spLocks noGrp="1"/>
          </p:cNvSpPr>
          <p:nvPr>
            <p:ph type="sldNum" sz="quarter" idx="12"/>
          </p:nvPr>
        </p:nvSpPr>
        <p:spPr/>
        <p:txBody>
          <a:bodyPr/>
          <a:lstStyle/>
          <a:p>
            <a:pPr>
              <a:defRPr/>
            </a:pPr>
            <a:fld id="{121E7658-8E9E-354F-8DE0-8AEAF9E6AF10}" type="slidenum">
              <a:rPr lang="en-US" altLang="en-US" smtClean="0"/>
              <a:pPr>
                <a:defRPr/>
              </a:pPr>
              <a:t>6</a:t>
            </a:fld>
            <a:endParaRPr lang="en-US" altLang="en-US"/>
          </a:p>
        </p:txBody>
      </p:sp>
      <p:pic>
        <p:nvPicPr>
          <p:cNvPr id="4" name="Picture 3">
            <a:extLst>
              <a:ext uri="{FF2B5EF4-FFF2-40B4-BE49-F238E27FC236}">
                <a16:creationId xmlns:a16="http://schemas.microsoft.com/office/drawing/2014/main" id="{4E42A8BF-A9A0-0700-56ED-57B0F7069D9F}"/>
              </a:ext>
            </a:extLst>
          </p:cNvPr>
          <p:cNvPicPr>
            <a:picLocks noChangeAspect="1"/>
          </p:cNvPicPr>
          <p:nvPr/>
        </p:nvPicPr>
        <p:blipFill rotWithShape="1">
          <a:blip r:embed="rId2"/>
          <a:srcRect l="20143" t="12434" r="20143" b="52659"/>
          <a:stretch/>
        </p:blipFill>
        <p:spPr>
          <a:xfrm>
            <a:off x="-1" y="-484092"/>
            <a:ext cx="9061807" cy="6855203"/>
          </a:xfrm>
          <a:prstGeom prst="rect">
            <a:avLst/>
          </a:prstGeom>
        </p:spPr>
      </p:pic>
      <p:pic>
        <p:nvPicPr>
          <p:cNvPr id="3" name="Picture 2">
            <a:extLst>
              <a:ext uri="{FF2B5EF4-FFF2-40B4-BE49-F238E27FC236}">
                <a16:creationId xmlns:a16="http://schemas.microsoft.com/office/drawing/2014/main" id="{1F4F4B67-4032-BB60-A078-169F4A46FDBA}"/>
              </a:ext>
            </a:extLst>
          </p:cNvPr>
          <p:cNvPicPr>
            <a:picLocks noChangeAspect="1"/>
          </p:cNvPicPr>
          <p:nvPr/>
        </p:nvPicPr>
        <p:blipFill>
          <a:blip r:embed="rId3"/>
          <a:stretch>
            <a:fillRect/>
          </a:stretch>
        </p:blipFill>
        <p:spPr>
          <a:xfrm>
            <a:off x="82194" y="5598086"/>
            <a:ext cx="5796106" cy="1206126"/>
          </a:xfrm>
          <a:prstGeom prst="rect">
            <a:avLst/>
          </a:prstGeom>
        </p:spPr>
      </p:pic>
    </p:spTree>
    <p:extLst>
      <p:ext uri="{BB962C8B-B14F-4D97-AF65-F5344CB8AC3E}">
        <p14:creationId xmlns:p14="http://schemas.microsoft.com/office/powerpoint/2010/main" val="7975197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3">
            <a:extLst>
              <a:ext uri="{FF2B5EF4-FFF2-40B4-BE49-F238E27FC236}">
                <a16:creationId xmlns:a16="http://schemas.microsoft.com/office/drawing/2014/main" id="{B47D77A7-21B0-2D2C-3290-7E04517FF7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2700"/>
          <a:stretch/>
        </p:blipFill>
        <p:spPr bwMode="auto">
          <a:xfrm>
            <a:off x="378901" y="934114"/>
            <a:ext cx="4193099" cy="158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29" name="Title 1">
            <a:extLst>
              <a:ext uri="{FF2B5EF4-FFF2-40B4-BE49-F238E27FC236}">
                <a16:creationId xmlns:a16="http://schemas.microsoft.com/office/drawing/2014/main" id="{8A1DC95C-2DE1-3178-C44E-80481BB8C07F}"/>
              </a:ext>
            </a:extLst>
          </p:cNvPr>
          <p:cNvSpPr>
            <a:spLocks noGrp="1"/>
          </p:cNvSpPr>
          <p:nvPr>
            <p:ph type="title"/>
          </p:nvPr>
        </p:nvSpPr>
        <p:spPr/>
        <p:txBody>
          <a:bodyPr/>
          <a:lstStyle/>
          <a:p>
            <a:r>
              <a:rPr lang="en-US" altLang="en-US">
                <a:ea typeface="ＭＳ Ｐゴシック" panose="020B0600070205080204" pitchFamily="34" charset="-128"/>
              </a:rPr>
              <a:t>Carrier Sense Multiple Access (CSMA)</a:t>
            </a:r>
          </a:p>
        </p:txBody>
      </p:sp>
      <p:sp>
        <p:nvSpPr>
          <p:cNvPr id="48130" name="Slide Number Placeholder 3">
            <a:extLst>
              <a:ext uri="{FF2B5EF4-FFF2-40B4-BE49-F238E27FC236}">
                <a16:creationId xmlns:a16="http://schemas.microsoft.com/office/drawing/2014/main" id="{37B3AB86-3859-1785-3BEC-09285F70F97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A254A09-DEB9-D945-B9E6-F42BBE426179}"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2" name="Picture 3">
            <a:extLst>
              <a:ext uri="{FF2B5EF4-FFF2-40B4-BE49-F238E27FC236}">
                <a16:creationId xmlns:a16="http://schemas.microsoft.com/office/drawing/2014/main" id="{C181C62C-9243-49C5-C76B-563AD4CA395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8518"/>
          <a:stretch/>
        </p:blipFill>
        <p:spPr bwMode="auto">
          <a:xfrm>
            <a:off x="1195486" y="2631243"/>
            <a:ext cx="6753029" cy="4216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a:extLst>
              <a:ext uri="{FF2B5EF4-FFF2-40B4-BE49-F238E27FC236}">
                <a16:creationId xmlns:a16="http://schemas.microsoft.com/office/drawing/2014/main" id="{559E33A5-B410-8C4C-52A6-3791139743D9}"/>
              </a:ext>
            </a:extLst>
          </p:cNvPr>
          <p:cNvSpPr>
            <a:spLocks noGrp="1"/>
          </p:cNvSpPr>
          <p:nvPr>
            <p:ph type="title"/>
          </p:nvPr>
        </p:nvSpPr>
        <p:spPr/>
        <p:txBody>
          <a:bodyPr/>
          <a:lstStyle/>
          <a:p>
            <a:r>
              <a:rPr lang="en-US" altLang="en-US">
                <a:ea typeface="ＭＳ Ｐゴシック" panose="020B0600070205080204" pitchFamily="34" charset="-128"/>
              </a:rPr>
              <a:t>Carrier Sense Multiple Access (CSMA)</a:t>
            </a:r>
          </a:p>
        </p:txBody>
      </p:sp>
      <p:sp>
        <p:nvSpPr>
          <p:cNvPr id="49154" name="Content Placeholder 2">
            <a:extLst>
              <a:ext uri="{FF2B5EF4-FFF2-40B4-BE49-F238E27FC236}">
                <a16:creationId xmlns:a16="http://schemas.microsoft.com/office/drawing/2014/main" id="{B0C5C24D-8089-7C1A-2778-ECF7CF7AEF89}"/>
              </a:ext>
            </a:extLst>
          </p:cNvPr>
          <p:cNvSpPr>
            <a:spLocks noGrp="1"/>
          </p:cNvSpPr>
          <p:nvPr>
            <p:ph idx="1"/>
          </p:nvPr>
        </p:nvSpPr>
        <p:spPr/>
        <p:txBody>
          <a:bodyPr/>
          <a:lstStyle/>
          <a:p>
            <a:r>
              <a:rPr lang="en-US" altLang="en-US">
                <a:ea typeface="ＭＳ Ｐゴシック" panose="020B0600070205080204" pitchFamily="34" charset="-128"/>
              </a:rPr>
              <a:t>Listen for other senders</a:t>
            </a:r>
          </a:p>
          <a:p>
            <a:pPr lvl="1"/>
            <a:r>
              <a:rPr lang="en-US" altLang="en-US">
                <a:ea typeface="ＭＳ Ｐゴシック" panose="020B0600070205080204" pitchFamily="34" charset="-128"/>
              </a:rPr>
              <a:t>Then transmit your data</a:t>
            </a:r>
          </a:p>
          <a:p>
            <a:r>
              <a:rPr lang="en-US" altLang="en-US">
                <a:ea typeface="ＭＳ Ｐゴシック" panose="020B0600070205080204" pitchFamily="34" charset="-128"/>
              </a:rPr>
              <a:t>Collisions can still occur</a:t>
            </a:r>
          </a:p>
          <a:p>
            <a:pPr lvl="1"/>
            <a:r>
              <a:rPr lang="en-US" altLang="en-US">
                <a:ea typeface="ＭＳ Ｐゴシック" panose="020B0600070205080204" pitchFamily="34" charset="-128"/>
              </a:rPr>
              <a:t>Propagation delay</a:t>
            </a:r>
          </a:p>
          <a:p>
            <a:pPr lvl="1"/>
            <a:r>
              <a:rPr lang="en-US" altLang="en-US">
                <a:ea typeface="ＭＳ Ｐゴシック" panose="020B0600070205080204" pitchFamily="34" charset="-128"/>
              </a:rPr>
              <a:t>Wasted transmission</a:t>
            </a:r>
          </a:p>
          <a:p>
            <a:pPr lvl="2"/>
            <a:endParaRPr lang="en-US" altLang="en-US">
              <a:ea typeface="ＭＳ Ｐゴシック" panose="020B0600070205080204" pitchFamily="34" charset="-128"/>
            </a:endParaRPr>
          </a:p>
        </p:txBody>
      </p:sp>
      <p:sp>
        <p:nvSpPr>
          <p:cNvPr id="49155" name="Slide Number Placeholder 3">
            <a:extLst>
              <a:ext uri="{FF2B5EF4-FFF2-40B4-BE49-F238E27FC236}">
                <a16:creationId xmlns:a16="http://schemas.microsoft.com/office/drawing/2014/main" id="{5976836E-6610-8A6B-ECFE-3D97C374658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48DF773-1F17-0D49-B188-FDC7357E1EE2}"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49156" name="Picture 3" descr="5">
            <a:extLst>
              <a:ext uri="{FF2B5EF4-FFF2-40B4-BE49-F238E27FC236}">
                <a16:creationId xmlns:a16="http://schemas.microsoft.com/office/drawing/2014/main" id="{51812AF7-430E-CA10-7756-7A74D4F582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6163" y="1219200"/>
            <a:ext cx="4287837" cy="504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3" descr="5">
            <a:extLst>
              <a:ext uri="{FF2B5EF4-FFF2-40B4-BE49-F238E27FC236}">
                <a16:creationId xmlns:a16="http://schemas.microsoft.com/office/drawing/2014/main" id="{6DB9F164-78C5-B1A7-6802-24ED8EF7A6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219200"/>
            <a:ext cx="4287837" cy="504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0178" name="Group 5">
            <a:extLst>
              <a:ext uri="{FF2B5EF4-FFF2-40B4-BE49-F238E27FC236}">
                <a16:creationId xmlns:a16="http://schemas.microsoft.com/office/drawing/2014/main" id="{9D126D50-7601-D961-0612-CB2F6060801A}"/>
              </a:ext>
            </a:extLst>
          </p:cNvPr>
          <p:cNvGrpSpPr>
            <a:grpSpLocks/>
          </p:cNvGrpSpPr>
          <p:nvPr/>
        </p:nvGrpSpPr>
        <p:grpSpPr bwMode="auto">
          <a:xfrm>
            <a:off x="4572000" y="1219200"/>
            <a:ext cx="4287838" cy="5213350"/>
            <a:chOff x="4572000" y="1219200"/>
            <a:chExt cx="4287837" cy="5213960"/>
          </a:xfrm>
        </p:grpSpPr>
        <p:pic>
          <p:nvPicPr>
            <p:cNvPr id="50189" name="Picture 3" descr="5">
              <a:extLst>
                <a:ext uri="{FF2B5EF4-FFF2-40B4-BE49-F238E27FC236}">
                  <a16:creationId xmlns:a16="http://schemas.microsoft.com/office/drawing/2014/main" id="{F2412108-0F62-BB9E-D072-DD231B0480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219200"/>
              <a:ext cx="4287837" cy="504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2CC65D1A-901D-39C7-3F31-DF1ADF496877}"/>
                </a:ext>
              </a:extLst>
            </p:cNvPr>
            <p:cNvSpPr/>
            <p:nvPr/>
          </p:nvSpPr>
          <p:spPr>
            <a:xfrm>
              <a:off x="4956175" y="2468709"/>
              <a:ext cx="1920875" cy="37231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458D170E-B331-578B-2A51-692F5FBD694D}"/>
                </a:ext>
              </a:extLst>
            </p:cNvPr>
            <p:cNvSpPr/>
            <p:nvPr/>
          </p:nvSpPr>
          <p:spPr>
            <a:xfrm>
              <a:off x="6300788" y="2632240"/>
              <a:ext cx="1919287" cy="37247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282227C1-C522-BC47-F750-24E36D6D7B81}"/>
                </a:ext>
              </a:extLst>
            </p:cNvPr>
            <p:cNvSpPr/>
            <p:nvPr/>
          </p:nvSpPr>
          <p:spPr>
            <a:xfrm>
              <a:off x="6761162" y="2710037"/>
              <a:ext cx="1920875" cy="37231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cxnSp>
          <p:nvCxnSpPr>
            <p:cNvPr id="5" name="Straight Arrow Connector 4">
              <a:extLst>
                <a:ext uri="{FF2B5EF4-FFF2-40B4-BE49-F238E27FC236}">
                  <a16:creationId xmlns:a16="http://schemas.microsoft.com/office/drawing/2014/main" id="{C04D6952-1CEB-2DE9-6335-A0B9F584A081}"/>
                </a:ext>
              </a:extLst>
            </p:cNvPr>
            <p:cNvCxnSpPr/>
            <p:nvPr/>
          </p:nvCxnSpPr>
          <p:spPr>
            <a:xfrm>
              <a:off x="4956175" y="1778065"/>
              <a:ext cx="0" cy="4578886"/>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0D2222A8-094F-70F1-2257-C76FF911257F}"/>
                </a:ext>
              </a:extLst>
            </p:cNvPr>
            <p:cNvCxnSpPr/>
            <p:nvPr/>
          </p:nvCxnSpPr>
          <p:spPr>
            <a:xfrm>
              <a:off x="8659812" y="1778065"/>
              <a:ext cx="0" cy="4578886"/>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8" name="Oval 7">
            <a:extLst>
              <a:ext uri="{FF2B5EF4-FFF2-40B4-BE49-F238E27FC236}">
                <a16:creationId xmlns:a16="http://schemas.microsoft.com/office/drawing/2014/main" id="{33D7AB96-3A01-2A0A-5CC9-13F45CF37457}"/>
              </a:ext>
            </a:extLst>
          </p:cNvPr>
          <p:cNvSpPr/>
          <p:nvPr/>
        </p:nvSpPr>
        <p:spPr>
          <a:xfrm>
            <a:off x="6300788" y="2381250"/>
            <a:ext cx="163512" cy="1651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cxnSp>
        <p:nvCxnSpPr>
          <p:cNvPr id="12" name="Straight Arrow Connector 11">
            <a:extLst>
              <a:ext uri="{FF2B5EF4-FFF2-40B4-BE49-F238E27FC236}">
                <a16:creationId xmlns:a16="http://schemas.microsoft.com/office/drawing/2014/main" id="{9E147F4F-673B-11C5-C5E5-FCF2A1A2DB88}"/>
              </a:ext>
            </a:extLst>
          </p:cNvPr>
          <p:cNvCxnSpPr>
            <a:cxnSpLocks/>
            <a:stCxn id="8" idx="4"/>
          </p:cNvCxnSpPr>
          <p:nvPr/>
        </p:nvCxnSpPr>
        <p:spPr>
          <a:xfrm>
            <a:off x="6381750" y="2546350"/>
            <a:ext cx="0" cy="201453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83F37762-415C-C2AF-606D-9674CE4E52B9}"/>
              </a:ext>
            </a:extLst>
          </p:cNvPr>
          <p:cNvCxnSpPr>
            <a:cxnSpLocks/>
          </p:cNvCxnSpPr>
          <p:nvPr/>
        </p:nvCxnSpPr>
        <p:spPr>
          <a:xfrm>
            <a:off x="6804025" y="2736850"/>
            <a:ext cx="0" cy="201453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5CAE1F01-4851-B9AF-B798-04952176337A}"/>
              </a:ext>
            </a:extLst>
          </p:cNvPr>
          <p:cNvCxnSpPr>
            <a:cxnSpLocks/>
          </p:cNvCxnSpPr>
          <p:nvPr/>
        </p:nvCxnSpPr>
        <p:spPr>
          <a:xfrm>
            <a:off x="4914900" y="4032250"/>
            <a:ext cx="4227513" cy="162083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4CF96822-3764-113D-9621-EA44AA4DCC50}"/>
              </a:ext>
            </a:extLst>
          </p:cNvPr>
          <p:cNvCxnSpPr>
            <a:cxnSpLocks/>
          </p:cNvCxnSpPr>
          <p:nvPr/>
        </p:nvCxnSpPr>
        <p:spPr>
          <a:xfrm>
            <a:off x="7337425" y="2930525"/>
            <a:ext cx="0" cy="201453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98A0E246-CB58-9823-8C2D-EAFFBA2D8188}"/>
              </a:ext>
            </a:extLst>
          </p:cNvPr>
          <p:cNvCxnSpPr>
            <a:cxnSpLocks/>
          </p:cNvCxnSpPr>
          <p:nvPr/>
        </p:nvCxnSpPr>
        <p:spPr>
          <a:xfrm>
            <a:off x="7731125" y="3114675"/>
            <a:ext cx="0" cy="201453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A2ED2C01-24EF-AB5E-D86D-29A05E399EDC}"/>
              </a:ext>
            </a:extLst>
          </p:cNvPr>
          <p:cNvCxnSpPr>
            <a:cxnSpLocks/>
          </p:cNvCxnSpPr>
          <p:nvPr/>
        </p:nvCxnSpPr>
        <p:spPr>
          <a:xfrm>
            <a:off x="8335963" y="3322638"/>
            <a:ext cx="0" cy="201612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77236E98-6C61-FBB1-1D53-D430D10D4CDE}"/>
              </a:ext>
            </a:extLst>
          </p:cNvPr>
          <p:cNvCxnSpPr>
            <a:cxnSpLocks/>
          </p:cNvCxnSpPr>
          <p:nvPr/>
        </p:nvCxnSpPr>
        <p:spPr>
          <a:xfrm>
            <a:off x="5916613" y="2827338"/>
            <a:ext cx="0" cy="201453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339A8520-058B-7F58-3412-381DF3C95D55}"/>
              </a:ext>
            </a:extLst>
          </p:cNvPr>
          <p:cNvCxnSpPr>
            <a:cxnSpLocks/>
          </p:cNvCxnSpPr>
          <p:nvPr/>
        </p:nvCxnSpPr>
        <p:spPr>
          <a:xfrm>
            <a:off x="5338763" y="3059113"/>
            <a:ext cx="0" cy="201612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0188" name="Title 1">
            <a:extLst>
              <a:ext uri="{FF2B5EF4-FFF2-40B4-BE49-F238E27FC236}">
                <a16:creationId xmlns:a16="http://schemas.microsoft.com/office/drawing/2014/main" id="{DFD0A172-C709-80CA-B2B4-F750ACAFD7DD}"/>
              </a:ext>
            </a:extLst>
          </p:cNvPr>
          <p:cNvSpPr txBox="1">
            <a:spLocks/>
          </p:cNvSpPr>
          <p:nvPr/>
        </p:nvSpPr>
        <p:spPr bwMode="auto">
          <a:xfrm>
            <a:off x="457200" y="-2190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CSMA: The time-space graph of collision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3" descr="5">
            <a:extLst>
              <a:ext uri="{FF2B5EF4-FFF2-40B4-BE49-F238E27FC236}">
                <a16:creationId xmlns:a16="http://schemas.microsoft.com/office/drawing/2014/main" id="{7BFD2B3E-C6EF-C6DC-4763-DE0A4853EE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219200"/>
            <a:ext cx="4287837" cy="504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02" name="Group 5">
            <a:extLst>
              <a:ext uri="{FF2B5EF4-FFF2-40B4-BE49-F238E27FC236}">
                <a16:creationId xmlns:a16="http://schemas.microsoft.com/office/drawing/2014/main" id="{9FEE7078-303B-2A18-5DA5-9736DBD0BD3A}"/>
              </a:ext>
            </a:extLst>
          </p:cNvPr>
          <p:cNvGrpSpPr>
            <a:grpSpLocks/>
          </p:cNvGrpSpPr>
          <p:nvPr/>
        </p:nvGrpSpPr>
        <p:grpSpPr bwMode="auto">
          <a:xfrm>
            <a:off x="4572000" y="1219200"/>
            <a:ext cx="4287838" cy="5213350"/>
            <a:chOff x="4572000" y="1219200"/>
            <a:chExt cx="4287837" cy="5213960"/>
          </a:xfrm>
        </p:grpSpPr>
        <p:pic>
          <p:nvPicPr>
            <p:cNvPr id="51208" name="Picture 3" descr="5">
              <a:extLst>
                <a:ext uri="{FF2B5EF4-FFF2-40B4-BE49-F238E27FC236}">
                  <a16:creationId xmlns:a16="http://schemas.microsoft.com/office/drawing/2014/main" id="{1304B448-B01E-7348-95F9-497787E66C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219200"/>
              <a:ext cx="4287837" cy="504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58CEF2CB-C985-173F-5CB1-BDF8188A94B1}"/>
                </a:ext>
              </a:extLst>
            </p:cNvPr>
            <p:cNvSpPr/>
            <p:nvPr/>
          </p:nvSpPr>
          <p:spPr>
            <a:xfrm>
              <a:off x="4956175" y="2468709"/>
              <a:ext cx="1920875" cy="37231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18AC6EC2-FB24-5969-7C3D-35A88EC042B6}"/>
                </a:ext>
              </a:extLst>
            </p:cNvPr>
            <p:cNvSpPr/>
            <p:nvPr/>
          </p:nvSpPr>
          <p:spPr>
            <a:xfrm>
              <a:off x="6300788" y="2632240"/>
              <a:ext cx="1919287" cy="37247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CAB5DF01-0449-BC2E-D348-01D8DF0B475D}"/>
                </a:ext>
              </a:extLst>
            </p:cNvPr>
            <p:cNvSpPr/>
            <p:nvPr/>
          </p:nvSpPr>
          <p:spPr>
            <a:xfrm>
              <a:off x="6761162" y="2710037"/>
              <a:ext cx="1920875" cy="37231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cxnSp>
          <p:nvCxnSpPr>
            <p:cNvPr id="5" name="Straight Arrow Connector 4">
              <a:extLst>
                <a:ext uri="{FF2B5EF4-FFF2-40B4-BE49-F238E27FC236}">
                  <a16:creationId xmlns:a16="http://schemas.microsoft.com/office/drawing/2014/main" id="{9ECA83BF-001F-1313-A4E8-4995FB74941D}"/>
                </a:ext>
              </a:extLst>
            </p:cNvPr>
            <p:cNvCxnSpPr/>
            <p:nvPr/>
          </p:nvCxnSpPr>
          <p:spPr>
            <a:xfrm>
              <a:off x="4956175" y="1778065"/>
              <a:ext cx="0" cy="4578886"/>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8E1EE130-6DBD-75E1-31A8-2B5C92CE8655}"/>
                </a:ext>
              </a:extLst>
            </p:cNvPr>
            <p:cNvCxnSpPr/>
            <p:nvPr/>
          </p:nvCxnSpPr>
          <p:spPr>
            <a:xfrm>
              <a:off x="8659812" y="1778065"/>
              <a:ext cx="0" cy="4578886"/>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8" name="Oval 7">
            <a:extLst>
              <a:ext uri="{FF2B5EF4-FFF2-40B4-BE49-F238E27FC236}">
                <a16:creationId xmlns:a16="http://schemas.microsoft.com/office/drawing/2014/main" id="{2981094F-1D54-A1AA-BBFF-644E3B2A1945}"/>
              </a:ext>
            </a:extLst>
          </p:cNvPr>
          <p:cNvSpPr/>
          <p:nvPr/>
        </p:nvSpPr>
        <p:spPr>
          <a:xfrm>
            <a:off x="6300788" y="2381250"/>
            <a:ext cx="163512" cy="1651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cxnSp>
        <p:nvCxnSpPr>
          <p:cNvPr id="12" name="Straight Arrow Connector 11">
            <a:extLst>
              <a:ext uri="{FF2B5EF4-FFF2-40B4-BE49-F238E27FC236}">
                <a16:creationId xmlns:a16="http://schemas.microsoft.com/office/drawing/2014/main" id="{018B2B95-DB1A-9320-B186-2C9DBA3ABAF5}"/>
              </a:ext>
            </a:extLst>
          </p:cNvPr>
          <p:cNvCxnSpPr>
            <a:cxnSpLocks/>
            <a:stCxn id="8" idx="4"/>
          </p:cNvCxnSpPr>
          <p:nvPr/>
        </p:nvCxnSpPr>
        <p:spPr>
          <a:xfrm>
            <a:off x="6381750" y="2546350"/>
            <a:ext cx="0" cy="201453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F2838140-CDE7-6044-5A84-009E6A561B05}"/>
              </a:ext>
            </a:extLst>
          </p:cNvPr>
          <p:cNvSpPr/>
          <p:nvPr/>
        </p:nvSpPr>
        <p:spPr>
          <a:xfrm>
            <a:off x="6381750" y="2468563"/>
            <a:ext cx="2276475" cy="3022600"/>
          </a:xfrm>
          <a:custGeom>
            <a:avLst/>
            <a:gdLst>
              <a:gd name="connsiteX0" fmla="*/ 0 w 494014"/>
              <a:gd name="connsiteY0" fmla="*/ 0 h 2092106"/>
              <a:gd name="connsiteX1" fmla="*/ 494014 w 494014"/>
              <a:gd name="connsiteY1" fmla="*/ 0 h 2092106"/>
              <a:gd name="connsiteX2" fmla="*/ 494014 w 494014"/>
              <a:gd name="connsiteY2" fmla="*/ 2092106 h 2092106"/>
              <a:gd name="connsiteX3" fmla="*/ 0 w 494014"/>
              <a:gd name="connsiteY3" fmla="*/ 2092106 h 2092106"/>
              <a:gd name="connsiteX4" fmla="*/ 0 w 494014"/>
              <a:gd name="connsiteY4" fmla="*/ 0 h 2092106"/>
              <a:gd name="connsiteX0" fmla="*/ 0 w 2260821"/>
              <a:gd name="connsiteY0" fmla="*/ 0 h 2092106"/>
              <a:gd name="connsiteX1" fmla="*/ 2260821 w 2260821"/>
              <a:gd name="connsiteY1" fmla="*/ 960895 h 2092106"/>
              <a:gd name="connsiteX2" fmla="*/ 494014 w 2260821"/>
              <a:gd name="connsiteY2" fmla="*/ 2092106 h 2092106"/>
              <a:gd name="connsiteX3" fmla="*/ 0 w 2260821"/>
              <a:gd name="connsiteY3" fmla="*/ 2092106 h 2092106"/>
              <a:gd name="connsiteX4" fmla="*/ 0 w 2260821"/>
              <a:gd name="connsiteY4" fmla="*/ 0 h 2092106"/>
              <a:gd name="connsiteX0" fmla="*/ 0 w 2276320"/>
              <a:gd name="connsiteY0" fmla="*/ 0 h 3022004"/>
              <a:gd name="connsiteX1" fmla="*/ 2260821 w 2276320"/>
              <a:gd name="connsiteY1" fmla="*/ 960895 h 3022004"/>
              <a:gd name="connsiteX2" fmla="*/ 2276320 w 2276320"/>
              <a:gd name="connsiteY2" fmla="*/ 3022004 h 3022004"/>
              <a:gd name="connsiteX3" fmla="*/ 0 w 2276320"/>
              <a:gd name="connsiteY3" fmla="*/ 2092106 h 3022004"/>
              <a:gd name="connsiteX4" fmla="*/ 0 w 2276320"/>
              <a:gd name="connsiteY4" fmla="*/ 0 h 302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6320" h="3022004">
                <a:moveTo>
                  <a:pt x="0" y="0"/>
                </a:moveTo>
                <a:lnTo>
                  <a:pt x="2260821" y="960895"/>
                </a:lnTo>
                <a:lnTo>
                  <a:pt x="2276320" y="3022004"/>
                </a:lnTo>
                <a:lnTo>
                  <a:pt x="0" y="2092106"/>
                </a:lnTo>
                <a:lnTo>
                  <a:pt x="0" y="0"/>
                </a:lnTo>
                <a:close/>
              </a:path>
            </a:pathLst>
          </a:custGeom>
          <a:solidFill>
            <a:srgbClr val="FFF805">
              <a:alpha val="61902"/>
            </a:srgbClr>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33" name="Rectangle 1">
            <a:extLst>
              <a:ext uri="{FF2B5EF4-FFF2-40B4-BE49-F238E27FC236}">
                <a16:creationId xmlns:a16="http://schemas.microsoft.com/office/drawing/2014/main" id="{C2B1B80F-B9A0-37A7-95E1-9DADCBBE81DB}"/>
              </a:ext>
            </a:extLst>
          </p:cNvPr>
          <p:cNvSpPr/>
          <p:nvPr/>
        </p:nvSpPr>
        <p:spPr>
          <a:xfrm>
            <a:off x="4951413" y="2478088"/>
            <a:ext cx="1427162" cy="2743200"/>
          </a:xfrm>
          <a:custGeom>
            <a:avLst/>
            <a:gdLst>
              <a:gd name="connsiteX0" fmla="*/ 0 w 494014"/>
              <a:gd name="connsiteY0" fmla="*/ 0 h 2092106"/>
              <a:gd name="connsiteX1" fmla="*/ 494014 w 494014"/>
              <a:gd name="connsiteY1" fmla="*/ 0 h 2092106"/>
              <a:gd name="connsiteX2" fmla="*/ 494014 w 494014"/>
              <a:gd name="connsiteY2" fmla="*/ 2092106 h 2092106"/>
              <a:gd name="connsiteX3" fmla="*/ 0 w 494014"/>
              <a:gd name="connsiteY3" fmla="*/ 2092106 h 2092106"/>
              <a:gd name="connsiteX4" fmla="*/ 0 w 494014"/>
              <a:gd name="connsiteY4" fmla="*/ 0 h 2092106"/>
              <a:gd name="connsiteX0" fmla="*/ 0 w 2260821"/>
              <a:gd name="connsiteY0" fmla="*/ 0 h 2092106"/>
              <a:gd name="connsiteX1" fmla="*/ 2260821 w 2260821"/>
              <a:gd name="connsiteY1" fmla="*/ 960895 h 2092106"/>
              <a:gd name="connsiteX2" fmla="*/ 494014 w 2260821"/>
              <a:gd name="connsiteY2" fmla="*/ 2092106 h 2092106"/>
              <a:gd name="connsiteX3" fmla="*/ 0 w 2260821"/>
              <a:gd name="connsiteY3" fmla="*/ 2092106 h 2092106"/>
              <a:gd name="connsiteX4" fmla="*/ 0 w 2260821"/>
              <a:gd name="connsiteY4" fmla="*/ 0 h 2092106"/>
              <a:gd name="connsiteX0" fmla="*/ 0 w 2276320"/>
              <a:gd name="connsiteY0" fmla="*/ 0 h 3022004"/>
              <a:gd name="connsiteX1" fmla="*/ 2260821 w 2276320"/>
              <a:gd name="connsiteY1" fmla="*/ 960895 h 3022004"/>
              <a:gd name="connsiteX2" fmla="*/ 2276320 w 2276320"/>
              <a:gd name="connsiteY2" fmla="*/ 3022004 h 3022004"/>
              <a:gd name="connsiteX3" fmla="*/ 0 w 2276320"/>
              <a:gd name="connsiteY3" fmla="*/ 2092106 h 3022004"/>
              <a:gd name="connsiteX4" fmla="*/ 0 w 2276320"/>
              <a:gd name="connsiteY4" fmla="*/ 0 h 3022004"/>
              <a:gd name="connsiteX0" fmla="*/ 1427775 w 3704095"/>
              <a:gd name="connsiteY0" fmla="*/ 0 h 3022004"/>
              <a:gd name="connsiteX1" fmla="*/ 0 w 3704095"/>
              <a:gd name="connsiteY1" fmla="*/ 542441 h 3022004"/>
              <a:gd name="connsiteX2" fmla="*/ 3704095 w 3704095"/>
              <a:gd name="connsiteY2" fmla="*/ 3022004 h 3022004"/>
              <a:gd name="connsiteX3" fmla="*/ 1427775 w 3704095"/>
              <a:gd name="connsiteY3" fmla="*/ 2092106 h 3022004"/>
              <a:gd name="connsiteX4" fmla="*/ 1427775 w 3704095"/>
              <a:gd name="connsiteY4" fmla="*/ 0 h 3022004"/>
              <a:gd name="connsiteX0" fmla="*/ 1427775 w 1427775"/>
              <a:gd name="connsiteY0" fmla="*/ 0 h 2743035"/>
              <a:gd name="connsiteX1" fmla="*/ 0 w 1427775"/>
              <a:gd name="connsiteY1" fmla="*/ 542441 h 2743035"/>
              <a:gd name="connsiteX2" fmla="*/ 15498 w 1427775"/>
              <a:gd name="connsiteY2" fmla="*/ 2743035 h 2743035"/>
              <a:gd name="connsiteX3" fmla="*/ 1427775 w 1427775"/>
              <a:gd name="connsiteY3" fmla="*/ 2092106 h 2743035"/>
              <a:gd name="connsiteX4" fmla="*/ 1427775 w 1427775"/>
              <a:gd name="connsiteY4" fmla="*/ 0 h 2743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7775" h="2743035">
                <a:moveTo>
                  <a:pt x="1427775" y="0"/>
                </a:moveTo>
                <a:lnTo>
                  <a:pt x="0" y="542441"/>
                </a:lnTo>
                <a:lnTo>
                  <a:pt x="15498" y="2743035"/>
                </a:lnTo>
                <a:lnTo>
                  <a:pt x="1427775" y="2092106"/>
                </a:lnTo>
                <a:lnTo>
                  <a:pt x="1427775" y="0"/>
                </a:lnTo>
                <a:close/>
              </a:path>
            </a:pathLst>
          </a:custGeom>
          <a:solidFill>
            <a:srgbClr val="FFF805">
              <a:alpha val="61902"/>
            </a:srgbClr>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51207" name="Title 1">
            <a:extLst>
              <a:ext uri="{FF2B5EF4-FFF2-40B4-BE49-F238E27FC236}">
                <a16:creationId xmlns:a16="http://schemas.microsoft.com/office/drawing/2014/main" id="{03C6B5E4-3304-9FC0-076F-15CB775AB3E5}"/>
              </a:ext>
            </a:extLst>
          </p:cNvPr>
          <p:cNvSpPr txBox="1">
            <a:spLocks/>
          </p:cNvSpPr>
          <p:nvPr/>
        </p:nvSpPr>
        <p:spPr bwMode="auto">
          <a:xfrm>
            <a:off x="457200" y="-2190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CSMA: The time-space graph of collision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97637C8F-DB34-81BD-DF74-0AAF8B0120D3}"/>
              </a:ext>
            </a:extLst>
          </p:cNvPr>
          <p:cNvSpPr>
            <a:spLocks noGrp="1"/>
          </p:cNvSpPr>
          <p:nvPr>
            <p:ph type="title"/>
          </p:nvPr>
        </p:nvSpPr>
        <p:spPr>
          <a:xfrm>
            <a:off x="457200" y="-219075"/>
            <a:ext cx="8229600" cy="1143000"/>
          </a:xfrm>
        </p:spPr>
        <p:txBody>
          <a:bodyPr/>
          <a:lstStyle/>
          <a:p>
            <a:r>
              <a:rPr lang="en-US" altLang="en-US" sz="3600">
                <a:ea typeface="ＭＳ Ｐゴシック" panose="020B0600070205080204" pitchFamily="34" charset="-128"/>
              </a:rPr>
              <a:t>CSMA: The time-space graph of collision</a:t>
            </a:r>
          </a:p>
        </p:txBody>
      </p:sp>
      <p:pic>
        <p:nvPicPr>
          <p:cNvPr id="52226" name="Picture 3" descr="5">
            <a:extLst>
              <a:ext uri="{FF2B5EF4-FFF2-40B4-BE49-F238E27FC236}">
                <a16:creationId xmlns:a16="http://schemas.microsoft.com/office/drawing/2014/main" id="{25671E08-D5DE-111E-5F0E-5A04E10C0F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219200"/>
            <a:ext cx="4287837" cy="504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227" name="Group 5">
            <a:extLst>
              <a:ext uri="{FF2B5EF4-FFF2-40B4-BE49-F238E27FC236}">
                <a16:creationId xmlns:a16="http://schemas.microsoft.com/office/drawing/2014/main" id="{7A792DD0-00F3-B499-E9ED-16DE63AB8740}"/>
              </a:ext>
            </a:extLst>
          </p:cNvPr>
          <p:cNvGrpSpPr>
            <a:grpSpLocks/>
          </p:cNvGrpSpPr>
          <p:nvPr/>
        </p:nvGrpSpPr>
        <p:grpSpPr bwMode="auto">
          <a:xfrm>
            <a:off x="4572000" y="1219200"/>
            <a:ext cx="4287838" cy="5213350"/>
            <a:chOff x="4572000" y="1219200"/>
            <a:chExt cx="4287837" cy="5213960"/>
          </a:xfrm>
        </p:grpSpPr>
        <p:pic>
          <p:nvPicPr>
            <p:cNvPr id="52234" name="Picture 3" descr="5">
              <a:extLst>
                <a:ext uri="{FF2B5EF4-FFF2-40B4-BE49-F238E27FC236}">
                  <a16:creationId xmlns:a16="http://schemas.microsoft.com/office/drawing/2014/main" id="{EA8FF163-0A85-BF5A-A333-97E5439D6D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219200"/>
              <a:ext cx="4287837" cy="504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4B6948C6-94D8-5F2F-BA3B-256F870198E9}"/>
                </a:ext>
              </a:extLst>
            </p:cNvPr>
            <p:cNvSpPr/>
            <p:nvPr/>
          </p:nvSpPr>
          <p:spPr>
            <a:xfrm>
              <a:off x="4956175" y="2468709"/>
              <a:ext cx="1920875" cy="37231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62BAB5F1-E992-0048-C9F4-C171B25D7A4F}"/>
                </a:ext>
              </a:extLst>
            </p:cNvPr>
            <p:cNvSpPr/>
            <p:nvPr/>
          </p:nvSpPr>
          <p:spPr>
            <a:xfrm>
              <a:off x="6300788" y="2632240"/>
              <a:ext cx="1919287" cy="37247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AF920F1B-A378-1032-827D-CDEE0407225B}"/>
                </a:ext>
              </a:extLst>
            </p:cNvPr>
            <p:cNvSpPr/>
            <p:nvPr/>
          </p:nvSpPr>
          <p:spPr>
            <a:xfrm>
              <a:off x="6761162" y="2710037"/>
              <a:ext cx="1920875" cy="37231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cxnSp>
          <p:nvCxnSpPr>
            <p:cNvPr id="5" name="Straight Arrow Connector 4">
              <a:extLst>
                <a:ext uri="{FF2B5EF4-FFF2-40B4-BE49-F238E27FC236}">
                  <a16:creationId xmlns:a16="http://schemas.microsoft.com/office/drawing/2014/main" id="{17C4FF57-B0D6-9088-4E35-951832AFCC87}"/>
                </a:ext>
              </a:extLst>
            </p:cNvPr>
            <p:cNvCxnSpPr/>
            <p:nvPr/>
          </p:nvCxnSpPr>
          <p:spPr>
            <a:xfrm>
              <a:off x="4956175" y="1778065"/>
              <a:ext cx="0" cy="4578886"/>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45B92DAB-DF36-ED28-1E1A-F1D936827125}"/>
                </a:ext>
              </a:extLst>
            </p:cNvPr>
            <p:cNvCxnSpPr/>
            <p:nvPr/>
          </p:nvCxnSpPr>
          <p:spPr>
            <a:xfrm>
              <a:off x="8659812" y="1778065"/>
              <a:ext cx="0" cy="4578886"/>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8" name="Oval 7">
            <a:extLst>
              <a:ext uri="{FF2B5EF4-FFF2-40B4-BE49-F238E27FC236}">
                <a16:creationId xmlns:a16="http://schemas.microsoft.com/office/drawing/2014/main" id="{6BAC46D6-179B-9027-1858-C1E3DD101B21}"/>
              </a:ext>
            </a:extLst>
          </p:cNvPr>
          <p:cNvSpPr/>
          <p:nvPr/>
        </p:nvSpPr>
        <p:spPr>
          <a:xfrm>
            <a:off x="6300788" y="2381250"/>
            <a:ext cx="163512" cy="1651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cxnSp>
        <p:nvCxnSpPr>
          <p:cNvPr id="12" name="Straight Arrow Connector 11">
            <a:extLst>
              <a:ext uri="{FF2B5EF4-FFF2-40B4-BE49-F238E27FC236}">
                <a16:creationId xmlns:a16="http://schemas.microsoft.com/office/drawing/2014/main" id="{B27F60F5-899A-E591-7DBE-E7F9D3872A42}"/>
              </a:ext>
            </a:extLst>
          </p:cNvPr>
          <p:cNvCxnSpPr>
            <a:cxnSpLocks/>
            <a:stCxn id="8" idx="4"/>
          </p:cNvCxnSpPr>
          <p:nvPr/>
        </p:nvCxnSpPr>
        <p:spPr>
          <a:xfrm>
            <a:off x="6381750" y="2546350"/>
            <a:ext cx="0" cy="201453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18B7C6FE-8A7B-4B34-F33A-3518E280034A}"/>
              </a:ext>
            </a:extLst>
          </p:cNvPr>
          <p:cNvSpPr/>
          <p:nvPr/>
        </p:nvSpPr>
        <p:spPr>
          <a:xfrm>
            <a:off x="6381750" y="2468563"/>
            <a:ext cx="2276475" cy="3022600"/>
          </a:xfrm>
          <a:custGeom>
            <a:avLst/>
            <a:gdLst>
              <a:gd name="connsiteX0" fmla="*/ 0 w 494014"/>
              <a:gd name="connsiteY0" fmla="*/ 0 h 2092106"/>
              <a:gd name="connsiteX1" fmla="*/ 494014 w 494014"/>
              <a:gd name="connsiteY1" fmla="*/ 0 h 2092106"/>
              <a:gd name="connsiteX2" fmla="*/ 494014 w 494014"/>
              <a:gd name="connsiteY2" fmla="*/ 2092106 h 2092106"/>
              <a:gd name="connsiteX3" fmla="*/ 0 w 494014"/>
              <a:gd name="connsiteY3" fmla="*/ 2092106 h 2092106"/>
              <a:gd name="connsiteX4" fmla="*/ 0 w 494014"/>
              <a:gd name="connsiteY4" fmla="*/ 0 h 2092106"/>
              <a:gd name="connsiteX0" fmla="*/ 0 w 2260821"/>
              <a:gd name="connsiteY0" fmla="*/ 0 h 2092106"/>
              <a:gd name="connsiteX1" fmla="*/ 2260821 w 2260821"/>
              <a:gd name="connsiteY1" fmla="*/ 960895 h 2092106"/>
              <a:gd name="connsiteX2" fmla="*/ 494014 w 2260821"/>
              <a:gd name="connsiteY2" fmla="*/ 2092106 h 2092106"/>
              <a:gd name="connsiteX3" fmla="*/ 0 w 2260821"/>
              <a:gd name="connsiteY3" fmla="*/ 2092106 h 2092106"/>
              <a:gd name="connsiteX4" fmla="*/ 0 w 2260821"/>
              <a:gd name="connsiteY4" fmla="*/ 0 h 2092106"/>
              <a:gd name="connsiteX0" fmla="*/ 0 w 2276320"/>
              <a:gd name="connsiteY0" fmla="*/ 0 h 3022004"/>
              <a:gd name="connsiteX1" fmla="*/ 2260821 w 2276320"/>
              <a:gd name="connsiteY1" fmla="*/ 960895 h 3022004"/>
              <a:gd name="connsiteX2" fmla="*/ 2276320 w 2276320"/>
              <a:gd name="connsiteY2" fmla="*/ 3022004 h 3022004"/>
              <a:gd name="connsiteX3" fmla="*/ 0 w 2276320"/>
              <a:gd name="connsiteY3" fmla="*/ 2092106 h 3022004"/>
              <a:gd name="connsiteX4" fmla="*/ 0 w 2276320"/>
              <a:gd name="connsiteY4" fmla="*/ 0 h 302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6320" h="3022004">
                <a:moveTo>
                  <a:pt x="0" y="0"/>
                </a:moveTo>
                <a:lnTo>
                  <a:pt x="2260821" y="960895"/>
                </a:lnTo>
                <a:lnTo>
                  <a:pt x="2276320" y="3022004"/>
                </a:lnTo>
                <a:lnTo>
                  <a:pt x="0" y="2092106"/>
                </a:lnTo>
                <a:lnTo>
                  <a:pt x="0" y="0"/>
                </a:lnTo>
                <a:close/>
              </a:path>
            </a:pathLst>
          </a:custGeom>
          <a:solidFill>
            <a:srgbClr val="FFF805">
              <a:alpha val="61902"/>
            </a:srgbClr>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33" name="Rectangle 1">
            <a:extLst>
              <a:ext uri="{FF2B5EF4-FFF2-40B4-BE49-F238E27FC236}">
                <a16:creationId xmlns:a16="http://schemas.microsoft.com/office/drawing/2014/main" id="{CAC7A5F5-9D46-D6F0-570C-E38004EB78B4}"/>
              </a:ext>
            </a:extLst>
          </p:cNvPr>
          <p:cNvSpPr/>
          <p:nvPr/>
        </p:nvSpPr>
        <p:spPr>
          <a:xfrm>
            <a:off x="4951413" y="2478088"/>
            <a:ext cx="1427162" cy="2743200"/>
          </a:xfrm>
          <a:custGeom>
            <a:avLst/>
            <a:gdLst>
              <a:gd name="connsiteX0" fmla="*/ 0 w 494014"/>
              <a:gd name="connsiteY0" fmla="*/ 0 h 2092106"/>
              <a:gd name="connsiteX1" fmla="*/ 494014 w 494014"/>
              <a:gd name="connsiteY1" fmla="*/ 0 h 2092106"/>
              <a:gd name="connsiteX2" fmla="*/ 494014 w 494014"/>
              <a:gd name="connsiteY2" fmla="*/ 2092106 h 2092106"/>
              <a:gd name="connsiteX3" fmla="*/ 0 w 494014"/>
              <a:gd name="connsiteY3" fmla="*/ 2092106 h 2092106"/>
              <a:gd name="connsiteX4" fmla="*/ 0 w 494014"/>
              <a:gd name="connsiteY4" fmla="*/ 0 h 2092106"/>
              <a:gd name="connsiteX0" fmla="*/ 0 w 2260821"/>
              <a:gd name="connsiteY0" fmla="*/ 0 h 2092106"/>
              <a:gd name="connsiteX1" fmla="*/ 2260821 w 2260821"/>
              <a:gd name="connsiteY1" fmla="*/ 960895 h 2092106"/>
              <a:gd name="connsiteX2" fmla="*/ 494014 w 2260821"/>
              <a:gd name="connsiteY2" fmla="*/ 2092106 h 2092106"/>
              <a:gd name="connsiteX3" fmla="*/ 0 w 2260821"/>
              <a:gd name="connsiteY3" fmla="*/ 2092106 h 2092106"/>
              <a:gd name="connsiteX4" fmla="*/ 0 w 2260821"/>
              <a:gd name="connsiteY4" fmla="*/ 0 h 2092106"/>
              <a:gd name="connsiteX0" fmla="*/ 0 w 2276320"/>
              <a:gd name="connsiteY0" fmla="*/ 0 h 3022004"/>
              <a:gd name="connsiteX1" fmla="*/ 2260821 w 2276320"/>
              <a:gd name="connsiteY1" fmla="*/ 960895 h 3022004"/>
              <a:gd name="connsiteX2" fmla="*/ 2276320 w 2276320"/>
              <a:gd name="connsiteY2" fmla="*/ 3022004 h 3022004"/>
              <a:gd name="connsiteX3" fmla="*/ 0 w 2276320"/>
              <a:gd name="connsiteY3" fmla="*/ 2092106 h 3022004"/>
              <a:gd name="connsiteX4" fmla="*/ 0 w 2276320"/>
              <a:gd name="connsiteY4" fmla="*/ 0 h 3022004"/>
              <a:gd name="connsiteX0" fmla="*/ 1427775 w 3704095"/>
              <a:gd name="connsiteY0" fmla="*/ 0 h 3022004"/>
              <a:gd name="connsiteX1" fmla="*/ 0 w 3704095"/>
              <a:gd name="connsiteY1" fmla="*/ 542441 h 3022004"/>
              <a:gd name="connsiteX2" fmla="*/ 3704095 w 3704095"/>
              <a:gd name="connsiteY2" fmla="*/ 3022004 h 3022004"/>
              <a:gd name="connsiteX3" fmla="*/ 1427775 w 3704095"/>
              <a:gd name="connsiteY3" fmla="*/ 2092106 h 3022004"/>
              <a:gd name="connsiteX4" fmla="*/ 1427775 w 3704095"/>
              <a:gd name="connsiteY4" fmla="*/ 0 h 3022004"/>
              <a:gd name="connsiteX0" fmla="*/ 1427775 w 1427775"/>
              <a:gd name="connsiteY0" fmla="*/ 0 h 2743035"/>
              <a:gd name="connsiteX1" fmla="*/ 0 w 1427775"/>
              <a:gd name="connsiteY1" fmla="*/ 542441 h 2743035"/>
              <a:gd name="connsiteX2" fmla="*/ 15498 w 1427775"/>
              <a:gd name="connsiteY2" fmla="*/ 2743035 h 2743035"/>
              <a:gd name="connsiteX3" fmla="*/ 1427775 w 1427775"/>
              <a:gd name="connsiteY3" fmla="*/ 2092106 h 2743035"/>
              <a:gd name="connsiteX4" fmla="*/ 1427775 w 1427775"/>
              <a:gd name="connsiteY4" fmla="*/ 0 h 2743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7775" h="2743035">
                <a:moveTo>
                  <a:pt x="1427775" y="0"/>
                </a:moveTo>
                <a:lnTo>
                  <a:pt x="0" y="542441"/>
                </a:lnTo>
                <a:lnTo>
                  <a:pt x="15498" y="2743035"/>
                </a:lnTo>
                <a:lnTo>
                  <a:pt x="1427775" y="2092106"/>
                </a:lnTo>
                <a:lnTo>
                  <a:pt x="1427775" y="0"/>
                </a:lnTo>
                <a:close/>
              </a:path>
            </a:pathLst>
          </a:custGeom>
          <a:solidFill>
            <a:srgbClr val="FFF805">
              <a:alpha val="61902"/>
            </a:srgbClr>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
            <a:extLst>
              <a:ext uri="{FF2B5EF4-FFF2-40B4-BE49-F238E27FC236}">
                <a16:creationId xmlns:a16="http://schemas.microsoft.com/office/drawing/2014/main" id="{AC46B052-8331-CD1E-44EE-D180D520E22B}"/>
              </a:ext>
            </a:extLst>
          </p:cNvPr>
          <p:cNvSpPr/>
          <p:nvPr/>
        </p:nvSpPr>
        <p:spPr>
          <a:xfrm>
            <a:off x="8269288" y="2698750"/>
            <a:ext cx="415925" cy="2247900"/>
          </a:xfrm>
          <a:custGeom>
            <a:avLst/>
            <a:gdLst>
              <a:gd name="connsiteX0" fmla="*/ 0 w 494014"/>
              <a:gd name="connsiteY0" fmla="*/ 0 h 2092106"/>
              <a:gd name="connsiteX1" fmla="*/ 494014 w 494014"/>
              <a:gd name="connsiteY1" fmla="*/ 0 h 2092106"/>
              <a:gd name="connsiteX2" fmla="*/ 494014 w 494014"/>
              <a:gd name="connsiteY2" fmla="*/ 2092106 h 2092106"/>
              <a:gd name="connsiteX3" fmla="*/ 0 w 494014"/>
              <a:gd name="connsiteY3" fmla="*/ 2092106 h 2092106"/>
              <a:gd name="connsiteX4" fmla="*/ 0 w 494014"/>
              <a:gd name="connsiteY4" fmla="*/ 0 h 2092106"/>
              <a:gd name="connsiteX0" fmla="*/ 0 w 2260821"/>
              <a:gd name="connsiteY0" fmla="*/ 0 h 2092106"/>
              <a:gd name="connsiteX1" fmla="*/ 2260821 w 2260821"/>
              <a:gd name="connsiteY1" fmla="*/ 960895 h 2092106"/>
              <a:gd name="connsiteX2" fmla="*/ 494014 w 2260821"/>
              <a:gd name="connsiteY2" fmla="*/ 2092106 h 2092106"/>
              <a:gd name="connsiteX3" fmla="*/ 0 w 2260821"/>
              <a:gd name="connsiteY3" fmla="*/ 2092106 h 2092106"/>
              <a:gd name="connsiteX4" fmla="*/ 0 w 2260821"/>
              <a:gd name="connsiteY4" fmla="*/ 0 h 2092106"/>
              <a:gd name="connsiteX0" fmla="*/ 0 w 2276320"/>
              <a:gd name="connsiteY0" fmla="*/ 0 h 3022004"/>
              <a:gd name="connsiteX1" fmla="*/ 2260821 w 2276320"/>
              <a:gd name="connsiteY1" fmla="*/ 960895 h 3022004"/>
              <a:gd name="connsiteX2" fmla="*/ 2276320 w 2276320"/>
              <a:gd name="connsiteY2" fmla="*/ 3022004 h 3022004"/>
              <a:gd name="connsiteX3" fmla="*/ 0 w 2276320"/>
              <a:gd name="connsiteY3" fmla="*/ 2092106 h 3022004"/>
              <a:gd name="connsiteX4" fmla="*/ 0 w 2276320"/>
              <a:gd name="connsiteY4" fmla="*/ 0 h 3022004"/>
              <a:gd name="connsiteX0" fmla="*/ 0 w 2276320"/>
              <a:gd name="connsiteY0" fmla="*/ 0 h 3022004"/>
              <a:gd name="connsiteX1" fmla="*/ 416523 w 2276320"/>
              <a:gd name="connsiteY1" fmla="*/ 170481 h 3022004"/>
              <a:gd name="connsiteX2" fmla="*/ 2276320 w 2276320"/>
              <a:gd name="connsiteY2" fmla="*/ 3022004 h 3022004"/>
              <a:gd name="connsiteX3" fmla="*/ 0 w 2276320"/>
              <a:gd name="connsiteY3" fmla="*/ 2092106 h 3022004"/>
              <a:gd name="connsiteX4" fmla="*/ 0 w 2276320"/>
              <a:gd name="connsiteY4" fmla="*/ 0 h 3022004"/>
              <a:gd name="connsiteX0" fmla="*/ 0 w 416523"/>
              <a:gd name="connsiteY0" fmla="*/ 0 h 2247089"/>
              <a:gd name="connsiteX1" fmla="*/ 416523 w 416523"/>
              <a:gd name="connsiteY1" fmla="*/ 170481 h 2247089"/>
              <a:gd name="connsiteX2" fmla="*/ 401026 w 416523"/>
              <a:gd name="connsiteY2" fmla="*/ 2247089 h 2247089"/>
              <a:gd name="connsiteX3" fmla="*/ 0 w 416523"/>
              <a:gd name="connsiteY3" fmla="*/ 2092106 h 2247089"/>
              <a:gd name="connsiteX4" fmla="*/ 0 w 416523"/>
              <a:gd name="connsiteY4" fmla="*/ 0 h 2247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23" h="2247089">
                <a:moveTo>
                  <a:pt x="0" y="0"/>
                </a:moveTo>
                <a:lnTo>
                  <a:pt x="416523" y="170481"/>
                </a:lnTo>
                <a:lnTo>
                  <a:pt x="401026" y="2247089"/>
                </a:lnTo>
                <a:lnTo>
                  <a:pt x="0" y="2092106"/>
                </a:lnTo>
                <a:lnTo>
                  <a:pt x="0" y="0"/>
                </a:lnTo>
                <a:close/>
              </a:path>
            </a:pathLst>
          </a:custGeom>
          <a:solidFill>
            <a:srgbClr val="DC2B19">
              <a:alpha val="58000"/>
            </a:srgbClr>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
            <a:extLst>
              <a:ext uri="{FF2B5EF4-FFF2-40B4-BE49-F238E27FC236}">
                <a16:creationId xmlns:a16="http://schemas.microsoft.com/office/drawing/2014/main" id="{DC56C2E7-9C8C-C16C-9FED-0306D8ECBEBE}"/>
              </a:ext>
            </a:extLst>
          </p:cNvPr>
          <p:cNvSpPr/>
          <p:nvPr/>
        </p:nvSpPr>
        <p:spPr>
          <a:xfrm>
            <a:off x="4946650" y="2708275"/>
            <a:ext cx="3319463" cy="3502025"/>
          </a:xfrm>
          <a:custGeom>
            <a:avLst/>
            <a:gdLst>
              <a:gd name="connsiteX0" fmla="*/ 0 w 494014"/>
              <a:gd name="connsiteY0" fmla="*/ 0 h 2092106"/>
              <a:gd name="connsiteX1" fmla="*/ 494014 w 494014"/>
              <a:gd name="connsiteY1" fmla="*/ 0 h 2092106"/>
              <a:gd name="connsiteX2" fmla="*/ 494014 w 494014"/>
              <a:gd name="connsiteY2" fmla="*/ 2092106 h 2092106"/>
              <a:gd name="connsiteX3" fmla="*/ 0 w 494014"/>
              <a:gd name="connsiteY3" fmla="*/ 2092106 h 2092106"/>
              <a:gd name="connsiteX4" fmla="*/ 0 w 494014"/>
              <a:gd name="connsiteY4" fmla="*/ 0 h 2092106"/>
              <a:gd name="connsiteX0" fmla="*/ 0 w 2260821"/>
              <a:gd name="connsiteY0" fmla="*/ 0 h 2092106"/>
              <a:gd name="connsiteX1" fmla="*/ 2260821 w 2260821"/>
              <a:gd name="connsiteY1" fmla="*/ 960895 h 2092106"/>
              <a:gd name="connsiteX2" fmla="*/ 494014 w 2260821"/>
              <a:gd name="connsiteY2" fmla="*/ 2092106 h 2092106"/>
              <a:gd name="connsiteX3" fmla="*/ 0 w 2260821"/>
              <a:gd name="connsiteY3" fmla="*/ 2092106 h 2092106"/>
              <a:gd name="connsiteX4" fmla="*/ 0 w 2260821"/>
              <a:gd name="connsiteY4" fmla="*/ 0 h 2092106"/>
              <a:gd name="connsiteX0" fmla="*/ 0 w 2276320"/>
              <a:gd name="connsiteY0" fmla="*/ 0 h 3022004"/>
              <a:gd name="connsiteX1" fmla="*/ 2260821 w 2276320"/>
              <a:gd name="connsiteY1" fmla="*/ 960895 h 3022004"/>
              <a:gd name="connsiteX2" fmla="*/ 2276320 w 2276320"/>
              <a:gd name="connsiteY2" fmla="*/ 3022004 h 3022004"/>
              <a:gd name="connsiteX3" fmla="*/ 0 w 2276320"/>
              <a:gd name="connsiteY3" fmla="*/ 2092106 h 3022004"/>
              <a:gd name="connsiteX4" fmla="*/ 0 w 2276320"/>
              <a:gd name="connsiteY4" fmla="*/ 0 h 3022004"/>
              <a:gd name="connsiteX0" fmla="*/ 1427775 w 3704095"/>
              <a:gd name="connsiteY0" fmla="*/ 0 h 3022004"/>
              <a:gd name="connsiteX1" fmla="*/ 0 w 3704095"/>
              <a:gd name="connsiteY1" fmla="*/ 542441 h 3022004"/>
              <a:gd name="connsiteX2" fmla="*/ 3704095 w 3704095"/>
              <a:gd name="connsiteY2" fmla="*/ 3022004 h 3022004"/>
              <a:gd name="connsiteX3" fmla="*/ 1427775 w 3704095"/>
              <a:gd name="connsiteY3" fmla="*/ 2092106 h 3022004"/>
              <a:gd name="connsiteX4" fmla="*/ 1427775 w 3704095"/>
              <a:gd name="connsiteY4" fmla="*/ 0 h 3022004"/>
              <a:gd name="connsiteX0" fmla="*/ 1427775 w 1427775"/>
              <a:gd name="connsiteY0" fmla="*/ 0 h 2743035"/>
              <a:gd name="connsiteX1" fmla="*/ 0 w 1427775"/>
              <a:gd name="connsiteY1" fmla="*/ 542441 h 2743035"/>
              <a:gd name="connsiteX2" fmla="*/ 15498 w 1427775"/>
              <a:gd name="connsiteY2" fmla="*/ 2743035 h 2743035"/>
              <a:gd name="connsiteX3" fmla="*/ 1427775 w 1427775"/>
              <a:gd name="connsiteY3" fmla="*/ 2092106 h 2743035"/>
              <a:gd name="connsiteX4" fmla="*/ 1427775 w 1427775"/>
              <a:gd name="connsiteY4" fmla="*/ 0 h 2743035"/>
              <a:gd name="connsiteX0" fmla="*/ 3318568 w 3318568"/>
              <a:gd name="connsiteY0" fmla="*/ 0 h 3502452"/>
              <a:gd name="connsiteX1" fmla="*/ 1890793 w 3318568"/>
              <a:gd name="connsiteY1" fmla="*/ 542441 h 3502452"/>
              <a:gd name="connsiteX2" fmla="*/ 0 w 3318568"/>
              <a:gd name="connsiteY2" fmla="*/ 3502452 h 3502452"/>
              <a:gd name="connsiteX3" fmla="*/ 3318568 w 3318568"/>
              <a:gd name="connsiteY3" fmla="*/ 2092106 h 3502452"/>
              <a:gd name="connsiteX4" fmla="*/ 3318568 w 3318568"/>
              <a:gd name="connsiteY4" fmla="*/ 0 h 3502452"/>
              <a:gd name="connsiteX0" fmla="*/ 3318568 w 3318568"/>
              <a:gd name="connsiteY0" fmla="*/ 0 h 3502452"/>
              <a:gd name="connsiteX1" fmla="*/ 15498 w 3318568"/>
              <a:gd name="connsiteY1" fmla="*/ 1332855 h 3502452"/>
              <a:gd name="connsiteX2" fmla="*/ 0 w 3318568"/>
              <a:gd name="connsiteY2" fmla="*/ 3502452 h 3502452"/>
              <a:gd name="connsiteX3" fmla="*/ 3318568 w 3318568"/>
              <a:gd name="connsiteY3" fmla="*/ 2092106 h 3502452"/>
              <a:gd name="connsiteX4" fmla="*/ 3318568 w 3318568"/>
              <a:gd name="connsiteY4" fmla="*/ 0 h 3502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8568" h="3502452">
                <a:moveTo>
                  <a:pt x="3318568" y="0"/>
                </a:moveTo>
                <a:lnTo>
                  <a:pt x="15498" y="1332855"/>
                </a:lnTo>
                <a:lnTo>
                  <a:pt x="0" y="3502452"/>
                </a:lnTo>
                <a:lnTo>
                  <a:pt x="3318568" y="2092106"/>
                </a:lnTo>
                <a:lnTo>
                  <a:pt x="3318568" y="0"/>
                </a:lnTo>
                <a:close/>
              </a:path>
            </a:pathLst>
          </a:custGeom>
          <a:solidFill>
            <a:srgbClr val="DC2B19">
              <a:alpha val="58000"/>
            </a:srgbClr>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CDD598A6-F87D-1687-25FF-6F4867BF594C}"/>
              </a:ext>
            </a:extLst>
          </p:cNvPr>
          <p:cNvSpPr>
            <a:spLocks noGrp="1"/>
          </p:cNvSpPr>
          <p:nvPr>
            <p:ph type="title"/>
          </p:nvPr>
        </p:nvSpPr>
        <p:spPr>
          <a:xfrm>
            <a:off x="457200" y="-219075"/>
            <a:ext cx="8229600" cy="1143000"/>
          </a:xfrm>
        </p:spPr>
        <p:txBody>
          <a:bodyPr/>
          <a:lstStyle/>
          <a:p>
            <a:r>
              <a:rPr lang="en-US" altLang="en-US" sz="3600">
                <a:ea typeface="ＭＳ Ｐゴシック" panose="020B0600070205080204" pitchFamily="34" charset="-128"/>
              </a:rPr>
              <a:t>CSMA: The time-space graph of collision</a:t>
            </a:r>
          </a:p>
        </p:txBody>
      </p:sp>
      <p:pic>
        <p:nvPicPr>
          <p:cNvPr id="53250" name="Picture 3" descr="5">
            <a:extLst>
              <a:ext uri="{FF2B5EF4-FFF2-40B4-BE49-F238E27FC236}">
                <a16:creationId xmlns:a16="http://schemas.microsoft.com/office/drawing/2014/main" id="{A3FD2355-0958-27D2-B9F2-DE629971C1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219200"/>
            <a:ext cx="4287837" cy="504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3251" name="Group 5">
            <a:extLst>
              <a:ext uri="{FF2B5EF4-FFF2-40B4-BE49-F238E27FC236}">
                <a16:creationId xmlns:a16="http://schemas.microsoft.com/office/drawing/2014/main" id="{DCB2C5BC-1951-B8D4-B19C-694238493C78}"/>
              </a:ext>
            </a:extLst>
          </p:cNvPr>
          <p:cNvGrpSpPr>
            <a:grpSpLocks/>
          </p:cNvGrpSpPr>
          <p:nvPr/>
        </p:nvGrpSpPr>
        <p:grpSpPr bwMode="auto">
          <a:xfrm>
            <a:off x="4572000" y="1219200"/>
            <a:ext cx="4287838" cy="5213350"/>
            <a:chOff x="4572000" y="1219200"/>
            <a:chExt cx="4287837" cy="5213960"/>
          </a:xfrm>
        </p:grpSpPr>
        <p:pic>
          <p:nvPicPr>
            <p:cNvPr id="53262" name="Picture 3" descr="5">
              <a:extLst>
                <a:ext uri="{FF2B5EF4-FFF2-40B4-BE49-F238E27FC236}">
                  <a16:creationId xmlns:a16="http://schemas.microsoft.com/office/drawing/2014/main" id="{3A4E9000-29E6-5114-5C32-8421A3B2F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219200"/>
              <a:ext cx="4287837" cy="504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A31845AB-41A4-12DC-2CA6-CE77B3B0520F}"/>
                </a:ext>
              </a:extLst>
            </p:cNvPr>
            <p:cNvSpPr/>
            <p:nvPr/>
          </p:nvSpPr>
          <p:spPr>
            <a:xfrm>
              <a:off x="4956175" y="2468709"/>
              <a:ext cx="1920875" cy="37231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29DA46EE-091B-8D48-635D-08FF1F2AA9FE}"/>
                </a:ext>
              </a:extLst>
            </p:cNvPr>
            <p:cNvSpPr/>
            <p:nvPr/>
          </p:nvSpPr>
          <p:spPr>
            <a:xfrm>
              <a:off x="6300788" y="2632240"/>
              <a:ext cx="1919287" cy="37247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7FE4A665-AE84-60A3-41C1-A536E93CF6FD}"/>
                </a:ext>
              </a:extLst>
            </p:cNvPr>
            <p:cNvSpPr/>
            <p:nvPr/>
          </p:nvSpPr>
          <p:spPr>
            <a:xfrm>
              <a:off x="6761162" y="2710037"/>
              <a:ext cx="1920875" cy="37231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cxnSp>
          <p:nvCxnSpPr>
            <p:cNvPr id="5" name="Straight Arrow Connector 4">
              <a:extLst>
                <a:ext uri="{FF2B5EF4-FFF2-40B4-BE49-F238E27FC236}">
                  <a16:creationId xmlns:a16="http://schemas.microsoft.com/office/drawing/2014/main" id="{2A0BA37B-D5AC-16FF-7230-0EC00E7DE4EC}"/>
                </a:ext>
              </a:extLst>
            </p:cNvPr>
            <p:cNvCxnSpPr/>
            <p:nvPr/>
          </p:nvCxnSpPr>
          <p:spPr>
            <a:xfrm>
              <a:off x="4956175" y="1778065"/>
              <a:ext cx="0" cy="4578886"/>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58C7DA99-4FCE-B58C-D5B3-769F6AE93463}"/>
                </a:ext>
              </a:extLst>
            </p:cNvPr>
            <p:cNvCxnSpPr/>
            <p:nvPr/>
          </p:nvCxnSpPr>
          <p:spPr>
            <a:xfrm>
              <a:off x="8659812" y="1778065"/>
              <a:ext cx="0" cy="4578886"/>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8" name="Oval 7">
            <a:extLst>
              <a:ext uri="{FF2B5EF4-FFF2-40B4-BE49-F238E27FC236}">
                <a16:creationId xmlns:a16="http://schemas.microsoft.com/office/drawing/2014/main" id="{E0773DDB-7E41-BEEA-B267-295FF33B6761}"/>
              </a:ext>
            </a:extLst>
          </p:cNvPr>
          <p:cNvSpPr/>
          <p:nvPr/>
        </p:nvSpPr>
        <p:spPr>
          <a:xfrm>
            <a:off x="6300788" y="2381250"/>
            <a:ext cx="163512" cy="1651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cxnSp>
        <p:nvCxnSpPr>
          <p:cNvPr id="12" name="Straight Arrow Connector 11">
            <a:extLst>
              <a:ext uri="{FF2B5EF4-FFF2-40B4-BE49-F238E27FC236}">
                <a16:creationId xmlns:a16="http://schemas.microsoft.com/office/drawing/2014/main" id="{A917EA47-876B-453D-ECAC-43FDEBFC04CD}"/>
              </a:ext>
            </a:extLst>
          </p:cNvPr>
          <p:cNvCxnSpPr>
            <a:cxnSpLocks/>
            <a:stCxn id="8" idx="4"/>
          </p:cNvCxnSpPr>
          <p:nvPr/>
        </p:nvCxnSpPr>
        <p:spPr>
          <a:xfrm>
            <a:off x="6381750" y="2546350"/>
            <a:ext cx="0" cy="201453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921EBDD8-DB7E-462B-E6B3-DF95242E4012}"/>
              </a:ext>
            </a:extLst>
          </p:cNvPr>
          <p:cNvSpPr/>
          <p:nvPr/>
        </p:nvSpPr>
        <p:spPr>
          <a:xfrm>
            <a:off x="6381750" y="2468563"/>
            <a:ext cx="2276475" cy="3022600"/>
          </a:xfrm>
          <a:custGeom>
            <a:avLst/>
            <a:gdLst>
              <a:gd name="connsiteX0" fmla="*/ 0 w 494014"/>
              <a:gd name="connsiteY0" fmla="*/ 0 h 2092106"/>
              <a:gd name="connsiteX1" fmla="*/ 494014 w 494014"/>
              <a:gd name="connsiteY1" fmla="*/ 0 h 2092106"/>
              <a:gd name="connsiteX2" fmla="*/ 494014 w 494014"/>
              <a:gd name="connsiteY2" fmla="*/ 2092106 h 2092106"/>
              <a:gd name="connsiteX3" fmla="*/ 0 w 494014"/>
              <a:gd name="connsiteY3" fmla="*/ 2092106 h 2092106"/>
              <a:gd name="connsiteX4" fmla="*/ 0 w 494014"/>
              <a:gd name="connsiteY4" fmla="*/ 0 h 2092106"/>
              <a:gd name="connsiteX0" fmla="*/ 0 w 2260821"/>
              <a:gd name="connsiteY0" fmla="*/ 0 h 2092106"/>
              <a:gd name="connsiteX1" fmla="*/ 2260821 w 2260821"/>
              <a:gd name="connsiteY1" fmla="*/ 960895 h 2092106"/>
              <a:gd name="connsiteX2" fmla="*/ 494014 w 2260821"/>
              <a:gd name="connsiteY2" fmla="*/ 2092106 h 2092106"/>
              <a:gd name="connsiteX3" fmla="*/ 0 w 2260821"/>
              <a:gd name="connsiteY3" fmla="*/ 2092106 h 2092106"/>
              <a:gd name="connsiteX4" fmla="*/ 0 w 2260821"/>
              <a:gd name="connsiteY4" fmla="*/ 0 h 2092106"/>
              <a:gd name="connsiteX0" fmla="*/ 0 w 2276320"/>
              <a:gd name="connsiteY0" fmla="*/ 0 h 3022004"/>
              <a:gd name="connsiteX1" fmla="*/ 2260821 w 2276320"/>
              <a:gd name="connsiteY1" fmla="*/ 960895 h 3022004"/>
              <a:gd name="connsiteX2" fmla="*/ 2276320 w 2276320"/>
              <a:gd name="connsiteY2" fmla="*/ 3022004 h 3022004"/>
              <a:gd name="connsiteX3" fmla="*/ 0 w 2276320"/>
              <a:gd name="connsiteY3" fmla="*/ 2092106 h 3022004"/>
              <a:gd name="connsiteX4" fmla="*/ 0 w 2276320"/>
              <a:gd name="connsiteY4" fmla="*/ 0 h 302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6320" h="3022004">
                <a:moveTo>
                  <a:pt x="0" y="0"/>
                </a:moveTo>
                <a:lnTo>
                  <a:pt x="2260821" y="960895"/>
                </a:lnTo>
                <a:lnTo>
                  <a:pt x="2276320" y="3022004"/>
                </a:lnTo>
                <a:lnTo>
                  <a:pt x="0" y="2092106"/>
                </a:lnTo>
                <a:lnTo>
                  <a:pt x="0" y="0"/>
                </a:lnTo>
                <a:close/>
              </a:path>
            </a:pathLst>
          </a:custGeom>
          <a:solidFill>
            <a:srgbClr val="FFF805">
              <a:alpha val="61902"/>
            </a:srgbClr>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33" name="Rectangle 1">
            <a:extLst>
              <a:ext uri="{FF2B5EF4-FFF2-40B4-BE49-F238E27FC236}">
                <a16:creationId xmlns:a16="http://schemas.microsoft.com/office/drawing/2014/main" id="{65CBFE9C-6DC6-139B-DB64-7E067F0703C1}"/>
              </a:ext>
            </a:extLst>
          </p:cNvPr>
          <p:cNvSpPr/>
          <p:nvPr/>
        </p:nvSpPr>
        <p:spPr>
          <a:xfrm>
            <a:off x="4951413" y="2478088"/>
            <a:ext cx="1427162" cy="2743200"/>
          </a:xfrm>
          <a:custGeom>
            <a:avLst/>
            <a:gdLst>
              <a:gd name="connsiteX0" fmla="*/ 0 w 494014"/>
              <a:gd name="connsiteY0" fmla="*/ 0 h 2092106"/>
              <a:gd name="connsiteX1" fmla="*/ 494014 w 494014"/>
              <a:gd name="connsiteY1" fmla="*/ 0 h 2092106"/>
              <a:gd name="connsiteX2" fmla="*/ 494014 w 494014"/>
              <a:gd name="connsiteY2" fmla="*/ 2092106 h 2092106"/>
              <a:gd name="connsiteX3" fmla="*/ 0 w 494014"/>
              <a:gd name="connsiteY3" fmla="*/ 2092106 h 2092106"/>
              <a:gd name="connsiteX4" fmla="*/ 0 w 494014"/>
              <a:gd name="connsiteY4" fmla="*/ 0 h 2092106"/>
              <a:gd name="connsiteX0" fmla="*/ 0 w 2260821"/>
              <a:gd name="connsiteY0" fmla="*/ 0 h 2092106"/>
              <a:gd name="connsiteX1" fmla="*/ 2260821 w 2260821"/>
              <a:gd name="connsiteY1" fmla="*/ 960895 h 2092106"/>
              <a:gd name="connsiteX2" fmla="*/ 494014 w 2260821"/>
              <a:gd name="connsiteY2" fmla="*/ 2092106 h 2092106"/>
              <a:gd name="connsiteX3" fmla="*/ 0 w 2260821"/>
              <a:gd name="connsiteY3" fmla="*/ 2092106 h 2092106"/>
              <a:gd name="connsiteX4" fmla="*/ 0 w 2260821"/>
              <a:gd name="connsiteY4" fmla="*/ 0 h 2092106"/>
              <a:gd name="connsiteX0" fmla="*/ 0 w 2276320"/>
              <a:gd name="connsiteY0" fmla="*/ 0 h 3022004"/>
              <a:gd name="connsiteX1" fmla="*/ 2260821 w 2276320"/>
              <a:gd name="connsiteY1" fmla="*/ 960895 h 3022004"/>
              <a:gd name="connsiteX2" fmla="*/ 2276320 w 2276320"/>
              <a:gd name="connsiteY2" fmla="*/ 3022004 h 3022004"/>
              <a:gd name="connsiteX3" fmla="*/ 0 w 2276320"/>
              <a:gd name="connsiteY3" fmla="*/ 2092106 h 3022004"/>
              <a:gd name="connsiteX4" fmla="*/ 0 w 2276320"/>
              <a:gd name="connsiteY4" fmla="*/ 0 h 3022004"/>
              <a:gd name="connsiteX0" fmla="*/ 1427775 w 3704095"/>
              <a:gd name="connsiteY0" fmla="*/ 0 h 3022004"/>
              <a:gd name="connsiteX1" fmla="*/ 0 w 3704095"/>
              <a:gd name="connsiteY1" fmla="*/ 542441 h 3022004"/>
              <a:gd name="connsiteX2" fmla="*/ 3704095 w 3704095"/>
              <a:gd name="connsiteY2" fmla="*/ 3022004 h 3022004"/>
              <a:gd name="connsiteX3" fmla="*/ 1427775 w 3704095"/>
              <a:gd name="connsiteY3" fmla="*/ 2092106 h 3022004"/>
              <a:gd name="connsiteX4" fmla="*/ 1427775 w 3704095"/>
              <a:gd name="connsiteY4" fmla="*/ 0 h 3022004"/>
              <a:gd name="connsiteX0" fmla="*/ 1427775 w 1427775"/>
              <a:gd name="connsiteY0" fmla="*/ 0 h 2743035"/>
              <a:gd name="connsiteX1" fmla="*/ 0 w 1427775"/>
              <a:gd name="connsiteY1" fmla="*/ 542441 h 2743035"/>
              <a:gd name="connsiteX2" fmla="*/ 15498 w 1427775"/>
              <a:gd name="connsiteY2" fmla="*/ 2743035 h 2743035"/>
              <a:gd name="connsiteX3" fmla="*/ 1427775 w 1427775"/>
              <a:gd name="connsiteY3" fmla="*/ 2092106 h 2743035"/>
              <a:gd name="connsiteX4" fmla="*/ 1427775 w 1427775"/>
              <a:gd name="connsiteY4" fmla="*/ 0 h 2743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7775" h="2743035">
                <a:moveTo>
                  <a:pt x="1427775" y="0"/>
                </a:moveTo>
                <a:lnTo>
                  <a:pt x="0" y="542441"/>
                </a:lnTo>
                <a:lnTo>
                  <a:pt x="15498" y="2743035"/>
                </a:lnTo>
                <a:lnTo>
                  <a:pt x="1427775" y="2092106"/>
                </a:lnTo>
                <a:lnTo>
                  <a:pt x="1427775" y="0"/>
                </a:lnTo>
                <a:close/>
              </a:path>
            </a:pathLst>
          </a:custGeom>
          <a:solidFill>
            <a:srgbClr val="FFF805">
              <a:alpha val="61902"/>
            </a:srgbClr>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
            <a:extLst>
              <a:ext uri="{FF2B5EF4-FFF2-40B4-BE49-F238E27FC236}">
                <a16:creationId xmlns:a16="http://schemas.microsoft.com/office/drawing/2014/main" id="{04A9BA54-8D11-6078-D8D5-3127EA096060}"/>
              </a:ext>
            </a:extLst>
          </p:cNvPr>
          <p:cNvSpPr/>
          <p:nvPr/>
        </p:nvSpPr>
        <p:spPr>
          <a:xfrm>
            <a:off x="8269288" y="2698750"/>
            <a:ext cx="415925" cy="2247900"/>
          </a:xfrm>
          <a:custGeom>
            <a:avLst/>
            <a:gdLst>
              <a:gd name="connsiteX0" fmla="*/ 0 w 494014"/>
              <a:gd name="connsiteY0" fmla="*/ 0 h 2092106"/>
              <a:gd name="connsiteX1" fmla="*/ 494014 w 494014"/>
              <a:gd name="connsiteY1" fmla="*/ 0 h 2092106"/>
              <a:gd name="connsiteX2" fmla="*/ 494014 w 494014"/>
              <a:gd name="connsiteY2" fmla="*/ 2092106 h 2092106"/>
              <a:gd name="connsiteX3" fmla="*/ 0 w 494014"/>
              <a:gd name="connsiteY3" fmla="*/ 2092106 h 2092106"/>
              <a:gd name="connsiteX4" fmla="*/ 0 w 494014"/>
              <a:gd name="connsiteY4" fmla="*/ 0 h 2092106"/>
              <a:gd name="connsiteX0" fmla="*/ 0 w 2260821"/>
              <a:gd name="connsiteY0" fmla="*/ 0 h 2092106"/>
              <a:gd name="connsiteX1" fmla="*/ 2260821 w 2260821"/>
              <a:gd name="connsiteY1" fmla="*/ 960895 h 2092106"/>
              <a:gd name="connsiteX2" fmla="*/ 494014 w 2260821"/>
              <a:gd name="connsiteY2" fmla="*/ 2092106 h 2092106"/>
              <a:gd name="connsiteX3" fmla="*/ 0 w 2260821"/>
              <a:gd name="connsiteY3" fmla="*/ 2092106 h 2092106"/>
              <a:gd name="connsiteX4" fmla="*/ 0 w 2260821"/>
              <a:gd name="connsiteY4" fmla="*/ 0 h 2092106"/>
              <a:gd name="connsiteX0" fmla="*/ 0 w 2276320"/>
              <a:gd name="connsiteY0" fmla="*/ 0 h 3022004"/>
              <a:gd name="connsiteX1" fmla="*/ 2260821 w 2276320"/>
              <a:gd name="connsiteY1" fmla="*/ 960895 h 3022004"/>
              <a:gd name="connsiteX2" fmla="*/ 2276320 w 2276320"/>
              <a:gd name="connsiteY2" fmla="*/ 3022004 h 3022004"/>
              <a:gd name="connsiteX3" fmla="*/ 0 w 2276320"/>
              <a:gd name="connsiteY3" fmla="*/ 2092106 h 3022004"/>
              <a:gd name="connsiteX4" fmla="*/ 0 w 2276320"/>
              <a:gd name="connsiteY4" fmla="*/ 0 h 3022004"/>
              <a:gd name="connsiteX0" fmla="*/ 0 w 2276320"/>
              <a:gd name="connsiteY0" fmla="*/ 0 h 3022004"/>
              <a:gd name="connsiteX1" fmla="*/ 416523 w 2276320"/>
              <a:gd name="connsiteY1" fmla="*/ 170481 h 3022004"/>
              <a:gd name="connsiteX2" fmla="*/ 2276320 w 2276320"/>
              <a:gd name="connsiteY2" fmla="*/ 3022004 h 3022004"/>
              <a:gd name="connsiteX3" fmla="*/ 0 w 2276320"/>
              <a:gd name="connsiteY3" fmla="*/ 2092106 h 3022004"/>
              <a:gd name="connsiteX4" fmla="*/ 0 w 2276320"/>
              <a:gd name="connsiteY4" fmla="*/ 0 h 3022004"/>
              <a:gd name="connsiteX0" fmla="*/ 0 w 416523"/>
              <a:gd name="connsiteY0" fmla="*/ 0 h 2247089"/>
              <a:gd name="connsiteX1" fmla="*/ 416523 w 416523"/>
              <a:gd name="connsiteY1" fmla="*/ 170481 h 2247089"/>
              <a:gd name="connsiteX2" fmla="*/ 401026 w 416523"/>
              <a:gd name="connsiteY2" fmla="*/ 2247089 h 2247089"/>
              <a:gd name="connsiteX3" fmla="*/ 0 w 416523"/>
              <a:gd name="connsiteY3" fmla="*/ 2092106 h 2247089"/>
              <a:gd name="connsiteX4" fmla="*/ 0 w 416523"/>
              <a:gd name="connsiteY4" fmla="*/ 0 h 2247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23" h="2247089">
                <a:moveTo>
                  <a:pt x="0" y="0"/>
                </a:moveTo>
                <a:lnTo>
                  <a:pt x="416523" y="170481"/>
                </a:lnTo>
                <a:lnTo>
                  <a:pt x="401026" y="2247089"/>
                </a:lnTo>
                <a:lnTo>
                  <a:pt x="0" y="2092106"/>
                </a:lnTo>
                <a:lnTo>
                  <a:pt x="0" y="0"/>
                </a:lnTo>
                <a:close/>
              </a:path>
            </a:pathLst>
          </a:custGeom>
          <a:solidFill>
            <a:srgbClr val="DC2B19">
              <a:alpha val="58000"/>
            </a:srgbClr>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
            <a:extLst>
              <a:ext uri="{FF2B5EF4-FFF2-40B4-BE49-F238E27FC236}">
                <a16:creationId xmlns:a16="http://schemas.microsoft.com/office/drawing/2014/main" id="{8769C1CE-5F02-7892-BE8D-D50D6EC80617}"/>
              </a:ext>
            </a:extLst>
          </p:cNvPr>
          <p:cNvSpPr/>
          <p:nvPr/>
        </p:nvSpPr>
        <p:spPr>
          <a:xfrm>
            <a:off x="4946650" y="2708275"/>
            <a:ext cx="3319463" cy="3502025"/>
          </a:xfrm>
          <a:custGeom>
            <a:avLst/>
            <a:gdLst>
              <a:gd name="connsiteX0" fmla="*/ 0 w 494014"/>
              <a:gd name="connsiteY0" fmla="*/ 0 h 2092106"/>
              <a:gd name="connsiteX1" fmla="*/ 494014 w 494014"/>
              <a:gd name="connsiteY1" fmla="*/ 0 h 2092106"/>
              <a:gd name="connsiteX2" fmla="*/ 494014 w 494014"/>
              <a:gd name="connsiteY2" fmla="*/ 2092106 h 2092106"/>
              <a:gd name="connsiteX3" fmla="*/ 0 w 494014"/>
              <a:gd name="connsiteY3" fmla="*/ 2092106 h 2092106"/>
              <a:gd name="connsiteX4" fmla="*/ 0 w 494014"/>
              <a:gd name="connsiteY4" fmla="*/ 0 h 2092106"/>
              <a:gd name="connsiteX0" fmla="*/ 0 w 2260821"/>
              <a:gd name="connsiteY0" fmla="*/ 0 h 2092106"/>
              <a:gd name="connsiteX1" fmla="*/ 2260821 w 2260821"/>
              <a:gd name="connsiteY1" fmla="*/ 960895 h 2092106"/>
              <a:gd name="connsiteX2" fmla="*/ 494014 w 2260821"/>
              <a:gd name="connsiteY2" fmla="*/ 2092106 h 2092106"/>
              <a:gd name="connsiteX3" fmla="*/ 0 w 2260821"/>
              <a:gd name="connsiteY3" fmla="*/ 2092106 h 2092106"/>
              <a:gd name="connsiteX4" fmla="*/ 0 w 2260821"/>
              <a:gd name="connsiteY4" fmla="*/ 0 h 2092106"/>
              <a:gd name="connsiteX0" fmla="*/ 0 w 2276320"/>
              <a:gd name="connsiteY0" fmla="*/ 0 h 3022004"/>
              <a:gd name="connsiteX1" fmla="*/ 2260821 w 2276320"/>
              <a:gd name="connsiteY1" fmla="*/ 960895 h 3022004"/>
              <a:gd name="connsiteX2" fmla="*/ 2276320 w 2276320"/>
              <a:gd name="connsiteY2" fmla="*/ 3022004 h 3022004"/>
              <a:gd name="connsiteX3" fmla="*/ 0 w 2276320"/>
              <a:gd name="connsiteY3" fmla="*/ 2092106 h 3022004"/>
              <a:gd name="connsiteX4" fmla="*/ 0 w 2276320"/>
              <a:gd name="connsiteY4" fmla="*/ 0 h 3022004"/>
              <a:gd name="connsiteX0" fmla="*/ 1427775 w 3704095"/>
              <a:gd name="connsiteY0" fmla="*/ 0 h 3022004"/>
              <a:gd name="connsiteX1" fmla="*/ 0 w 3704095"/>
              <a:gd name="connsiteY1" fmla="*/ 542441 h 3022004"/>
              <a:gd name="connsiteX2" fmla="*/ 3704095 w 3704095"/>
              <a:gd name="connsiteY2" fmla="*/ 3022004 h 3022004"/>
              <a:gd name="connsiteX3" fmla="*/ 1427775 w 3704095"/>
              <a:gd name="connsiteY3" fmla="*/ 2092106 h 3022004"/>
              <a:gd name="connsiteX4" fmla="*/ 1427775 w 3704095"/>
              <a:gd name="connsiteY4" fmla="*/ 0 h 3022004"/>
              <a:gd name="connsiteX0" fmla="*/ 1427775 w 1427775"/>
              <a:gd name="connsiteY0" fmla="*/ 0 h 2743035"/>
              <a:gd name="connsiteX1" fmla="*/ 0 w 1427775"/>
              <a:gd name="connsiteY1" fmla="*/ 542441 h 2743035"/>
              <a:gd name="connsiteX2" fmla="*/ 15498 w 1427775"/>
              <a:gd name="connsiteY2" fmla="*/ 2743035 h 2743035"/>
              <a:gd name="connsiteX3" fmla="*/ 1427775 w 1427775"/>
              <a:gd name="connsiteY3" fmla="*/ 2092106 h 2743035"/>
              <a:gd name="connsiteX4" fmla="*/ 1427775 w 1427775"/>
              <a:gd name="connsiteY4" fmla="*/ 0 h 2743035"/>
              <a:gd name="connsiteX0" fmla="*/ 3318568 w 3318568"/>
              <a:gd name="connsiteY0" fmla="*/ 0 h 3502452"/>
              <a:gd name="connsiteX1" fmla="*/ 1890793 w 3318568"/>
              <a:gd name="connsiteY1" fmla="*/ 542441 h 3502452"/>
              <a:gd name="connsiteX2" fmla="*/ 0 w 3318568"/>
              <a:gd name="connsiteY2" fmla="*/ 3502452 h 3502452"/>
              <a:gd name="connsiteX3" fmla="*/ 3318568 w 3318568"/>
              <a:gd name="connsiteY3" fmla="*/ 2092106 h 3502452"/>
              <a:gd name="connsiteX4" fmla="*/ 3318568 w 3318568"/>
              <a:gd name="connsiteY4" fmla="*/ 0 h 3502452"/>
              <a:gd name="connsiteX0" fmla="*/ 3318568 w 3318568"/>
              <a:gd name="connsiteY0" fmla="*/ 0 h 3502452"/>
              <a:gd name="connsiteX1" fmla="*/ 15498 w 3318568"/>
              <a:gd name="connsiteY1" fmla="*/ 1332855 h 3502452"/>
              <a:gd name="connsiteX2" fmla="*/ 0 w 3318568"/>
              <a:gd name="connsiteY2" fmla="*/ 3502452 h 3502452"/>
              <a:gd name="connsiteX3" fmla="*/ 3318568 w 3318568"/>
              <a:gd name="connsiteY3" fmla="*/ 2092106 h 3502452"/>
              <a:gd name="connsiteX4" fmla="*/ 3318568 w 3318568"/>
              <a:gd name="connsiteY4" fmla="*/ 0 h 3502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8568" h="3502452">
                <a:moveTo>
                  <a:pt x="3318568" y="0"/>
                </a:moveTo>
                <a:lnTo>
                  <a:pt x="15498" y="1332855"/>
                </a:lnTo>
                <a:lnTo>
                  <a:pt x="0" y="3502452"/>
                </a:lnTo>
                <a:lnTo>
                  <a:pt x="3318568" y="2092106"/>
                </a:lnTo>
                <a:lnTo>
                  <a:pt x="3318568" y="0"/>
                </a:lnTo>
                <a:close/>
              </a:path>
            </a:pathLst>
          </a:custGeom>
          <a:solidFill>
            <a:srgbClr val="DC2B19">
              <a:alpha val="58000"/>
            </a:srgbClr>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
            <a:extLst>
              <a:ext uri="{FF2B5EF4-FFF2-40B4-BE49-F238E27FC236}">
                <a16:creationId xmlns:a16="http://schemas.microsoft.com/office/drawing/2014/main" id="{D1FE8EDE-B45F-856D-6FD1-DC33E026ACC5}"/>
              </a:ext>
            </a:extLst>
          </p:cNvPr>
          <p:cNvSpPr/>
          <p:nvPr/>
        </p:nvSpPr>
        <p:spPr>
          <a:xfrm>
            <a:off x="4940300" y="2998788"/>
            <a:ext cx="3738563" cy="2216150"/>
          </a:xfrm>
          <a:custGeom>
            <a:avLst/>
            <a:gdLst>
              <a:gd name="connsiteX0" fmla="*/ 0 w 494014"/>
              <a:gd name="connsiteY0" fmla="*/ 0 h 2092106"/>
              <a:gd name="connsiteX1" fmla="*/ 494014 w 494014"/>
              <a:gd name="connsiteY1" fmla="*/ 0 h 2092106"/>
              <a:gd name="connsiteX2" fmla="*/ 494014 w 494014"/>
              <a:gd name="connsiteY2" fmla="*/ 2092106 h 2092106"/>
              <a:gd name="connsiteX3" fmla="*/ 0 w 494014"/>
              <a:gd name="connsiteY3" fmla="*/ 2092106 h 2092106"/>
              <a:gd name="connsiteX4" fmla="*/ 0 w 494014"/>
              <a:gd name="connsiteY4" fmla="*/ 0 h 2092106"/>
              <a:gd name="connsiteX0" fmla="*/ 0 w 2260821"/>
              <a:gd name="connsiteY0" fmla="*/ 0 h 2092106"/>
              <a:gd name="connsiteX1" fmla="*/ 2260821 w 2260821"/>
              <a:gd name="connsiteY1" fmla="*/ 960895 h 2092106"/>
              <a:gd name="connsiteX2" fmla="*/ 494014 w 2260821"/>
              <a:gd name="connsiteY2" fmla="*/ 2092106 h 2092106"/>
              <a:gd name="connsiteX3" fmla="*/ 0 w 2260821"/>
              <a:gd name="connsiteY3" fmla="*/ 2092106 h 2092106"/>
              <a:gd name="connsiteX4" fmla="*/ 0 w 2260821"/>
              <a:gd name="connsiteY4" fmla="*/ 0 h 2092106"/>
              <a:gd name="connsiteX0" fmla="*/ 0 w 2276320"/>
              <a:gd name="connsiteY0" fmla="*/ 0 h 3022004"/>
              <a:gd name="connsiteX1" fmla="*/ 2260821 w 2276320"/>
              <a:gd name="connsiteY1" fmla="*/ 960895 h 3022004"/>
              <a:gd name="connsiteX2" fmla="*/ 2276320 w 2276320"/>
              <a:gd name="connsiteY2" fmla="*/ 3022004 h 3022004"/>
              <a:gd name="connsiteX3" fmla="*/ 0 w 2276320"/>
              <a:gd name="connsiteY3" fmla="*/ 2092106 h 3022004"/>
              <a:gd name="connsiteX4" fmla="*/ 0 w 2276320"/>
              <a:gd name="connsiteY4" fmla="*/ 0 h 3022004"/>
              <a:gd name="connsiteX0" fmla="*/ 1427775 w 3704095"/>
              <a:gd name="connsiteY0" fmla="*/ 0 h 3022004"/>
              <a:gd name="connsiteX1" fmla="*/ 0 w 3704095"/>
              <a:gd name="connsiteY1" fmla="*/ 542441 h 3022004"/>
              <a:gd name="connsiteX2" fmla="*/ 3704095 w 3704095"/>
              <a:gd name="connsiteY2" fmla="*/ 3022004 h 3022004"/>
              <a:gd name="connsiteX3" fmla="*/ 1427775 w 3704095"/>
              <a:gd name="connsiteY3" fmla="*/ 2092106 h 3022004"/>
              <a:gd name="connsiteX4" fmla="*/ 1427775 w 3704095"/>
              <a:gd name="connsiteY4" fmla="*/ 0 h 3022004"/>
              <a:gd name="connsiteX0" fmla="*/ 1427775 w 1427775"/>
              <a:gd name="connsiteY0" fmla="*/ 0 h 2743035"/>
              <a:gd name="connsiteX1" fmla="*/ 0 w 1427775"/>
              <a:gd name="connsiteY1" fmla="*/ 542441 h 2743035"/>
              <a:gd name="connsiteX2" fmla="*/ 15498 w 1427775"/>
              <a:gd name="connsiteY2" fmla="*/ 2743035 h 2743035"/>
              <a:gd name="connsiteX3" fmla="*/ 1427775 w 1427775"/>
              <a:gd name="connsiteY3" fmla="*/ 2092106 h 2743035"/>
              <a:gd name="connsiteX4" fmla="*/ 1427775 w 1427775"/>
              <a:gd name="connsiteY4" fmla="*/ 0 h 2743035"/>
              <a:gd name="connsiteX0" fmla="*/ 3318568 w 3318568"/>
              <a:gd name="connsiteY0" fmla="*/ 0 h 3502452"/>
              <a:gd name="connsiteX1" fmla="*/ 1890793 w 3318568"/>
              <a:gd name="connsiteY1" fmla="*/ 542441 h 3502452"/>
              <a:gd name="connsiteX2" fmla="*/ 0 w 3318568"/>
              <a:gd name="connsiteY2" fmla="*/ 3502452 h 3502452"/>
              <a:gd name="connsiteX3" fmla="*/ 3318568 w 3318568"/>
              <a:gd name="connsiteY3" fmla="*/ 2092106 h 3502452"/>
              <a:gd name="connsiteX4" fmla="*/ 3318568 w 3318568"/>
              <a:gd name="connsiteY4" fmla="*/ 0 h 3502452"/>
              <a:gd name="connsiteX0" fmla="*/ 3318568 w 3318568"/>
              <a:gd name="connsiteY0" fmla="*/ 0 h 3502452"/>
              <a:gd name="connsiteX1" fmla="*/ 15498 w 3318568"/>
              <a:gd name="connsiteY1" fmla="*/ 1332855 h 3502452"/>
              <a:gd name="connsiteX2" fmla="*/ 0 w 3318568"/>
              <a:gd name="connsiteY2" fmla="*/ 3502452 h 3502452"/>
              <a:gd name="connsiteX3" fmla="*/ 3318568 w 3318568"/>
              <a:gd name="connsiteY3" fmla="*/ 2092106 h 3502452"/>
              <a:gd name="connsiteX4" fmla="*/ 3318568 w 3318568"/>
              <a:gd name="connsiteY4" fmla="*/ 0 h 3502452"/>
              <a:gd name="connsiteX0" fmla="*/ 3303070 w 3303070"/>
              <a:gd name="connsiteY0" fmla="*/ 0 h 2092106"/>
              <a:gd name="connsiteX1" fmla="*/ 0 w 3303070"/>
              <a:gd name="connsiteY1" fmla="*/ 1332855 h 2092106"/>
              <a:gd name="connsiteX2" fmla="*/ 15499 w 3303070"/>
              <a:gd name="connsiteY2" fmla="*/ 1890629 h 2092106"/>
              <a:gd name="connsiteX3" fmla="*/ 3303070 w 3303070"/>
              <a:gd name="connsiteY3" fmla="*/ 2092106 h 2092106"/>
              <a:gd name="connsiteX4" fmla="*/ 3303070 w 3303070"/>
              <a:gd name="connsiteY4" fmla="*/ 0 h 2092106"/>
              <a:gd name="connsiteX0" fmla="*/ 3303070 w 3303070"/>
              <a:gd name="connsiteY0" fmla="*/ 0 h 2526059"/>
              <a:gd name="connsiteX1" fmla="*/ 0 w 3303070"/>
              <a:gd name="connsiteY1" fmla="*/ 1332855 h 2526059"/>
              <a:gd name="connsiteX2" fmla="*/ 15499 w 3303070"/>
              <a:gd name="connsiteY2" fmla="*/ 2526059 h 2526059"/>
              <a:gd name="connsiteX3" fmla="*/ 3303070 w 3303070"/>
              <a:gd name="connsiteY3" fmla="*/ 2092106 h 2526059"/>
              <a:gd name="connsiteX4" fmla="*/ 3303070 w 3303070"/>
              <a:gd name="connsiteY4" fmla="*/ 0 h 2526059"/>
              <a:gd name="connsiteX0" fmla="*/ 3303070 w 3303070"/>
              <a:gd name="connsiteY0" fmla="*/ 0 h 2526059"/>
              <a:gd name="connsiteX1" fmla="*/ 0 w 3303070"/>
              <a:gd name="connsiteY1" fmla="*/ 1332855 h 2526059"/>
              <a:gd name="connsiteX2" fmla="*/ 15499 w 3303070"/>
              <a:gd name="connsiteY2" fmla="*/ 2526059 h 2526059"/>
              <a:gd name="connsiteX3" fmla="*/ 1491543 w 3303070"/>
              <a:gd name="connsiteY3" fmla="*/ 2333122 h 2526059"/>
              <a:gd name="connsiteX4" fmla="*/ 3303070 w 3303070"/>
              <a:gd name="connsiteY4" fmla="*/ 2092106 h 2526059"/>
              <a:gd name="connsiteX5" fmla="*/ 3303070 w 3303070"/>
              <a:gd name="connsiteY5" fmla="*/ 0 h 2526059"/>
              <a:gd name="connsiteX0" fmla="*/ 3303070 w 3303070"/>
              <a:gd name="connsiteY0" fmla="*/ 0 h 2526059"/>
              <a:gd name="connsiteX1" fmla="*/ 0 w 3303070"/>
              <a:gd name="connsiteY1" fmla="*/ 1332855 h 2526059"/>
              <a:gd name="connsiteX2" fmla="*/ 15499 w 3303070"/>
              <a:gd name="connsiteY2" fmla="*/ 2526059 h 2526059"/>
              <a:gd name="connsiteX3" fmla="*/ 2684912 w 3303070"/>
              <a:gd name="connsiteY3" fmla="*/ 1139753 h 2526059"/>
              <a:gd name="connsiteX4" fmla="*/ 3303070 w 3303070"/>
              <a:gd name="connsiteY4" fmla="*/ 2092106 h 2526059"/>
              <a:gd name="connsiteX5" fmla="*/ 3303070 w 3303070"/>
              <a:gd name="connsiteY5" fmla="*/ 0 h 2526059"/>
              <a:gd name="connsiteX0" fmla="*/ 3303070 w 3303070"/>
              <a:gd name="connsiteY0" fmla="*/ 0 h 2526059"/>
              <a:gd name="connsiteX1" fmla="*/ 0 w 3303070"/>
              <a:gd name="connsiteY1" fmla="*/ 1332855 h 2526059"/>
              <a:gd name="connsiteX2" fmla="*/ 15499 w 3303070"/>
              <a:gd name="connsiteY2" fmla="*/ 2526059 h 2526059"/>
              <a:gd name="connsiteX3" fmla="*/ 1445048 w 3303070"/>
              <a:gd name="connsiteY3" fmla="*/ 1868174 h 2526059"/>
              <a:gd name="connsiteX4" fmla="*/ 3303070 w 3303070"/>
              <a:gd name="connsiteY4" fmla="*/ 2092106 h 2526059"/>
              <a:gd name="connsiteX5" fmla="*/ 3303070 w 3303070"/>
              <a:gd name="connsiteY5" fmla="*/ 0 h 2526059"/>
              <a:gd name="connsiteX0" fmla="*/ 3303070 w 3303070"/>
              <a:gd name="connsiteY0" fmla="*/ 0 h 2526059"/>
              <a:gd name="connsiteX1" fmla="*/ 0 w 3303070"/>
              <a:gd name="connsiteY1" fmla="*/ 1332855 h 2526059"/>
              <a:gd name="connsiteX2" fmla="*/ 15499 w 3303070"/>
              <a:gd name="connsiteY2" fmla="*/ 2526059 h 2526059"/>
              <a:gd name="connsiteX3" fmla="*/ 1445048 w 3303070"/>
              <a:gd name="connsiteY3" fmla="*/ 1868174 h 2526059"/>
              <a:gd name="connsiteX4" fmla="*/ 2591922 w 3303070"/>
              <a:gd name="connsiteY4" fmla="*/ 2023156 h 2526059"/>
              <a:gd name="connsiteX5" fmla="*/ 3303070 w 3303070"/>
              <a:gd name="connsiteY5" fmla="*/ 2092106 h 2526059"/>
              <a:gd name="connsiteX6" fmla="*/ 3303070 w 3303070"/>
              <a:gd name="connsiteY6" fmla="*/ 0 h 2526059"/>
              <a:gd name="connsiteX0" fmla="*/ 3303070 w 3303070"/>
              <a:gd name="connsiteY0" fmla="*/ 0 h 2526059"/>
              <a:gd name="connsiteX1" fmla="*/ 0 w 3303070"/>
              <a:gd name="connsiteY1" fmla="*/ 1332855 h 2526059"/>
              <a:gd name="connsiteX2" fmla="*/ 15499 w 3303070"/>
              <a:gd name="connsiteY2" fmla="*/ 2526059 h 2526059"/>
              <a:gd name="connsiteX3" fmla="*/ 1445048 w 3303070"/>
              <a:gd name="connsiteY3" fmla="*/ 1868174 h 2526059"/>
              <a:gd name="connsiteX4" fmla="*/ 2684912 w 3303070"/>
              <a:gd name="connsiteY4" fmla="*/ 2379617 h 2526059"/>
              <a:gd name="connsiteX5" fmla="*/ 3303070 w 3303070"/>
              <a:gd name="connsiteY5" fmla="*/ 2092106 h 2526059"/>
              <a:gd name="connsiteX6" fmla="*/ 3303070 w 3303070"/>
              <a:gd name="connsiteY6" fmla="*/ 0 h 2526059"/>
              <a:gd name="connsiteX0" fmla="*/ 2636643 w 3303070"/>
              <a:gd name="connsiteY0" fmla="*/ 0 h 1797638"/>
              <a:gd name="connsiteX1" fmla="*/ 0 w 3303070"/>
              <a:gd name="connsiteY1" fmla="*/ 604434 h 1797638"/>
              <a:gd name="connsiteX2" fmla="*/ 15499 w 3303070"/>
              <a:gd name="connsiteY2" fmla="*/ 1797638 h 1797638"/>
              <a:gd name="connsiteX3" fmla="*/ 1445048 w 3303070"/>
              <a:gd name="connsiteY3" fmla="*/ 1139753 h 1797638"/>
              <a:gd name="connsiteX4" fmla="*/ 2684912 w 3303070"/>
              <a:gd name="connsiteY4" fmla="*/ 1651196 h 1797638"/>
              <a:gd name="connsiteX5" fmla="*/ 3303070 w 3303070"/>
              <a:gd name="connsiteY5" fmla="*/ 1363685 h 1797638"/>
              <a:gd name="connsiteX6" fmla="*/ 2636643 w 3303070"/>
              <a:gd name="connsiteY6" fmla="*/ 0 h 1797638"/>
              <a:gd name="connsiteX0" fmla="*/ 2636643 w 3303070"/>
              <a:gd name="connsiteY0" fmla="*/ 0 h 2216092"/>
              <a:gd name="connsiteX1" fmla="*/ 0 w 3303070"/>
              <a:gd name="connsiteY1" fmla="*/ 1022888 h 2216092"/>
              <a:gd name="connsiteX2" fmla="*/ 15499 w 3303070"/>
              <a:gd name="connsiteY2" fmla="*/ 2216092 h 2216092"/>
              <a:gd name="connsiteX3" fmla="*/ 1445048 w 3303070"/>
              <a:gd name="connsiteY3" fmla="*/ 1558207 h 2216092"/>
              <a:gd name="connsiteX4" fmla="*/ 2684912 w 3303070"/>
              <a:gd name="connsiteY4" fmla="*/ 2069650 h 2216092"/>
              <a:gd name="connsiteX5" fmla="*/ 3303070 w 3303070"/>
              <a:gd name="connsiteY5" fmla="*/ 1782139 h 2216092"/>
              <a:gd name="connsiteX6" fmla="*/ 2636643 w 3303070"/>
              <a:gd name="connsiteY6" fmla="*/ 0 h 2216092"/>
              <a:gd name="connsiteX0" fmla="*/ 2636643 w 3303070"/>
              <a:gd name="connsiteY0" fmla="*/ 0 h 2216092"/>
              <a:gd name="connsiteX1" fmla="*/ 0 w 3303070"/>
              <a:gd name="connsiteY1" fmla="*/ 1022888 h 2216092"/>
              <a:gd name="connsiteX2" fmla="*/ 15499 w 3303070"/>
              <a:gd name="connsiteY2" fmla="*/ 2216092 h 2216092"/>
              <a:gd name="connsiteX3" fmla="*/ 1445048 w 3303070"/>
              <a:gd name="connsiteY3" fmla="*/ 1558207 h 2216092"/>
              <a:gd name="connsiteX4" fmla="*/ 2684912 w 3303070"/>
              <a:gd name="connsiteY4" fmla="*/ 2069650 h 2216092"/>
              <a:gd name="connsiteX5" fmla="*/ 3303070 w 3303070"/>
              <a:gd name="connsiteY5" fmla="*/ 1782139 h 2216092"/>
              <a:gd name="connsiteX6" fmla="*/ 2948383 w 3303070"/>
              <a:gd name="connsiteY6" fmla="*/ 891778 h 2216092"/>
              <a:gd name="connsiteX7" fmla="*/ 2636643 w 3303070"/>
              <a:gd name="connsiteY7" fmla="*/ 0 h 2216092"/>
              <a:gd name="connsiteX0" fmla="*/ 2636643 w 3738797"/>
              <a:gd name="connsiteY0" fmla="*/ 0 h 2216092"/>
              <a:gd name="connsiteX1" fmla="*/ 0 w 3738797"/>
              <a:gd name="connsiteY1" fmla="*/ 1022888 h 2216092"/>
              <a:gd name="connsiteX2" fmla="*/ 15499 w 3738797"/>
              <a:gd name="connsiteY2" fmla="*/ 2216092 h 2216092"/>
              <a:gd name="connsiteX3" fmla="*/ 1445048 w 3738797"/>
              <a:gd name="connsiteY3" fmla="*/ 1558207 h 2216092"/>
              <a:gd name="connsiteX4" fmla="*/ 2684912 w 3738797"/>
              <a:gd name="connsiteY4" fmla="*/ 2069650 h 2216092"/>
              <a:gd name="connsiteX5" fmla="*/ 3303070 w 3738797"/>
              <a:gd name="connsiteY5" fmla="*/ 1782139 h 2216092"/>
              <a:gd name="connsiteX6" fmla="*/ 3738797 w 3738797"/>
              <a:gd name="connsiteY6" fmla="*/ 442327 h 2216092"/>
              <a:gd name="connsiteX7" fmla="*/ 2636643 w 3738797"/>
              <a:gd name="connsiteY7" fmla="*/ 0 h 2216092"/>
              <a:gd name="connsiteX0" fmla="*/ 2636643 w 3738797"/>
              <a:gd name="connsiteY0" fmla="*/ 0 h 2216092"/>
              <a:gd name="connsiteX1" fmla="*/ 0 w 3738797"/>
              <a:gd name="connsiteY1" fmla="*/ 1022888 h 2216092"/>
              <a:gd name="connsiteX2" fmla="*/ 15499 w 3738797"/>
              <a:gd name="connsiteY2" fmla="*/ 2216092 h 2216092"/>
              <a:gd name="connsiteX3" fmla="*/ 1445048 w 3738797"/>
              <a:gd name="connsiteY3" fmla="*/ 1558207 h 2216092"/>
              <a:gd name="connsiteX4" fmla="*/ 2684912 w 3738797"/>
              <a:gd name="connsiteY4" fmla="*/ 2069650 h 2216092"/>
              <a:gd name="connsiteX5" fmla="*/ 3303070 w 3738797"/>
              <a:gd name="connsiteY5" fmla="*/ 1782139 h 2216092"/>
              <a:gd name="connsiteX6" fmla="*/ 3428831 w 3738797"/>
              <a:gd name="connsiteY6" fmla="*/ 1341228 h 2216092"/>
              <a:gd name="connsiteX7" fmla="*/ 3738797 w 3738797"/>
              <a:gd name="connsiteY7" fmla="*/ 442327 h 2216092"/>
              <a:gd name="connsiteX8" fmla="*/ 2636643 w 3738797"/>
              <a:gd name="connsiteY8" fmla="*/ 0 h 2216092"/>
              <a:gd name="connsiteX0" fmla="*/ 2636643 w 3738797"/>
              <a:gd name="connsiteY0" fmla="*/ 0 h 2216092"/>
              <a:gd name="connsiteX1" fmla="*/ 0 w 3738797"/>
              <a:gd name="connsiteY1" fmla="*/ 1022888 h 2216092"/>
              <a:gd name="connsiteX2" fmla="*/ 15499 w 3738797"/>
              <a:gd name="connsiteY2" fmla="*/ 2216092 h 2216092"/>
              <a:gd name="connsiteX3" fmla="*/ 1445048 w 3738797"/>
              <a:gd name="connsiteY3" fmla="*/ 1558207 h 2216092"/>
              <a:gd name="connsiteX4" fmla="*/ 2684912 w 3738797"/>
              <a:gd name="connsiteY4" fmla="*/ 2069650 h 2216092"/>
              <a:gd name="connsiteX5" fmla="*/ 3303070 w 3738797"/>
              <a:gd name="connsiteY5" fmla="*/ 1782139 h 2216092"/>
              <a:gd name="connsiteX6" fmla="*/ 3723299 w 3738797"/>
              <a:gd name="connsiteY6" fmla="*/ 1976658 h 2216092"/>
              <a:gd name="connsiteX7" fmla="*/ 3738797 w 3738797"/>
              <a:gd name="connsiteY7" fmla="*/ 442327 h 2216092"/>
              <a:gd name="connsiteX8" fmla="*/ 2636643 w 3738797"/>
              <a:gd name="connsiteY8" fmla="*/ 0 h 2216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8797" h="2216092">
                <a:moveTo>
                  <a:pt x="2636643" y="0"/>
                </a:moveTo>
                <a:lnTo>
                  <a:pt x="0" y="1022888"/>
                </a:lnTo>
                <a:lnTo>
                  <a:pt x="15499" y="2216092"/>
                </a:lnTo>
                <a:lnTo>
                  <a:pt x="1445048" y="1558207"/>
                </a:lnTo>
                <a:lnTo>
                  <a:pt x="2684912" y="2069650"/>
                </a:lnTo>
                <a:lnTo>
                  <a:pt x="3303070" y="1782139"/>
                </a:lnTo>
                <a:lnTo>
                  <a:pt x="3723299" y="1976658"/>
                </a:lnTo>
                <a:lnTo>
                  <a:pt x="3738797" y="442327"/>
                </a:lnTo>
                <a:lnTo>
                  <a:pt x="2636643" y="0"/>
                </a:lnTo>
                <a:close/>
              </a:path>
            </a:pathLst>
          </a:custGeom>
          <a:pattFill prst="solidDmnd">
            <a:fgClr>
              <a:srgbClr val="DC2B19"/>
            </a:fgClr>
            <a:bgClr>
              <a:srgbClr val="FFF805"/>
            </a:bgClr>
          </a:pattFill>
          <a:ln w="31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grpSp>
        <p:nvGrpSpPr>
          <p:cNvPr id="14" name="Group 13">
            <a:extLst>
              <a:ext uri="{FF2B5EF4-FFF2-40B4-BE49-F238E27FC236}">
                <a16:creationId xmlns:a16="http://schemas.microsoft.com/office/drawing/2014/main" id="{009F8BB5-849C-1587-A58D-0B06740842EE}"/>
              </a:ext>
            </a:extLst>
          </p:cNvPr>
          <p:cNvGrpSpPr>
            <a:grpSpLocks/>
          </p:cNvGrpSpPr>
          <p:nvPr/>
        </p:nvGrpSpPr>
        <p:grpSpPr bwMode="auto">
          <a:xfrm>
            <a:off x="6064250" y="4106863"/>
            <a:ext cx="2767013" cy="2568575"/>
            <a:chOff x="6063494" y="4107051"/>
            <a:chExt cx="2767733" cy="2569086"/>
          </a:xfrm>
        </p:grpSpPr>
        <p:sp>
          <p:nvSpPr>
            <p:cNvPr id="4" name="TextBox 3">
              <a:extLst>
                <a:ext uri="{FF2B5EF4-FFF2-40B4-BE49-F238E27FC236}">
                  <a16:creationId xmlns:a16="http://schemas.microsoft.com/office/drawing/2014/main" id="{73F6D6EC-CA57-4F10-9904-50284398B4AB}"/>
                </a:ext>
              </a:extLst>
            </p:cNvPr>
            <p:cNvSpPr txBox="1"/>
            <p:nvPr/>
          </p:nvSpPr>
          <p:spPr>
            <a:xfrm>
              <a:off x="6463648" y="5967971"/>
              <a:ext cx="2367579" cy="708166"/>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The time-space region of collision</a:t>
              </a:r>
            </a:p>
          </p:txBody>
        </p:sp>
        <p:sp>
          <p:nvSpPr>
            <p:cNvPr id="11" name="Freeform 10">
              <a:extLst>
                <a:ext uri="{FF2B5EF4-FFF2-40B4-BE49-F238E27FC236}">
                  <a16:creationId xmlns:a16="http://schemas.microsoft.com/office/drawing/2014/main" id="{CC7BD460-6501-9AC5-86CC-BCC8AF785DFB}"/>
                </a:ext>
              </a:extLst>
            </p:cNvPr>
            <p:cNvSpPr/>
            <p:nvPr/>
          </p:nvSpPr>
          <p:spPr>
            <a:xfrm>
              <a:off x="6063494" y="4107051"/>
              <a:ext cx="1283034" cy="1937135"/>
            </a:xfrm>
            <a:custGeom>
              <a:avLst/>
              <a:gdLst>
                <a:gd name="connsiteX0" fmla="*/ 1282703 w 1282703"/>
                <a:gd name="connsiteY0" fmla="*/ 1937288 h 1937288"/>
                <a:gd name="connsiteX1" fmla="*/ 11842 w 1282703"/>
                <a:gd name="connsiteY1" fmla="*/ 1208868 h 1937288"/>
                <a:gd name="connsiteX2" fmla="*/ 755760 w 1282703"/>
                <a:gd name="connsiteY2" fmla="*/ 0 h 1937288"/>
              </a:gdLst>
              <a:ahLst/>
              <a:cxnLst>
                <a:cxn ang="0">
                  <a:pos x="connsiteX0" y="connsiteY0"/>
                </a:cxn>
                <a:cxn ang="0">
                  <a:pos x="connsiteX1" y="connsiteY1"/>
                </a:cxn>
                <a:cxn ang="0">
                  <a:pos x="connsiteX2" y="connsiteY2"/>
                </a:cxn>
              </a:cxnLst>
              <a:rect l="l" t="t" r="r" b="b"/>
              <a:pathLst>
                <a:path w="1282703" h="1937288">
                  <a:moveTo>
                    <a:pt x="1282703" y="1937288"/>
                  </a:moveTo>
                  <a:cubicBezTo>
                    <a:pt x="691184" y="1734518"/>
                    <a:pt x="99666" y="1531749"/>
                    <a:pt x="11842" y="1208868"/>
                  </a:cubicBezTo>
                  <a:cubicBezTo>
                    <a:pt x="-75982" y="885987"/>
                    <a:pt x="339889" y="442993"/>
                    <a:pt x="755760" y="0"/>
                  </a:cubicBezTo>
                </a:path>
              </a:pathLst>
            </a:custGeom>
            <a:noFill/>
            <a:ln w="41275">
              <a:solidFill>
                <a:schemeClr val="tx1"/>
              </a:solidFill>
              <a:tailEnd type="arrow" w="lg" len="lg"/>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3" name="Rectangle 3">
            <a:extLst>
              <a:ext uri="{FF2B5EF4-FFF2-40B4-BE49-F238E27FC236}">
                <a16:creationId xmlns:a16="http://schemas.microsoft.com/office/drawing/2014/main" id="{3B577820-8D8A-865A-1C38-D936394FBB3F}"/>
              </a:ext>
            </a:extLst>
          </p:cNvPr>
          <p:cNvSpPr>
            <a:spLocks noGrp="1"/>
          </p:cNvSpPr>
          <p:nvPr>
            <p:ph type="body" idx="1"/>
          </p:nvPr>
        </p:nvSpPr>
        <p:spPr/>
        <p:txBody>
          <a:bodyPr/>
          <a:lstStyle/>
          <a:p>
            <a:r>
              <a:rPr lang="en-US" altLang="en-US" dirty="0">
                <a:ea typeface="ＭＳ Ｐゴシック" panose="020B0600070205080204" pitchFamily="34" charset="-128"/>
              </a:rPr>
              <a:t>Divide the channel into pieces</a:t>
            </a:r>
          </a:p>
          <a:p>
            <a:pPr lvl="1"/>
            <a:r>
              <a:rPr lang="en-US" altLang="en-US" dirty="0">
                <a:ea typeface="ＭＳ Ｐゴシック" panose="020B0600070205080204" pitchFamily="34" charset="-128"/>
              </a:rPr>
              <a:t>In time</a:t>
            </a:r>
          </a:p>
          <a:p>
            <a:pPr lvl="1"/>
            <a:r>
              <a:rPr lang="en-US" altLang="en-US" dirty="0">
                <a:ea typeface="ＭＳ Ｐゴシック" panose="020B0600070205080204" pitchFamily="34" charset="-128"/>
              </a:rPr>
              <a:t>In frequency</a:t>
            </a:r>
          </a:p>
          <a:p>
            <a:r>
              <a:rPr lang="en-US" altLang="en-US" dirty="0">
                <a:ea typeface="ＭＳ Ｐゴシック" panose="020B0600070205080204" pitchFamily="34" charset="-128"/>
              </a:rPr>
              <a:t>Take turns</a:t>
            </a:r>
          </a:p>
          <a:p>
            <a:pPr lvl="1"/>
            <a:r>
              <a:rPr lang="en-US" altLang="en-US" dirty="0">
                <a:ea typeface="ＭＳ Ｐゴシック" panose="020B0600070205080204" pitchFamily="34" charset="-128"/>
              </a:rPr>
              <a:t>Pass a token for the </a:t>
            </a:r>
            <a:br>
              <a:rPr lang="en-US" altLang="en-US" dirty="0">
                <a:ea typeface="ＭＳ Ｐゴシック" panose="020B0600070205080204" pitchFamily="34" charset="-128"/>
              </a:rPr>
            </a:br>
            <a:r>
              <a:rPr lang="en-US" altLang="en-US" dirty="0">
                <a:ea typeface="ＭＳ Ｐゴシック" panose="020B0600070205080204" pitchFamily="34" charset="-128"/>
              </a:rPr>
              <a:t>right to transmit</a:t>
            </a:r>
          </a:p>
          <a:p>
            <a:r>
              <a:rPr lang="en-US" altLang="en-US" dirty="0">
                <a:ea typeface="ＭＳ Ｐゴシック" panose="020B0600070205080204" pitchFamily="34" charset="-128"/>
              </a:rPr>
              <a:t>Defer action</a:t>
            </a:r>
          </a:p>
          <a:p>
            <a:pPr lvl="1"/>
            <a:r>
              <a:rPr lang="en-US" altLang="en-US" dirty="0">
                <a:ea typeface="ＭＳ Ｐゴシック" panose="020B0600070205080204" pitchFamily="34" charset="-128"/>
              </a:rPr>
              <a:t>Let collisions happen</a:t>
            </a:r>
          </a:p>
          <a:p>
            <a:pPr lvl="1"/>
            <a:r>
              <a:rPr lang="en-US" altLang="en-US" dirty="0">
                <a:ea typeface="ＭＳ Ｐゴシック" panose="020B0600070205080204" pitchFamily="34" charset="-128"/>
              </a:rPr>
              <a:t>… and detect and recover from them</a:t>
            </a:r>
          </a:p>
          <a:p>
            <a:pPr lvl="1">
              <a:buFont typeface="Arial" panose="020B0604020202020204" pitchFamily="34" charset="0"/>
              <a:buNone/>
            </a:pPr>
            <a:endParaRPr lang="en-US" altLang="en-US" dirty="0">
              <a:ea typeface="ＭＳ Ｐゴシック" panose="020B0600070205080204" pitchFamily="34" charset="-128"/>
            </a:endParaRPr>
          </a:p>
        </p:txBody>
      </p:sp>
      <p:sp>
        <p:nvSpPr>
          <p:cNvPr id="54274" name="Slide Number Placeholder 3">
            <a:extLst>
              <a:ext uri="{FF2B5EF4-FFF2-40B4-BE49-F238E27FC236}">
                <a16:creationId xmlns:a16="http://schemas.microsoft.com/office/drawing/2014/main" id="{AAF10D19-5E73-8917-33DC-2700D7AC507D}"/>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4FBF9D86-38F9-DD4C-A02B-5918A26D110C}"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66</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54275" name="Picture 4" descr="IMG00080">
            <a:extLst>
              <a:ext uri="{FF2B5EF4-FFF2-40B4-BE49-F238E27FC236}">
                <a16:creationId xmlns:a16="http://schemas.microsoft.com/office/drawing/2014/main" id="{1036B3CF-761B-1EB1-1BB7-74835CC3B7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2057400"/>
            <a:ext cx="543877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5" descr="IMG00078">
            <a:extLst>
              <a:ext uri="{FF2B5EF4-FFF2-40B4-BE49-F238E27FC236}">
                <a16:creationId xmlns:a16="http://schemas.microsoft.com/office/drawing/2014/main" id="{46356B3F-C4D5-0D5E-B7FF-803A6B7EB6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3124200"/>
            <a:ext cx="2808288"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47C59A26-9518-C991-8A14-406D1A7B7DD4}"/>
              </a:ext>
            </a:extLst>
          </p:cNvPr>
          <p:cNvSpPr txBox="1">
            <a:spLocks/>
          </p:cNvSpPr>
          <p:nvPr/>
        </p:nvSpPr>
        <p:spPr bwMode="auto">
          <a:xfrm>
            <a:off x="1588" y="5875338"/>
            <a:ext cx="9144000" cy="501650"/>
          </a:xfrm>
          <a:prstGeom prst="rect">
            <a:avLst/>
          </a:prstGeom>
          <a:solidFill>
            <a:schemeClr val="tx2">
              <a:lumMod val="75000"/>
            </a:schemeClr>
          </a:solidFill>
          <a:ln>
            <a:noFill/>
          </a:ln>
        </p:spPr>
        <p:txBody>
          <a:bodyPr anchor="ct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prstClr val="white"/>
                </a:solidFill>
                <a:effectLst/>
                <a:uLnTx/>
                <a:uFillTx/>
                <a:latin typeface="Calibri"/>
                <a:ea typeface="ＭＳ Ｐゴシック" panose="020B0600070205080204" pitchFamily="34" charset="-128"/>
              </a:rPr>
              <a:t>Carrier Sense Multiple Access</a:t>
            </a:r>
            <a:endParaRPr kumimoji="0" lang="en-US" altLang="en-US" sz="44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endParaRPr>
          </a:p>
        </p:txBody>
      </p:sp>
      <p:sp>
        <p:nvSpPr>
          <p:cNvPr id="54278" name="Rectangle 2">
            <a:extLst>
              <a:ext uri="{FF2B5EF4-FFF2-40B4-BE49-F238E27FC236}">
                <a16:creationId xmlns:a16="http://schemas.microsoft.com/office/drawing/2014/main" id="{0330053E-20E3-156B-D9EE-33964FA9916D}"/>
              </a:ext>
            </a:extLst>
          </p:cNvPr>
          <p:cNvSpPr>
            <a:spLocks noGrp="1"/>
          </p:cNvSpPr>
          <p:nvPr>
            <p:ph type="title"/>
          </p:nvPr>
        </p:nvSpPr>
        <p:spPr/>
        <p:txBody>
          <a:bodyPr/>
          <a:lstStyle/>
          <a:p>
            <a:r>
              <a:rPr lang="en-US" altLang="en-US">
                <a:ea typeface="ＭＳ Ｐゴシック" panose="020B0600070205080204" pitchFamily="34" charset="-128"/>
              </a:rPr>
              <a:t>Comparing the Three Approaches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2A96C94C-0724-3301-05EA-C09FF47E8D2D}"/>
              </a:ext>
            </a:extLst>
          </p:cNvPr>
          <p:cNvSpPr>
            <a:spLocks noGrp="1"/>
          </p:cNvSpPr>
          <p:nvPr>
            <p:ph type="title"/>
          </p:nvPr>
        </p:nvSpPr>
        <p:spPr/>
        <p:txBody>
          <a:bodyPr/>
          <a:lstStyle/>
          <a:p>
            <a:r>
              <a:rPr lang="en-US" altLang="en-US">
                <a:ea typeface="ＭＳ Ｐゴシック" panose="020B0600070205080204" pitchFamily="34" charset="-128"/>
              </a:rPr>
              <a:t>Comparing the Three Approaches</a:t>
            </a:r>
          </a:p>
        </p:txBody>
      </p:sp>
      <p:sp>
        <p:nvSpPr>
          <p:cNvPr id="56322" name="Rectangle 3">
            <a:extLst>
              <a:ext uri="{FF2B5EF4-FFF2-40B4-BE49-F238E27FC236}">
                <a16:creationId xmlns:a16="http://schemas.microsoft.com/office/drawing/2014/main" id="{FDB4F3E8-9BF7-6024-1AF9-8198F33E6CD1}"/>
              </a:ext>
            </a:extLst>
          </p:cNvPr>
          <p:cNvSpPr>
            <a:spLocks noGrp="1"/>
          </p:cNvSpPr>
          <p:nvPr>
            <p:ph type="body" idx="1"/>
          </p:nvPr>
        </p:nvSpPr>
        <p:spPr/>
        <p:txBody>
          <a:bodyPr/>
          <a:lstStyle/>
          <a:p>
            <a:r>
              <a:rPr lang="en-US" altLang="en-US">
                <a:ea typeface="ＭＳ Ｐゴシック" panose="020B0600070205080204" pitchFamily="34" charset="-128"/>
              </a:rPr>
              <a:t>Channel partitioning</a:t>
            </a:r>
          </a:p>
          <a:p>
            <a:pPr lvl="1"/>
            <a:r>
              <a:rPr lang="en-US" altLang="en-US">
                <a:ea typeface="ＭＳ Ｐゴシック" panose="020B0600070205080204" pitchFamily="34" charset="-128"/>
              </a:rPr>
              <a:t>Efficient and fair at high load</a:t>
            </a:r>
          </a:p>
          <a:p>
            <a:pPr lvl="1"/>
            <a:r>
              <a:rPr lang="en-US" altLang="en-US">
                <a:ea typeface="ＭＳ Ｐゴシック" panose="020B0600070205080204" pitchFamily="34" charset="-128"/>
              </a:rPr>
              <a:t>Inefficient at low load</a:t>
            </a:r>
          </a:p>
          <a:p>
            <a:r>
              <a:rPr lang="ja-JP" altLang="en-US">
                <a:ea typeface="ＭＳ Ｐゴシック" panose="020B0600070205080204" pitchFamily="34" charset="-128"/>
              </a:rPr>
              <a:t>“</a:t>
            </a:r>
            <a:r>
              <a:rPr lang="en-US" altLang="ja-JP">
                <a:ea typeface="ＭＳ Ｐゴシック" panose="020B0600070205080204" pitchFamily="34" charset="-128"/>
              </a:rPr>
              <a:t>Taking turns</a:t>
            </a:r>
            <a:r>
              <a:rPr lang="ja-JP" altLang="en-US">
                <a:ea typeface="ＭＳ Ｐゴシック" panose="020B0600070205080204" pitchFamily="34" charset="-128"/>
              </a:rPr>
              <a:t>”</a:t>
            </a:r>
            <a:endParaRPr lang="en-US" altLang="ja-JP">
              <a:ea typeface="ＭＳ Ｐゴシック" panose="020B0600070205080204" pitchFamily="34" charset="-128"/>
            </a:endParaRPr>
          </a:p>
          <a:p>
            <a:pPr lvl="1"/>
            <a:r>
              <a:rPr lang="en-US" altLang="en-US">
                <a:ea typeface="ＭＳ Ｐゴシック" panose="020B0600070205080204" pitchFamily="34" charset="-128"/>
              </a:rPr>
              <a:t>Eliminates empty slots without collisions</a:t>
            </a:r>
          </a:p>
          <a:p>
            <a:pPr lvl="1"/>
            <a:r>
              <a:rPr lang="en-US" altLang="en-US">
                <a:ea typeface="ＭＳ Ｐゴシック" panose="020B0600070205080204" pitchFamily="34" charset="-128"/>
              </a:rPr>
              <a:t>Vulnerable to failures (e.g. lost token)</a:t>
            </a:r>
          </a:p>
          <a:p>
            <a:r>
              <a:rPr lang="en-US" altLang="en-US">
                <a:ea typeface="ＭＳ Ｐゴシック" panose="020B0600070205080204" pitchFamily="34" charset="-128"/>
              </a:rPr>
              <a:t>Random access</a:t>
            </a:r>
          </a:p>
          <a:p>
            <a:pPr lvl="1"/>
            <a:r>
              <a:rPr lang="en-US" altLang="en-US">
                <a:ea typeface="ＭＳ Ｐゴシック" panose="020B0600070205080204" pitchFamily="34" charset="-128"/>
              </a:rPr>
              <a:t>Efficient at low load</a:t>
            </a:r>
          </a:p>
          <a:p>
            <a:pPr lvl="1"/>
            <a:r>
              <a:rPr lang="en-US" altLang="en-US">
                <a:ea typeface="ＭＳ Ｐゴシック" panose="020B0600070205080204" pitchFamily="34" charset="-128"/>
              </a:rPr>
              <a:t>Collision overhead at high load</a:t>
            </a:r>
          </a:p>
        </p:txBody>
      </p:sp>
      <p:sp>
        <p:nvSpPr>
          <p:cNvPr id="56323" name="Slide Number Placeholder 3">
            <a:extLst>
              <a:ext uri="{FF2B5EF4-FFF2-40B4-BE49-F238E27FC236}">
                <a16:creationId xmlns:a16="http://schemas.microsoft.com/office/drawing/2014/main" id="{0A78A89F-4BAA-9199-8CAA-7F98C6AEC1BF}"/>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DA60BAE5-22BF-6041-94F2-DE3707218B63}"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67</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Number Placeholder 1">
            <a:extLst>
              <a:ext uri="{FF2B5EF4-FFF2-40B4-BE49-F238E27FC236}">
                <a16:creationId xmlns:a16="http://schemas.microsoft.com/office/drawing/2014/main" id="{B505003F-3211-D237-7BF8-2A1780EA9A2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2E17DB-E7AC-D742-866F-62F65D6FC1DF}"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58370" name="Picture 2">
            <a:extLst>
              <a:ext uri="{FF2B5EF4-FFF2-40B4-BE49-F238E27FC236}">
                <a16:creationId xmlns:a16="http://schemas.microsoft.com/office/drawing/2014/main" id="{B756359E-D4A3-7ABF-65C4-711F30D0AC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3588"/>
            <a:ext cx="9144000" cy="533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CE323135-70A7-448B-694E-86C47D023F94}"/>
              </a:ext>
            </a:extLst>
          </p:cNvPr>
          <p:cNvSpPr/>
          <p:nvPr/>
        </p:nvSpPr>
        <p:spPr>
          <a:xfrm>
            <a:off x="385763" y="4311650"/>
            <a:ext cx="6491287" cy="2044700"/>
          </a:xfrm>
          <a:prstGeom prst="rect">
            <a:avLst/>
          </a:prstGeom>
          <a:noFill/>
          <a:ln w="47625">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58372" name="TextBox 4">
            <a:extLst>
              <a:ext uri="{FF2B5EF4-FFF2-40B4-BE49-F238E27FC236}">
                <a16:creationId xmlns:a16="http://schemas.microsoft.com/office/drawing/2014/main" id="{25E166A2-2025-3C52-64FF-4E202BEACCD9}"/>
              </a:ext>
            </a:extLst>
          </p:cNvPr>
          <p:cNvSpPr txBox="1">
            <a:spLocks noChangeArrowheads="1"/>
          </p:cNvSpPr>
          <p:nvPr/>
        </p:nvSpPr>
        <p:spPr bwMode="auto">
          <a:xfrm>
            <a:off x="1000125" y="4979988"/>
            <a:ext cx="55530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342900" marR="0" lvl="0" indent="-34290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Automatic Repeat request</a:t>
            </a:r>
          </a:p>
          <a:p>
            <a:pPr marL="342900" marR="0" lvl="0" indent="-34290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Flow control</a:t>
            </a:r>
          </a:p>
          <a:p>
            <a:pPr marL="342900" marR="0" lvl="0" indent="-34290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Not implemented in wired LAN (e.g. Ethernet)</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4">
            <a:extLst>
              <a:ext uri="{FF2B5EF4-FFF2-40B4-BE49-F238E27FC236}">
                <a16:creationId xmlns:a16="http://schemas.microsoft.com/office/drawing/2014/main" id="{4C743AC3-A193-DD49-4E26-7D696A63FA40}"/>
              </a:ext>
            </a:extLst>
          </p:cNvPr>
          <p:cNvSpPr>
            <a:spLocks noGrp="1"/>
          </p:cNvSpPr>
          <p:nvPr>
            <p:ph type="ctrTitle"/>
          </p:nvPr>
        </p:nvSpPr>
        <p:spPr/>
        <p:txBody>
          <a:bodyPr/>
          <a:lstStyle/>
          <a:p>
            <a:r>
              <a:rPr lang="en-US" altLang="en-US" sz="5400">
                <a:ea typeface="ＭＳ Ｐゴシック" panose="020B0600070205080204" pitchFamily="34" charset="-128"/>
              </a:rPr>
              <a:t>Ethernet</a:t>
            </a:r>
          </a:p>
        </p:txBody>
      </p:sp>
      <p:sp>
        <p:nvSpPr>
          <p:cNvPr id="59394" name="Slide Number Placeholder 3">
            <a:extLst>
              <a:ext uri="{FF2B5EF4-FFF2-40B4-BE49-F238E27FC236}">
                <a16:creationId xmlns:a16="http://schemas.microsoft.com/office/drawing/2014/main" id="{5071984E-61BC-5B6F-2FEA-A0978212511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C6EEB3F-21A3-9B42-B08B-14185EA05E4D}"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CA1F82-870E-71FB-3137-2D6F0A12B44E}"/>
              </a:ext>
            </a:extLst>
          </p:cNvPr>
          <p:cNvSpPr>
            <a:spLocks noGrp="1"/>
          </p:cNvSpPr>
          <p:nvPr>
            <p:ph type="sldNum" sz="quarter" idx="12"/>
          </p:nvPr>
        </p:nvSpPr>
        <p:spPr/>
        <p:txBody>
          <a:bodyPr/>
          <a:lstStyle/>
          <a:p>
            <a:pPr>
              <a:defRPr/>
            </a:pPr>
            <a:fld id="{121E7658-8E9E-354F-8DE0-8AEAF9E6AF10}" type="slidenum">
              <a:rPr lang="en-US" altLang="en-US" smtClean="0"/>
              <a:pPr>
                <a:defRPr/>
              </a:pPr>
              <a:t>7</a:t>
            </a:fld>
            <a:endParaRPr lang="en-US" altLang="en-US"/>
          </a:p>
        </p:txBody>
      </p:sp>
      <p:pic>
        <p:nvPicPr>
          <p:cNvPr id="4" name="Picture 3">
            <a:extLst>
              <a:ext uri="{FF2B5EF4-FFF2-40B4-BE49-F238E27FC236}">
                <a16:creationId xmlns:a16="http://schemas.microsoft.com/office/drawing/2014/main" id="{4E42A8BF-A9A0-0700-56ED-57B0F7069D9F}"/>
              </a:ext>
            </a:extLst>
          </p:cNvPr>
          <p:cNvPicPr>
            <a:picLocks noChangeAspect="1"/>
          </p:cNvPicPr>
          <p:nvPr/>
        </p:nvPicPr>
        <p:blipFill rotWithShape="1">
          <a:blip r:embed="rId2"/>
          <a:srcRect l="19756" t="52434" r="20143" b="11910"/>
          <a:stretch/>
        </p:blipFill>
        <p:spPr>
          <a:xfrm>
            <a:off x="0" y="0"/>
            <a:ext cx="8979613" cy="6894026"/>
          </a:xfrm>
          <a:prstGeom prst="rect">
            <a:avLst/>
          </a:prstGeom>
        </p:spPr>
      </p:pic>
    </p:spTree>
    <p:extLst>
      <p:ext uri="{BB962C8B-B14F-4D97-AF65-F5344CB8AC3E}">
        <p14:creationId xmlns:p14="http://schemas.microsoft.com/office/powerpoint/2010/main" val="33374799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6">
            <a:extLst>
              <a:ext uri="{FF2B5EF4-FFF2-40B4-BE49-F238E27FC236}">
                <a16:creationId xmlns:a16="http://schemas.microsoft.com/office/drawing/2014/main" id="{25EA527B-6CDF-E7E3-FE34-C9AA21FD5B7A}"/>
              </a:ext>
            </a:extLst>
          </p:cNvPr>
          <p:cNvSpPr>
            <a:spLocks noGrp="1"/>
          </p:cNvSpPr>
          <p:nvPr>
            <p:ph type="title"/>
          </p:nvPr>
        </p:nvSpPr>
        <p:spPr/>
        <p:txBody>
          <a:bodyPr/>
          <a:lstStyle/>
          <a:p>
            <a:r>
              <a:rPr lang="en-US" altLang="en-US">
                <a:ea typeface="ＭＳ Ｐゴシック" panose="020B0600070205080204" pitchFamily="34" charset="-128"/>
              </a:rPr>
              <a:t>Ethernet</a:t>
            </a:r>
          </a:p>
        </p:txBody>
      </p:sp>
      <p:sp>
        <p:nvSpPr>
          <p:cNvPr id="60418" name="Rectangle 7">
            <a:extLst>
              <a:ext uri="{FF2B5EF4-FFF2-40B4-BE49-F238E27FC236}">
                <a16:creationId xmlns:a16="http://schemas.microsoft.com/office/drawing/2014/main" id="{09F3B99F-2AE9-C568-F816-74A67C6CBFAF}"/>
              </a:ext>
            </a:extLst>
          </p:cNvPr>
          <p:cNvSpPr>
            <a:spLocks noGrp="1"/>
          </p:cNvSpPr>
          <p:nvPr>
            <p:ph type="body" idx="1"/>
          </p:nvPr>
        </p:nvSpPr>
        <p:spPr/>
        <p:txBody>
          <a:bodyPr/>
          <a:lstStyle/>
          <a:p>
            <a:r>
              <a:rPr lang="en-US" altLang="en-US">
                <a:ea typeface="ＭＳ Ｐゴシック" panose="020B0600070205080204" pitchFamily="34" charset="-128"/>
              </a:rPr>
              <a:t>Dominant wired LAN technology </a:t>
            </a:r>
          </a:p>
          <a:p>
            <a:r>
              <a:rPr lang="en-US" altLang="en-US">
                <a:ea typeface="ＭＳ Ｐゴシック" panose="020B0600070205080204" pitchFamily="34" charset="-128"/>
              </a:rPr>
              <a:t>First widely used LAN technology</a:t>
            </a:r>
          </a:p>
          <a:p>
            <a:r>
              <a:rPr lang="en-US" altLang="en-US">
                <a:ea typeface="ＭＳ Ｐゴシック" panose="020B0600070205080204" pitchFamily="34" charset="-128"/>
              </a:rPr>
              <a:t>Kept up with speed race: 10 Mbps – 40 Gbps </a:t>
            </a:r>
          </a:p>
        </p:txBody>
      </p:sp>
      <p:sp>
        <p:nvSpPr>
          <p:cNvPr id="60419" name="Slide Number Placeholder 3">
            <a:extLst>
              <a:ext uri="{FF2B5EF4-FFF2-40B4-BE49-F238E27FC236}">
                <a16:creationId xmlns:a16="http://schemas.microsoft.com/office/drawing/2014/main" id="{93CD1B7D-E86C-2DBB-1BBB-7B7492198934}"/>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E4910D21-85C1-D644-9585-EA6C5AE9B59C}"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70</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60420" name="Picture 4" descr="551 metcalfe-enet">
            <a:extLst>
              <a:ext uri="{FF2B5EF4-FFF2-40B4-BE49-F238E27FC236}">
                <a16:creationId xmlns:a16="http://schemas.microsoft.com/office/drawing/2014/main" id="{2EB13ED7-67C9-DA38-0532-EE9BF2F861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3760788"/>
            <a:ext cx="5192713" cy="277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1" name="Text Box 5">
            <a:extLst>
              <a:ext uri="{FF2B5EF4-FFF2-40B4-BE49-F238E27FC236}">
                <a16:creationId xmlns:a16="http://schemas.microsoft.com/office/drawing/2014/main" id="{2608F7F9-7E5A-4072-1928-7DF56FF0FFCC}"/>
              </a:ext>
            </a:extLst>
          </p:cNvPr>
          <p:cNvSpPr txBox="1">
            <a:spLocks noChangeArrowheads="1"/>
          </p:cNvSpPr>
          <p:nvPr/>
        </p:nvSpPr>
        <p:spPr bwMode="auto">
          <a:xfrm>
            <a:off x="7080250" y="4578350"/>
            <a:ext cx="14478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Metcalfe</a:t>
            </a:r>
            <a:r>
              <a:rPr kumimoji="0" lang="ja-JP" altLang="en-US" sz="18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t>
            </a:r>
            <a:r>
              <a:rPr kumimoji="0" lang="en-US" altLang="ja-JP" sz="18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Ethernet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sketch</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Number Placeholder 1">
            <a:extLst>
              <a:ext uri="{FF2B5EF4-FFF2-40B4-BE49-F238E27FC236}">
                <a16:creationId xmlns:a16="http://schemas.microsoft.com/office/drawing/2014/main" id="{EAFA894B-B7BA-8B7E-1600-E736AF96E28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AC688F-A512-DC4A-996D-A8CB3FF571DF}"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62466" name="Picture 2" descr="EmbeddedGeeKs - IEEE Ethernet Standards">
            <a:extLst>
              <a:ext uri="{FF2B5EF4-FFF2-40B4-BE49-F238E27FC236}">
                <a16:creationId xmlns:a16="http://schemas.microsoft.com/office/drawing/2014/main" id="{DF9AD791-8CCD-3AFD-43C2-0FA005C004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13" y="19050"/>
            <a:ext cx="9144001" cy="475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4" name="Picture 6" descr="Simple graphical comparison between single-mode and multimode optical... |  Download Scientific Diagram">
            <a:extLst>
              <a:ext uri="{FF2B5EF4-FFF2-40B4-BE49-F238E27FC236}">
                <a16:creationId xmlns:a16="http://schemas.microsoft.com/office/drawing/2014/main" id="{495AAA8F-A223-583F-7CE6-4BA30B9CAB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188" y="4792663"/>
            <a:ext cx="7567612" cy="206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6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89" name="Rectangle 2">
            <a:extLst>
              <a:ext uri="{FF2B5EF4-FFF2-40B4-BE49-F238E27FC236}">
                <a16:creationId xmlns:a16="http://schemas.microsoft.com/office/drawing/2014/main" id="{8AEFA1F1-F0C7-E955-0ECE-3730B89E5B57}"/>
              </a:ext>
            </a:extLst>
          </p:cNvPr>
          <p:cNvSpPr>
            <a:spLocks noGrp="1"/>
          </p:cNvSpPr>
          <p:nvPr>
            <p:ph type="title"/>
          </p:nvPr>
        </p:nvSpPr>
        <p:spPr>
          <a:xfrm>
            <a:off x="457200" y="-219075"/>
            <a:ext cx="8229600" cy="1143000"/>
          </a:xfrm>
        </p:spPr>
        <p:txBody>
          <a:bodyPr/>
          <a:lstStyle/>
          <a:p>
            <a:r>
              <a:rPr lang="en-US" altLang="en-US">
                <a:ea typeface="ＭＳ Ｐゴシック" panose="020B0600070205080204" pitchFamily="34" charset="-128"/>
              </a:rPr>
              <a:t>Ethernet Uses CSMA/CD</a:t>
            </a:r>
          </a:p>
        </p:txBody>
      </p:sp>
      <p:sp>
        <p:nvSpPr>
          <p:cNvPr id="1251331" name="Rectangle 3">
            <a:extLst>
              <a:ext uri="{FF2B5EF4-FFF2-40B4-BE49-F238E27FC236}">
                <a16:creationId xmlns:a16="http://schemas.microsoft.com/office/drawing/2014/main" id="{0A2537C8-82AF-5828-B744-A47878ECE7B9}"/>
              </a:ext>
            </a:extLst>
          </p:cNvPr>
          <p:cNvSpPr>
            <a:spLocks noGrp="1"/>
          </p:cNvSpPr>
          <p:nvPr>
            <p:ph type="body" idx="1"/>
          </p:nvPr>
        </p:nvSpPr>
        <p:spPr>
          <a:xfrm>
            <a:off x="76200" y="587375"/>
            <a:ext cx="9144000" cy="4906963"/>
          </a:xfrm>
        </p:spPr>
        <p:txBody>
          <a:bodyPr/>
          <a:lstStyle/>
          <a:p>
            <a:pPr>
              <a:defRPr/>
            </a:pPr>
            <a:r>
              <a:rPr lang="en-US" altLang="en-US" dirty="0">
                <a:ea typeface="ＭＳ Ｐゴシック" panose="020B0600070205080204" pitchFamily="34" charset="-128"/>
              </a:rPr>
              <a:t>Carrier Sense: wait for link to be idle</a:t>
            </a:r>
          </a:p>
          <a:p>
            <a:pPr lvl="1">
              <a:defRPr/>
            </a:pPr>
            <a:r>
              <a:rPr lang="en-US" altLang="en-US" dirty="0">
                <a:ea typeface="ＭＳ Ｐゴシック" panose="020B0600070205080204" pitchFamily="34" charset="-128"/>
              </a:rPr>
              <a:t>Channel idle: start transmitting</a:t>
            </a:r>
          </a:p>
          <a:p>
            <a:pPr lvl="1">
              <a:defRPr/>
            </a:pPr>
            <a:r>
              <a:rPr lang="en-US" altLang="en-US" dirty="0">
                <a:ea typeface="ＭＳ Ｐゴシック" panose="020B0600070205080204" pitchFamily="34" charset="-128"/>
              </a:rPr>
              <a:t>Channel busy: wait until idle</a:t>
            </a:r>
          </a:p>
          <a:p>
            <a:pPr lvl="1">
              <a:defRPr/>
            </a:pPr>
            <a:r>
              <a:rPr lang="en-US" dirty="0"/>
              <a:t>A strategy is </a:t>
            </a:r>
            <a:r>
              <a:rPr lang="en-US" b="1" dirty="0">
                <a:solidFill>
                  <a:schemeClr val="accent3">
                    <a:lumMod val="75000"/>
                  </a:schemeClr>
                </a:solidFill>
              </a:rPr>
              <a:t>p-persistent</a:t>
            </a:r>
            <a:r>
              <a:rPr lang="en-US" dirty="0"/>
              <a:t> if, after waiting for the line to clear, the sender sends with probability p≤1.</a:t>
            </a:r>
            <a:endParaRPr lang="en-US" altLang="en-US" dirty="0">
              <a:ea typeface="ＭＳ Ｐゴシック" panose="020B0600070205080204" pitchFamily="34" charset="-128"/>
            </a:endParaRPr>
          </a:p>
          <a:p>
            <a:pPr>
              <a:defRPr/>
            </a:pPr>
            <a:r>
              <a:rPr lang="en-US" altLang="en-US" dirty="0">
                <a:ea typeface="ＭＳ Ｐゴシック" panose="020B0600070205080204" pitchFamily="34" charset="-128"/>
              </a:rPr>
              <a:t>Collision Detection: listen while transmitting</a:t>
            </a:r>
          </a:p>
          <a:p>
            <a:pPr lvl="1">
              <a:defRPr/>
            </a:pPr>
            <a:r>
              <a:rPr lang="en-US" altLang="en-US" dirty="0">
                <a:ea typeface="ＭＳ Ｐゴシック" panose="020B0600070205080204" pitchFamily="34" charset="-128"/>
              </a:rPr>
              <a:t>No collision: transmission is complete</a:t>
            </a:r>
          </a:p>
          <a:p>
            <a:pPr lvl="1">
              <a:defRPr/>
            </a:pPr>
            <a:r>
              <a:rPr lang="en-US" altLang="en-US" dirty="0">
                <a:ea typeface="ＭＳ Ｐゴシック" panose="020B0600070205080204" pitchFamily="34" charset="-128"/>
              </a:rPr>
              <a:t>Collision: abort transmission, and send jam signal</a:t>
            </a:r>
          </a:p>
          <a:p>
            <a:pPr>
              <a:defRPr/>
            </a:pPr>
            <a:r>
              <a:rPr lang="en-US" altLang="en-US" dirty="0">
                <a:ea typeface="ＭＳ Ｐゴシック" panose="020B0600070205080204" pitchFamily="34" charset="-128"/>
              </a:rPr>
              <a:t>Random Access: exponential back-off</a:t>
            </a:r>
          </a:p>
          <a:p>
            <a:pPr lvl="1">
              <a:defRPr/>
            </a:pPr>
            <a:r>
              <a:rPr lang="en-US" altLang="en-US" dirty="0">
                <a:ea typeface="ＭＳ Ｐゴシック" panose="020B0600070205080204" pitchFamily="34" charset="-128"/>
              </a:rPr>
              <a:t>After collision, wait random time before trying again</a:t>
            </a:r>
          </a:p>
          <a:p>
            <a:pPr lvl="1">
              <a:defRPr/>
            </a:pPr>
            <a:r>
              <a:rPr lang="en-US" altLang="en-US" dirty="0">
                <a:ea typeface="ＭＳ Ｐゴシック" panose="020B0600070205080204" pitchFamily="34" charset="-128"/>
              </a:rPr>
              <a:t>After </a:t>
            </a:r>
            <a:r>
              <a:rPr lang="en-US" altLang="en-US" dirty="0" err="1">
                <a:ea typeface="ＭＳ Ｐゴシック" panose="020B0600070205080204" pitchFamily="34" charset="-128"/>
              </a:rPr>
              <a:t>m</a:t>
            </a:r>
            <a:r>
              <a:rPr lang="en-US" altLang="en-US" baseline="30000" dirty="0" err="1">
                <a:ea typeface="ＭＳ Ｐゴシック" panose="020B0600070205080204" pitchFamily="34" charset="-128"/>
              </a:rPr>
              <a:t>th</a:t>
            </a:r>
            <a:r>
              <a:rPr lang="en-US" altLang="en-US" dirty="0">
                <a:ea typeface="ＭＳ Ｐゴシック" panose="020B0600070205080204" pitchFamily="34" charset="-128"/>
              </a:rPr>
              <a:t> collision, choose K randomly from {0, …, 2</a:t>
            </a:r>
            <a:r>
              <a:rPr lang="en-US" altLang="en-US" baseline="30000" dirty="0">
                <a:ea typeface="ＭＳ Ｐゴシック" panose="020B0600070205080204" pitchFamily="34" charset="-128"/>
              </a:rPr>
              <a:t>m</a:t>
            </a:r>
            <a:r>
              <a:rPr lang="en-US" altLang="en-US" dirty="0">
                <a:ea typeface="ＭＳ Ｐゴシック" panose="020B0600070205080204" pitchFamily="34" charset="-128"/>
              </a:rPr>
              <a:t>-1}</a:t>
            </a:r>
          </a:p>
          <a:p>
            <a:pPr lvl="1">
              <a:defRPr/>
            </a:pPr>
            <a:r>
              <a:rPr lang="en-US" altLang="en-US" dirty="0">
                <a:ea typeface="ＭＳ Ｐゴシック" panose="020B0600070205080204" pitchFamily="34" charset="-128"/>
              </a:rPr>
              <a:t>… and wait for K*512 bit times before trying again</a:t>
            </a:r>
          </a:p>
        </p:txBody>
      </p:sp>
      <p:sp>
        <p:nvSpPr>
          <p:cNvPr id="63491" name="Slide Number Placeholder 3">
            <a:extLst>
              <a:ext uri="{FF2B5EF4-FFF2-40B4-BE49-F238E27FC236}">
                <a16:creationId xmlns:a16="http://schemas.microsoft.com/office/drawing/2014/main" id="{2976F7DA-A839-B646-639E-144BFC388520}"/>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6E89E126-839E-0749-9DC6-7161E83797C7}"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72</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5133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5133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5133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51331">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251331">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51331">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51331">
                                            <p:txEl>
                                              <p:pRg st="6" end="6"/>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251331">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51331">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51331">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5133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1331"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a:extLst>
              <a:ext uri="{FF2B5EF4-FFF2-40B4-BE49-F238E27FC236}">
                <a16:creationId xmlns:a16="http://schemas.microsoft.com/office/drawing/2014/main" id="{AF0A9E2F-B0E4-C21E-6286-6C392E403A18}"/>
              </a:ext>
            </a:extLst>
          </p:cNvPr>
          <p:cNvSpPr>
            <a:spLocks noGrp="1"/>
          </p:cNvSpPr>
          <p:nvPr>
            <p:ph type="title"/>
          </p:nvPr>
        </p:nvSpPr>
        <p:spPr/>
        <p:txBody>
          <a:bodyPr/>
          <a:lstStyle/>
          <a:p>
            <a:r>
              <a:rPr lang="en-US" altLang="en-US">
                <a:ea typeface="ＭＳ Ｐゴシック" panose="020B0600070205080204" pitchFamily="34" charset="-128"/>
              </a:rPr>
              <a:t>CSMA/CD Collision Detection</a:t>
            </a:r>
          </a:p>
        </p:txBody>
      </p:sp>
      <p:sp>
        <p:nvSpPr>
          <p:cNvPr id="65538" name="Content Placeholder 4">
            <a:extLst>
              <a:ext uri="{FF2B5EF4-FFF2-40B4-BE49-F238E27FC236}">
                <a16:creationId xmlns:a16="http://schemas.microsoft.com/office/drawing/2014/main" id="{7A6C964C-9B04-02C4-3142-6A13CB389D5C}"/>
              </a:ext>
            </a:extLst>
          </p:cNvPr>
          <p:cNvSpPr>
            <a:spLocks noGrp="1"/>
          </p:cNvSpPr>
          <p:nvPr>
            <p:ph idx="1"/>
          </p:nvPr>
        </p:nvSpPr>
        <p:spPr/>
        <p:txBody>
          <a:bodyPr/>
          <a:lstStyle/>
          <a:p>
            <a:r>
              <a:rPr lang="en-US" altLang="en-US">
                <a:ea typeface="ＭＳ Ｐゴシック" panose="020B0600070205080204" pitchFamily="34" charset="-128"/>
              </a:rPr>
              <a:t>Detect collision</a:t>
            </a:r>
          </a:p>
          <a:p>
            <a:pPr lvl="1"/>
            <a:r>
              <a:rPr lang="en-US" altLang="en-US">
                <a:ea typeface="ＭＳ Ｐゴシック" panose="020B0600070205080204" pitchFamily="34" charset="-128"/>
              </a:rPr>
              <a:t>Abort transmission</a:t>
            </a:r>
          </a:p>
          <a:p>
            <a:pPr lvl="1"/>
            <a:r>
              <a:rPr lang="en-US" altLang="en-US">
                <a:ea typeface="ＭＳ Ｐゴシック" panose="020B0600070205080204" pitchFamily="34" charset="-128"/>
              </a:rPr>
              <a:t>Jam the link</a:t>
            </a:r>
          </a:p>
          <a:p>
            <a:r>
              <a:rPr lang="en-US" altLang="en-US">
                <a:ea typeface="ＭＳ Ｐゴシック" panose="020B0600070205080204" pitchFamily="34" charset="-128"/>
              </a:rPr>
              <a:t>Wait random time</a:t>
            </a:r>
          </a:p>
          <a:p>
            <a:pPr lvl="1"/>
            <a:r>
              <a:rPr lang="en-US" altLang="en-US">
                <a:ea typeface="ＭＳ Ｐゴシック" panose="020B0600070205080204" pitchFamily="34" charset="-128"/>
              </a:rPr>
              <a:t>Transmit again</a:t>
            </a:r>
          </a:p>
          <a:p>
            <a:r>
              <a:rPr lang="en-US" altLang="en-US">
                <a:ea typeface="ＭＳ Ｐゴシック" panose="020B0600070205080204" pitchFamily="34" charset="-128"/>
              </a:rPr>
              <a:t>Hard in wireless</a:t>
            </a:r>
          </a:p>
          <a:p>
            <a:pPr lvl="1"/>
            <a:r>
              <a:rPr lang="en-US" altLang="en-US">
                <a:ea typeface="ＭＳ Ｐゴシック" panose="020B0600070205080204" pitchFamily="34" charset="-128"/>
              </a:rPr>
              <a:t>Must receive data</a:t>
            </a:r>
            <a:br>
              <a:rPr lang="en-US" altLang="en-US">
                <a:ea typeface="ＭＳ Ｐゴシック" panose="020B0600070205080204" pitchFamily="34" charset="-128"/>
              </a:rPr>
            </a:br>
            <a:r>
              <a:rPr lang="en-US" altLang="en-US">
                <a:ea typeface="ＭＳ Ｐゴシック" panose="020B0600070205080204" pitchFamily="34" charset="-128"/>
              </a:rPr>
              <a:t>while transmitting</a:t>
            </a:r>
          </a:p>
          <a:p>
            <a:pPr>
              <a:buFont typeface="Arial" panose="020B0604020202020204" pitchFamily="34" charset="0"/>
              <a:buNone/>
            </a:pPr>
            <a:endParaRPr lang="en-US" altLang="en-US">
              <a:ea typeface="ＭＳ Ｐゴシック" panose="020B0600070205080204" pitchFamily="34" charset="-128"/>
            </a:endParaRPr>
          </a:p>
        </p:txBody>
      </p:sp>
      <p:sp>
        <p:nvSpPr>
          <p:cNvPr id="65539" name="Slide Number Placeholder 2">
            <a:extLst>
              <a:ext uri="{FF2B5EF4-FFF2-40B4-BE49-F238E27FC236}">
                <a16:creationId xmlns:a16="http://schemas.microsoft.com/office/drawing/2014/main" id="{E8B917FA-0A14-48E6-5EB9-BDD83551754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FA203D-83C6-B44F-97FD-D37F626E22F6}"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65540" name="Picture 3" descr="5">
            <a:extLst>
              <a:ext uri="{FF2B5EF4-FFF2-40B4-BE49-F238E27FC236}">
                <a16:creationId xmlns:a16="http://schemas.microsoft.com/office/drawing/2014/main" id="{80B7442B-BA19-A60E-D6F3-F19F5D5143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219200"/>
            <a:ext cx="4433888" cy="38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21654D0F-5D3B-096C-F410-3804E16C056E}"/>
              </a:ext>
            </a:extLst>
          </p:cNvPr>
          <p:cNvSpPr>
            <a:spLocks noGrp="1"/>
          </p:cNvSpPr>
          <p:nvPr>
            <p:ph type="title"/>
          </p:nvPr>
        </p:nvSpPr>
        <p:spPr/>
        <p:txBody>
          <a:bodyPr/>
          <a:lstStyle/>
          <a:p>
            <a:r>
              <a:rPr lang="en-US" altLang="en-US">
                <a:ea typeface="ＭＳ Ｐゴシック" panose="020B0600070205080204" pitchFamily="34" charset="-128"/>
              </a:rPr>
              <a:t>CSMA/CD Collision Detection</a:t>
            </a:r>
          </a:p>
        </p:txBody>
      </p:sp>
      <p:sp>
        <p:nvSpPr>
          <p:cNvPr id="67586" name="Slide Number Placeholder 2">
            <a:extLst>
              <a:ext uri="{FF2B5EF4-FFF2-40B4-BE49-F238E27FC236}">
                <a16:creationId xmlns:a16="http://schemas.microsoft.com/office/drawing/2014/main" id="{4D122A8F-BC87-3D23-E13F-40E704E2F2C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C425207-8799-124A-A2BB-23EF6E284252}"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67587" name="Picture 3" descr="5">
            <a:extLst>
              <a:ext uri="{FF2B5EF4-FFF2-40B4-BE49-F238E27FC236}">
                <a16:creationId xmlns:a16="http://schemas.microsoft.com/office/drawing/2014/main" id="{2911AAAD-853A-4BB6-2CC8-90D034F9FF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4538" y="1219200"/>
            <a:ext cx="4433887" cy="38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3" descr="5">
            <a:extLst>
              <a:ext uri="{FF2B5EF4-FFF2-40B4-BE49-F238E27FC236}">
                <a16:creationId xmlns:a16="http://schemas.microsoft.com/office/drawing/2014/main" id="{1FC67E1A-BE00-499A-3B42-87ED8416DDA2}"/>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03188" y="1219200"/>
            <a:ext cx="4165600" cy="4906963"/>
          </a:xfrm>
        </p:spPr>
      </p:pic>
      <p:sp>
        <p:nvSpPr>
          <p:cNvPr id="2" name="TextBox 1">
            <a:extLst>
              <a:ext uri="{FF2B5EF4-FFF2-40B4-BE49-F238E27FC236}">
                <a16:creationId xmlns:a16="http://schemas.microsoft.com/office/drawing/2014/main" id="{30E41C8D-7C60-45B4-FFD2-7AED19EC55FF}"/>
              </a:ext>
            </a:extLst>
          </p:cNvPr>
          <p:cNvSpPr txBox="1"/>
          <p:nvPr/>
        </p:nvSpPr>
        <p:spPr>
          <a:xfrm>
            <a:off x="808038" y="6172200"/>
            <a:ext cx="3071812" cy="400050"/>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Without collision detection</a:t>
            </a:r>
          </a:p>
        </p:txBody>
      </p:sp>
      <p:sp>
        <p:nvSpPr>
          <p:cNvPr id="8" name="TextBox 7">
            <a:extLst>
              <a:ext uri="{FF2B5EF4-FFF2-40B4-BE49-F238E27FC236}">
                <a16:creationId xmlns:a16="http://schemas.microsoft.com/office/drawing/2014/main" id="{B62F3B3F-64D9-2943-9DC9-9930BE4F0C74}"/>
              </a:ext>
            </a:extLst>
          </p:cNvPr>
          <p:cNvSpPr txBox="1"/>
          <p:nvPr/>
        </p:nvSpPr>
        <p:spPr>
          <a:xfrm>
            <a:off x="5045075" y="6169025"/>
            <a:ext cx="3808413" cy="400050"/>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With collision detection and abort</a:t>
            </a:r>
          </a:p>
        </p:txBody>
      </p:sp>
    </p:spTree>
  </p:cSld>
  <p:clrMapOvr>
    <a:masterClrMapping/>
  </p:clrMapOvr>
  <p:transition spd="slow"/>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Number Placeholder 1">
            <a:extLst>
              <a:ext uri="{FF2B5EF4-FFF2-40B4-BE49-F238E27FC236}">
                <a16:creationId xmlns:a16="http://schemas.microsoft.com/office/drawing/2014/main" id="{8B8B8BD5-9C37-1F7F-83B0-FB01C0673B4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98CD3CC-5C7C-3340-BF10-ADE50E54F1B6}"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69634" name="Picture 2">
            <a:extLst>
              <a:ext uri="{FF2B5EF4-FFF2-40B4-BE49-F238E27FC236}">
                <a16:creationId xmlns:a16="http://schemas.microsoft.com/office/drawing/2014/main" id="{FE427E20-480F-C9E5-90CE-A7865011DA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925" y="1470025"/>
            <a:ext cx="8312150" cy="44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D4F57AF0-379D-86B1-CD00-E3506AFBEB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75" y="4119563"/>
            <a:ext cx="118586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7873DC1F-E8C9-A05B-3138-31960B9B00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0805">
            <a:off x="1909763" y="3900488"/>
            <a:ext cx="3878262"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6" name="Picture 2">
            <a:extLst>
              <a:ext uri="{FF2B5EF4-FFF2-40B4-BE49-F238E27FC236}">
                <a16:creationId xmlns:a16="http://schemas.microsoft.com/office/drawing/2014/main" id="{CEE5112D-98CB-755E-829E-254637EAB4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2938" y="4706938"/>
            <a:ext cx="4040187"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7" name="Picture 3">
            <a:extLst>
              <a:ext uri="{FF2B5EF4-FFF2-40B4-BE49-F238E27FC236}">
                <a16:creationId xmlns:a16="http://schemas.microsoft.com/office/drawing/2014/main" id="{EF1BC2EA-1111-9283-B9AE-05416B411B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7075" y="5176838"/>
            <a:ext cx="3703638"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366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36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Number Placeholder 1">
            <a:extLst>
              <a:ext uri="{FF2B5EF4-FFF2-40B4-BE49-F238E27FC236}">
                <a16:creationId xmlns:a16="http://schemas.microsoft.com/office/drawing/2014/main" id="{279DA364-FAF4-B9A7-2FD6-9678F843E6C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273816F-FB9B-E341-88FE-491F794BA8FE}"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70658" name="Picture 2">
            <a:extLst>
              <a:ext uri="{FF2B5EF4-FFF2-40B4-BE49-F238E27FC236}">
                <a16:creationId xmlns:a16="http://schemas.microsoft.com/office/drawing/2014/main" id="{89444624-1D15-CC33-30BB-CEF04B34AD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925" y="1470025"/>
            <a:ext cx="8312150" cy="44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 name="Picture 3">
            <a:extLst>
              <a:ext uri="{FF2B5EF4-FFF2-40B4-BE49-F238E27FC236}">
                <a16:creationId xmlns:a16="http://schemas.microsoft.com/office/drawing/2014/main" id="{3F2A5450-72E8-7D75-6E4E-40C96AB4F5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3263" y="3987800"/>
            <a:ext cx="3060700"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5">
            <a:extLst>
              <a:ext uri="{FF2B5EF4-FFF2-40B4-BE49-F238E27FC236}">
                <a16:creationId xmlns:a16="http://schemas.microsoft.com/office/drawing/2014/main" id="{FE99A9C8-6B72-3F96-B3C6-B57E259833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1763" y="3857625"/>
            <a:ext cx="2408237"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701FCEE0-EAA4-DCF5-BFCF-9AACB3294A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0550" y="3079750"/>
            <a:ext cx="1265238"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67E599AF-2D01-B16F-D139-94D100F8F208}"/>
              </a:ext>
            </a:extLst>
          </p:cNvPr>
          <p:cNvSpPr txBox="1">
            <a:spLocks noChangeArrowheads="1"/>
          </p:cNvSpPr>
          <p:nvPr/>
        </p:nvSpPr>
        <p:spPr bwMode="auto">
          <a:xfrm>
            <a:off x="3919538" y="5003800"/>
            <a:ext cx="39163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Collision does not happen like this. :-D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Number Placeholder 1">
            <a:extLst>
              <a:ext uri="{FF2B5EF4-FFF2-40B4-BE49-F238E27FC236}">
                <a16:creationId xmlns:a16="http://schemas.microsoft.com/office/drawing/2014/main" id="{DF5CB1B5-D75D-F644-722D-30052C6463F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B9D8DAB-E1BA-DB4D-AE9B-33F302C02849}"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71682" name="Picture 2">
            <a:extLst>
              <a:ext uri="{FF2B5EF4-FFF2-40B4-BE49-F238E27FC236}">
                <a16:creationId xmlns:a16="http://schemas.microsoft.com/office/drawing/2014/main" id="{52D0FF63-4CC5-7625-EF9B-C75447212B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925" y="1470025"/>
            <a:ext cx="8312150" cy="44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3" name="Picture 3">
            <a:extLst>
              <a:ext uri="{FF2B5EF4-FFF2-40B4-BE49-F238E27FC236}">
                <a16:creationId xmlns:a16="http://schemas.microsoft.com/office/drawing/2014/main" id="{200D8A25-6224-B2C6-3487-9FDF8F1B61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5238" y="3913188"/>
            <a:ext cx="30607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5">
            <a:extLst>
              <a:ext uri="{FF2B5EF4-FFF2-40B4-BE49-F238E27FC236}">
                <a16:creationId xmlns:a16="http://schemas.microsoft.com/office/drawing/2014/main" id="{C1216142-FE50-43DD-7713-34133C64EE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4363" y="3843338"/>
            <a:ext cx="2408237"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TextBox 7">
            <a:extLst>
              <a:ext uri="{FF2B5EF4-FFF2-40B4-BE49-F238E27FC236}">
                <a16:creationId xmlns:a16="http://schemas.microsoft.com/office/drawing/2014/main" id="{4DA2FB5A-3CBD-8C81-C887-C0BDE659AF00}"/>
              </a:ext>
            </a:extLst>
          </p:cNvPr>
          <p:cNvSpPr txBox="1">
            <a:spLocks noChangeArrowheads="1"/>
          </p:cNvSpPr>
          <p:nvPr/>
        </p:nvSpPr>
        <p:spPr bwMode="auto">
          <a:xfrm>
            <a:off x="2959100" y="5526088"/>
            <a:ext cx="39179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Collision happens when both packet overlaps at the receiver.</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Number Placeholder 1">
            <a:extLst>
              <a:ext uri="{FF2B5EF4-FFF2-40B4-BE49-F238E27FC236}">
                <a16:creationId xmlns:a16="http://schemas.microsoft.com/office/drawing/2014/main" id="{92A7FC5F-7812-887A-A7DF-B1A455E0594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FEE6B67-A5DC-1445-BE8E-1D7F60C2B6C5}"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72706" name="Picture 2">
            <a:extLst>
              <a:ext uri="{FF2B5EF4-FFF2-40B4-BE49-F238E27FC236}">
                <a16:creationId xmlns:a16="http://schemas.microsoft.com/office/drawing/2014/main" id="{5AD917A2-2003-5D90-D380-092AA4037B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925" y="1470025"/>
            <a:ext cx="8312150" cy="44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3">
            <a:extLst>
              <a:ext uri="{FF2B5EF4-FFF2-40B4-BE49-F238E27FC236}">
                <a16:creationId xmlns:a16="http://schemas.microsoft.com/office/drawing/2014/main" id="{FD2D606F-B6D1-590E-8351-BE49BCC20D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5238" y="3913188"/>
            <a:ext cx="30607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5">
            <a:extLst>
              <a:ext uri="{FF2B5EF4-FFF2-40B4-BE49-F238E27FC236}">
                <a16:creationId xmlns:a16="http://schemas.microsoft.com/office/drawing/2014/main" id="{53BA280C-38AB-9C84-12B4-DC43D23826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4363" y="3843338"/>
            <a:ext cx="2408237"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Rectangle 2">
            <a:extLst>
              <a:ext uri="{FF2B5EF4-FFF2-40B4-BE49-F238E27FC236}">
                <a16:creationId xmlns:a16="http://schemas.microsoft.com/office/drawing/2014/main" id="{03D2C2E5-E49C-A65F-3621-ECB46CBA4391}"/>
              </a:ext>
            </a:extLst>
          </p:cNvPr>
          <p:cNvSpPr txBox="1">
            <a:spLocks noChangeArrowheads="1"/>
          </p:cNvSpPr>
          <p:nvPr/>
        </p:nvSpPr>
        <p:spPr bwMode="auto">
          <a:xfrm>
            <a:off x="457200" y="-65088"/>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Preparing for the worst-case scenario of collision</a:t>
            </a:r>
          </a:p>
        </p:txBody>
      </p:sp>
      <p:sp>
        <p:nvSpPr>
          <p:cNvPr id="72710" name="TextBox 8">
            <a:extLst>
              <a:ext uri="{FF2B5EF4-FFF2-40B4-BE49-F238E27FC236}">
                <a16:creationId xmlns:a16="http://schemas.microsoft.com/office/drawing/2014/main" id="{59F63D4C-2DB8-87F3-C99E-A052BD7EE2EF}"/>
              </a:ext>
            </a:extLst>
          </p:cNvPr>
          <p:cNvSpPr txBox="1">
            <a:spLocks noChangeArrowheads="1"/>
          </p:cNvSpPr>
          <p:nvPr/>
        </p:nvSpPr>
        <p:spPr bwMode="auto">
          <a:xfrm>
            <a:off x="2959100" y="5526088"/>
            <a:ext cx="39179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Collision happens when both packet overlaps at the receiver.</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EB4E9D-969F-C3B3-DD9D-17D2F606EB19}"/>
              </a:ext>
            </a:extLst>
          </p:cNvPr>
          <p:cNvSpPr>
            <a:spLocks noGrp="1"/>
          </p:cNvSpPr>
          <p:nvPr>
            <p:ph type="sldNum" sz="quarter" idx="12"/>
          </p:nvPr>
        </p:nvSpPr>
        <p:spPr/>
        <p:txBody>
          <a:bodyPr/>
          <a:lstStyle/>
          <a:p>
            <a:pPr>
              <a:defRPr/>
            </a:pPr>
            <a:fld id="{121E7658-8E9E-354F-8DE0-8AEAF9E6AF10}" type="slidenum">
              <a:rPr lang="en-US" altLang="en-US" smtClean="0"/>
              <a:pPr>
                <a:defRPr/>
              </a:pPr>
              <a:t>79</a:t>
            </a:fld>
            <a:endParaRPr lang="en-US" altLang="en-US"/>
          </a:p>
        </p:txBody>
      </p:sp>
      <p:sp>
        <p:nvSpPr>
          <p:cNvPr id="3" name="TextBox 2">
            <a:extLst>
              <a:ext uri="{FF2B5EF4-FFF2-40B4-BE49-F238E27FC236}">
                <a16:creationId xmlns:a16="http://schemas.microsoft.com/office/drawing/2014/main" id="{5E4328C0-4BCA-5A3F-05B9-F8F71BBBE6A4}"/>
              </a:ext>
            </a:extLst>
          </p:cNvPr>
          <p:cNvSpPr txBox="1"/>
          <p:nvPr/>
        </p:nvSpPr>
        <p:spPr>
          <a:xfrm>
            <a:off x="3995303" y="3244334"/>
            <a:ext cx="1153393" cy="369332"/>
          </a:xfrm>
          <a:prstGeom prst="rect">
            <a:avLst/>
          </a:prstGeom>
          <a:noFill/>
        </p:spPr>
        <p:txBody>
          <a:bodyPr wrap="none" rtlCol="0">
            <a:spAutoFit/>
          </a:bodyPr>
          <a:lstStyle/>
          <a:p>
            <a:r>
              <a:rPr lang="en-US" dirty="0"/>
              <a:t>Thank you</a:t>
            </a:r>
          </a:p>
        </p:txBody>
      </p:sp>
    </p:spTree>
    <p:extLst>
      <p:ext uri="{BB962C8B-B14F-4D97-AF65-F5344CB8AC3E}">
        <p14:creationId xmlns:p14="http://schemas.microsoft.com/office/powerpoint/2010/main" val="23653137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CA1F82-870E-71FB-3137-2D6F0A12B44E}"/>
              </a:ext>
            </a:extLst>
          </p:cNvPr>
          <p:cNvSpPr>
            <a:spLocks noGrp="1"/>
          </p:cNvSpPr>
          <p:nvPr>
            <p:ph type="sldNum" sz="quarter" idx="12"/>
          </p:nvPr>
        </p:nvSpPr>
        <p:spPr/>
        <p:txBody>
          <a:bodyPr/>
          <a:lstStyle/>
          <a:p>
            <a:pPr>
              <a:defRPr/>
            </a:pPr>
            <a:fld id="{121E7658-8E9E-354F-8DE0-8AEAF9E6AF10}" type="slidenum">
              <a:rPr lang="en-US" altLang="en-US" smtClean="0"/>
              <a:pPr>
                <a:defRPr/>
              </a:pPr>
              <a:t>8</a:t>
            </a:fld>
            <a:endParaRPr lang="en-US" altLang="en-US"/>
          </a:p>
        </p:txBody>
      </p:sp>
      <p:pic>
        <p:nvPicPr>
          <p:cNvPr id="4" name="Picture 3">
            <a:extLst>
              <a:ext uri="{FF2B5EF4-FFF2-40B4-BE49-F238E27FC236}">
                <a16:creationId xmlns:a16="http://schemas.microsoft.com/office/drawing/2014/main" id="{F988EB80-2552-BF42-A555-5C1802977401}"/>
              </a:ext>
            </a:extLst>
          </p:cNvPr>
          <p:cNvPicPr>
            <a:picLocks noChangeAspect="1"/>
          </p:cNvPicPr>
          <p:nvPr/>
        </p:nvPicPr>
        <p:blipFill rotWithShape="1">
          <a:blip r:embed="rId2"/>
          <a:srcRect l="19950" t="12285" r="19948" b="52509"/>
          <a:stretch/>
        </p:blipFill>
        <p:spPr>
          <a:xfrm>
            <a:off x="49515" y="1325"/>
            <a:ext cx="9044969" cy="6856675"/>
          </a:xfrm>
          <a:prstGeom prst="rect">
            <a:avLst/>
          </a:prstGeom>
        </p:spPr>
      </p:pic>
    </p:spTree>
    <p:extLst>
      <p:ext uri="{BB962C8B-B14F-4D97-AF65-F5344CB8AC3E}">
        <p14:creationId xmlns:p14="http://schemas.microsoft.com/office/powerpoint/2010/main" val="19307946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Number Placeholder 1">
            <a:extLst>
              <a:ext uri="{FF2B5EF4-FFF2-40B4-BE49-F238E27FC236}">
                <a16:creationId xmlns:a16="http://schemas.microsoft.com/office/drawing/2014/main" id="{E433533B-E155-018B-70AC-D0035BA03F3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CAD0B5-46C9-F940-BD21-6AFF90AB0862}"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73730" name="Rectangle 2">
            <a:extLst>
              <a:ext uri="{FF2B5EF4-FFF2-40B4-BE49-F238E27FC236}">
                <a16:creationId xmlns:a16="http://schemas.microsoft.com/office/drawing/2014/main" id="{FABCB274-ABB0-0458-0900-445497B176B8}"/>
              </a:ext>
            </a:extLst>
          </p:cNvPr>
          <p:cNvSpPr txBox="1">
            <a:spLocks noChangeArrowheads="1"/>
          </p:cNvSpPr>
          <p:nvPr/>
        </p:nvSpPr>
        <p:spPr bwMode="auto">
          <a:xfrm>
            <a:off x="457200" y="-65088"/>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Preparing for the worst-case scenario of collision</a:t>
            </a:r>
          </a:p>
        </p:txBody>
      </p:sp>
      <p:pic>
        <p:nvPicPr>
          <p:cNvPr id="73731" name="Picture 3">
            <a:extLst>
              <a:ext uri="{FF2B5EF4-FFF2-40B4-BE49-F238E27FC236}">
                <a16:creationId xmlns:a16="http://schemas.microsoft.com/office/drawing/2014/main" id="{F9371DDB-998C-962C-1145-EA8E2FAC2C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750" y="1841500"/>
            <a:ext cx="7556500"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Number Placeholder 1">
            <a:extLst>
              <a:ext uri="{FF2B5EF4-FFF2-40B4-BE49-F238E27FC236}">
                <a16:creationId xmlns:a16="http://schemas.microsoft.com/office/drawing/2014/main" id="{B0CE7868-8C2B-5669-D04C-1E6AC5C4B0E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6A3FF8F-756D-9949-96D8-539FCE607840}"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74754" name="Rectangle 2">
            <a:extLst>
              <a:ext uri="{FF2B5EF4-FFF2-40B4-BE49-F238E27FC236}">
                <a16:creationId xmlns:a16="http://schemas.microsoft.com/office/drawing/2014/main" id="{91B80528-E7A4-276E-B768-A9737617C88E}"/>
              </a:ext>
            </a:extLst>
          </p:cNvPr>
          <p:cNvSpPr txBox="1">
            <a:spLocks noChangeArrowheads="1"/>
          </p:cNvSpPr>
          <p:nvPr/>
        </p:nvSpPr>
        <p:spPr bwMode="auto">
          <a:xfrm>
            <a:off x="457200" y="-65088"/>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Preparing for the worst-case scenario of collision</a:t>
            </a:r>
          </a:p>
        </p:txBody>
      </p:sp>
      <p:pic>
        <p:nvPicPr>
          <p:cNvPr id="74755" name="Picture 7">
            <a:extLst>
              <a:ext uri="{FF2B5EF4-FFF2-40B4-BE49-F238E27FC236}">
                <a16:creationId xmlns:a16="http://schemas.microsoft.com/office/drawing/2014/main" id="{00C0A2FC-2171-FE0C-4860-3350B99F1B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750" y="1838325"/>
            <a:ext cx="7556500"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4">
            <a:extLst>
              <a:ext uri="{FF2B5EF4-FFF2-40B4-BE49-F238E27FC236}">
                <a16:creationId xmlns:a16="http://schemas.microsoft.com/office/drawing/2014/main" id="{A4856E05-DBA9-955E-2B6A-B655D4079D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25" y="3787775"/>
            <a:ext cx="1171575"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8">
            <a:extLst>
              <a:ext uri="{FF2B5EF4-FFF2-40B4-BE49-F238E27FC236}">
                <a16:creationId xmlns:a16="http://schemas.microsoft.com/office/drawing/2014/main" id="{36779960-70F0-45BD-1B3D-128914214D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5288" y="1452563"/>
            <a:ext cx="1644650"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Number Placeholder 1">
            <a:extLst>
              <a:ext uri="{FF2B5EF4-FFF2-40B4-BE49-F238E27FC236}">
                <a16:creationId xmlns:a16="http://schemas.microsoft.com/office/drawing/2014/main" id="{D1C6BD30-9914-06D2-2446-DA21A6866F7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DD4DF2-2944-C64E-A3D1-DD6D5BA56530}"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75778" name="Rectangle 2">
            <a:extLst>
              <a:ext uri="{FF2B5EF4-FFF2-40B4-BE49-F238E27FC236}">
                <a16:creationId xmlns:a16="http://schemas.microsoft.com/office/drawing/2014/main" id="{84843319-6041-7AFB-45D1-B4A1C3656F19}"/>
              </a:ext>
            </a:extLst>
          </p:cNvPr>
          <p:cNvSpPr txBox="1">
            <a:spLocks noChangeArrowheads="1"/>
          </p:cNvSpPr>
          <p:nvPr/>
        </p:nvSpPr>
        <p:spPr bwMode="auto">
          <a:xfrm>
            <a:off x="457200" y="-65088"/>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Preparing for the worst-case scenario of collision</a:t>
            </a:r>
          </a:p>
        </p:txBody>
      </p:sp>
      <p:pic>
        <p:nvPicPr>
          <p:cNvPr id="75779" name="Picture 7">
            <a:extLst>
              <a:ext uri="{FF2B5EF4-FFF2-40B4-BE49-F238E27FC236}">
                <a16:creationId xmlns:a16="http://schemas.microsoft.com/office/drawing/2014/main" id="{7239825C-DAA2-AF38-8323-445C4540BF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750" y="1838325"/>
            <a:ext cx="7556500"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0" name="Picture 2">
            <a:extLst>
              <a:ext uri="{FF2B5EF4-FFF2-40B4-BE49-F238E27FC236}">
                <a16:creationId xmlns:a16="http://schemas.microsoft.com/office/drawing/2014/main" id="{B06DB029-AD77-7CD9-15E4-0016FBDD09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4300" y="4214813"/>
            <a:ext cx="6870700"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3">
            <a:extLst>
              <a:ext uri="{FF2B5EF4-FFF2-40B4-BE49-F238E27FC236}">
                <a16:creationId xmlns:a16="http://schemas.microsoft.com/office/drawing/2014/main" id="{0BBF0906-FA71-6D2B-0816-724D84DC45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2075" y="3313113"/>
            <a:ext cx="1428750"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2" name="Picture 9">
            <a:extLst>
              <a:ext uri="{FF2B5EF4-FFF2-40B4-BE49-F238E27FC236}">
                <a16:creationId xmlns:a16="http://schemas.microsoft.com/office/drawing/2014/main" id="{1FAB4E87-7164-2A98-0BAE-314AD74B4F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5288" y="1452563"/>
            <a:ext cx="1644650"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Number Placeholder 1">
            <a:extLst>
              <a:ext uri="{FF2B5EF4-FFF2-40B4-BE49-F238E27FC236}">
                <a16:creationId xmlns:a16="http://schemas.microsoft.com/office/drawing/2014/main" id="{25C1851D-DCE1-4FA6-0E5A-D370B2CB801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C720F8-00EA-354A-B87D-2892E1C9CC01}"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76802" name="Rectangle 2">
            <a:extLst>
              <a:ext uri="{FF2B5EF4-FFF2-40B4-BE49-F238E27FC236}">
                <a16:creationId xmlns:a16="http://schemas.microsoft.com/office/drawing/2014/main" id="{7E26BC77-0C42-2A92-96B6-9AC78217D3E4}"/>
              </a:ext>
            </a:extLst>
          </p:cNvPr>
          <p:cNvSpPr txBox="1">
            <a:spLocks noChangeArrowheads="1"/>
          </p:cNvSpPr>
          <p:nvPr/>
        </p:nvSpPr>
        <p:spPr bwMode="auto">
          <a:xfrm>
            <a:off x="457200" y="-65088"/>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Preparing for the worst-case scenario of collision</a:t>
            </a:r>
          </a:p>
        </p:txBody>
      </p:sp>
      <p:pic>
        <p:nvPicPr>
          <p:cNvPr id="76803" name="Picture 7">
            <a:extLst>
              <a:ext uri="{FF2B5EF4-FFF2-40B4-BE49-F238E27FC236}">
                <a16:creationId xmlns:a16="http://schemas.microsoft.com/office/drawing/2014/main" id="{5E2AC105-4898-5507-EDE7-E5FE6C44FA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750" y="1838325"/>
            <a:ext cx="7556500"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2">
            <a:extLst>
              <a:ext uri="{FF2B5EF4-FFF2-40B4-BE49-F238E27FC236}">
                <a16:creationId xmlns:a16="http://schemas.microsoft.com/office/drawing/2014/main" id="{53980CC2-EBEB-AB36-1FA9-98A0D8C0A6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4300" y="4214813"/>
            <a:ext cx="6870700"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3">
            <a:extLst>
              <a:ext uri="{FF2B5EF4-FFF2-40B4-BE49-F238E27FC236}">
                <a16:creationId xmlns:a16="http://schemas.microsoft.com/office/drawing/2014/main" id="{EF7F998A-0095-0596-AF52-80EE615F52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2075" y="3313113"/>
            <a:ext cx="1428750"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F5CD6FB5-A406-9FA5-B4FE-5A84DAA1A0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0588" y="3387725"/>
            <a:ext cx="2913062"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2420D1C9-E835-148D-1F26-053C43CFF8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 y="3779838"/>
            <a:ext cx="1358900"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373BD5D9-32D0-5CC6-3FB4-8DB131232CD2}"/>
              </a:ext>
            </a:extLst>
          </p:cNvPr>
          <p:cNvSpPr txBox="1">
            <a:spLocks noChangeArrowheads="1"/>
          </p:cNvSpPr>
          <p:nvPr/>
        </p:nvSpPr>
        <p:spPr bwMode="auto">
          <a:xfrm>
            <a:off x="1604963" y="4919663"/>
            <a:ext cx="400685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The packet should be at least for 2d seconds long so that the sender can get the notification of the collision (through the jamming signal)</a:t>
            </a:r>
          </a:p>
        </p:txBody>
      </p:sp>
      <p:pic>
        <p:nvPicPr>
          <p:cNvPr id="76809" name="Picture 11">
            <a:extLst>
              <a:ext uri="{FF2B5EF4-FFF2-40B4-BE49-F238E27FC236}">
                <a16:creationId xmlns:a16="http://schemas.microsoft.com/office/drawing/2014/main" id="{95924DBD-62D7-5DC9-D39B-71FA9A283F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75288" y="1452563"/>
            <a:ext cx="1644650"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Number Placeholder 1">
            <a:extLst>
              <a:ext uri="{FF2B5EF4-FFF2-40B4-BE49-F238E27FC236}">
                <a16:creationId xmlns:a16="http://schemas.microsoft.com/office/drawing/2014/main" id="{0B97A956-9CC5-3A8B-9863-ACAC8559801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6FC1CD0-D463-5D4B-8379-565AC646EEB9}"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77826" name="Rectangle 2">
            <a:extLst>
              <a:ext uri="{FF2B5EF4-FFF2-40B4-BE49-F238E27FC236}">
                <a16:creationId xmlns:a16="http://schemas.microsoft.com/office/drawing/2014/main" id="{9F570C07-2CEA-25D0-911A-B014EF9D0A88}"/>
              </a:ext>
            </a:extLst>
          </p:cNvPr>
          <p:cNvSpPr txBox="1">
            <a:spLocks noChangeArrowheads="1"/>
          </p:cNvSpPr>
          <p:nvPr/>
        </p:nvSpPr>
        <p:spPr bwMode="auto">
          <a:xfrm>
            <a:off x="457200" y="-65088"/>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Preparing for the worst-case scenario of collision</a:t>
            </a:r>
          </a:p>
        </p:txBody>
      </p:sp>
      <p:pic>
        <p:nvPicPr>
          <p:cNvPr id="77827" name="Picture 7">
            <a:extLst>
              <a:ext uri="{FF2B5EF4-FFF2-40B4-BE49-F238E27FC236}">
                <a16:creationId xmlns:a16="http://schemas.microsoft.com/office/drawing/2014/main" id="{C8599BBB-9FB0-C423-14E3-502C8B1253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750" y="1838325"/>
            <a:ext cx="7556500"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2">
            <a:extLst>
              <a:ext uri="{FF2B5EF4-FFF2-40B4-BE49-F238E27FC236}">
                <a16:creationId xmlns:a16="http://schemas.microsoft.com/office/drawing/2014/main" id="{F057DF9F-1F7C-3BE7-21EF-D8E90CE9D8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4300" y="4214813"/>
            <a:ext cx="6870700"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3">
            <a:extLst>
              <a:ext uri="{FF2B5EF4-FFF2-40B4-BE49-F238E27FC236}">
                <a16:creationId xmlns:a16="http://schemas.microsoft.com/office/drawing/2014/main" id="{07464A6D-E136-E1D6-95EB-16B3855957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2075" y="3313113"/>
            <a:ext cx="1428750"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0" name="Picture 4">
            <a:extLst>
              <a:ext uri="{FF2B5EF4-FFF2-40B4-BE49-F238E27FC236}">
                <a16:creationId xmlns:a16="http://schemas.microsoft.com/office/drawing/2014/main" id="{84F5603F-E5D9-5D11-A614-54B1C863C9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0588" y="3387725"/>
            <a:ext cx="2913062"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1" name="Picture 8">
            <a:extLst>
              <a:ext uri="{FF2B5EF4-FFF2-40B4-BE49-F238E27FC236}">
                <a16:creationId xmlns:a16="http://schemas.microsoft.com/office/drawing/2014/main" id="{E717B258-F7AA-CC8D-C4A1-6273B60BEB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 y="3779838"/>
            <a:ext cx="1358900"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2" name="TextBox 9">
            <a:extLst>
              <a:ext uri="{FF2B5EF4-FFF2-40B4-BE49-F238E27FC236}">
                <a16:creationId xmlns:a16="http://schemas.microsoft.com/office/drawing/2014/main" id="{A3504A1F-A0D8-6B7B-7446-5F1EDB55702B}"/>
              </a:ext>
            </a:extLst>
          </p:cNvPr>
          <p:cNvSpPr txBox="1">
            <a:spLocks noChangeArrowheads="1"/>
          </p:cNvSpPr>
          <p:nvPr/>
        </p:nvSpPr>
        <p:spPr bwMode="auto">
          <a:xfrm>
            <a:off x="1604963" y="4919663"/>
            <a:ext cx="400685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The packet should be at least for 2d seconds long so that the sender can get the notification of the collision (through the jamming signal)</a:t>
            </a:r>
          </a:p>
        </p:txBody>
      </p:sp>
      <p:pic>
        <p:nvPicPr>
          <p:cNvPr id="77833" name="Picture 11">
            <a:extLst>
              <a:ext uri="{FF2B5EF4-FFF2-40B4-BE49-F238E27FC236}">
                <a16:creationId xmlns:a16="http://schemas.microsoft.com/office/drawing/2014/main" id="{90E4345B-77DD-CB35-44A7-E89C4D6DF3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75288" y="1452563"/>
            <a:ext cx="1644650"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843ECEBD-51F8-0B74-BF71-EFCD52EA2CF1}"/>
              </a:ext>
            </a:extLst>
          </p:cNvPr>
          <p:cNvSpPr/>
          <p:nvPr/>
        </p:nvSpPr>
        <p:spPr>
          <a:xfrm>
            <a:off x="0" y="2051050"/>
            <a:ext cx="9140825" cy="1262063"/>
          </a:xfrm>
          <a:prstGeom prst="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Transmission time &gt;= 2*propagation time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Number Placeholder 1">
            <a:extLst>
              <a:ext uri="{FF2B5EF4-FFF2-40B4-BE49-F238E27FC236}">
                <a16:creationId xmlns:a16="http://schemas.microsoft.com/office/drawing/2014/main" id="{95ACDEC6-6EB7-E1B4-CB4F-956294285A7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077CFC-BB74-6246-B50A-350297655C6B}"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78850" name="Rectangle 2">
            <a:extLst>
              <a:ext uri="{FF2B5EF4-FFF2-40B4-BE49-F238E27FC236}">
                <a16:creationId xmlns:a16="http://schemas.microsoft.com/office/drawing/2014/main" id="{D29405C6-2228-0935-1ADF-55A1E7DA1E60}"/>
              </a:ext>
            </a:extLst>
          </p:cNvPr>
          <p:cNvSpPr txBox="1">
            <a:spLocks noChangeArrowheads="1"/>
          </p:cNvSpPr>
          <p:nvPr/>
        </p:nvSpPr>
        <p:spPr bwMode="auto">
          <a:xfrm>
            <a:off x="457200" y="-65088"/>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Preparing for the worst-case scenario of collision</a:t>
            </a:r>
          </a:p>
        </p:txBody>
      </p:sp>
      <p:pic>
        <p:nvPicPr>
          <p:cNvPr id="78851" name="Picture 7">
            <a:extLst>
              <a:ext uri="{FF2B5EF4-FFF2-40B4-BE49-F238E27FC236}">
                <a16:creationId xmlns:a16="http://schemas.microsoft.com/office/drawing/2014/main" id="{FDCAB725-96A4-2E84-34A6-0F7CADA001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750" y="1838325"/>
            <a:ext cx="7556500"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2" name="Picture 2">
            <a:extLst>
              <a:ext uri="{FF2B5EF4-FFF2-40B4-BE49-F238E27FC236}">
                <a16:creationId xmlns:a16="http://schemas.microsoft.com/office/drawing/2014/main" id="{B4E6EB30-1B8A-18C4-14B3-F34DBBB226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4300" y="4214813"/>
            <a:ext cx="6870700"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3" name="Picture 3">
            <a:extLst>
              <a:ext uri="{FF2B5EF4-FFF2-40B4-BE49-F238E27FC236}">
                <a16:creationId xmlns:a16="http://schemas.microsoft.com/office/drawing/2014/main" id="{3CFC3038-9A88-4E61-E8AE-E55E4FAF90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2075" y="3313113"/>
            <a:ext cx="1428750"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4" name="Picture 4">
            <a:extLst>
              <a:ext uri="{FF2B5EF4-FFF2-40B4-BE49-F238E27FC236}">
                <a16:creationId xmlns:a16="http://schemas.microsoft.com/office/drawing/2014/main" id="{474CA53E-662C-0D99-691B-F0B54BC9DD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0588" y="3387725"/>
            <a:ext cx="2913062"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5" name="Picture 8">
            <a:extLst>
              <a:ext uri="{FF2B5EF4-FFF2-40B4-BE49-F238E27FC236}">
                <a16:creationId xmlns:a16="http://schemas.microsoft.com/office/drawing/2014/main" id="{3A58E73A-5E5A-32EC-E1D4-804F2FFF03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 y="3779838"/>
            <a:ext cx="1358900"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6" name="Picture 11">
            <a:extLst>
              <a:ext uri="{FF2B5EF4-FFF2-40B4-BE49-F238E27FC236}">
                <a16:creationId xmlns:a16="http://schemas.microsoft.com/office/drawing/2014/main" id="{CE62E254-8B5F-2E82-0E45-6E218A24E1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75288" y="1452563"/>
            <a:ext cx="1644650"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7" name="Picture 8">
            <a:extLst>
              <a:ext uri="{FF2B5EF4-FFF2-40B4-BE49-F238E27FC236}">
                <a16:creationId xmlns:a16="http://schemas.microsoft.com/office/drawing/2014/main" id="{5D4FAD95-3483-03B3-8963-DF1B8E1AC94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73200" y="5424488"/>
            <a:ext cx="247967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4198E93C-49C8-CB57-4C57-101698985490}"/>
              </a:ext>
            </a:extLst>
          </p:cNvPr>
          <p:cNvSpPr/>
          <p:nvPr/>
        </p:nvSpPr>
        <p:spPr>
          <a:xfrm>
            <a:off x="1038225" y="5272088"/>
            <a:ext cx="3417888" cy="995362"/>
          </a:xfrm>
          <a:prstGeom prst="rect">
            <a:avLst/>
          </a:prstGeom>
          <a:noFill/>
          <a:ln w="60325">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D0518B43-D469-7A4A-53B7-9E9030BE14CD}"/>
              </a:ext>
            </a:extLst>
          </p:cNvPr>
          <p:cNvSpPr txBox="1"/>
          <p:nvPr/>
        </p:nvSpPr>
        <p:spPr>
          <a:xfrm>
            <a:off x="0" y="6321425"/>
            <a:ext cx="6553200" cy="400050"/>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a:ea typeface="ＭＳ Ｐゴシック" panose="020B0600070205080204" pitchFamily="34" charset="-128"/>
                <a:cs typeface="+mn-cs"/>
              </a:rPr>
              <a:t>Formula for minimum packet size (P) or maximum length (L)</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0897" name="Slide Number Placeholder 1">
            <a:extLst>
              <a:ext uri="{FF2B5EF4-FFF2-40B4-BE49-F238E27FC236}">
                <a16:creationId xmlns:a16="http://schemas.microsoft.com/office/drawing/2014/main" id="{6C72B75F-EB39-847D-386E-E81FC423ED0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17F6F0-F748-1245-A0D3-3AFFACE15AA3}"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80898" name="Rectangle 2">
            <a:extLst>
              <a:ext uri="{FF2B5EF4-FFF2-40B4-BE49-F238E27FC236}">
                <a16:creationId xmlns:a16="http://schemas.microsoft.com/office/drawing/2014/main" id="{C3594C57-38E7-EA62-6A44-DFAA1A061AAE}"/>
              </a:ext>
            </a:extLst>
          </p:cNvPr>
          <p:cNvSpPr txBox="1">
            <a:spLocks noChangeArrowheads="1"/>
          </p:cNvSpPr>
          <p:nvPr/>
        </p:nvSpPr>
        <p:spPr bwMode="auto">
          <a:xfrm>
            <a:off x="457200" y="-65088"/>
            <a:ext cx="822960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Two questions</a:t>
            </a:r>
          </a:p>
        </p:txBody>
      </p:sp>
      <p:sp>
        <p:nvSpPr>
          <p:cNvPr id="80899" name="TextBox 3">
            <a:extLst>
              <a:ext uri="{FF2B5EF4-FFF2-40B4-BE49-F238E27FC236}">
                <a16:creationId xmlns:a16="http://schemas.microsoft.com/office/drawing/2014/main" id="{6A2A68A5-48F2-F0EA-E7F5-48592313273D}"/>
              </a:ext>
            </a:extLst>
          </p:cNvPr>
          <p:cNvSpPr txBox="1">
            <a:spLocks noChangeArrowheads="1"/>
          </p:cNvSpPr>
          <p:nvPr/>
        </p:nvSpPr>
        <p:spPr bwMode="auto">
          <a:xfrm>
            <a:off x="347663" y="1289050"/>
            <a:ext cx="78787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 Why does the receiver send jamming signal after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detecting collision?</a:t>
            </a:r>
          </a:p>
        </p:txBody>
      </p:sp>
      <p:sp>
        <p:nvSpPr>
          <p:cNvPr id="80900" name="TextBox 4">
            <a:extLst>
              <a:ext uri="{FF2B5EF4-FFF2-40B4-BE49-F238E27FC236}">
                <a16:creationId xmlns:a16="http://schemas.microsoft.com/office/drawing/2014/main" id="{B867DAE9-ECFA-0108-764D-F0E2B28C5348}"/>
              </a:ext>
            </a:extLst>
          </p:cNvPr>
          <p:cNvSpPr txBox="1">
            <a:spLocks noChangeArrowheads="1"/>
          </p:cNvSpPr>
          <p:nvPr/>
        </p:nvSpPr>
        <p:spPr bwMode="auto">
          <a:xfrm>
            <a:off x="347663" y="3074988"/>
            <a:ext cx="818673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2. In the worst-case collision scenario, why did we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consider collision with the first bit of the packet?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Is it possible to have collision in the middle or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the end in this scenario.</a:t>
            </a:r>
          </a:p>
        </p:txBody>
      </p:sp>
    </p:spTree>
  </p:cSld>
  <p:clrMapOvr>
    <a:masterClrMapping/>
  </p:clrMapOvr>
  <p:transition spd="slow"/>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21" name="Slide Number Placeholder 1">
            <a:extLst>
              <a:ext uri="{FF2B5EF4-FFF2-40B4-BE49-F238E27FC236}">
                <a16:creationId xmlns:a16="http://schemas.microsoft.com/office/drawing/2014/main" id="{649A3D98-6944-8B6A-DC02-D398F19C0ED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ED9A51E-5543-8440-AA77-29CFC3844D00}"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81922" name="Rectangle 2">
            <a:extLst>
              <a:ext uri="{FF2B5EF4-FFF2-40B4-BE49-F238E27FC236}">
                <a16:creationId xmlns:a16="http://schemas.microsoft.com/office/drawing/2014/main" id="{F3D71934-5A12-5571-7463-8FBA71C86586}"/>
              </a:ext>
            </a:extLst>
          </p:cNvPr>
          <p:cNvSpPr txBox="1">
            <a:spLocks noChangeArrowheads="1"/>
          </p:cNvSpPr>
          <p:nvPr/>
        </p:nvSpPr>
        <p:spPr bwMode="auto">
          <a:xfrm>
            <a:off x="457200" y="-65088"/>
            <a:ext cx="822960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Two questions</a:t>
            </a:r>
          </a:p>
        </p:txBody>
      </p:sp>
      <p:cxnSp>
        <p:nvCxnSpPr>
          <p:cNvPr id="10" name="Straight Connector 9">
            <a:extLst>
              <a:ext uri="{FF2B5EF4-FFF2-40B4-BE49-F238E27FC236}">
                <a16:creationId xmlns:a16="http://schemas.microsoft.com/office/drawing/2014/main" id="{6626956D-45ED-AE8D-269F-DE80BC676FE9}"/>
              </a:ext>
            </a:extLst>
          </p:cNvPr>
          <p:cNvCxnSpPr>
            <a:cxnSpLocks/>
            <a:stCxn id="81927" idx="2"/>
          </p:cNvCxnSpPr>
          <p:nvPr/>
        </p:nvCxnSpPr>
        <p:spPr>
          <a:xfrm>
            <a:off x="1141413" y="4002088"/>
            <a:ext cx="637857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E7FC5D4C-2EB9-82EC-6160-A90B988CE0BA}"/>
              </a:ext>
            </a:extLst>
          </p:cNvPr>
          <p:cNvCxnSpPr>
            <a:cxnSpLocks/>
          </p:cNvCxnSpPr>
          <p:nvPr/>
        </p:nvCxnSpPr>
        <p:spPr>
          <a:xfrm flipV="1">
            <a:off x="1154113" y="3544888"/>
            <a:ext cx="0" cy="457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3B1569A0-1DE2-CE8B-2447-5BF1ACB80AA1}"/>
              </a:ext>
            </a:extLst>
          </p:cNvPr>
          <p:cNvCxnSpPr>
            <a:cxnSpLocks/>
          </p:cNvCxnSpPr>
          <p:nvPr/>
        </p:nvCxnSpPr>
        <p:spPr>
          <a:xfrm flipV="1">
            <a:off x="4337050" y="3544888"/>
            <a:ext cx="0" cy="457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F742B516-01FF-B271-13C8-BA0275401A95}"/>
              </a:ext>
            </a:extLst>
          </p:cNvPr>
          <p:cNvCxnSpPr>
            <a:cxnSpLocks/>
          </p:cNvCxnSpPr>
          <p:nvPr/>
        </p:nvCxnSpPr>
        <p:spPr>
          <a:xfrm flipV="1">
            <a:off x="7519988" y="3544888"/>
            <a:ext cx="0" cy="457200"/>
          </a:xfrm>
          <a:prstGeom prst="line">
            <a:avLst/>
          </a:prstGeom>
        </p:spPr>
        <p:style>
          <a:lnRef idx="2">
            <a:schemeClr val="accent1"/>
          </a:lnRef>
          <a:fillRef idx="0">
            <a:schemeClr val="accent1"/>
          </a:fillRef>
          <a:effectRef idx="1">
            <a:schemeClr val="accent1"/>
          </a:effectRef>
          <a:fontRef idx="minor">
            <a:schemeClr val="tx1"/>
          </a:fontRef>
        </p:style>
      </p:cxnSp>
      <p:pic>
        <p:nvPicPr>
          <p:cNvPr id="81927" name="Picture 2" descr="Flat Laptop Icon Design Transparent PNG &amp; SVG Vector">
            <a:extLst>
              <a:ext uri="{FF2B5EF4-FFF2-40B4-BE49-F238E27FC236}">
                <a16:creationId xmlns:a16="http://schemas.microsoft.com/office/drawing/2014/main" id="{4FE4DF11-9A61-2E85-15B9-CEF76B0194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475" y="2714625"/>
            <a:ext cx="1287463"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8" name="Picture 2" descr="Flat Laptop Icon Design Transparent PNG &amp; SVG Vector">
            <a:extLst>
              <a:ext uri="{FF2B5EF4-FFF2-40B4-BE49-F238E27FC236}">
                <a16:creationId xmlns:a16="http://schemas.microsoft.com/office/drawing/2014/main" id="{2B1364D7-CCBA-81AD-C7AE-6FB79F073E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8163" y="2570163"/>
            <a:ext cx="1287462" cy="128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9" name="Picture 2" descr="Flat Laptop Icon Design Transparent PNG &amp; SVG Vector">
            <a:extLst>
              <a:ext uri="{FF2B5EF4-FFF2-40B4-BE49-F238E27FC236}">
                <a16:creationId xmlns:a16="http://schemas.microsoft.com/office/drawing/2014/main" id="{4B8028C8-A272-1B9E-0A60-202CE77EE5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9350" y="2643188"/>
            <a:ext cx="128587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812" name="Picture 4" descr="Sine Wave Icon - Download Sine Wave Icon 538697 | Noun Project">
            <a:extLst>
              <a:ext uri="{FF2B5EF4-FFF2-40B4-BE49-F238E27FC236}">
                <a16:creationId xmlns:a16="http://schemas.microsoft.com/office/drawing/2014/main" id="{9F84B2C9-8127-D588-8A30-B49F16BCFB44}"/>
              </a:ext>
            </a:extLst>
          </p:cNvPr>
          <p:cNvPicPr>
            <a:picLocks noChangeAspect="1" noChangeArrowheads="1"/>
          </p:cNvPicPr>
          <p:nvPr/>
        </p:nvPicPr>
        <p:blipFill>
          <a:blip r:embed="rId3">
            <a:duotone>
              <a:schemeClr val="accent2">
                <a:shade val="45000"/>
                <a:satMod val="135000"/>
              </a:schemeClr>
              <a:prstClr val="white"/>
            </a:duotone>
          </a:blip>
          <a:srcRect/>
          <a:stretch>
            <a:fillRect/>
          </a:stretch>
        </p:blipFill>
        <p:spPr bwMode="auto">
          <a:xfrm>
            <a:off x="498706" y="3286317"/>
            <a:ext cx="1875216" cy="2540000"/>
          </a:xfrm>
          <a:prstGeom prst="rect">
            <a:avLst/>
          </a:prstGeom>
          <a:noFill/>
        </p:spPr>
      </p:pic>
      <p:pic>
        <p:nvPicPr>
          <p:cNvPr id="21" name="Picture 4" descr="Sine Wave Icon - Download Sine Wave Icon 538697 | Noun Project">
            <a:extLst>
              <a:ext uri="{FF2B5EF4-FFF2-40B4-BE49-F238E27FC236}">
                <a16:creationId xmlns:a16="http://schemas.microsoft.com/office/drawing/2014/main" id="{90E706E0-DCD3-2EDE-EA16-114AA980FD19}"/>
              </a:ext>
            </a:extLst>
          </p:cNvPr>
          <p:cNvPicPr>
            <a:picLocks noChangeAspect="1" noChangeArrowheads="1"/>
          </p:cNvPicPr>
          <p:nvPr/>
        </p:nvPicPr>
        <p:blipFill>
          <a:blip r:embed="rId3">
            <a:duotone>
              <a:schemeClr val="accent3">
                <a:shade val="45000"/>
                <a:satMod val="135000"/>
              </a:schemeClr>
              <a:prstClr val="white"/>
            </a:duotone>
          </a:blip>
          <a:srcRect/>
          <a:stretch>
            <a:fillRect/>
          </a:stretch>
        </p:blipFill>
        <p:spPr bwMode="auto">
          <a:xfrm flipH="1">
            <a:off x="6594471" y="3286317"/>
            <a:ext cx="1875215" cy="2540000"/>
          </a:xfrm>
          <a:prstGeom prst="rect">
            <a:avLst/>
          </a:prstGeom>
          <a:noFill/>
        </p:spPr>
      </p:pic>
      <p:sp>
        <p:nvSpPr>
          <p:cNvPr id="81932" name="TextBox 21">
            <a:extLst>
              <a:ext uri="{FF2B5EF4-FFF2-40B4-BE49-F238E27FC236}">
                <a16:creationId xmlns:a16="http://schemas.microsoft.com/office/drawing/2014/main" id="{DEB75AD7-8FE2-8862-8E91-8D893A12783E}"/>
              </a:ext>
            </a:extLst>
          </p:cNvPr>
          <p:cNvSpPr txBox="1">
            <a:spLocks noChangeArrowheads="1"/>
          </p:cNvSpPr>
          <p:nvPr/>
        </p:nvSpPr>
        <p:spPr bwMode="auto">
          <a:xfrm>
            <a:off x="377825" y="2500313"/>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Host A</a:t>
            </a:r>
          </a:p>
        </p:txBody>
      </p:sp>
      <p:sp>
        <p:nvSpPr>
          <p:cNvPr id="81933" name="TextBox 22">
            <a:extLst>
              <a:ext uri="{FF2B5EF4-FFF2-40B4-BE49-F238E27FC236}">
                <a16:creationId xmlns:a16="http://schemas.microsoft.com/office/drawing/2014/main" id="{C962BB11-A5A5-5547-203C-6A53B9276521}"/>
              </a:ext>
            </a:extLst>
          </p:cNvPr>
          <p:cNvSpPr txBox="1">
            <a:spLocks noChangeArrowheads="1"/>
          </p:cNvSpPr>
          <p:nvPr/>
        </p:nvSpPr>
        <p:spPr bwMode="auto">
          <a:xfrm>
            <a:off x="3776663" y="2501900"/>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Host B</a:t>
            </a:r>
          </a:p>
        </p:txBody>
      </p:sp>
      <p:sp>
        <p:nvSpPr>
          <p:cNvPr id="81934" name="TextBox 23">
            <a:extLst>
              <a:ext uri="{FF2B5EF4-FFF2-40B4-BE49-F238E27FC236}">
                <a16:creationId xmlns:a16="http://schemas.microsoft.com/office/drawing/2014/main" id="{E1B8BC3E-50C3-A54A-1AFE-EC6C5BE19526}"/>
              </a:ext>
            </a:extLst>
          </p:cNvPr>
          <p:cNvSpPr txBox="1">
            <a:spLocks noChangeArrowheads="1"/>
          </p:cNvSpPr>
          <p:nvPr/>
        </p:nvSpPr>
        <p:spPr bwMode="auto">
          <a:xfrm>
            <a:off x="6891338" y="2487613"/>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Host C</a:t>
            </a:r>
          </a:p>
        </p:txBody>
      </p:sp>
      <p:sp>
        <p:nvSpPr>
          <p:cNvPr id="81935" name="TextBox 24">
            <a:extLst>
              <a:ext uri="{FF2B5EF4-FFF2-40B4-BE49-F238E27FC236}">
                <a16:creationId xmlns:a16="http://schemas.microsoft.com/office/drawing/2014/main" id="{739EFAA6-A800-BD2C-7F07-450DA21BAE49}"/>
              </a:ext>
            </a:extLst>
          </p:cNvPr>
          <p:cNvSpPr txBox="1">
            <a:spLocks noChangeArrowheads="1"/>
          </p:cNvSpPr>
          <p:nvPr/>
        </p:nvSpPr>
        <p:spPr bwMode="auto">
          <a:xfrm>
            <a:off x="347663" y="1289050"/>
            <a:ext cx="78787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 Why does the receiver send jamming signal after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detecting collision?</a:t>
            </a:r>
          </a:p>
        </p:txBody>
      </p:sp>
    </p:spTree>
  </p:cSld>
  <p:clrMapOvr>
    <a:masterClrMapping/>
  </p:clrMapOvr>
  <p:transition spd="slow"/>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945" name="Slide Number Placeholder 1">
            <a:extLst>
              <a:ext uri="{FF2B5EF4-FFF2-40B4-BE49-F238E27FC236}">
                <a16:creationId xmlns:a16="http://schemas.microsoft.com/office/drawing/2014/main" id="{9C4B610B-F8E5-EB13-7E15-D882706CB18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C9A0941-B1F8-D042-AB34-B50851A9F66F}"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82946" name="Rectangle 2">
            <a:extLst>
              <a:ext uri="{FF2B5EF4-FFF2-40B4-BE49-F238E27FC236}">
                <a16:creationId xmlns:a16="http://schemas.microsoft.com/office/drawing/2014/main" id="{3410520A-73F4-C69A-D13E-DF4A013B5B2A}"/>
              </a:ext>
            </a:extLst>
          </p:cNvPr>
          <p:cNvSpPr txBox="1">
            <a:spLocks noChangeArrowheads="1"/>
          </p:cNvSpPr>
          <p:nvPr/>
        </p:nvSpPr>
        <p:spPr bwMode="auto">
          <a:xfrm>
            <a:off x="457200" y="-65088"/>
            <a:ext cx="822960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Two questions</a:t>
            </a:r>
          </a:p>
        </p:txBody>
      </p:sp>
      <p:cxnSp>
        <p:nvCxnSpPr>
          <p:cNvPr id="10" name="Straight Connector 9">
            <a:extLst>
              <a:ext uri="{FF2B5EF4-FFF2-40B4-BE49-F238E27FC236}">
                <a16:creationId xmlns:a16="http://schemas.microsoft.com/office/drawing/2014/main" id="{DCE3A812-6377-3D29-3D7F-87C18FC21CB2}"/>
              </a:ext>
            </a:extLst>
          </p:cNvPr>
          <p:cNvCxnSpPr>
            <a:cxnSpLocks/>
            <a:stCxn id="82951" idx="2"/>
          </p:cNvCxnSpPr>
          <p:nvPr/>
        </p:nvCxnSpPr>
        <p:spPr>
          <a:xfrm>
            <a:off x="1141413" y="4002088"/>
            <a:ext cx="637857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C727611A-BD44-AC5A-55DB-51D9ED4E8BF4}"/>
              </a:ext>
            </a:extLst>
          </p:cNvPr>
          <p:cNvCxnSpPr>
            <a:cxnSpLocks/>
          </p:cNvCxnSpPr>
          <p:nvPr/>
        </p:nvCxnSpPr>
        <p:spPr>
          <a:xfrm flipV="1">
            <a:off x="1154113" y="3544888"/>
            <a:ext cx="0" cy="457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2088F05D-E7F6-18F3-DA86-BA0A2F9D4D7E}"/>
              </a:ext>
            </a:extLst>
          </p:cNvPr>
          <p:cNvCxnSpPr>
            <a:cxnSpLocks/>
          </p:cNvCxnSpPr>
          <p:nvPr/>
        </p:nvCxnSpPr>
        <p:spPr>
          <a:xfrm flipV="1">
            <a:off x="4337050" y="3544888"/>
            <a:ext cx="0" cy="457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A97672C8-E475-E4FE-28EC-BC0F8D30D416}"/>
              </a:ext>
            </a:extLst>
          </p:cNvPr>
          <p:cNvCxnSpPr>
            <a:cxnSpLocks/>
          </p:cNvCxnSpPr>
          <p:nvPr/>
        </p:nvCxnSpPr>
        <p:spPr>
          <a:xfrm flipV="1">
            <a:off x="7519988" y="3544888"/>
            <a:ext cx="0" cy="457200"/>
          </a:xfrm>
          <a:prstGeom prst="line">
            <a:avLst/>
          </a:prstGeom>
        </p:spPr>
        <p:style>
          <a:lnRef idx="2">
            <a:schemeClr val="accent1"/>
          </a:lnRef>
          <a:fillRef idx="0">
            <a:schemeClr val="accent1"/>
          </a:fillRef>
          <a:effectRef idx="1">
            <a:schemeClr val="accent1"/>
          </a:effectRef>
          <a:fontRef idx="minor">
            <a:schemeClr val="tx1"/>
          </a:fontRef>
        </p:style>
      </p:cxnSp>
      <p:pic>
        <p:nvPicPr>
          <p:cNvPr id="82951" name="Picture 2" descr="Flat Laptop Icon Design Transparent PNG &amp; SVG Vector">
            <a:extLst>
              <a:ext uri="{FF2B5EF4-FFF2-40B4-BE49-F238E27FC236}">
                <a16:creationId xmlns:a16="http://schemas.microsoft.com/office/drawing/2014/main" id="{E1C43076-8414-1EEC-605F-77888F5A55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475" y="2714625"/>
            <a:ext cx="1287463"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2" name="Picture 2" descr="Flat Laptop Icon Design Transparent PNG &amp; SVG Vector">
            <a:extLst>
              <a:ext uri="{FF2B5EF4-FFF2-40B4-BE49-F238E27FC236}">
                <a16:creationId xmlns:a16="http://schemas.microsoft.com/office/drawing/2014/main" id="{B58C161F-6D44-AC2B-9733-B673669F35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8163" y="2570163"/>
            <a:ext cx="1287462" cy="128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3" name="Picture 2" descr="Flat Laptop Icon Design Transparent PNG &amp; SVG Vector">
            <a:extLst>
              <a:ext uri="{FF2B5EF4-FFF2-40B4-BE49-F238E27FC236}">
                <a16:creationId xmlns:a16="http://schemas.microsoft.com/office/drawing/2014/main" id="{8B01B283-ED6B-271C-8CC5-B739DEFC95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9350" y="2643188"/>
            <a:ext cx="128587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812" name="Picture 4" descr="Sine Wave Icon - Download Sine Wave Icon 538697 | Noun Project">
            <a:extLst>
              <a:ext uri="{FF2B5EF4-FFF2-40B4-BE49-F238E27FC236}">
                <a16:creationId xmlns:a16="http://schemas.microsoft.com/office/drawing/2014/main" id="{FD652D56-2FAD-20B2-E566-4C4CB6EEC078}"/>
              </a:ext>
            </a:extLst>
          </p:cNvPr>
          <p:cNvPicPr>
            <a:picLocks noChangeAspect="1" noChangeArrowheads="1"/>
          </p:cNvPicPr>
          <p:nvPr/>
        </p:nvPicPr>
        <p:blipFill>
          <a:blip r:embed="rId3">
            <a:duotone>
              <a:schemeClr val="accent2">
                <a:shade val="45000"/>
                <a:satMod val="135000"/>
              </a:schemeClr>
              <a:prstClr val="white"/>
            </a:duotone>
          </a:blip>
          <a:srcRect/>
          <a:stretch>
            <a:fillRect/>
          </a:stretch>
        </p:blipFill>
        <p:spPr bwMode="auto">
          <a:xfrm>
            <a:off x="498706" y="3286317"/>
            <a:ext cx="1875216" cy="2540000"/>
          </a:xfrm>
          <a:prstGeom prst="rect">
            <a:avLst/>
          </a:prstGeom>
          <a:noFill/>
        </p:spPr>
      </p:pic>
      <p:pic>
        <p:nvPicPr>
          <p:cNvPr id="20" name="Picture 4" descr="Sine Wave Icon - Download Sine Wave Icon 538697 | Noun Project">
            <a:extLst>
              <a:ext uri="{FF2B5EF4-FFF2-40B4-BE49-F238E27FC236}">
                <a16:creationId xmlns:a16="http://schemas.microsoft.com/office/drawing/2014/main" id="{9FD264BD-B152-DF59-6DDE-C87078CC533F}"/>
              </a:ext>
            </a:extLst>
          </p:cNvPr>
          <p:cNvPicPr>
            <a:picLocks noChangeAspect="1" noChangeArrowheads="1"/>
          </p:cNvPicPr>
          <p:nvPr/>
        </p:nvPicPr>
        <p:blipFill>
          <a:blip r:embed="rId3">
            <a:duotone>
              <a:schemeClr val="accent3">
                <a:shade val="45000"/>
                <a:satMod val="135000"/>
              </a:schemeClr>
              <a:prstClr val="white"/>
            </a:duotone>
          </a:blip>
          <a:srcRect/>
          <a:stretch>
            <a:fillRect/>
          </a:stretch>
        </p:blipFill>
        <p:spPr bwMode="auto">
          <a:xfrm flipH="1">
            <a:off x="6594471" y="3286317"/>
            <a:ext cx="1875215" cy="2540000"/>
          </a:xfrm>
          <a:prstGeom prst="rect">
            <a:avLst/>
          </a:prstGeom>
          <a:noFill/>
        </p:spPr>
      </p:pic>
      <p:pic>
        <p:nvPicPr>
          <p:cNvPr id="14" name="Picture 4" descr="Sine Wave Icon - Download Sine Wave Icon 538697 | Noun Project">
            <a:extLst>
              <a:ext uri="{FF2B5EF4-FFF2-40B4-BE49-F238E27FC236}">
                <a16:creationId xmlns:a16="http://schemas.microsoft.com/office/drawing/2014/main" id="{327BA226-E94C-49BB-BDA2-E9288D087837}"/>
              </a:ext>
            </a:extLst>
          </p:cNvPr>
          <p:cNvPicPr>
            <a:picLocks noChangeAspect="1" noChangeArrowheads="1"/>
          </p:cNvPicPr>
          <p:nvPr/>
        </p:nvPicPr>
        <p:blipFill>
          <a:blip r:embed="rId3">
            <a:duotone>
              <a:schemeClr val="accent2">
                <a:shade val="45000"/>
                <a:satMod val="135000"/>
              </a:schemeClr>
              <a:prstClr val="white"/>
            </a:duotone>
          </a:blip>
          <a:srcRect/>
          <a:stretch>
            <a:fillRect/>
          </a:stretch>
        </p:blipFill>
        <p:spPr bwMode="auto">
          <a:xfrm>
            <a:off x="3404494" y="3283772"/>
            <a:ext cx="1875216" cy="2540000"/>
          </a:xfrm>
          <a:prstGeom prst="rect">
            <a:avLst/>
          </a:prstGeom>
          <a:noFill/>
        </p:spPr>
      </p:pic>
      <p:pic>
        <p:nvPicPr>
          <p:cNvPr id="18" name="Picture 4" descr="Sine Wave Icon - Download Sine Wave Icon 538697 | Noun Project">
            <a:extLst>
              <a:ext uri="{FF2B5EF4-FFF2-40B4-BE49-F238E27FC236}">
                <a16:creationId xmlns:a16="http://schemas.microsoft.com/office/drawing/2014/main" id="{3E6F5384-8610-3C2E-92E2-6351DFE87E29}"/>
              </a:ext>
            </a:extLst>
          </p:cNvPr>
          <p:cNvPicPr>
            <a:picLocks noChangeAspect="1" noChangeArrowheads="1"/>
          </p:cNvPicPr>
          <p:nvPr/>
        </p:nvPicPr>
        <p:blipFill>
          <a:blip r:embed="rId3">
            <a:duotone>
              <a:schemeClr val="accent3">
                <a:shade val="45000"/>
                <a:satMod val="135000"/>
              </a:schemeClr>
              <a:prstClr val="white"/>
            </a:duotone>
          </a:blip>
          <a:srcRect/>
          <a:stretch>
            <a:fillRect/>
          </a:stretch>
        </p:blipFill>
        <p:spPr bwMode="auto">
          <a:xfrm flipH="1">
            <a:off x="3394311" y="3280403"/>
            <a:ext cx="1875215" cy="2540000"/>
          </a:xfrm>
          <a:prstGeom prst="rect">
            <a:avLst/>
          </a:prstGeom>
          <a:noFill/>
        </p:spPr>
      </p:pic>
      <p:sp>
        <p:nvSpPr>
          <p:cNvPr id="82958" name="TextBox 4">
            <a:extLst>
              <a:ext uri="{FF2B5EF4-FFF2-40B4-BE49-F238E27FC236}">
                <a16:creationId xmlns:a16="http://schemas.microsoft.com/office/drawing/2014/main" id="{26205452-9511-0430-5F40-916ABE3494EF}"/>
              </a:ext>
            </a:extLst>
          </p:cNvPr>
          <p:cNvSpPr txBox="1">
            <a:spLocks noChangeArrowheads="1"/>
          </p:cNvSpPr>
          <p:nvPr/>
        </p:nvSpPr>
        <p:spPr bwMode="auto">
          <a:xfrm>
            <a:off x="3546475" y="4921250"/>
            <a:ext cx="15700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Collision</a:t>
            </a:r>
          </a:p>
        </p:txBody>
      </p:sp>
      <p:pic>
        <p:nvPicPr>
          <p:cNvPr id="19" name="Picture 4" descr="Sine Wave Icon - Download Sine Wave Icon 538697 | Noun Project">
            <a:extLst>
              <a:ext uri="{FF2B5EF4-FFF2-40B4-BE49-F238E27FC236}">
                <a16:creationId xmlns:a16="http://schemas.microsoft.com/office/drawing/2014/main" id="{C7CAA447-5592-AED2-6C38-0A2257891AA7}"/>
              </a:ext>
            </a:extLst>
          </p:cNvPr>
          <p:cNvPicPr>
            <a:picLocks noChangeAspect="1" noChangeArrowheads="1"/>
          </p:cNvPicPr>
          <p:nvPr/>
        </p:nvPicPr>
        <p:blipFill>
          <a:blip r:embed="rId3">
            <a:duotone>
              <a:schemeClr val="accent2">
                <a:shade val="45000"/>
                <a:satMod val="135000"/>
              </a:schemeClr>
              <a:prstClr val="white"/>
            </a:duotone>
          </a:blip>
          <a:srcRect/>
          <a:stretch>
            <a:fillRect/>
          </a:stretch>
        </p:blipFill>
        <p:spPr bwMode="auto">
          <a:xfrm>
            <a:off x="5568461" y="3940687"/>
            <a:ext cx="1875216" cy="2540000"/>
          </a:xfrm>
          <a:prstGeom prst="rect">
            <a:avLst/>
          </a:prstGeom>
          <a:noFill/>
        </p:spPr>
      </p:pic>
      <p:sp>
        <p:nvSpPr>
          <p:cNvPr id="21" name="TextBox 20">
            <a:extLst>
              <a:ext uri="{FF2B5EF4-FFF2-40B4-BE49-F238E27FC236}">
                <a16:creationId xmlns:a16="http://schemas.microsoft.com/office/drawing/2014/main" id="{06201FE7-C753-A8E1-A216-D6FDE2F1AB03}"/>
              </a:ext>
            </a:extLst>
          </p:cNvPr>
          <p:cNvSpPr txBox="1">
            <a:spLocks noChangeArrowheads="1"/>
          </p:cNvSpPr>
          <p:nvPr/>
        </p:nvSpPr>
        <p:spPr bwMode="auto">
          <a:xfrm>
            <a:off x="6496050" y="5661025"/>
            <a:ext cx="23383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Host C detects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collision</a:t>
            </a:r>
          </a:p>
        </p:txBody>
      </p:sp>
      <p:sp>
        <p:nvSpPr>
          <p:cNvPr id="82961" name="TextBox 21">
            <a:extLst>
              <a:ext uri="{FF2B5EF4-FFF2-40B4-BE49-F238E27FC236}">
                <a16:creationId xmlns:a16="http://schemas.microsoft.com/office/drawing/2014/main" id="{38E38E51-4E84-E789-D11F-5B24BE9128B4}"/>
              </a:ext>
            </a:extLst>
          </p:cNvPr>
          <p:cNvSpPr txBox="1">
            <a:spLocks noChangeArrowheads="1"/>
          </p:cNvSpPr>
          <p:nvPr/>
        </p:nvSpPr>
        <p:spPr bwMode="auto">
          <a:xfrm>
            <a:off x="377825" y="2500313"/>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Host A</a:t>
            </a:r>
          </a:p>
        </p:txBody>
      </p:sp>
      <p:sp>
        <p:nvSpPr>
          <p:cNvPr id="82962" name="TextBox 22">
            <a:extLst>
              <a:ext uri="{FF2B5EF4-FFF2-40B4-BE49-F238E27FC236}">
                <a16:creationId xmlns:a16="http://schemas.microsoft.com/office/drawing/2014/main" id="{09299E9D-8630-48DD-8756-C6D83DBE3824}"/>
              </a:ext>
            </a:extLst>
          </p:cNvPr>
          <p:cNvSpPr txBox="1">
            <a:spLocks noChangeArrowheads="1"/>
          </p:cNvSpPr>
          <p:nvPr/>
        </p:nvSpPr>
        <p:spPr bwMode="auto">
          <a:xfrm>
            <a:off x="3776663" y="2501900"/>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Host B</a:t>
            </a:r>
          </a:p>
        </p:txBody>
      </p:sp>
      <p:sp>
        <p:nvSpPr>
          <p:cNvPr id="82963" name="TextBox 23">
            <a:extLst>
              <a:ext uri="{FF2B5EF4-FFF2-40B4-BE49-F238E27FC236}">
                <a16:creationId xmlns:a16="http://schemas.microsoft.com/office/drawing/2014/main" id="{D6E79368-69F5-73F7-0731-EC9E29353C52}"/>
              </a:ext>
            </a:extLst>
          </p:cNvPr>
          <p:cNvSpPr txBox="1">
            <a:spLocks noChangeArrowheads="1"/>
          </p:cNvSpPr>
          <p:nvPr/>
        </p:nvSpPr>
        <p:spPr bwMode="auto">
          <a:xfrm>
            <a:off x="6891338" y="2487613"/>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Host C</a:t>
            </a:r>
          </a:p>
        </p:txBody>
      </p:sp>
      <p:sp>
        <p:nvSpPr>
          <p:cNvPr id="82964" name="TextBox 24">
            <a:extLst>
              <a:ext uri="{FF2B5EF4-FFF2-40B4-BE49-F238E27FC236}">
                <a16:creationId xmlns:a16="http://schemas.microsoft.com/office/drawing/2014/main" id="{50FB5DD8-64DE-E12C-306A-EA85AAFBB709}"/>
              </a:ext>
            </a:extLst>
          </p:cNvPr>
          <p:cNvSpPr txBox="1">
            <a:spLocks noChangeArrowheads="1"/>
          </p:cNvSpPr>
          <p:nvPr/>
        </p:nvSpPr>
        <p:spPr bwMode="auto">
          <a:xfrm>
            <a:off x="347663" y="1289050"/>
            <a:ext cx="78787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 Why does the receiver send jamming signal after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detecting collision?</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3969" name="Slide Number Placeholder 1">
            <a:extLst>
              <a:ext uri="{FF2B5EF4-FFF2-40B4-BE49-F238E27FC236}">
                <a16:creationId xmlns:a16="http://schemas.microsoft.com/office/drawing/2014/main" id="{5A04AB0B-02C5-7855-0EF8-B0B8E09280A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046C623-CD9A-3847-B31C-EAE42B7DF76A}"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83970" name="Rectangle 2">
            <a:extLst>
              <a:ext uri="{FF2B5EF4-FFF2-40B4-BE49-F238E27FC236}">
                <a16:creationId xmlns:a16="http://schemas.microsoft.com/office/drawing/2014/main" id="{FA29AFFF-8DE7-0C85-9B24-9A97127B1D05}"/>
              </a:ext>
            </a:extLst>
          </p:cNvPr>
          <p:cNvSpPr txBox="1">
            <a:spLocks noChangeArrowheads="1"/>
          </p:cNvSpPr>
          <p:nvPr/>
        </p:nvSpPr>
        <p:spPr bwMode="auto">
          <a:xfrm>
            <a:off x="457200" y="-65088"/>
            <a:ext cx="822960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Two questions</a:t>
            </a:r>
          </a:p>
        </p:txBody>
      </p:sp>
      <p:cxnSp>
        <p:nvCxnSpPr>
          <p:cNvPr id="10" name="Straight Connector 9">
            <a:extLst>
              <a:ext uri="{FF2B5EF4-FFF2-40B4-BE49-F238E27FC236}">
                <a16:creationId xmlns:a16="http://schemas.microsoft.com/office/drawing/2014/main" id="{002E63AC-E1B3-6777-04A6-DDADBC85FC79}"/>
              </a:ext>
            </a:extLst>
          </p:cNvPr>
          <p:cNvCxnSpPr>
            <a:cxnSpLocks/>
            <a:stCxn id="83975" idx="2"/>
          </p:cNvCxnSpPr>
          <p:nvPr/>
        </p:nvCxnSpPr>
        <p:spPr>
          <a:xfrm>
            <a:off x="1141413" y="4002088"/>
            <a:ext cx="637857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A85028E5-A65E-009D-2F89-BDF34FBDA870}"/>
              </a:ext>
            </a:extLst>
          </p:cNvPr>
          <p:cNvCxnSpPr>
            <a:cxnSpLocks/>
          </p:cNvCxnSpPr>
          <p:nvPr/>
        </p:nvCxnSpPr>
        <p:spPr>
          <a:xfrm flipV="1">
            <a:off x="1154113" y="3544888"/>
            <a:ext cx="0" cy="457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40EF338B-872C-8AD7-6B79-FA39BA990425}"/>
              </a:ext>
            </a:extLst>
          </p:cNvPr>
          <p:cNvCxnSpPr>
            <a:cxnSpLocks/>
          </p:cNvCxnSpPr>
          <p:nvPr/>
        </p:nvCxnSpPr>
        <p:spPr>
          <a:xfrm flipV="1">
            <a:off x="4337050" y="3544888"/>
            <a:ext cx="0" cy="457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298C03EF-F462-940E-C992-2EAB42D8113B}"/>
              </a:ext>
            </a:extLst>
          </p:cNvPr>
          <p:cNvCxnSpPr>
            <a:cxnSpLocks/>
          </p:cNvCxnSpPr>
          <p:nvPr/>
        </p:nvCxnSpPr>
        <p:spPr>
          <a:xfrm flipV="1">
            <a:off x="7519988" y="3544888"/>
            <a:ext cx="0" cy="457200"/>
          </a:xfrm>
          <a:prstGeom prst="line">
            <a:avLst/>
          </a:prstGeom>
        </p:spPr>
        <p:style>
          <a:lnRef idx="2">
            <a:schemeClr val="accent1"/>
          </a:lnRef>
          <a:fillRef idx="0">
            <a:schemeClr val="accent1"/>
          </a:fillRef>
          <a:effectRef idx="1">
            <a:schemeClr val="accent1"/>
          </a:effectRef>
          <a:fontRef idx="minor">
            <a:schemeClr val="tx1"/>
          </a:fontRef>
        </p:style>
      </p:cxnSp>
      <p:pic>
        <p:nvPicPr>
          <p:cNvPr id="83975" name="Picture 2" descr="Flat Laptop Icon Design Transparent PNG &amp; SVG Vector">
            <a:extLst>
              <a:ext uri="{FF2B5EF4-FFF2-40B4-BE49-F238E27FC236}">
                <a16:creationId xmlns:a16="http://schemas.microsoft.com/office/drawing/2014/main" id="{84313FF8-02CE-F108-7E4F-E79783B6F9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475" y="2714625"/>
            <a:ext cx="1287463"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6" name="Picture 2" descr="Flat Laptop Icon Design Transparent PNG &amp; SVG Vector">
            <a:extLst>
              <a:ext uri="{FF2B5EF4-FFF2-40B4-BE49-F238E27FC236}">
                <a16:creationId xmlns:a16="http://schemas.microsoft.com/office/drawing/2014/main" id="{4E5D15EF-C30E-4F32-6CBB-B12CDB7569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8163" y="2570163"/>
            <a:ext cx="1287462" cy="128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7" name="Picture 2" descr="Flat Laptop Icon Design Transparent PNG &amp; SVG Vector">
            <a:extLst>
              <a:ext uri="{FF2B5EF4-FFF2-40B4-BE49-F238E27FC236}">
                <a16:creationId xmlns:a16="http://schemas.microsoft.com/office/drawing/2014/main" id="{BD4EB1D7-55F1-4C62-0668-C038569FA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9350" y="2643188"/>
            <a:ext cx="128587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812" name="Picture 4" descr="Sine Wave Icon - Download Sine Wave Icon 538697 | Noun Project">
            <a:extLst>
              <a:ext uri="{FF2B5EF4-FFF2-40B4-BE49-F238E27FC236}">
                <a16:creationId xmlns:a16="http://schemas.microsoft.com/office/drawing/2014/main" id="{A2A25DBA-3E38-0542-EA64-5B6D1BB1655E}"/>
              </a:ext>
            </a:extLst>
          </p:cNvPr>
          <p:cNvPicPr>
            <a:picLocks noChangeAspect="1" noChangeArrowheads="1"/>
          </p:cNvPicPr>
          <p:nvPr/>
        </p:nvPicPr>
        <p:blipFill>
          <a:blip r:embed="rId3">
            <a:duotone>
              <a:schemeClr val="accent2">
                <a:shade val="45000"/>
                <a:satMod val="135000"/>
              </a:schemeClr>
              <a:prstClr val="white"/>
            </a:duotone>
          </a:blip>
          <a:srcRect/>
          <a:stretch>
            <a:fillRect/>
          </a:stretch>
        </p:blipFill>
        <p:spPr bwMode="auto">
          <a:xfrm>
            <a:off x="498706" y="3286317"/>
            <a:ext cx="1875216" cy="2540000"/>
          </a:xfrm>
          <a:prstGeom prst="rect">
            <a:avLst/>
          </a:prstGeom>
          <a:noFill/>
        </p:spPr>
      </p:pic>
      <p:pic>
        <p:nvPicPr>
          <p:cNvPr id="20" name="Picture 4" descr="Sine Wave Icon - Download Sine Wave Icon 538697 | Noun Project">
            <a:extLst>
              <a:ext uri="{FF2B5EF4-FFF2-40B4-BE49-F238E27FC236}">
                <a16:creationId xmlns:a16="http://schemas.microsoft.com/office/drawing/2014/main" id="{227C75C3-417F-F3FA-752F-53ED76BC4141}"/>
              </a:ext>
            </a:extLst>
          </p:cNvPr>
          <p:cNvPicPr>
            <a:picLocks noChangeAspect="1" noChangeArrowheads="1"/>
          </p:cNvPicPr>
          <p:nvPr/>
        </p:nvPicPr>
        <p:blipFill>
          <a:blip r:embed="rId3">
            <a:duotone>
              <a:schemeClr val="accent3">
                <a:shade val="45000"/>
                <a:satMod val="135000"/>
              </a:schemeClr>
              <a:prstClr val="white"/>
            </a:duotone>
          </a:blip>
          <a:srcRect/>
          <a:stretch>
            <a:fillRect/>
          </a:stretch>
        </p:blipFill>
        <p:spPr bwMode="auto">
          <a:xfrm flipH="1">
            <a:off x="6594471" y="3286317"/>
            <a:ext cx="1875215" cy="2540000"/>
          </a:xfrm>
          <a:prstGeom prst="rect">
            <a:avLst/>
          </a:prstGeom>
          <a:noFill/>
        </p:spPr>
      </p:pic>
      <p:pic>
        <p:nvPicPr>
          <p:cNvPr id="14" name="Picture 4" descr="Sine Wave Icon - Download Sine Wave Icon 538697 | Noun Project">
            <a:extLst>
              <a:ext uri="{FF2B5EF4-FFF2-40B4-BE49-F238E27FC236}">
                <a16:creationId xmlns:a16="http://schemas.microsoft.com/office/drawing/2014/main" id="{C7C100A3-D1C8-9046-267A-34F004B9E969}"/>
              </a:ext>
            </a:extLst>
          </p:cNvPr>
          <p:cNvPicPr>
            <a:picLocks noChangeAspect="1" noChangeArrowheads="1"/>
          </p:cNvPicPr>
          <p:nvPr/>
        </p:nvPicPr>
        <p:blipFill>
          <a:blip r:embed="rId3">
            <a:duotone>
              <a:schemeClr val="accent2">
                <a:shade val="45000"/>
                <a:satMod val="135000"/>
              </a:schemeClr>
              <a:prstClr val="white"/>
            </a:duotone>
          </a:blip>
          <a:srcRect/>
          <a:stretch>
            <a:fillRect/>
          </a:stretch>
        </p:blipFill>
        <p:spPr bwMode="auto">
          <a:xfrm>
            <a:off x="3404494" y="3283772"/>
            <a:ext cx="1875216" cy="2540000"/>
          </a:xfrm>
          <a:prstGeom prst="rect">
            <a:avLst/>
          </a:prstGeom>
          <a:noFill/>
        </p:spPr>
      </p:pic>
      <p:pic>
        <p:nvPicPr>
          <p:cNvPr id="18" name="Picture 4" descr="Sine Wave Icon - Download Sine Wave Icon 538697 | Noun Project">
            <a:extLst>
              <a:ext uri="{FF2B5EF4-FFF2-40B4-BE49-F238E27FC236}">
                <a16:creationId xmlns:a16="http://schemas.microsoft.com/office/drawing/2014/main" id="{C13D1A33-A094-916D-9F18-0095112499D0}"/>
              </a:ext>
            </a:extLst>
          </p:cNvPr>
          <p:cNvPicPr>
            <a:picLocks noChangeAspect="1" noChangeArrowheads="1"/>
          </p:cNvPicPr>
          <p:nvPr/>
        </p:nvPicPr>
        <p:blipFill>
          <a:blip r:embed="rId3">
            <a:duotone>
              <a:schemeClr val="accent3">
                <a:shade val="45000"/>
                <a:satMod val="135000"/>
              </a:schemeClr>
              <a:prstClr val="white"/>
            </a:duotone>
          </a:blip>
          <a:srcRect/>
          <a:stretch>
            <a:fillRect/>
          </a:stretch>
        </p:blipFill>
        <p:spPr bwMode="auto">
          <a:xfrm flipH="1">
            <a:off x="3394311" y="3280403"/>
            <a:ext cx="1875215" cy="2540000"/>
          </a:xfrm>
          <a:prstGeom prst="rect">
            <a:avLst/>
          </a:prstGeom>
          <a:noFill/>
        </p:spPr>
      </p:pic>
      <p:sp>
        <p:nvSpPr>
          <p:cNvPr id="83982" name="TextBox 4">
            <a:extLst>
              <a:ext uri="{FF2B5EF4-FFF2-40B4-BE49-F238E27FC236}">
                <a16:creationId xmlns:a16="http://schemas.microsoft.com/office/drawing/2014/main" id="{E29F2074-23CD-239F-7E46-617D0072CB2B}"/>
              </a:ext>
            </a:extLst>
          </p:cNvPr>
          <p:cNvSpPr txBox="1">
            <a:spLocks noChangeArrowheads="1"/>
          </p:cNvSpPr>
          <p:nvPr/>
        </p:nvSpPr>
        <p:spPr bwMode="auto">
          <a:xfrm>
            <a:off x="3546475" y="4921250"/>
            <a:ext cx="15700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Collision</a:t>
            </a:r>
          </a:p>
        </p:txBody>
      </p:sp>
      <p:pic>
        <p:nvPicPr>
          <p:cNvPr id="19" name="Picture 4" descr="Sine Wave Icon - Download Sine Wave Icon 538697 | Noun Project">
            <a:extLst>
              <a:ext uri="{FF2B5EF4-FFF2-40B4-BE49-F238E27FC236}">
                <a16:creationId xmlns:a16="http://schemas.microsoft.com/office/drawing/2014/main" id="{F1B6BEC9-CC00-53DF-CA0D-7FAA56E7DFA8}"/>
              </a:ext>
            </a:extLst>
          </p:cNvPr>
          <p:cNvPicPr>
            <a:picLocks noChangeAspect="1" noChangeArrowheads="1"/>
          </p:cNvPicPr>
          <p:nvPr/>
        </p:nvPicPr>
        <p:blipFill>
          <a:blip r:embed="rId3">
            <a:duotone>
              <a:schemeClr val="accent2">
                <a:shade val="45000"/>
                <a:satMod val="135000"/>
              </a:schemeClr>
              <a:prstClr val="white"/>
            </a:duotone>
          </a:blip>
          <a:srcRect/>
          <a:stretch>
            <a:fillRect/>
          </a:stretch>
        </p:blipFill>
        <p:spPr bwMode="auto">
          <a:xfrm>
            <a:off x="5492986" y="4485972"/>
            <a:ext cx="1875216" cy="1008437"/>
          </a:xfrm>
          <a:prstGeom prst="rect">
            <a:avLst/>
          </a:prstGeom>
          <a:noFill/>
        </p:spPr>
      </p:pic>
      <p:sp>
        <p:nvSpPr>
          <p:cNvPr id="83984" name="TextBox 20">
            <a:extLst>
              <a:ext uri="{FF2B5EF4-FFF2-40B4-BE49-F238E27FC236}">
                <a16:creationId xmlns:a16="http://schemas.microsoft.com/office/drawing/2014/main" id="{32E62D99-4CDE-7607-9D94-0851BAABB2F0}"/>
              </a:ext>
            </a:extLst>
          </p:cNvPr>
          <p:cNvSpPr txBox="1">
            <a:spLocks noChangeArrowheads="1"/>
          </p:cNvSpPr>
          <p:nvPr/>
        </p:nvSpPr>
        <p:spPr bwMode="auto">
          <a:xfrm>
            <a:off x="5683250" y="5353050"/>
            <a:ext cx="33432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Attenuation makes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 the signal weak. This may lead to missed detection.</a:t>
            </a:r>
          </a:p>
        </p:txBody>
      </p:sp>
      <p:sp>
        <p:nvSpPr>
          <p:cNvPr id="83985" name="TextBox 21">
            <a:extLst>
              <a:ext uri="{FF2B5EF4-FFF2-40B4-BE49-F238E27FC236}">
                <a16:creationId xmlns:a16="http://schemas.microsoft.com/office/drawing/2014/main" id="{61CFDD96-054A-4F48-6902-BA770F9A6795}"/>
              </a:ext>
            </a:extLst>
          </p:cNvPr>
          <p:cNvSpPr txBox="1">
            <a:spLocks noChangeArrowheads="1"/>
          </p:cNvSpPr>
          <p:nvPr/>
        </p:nvSpPr>
        <p:spPr bwMode="auto">
          <a:xfrm>
            <a:off x="377825" y="2500313"/>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Host A</a:t>
            </a:r>
          </a:p>
        </p:txBody>
      </p:sp>
      <p:sp>
        <p:nvSpPr>
          <p:cNvPr id="83986" name="TextBox 22">
            <a:extLst>
              <a:ext uri="{FF2B5EF4-FFF2-40B4-BE49-F238E27FC236}">
                <a16:creationId xmlns:a16="http://schemas.microsoft.com/office/drawing/2014/main" id="{D8B2F30E-67FF-50AE-3A9B-462A2AC09537}"/>
              </a:ext>
            </a:extLst>
          </p:cNvPr>
          <p:cNvSpPr txBox="1">
            <a:spLocks noChangeArrowheads="1"/>
          </p:cNvSpPr>
          <p:nvPr/>
        </p:nvSpPr>
        <p:spPr bwMode="auto">
          <a:xfrm>
            <a:off x="3776663" y="2501900"/>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Host B</a:t>
            </a:r>
          </a:p>
        </p:txBody>
      </p:sp>
      <p:sp>
        <p:nvSpPr>
          <p:cNvPr id="83987" name="TextBox 23">
            <a:extLst>
              <a:ext uri="{FF2B5EF4-FFF2-40B4-BE49-F238E27FC236}">
                <a16:creationId xmlns:a16="http://schemas.microsoft.com/office/drawing/2014/main" id="{1AF2AD12-D2E1-5F5F-946E-19C48271F01A}"/>
              </a:ext>
            </a:extLst>
          </p:cNvPr>
          <p:cNvSpPr txBox="1">
            <a:spLocks noChangeArrowheads="1"/>
          </p:cNvSpPr>
          <p:nvPr/>
        </p:nvSpPr>
        <p:spPr bwMode="auto">
          <a:xfrm>
            <a:off x="6891338" y="2487613"/>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Host C</a:t>
            </a:r>
          </a:p>
        </p:txBody>
      </p:sp>
      <p:sp>
        <p:nvSpPr>
          <p:cNvPr id="83988" name="TextBox 25">
            <a:extLst>
              <a:ext uri="{FF2B5EF4-FFF2-40B4-BE49-F238E27FC236}">
                <a16:creationId xmlns:a16="http://schemas.microsoft.com/office/drawing/2014/main" id="{F4441EDD-8D87-6F2B-16C6-3F1C2B3CE8C7}"/>
              </a:ext>
            </a:extLst>
          </p:cNvPr>
          <p:cNvSpPr txBox="1">
            <a:spLocks noChangeArrowheads="1"/>
          </p:cNvSpPr>
          <p:nvPr/>
        </p:nvSpPr>
        <p:spPr bwMode="auto">
          <a:xfrm>
            <a:off x="347663" y="1289050"/>
            <a:ext cx="78787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 Why does the receiver send jamming signal after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detecting collision?</a:t>
            </a: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CA1F82-870E-71FB-3137-2D6F0A12B44E}"/>
              </a:ext>
            </a:extLst>
          </p:cNvPr>
          <p:cNvSpPr>
            <a:spLocks noGrp="1"/>
          </p:cNvSpPr>
          <p:nvPr>
            <p:ph type="sldNum" sz="quarter" idx="12"/>
          </p:nvPr>
        </p:nvSpPr>
        <p:spPr/>
        <p:txBody>
          <a:bodyPr/>
          <a:lstStyle/>
          <a:p>
            <a:pPr>
              <a:defRPr/>
            </a:pPr>
            <a:fld id="{121E7658-8E9E-354F-8DE0-8AEAF9E6AF10}" type="slidenum">
              <a:rPr lang="en-US" altLang="en-US" smtClean="0"/>
              <a:pPr>
                <a:defRPr/>
              </a:pPr>
              <a:t>9</a:t>
            </a:fld>
            <a:endParaRPr lang="en-US" altLang="en-US"/>
          </a:p>
        </p:txBody>
      </p:sp>
      <p:pic>
        <p:nvPicPr>
          <p:cNvPr id="4" name="Picture 3">
            <a:extLst>
              <a:ext uri="{FF2B5EF4-FFF2-40B4-BE49-F238E27FC236}">
                <a16:creationId xmlns:a16="http://schemas.microsoft.com/office/drawing/2014/main" id="{F988EB80-2552-BF42-A555-5C1802977401}"/>
              </a:ext>
            </a:extLst>
          </p:cNvPr>
          <p:cNvPicPr>
            <a:picLocks noChangeAspect="1"/>
          </p:cNvPicPr>
          <p:nvPr/>
        </p:nvPicPr>
        <p:blipFill rotWithShape="1">
          <a:blip r:embed="rId2"/>
          <a:srcRect l="19756" t="52433" r="19949" b="12360"/>
          <a:stretch/>
        </p:blipFill>
        <p:spPr>
          <a:xfrm>
            <a:off x="0" y="-120959"/>
            <a:ext cx="9144000" cy="6909454"/>
          </a:xfrm>
          <a:prstGeom prst="rect">
            <a:avLst/>
          </a:prstGeom>
        </p:spPr>
      </p:pic>
    </p:spTree>
    <p:extLst>
      <p:ext uri="{BB962C8B-B14F-4D97-AF65-F5344CB8AC3E}">
        <p14:creationId xmlns:p14="http://schemas.microsoft.com/office/powerpoint/2010/main" val="194167532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4993" name="Slide Number Placeholder 1">
            <a:extLst>
              <a:ext uri="{FF2B5EF4-FFF2-40B4-BE49-F238E27FC236}">
                <a16:creationId xmlns:a16="http://schemas.microsoft.com/office/drawing/2014/main" id="{21CC52AD-5D8F-1EE3-B0A1-4B180C99F1D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8D01657-2F98-5B4C-9449-FF516C5E0D10}"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84994" name="Rectangle 2">
            <a:extLst>
              <a:ext uri="{FF2B5EF4-FFF2-40B4-BE49-F238E27FC236}">
                <a16:creationId xmlns:a16="http://schemas.microsoft.com/office/drawing/2014/main" id="{FC60298B-3EDC-C849-76C1-AB7541422CEA}"/>
              </a:ext>
            </a:extLst>
          </p:cNvPr>
          <p:cNvSpPr txBox="1">
            <a:spLocks noChangeArrowheads="1"/>
          </p:cNvSpPr>
          <p:nvPr/>
        </p:nvSpPr>
        <p:spPr bwMode="auto">
          <a:xfrm>
            <a:off x="457200" y="-65088"/>
            <a:ext cx="822960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Two questions</a:t>
            </a:r>
          </a:p>
        </p:txBody>
      </p:sp>
      <p:cxnSp>
        <p:nvCxnSpPr>
          <p:cNvPr id="10" name="Straight Connector 9">
            <a:extLst>
              <a:ext uri="{FF2B5EF4-FFF2-40B4-BE49-F238E27FC236}">
                <a16:creationId xmlns:a16="http://schemas.microsoft.com/office/drawing/2014/main" id="{D9BC5F4C-6588-C173-40E3-E9EFD907B337}"/>
              </a:ext>
            </a:extLst>
          </p:cNvPr>
          <p:cNvCxnSpPr>
            <a:cxnSpLocks/>
            <a:stCxn id="84999" idx="2"/>
          </p:cNvCxnSpPr>
          <p:nvPr/>
        </p:nvCxnSpPr>
        <p:spPr>
          <a:xfrm>
            <a:off x="1141413" y="4002088"/>
            <a:ext cx="637857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A3F4281D-60E9-9866-8DE0-462F086B0ECF}"/>
              </a:ext>
            </a:extLst>
          </p:cNvPr>
          <p:cNvCxnSpPr>
            <a:cxnSpLocks/>
          </p:cNvCxnSpPr>
          <p:nvPr/>
        </p:nvCxnSpPr>
        <p:spPr>
          <a:xfrm flipV="1">
            <a:off x="1154113" y="3544888"/>
            <a:ext cx="0" cy="457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5663E482-5057-16E7-6EFA-BF80BA2A47E6}"/>
              </a:ext>
            </a:extLst>
          </p:cNvPr>
          <p:cNvCxnSpPr>
            <a:cxnSpLocks/>
          </p:cNvCxnSpPr>
          <p:nvPr/>
        </p:nvCxnSpPr>
        <p:spPr>
          <a:xfrm flipV="1">
            <a:off x="4337050" y="3544888"/>
            <a:ext cx="0" cy="457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B88C78F4-6568-80D6-B3BD-73A7100C92EC}"/>
              </a:ext>
            </a:extLst>
          </p:cNvPr>
          <p:cNvCxnSpPr>
            <a:cxnSpLocks/>
          </p:cNvCxnSpPr>
          <p:nvPr/>
        </p:nvCxnSpPr>
        <p:spPr>
          <a:xfrm flipV="1">
            <a:off x="7519988" y="3544888"/>
            <a:ext cx="0" cy="457200"/>
          </a:xfrm>
          <a:prstGeom prst="line">
            <a:avLst/>
          </a:prstGeom>
        </p:spPr>
        <p:style>
          <a:lnRef idx="2">
            <a:schemeClr val="accent1"/>
          </a:lnRef>
          <a:fillRef idx="0">
            <a:schemeClr val="accent1"/>
          </a:fillRef>
          <a:effectRef idx="1">
            <a:schemeClr val="accent1"/>
          </a:effectRef>
          <a:fontRef idx="minor">
            <a:schemeClr val="tx1"/>
          </a:fontRef>
        </p:style>
      </p:cxnSp>
      <p:pic>
        <p:nvPicPr>
          <p:cNvPr id="84999" name="Picture 2" descr="Flat Laptop Icon Design Transparent PNG &amp; SVG Vector">
            <a:extLst>
              <a:ext uri="{FF2B5EF4-FFF2-40B4-BE49-F238E27FC236}">
                <a16:creationId xmlns:a16="http://schemas.microsoft.com/office/drawing/2014/main" id="{F74AA2F4-64EF-ED46-BBD5-084CFB3A9A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475" y="2714625"/>
            <a:ext cx="1287463"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0" name="Picture 2" descr="Flat Laptop Icon Design Transparent PNG &amp; SVG Vector">
            <a:extLst>
              <a:ext uri="{FF2B5EF4-FFF2-40B4-BE49-F238E27FC236}">
                <a16:creationId xmlns:a16="http://schemas.microsoft.com/office/drawing/2014/main" id="{D8AB58E7-A601-92DC-0DAC-969AE901A9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8163" y="2570163"/>
            <a:ext cx="1287462" cy="128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1" name="Picture 2" descr="Flat Laptop Icon Design Transparent PNG &amp; SVG Vector">
            <a:extLst>
              <a:ext uri="{FF2B5EF4-FFF2-40B4-BE49-F238E27FC236}">
                <a16:creationId xmlns:a16="http://schemas.microsoft.com/office/drawing/2014/main" id="{E3680339-7B1D-99A2-1634-56F903E6EB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9350" y="2643188"/>
            <a:ext cx="128587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812" name="Picture 4" descr="Sine Wave Icon - Download Sine Wave Icon 538697 | Noun Project">
            <a:extLst>
              <a:ext uri="{FF2B5EF4-FFF2-40B4-BE49-F238E27FC236}">
                <a16:creationId xmlns:a16="http://schemas.microsoft.com/office/drawing/2014/main" id="{5494D76E-6623-B8F6-007E-A15F8380D6D1}"/>
              </a:ext>
            </a:extLst>
          </p:cNvPr>
          <p:cNvPicPr>
            <a:picLocks noChangeAspect="1" noChangeArrowheads="1"/>
          </p:cNvPicPr>
          <p:nvPr/>
        </p:nvPicPr>
        <p:blipFill>
          <a:blip r:embed="rId3">
            <a:duotone>
              <a:schemeClr val="accent2">
                <a:shade val="45000"/>
                <a:satMod val="135000"/>
              </a:schemeClr>
              <a:prstClr val="white"/>
            </a:duotone>
          </a:blip>
          <a:srcRect/>
          <a:stretch>
            <a:fillRect/>
          </a:stretch>
        </p:blipFill>
        <p:spPr bwMode="auto">
          <a:xfrm>
            <a:off x="498706" y="3286317"/>
            <a:ext cx="1875216" cy="2540000"/>
          </a:xfrm>
          <a:prstGeom prst="rect">
            <a:avLst/>
          </a:prstGeom>
          <a:noFill/>
        </p:spPr>
      </p:pic>
      <p:pic>
        <p:nvPicPr>
          <p:cNvPr id="20" name="Picture 4" descr="Sine Wave Icon - Download Sine Wave Icon 538697 | Noun Project">
            <a:extLst>
              <a:ext uri="{FF2B5EF4-FFF2-40B4-BE49-F238E27FC236}">
                <a16:creationId xmlns:a16="http://schemas.microsoft.com/office/drawing/2014/main" id="{A30F1C05-123F-AED2-7CFF-1E765B27B501}"/>
              </a:ext>
            </a:extLst>
          </p:cNvPr>
          <p:cNvPicPr>
            <a:picLocks noChangeAspect="1" noChangeArrowheads="1"/>
          </p:cNvPicPr>
          <p:nvPr/>
        </p:nvPicPr>
        <p:blipFill>
          <a:blip r:embed="rId3">
            <a:duotone>
              <a:schemeClr val="accent3">
                <a:shade val="45000"/>
                <a:satMod val="135000"/>
              </a:schemeClr>
              <a:prstClr val="white"/>
            </a:duotone>
          </a:blip>
          <a:srcRect/>
          <a:stretch>
            <a:fillRect/>
          </a:stretch>
        </p:blipFill>
        <p:spPr bwMode="auto">
          <a:xfrm flipH="1">
            <a:off x="6594471" y="3286317"/>
            <a:ext cx="1875215" cy="2540000"/>
          </a:xfrm>
          <a:prstGeom prst="rect">
            <a:avLst/>
          </a:prstGeom>
          <a:noFill/>
        </p:spPr>
      </p:pic>
      <p:pic>
        <p:nvPicPr>
          <p:cNvPr id="14" name="Picture 4" descr="Sine Wave Icon - Download Sine Wave Icon 538697 | Noun Project">
            <a:extLst>
              <a:ext uri="{FF2B5EF4-FFF2-40B4-BE49-F238E27FC236}">
                <a16:creationId xmlns:a16="http://schemas.microsoft.com/office/drawing/2014/main" id="{083D4D00-DE40-A0A3-BBCE-D31A7A2CDF9B}"/>
              </a:ext>
            </a:extLst>
          </p:cNvPr>
          <p:cNvPicPr>
            <a:picLocks noChangeAspect="1" noChangeArrowheads="1"/>
          </p:cNvPicPr>
          <p:nvPr/>
        </p:nvPicPr>
        <p:blipFill>
          <a:blip r:embed="rId3">
            <a:duotone>
              <a:schemeClr val="accent2">
                <a:shade val="45000"/>
                <a:satMod val="135000"/>
              </a:schemeClr>
              <a:prstClr val="white"/>
            </a:duotone>
          </a:blip>
          <a:srcRect/>
          <a:stretch>
            <a:fillRect/>
          </a:stretch>
        </p:blipFill>
        <p:spPr bwMode="auto">
          <a:xfrm>
            <a:off x="3404494" y="3283772"/>
            <a:ext cx="1875216" cy="2540000"/>
          </a:xfrm>
          <a:prstGeom prst="rect">
            <a:avLst/>
          </a:prstGeom>
          <a:noFill/>
        </p:spPr>
      </p:pic>
      <p:pic>
        <p:nvPicPr>
          <p:cNvPr id="18" name="Picture 4" descr="Sine Wave Icon - Download Sine Wave Icon 538697 | Noun Project">
            <a:extLst>
              <a:ext uri="{FF2B5EF4-FFF2-40B4-BE49-F238E27FC236}">
                <a16:creationId xmlns:a16="http://schemas.microsoft.com/office/drawing/2014/main" id="{55DA3B58-AE2F-E3D6-5568-C4B2AF8D01E9}"/>
              </a:ext>
            </a:extLst>
          </p:cNvPr>
          <p:cNvPicPr>
            <a:picLocks noChangeAspect="1" noChangeArrowheads="1"/>
          </p:cNvPicPr>
          <p:nvPr/>
        </p:nvPicPr>
        <p:blipFill>
          <a:blip r:embed="rId3">
            <a:duotone>
              <a:schemeClr val="accent3">
                <a:shade val="45000"/>
                <a:satMod val="135000"/>
              </a:schemeClr>
              <a:prstClr val="white"/>
            </a:duotone>
          </a:blip>
          <a:srcRect/>
          <a:stretch>
            <a:fillRect/>
          </a:stretch>
        </p:blipFill>
        <p:spPr bwMode="auto">
          <a:xfrm flipH="1">
            <a:off x="3394311" y="3280403"/>
            <a:ext cx="1875215" cy="2540000"/>
          </a:xfrm>
          <a:prstGeom prst="rect">
            <a:avLst/>
          </a:prstGeom>
          <a:noFill/>
        </p:spPr>
      </p:pic>
      <p:sp>
        <p:nvSpPr>
          <p:cNvPr id="85006" name="TextBox 4">
            <a:extLst>
              <a:ext uri="{FF2B5EF4-FFF2-40B4-BE49-F238E27FC236}">
                <a16:creationId xmlns:a16="http://schemas.microsoft.com/office/drawing/2014/main" id="{B21D2C92-F502-F2AB-0A42-C3BF17CD833F}"/>
              </a:ext>
            </a:extLst>
          </p:cNvPr>
          <p:cNvSpPr txBox="1">
            <a:spLocks noChangeArrowheads="1"/>
          </p:cNvSpPr>
          <p:nvPr/>
        </p:nvSpPr>
        <p:spPr bwMode="auto">
          <a:xfrm>
            <a:off x="3546475" y="4921250"/>
            <a:ext cx="15700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Collision</a:t>
            </a:r>
          </a:p>
        </p:txBody>
      </p:sp>
      <p:sp>
        <p:nvSpPr>
          <p:cNvPr id="85007" name="TextBox 21">
            <a:extLst>
              <a:ext uri="{FF2B5EF4-FFF2-40B4-BE49-F238E27FC236}">
                <a16:creationId xmlns:a16="http://schemas.microsoft.com/office/drawing/2014/main" id="{2227F2E4-6950-FB3A-36A8-F34EF6067F24}"/>
              </a:ext>
            </a:extLst>
          </p:cNvPr>
          <p:cNvSpPr txBox="1">
            <a:spLocks noChangeArrowheads="1"/>
          </p:cNvSpPr>
          <p:nvPr/>
        </p:nvSpPr>
        <p:spPr bwMode="auto">
          <a:xfrm>
            <a:off x="377825" y="2500313"/>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Host A</a:t>
            </a:r>
          </a:p>
        </p:txBody>
      </p:sp>
      <p:sp>
        <p:nvSpPr>
          <p:cNvPr id="85008" name="TextBox 22">
            <a:extLst>
              <a:ext uri="{FF2B5EF4-FFF2-40B4-BE49-F238E27FC236}">
                <a16:creationId xmlns:a16="http://schemas.microsoft.com/office/drawing/2014/main" id="{8B195A80-F001-3B2C-9DC5-D731851234C7}"/>
              </a:ext>
            </a:extLst>
          </p:cNvPr>
          <p:cNvSpPr txBox="1">
            <a:spLocks noChangeArrowheads="1"/>
          </p:cNvSpPr>
          <p:nvPr/>
        </p:nvSpPr>
        <p:spPr bwMode="auto">
          <a:xfrm>
            <a:off x="3776663" y="2501900"/>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Host B</a:t>
            </a:r>
          </a:p>
        </p:txBody>
      </p:sp>
      <p:sp>
        <p:nvSpPr>
          <p:cNvPr id="85009" name="TextBox 23">
            <a:extLst>
              <a:ext uri="{FF2B5EF4-FFF2-40B4-BE49-F238E27FC236}">
                <a16:creationId xmlns:a16="http://schemas.microsoft.com/office/drawing/2014/main" id="{AC40DA07-904C-9D1B-556E-95A97A65A0B6}"/>
              </a:ext>
            </a:extLst>
          </p:cNvPr>
          <p:cNvSpPr txBox="1">
            <a:spLocks noChangeArrowheads="1"/>
          </p:cNvSpPr>
          <p:nvPr/>
        </p:nvSpPr>
        <p:spPr bwMode="auto">
          <a:xfrm>
            <a:off x="6891338" y="2487613"/>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Host C</a:t>
            </a:r>
          </a:p>
        </p:txBody>
      </p:sp>
      <p:pic>
        <p:nvPicPr>
          <p:cNvPr id="85010" name="Picture 4">
            <a:extLst>
              <a:ext uri="{FF2B5EF4-FFF2-40B4-BE49-F238E27FC236}">
                <a16:creationId xmlns:a16="http://schemas.microsoft.com/office/drawing/2014/main" id="{1230DA88-0815-8016-D8C6-BD3D421E82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40550">
            <a:off x="1414463" y="5373688"/>
            <a:ext cx="2913062"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11" name="Picture 4">
            <a:extLst>
              <a:ext uri="{FF2B5EF4-FFF2-40B4-BE49-F238E27FC236}">
                <a16:creationId xmlns:a16="http://schemas.microsoft.com/office/drawing/2014/main" id="{1E2BB2C4-C298-8846-4912-004A36149F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572000" y="5434013"/>
            <a:ext cx="2913063"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12" name="TextBox 26">
            <a:extLst>
              <a:ext uri="{FF2B5EF4-FFF2-40B4-BE49-F238E27FC236}">
                <a16:creationId xmlns:a16="http://schemas.microsoft.com/office/drawing/2014/main" id="{48B3A8BB-DD5D-0202-E3EB-C22DDF78CECA}"/>
              </a:ext>
            </a:extLst>
          </p:cNvPr>
          <p:cNvSpPr txBox="1">
            <a:spLocks noChangeArrowheads="1"/>
          </p:cNvSpPr>
          <p:nvPr/>
        </p:nvSpPr>
        <p:spPr bwMode="auto">
          <a:xfrm>
            <a:off x="1052513" y="6103938"/>
            <a:ext cx="7416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Host B sends jamming signal to ensure collision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detection.</a:t>
            </a:r>
          </a:p>
        </p:txBody>
      </p:sp>
      <p:sp>
        <p:nvSpPr>
          <p:cNvPr id="85013" name="TextBox 27">
            <a:extLst>
              <a:ext uri="{FF2B5EF4-FFF2-40B4-BE49-F238E27FC236}">
                <a16:creationId xmlns:a16="http://schemas.microsoft.com/office/drawing/2014/main" id="{5694B8E3-D62A-8DA0-E7AD-4CA7A185F216}"/>
              </a:ext>
            </a:extLst>
          </p:cNvPr>
          <p:cNvSpPr txBox="1">
            <a:spLocks noChangeArrowheads="1"/>
          </p:cNvSpPr>
          <p:nvPr/>
        </p:nvSpPr>
        <p:spPr bwMode="auto">
          <a:xfrm>
            <a:off x="347663" y="1289050"/>
            <a:ext cx="78787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 Why does the receiver send jamming signal after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detecting collision?</a:t>
            </a:r>
          </a:p>
        </p:txBody>
      </p:sp>
    </p:spTree>
  </p:cSld>
  <p:clrMapOvr>
    <a:masterClrMapping/>
  </p:clrMapOvr>
  <p:transition spd="slow"/>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6017" name="Slide Number Placeholder 1">
            <a:extLst>
              <a:ext uri="{FF2B5EF4-FFF2-40B4-BE49-F238E27FC236}">
                <a16:creationId xmlns:a16="http://schemas.microsoft.com/office/drawing/2014/main" id="{B6E68BFC-BC60-EE47-D3BE-7039BADC9D7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D443B7-A40D-644B-B6C3-38D5B783D9AF}"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86018" name="Rectangle 2">
            <a:extLst>
              <a:ext uri="{FF2B5EF4-FFF2-40B4-BE49-F238E27FC236}">
                <a16:creationId xmlns:a16="http://schemas.microsoft.com/office/drawing/2014/main" id="{9D7104BE-68D5-C9DD-CA14-FE3AABDDADAD}"/>
              </a:ext>
            </a:extLst>
          </p:cNvPr>
          <p:cNvSpPr txBox="1">
            <a:spLocks noChangeArrowheads="1"/>
          </p:cNvSpPr>
          <p:nvPr/>
        </p:nvSpPr>
        <p:spPr bwMode="auto">
          <a:xfrm>
            <a:off x="457200" y="-65088"/>
            <a:ext cx="822960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Two questions</a:t>
            </a:r>
          </a:p>
        </p:txBody>
      </p:sp>
      <p:sp>
        <p:nvSpPr>
          <p:cNvPr id="86019" name="TextBox 4">
            <a:extLst>
              <a:ext uri="{FF2B5EF4-FFF2-40B4-BE49-F238E27FC236}">
                <a16:creationId xmlns:a16="http://schemas.microsoft.com/office/drawing/2014/main" id="{13C8E243-CAE0-206A-0B53-973C0E205B96}"/>
              </a:ext>
            </a:extLst>
          </p:cNvPr>
          <p:cNvSpPr txBox="1">
            <a:spLocks noChangeArrowheads="1"/>
          </p:cNvSpPr>
          <p:nvPr/>
        </p:nvSpPr>
        <p:spPr bwMode="auto">
          <a:xfrm>
            <a:off x="441325" y="933450"/>
            <a:ext cx="8186738"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2. In the worst-case collision scenario, why did we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consider collision with the first bit of the packet?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Is it possible to have collision in the middle or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the end in this scenario.</a:t>
            </a:r>
          </a:p>
        </p:txBody>
      </p:sp>
    </p:spTree>
  </p:cSld>
  <p:clrMapOvr>
    <a:masterClrMapping/>
  </p:clrMapOvr>
  <p:transition spd="slow"/>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7041" name="Slide Number Placeholder 1">
            <a:extLst>
              <a:ext uri="{FF2B5EF4-FFF2-40B4-BE49-F238E27FC236}">
                <a16:creationId xmlns:a16="http://schemas.microsoft.com/office/drawing/2014/main" id="{F87970E3-13A2-2365-19F5-EABA398B9E1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A2536A-01C5-8246-9559-49088D058A12}"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87042" name="Rectangle 2">
            <a:extLst>
              <a:ext uri="{FF2B5EF4-FFF2-40B4-BE49-F238E27FC236}">
                <a16:creationId xmlns:a16="http://schemas.microsoft.com/office/drawing/2014/main" id="{B6C36A0B-05C5-8610-5BB7-27352DC92DE1}"/>
              </a:ext>
            </a:extLst>
          </p:cNvPr>
          <p:cNvSpPr txBox="1">
            <a:spLocks noChangeArrowheads="1"/>
          </p:cNvSpPr>
          <p:nvPr/>
        </p:nvSpPr>
        <p:spPr bwMode="auto">
          <a:xfrm>
            <a:off x="457200" y="-65088"/>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Preparing for the worst-case scenario of collision</a:t>
            </a:r>
          </a:p>
        </p:txBody>
      </p:sp>
      <p:pic>
        <p:nvPicPr>
          <p:cNvPr id="87043" name="Picture 7">
            <a:extLst>
              <a:ext uri="{FF2B5EF4-FFF2-40B4-BE49-F238E27FC236}">
                <a16:creationId xmlns:a16="http://schemas.microsoft.com/office/drawing/2014/main" id="{921AA954-CD3C-FE93-CA0B-0D3275BFE2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750" y="1838325"/>
            <a:ext cx="7556500"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Picture 2">
            <a:extLst>
              <a:ext uri="{FF2B5EF4-FFF2-40B4-BE49-F238E27FC236}">
                <a16:creationId xmlns:a16="http://schemas.microsoft.com/office/drawing/2014/main" id="{B6035B0B-E533-CAA6-1546-7F98B89E83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4300" y="4214813"/>
            <a:ext cx="6870700"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3">
            <a:extLst>
              <a:ext uri="{FF2B5EF4-FFF2-40B4-BE49-F238E27FC236}">
                <a16:creationId xmlns:a16="http://schemas.microsoft.com/office/drawing/2014/main" id="{939287EF-99E9-CA93-D643-3014E858DF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2075" y="3313113"/>
            <a:ext cx="1428750"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6" name="Picture 4">
            <a:extLst>
              <a:ext uri="{FF2B5EF4-FFF2-40B4-BE49-F238E27FC236}">
                <a16:creationId xmlns:a16="http://schemas.microsoft.com/office/drawing/2014/main" id="{12297933-CAD0-3828-36A7-BA6A5196B8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0588" y="3387725"/>
            <a:ext cx="2913062"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7" name="Picture 8">
            <a:extLst>
              <a:ext uri="{FF2B5EF4-FFF2-40B4-BE49-F238E27FC236}">
                <a16:creationId xmlns:a16="http://schemas.microsoft.com/office/drawing/2014/main" id="{7243F2CA-8AE9-AABF-1657-3AFED2FE1E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 y="3779838"/>
            <a:ext cx="1358900"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8" name="Picture 11">
            <a:extLst>
              <a:ext uri="{FF2B5EF4-FFF2-40B4-BE49-F238E27FC236}">
                <a16:creationId xmlns:a16="http://schemas.microsoft.com/office/drawing/2014/main" id="{3A23884C-F4FD-8A5C-8CC6-A1D06A84D7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75288" y="1452563"/>
            <a:ext cx="1644650"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9" name="Picture 8">
            <a:extLst>
              <a:ext uri="{FF2B5EF4-FFF2-40B4-BE49-F238E27FC236}">
                <a16:creationId xmlns:a16="http://schemas.microsoft.com/office/drawing/2014/main" id="{E4E1DE85-9B6A-E78A-11BD-F26DDA7D167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73200" y="5424488"/>
            <a:ext cx="247967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8065" name="Slide Number Placeholder 1">
            <a:extLst>
              <a:ext uri="{FF2B5EF4-FFF2-40B4-BE49-F238E27FC236}">
                <a16:creationId xmlns:a16="http://schemas.microsoft.com/office/drawing/2014/main" id="{6E82A2BB-1F58-8BBE-3740-B79A78698AC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F4F2E7-98D6-E243-ABC2-4C5EA821BAA9}"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88066" name="Rectangle 2">
            <a:extLst>
              <a:ext uri="{FF2B5EF4-FFF2-40B4-BE49-F238E27FC236}">
                <a16:creationId xmlns:a16="http://schemas.microsoft.com/office/drawing/2014/main" id="{9700E9FF-9715-3FF6-46A1-1C111B27F955}"/>
              </a:ext>
            </a:extLst>
          </p:cNvPr>
          <p:cNvSpPr txBox="1">
            <a:spLocks noChangeArrowheads="1"/>
          </p:cNvSpPr>
          <p:nvPr/>
        </p:nvSpPr>
        <p:spPr bwMode="auto">
          <a:xfrm>
            <a:off x="457200" y="-65088"/>
            <a:ext cx="822960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Two questions</a:t>
            </a:r>
          </a:p>
        </p:txBody>
      </p:sp>
      <p:sp>
        <p:nvSpPr>
          <p:cNvPr id="88067" name="TextBox 4">
            <a:extLst>
              <a:ext uri="{FF2B5EF4-FFF2-40B4-BE49-F238E27FC236}">
                <a16:creationId xmlns:a16="http://schemas.microsoft.com/office/drawing/2014/main" id="{383A5286-62E4-2CF3-CA53-C9956A0DD5CD}"/>
              </a:ext>
            </a:extLst>
          </p:cNvPr>
          <p:cNvSpPr txBox="1">
            <a:spLocks noChangeArrowheads="1"/>
          </p:cNvSpPr>
          <p:nvPr/>
        </p:nvSpPr>
        <p:spPr bwMode="auto">
          <a:xfrm>
            <a:off x="441325" y="933450"/>
            <a:ext cx="8186738"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2. In the worst-case collision scenario, why did we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consider collision with the first bit of the packet?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Is it possible to have collision in the middle or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the end in this scenario.</a:t>
            </a:r>
          </a:p>
        </p:txBody>
      </p:sp>
      <p:cxnSp>
        <p:nvCxnSpPr>
          <p:cNvPr id="6" name="Straight Connector 5">
            <a:extLst>
              <a:ext uri="{FF2B5EF4-FFF2-40B4-BE49-F238E27FC236}">
                <a16:creationId xmlns:a16="http://schemas.microsoft.com/office/drawing/2014/main" id="{D681621F-3A0A-7BC6-B84D-32B3EC1EA454}"/>
              </a:ext>
            </a:extLst>
          </p:cNvPr>
          <p:cNvCxnSpPr>
            <a:cxnSpLocks/>
            <a:stCxn id="88071" idx="2"/>
          </p:cNvCxnSpPr>
          <p:nvPr/>
        </p:nvCxnSpPr>
        <p:spPr>
          <a:xfrm>
            <a:off x="1141413" y="4002088"/>
            <a:ext cx="637857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8EA56326-EFBA-1DAC-DD2F-DF3A61059E92}"/>
              </a:ext>
            </a:extLst>
          </p:cNvPr>
          <p:cNvCxnSpPr>
            <a:cxnSpLocks/>
          </p:cNvCxnSpPr>
          <p:nvPr/>
        </p:nvCxnSpPr>
        <p:spPr>
          <a:xfrm flipV="1">
            <a:off x="1154113" y="3544888"/>
            <a:ext cx="0" cy="457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E2AACC34-412F-B60B-1E8A-1F18F5916F5B}"/>
              </a:ext>
            </a:extLst>
          </p:cNvPr>
          <p:cNvCxnSpPr>
            <a:cxnSpLocks/>
          </p:cNvCxnSpPr>
          <p:nvPr/>
        </p:nvCxnSpPr>
        <p:spPr>
          <a:xfrm flipV="1">
            <a:off x="7519988" y="3544888"/>
            <a:ext cx="0" cy="457200"/>
          </a:xfrm>
          <a:prstGeom prst="line">
            <a:avLst/>
          </a:prstGeom>
        </p:spPr>
        <p:style>
          <a:lnRef idx="2">
            <a:schemeClr val="accent1"/>
          </a:lnRef>
          <a:fillRef idx="0">
            <a:schemeClr val="accent1"/>
          </a:fillRef>
          <a:effectRef idx="1">
            <a:schemeClr val="accent1"/>
          </a:effectRef>
          <a:fontRef idx="minor">
            <a:schemeClr val="tx1"/>
          </a:fontRef>
        </p:style>
      </p:cxnSp>
      <p:pic>
        <p:nvPicPr>
          <p:cNvPr id="88071" name="Picture 2" descr="Flat Laptop Icon Design Transparent PNG &amp; SVG Vector">
            <a:extLst>
              <a:ext uri="{FF2B5EF4-FFF2-40B4-BE49-F238E27FC236}">
                <a16:creationId xmlns:a16="http://schemas.microsoft.com/office/drawing/2014/main" id="{747CB0BE-FA2B-349F-EF36-24CBB7220C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475" y="2714625"/>
            <a:ext cx="1287463"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2" name="Picture 2" descr="Flat Laptop Icon Design Transparent PNG &amp; SVG Vector">
            <a:extLst>
              <a:ext uri="{FF2B5EF4-FFF2-40B4-BE49-F238E27FC236}">
                <a16:creationId xmlns:a16="http://schemas.microsoft.com/office/drawing/2014/main" id="{385D544A-B06A-AB4F-3797-96EDAF55D7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8163" y="2570163"/>
            <a:ext cx="1287462" cy="128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3" name="TextBox 12">
            <a:extLst>
              <a:ext uri="{FF2B5EF4-FFF2-40B4-BE49-F238E27FC236}">
                <a16:creationId xmlns:a16="http://schemas.microsoft.com/office/drawing/2014/main" id="{56B2EF95-7AB9-0658-8A32-91BC1EE75B88}"/>
              </a:ext>
            </a:extLst>
          </p:cNvPr>
          <p:cNvSpPr txBox="1">
            <a:spLocks noChangeArrowheads="1"/>
          </p:cNvSpPr>
          <p:nvPr/>
        </p:nvSpPr>
        <p:spPr bwMode="auto">
          <a:xfrm>
            <a:off x="377825" y="2500313"/>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Host A</a:t>
            </a:r>
          </a:p>
        </p:txBody>
      </p:sp>
      <p:sp>
        <p:nvSpPr>
          <p:cNvPr id="88074" name="TextBox 14">
            <a:extLst>
              <a:ext uri="{FF2B5EF4-FFF2-40B4-BE49-F238E27FC236}">
                <a16:creationId xmlns:a16="http://schemas.microsoft.com/office/drawing/2014/main" id="{5A037CD8-3095-B283-B936-F8F27E15A82D}"/>
              </a:ext>
            </a:extLst>
          </p:cNvPr>
          <p:cNvSpPr txBox="1">
            <a:spLocks noChangeArrowheads="1"/>
          </p:cNvSpPr>
          <p:nvPr/>
        </p:nvSpPr>
        <p:spPr bwMode="auto">
          <a:xfrm>
            <a:off x="6891338" y="2487613"/>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Host C</a:t>
            </a:r>
          </a:p>
        </p:txBody>
      </p:sp>
      <p:grpSp>
        <p:nvGrpSpPr>
          <p:cNvPr id="4" name="Group 3">
            <a:extLst>
              <a:ext uri="{FF2B5EF4-FFF2-40B4-BE49-F238E27FC236}">
                <a16:creationId xmlns:a16="http://schemas.microsoft.com/office/drawing/2014/main" id="{9C6A1E70-A6D4-2FF0-D073-0A1253C72E42}"/>
              </a:ext>
            </a:extLst>
          </p:cNvPr>
          <p:cNvGrpSpPr>
            <a:grpSpLocks/>
          </p:cNvGrpSpPr>
          <p:nvPr/>
        </p:nvGrpSpPr>
        <p:grpSpPr bwMode="auto">
          <a:xfrm>
            <a:off x="3689350" y="2501900"/>
            <a:ext cx="1285875" cy="1500188"/>
            <a:chOff x="3688685" y="2501360"/>
            <a:chExt cx="1286465" cy="1500445"/>
          </a:xfrm>
        </p:grpSpPr>
        <p:cxnSp>
          <p:nvCxnSpPr>
            <p:cNvPr id="16" name="Straight Connector 15">
              <a:extLst>
                <a:ext uri="{FF2B5EF4-FFF2-40B4-BE49-F238E27FC236}">
                  <a16:creationId xmlns:a16="http://schemas.microsoft.com/office/drawing/2014/main" id="{1ED953C0-15C5-FDB3-38FF-8986D84EFD5A}"/>
                </a:ext>
              </a:extLst>
            </p:cNvPr>
            <p:cNvCxnSpPr>
              <a:cxnSpLocks/>
            </p:cNvCxnSpPr>
            <p:nvPr/>
          </p:nvCxnSpPr>
          <p:spPr>
            <a:xfrm flipV="1">
              <a:off x="4336682" y="3544527"/>
              <a:ext cx="0" cy="457278"/>
            </a:xfrm>
            <a:prstGeom prst="line">
              <a:avLst/>
            </a:prstGeom>
          </p:spPr>
          <p:style>
            <a:lnRef idx="2">
              <a:schemeClr val="accent1"/>
            </a:lnRef>
            <a:fillRef idx="0">
              <a:schemeClr val="accent1"/>
            </a:fillRef>
            <a:effectRef idx="1">
              <a:schemeClr val="accent1"/>
            </a:effectRef>
            <a:fontRef idx="minor">
              <a:schemeClr val="tx1"/>
            </a:fontRef>
          </p:style>
        </p:cxnSp>
        <p:pic>
          <p:nvPicPr>
            <p:cNvPr id="88079" name="Picture 2" descr="Flat Laptop Icon Design Transparent PNG &amp; SVG Vector">
              <a:extLst>
                <a:ext uri="{FF2B5EF4-FFF2-40B4-BE49-F238E27FC236}">
                  <a16:creationId xmlns:a16="http://schemas.microsoft.com/office/drawing/2014/main" id="{723E94EE-B798-DD8E-C280-2EEB22B136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8685" y="2643085"/>
              <a:ext cx="1286465" cy="1286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80" name="TextBox 17">
              <a:extLst>
                <a:ext uri="{FF2B5EF4-FFF2-40B4-BE49-F238E27FC236}">
                  <a16:creationId xmlns:a16="http://schemas.microsoft.com/office/drawing/2014/main" id="{6494D9B2-8B7D-0D14-3EE6-02C0112F55EF}"/>
                </a:ext>
              </a:extLst>
            </p:cNvPr>
            <p:cNvSpPr txBox="1">
              <a:spLocks noChangeArrowheads="1"/>
            </p:cNvSpPr>
            <p:nvPr/>
          </p:nvSpPr>
          <p:spPr bwMode="auto">
            <a:xfrm>
              <a:off x="3777005" y="2501360"/>
              <a:ext cx="11079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Host B</a:t>
              </a:r>
            </a:p>
          </p:txBody>
        </p:sp>
      </p:grpSp>
      <p:sp>
        <p:nvSpPr>
          <p:cNvPr id="19" name="Rectangle 18">
            <a:extLst>
              <a:ext uri="{FF2B5EF4-FFF2-40B4-BE49-F238E27FC236}">
                <a16:creationId xmlns:a16="http://schemas.microsoft.com/office/drawing/2014/main" id="{7E7E42A2-5507-EC63-6585-63385D915319}"/>
              </a:ext>
            </a:extLst>
          </p:cNvPr>
          <p:cNvSpPr/>
          <p:nvPr/>
        </p:nvSpPr>
        <p:spPr>
          <a:xfrm>
            <a:off x="615950" y="4073525"/>
            <a:ext cx="1268413" cy="307975"/>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Pkt: A</a:t>
            </a:r>
          </a:p>
        </p:txBody>
      </p:sp>
      <p:sp>
        <p:nvSpPr>
          <p:cNvPr id="21" name="Rectangle 20">
            <a:extLst>
              <a:ext uri="{FF2B5EF4-FFF2-40B4-BE49-F238E27FC236}">
                <a16:creationId xmlns:a16="http://schemas.microsoft.com/office/drawing/2014/main" id="{EDA46DE3-BDAD-FEF5-CA62-6478FF497350}"/>
              </a:ext>
            </a:extLst>
          </p:cNvPr>
          <p:cNvSpPr/>
          <p:nvPr/>
        </p:nvSpPr>
        <p:spPr>
          <a:xfrm>
            <a:off x="3759200" y="4092575"/>
            <a:ext cx="1266825" cy="306388"/>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Pkt: B</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9089" name="Slide Number Placeholder 1">
            <a:extLst>
              <a:ext uri="{FF2B5EF4-FFF2-40B4-BE49-F238E27FC236}">
                <a16:creationId xmlns:a16="http://schemas.microsoft.com/office/drawing/2014/main" id="{F4AB94DF-2669-F355-54B2-DD1BC0510D4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504BA46-17E7-2E46-AB95-830423CDBF21}"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89090" name="Rectangle 2">
            <a:extLst>
              <a:ext uri="{FF2B5EF4-FFF2-40B4-BE49-F238E27FC236}">
                <a16:creationId xmlns:a16="http://schemas.microsoft.com/office/drawing/2014/main" id="{CD51E1AD-4F18-C4DC-5357-0893670C9507}"/>
              </a:ext>
            </a:extLst>
          </p:cNvPr>
          <p:cNvSpPr txBox="1">
            <a:spLocks noChangeArrowheads="1"/>
          </p:cNvSpPr>
          <p:nvPr/>
        </p:nvSpPr>
        <p:spPr bwMode="auto">
          <a:xfrm>
            <a:off x="457200" y="-65088"/>
            <a:ext cx="822960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Two questions</a:t>
            </a:r>
          </a:p>
        </p:txBody>
      </p:sp>
      <p:sp>
        <p:nvSpPr>
          <p:cNvPr id="89091" name="TextBox 4">
            <a:extLst>
              <a:ext uri="{FF2B5EF4-FFF2-40B4-BE49-F238E27FC236}">
                <a16:creationId xmlns:a16="http://schemas.microsoft.com/office/drawing/2014/main" id="{459EEBD7-163E-B562-CF90-1230C9520F83}"/>
              </a:ext>
            </a:extLst>
          </p:cNvPr>
          <p:cNvSpPr txBox="1">
            <a:spLocks noChangeArrowheads="1"/>
          </p:cNvSpPr>
          <p:nvPr/>
        </p:nvSpPr>
        <p:spPr bwMode="auto">
          <a:xfrm>
            <a:off x="441325" y="933450"/>
            <a:ext cx="8186738"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2. In the worst-case collision scenario, why did we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consider collision with the first bit of the packet?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Is it possible to have collision in the middle or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the end in this scenario.</a:t>
            </a:r>
          </a:p>
        </p:txBody>
      </p:sp>
      <p:cxnSp>
        <p:nvCxnSpPr>
          <p:cNvPr id="6" name="Straight Connector 5">
            <a:extLst>
              <a:ext uri="{FF2B5EF4-FFF2-40B4-BE49-F238E27FC236}">
                <a16:creationId xmlns:a16="http://schemas.microsoft.com/office/drawing/2014/main" id="{496201EE-D9CF-3E9B-4A1D-EDD44057749A}"/>
              </a:ext>
            </a:extLst>
          </p:cNvPr>
          <p:cNvCxnSpPr>
            <a:cxnSpLocks/>
            <a:stCxn id="89095" idx="2"/>
          </p:cNvCxnSpPr>
          <p:nvPr/>
        </p:nvCxnSpPr>
        <p:spPr>
          <a:xfrm>
            <a:off x="1141413" y="4002088"/>
            <a:ext cx="637857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E880E0E2-5B5C-347B-DE7A-B59CC56DFF64}"/>
              </a:ext>
            </a:extLst>
          </p:cNvPr>
          <p:cNvCxnSpPr>
            <a:cxnSpLocks/>
          </p:cNvCxnSpPr>
          <p:nvPr/>
        </p:nvCxnSpPr>
        <p:spPr>
          <a:xfrm flipV="1">
            <a:off x="1154113" y="3544888"/>
            <a:ext cx="0" cy="457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D7784B05-FC00-1C4D-661D-776EFC6419A1}"/>
              </a:ext>
            </a:extLst>
          </p:cNvPr>
          <p:cNvCxnSpPr>
            <a:cxnSpLocks/>
          </p:cNvCxnSpPr>
          <p:nvPr/>
        </p:nvCxnSpPr>
        <p:spPr>
          <a:xfrm flipV="1">
            <a:off x="7519988" y="3544888"/>
            <a:ext cx="0" cy="457200"/>
          </a:xfrm>
          <a:prstGeom prst="line">
            <a:avLst/>
          </a:prstGeom>
        </p:spPr>
        <p:style>
          <a:lnRef idx="2">
            <a:schemeClr val="accent1"/>
          </a:lnRef>
          <a:fillRef idx="0">
            <a:schemeClr val="accent1"/>
          </a:fillRef>
          <a:effectRef idx="1">
            <a:schemeClr val="accent1"/>
          </a:effectRef>
          <a:fontRef idx="minor">
            <a:schemeClr val="tx1"/>
          </a:fontRef>
        </p:style>
      </p:cxnSp>
      <p:pic>
        <p:nvPicPr>
          <p:cNvPr id="89095" name="Picture 2" descr="Flat Laptop Icon Design Transparent PNG &amp; SVG Vector">
            <a:extLst>
              <a:ext uri="{FF2B5EF4-FFF2-40B4-BE49-F238E27FC236}">
                <a16:creationId xmlns:a16="http://schemas.microsoft.com/office/drawing/2014/main" id="{FA270497-2047-2B47-732E-3290CEC404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475" y="2714625"/>
            <a:ext cx="1287463"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6" name="Picture 2" descr="Flat Laptop Icon Design Transparent PNG &amp; SVG Vector">
            <a:extLst>
              <a:ext uri="{FF2B5EF4-FFF2-40B4-BE49-F238E27FC236}">
                <a16:creationId xmlns:a16="http://schemas.microsoft.com/office/drawing/2014/main" id="{44480B90-8E36-5C98-9D5B-4542E6CABB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8163" y="2570163"/>
            <a:ext cx="1287462" cy="128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7" name="TextBox 12">
            <a:extLst>
              <a:ext uri="{FF2B5EF4-FFF2-40B4-BE49-F238E27FC236}">
                <a16:creationId xmlns:a16="http://schemas.microsoft.com/office/drawing/2014/main" id="{214DD96B-361F-AD5D-2D7C-74D2CB194DD2}"/>
              </a:ext>
            </a:extLst>
          </p:cNvPr>
          <p:cNvSpPr txBox="1">
            <a:spLocks noChangeArrowheads="1"/>
          </p:cNvSpPr>
          <p:nvPr/>
        </p:nvSpPr>
        <p:spPr bwMode="auto">
          <a:xfrm>
            <a:off x="377825" y="2500313"/>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Host A</a:t>
            </a:r>
          </a:p>
        </p:txBody>
      </p:sp>
      <p:sp>
        <p:nvSpPr>
          <p:cNvPr id="89098" name="TextBox 14">
            <a:extLst>
              <a:ext uri="{FF2B5EF4-FFF2-40B4-BE49-F238E27FC236}">
                <a16:creationId xmlns:a16="http://schemas.microsoft.com/office/drawing/2014/main" id="{B39F0F67-B7FA-BF18-8FA3-2934F9777C4C}"/>
              </a:ext>
            </a:extLst>
          </p:cNvPr>
          <p:cNvSpPr txBox="1">
            <a:spLocks noChangeArrowheads="1"/>
          </p:cNvSpPr>
          <p:nvPr/>
        </p:nvSpPr>
        <p:spPr bwMode="auto">
          <a:xfrm>
            <a:off x="6891338" y="2487613"/>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Host C</a:t>
            </a:r>
          </a:p>
        </p:txBody>
      </p:sp>
      <p:grpSp>
        <p:nvGrpSpPr>
          <p:cNvPr id="89099" name="Group 3">
            <a:extLst>
              <a:ext uri="{FF2B5EF4-FFF2-40B4-BE49-F238E27FC236}">
                <a16:creationId xmlns:a16="http://schemas.microsoft.com/office/drawing/2014/main" id="{49551071-B779-DCD9-EF24-A83106B53DFA}"/>
              </a:ext>
            </a:extLst>
          </p:cNvPr>
          <p:cNvGrpSpPr>
            <a:grpSpLocks/>
          </p:cNvGrpSpPr>
          <p:nvPr/>
        </p:nvGrpSpPr>
        <p:grpSpPr bwMode="auto">
          <a:xfrm>
            <a:off x="3689350" y="2501900"/>
            <a:ext cx="1285875" cy="1500188"/>
            <a:chOff x="3688685" y="2501360"/>
            <a:chExt cx="1286465" cy="1500445"/>
          </a:xfrm>
        </p:grpSpPr>
        <p:cxnSp>
          <p:nvCxnSpPr>
            <p:cNvPr id="16" name="Straight Connector 15">
              <a:extLst>
                <a:ext uri="{FF2B5EF4-FFF2-40B4-BE49-F238E27FC236}">
                  <a16:creationId xmlns:a16="http://schemas.microsoft.com/office/drawing/2014/main" id="{6B4CE7BB-797B-A64B-C485-CC3A70490B37}"/>
                </a:ext>
              </a:extLst>
            </p:cNvPr>
            <p:cNvCxnSpPr>
              <a:cxnSpLocks/>
            </p:cNvCxnSpPr>
            <p:nvPr/>
          </p:nvCxnSpPr>
          <p:spPr>
            <a:xfrm flipV="1">
              <a:off x="4336682" y="3544527"/>
              <a:ext cx="0" cy="457278"/>
            </a:xfrm>
            <a:prstGeom prst="line">
              <a:avLst/>
            </a:prstGeom>
          </p:spPr>
          <p:style>
            <a:lnRef idx="2">
              <a:schemeClr val="accent1"/>
            </a:lnRef>
            <a:fillRef idx="0">
              <a:schemeClr val="accent1"/>
            </a:fillRef>
            <a:effectRef idx="1">
              <a:schemeClr val="accent1"/>
            </a:effectRef>
            <a:fontRef idx="minor">
              <a:schemeClr val="tx1"/>
            </a:fontRef>
          </p:style>
        </p:cxnSp>
        <p:pic>
          <p:nvPicPr>
            <p:cNvPr id="89104" name="Picture 2" descr="Flat Laptop Icon Design Transparent PNG &amp; SVG Vector">
              <a:extLst>
                <a:ext uri="{FF2B5EF4-FFF2-40B4-BE49-F238E27FC236}">
                  <a16:creationId xmlns:a16="http://schemas.microsoft.com/office/drawing/2014/main" id="{958F2484-EE7C-C4C5-BAE9-9D8F91FCA2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8685" y="2643085"/>
              <a:ext cx="1286465" cy="1286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105" name="TextBox 17">
              <a:extLst>
                <a:ext uri="{FF2B5EF4-FFF2-40B4-BE49-F238E27FC236}">
                  <a16:creationId xmlns:a16="http://schemas.microsoft.com/office/drawing/2014/main" id="{9EA06777-043C-9109-AC19-5A51297A2629}"/>
                </a:ext>
              </a:extLst>
            </p:cNvPr>
            <p:cNvSpPr txBox="1">
              <a:spLocks noChangeArrowheads="1"/>
            </p:cNvSpPr>
            <p:nvPr/>
          </p:nvSpPr>
          <p:spPr bwMode="auto">
            <a:xfrm>
              <a:off x="3777005" y="2501360"/>
              <a:ext cx="11079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Host B</a:t>
              </a:r>
            </a:p>
          </p:txBody>
        </p:sp>
      </p:grpSp>
      <p:sp>
        <p:nvSpPr>
          <p:cNvPr id="19" name="Rectangle 18">
            <a:extLst>
              <a:ext uri="{FF2B5EF4-FFF2-40B4-BE49-F238E27FC236}">
                <a16:creationId xmlns:a16="http://schemas.microsoft.com/office/drawing/2014/main" id="{BADB656D-62CD-3D12-8551-9AAE5FD67155}"/>
              </a:ext>
            </a:extLst>
          </p:cNvPr>
          <p:cNvSpPr/>
          <p:nvPr/>
        </p:nvSpPr>
        <p:spPr>
          <a:xfrm>
            <a:off x="6254750" y="4071938"/>
            <a:ext cx="1268413" cy="306387"/>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Pkt: A</a:t>
            </a:r>
          </a:p>
        </p:txBody>
      </p:sp>
      <p:sp>
        <p:nvSpPr>
          <p:cNvPr id="21" name="Rectangle 20">
            <a:extLst>
              <a:ext uri="{FF2B5EF4-FFF2-40B4-BE49-F238E27FC236}">
                <a16:creationId xmlns:a16="http://schemas.microsoft.com/office/drawing/2014/main" id="{BC11DB6A-2012-48C3-37A3-9BC3EDF7D214}"/>
              </a:ext>
            </a:extLst>
          </p:cNvPr>
          <p:cNvSpPr/>
          <p:nvPr/>
        </p:nvSpPr>
        <p:spPr>
          <a:xfrm>
            <a:off x="7145338" y="4448175"/>
            <a:ext cx="1266825" cy="307975"/>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Pkt: B</a:t>
            </a:r>
          </a:p>
        </p:txBody>
      </p:sp>
      <p:sp>
        <p:nvSpPr>
          <p:cNvPr id="89102" name="TextBox 19">
            <a:extLst>
              <a:ext uri="{FF2B5EF4-FFF2-40B4-BE49-F238E27FC236}">
                <a16:creationId xmlns:a16="http://schemas.microsoft.com/office/drawing/2014/main" id="{D9D4B02D-B134-797E-F124-225FEA1231F9}"/>
              </a:ext>
            </a:extLst>
          </p:cNvPr>
          <p:cNvSpPr txBox="1">
            <a:spLocks noChangeArrowheads="1"/>
          </p:cNvSpPr>
          <p:nvPr/>
        </p:nvSpPr>
        <p:spPr bwMode="auto">
          <a:xfrm>
            <a:off x="6908800" y="4873625"/>
            <a:ext cx="1568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Collision</a:t>
            </a:r>
          </a:p>
        </p:txBody>
      </p:sp>
    </p:spTree>
  </p:cSld>
  <p:clrMapOvr>
    <a:masterClrMapping/>
  </p:clrMapOvr>
  <p:transition spd="slow"/>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113" name="Slide Number Placeholder 1">
            <a:extLst>
              <a:ext uri="{FF2B5EF4-FFF2-40B4-BE49-F238E27FC236}">
                <a16:creationId xmlns:a16="http://schemas.microsoft.com/office/drawing/2014/main" id="{E64D3D05-A0CF-3EE0-C32D-FB5F620E603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4A119E7-132B-8247-A30C-B558A3B4C506}"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90114" name="Rectangle 2">
            <a:extLst>
              <a:ext uri="{FF2B5EF4-FFF2-40B4-BE49-F238E27FC236}">
                <a16:creationId xmlns:a16="http://schemas.microsoft.com/office/drawing/2014/main" id="{CD731DDA-8B14-769A-0F87-F090313078F2}"/>
              </a:ext>
            </a:extLst>
          </p:cNvPr>
          <p:cNvSpPr txBox="1">
            <a:spLocks noChangeArrowheads="1"/>
          </p:cNvSpPr>
          <p:nvPr/>
        </p:nvSpPr>
        <p:spPr bwMode="auto">
          <a:xfrm>
            <a:off x="457200" y="-65088"/>
            <a:ext cx="822960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Two questions</a:t>
            </a:r>
          </a:p>
        </p:txBody>
      </p:sp>
      <p:sp>
        <p:nvSpPr>
          <p:cNvPr id="90115" name="TextBox 4">
            <a:extLst>
              <a:ext uri="{FF2B5EF4-FFF2-40B4-BE49-F238E27FC236}">
                <a16:creationId xmlns:a16="http://schemas.microsoft.com/office/drawing/2014/main" id="{B256E09C-FBB9-8385-4BE9-FF656158011D}"/>
              </a:ext>
            </a:extLst>
          </p:cNvPr>
          <p:cNvSpPr txBox="1">
            <a:spLocks noChangeArrowheads="1"/>
          </p:cNvSpPr>
          <p:nvPr/>
        </p:nvSpPr>
        <p:spPr bwMode="auto">
          <a:xfrm>
            <a:off x="441325" y="933450"/>
            <a:ext cx="8186738"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2. In the worst-case collision scenario, why did we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consider collision with the first bit of the packet?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Is it possible to have collision in the middle or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the end in this scenario.</a:t>
            </a:r>
          </a:p>
        </p:txBody>
      </p:sp>
      <p:cxnSp>
        <p:nvCxnSpPr>
          <p:cNvPr id="6" name="Straight Connector 5">
            <a:extLst>
              <a:ext uri="{FF2B5EF4-FFF2-40B4-BE49-F238E27FC236}">
                <a16:creationId xmlns:a16="http://schemas.microsoft.com/office/drawing/2014/main" id="{778A847B-2489-ECC6-0B5B-4BDDDCE52532}"/>
              </a:ext>
            </a:extLst>
          </p:cNvPr>
          <p:cNvCxnSpPr>
            <a:cxnSpLocks/>
            <a:stCxn id="90119" idx="2"/>
          </p:cNvCxnSpPr>
          <p:nvPr/>
        </p:nvCxnSpPr>
        <p:spPr>
          <a:xfrm>
            <a:off x="1141413" y="4002088"/>
            <a:ext cx="637857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7769FC92-89CE-35F3-B331-E18D061D3240}"/>
              </a:ext>
            </a:extLst>
          </p:cNvPr>
          <p:cNvCxnSpPr>
            <a:cxnSpLocks/>
          </p:cNvCxnSpPr>
          <p:nvPr/>
        </p:nvCxnSpPr>
        <p:spPr>
          <a:xfrm flipV="1">
            <a:off x="1154113" y="3544888"/>
            <a:ext cx="0" cy="457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E2F07239-85A1-5C16-EBB6-55743D74EDB4}"/>
              </a:ext>
            </a:extLst>
          </p:cNvPr>
          <p:cNvCxnSpPr>
            <a:cxnSpLocks/>
          </p:cNvCxnSpPr>
          <p:nvPr/>
        </p:nvCxnSpPr>
        <p:spPr>
          <a:xfrm flipV="1">
            <a:off x="7519988" y="3544888"/>
            <a:ext cx="0" cy="457200"/>
          </a:xfrm>
          <a:prstGeom prst="line">
            <a:avLst/>
          </a:prstGeom>
        </p:spPr>
        <p:style>
          <a:lnRef idx="2">
            <a:schemeClr val="accent1"/>
          </a:lnRef>
          <a:fillRef idx="0">
            <a:schemeClr val="accent1"/>
          </a:fillRef>
          <a:effectRef idx="1">
            <a:schemeClr val="accent1"/>
          </a:effectRef>
          <a:fontRef idx="minor">
            <a:schemeClr val="tx1"/>
          </a:fontRef>
        </p:style>
      </p:cxnSp>
      <p:pic>
        <p:nvPicPr>
          <p:cNvPr id="90119" name="Picture 2" descr="Flat Laptop Icon Design Transparent PNG &amp; SVG Vector">
            <a:extLst>
              <a:ext uri="{FF2B5EF4-FFF2-40B4-BE49-F238E27FC236}">
                <a16:creationId xmlns:a16="http://schemas.microsoft.com/office/drawing/2014/main" id="{4F784116-85C6-BD8D-E5A9-34F4705865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475" y="2714625"/>
            <a:ext cx="1287463"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0" name="Picture 2" descr="Flat Laptop Icon Design Transparent PNG &amp; SVG Vector">
            <a:extLst>
              <a:ext uri="{FF2B5EF4-FFF2-40B4-BE49-F238E27FC236}">
                <a16:creationId xmlns:a16="http://schemas.microsoft.com/office/drawing/2014/main" id="{737B3F7F-E6CF-549D-17F1-080D0A01E9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8163" y="2570163"/>
            <a:ext cx="1287462" cy="128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21" name="TextBox 12">
            <a:extLst>
              <a:ext uri="{FF2B5EF4-FFF2-40B4-BE49-F238E27FC236}">
                <a16:creationId xmlns:a16="http://schemas.microsoft.com/office/drawing/2014/main" id="{53EC7499-18B8-A8DC-24D7-5BC853DE2D23}"/>
              </a:ext>
            </a:extLst>
          </p:cNvPr>
          <p:cNvSpPr txBox="1">
            <a:spLocks noChangeArrowheads="1"/>
          </p:cNvSpPr>
          <p:nvPr/>
        </p:nvSpPr>
        <p:spPr bwMode="auto">
          <a:xfrm>
            <a:off x="377825" y="2500313"/>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Host A</a:t>
            </a:r>
          </a:p>
        </p:txBody>
      </p:sp>
      <p:sp>
        <p:nvSpPr>
          <p:cNvPr id="90122" name="TextBox 14">
            <a:extLst>
              <a:ext uri="{FF2B5EF4-FFF2-40B4-BE49-F238E27FC236}">
                <a16:creationId xmlns:a16="http://schemas.microsoft.com/office/drawing/2014/main" id="{F2378575-8AF0-8E8F-8E5D-5FF6EA58E591}"/>
              </a:ext>
            </a:extLst>
          </p:cNvPr>
          <p:cNvSpPr txBox="1">
            <a:spLocks noChangeArrowheads="1"/>
          </p:cNvSpPr>
          <p:nvPr/>
        </p:nvSpPr>
        <p:spPr bwMode="auto">
          <a:xfrm>
            <a:off x="6891338" y="2487613"/>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Host C</a:t>
            </a:r>
          </a:p>
        </p:txBody>
      </p:sp>
      <p:grpSp>
        <p:nvGrpSpPr>
          <p:cNvPr id="90123" name="Group 3">
            <a:extLst>
              <a:ext uri="{FF2B5EF4-FFF2-40B4-BE49-F238E27FC236}">
                <a16:creationId xmlns:a16="http://schemas.microsoft.com/office/drawing/2014/main" id="{EA7A5A06-CAF0-8EEB-537A-32E96D2759BA}"/>
              </a:ext>
            </a:extLst>
          </p:cNvPr>
          <p:cNvGrpSpPr>
            <a:grpSpLocks/>
          </p:cNvGrpSpPr>
          <p:nvPr/>
        </p:nvGrpSpPr>
        <p:grpSpPr bwMode="auto">
          <a:xfrm>
            <a:off x="3689350" y="2501900"/>
            <a:ext cx="1285875" cy="1500188"/>
            <a:chOff x="3688685" y="2501360"/>
            <a:chExt cx="1286465" cy="1500445"/>
          </a:xfrm>
        </p:grpSpPr>
        <p:cxnSp>
          <p:nvCxnSpPr>
            <p:cNvPr id="16" name="Straight Connector 15">
              <a:extLst>
                <a:ext uri="{FF2B5EF4-FFF2-40B4-BE49-F238E27FC236}">
                  <a16:creationId xmlns:a16="http://schemas.microsoft.com/office/drawing/2014/main" id="{70F4E312-F8FA-B3AF-8EC6-4C3CF9538821}"/>
                </a:ext>
              </a:extLst>
            </p:cNvPr>
            <p:cNvCxnSpPr>
              <a:cxnSpLocks/>
            </p:cNvCxnSpPr>
            <p:nvPr/>
          </p:nvCxnSpPr>
          <p:spPr>
            <a:xfrm flipV="1">
              <a:off x="4336682" y="3544527"/>
              <a:ext cx="0" cy="457278"/>
            </a:xfrm>
            <a:prstGeom prst="line">
              <a:avLst/>
            </a:prstGeom>
          </p:spPr>
          <p:style>
            <a:lnRef idx="2">
              <a:schemeClr val="accent1"/>
            </a:lnRef>
            <a:fillRef idx="0">
              <a:schemeClr val="accent1"/>
            </a:fillRef>
            <a:effectRef idx="1">
              <a:schemeClr val="accent1"/>
            </a:effectRef>
            <a:fontRef idx="minor">
              <a:schemeClr val="tx1"/>
            </a:fontRef>
          </p:style>
        </p:cxnSp>
        <p:pic>
          <p:nvPicPr>
            <p:cNvPr id="90128" name="Picture 2" descr="Flat Laptop Icon Design Transparent PNG &amp; SVG Vector">
              <a:extLst>
                <a:ext uri="{FF2B5EF4-FFF2-40B4-BE49-F238E27FC236}">
                  <a16:creationId xmlns:a16="http://schemas.microsoft.com/office/drawing/2014/main" id="{5B9B4501-4651-7009-696C-83B65FCE05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8685" y="2643085"/>
              <a:ext cx="1286465" cy="1286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29" name="TextBox 17">
              <a:extLst>
                <a:ext uri="{FF2B5EF4-FFF2-40B4-BE49-F238E27FC236}">
                  <a16:creationId xmlns:a16="http://schemas.microsoft.com/office/drawing/2014/main" id="{B2113804-7C63-C5CF-3E53-5989BE45E55E}"/>
                </a:ext>
              </a:extLst>
            </p:cNvPr>
            <p:cNvSpPr txBox="1">
              <a:spLocks noChangeArrowheads="1"/>
            </p:cNvSpPr>
            <p:nvPr/>
          </p:nvSpPr>
          <p:spPr bwMode="auto">
            <a:xfrm>
              <a:off x="3777005" y="2501360"/>
              <a:ext cx="11079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Host B</a:t>
              </a:r>
            </a:p>
          </p:txBody>
        </p:sp>
      </p:grpSp>
      <p:sp>
        <p:nvSpPr>
          <p:cNvPr id="19" name="Rectangle 18">
            <a:extLst>
              <a:ext uri="{FF2B5EF4-FFF2-40B4-BE49-F238E27FC236}">
                <a16:creationId xmlns:a16="http://schemas.microsoft.com/office/drawing/2014/main" id="{0F9351F8-2A70-65A3-85D2-3E54C591F753}"/>
              </a:ext>
            </a:extLst>
          </p:cNvPr>
          <p:cNvSpPr/>
          <p:nvPr/>
        </p:nvSpPr>
        <p:spPr>
          <a:xfrm>
            <a:off x="6253163" y="4073525"/>
            <a:ext cx="1266825" cy="307975"/>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Pkt: A</a:t>
            </a:r>
          </a:p>
        </p:txBody>
      </p:sp>
      <p:sp>
        <p:nvSpPr>
          <p:cNvPr id="21" name="Rectangle 20">
            <a:extLst>
              <a:ext uri="{FF2B5EF4-FFF2-40B4-BE49-F238E27FC236}">
                <a16:creationId xmlns:a16="http://schemas.microsoft.com/office/drawing/2014/main" id="{4D0E21EB-62C1-2808-A4AE-D98B87149CB8}"/>
              </a:ext>
            </a:extLst>
          </p:cNvPr>
          <p:cNvSpPr/>
          <p:nvPr/>
        </p:nvSpPr>
        <p:spPr>
          <a:xfrm>
            <a:off x="6253163" y="4467225"/>
            <a:ext cx="1266825" cy="306388"/>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Pkt: B</a:t>
            </a:r>
          </a:p>
        </p:txBody>
      </p:sp>
      <p:sp>
        <p:nvSpPr>
          <p:cNvPr id="90126" name="TextBox 19">
            <a:extLst>
              <a:ext uri="{FF2B5EF4-FFF2-40B4-BE49-F238E27FC236}">
                <a16:creationId xmlns:a16="http://schemas.microsoft.com/office/drawing/2014/main" id="{A74F067D-B7A7-13C8-691B-9EEE69037DAB}"/>
              </a:ext>
            </a:extLst>
          </p:cNvPr>
          <p:cNvSpPr txBox="1">
            <a:spLocks noChangeArrowheads="1"/>
          </p:cNvSpPr>
          <p:nvPr/>
        </p:nvSpPr>
        <p:spPr bwMode="auto">
          <a:xfrm>
            <a:off x="6908800" y="4873625"/>
            <a:ext cx="1568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Collision</a:t>
            </a:r>
          </a:p>
        </p:txBody>
      </p:sp>
    </p:spTree>
  </p:cSld>
  <p:clrMapOvr>
    <a:masterClrMapping/>
  </p:clrMapOvr>
  <p:transition spd="slow"/>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1137" name="Slide Number Placeholder 1">
            <a:extLst>
              <a:ext uri="{FF2B5EF4-FFF2-40B4-BE49-F238E27FC236}">
                <a16:creationId xmlns:a16="http://schemas.microsoft.com/office/drawing/2014/main" id="{E4204AF0-DA79-7035-8A1A-EA19771F3BB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CB1E1C9-D84E-5843-8A1D-5B08DC074546}"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91138" name="Rectangle 2">
            <a:extLst>
              <a:ext uri="{FF2B5EF4-FFF2-40B4-BE49-F238E27FC236}">
                <a16:creationId xmlns:a16="http://schemas.microsoft.com/office/drawing/2014/main" id="{3904D196-9916-3284-6BD7-4FB9C5D932D6}"/>
              </a:ext>
            </a:extLst>
          </p:cNvPr>
          <p:cNvSpPr txBox="1">
            <a:spLocks noChangeArrowheads="1"/>
          </p:cNvSpPr>
          <p:nvPr/>
        </p:nvSpPr>
        <p:spPr bwMode="auto">
          <a:xfrm>
            <a:off x="457200" y="-65088"/>
            <a:ext cx="822960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Two questions</a:t>
            </a:r>
          </a:p>
        </p:txBody>
      </p:sp>
      <p:sp>
        <p:nvSpPr>
          <p:cNvPr id="91139" name="TextBox 4">
            <a:extLst>
              <a:ext uri="{FF2B5EF4-FFF2-40B4-BE49-F238E27FC236}">
                <a16:creationId xmlns:a16="http://schemas.microsoft.com/office/drawing/2014/main" id="{77D06AC1-5D31-C0C9-1F1A-CA77007AEBA5}"/>
              </a:ext>
            </a:extLst>
          </p:cNvPr>
          <p:cNvSpPr txBox="1">
            <a:spLocks noChangeArrowheads="1"/>
          </p:cNvSpPr>
          <p:nvPr/>
        </p:nvSpPr>
        <p:spPr bwMode="auto">
          <a:xfrm>
            <a:off x="441325" y="933450"/>
            <a:ext cx="8186738"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2. In the worst-case collision scenario, why did we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consider collision with the first bit of the packet?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Is it possible to have collision in the middle or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the end in this scenario.</a:t>
            </a:r>
          </a:p>
        </p:txBody>
      </p:sp>
      <p:cxnSp>
        <p:nvCxnSpPr>
          <p:cNvPr id="6" name="Straight Connector 5">
            <a:extLst>
              <a:ext uri="{FF2B5EF4-FFF2-40B4-BE49-F238E27FC236}">
                <a16:creationId xmlns:a16="http://schemas.microsoft.com/office/drawing/2014/main" id="{D90F2D22-40E5-078C-4A91-EF56AFDF7463}"/>
              </a:ext>
            </a:extLst>
          </p:cNvPr>
          <p:cNvCxnSpPr>
            <a:cxnSpLocks/>
            <a:stCxn id="91143" idx="2"/>
          </p:cNvCxnSpPr>
          <p:nvPr/>
        </p:nvCxnSpPr>
        <p:spPr>
          <a:xfrm>
            <a:off x="1141413" y="4002088"/>
            <a:ext cx="637857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210E5881-FF84-C2DF-9835-514242597C33}"/>
              </a:ext>
            </a:extLst>
          </p:cNvPr>
          <p:cNvCxnSpPr>
            <a:cxnSpLocks/>
          </p:cNvCxnSpPr>
          <p:nvPr/>
        </p:nvCxnSpPr>
        <p:spPr>
          <a:xfrm flipV="1">
            <a:off x="1154113" y="3544888"/>
            <a:ext cx="0" cy="457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9C9879A8-9F08-39E1-1BE2-14536E3B3BF5}"/>
              </a:ext>
            </a:extLst>
          </p:cNvPr>
          <p:cNvCxnSpPr>
            <a:cxnSpLocks/>
          </p:cNvCxnSpPr>
          <p:nvPr/>
        </p:nvCxnSpPr>
        <p:spPr>
          <a:xfrm flipV="1">
            <a:off x="7519988" y="3544888"/>
            <a:ext cx="0" cy="457200"/>
          </a:xfrm>
          <a:prstGeom prst="line">
            <a:avLst/>
          </a:prstGeom>
        </p:spPr>
        <p:style>
          <a:lnRef idx="2">
            <a:schemeClr val="accent1"/>
          </a:lnRef>
          <a:fillRef idx="0">
            <a:schemeClr val="accent1"/>
          </a:fillRef>
          <a:effectRef idx="1">
            <a:schemeClr val="accent1"/>
          </a:effectRef>
          <a:fontRef idx="minor">
            <a:schemeClr val="tx1"/>
          </a:fontRef>
        </p:style>
      </p:cxnSp>
      <p:pic>
        <p:nvPicPr>
          <p:cNvPr id="91143" name="Picture 2" descr="Flat Laptop Icon Design Transparent PNG &amp; SVG Vector">
            <a:extLst>
              <a:ext uri="{FF2B5EF4-FFF2-40B4-BE49-F238E27FC236}">
                <a16:creationId xmlns:a16="http://schemas.microsoft.com/office/drawing/2014/main" id="{92B98203-9F7F-C776-8848-3620A8E8D3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475" y="2714625"/>
            <a:ext cx="1287463"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4" name="Picture 2" descr="Flat Laptop Icon Design Transparent PNG &amp; SVG Vector">
            <a:extLst>
              <a:ext uri="{FF2B5EF4-FFF2-40B4-BE49-F238E27FC236}">
                <a16:creationId xmlns:a16="http://schemas.microsoft.com/office/drawing/2014/main" id="{9AB2F42E-5AC8-43E6-B2E7-82DEBDCE6F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8163" y="2570163"/>
            <a:ext cx="1287462" cy="128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5" name="TextBox 12">
            <a:extLst>
              <a:ext uri="{FF2B5EF4-FFF2-40B4-BE49-F238E27FC236}">
                <a16:creationId xmlns:a16="http://schemas.microsoft.com/office/drawing/2014/main" id="{F45929F2-B27E-E25A-6B4C-10C7730753D2}"/>
              </a:ext>
            </a:extLst>
          </p:cNvPr>
          <p:cNvSpPr txBox="1">
            <a:spLocks noChangeArrowheads="1"/>
          </p:cNvSpPr>
          <p:nvPr/>
        </p:nvSpPr>
        <p:spPr bwMode="auto">
          <a:xfrm>
            <a:off x="377825" y="2500313"/>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Host A</a:t>
            </a:r>
          </a:p>
        </p:txBody>
      </p:sp>
      <p:sp>
        <p:nvSpPr>
          <p:cNvPr id="91146" name="TextBox 14">
            <a:extLst>
              <a:ext uri="{FF2B5EF4-FFF2-40B4-BE49-F238E27FC236}">
                <a16:creationId xmlns:a16="http://schemas.microsoft.com/office/drawing/2014/main" id="{BB3D17B5-CDA9-7F31-FD04-C5A1CB65C245}"/>
              </a:ext>
            </a:extLst>
          </p:cNvPr>
          <p:cNvSpPr txBox="1">
            <a:spLocks noChangeArrowheads="1"/>
          </p:cNvSpPr>
          <p:nvPr/>
        </p:nvSpPr>
        <p:spPr bwMode="auto">
          <a:xfrm>
            <a:off x="6891338" y="2487613"/>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Host C</a:t>
            </a:r>
          </a:p>
        </p:txBody>
      </p:sp>
      <p:grpSp>
        <p:nvGrpSpPr>
          <p:cNvPr id="91147" name="Group 3">
            <a:extLst>
              <a:ext uri="{FF2B5EF4-FFF2-40B4-BE49-F238E27FC236}">
                <a16:creationId xmlns:a16="http://schemas.microsoft.com/office/drawing/2014/main" id="{0F546628-A050-9637-297F-A172CBD7BA3E}"/>
              </a:ext>
            </a:extLst>
          </p:cNvPr>
          <p:cNvGrpSpPr>
            <a:grpSpLocks/>
          </p:cNvGrpSpPr>
          <p:nvPr/>
        </p:nvGrpSpPr>
        <p:grpSpPr bwMode="auto">
          <a:xfrm>
            <a:off x="3689350" y="2501900"/>
            <a:ext cx="1285875" cy="1500188"/>
            <a:chOff x="3688685" y="2501360"/>
            <a:chExt cx="1286465" cy="1500445"/>
          </a:xfrm>
        </p:grpSpPr>
        <p:cxnSp>
          <p:nvCxnSpPr>
            <p:cNvPr id="16" name="Straight Connector 15">
              <a:extLst>
                <a:ext uri="{FF2B5EF4-FFF2-40B4-BE49-F238E27FC236}">
                  <a16:creationId xmlns:a16="http://schemas.microsoft.com/office/drawing/2014/main" id="{882F3E9B-CA20-A3D5-E17F-B161E3ECA950}"/>
                </a:ext>
              </a:extLst>
            </p:cNvPr>
            <p:cNvCxnSpPr>
              <a:cxnSpLocks/>
            </p:cNvCxnSpPr>
            <p:nvPr/>
          </p:nvCxnSpPr>
          <p:spPr>
            <a:xfrm flipV="1">
              <a:off x="4336682" y="3544527"/>
              <a:ext cx="0" cy="457278"/>
            </a:xfrm>
            <a:prstGeom prst="line">
              <a:avLst/>
            </a:prstGeom>
          </p:spPr>
          <p:style>
            <a:lnRef idx="2">
              <a:schemeClr val="accent1"/>
            </a:lnRef>
            <a:fillRef idx="0">
              <a:schemeClr val="accent1"/>
            </a:fillRef>
            <a:effectRef idx="1">
              <a:schemeClr val="accent1"/>
            </a:effectRef>
            <a:fontRef idx="minor">
              <a:schemeClr val="tx1"/>
            </a:fontRef>
          </p:style>
        </p:cxnSp>
        <p:pic>
          <p:nvPicPr>
            <p:cNvPr id="91153" name="Picture 2" descr="Flat Laptop Icon Design Transparent PNG &amp; SVG Vector">
              <a:extLst>
                <a:ext uri="{FF2B5EF4-FFF2-40B4-BE49-F238E27FC236}">
                  <a16:creationId xmlns:a16="http://schemas.microsoft.com/office/drawing/2014/main" id="{D8CD287B-7A73-8930-7DFC-3774A1BA59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8685" y="2643085"/>
              <a:ext cx="1286465" cy="1286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54" name="TextBox 17">
              <a:extLst>
                <a:ext uri="{FF2B5EF4-FFF2-40B4-BE49-F238E27FC236}">
                  <a16:creationId xmlns:a16="http://schemas.microsoft.com/office/drawing/2014/main" id="{4808A474-1E6F-FF6C-D3B3-862DD010643F}"/>
                </a:ext>
              </a:extLst>
            </p:cNvPr>
            <p:cNvSpPr txBox="1">
              <a:spLocks noChangeArrowheads="1"/>
            </p:cNvSpPr>
            <p:nvPr/>
          </p:nvSpPr>
          <p:spPr bwMode="auto">
            <a:xfrm>
              <a:off x="3777005" y="2501360"/>
              <a:ext cx="11079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Host B</a:t>
              </a:r>
            </a:p>
          </p:txBody>
        </p:sp>
      </p:grpSp>
      <p:sp>
        <p:nvSpPr>
          <p:cNvPr id="19" name="Rectangle 18">
            <a:extLst>
              <a:ext uri="{FF2B5EF4-FFF2-40B4-BE49-F238E27FC236}">
                <a16:creationId xmlns:a16="http://schemas.microsoft.com/office/drawing/2014/main" id="{94D0A3E1-EE75-64B6-9E6D-F05530973F8A}"/>
              </a:ext>
            </a:extLst>
          </p:cNvPr>
          <p:cNvSpPr/>
          <p:nvPr/>
        </p:nvSpPr>
        <p:spPr>
          <a:xfrm>
            <a:off x="6732588" y="4073525"/>
            <a:ext cx="1266825" cy="307975"/>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Pkt: A</a:t>
            </a:r>
          </a:p>
        </p:txBody>
      </p:sp>
      <p:sp>
        <p:nvSpPr>
          <p:cNvPr id="21" name="Rectangle 20">
            <a:extLst>
              <a:ext uri="{FF2B5EF4-FFF2-40B4-BE49-F238E27FC236}">
                <a16:creationId xmlns:a16="http://schemas.microsoft.com/office/drawing/2014/main" id="{E40BCE6C-28B3-9EAA-7AF5-D6F82D938D53}"/>
              </a:ext>
            </a:extLst>
          </p:cNvPr>
          <p:cNvSpPr/>
          <p:nvPr/>
        </p:nvSpPr>
        <p:spPr>
          <a:xfrm>
            <a:off x="6254750" y="4465638"/>
            <a:ext cx="1268413" cy="30638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Pkt: B</a:t>
            </a:r>
          </a:p>
        </p:txBody>
      </p:sp>
      <p:sp>
        <p:nvSpPr>
          <p:cNvPr id="91150" name="TextBox 19">
            <a:extLst>
              <a:ext uri="{FF2B5EF4-FFF2-40B4-BE49-F238E27FC236}">
                <a16:creationId xmlns:a16="http://schemas.microsoft.com/office/drawing/2014/main" id="{C75CACB7-56D1-B8B8-DAEE-5CEAC45400C9}"/>
              </a:ext>
            </a:extLst>
          </p:cNvPr>
          <p:cNvSpPr txBox="1">
            <a:spLocks noChangeArrowheads="1"/>
          </p:cNvSpPr>
          <p:nvPr/>
        </p:nvSpPr>
        <p:spPr bwMode="auto">
          <a:xfrm>
            <a:off x="6908800" y="4873625"/>
            <a:ext cx="1568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Collision</a:t>
            </a:r>
          </a:p>
        </p:txBody>
      </p:sp>
      <p:sp>
        <p:nvSpPr>
          <p:cNvPr id="91151" name="TextBox 21">
            <a:extLst>
              <a:ext uri="{FF2B5EF4-FFF2-40B4-BE49-F238E27FC236}">
                <a16:creationId xmlns:a16="http://schemas.microsoft.com/office/drawing/2014/main" id="{43D00832-FFF9-3150-F52C-521EE39CFD50}"/>
              </a:ext>
            </a:extLst>
          </p:cNvPr>
          <p:cNvSpPr txBox="1">
            <a:spLocks noChangeArrowheads="1"/>
          </p:cNvSpPr>
          <p:nvPr/>
        </p:nvSpPr>
        <p:spPr bwMode="auto">
          <a:xfrm>
            <a:off x="5624513" y="5373688"/>
            <a:ext cx="35702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This situation is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not possible under our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assumptions.</a:t>
            </a:r>
          </a:p>
        </p:txBody>
      </p:sp>
    </p:spTree>
  </p:cSld>
  <p:clrMapOvr>
    <a:masterClrMapping/>
  </p:clrMapOvr>
  <p:transition spd="slow"/>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61" name="Slide Number Placeholder 1">
            <a:extLst>
              <a:ext uri="{FF2B5EF4-FFF2-40B4-BE49-F238E27FC236}">
                <a16:creationId xmlns:a16="http://schemas.microsoft.com/office/drawing/2014/main" id="{C0ADA7EC-8913-300B-B5D1-C375589FA4F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13C8CD-92C1-064F-82FE-51C96A67F2F5}"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92162" name="Rectangle 2">
            <a:extLst>
              <a:ext uri="{FF2B5EF4-FFF2-40B4-BE49-F238E27FC236}">
                <a16:creationId xmlns:a16="http://schemas.microsoft.com/office/drawing/2014/main" id="{AA245E3E-731F-C1BE-9E15-FC030C2E1740}"/>
              </a:ext>
            </a:extLst>
          </p:cNvPr>
          <p:cNvSpPr txBox="1">
            <a:spLocks noChangeArrowheads="1"/>
          </p:cNvSpPr>
          <p:nvPr/>
        </p:nvSpPr>
        <p:spPr bwMode="auto">
          <a:xfrm>
            <a:off x="457200" y="-65088"/>
            <a:ext cx="822960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Two questions</a:t>
            </a:r>
          </a:p>
        </p:txBody>
      </p:sp>
      <p:sp>
        <p:nvSpPr>
          <p:cNvPr id="92163" name="TextBox 4">
            <a:extLst>
              <a:ext uri="{FF2B5EF4-FFF2-40B4-BE49-F238E27FC236}">
                <a16:creationId xmlns:a16="http://schemas.microsoft.com/office/drawing/2014/main" id="{F3465B6E-86C6-B41F-1395-E9E49CA4C3BB}"/>
              </a:ext>
            </a:extLst>
          </p:cNvPr>
          <p:cNvSpPr txBox="1">
            <a:spLocks noChangeArrowheads="1"/>
          </p:cNvSpPr>
          <p:nvPr/>
        </p:nvSpPr>
        <p:spPr bwMode="auto">
          <a:xfrm>
            <a:off x="441325" y="933450"/>
            <a:ext cx="8186738"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2. In the worst-case collision scenario, why did we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consider collision with the first bit of the packet?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Is it possible to have collision in the middle or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the end in this scenario.</a:t>
            </a:r>
          </a:p>
        </p:txBody>
      </p:sp>
      <p:cxnSp>
        <p:nvCxnSpPr>
          <p:cNvPr id="6" name="Straight Connector 5">
            <a:extLst>
              <a:ext uri="{FF2B5EF4-FFF2-40B4-BE49-F238E27FC236}">
                <a16:creationId xmlns:a16="http://schemas.microsoft.com/office/drawing/2014/main" id="{C9E70061-455D-C871-76FB-9712DC662E67}"/>
              </a:ext>
            </a:extLst>
          </p:cNvPr>
          <p:cNvCxnSpPr>
            <a:cxnSpLocks/>
            <a:stCxn id="92167" idx="2"/>
          </p:cNvCxnSpPr>
          <p:nvPr/>
        </p:nvCxnSpPr>
        <p:spPr>
          <a:xfrm>
            <a:off x="1141413" y="4002088"/>
            <a:ext cx="637857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ECCE0153-75FF-0E8B-914D-6B5EA9B0FA32}"/>
              </a:ext>
            </a:extLst>
          </p:cNvPr>
          <p:cNvCxnSpPr>
            <a:cxnSpLocks/>
          </p:cNvCxnSpPr>
          <p:nvPr/>
        </p:nvCxnSpPr>
        <p:spPr>
          <a:xfrm flipV="1">
            <a:off x="1154113" y="3544888"/>
            <a:ext cx="0" cy="457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9D569D16-AB36-8E62-237A-BE0AEA3692CF}"/>
              </a:ext>
            </a:extLst>
          </p:cNvPr>
          <p:cNvCxnSpPr>
            <a:cxnSpLocks/>
          </p:cNvCxnSpPr>
          <p:nvPr/>
        </p:nvCxnSpPr>
        <p:spPr>
          <a:xfrm flipV="1">
            <a:off x="7519988" y="3544888"/>
            <a:ext cx="0" cy="457200"/>
          </a:xfrm>
          <a:prstGeom prst="line">
            <a:avLst/>
          </a:prstGeom>
        </p:spPr>
        <p:style>
          <a:lnRef idx="2">
            <a:schemeClr val="accent1"/>
          </a:lnRef>
          <a:fillRef idx="0">
            <a:schemeClr val="accent1"/>
          </a:fillRef>
          <a:effectRef idx="1">
            <a:schemeClr val="accent1"/>
          </a:effectRef>
          <a:fontRef idx="minor">
            <a:schemeClr val="tx1"/>
          </a:fontRef>
        </p:style>
      </p:cxnSp>
      <p:pic>
        <p:nvPicPr>
          <p:cNvPr id="92167" name="Picture 2" descr="Flat Laptop Icon Design Transparent PNG &amp; SVG Vector">
            <a:extLst>
              <a:ext uri="{FF2B5EF4-FFF2-40B4-BE49-F238E27FC236}">
                <a16:creationId xmlns:a16="http://schemas.microsoft.com/office/drawing/2014/main" id="{6CD9D4F1-57E6-F738-A3F9-6948B8C70B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475" y="2714625"/>
            <a:ext cx="1287463"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8" name="Picture 2" descr="Flat Laptop Icon Design Transparent PNG &amp; SVG Vector">
            <a:extLst>
              <a:ext uri="{FF2B5EF4-FFF2-40B4-BE49-F238E27FC236}">
                <a16:creationId xmlns:a16="http://schemas.microsoft.com/office/drawing/2014/main" id="{DCCAF919-9F20-1A06-8423-DD95E15A44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8163" y="2570163"/>
            <a:ext cx="1287462" cy="128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9" name="TextBox 12">
            <a:extLst>
              <a:ext uri="{FF2B5EF4-FFF2-40B4-BE49-F238E27FC236}">
                <a16:creationId xmlns:a16="http://schemas.microsoft.com/office/drawing/2014/main" id="{699E93D2-DEBC-1948-100E-6B18647AF303}"/>
              </a:ext>
            </a:extLst>
          </p:cNvPr>
          <p:cNvSpPr txBox="1">
            <a:spLocks noChangeArrowheads="1"/>
          </p:cNvSpPr>
          <p:nvPr/>
        </p:nvSpPr>
        <p:spPr bwMode="auto">
          <a:xfrm>
            <a:off x="377825" y="2500313"/>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Host A</a:t>
            </a:r>
          </a:p>
        </p:txBody>
      </p:sp>
      <p:sp>
        <p:nvSpPr>
          <p:cNvPr id="92170" name="TextBox 14">
            <a:extLst>
              <a:ext uri="{FF2B5EF4-FFF2-40B4-BE49-F238E27FC236}">
                <a16:creationId xmlns:a16="http://schemas.microsoft.com/office/drawing/2014/main" id="{2109D0EE-5DDA-C37A-B067-4C256CC8E5CD}"/>
              </a:ext>
            </a:extLst>
          </p:cNvPr>
          <p:cNvSpPr txBox="1">
            <a:spLocks noChangeArrowheads="1"/>
          </p:cNvSpPr>
          <p:nvPr/>
        </p:nvSpPr>
        <p:spPr bwMode="auto">
          <a:xfrm>
            <a:off x="6891338" y="2487613"/>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Host C</a:t>
            </a:r>
          </a:p>
        </p:txBody>
      </p:sp>
      <p:grpSp>
        <p:nvGrpSpPr>
          <p:cNvPr id="92171" name="Group 3">
            <a:extLst>
              <a:ext uri="{FF2B5EF4-FFF2-40B4-BE49-F238E27FC236}">
                <a16:creationId xmlns:a16="http://schemas.microsoft.com/office/drawing/2014/main" id="{80B91622-18E9-0AE4-9ACF-8B321B1DA54C}"/>
              </a:ext>
            </a:extLst>
          </p:cNvPr>
          <p:cNvGrpSpPr>
            <a:grpSpLocks/>
          </p:cNvGrpSpPr>
          <p:nvPr/>
        </p:nvGrpSpPr>
        <p:grpSpPr bwMode="auto">
          <a:xfrm>
            <a:off x="3689350" y="2501900"/>
            <a:ext cx="1285875" cy="1500188"/>
            <a:chOff x="3688685" y="2501360"/>
            <a:chExt cx="1286465" cy="1500445"/>
          </a:xfrm>
        </p:grpSpPr>
        <p:cxnSp>
          <p:nvCxnSpPr>
            <p:cNvPr id="16" name="Straight Connector 15">
              <a:extLst>
                <a:ext uri="{FF2B5EF4-FFF2-40B4-BE49-F238E27FC236}">
                  <a16:creationId xmlns:a16="http://schemas.microsoft.com/office/drawing/2014/main" id="{E8248615-E6CD-D371-9C54-A17049A0D2EE}"/>
                </a:ext>
              </a:extLst>
            </p:cNvPr>
            <p:cNvCxnSpPr>
              <a:cxnSpLocks/>
            </p:cNvCxnSpPr>
            <p:nvPr/>
          </p:nvCxnSpPr>
          <p:spPr>
            <a:xfrm flipV="1">
              <a:off x="4336682" y="3544527"/>
              <a:ext cx="0" cy="457278"/>
            </a:xfrm>
            <a:prstGeom prst="line">
              <a:avLst/>
            </a:prstGeom>
          </p:spPr>
          <p:style>
            <a:lnRef idx="2">
              <a:schemeClr val="accent1"/>
            </a:lnRef>
            <a:fillRef idx="0">
              <a:schemeClr val="accent1"/>
            </a:fillRef>
            <a:effectRef idx="1">
              <a:schemeClr val="accent1"/>
            </a:effectRef>
            <a:fontRef idx="minor">
              <a:schemeClr val="tx1"/>
            </a:fontRef>
          </p:style>
        </p:cxnSp>
        <p:pic>
          <p:nvPicPr>
            <p:cNvPr id="92177" name="Picture 2" descr="Flat Laptop Icon Design Transparent PNG &amp; SVG Vector">
              <a:extLst>
                <a:ext uri="{FF2B5EF4-FFF2-40B4-BE49-F238E27FC236}">
                  <a16:creationId xmlns:a16="http://schemas.microsoft.com/office/drawing/2014/main" id="{72FBBA5F-41B2-E156-0592-7A9917844C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8685" y="2643085"/>
              <a:ext cx="1286465" cy="1286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78" name="TextBox 17">
              <a:extLst>
                <a:ext uri="{FF2B5EF4-FFF2-40B4-BE49-F238E27FC236}">
                  <a16:creationId xmlns:a16="http://schemas.microsoft.com/office/drawing/2014/main" id="{82C30F22-972D-8F4E-ACF8-71CE24FFD9F2}"/>
                </a:ext>
              </a:extLst>
            </p:cNvPr>
            <p:cNvSpPr txBox="1">
              <a:spLocks noChangeArrowheads="1"/>
            </p:cNvSpPr>
            <p:nvPr/>
          </p:nvSpPr>
          <p:spPr bwMode="auto">
            <a:xfrm>
              <a:off x="3777005" y="2501360"/>
              <a:ext cx="11079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Host B</a:t>
              </a:r>
            </a:p>
          </p:txBody>
        </p:sp>
      </p:grpSp>
      <p:sp>
        <p:nvSpPr>
          <p:cNvPr id="19" name="Rectangle 18">
            <a:extLst>
              <a:ext uri="{FF2B5EF4-FFF2-40B4-BE49-F238E27FC236}">
                <a16:creationId xmlns:a16="http://schemas.microsoft.com/office/drawing/2014/main" id="{9ABF9365-F541-3B00-C1E0-C72EF9D0FEFF}"/>
              </a:ext>
            </a:extLst>
          </p:cNvPr>
          <p:cNvSpPr/>
          <p:nvPr/>
        </p:nvSpPr>
        <p:spPr>
          <a:xfrm>
            <a:off x="3063875" y="4491038"/>
            <a:ext cx="1266825" cy="306387"/>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Pkt: A</a:t>
            </a:r>
          </a:p>
        </p:txBody>
      </p:sp>
      <p:sp>
        <p:nvSpPr>
          <p:cNvPr id="21" name="Rectangle 20">
            <a:extLst>
              <a:ext uri="{FF2B5EF4-FFF2-40B4-BE49-F238E27FC236}">
                <a16:creationId xmlns:a16="http://schemas.microsoft.com/office/drawing/2014/main" id="{2BF5A7B1-7AF9-A4A5-85D8-506338091BDB}"/>
              </a:ext>
            </a:extLst>
          </p:cNvPr>
          <p:cNvSpPr/>
          <p:nvPr/>
        </p:nvSpPr>
        <p:spPr>
          <a:xfrm>
            <a:off x="3063875" y="4111625"/>
            <a:ext cx="1266825" cy="306388"/>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Pkt: B</a:t>
            </a:r>
          </a:p>
        </p:txBody>
      </p:sp>
      <p:sp>
        <p:nvSpPr>
          <p:cNvPr id="22" name="Rectangle 21">
            <a:extLst>
              <a:ext uri="{FF2B5EF4-FFF2-40B4-BE49-F238E27FC236}">
                <a16:creationId xmlns:a16="http://schemas.microsoft.com/office/drawing/2014/main" id="{FC0357EB-E082-B6B8-64DB-C92D7DDA9718}"/>
              </a:ext>
            </a:extLst>
          </p:cNvPr>
          <p:cNvSpPr/>
          <p:nvPr/>
        </p:nvSpPr>
        <p:spPr>
          <a:xfrm>
            <a:off x="-125413" y="4460875"/>
            <a:ext cx="1266826" cy="307975"/>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Pkt: A</a:t>
            </a:r>
          </a:p>
        </p:txBody>
      </p:sp>
      <p:sp>
        <p:nvSpPr>
          <p:cNvPr id="23" name="TextBox 22">
            <a:extLst>
              <a:ext uri="{FF2B5EF4-FFF2-40B4-BE49-F238E27FC236}">
                <a16:creationId xmlns:a16="http://schemas.microsoft.com/office/drawing/2014/main" id="{BB882891-0F77-3744-9E36-35D595BCDFFD}"/>
              </a:ext>
            </a:extLst>
          </p:cNvPr>
          <p:cNvSpPr txBox="1">
            <a:spLocks noChangeArrowheads="1"/>
          </p:cNvSpPr>
          <p:nvPr/>
        </p:nvSpPr>
        <p:spPr bwMode="auto">
          <a:xfrm>
            <a:off x="3405188" y="5124450"/>
            <a:ext cx="24939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Valid scenario.</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3" grpId="0"/>
    </p:bld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3185" name="Slide Number Placeholder 1">
            <a:extLst>
              <a:ext uri="{FF2B5EF4-FFF2-40B4-BE49-F238E27FC236}">
                <a16:creationId xmlns:a16="http://schemas.microsoft.com/office/drawing/2014/main" id="{2DA784A1-A9D5-6FEF-D52A-BFE159F06FC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1C9752E-29EF-374C-A666-E200FF563BD3}"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93186" name="Rectangle 2">
            <a:extLst>
              <a:ext uri="{FF2B5EF4-FFF2-40B4-BE49-F238E27FC236}">
                <a16:creationId xmlns:a16="http://schemas.microsoft.com/office/drawing/2014/main" id="{DCE576B2-346E-7F20-771C-6D00F7F2EF67}"/>
              </a:ext>
            </a:extLst>
          </p:cNvPr>
          <p:cNvSpPr txBox="1">
            <a:spLocks noChangeArrowheads="1"/>
          </p:cNvSpPr>
          <p:nvPr/>
        </p:nvSpPr>
        <p:spPr bwMode="auto">
          <a:xfrm>
            <a:off x="457200" y="-65088"/>
            <a:ext cx="822960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Two questions</a:t>
            </a:r>
          </a:p>
        </p:txBody>
      </p:sp>
      <p:sp>
        <p:nvSpPr>
          <p:cNvPr id="93187" name="TextBox 4">
            <a:extLst>
              <a:ext uri="{FF2B5EF4-FFF2-40B4-BE49-F238E27FC236}">
                <a16:creationId xmlns:a16="http://schemas.microsoft.com/office/drawing/2014/main" id="{C67A2CBB-7923-3A56-90F5-E2651F3B2901}"/>
              </a:ext>
            </a:extLst>
          </p:cNvPr>
          <p:cNvSpPr txBox="1">
            <a:spLocks noChangeArrowheads="1"/>
          </p:cNvSpPr>
          <p:nvPr/>
        </p:nvSpPr>
        <p:spPr bwMode="auto">
          <a:xfrm>
            <a:off x="441325" y="933450"/>
            <a:ext cx="8186738"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2. In the worst-case collision scenario, why did we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consider collision with the first bit of the packet?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Is it possible to have collision in the middle or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the end in this scenario.</a:t>
            </a:r>
          </a:p>
        </p:txBody>
      </p:sp>
      <p:cxnSp>
        <p:nvCxnSpPr>
          <p:cNvPr id="6" name="Straight Connector 5">
            <a:extLst>
              <a:ext uri="{FF2B5EF4-FFF2-40B4-BE49-F238E27FC236}">
                <a16:creationId xmlns:a16="http://schemas.microsoft.com/office/drawing/2014/main" id="{B68913ED-A45B-B6F6-FD20-E0AF28588A6D}"/>
              </a:ext>
            </a:extLst>
          </p:cNvPr>
          <p:cNvCxnSpPr>
            <a:cxnSpLocks/>
            <a:stCxn id="93191" idx="2"/>
          </p:cNvCxnSpPr>
          <p:nvPr/>
        </p:nvCxnSpPr>
        <p:spPr>
          <a:xfrm>
            <a:off x="1141413" y="4002088"/>
            <a:ext cx="637857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10045101-F491-5BD7-DF57-0D3CFF62A6ED}"/>
              </a:ext>
            </a:extLst>
          </p:cNvPr>
          <p:cNvCxnSpPr>
            <a:cxnSpLocks/>
          </p:cNvCxnSpPr>
          <p:nvPr/>
        </p:nvCxnSpPr>
        <p:spPr>
          <a:xfrm flipV="1">
            <a:off x="1154113" y="3544888"/>
            <a:ext cx="0" cy="457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3D0B0C80-DE44-0388-B57B-6430C3360FCB}"/>
              </a:ext>
            </a:extLst>
          </p:cNvPr>
          <p:cNvCxnSpPr>
            <a:cxnSpLocks/>
          </p:cNvCxnSpPr>
          <p:nvPr/>
        </p:nvCxnSpPr>
        <p:spPr>
          <a:xfrm flipV="1">
            <a:off x="7519988" y="3544888"/>
            <a:ext cx="0" cy="457200"/>
          </a:xfrm>
          <a:prstGeom prst="line">
            <a:avLst/>
          </a:prstGeom>
        </p:spPr>
        <p:style>
          <a:lnRef idx="2">
            <a:schemeClr val="accent1"/>
          </a:lnRef>
          <a:fillRef idx="0">
            <a:schemeClr val="accent1"/>
          </a:fillRef>
          <a:effectRef idx="1">
            <a:schemeClr val="accent1"/>
          </a:effectRef>
          <a:fontRef idx="minor">
            <a:schemeClr val="tx1"/>
          </a:fontRef>
        </p:style>
      </p:cxnSp>
      <p:pic>
        <p:nvPicPr>
          <p:cNvPr id="93191" name="Picture 2" descr="Flat Laptop Icon Design Transparent PNG &amp; SVG Vector">
            <a:extLst>
              <a:ext uri="{FF2B5EF4-FFF2-40B4-BE49-F238E27FC236}">
                <a16:creationId xmlns:a16="http://schemas.microsoft.com/office/drawing/2014/main" id="{8097EAF4-5F13-CD31-5E72-8DEE4A4470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475" y="2714625"/>
            <a:ext cx="1287463"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2" name="Picture 2" descr="Flat Laptop Icon Design Transparent PNG &amp; SVG Vector">
            <a:extLst>
              <a:ext uri="{FF2B5EF4-FFF2-40B4-BE49-F238E27FC236}">
                <a16:creationId xmlns:a16="http://schemas.microsoft.com/office/drawing/2014/main" id="{B24735B3-ACF4-CF62-6951-D9F8B95B00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8163" y="2570163"/>
            <a:ext cx="1287462" cy="128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3" name="TextBox 12">
            <a:extLst>
              <a:ext uri="{FF2B5EF4-FFF2-40B4-BE49-F238E27FC236}">
                <a16:creationId xmlns:a16="http://schemas.microsoft.com/office/drawing/2014/main" id="{69C73667-F6F9-9917-2CBC-4799C59EFA02}"/>
              </a:ext>
            </a:extLst>
          </p:cNvPr>
          <p:cNvSpPr txBox="1">
            <a:spLocks noChangeArrowheads="1"/>
          </p:cNvSpPr>
          <p:nvPr/>
        </p:nvSpPr>
        <p:spPr bwMode="auto">
          <a:xfrm>
            <a:off x="377825" y="2500313"/>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Host A</a:t>
            </a:r>
          </a:p>
        </p:txBody>
      </p:sp>
      <p:sp>
        <p:nvSpPr>
          <p:cNvPr id="93194" name="TextBox 14">
            <a:extLst>
              <a:ext uri="{FF2B5EF4-FFF2-40B4-BE49-F238E27FC236}">
                <a16:creationId xmlns:a16="http://schemas.microsoft.com/office/drawing/2014/main" id="{D68551F0-C01C-9B1B-D166-2385D454A86F}"/>
              </a:ext>
            </a:extLst>
          </p:cNvPr>
          <p:cNvSpPr txBox="1">
            <a:spLocks noChangeArrowheads="1"/>
          </p:cNvSpPr>
          <p:nvPr/>
        </p:nvSpPr>
        <p:spPr bwMode="auto">
          <a:xfrm>
            <a:off x="6891338" y="2487613"/>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Host C</a:t>
            </a:r>
          </a:p>
        </p:txBody>
      </p:sp>
      <p:grpSp>
        <p:nvGrpSpPr>
          <p:cNvPr id="93195" name="Group 3">
            <a:extLst>
              <a:ext uri="{FF2B5EF4-FFF2-40B4-BE49-F238E27FC236}">
                <a16:creationId xmlns:a16="http://schemas.microsoft.com/office/drawing/2014/main" id="{6AE85590-D92D-DBA8-619F-ACF4C8FE0DED}"/>
              </a:ext>
            </a:extLst>
          </p:cNvPr>
          <p:cNvGrpSpPr>
            <a:grpSpLocks/>
          </p:cNvGrpSpPr>
          <p:nvPr/>
        </p:nvGrpSpPr>
        <p:grpSpPr bwMode="auto">
          <a:xfrm>
            <a:off x="3689350" y="2501900"/>
            <a:ext cx="1285875" cy="1500188"/>
            <a:chOff x="3688685" y="2501360"/>
            <a:chExt cx="1286465" cy="1500445"/>
          </a:xfrm>
        </p:grpSpPr>
        <p:cxnSp>
          <p:nvCxnSpPr>
            <p:cNvPr id="16" name="Straight Connector 15">
              <a:extLst>
                <a:ext uri="{FF2B5EF4-FFF2-40B4-BE49-F238E27FC236}">
                  <a16:creationId xmlns:a16="http://schemas.microsoft.com/office/drawing/2014/main" id="{CA0E4BE7-A872-BD07-9254-D4B8B7B2A5D1}"/>
                </a:ext>
              </a:extLst>
            </p:cNvPr>
            <p:cNvCxnSpPr>
              <a:cxnSpLocks/>
            </p:cNvCxnSpPr>
            <p:nvPr/>
          </p:nvCxnSpPr>
          <p:spPr>
            <a:xfrm flipV="1">
              <a:off x="4336682" y="3544527"/>
              <a:ext cx="0" cy="457278"/>
            </a:xfrm>
            <a:prstGeom prst="line">
              <a:avLst/>
            </a:prstGeom>
          </p:spPr>
          <p:style>
            <a:lnRef idx="2">
              <a:schemeClr val="accent1"/>
            </a:lnRef>
            <a:fillRef idx="0">
              <a:schemeClr val="accent1"/>
            </a:fillRef>
            <a:effectRef idx="1">
              <a:schemeClr val="accent1"/>
            </a:effectRef>
            <a:fontRef idx="minor">
              <a:schemeClr val="tx1"/>
            </a:fontRef>
          </p:style>
        </p:cxnSp>
        <p:pic>
          <p:nvPicPr>
            <p:cNvPr id="93201" name="Picture 2" descr="Flat Laptop Icon Design Transparent PNG &amp; SVG Vector">
              <a:extLst>
                <a:ext uri="{FF2B5EF4-FFF2-40B4-BE49-F238E27FC236}">
                  <a16:creationId xmlns:a16="http://schemas.microsoft.com/office/drawing/2014/main" id="{C3099A9D-C92E-262F-75BA-E9AE1F8230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8685" y="2643085"/>
              <a:ext cx="1286465" cy="1286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202" name="TextBox 17">
              <a:extLst>
                <a:ext uri="{FF2B5EF4-FFF2-40B4-BE49-F238E27FC236}">
                  <a16:creationId xmlns:a16="http://schemas.microsoft.com/office/drawing/2014/main" id="{F3825027-0602-F68C-26A6-D35101D21080}"/>
                </a:ext>
              </a:extLst>
            </p:cNvPr>
            <p:cNvSpPr txBox="1">
              <a:spLocks noChangeArrowheads="1"/>
            </p:cNvSpPr>
            <p:nvPr/>
          </p:nvSpPr>
          <p:spPr bwMode="auto">
            <a:xfrm>
              <a:off x="3777005" y="2501360"/>
              <a:ext cx="11079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Host B</a:t>
              </a:r>
            </a:p>
          </p:txBody>
        </p:sp>
      </p:grpSp>
      <p:sp>
        <p:nvSpPr>
          <p:cNvPr id="19" name="Rectangle 18">
            <a:extLst>
              <a:ext uri="{FF2B5EF4-FFF2-40B4-BE49-F238E27FC236}">
                <a16:creationId xmlns:a16="http://schemas.microsoft.com/office/drawing/2014/main" id="{AEEDCC59-1329-1E28-3D83-260C0A1AFCEB}"/>
              </a:ext>
            </a:extLst>
          </p:cNvPr>
          <p:cNvSpPr/>
          <p:nvPr/>
        </p:nvSpPr>
        <p:spPr>
          <a:xfrm>
            <a:off x="2728913" y="4494213"/>
            <a:ext cx="1266825" cy="306387"/>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Pkt: A</a:t>
            </a:r>
          </a:p>
        </p:txBody>
      </p:sp>
      <p:sp>
        <p:nvSpPr>
          <p:cNvPr id="21" name="Rectangle 20">
            <a:extLst>
              <a:ext uri="{FF2B5EF4-FFF2-40B4-BE49-F238E27FC236}">
                <a16:creationId xmlns:a16="http://schemas.microsoft.com/office/drawing/2014/main" id="{EF8DC9DC-E023-1EAC-D76A-DAADF66A7780}"/>
              </a:ext>
            </a:extLst>
          </p:cNvPr>
          <p:cNvSpPr/>
          <p:nvPr/>
        </p:nvSpPr>
        <p:spPr>
          <a:xfrm>
            <a:off x="3063875" y="4111625"/>
            <a:ext cx="1266825" cy="306388"/>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Pkt: B</a:t>
            </a:r>
          </a:p>
        </p:txBody>
      </p:sp>
      <p:sp>
        <p:nvSpPr>
          <p:cNvPr id="22" name="Rectangle 21">
            <a:extLst>
              <a:ext uri="{FF2B5EF4-FFF2-40B4-BE49-F238E27FC236}">
                <a16:creationId xmlns:a16="http://schemas.microsoft.com/office/drawing/2014/main" id="{6C209BE3-027B-5E0A-1053-5D5A1F5514D0}"/>
              </a:ext>
            </a:extLst>
          </p:cNvPr>
          <p:cNvSpPr/>
          <p:nvPr/>
        </p:nvSpPr>
        <p:spPr>
          <a:xfrm>
            <a:off x="-125413" y="4460875"/>
            <a:ext cx="1266826" cy="307975"/>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Pkt: A</a:t>
            </a:r>
          </a:p>
        </p:txBody>
      </p:sp>
      <p:sp>
        <p:nvSpPr>
          <p:cNvPr id="93199" name="TextBox 19">
            <a:extLst>
              <a:ext uri="{FF2B5EF4-FFF2-40B4-BE49-F238E27FC236}">
                <a16:creationId xmlns:a16="http://schemas.microsoft.com/office/drawing/2014/main" id="{6FA61D1F-099E-CB2C-CB88-5FD2AC3E5810}"/>
              </a:ext>
            </a:extLst>
          </p:cNvPr>
          <p:cNvSpPr txBox="1">
            <a:spLocks noChangeArrowheads="1"/>
          </p:cNvSpPr>
          <p:nvPr/>
        </p:nvSpPr>
        <p:spPr bwMode="auto">
          <a:xfrm>
            <a:off x="3405188" y="5124450"/>
            <a:ext cx="24939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Valid scenario.</a:t>
            </a:r>
          </a:p>
        </p:txBody>
      </p:sp>
    </p:spTree>
  </p:cSld>
  <p:clrMapOvr>
    <a:masterClrMapping/>
  </p:clrMapOvr>
  <p:transition spd="slow"/>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09" name="Slide Number Placeholder 1">
            <a:extLst>
              <a:ext uri="{FF2B5EF4-FFF2-40B4-BE49-F238E27FC236}">
                <a16:creationId xmlns:a16="http://schemas.microsoft.com/office/drawing/2014/main" id="{4B1B3D5C-FFAA-786B-36F8-E003AD27825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87625D6-0679-824E-8556-FF127063A173}"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94210" name="Rectangle 2">
            <a:extLst>
              <a:ext uri="{FF2B5EF4-FFF2-40B4-BE49-F238E27FC236}">
                <a16:creationId xmlns:a16="http://schemas.microsoft.com/office/drawing/2014/main" id="{93DCA11E-8DE1-2D53-1D38-3A9AE31067A4}"/>
              </a:ext>
            </a:extLst>
          </p:cNvPr>
          <p:cNvSpPr txBox="1">
            <a:spLocks noChangeArrowheads="1"/>
          </p:cNvSpPr>
          <p:nvPr/>
        </p:nvSpPr>
        <p:spPr bwMode="auto">
          <a:xfrm>
            <a:off x="457200" y="-65088"/>
            <a:ext cx="822960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Two questions</a:t>
            </a:r>
          </a:p>
        </p:txBody>
      </p:sp>
      <p:sp>
        <p:nvSpPr>
          <p:cNvPr id="94211" name="TextBox 4">
            <a:extLst>
              <a:ext uri="{FF2B5EF4-FFF2-40B4-BE49-F238E27FC236}">
                <a16:creationId xmlns:a16="http://schemas.microsoft.com/office/drawing/2014/main" id="{3F2D6AF2-C786-98D3-5E6F-26D1376B6C4C}"/>
              </a:ext>
            </a:extLst>
          </p:cNvPr>
          <p:cNvSpPr txBox="1">
            <a:spLocks noChangeArrowheads="1"/>
          </p:cNvSpPr>
          <p:nvPr/>
        </p:nvSpPr>
        <p:spPr bwMode="auto">
          <a:xfrm>
            <a:off x="441325" y="933450"/>
            <a:ext cx="8186738"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2. In the worst-case collision scenario, why did we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consider collision with the first bit of the packet?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Is it possible to have collision in the middle or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the end in this scenario.</a:t>
            </a:r>
          </a:p>
        </p:txBody>
      </p:sp>
      <p:cxnSp>
        <p:nvCxnSpPr>
          <p:cNvPr id="6" name="Straight Connector 5">
            <a:extLst>
              <a:ext uri="{FF2B5EF4-FFF2-40B4-BE49-F238E27FC236}">
                <a16:creationId xmlns:a16="http://schemas.microsoft.com/office/drawing/2014/main" id="{0ACADC43-63B6-04AD-8BA2-2AB51E44365A}"/>
              </a:ext>
            </a:extLst>
          </p:cNvPr>
          <p:cNvCxnSpPr>
            <a:cxnSpLocks/>
            <a:stCxn id="94215" idx="2"/>
          </p:cNvCxnSpPr>
          <p:nvPr/>
        </p:nvCxnSpPr>
        <p:spPr>
          <a:xfrm>
            <a:off x="1141413" y="4002088"/>
            <a:ext cx="637857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9E5A1384-4A14-8DA3-7BA6-C7DF7A42FC1E}"/>
              </a:ext>
            </a:extLst>
          </p:cNvPr>
          <p:cNvCxnSpPr>
            <a:cxnSpLocks/>
          </p:cNvCxnSpPr>
          <p:nvPr/>
        </p:nvCxnSpPr>
        <p:spPr>
          <a:xfrm flipV="1">
            <a:off x="1154113" y="3544888"/>
            <a:ext cx="0" cy="457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27113288-6BBA-5C13-99E1-F4A054DD45F0}"/>
              </a:ext>
            </a:extLst>
          </p:cNvPr>
          <p:cNvCxnSpPr>
            <a:cxnSpLocks/>
          </p:cNvCxnSpPr>
          <p:nvPr/>
        </p:nvCxnSpPr>
        <p:spPr>
          <a:xfrm flipV="1">
            <a:off x="7519988" y="3544888"/>
            <a:ext cx="0" cy="457200"/>
          </a:xfrm>
          <a:prstGeom prst="line">
            <a:avLst/>
          </a:prstGeom>
        </p:spPr>
        <p:style>
          <a:lnRef idx="2">
            <a:schemeClr val="accent1"/>
          </a:lnRef>
          <a:fillRef idx="0">
            <a:schemeClr val="accent1"/>
          </a:fillRef>
          <a:effectRef idx="1">
            <a:schemeClr val="accent1"/>
          </a:effectRef>
          <a:fontRef idx="minor">
            <a:schemeClr val="tx1"/>
          </a:fontRef>
        </p:style>
      </p:cxnSp>
      <p:pic>
        <p:nvPicPr>
          <p:cNvPr id="94215" name="Picture 2" descr="Flat Laptop Icon Design Transparent PNG &amp; SVG Vector">
            <a:extLst>
              <a:ext uri="{FF2B5EF4-FFF2-40B4-BE49-F238E27FC236}">
                <a16:creationId xmlns:a16="http://schemas.microsoft.com/office/drawing/2014/main" id="{5628EF98-A11E-B3F2-D095-1FB82F42DA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475" y="2714625"/>
            <a:ext cx="1287463"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6" name="Picture 2" descr="Flat Laptop Icon Design Transparent PNG &amp; SVG Vector">
            <a:extLst>
              <a:ext uri="{FF2B5EF4-FFF2-40B4-BE49-F238E27FC236}">
                <a16:creationId xmlns:a16="http://schemas.microsoft.com/office/drawing/2014/main" id="{4951828E-1FDA-0D30-30C0-78A46BA9A4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8163" y="2570163"/>
            <a:ext cx="1287462" cy="128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7" name="TextBox 12">
            <a:extLst>
              <a:ext uri="{FF2B5EF4-FFF2-40B4-BE49-F238E27FC236}">
                <a16:creationId xmlns:a16="http://schemas.microsoft.com/office/drawing/2014/main" id="{88A9A8E1-9ACF-83AC-3B3B-E4B6FB03C4AD}"/>
              </a:ext>
            </a:extLst>
          </p:cNvPr>
          <p:cNvSpPr txBox="1">
            <a:spLocks noChangeArrowheads="1"/>
          </p:cNvSpPr>
          <p:nvPr/>
        </p:nvSpPr>
        <p:spPr bwMode="auto">
          <a:xfrm>
            <a:off x="377825" y="2500313"/>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Host A</a:t>
            </a:r>
          </a:p>
        </p:txBody>
      </p:sp>
      <p:sp>
        <p:nvSpPr>
          <p:cNvPr id="94218" name="TextBox 14">
            <a:extLst>
              <a:ext uri="{FF2B5EF4-FFF2-40B4-BE49-F238E27FC236}">
                <a16:creationId xmlns:a16="http://schemas.microsoft.com/office/drawing/2014/main" id="{4D1B9B34-F7DA-6507-8E49-8DB149B27947}"/>
              </a:ext>
            </a:extLst>
          </p:cNvPr>
          <p:cNvSpPr txBox="1">
            <a:spLocks noChangeArrowheads="1"/>
          </p:cNvSpPr>
          <p:nvPr/>
        </p:nvSpPr>
        <p:spPr bwMode="auto">
          <a:xfrm>
            <a:off x="6891338" y="2487613"/>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Host C</a:t>
            </a:r>
          </a:p>
        </p:txBody>
      </p:sp>
      <p:grpSp>
        <p:nvGrpSpPr>
          <p:cNvPr id="94219" name="Group 3">
            <a:extLst>
              <a:ext uri="{FF2B5EF4-FFF2-40B4-BE49-F238E27FC236}">
                <a16:creationId xmlns:a16="http://schemas.microsoft.com/office/drawing/2014/main" id="{FDBE366B-F32C-42FE-3E32-2E1D5CE5AB9C}"/>
              </a:ext>
            </a:extLst>
          </p:cNvPr>
          <p:cNvGrpSpPr>
            <a:grpSpLocks/>
          </p:cNvGrpSpPr>
          <p:nvPr/>
        </p:nvGrpSpPr>
        <p:grpSpPr bwMode="auto">
          <a:xfrm>
            <a:off x="3689350" y="2501900"/>
            <a:ext cx="1285875" cy="1500188"/>
            <a:chOff x="3688685" y="2501360"/>
            <a:chExt cx="1286465" cy="1500445"/>
          </a:xfrm>
        </p:grpSpPr>
        <p:cxnSp>
          <p:nvCxnSpPr>
            <p:cNvPr id="16" name="Straight Connector 15">
              <a:extLst>
                <a:ext uri="{FF2B5EF4-FFF2-40B4-BE49-F238E27FC236}">
                  <a16:creationId xmlns:a16="http://schemas.microsoft.com/office/drawing/2014/main" id="{9D0A78D1-6D3A-CAF3-5026-384FA7F65C3F}"/>
                </a:ext>
              </a:extLst>
            </p:cNvPr>
            <p:cNvCxnSpPr>
              <a:cxnSpLocks/>
            </p:cNvCxnSpPr>
            <p:nvPr/>
          </p:nvCxnSpPr>
          <p:spPr>
            <a:xfrm flipV="1">
              <a:off x="4336682" y="3544527"/>
              <a:ext cx="0" cy="457278"/>
            </a:xfrm>
            <a:prstGeom prst="line">
              <a:avLst/>
            </a:prstGeom>
          </p:spPr>
          <p:style>
            <a:lnRef idx="2">
              <a:schemeClr val="accent1"/>
            </a:lnRef>
            <a:fillRef idx="0">
              <a:schemeClr val="accent1"/>
            </a:fillRef>
            <a:effectRef idx="1">
              <a:schemeClr val="accent1"/>
            </a:effectRef>
            <a:fontRef idx="minor">
              <a:schemeClr val="tx1"/>
            </a:fontRef>
          </p:style>
        </p:cxnSp>
        <p:pic>
          <p:nvPicPr>
            <p:cNvPr id="94225" name="Picture 2" descr="Flat Laptop Icon Design Transparent PNG &amp; SVG Vector">
              <a:extLst>
                <a:ext uri="{FF2B5EF4-FFF2-40B4-BE49-F238E27FC236}">
                  <a16:creationId xmlns:a16="http://schemas.microsoft.com/office/drawing/2014/main" id="{1C1F1271-8115-9EC0-C150-98889E54CA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8685" y="2643085"/>
              <a:ext cx="1286465" cy="1286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26" name="TextBox 17">
              <a:extLst>
                <a:ext uri="{FF2B5EF4-FFF2-40B4-BE49-F238E27FC236}">
                  <a16:creationId xmlns:a16="http://schemas.microsoft.com/office/drawing/2014/main" id="{AFB19A92-C818-9302-5624-CCFDEE1A0675}"/>
                </a:ext>
              </a:extLst>
            </p:cNvPr>
            <p:cNvSpPr txBox="1">
              <a:spLocks noChangeArrowheads="1"/>
            </p:cNvSpPr>
            <p:nvPr/>
          </p:nvSpPr>
          <p:spPr bwMode="auto">
            <a:xfrm>
              <a:off x="3777005" y="2501360"/>
              <a:ext cx="11079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Host B</a:t>
              </a:r>
            </a:p>
          </p:txBody>
        </p:sp>
      </p:grpSp>
      <p:sp>
        <p:nvSpPr>
          <p:cNvPr id="19" name="Rectangle 18">
            <a:extLst>
              <a:ext uri="{FF2B5EF4-FFF2-40B4-BE49-F238E27FC236}">
                <a16:creationId xmlns:a16="http://schemas.microsoft.com/office/drawing/2014/main" id="{86773197-2505-3369-C018-F37F462EBB9C}"/>
              </a:ext>
            </a:extLst>
          </p:cNvPr>
          <p:cNvSpPr/>
          <p:nvPr/>
        </p:nvSpPr>
        <p:spPr>
          <a:xfrm>
            <a:off x="3765550" y="4527550"/>
            <a:ext cx="1266825" cy="307975"/>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Pkt: A</a:t>
            </a:r>
          </a:p>
        </p:txBody>
      </p:sp>
      <p:sp>
        <p:nvSpPr>
          <p:cNvPr id="21" name="Rectangle 20">
            <a:extLst>
              <a:ext uri="{FF2B5EF4-FFF2-40B4-BE49-F238E27FC236}">
                <a16:creationId xmlns:a16="http://schemas.microsoft.com/office/drawing/2014/main" id="{219CD7B4-F68D-7F28-AD4E-A66A0A34D895}"/>
              </a:ext>
            </a:extLst>
          </p:cNvPr>
          <p:cNvSpPr/>
          <p:nvPr/>
        </p:nvSpPr>
        <p:spPr>
          <a:xfrm>
            <a:off x="3063875" y="4111625"/>
            <a:ext cx="1266825" cy="306388"/>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Pkt: B</a:t>
            </a:r>
          </a:p>
        </p:txBody>
      </p:sp>
      <p:sp>
        <p:nvSpPr>
          <p:cNvPr id="22" name="Rectangle 21">
            <a:extLst>
              <a:ext uri="{FF2B5EF4-FFF2-40B4-BE49-F238E27FC236}">
                <a16:creationId xmlns:a16="http://schemas.microsoft.com/office/drawing/2014/main" id="{263E9010-37D9-4B78-B2C3-9C6CEDD126A3}"/>
              </a:ext>
            </a:extLst>
          </p:cNvPr>
          <p:cNvSpPr/>
          <p:nvPr/>
        </p:nvSpPr>
        <p:spPr>
          <a:xfrm>
            <a:off x="-125413" y="4460875"/>
            <a:ext cx="1266826" cy="307975"/>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Pkt: A</a:t>
            </a:r>
          </a:p>
        </p:txBody>
      </p:sp>
      <p:sp>
        <p:nvSpPr>
          <p:cNvPr id="20" name="TextBox 19">
            <a:extLst>
              <a:ext uri="{FF2B5EF4-FFF2-40B4-BE49-F238E27FC236}">
                <a16:creationId xmlns:a16="http://schemas.microsoft.com/office/drawing/2014/main" id="{F607AD78-81DC-0F55-779D-A13FD5B0B439}"/>
              </a:ext>
            </a:extLst>
          </p:cNvPr>
          <p:cNvSpPr txBox="1">
            <a:spLocks noChangeArrowheads="1"/>
          </p:cNvSpPr>
          <p:nvPr/>
        </p:nvSpPr>
        <p:spPr bwMode="auto">
          <a:xfrm>
            <a:off x="3405188" y="5124450"/>
            <a:ext cx="49561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Not a valid scenario:</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Host B won’t start transmission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as the channel is busy.</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5"/>
</p:tagLst>
</file>

<file path=ppt/tags/tag2.xml><?xml version="1.0" encoding="utf-8"?>
<p:tagLst xmlns:a="http://schemas.openxmlformats.org/drawingml/2006/main" xmlns:r="http://schemas.openxmlformats.org/officeDocument/2006/relationships" xmlns:p="http://schemas.openxmlformats.org/presentationml/2006/main">
  <p:tag name="TIMING" val="|19.9|15.5"/>
</p:tagLst>
</file>

<file path=ppt/tags/tag3.xml><?xml version="1.0" encoding="utf-8"?>
<p:tagLst xmlns:a="http://schemas.openxmlformats.org/drawingml/2006/main" xmlns:r="http://schemas.openxmlformats.org/officeDocument/2006/relationships" xmlns:p="http://schemas.openxmlformats.org/presentationml/2006/main">
  <p:tag name="TIMING" val="|20.7|5.3|6.1|23.9|3.1|1."/>
</p:tagLst>
</file>

<file path=ppt/tags/tag4.xml><?xml version="1.0" encoding="utf-8"?>
<p:tagLst xmlns:a="http://schemas.openxmlformats.org/drawingml/2006/main" xmlns:r="http://schemas.openxmlformats.org/officeDocument/2006/relationships" xmlns:p="http://schemas.openxmlformats.org/presentationml/2006/main">
  <p:tag name="TIMING" val="|3.9|13.9"/>
</p:tagLst>
</file>

<file path=ppt/tags/tag5.xml><?xml version="1.0" encoding="utf-8"?>
<p:tagLst xmlns:a="http://schemas.openxmlformats.org/drawingml/2006/main" xmlns:r="http://schemas.openxmlformats.org/officeDocument/2006/relationships" xmlns:p="http://schemas.openxmlformats.org/presentationml/2006/main">
  <p:tag name="TIMING" val="|5.9|0.4|2.2|5.1|13.2|8.|8.4"/>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8915</TotalTime>
  <Words>4205</Words>
  <Application>Microsoft Macintosh PowerPoint</Application>
  <PresentationFormat>On-screen Show (4:3)</PresentationFormat>
  <Paragraphs>864</Paragraphs>
  <Slides>124</Slides>
  <Notes>44</Notes>
  <HiddenSlides>19</HiddenSlides>
  <MMClips>0</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4</vt:i4>
      </vt:variant>
      <vt:variant>
        <vt:lpstr>Slide Titles</vt:lpstr>
      </vt:variant>
      <vt:variant>
        <vt:i4>124</vt:i4>
      </vt:variant>
    </vt:vector>
  </HeadingPairs>
  <TitlesOfParts>
    <vt:vector size="141" baseType="lpstr">
      <vt:lpstr>굴림</vt:lpstr>
      <vt:lpstr>ＭＳ Ｐゴシック</vt:lpstr>
      <vt:lpstr>SimSun</vt:lpstr>
      <vt:lpstr>Arial</vt:lpstr>
      <vt:lpstr>Calibri</vt:lpstr>
      <vt:lpstr>Calibri Light</vt:lpstr>
      <vt:lpstr>Comic Sans MS</vt:lpstr>
      <vt:lpstr>Courier New</vt:lpstr>
      <vt:lpstr>Lucida Bright</vt:lpstr>
      <vt:lpstr>Times New Roman</vt:lpstr>
      <vt:lpstr>Wingdings</vt:lpstr>
      <vt:lpstr>Office Theme</vt:lpstr>
      <vt:lpstr>6_Office Theme</vt:lpstr>
      <vt:lpstr>Chart</vt:lpstr>
      <vt:lpstr>Equation</vt:lpstr>
      <vt:lpstr>VISIO</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Response Function of TCP</vt:lpstr>
      <vt:lpstr>PowerPoint Presentation</vt:lpstr>
      <vt:lpstr>Why BIC (Response Function of TCP)</vt:lpstr>
      <vt:lpstr>A Search Problem</vt:lpstr>
      <vt:lpstr>Linear Search</vt:lpstr>
      <vt:lpstr>PowerPoint Presentation</vt:lpstr>
      <vt:lpstr>PowerPoint Presentation</vt:lpstr>
      <vt:lpstr>PowerPoint Presentation</vt:lpstr>
      <vt:lpstr>PowerPoint Presentation</vt:lpstr>
      <vt:lpstr>PowerPoint Presentation</vt:lpstr>
      <vt:lpstr>PowerPoint Presentation</vt:lpstr>
      <vt:lpstr>Binary Search with Smax and Smin</vt:lpstr>
      <vt:lpstr>Setting Smax</vt:lpstr>
      <vt:lpstr>Setting Smin</vt:lpstr>
      <vt:lpstr>In Summary BIC function</vt:lpstr>
      <vt:lpstr>PowerPoint Presentation</vt:lpstr>
      <vt:lpstr>PowerPoint Presentation</vt:lpstr>
      <vt:lpstr>The CUBIC function</vt:lpstr>
      <vt:lpstr>PowerPoint Presentation</vt:lpstr>
      <vt:lpstr>PowerPoint Presentation</vt:lpstr>
      <vt:lpstr>PowerPoint Presentation</vt:lpstr>
      <vt:lpstr>PowerPoint Presentation</vt:lpstr>
      <vt:lpstr>PowerPoint Presentation</vt:lpstr>
      <vt:lpstr>PowerPoint Presentation</vt:lpstr>
      <vt:lpstr>Link = Medium + Adapters</vt:lpstr>
      <vt:lpstr>What is a Link?</vt:lpstr>
      <vt:lpstr>PowerPoint Presentation</vt:lpstr>
      <vt:lpstr>PowerPoint Presentation</vt:lpstr>
      <vt:lpstr>PowerPoint Presentation</vt:lpstr>
      <vt:lpstr>PowerPoint Presentation</vt:lpstr>
      <vt:lpstr>PowerPoint Presentation</vt:lpstr>
      <vt:lpstr>Adaptors Communicating</vt:lpstr>
      <vt:lpstr>PowerPoint Presentation</vt:lpstr>
      <vt:lpstr>PowerPoint Presentation</vt:lpstr>
      <vt:lpstr>Link Layer Addresses (Recap)  (Discussed earlier in the context of ARP)</vt:lpstr>
      <vt:lpstr>MAC addresses and ARP</vt:lpstr>
      <vt:lpstr>ARP protocol</vt:lpstr>
      <vt:lpstr>As an Aside: Promiscuous Mode</vt:lpstr>
      <vt:lpstr>Why Not Just Use IP Addresses?</vt:lpstr>
      <vt:lpstr>PowerPoint Presentation</vt:lpstr>
      <vt:lpstr>Collisions</vt:lpstr>
      <vt:lpstr>Multi-Access Protocol</vt:lpstr>
      <vt:lpstr>Multi-Access Protocol</vt:lpstr>
      <vt:lpstr>Multi-Access Protocol</vt:lpstr>
      <vt:lpstr>Multi-Access Protocol</vt:lpstr>
      <vt:lpstr>Multi-Access Protocol</vt:lpstr>
      <vt:lpstr>Like Human Conversation…</vt:lpstr>
      <vt:lpstr>Carrier Sense Multiple Access (CSMA)</vt:lpstr>
      <vt:lpstr>Carrier Sense Multiple Access (CSMA)</vt:lpstr>
      <vt:lpstr>PowerPoint Presentation</vt:lpstr>
      <vt:lpstr>PowerPoint Presentation</vt:lpstr>
      <vt:lpstr>CSMA: The time-space graph of collision</vt:lpstr>
      <vt:lpstr>CSMA: The time-space graph of collision</vt:lpstr>
      <vt:lpstr>Comparing the Three Approaches</vt:lpstr>
      <vt:lpstr>Comparing the Three Approaches</vt:lpstr>
      <vt:lpstr>PowerPoint Presentation</vt:lpstr>
      <vt:lpstr>Ethernet</vt:lpstr>
      <vt:lpstr>Ethernet</vt:lpstr>
      <vt:lpstr>PowerPoint Presentation</vt:lpstr>
      <vt:lpstr>Ethernet Uses CSMA/CD</vt:lpstr>
      <vt:lpstr>CSMA/CD Collision Detection</vt:lpstr>
      <vt:lpstr>CSMA/CD Collision Detection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Ethernet Frame Structure</vt:lpstr>
      <vt:lpstr>Ethernet Frame Structure</vt:lpstr>
      <vt:lpstr>Unreliable, Connectionless Service</vt:lpstr>
      <vt:lpstr>Star topology and collision-free Ethernet</vt:lpstr>
      <vt:lpstr>Star topology and collision-free Ethernet</vt:lpstr>
      <vt:lpstr>Repeaters, Hubs, Bridges and Switches</vt:lpstr>
      <vt:lpstr>PowerPoint Presentation</vt:lpstr>
      <vt:lpstr>PowerPoint Presentation</vt:lpstr>
      <vt:lpstr>Physical Layer: Repeaters</vt:lpstr>
      <vt:lpstr>Physical Layer: Hubs</vt:lpstr>
      <vt:lpstr>PowerPoint Presentation</vt:lpstr>
      <vt:lpstr>Limitations of Repeaters and Hubs</vt:lpstr>
      <vt:lpstr>Link Layer: Bridges</vt:lpstr>
      <vt:lpstr>Link Layer: Switches</vt:lpstr>
      <vt:lpstr>Bridges/Switches: Traffic Isolation</vt:lpstr>
      <vt:lpstr>Advantages Over Hubs/Repeaters</vt:lpstr>
      <vt:lpstr>PowerPoint Presentation</vt:lpstr>
      <vt:lpstr>Self Learning: Building the Table</vt:lpstr>
      <vt:lpstr>Self Learning: Handling Misses</vt:lpstr>
      <vt:lpstr>PowerPoint Presentation</vt:lpstr>
      <vt:lpstr>PowerPoint Presentation</vt:lpstr>
      <vt:lpstr>Summary: Multiple Layers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Nirupam Roy</dc:creator>
  <cp:lastModifiedBy>Nirupam Roy</cp:lastModifiedBy>
  <cp:revision>337</cp:revision>
  <dcterms:created xsi:type="dcterms:W3CDTF">2020-02-13T13:47:54Z</dcterms:created>
  <dcterms:modified xsi:type="dcterms:W3CDTF">2025-04-14T17:51:51Z</dcterms:modified>
</cp:coreProperties>
</file>