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9" r:id="rId1"/>
  </p:sldMasterIdLst>
  <p:notesMasterIdLst>
    <p:notesMasterId r:id="rId68"/>
  </p:notesMasterIdLst>
  <p:sldIdLst>
    <p:sldId id="1637" r:id="rId2"/>
    <p:sldId id="1536" r:id="rId3"/>
    <p:sldId id="465" r:id="rId4"/>
    <p:sldId id="1624" r:id="rId5"/>
    <p:sldId id="1630" r:id="rId6"/>
    <p:sldId id="1631" r:id="rId7"/>
    <p:sldId id="1632" r:id="rId8"/>
    <p:sldId id="1633" r:id="rId9"/>
    <p:sldId id="1539" r:id="rId10"/>
    <p:sldId id="454" r:id="rId11"/>
    <p:sldId id="1551" r:id="rId12"/>
    <p:sldId id="466" r:id="rId13"/>
    <p:sldId id="455" r:id="rId14"/>
    <p:sldId id="1634" r:id="rId15"/>
    <p:sldId id="456" r:id="rId16"/>
    <p:sldId id="453" r:id="rId17"/>
    <p:sldId id="1635" r:id="rId18"/>
    <p:sldId id="1625" r:id="rId19"/>
    <p:sldId id="1626" r:id="rId20"/>
    <p:sldId id="1627" r:id="rId21"/>
    <p:sldId id="1628" r:id="rId22"/>
    <p:sldId id="1546" r:id="rId23"/>
    <p:sldId id="1548" r:id="rId24"/>
    <p:sldId id="1549" r:id="rId25"/>
    <p:sldId id="1636" r:id="rId26"/>
    <p:sldId id="1550" r:id="rId27"/>
    <p:sldId id="1553" r:id="rId28"/>
    <p:sldId id="1675" r:id="rId29"/>
    <p:sldId id="1641" r:id="rId30"/>
    <p:sldId id="1642" r:id="rId31"/>
    <p:sldId id="1676" r:id="rId32"/>
    <p:sldId id="1677" r:id="rId33"/>
    <p:sldId id="1678" r:id="rId34"/>
    <p:sldId id="1554" r:id="rId35"/>
    <p:sldId id="1679" r:id="rId36"/>
    <p:sldId id="1647" r:id="rId37"/>
    <p:sldId id="1648" r:id="rId38"/>
    <p:sldId id="1680" r:id="rId39"/>
    <p:sldId id="1649" r:id="rId40"/>
    <p:sldId id="1681" r:id="rId41"/>
    <p:sldId id="1650" r:id="rId42"/>
    <p:sldId id="1651" r:id="rId43"/>
    <p:sldId id="1552" r:id="rId44"/>
    <p:sldId id="1682" r:id="rId45"/>
    <p:sldId id="459" r:id="rId46"/>
    <p:sldId id="460" r:id="rId47"/>
    <p:sldId id="461" r:id="rId48"/>
    <p:sldId id="1683" r:id="rId49"/>
    <p:sldId id="1684" r:id="rId50"/>
    <p:sldId id="467" r:id="rId51"/>
    <p:sldId id="1558" r:id="rId52"/>
    <p:sldId id="1555" r:id="rId53"/>
    <p:sldId id="473" r:id="rId54"/>
    <p:sldId id="474" r:id="rId55"/>
    <p:sldId id="1685" r:id="rId56"/>
    <p:sldId id="475" r:id="rId57"/>
    <p:sldId id="476" r:id="rId58"/>
    <p:sldId id="477" r:id="rId59"/>
    <p:sldId id="479" r:id="rId60"/>
    <p:sldId id="480" r:id="rId61"/>
    <p:sldId id="1557" r:id="rId62"/>
    <p:sldId id="482" r:id="rId63"/>
    <p:sldId id="483" r:id="rId64"/>
    <p:sldId id="1686" r:id="rId65"/>
    <p:sldId id="1556" r:id="rId66"/>
    <p:sldId id="472" r:id="rId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A1B9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79320"/>
  </p:normalViewPr>
  <p:slideViewPr>
    <p:cSldViewPr snapToGrid="0" snapToObjects="1">
      <p:cViewPr varScale="1">
        <p:scale>
          <a:sx n="96" d="100"/>
          <a:sy n="96" d="100"/>
        </p:scale>
        <p:origin x="15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05B6E-79D9-9A4C-880A-70B95148C28B}" type="datetimeFigureOut">
              <a:rPr lang="en-US" smtClean="0"/>
              <a:t>4/16/25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1CA67-5ABF-B441-9F5E-B32457E6B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81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56BC5CE3-0A9C-DA18-CA2E-8F0B231BAD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6FB391-41FF-2347-B1F6-9B37950036EB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FEBD1D03-5394-1D10-B752-13F1795ADB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8F42B104-2442-16E8-45A8-9898520ACC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>
            <a:extLst>
              <a:ext uri="{FF2B5EF4-FFF2-40B4-BE49-F238E27FC236}">
                <a16:creationId xmlns:a16="http://schemas.microsoft.com/office/drawing/2014/main" id="{A2E57831-3031-3E28-D5DE-B413106A98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79CFFE-13B7-6F42-A177-D66492D969E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5AA6005B-B572-039A-C415-E634841E46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42B359D3-5DFE-4071-F283-07FBEDF86B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>
            <a:extLst>
              <a:ext uri="{FF2B5EF4-FFF2-40B4-BE49-F238E27FC236}">
                <a16:creationId xmlns:a16="http://schemas.microsoft.com/office/drawing/2014/main" id="{FF987706-5120-AE36-04EE-023A503946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BA6927-0F25-7D42-958E-C6AB9B7087D4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35BEE8FB-E468-0D4C-051D-35B6ADF0BE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5A15420B-6FE7-E1BB-8BDD-7203E73C62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>
            <a:extLst>
              <a:ext uri="{FF2B5EF4-FFF2-40B4-BE49-F238E27FC236}">
                <a16:creationId xmlns:a16="http://schemas.microsoft.com/office/drawing/2014/main" id="{C2376766-FD5C-F6A8-3137-100A9643F1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8F1B2F-6515-724C-803F-014D13E558BB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4D3EBE5E-3038-89A1-4478-DE1B269783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4CEB5C44-81F9-EE2F-6405-ACF4E3C968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>
            <a:extLst>
              <a:ext uri="{FF2B5EF4-FFF2-40B4-BE49-F238E27FC236}">
                <a16:creationId xmlns:a16="http://schemas.microsoft.com/office/drawing/2014/main" id="{6B813EE6-09C7-DA58-9768-4BEBD522FF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590DAC-E6FF-1F40-AFDF-A53230A876D0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407E50D7-5C7D-AC05-FE38-832A4E1273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7E00D87D-905B-1D98-EEE9-0978576DBE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>
            <a:extLst>
              <a:ext uri="{FF2B5EF4-FFF2-40B4-BE49-F238E27FC236}">
                <a16:creationId xmlns:a16="http://schemas.microsoft.com/office/drawing/2014/main" id="{3B3C1734-0BB5-9AAB-6E2E-0F06DAE9C9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C2DF11-5153-8245-A01C-5A4039044809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87D3DF0A-408B-6122-78A5-A227E70D4C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356DBD5C-E122-2DD9-BCC8-0052C684E4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>
            <a:extLst>
              <a:ext uri="{FF2B5EF4-FFF2-40B4-BE49-F238E27FC236}">
                <a16:creationId xmlns:a16="http://schemas.microsoft.com/office/drawing/2014/main" id="{9FD6BEAE-90F4-8CB2-6466-786826AD6D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2D2934-453A-2347-9322-578CE9342F4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D826D831-94AF-00AC-8489-D447CBFEA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ED56CD5C-5E10-3D06-0255-C756E717CE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>
            <a:extLst>
              <a:ext uri="{FF2B5EF4-FFF2-40B4-BE49-F238E27FC236}">
                <a16:creationId xmlns:a16="http://schemas.microsoft.com/office/drawing/2014/main" id="{C8CB3858-BEEF-66BD-3990-73BCD96C96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B7DDA3-1A65-2E49-81E3-FBD7289B9C24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6F804C55-9055-BA51-6C2F-7AAF0FE6C7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BCCAF765-2E2F-C9BA-6829-4603CA87A4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>
            <a:extLst>
              <a:ext uri="{FF2B5EF4-FFF2-40B4-BE49-F238E27FC236}">
                <a16:creationId xmlns:a16="http://schemas.microsoft.com/office/drawing/2014/main" id="{76551A11-F9EF-30E7-C3DC-D3CFE4DF8B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99934A-B93D-014A-A4CE-E1C141B1AA3E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0A2D9F16-2F6F-7CC5-629D-1D08C32A37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7540B047-45B7-940B-31CC-43DF95CF07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>
            <a:extLst>
              <a:ext uri="{FF2B5EF4-FFF2-40B4-BE49-F238E27FC236}">
                <a16:creationId xmlns:a16="http://schemas.microsoft.com/office/drawing/2014/main" id="{BF002923-F13E-EBEB-3632-B82964C3AC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748B6C-E2A2-8843-A891-E74CC7140E2E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BA1084FE-1886-121B-F6A5-2AB347FFB3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3F802E9D-5AF6-8ABB-9DC9-4B58AB2F7A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>
            <a:extLst>
              <a:ext uri="{FF2B5EF4-FFF2-40B4-BE49-F238E27FC236}">
                <a16:creationId xmlns:a16="http://schemas.microsoft.com/office/drawing/2014/main" id="{AAA11381-13C9-4F66-347D-559E33C811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F2BCCA-77C3-E34C-86C9-066384F8FBC2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E5C0CC81-3C16-B2AF-AE9B-E25FAD43CC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4FC75A87-7B83-E748-8E2E-3BC605818D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7010BECA-C21A-D052-40FF-7A741282A4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8D57AD-6671-854D-B06A-B35F74DED5E8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481BED25-38C8-EE6A-5BF1-0B9C6CEB5A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164318EA-7781-C95C-B558-F98740B1D4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>
            <a:extLst>
              <a:ext uri="{FF2B5EF4-FFF2-40B4-BE49-F238E27FC236}">
                <a16:creationId xmlns:a16="http://schemas.microsoft.com/office/drawing/2014/main" id="{C7B17C0F-3A92-C583-2055-F2627F4063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EBD0A6-507F-7048-9CF1-FB99BC2D8950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91ED8B4A-0170-1B41-FDA5-7225248348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8DD75D9D-8236-0332-5690-EFF3A380DF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>
            <a:extLst>
              <a:ext uri="{FF2B5EF4-FFF2-40B4-BE49-F238E27FC236}">
                <a16:creationId xmlns:a16="http://schemas.microsoft.com/office/drawing/2014/main" id="{7A1BAADD-4986-50C6-3456-A0CC7D58C6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6C3974-26BF-1148-B932-94AB4C850DA4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7130F711-AC77-0340-0BE9-FB5891BBA3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9DCDFD99-8411-DB5C-A130-59608595C1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5E6D5443-6A6F-B490-7C66-F0A0F9886E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430109-6E42-964F-8D07-E5A00968187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14FBDC35-FAE5-1FC5-2D88-160CCDC158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0BBF73CD-28AF-F473-BCE7-278291D647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88625D9C-DA31-C3CD-D84B-516D36CA62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9EAF78-DF20-DA4C-8022-FB9DE7945B9C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0C4D0D66-385A-7B7E-91D3-962383C230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52BF826D-0F79-434D-2707-61D34203A7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3C62B06E-64A7-6CDB-D3DE-1F8B796697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A7FE50-8822-5544-964F-272263AF6CE5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00740605-4E51-EFD6-048D-55B104A723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1168FF99-02EE-EFD7-35BC-21959BE8D7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663AA3F8-10C6-140B-FF92-D1D25C5F04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F66C02-90F5-9144-8651-D26A8F81E50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97DB03E7-14AE-A9D3-49A1-9CE6B902C2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81556DA1-AC9B-B766-245C-02E12478BF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>
            <a:extLst>
              <a:ext uri="{FF2B5EF4-FFF2-40B4-BE49-F238E27FC236}">
                <a16:creationId xmlns:a16="http://schemas.microsoft.com/office/drawing/2014/main" id="{833DCA0B-7C3E-C612-B677-00FEA1420A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D2A763-72D7-BB40-82E9-D1E6C2829BF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F0A895A9-C21D-C879-B36E-B9BBEB4195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3431E9A8-C7D1-6F6A-9CA4-7D4C54AA7F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>
            <a:extLst>
              <a:ext uri="{FF2B5EF4-FFF2-40B4-BE49-F238E27FC236}">
                <a16:creationId xmlns:a16="http://schemas.microsoft.com/office/drawing/2014/main" id="{92002870-56AD-1AFE-990F-1CA991C374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3EEF2A-6235-554C-91B0-AA58FA0E2BA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E97AF79D-9741-5386-8174-5A36504328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A57FE2F8-ADFE-8BF4-2A11-98BE5C2C88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>
            <a:extLst>
              <a:ext uri="{FF2B5EF4-FFF2-40B4-BE49-F238E27FC236}">
                <a16:creationId xmlns:a16="http://schemas.microsoft.com/office/drawing/2014/main" id="{6E35F8F8-B4E3-BD8B-396F-06DC7154B0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471355-7127-B742-8B0E-58B92E5A7BEC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3FF4DC9D-E75E-CF19-ED85-2762579D84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2D0A02EC-B49B-DD12-395C-C645DF1A12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8AA8A-57BF-DB6D-680E-3B75F3AED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0CAC6-DBF9-7B4D-BF6E-A21C55A4FE50}" type="datetime1">
              <a:rPr lang="en-US" altLang="en-US"/>
              <a:pPr>
                <a:defRPr/>
              </a:pPr>
              <a:t>4/16/25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FD55A-E540-758D-9958-FBBA964A3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80AE6-5E67-7D19-C871-5046CDD12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6177A-14E1-2343-8E6B-7A808D215B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2741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00ADD-E049-53C6-E137-6D198473B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CEB06-ECF7-C34C-86D5-45E1B9F96A2F}" type="datetime1">
              <a:rPr lang="en-US" altLang="en-US"/>
              <a:pPr>
                <a:defRPr/>
              </a:pPr>
              <a:t>4/16/25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87F0B-4506-911F-963C-C49976E48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DA578-654E-77EF-6BC8-B66F374D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4AC24-C188-3649-8F08-0B13D71F24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1905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8B1E8-C77F-3FBC-CBC4-A938F836D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183E4-D106-F74F-B05B-5EF1FB29810D}" type="datetime1">
              <a:rPr lang="en-US" altLang="en-US"/>
              <a:pPr>
                <a:defRPr/>
              </a:pPr>
              <a:t>4/16/25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C9ED5-8710-3620-0595-10DB76AAE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C3C59-8DD7-EE3F-E9AD-568193BF1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D7E79-AA63-6C4D-97F3-FC236661D8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3918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C4BA2-4F3C-7266-926E-E3A748AFCF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8F6C5-17DA-AD45-807A-8B6446FDE7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058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2F127-4957-DDE2-E709-CE815B8E37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24073-D450-774A-AFA6-FA8478B5BD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5274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E914-4689-5E5C-EE6D-C971230115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E433C-71FB-0C42-8DD7-F742F66549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6330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516F4-B77C-82F1-350E-16628AEEE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9A52A-4DFC-8941-B9BC-E36FCBF3C079}" type="datetime1">
              <a:rPr lang="en-US" altLang="en-US"/>
              <a:pPr>
                <a:defRPr/>
              </a:pPr>
              <a:t>4/16/25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0CDB6-C9CE-C874-8ABD-B00C69C65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28D58-C007-00FD-52CE-925B4920F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8F393-CBA2-C144-BAA1-501B3E0B57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75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1FA39-82BD-19AE-36F3-455425B04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55BE2-B31E-7947-85C2-64746935045A}" type="datetime1">
              <a:rPr lang="en-US" altLang="en-US"/>
              <a:pPr>
                <a:defRPr/>
              </a:pPr>
              <a:t>4/16/25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6E19A-7968-0456-8874-2F8132BFB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C4D5E-CA07-4549-CBD7-C1CB3D23E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A43CE-9B66-CB48-AC26-972DE14C5E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7924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0DC592D-4B61-F618-20A5-94BBBDC42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970A6-53C6-8A42-8BE1-C1B8A38172BE}" type="datetime1">
              <a:rPr lang="en-US" altLang="en-US"/>
              <a:pPr>
                <a:defRPr/>
              </a:pPr>
              <a:t>4/16/25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E554032-F332-0A05-1A98-F082ABD28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B234EA-EEA3-FE06-9147-E7D0ECDAD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A33CC-2E93-784E-B2DA-EAFFD1C75A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5934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705D51D-61B4-3C3F-61EF-201260B4C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9F606-D08F-9141-A287-8626722F28A4}" type="datetime1">
              <a:rPr lang="en-US" altLang="en-US"/>
              <a:pPr>
                <a:defRPr/>
              </a:pPr>
              <a:t>4/16/25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A07C639-9F9C-F6F6-1668-FFD77F1E1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A0D8C57-41D5-77CC-CBE6-81B3C736A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83373-53D8-7F44-88A2-697433F4D6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3513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225CDDD-28D6-3E1B-8CBA-EE2B9E755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35842-E50C-084F-B468-8BAE270086CB}" type="datetime1">
              <a:rPr lang="en-US" altLang="en-US"/>
              <a:pPr>
                <a:defRPr/>
              </a:pPr>
              <a:t>4/16/25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580468D-61C9-F1C8-9F05-C9E887259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6624DA4-F021-42BF-A5B9-39C71CB60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22DA6-F0A3-334C-82F6-FF63892BFF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5041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9BB0F23-4557-F2DE-536E-A8F9067E8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DABA5-B343-5444-8022-498176EEB10B}" type="datetime1">
              <a:rPr lang="en-US" altLang="en-US"/>
              <a:pPr>
                <a:defRPr/>
              </a:pPr>
              <a:t>4/16/25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C31AA81-42EE-5F6E-D4DD-9C493C883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C383ED7-08A5-395F-9DEB-71C48B5AB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B2371-4882-F247-9615-1FEE18DC37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8220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250380D-90FB-D629-4FAE-35D9E5A4D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4D164-1EE5-214C-94D1-5C60015DDA2D}" type="datetime1">
              <a:rPr lang="en-US" altLang="en-US"/>
              <a:pPr>
                <a:defRPr/>
              </a:pPr>
              <a:t>4/16/25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D1C42F1-34AC-7C5F-65D5-6EEA5682A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82B662-2A15-1C82-41F4-557AED12F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A38C1-9347-4942-9B62-8E205D4CEE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6096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5E1034-C6A7-61FF-AF24-CD2FD3605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AD321-739A-F144-92DB-4ED541EFEC49}" type="datetime1">
              <a:rPr lang="en-US" altLang="en-US"/>
              <a:pPr>
                <a:defRPr/>
              </a:pPr>
              <a:t>4/16/25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E54264F-E0F5-243F-70DB-E18A80E70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83813A-0986-547C-BA1F-BF228E2D2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7D7A8-6620-2E44-8A87-C05469F9BB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456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74A5F43-38B6-05F9-A838-223F443DF96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F878CFD-E95D-24A8-BE06-C0176EBE8A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E82F0-ABA2-CDAF-0F67-06CCBA5116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4BD60F2-F0E2-314D-A2F8-5F84D279B9FA}" type="datetime1">
              <a:rPr lang="en-US" altLang="en-US"/>
              <a:pPr>
                <a:defRPr/>
              </a:pPr>
              <a:t>4/16/25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AD5BE-3AF9-8C42-F7AD-E949799507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8F597-E18A-9B08-19CF-82C75381F6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4298F04-54CC-B14B-A5DE-EE5FDB9F3C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0825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3" r:id="rId13"/>
    <p:sldLayoutId id="2147483947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tiff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5.bin"/><Relationship Id="rId12" Type="http://schemas.openxmlformats.org/officeDocument/2006/relationships/oleObject" Target="../embeddings/oleObject10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8.bin"/><Relationship Id="rId4" Type="http://schemas.openxmlformats.org/officeDocument/2006/relationships/image" Target="../media/image43.emf"/><Relationship Id="rId9" Type="http://schemas.openxmlformats.org/officeDocument/2006/relationships/oleObject" Target="../embeddings/oleObject7.bin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4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3.bin"/><Relationship Id="rId5" Type="http://schemas.openxmlformats.org/officeDocument/2006/relationships/oleObject" Target="../embeddings/oleObject12.bin"/><Relationship Id="rId4" Type="http://schemas.openxmlformats.org/officeDocument/2006/relationships/image" Target="../media/image43.e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8.bin"/><Relationship Id="rId12" Type="http://schemas.openxmlformats.org/officeDocument/2006/relationships/oleObject" Target="../embeddings/oleObject23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7.bin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6.bin"/><Relationship Id="rId10" Type="http://schemas.openxmlformats.org/officeDocument/2006/relationships/oleObject" Target="../embeddings/oleObject21.bin"/><Relationship Id="rId4" Type="http://schemas.openxmlformats.org/officeDocument/2006/relationships/image" Target="../media/image43.emf"/><Relationship Id="rId9" Type="http://schemas.openxmlformats.org/officeDocument/2006/relationships/oleObject" Target="../embeddings/oleObject20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7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6.bin"/><Relationship Id="rId5" Type="http://schemas.openxmlformats.org/officeDocument/2006/relationships/oleObject" Target="../embeddings/oleObject25.bin"/><Relationship Id="rId4" Type="http://schemas.openxmlformats.org/officeDocument/2006/relationships/image" Target="../media/image43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1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0.bin"/><Relationship Id="rId5" Type="http://schemas.openxmlformats.org/officeDocument/2006/relationships/oleObject" Target="../embeddings/oleObject29.bin"/><Relationship Id="rId4" Type="http://schemas.openxmlformats.org/officeDocument/2006/relationships/image" Target="../media/image43.e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1">
            <a:extLst>
              <a:ext uri="{FF2B5EF4-FFF2-40B4-BE49-F238E27FC236}">
                <a16:creationId xmlns:a16="http://schemas.microsoft.com/office/drawing/2014/main" id="{C198ABE5-00C7-1A71-1614-673E811FF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A6A593-5868-B256-232D-39F35DFAE972}"/>
              </a:ext>
            </a:extLst>
          </p:cNvPr>
          <p:cNvSpPr txBox="1"/>
          <p:nvPr/>
        </p:nvSpPr>
        <p:spPr>
          <a:xfrm>
            <a:off x="0" y="1408113"/>
            <a:ext cx="9144000" cy="6461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138243" name="TextBox 3">
            <a:extLst>
              <a:ext uri="{FF2B5EF4-FFF2-40B4-BE49-F238E27FC236}">
                <a16:creationId xmlns:a16="http://schemas.microsoft.com/office/drawing/2014/main" id="{AD9C53BC-2D44-BDD1-D4DA-C1B3667B8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164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Nirupam Roy</a:t>
            </a:r>
          </a:p>
        </p:txBody>
      </p:sp>
      <p:sp>
        <p:nvSpPr>
          <p:cNvPr id="138244" name="TextBox 4">
            <a:extLst>
              <a:ext uri="{FF2B5EF4-FFF2-40B4-BE49-F238E27FC236}">
                <a16:creationId xmlns:a16="http://schemas.microsoft.com/office/drawing/2014/main" id="{EAC19BB3-14A7-0D5C-B1F2-45E8FE776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8156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Tu-Th 2:00-3:15pm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CSI 2117</a:t>
            </a:r>
          </a:p>
        </p:txBody>
      </p:sp>
      <p:pic>
        <p:nvPicPr>
          <p:cNvPr id="138245" name="Picture 5">
            <a:extLst>
              <a:ext uri="{FF2B5EF4-FFF2-40B4-BE49-F238E27FC236}">
                <a16:creationId xmlns:a16="http://schemas.microsoft.com/office/drawing/2014/main" id="{5953F1B0-2943-A3C1-812E-8ED00E2E3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2536825"/>
            <a:ext cx="180975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6" name="TextBox 6">
            <a:extLst>
              <a:ext uri="{FF2B5EF4-FFF2-40B4-BE49-F238E27FC236}">
                <a16:creationId xmlns:a16="http://schemas.microsoft.com/office/drawing/2014/main" id="{53E4FC6C-F820-C47F-92C2-B01B46B0D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850" y="2066925"/>
            <a:ext cx="3887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CMSC 417 : Spring 2024</a:t>
            </a:r>
          </a:p>
        </p:txBody>
      </p:sp>
      <p:sp>
        <p:nvSpPr>
          <p:cNvPr id="138247" name="TextBox 7">
            <a:extLst>
              <a:ext uri="{FF2B5EF4-FFF2-40B4-BE49-F238E27FC236}">
                <a16:creationId xmlns:a16="http://schemas.microsoft.com/office/drawing/2014/main" id="{E61B319E-D40E-CEA5-B5C1-11CA5CA15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7820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Topic: Link layer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(Textbook chapter 2)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2A96C94C-0724-3301-05EA-C09FF47E8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Comparing the Three Approaches</a:t>
            </a: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FDB4F3E8-9BF7-6024-1AF9-8198F33E6C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Channel partitioning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Efficient and fair at high load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Inefficient at low load</a:t>
            </a:r>
          </a:p>
          <a:p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Taking turns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ja-JP">
              <a:ea typeface="ＭＳ Ｐゴシック" panose="020B0600070205080204" pitchFamily="34" charset="-128"/>
            </a:endParaRP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Eliminates empty slots without collisions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Vulnerable to failures (e.g. lost token)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Random access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Efficient at low load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Collision overhead at high load</a:t>
            </a:r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0A78A89F-4BAA-9199-8CAA-7F98C6AEC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60BAE5-22BF-6041-94F2-DE3707218B6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Number Placeholder 1">
            <a:extLst>
              <a:ext uri="{FF2B5EF4-FFF2-40B4-BE49-F238E27FC236}">
                <a16:creationId xmlns:a16="http://schemas.microsoft.com/office/drawing/2014/main" id="{B505003F-3211-D237-7BF8-2A1780EA9A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2E17DB-E7AC-D742-866F-62F65D6FC1D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8370" name="Picture 2">
            <a:extLst>
              <a:ext uri="{FF2B5EF4-FFF2-40B4-BE49-F238E27FC236}">
                <a16:creationId xmlns:a16="http://schemas.microsoft.com/office/drawing/2014/main" id="{B756359E-D4A3-7ABF-65C4-711F30D0A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588"/>
            <a:ext cx="91440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323135-70A7-448B-694E-86C47D023F94}"/>
              </a:ext>
            </a:extLst>
          </p:cNvPr>
          <p:cNvSpPr/>
          <p:nvPr/>
        </p:nvSpPr>
        <p:spPr>
          <a:xfrm>
            <a:off x="385763" y="4311650"/>
            <a:ext cx="6491287" cy="2044700"/>
          </a:xfrm>
          <a:prstGeom prst="rect">
            <a:avLst/>
          </a:prstGeom>
          <a:noFill/>
          <a:ln w="4762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372" name="TextBox 4">
            <a:extLst>
              <a:ext uri="{FF2B5EF4-FFF2-40B4-BE49-F238E27FC236}">
                <a16:creationId xmlns:a16="http://schemas.microsoft.com/office/drawing/2014/main" id="{25E166A2-2025-3C52-64FF-4E202BEAC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25" y="4979988"/>
            <a:ext cx="55530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Automatic Repeat request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Flow control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Not implemented in wired LAN (e.g. Ethernet)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4">
            <a:extLst>
              <a:ext uri="{FF2B5EF4-FFF2-40B4-BE49-F238E27FC236}">
                <a16:creationId xmlns:a16="http://schemas.microsoft.com/office/drawing/2014/main" id="{4C743AC3-A193-DD49-4E26-7D696A63FA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5400">
                <a:ea typeface="ＭＳ Ｐゴシック" panose="020B0600070205080204" pitchFamily="34" charset="-128"/>
              </a:rPr>
              <a:t>Ethernet</a:t>
            </a:r>
          </a:p>
        </p:txBody>
      </p:sp>
      <p:sp>
        <p:nvSpPr>
          <p:cNvPr id="59394" name="Slide Number Placeholder 3">
            <a:extLst>
              <a:ext uri="{FF2B5EF4-FFF2-40B4-BE49-F238E27FC236}">
                <a16:creationId xmlns:a16="http://schemas.microsoft.com/office/drawing/2014/main" id="{5071984E-61BC-5B6F-2FEA-A09782125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6EEB3F-21A3-9B42-B08B-14185EA05E4D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6">
            <a:extLst>
              <a:ext uri="{FF2B5EF4-FFF2-40B4-BE49-F238E27FC236}">
                <a16:creationId xmlns:a16="http://schemas.microsoft.com/office/drawing/2014/main" id="{25EA527B-6CDF-E7E3-FE34-C9AA21FD5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Ethernet</a:t>
            </a:r>
          </a:p>
        </p:txBody>
      </p:sp>
      <p:sp>
        <p:nvSpPr>
          <p:cNvPr id="60418" name="Rectangle 7">
            <a:extLst>
              <a:ext uri="{FF2B5EF4-FFF2-40B4-BE49-F238E27FC236}">
                <a16:creationId xmlns:a16="http://schemas.microsoft.com/office/drawing/2014/main" id="{09F3B99F-2AE9-C568-F816-74A67C6CBF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Dominant wired LAN technology 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First widely used LAN technology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Kept up with speed race: 10 Mbps – 40 Gbps </a:t>
            </a:r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93CD1B7D-E86C-2DBB-1BBB-7B7492198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910D21-85C1-D644-9585-EA6C5AE9B59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0420" name="Picture 4" descr="551 metcalfe-enet">
            <a:extLst>
              <a:ext uri="{FF2B5EF4-FFF2-40B4-BE49-F238E27FC236}">
                <a16:creationId xmlns:a16="http://schemas.microsoft.com/office/drawing/2014/main" id="{2EB13ED7-67C9-DA38-0532-EE9BF2F86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760788"/>
            <a:ext cx="5192713" cy="277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 Box 5">
            <a:extLst>
              <a:ext uri="{FF2B5EF4-FFF2-40B4-BE49-F238E27FC236}">
                <a16:creationId xmlns:a16="http://schemas.microsoft.com/office/drawing/2014/main" id="{2608F7F9-7E5A-4072-1928-7DF56FF0F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0" y="4578350"/>
            <a:ext cx="14478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Metcalfe</a:t>
            </a: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’</a:t>
            </a:r>
            <a:r>
              <a:rPr kumimoji="0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Ethernet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sketch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Number Placeholder 1">
            <a:extLst>
              <a:ext uri="{FF2B5EF4-FFF2-40B4-BE49-F238E27FC236}">
                <a16:creationId xmlns:a16="http://schemas.microsoft.com/office/drawing/2014/main" id="{EAFA894B-B7BA-8B7E-1600-E736AF96E2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AC688F-A512-DC4A-996D-A8CB3FF571D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2466" name="Picture 2" descr="EmbeddedGeeKs - IEEE Ethernet Standards">
            <a:extLst>
              <a:ext uri="{FF2B5EF4-FFF2-40B4-BE49-F238E27FC236}">
                <a16:creationId xmlns:a16="http://schemas.microsoft.com/office/drawing/2014/main" id="{DF9AD791-8CCD-3AFD-43C2-0FA005C00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3" y="19050"/>
            <a:ext cx="9144001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4" name="Picture 6" descr="Simple graphical comparison between single-mode and multimode optical... |  Download Scientific Diagram">
            <a:extLst>
              <a:ext uri="{FF2B5EF4-FFF2-40B4-BE49-F238E27FC236}">
                <a16:creationId xmlns:a16="http://schemas.microsoft.com/office/drawing/2014/main" id="{495AAA8F-A223-583F-7CE6-4BA30B9CA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4792663"/>
            <a:ext cx="7567612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8AEFA1F1-F0C7-E955-0ECE-3730B89E5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19075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Ethernet Uses CSMA/CD</a:t>
            </a:r>
          </a:p>
        </p:txBody>
      </p:sp>
      <p:sp>
        <p:nvSpPr>
          <p:cNvPr id="1251331" name="Rectangle 3">
            <a:extLst>
              <a:ext uri="{FF2B5EF4-FFF2-40B4-BE49-F238E27FC236}">
                <a16:creationId xmlns:a16="http://schemas.microsoft.com/office/drawing/2014/main" id="{0A2537C8-82AF-5828-B744-A47878ECE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" y="587375"/>
            <a:ext cx="9144000" cy="4906963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Carrier Sense: wait for link to be idle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Channel idle: start transmitting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Channel busy: wait until idle</a:t>
            </a:r>
          </a:p>
          <a:p>
            <a:pPr lvl="1">
              <a:defRPr/>
            </a:pPr>
            <a:r>
              <a:rPr lang="en-US" dirty="0"/>
              <a:t>A strategy is 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p-persistent</a:t>
            </a:r>
            <a:r>
              <a:rPr lang="en-US" dirty="0"/>
              <a:t> if, after waiting for the line to clear, the sender sends with probability p≤1.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Collision Detection: listen while transmitting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No collision: transmission is complete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Collision: abort transmission, and send jam signal</a:t>
            </a: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Random Access: exponential back-off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After collision, wait random time before trying again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After </a:t>
            </a:r>
            <a:r>
              <a:rPr lang="en-US" altLang="en-US" dirty="0" err="1">
                <a:ea typeface="ＭＳ Ｐゴシック" panose="020B0600070205080204" pitchFamily="34" charset="-128"/>
              </a:rPr>
              <a:t>m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th</a:t>
            </a:r>
            <a:r>
              <a:rPr lang="en-US" altLang="en-US" dirty="0">
                <a:ea typeface="ＭＳ Ｐゴシック" panose="020B0600070205080204" pitchFamily="34" charset="-128"/>
              </a:rPr>
              <a:t> collision, choose K randomly from {0, …, 2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m</a:t>
            </a:r>
            <a:r>
              <a:rPr lang="en-US" altLang="en-US" dirty="0">
                <a:ea typeface="ＭＳ Ｐゴシック" panose="020B0600070205080204" pitchFamily="34" charset="-128"/>
              </a:rPr>
              <a:t>-1}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… and wait for K*512 bit times before trying again</a:t>
            </a:r>
          </a:p>
        </p:txBody>
      </p:sp>
      <p:sp>
        <p:nvSpPr>
          <p:cNvPr id="63491" name="Slide Number Placeholder 3">
            <a:extLst>
              <a:ext uri="{FF2B5EF4-FFF2-40B4-BE49-F238E27FC236}">
                <a16:creationId xmlns:a16="http://schemas.microsoft.com/office/drawing/2014/main" id="{2976F7DA-A839-B646-639E-144BFC388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89E126-839E-0749-9DC6-7161E83797C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133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AF0A9E2F-B0E4-C21E-6286-6C392E403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CSMA/CD Collision Detection</a:t>
            </a:r>
          </a:p>
        </p:txBody>
      </p:sp>
      <p:sp>
        <p:nvSpPr>
          <p:cNvPr id="65538" name="Content Placeholder 4">
            <a:extLst>
              <a:ext uri="{FF2B5EF4-FFF2-40B4-BE49-F238E27FC236}">
                <a16:creationId xmlns:a16="http://schemas.microsoft.com/office/drawing/2014/main" id="{7A6C964C-9B04-02C4-3142-6A13CB389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Detect collision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Abort transmission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Jam the link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Wait random time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Transmit again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Hard in wireless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Must receive data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while transmitting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5539" name="Slide Number Placeholder 2">
            <a:extLst>
              <a:ext uri="{FF2B5EF4-FFF2-40B4-BE49-F238E27FC236}">
                <a16:creationId xmlns:a16="http://schemas.microsoft.com/office/drawing/2014/main" id="{E8B917FA-0A14-48E6-5EB9-BDD83551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FA203D-83C6-B44F-97FD-D37F626E22F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5540" name="Picture 3" descr="5">
            <a:extLst>
              <a:ext uri="{FF2B5EF4-FFF2-40B4-BE49-F238E27FC236}">
                <a16:creationId xmlns:a16="http://schemas.microsoft.com/office/drawing/2014/main" id="{80B7442B-BA19-A60E-D6F3-F19F5D514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4433888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>
            <a:extLst>
              <a:ext uri="{FF2B5EF4-FFF2-40B4-BE49-F238E27FC236}">
                <a16:creationId xmlns:a16="http://schemas.microsoft.com/office/drawing/2014/main" id="{21654D0F-5D3B-096C-F410-3804E16C0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CSMA/CD Collision Detection</a:t>
            </a:r>
          </a:p>
        </p:txBody>
      </p:sp>
      <p:sp>
        <p:nvSpPr>
          <p:cNvPr id="67586" name="Slide Number Placeholder 2">
            <a:extLst>
              <a:ext uri="{FF2B5EF4-FFF2-40B4-BE49-F238E27FC236}">
                <a16:creationId xmlns:a16="http://schemas.microsoft.com/office/drawing/2014/main" id="{4D122A8F-BC87-3D23-E13F-40E704E2F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425207-8799-124A-A2BB-23EF6E28425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7587" name="Picture 3" descr="5">
            <a:extLst>
              <a:ext uri="{FF2B5EF4-FFF2-40B4-BE49-F238E27FC236}">
                <a16:creationId xmlns:a16="http://schemas.microsoft.com/office/drawing/2014/main" id="{2911AAAD-853A-4BB6-2CC8-90D034F9F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38" y="1219200"/>
            <a:ext cx="4433887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3" descr="5">
            <a:extLst>
              <a:ext uri="{FF2B5EF4-FFF2-40B4-BE49-F238E27FC236}">
                <a16:creationId xmlns:a16="http://schemas.microsoft.com/office/drawing/2014/main" id="{1FC67E1A-BE00-499A-3B42-87ED8416DD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188" y="1219200"/>
            <a:ext cx="4165600" cy="49069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E41C8D-7C60-45B4-FFD2-7AED19EC55FF}"/>
              </a:ext>
            </a:extLst>
          </p:cNvPr>
          <p:cNvSpPr txBox="1"/>
          <p:nvPr/>
        </p:nvSpPr>
        <p:spPr>
          <a:xfrm>
            <a:off x="808038" y="6172200"/>
            <a:ext cx="30718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Without collision detection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2F3B3F-64D9-2943-9DC9-9930BE4F0C74}"/>
              </a:ext>
            </a:extLst>
          </p:cNvPr>
          <p:cNvSpPr txBox="1"/>
          <p:nvPr/>
        </p:nvSpPr>
        <p:spPr>
          <a:xfrm>
            <a:off x="5045075" y="6169025"/>
            <a:ext cx="38084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With collision detection and abort</a:t>
            </a: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Number Placeholder 1">
            <a:extLst>
              <a:ext uri="{FF2B5EF4-FFF2-40B4-BE49-F238E27FC236}">
                <a16:creationId xmlns:a16="http://schemas.microsoft.com/office/drawing/2014/main" id="{8B8B8BD5-9C37-1F7F-83B0-FB01C0673B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8CD3CC-5C7C-3340-BF10-ADE50E54F1B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9634" name="Picture 2">
            <a:extLst>
              <a:ext uri="{FF2B5EF4-FFF2-40B4-BE49-F238E27FC236}">
                <a16:creationId xmlns:a16="http://schemas.microsoft.com/office/drawing/2014/main" id="{FE427E20-480F-C9E5-90CE-A7865011D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470025"/>
            <a:ext cx="83121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F57AF0-379D-86B1-CD00-E3506AFBE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4119563"/>
            <a:ext cx="118586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73DC1F-E8C9-A05B-3138-31960B9B0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0805">
            <a:off x="1909763" y="3900488"/>
            <a:ext cx="3878262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6" name="Picture 2">
            <a:extLst>
              <a:ext uri="{FF2B5EF4-FFF2-40B4-BE49-F238E27FC236}">
                <a16:creationId xmlns:a16="http://schemas.microsoft.com/office/drawing/2014/main" id="{CEE5112D-98CB-755E-829E-254637EAB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8" y="4706938"/>
            <a:ext cx="4040187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Picture 3">
            <a:extLst>
              <a:ext uri="{FF2B5EF4-FFF2-40B4-BE49-F238E27FC236}">
                <a16:creationId xmlns:a16="http://schemas.microsoft.com/office/drawing/2014/main" id="{EF1BC2EA-1111-9283-B9AE-05416B411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75" y="5176838"/>
            <a:ext cx="3703638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Number Placeholder 1">
            <a:extLst>
              <a:ext uri="{FF2B5EF4-FFF2-40B4-BE49-F238E27FC236}">
                <a16:creationId xmlns:a16="http://schemas.microsoft.com/office/drawing/2014/main" id="{279DA364-FAF4-B9A7-2FD6-9678F843E6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73816F-FB9B-E341-88FE-491F794BA8F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0658" name="Picture 2">
            <a:extLst>
              <a:ext uri="{FF2B5EF4-FFF2-40B4-BE49-F238E27FC236}">
                <a16:creationId xmlns:a16="http://schemas.microsoft.com/office/drawing/2014/main" id="{89444624-1D15-CC33-30BB-CEF04B34A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470025"/>
            <a:ext cx="83121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3">
            <a:extLst>
              <a:ext uri="{FF2B5EF4-FFF2-40B4-BE49-F238E27FC236}">
                <a16:creationId xmlns:a16="http://schemas.microsoft.com/office/drawing/2014/main" id="{3F2A5450-72E8-7D75-6E4E-40C96AB4F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63" y="3987800"/>
            <a:ext cx="30607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5">
            <a:extLst>
              <a:ext uri="{FF2B5EF4-FFF2-40B4-BE49-F238E27FC236}">
                <a16:creationId xmlns:a16="http://schemas.microsoft.com/office/drawing/2014/main" id="{FE99A9C8-6B72-3F96-B3C6-B57E25983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63" y="3857625"/>
            <a:ext cx="2408237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1FCEE0-EAA4-DCF5-BFCF-9AACB3294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3079750"/>
            <a:ext cx="12652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E599AF-2D01-B16F-D139-94D100F8F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9538" y="5003800"/>
            <a:ext cx="39163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Collision does not happen like this. :-D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1">
            <a:extLst>
              <a:ext uri="{FF2B5EF4-FFF2-40B4-BE49-F238E27FC236}">
                <a16:creationId xmlns:a16="http://schemas.microsoft.com/office/drawing/2014/main" id="{DCC73372-10A2-9258-FE06-0255299444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7A772C-920F-6B4D-8A44-58101254D77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10699729-6AAF-AF54-A4D8-A32FBA0CB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588"/>
            <a:ext cx="91440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A308C3-3B2E-C7EE-5977-73847BF1096A}"/>
              </a:ext>
            </a:extLst>
          </p:cNvPr>
          <p:cNvSpPr/>
          <p:nvPr/>
        </p:nvSpPr>
        <p:spPr>
          <a:xfrm>
            <a:off x="461963" y="2698750"/>
            <a:ext cx="6491287" cy="1612900"/>
          </a:xfrm>
          <a:prstGeom prst="rect">
            <a:avLst/>
          </a:prstGeom>
          <a:noFill/>
          <a:ln w="4762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Number Placeholder 1">
            <a:extLst>
              <a:ext uri="{FF2B5EF4-FFF2-40B4-BE49-F238E27FC236}">
                <a16:creationId xmlns:a16="http://schemas.microsoft.com/office/drawing/2014/main" id="{DF5CB1B5-D75D-F644-722D-30052C6463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9D8DAB-E1BA-DB4D-AE9B-33F302C0284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1682" name="Picture 2">
            <a:extLst>
              <a:ext uri="{FF2B5EF4-FFF2-40B4-BE49-F238E27FC236}">
                <a16:creationId xmlns:a16="http://schemas.microsoft.com/office/drawing/2014/main" id="{52D0FF63-4CC5-7625-EF9B-C75447212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470025"/>
            <a:ext cx="83121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>
            <a:extLst>
              <a:ext uri="{FF2B5EF4-FFF2-40B4-BE49-F238E27FC236}">
                <a16:creationId xmlns:a16="http://schemas.microsoft.com/office/drawing/2014/main" id="{200D8A25-6224-B2C6-3487-9FDF8F1B6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3913188"/>
            <a:ext cx="306070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5">
            <a:extLst>
              <a:ext uri="{FF2B5EF4-FFF2-40B4-BE49-F238E27FC236}">
                <a16:creationId xmlns:a16="http://schemas.microsoft.com/office/drawing/2014/main" id="{C1216142-FE50-43DD-7713-34133C64E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63" y="3843338"/>
            <a:ext cx="2408237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Box 7">
            <a:extLst>
              <a:ext uri="{FF2B5EF4-FFF2-40B4-BE49-F238E27FC236}">
                <a16:creationId xmlns:a16="http://schemas.microsoft.com/office/drawing/2014/main" id="{4DA2FB5A-3CBD-8C81-C887-C0BDE659A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100" y="5526088"/>
            <a:ext cx="39179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Collision happens when both packet overlaps at the receiver.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Number Placeholder 1">
            <a:extLst>
              <a:ext uri="{FF2B5EF4-FFF2-40B4-BE49-F238E27FC236}">
                <a16:creationId xmlns:a16="http://schemas.microsoft.com/office/drawing/2014/main" id="{92A7FC5F-7812-887A-A7DF-B1A455E059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EE6B67-A5DC-1445-BE8E-1D7F60C2B6C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2706" name="Picture 2">
            <a:extLst>
              <a:ext uri="{FF2B5EF4-FFF2-40B4-BE49-F238E27FC236}">
                <a16:creationId xmlns:a16="http://schemas.microsoft.com/office/drawing/2014/main" id="{5AD917A2-2003-5D90-D380-092AA4037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470025"/>
            <a:ext cx="83121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>
            <a:extLst>
              <a:ext uri="{FF2B5EF4-FFF2-40B4-BE49-F238E27FC236}">
                <a16:creationId xmlns:a16="http://schemas.microsoft.com/office/drawing/2014/main" id="{FD2D606F-B6D1-590E-8351-BE49BCC20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3913188"/>
            <a:ext cx="306070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5">
            <a:extLst>
              <a:ext uri="{FF2B5EF4-FFF2-40B4-BE49-F238E27FC236}">
                <a16:creationId xmlns:a16="http://schemas.microsoft.com/office/drawing/2014/main" id="{53BA280C-38AB-9C84-12B4-DC43D2382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63" y="3843338"/>
            <a:ext cx="2408237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Rectangle 2">
            <a:extLst>
              <a:ext uri="{FF2B5EF4-FFF2-40B4-BE49-F238E27FC236}">
                <a16:creationId xmlns:a16="http://schemas.microsoft.com/office/drawing/2014/main" id="{03D2C2E5-E49C-A65F-3621-ECB46CBA4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sp>
        <p:nvSpPr>
          <p:cNvPr id="72710" name="TextBox 8">
            <a:extLst>
              <a:ext uri="{FF2B5EF4-FFF2-40B4-BE49-F238E27FC236}">
                <a16:creationId xmlns:a16="http://schemas.microsoft.com/office/drawing/2014/main" id="{59F63D4C-2DB8-87F3-C99E-A052BD7EE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100" y="5526088"/>
            <a:ext cx="39179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Collision happens when both packet overlaps at the receiver.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Number Placeholder 1">
            <a:extLst>
              <a:ext uri="{FF2B5EF4-FFF2-40B4-BE49-F238E27FC236}">
                <a16:creationId xmlns:a16="http://schemas.microsoft.com/office/drawing/2014/main" id="{E433533B-E155-018B-70AC-D0035BA03F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AD0B5-46C9-F940-BD21-6AFF90AB086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FABCB274-ABB0-0458-0900-445497B17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73731" name="Picture 3">
            <a:extLst>
              <a:ext uri="{FF2B5EF4-FFF2-40B4-BE49-F238E27FC236}">
                <a16:creationId xmlns:a16="http://schemas.microsoft.com/office/drawing/2014/main" id="{F9371DDB-998C-962C-1145-EA8E2FAC2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41500"/>
            <a:ext cx="75565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Number Placeholder 1">
            <a:extLst>
              <a:ext uri="{FF2B5EF4-FFF2-40B4-BE49-F238E27FC236}">
                <a16:creationId xmlns:a16="http://schemas.microsoft.com/office/drawing/2014/main" id="{B0CE7868-8C2B-5669-D04C-1E6AC5C4B0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A3FF8F-756D-9949-96D8-539FCE60784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91B80528-E7A4-276E-B768-A9737617C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74755" name="Picture 7">
            <a:extLst>
              <a:ext uri="{FF2B5EF4-FFF2-40B4-BE49-F238E27FC236}">
                <a16:creationId xmlns:a16="http://schemas.microsoft.com/office/drawing/2014/main" id="{00C0A2FC-2171-FE0C-4860-3350B99F1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38325"/>
            <a:ext cx="75565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4">
            <a:extLst>
              <a:ext uri="{FF2B5EF4-FFF2-40B4-BE49-F238E27FC236}">
                <a16:creationId xmlns:a16="http://schemas.microsoft.com/office/drawing/2014/main" id="{A4856E05-DBA9-955E-2B6A-B655D4079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787775"/>
            <a:ext cx="117157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8">
            <a:extLst>
              <a:ext uri="{FF2B5EF4-FFF2-40B4-BE49-F238E27FC236}">
                <a16:creationId xmlns:a16="http://schemas.microsoft.com/office/drawing/2014/main" id="{36779960-70F0-45BD-1B3D-128914214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452563"/>
            <a:ext cx="16446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Number Placeholder 1">
            <a:extLst>
              <a:ext uri="{FF2B5EF4-FFF2-40B4-BE49-F238E27FC236}">
                <a16:creationId xmlns:a16="http://schemas.microsoft.com/office/drawing/2014/main" id="{D1C6BD30-9914-06D2-2446-DA21A6866F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D4DF2-2944-C64E-A3D1-DD6D5BA5653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84843319-6041-7AFB-45D1-B4A1C3656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75779" name="Picture 7">
            <a:extLst>
              <a:ext uri="{FF2B5EF4-FFF2-40B4-BE49-F238E27FC236}">
                <a16:creationId xmlns:a16="http://schemas.microsoft.com/office/drawing/2014/main" id="{7239825C-DAA2-AF38-8323-445C4540B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38325"/>
            <a:ext cx="75565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2">
            <a:extLst>
              <a:ext uri="{FF2B5EF4-FFF2-40B4-BE49-F238E27FC236}">
                <a16:creationId xmlns:a16="http://schemas.microsoft.com/office/drawing/2014/main" id="{B06DB029-AD77-7CD9-15E4-0016FBDD0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4214813"/>
            <a:ext cx="68707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3">
            <a:extLst>
              <a:ext uri="{FF2B5EF4-FFF2-40B4-BE49-F238E27FC236}">
                <a16:creationId xmlns:a16="http://schemas.microsoft.com/office/drawing/2014/main" id="{0BBF0906-FA71-6D2B-0816-724D84DC4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3313113"/>
            <a:ext cx="14287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9">
            <a:extLst>
              <a:ext uri="{FF2B5EF4-FFF2-40B4-BE49-F238E27FC236}">
                <a16:creationId xmlns:a16="http://schemas.microsoft.com/office/drawing/2014/main" id="{1FAB4E87-7164-2A98-0BAE-314AD74B4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452563"/>
            <a:ext cx="16446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Number Placeholder 1">
            <a:extLst>
              <a:ext uri="{FF2B5EF4-FFF2-40B4-BE49-F238E27FC236}">
                <a16:creationId xmlns:a16="http://schemas.microsoft.com/office/drawing/2014/main" id="{25C1851D-DCE1-4FA6-0E5A-D370B2CB80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C720F8-00EA-354A-B87D-2892E1C9CC01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7E26BC77-0C42-2A92-96B6-9AC78217D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76803" name="Picture 7">
            <a:extLst>
              <a:ext uri="{FF2B5EF4-FFF2-40B4-BE49-F238E27FC236}">
                <a16:creationId xmlns:a16="http://schemas.microsoft.com/office/drawing/2014/main" id="{5E2AC105-4898-5507-EDE7-E5FE6C44F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38325"/>
            <a:ext cx="75565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2">
            <a:extLst>
              <a:ext uri="{FF2B5EF4-FFF2-40B4-BE49-F238E27FC236}">
                <a16:creationId xmlns:a16="http://schemas.microsoft.com/office/drawing/2014/main" id="{53980CC2-EBEB-AB36-1FA9-98A0D8C0A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4214813"/>
            <a:ext cx="68707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3">
            <a:extLst>
              <a:ext uri="{FF2B5EF4-FFF2-40B4-BE49-F238E27FC236}">
                <a16:creationId xmlns:a16="http://schemas.microsoft.com/office/drawing/2014/main" id="{EF7F998A-0095-0596-AF52-80EE615F5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3313113"/>
            <a:ext cx="14287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CD6FB5-A406-9FA5-B4FE-5A84DAA1A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3387725"/>
            <a:ext cx="29130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20D1C9-E835-148D-1F26-053C43CFF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779838"/>
            <a:ext cx="13589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3BD5D9-32D0-5CC6-3FB4-8DB131232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963" y="4919663"/>
            <a:ext cx="40068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The packet should be at least for 2d seconds long so that the sender can get the notification of the collision (through the jamming signal)</a:t>
            </a:r>
          </a:p>
        </p:txBody>
      </p:sp>
      <p:pic>
        <p:nvPicPr>
          <p:cNvPr id="76809" name="Picture 11">
            <a:extLst>
              <a:ext uri="{FF2B5EF4-FFF2-40B4-BE49-F238E27FC236}">
                <a16:creationId xmlns:a16="http://schemas.microsoft.com/office/drawing/2014/main" id="{95924DBD-62D7-5DC9-D39B-71FA9A283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452563"/>
            <a:ext cx="16446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Number Placeholder 1">
            <a:extLst>
              <a:ext uri="{FF2B5EF4-FFF2-40B4-BE49-F238E27FC236}">
                <a16:creationId xmlns:a16="http://schemas.microsoft.com/office/drawing/2014/main" id="{0B97A956-9CC5-3A8B-9863-ACAC85598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FC1CD0-D463-5D4B-8379-565AC646EEB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9F570C07-2CEA-25D0-911A-B014EF9D0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77827" name="Picture 7">
            <a:extLst>
              <a:ext uri="{FF2B5EF4-FFF2-40B4-BE49-F238E27FC236}">
                <a16:creationId xmlns:a16="http://schemas.microsoft.com/office/drawing/2014/main" id="{C8599BBB-9FB0-C423-14E3-502C8B125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38325"/>
            <a:ext cx="75565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2">
            <a:extLst>
              <a:ext uri="{FF2B5EF4-FFF2-40B4-BE49-F238E27FC236}">
                <a16:creationId xmlns:a16="http://schemas.microsoft.com/office/drawing/2014/main" id="{F057DF9F-1F7C-3BE7-21EF-D8E90CE9D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4214813"/>
            <a:ext cx="68707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3">
            <a:extLst>
              <a:ext uri="{FF2B5EF4-FFF2-40B4-BE49-F238E27FC236}">
                <a16:creationId xmlns:a16="http://schemas.microsoft.com/office/drawing/2014/main" id="{07464A6D-E136-E1D6-95EB-16B385595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3313113"/>
            <a:ext cx="14287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4">
            <a:extLst>
              <a:ext uri="{FF2B5EF4-FFF2-40B4-BE49-F238E27FC236}">
                <a16:creationId xmlns:a16="http://schemas.microsoft.com/office/drawing/2014/main" id="{84F5603F-E5D9-5D11-A614-54B1C863C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3387725"/>
            <a:ext cx="29130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8">
            <a:extLst>
              <a:ext uri="{FF2B5EF4-FFF2-40B4-BE49-F238E27FC236}">
                <a16:creationId xmlns:a16="http://schemas.microsoft.com/office/drawing/2014/main" id="{E717B258-F7AA-CC8D-C4A1-6273B60BE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779838"/>
            <a:ext cx="13589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2" name="TextBox 9">
            <a:extLst>
              <a:ext uri="{FF2B5EF4-FFF2-40B4-BE49-F238E27FC236}">
                <a16:creationId xmlns:a16="http://schemas.microsoft.com/office/drawing/2014/main" id="{A3504A1F-A0D8-6B7B-7446-5F1EDB557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963" y="4919663"/>
            <a:ext cx="40068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The packet should be at least for 2d seconds long so that the sender can get the notification of the collision (through the jamming signal)</a:t>
            </a:r>
          </a:p>
        </p:txBody>
      </p:sp>
      <p:pic>
        <p:nvPicPr>
          <p:cNvPr id="77833" name="Picture 11">
            <a:extLst>
              <a:ext uri="{FF2B5EF4-FFF2-40B4-BE49-F238E27FC236}">
                <a16:creationId xmlns:a16="http://schemas.microsoft.com/office/drawing/2014/main" id="{90E4345B-77DD-CB35-44A7-E89C4D6DF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452563"/>
            <a:ext cx="16446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43ECEBD-51F8-0B74-BF71-EFCD52EA2CF1}"/>
              </a:ext>
            </a:extLst>
          </p:cNvPr>
          <p:cNvSpPr/>
          <p:nvPr/>
        </p:nvSpPr>
        <p:spPr>
          <a:xfrm>
            <a:off x="0" y="2051050"/>
            <a:ext cx="9140825" cy="12620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Transmission time &gt;= 2*propagation time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Number Placeholder 1">
            <a:extLst>
              <a:ext uri="{FF2B5EF4-FFF2-40B4-BE49-F238E27FC236}">
                <a16:creationId xmlns:a16="http://schemas.microsoft.com/office/drawing/2014/main" id="{95ACDEC6-6EB7-E1B4-CB4F-956294285A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077CFC-BB74-6246-B50A-350297655C6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D29405C6-2228-0935-1ADF-55A1E7DA1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78851" name="Picture 7">
            <a:extLst>
              <a:ext uri="{FF2B5EF4-FFF2-40B4-BE49-F238E27FC236}">
                <a16:creationId xmlns:a16="http://schemas.microsoft.com/office/drawing/2014/main" id="{FDCAB725-96A4-2E84-34A6-0F7CADA00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38325"/>
            <a:ext cx="75565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2">
            <a:extLst>
              <a:ext uri="{FF2B5EF4-FFF2-40B4-BE49-F238E27FC236}">
                <a16:creationId xmlns:a16="http://schemas.microsoft.com/office/drawing/2014/main" id="{B4E6EB30-1B8A-18C4-14B3-F34DBBB22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4214813"/>
            <a:ext cx="68707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3">
            <a:extLst>
              <a:ext uri="{FF2B5EF4-FFF2-40B4-BE49-F238E27FC236}">
                <a16:creationId xmlns:a16="http://schemas.microsoft.com/office/drawing/2014/main" id="{3CFC3038-9A88-4E61-E8AE-E55E4FAF9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3313113"/>
            <a:ext cx="14287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4">
            <a:extLst>
              <a:ext uri="{FF2B5EF4-FFF2-40B4-BE49-F238E27FC236}">
                <a16:creationId xmlns:a16="http://schemas.microsoft.com/office/drawing/2014/main" id="{474CA53E-662C-0D99-691B-F0B54BC9D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3387725"/>
            <a:ext cx="29130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8">
            <a:extLst>
              <a:ext uri="{FF2B5EF4-FFF2-40B4-BE49-F238E27FC236}">
                <a16:creationId xmlns:a16="http://schemas.microsoft.com/office/drawing/2014/main" id="{3A58E73A-5E5A-32EC-E1D4-804F2FFF0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779838"/>
            <a:ext cx="13589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11">
            <a:extLst>
              <a:ext uri="{FF2B5EF4-FFF2-40B4-BE49-F238E27FC236}">
                <a16:creationId xmlns:a16="http://schemas.microsoft.com/office/drawing/2014/main" id="{CE62E254-8B5F-2E82-0E45-6E218A24E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452563"/>
            <a:ext cx="16446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7" name="Picture 8">
            <a:extLst>
              <a:ext uri="{FF2B5EF4-FFF2-40B4-BE49-F238E27FC236}">
                <a16:creationId xmlns:a16="http://schemas.microsoft.com/office/drawing/2014/main" id="{5D4FAD95-3483-03B3-8963-DF1B8E1AC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5424488"/>
            <a:ext cx="24796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98E93C-49C8-CB57-4C57-101698985490}"/>
              </a:ext>
            </a:extLst>
          </p:cNvPr>
          <p:cNvSpPr/>
          <p:nvPr/>
        </p:nvSpPr>
        <p:spPr>
          <a:xfrm>
            <a:off x="1038225" y="5272088"/>
            <a:ext cx="3417888" cy="995362"/>
          </a:xfrm>
          <a:prstGeom prst="rect">
            <a:avLst/>
          </a:prstGeom>
          <a:noFill/>
          <a:ln w="603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518B43-D469-7A4A-53B7-9E9030BE14CD}"/>
              </a:ext>
            </a:extLst>
          </p:cNvPr>
          <p:cNvSpPr txBox="1"/>
          <p:nvPr/>
        </p:nvSpPr>
        <p:spPr>
          <a:xfrm>
            <a:off x="0" y="6321425"/>
            <a:ext cx="65532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Formula for minimum packet size (P) or maximum length (L)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Number Placeholder 1">
            <a:extLst>
              <a:ext uri="{FF2B5EF4-FFF2-40B4-BE49-F238E27FC236}">
                <a16:creationId xmlns:a16="http://schemas.microsoft.com/office/drawing/2014/main" id="{6C72B75F-EB39-847D-386E-E81FC423ED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17F6F0-F748-1245-A0D3-3AFFACE15AA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C3594C57-38E7-EA62-6A44-DFAA1A061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Two questions</a:t>
            </a:r>
          </a:p>
        </p:txBody>
      </p:sp>
      <p:sp>
        <p:nvSpPr>
          <p:cNvPr id="80899" name="TextBox 3">
            <a:extLst>
              <a:ext uri="{FF2B5EF4-FFF2-40B4-BE49-F238E27FC236}">
                <a16:creationId xmlns:a16="http://schemas.microsoft.com/office/drawing/2014/main" id="{6A2A68A5-48F2-F0EA-E7F5-485923132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3" y="1289050"/>
            <a:ext cx="78787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1. Why does the receiver send jamming signal after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detecting collision?</a:t>
            </a:r>
          </a:p>
        </p:txBody>
      </p:sp>
      <p:sp>
        <p:nvSpPr>
          <p:cNvPr id="80900" name="TextBox 4">
            <a:extLst>
              <a:ext uri="{FF2B5EF4-FFF2-40B4-BE49-F238E27FC236}">
                <a16:creationId xmlns:a16="http://schemas.microsoft.com/office/drawing/2014/main" id="{B867DAE9-ECFA-0108-764D-F0E2B28C5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3" y="3074988"/>
            <a:ext cx="81867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2. In the worst-case collision scenario, why did we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consider collision with the first bit of the packet?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Is it possible to have collision in the middle or at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the end in this scenario.</a:t>
            </a:r>
          </a:p>
        </p:txBody>
      </p: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Number Placeholder 1">
            <a:extLst>
              <a:ext uri="{FF2B5EF4-FFF2-40B4-BE49-F238E27FC236}">
                <a16:creationId xmlns:a16="http://schemas.microsoft.com/office/drawing/2014/main" id="{649A3D98-6944-8B6A-DC02-D398F19C0E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9A51E-5543-8440-AA77-29CFC3844D0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F3D71934-5A12-5571-7463-8FBA71C86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Two questions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26956D-45ED-AE8D-269F-DE80BC676FE9}"/>
              </a:ext>
            </a:extLst>
          </p:cNvPr>
          <p:cNvCxnSpPr>
            <a:cxnSpLocks/>
            <a:stCxn id="81927" idx="2"/>
          </p:cNvCxnSpPr>
          <p:nvPr/>
        </p:nvCxnSpPr>
        <p:spPr>
          <a:xfrm>
            <a:off x="1141413" y="4002088"/>
            <a:ext cx="63785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FC5D4C-2EB9-82EC-6160-A90B988CE0BA}"/>
              </a:ext>
            </a:extLst>
          </p:cNvPr>
          <p:cNvCxnSpPr>
            <a:cxnSpLocks/>
          </p:cNvCxnSpPr>
          <p:nvPr/>
        </p:nvCxnSpPr>
        <p:spPr>
          <a:xfrm flipV="1">
            <a:off x="1154113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B1569A0-1DE2-CE8B-2447-5BF1ACB80AA1}"/>
              </a:ext>
            </a:extLst>
          </p:cNvPr>
          <p:cNvCxnSpPr>
            <a:cxnSpLocks/>
          </p:cNvCxnSpPr>
          <p:nvPr/>
        </p:nvCxnSpPr>
        <p:spPr>
          <a:xfrm flipV="1">
            <a:off x="4337050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742B516-01FF-B271-13C8-BA0275401A95}"/>
              </a:ext>
            </a:extLst>
          </p:cNvPr>
          <p:cNvCxnSpPr>
            <a:cxnSpLocks/>
          </p:cNvCxnSpPr>
          <p:nvPr/>
        </p:nvCxnSpPr>
        <p:spPr>
          <a:xfrm flipV="1">
            <a:off x="7519988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927" name="Picture 2" descr="Flat Laptop Icon Design Transparent PNG &amp; SVG Vector">
            <a:extLst>
              <a:ext uri="{FF2B5EF4-FFF2-40B4-BE49-F238E27FC236}">
                <a16:creationId xmlns:a16="http://schemas.microsoft.com/office/drawing/2014/main" id="{4FE4DF11-9A61-2E85-15B9-CEF76B019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714625"/>
            <a:ext cx="1287463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8" name="Picture 2" descr="Flat Laptop Icon Design Transparent PNG &amp; SVG Vector">
            <a:extLst>
              <a:ext uri="{FF2B5EF4-FFF2-40B4-BE49-F238E27FC236}">
                <a16:creationId xmlns:a16="http://schemas.microsoft.com/office/drawing/2014/main" id="{2B1364D7-CCBA-81AD-C7AE-6FB79F073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570163"/>
            <a:ext cx="1287462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9" name="Picture 2" descr="Flat Laptop Icon Design Transparent PNG &amp; SVG Vector">
            <a:extLst>
              <a:ext uri="{FF2B5EF4-FFF2-40B4-BE49-F238E27FC236}">
                <a16:creationId xmlns:a16="http://schemas.microsoft.com/office/drawing/2014/main" id="{4B8028C8-A272-1B9E-0A60-202CE77EE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50" y="2643188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12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9F84B2C9-8127-D588-8A30-B49F16BCF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98706" y="3286317"/>
            <a:ext cx="1875216" cy="2540000"/>
          </a:xfrm>
          <a:prstGeom prst="rect">
            <a:avLst/>
          </a:prstGeom>
          <a:noFill/>
        </p:spPr>
      </p:pic>
      <p:pic>
        <p:nvPicPr>
          <p:cNvPr id="21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90E706E0-DCD3-2EDE-EA16-114AA980F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6594471" y="3286317"/>
            <a:ext cx="1875215" cy="2540000"/>
          </a:xfrm>
          <a:prstGeom prst="rect">
            <a:avLst/>
          </a:prstGeom>
          <a:noFill/>
        </p:spPr>
      </p:pic>
      <p:sp>
        <p:nvSpPr>
          <p:cNvPr id="81932" name="TextBox 21">
            <a:extLst>
              <a:ext uri="{FF2B5EF4-FFF2-40B4-BE49-F238E27FC236}">
                <a16:creationId xmlns:a16="http://schemas.microsoft.com/office/drawing/2014/main" id="{DEB75AD7-8FE2-8862-8E91-8D893A127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25003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A</a:t>
            </a:r>
          </a:p>
        </p:txBody>
      </p:sp>
      <p:sp>
        <p:nvSpPr>
          <p:cNvPr id="81933" name="TextBox 22">
            <a:extLst>
              <a:ext uri="{FF2B5EF4-FFF2-40B4-BE49-F238E27FC236}">
                <a16:creationId xmlns:a16="http://schemas.microsoft.com/office/drawing/2014/main" id="{C962BB11-A5A5-5547-203C-6A53B9276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6663" y="250190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B</a:t>
            </a:r>
          </a:p>
        </p:txBody>
      </p:sp>
      <p:sp>
        <p:nvSpPr>
          <p:cNvPr id="81934" name="TextBox 23">
            <a:extLst>
              <a:ext uri="{FF2B5EF4-FFF2-40B4-BE49-F238E27FC236}">
                <a16:creationId xmlns:a16="http://schemas.microsoft.com/office/drawing/2014/main" id="{E1B8BC3E-50C3-A54A-1AFE-EC6C5BE19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338" y="24876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C</a:t>
            </a:r>
          </a:p>
        </p:txBody>
      </p:sp>
      <p:sp>
        <p:nvSpPr>
          <p:cNvPr id="81935" name="TextBox 24">
            <a:extLst>
              <a:ext uri="{FF2B5EF4-FFF2-40B4-BE49-F238E27FC236}">
                <a16:creationId xmlns:a16="http://schemas.microsoft.com/office/drawing/2014/main" id="{739EFAA6-A800-BD2C-7F07-450DA21BA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3" y="1289050"/>
            <a:ext cx="78787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1. Why does the receiver send jamming signal after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detecting collision?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>
            <a:extLst>
              <a:ext uri="{FF2B5EF4-FFF2-40B4-BE49-F238E27FC236}">
                <a16:creationId xmlns:a16="http://schemas.microsoft.com/office/drawing/2014/main" id="{B47D77A7-21B0-2D2C-3290-7E04517FF7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00"/>
          <a:stretch/>
        </p:blipFill>
        <p:spPr bwMode="auto">
          <a:xfrm>
            <a:off x="378901" y="934114"/>
            <a:ext cx="4193099" cy="158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29" name="Title 1">
            <a:extLst>
              <a:ext uri="{FF2B5EF4-FFF2-40B4-BE49-F238E27FC236}">
                <a16:creationId xmlns:a16="http://schemas.microsoft.com/office/drawing/2014/main" id="{8A1DC95C-2DE1-3178-C44E-80481BB8C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Carrier Sense Multiple Access (CSMA)</a:t>
            </a:r>
          </a:p>
        </p:txBody>
      </p:sp>
      <p:sp>
        <p:nvSpPr>
          <p:cNvPr id="48130" name="Slide Number Placeholder 3">
            <a:extLst>
              <a:ext uri="{FF2B5EF4-FFF2-40B4-BE49-F238E27FC236}">
                <a16:creationId xmlns:a16="http://schemas.microsoft.com/office/drawing/2014/main" id="{37B3AB86-3859-1785-3BEC-09285F70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254A09-DEB9-D945-B9E6-F42BBE42617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C181C62C-9243-49C5-C76B-563AD4CA3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18"/>
          <a:stretch/>
        </p:blipFill>
        <p:spPr bwMode="auto">
          <a:xfrm>
            <a:off x="1195486" y="2631243"/>
            <a:ext cx="6753029" cy="421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1">
            <a:extLst>
              <a:ext uri="{FF2B5EF4-FFF2-40B4-BE49-F238E27FC236}">
                <a16:creationId xmlns:a16="http://schemas.microsoft.com/office/drawing/2014/main" id="{9C4B610B-F8E5-EB13-7E15-D882706CB1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9A0941-B1F8-D042-AB34-B50851A9F66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3410520A-73F4-C69A-D13E-DF4A013B5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Two questions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E3A812-6377-3D29-3D7F-87C18FC21CB2}"/>
              </a:ext>
            </a:extLst>
          </p:cNvPr>
          <p:cNvCxnSpPr>
            <a:cxnSpLocks/>
            <a:stCxn id="82951" idx="2"/>
          </p:cNvCxnSpPr>
          <p:nvPr/>
        </p:nvCxnSpPr>
        <p:spPr>
          <a:xfrm>
            <a:off x="1141413" y="4002088"/>
            <a:ext cx="63785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727611A-BD44-AC5A-55DB-51D9ED4E8BF4}"/>
              </a:ext>
            </a:extLst>
          </p:cNvPr>
          <p:cNvCxnSpPr>
            <a:cxnSpLocks/>
          </p:cNvCxnSpPr>
          <p:nvPr/>
        </p:nvCxnSpPr>
        <p:spPr>
          <a:xfrm flipV="1">
            <a:off x="1154113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88F05D-E7F6-18F3-DA86-BA0A2F9D4D7E}"/>
              </a:ext>
            </a:extLst>
          </p:cNvPr>
          <p:cNvCxnSpPr>
            <a:cxnSpLocks/>
          </p:cNvCxnSpPr>
          <p:nvPr/>
        </p:nvCxnSpPr>
        <p:spPr>
          <a:xfrm flipV="1">
            <a:off x="4337050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7672C8-E475-E4FE-28EC-BC0F8D30D416}"/>
              </a:ext>
            </a:extLst>
          </p:cNvPr>
          <p:cNvCxnSpPr>
            <a:cxnSpLocks/>
          </p:cNvCxnSpPr>
          <p:nvPr/>
        </p:nvCxnSpPr>
        <p:spPr>
          <a:xfrm flipV="1">
            <a:off x="7519988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2951" name="Picture 2" descr="Flat Laptop Icon Design Transparent PNG &amp; SVG Vector">
            <a:extLst>
              <a:ext uri="{FF2B5EF4-FFF2-40B4-BE49-F238E27FC236}">
                <a16:creationId xmlns:a16="http://schemas.microsoft.com/office/drawing/2014/main" id="{E1C43076-8414-1EEC-605F-77888F5A5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714625"/>
            <a:ext cx="1287463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2" name="Picture 2" descr="Flat Laptop Icon Design Transparent PNG &amp; SVG Vector">
            <a:extLst>
              <a:ext uri="{FF2B5EF4-FFF2-40B4-BE49-F238E27FC236}">
                <a16:creationId xmlns:a16="http://schemas.microsoft.com/office/drawing/2014/main" id="{B58C161F-6D44-AC2B-9733-B673669F3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570163"/>
            <a:ext cx="1287462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3" name="Picture 2" descr="Flat Laptop Icon Design Transparent PNG &amp; SVG Vector">
            <a:extLst>
              <a:ext uri="{FF2B5EF4-FFF2-40B4-BE49-F238E27FC236}">
                <a16:creationId xmlns:a16="http://schemas.microsoft.com/office/drawing/2014/main" id="{8B01B283-ED6B-271C-8CC5-B739DEFC9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50" y="2643188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12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FD652D56-2FAD-20B2-E566-4C4CB6EEC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98706" y="3286317"/>
            <a:ext cx="1875216" cy="2540000"/>
          </a:xfrm>
          <a:prstGeom prst="rect">
            <a:avLst/>
          </a:prstGeom>
          <a:noFill/>
        </p:spPr>
      </p:pic>
      <p:pic>
        <p:nvPicPr>
          <p:cNvPr id="20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9FD264BD-B152-DF59-6DDE-C87078CC5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6594471" y="3286317"/>
            <a:ext cx="1875215" cy="2540000"/>
          </a:xfrm>
          <a:prstGeom prst="rect">
            <a:avLst/>
          </a:prstGeom>
          <a:noFill/>
        </p:spPr>
      </p:pic>
      <p:pic>
        <p:nvPicPr>
          <p:cNvPr id="14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327BA226-E94C-49BB-BDA2-E9288D087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404494" y="3283772"/>
            <a:ext cx="1875216" cy="2540000"/>
          </a:xfrm>
          <a:prstGeom prst="rect">
            <a:avLst/>
          </a:prstGeom>
          <a:noFill/>
        </p:spPr>
      </p:pic>
      <p:pic>
        <p:nvPicPr>
          <p:cNvPr id="18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3E6F5384-8610-3C2E-92E2-6351DFE87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3394311" y="3280403"/>
            <a:ext cx="1875215" cy="2540000"/>
          </a:xfrm>
          <a:prstGeom prst="rect">
            <a:avLst/>
          </a:prstGeom>
          <a:noFill/>
        </p:spPr>
      </p:pic>
      <p:sp>
        <p:nvSpPr>
          <p:cNvPr id="82958" name="TextBox 4">
            <a:extLst>
              <a:ext uri="{FF2B5EF4-FFF2-40B4-BE49-F238E27FC236}">
                <a16:creationId xmlns:a16="http://schemas.microsoft.com/office/drawing/2014/main" id="{26205452-9511-0430-5F40-916ABE349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6475" y="4921250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Collision</a:t>
            </a:r>
          </a:p>
        </p:txBody>
      </p:sp>
      <p:pic>
        <p:nvPicPr>
          <p:cNvPr id="19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C7CAA447-5592-AED2-6C38-0A2257891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568461" y="3940687"/>
            <a:ext cx="1875216" cy="2540000"/>
          </a:xfrm>
          <a:prstGeom prst="rect">
            <a:avLst/>
          </a:prstGeom>
          <a:noFill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6201FE7-C753-A8E1-A216-D6FDE2F1A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6050" y="5661025"/>
            <a:ext cx="23383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C detects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collision</a:t>
            </a:r>
          </a:p>
        </p:txBody>
      </p:sp>
      <p:sp>
        <p:nvSpPr>
          <p:cNvPr id="82961" name="TextBox 21">
            <a:extLst>
              <a:ext uri="{FF2B5EF4-FFF2-40B4-BE49-F238E27FC236}">
                <a16:creationId xmlns:a16="http://schemas.microsoft.com/office/drawing/2014/main" id="{38E38E51-4E84-E789-D11F-5B24BE912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25003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A</a:t>
            </a:r>
          </a:p>
        </p:txBody>
      </p:sp>
      <p:sp>
        <p:nvSpPr>
          <p:cNvPr id="82962" name="TextBox 22">
            <a:extLst>
              <a:ext uri="{FF2B5EF4-FFF2-40B4-BE49-F238E27FC236}">
                <a16:creationId xmlns:a16="http://schemas.microsoft.com/office/drawing/2014/main" id="{09299E9D-8630-48DD-8756-C6D83DBE3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6663" y="250190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B</a:t>
            </a:r>
          </a:p>
        </p:txBody>
      </p:sp>
      <p:sp>
        <p:nvSpPr>
          <p:cNvPr id="82963" name="TextBox 23">
            <a:extLst>
              <a:ext uri="{FF2B5EF4-FFF2-40B4-BE49-F238E27FC236}">
                <a16:creationId xmlns:a16="http://schemas.microsoft.com/office/drawing/2014/main" id="{D6E79368-69F5-73F7-0731-EC9E29353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338" y="24876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C</a:t>
            </a:r>
          </a:p>
        </p:txBody>
      </p:sp>
      <p:sp>
        <p:nvSpPr>
          <p:cNvPr id="82964" name="TextBox 24">
            <a:extLst>
              <a:ext uri="{FF2B5EF4-FFF2-40B4-BE49-F238E27FC236}">
                <a16:creationId xmlns:a16="http://schemas.microsoft.com/office/drawing/2014/main" id="{50FB5DD8-64DE-E12C-306A-EA85AAFBB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3" y="1289050"/>
            <a:ext cx="78787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1. Why does the receiver send jamming signal after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detecting collision?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Number Placeholder 1">
            <a:extLst>
              <a:ext uri="{FF2B5EF4-FFF2-40B4-BE49-F238E27FC236}">
                <a16:creationId xmlns:a16="http://schemas.microsoft.com/office/drawing/2014/main" id="{5A04AB0B-02C5-7855-0EF8-B0B8E09280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46C623-CD9A-3847-B31C-EAE42B7DF76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FA29AFFF-8DE7-0C85-9B24-9A97127B1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Two questions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2E63AC-E1B3-6777-04A6-DDADBC85FC79}"/>
              </a:ext>
            </a:extLst>
          </p:cNvPr>
          <p:cNvCxnSpPr>
            <a:cxnSpLocks/>
            <a:stCxn id="83975" idx="2"/>
          </p:cNvCxnSpPr>
          <p:nvPr/>
        </p:nvCxnSpPr>
        <p:spPr>
          <a:xfrm>
            <a:off x="1141413" y="4002088"/>
            <a:ext cx="63785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85028E5-A65E-009D-2F89-BDF34FBDA870}"/>
              </a:ext>
            </a:extLst>
          </p:cNvPr>
          <p:cNvCxnSpPr>
            <a:cxnSpLocks/>
          </p:cNvCxnSpPr>
          <p:nvPr/>
        </p:nvCxnSpPr>
        <p:spPr>
          <a:xfrm flipV="1">
            <a:off x="1154113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EF338B-872C-8AD7-6B79-FA39BA990425}"/>
              </a:ext>
            </a:extLst>
          </p:cNvPr>
          <p:cNvCxnSpPr>
            <a:cxnSpLocks/>
          </p:cNvCxnSpPr>
          <p:nvPr/>
        </p:nvCxnSpPr>
        <p:spPr>
          <a:xfrm flipV="1">
            <a:off x="4337050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98C03EF-F462-940E-C992-2EAB42D8113B}"/>
              </a:ext>
            </a:extLst>
          </p:cNvPr>
          <p:cNvCxnSpPr>
            <a:cxnSpLocks/>
          </p:cNvCxnSpPr>
          <p:nvPr/>
        </p:nvCxnSpPr>
        <p:spPr>
          <a:xfrm flipV="1">
            <a:off x="7519988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3975" name="Picture 2" descr="Flat Laptop Icon Design Transparent PNG &amp; SVG Vector">
            <a:extLst>
              <a:ext uri="{FF2B5EF4-FFF2-40B4-BE49-F238E27FC236}">
                <a16:creationId xmlns:a16="http://schemas.microsoft.com/office/drawing/2014/main" id="{84313FF8-02CE-F108-7E4F-E79783B6F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714625"/>
            <a:ext cx="1287463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6" name="Picture 2" descr="Flat Laptop Icon Design Transparent PNG &amp; SVG Vector">
            <a:extLst>
              <a:ext uri="{FF2B5EF4-FFF2-40B4-BE49-F238E27FC236}">
                <a16:creationId xmlns:a16="http://schemas.microsoft.com/office/drawing/2014/main" id="{4E5D15EF-C30E-4F32-6CBB-B12CDB756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570163"/>
            <a:ext cx="1287462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7" name="Picture 2" descr="Flat Laptop Icon Design Transparent PNG &amp; SVG Vector">
            <a:extLst>
              <a:ext uri="{FF2B5EF4-FFF2-40B4-BE49-F238E27FC236}">
                <a16:creationId xmlns:a16="http://schemas.microsoft.com/office/drawing/2014/main" id="{BD4EB1D7-55F1-4C62-0668-C038569FA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50" y="2643188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12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A2A25DBA-3E38-0542-EA64-5B6D1BB16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98706" y="3286317"/>
            <a:ext cx="1875216" cy="2540000"/>
          </a:xfrm>
          <a:prstGeom prst="rect">
            <a:avLst/>
          </a:prstGeom>
          <a:noFill/>
        </p:spPr>
      </p:pic>
      <p:pic>
        <p:nvPicPr>
          <p:cNvPr id="20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227C75C3-417F-F3FA-752F-53ED76BC4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6594471" y="3286317"/>
            <a:ext cx="1875215" cy="2540000"/>
          </a:xfrm>
          <a:prstGeom prst="rect">
            <a:avLst/>
          </a:prstGeom>
          <a:noFill/>
        </p:spPr>
      </p:pic>
      <p:pic>
        <p:nvPicPr>
          <p:cNvPr id="14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C7C100A3-D1C8-9046-267A-34F004B9E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404494" y="3283772"/>
            <a:ext cx="1875216" cy="2540000"/>
          </a:xfrm>
          <a:prstGeom prst="rect">
            <a:avLst/>
          </a:prstGeom>
          <a:noFill/>
        </p:spPr>
      </p:pic>
      <p:pic>
        <p:nvPicPr>
          <p:cNvPr id="18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C13D1A33-A094-916D-9F18-009511249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3394311" y="3280403"/>
            <a:ext cx="1875215" cy="2540000"/>
          </a:xfrm>
          <a:prstGeom prst="rect">
            <a:avLst/>
          </a:prstGeom>
          <a:noFill/>
        </p:spPr>
      </p:pic>
      <p:sp>
        <p:nvSpPr>
          <p:cNvPr id="83982" name="TextBox 4">
            <a:extLst>
              <a:ext uri="{FF2B5EF4-FFF2-40B4-BE49-F238E27FC236}">
                <a16:creationId xmlns:a16="http://schemas.microsoft.com/office/drawing/2014/main" id="{E29F2074-23CD-239F-7E46-617D0072C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6475" y="4921250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Collision</a:t>
            </a:r>
          </a:p>
        </p:txBody>
      </p:sp>
      <p:pic>
        <p:nvPicPr>
          <p:cNvPr id="19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F1B6BEC9-CC00-53DF-CA0D-7FAA56E7D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492986" y="4485972"/>
            <a:ext cx="1875216" cy="1008437"/>
          </a:xfrm>
          <a:prstGeom prst="rect">
            <a:avLst/>
          </a:prstGeom>
          <a:noFill/>
        </p:spPr>
      </p:pic>
      <p:sp>
        <p:nvSpPr>
          <p:cNvPr id="83984" name="TextBox 20">
            <a:extLst>
              <a:ext uri="{FF2B5EF4-FFF2-40B4-BE49-F238E27FC236}">
                <a16:creationId xmlns:a16="http://schemas.microsoft.com/office/drawing/2014/main" id="{32E62D99-4CDE-7607-9D94-0851BAABB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0" y="5353050"/>
            <a:ext cx="33432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Attenuation makes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 the signal weak. This may lead to missed detection.</a:t>
            </a:r>
          </a:p>
        </p:txBody>
      </p:sp>
      <p:sp>
        <p:nvSpPr>
          <p:cNvPr id="83985" name="TextBox 21">
            <a:extLst>
              <a:ext uri="{FF2B5EF4-FFF2-40B4-BE49-F238E27FC236}">
                <a16:creationId xmlns:a16="http://schemas.microsoft.com/office/drawing/2014/main" id="{61CFDD96-054A-4F48-6902-BA770F9A6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25003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A</a:t>
            </a:r>
          </a:p>
        </p:txBody>
      </p:sp>
      <p:sp>
        <p:nvSpPr>
          <p:cNvPr id="83986" name="TextBox 22">
            <a:extLst>
              <a:ext uri="{FF2B5EF4-FFF2-40B4-BE49-F238E27FC236}">
                <a16:creationId xmlns:a16="http://schemas.microsoft.com/office/drawing/2014/main" id="{D8B2F30E-67FF-50AE-3A9B-462A2AC09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6663" y="250190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B</a:t>
            </a:r>
          </a:p>
        </p:txBody>
      </p:sp>
      <p:sp>
        <p:nvSpPr>
          <p:cNvPr id="83987" name="TextBox 23">
            <a:extLst>
              <a:ext uri="{FF2B5EF4-FFF2-40B4-BE49-F238E27FC236}">
                <a16:creationId xmlns:a16="http://schemas.microsoft.com/office/drawing/2014/main" id="{1AF2AD12-D2E1-5F5F-946E-19C48271F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338" y="24876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C</a:t>
            </a:r>
          </a:p>
        </p:txBody>
      </p:sp>
      <p:sp>
        <p:nvSpPr>
          <p:cNvPr id="83988" name="TextBox 25">
            <a:extLst>
              <a:ext uri="{FF2B5EF4-FFF2-40B4-BE49-F238E27FC236}">
                <a16:creationId xmlns:a16="http://schemas.microsoft.com/office/drawing/2014/main" id="{F4441EDD-8D87-6F2B-16C6-3F1C2B3CE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3" y="1289050"/>
            <a:ext cx="78787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1. Why does the receiver send jamming signal after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detecting collision?</a:t>
            </a:r>
          </a:p>
        </p:txBody>
      </p:sp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Number Placeholder 1">
            <a:extLst>
              <a:ext uri="{FF2B5EF4-FFF2-40B4-BE49-F238E27FC236}">
                <a16:creationId xmlns:a16="http://schemas.microsoft.com/office/drawing/2014/main" id="{21CC52AD-5D8F-1EE3-B0A1-4B180C99F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D01657-2F98-5B4C-9449-FF516C5E0D1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FC60298B-3EDC-C849-76C1-AB7541422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Two questions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9BC5F4C-6588-C173-40E3-E9EFD907B337}"/>
              </a:ext>
            </a:extLst>
          </p:cNvPr>
          <p:cNvCxnSpPr>
            <a:cxnSpLocks/>
            <a:stCxn id="84999" idx="2"/>
          </p:cNvCxnSpPr>
          <p:nvPr/>
        </p:nvCxnSpPr>
        <p:spPr>
          <a:xfrm>
            <a:off x="1141413" y="4002088"/>
            <a:ext cx="63785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F4281D-60E9-9866-8DE0-462F086B0ECF}"/>
              </a:ext>
            </a:extLst>
          </p:cNvPr>
          <p:cNvCxnSpPr>
            <a:cxnSpLocks/>
          </p:cNvCxnSpPr>
          <p:nvPr/>
        </p:nvCxnSpPr>
        <p:spPr>
          <a:xfrm flipV="1">
            <a:off x="1154113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663E482-5057-16E7-6EFA-BF80BA2A47E6}"/>
              </a:ext>
            </a:extLst>
          </p:cNvPr>
          <p:cNvCxnSpPr>
            <a:cxnSpLocks/>
          </p:cNvCxnSpPr>
          <p:nvPr/>
        </p:nvCxnSpPr>
        <p:spPr>
          <a:xfrm flipV="1">
            <a:off x="4337050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88C78F4-6568-80D6-B3BD-73A7100C92EC}"/>
              </a:ext>
            </a:extLst>
          </p:cNvPr>
          <p:cNvCxnSpPr>
            <a:cxnSpLocks/>
          </p:cNvCxnSpPr>
          <p:nvPr/>
        </p:nvCxnSpPr>
        <p:spPr>
          <a:xfrm flipV="1">
            <a:off x="7519988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4999" name="Picture 2" descr="Flat Laptop Icon Design Transparent PNG &amp; SVG Vector">
            <a:extLst>
              <a:ext uri="{FF2B5EF4-FFF2-40B4-BE49-F238E27FC236}">
                <a16:creationId xmlns:a16="http://schemas.microsoft.com/office/drawing/2014/main" id="{F74AA2F4-64EF-ED46-BBD5-084CFB3A9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714625"/>
            <a:ext cx="1287463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0" name="Picture 2" descr="Flat Laptop Icon Design Transparent PNG &amp; SVG Vector">
            <a:extLst>
              <a:ext uri="{FF2B5EF4-FFF2-40B4-BE49-F238E27FC236}">
                <a16:creationId xmlns:a16="http://schemas.microsoft.com/office/drawing/2014/main" id="{D8AB58E7-A601-92DC-0DAC-969AE901A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570163"/>
            <a:ext cx="1287462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1" name="Picture 2" descr="Flat Laptop Icon Design Transparent PNG &amp; SVG Vector">
            <a:extLst>
              <a:ext uri="{FF2B5EF4-FFF2-40B4-BE49-F238E27FC236}">
                <a16:creationId xmlns:a16="http://schemas.microsoft.com/office/drawing/2014/main" id="{E3680339-7B1D-99A2-1634-56F903E6E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50" y="2643188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12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5494D76E-6623-B8F6-007E-A15F8380D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98706" y="3286317"/>
            <a:ext cx="1875216" cy="2540000"/>
          </a:xfrm>
          <a:prstGeom prst="rect">
            <a:avLst/>
          </a:prstGeom>
          <a:noFill/>
        </p:spPr>
      </p:pic>
      <p:pic>
        <p:nvPicPr>
          <p:cNvPr id="20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A30F1C05-123F-AED2-7CFF-1E765B27B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6594471" y="3286317"/>
            <a:ext cx="1875215" cy="2540000"/>
          </a:xfrm>
          <a:prstGeom prst="rect">
            <a:avLst/>
          </a:prstGeom>
          <a:noFill/>
        </p:spPr>
      </p:pic>
      <p:pic>
        <p:nvPicPr>
          <p:cNvPr id="14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083D4D00-DE40-A0A3-BBCE-D31A7A2CD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404494" y="3283772"/>
            <a:ext cx="1875216" cy="2540000"/>
          </a:xfrm>
          <a:prstGeom prst="rect">
            <a:avLst/>
          </a:prstGeom>
          <a:noFill/>
        </p:spPr>
      </p:pic>
      <p:pic>
        <p:nvPicPr>
          <p:cNvPr id="18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55DA3B58-AE2F-E3D6-5568-C4B2AF8D0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3394311" y="3280403"/>
            <a:ext cx="1875215" cy="2540000"/>
          </a:xfrm>
          <a:prstGeom prst="rect">
            <a:avLst/>
          </a:prstGeom>
          <a:noFill/>
        </p:spPr>
      </p:pic>
      <p:sp>
        <p:nvSpPr>
          <p:cNvPr id="85006" name="TextBox 4">
            <a:extLst>
              <a:ext uri="{FF2B5EF4-FFF2-40B4-BE49-F238E27FC236}">
                <a16:creationId xmlns:a16="http://schemas.microsoft.com/office/drawing/2014/main" id="{B21D2C92-F502-F2AB-0A42-C3BF17CD8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6475" y="4921250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Collision</a:t>
            </a:r>
          </a:p>
        </p:txBody>
      </p:sp>
      <p:sp>
        <p:nvSpPr>
          <p:cNvPr id="85007" name="TextBox 21">
            <a:extLst>
              <a:ext uri="{FF2B5EF4-FFF2-40B4-BE49-F238E27FC236}">
                <a16:creationId xmlns:a16="http://schemas.microsoft.com/office/drawing/2014/main" id="{2227F2E4-6950-FB3A-36A8-F34EF6067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25003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A</a:t>
            </a:r>
          </a:p>
        </p:txBody>
      </p:sp>
      <p:sp>
        <p:nvSpPr>
          <p:cNvPr id="85008" name="TextBox 22">
            <a:extLst>
              <a:ext uri="{FF2B5EF4-FFF2-40B4-BE49-F238E27FC236}">
                <a16:creationId xmlns:a16="http://schemas.microsoft.com/office/drawing/2014/main" id="{8B195A80-F001-3B2C-9DC5-D73185123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6663" y="250190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B</a:t>
            </a:r>
          </a:p>
        </p:txBody>
      </p:sp>
      <p:sp>
        <p:nvSpPr>
          <p:cNvPr id="85009" name="TextBox 23">
            <a:extLst>
              <a:ext uri="{FF2B5EF4-FFF2-40B4-BE49-F238E27FC236}">
                <a16:creationId xmlns:a16="http://schemas.microsoft.com/office/drawing/2014/main" id="{AC40DA07-904C-9D1B-556E-95A97A65A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338" y="24876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C</a:t>
            </a:r>
          </a:p>
        </p:txBody>
      </p:sp>
      <p:pic>
        <p:nvPicPr>
          <p:cNvPr id="85010" name="Picture 4">
            <a:extLst>
              <a:ext uri="{FF2B5EF4-FFF2-40B4-BE49-F238E27FC236}">
                <a16:creationId xmlns:a16="http://schemas.microsoft.com/office/drawing/2014/main" id="{1230DA88-0815-8016-D8C6-BD3D421E8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550">
            <a:off x="1414463" y="5373688"/>
            <a:ext cx="29130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11" name="Picture 4">
            <a:extLst>
              <a:ext uri="{FF2B5EF4-FFF2-40B4-BE49-F238E27FC236}">
                <a16:creationId xmlns:a16="http://schemas.microsoft.com/office/drawing/2014/main" id="{1E2BB2C4-C298-8846-4912-004A36149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0" y="5434013"/>
            <a:ext cx="29130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12" name="TextBox 26">
            <a:extLst>
              <a:ext uri="{FF2B5EF4-FFF2-40B4-BE49-F238E27FC236}">
                <a16:creationId xmlns:a16="http://schemas.microsoft.com/office/drawing/2014/main" id="{48B3A8BB-DD5D-0202-E3EB-C22DDF78C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513" y="6103938"/>
            <a:ext cx="741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B sends jamming signal to ensure collision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detection.</a:t>
            </a:r>
          </a:p>
        </p:txBody>
      </p:sp>
      <p:sp>
        <p:nvSpPr>
          <p:cNvPr id="85013" name="TextBox 27">
            <a:extLst>
              <a:ext uri="{FF2B5EF4-FFF2-40B4-BE49-F238E27FC236}">
                <a16:creationId xmlns:a16="http://schemas.microsoft.com/office/drawing/2014/main" id="{5694B8E3-D62A-8DA0-E7AD-4CA7A185F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3" y="1289050"/>
            <a:ext cx="78787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1. Why does the receiver send jamming signal after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detecting collision?</a:t>
            </a:r>
          </a:p>
        </p:txBody>
      </p: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Number Placeholder 1">
            <a:extLst>
              <a:ext uri="{FF2B5EF4-FFF2-40B4-BE49-F238E27FC236}">
                <a16:creationId xmlns:a16="http://schemas.microsoft.com/office/drawing/2014/main" id="{B6E68BFC-BC60-EE47-D3BE-7039BADC9D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D443B7-A40D-644B-B6C3-38D5B783D9A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9D7104BE-68D5-C9DD-CA14-FE3AABDDA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Two questions</a:t>
            </a:r>
          </a:p>
        </p:txBody>
      </p:sp>
      <p:sp>
        <p:nvSpPr>
          <p:cNvPr id="86019" name="TextBox 4">
            <a:extLst>
              <a:ext uri="{FF2B5EF4-FFF2-40B4-BE49-F238E27FC236}">
                <a16:creationId xmlns:a16="http://schemas.microsoft.com/office/drawing/2014/main" id="{13C8E243-CAE0-206A-0B53-973C0E205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933450"/>
            <a:ext cx="818673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2. In the worst-case collision scenario, why did we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consider collision with the first bit of the packet?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Is it possible to have collision in the middle or at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the end in this scenario.</a:t>
            </a:r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Number Placeholder 1">
            <a:extLst>
              <a:ext uri="{FF2B5EF4-FFF2-40B4-BE49-F238E27FC236}">
                <a16:creationId xmlns:a16="http://schemas.microsoft.com/office/drawing/2014/main" id="{F87970E3-13A2-2365-19F5-EABA398B9E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A2536A-01C5-8246-9559-49088D058A1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B6C36A0B-05C5-8610-5BB7-27352DC92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87043" name="Picture 7">
            <a:extLst>
              <a:ext uri="{FF2B5EF4-FFF2-40B4-BE49-F238E27FC236}">
                <a16:creationId xmlns:a16="http://schemas.microsoft.com/office/drawing/2014/main" id="{921AA954-CD3C-FE93-CA0B-0D3275BFE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38325"/>
            <a:ext cx="75565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2">
            <a:extLst>
              <a:ext uri="{FF2B5EF4-FFF2-40B4-BE49-F238E27FC236}">
                <a16:creationId xmlns:a16="http://schemas.microsoft.com/office/drawing/2014/main" id="{B6035B0B-E533-CAA6-1546-7F98B89E8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4214813"/>
            <a:ext cx="68707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3">
            <a:extLst>
              <a:ext uri="{FF2B5EF4-FFF2-40B4-BE49-F238E27FC236}">
                <a16:creationId xmlns:a16="http://schemas.microsoft.com/office/drawing/2014/main" id="{939287EF-99E9-CA93-D643-3014E858D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3313113"/>
            <a:ext cx="14287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Picture 4">
            <a:extLst>
              <a:ext uri="{FF2B5EF4-FFF2-40B4-BE49-F238E27FC236}">
                <a16:creationId xmlns:a16="http://schemas.microsoft.com/office/drawing/2014/main" id="{12297933-CAD0-3828-36A7-BA6A5196B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3387725"/>
            <a:ext cx="29130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Picture 8">
            <a:extLst>
              <a:ext uri="{FF2B5EF4-FFF2-40B4-BE49-F238E27FC236}">
                <a16:creationId xmlns:a16="http://schemas.microsoft.com/office/drawing/2014/main" id="{7243F2CA-8AE9-AABF-1657-3AFED2FE1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779838"/>
            <a:ext cx="13589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8" name="Picture 11">
            <a:extLst>
              <a:ext uri="{FF2B5EF4-FFF2-40B4-BE49-F238E27FC236}">
                <a16:creationId xmlns:a16="http://schemas.microsoft.com/office/drawing/2014/main" id="{3A23884C-F4FD-8A5C-8CC6-A1D06A84D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452563"/>
            <a:ext cx="16446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9" name="Picture 8">
            <a:extLst>
              <a:ext uri="{FF2B5EF4-FFF2-40B4-BE49-F238E27FC236}">
                <a16:creationId xmlns:a16="http://schemas.microsoft.com/office/drawing/2014/main" id="{E4E1DE85-9B6A-E78A-11BD-F26DDA7D1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5424488"/>
            <a:ext cx="24796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Number Placeholder 1">
            <a:extLst>
              <a:ext uri="{FF2B5EF4-FFF2-40B4-BE49-F238E27FC236}">
                <a16:creationId xmlns:a16="http://schemas.microsoft.com/office/drawing/2014/main" id="{6E82A2BB-1F58-8BBE-3740-B79A78698A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F4F2E7-98D6-E243-ABC2-4C5EA821BAA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9700E9FF-9715-3FF6-46A1-1C111B27F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Two questions</a:t>
            </a:r>
          </a:p>
        </p:txBody>
      </p:sp>
      <p:sp>
        <p:nvSpPr>
          <p:cNvPr id="88067" name="TextBox 4">
            <a:extLst>
              <a:ext uri="{FF2B5EF4-FFF2-40B4-BE49-F238E27FC236}">
                <a16:creationId xmlns:a16="http://schemas.microsoft.com/office/drawing/2014/main" id="{383A5286-62E4-2CF3-CA53-C9956A0DD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933450"/>
            <a:ext cx="818673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2. In the worst-case collision scenario, why did we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consider collision with the first bit of the packet?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Is it possible to have collision in the middle or at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the end in this scenario.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81621F-3A0A-7BC6-B84D-32B3EC1EA454}"/>
              </a:ext>
            </a:extLst>
          </p:cNvPr>
          <p:cNvCxnSpPr>
            <a:cxnSpLocks/>
            <a:stCxn id="88071" idx="2"/>
          </p:cNvCxnSpPr>
          <p:nvPr/>
        </p:nvCxnSpPr>
        <p:spPr>
          <a:xfrm>
            <a:off x="1141413" y="4002088"/>
            <a:ext cx="63785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A56326-EFBA-1DAC-DD2F-DF3A61059E92}"/>
              </a:ext>
            </a:extLst>
          </p:cNvPr>
          <p:cNvCxnSpPr>
            <a:cxnSpLocks/>
          </p:cNvCxnSpPr>
          <p:nvPr/>
        </p:nvCxnSpPr>
        <p:spPr>
          <a:xfrm flipV="1">
            <a:off x="1154113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AACC34-412F-B60B-1E8A-1F18F5916F5B}"/>
              </a:ext>
            </a:extLst>
          </p:cNvPr>
          <p:cNvCxnSpPr>
            <a:cxnSpLocks/>
          </p:cNvCxnSpPr>
          <p:nvPr/>
        </p:nvCxnSpPr>
        <p:spPr>
          <a:xfrm flipV="1">
            <a:off x="7519988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8071" name="Picture 2" descr="Flat Laptop Icon Design Transparent PNG &amp; SVG Vector">
            <a:extLst>
              <a:ext uri="{FF2B5EF4-FFF2-40B4-BE49-F238E27FC236}">
                <a16:creationId xmlns:a16="http://schemas.microsoft.com/office/drawing/2014/main" id="{747CB0BE-FA2B-349F-EF36-24CBB7220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714625"/>
            <a:ext cx="1287463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2" descr="Flat Laptop Icon Design Transparent PNG &amp; SVG Vector">
            <a:extLst>
              <a:ext uri="{FF2B5EF4-FFF2-40B4-BE49-F238E27FC236}">
                <a16:creationId xmlns:a16="http://schemas.microsoft.com/office/drawing/2014/main" id="{385D544A-B06A-AB4F-3797-96EDAF55D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570163"/>
            <a:ext cx="1287462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3" name="TextBox 12">
            <a:extLst>
              <a:ext uri="{FF2B5EF4-FFF2-40B4-BE49-F238E27FC236}">
                <a16:creationId xmlns:a16="http://schemas.microsoft.com/office/drawing/2014/main" id="{56B2EF95-7AB9-0658-8A32-91BC1EE75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25003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A</a:t>
            </a:r>
          </a:p>
        </p:txBody>
      </p:sp>
      <p:sp>
        <p:nvSpPr>
          <p:cNvPr id="88074" name="TextBox 14">
            <a:extLst>
              <a:ext uri="{FF2B5EF4-FFF2-40B4-BE49-F238E27FC236}">
                <a16:creationId xmlns:a16="http://schemas.microsoft.com/office/drawing/2014/main" id="{5A037CD8-3095-B283-B936-F8F27E15A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338" y="24876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C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C6A1E70-A6D4-2FF0-D073-0A1253C72E42}"/>
              </a:ext>
            </a:extLst>
          </p:cNvPr>
          <p:cNvGrpSpPr>
            <a:grpSpLocks/>
          </p:cNvGrpSpPr>
          <p:nvPr/>
        </p:nvGrpSpPr>
        <p:grpSpPr bwMode="auto">
          <a:xfrm>
            <a:off x="3689350" y="2501900"/>
            <a:ext cx="1285875" cy="1500188"/>
            <a:chOff x="3688685" y="2501360"/>
            <a:chExt cx="1286465" cy="150044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D953C0-15C5-FDB3-38FF-8986D84EFD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6682" y="3544527"/>
              <a:ext cx="0" cy="4572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8079" name="Picture 2" descr="Flat Laptop Icon Design Transparent PNG &amp; SVG Vector">
              <a:extLst>
                <a:ext uri="{FF2B5EF4-FFF2-40B4-BE49-F238E27FC236}">
                  <a16:creationId xmlns:a16="http://schemas.microsoft.com/office/drawing/2014/main" id="{723E94EE-B798-DD8E-C280-2EEB22B136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685" y="2643085"/>
              <a:ext cx="1286465" cy="1286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080" name="TextBox 17">
              <a:extLst>
                <a:ext uri="{FF2B5EF4-FFF2-40B4-BE49-F238E27FC236}">
                  <a16:creationId xmlns:a16="http://schemas.microsoft.com/office/drawing/2014/main" id="{6494D9B2-8B7D-0D14-3EE6-02C0112F55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7005" y="2501360"/>
              <a:ext cx="110799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Host B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7E7E42A2-5507-EC63-6585-63385D915319}"/>
              </a:ext>
            </a:extLst>
          </p:cNvPr>
          <p:cNvSpPr/>
          <p:nvPr/>
        </p:nvSpPr>
        <p:spPr>
          <a:xfrm>
            <a:off x="615950" y="4073525"/>
            <a:ext cx="1268413" cy="3079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6DE3-BDAD-FEF5-CA62-6478FF497350}"/>
              </a:ext>
            </a:extLst>
          </p:cNvPr>
          <p:cNvSpPr/>
          <p:nvPr/>
        </p:nvSpPr>
        <p:spPr>
          <a:xfrm>
            <a:off x="3759200" y="4092575"/>
            <a:ext cx="1266825" cy="306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B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Number Placeholder 1">
            <a:extLst>
              <a:ext uri="{FF2B5EF4-FFF2-40B4-BE49-F238E27FC236}">
                <a16:creationId xmlns:a16="http://schemas.microsoft.com/office/drawing/2014/main" id="{F4AB94DF-2669-F355-54B2-DD1BC0510D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04BA46-17E7-2E46-AB95-830423CDBF21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CD51E1AD-4F18-C4DC-5357-0893670C9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Two questions</a:t>
            </a:r>
          </a:p>
        </p:txBody>
      </p:sp>
      <p:sp>
        <p:nvSpPr>
          <p:cNvPr id="89091" name="TextBox 4">
            <a:extLst>
              <a:ext uri="{FF2B5EF4-FFF2-40B4-BE49-F238E27FC236}">
                <a16:creationId xmlns:a16="http://schemas.microsoft.com/office/drawing/2014/main" id="{459EEBD7-163E-B562-CF90-1230C9520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933450"/>
            <a:ext cx="818673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2. In the worst-case collision scenario, why did we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consider collision with the first bit of the packet?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Is it possible to have collision in the middle or at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the end in this scenario.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96201EE-D9CF-3E9B-4A1D-EDD44057749A}"/>
              </a:ext>
            </a:extLst>
          </p:cNvPr>
          <p:cNvCxnSpPr>
            <a:cxnSpLocks/>
            <a:stCxn id="89095" idx="2"/>
          </p:cNvCxnSpPr>
          <p:nvPr/>
        </p:nvCxnSpPr>
        <p:spPr>
          <a:xfrm>
            <a:off x="1141413" y="4002088"/>
            <a:ext cx="63785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80E0E2-5B5C-347B-DE7A-B59CC56DFF64}"/>
              </a:ext>
            </a:extLst>
          </p:cNvPr>
          <p:cNvCxnSpPr>
            <a:cxnSpLocks/>
          </p:cNvCxnSpPr>
          <p:nvPr/>
        </p:nvCxnSpPr>
        <p:spPr>
          <a:xfrm flipV="1">
            <a:off x="1154113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784B05-FC00-1C4D-661D-776EFC6419A1}"/>
              </a:ext>
            </a:extLst>
          </p:cNvPr>
          <p:cNvCxnSpPr>
            <a:cxnSpLocks/>
          </p:cNvCxnSpPr>
          <p:nvPr/>
        </p:nvCxnSpPr>
        <p:spPr>
          <a:xfrm flipV="1">
            <a:off x="7519988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9095" name="Picture 2" descr="Flat Laptop Icon Design Transparent PNG &amp; SVG Vector">
            <a:extLst>
              <a:ext uri="{FF2B5EF4-FFF2-40B4-BE49-F238E27FC236}">
                <a16:creationId xmlns:a16="http://schemas.microsoft.com/office/drawing/2014/main" id="{FA270497-2047-2B47-732E-3290CEC40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714625"/>
            <a:ext cx="1287463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Picture 2" descr="Flat Laptop Icon Design Transparent PNG &amp; SVG Vector">
            <a:extLst>
              <a:ext uri="{FF2B5EF4-FFF2-40B4-BE49-F238E27FC236}">
                <a16:creationId xmlns:a16="http://schemas.microsoft.com/office/drawing/2014/main" id="{44480B90-8E36-5C98-9D5B-4542E6CAB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570163"/>
            <a:ext cx="1287462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7" name="TextBox 12">
            <a:extLst>
              <a:ext uri="{FF2B5EF4-FFF2-40B4-BE49-F238E27FC236}">
                <a16:creationId xmlns:a16="http://schemas.microsoft.com/office/drawing/2014/main" id="{214DD96B-361F-AD5D-2D7C-74D2CB194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25003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A</a:t>
            </a:r>
          </a:p>
        </p:txBody>
      </p:sp>
      <p:sp>
        <p:nvSpPr>
          <p:cNvPr id="89098" name="TextBox 14">
            <a:extLst>
              <a:ext uri="{FF2B5EF4-FFF2-40B4-BE49-F238E27FC236}">
                <a16:creationId xmlns:a16="http://schemas.microsoft.com/office/drawing/2014/main" id="{B39F0F67-B7FA-BF18-8FA3-2934F9777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338" y="24876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C</a:t>
            </a:r>
          </a:p>
        </p:txBody>
      </p:sp>
      <p:grpSp>
        <p:nvGrpSpPr>
          <p:cNvPr id="89099" name="Group 3">
            <a:extLst>
              <a:ext uri="{FF2B5EF4-FFF2-40B4-BE49-F238E27FC236}">
                <a16:creationId xmlns:a16="http://schemas.microsoft.com/office/drawing/2014/main" id="{49551071-B779-DCD9-EF24-A83106B53DFA}"/>
              </a:ext>
            </a:extLst>
          </p:cNvPr>
          <p:cNvGrpSpPr>
            <a:grpSpLocks/>
          </p:cNvGrpSpPr>
          <p:nvPr/>
        </p:nvGrpSpPr>
        <p:grpSpPr bwMode="auto">
          <a:xfrm>
            <a:off x="3689350" y="2501900"/>
            <a:ext cx="1285875" cy="1500188"/>
            <a:chOff x="3688685" y="2501360"/>
            <a:chExt cx="1286465" cy="150044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B4CE7BB-797B-A64B-C485-CC3A70490B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6682" y="3544527"/>
              <a:ext cx="0" cy="4572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9104" name="Picture 2" descr="Flat Laptop Icon Design Transparent PNG &amp; SVG Vector">
              <a:extLst>
                <a:ext uri="{FF2B5EF4-FFF2-40B4-BE49-F238E27FC236}">
                  <a16:creationId xmlns:a16="http://schemas.microsoft.com/office/drawing/2014/main" id="{958F2484-EE7C-C4C5-BAE9-9D8F91FCA2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685" y="2643085"/>
              <a:ext cx="1286465" cy="1286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105" name="TextBox 17">
              <a:extLst>
                <a:ext uri="{FF2B5EF4-FFF2-40B4-BE49-F238E27FC236}">
                  <a16:creationId xmlns:a16="http://schemas.microsoft.com/office/drawing/2014/main" id="{9EA06777-043C-9109-AC19-5A51297A26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7005" y="2501360"/>
              <a:ext cx="110799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Host B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BADB656D-62CD-3D12-8551-9AAE5FD67155}"/>
              </a:ext>
            </a:extLst>
          </p:cNvPr>
          <p:cNvSpPr/>
          <p:nvPr/>
        </p:nvSpPr>
        <p:spPr>
          <a:xfrm>
            <a:off x="6254750" y="4071938"/>
            <a:ext cx="1268413" cy="3063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11DB6A-2012-48C3-37A3-9BC3EDF7D214}"/>
              </a:ext>
            </a:extLst>
          </p:cNvPr>
          <p:cNvSpPr/>
          <p:nvPr/>
        </p:nvSpPr>
        <p:spPr>
          <a:xfrm>
            <a:off x="7145338" y="4448175"/>
            <a:ext cx="1266825" cy="307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B</a:t>
            </a:r>
          </a:p>
        </p:txBody>
      </p:sp>
      <p:sp>
        <p:nvSpPr>
          <p:cNvPr id="89102" name="TextBox 19">
            <a:extLst>
              <a:ext uri="{FF2B5EF4-FFF2-40B4-BE49-F238E27FC236}">
                <a16:creationId xmlns:a16="http://schemas.microsoft.com/office/drawing/2014/main" id="{D9D4B02D-B134-797E-F124-225FEA123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8800" y="4873625"/>
            <a:ext cx="1568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Collision</a:t>
            </a:r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Number Placeholder 1">
            <a:extLst>
              <a:ext uri="{FF2B5EF4-FFF2-40B4-BE49-F238E27FC236}">
                <a16:creationId xmlns:a16="http://schemas.microsoft.com/office/drawing/2014/main" id="{E64D3D05-A0CF-3EE0-C32D-FB5F620E60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A119E7-132B-8247-A30C-B558A3B4C50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CD731DDA-8B14-769A-0F87-F09031307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Two questions</a:t>
            </a:r>
          </a:p>
        </p:txBody>
      </p:sp>
      <p:sp>
        <p:nvSpPr>
          <p:cNvPr id="90115" name="TextBox 4">
            <a:extLst>
              <a:ext uri="{FF2B5EF4-FFF2-40B4-BE49-F238E27FC236}">
                <a16:creationId xmlns:a16="http://schemas.microsoft.com/office/drawing/2014/main" id="{B256E09C-FBB9-8385-4BE9-FF6561580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933450"/>
            <a:ext cx="818673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2. In the worst-case collision scenario, why did we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consider collision with the first bit of the packet?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Is it possible to have collision in the middle or at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the end in this scenario.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78A847B-2489-ECC6-0B5B-4BDDDCE52532}"/>
              </a:ext>
            </a:extLst>
          </p:cNvPr>
          <p:cNvCxnSpPr>
            <a:cxnSpLocks/>
            <a:stCxn id="90119" idx="2"/>
          </p:cNvCxnSpPr>
          <p:nvPr/>
        </p:nvCxnSpPr>
        <p:spPr>
          <a:xfrm>
            <a:off x="1141413" y="4002088"/>
            <a:ext cx="63785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69FC92-89CE-35F3-B331-E18D061D3240}"/>
              </a:ext>
            </a:extLst>
          </p:cNvPr>
          <p:cNvCxnSpPr>
            <a:cxnSpLocks/>
          </p:cNvCxnSpPr>
          <p:nvPr/>
        </p:nvCxnSpPr>
        <p:spPr>
          <a:xfrm flipV="1">
            <a:off x="1154113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F07239-85A1-5C16-EBB6-55743D74EDB4}"/>
              </a:ext>
            </a:extLst>
          </p:cNvPr>
          <p:cNvCxnSpPr>
            <a:cxnSpLocks/>
          </p:cNvCxnSpPr>
          <p:nvPr/>
        </p:nvCxnSpPr>
        <p:spPr>
          <a:xfrm flipV="1">
            <a:off x="7519988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0119" name="Picture 2" descr="Flat Laptop Icon Design Transparent PNG &amp; SVG Vector">
            <a:extLst>
              <a:ext uri="{FF2B5EF4-FFF2-40B4-BE49-F238E27FC236}">
                <a16:creationId xmlns:a16="http://schemas.microsoft.com/office/drawing/2014/main" id="{4F784116-85C6-BD8D-E5A9-34F470586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714625"/>
            <a:ext cx="1287463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0" name="Picture 2" descr="Flat Laptop Icon Design Transparent PNG &amp; SVG Vector">
            <a:extLst>
              <a:ext uri="{FF2B5EF4-FFF2-40B4-BE49-F238E27FC236}">
                <a16:creationId xmlns:a16="http://schemas.microsoft.com/office/drawing/2014/main" id="{737B3F7F-E6CF-549D-17F1-080D0A01E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570163"/>
            <a:ext cx="1287462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1" name="TextBox 12">
            <a:extLst>
              <a:ext uri="{FF2B5EF4-FFF2-40B4-BE49-F238E27FC236}">
                <a16:creationId xmlns:a16="http://schemas.microsoft.com/office/drawing/2014/main" id="{53EC7499-18B8-A8DC-24D7-5BC853DE2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25003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A</a:t>
            </a:r>
          </a:p>
        </p:txBody>
      </p:sp>
      <p:sp>
        <p:nvSpPr>
          <p:cNvPr id="90122" name="TextBox 14">
            <a:extLst>
              <a:ext uri="{FF2B5EF4-FFF2-40B4-BE49-F238E27FC236}">
                <a16:creationId xmlns:a16="http://schemas.microsoft.com/office/drawing/2014/main" id="{F2378575-8AF0-8E8F-8E5D-5FF6EA58E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338" y="24876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C</a:t>
            </a:r>
          </a:p>
        </p:txBody>
      </p:sp>
      <p:grpSp>
        <p:nvGrpSpPr>
          <p:cNvPr id="90123" name="Group 3">
            <a:extLst>
              <a:ext uri="{FF2B5EF4-FFF2-40B4-BE49-F238E27FC236}">
                <a16:creationId xmlns:a16="http://schemas.microsoft.com/office/drawing/2014/main" id="{EA7A5A06-CAF0-8EEB-537A-32E96D2759BA}"/>
              </a:ext>
            </a:extLst>
          </p:cNvPr>
          <p:cNvGrpSpPr>
            <a:grpSpLocks/>
          </p:cNvGrpSpPr>
          <p:nvPr/>
        </p:nvGrpSpPr>
        <p:grpSpPr bwMode="auto">
          <a:xfrm>
            <a:off x="3689350" y="2501900"/>
            <a:ext cx="1285875" cy="1500188"/>
            <a:chOff x="3688685" y="2501360"/>
            <a:chExt cx="1286465" cy="150044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0F4E312-F8FA-B3AF-8EC6-4C3CF95388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6682" y="3544527"/>
              <a:ext cx="0" cy="4572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0128" name="Picture 2" descr="Flat Laptop Icon Design Transparent PNG &amp; SVG Vector">
              <a:extLst>
                <a:ext uri="{FF2B5EF4-FFF2-40B4-BE49-F238E27FC236}">
                  <a16:creationId xmlns:a16="http://schemas.microsoft.com/office/drawing/2014/main" id="{5B9B4501-4651-7009-696C-83B65FCE05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685" y="2643085"/>
              <a:ext cx="1286465" cy="1286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129" name="TextBox 17">
              <a:extLst>
                <a:ext uri="{FF2B5EF4-FFF2-40B4-BE49-F238E27FC236}">
                  <a16:creationId xmlns:a16="http://schemas.microsoft.com/office/drawing/2014/main" id="{B2113804-7C63-C5CF-3E53-5989BE45E5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7005" y="2501360"/>
              <a:ext cx="110799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Host B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F9351F8-2A70-65A3-85D2-3E54C591F753}"/>
              </a:ext>
            </a:extLst>
          </p:cNvPr>
          <p:cNvSpPr/>
          <p:nvPr/>
        </p:nvSpPr>
        <p:spPr>
          <a:xfrm>
            <a:off x="6253163" y="4073525"/>
            <a:ext cx="1266825" cy="3079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D0E21EB-62C1-2808-A4AE-D98B87149CB8}"/>
              </a:ext>
            </a:extLst>
          </p:cNvPr>
          <p:cNvSpPr/>
          <p:nvPr/>
        </p:nvSpPr>
        <p:spPr>
          <a:xfrm>
            <a:off x="6253163" y="4467225"/>
            <a:ext cx="1266825" cy="306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B</a:t>
            </a:r>
          </a:p>
        </p:txBody>
      </p:sp>
      <p:sp>
        <p:nvSpPr>
          <p:cNvPr id="90126" name="TextBox 19">
            <a:extLst>
              <a:ext uri="{FF2B5EF4-FFF2-40B4-BE49-F238E27FC236}">
                <a16:creationId xmlns:a16="http://schemas.microsoft.com/office/drawing/2014/main" id="{A74F067D-B7A7-13C8-691B-9EEE69037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8800" y="4873625"/>
            <a:ext cx="1568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Collision</a:t>
            </a:r>
          </a:p>
        </p:txBody>
      </p:sp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Number Placeholder 1">
            <a:extLst>
              <a:ext uri="{FF2B5EF4-FFF2-40B4-BE49-F238E27FC236}">
                <a16:creationId xmlns:a16="http://schemas.microsoft.com/office/drawing/2014/main" id="{E4204AF0-DA79-7035-8A1A-EA19771F3B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B1E1C9-D84E-5843-8A1D-5B08DC07454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3904D196-9916-3284-6BD7-4FB9C5D93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Two questions</a:t>
            </a:r>
          </a:p>
        </p:txBody>
      </p:sp>
      <p:sp>
        <p:nvSpPr>
          <p:cNvPr id="91139" name="TextBox 4">
            <a:extLst>
              <a:ext uri="{FF2B5EF4-FFF2-40B4-BE49-F238E27FC236}">
                <a16:creationId xmlns:a16="http://schemas.microsoft.com/office/drawing/2014/main" id="{77D06AC1-5D31-C0C9-1F1A-CA77007AE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933450"/>
            <a:ext cx="818673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2. In the worst-case collision scenario, why did we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consider collision with the first bit of the packet?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Is it possible to have collision in the middle or at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the end in this scenario.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0F2D22-40E5-078C-4A91-EF56AFDF7463}"/>
              </a:ext>
            </a:extLst>
          </p:cNvPr>
          <p:cNvCxnSpPr>
            <a:cxnSpLocks/>
            <a:stCxn id="91143" idx="2"/>
          </p:cNvCxnSpPr>
          <p:nvPr/>
        </p:nvCxnSpPr>
        <p:spPr>
          <a:xfrm>
            <a:off x="1141413" y="4002088"/>
            <a:ext cx="63785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10E5881-FF84-C2DF-9835-514242597C33}"/>
              </a:ext>
            </a:extLst>
          </p:cNvPr>
          <p:cNvCxnSpPr>
            <a:cxnSpLocks/>
          </p:cNvCxnSpPr>
          <p:nvPr/>
        </p:nvCxnSpPr>
        <p:spPr>
          <a:xfrm flipV="1">
            <a:off x="1154113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C9879A8-9F08-39E1-1BE2-14536E3B3BF5}"/>
              </a:ext>
            </a:extLst>
          </p:cNvPr>
          <p:cNvCxnSpPr>
            <a:cxnSpLocks/>
          </p:cNvCxnSpPr>
          <p:nvPr/>
        </p:nvCxnSpPr>
        <p:spPr>
          <a:xfrm flipV="1">
            <a:off x="7519988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1143" name="Picture 2" descr="Flat Laptop Icon Design Transparent PNG &amp; SVG Vector">
            <a:extLst>
              <a:ext uri="{FF2B5EF4-FFF2-40B4-BE49-F238E27FC236}">
                <a16:creationId xmlns:a16="http://schemas.microsoft.com/office/drawing/2014/main" id="{92B98203-9F7F-C776-8848-3620A8E8D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714625"/>
            <a:ext cx="1287463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4" name="Picture 2" descr="Flat Laptop Icon Design Transparent PNG &amp; SVG Vector">
            <a:extLst>
              <a:ext uri="{FF2B5EF4-FFF2-40B4-BE49-F238E27FC236}">
                <a16:creationId xmlns:a16="http://schemas.microsoft.com/office/drawing/2014/main" id="{9AB2F42E-5AC8-43E6-B2E7-82DEBDCE6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570163"/>
            <a:ext cx="1287462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5" name="TextBox 12">
            <a:extLst>
              <a:ext uri="{FF2B5EF4-FFF2-40B4-BE49-F238E27FC236}">
                <a16:creationId xmlns:a16="http://schemas.microsoft.com/office/drawing/2014/main" id="{F45929F2-B27E-E25A-6B4C-10C773075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25003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A</a:t>
            </a:r>
          </a:p>
        </p:txBody>
      </p:sp>
      <p:sp>
        <p:nvSpPr>
          <p:cNvPr id="91146" name="TextBox 14">
            <a:extLst>
              <a:ext uri="{FF2B5EF4-FFF2-40B4-BE49-F238E27FC236}">
                <a16:creationId xmlns:a16="http://schemas.microsoft.com/office/drawing/2014/main" id="{BB3D17B5-CDA9-7F31-FD04-C5A1CB65C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338" y="24876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C</a:t>
            </a:r>
          </a:p>
        </p:txBody>
      </p:sp>
      <p:grpSp>
        <p:nvGrpSpPr>
          <p:cNvPr id="91147" name="Group 3">
            <a:extLst>
              <a:ext uri="{FF2B5EF4-FFF2-40B4-BE49-F238E27FC236}">
                <a16:creationId xmlns:a16="http://schemas.microsoft.com/office/drawing/2014/main" id="{0F546628-A050-9637-297F-A172CBD7BA3E}"/>
              </a:ext>
            </a:extLst>
          </p:cNvPr>
          <p:cNvGrpSpPr>
            <a:grpSpLocks/>
          </p:cNvGrpSpPr>
          <p:nvPr/>
        </p:nvGrpSpPr>
        <p:grpSpPr bwMode="auto">
          <a:xfrm>
            <a:off x="3689350" y="2501900"/>
            <a:ext cx="1285875" cy="1500188"/>
            <a:chOff x="3688685" y="2501360"/>
            <a:chExt cx="1286465" cy="150044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82F3E9B-CA20-A3D5-E17F-B161E3ECA9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6682" y="3544527"/>
              <a:ext cx="0" cy="4572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1153" name="Picture 2" descr="Flat Laptop Icon Design Transparent PNG &amp; SVG Vector">
              <a:extLst>
                <a:ext uri="{FF2B5EF4-FFF2-40B4-BE49-F238E27FC236}">
                  <a16:creationId xmlns:a16="http://schemas.microsoft.com/office/drawing/2014/main" id="{D8CD287B-7A73-8930-7DFC-3774A1BA59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685" y="2643085"/>
              <a:ext cx="1286465" cy="1286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154" name="TextBox 17">
              <a:extLst>
                <a:ext uri="{FF2B5EF4-FFF2-40B4-BE49-F238E27FC236}">
                  <a16:creationId xmlns:a16="http://schemas.microsoft.com/office/drawing/2014/main" id="{4808A474-1E6F-FF6C-D3B3-862DD01064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7005" y="2501360"/>
              <a:ext cx="110799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Host B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94D0A3E1-EE75-64B6-9E6D-F05530973F8A}"/>
              </a:ext>
            </a:extLst>
          </p:cNvPr>
          <p:cNvSpPr/>
          <p:nvPr/>
        </p:nvSpPr>
        <p:spPr>
          <a:xfrm>
            <a:off x="6732588" y="4073525"/>
            <a:ext cx="1266825" cy="3079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0BCE6C-28B3-9EAA-7AF5-D6F82D938D53}"/>
              </a:ext>
            </a:extLst>
          </p:cNvPr>
          <p:cNvSpPr/>
          <p:nvPr/>
        </p:nvSpPr>
        <p:spPr>
          <a:xfrm>
            <a:off x="6254750" y="4465638"/>
            <a:ext cx="1268413" cy="3063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B</a:t>
            </a:r>
          </a:p>
        </p:txBody>
      </p:sp>
      <p:sp>
        <p:nvSpPr>
          <p:cNvPr id="91150" name="TextBox 19">
            <a:extLst>
              <a:ext uri="{FF2B5EF4-FFF2-40B4-BE49-F238E27FC236}">
                <a16:creationId xmlns:a16="http://schemas.microsoft.com/office/drawing/2014/main" id="{C75CACB7-56D1-B8B8-DAEE-5CEAC4540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8800" y="4873625"/>
            <a:ext cx="1568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Collision</a:t>
            </a:r>
          </a:p>
        </p:txBody>
      </p:sp>
      <p:sp>
        <p:nvSpPr>
          <p:cNvPr id="91151" name="TextBox 21">
            <a:extLst>
              <a:ext uri="{FF2B5EF4-FFF2-40B4-BE49-F238E27FC236}">
                <a16:creationId xmlns:a16="http://schemas.microsoft.com/office/drawing/2014/main" id="{43D00832-FFF9-3150-F52C-521EE39CF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4513" y="5373688"/>
            <a:ext cx="35702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This situation is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not possible under our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assumptions.</a:t>
            </a:r>
          </a:p>
        </p:txBody>
      </p:sp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Number Placeholder 1">
            <a:extLst>
              <a:ext uri="{FF2B5EF4-FFF2-40B4-BE49-F238E27FC236}">
                <a16:creationId xmlns:a16="http://schemas.microsoft.com/office/drawing/2014/main" id="{C0ADA7EC-8913-300B-B5D1-C375589FA4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13C8CD-92C1-064F-82FE-51C96A67F2F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AA245E3E-731F-C1BE-9E15-FC030C2E1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Two questions</a:t>
            </a:r>
          </a:p>
        </p:txBody>
      </p:sp>
      <p:sp>
        <p:nvSpPr>
          <p:cNvPr id="92163" name="TextBox 4">
            <a:extLst>
              <a:ext uri="{FF2B5EF4-FFF2-40B4-BE49-F238E27FC236}">
                <a16:creationId xmlns:a16="http://schemas.microsoft.com/office/drawing/2014/main" id="{F3465B6E-86C6-B41F-1395-E9E49CA4C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933450"/>
            <a:ext cx="818673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2. In the worst-case collision scenario, why did we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consider collision with the first bit of the packet?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Is it possible to have collision in the middle or at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the end in this scenario.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E70061-455D-C871-76FB-9712DC662E67}"/>
              </a:ext>
            </a:extLst>
          </p:cNvPr>
          <p:cNvCxnSpPr>
            <a:cxnSpLocks/>
            <a:stCxn id="92167" idx="2"/>
          </p:cNvCxnSpPr>
          <p:nvPr/>
        </p:nvCxnSpPr>
        <p:spPr>
          <a:xfrm>
            <a:off x="1141413" y="4002088"/>
            <a:ext cx="63785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CCE0153-75FF-0E8B-914D-6B5EA9B0FA32}"/>
              </a:ext>
            </a:extLst>
          </p:cNvPr>
          <p:cNvCxnSpPr>
            <a:cxnSpLocks/>
          </p:cNvCxnSpPr>
          <p:nvPr/>
        </p:nvCxnSpPr>
        <p:spPr>
          <a:xfrm flipV="1">
            <a:off x="1154113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569D16-AB36-8E62-237A-BE0AEA3692CF}"/>
              </a:ext>
            </a:extLst>
          </p:cNvPr>
          <p:cNvCxnSpPr>
            <a:cxnSpLocks/>
          </p:cNvCxnSpPr>
          <p:nvPr/>
        </p:nvCxnSpPr>
        <p:spPr>
          <a:xfrm flipV="1">
            <a:off x="7519988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2167" name="Picture 2" descr="Flat Laptop Icon Design Transparent PNG &amp; SVG Vector">
            <a:extLst>
              <a:ext uri="{FF2B5EF4-FFF2-40B4-BE49-F238E27FC236}">
                <a16:creationId xmlns:a16="http://schemas.microsoft.com/office/drawing/2014/main" id="{6CD9D4F1-57E6-F738-A3F9-6948B8C70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714625"/>
            <a:ext cx="1287463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8" name="Picture 2" descr="Flat Laptop Icon Design Transparent PNG &amp; SVG Vector">
            <a:extLst>
              <a:ext uri="{FF2B5EF4-FFF2-40B4-BE49-F238E27FC236}">
                <a16:creationId xmlns:a16="http://schemas.microsoft.com/office/drawing/2014/main" id="{DCCAF919-9F20-1A06-8423-DD95E15A4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570163"/>
            <a:ext cx="1287462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9" name="TextBox 12">
            <a:extLst>
              <a:ext uri="{FF2B5EF4-FFF2-40B4-BE49-F238E27FC236}">
                <a16:creationId xmlns:a16="http://schemas.microsoft.com/office/drawing/2014/main" id="{699E93D2-DEBC-1948-100E-6B18647AF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25003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A</a:t>
            </a:r>
          </a:p>
        </p:txBody>
      </p:sp>
      <p:sp>
        <p:nvSpPr>
          <p:cNvPr id="92170" name="TextBox 14">
            <a:extLst>
              <a:ext uri="{FF2B5EF4-FFF2-40B4-BE49-F238E27FC236}">
                <a16:creationId xmlns:a16="http://schemas.microsoft.com/office/drawing/2014/main" id="{2109D0EE-5DDA-C37A-B067-4C256CC8E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338" y="24876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C</a:t>
            </a:r>
          </a:p>
        </p:txBody>
      </p:sp>
      <p:grpSp>
        <p:nvGrpSpPr>
          <p:cNvPr id="92171" name="Group 3">
            <a:extLst>
              <a:ext uri="{FF2B5EF4-FFF2-40B4-BE49-F238E27FC236}">
                <a16:creationId xmlns:a16="http://schemas.microsoft.com/office/drawing/2014/main" id="{80B91622-18E9-0AE4-9ACF-8B321B1DA54C}"/>
              </a:ext>
            </a:extLst>
          </p:cNvPr>
          <p:cNvGrpSpPr>
            <a:grpSpLocks/>
          </p:cNvGrpSpPr>
          <p:nvPr/>
        </p:nvGrpSpPr>
        <p:grpSpPr bwMode="auto">
          <a:xfrm>
            <a:off x="3689350" y="2501900"/>
            <a:ext cx="1285875" cy="1500188"/>
            <a:chOff x="3688685" y="2501360"/>
            <a:chExt cx="1286465" cy="150044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8248615-E6CD-D371-9C54-A17049A0D2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6682" y="3544527"/>
              <a:ext cx="0" cy="4572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2177" name="Picture 2" descr="Flat Laptop Icon Design Transparent PNG &amp; SVG Vector">
              <a:extLst>
                <a:ext uri="{FF2B5EF4-FFF2-40B4-BE49-F238E27FC236}">
                  <a16:creationId xmlns:a16="http://schemas.microsoft.com/office/drawing/2014/main" id="{72FBBA5F-41B2-E156-0592-7A9917844C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685" y="2643085"/>
              <a:ext cx="1286465" cy="1286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178" name="TextBox 17">
              <a:extLst>
                <a:ext uri="{FF2B5EF4-FFF2-40B4-BE49-F238E27FC236}">
                  <a16:creationId xmlns:a16="http://schemas.microsoft.com/office/drawing/2014/main" id="{82C30F22-972D-8F4E-ACF8-71CE24FFD9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7005" y="2501360"/>
              <a:ext cx="110799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Host B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9ABF9365-F541-3B00-C1E0-C72EF9D0FEFF}"/>
              </a:ext>
            </a:extLst>
          </p:cNvPr>
          <p:cNvSpPr/>
          <p:nvPr/>
        </p:nvSpPr>
        <p:spPr>
          <a:xfrm>
            <a:off x="3063875" y="4491038"/>
            <a:ext cx="1266825" cy="3063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F5A7B1-7AF9-A4A5-85D8-506338091BDB}"/>
              </a:ext>
            </a:extLst>
          </p:cNvPr>
          <p:cNvSpPr/>
          <p:nvPr/>
        </p:nvSpPr>
        <p:spPr>
          <a:xfrm>
            <a:off x="3063875" y="4111625"/>
            <a:ext cx="1266825" cy="306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B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C0357EB-E082-B6B8-64DB-C92D7DDA9718}"/>
              </a:ext>
            </a:extLst>
          </p:cNvPr>
          <p:cNvSpPr/>
          <p:nvPr/>
        </p:nvSpPr>
        <p:spPr>
          <a:xfrm>
            <a:off x="-125413" y="4460875"/>
            <a:ext cx="1266826" cy="3079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882891-0F77-3744-9E36-35D595BCD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5188" y="5124450"/>
            <a:ext cx="2493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Valid scenario.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559E33A5-B410-8C4C-52A6-379113974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Carrier Sense Multiple Access (CSMA)</a:t>
            </a:r>
          </a:p>
        </p:txBody>
      </p:sp>
      <p:sp>
        <p:nvSpPr>
          <p:cNvPr id="49154" name="Content Placeholder 2">
            <a:extLst>
              <a:ext uri="{FF2B5EF4-FFF2-40B4-BE49-F238E27FC236}">
                <a16:creationId xmlns:a16="http://schemas.microsoft.com/office/drawing/2014/main" id="{B0C5C24D-8089-7C1A-2778-ECF7CF7AE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Listen for other senders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Then transmit your data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Collisions can still occur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Propagation delay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Wasted transmission</a:t>
            </a:r>
          </a:p>
          <a:p>
            <a:pPr lvl="2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5976836E-6610-8A6B-ECFE-3D97C3746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8DF773-1F17-0D49-B188-FDC7357E1EE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9156" name="Picture 3" descr="5">
            <a:extLst>
              <a:ext uri="{FF2B5EF4-FFF2-40B4-BE49-F238E27FC236}">
                <a16:creationId xmlns:a16="http://schemas.microsoft.com/office/drawing/2014/main" id="{51812AF7-430E-CA10-7756-7A74D4F58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3" y="1219200"/>
            <a:ext cx="4287837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Number Placeholder 1">
            <a:extLst>
              <a:ext uri="{FF2B5EF4-FFF2-40B4-BE49-F238E27FC236}">
                <a16:creationId xmlns:a16="http://schemas.microsoft.com/office/drawing/2014/main" id="{2DA784A1-A9D5-6FEF-D52A-BFE159F06F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C9752E-29EF-374C-A666-E200FF563BD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DCE576B2-346E-7F20-771C-6D00F7F2E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Two questions</a:t>
            </a:r>
          </a:p>
        </p:txBody>
      </p:sp>
      <p:sp>
        <p:nvSpPr>
          <p:cNvPr id="93187" name="TextBox 4">
            <a:extLst>
              <a:ext uri="{FF2B5EF4-FFF2-40B4-BE49-F238E27FC236}">
                <a16:creationId xmlns:a16="http://schemas.microsoft.com/office/drawing/2014/main" id="{C67A2CBB-7923-3A56-90F5-E2651F3B2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933450"/>
            <a:ext cx="818673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2. In the worst-case collision scenario, why did we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consider collision with the first bit of the packet?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Is it possible to have collision in the middle or at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the end in this scenario.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68913ED-A45B-B6F6-FD20-E0AF28588A6D}"/>
              </a:ext>
            </a:extLst>
          </p:cNvPr>
          <p:cNvCxnSpPr>
            <a:cxnSpLocks/>
            <a:stCxn id="93191" idx="2"/>
          </p:cNvCxnSpPr>
          <p:nvPr/>
        </p:nvCxnSpPr>
        <p:spPr>
          <a:xfrm>
            <a:off x="1141413" y="4002088"/>
            <a:ext cx="63785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045101-F491-5BD7-DF57-0D3CFF62A6ED}"/>
              </a:ext>
            </a:extLst>
          </p:cNvPr>
          <p:cNvCxnSpPr>
            <a:cxnSpLocks/>
          </p:cNvCxnSpPr>
          <p:nvPr/>
        </p:nvCxnSpPr>
        <p:spPr>
          <a:xfrm flipV="1">
            <a:off x="1154113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0B0C80-DE44-0388-B57B-6430C3360FCB}"/>
              </a:ext>
            </a:extLst>
          </p:cNvPr>
          <p:cNvCxnSpPr>
            <a:cxnSpLocks/>
          </p:cNvCxnSpPr>
          <p:nvPr/>
        </p:nvCxnSpPr>
        <p:spPr>
          <a:xfrm flipV="1">
            <a:off x="7519988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3191" name="Picture 2" descr="Flat Laptop Icon Design Transparent PNG &amp; SVG Vector">
            <a:extLst>
              <a:ext uri="{FF2B5EF4-FFF2-40B4-BE49-F238E27FC236}">
                <a16:creationId xmlns:a16="http://schemas.microsoft.com/office/drawing/2014/main" id="{8097EAF4-5F13-CD31-5E72-8DEE4A447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714625"/>
            <a:ext cx="1287463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2" name="Picture 2" descr="Flat Laptop Icon Design Transparent PNG &amp; SVG Vector">
            <a:extLst>
              <a:ext uri="{FF2B5EF4-FFF2-40B4-BE49-F238E27FC236}">
                <a16:creationId xmlns:a16="http://schemas.microsoft.com/office/drawing/2014/main" id="{B24735B3-ACF4-CF62-6951-D9F8B95B0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570163"/>
            <a:ext cx="1287462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3" name="TextBox 12">
            <a:extLst>
              <a:ext uri="{FF2B5EF4-FFF2-40B4-BE49-F238E27FC236}">
                <a16:creationId xmlns:a16="http://schemas.microsoft.com/office/drawing/2014/main" id="{69C73667-F6F9-9917-2CBC-4799C59EF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25003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A</a:t>
            </a:r>
          </a:p>
        </p:txBody>
      </p:sp>
      <p:sp>
        <p:nvSpPr>
          <p:cNvPr id="93194" name="TextBox 14">
            <a:extLst>
              <a:ext uri="{FF2B5EF4-FFF2-40B4-BE49-F238E27FC236}">
                <a16:creationId xmlns:a16="http://schemas.microsoft.com/office/drawing/2014/main" id="{D68551F0-C01C-9B1B-D166-2385D454A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338" y="24876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C</a:t>
            </a:r>
          </a:p>
        </p:txBody>
      </p:sp>
      <p:grpSp>
        <p:nvGrpSpPr>
          <p:cNvPr id="93195" name="Group 3">
            <a:extLst>
              <a:ext uri="{FF2B5EF4-FFF2-40B4-BE49-F238E27FC236}">
                <a16:creationId xmlns:a16="http://schemas.microsoft.com/office/drawing/2014/main" id="{6AE85590-D92D-DBA8-619F-ACF4C8FE0DED}"/>
              </a:ext>
            </a:extLst>
          </p:cNvPr>
          <p:cNvGrpSpPr>
            <a:grpSpLocks/>
          </p:cNvGrpSpPr>
          <p:nvPr/>
        </p:nvGrpSpPr>
        <p:grpSpPr bwMode="auto">
          <a:xfrm>
            <a:off x="3689350" y="2501900"/>
            <a:ext cx="1285875" cy="1500188"/>
            <a:chOff x="3688685" y="2501360"/>
            <a:chExt cx="1286465" cy="150044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A0E4BE7-A872-BD07-9254-D4B8B7B2A5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6682" y="3544527"/>
              <a:ext cx="0" cy="4572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3201" name="Picture 2" descr="Flat Laptop Icon Design Transparent PNG &amp; SVG Vector">
              <a:extLst>
                <a:ext uri="{FF2B5EF4-FFF2-40B4-BE49-F238E27FC236}">
                  <a16:creationId xmlns:a16="http://schemas.microsoft.com/office/drawing/2014/main" id="{C3099A9D-C92E-262F-75BA-E9AE1F8230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685" y="2643085"/>
              <a:ext cx="1286465" cy="1286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202" name="TextBox 17">
              <a:extLst>
                <a:ext uri="{FF2B5EF4-FFF2-40B4-BE49-F238E27FC236}">
                  <a16:creationId xmlns:a16="http://schemas.microsoft.com/office/drawing/2014/main" id="{F3825027-0602-F68C-26A6-D35101D210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7005" y="2501360"/>
              <a:ext cx="110799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Host B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EEDCC59-1329-1E28-3D83-260C0A1AFCEB}"/>
              </a:ext>
            </a:extLst>
          </p:cNvPr>
          <p:cNvSpPr/>
          <p:nvPr/>
        </p:nvSpPr>
        <p:spPr>
          <a:xfrm>
            <a:off x="2728913" y="4494213"/>
            <a:ext cx="1266825" cy="3063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8DC9DC-E023-1EAC-D76A-DAADF66A7780}"/>
              </a:ext>
            </a:extLst>
          </p:cNvPr>
          <p:cNvSpPr/>
          <p:nvPr/>
        </p:nvSpPr>
        <p:spPr>
          <a:xfrm>
            <a:off x="3063875" y="4111625"/>
            <a:ext cx="1266825" cy="306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B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C209BE3-027B-5E0A-1053-5D5A1F5514D0}"/>
              </a:ext>
            </a:extLst>
          </p:cNvPr>
          <p:cNvSpPr/>
          <p:nvPr/>
        </p:nvSpPr>
        <p:spPr>
          <a:xfrm>
            <a:off x="-125413" y="4460875"/>
            <a:ext cx="1266826" cy="3079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A</a:t>
            </a:r>
          </a:p>
        </p:txBody>
      </p:sp>
      <p:sp>
        <p:nvSpPr>
          <p:cNvPr id="93199" name="TextBox 19">
            <a:extLst>
              <a:ext uri="{FF2B5EF4-FFF2-40B4-BE49-F238E27FC236}">
                <a16:creationId xmlns:a16="http://schemas.microsoft.com/office/drawing/2014/main" id="{6FA61D1F-099E-CB2C-CB88-5FD2AC3E5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5188" y="5124450"/>
            <a:ext cx="2493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Valid scenario.</a:t>
            </a:r>
          </a:p>
        </p:txBody>
      </p:sp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Number Placeholder 1">
            <a:extLst>
              <a:ext uri="{FF2B5EF4-FFF2-40B4-BE49-F238E27FC236}">
                <a16:creationId xmlns:a16="http://schemas.microsoft.com/office/drawing/2014/main" id="{4B1B3D5C-FFAA-786B-36F8-E003AD2782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7625D6-0679-824E-8556-FF127063A17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93DCA11E-8DE1-2D53-1D38-3A9AE3106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Two questions</a:t>
            </a:r>
          </a:p>
        </p:txBody>
      </p:sp>
      <p:sp>
        <p:nvSpPr>
          <p:cNvPr id="94211" name="TextBox 4">
            <a:extLst>
              <a:ext uri="{FF2B5EF4-FFF2-40B4-BE49-F238E27FC236}">
                <a16:creationId xmlns:a16="http://schemas.microsoft.com/office/drawing/2014/main" id="{3F2D6AF2-C786-98D3-5E6F-26D1376B6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933450"/>
            <a:ext cx="818673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2. In the worst-case collision scenario, why did we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consider collision with the first bit of the packet?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Is it possible to have collision in the middle or at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the end in this scenario.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CADC43-63B6-04AD-8BA2-2AB51E44365A}"/>
              </a:ext>
            </a:extLst>
          </p:cNvPr>
          <p:cNvCxnSpPr>
            <a:cxnSpLocks/>
            <a:stCxn id="94215" idx="2"/>
          </p:cNvCxnSpPr>
          <p:nvPr/>
        </p:nvCxnSpPr>
        <p:spPr>
          <a:xfrm>
            <a:off x="1141413" y="4002088"/>
            <a:ext cx="63785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E5A1384-4A14-8DA3-7BA6-C7DF7A42FC1E}"/>
              </a:ext>
            </a:extLst>
          </p:cNvPr>
          <p:cNvCxnSpPr>
            <a:cxnSpLocks/>
          </p:cNvCxnSpPr>
          <p:nvPr/>
        </p:nvCxnSpPr>
        <p:spPr>
          <a:xfrm flipV="1">
            <a:off x="1154113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113288-6BBA-5C13-99E1-F4A054DD45F0}"/>
              </a:ext>
            </a:extLst>
          </p:cNvPr>
          <p:cNvCxnSpPr>
            <a:cxnSpLocks/>
          </p:cNvCxnSpPr>
          <p:nvPr/>
        </p:nvCxnSpPr>
        <p:spPr>
          <a:xfrm flipV="1">
            <a:off x="7519988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4215" name="Picture 2" descr="Flat Laptop Icon Design Transparent PNG &amp; SVG Vector">
            <a:extLst>
              <a:ext uri="{FF2B5EF4-FFF2-40B4-BE49-F238E27FC236}">
                <a16:creationId xmlns:a16="http://schemas.microsoft.com/office/drawing/2014/main" id="{5628EF98-A11E-B3F2-D095-1FB82F42D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714625"/>
            <a:ext cx="1287463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6" name="Picture 2" descr="Flat Laptop Icon Design Transparent PNG &amp; SVG Vector">
            <a:extLst>
              <a:ext uri="{FF2B5EF4-FFF2-40B4-BE49-F238E27FC236}">
                <a16:creationId xmlns:a16="http://schemas.microsoft.com/office/drawing/2014/main" id="{4951828E-1FDA-0D30-30C0-78A46BA9A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570163"/>
            <a:ext cx="1287462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7" name="TextBox 12">
            <a:extLst>
              <a:ext uri="{FF2B5EF4-FFF2-40B4-BE49-F238E27FC236}">
                <a16:creationId xmlns:a16="http://schemas.microsoft.com/office/drawing/2014/main" id="{88A9A8E1-9ACF-83AC-3B3B-E4B6FB03C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25003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A</a:t>
            </a:r>
          </a:p>
        </p:txBody>
      </p:sp>
      <p:sp>
        <p:nvSpPr>
          <p:cNvPr id="94218" name="TextBox 14">
            <a:extLst>
              <a:ext uri="{FF2B5EF4-FFF2-40B4-BE49-F238E27FC236}">
                <a16:creationId xmlns:a16="http://schemas.microsoft.com/office/drawing/2014/main" id="{4D1B9B34-F7DA-6507-8E49-8DB149B27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338" y="24876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C</a:t>
            </a:r>
          </a:p>
        </p:txBody>
      </p:sp>
      <p:grpSp>
        <p:nvGrpSpPr>
          <p:cNvPr id="94219" name="Group 3">
            <a:extLst>
              <a:ext uri="{FF2B5EF4-FFF2-40B4-BE49-F238E27FC236}">
                <a16:creationId xmlns:a16="http://schemas.microsoft.com/office/drawing/2014/main" id="{FDBE366B-F32C-42FE-3E32-2E1D5CE5AB9C}"/>
              </a:ext>
            </a:extLst>
          </p:cNvPr>
          <p:cNvGrpSpPr>
            <a:grpSpLocks/>
          </p:cNvGrpSpPr>
          <p:nvPr/>
        </p:nvGrpSpPr>
        <p:grpSpPr bwMode="auto">
          <a:xfrm>
            <a:off x="3689350" y="2501900"/>
            <a:ext cx="1285875" cy="1500188"/>
            <a:chOff x="3688685" y="2501360"/>
            <a:chExt cx="1286465" cy="150044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D0A78D1-6D3A-CAF3-5026-384FA7F65C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6682" y="3544527"/>
              <a:ext cx="0" cy="4572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4225" name="Picture 2" descr="Flat Laptop Icon Design Transparent PNG &amp; SVG Vector">
              <a:extLst>
                <a:ext uri="{FF2B5EF4-FFF2-40B4-BE49-F238E27FC236}">
                  <a16:creationId xmlns:a16="http://schemas.microsoft.com/office/drawing/2014/main" id="{1C1F1271-8115-9EC0-C150-98889E54CA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685" y="2643085"/>
              <a:ext cx="1286465" cy="1286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4226" name="TextBox 17">
              <a:extLst>
                <a:ext uri="{FF2B5EF4-FFF2-40B4-BE49-F238E27FC236}">
                  <a16:creationId xmlns:a16="http://schemas.microsoft.com/office/drawing/2014/main" id="{AFB19A92-C818-9302-5624-CCFDEE1A06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7005" y="2501360"/>
              <a:ext cx="110799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Host B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86773197-2505-3369-C018-F37F462EBB9C}"/>
              </a:ext>
            </a:extLst>
          </p:cNvPr>
          <p:cNvSpPr/>
          <p:nvPr/>
        </p:nvSpPr>
        <p:spPr>
          <a:xfrm>
            <a:off x="3765550" y="4527550"/>
            <a:ext cx="1266825" cy="3079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19CD7B4-F68D-7F28-AD4E-A66A0A34D895}"/>
              </a:ext>
            </a:extLst>
          </p:cNvPr>
          <p:cNvSpPr/>
          <p:nvPr/>
        </p:nvSpPr>
        <p:spPr>
          <a:xfrm>
            <a:off x="3063875" y="4111625"/>
            <a:ext cx="1266825" cy="306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B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3E9010-37D9-4B78-B2C3-9C6CEDD126A3}"/>
              </a:ext>
            </a:extLst>
          </p:cNvPr>
          <p:cNvSpPr/>
          <p:nvPr/>
        </p:nvSpPr>
        <p:spPr>
          <a:xfrm>
            <a:off x="-125413" y="4460875"/>
            <a:ext cx="1266826" cy="3079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07AD78-81DC-0F55-779D-A13FD5B0B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5188" y="5124450"/>
            <a:ext cx="49561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Not a valid scenario: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B won’t start transmission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as the channel is busy.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Number Placeholder 1">
            <a:extLst>
              <a:ext uri="{FF2B5EF4-FFF2-40B4-BE49-F238E27FC236}">
                <a16:creationId xmlns:a16="http://schemas.microsoft.com/office/drawing/2014/main" id="{BEA0A088-8F42-DD17-860C-3B32D78924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CE1AA-9E9A-8C40-BFF4-B7FB80DE6EA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E1D05C6B-31ED-0717-A0BE-35827D326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95235" name="Picture 7">
            <a:extLst>
              <a:ext uri="{FF2B5EF4-FFF2-40B4-BE49-F238E27FC236}">
                <a16:creationId xmlns:a16="http://schemas.microsoft.com/office/drawing/2014/main" id="{719E7F4D-2769-FAA2-6D11-961786332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38325"/>
            <a:ext cx="75565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2">
            <a:extLst>
              <a:ext uri="{FF2B5EF4-FFF2-40B4-BE49-F238E27FC236}">
                <a16:creationId xmlns:a16="http://schemas.microsoft.com/office/drawing/2014/main" id="{9D3B4B59-6E96-20F7-E1A9-46631D67E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4214813"/>
            <a:ext cx="68707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Picture 3">
            <a:extLst>
              <a:ext uri="{FF2B5EF4-FFF2-40B4-BE49-F238E27FC236}">
                <a16:creationId xmlns:a16="http://schemas.microsoft.com/office/drawing/2014/main" id="{0C03B216-E543-9B01-739F-4305BCE03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3313113"/>
            <a:ext cx="14287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4">
            <a:extLst>
              <a:ext uri="{FF2B5EF4-FFF2-40B4-BE49-F238E27FC236}">
                <a16:creationId xmlns:a16="http://schemas.microsoft.com/office/drawing/2014/main" id="{09DA0B77-5810-A377-2978-50F497038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3387725"/>
            <a:ext cx="29130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9" name="Picture 8">
            <a:extLst>
              <a:ext uri="{FF2B5EF4-FFF2-40B4-BE49-F238E27FC236}">
                <a16:creationId xmlns:a16="http://schemas.microsoft.com/office/drawing/2014/main" id="{CAF478C5-5B75-5B4F-865C-E12312B65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779838"/>
            <a:ext cx="13589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0" name="Picture 11">
            <a:extLst>
              <a:ext uri="{FF2B5EF4-FFF2-40B4-BE49-F238E27FC236}">
                <a16:creationId xmlns:a16="http://schemas.microsoft.com/office/drawing/2014/main" id="{1FE7C3E7-6033-B9DA-38DD-EB1CE3B6A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452563"/>
            <a:ext cx="16446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1" name="Picture 8">
            <a:extLst>
              <a:ext uri="{FF2B5EF4-FFF2-40B4-BE49-F238E27FC236}">
                <a16:creationId xmlns:a16="http://schemas.microsoft.com/office/drawing/2014/main" id="{4F6850EF-68C3-6611-1591-36EA45C97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5424488"/>
            <a:ext cx="24796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Number Placeholder 1">
            <a:extLst>
              <a:ext uri="{FF2B5EF4-FFF2-40B4-BE49-F238E27FC236}">
                <a16:creationId xmlns:a16="http://schemas.microsoft.com/office/drawing/2014/main" id="{579E9922-B11C-5BC6-AEB8-E264487C94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8BF4DF-DE4B-EB4D-B0C8-287A3F4740E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96258" name="Picture 8">
            <a:extLst>
              <a:ext uri="{FF2B5EF4-FFF2-40B4-BE49-F238E27FC236}">
                <a16:creationId xmlns:a16="http://schemas.microsoft.com/office/drawing/2014/main" id="{EF7B691E-81E8-284E-A7D0-F58142769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425450"/>
            <a:ext cx="24796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172182-9BC4-A140-4794-F72054DDE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725" y="2354263"/>
            <a:ext cx="4291013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1E5C90-CC12-5865-A533-F8ED3BB5B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5340350"/>
            <a:ext cx="51625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7">
            <a:extLst>
              <a:ext uri="{FF2B5EF4-FFF2-40B4-BE49-F238E27FC236}">
                <a16:creationId xmlns:a16="http://schemas.microsoft.com/office/drawing/2014/main" id="{1C9A1369-02D7-8E52-6148-860844C97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0" y="101600"/>
            <a:ext cx="567690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Number Placeholder 1">
            <a:extLst>
              <a:ext uri="{FF2B5EF4-FFF2-40B4-BE49-F238E27FC236}">
                <a16:creationId xmlns:a16="http://schemas.microsoft.com/office/drawing/2014/main" id="{5922162B-8273-1018-9D1D-F751E9604A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184B46-61CD-1C4A-83EE-6C15822C1C8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BBA0B546-6580-C686-1179-94B633358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97283" name="Picture 7">
            <a:extLst>
              <a:ext uri="{FF2B5EF4-FFF2-40B4-BE49-F238E27FC236}">
                <a16:creationId xmlns:a16="http://schemas.microsoft.com/office/drawing/2014/main" id="{83B6DEF1-B009-4A8A-BAAC-1E9D3C973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38325"/>
            <a:ext cx="75565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3">
            <a:extLst>
              <a:ext uri="{FF2B5EF4-FFF2-40B4-BE49-F238E27FC236}">
                <a16:creationId xmlns:a16="http://schemas.microsoft.com/office/drawing/2014/main" id="{50E345B3-B5E5-92FC-2CD0-8B342CAB6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3313113"/>
            <a:ext cx="14287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8">
            <a:extLst>
              <a:ext uri="{FF2B5EF4-FFF2-40B4-BE49-F238E27FC236}">
                <a16:creationId xmlns:a16="http://schemas.microsoft.com/office/drawing/2014/main" id="{AE3EFFAE-4D02-B6C6-B4B6-43A83515A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779838"/>
            <a:ext cx="13589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Picture 11">
            <a:extLst>
              <a:ext uri="{FF2B5EF4-FFF2-40B4-BE49-F238E27FC236}">
                <a16:creationId xmlns:a16="http://schemas.microsoft.com/office/drawing/2014/main" id="{9E8FC60F-7076-FA5E-5B8F-2A3A3443A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452563"/>
            <a:ext cx="16446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7" name="Picture 8">
            <a:extLst>
              <a:ext uri="{FF2B5EF4-FFF2-40B4-BE49-F238E27FC236}">
                <a16:creationId xmlns:a16="http://schemas.microsoft.com/office/drawing/2014/main" id="{23913F19-0C62-6FC4-7144-1650DA457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375" y="1198563"/>
            <a:ext cx="24796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DC33ED5-AB19-3926-862A-C10691228545}"/>
              </a:ext>
            </a:extLst>
          </p:cNvPr>
          <p:cNvSpPr/>
          <p:nvPr/>
        </p:nvSpPr>
        <p:spPr>
          <a:xfrm>
            <a:off x="3035300" y="3313113"/>
            <a:ext cx="249238" cy="3079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0E420F-EEA5-86F6-EE30-DA5708CAB843}"/>
              </a:ext>
            </a:extLst>
          </p:cNvPr>
          <p:cNvSpPr/>
          <p:nvPr/>
        </p:nvSpPr>
        <p:spPr>
          <a:xfrm>
            <a:off x="5538788" y="3143250"/>
            <a:ext cx="249237" cy="30638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290" name="TextBox 1">
            <a:extLst>
              <a:ext uri="{FF2B5EF4-FFF2-40B4-BE49-F238E27FC236}">
                <a16:creationId xmlns:a16="http://schemas.microsoft.com/office/drawing/2014/main" id="{37B18735-9791-6E08-3625-B72491476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638" y="3711575"/>
            <a:ext cx="203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Repeater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(3 us delay)</a:t>
            </a:r>
          </a:p>
        </p:txBody>
      </p:sp>
      <p:sp>
        <p:nvSpPr>
          <p:cNvPr id="97291" name="TextBox 13">
            <a:extLst>
              <a:ext uri="{FF2B5EF4-FFF2-40B4-BE49-F238E27FC236}">
                <a16:creationId xmlns:a16="http://schemas.microsoft.com/office/drawing/2014/main" id="{2FB8E845-5833-1F35-A296-274A9432F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5088" y="3621088"/>
            <a:ext cx="2030412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Repeater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(3 us delay)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1D9AC4-A3B5-6E9E-E412-DFE4ACBE1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38" y="4967288"/>
            <a:ext cx="57912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5">
            <a:extLst>
              <a:ext uri="{FF2B5EF4-FFF2-40B4-BE49-F238E27FC236}">
                <a16:creationId xmlns:a16="http://schemas.microsoft.com/office/drawing/2014/main" id="{8281B5DA-6A1C-AAEF-9055-4F8CD9BEA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Ethernet Frame Structure</a:t>
            </a:r>
          </a:p>
        </p:txBody>
      </p:sp>
      <p:sp>
        <p:nvSpPr>
          <p:cNvPr id="98306" name="Rectangle 6">
            <a:extLst>
              <a:ext uri="{FF2B5EF4-FFF2-40B4-BE49-F238E27FC236}">
                <a16:creationId xmlns:a16="http://schemas.microsoft.com/office/drawing/2014/main" id="{16FD5D8D-C2F4-7880-3C82-F66DDA72DD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Sending adapter encapsulates packet in frame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Preamble: synchronization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Seven bytes with pattern 10101010, followed by one byte with pattern 10101011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Used to synchronize receiver, sender clock rates</a:t>
            </a:r>
          </a:p>
        </p:txBody>
      </p:sp>
      <p:sp>
        <p:nvSpPr>
          <p:cNvPr id="98307" name="Slide Number Placeholder 3">
            <a:extLst>
              <a:ext uri="{FF2B5EF4-FFF2-40B4-BE49-F238E27FC236}">
                <a16:creationId xmlns:a16="http://schemas.microsoft.com/office/drawing/2014/main" id="{C5ABF779-97F1-730E-B29C-67C225A20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96C3F4-D59E-AB4B-9769-DBEC47DA9BC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98308" name="Picture 7" descr="552 Ethernet frame">
            <a:extLst>
              <a:ext uri="{FF2B5EF4-FFF2-40B4-BE49-F238E27FC236}">
                <a16:creationId xmlns:a16="http://schemas.microsoft.com/office/drawing/2014/main" id="{C0D70D40-EAB9-15ED-6238-E7C5D353A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2238375"/>
            <a:ext cx="7558087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>
            <a:extLst>
              <a:ext uri="{FF2B5EF4-FFF2-40B4-BE49-F238E27FC236}">
                <a16:creationId xmlns:a16="http://schemas.microsoft.com/office/drawing/2014/main" id="{704AEB4D-D1AF-FE3B-9D58-3C6D8C5A3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Ethernet Frame Structure</a:t>
            </a:r>
          </a:p>
        </p:txBody>
      </p:sp>
      <p:sp>
        <p:nvSpPr>
          <p:cNvPr id="1263619" name="Rectangle 3">
            <a:extLst>
              <a:ext uri="{FF2B5EF4-FFF2-40B4-BE49-F238E27FC236}">
                <a16:creationId xmlns:a16="http://schemas.microsoft.com/office/drawing/2014/main" id="{17404DE7-A6DB-B2C7-5422-3290C17F9F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219200"/>
            <a:ext cx="9144000" cy="49069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Addresses: source and destination MAC addresses 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Adaptor passes frame to network-level protocol</a:t>
            </a:r>
          </a:p>
          <a:p>
            <a:pPr lvl="2"/>
            <a:r>
              <a:rPr lang="en-US" altLang="en-US">
                <a:ea typeface="ＭＳ Ｐゴシック" panose="020B0600070205080204" pitchFamily="34" charset="-128"/>
              </a:rPr>
              <a:t>If destination is local MAC address or broadcast address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Otherwise, adapter discards frame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Type: indicates the higher layer protocol 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Usually IP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But also Novell IPX, AppleTalk, …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CRC: cyclic redundancy check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Checked at receiver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If error is detected, the frame is simply dropped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00355" name="Slide Number Placeholder 3">
            <a:extLst>
              <a:ext uri="{FF2B5EF4-FFF2-40B4-BE49-F238E27FC236}">
                <a16:creationId xmlns:a16="http://schemas.microsoft.com/office/drawing/2014/main" id="{4B638570-A0E3-8270-08AA-1C187C038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0ACD84-9E2E-154D-AE98-2D362022328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0356" name="Picture 4" descr="552 Ethernet frame">
            <a:extLst>
              <a:ext uri="{FF2B5EF4-FFF2-40B4-BE49-F238E27FC236}">
                <a16:creationId xmlns:a16="http://schemas.microsoft.com/office/drawing/2014/main" id="{6A2B436D-0B9C-B7D9-BEE9-0CB530F9B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5559425"/>
            <a:ext cx="7558088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3619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4">
            <a:extLst>
              <a:ext uri="{FF2B5EF4-FFF2-40B4-BE49-F238E27FC236}">
                <a16:creationId xmlns:a16="http://schemas.microsoft.com/office/drawing/2014/main" id="{B2F8BB7C-3FEE-F13A-04EC-A1716CC03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Unreliable, Connectionless Service</a:t>
            </a:r>
          </a:p>
        </p:txBody>
      </p:sp>
      <p:sp>
        <p:nvSpPr>
          <p:cNvPr id="102402" name="Rectangle 5">
            <a:extLst>
              <a:ext uri="{FF2B5EF4-FFF2-40B4-BE49-F238E27FC236}">
                <a16:creationId xmlns:a16="http://schemas.microsoft.com/office/drawing/2014/main" id="{C0C0CE43-1BB5-CE27-AAE6-8B1520C2B7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Connectionless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No handshaking between send and receive adapter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Unreliable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Receiving adapter doesn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t send ACKs or NACKs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Packets passed to network layer can have gaps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Gaps can be filled by transport protocol (e.g., TCP)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Otherwise, the application will see the gaps</a:t>
            </a:r>
          </a:p>
        </p:txBody>
      </p:sp>
      <p:sp>
        <p:nvSpPr>
          <p:cNvPr id="102403" name="Slide Number Placeholder 3">
            <a:extLst>
              <a:ext uri="{FF2B5EF4-FFF2-40B4-BE49-F238E27FC236}">
                <a16:creationId xmlns:a16="http://schemas.microsoft.com/office/drawing/2014/main" id="{58FFB3CD-A5F9-979E-CFA5-E556FD193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BD1C72-229C-2849-A958-AC69D448A21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4">
            <a:extLst>
              <a:ext uri="{FF2B5EF4-FFF2-40B4-BE49-F238E27FC236}">
                <a16:creationId xmlns:a16="http://schemas.microsoft.com/office/drawing/2014/main" id="{E3FC5E46-0EC1-3FB3-FA64-46CB113C2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863"/>
            <a:ext cx="9144000" cy="1143001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Star topology and collision-free Ethernet</a:t>
            </a:r>
          </a:p>
        </p:txBody>
      </p:sp>
      <p:sp>
        <p:nvSpPr>
          <p:cNvPr id="104450" name="Slide Number Placeholder 3">
            <a:extLst>
              <a:ext uri="{FF2B5EF4-FFF2-40B4-BE49-F238E27FC236}">
                <a16:creationId xmlns:a16="http://schemas.microsoft.com/office/drawing/2014/main" id="{A897FEC1-7DC3-352C-A879-0D327F48A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8804C8-8FB9-C446-B960-592E4E373C0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4451" name="Picture 4" descr="Tutorial on Networks">
            <a:extLst>
              <a:ext uri="{FF2B5EF4-FFF2-40B4-BE49-F238E27FC236}">
                <a16:creationId xmlns:a16="http://schemas.microsoft.com/office/drawing/2014/main" id="{87306B6A-F970-47EE-9C21-08C5B905F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720725"/>
            <a:ext cx="55054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46" name="Picture 6" descr="Tutorial on Networks">
            <a:extLst>
              <a:ext uri="{FF2B5EF4-FFF2-40B4-BE49-F238E27FC236}">
                <a16:creationId xmlns:a16="http://schemas.microsoft.com/office/drawing/2014/main" id="{52C39B77-B36B-BEC4-130A-2449DEFF4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725738"/>
            <a:ext cx="4441825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C58284-71A5-F712-4DCC-6D8CB5897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7175" y="4811713"/>
            <a:ext cx="21859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Star topology</a:t>
            </a:r>
          </a:p>
        </p:txBody>
      </p:sp>
      <p:sp>
        <p:nvSpPr>
          <p:cNvPr id="104454" name="TextBox 9">
            <a:extLst>
              <a:ext uri="{FF2B5EF4-FFF2-40B4-BE49-F238E27FC236}">
                <a16:creationId xmlns:a16="http://schemas.microsoft.com/office/drawing/2014/main" id="{CA4C2C03-04AD-5620-685B-6E0637D2A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913" y="2228850"/>
            <a:ext cx="203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Bus topology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4">
            <a:extLst>
              <a:ext uri="{FF2B5EF4-FFF2-40B4-BE49-F238E27FC236}">
                <a16:creationId xmlns:a16="http://schemas.microsoft.com/office/drawing/2014/main" id="{955D408B-8EE5-2115-03FA-DCEBEC633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863"/>
            <a:ext cx="9144000" cy="1143001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Star topology and collision-free Ethernet</a:t>
            </a:r>
          </a:p>
        </p:txBody>
      </p:sp>
      <p:sp>
        <p:nvSpPr>
          <p:cNvPr id="106498" name="Slide Number Placeholder 3">
            <a:extLst>
              <a:ext uri="{FF2B5EF4-FFF2-40B4-BE49-F238E27FC236}">
                <a16:creationId xmlns:a16="http://schemas.microsoft.com/office/drawing/2014/main" id="{09E671CE-A782-C164-3356-C468B5CA7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42213A-98AC-4044-802C-C5852B4B097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6499" name="TextBox 2">
            <a:extLst>
              <a:ext uri="{FF2B5EF4-FFF2-40B4-BE49-F238E27FC236}">
                <a16:creationId xmlns:a16="http://schemas.microsoft.com/office/drawing/2014/main" id="{E0557FD0-4C08-B46E-F85F-1FBEA4557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6638" y="5572125"/>
            <a:ext cx="5262562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Star topology with hub and switch</a:t>
            </a:r>
          </a:p>
        </p:txBody>
      </p:sp>
      <p:pic>
        <p:nvPicPr>
          <p:cNvPr id="106500" name="Picture 2" descr="Switched Ethernet (Data Communications and Networking)">
            <a:extLst>
              <a:ext uri="{FF2B5EF4-FFF2-40B4-BE49-F238E27FC236}">
                <a16:creationId xmlns:a16="http://schemas.microsoft.com/office/drawing/2014/main" id="{1E1EFEB4-A3D4-9B12-7437-6C98ED656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9144000" cy="372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3" descr="5">
            <a:extLst>
              <a:ext uri="{FF2B5EF4-FFF2-40B4-BE49-F238E27FC236}">
                <a16:creationId xmlns:a16="http://schemas.microsoft.com/office/drawing/2014/main" id="{6DB9F164-78C5-B1A7-6802-24ED8EF7A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219200"/>
            <a:ext cx="4287837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178" name="Group 5">
            <a:extLst>
              <a:ext uri="{FF2B5EF4-FFF2-40B4-BE49-F238E27FC236}">
                <a16:creationId xmlns:a16="http://schemas.microsoft.com/office/drawing/2014/main" id="{9D126D50-7601-D961-0612-CB2F6060801A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219200"/>
            <a:ext cx="4287838" cy="5213350"/>
            <a:chOff x="4572000" y="1219200"/>
            <a:chExt cx="4287837" cy="5213960"/>
          </a:xfrm>
        </p:grpSpPr>
        <p:pic>
          <p:nvPicPr>
            <p:cNvPr id="50189" name="Picture 3" descr="5">
              <a:extLst>
                <a:ext uri="{FF2B5EF4-FFF2-40B4-BE49-F238E27FC236}">
                  <a16:creationId xmlns:a16="http://schemas.microsoft.com/office/drawing/2014/main" id="{F2412108-0F62-BB9E-D072-DD231B0480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219200"/>
              <a:ext cx="4287837" cy="5049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CC65D1A-901D-39C7-3F31-DF1ADF496877}"/>
                </a:ext>
              </a:extLst>
            </p:cNvPr>
            <p:cNvSpPr/>
            <p:nvPr/>
          </p:nvSpPr>
          <p:spPr>
            <a:xfrm>
              <a:off x="4956175" y="2468709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58D170E-B331-578B-2A51-692F5FBD694D}"/>
                </a:ext>
              </a:extLst>
            </p:cNvPr>
            <p:cNvSpPr/>
            <p:nvPr/>
          </p:nvSpPr>
          <p:spPr>
            <a:xfrm>
              <a:off x="6300788" y="2632240"/>
              <a:ext cx="1919287" cy="3724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2227C1-C522-BC47-F750-24E36D6D7B81}"/>
                </a:ext>
              </a:extLst>
            </p:cNvPr>
            <p:cNvSpPr/>
            <p:nvPr/>
          </p:nvSpPr>
          <p:spPr>
            <a:xfrm>
              <a:off x="6761162" y="2710037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C04D6952-1CEB-2DE9-6335-A0B9F584A081}"/>
                </a:ext>
              </a:extLst>
            </p:cNvPr>
            <p:cNvCxnSpPr/>
            <p:nvPr/>
          </p:nvCxnSpPr>
          <p:spPr>
            <a:xfrm>
              <a:off x="4956175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D2222A8-094F-70F1-2257-C76FF911257F}"/>
                </a:ext>
              </a:extLst>
            </p:cNvPr>
            <p:cNvCxnSpPr/>
            <p:nvPr/>
          </p:nvCxnSpPr>
          <p:spPr>
            <a:xfrm>
              <a:off x="8659812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33D7AB96-3A01-2A0A-5CC9-13F45CF37457}"/>
              </a:ext>
            </a:extLst>
          </p:cNvPr>
          <p:cNvSpPr/>
          <p:nvPr/>
        </p:nvSpPr>
        <p:spPr>
          <a:xfrm>
            <a:off x="6300788" y="2381250"/>
            <a:ext cx="163512" cy="1651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E147F4F-673B-11C5-C5E5-FCF2A1A2DB88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6381750" y="2546350"/>
            <a:ext cx="0" cy="2014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3F37762-415C-C2AF-606D-9674CE4E52B9}"/>
              </a:ext>
            </a:extLst>
          </p:cNvPr>
          <p:cNvCxnSpPr>
            <a:cxnSpLocks/>
          </p:cNvCxnSpPr>
          <p:nvPr/>
        </p:nvCxnSpPr>
        <p:spPr>
          <a:xfrm>
            <a:off x="6804025" y="2736850"/>
            <a:ext cx="0" cy="2014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CAE1F01-4851-B9AF-B798-04952176337A}"/>
              </a:ext>
            </a:extLst>
          </p:cNvPr>
          <p:cNvCxnSpPr>
            <a:cxnSpLocks/>
          </p:cNvCxnSpPr>
          <p:nvPr/>
        </p:nvCxnSpPr>
        <p:spPr>
          <a:xfrm>
            <a:off x="4914900" y="4032250"/>
            <a:ext cx="4227513" cy="16208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CF96822-3764-113D-9621-EA44AA4DCC50}"/>
              </a:ext>
            </a:extLst>
          </p:cNvPr>
          <p:cNvCxnSpPr>
            <a:cxnSpLocks/>
          </p:cNvCxnSpPr>
          <p:nvPr/>
        </p:nvCxnSpPr>
        <p:spPr>
          <a:xfrm>
            <a:off x="7337425" y="2930525"/>
            <a:ext cx="0" cy="2014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8A0E246-CB58-9823-8C2D-EAFFBA2D8188}"/>
              </a:ext>
            </a:extLst>
          </p:cNvPr>
          <p:cNvCxnSpPr>
            <a:cxnSpLocks/>
          </p:cNvCxnSpPr>
          <p:nvPr/>
        </p:nvCxnSpPr>
        <p:spPr>
          <a:xfrm>
            <a:off x="7731125" y="3114675"/>
            <a:ext cx="0" cy="2014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2ED2C01-24EF-AB5E-D86D-29A05E399EDC}"/>
              </a:ext>
            </a:extLst>
          </p:cNvPr>
          <p:cNvCxnSpPr>
            <a:cxnSpLocks/>
          </p:cNvCxnSpPr>
          <p:nvPr/>
        </p:nvCxnSpPr>
        <p:spPr>
          <a:xfrm>
            <a:off x="8335963" y="3322638"/>
            <a:ext cx="0" cy="20161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7236E98-6C61-FBB1-1D53-D430D10D4CDE}"/>
              </a:ext>
            </a:extLst>
          </p:cNvPr>
          <p:cNvCxnSpPr>
            <a:cxnSpLocks/>
          </p:cNvCxnSpPr>
          <p:nvPr/>
        </p:nvCxnSpPr>
        <p:spPr>
          <a:xfrm>
            <a:off x="5916613" y="2827338"/>
            <a:ext cx="0" cy="20145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39A8520-058B-7F58-3412-381DF3C95D55}"/>
              </a:ext>
            </a:extLst>
          </p:cNvPr>
          <p:cNvCxnSpPr>
            <a:cxnSpLocks/>
          </p:cNvCxnSpPr>
          <p:nvPr/>
        </p:nvCxnSpPr>
        <p:spPr>
          <a:xfrm>
            <a:off x="5338763" y="3059113"/>
            <a:ext cx="0" cy="20161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188" name="Title 1">
            <a:extLst>
              <a:ext uri="{FF2B5EF4-FFF2-40B4-BE49-F238E27FC236}">
                <a16:creationId xmlns:a16="http://schemas.microsoft.com/office/drawing/2014/main" id="{DFD0A172-C709-80CA-B2B4-F750ACAFD7DD}"/>
              </a:ext>
            </a:extLst>
          </p:cNvPr>
          <p:cNvSpPr txBox="1">
            <a:spLocks/>
          </p:cNvSpPr>
          <p:nvPr/>
        </p:nvSpPr>
        <p:spPr bwMode="auto">
          <a:xfrm>
            <a:off x="457200" y="-2190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CSMA: The time-space graph of collision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4">
            <a:extLst>
              <a:ext uri="{FF2B5EF4-FFF2-40B4-BE49-F238E27FC236}">
                <a16:creationId xmlns:a16="http://schemas.microsoft.com/office/drawing/2014/main" id="{A8E63586-CB2E-AF08-E753-96226AEC20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Repeaters, Hubs, Bridges and Switches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E25414E-9FE4-6BD8-C797-C5FCFBF6D0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pitchFamily="1" charset="0"/>
              <a:buNone/>
              <a:defRPr/>
            </a:pPr>
            <a:endParaRPr lang="en-US"/>
          </a:p>
        </p:txBody>
      </p:sp>
      <p:sp>
        <p:nvSpPr>
          <p:cNvPr id="108547" name="Slide Number Placeholder 3">
            <a:extLst>
              <a:ext uri="{FF2B5EF4-FFF2-40B4-BE49-F238E27FC236}">
                <a16:creationId xmlns:a16="http://schemas.microsoft.com/office/drawing/2014/main" id="{3413B23E-26A3-98F4-239D-41A536750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F584F4-5365-D640-9EE4-8BF9FE6E9D01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Number Placeholder 1">
            <a:extLst>
              <a:ext uri="{FF2B5EF4-FFF2-40B4-BE49-F238E27FC236}">
                <a16:creationId xmlns:a16="http://schemas.microsoft.com/office/drawing/2014/main" id="{9BD48C65-986F-8B94-5D2A-2C75FBFB96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58A078-4FFF-8145-97BC-8267AD27AFE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9570" name="Picture 2">
            <a:extLst>
              <a:ext uri="{FF2B5EF4-FFF2-40B4-BE49-F238E27FC236}">
                <a16:creationId xmlns:a16="http://schemas.microsoft.com/office/drawing/2014/main" id="{A894284D-4D8A-BA43-97A7-C370251C5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915988"/>
            <a:ext cx="469265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FA2F2A-9755-C2A2-666C-EDA30BD58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3260725"/>
            <a:ext cx="3516313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C394F2-18B5-BA6C-AB71-E71B848C9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3132138"/>
            <a:ext cx="469265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1">
            <a:extLst>
              <a:ext uri="{FF2B5EF4-FFF2-40B4-BE49-F238E27FC236}">
                <a16:creationId xmlns:a16="http://schemas.microsoft.com/office/drawing/2014/main" id="{88338A1B-1D32-6193-40D9-007659A294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3E205B-487C-A747-A8FE-6F94077E419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10594" name="Picture 3">
            <a:extLst>
              <a:ext uri="{FF2B5EF4-FFF2-40B4-BE49-F238E27FC236}">
                <a16:creationId xmlns:a16="http://schemas.microsoft.com/office/drawing/2014/main" id="{4271AF11-5ADD-212A-703D-E553BFB09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838"/>
            <a:ext cx="9144000" cy="59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Number Placeholder 3">
            <a:extLst>
              <a:ext uri="{FF2B5EF4-FFF2-40B4-BE49-F238E27FC236}">
                <a16:creationId xmlns:a16="http://schemas.microsoft.com/office/drawing/2014/main" id="{ECF0CFE3-7D5A-9569-1218-C1566431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436C96-E0F7-4742-8FF1-BF153F55699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13149323-26E3-E200-773E-C887164D8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Physical Layer: Repeaters</a:t>
            </a:r>
          </a:p>
        </p:txBody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1E96449E-F8CF-C2FF-C26B-7F1C0C4B9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458200" cy="359251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Distance limitation in local-area networks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Electrical signal becomes weaker as it travels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Imposes a limit on the length of a LAN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Repeaters join LANs together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Analog electronic device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Continuously monitors electrical signals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Transmits an amplified copy </a:t>
            </a:r>
          </a:p>
        </p:txBody>
      </p:sp>
      <p:graphicFrame>
        <p:nvGraphicFramePr>
          <p:cNvPr id="111620" name="Object 2">
            <a:extLst>
              <a:ext uri="{FF2B5EF4-FFF2-40B4-BE49-F238E27FC236}">
                <a16:creationId xmlns:a16="http://schemas.microsoft.com/office/drawing/2014/main" id="{E57086B3-B20D-AE4C-CB48-BC3D1FF1A121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01650" y="4808538"/>
          <a:ext cx="8334375" cy="235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29400500" imgH="6985000" progId="Visio.Drawing.5">
                  <p:embed/>
                </p:oleObj>
              </mc:Choice>
              <mc:Fallback>
                <p:oleObj name="VISIO" r:id="rId3" imgW="29400500" imgH="6985000" progId="Visio.Drawing.5">
                  <p:embed/>
                  <p:pic>
                    <p:nvPicPr>
                      <p:cNvPr id="111620" name="Object 2">
                        <a:extLst>
                          <a:ext uri="{FF2B5EF4-FFF2-40B4-BE49-F238E27FC236}">
                            <a16:creationId xmlns:a16="http://schemas.microsoft.com/office/drawing/2014/main" id="{E57086B3-B20D-AE4C-CB48-BC3D1FF1A1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650" y="4808538"/>
                        <a:ext cx="8334375" cy="2354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Number Placeholder 3">
            <a:extLst>
              <a:ext uri="{FF2B5EF4-FFF2-40B4-BE49-F238E27FC236}">
                <a16:creationId xmlns:a16="http://schemas.microsoft.com/office/drawing/2014/main" id="{879C1067-3F46-5D50-F631-272EDAF22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619A90-7303-5E41-8E7F-1D55723C3F4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96936B92-DBC4-C9C0-7CDA-64FCB9C04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Physical Layer: Hubs</a:t>
            </a:r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A0F4B275-80A8-CA13-ADBC-2D5FE77E58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Joins multiple input lines electrically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Designed to hold multiple line cards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Do not necessarily amplify the signal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Very similar to repeaters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Also operates at the physical layer</a:t>
            </a:r>
          </a:p>
        </p:txBody>
      </p:sp>
      <p:sp>
        <p:nvSpPr>
          <p:cNvPr id="113668" name="Rectangle 19">
            <a:extLst>
              <a:ext uri="{FF2B5EF4-FFF2-40B4-BE49-F238E27FC236}">
                <a16:creationId xmlns:a16="http://schemas.microsoft.com/office/drawing/2014/main" id="{DAE9E8D0-A805-4971-867C-F458C7DA1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7188" y="5680075"/>
            <a:ext cx="361950" cy="74613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113669" name="Object 2">
            <a:extLst>
              <a:ext uri="{FF2B5EF4-FFF2-40B4-BE49-F238E27FC236}">
                <a16:creationId xmlns:a16="http://schemas.microsoft.com/office/drawing/2014/main" id="{7860E2C4-A0F9-1762-8085-D1BADF3AB2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57338" y="6030913"/>
          <a:ext cx="520700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308100" imgH="1079500" progId="MS_ClipArt_Gallery.2">
                  <p:embed/>
                </p:oleObj>
              </mc:Choice>
              <mc:Fallback>
                <p:oleObj name="Clip" r:id="rId3" imgW="1308100" imgH="1079500" progId="MS_ClipArt_Gallery.2">
                  <p:embed/>
                  <p:pic>
                    <p:nvPicPr>
                      <p:cNvPr id="113669" name="Object 2">
                        <a:extLst>
                          <a:ext uri="{FF2B5EF4-FFF2-40B4-BE49-F238E27FC236}">
                            <a16:creationId xmlns:a16="http://schemas.microsoft.com/office/drawing/2014/main" id="{7860E2C4-A0F9-1762-8085-D1BADF3AB2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7338" y="6030913"/>
                        <a:ext cx="520700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0" name="Object 3">
            <a:extLst>
              <a:ext uri="{FF2B5EF4-FFF2-40B4-BE49-F238E27FC236}">
                <a16:creationId xmlns:a16="http://schemas.microsoft.com/office/drawing/2014/main" id="{21C048F2-BD95-5DB4-A024-4776EC7F84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43438" y="6045200"/>
          <a:ext cx="522287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308100" imgH="1079500" progId="MS_ClipArt_Gallery.2">
                  <p:embed/>
                </p:oleObj>
              </mc:Choice>
              <mc:Fallback>
                <p:oleObj name="Clip" r:id="rId5" imgW="1308100" imgH="1079500" progId="MS_ClipArt_Gallery.2">
                  <p:embed/>
                  <p:pic>
                    <p:nvPicPr>
                      <p:cNvPr id="113670" name="Object 3">
                        <a:extLst>
                          <a:ext uri="{FF2B5EF4-FFF2-40B4-BE49-F238E27FC236}">
                            <a16:creationId xmlns:a16="http://schemas.microsoft.com/office/drawing/2014/main" id="{21C048F2-BD95-5DB4-A024-4776EC7F84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6045200"/>
                        <a:ext cx="522287" cy="37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1" name="Object 4">
            <a:extLst>
              <a:ext uri="{FF2B5EF4-FFF2-40B4-BE49-F238E27FC236}">
                <a16:creationId xmlns:a16="http://schemas.microsoft.com/office/drawing/2014/main" id="{FC7FD48F-30B5-A74B-454F-6DFEF79FE5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72125" y="5994400"/>
          <a:ext cx="520700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8100" imgH="1079500" progId="MS_ClipArt_Gallery.2">
                  <p:embed/>
                </p:oleObj>
              </mc:Choice>
              <mc:Fallback>
                <p:oleObj name="Clip" r:id="rId6" imgW="1308100" imgH="1079500" progId="MS_ClipArt_Gallery.2">
                  <p:embed/>
                  <p:pic>
                    <p:nvPicPr>
                      <p:cNvPr id="113671" name="Object 4">
                        <a:extLst>
                          <a:ext uri="{FF2B5EF4-FFF2-40B4-BE49-F238E27FC236}">
                            <a16:creationId xmlns:a16="http://schemas.microsoft.com/office/drawing/2014/main" id="{FC7FD48F-30B5-A74B-454F-6DFEF79FE5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25" y="5994400"/>
                        <a:ext cx="520700" cy="37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2" name="Object 5">
            <a:extLst>
              <a:ext uri="{FF2B5EF4-FFF2-40B4-BE49-F238E27FC236}">
                <a16:creationId xmlns:a16="http://schemas.microsoft.com/office/drawing/2014/main" id="{CCB34EC7-4FF4-2A0A-B4F7-2A9ED2C5D9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09813" y="6057900"/>
          <a:ext cx="522287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8100" imgH="1079500" progId="MS_ClipArt_Gallery.2">
                  <p:embed/>
                </p:oleObj>
              </mc:Choice>
              <mc:Fallback>
                <p:oleObj name="Clip" r:id="rId7" imgW="1308100" imgH="1079500" progId="MS_ClipArt_Gallery.2">
                  <p:embed/>
                  <p:pic>
                    <p:nvPicPr>
                      <p:cNvPr id="113672" name="Object 5">
                        <a:extLst>
                          <a:ext uri="{FF2B5EF4-FFF2-40B4-BE49-F238E27FC236}">
                            <a16:creationId xmlns:a16="http://schemas.microsoft.com/office/drawing/2014/main" id="{CCB34EC7-4FF4-2A0A-B4F7-2A9ED2C5D93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9813" y="6057900"/>
                        <a:ext cx="522287" cy="37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673" name="Rectangle 24">
            <a:extLst>
              <a:ext uri="{FF2B5EF4-FFF2-40B4-BE49-F238E27FC236}">
                <a16:creationId xmlns:a16="http://schemas.microsoft.com/office/drawing/2014/main" id="{13CC4D25-A0F3-4EEB-9D08-556A41F01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038" y="5689600"/>
            <a:ext cx="360362" cy="74613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74" name="Rectangle 25">
            <a:extLst>
              <a:ext uri="{FF2B5EF4-FFF2-40B4-BE49-F238E27FC236}">
                <a16:creationId xmlns:a16="http://schemas.microsoft.com/office/drawing/2014/main" id="{9F822BBA-8CDD-F53C-F692-3A00762F3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5676900"/>
            <a:ext cx="361950" cy="74613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113675" name="Object 6">
            <a:extLst>
              <a:ext uri="{FF2B5EF4-FFF2-40B4-BE49-F238E27FC236}">
                <a16:creationId xmlns:a16="http://schemas.microsoft.com/office/drawing/2014/main" id="{EB5C8861-C477-C29A-B232-42043D6AA9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82963" y="5875338"/>
          <a:ext cx="522287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1308100" imgH="1079500" progId="MS_ClipArt_Gallery.2">
                  <p:embed/>
                </p:oleObj>
              </mc:Choice>
              <mc:Fallback>
                <p:oleObj name="Clip" r:id="rId8" imgW="1308100" imgH="1079500" progId="MS_ClipArt_Gallery.2">
                  <p:embed/>
                  <p:pic>
                    <p:nvPicPr>
                      <p:cNvPr id="113675" name="Object 6">
                        <a:extLst>
                          <a:ext uri="{FF2B5EF4-FFF2-40B4-BE49-F238E27FC236}">
                            <a16:creationId xmlns:a16="http://schemas.microsoft.com/office/drawing/2014/main" id="{EB5C8861-C477-C29A-B232-42043D6AA94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2963" y="5875338"/>
                        <a:ext cx="522287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6" name="Object 7">
            <a:extLst>
              <a:ext uri="{FF2B5EF4-FFF2-40B4-BE49-F238E27FC236}">
                <a16:creationId xmlns:a16="http://schemas.microsoft.com/office/drawing/2014/main" id="{040B2483-A124-44F9-561F-F6419284E6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83025" y="6405563"/>
          <a:ext cx="522288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9" imgW="1308100" imgH="1079500" progId="MS_ClipArt_Gallery.2">
                  <p:embed/>
                </p:oleObj>
              </mc:Choice>
              <mc:Fallback>
                <p:oleObj name="Clip" r:id="rId9" imgW="1308100" imgH="1079500" progId="MS_ClipArt_Gallery.2">
                  <p:embed/>
                  <p:pic>
                    <p:nvPicPr>
                      <p:cNvPr id="113676" name="Object 7">
                        <a:extLst>
                          <a:ext uri="{FF2B5EF4-FFF2-40B4-BE49-F238E27FC236}">
                            <a16:creationId xmlns:a16="http://schemas.microsoft.com/office/drawing/2014/main" id="{040B2483-A124-44F9-561F-F6419284E6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3025" y="6405563"/>
                        <a:ext cx="522288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7" name="Object 8">
            <a:extLst>
              <a:ext uri="{FF2B5EF4-FFF2-40B4-BE49-F238E27FC236}">
                <a16:creationId xmlns:a16="http://schemas.microsoft.com/office/drawing/2014/main" id="{5D3D7C44-EE21-1701-3895-9DB084AC18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37413" y="5840413"/>
          <a:ext cx="522287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0" imgW="1308100" imgH="1079500" progId="MS_ClipArt_Gallery.2">
                  <p:embed/>
                </p:oleObj>
              </mc:Choice>
              <mc:Fallback>
                <p:oleObj name="Clip" r:id="rId10" imgW="1308100" imgH="1079500" progId="MS_ClipArt_Gallery.2">
                  <p:embed/>
                  <p:pic>
                    <p:nvPicPr>
                      <p:cNvPr id="113677" name="Object 8">
                        <a:extLst>
                          <a:ext uri="{FF2B5EF4-FFF2-40B4-BE49-F238E27FC236}">
                            <a16:creationId xmlns:a16="http://schemas.microsoft.com/office/drawing/2014/main" id="{5D3D7C44-EE21-1701-3895-9DB084AC18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7413" y="5840413"/>
                        <a:ext cx="522287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8" name="Object 9">
            <a:extLst>
              <a:ext uri="{FF2B5EF4-FFF2-40B4-BE49-F238E27FC236}">
                <a16:creationId xmlns:a16="http://schemas.microsoft.com/office/drawing/2014/main" id="{604BFFDB-FDF3-2F79-D93F-96F3A7958C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76988" y="6251575"/>
          <a:ext cx="522287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1" imgW="1308100" imgH="1079500" progId="MS_ClipArt_Gallery.2">
                  <p:embed/>
                </p:oleObj>
              </mc:Choice>
              <mc:Fallback>
                <p:oleObj name="Clip" r:id="rId11" imgW="1308100" imgH="1079500" progId="MS_ClipArt_Gallery.2">
                  <p:embed/>
                  <p:pic>
                    <p:nvPicPr>
                      <p:cNvPr id="113678" name="Object 9">
                        <a:extLst>
                          <a:ext uri="{FF2B5EF4-FFF2-40B4-BE49-F238E27FC236}">
                            <a16:creationId xmlns:a16="http://schemas.microsoft.com/office/drawing/2014/main" id="{604BFFDB-FDF3-2F79-D93F-96F3A7958C5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6988" y="6251575"/>
                        <a:ext cx="522287" cy="37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9" name="Object 10">
            <a:extLst>
              <a:ext uri="{FF2B5EF4-FFF2-40B4-BE49-F238E27FC236}">
                <a16:creationId xmlns:a16="http://schemas.microsoft.com/office/drawing/2014/main" id="{9116F754-90C1-CF88-918E-2468B3F1F0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5688" y="5499100"/>
          <a:ext cx="522287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2" imgW="1308100" imgH="1079500" progId="MS_ClipArt_Gallery.2">
                  <p:embed/>
                </p:oleObj>
              </mc:Choice>
              <mc:Fallback>
                <p:oleObj name="Clip" r:id="rId12" imgW="1308100" imgH="1079500" progId="MS_ClipArt_Gallery.2">
                  <p:embed/>
                  <p:pic>
                    <p:nvPicPr>
                      <p:cNvPr id="113679" name="Object 10">
                        <a:extLst>
                          <a:ext uri="{FF2B5EF4-FFF2-40B4-BE49-F238E27FC236}">
                            <a16:creationId xmlns:a16="http://schemas.microsoft.com/office/drawing/2014/main" id="{9116F754-90C1-CF88-918E-2468B3F1F0B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5688" y="5499100"/>
                        <a:ext cx="522287" cy="37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680" name="Line 31">
            <a:extLst>
              <a:ext uri="{FF2B5EF4-FFF2-40B4-BE49-F238E27FC236}">
                <a16:creationId xmlns:a16="http://schemas.microsoft.com/office/drawing/2014/main" id="{2EFADC0D-B238-D805-6B6D-8D5D5C72CEB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84313" y="5681663"/>
            <a:ext cx="69373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81" name="Line 32">
            <a:extLst>
              <a:ext uri="{FF2B5EF4-FFF2-40B4-BE49-F238E27FC236}">
                <a16:creationId xmlns:a16="http://schemas.microsoft.com/office/drawing/2014/main" id="{86F3B3C8-4622-BF60-AA42-91AE5EC15D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25638" y="5734050"/>
            <a:ext cx="341312" cy="347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82" name="Line 33">
            <a:extLst>
              <a:ext uri="{FF2B5EF4-FFF2-40B4-BE49-F238E27FC236}">
                <a16:creationId xmlns:a16="http://schemas.microsoft.com/office/drawing/2014/main" id="{FB720CE1-53B4-1226-D328-CB01B47F0C9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05063" y="5765800"/>
            <a:ext cx="90487" cy="325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83" name="Line 34">
            <a:extLst>
              <a:ext uri="{FF2B5EF4-FFF2-40B4-BE49-F238E27FC236}">
                <a16:creationId xmlns:a16="http://schemas.microsoft.com/office/drawing/2014/main" id="{E8B4253A-D0E4-7ED5-C364-FBF595DFA2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27463" y="5724525"/>
            <a:ext cx="431800" cy="238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84" name="Line 35">
            <a:extLst>
              <a:ext uri="{FF2B5EF4-FFF2-40B4-BE49-F238E27FC236}">
                <a16:creationId xmlns:a16="http://schemas.microsoft.com/office/drawing/2014/main" id="{39ADE3AF-2357-4960-7F21-552440F596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84650" y="5745163"/>
            <a:ext cx="158750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85" name="Line 36">
            <a:extLst>
              <a:ext uri="{FF2B5EF4-FFF2-40B4-BE49-F238E27FC236}">
                <a16:creationId xmlns:a16="http://schemas.microsoft.com/office/drawing/2014/main" id="{467F0912-A968-F4A6-1AD0-7AAFD4B8F85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2313" y="5681663"/>
            <a:ext cx="287337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86" name="Line 37">
            <a:extLst>
              <a:ext uri="{FF2B5EF4-FFF2-40B4-BE49-F238E27FC236}">
                <a16:creationId xmlns:a16="http://schemas.microsoft.com/office/drawing/2014/main" id="{8D98CE48-459C-FF36-E917-9180C79337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91225" y="5765800"/>
            <a:ext cx="536575" cy="271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87" name="Line 38">
            <a:extLst>
              <a:ext uri="{FF2B5EF4-FFF2-40B4-BE49-F238E27FC236}">
                <a16:creationId xmlns:a16="http://schemas.microsoft.com/office/drawing/2014/main" id="{E68305BB-0679-5006-1D00-1BF2F51B30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64313" y="5734050"/>
            <a:ext cx="14287" cy="520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88" name="Line 39">
            <a:extLst>
              <a:ext uri="{FF2B5EF4-FFF2-40B4-BE49-F238E27FC236}">
                <a16:creationId xmlns:a16="http://schemas.microsoft.com/office/drawing/2014/main" id="{7FC4473D-1B40-3A70-50F0-EA059F89456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7188" y="5648325"/>
            <a:ext cx="641350" cy="269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89" name="Line 40">
            <a:extLst>
              <a:ext uri="{FF2B5EF4-FFF2-40B4-BE49-F238E27FC236}">
                <a16:creationId xmlns:a16="http://schemas.microsoft.com/office/drawing/2014/main" id="{0B492664-4F92-AF57-349A-6A802422C7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93950" y="4338638"/>
            <a:ext cx="2082800" cy="1190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90" name="Line 41">
            <a:extLst>
              <a:ext uri="{FF2B5EF4-FFF2-40B4-BE49-F238E27FC236}">
                <a16:creationId xmlns:a16="http://schemas.microsoft.com/office/drawing/2014/main" id="{AE9BB448-BC34-94CB-4092-719403B894A9}"/>
              </a:ext>
            </a:extLst>
          </p:cNvPr>
          <p:cNvSpPr>
            <a:spLocks noChangeShapeType="1"/>
          </p:cNvSpPr>
          <p:nvPr/>
        </p:nvSpPr>
        <p:spPr bwMode="auto">
          <a:xfrm>
            <a:off x="4471988" y="4327525"/>
            <a:ext cx="0" cy="1233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91" name="Line 42">
            <a:extLst>
              <a:ext uri="{FF2B5EF4-FFF2-40B4-BE49-F238E27FC236}">
                <a16:creationId xmlns:a16="http://schemas.microsoft.com/office/drawing/2014/main" id="{28542F89-5CC8-ECCD-0F9D-B9FE4728CC8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51375" y="4273550"/>
            <a:ext cx="1873250" cy="1363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92" name="Text Box 43">
            <a:extLst>
              <a:ext uri="{FF2B5EF4-FFF2-40B4-BE49-F238E27FC236}">
                <a16:creationId xmlns:a16="http://schemas.microsoft.com/office/drawing/2014/main" id="{58ED877F-D037-7C0D-9444-7216DED2D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563" y="5459413"/>
            <a:ext cx="579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hub</a:t>
            </a:r>
          </a:p>
        </p:txBody>
      </p:sp>
      <p:sp>
        <p:nvSpPr>
          <p:cNvPr id="113693" name="Text Box 44">
            <a:extLst>
              <a:ext uri="{FF2B5EF4-FFF2-40B4-BE49-F238E27FC236}">
                <a16:creationId xmlns:a16="http://schemas.microsoft.com/office/drawing/2014/main" id="{BB894DF1-27FE-8B12-A77F-92190D9D2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75" y="5468938"/>
            <a:ext cx="5699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hub</a:t>
            </a:r>
          </a:p>
        </p:txBody>
      </p:sp>
      <p:sp>
        <p:nvSpPr>
          <p:cNvPr id="113694" name="Text Box 45">
            <a:extLst>
              <a:ext uri="{FF2B5EF4-FFF2-40B4-BE49-F238E27FC236}">
                <a16:creationId xmlns:a16="http://schemas.microsoft.com/office/drawing/2014/main" id="{5AAB12F7-D199-12F2-9B71-16540EC6A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0525" y="5329238"/>
            <a:ext cx="5699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hub</a:t>
            </a:r>
          </a:p>
        </p:txBody>
      </p:sp>
      <p:sp>
        <p:nvSpPr>
          <p:cNvPr id="113695" name="Text Box 46">
            <a:extLst>
              <a:ext uri="{FF2B5EF4-FFF2-40B4-BE49-F238E27FC236}">
                <a16:creationId xmlns:a16="http://schemas.microsoft.com/office/drawing/2014/main" id="{001E537A-A8C4-F53F-FC28-C925A4CB9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5363" y="3997325"/>
            <a:ext cx="5699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hub</a:t>
            </a:r>
          </a:p>
        </p:txBody>
      </p:sp>
      <p:sp>
        <p:nvSpPr>
          <p:cNvPr id="113696" name="Rectangle 47">
            <a:extLst>
              <a:ext uri="{FF2B5EF4-FFF2-40B4-BE49-F238E27FC236}">
                <a16:creationId xmlns:a16="http://schemas.microsoft.com/office/drawing/2014/main" id="{DCA60E5F-2302-F227-05F2-660E535A2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75" y="4291013"/>
            <a:ext cx="361950" cy="74612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Number Placeholder 1">
            <a:extLst>
              <a:ext uri="{FF2B5EF4-FFF2-40B4-BE49-F238E27FC236}">
                <a16:creationId xmlns:a16="http://schemas.microsoft.com/office/drawing/2014/main" id="{00E73C57-8D01-5A3A-5720-5C485FA5A6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22E1DC-AB70-B143-B6E3-5468D37A4C4D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15714" name="Picture 2" descr="Hub regenerating a signal. A signal is sent from a PC to a Hub and onwards. The original signal from the PC is shown as a square wave representing bits 10010. By the hub the signal has become &quot;original + noise&quot;. Where the signal was flat in the original signal, it is now moving up and down . However this signal never crosses a threshold (shown as a purple dashed line) between the heights that represented 1 and 0 in the original signal. After the hub the &quot;regenerated signal&quot; is the same as the &quot;original signal&quot;. ">
            <a:extLst>
              <a:ext uri="{FF2B5EF4-FFF2-40B4-BE49-F238E27FC236}">
                <a16:creationId xmlns:a16="http://schemas.microsoft.com/office/drawing/2014/main" id="{48235A7B-51F3-7C01-F7A1-0239ACA8C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8" y="1554163"/>
            <a:ext cx="6245225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Rectangle 2">
            <a:extLst>
              <a:ext uri="{FF2B5EF4-FFF2-40B4-BE49-F238E27FC236}">
                <a16:creationId xmlns:a16="http://schemas.microsoft.com/office/drawing/2014/main" id="{79F71D74-1470-3361-A397-5C5D8C61A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Physical Layer: Hubs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Slide Number Placeholder 3">
            <a:extLst>
              <a:ext uri="{FF2B5EF4-FFF2-40B4-BE49-F238E27FC236}">
                <a16:creationId xmlns:a16="http://schemas.microsoft.com/office/drawing/2014/main" id="{F712C9C6-A279-3198-B29C-05124314D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F80728-AD43-6E4B-98C8-F9EB072BF55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F039AA8B-8D2A-360B-76D0-206048986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Limitations of Repeaters and Hubs</a:t>
            </a:r>
          </a:p>
        </p:txBody>
      </p:sp>
      <p:sp>
        <p:nvSpPr>
          <p:cNvPr id="1278979" name="Rectangle 3">
            <a:extLst>
              <a:ext uri="{FF2B5EF4-FFF2-40B4-BE49-F238E27FC236}">
                <a16:creationId xmlns:a16="http://schemas.microsoft.com/office/drawing/2014/main" id="{AA48AB06-CD5F-AB4D-1253-7184B59DFD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One large shared link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Each bit is sent everywhere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So, aggregate throughput is limited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Cannot support multiple LAN technologies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Does not buffer or interpret frames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Can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t interconnect between different rates/formats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Limitations on maximum nodes and distances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Shared medium imposes length limits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E.g., cannot go beyond 2500 meters on Ethernet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8979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Number Placeholder 4">
            <a:extLst>
              <a:ext uri="{FF2B5EF4-FFF2-40B4-BE49-F238E27FC236}">
                <a16:creationId xmlns:a16="http://schemas.microsoft.com/office/drawing/2014/main" id="{F3906BA4-EDC6-5607-C70E-6774F4B96D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FC1F6C-777F-E54B-B8FE-B48E3A0D49D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82C75E50-CE3B-EE78-3022-AD9037339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Link Layer: Bridges</a:t>
            </a:r>
          </a:p>
        </p:txBody>
      </p:sp>
      <p:sp>
        <p:nvSpPr>
          <p:cNvPr id="118787" name="Rectangle 4">
            <a:extLst>
              <a:ext uri="{FF2B5EF4-FFF2-40B4-BE49-F238E27FC236}">
                <a16:creationId xmlns:a16="http://schemas.microsoft.com/office/drawing/2014/main" id="{13B2B4CB-E0EC-1716-B55B-2C7535780BCC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Connects two or more LANs at the link layer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Extracts destination address from the frame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Looks up the destination in a table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Forwards the frame to the appropriate segment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Each segment can carry its own traffic</a:t>
            </a:r>
          </a:p>
        </p:txBody>
      </p:sp>
      <p:sp>
        <p:nvSpPr>
          <p:cNvPr id="118788" name="Line 6">
            <a:extLst>
              <a:ext uri="{FF2B5EF4-FFF2-40B4-BE49-F238E27FC236}">
                <a16:creationId xmlns:a16="http://schemas.microsoft.com/office/drawing/2014/main" id="{BA386F79-04B8-BFB0-736D-FF21B6E1350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4881563"/>
            <a:ext cx="2438400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789" name="Rectangle 7">
            <a:extLst>
              <a:ext uri="{FF2B5EF4-FFF2-40B4-BE49-F238E27FC236}">
                <a16:creationId xmlns:a16="http://schemas.microsoft.com/office/drawing/2014/main" id="{394B9A74-5214-0ED3-42DA-3ED4E554D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9450" y="4367213"/>
            <a:ext cx="609600" cy="28416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790" name="Line 8">
            <a:extLst>
              <a:ext uri="{FF2B5EF4-FFF2-40B4-BE49-F238E27FC236}">
                <a16:creationId xmlns:a16="http://schemas.microsoft.com/office/drawing/2014/main" id="{D94A53D9-6A2E-A617-606A-BB3B89BBE53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47900" y="46593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791" name="Rectangle 9">
            <a:extLst>
              <a:ext uri="{FF2B5EF4-FFF2-40B4-BE49-F238E27FC236}">
                <a16:creationId xmlns:a16="http://schemas.microsoft.com/office/drawing/2014/main" id="{72EC9671-8231-5463-E7E9-B06ADF2A6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3850" y="4367213"/>
            <a:ext cx="609600" cy="28416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792" name="Line 10">
            <a:extLst>
              <a:ext uri="{FF2B5EF4-FFF2-40B4-BE49-F238E27FC236}">
                <a16:creationId xmlns:a16="http://schemas.microsoft.com/office/drawing/2014/main" id="{1BE1D1D2-3305-BA51-285F-EB643FFC87FC}"/>
              </a:ext>
            </a:extLst>
          </p:cNvPr>
          <p:cNvSpPr>
            <a:spLocks noChangeShapeType="1"/>
          </p:cNvSpPr>
          <p:nvPr/>
        </p:nvSpPr>
        <p:spPr bwMode="auto">
          <a:xfrm>
            <a:off x="3162300" y="46593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793" name="Rectangle 11">
            <a:extLst>
              <a:ext uri="{FF2B5EF4-FFF2-40B4-BE49-F238E27FC236}">
                <a16:creationId xmlns:a16="http://schemas.microsoft.com/office/drawing/2014/main" id="{61F69FDC-86AD-AA6E-BEFA-66187A058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0" y="4367213"/>
            <a:ext cx="609600" cy="284162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794" name="Line 12">
            <a:extLst>
              <a:ext uri="{FF2B5EF4-FFF2-40B4-BE49-F238E27FC236}">
                <a16:creationId xmlns:a16="http://schemas.microsoft.com/office/drawing/2014/main" id="{B69BA93A-E883-2F59-7863-0F60C1320E06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6700" y="46593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795" name="Rectangle 13">
            <a:extLst>
              <a:ext uri="{FF2B5EF4-FFF2-40B4-BE49-F238E27FC236}">
                <a16:creationId xmlns:a16="http://schemas.microsoft.com/office/drawing/2014/main" id="{5FE3ACB0-A55B-0D53-5685-356099D162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2650" y="4367213"/>
            <a:ext cx="609600" cy="28416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796" name="Line 14">
            <a:extLst>
              <a:ext uri="{FF2B5EF4-FFF2-40B4-BE49-F238E27FC236}">
                <a16:creationId xmlns:a16="http://schemas.microsoft.com/office/drawing/2014/main" id="{C671F0C8-B202-C043-E479-E91BFCBBB4D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46593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797" name="Rectangle 15">
            <a:extLst>
              <a:ext uri="{FF2B5EF4-FFF2-40B4-BE49-F238E27FC236}">
                <a16:creationId xmlns:a16="http://schemas.microsoft.com/office/drawing/2014/main" id="{71282E98-6CF6-98FB-DF42-1D4C8E438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7050" y="4367213"/>
            <a:ext cx="609600" cy="28416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798" name="Line 16">
            <a:extLst>
              <a:ext uri="{FF2B5EF4-FFF2-40B4-BE49-F238E27FC236}">
                <a16:creationId xmlns:a16="http://schemas.microsoft.com/office/drawing/2014/main" id="{44112744-05D6-CA7D-D9F0-9699D61C22B9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5500" y="46593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799" name="Line 17">
            <a:extLst>
              <a:ext uri="{FF2B5EF4-FFF2-40B4-BE49-F238E27FC236}">
                <a16:creationId xmlns:a16="http://schemas.microsoft.com/office/drawing/2014/main" id="{BE63C532-DA36-A42C-59BF-CEF46734280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5948363"/>
            <a:ext cx="2438400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00" name="Rectangle 18">
            <a:extLst>
              <a:ext uri="{FF2B5EF4-FFF2-40B4-BE49-F238E27FC236}">
                <a16:creationId xmlns:a16="http://schemas.microsoft.com/office/drawing/2014/main" id="{12425D97-0405-D6AF-46BD-3583110B6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9450" y="6178550"/>
            <a:ext cx="609600" cy="284163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801" name="Line 19">
            <a:extLst>
              <a:ext uri="{FF2B5EF4-FFF2-40B4-BE49-F238E27FC236}">
                <a16:creationId xmlns:a16="http://schemas.microsoft.com/office/drawing/2014/main" id="{784D75AB-8C2E-E817-B7A2-91590634A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47900" y="59547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02" name="Rectangle 20">
            <a:extLst>
              <a:ext uri="{FF2B5EF4-FFF2-40B4-BE49-F238E27FC236}">
                <a16:creationId xmlns:a16="http://schemas.microsoft.com/office/drawing/2014/main" id="{52D2CC79-7F65-1755-902B-0D93D7ACE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3850" y="6178550"/>
            <a:ext cx="609600" cy="2841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803" name="Line 21">
            <a:extLst>
              <a:ext uri="{FF2B5EF4-FFF2-40B4-BE49-F238E27FC236}">
                <a16:creationId xmlns:a16="http://schemas.microsoft.com/office/drawing/2014/main" id="{C3F29E09-CDF7-70A9-5581-67BD8E319A78}"/>
              </a:ext>
            </a:extLst>
          </p:cNvPr>
          <p:cNvSpPr>
            <a:spLocks noChangeShapeType="1"/>
          </p:cNvSpPr>
          <p:nvPr/>
        </p:nvSpPr>
        <p:spPr bwMode="auto">
          <a:xfrm>
            <a:off x="3162300" y="59547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04" name="Rectangle 22">
            <a:extLst>
              <a:ext uri="{FF2B5EF4-FFF2-40B4-BE49-F238E27FC236}">
                <a16:creationId xmlns:a16="http://schemas.microsoft.com/office/drawing/2014/main" id="{5BC02002-A783-846D-94CB-78576DCAE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0" y="6178550"/>
            <a:ext cx="609600" cy="2841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805" name="Line 23">
            <a:extLst>
              <a:ext uri="{FF2B5EF4-FFF2-40B4-BE49-F238E27FC236}">
                <a16:creationId xmlns:a16="http://schemas.microsoft.com/office/drawing/2014/main" id="{4209EEEC-2BB9-4D63-F495-7D8579CEC311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6700" y="59547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06" name="Rectangle 24">
            <a:extLst>
              <a:ext uri="{FF2B5EF4-FFF2-40B4-BE49-F238E27FC236}">
                <a16:creationId xmlns:a16="http://schemas.microsoft.com/office/drawing/2014/main" id="{5B2E51D8-EEFF-CC3D-E5BE-C22EDEC39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2650" y="6178550"/>
            <a:ext cx="609600" cy="2841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807" name="Line 25">
            <a:extLst>
              <a:ext uri="{FF2B5EF4-FFF2-40B4-BE49-F238E27FC236}">
                <a16:creationId xmlns:a16="http://schemas.microsoft.com/office/drawing/2014/main" id="{A4154AE8-5B3E-F2C2-8E12-569CF5FBCDCC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59547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08" name="Rectangle 26">
            <a:extLst>
              <a:ext uri="{FF2B5EF4-FFF2-40B4-BE49-F238E27FC236}">
                <a16:creationId xmlns:a16="http://schemas.microsoft.com/office/drawing/2014/main" id="{FC734006-95C5-2E77-CBB0-CCEDC3CD5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7050" y="6178550"/>
            <a:ext cx="609600" cy="2841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809" name="Line 27">
            <a:extLst>
              <a:ext uri="{FF2B5EF4-FFF2-40B4-BE49-F238E27FC236}">
                <a16:creationId xmlns:a16="http://schemas.microsoft.com/office/drawing/2014/main" id="{679F1C63-F2DD-6712-04EA-B34D3E27C88C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5500" y="59547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10" name="Rectangle 28">
            <a:extLst>
              <a:ext uri="{FF2B5EF4-FFF2-40B4-BE49-F238E27FC236}">
                <a16:creationId xmlns:a16="http://schemas.microsoft.com/office/drawing/2014/main" id="{9E94461E-0195-302D-8D57-8A3DA5891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4365625"/>
            <a:ext cx="609600" cy="2841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811" name="Line 29">
            <a:extLst>
              <a:ext uri="{FF2B5EF4-FFF2-40B4-BE49-F238E27FC236}">
                <a16:creationId xmlns:a16="http://schemas.microsoft.com/office/drawing/2014/main" id="{A9B12B08-13FA-2658-19EB-982E564747F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1650" y="4657725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12" name="Rectangle 30">
            <a:extLst>
              <a:ext uri="{FF2B5EF4-FFF2-40B4-BE49-F238E27FC236}">
                <a16:creationId xmlns:a16="http://schemas.microsoft.com/office/drawing/2014/main" id="{591C104B-E53E-118B-4A33-1AA3BE7CA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176963"/>
            <a:ext cx="609600" cy="28416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813" name="Line 31">
            <a:extLst>
              <a:ext uri="{FF2B5EF4-FFF2-40B4-BE49-F238E27FC236}">
                <a16:creationId xmlns:a16="http://schemas.microsoft.com/office/drawing/2014/main" id="{E239385D-E847-9F37-9DF5-043AC9E251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1650" y="5953125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14" name="Line 32">
            <a:extLst>
              <a:ext uri="{FF2B5EF4-FFF2-40B4-BE49-F238E27FC236}">
                <a16:creationId xmlns:a16="http://schemas.microsoft.com/office/drawing/2014/main" id="{D259A8F5-C7C8-EA61-6CEB-0A240210D75D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5948363"/>
            <a:ext cx="2438400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15" name="Line 33">
            <a:extLst>
              <a:ext uri="{FF2B5EF4-FFF2-40B4-BE49-F238E27FC236}">
                <a16:creationId xmlns:a16="http://schemas.microsoft.com/office/drawing/2014/main" id="{BD40188B-A55D-275D-A99A-DAFF5A4D79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4881563"/>
            <a:ext cx="2438400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16" name="Line 34">
            <a:extLst>
              <a:ext uri="{FF2B5EF4-FFF2-40B4-BE49-F238E27FC236}">
                <a16:creationId xmlns:a16="http://schemas.microsoft.com/office/drawing/2014/main" id="{25317800-3EB9-0C8F-F771-31B1B4C261F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4881563"/>
            <a:ext cx="0" cy="10668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17" name="Line 35">
            <a:extLst>
              <a:ext uri="{FF2B5EF4-FFF2-40B4-BE49-F238E27FC236}">
                <a16:creationId xmlns:a16="http://schemas.microsoft.com/office/drawing/2014/main" id="{F6342260-6413-EA3C-1844-2CBF5CBEE42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4881563"/>
            <a:ext cx="0" cy="10668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18" name="Rectangle 36">
            <a:extLst>
              <a:ext uri="{FF2B5EF4-FFF2-40B4-BE49-F238E27FC236}">
                <a16:creationId xmlns:a16="http://schemas.microsoft.com/office/drawing/2014/main" id="{86DA23C3-FB6B-8A81-C9E7-B7C9B17AB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5110163"/>
            <a:ext cx="914400" cy="6096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Bridge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Number Placeholder 3">
            <a:extLst>
              <a:ext uri="{FF2B5EF4-FFF2-40B4-BE49-F238E27FC236}">
                <a16:creationId xmlns:a16="http://schemas.microsoft.com/office/drawing/2014/main" id="{2106F211-1732-484E-9B35-FEA25CD4C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98D427-36C9-9B48-948E-277DF92DA9D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AE543C69-24D4-18B1-2F91-7BB3148F6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Link Layer: Switches</a:t>
            </a:r>
          </a:p>
        </p:txBody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51FC6EF1-C2F0-4597-A3A2-B4E886D90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458200" cy="255587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Typically connects individual computers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 switch is essentially the same as a bridge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… though typically used to connect hosts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Supports concurrent communication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Host A can talk to C, while B talks to D</a:t>
            </a:r>
          </a:p>
        </p:txBody>
      </p:sp>
      <p:sp>
        <p:nvSpPr>
          <p:cNvPr id="120836" name="Rectangle 4">
            <a:extLst>
              <a:ext uri="{FF2B5EF4-FFF2-40B4-BE49-F238E27FC236}">
                <a16:creationId xmlns:a16="http://schemas.microsoft.com/office/drawing/2014/main" id="{4A8E057A-7ECD-8645-B44D-E2C292DEA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5100" y="5227638"/>
            <a:ext cx="355600" cy="88900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120837" name="Object 2">
            <a:extLst>
              <a:ext uri="{FF2B5EF4-FFF2-40B4-BE49-F238E27FC236}">
                <a16:creationId xmlns:a16="http://schemas.microsoft.com/office/drawing/2014/main" id="{B666EB80-8A0D-7C94-B2CD-C8A10BDE5FF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8750" y="4124325"/>
          <a:ext cx="512763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308100" imgH="1079500" progId="MS_ClipArt_Gallery.2">
                  <p:embed/>
                </p:oleObj>
              </mc:Choice>
              <mc:Fallback>
                <p:oleObj name="Clip" r:id="rId3" imgW="1308100" imgH="1079500" progId="MS_ClipArt_Gallery.2">
                  <p:embed/>
                  <p:pic>
                    <p:nvPicPr>
                      <p:cNvPr id="120837" name="Object 2">
                        <a:extLst>
                          <a:ext uri="{FF2B5EF4-FFF2-40B4-BE49-F238E27FC236}">
                            <a16:creationId xmlns:a16="http://schemas.microsoft.com/office/drawing/2014/main" id="{B666EB80-8A0D-7C94-B2CD-C8A10BDE5FF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8750" y="4124325"/>
                        <a:ext cx="512763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38" name="Object 3">
            <a:extLst>
              <a:ext uri="{FF2B5EF4-FFF2-40B4-BE49-F238E27FC236}">
                <a16:creationId xmlns:a16="http://schemas.microsoft.com/office/drawing/2014/main" id="{4012F777-76FA-AC7A-B5C6-F386E50D4F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98913" y="6207125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308100" imgH="1079500" progId="MS_ClipArt_Gallery.2">
                  <p:embed/>
                </p:oleObj>
              </mc:Choice>
              <mc:Fallback>
                <p:oleObj name="Clip" r:id="rId5" imgW="1308100" imgH="1079500" progId="MS_ClipArt_Gallery.2">
                  <p:embed/>
                  <p:pic>
                    <p:nvPicPr>
                      <p:cNvPr id="120838" name="Object 3">
                        <a:extLst>
                          <a:ext uri="{FF2B5EF4-FFF2-40B4-BE49-F238E27FC236}">
                            <a16:creationId xmlns:a16="http://schemas.microsoft.com/office/drawing/2014/main" id="{4012F777-76FA-AC7A-B5C6-F386E50D4F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8913" y="6207125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39" name="Object 4">
            <a:extLst>
              <a:ext uri="{FF2B5EF4-FFF2-40B4-BE49-F238E27FC236}">
                <a16:creationId xmlns:a16="http://schemas.microsoft.com/office/drawing/2014/main" id="{9CFBDF05-B9DB-0FB6-BAF8-E796584CCE9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83213" y="4975225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8100" imgH="1079500" progId="MS_ClipArt_Gallery.2">
                  <p:embed/>
                </p:oleObj>
              </mc:Choice>
              <mc:Fallback>
                <p:oleObj name="Clip" r:id="rId6" imgW="1308100" imgH="1079500" progId="MS_ClipArt_Gallery.2">
                  <p:embed/>
                  <p:pic>
                    <p:nvPicPr>
                      <p:cNvPr id="120839" name="Object 4">
                        <a:extLst>
                          <a:ext uri="{FF2B5EF4-FFF2-40B4-BE49-F238E27FC236}">
                            <a16:creationId xmlns:a16="http://schemas.microsoft.com/office/drawing/2014/main" id="{9CFBDF05-B9DB-0FB6-BAF8-E796584CCE9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3213" y="4975225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40" name="Object 5">
            <a:extLst>
              <a:ext uri="{FF2B5EF4-FFF2-40B4-BE49-F238E27FC236}">
                <a16:creationId xmlns:a16="http://schemas.microsoft.com/office/drawing/2014/main" id="{6E2430ED-60C4-8462-FF20-04A96297F8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51113" y="4986338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8100" imgH="1079500" progId="MS_ClipArt_Gallery.2">
                  <p:embed/>
                </p:oleObj>
              </mc:Choice>
              <mc:Fallback>
                <p:oleObj name="Clip" r:id="rId7" imgW="1308100" imgH="1079500" progId="MS_ClipArt_Gallery.2">
                  <p:embed/>
                  <p:pic>
                    <p:nvPicPr>
                      <p:cNvPr id="120840" name="Object 5">
                        <a:extLst>
                          <a:ext uri="{FF2B5EF4-FFF2-40B4-BE49-F238E27FC236}">
                            <a16:creationId xmlns:a16="http://schemas.microsoft.com/office/drawing/2014/main" id="{6E2430ED-60C4-8462-FF20-04A96297F8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1113" y="4986338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841" name="Rectangle 9">
            <a:extLst>
              <a:ext uri="{FF2B5EF4-FFF2-40B4-BE49-F238E27FC236}">
                <a16:creationId xmlns:a16="http://schemas.microsoft.com/office/drawing/2014/main" id="{48ED3D9E-5647-509E-B7FC-1F6811211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5129213"/>
            <a:ext cx="153987" cy="1317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42" name="Rectangle 10">
            <a:extLst>
              <a:ext uri="{FF2B5EF4-FFF2-40B4-BE49-F238E27FC236}">
                <a16:creationId xmlns:a16="http://schemas.microsoft.com/office/drawing/2014/main" id="{2BF50AAF-F69F-B7CF-3EBB-1D6AD6D06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9550" y="5129213"/>
            <a:ext cx="153988" cy="1317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43" name="Rectangle 11">
            <a:extLst>
              <a:ext uri="{FF2B5EF4-FFF2-40B4-BE49-F238E27FC236}">
                <a16:creationId xmlns:a16="http://schemas.microsoft.com/office/drawing/2014/main" id="{908EF6D3-E880-F066-9425-167F13C9B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0050" y="4386263"/>
            <a:ext cx="120650" cy="207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44" name="Rectangle 12">
            <a:extLst>
              <a:ext uri="{FF2B5EF4-FFF2-40B4-BE49-F238E27FC236}">
                <a16:creationId xmlns:a16="http://schemas.microsoft.com/office/drawing/2014/main" id="{5C9F80AF-6024-2AFB-0104-46F33C38E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7988" y="6013450"/>
            <a:ext cx="120650" cy="207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45" name="Line 13">
            <a:extLst>
              <a:ext uri="{FF2B5EF4-FFF2-40B4-BE49-F238E27FC236}">
                <a16:creationId xmlns:a16="http://schemas.microsoft.com/office/drawing/2014/main" id="{CAA19689-AE03-B24D-6611-0D79DE601D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7700" y="5184775"/>
            <a:ext cx="842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46" name="Line 14">
            <a:extLst>
              <a:ext uri="{FF2B5EF4-FFF2-40B4-BE49-F238E27FC236}">
                <a16:creationId xmlns:a16="http://schemas.microsoft.com/office/drawing/2014/main" id="{4D2CDEAC-570C-0838-2D97-DC01539C7F7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6088" y="4597400"/>
            <a:ext cx="0" cy="487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47" name="Line 15">
            <a:extLst>
              <a:ext uri="{FF2B5EF4-FFF2-40B4-BE49-F238E27FC236}">
                <a16:creationId xmlns:a16="http://schemas.microsoft.com/office/drawing/2014/main" id="{552E1240-CA35-CE7D-B204-7125611409F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5184775"/>
            <a:ext cx="852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48" name="Line 16">
            <a:extLst>
              <a:ext uri="{FF2B5EF4-FFF2-40B4-BE49-F238E27FC236}">
                <a16:creationId xmlns:a16="http://schemas.microsoft.com/office/drawing/2014/main" id="{30C95A66-00B1-A960-6121-5BE7B6B6B9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56088" y="5305425"/>
            <a:ext cx="11112" cy="687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49" name="Text Box 19">
            <a:extLst>
              <a:ext uri="{FF2B5EF4-FFF2-40B4-BE49-F238E27FC236}">
                <a16:creationId xmlns:a16="http://schemas.microsoft.com/office/drawing/2014/main" id="{EA37A206-0FA7-DCFC-5BE7-FBFA8358B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400" y="5532438"/>
            <a:ext cx="796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switch</a:t>
            </a:r>
          </a:p>
        </p:txBody>
      </p:sp>
      <p:sp>
        <p:nvSpPr>
          <p:cNvPr id="120850" name="Line 20">
            <a:extLst>
              <a:ext uri="{FF2B5EF4-FFF2-40B4-BE49-F238E27FC236}">
                <a16:creationId xmlns:a16="http://schemas.microsoft.com/office/drawing/2014/main" id="{FC813E5F-A3CB-7D0B-A3A4-91461079A0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41725" y="5329238"/>
            <a:ext cx="355600" cy="231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51" name="Text Box 21">
            <a:extLst>
              <a:ext uri="{FF2B5EF4-FFF2-40B4-BE49-F238E27FC236}">
                <a16:creationId xmlns:a16="http://schemas.microsoft.com/office/drawing/2014/main" id="{8B020F1C-3536-22AD-036C-CEF9685F6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738" y="4926013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120852" name="Text Box 22">
            <a:extLst>
              <a:ext uri="{FF2B5EF4-FFF2-40B4-BE49-F238E27FC236}">
                <a16:creationId xmlns:a16="http://schemas.microsoft.com/office/drawing/2014/main" id="{37F3A255-E90B-CFD0-F450-685DEE8F3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75" y="4038600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B</a:t>
            </a:r>
          </a:p>
        </p:txBody>
      </p:sp>
      <p:sp>
        <p:nvSpPr>
          <p:cNvPr id="120853" name="Text Box 23">
            <a:extLst>
              <a:ext uri="{FF2B5EF4-FFF2-40B4-BE49-F238E27FC236}">
                <a16:creationId xmlns:a16="http://schemas.microsoft.com/office/drawing/2014/main" id="{DE1FEEDB-ABA0-9F1C-777E-807052EFD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8688" y="4964113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</a:t>
            </a:r>
          </a:p>
        </p:txBody>
      </p:sp>
      <p:sp>
        <p:nvSpPr>
          <p:cNvPr id="120854" name="Text Box 24">
            <a:extLst>
              <a:ext uri="{FF2B5EF4-FFF2-40B4-BE49-F238E27FC236}">
                <a16:creationId xmlns:a16="http://schemas.microsoft.com/office/drawing/2014/main" id="{E4245984-8AD8-77D0-B2D5-3101B7FE9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8" y="6154738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lide Number Placeholder 3">
            <a:extLst>
              <a:ext uri="{FF2B5EF4-FFF2-40B4-BE49-F238E27FC236}">
                <a16:creationId xmlns:a16="http://schemas.microsoft.com/office/drawing/2014/main" id="{9E53E603-5CC6-6E76-DA73-84E2D7041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F75BEC-7846-ED47-87D5-B592C23E766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82" name="Freeform 2">
            <a:extLst>
              <a:ext uri="{FF2B5EF4-FFF2-40B4-BE49-F238E27FC236}">
                <a16:creationId xmlns:a16="http://schemas.microsoft.com/office/drawing/2014/main" id="{71580F1F-692A-C2CC-EBA1-CD2DF9C8A906}"/>
              </a:ext>
            </a:extLst>
          </p:cNvPr>
          <p:cNvSpPr>
            <a:spLocks/>
          </p:cNvSpPr>
          <p:nvPr/>
        </p:nvSpPr>
        <p:spPr bwMode="auto">
          <a:xfrm>
            <a:off x="4721225" y="3992563"/>
            <a:ext cx="2781300" cy="2574925"/>
          </a:xfrm>
          <a:custGeom>
            <a:avLst/>
            <a:gdLst>
              <a:gd name="T0" fmla="*/ 0 w 1752"/>
              <a:gd name="T1" fmla="*/ 0 h 1622"/>
              <a:gd name="T2" fmla="*/ 2147483646 w 1752"/>
              <a:gd name="T3" fmla="*/ 2147483646 h 1622"/>
              <a:gd name="T4" fmla="*/ 2147483646 w 1752"/>
              <a:gd name="T5" fmla="*/ 2147483646 h 1622"/>
              <a:gd name="T6" fmla="*/ 2147483646 w 1752"/>
              <a:gd name="T7" fmla="*/ 2147483646 h 1622"/>
              <a:gd name="T8" fmla="*/ 2147483646 w 1752"/>
              <a:gd name="T9" fmla="*/ 2147483646 h 1622"/>
              <a:gd name="T10" fmla="*/ 2147483646 w 1752"/>
              <a:gd name="T11" fmla="*/ 2147483646 h 1622"/>
              <a:gd name="T12" fmla="*/ 2147483646 w 1752"/>
              <a:gd name="T13" fmla="*/ 2147483646 h 1622"/>
              <a:gd name="T14" fmla="*/ 2147483646 w 1752"/>
              <a:gd name="T15" fmla="*/ 2147483646 h 1622"/>
              <a:gd name="T16" fmla="*/ 2147483646 w 1752"/>
              <a:gd name="T17" fmla="*/ 2147483646 h 1622"/>
              <a:gd name="T18" fmla="*/ 2147483646 w 1752"/>
              <a:gd name="T19" fmla="*/ 2147483646 h 1622"/>
              <a:gd name="T20" fmla="*/ 2147483646 w 1752"/>
              <a:gd name="T21" fmla="*/ 2147483646 h 1622"/>
              <a:gd name="T22" fmla="*/ 2147483646 w 1752"/>
              <a:gd name="T23" fmla="*/ 2147483646 h 1622"/>
              <a:gd name="T24" fmla="*/ 2147483646 w 1752"/>
              <a:gd name="T25" fmla="*/ 2147483646 h 1622"/>
              <a:gd name="T26" fmla="*/ 2147483646 w 1752"/>
              <a:gd name="T27" fmla="*/ 2147483646 h 1622"/>
              <a:gd name="T28" fmla="*/ 2147483646 w 1752"/>
              <a:gd name="T29" fmla="*/ 2147483646 h 1622"/>
              <a:gd name="T30" fmla="*/ 2147483646 w 1752"/>
              <a:gd name="T31" fmla="*/ 2147483646 h 1622"/>
              <a:gd name="T32" fmla="*/ 2147483646 w 1752"/>
              <a:gd name="T33" fmla="*/ 2147483646 h 1622"/>
              <a:gd name="T34" fmla="*/ 2147483646 w 1752"/>
              <a:gd name="T35" fmla="*/ 2147483646 h 1622"/>
              <a:gd name="T36" fmla="*/ 2147483646 w 1752"/>
              <a:gd name="T37" fmla="*/ 2147483646 h 1622"/>
              <a:gd name="T38" fmla="*/ 2147483646 w 1752"/>
              <a:gd name="T39" fmla="*/ 2147483646 h 1622"/>
              <a:gd name="T40" fmla="*/ 2147483646 w 1752"/>
              <a:gd name="T41" fmla="*/ 2147483646 h 1622"/>
              <a:gd name="T42" fmla="*/ 2147483646 w 1752"/>
              <a:gd name="T43" fmla="*/ 2147483646 h 1622"/>
              <a:gd name="T44" fmla="*/ 2147483646 w 1752"/>
              <a:gd name="T45" fmla="*/ 2147483646 h 1622"/>
              <a:gd name="T46" fmla="*/ 2147483646 w 1752"/>
              <a:gd name="T47" fmla="*/ 2147483646 h 1622"/>
              <a:gd name="T48" fmla="*/ 2147483646 w 1752"/>
              <a:gd name="T49" fmla="*/ 2147483646 h 1622"/>
              <a:gd name="T50" fmla="*/ 2147483646 w 1752"/>
              <a:gd name="T51" fmla="*/ 2147483646 h 1622"/>
              <a:gd name="T52" fmla="*/ 2147483646 w 1752"/>
              <a:gd name="T53" fmla="*/ 2147483646 h 1622"/>
              <a:gd name="T54" fmla="*/ 2147483646 w 1752"/>
              <a:gd name="T55" fmla="*/ 2147483646 h 1622"/>
              <a:gd name="T56" fmla="*/ 2147483646 w 1752"/>
              <a:gd name="T57" fmla="*/ 2147483646 h 1622"/>
              <a:gd name="T58" fmla="*/ 2147483646 w 1752"/>
              <a:gd name="T59" fmla="*/ 2147483646 h 1622"/>
              <a:gd name="T60" fmla="*/ 2147483646 w 1752"/>
              <a:gd name="T61" fmla="*/ 2147483646 h 1622"/>
              <a:gd name="T62" fmla="*/ 0 w 1752"/>
              <a:gd name="T63" fmla="*/ 0 h 162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52"/>
              <a:gd name="T97" fmla="*/ 0 h 1622"/>
              <a:gd name="T98" fmla="*/ 1752 w 1752"/>
              <a:gd name="T99" fmla="*/ 1622 h 162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52" h="1622">
                <a:moveTo>
                  <a:pt x="0" y="0"/>
                </a:moveTo>
                <a:cubicBezTo>
                  <a:pt x="66" y="66"/>
                  <a:pt x="98" y="149"/>
                  <a:pt x="146" y="227"/>
                </a:cubicBezTo>
                <a:cubicBezTo>
                  <a:pt x="170" y="265"/>
                  <a:pt x="202" y="295"/>
                  <a:pt x="227" y="333"/>
                </a:cubicBezTo>
                <a:cubicBezTo>
                  <a:pt x="257" y="379"/>
                  <a:pt x="287" y="424"/>
                  <a:pt x="316" y="470"/>
                </a:cubicBezTo>
                <a:cubicBezTo>
                  <a:pt x="326" y="487"/>
                  <a:pt x="349" y="519"/>
                  <a:pt x="349" y="519"/>
                </a:cubicBezTo>
                <a:cubicBezTo>
                  <a:pt x="363" y="561"/>
                  <a:pt x="385" y="601"/>
                  <a:pt x="405" y="641"/>
                </a:cubicBezTo>
                <a:cubicBezTo>
                  <a:pt x="421" y="673"/>
                  <a:pt x="419" y="687"/>
                  <a:pt x="446" y="714"/>
                </a:cubicBezTo>
                <a:cubicBezTo>
                  <a:pt x="454" y="764"/>
                  <a:pt x="469" y="813"/>
                  <a:pt x="487" y="860"/>
                </a:cubicBezTo>
                <a:cubicBezTo>
                  <a:pt x="490" y="917"/>
                  <a:pt x="489" y="974"/>
                  <a:pt x="495" y="1030"/>
                </a:cubicBezTo>
                <a:cubicBezTo>
                  <a:pt x="500" y="1075"/>
                  <a:pt x="529" y="1134"/>
                  <a:pt x="543" y="1176"/>
                </a:cubicBezTo>
                <a:cubicBezTo>
                  <a:pt x="557" y="1219"/>
                  <a:pt x="563" y="1295"/>
                  <a:pt x="592" y="1330"/>
                </a:cubicBezTo>
                <a:cubicBezTo>
                  <a:pt x="619" y="1362"/>
                  <a:pt x="626" y="1349"/>
                  <a:pt x="657" y="1371"/>
                </a:cubicBezTo>
                <a:cubicBezTo>
                  <a:pt x="666" y="1378"/>
                  <a:pt x="671" y="1389"/>
                  <a:pt x="681" y="1395"/>
                </a:cubicBezTo>
                <a:cubicBezTo>
                  <a:pt x="745" y="1435"/>
                  <a:pt x="821" y="1458"/>
                  <a:pt x="892" y="1485"/>
                </a:cubicBezTo>
                <a:cubicBezTo>
                  <a:pt x="926" y="1519"/>
                  <a:pt x="966" y="1569"/>
                  <a:pt x="1014" y="1590"/>
                </a:cubicBezTo>
                <a:cubicBezTo>
                  <a:pt x="1045" y="1604"/>
                  <a:pt x="1111" y="1622"/>
                  <a:pt x="1111" y="1622"/>
                </a:cubicBezTo>
                <a:cubicBezTo>
                  <a:pt x="1144" y="1619"/>
                  <a:pt x="1177" y="1622"/>
                  <a:pt x="1209" y="1614"/>
                </a:cubicBezTo>
                <a:cubicBezTo>
                  <a:pt x="1220" y="1611"/>
                  <a:pt x="1224" y="1596"/>
                  <a:pt x="1233" y="1590"/>
                </a:cubicBezTo>
                <a:cubicBezTo>
                  <a:pt x="1263" y="1570"/>
                  <a:pt x="1291" y="1556"/>
                  <a:pt x="1322" y="1533"/>
                </a:cubicBezTo>
                <a:cubicBezTo>
                  <a:pt x="1422" y="1458"/>
                  <a:pt x="1496" y="1368"/>
                  <a:pt x="1566" y="1266"/>
                </a:cubicBezTo>
                <a:cubicBezTo>
                  <a:pt x="1631" y="1172"/>
                  <a:pt x="1715" y="1101"/>
                  <a:pt x="1752" y="990"/>
                </a:cubicBezTo>
                <a:cubicBezTo>
                  <a:pt x="1751" y="981"/>
                  <a:pt x="1744" y="897"/>
                  <a:pt x="1736" y="876"/>
                </a:cubicBezTo>
                <a:cubicBezTo>
                  <a:pt x="1723" y="842"/>
                  <a:pt x="1698" y="814"/>
                  <a:pt x="1687" y="779"/>
                </a:cubicBezTo>
                <a:cubicBezTo>
                  <a:pt x="1675" y="742"/>
                  <a:pt x="1667" y="709"/>
                  <a:pt x="1630" y="681"/>
                </a:cubicBezTo>
                <a:cubicBezTo>
                  <a:pt x="1594" y="654"/>
                  <a:pt x="1540" y="603"/>
                  <a:pt x="1517" y="568"/>
                </a:cubicBezTo>
                <a:cubicBezTo>
                  <a:pt x="1469" y="497"/>
                  <a:pt x="1420" y="413"/>
                  <a:pt x="1347" y="365"/>
                </a:cubicBezTo>
                <a:cubicBezTo>
                  <a:pt x="1325" y="324"/>
                  <a:pt x="1289" y="268"/>
                  <a:pt x="1249" y="243"/>
                </a:cubicBezTo>
                <a:cubicBezTo>
                  <a:pt x="1223" y="227"/>
                  <a:pt x="1190" y="226"/>
                  <a:pt x="1160" y="219"/>
                </a:cubicBezTo>
                <a:cubicBezTo>
                  <a:pt x="1098" y="204"/>
                  <a:pt x="1037" y="194"/>
                  <a:pt x="973" y="187"/>
                </a:cubicBezTo>
                <a:cubicBezTo>
                  <a:pt x="851" y="141"/>
                  <a:pt x="749" y="136"/>
                  <a:pt x="616" y="130"/>
                </a:cubicBezTo>
                <a:cubicBezTo>
                  <a:pt x="516" y="97"/>
                  <a:pt x="434" y="23"/>
                  <a:pt x="324" y="16"/>
                </a:cubicBezTo>
                <a:cubicBezTo>
                  <a:pt x="216" y="9"/>
                  <a:pt x="108" y="5"/>
                  <a:pt x="0" y="0"/>
                </a:cubicBez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83" name="Freeform 3">
            <a:extLst>
              <a:ext uri="{FF2B5EF4-FFF2-40B4-BE49-F238E27FC236}">
                <a16:creationId xmlns:a16="http://schemas.microsoft.com/office/drawing/2014/main" id="{134E6F92-0BFD-EDB8-CDA5-E2AE495100D2}"/>
              </a:ext>
            </a:extLst>
          </p:cNvPr>
          <p:cNvSpPr>
            <a:spLocks/>
          </p:cNvSpPr>
          <p:nvPr/>
        </p:nvSpPr>
        <p:spPr bwMode="auto">
          <a:xfrm>
            <a:off x="3508375" y="4030663"/>
            <a:ext cx="1779588" cy="2370137"/>
          </a:xfrm>
          <a:custGeom>
            <a:avLst/>
            <a:gdLst>
              <a:gd name="T0" fmla="*/ 2147483646 w 1121"/>
              <a:gd name="T1" fmla="*/ 0 h 1493"/>
              <a:gd name="T2" fmla="*/ 2147483646 w 1121"/>
              <a:gd name="T3" fmla="*/ 2147483646 h 1493"/>
              <a:gd name="T4" fmla="*/ 2147483646 w 1121"/>
              <a:gd name="T5" fmla="*/ 2147483646 h 1493"/>
              <a:gd name="T6" fmla="*/ 2147483646 w 1121"/>
              <a:gd name="T7" fmla="*/ 2147483646 h 1493"/>
              <a:gd name="T8" fmla="*/ 2147483646 w 1121"/>
              <a:gd name="T9" fmla="*/ 2147483646 h 1493"/>
              <a:gd name="T10" fmla="*/ 2147483646 w 1121"/>
              <a:gd name="T11" fmla="*/ 2147483646 h 1493"/>
              <a:gd name="T12" fmla="*/ 2147483646 w 1121"/>
              <a:gd name="T13" fmla="*/ 2147483646 h 1493"/>
              <a:gd name="T14" fmla="*/ 2147483646 w 1121"/>
              <a:gd name="T15" fmla="*/ 2147483646 h 1493"/>
              <a:gd name="T16" fmla="*/ 2147483646 w 1121"/>
              <a:gd name="T17" fmla="*/ 2147483646 h 1493"/>
              <a:gd name="T18" fmla="*/ 2147483646 w 1121"/>
              <a:gd name="T19" fmla="*/ 2147483646 h 1493"/>
              <a:gd name="T20" fmla="*/ 2147483646 w 1121"/>
              <a:gd name="T21" fmla="*/ 2147483646 h 1493"/>
              <a:gd name="T22" fmla="*/ 2147483646 w 1121"/>
              <a:gd name="T23" fmla="*/ 2147483646 h 1493"/>
              <a:gd name="T24" fmla="*/ 2147483646 w 1121"/>
              <a:gd name="T25" fmla="*/ 2147483646 h 1493"/>
              <a:gd name="T26" fmla="*/ 2147483646 w 1121"/>
              <a:gd name="T27" fmla="*/ 2147483646 h 1493"/>
              <a:gd name="T28" fmla="*/ 2147483646 w 1121"/>
              <a:gd name="T29" fmla="*/ 2147483646 h 1493"/>
              <a:gd name="T30" fmla="*/ 2147483646 w 1121"/>
              <a:gd name="T31" fmla="*/ 2147483646 h 1493"/>
              <a:gd name="T32" fmla="*/ 2147483646 w 1121"/>
              <a:gd name="T33" fmla="*/ 2147483646 h 1493"/>
              <a:gd name="T34" fmla="*/ 2147483646 w 1121"/>
              <a:gd name="T35" fmla="*/ 2147483646 h 1493"/>
              <a:gd name="T36" fmla="*/ 2147483646 w 1121"/>
              <a:gd name="T37" fmla="*/ 2147483646 h 1493"/>
              <a:gd name="T38" fmla="*/ 2147483646 w 1121"/>
              <a:gd name="T39" fmla="*/ 2147483646 h 1493"/>
              <a:gd name="T40" fmla="*/ 2147483646 w 1121"/>
              <a:gd name="T41" fmla="*/ 2147483646 h 1493"/>
              <a:gd name="T42" fmla="*/ 2147483646 w 1121"/>
              <a:gd name="T43" fmla="*/ 2147483646 h 1493"/>
              <a:gd name="T44" fmla="*/ 2147483646 w 1121"/>
              <a:gd name="T45" fmla="*/ 2147483646 h 1493"/>
              <a:gd name="T46" fmla="*/ 2147483646 w 1121"/>
              <a:gd name="T47" fmla="*/ 2147483646 h 1493"/>
              <a:gd name="T48" fmla="*/ 2147483646 w 1121"/>
              <a:gd name="T49" fmla="*/ 2147483646 h 1493"/>
              <a:gd name="T50" fmla="*/ 2147483646 w 1121"/>
              <a:gd name="T51" fmla="*/ 2147483646 h 1493"/>
              <a:gd name="T52" fmla="*/ 2147483646 w 1121"/>
              <a:gd name="T53" fmla="*/ 2147483646 h 1493"/>
              <a:gd name="T54" fmla="*/ 2147483646 w 1121"/>
              <a:gd name="T55" fmla="*/ 2147483646 h 1493"/>
              <a:gd name="T56" fmla="*/ 2147483646 w 1121"/>
              <a:gd name="T57" fmla="*/ 2147483646 h 1493"/>
              <a:gd name="T58" fmla="*/ 2147483646 w 1121"/>
              <a:gd name="T59" fmla="*/ 2147483646 h 1493"/>
              <a:gd name="T60" fmla="*/ 2147483646 w 1121"/>
              <a:gd name="T61" fmla="*/ 2147483646 h 1493"/>
              <a:gd name="T62" fmla="*/ 2147483646 w 1121"/>
              <a:gd name="T63" fmla="*/ 2147483646 h 1493"/>
              <a:gd name="T64" fmla="*/ 2147483646 w 1121"/>
              <a:gd name="T65" fmla="*/ 0 h 149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121"/>
              <a:gd name="T100" fmla="*/ 0 h 1493"/>
              <a:gd name="T101" fmla="*/ 1121 w 1121"/>
              <a:gd name="T102" fmla="*/ 1493 h 149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121" h="1493">
                <a:moveTo>
                  <a:pt x="642" y="0"/>
                </a:moveTo>
                <a:cubicBezTo>
                  <a:pt x="632" y="30"/>
                  <a:pt x="628" y="55"/>
                  <a:pt x="610" y="81"/>
                </a:cubicBezTo>
                <a:cubicBezTo>
                  <a:pt x="601" y="118"/>
                  <a:pt x="582" y="155"/>
                  <a:pt x="561" y="187"/>
                </a:cubicBezTo>
                <a:cubicBezTo>
                  <a:pt x="543" y="261"/>
                  <a:pt x="522" y="330"/>
                  <a:pt x="488" y="398"/>
                </a:cubicBezTo>
                <a:cubicBezTo>
                  <a:pt x="483" y="408"/>
                  <a:pt x="466" y="445"/>
                  <a:pt x="456" y="455"/>
                </a:cubicBezTo>
                <a:cubicBezTo>
                  <a:pt x="446" y="465"/>
                  <a:pt x="433" y="470"/>
                  <a:pt x="423" y="479"/>
                </a:cubicBezTo>
                <a:cubicBezTo>
                  <a:pt x="394" y="504"/>
                  <a:pt x="372" y="539"/>
                  <a:pt x="350" y="568"/>
                </a:cubicBezTo>
                <a:cubicBezTo>
                  <a:pt x="319" y="609"/>
                  <a:pt x="298" y="661"/>
                  <a:pt x="261" y="698"/>
                </a:cubicBezTo>
                <a:cubicBezTo>
                  <a:pt x="249" y="710"/>
                  <a:pt x="233" y="718"/>
                  <a:pt x="220" y="730"/>
                </a:cubicBezTo>
                <a:cubicBezTo>
                  <a:pt x="201" y="788"/>
                  <a:pt x="151" y="801"/>
                  <a:pt x="115" y="844"/>
                </a:cubicBezTo>
                <a:cubicBezTo>
                  <a:pt x="109" y="851"/>
                  <a:pt x="106" y="862"/>
                  <a:pt x="99" y="868"/>
                </a:cubicBezTo>
                <a:cubicBezTo>
                  <a:pt x="84" y="881"/>
                  <a:pt x="50" y="901"/>
                  <a:pt x="50" y="901"/>
                </a:cubicBezTo>
                <a:cubicBezTo>
                  <a:pt x="34" y="926"/>
                  <a:pt x="18" y="938"/>
                  <a:pt x="9" y="966"/>
                </a:cubicBezTo>
                <a:cubicBezTo>
                  <a:pt x="6" y="985"/>
                  <a:pt x="0" y="1003"/>
                  <a:pt x="1" y="1022"/>
                </a:cubicBezTo>
                <a:cubicBezTo>
                  <a:pt x="3" y="1074"/>
                  <a:pt x="6" y="1126"/>
                  <a:pt x="17" y="1177"/>
                </a:cubicBezTo>
                <a:cubicBezTo>
                  <a:pt x="20" y="1192"/>
                  <a:pt x="34" y="1203"/>
                  <a:pt x="42" y="1217"/>
                </a:cubicBezTo>
                <a:cubicBezTo>
                  <a:pt x="77" y="1279"/>
                  <a:pt x="121" y="1320"/>
                  <a:pt x="172" y="1371"/>
                </a:cubicBezTo>
                <a:cubicBezTo>
                  <a:pt x="204" y="1403"/>
                  <a:pt x="242" y="1447"/>
                  <a:pt x="285" y="1461"/>
                </a:cubicBezTo>
                <a:cubicBezTo>
                  <a:pt x="328" y="1475"/>
                  <a:pt x="372" y="1479"/>
                  <a:pt x="415" y="1493"/>
                </a:cubicBezTo>
                <a:cubicBezTo>
                  <a:pt x="528" y="1482"/>
                  <a:pt x="644" y="1479"/>
                  <a:pt x="756" y="1461"/>
                </a:cubicBezTo>
                <a:cubicBezTo>
                  <a:pt x="803" y="1444"/>
                  <a:pt x="847" y="1422"/>
                  <a:pt x="894" y="1404"/>
                </a:cubicBezTo>
                <a:cubicBezTo>
                  <a:pt x="914" y="1388"/>
                  <a:pt x="939" y="1379"/>
                  <a:pt x="959" y="1363"/>
                </a:cubicBezTo>
                <a:cubicBezTo>
                  <a:pt x="978" y="1347"/>
                  <a:pt x="988" y="1322"/>
                  <a:pt x="1007" y="1306"/>
                </a:cubicBezTo>
                <a:cubicBezTo>
                  <a:pt x="1040" y="1277"/>
                  <a:pt x="1070" y="1253"/>
                  <a:pt x="1096" y="1217"/>
                </a:cubicBezTo>
                <a:cubicBezTo>
                  <a:pt x="1107" y="1057"/>
                  <a:pt x="1115" y="899"/>
                  <a:pt x="1121" y="739"/>
                </a:cubicBezTo>
                <a:cubicBezTo>
                  <a:pt x="1112" y="665"/>
                  <a:pt x="1093" y="588"/>
                  <a:pt x="1048" y="528"/>
                </a:cubicBezTo>
                <a:cubicBezTo>
                  <a:pt x="1028" y="468"/>
                  <a:pt x="1000" y="425"/>
                  <a:pt x="967" y="373"/>
                </a:cubicBezTo>
                <a:cubicBezTo>
                  <a:pt x="922" y="303"/>
                  <a:pt x="907" y="249"/>
                  <a:pt x="845" y="187"/>
                </a:cubicBezTo>
                <a:cubicBezTo>
                  <a:pt x="842" y="179"/>
                  <a:pt x="843" y="169"/>
                  <a:pt x="837" y="163"/>
                </a:cubicBezTo>
                <a:cubicBezTo>
                  <a:pt x="831" y="157"/>
                  <a:pt x="820" y="158"/>
                  <a:pt x="813" y="154"/>
                </a:cubicBezTo>
                <a:cubicBezTo>
                  <a:pt x="798" y="145"/>
                  <a:pt x="786" y="132"/>
                  <a:pt x="772" y="122"/>
                </a:cubicBezTo>
                <a:cubicBezTo>
                  <a:pt x="750" y="90"/>
                  <a:pt x="719" y="45"/>
                  <a:pt x="683" y="33"/>
                </a:cubicBezTo>
                <a:cubicBezTo>
                  <a:pt x="652" y="12"/>
                  <a:pt x="665" y="23"/>
                  <a:pt x="642" y="0"/>
                </a:cubicBez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84" name="Freeform 4">
            <a:extLst>
              <a:ext uri="{FF2B5EF4-FFF2-40B4-BE49-F238E27FC236}">
                <a16:creationId xmlns:a16="http://schemas.microsoft.com/office/drawing/2014/main" id="{AEAA9FF8-9D6A-F620-1482-B45F7907C6DB}"/>
              </a:ext>
            </a:extLst>
          </p:cNvPr>
          <p:cNvSpPr>
            <a:spLocks/>
          </p:cNvSpPr>
          <p:nvPr/>
        </p:nvSpPr>
        <p:spPr bwMode="auto">
          <a:xfrm>
            <a:off x="1295400" y="3789363"/>
            <a:ext cx="3128963" cy="2560637"/>
          </a:xfrm>
          <a:custGeom>
            <a:avLst/>
            <a:gdLst>
              <a:gd name="T0" fmla="*/ 2147483646 w 1971"/>
              <a:gd name="T1" fmla="*/ 2147483646 h 1613"/>
              <a:gd name="T2" fmla="*/ 2147483646 w 1971"/>
              <a:gd name="T3" fmla="*/ 2147483646 h 1613"/>
              <a:gd name="T4" fmla="*/ 2147483646 w 1971"/>
              <a:gd name="T5" fmla="*/ 2147483646 h 1613"/>
              <a:gd name="T6" fmla="*/ 2147483646 w 1971"/>
              <a:gd name="T7" fmla="*/ 2147483646 h 1613"/>
              <a:gd name="T8" fmla="*/ 2147483646 w 1971"/>
              <a:gd name="T9" fmla="*/ 2147483646 h 1613"/>
              <a:gd name="T10" fmla="*/ 2147483646 w 1971"/>
              <a:gd name="T11" fmla="*/ 2147483646 h 1613"/>
              <a:gd name="T12" fmla="*/ 2147483646 w 1971"/>
              <a:gd name="T13" fmla="*/ 2147483646 h 1613"/>
              <a:gd name="T14" fmla="*/ 2147483646 w 1971"/>
              <a:gd name="T15" fmla="*/ 2147483646 h 1613"/>
              <a:gd name="T16" fmla="*/ 2147483646 w 1971"/>
              <a:gd name="T17" fmla="*/ 2147483646 h 1613"/>
              <a:gd name="T18" fmla="*/ 2147483646 w 1971"/>
              <a:gd name="T19" fmla="*/ 2147483646 h 1613"/>
              <a:gd name="T20" fmla="*/ 2147483646 w 1971"/>
              <a:gd name="T21" fmla="*/ 2147483646 h 1613"/>
              <a:gd name="T22" fmla="*/ 2147483646 w 1971"/>
              <a:gd name="T23" fmla="*/ 2147483646 h 1613"/>
              <a:gd name="T24" fmla="*/ 2147483646 w 1971"/>
              <a:gd name="T25" fmla="*/ 2147483646 h 1613"/>
              <a:gd name="T26" fmla="*/ 2147483646 w 1971"/>
              <a:gd name="T27" fmla="*/ 2147483646 h 1613"/>
              <a:gd name="T28" fmla="*/ 2147483646 w 1971"/>
              <a:gd name="T29" fmla="*/ 2147483646 h 1613"/>
              <a:gd name="T30" fmla="*/ 2147483646 w 1971"/>
              <a:gd name="T31" fmla="*/ 2147483646 h 1613"/>
              <a:gd name="T32" fmla="*/ 2147483646 w 1971"/>
              <a:gd name="T33" fmla="*/ 2147483646 h 1613"/>
              <a:gd name="T34" fmla="*/ 2147483646 w 1971"/>
              <a:gd name="T35" fmla="*/ 2147483646 h 1613"/>
              <a:gd name="T36" fmla="*/ 2147483646 w 1971"/>
              <a:gd name="T37" fmla="*/ 2147483646 h 1613"/>
              <a:gd name="T38" fmla="*/ 2147483646 w 1971"/>
              <a:gd name="T39" fmla="*/ 2147483646 h 1613"/>
              <a:gd name="T40" fmla="*/ 0 w 1971"/>
              <a:gd name="T41" fmla="*/ 2147483646 h 1613"/>
              <a:gd name="T42" fmla="*/ 2147483646 w 1971"/>
              <a:gd name="T43" fmla="*/ 2147483646 h 1613"/>
              <a:gd name="T44" fmla="*/ 2147483646 w 1971"/>
              <a:gd name="T45" fmla="*/ 2147483646 h 1613"/>
              <a:gd name="T46" fmla="*/ 2147483646 w 1971"/>
              <a:gd name="T47" fmla="*/ 2147483646 h 1613"/>
              <a:gd name="T48" fmla="*/ 2147483646 w 1971"/>
              <a:gd name="T49" fmla="*/ 2147483646 h 1613"/>
              <a:gd name="T50" fmla="*/ 2147483646 w 1971"/>
              <a:gd name="T51" fmla="*/ 2147483646 h 1613"/>
              <a:gd name="T52" fmla="*/ 2147483646 w 1971"/>
              <a:gd name="T53" fmla="*/ 2147483646 h 1613"/>
              <a:gd name="T54" fmla="*/ 2147483646 w 1971"/>
              <a:gd name="T55" fmla="*/ 2147483646 h 1613"/>
              <a:gd name="T56" fmla="*/ 2147483646 w 1971"/>
              <a:gd name="T57" fmla="*/ 2147483646 h 1613"/>
              <a:gd name="T58" fmla="*/ 2147483646 w 1971"/>
              <a:gd name="T59" fmla="*/ 2147483646 h 1613"/>
              <a:gd name="T60" fmla="*/ 2147483646 w 1971"/>
              <a:gd name="T61" fmla="*/ 2147483646 h 1613"/>
              <a:gd name="T62" fmla="*/ 2147483646 w 1971"/>
              <a:gd name="T63" fmla="*/ 2147483646 h 1613"/>
              <a:gd name="T64" fmla="*/ 2147483646 w 1971"/>
              <a:gd name="T65" fmla="*/ 2147483646 h 1613"/>
              <a:gd name="T66" fmla="*/ 2147483646 w 1971"/>
              <a:gd name="T67" fmla="*/ 2147483646 h 1613"/>
              <a:gd name="T68" fmla="*/ 2147483646 w 1971"/>
              <a:gd name="T69" fmla="*/ 2147483646 h 1613"/>
              <a:gd name="T70" fmla="*/ 2147483646 w 1971"/>
              <a:gd name="T71" fmla="*/ 2147483646 h 1613"/>
              <a:gd name="T72" fmla="*/ 2147483646 w 1971"/>
              <a:gd name="T73" fmla="*/ 2147483646 h 1613"/>
              <a:gd name="T74" fmla="*/ 2147483646 w 1971"/>
              <a:gd name="T75" fmla="*/ 2147483646 h 1613"/>
              <a:gd name="T76" fmla="*/ 2147483646 w 1971"/>
              <a:gd name="T77" fmla="*/ 2147483646 h 1613"/>
              <a:gd name="T78" fmla="*/ 2147483646 w 1971"/>
              <a:gd name="T79" fmla="*/ 2147483646 h 1613"/>
              <a:gd name="T80" fmla="*/ 2147483646 w 1971"/>
              <a:gd name="T81" fmla="*/ 2147483646 h 1613"/>
              <a:gd name="T82" fmla="*/ 2147483646 w 1971"/>
              <a:gd name="T83" fmla="*/ 2147483646 h 1613"/>
              <a:gd name="T84" fmla="*/ 2147483646 w 1971"/>
              <a:gd name="T85" fmla="*/ 2147483646 h 1613"/>
              <a:gd name="T86" fmla="*/ 2147483646 w 1971"/>
              <a:gd name="T87" fmla="*/ 2147483646 h 1613"/>
              <a:gd name="T88" fmla="*/ 2147483646 w 1971"/>
              <a:gd name="T89" fmla="*/ 2147483646 h 1613"/>
              <a:gd name="T90" fmla="*/ 2147483646 w 1971"/>
              <a:gd name="T91" fmla="*/ 2147483646 h 161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971"/>
              <a:gd name="T139" fmla="*/ 0 h 1613"/>
              <a:gd name="T140" fmla="*/ 1971 w 1971"/>
              <a:gd name="T141" fmla="*/ 1613 h 1613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971" h="1613">
                <a:moveTo>
                  <a:pt x="1947" y="71"/>
                </a:moveTo>
                <a:cubicBezTo>
                  <a:pt x="1826" y="47"/>
                  <a:pt x="1753" y="61"/>
                  <a:pt x="1614" y="71"/>
                </a:cubicBezTo>
                <a:cubicBezTo>
                  <a:pt x="1480" y="116"/>
                  <a:pt x="1622" y="71"/>
                  <a:pt x="1249" y="87"/>
                </a:cubicBezTo>
                <a:cubicBezTo>
                  <a:pt x="1195" y="89"/>
                  <a:pt x="1145" y="119"/>
                  <a:pt x="1095" y="136"/>
                </a:cubicBezTo>
                <a:cubicBezTo>
                  <a:pt x="1044" y="187"/>
                  <a:pt x="1097" y="144"/>
                  <a:pt x="982" y="168"/>
                </a:cubicBezTo>
                <a:cubicBezTo>
                  <a:pt x="970" y="170"/>
                  <a:pt x="960" y="180"/>
                  <a:pt x="949" y="185"/>
                </a:cubicBezTo>
                <a:cubicBezTo>
                  <a:pt x="933" y="191"/>
                  <a:pt x="900" y="201"/>
                  <a:pt x="900" y="201"/>
                </a:cubicBezTo>
                <a:cubicBezTo>
                  <a:pt x="880" y="215"/>
                  <a:pt x="850" y="233"/>
                  <a:pt x="835" y="250"/>
                </a:cubicBezTo>
                <a:cubicBezTo>
                  <a:pt x="822" y="264"/>
                  <a:pt x="821" y="291"/>
                  <a:pt x="803" y="298"/>
                </a:cubicBezTo>
                <a:cubicBezTo>
                  <a:pt x="765" y="312"/>
                  <a:pt x="722" y="303"/>
                  <a:pt x="681" y="306"/>
                </a:cubicBezTo>
                <a:cubicBezTo>
                  <a:pt x="654" y="316"/>
                  <a:pt x="627" y="322"/>
                  <a:pt x="600" y="331"/>
                </a:cubicBezTo>
                <a:cubicBezTo>
                  <a:pt x="572" y="350"/>
                  <a:pt x="538" y="358"/>
                  <a:pt x="511" y="379"/>
                </a:cubicBezTo>
                <a:cubicBezTo>
                  <a:pt x="500" y="387"/>
                  <a:pt x="492" y="399"/>
                  <a:pt x="479" y="404"/>
                </a:cubicBezTo>
                <a:cubicBezTo>
                  <a:pt x="456" y="413"/>
                  <a:pt x="430" y="414"/>
                  <a:pt x="406" y="420"/>
                </a:cubicBezTo>
                <a:cubicBezTo>
                  <a:pt x="389" y="424"/>
                  <a:pt x="373" y="431"/>
                  <a:pt x="357" y="436"/>
                </a:cubicBezTo>
                <a:cubicBezTo>
                  <a:pt x="349" y="439"/>
                  <a:pt x="332" y="444"/>
                  <a:pt x="332" y="444"/>
                </a:cubicBezTo>
                <a:cubicBezTo>
                  <a:pt x="262" y="519"/>
                  <a:pt x="376" y="403"/>
                  <a:pt x="292" y="469"/>
                </a:cubicBezTo>
                <a:cubicBezTo>
                  <a:pt x="251" y="501"/>
                  <a:pt x="212" y="550"/>
                  <a:pt x="178" y="590"/>
                </a:cubicBezTo>
                <a:cubicBezTo>
                  <a:pt x="143" y="632"/>
                  <a:pt x="98" y="685"/>
                  <a:pt x="73" y="736"/>
                </a:cubicBezTo>
                <a:cubicBezTo>
                  <a:pt x="54" y="776"/>
                  <a:pt x="66" y="761"/>
                  <a:pt x="40" y="785"/>
                </a:cubicBezTo>
                <a:cubicBezTo>
                  <a:pt x="25" y="831"/>
                  <a:pt x="8" y="867"/>
                  <a:pt x="0" y="915"/>
                </a:cubicBezTo>
                <a:cubicBezTo>
                  <a:pt x="3" y="996"/>
                  <a:pt x="1" y="1077"/>
                  <a:pt x="8" y="1158"/>
                </a:cubicBezTo>
                <a:cubicBezTo>
                  <a:pt x="13" y="1214"/>
                  <a:pt x="61" y="1252"/>
                  <a:pt x="97" y="1288"/>
                </a:cubicBezTo>
                <a:cubicBezTo>
                  <a:pt x="143" y="1334"/>
                  <a:pt x="107" y="1291"/>
                  <a:pt x="162" y="1369"/>
                </a:cubicBezTo>
                <a:cubicBezTo>
                  <a:pt x="179" y="1393"/>
                  <a:pt x="300" y="1455"/>
                  <a:pt x="332" y="1475"/>
                </a:cubicBezTo>
                <a:cubicBezTo>
                  <a:pt x="435" y="1540"/>
                  <a:pt x="310" y="1456"/>
                  <a:pt x="389" y="1499"/>
                </a:cubicBezTo>
                <a:cubicBezTo>
                  <a:pt x="434" y="1524"/>
                  <a:pt x="471" y="1559"/>
                  <a:pt x="519" y="1580"/>
                </a:cubicBezTo>
                <a:cubicBezTo>
                  <a:pt x="532" y="1586"/>
                  <a:pt x="546" y="1592"/>
                  <a:pt x="560" y="1596"/>
                </a:cubicBezTo>
                <a:cubicBezTo>
                  <a:pt x="587" y="1603"/>
                  <a:pt x="641" y="1613"/>
                  <a:pt x="641" y="1613"/>
                </a:cubicBezTo>
                <a:cubicBezTo>
                  <a:pt x="681" y="1610"/>
                  <a:pt x="722" y="1609"/>
                  <a:pt x="762" y="1604"/>
                </a:cubicBezTo>
                <a:cubicBezTo>
                  <a:pt x="784" y="1601"/>
                  <a:pt x="851" y="1565"/>
                  <a:pt x="852" y="1564"/>
                </a:cubicBezTo>
                <a:cubicBezTo>
                  <a:pt x="914" y="1534"/>
                  <a:pt x="982" y="1520"/>
                  <a:pt x="1046" y="1499"/>
                </a:cubicBezTo>
                <a:cubicBezTo>
                  <a:pt x="1078" y="1469"/>
                  <a:pt x="1109" y="1445"/>
                  <a:pt x="1136" y="1410"/>
                </a:cubicBezTo>
                <a:cubicBezTo>
                  <a:pt x="1172" y="1362"/>
                  <a:pt x="1190" y="1305"/>
                  <a:pt x="1225" y="1256"/>
                </a:cubicBezTo>
                <a:cubicBezTo>
                  <a:pt x="1268" y="1196"/>
                  <a:pt x="1312" y="1137"/>
                  <a:pt x="1355" y="1077"/>
                </a:cubicBezTo>
                <a:cubicBezTo>
                  <a:pt x="1380" y="1043"/>
                  <a:pt x="1398" y="1003"/>
                  <a:pt x="1428" y="972"/>
                </a:cubicBezTo>
                <a:cubicBezTo>
                  <a:pt x="1460" y="939"/>
                  <a:pt x="1473" y="901"/>
                  <a:pt x="1501" y="866"/>
                </a:cubicBezTo>
                <a:cubicBezTo>
                  <a:pt x="1513" y="851"/>
                  <a:pt x="1529" y="841"/>
                  <a:pt x="1541" y="826"/>
                </a:cubicBezTo>
                <a:cubicBezTo>
                  <a:pt x="1567" y="794"/>
                  <a:pt x="1614" y="728"/>
                  <a:pt x="1614" y="728"/>
                </a:cubicBezTo>
                <a:cubicBezTo>
                  <a:pt x="1636" y="641"/>
                  <a:pt x="1665" y="518"/>
                  <a:pt x="1728" y="452"/>
                </a:cubicBezTo>
                <a:cubicBezTo>
                  <a:pt x="1743" y="407"/>
                  <a:pt x="1768" y="356"/>
                  <a:pt x="1801" y="323"/>
                </a:cubicBezTo>
                <a:cubicBezTo>
                  <a:pt x="1813" y="273"/>
                  <a:pt x="1852" y="250"/>
                  <a:pt x="1882" y="209"/>
                </a:cubicBezTo>
                <a:cubicBezTo>
                  <a:pt x="1890" y="178"/>
                  <a:pt x="1893" y="150"/>
                  <a:pt x="1923" y="136"/>
                </a:cubicBezTo>
                <a:cubicBezTo>
                  <a:pt x="1915" y="139"/>
                  <a:pt x="1902" y="152"/>
                  <a:pt x="1898" y="144"/>
                </a:cubicBezTo>
                <a:cubicBezTo>
                  <a:pt x="1893" y="136"/>
                  <a:pt x="1910" y="129"/>
                  <a:pt x="1914" y="120"/>
                </a:cubicBezTo>
                <a:cubicBezTo>
                  <a:pt x="1923" y="103"/>
                  <a:pt x="1971" y="0"/>
                  <a:pt x="1947" y="71"/>
                </a:cubicBez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85" name="Rectangle 5">
            <a:extLst>
              <a:ext uri="{FF2B5EF4-FFF2-40B4-BE49-F238E27FC236}">
                <a16:creationId xmlns:a16="http://schemas.microsoft.com/office/drawing/2014/main" id="{8DA58B32-23A7-52D3-1EB8-01B309AB0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Bridges/Switches: Traffic Isolation</a:t>
            </a:r>
          </a:p>
        </p:txBody>
      </p:sp>
      <p:sp>
        <p:nvSpPr>
          <p:cNvPr id="122886" name="Rectangle 6">
            <a:extLst>
              <a:ext uri="{FF2B5EF4-FFF2-40B4-BE49-F238E27FC236}">
                <a16:creationId xmlns:a16="http://schemas.microsoft.com/office/drawing/2014/main" id="{80351FE0-E26A-0B04-8A54-D7FFB0BFAD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Switch filters packets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Frame only forwarded to the necessary segments 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Segments can support separate transmissions</a:t>
            </a:r>
          </a:p>
        </p:txBody>
      </p:sp>
      <p:sp>
        <p:nvSpPr>
          <p:cNvPr id="122887" name="Rectangle 7">
            <a:extLst>
              <a:ext uri="{FF2B5EF4-FFF2-40B4-BE49-F238E27FC236}">
                <a16:creationId xmlns:a16="http://schemas.microsoft.com/office/drawing/2014/main" id="{27802019-39FE-D9E7-15C8-8853F4FCC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6725" y="5264150"/>
            <a:ext cx="288925" cy="68263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122888" name="Object 2">
            <a:extLst>
              <a:ext uri="{FF2B5EF4-FFF2-40B4-BE49-F238E27FC236}">
                <a16:creationId xmlns:a16="http://schemas.microsoft.com/office/drawing/2014/main" id="{FB0FFE8C-8F07-C8DD-0317-6A4898D714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95488" y="5564188"/>
          <a:ext cx="415925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308100" imgH="1079500" progId="MS_ClipArt_Gallery.2">
                  <p:embed/>
                </p:oleObj>
              </mc:Choice>
              <mc:Fallback>
                <p:oleObj name="Clip" r:id="rId3" imgW="1308100" imgH="1079500" progId="MS_ClipArt_Gallery.2">
                  <p:embed/>
                  <p:pic>
                    <p:nvPicPr>
                      <p:cNvPr id="122888" name="Object 2">
                        <a:extLst>
                          <a:ext uri="{FF2B5EF4-FFF2-40B4-BE49-F238E27FC236}">
                            <a16:creationId xmlns:a16="http://schemas.microsoft.com/office/drawing/2014/main" id="{FB0FFE8C-8F07-C8DD-0317-6A4898D7140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5488" y="5564188"/>
                        <a:ext cx="415925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89" name="Object 3">
            <a:extLst>
              <a:ext uri="{FF2B5EF4-FFF2-40B4-BE49-F238E27FC236}">
                <a16:creationId xmlns:a16="http://schemas.microsoft.com/office/drawing/2014/main" id="{4213AEA1-E0D5-00E4-C51D-9257C0007E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00588" y="5576888"/>
          <a:ext cx="417512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308100" imgH="1079500" progId="MS_ClipArt_Gallery.2">
                  <p:embed/>
                </p:oleObj>
              </mc:Choice>
              <mc:Fallback>
                <p:oleObj name="Clip" r:id="rId5" imgW="1308100" imgH="1079500" progId="MS_ClipArt_Gallery.2">
                  <p:embed/>
                  <p:pic>
                    <p:nvPicPr>
                      <p:cNvPr id="122889" name="Object 3">
                        <a:extLst>
                          <a:ext uri="{FF2B5EF4-FFF2-40B4-BE49-F238E27FC236}">
                            <a16:creationId xmlns:a16="http://schemas.microsoft.com/office/drawing/2014/main" id="{4213AEA1-E0D5-00E4-C51D-9257C0007E3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0588" y="5576888"/>
                        <a:ext cx="417512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0" name="Object 4">
            <a:extLst>
              <a:ext uri="{FF2B5EF4-FFF2-40B4-BE49-F238E27FC236}">
                <a16:creationId xmlns:a16="http://schemas.microsoft.com/office/drawing/2014/main" id="{0654D3D7-B827-D887-17BA-DEAC474DF7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13388" y="5530850"/>
          <a:ext cx="417512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8100" imgH="1079500" progId="MS_ClipArt_Gallery.2">
                  <p:embed/>
                </p:oleObj>
              </mc:Choice>
              <mc:Fallback>
                <p:oleObj name="Clip" r:id="rId6" imgW="1308100" imgH="1079500" progId="MS_ClipArt_Gallery.2">
                  <p:embed/>
                  <p:pic>
                    <p:nvPicPr>
                      <p:cNvPr id="122890" name="Object 4">
                        <a:extLst>
                          <a:ext uri="{FF2B5EF4-FFF2-40B4-BE49-F238E27FC236}">
                            <a16:creationId xmlns:a16="http://schemas.microsoft.com/office/drawing/2014/main" id="{0654D3D7-B827-D887-17BA-DEAC474DF7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3388" y="5530850"/>
                        <a:ext cx="417512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1" name="Object 5">
            <a:extLst>
              <a:ext uri="{FF2B5EF4-FFF2-40B4-BE49-F238E27FC236}">
                <a16:creationId xmlns:a16="http://schemas.microsoft.com/office/drawing/2014/main" id="{12804618-EF30-7B88-BCE3-FE79B062B5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54300" y="5589588"/>
          <a:ext cx="417513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8100" imgH="1079500" progId="MS_ClipArt_Gallery.2">
                  <p:embed/>
                </p:oleObj>
              </mc:Choice>
              <mc:Fallback>
                <p:oleObj name="Clip" r:id="rId7" imgW="1308100" imgH="1079500" progId="MS_ClipArt_Gallery.2">
                  <p:embed/>
                  <p:pic>
                    <p:nvPicPr>
                      <p:cNvPr id="122891" name="Object 5">
                        <a:extLst>
                          <a:ext uri="{FF2B5EF4-FFF2-40B4-BE49-F238E27FC236}">
                            <a16:creationId xmlns:a16="http://schemas.microsoft.com/office/drawing/2014/main" id="{12804618-EF30-7B88-BCE3-FE79B062B57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4300" y="5589588"/>
                        <a:ext cx="417513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892" name="Rectangle 12">
            <a:extLst>
              <a:ext uri="{FF2B5EF4-FFF2-40B4-BE49-F238E27FC236}">
                <a16:creationId xmlns:a16="http://schemas.microsoft.com/office/drawing/2014/main" id="{83287BEE-D5BE-FE12-7703-6ACD95A73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8225" y="5272088"/>
            <a:ext cx="288925" cy="68262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93" name="Rectangle 13">
            <a:extLst>
              <a:ext uri="{FF2B5EF4-FFF2-40B4-BE49-F238E27FC236}">
                <a16:creationId xmlns:a16="http://schemas.microsoft.com/office/drawing/2014/main" id="{AD1DA5F0-9061-5096-63A7-9FC4C3486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850" y="5262563"/>
            <a:ext cx="288925" cy="66675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122894" name="Object 6">
            <a:extLst>
              <a:ext uri="{FF2B5EF4-FFF2-40B4-BE49-F238E27FC236}">
                <a16:creationId xmlns:a16="http://schemas.microsoft.com/office/drawing/2014/main" id="{C79EF260-4FE4-70CB-AFE5-8592D1C98ED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95688" y="5424488"/>
          <a:ext cx="417512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1308100" imgH="1079500" progId="MS_ClipArt_Gallery.2">
                  <p:embed/>
                </p:oleObj>
              </mc:Choice>
              <mc:Fallback>
                <p:oleObj name="Clip" r:id="rId8" imgW="1308100" imgH="1079500" progId="MS_ClipArt_Gallery.2">
                  <p:embed/>
                  <p:pic>
                    <p:nvPicPr>
                      <p:cNvPr id="122894" name="Object 6">
                        <a:extLst>
                          <a:ext uri="{FF2B5EF4-FFF2-40B4-BE49-F238E27FC236}">
                            <a16:creationId xmlns:a16="http://schemas.microsoft.com/office/drawing/2014/main" id="{C79EF260-4FE4-70CB-AFE5-8592D1C98ED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5688" y="5424488"/>
                        <a:ext cx="417512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5" name="Object 7">
            <a:extLst>
              <a:ext uri="{FF2B5EF4-FFF2-40B4-BE49-F238E27FC236}">
                <a16:creationId xmlns:a16="http://schemas.microsoft.com/office/drawing/2014/main" id="{B867A72F-99CC-87D9-8818-C256FAABC4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3838" y="5902325"/>
          <a:ext cx="417512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9" imgW="1308100" imgH="1079500" progId="MS_ClipArt_Gallery.2">
                  <p:embed/>
                </p:oleObj>
              </mc:Choice>
              <mc:Fallback>
                <p:oleObj name="Clip" r:id="rId9" imgW="1308100" imgH="1079500" progId="MS_ClipArt_Gallery.2">
                  <p:embed/>
                  <p:pic>
                    <p:nvPicPr>
                      <p:cNvPr id="122895" name="Object 7">
                        <a:extLst>
                          <a:ext uri="{FF2B5EF4-FFF2-40B4-BE49-F238E27FC236}">
                            <a16:creationId xmlns:a16="http://schemas.microsoft.com/office/drawing/2014/main" id="{B867A72F-99CC-87D9-8818-C256FAABC4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3838" y="5902325"/>
                        <a:ext cx="417512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6" name="Object 8">
            <a:extLst>
              <a:ext uri="{FF2B5EF4-FFF2-40B4-BE49-F238E27FC236}">
                <a16:creationId xmlns:a16="http://schemas.microsoft.com/office/drawing/2014/main" id="{54A4C51F-CA10-DC1D-405A-DE7F45ACA6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73888" y="5392738"/>
          <a:ext cx="417512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0" imgW="1308100" imgH="1079500" progId="MS_ClipArt_Gallery.2">
                  <p:embed/>
                </p:oleObj>
              </mc:Choice>
              <mc:Fallback>
                <p:oleObj name="Clip" r:id="rId10" imgW="1308100" imgH="1079500" progId="MS_ClipArt_Gallery.2">
                  <p:embed/>
                  <p:pic>
                    <p:nvPicPr>
                      <p:cNvPr id="122896" name="Object 8">
                        <a:extLst>
                          <a:ext uri="{FF2B5EF4-FFF2-40B4-BE49-F238E27FC236}">
                            <a16:creationId xmlns:a16="http://schemas.microsoft.com/office/drawing/2014/main" id="{54A4C51F-CA10-DC1D-405A-DE7F45ACA6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3888" y="5392738"/>
                        <a:ext cx="417512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7" name="Object 9">
            <a:extLst>
              <a:ext uri="{FF2B5EF4-FFF2-40B4-BE49-F238E27FC236}">
                <a16:creationId xmlns:a16="http://schemas.microsoft.com/office/drawing/2014/main" id="{8156B28F-ADCD-6588-1390-AB1A517CFB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19825" y="5762625"/>
          <a:ext cx="417513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1" imgW="1308100" imgH="1079500" progId="MS_ClipArt_Gallery.2">
                  <p:embed/>
                </p:oleObj>
              </mc:Choice>
              <mc:Fallback>
                <p:oleObj name="Clip" r:id="rId11" imgW="1308100" imgH="1079500" progId="MS_ClipArt_Gallery.2">
                  <p:embed/>
                  <p:pic>
                    <p:nvPicPr>
                      <p:cNvPr id="122897" name="Object 9">
                        <a:extLst>
                          <a:ext uri="{FF2B5EF4-FFF2-40B4-BE49-F238E27FC236}">
                            <a16:creationId xmlns:a16="http://schemas.microsoft.com/office/drawing/2014/main" id="{8156B28F-ADCD-6588-1390-AB1A517CFB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9825" y="5762625"/>
                        <a:ext cx="417513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8" name="Object 10">
            <a:extLst>
              <a:ext uri="{FF2B5EF4-FFF2-40B4-BE49-F238E27FC236}">
                <a16:creationId xmlns:a16="http://schemas.microsoft.com/office/drawing/2014/main" id="{5C3E139F-18F5-9F89-05FE-1503CB69C8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55750" y="5084763"/>
          <a:ext cx="417513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2" imgW="1308100" imgH="1079500" progId="MS_ClipArt_Gallery.2">
                  <p:embed/>
                </p:oleObj>
              </mc:Choice>
              <mc:Fallback>
                <p:oleObj name="Clip" r:id="rId12" imgW="1308100" imgH="1079500" progId="MS_ClipArt_Gallery.2">
                  <p:embed/>
                  <p:pic>
                    <p:nvPicPr>
                      <p:cNvPr id="122898" name="Object 10">
                        <a:extLst>
                          <a:ext uri="{FF2B5EF4-FFF2-40B4-BE49-F238E27FC236}">
                            <a16:creationId xmlns:a16="http://schemas.microsoft.com/office/drawing/2014/main" id="{5C3E139F-18F5-9F89-05FE-1503CB69C8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0" y="5084763"/>
                        <a:ext cx="417513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899" name="Line 19">
            <a:extLst>
              <a:ext uri="{FF2B5EF4-FFF2-40B4-BE49-F238E27FC236}">
                <a16:creationId xmlns:a16="http://schemas.microsoft.com/office/drawing/2014/main" id="{AB6B2733-9939-45F0-87BD-36EBCD086C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31988" y="5248275"/>
            <a:ext cx="555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0" name="Line 20">
            <a:extLst>
              <a:ext uri="{FF2B5EF4-FFF2-40B4-BE49-F238E27FC236}">
                <a16:creationId xmlns:a16="http://schemas.microsoft.com/office/drawing/2014/main" id="{4D42EB69-92EF-1269-749A-87E11609B4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19338" y="5295900"/>
            <a:ext cx="271462" cy="31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1" name="Line 21">
            <a:extLst>
              <a:ext uri="{FF2B5EF4-FFF2-40B4-BE49-F238E27FC236}">
                <a16:creationId xmlns:a16="http://schemas.microsoft.com/office/drawing/2014/main" id="{7D9BF15C-A31E-4FF9-A317-145041116436}"/>
              </a:ext>
            </a:extLst>
          </p:cNvPr>
          <p:cNvSpPr>
            <a:spLocks noChangeShapeType="1"/>
          </p:cNvSpPr>
          <p:nvPr/>
        </p:nvSpPr>
        <p:spPr bwMode="auto">
          <a:xfrm>
            <a:off x="2738438" y="5324475"/>
            <a:ext cx="73025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2" name="Line 22">
            <a:extLst>
              <a:ext uri="{FF2B5EF4-FFF2-40B4-BE49-F238E27FC236}">
                <a16:creationId xmlns:a16="http://schemas.microsoft.com/office/drawing/2014/main" id="{18A237C7-C1CD-5D96-C31B-4D81E94D10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84625" y="5286375"/>
            <a:ext cx="34607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3" name="Line 23">
            <a:extLst>
              <a:ext uri="{FF2B5EF4-FFF2-40B4-BE49-F238E27FC236}">
                <a16:creationId xmlns:a16="http://schemas.microsoft.com/office/drawing/2014/main" id="{5C179D24-ACD3-9EF6-8230-0DF71BCC3EA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98950" y="5305425"/>
            <a:ext cx="125413" cy="587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4" name="Line 24">
            <a:extLst>
              <a:ext uri="{FF2B5EF4-FFF2-40B4-BE49-F238E27FC236}">
                <a16:creationId xmlns:a16="http://schemas.microsoft.com/office/drawing/2014/main" id="{C9294600-F5C7-3B37-C90D-2C96C17D8F1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03750" y="5248275"/>
            <a:ext cx="230188" cy="361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5" name="Line 25">
            <a:extLst>
              <a:ext uri="{FF2B5EF4-FFF2-40B4-BE49-F238E27FC236}">
                <a16:creationId xmlns:a16="http://schemas.microsoft.com/office/drawing/2014/main" id="{03138168-F21B-F6B5-6242-37E0CFF016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81688" y="5324475"/>
            <a:ext cx="428625" cy="244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6" name="Line 26">
            <a:extLst>
              <a:ext uri="{FF2B5EF4-FFF2-40B4-BE49-F238E27FC236}">
                <a16:creationId xmlns:a16="http://schemas.microsoft.com/office/drawing/2014/main" id="{7CDE5A9E-45E7-5595-F364-387CD81D9B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84925" y="5295900"/>
            <a:ext cx="9525" cy="469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7" name="Line 27">
            <a:extLst>
              <a:ext uri="{FF2B5EF4-FFF2-40B4-BE49-F238E27FC236}">
                <a16:creationId xmlns:a16="http://schemas.microsoft.com/office/drawing/2014/main" id="{2C5E102C-93E9-4155-D178-88DE7579653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08750" y="5218113"/>
            <a:ext cx="514350" cy="244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22908" name="Group 28">
            <a:extLst>
              <a:ext uri="{FF2B5EF4-FFF2-40B4-BE49-F238E27FC236}">
                <a16:creationId xmlns:a16="http://schemas.microsoft.com/office/drawing/2014/main" id="{514AC6CE-4DBD-8663-F6FE-217B6E3257D5}"/>
              </a:ext>
            </a:extLst>
          </p:cNvPr>
          <p:cNvGrpSpPr>
            <a:grpSpLocks/>
          </p:cNvGrpSpPr>
          <p:nvPr/>
        </p:nvGrpSpPr>
        <p:grpSpPr bwMode="auto">
          <a:xfrm>
            <a:off x="4335463" y="3781425"/>
            <a:ext cx="371475" cy="252413"/>
            <a:chOff x="620" y="1640"/>
            <a:chExt cx="288" cy="209"/>
          </a:xfrm>
        </p:grpSpPr>
        <p:sp>
          <p:nvSpPr>
            <p:cNvPr id="122920" name="Line 29">
              <a:extLst>
                <a:ext uri="{FF2B5EF4-FFF2-40B4-BE49-F238E27FC236}">
                  <a16:creationId xmlns:a16="http://schemas.microsoft.com/office/drawing/2014/main" id="{1581ED9E-3FC2-4CD7-58F0-FAB5E73A80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8" y="164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2921" name="Rectangle 30">
              <a:extLst>
                <a:ext uri="{FF2B5EF4-FFF2-40B4-BE49-F238E27FC236}">
                  <a16:creationId xmlns:a16="http://schemas.microsoft.com/office/drawing/2014/main" id="{65132CFA-209C-6A8E-D968-5466342C2F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" y="1784"/>
              <a:ext cx="267" cy="65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FF"/>
              </a:extrusionClr>
              <a:contourClr>
                <a:srgbClr val="99CCFF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122922" name="Group 31">
              <a:extLst>
                <a:ext uri="{FF2B5EF4-FFF2-40B4-BE49-F238E27FC236}">
                  <a16:creationId xmlns:a16="http://schemas.microsoft.com/office/drawing/2014/main" id="{B1C8FC68-F779-430C-8D7C-E16FF027F5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" y="1688"/>
              <a:ext cx="109" cy="91"/>
              <a:chOff x="576" y="3456"/>
              <a:chExt cx="288" cy="240"/>
            </a:xfrm>
          </p:grpSpPr>
          <p:sp>
            <p:nvSpPr>
              <p:cNvPr id="122923" name="Line 32">
                <a:extLst>
                  <a:ext uri="{FF2B5EF4-FFF2-40B4-BE49-F238E27FC236}">
                    <a16:creationId xmlns:a16="http://schemas.microsoft.com/office/drawing/2014/main" id="{3DF2D3BA-80CB-F3A7-E1A0-EC7288460E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" y="3456"/>
                <a:ext cx="192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22924" name="Line 33">
                <a:extLst>
                  <a:ext uri="{FF2B5EF4-FFF2-40B4-BE49-F238E27FC236}">
                    <a16:creationId xmlns:a16="http://schemas.microsoft.com/office/drawing/2014/main" id="{930E7AF7-7385-B25F-6E43-8579DDC82F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76" y="3456"/>
                <a:ext cx="288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</p:grpSp>
      <p:sp>
        <p:nvSpPr>
          <p:cNvPr id="122909" name="Line 34">
            <a:extLst>
              <a:ext uri="{FF2B5EF4-FFF2-40B4-BE49-F238E27FC236}">
                <a16:creationId xmlns:a16="http://schemas.microsoft.com/office/drawing/2014/main" id="{F820B7A0-59E2-1EE6-ADEE-8B9FE1515C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28913" y="4035425"/>
            <a:ext cx="1665287" cy="1074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10" name="Line 35">
            <a:extLst>
              <a:ext uri="{FF2B5EF4-FFF2-40B4-BE49-F238E27FC236}">
                <a16:creationId xmlns:a16="http://schemas.microsoft.com/office/drawing/2014/main" id="{35D0EBFB-3B09-B1F5-6C08-A236A3CEBB6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9775" y="4025900"/>
            <a:ext cx="0" cy="1114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11" name="Line 36">
            <a:extLst>
              <a:ext uri="{FF2B5EF4-FFF2-40B4-BE49-F238E27FC236}">
                <a16:creationId xmlns:a16="http://schemas.microsoft.com/office/drawing/2014/main" id="{E763F3B7-1FC3-F71D-BD24-E6A88D69397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08525" y="3976688"/>
            <a:ext cx="1497013" cy="1231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12" name="Text Box 37">
            <a:extLst>
              <a:ext uri="{FF2B5EF4-FFF2-40B4-BE49-F238E27FC236}">
                <a16:creationId xmlns:a16="http://schemas.microsoft.com/office/drawing/2014/main" id="{C472A79E-835D-B561-5151-AF851D0CA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125" y="5048250"/>
            <a:ext cx="6302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hub</a:t>
            </a:r>
          </a:p>
        </p:txBody>
      </p:sp>
      <p:sp>
        <p:nvSpPr>
          <p:cNvPr id="122913" name="Text Box 38">
            <a:extLst>
              <a:ext uri="{FF2B5EF4-FFF2-40B4-BE49-F238E27FC236}">
                <a16:creationId xmlns:a16="http://schemas.microsoft.com/office/drawing/2014/main" id="{3E34186E-B84B-A7D3-6C20-35B5523EB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6938" y="5056188"/>
            <a:ext cx="5699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hub</a:t>
            </a:r>
          </a:p>
        </p:txBody>
      </p:sp>
      <p:sp>
        <p:nvSpPr>
          <p:cNvPr id="122914" name="Text Box 39">
            <a:extLst>
              <a:ext uri="{FF2B5EF4-FFF2-40B4-BE49-F238E27FC236}">
                <a16:creationId xmlns:a16="http://schemas.microsoft.com/office/drawing/2014/main" id="{BDF26727-8B86-5587-3635-75C76EC23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8913" y="4929188"/>
            <a:ext cx="5699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hub</a:t>
            </a:r>
          </a:p>
        </p:txBody>
      </p:sp>
      <p:sp>
        <p:nvSpPr>
          <p:cNvPr id="122915" name="Text Box 40">
            <a:extLst>
              <a:ext uri="{FF2B5EF4-FFF2-40B4-BE49-F238E27FC236}">
                <a16:creationId xmlns:a16="http://schemas.microsoft.com/office/drawing/2014/main" id="{87770FA9-C304-748A-7C30-726847B0D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875" y="3659188"/>
            <a:ext cx="16795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switch/bridge</a:t>
            </a:r>
          </a:p>
        </p:txBody>
      </p:sp>
      <p:sp>
        <p:nvSpPr>
          <p:cNvPr id="122916" name="Text Box 41">
            <a:extLst>
              <a:ext uri="{FF2B5EF4-FFF2-40B4-BE49-F238E27FC236}">
                <a16:creationId xmlns:a16="http://schemas.microsoft.com/office/drawing/2014/main" id="{C99111A5-8D2D-6392-3AAD-838E78FD6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0313" y="6291263"/>
            <a:ext cx="10715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segment</a:t>
            </a:r>
          </a:p>
        </p:txBody>
      </p:sp>
      <p:sp>
        <p:nvSpPr>
          <p:cNvPr id="122917" name="Text Box 42">
            <a:extLst>
              <a:ext uri="{FF2B5EF4-FFF2-40B4-BE49-F238E27FC236}">
                <a16:creationId xmlns:a16="http://schemas.microsoft.com/office/drawing/2014/main" id="{AE509D2F-AED7-D8C2-935D-69B54E4D0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300" y="6365875"/>
            <a:ext cx="1071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segment</a:t>
            </a:r>
          </a:p>
        </p:txBody>
      </p:sp>
      <p:sp>
        <p:nvSpPr>
          <p:cNvPr id="122918" name="Text Box 43">
            <a:extLst>
              <a:ext uri="{FF2B5EF4-FFF2-40B4-BE49-F238E27FC236}">
                <a16:creationId xmlns:a16="http://schemas.microsoft.com/office/drawing/2014/main" id="{3C5CE7CD-F28A-D784-334F-16B37D0D0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5238" y="63563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19" name="Text Box 44">
            <a:extLst>
              <a:ext uri="{FF2B5EF4-FFF2-40B4-BE49-F238E27FC236}">
                <a16:creationId xmlns:a16="http://schemas.microsoft.com/office/drawing/2014/main" id="{E9D56CEF-369C-F5B2-3A88-CD730C22C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186238"/>
            <a:ext cx="10715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segment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3" descr="5">
            <a:extLst>
              <a:ext uri="{FF2B5EF4-FFF2-40B4-BE49-F238E27FC236}">
                <a16:creationId xmlns:a16="http://schemas.microsoft.com/office/drawing/2014/main" id="{7BFD2B3E-C6EF-C6DC-4763-DE0A4853E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219200"/>
            <a:ext cx="4287837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02" name="Group 5">
            <a:extLst>
              <a:ext uri="{FF2B5EF4-FFF2-40B4-BE49-F238E27FC236}">
                <a16:creationId xmlns:a16="http://schemas.microsoft.com/office/drawing/2014/main" id="{9FEE7078-303B-2A18-5DA5-9736DBD0BD3A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219200"/>
            <a:ext cx="4287838" cy="5213350"/>
            <a:chOff x="4572000" y="1219200"/>
            <a:chExt cx="4287837" cy="5213960"/>
          </a:xfrm>
        </p:grpSpPr>
        <p:pic>
          <p:nvPicPr>
            <p:cNvPr id="51208" name="Picture 3" descr="5">
              <a:extLst>
                <a:ext uri="{FF2B5EF4-FFF2-40B4-BE49-F238E27FC236}">
                  <a16:creationId xmlns:a16="http://schemas.microsoft.com/office/drawing/2014/main" id="{1304B448-B01E-7348-95F9-497787E66C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219200"/>
              <a:ext cx="4287837" cy="5049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8CEF2CB-C985-173F-5CB1-BDF8188A94B1}"/>
                </a:ext>
              </a:extLst>
            </p:cNvPr>
            <p:cNvSpPr/>
            <p:nvPr/>
          </p:nvSpPr>
          <p:spPr>
            <a:xfrm>
              <a:off x="4956175" y="2468709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8AC6EC2-FB24-5969-7C3D-35A88EC042B6}"/>
                </a:ext>
              </a:extLst>
            </p:cNvPr>
            <p:cNvSpPr/>
            <p:nvPr/>
          </p:nvSpPr>
          <p:spPr>
            <a:xfrm>
              <a:off x="6300788" y="2632240"/>
              <a:ext cx="1919287" cy="3724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AB5DF01-0449-BC2E-D348-01D8DF0B475D}"/>
                </a:ext>
              </a:extLst>
            </p:cNvPr>
            <p:cNvSpPr/>
            <p:nvPr/>
          </p:nvSpPr>
          <p:spPr>
            <a:xfrm>
              <a:off x="6761162" y="2710037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9ECA83BF-001F-1313-A4E8-4995FB74941D}"/>
                </a:ext>
              </a:extLst>
            </p:cNvPr>
            <p:cNvCxnSpPr/>
            <p:nvPr/>
          </p:nvCxnSpPr>
          <p:spPr>
            <a:xfrm>
              <a:off x="4956175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E1EE130-6DBD-75E1-31A8-2B5C92CE8655}"/>
                </a:ext>
              </a:extLst>
            </p:cNvPr>
            <p:cNvCxnSpPr/>
            <p:nvPr/>
          </p:nvCxnSpPr>
          <p:spPr>
            <a:xfrm>
              <a:off x="8659812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2981094F-1D54-A1AA-BBFF-644E3B2A1945}"/>
              </a:ext>
            </a:extLst>
          </p:cNvPr>
          <p:cNvSpPr/>
          <p:nvPr/>
        </p:nvSpPr>
        <p:spPr>
          <a:xfrm>
            <a:off x="6300788" y="2381250"/>
            <a:ext cx="163512" cy="1651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18B2B95-DB1A-9320-B186-2C9DBA3ABAF5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6381750" y="2546350"/>
            <a:ext cx="0" cy="2014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2838140-CDE7-6044-5A84-009E6A561B05}"/>
              </a:ext>
            </a:extLst>
          </p:cNvPr>
          <p:cNvSpPr/>
          <p:nvPr/>
        </p:nvSpPr>
        <p:spPr>
          <a:xfrm>
            <a:off x="6381750" y="2468563"/>
            <a:ext cx="2276475" cy="30226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6320" h="3022004">
                <a:moveTo>
                  <a:pt x="0" y="0"/>
                </a:moveTo>
                <a:lnTo>
                  <a:pt x="2260821" y="960895"/>
                </a:lnTo>
                <a:lnTo>
                  <a:pt x="2276320" y="3022004"/>
                </a:lnTo>
                <a:lnTo>
                  <a:pt x="0" y="2092106"/>
                </a:lnTo>
                <a:lnTo>
                  <a:pt x="0" y="0"/>
                </a:lnTo>
                <a:close/>
              </a:path>
            </a:pathLst>
          </a:custGeom>
          <a:solidFill>
            <a:srgbClr val="FFF805">
              <a:alpha val="61902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id="{C2B1B80F-B9A0-37A7-95E1-9DADCBBE81DB}"/>
              </a:ext>
            </a:extLst>
          </p:cNvPr>
          <p:cNvSpPr/>
          <p:nvPr/>
        </p:nvSpPr>
        <p:spPr>
          <a:xfrm>
            <a:off x="4951413" y="2478088"/>
            <a:ext cx="1427162" cy="27432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1427775 w 3704095"/>
              <a:gd name="connsiteY0" fmla="*/ 0 h 3022004"/>
              <a:gd name="connsiteX1" fmla="*/ 0 w 3704095"/>
              <a:gd name="connsiteY1" fmla="*/ 542441 h 3022004"/>
              <a:gd name="connsiteX2" fmla="*/ 3704095 w 3704095"/>
              <a:gd name="connsiteY2" fmla="*/ 3022004 h 3022004"/>
              <a:gd name="connsiteX3" fmla="*/ 1427775 w 3704095"/>
              <a:gd name="connsiteY3" fmla="*/ 2092106 h 3022004"/>
              <a:gd name="connsiteX4" fmla="*/ 1427775 w 3704095"/>
              <a:gd name="connsiteY4" fmla="*/ 0 h 3022004"/>
              <a:gd name="connsiteX0" fmla="*/ 1427775 w 1427775"/>
              <a:gd name="connsiteY0" fmla="*/ 0 h 2743035"/>
              <a:gd name="connsiteX1" fmla="*/ 0 w 1427775"/>
              <a:gd name="connsiteY1" fmla="*/ 542441 h 2743035"/>
              <a:gd name="connsiteX2" fmla="*/ 15498 w 1427775"/>
              <a:gd name="connsiteY2" fmla="*/ 2743035 h 2743035"/>
              <a:gd name="connsiteX3" fmla="*/ 1427775 w 1427775"/>
              <a:gd name="connsiteY3" fmla="*/ 2092106 h 2743035"/>
              <a:gd name="connsiteX4" fmla="*/ 1427775 w 1427775"/>
              <a:gd name="connsiteY4" fmla="*/ 0 h 2743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775" h="2743035">
                <a:moveTo>
                  <a:pt x="1427775" y="0"/>
                </a:moveTo>
                <a:lnTo>
                  <a:pt x="0" y="542441"/>
                </a:lnTo>
                <a:lnTo>
                  <a:pt x="15498" y="2743035"/>
                </a:lnTo>
                <a:lnTo>
                  <a:pt x="1427775" y="2092106"/>
                </a:lnTo>
                <a:lnTo>
                  <a:pt x="1427775" y="0"/>
                </a:lnTo>
                <a:close/>
              </a:path>
            </a:pathLst>
          </a:custGeom>
          <a:solidFill>
            <a:srgbClr val="FFF805">
              <a:alpha val="61902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207" name="Title 1">
            <a:extLst>
              <a:ext uri="{FF2B5EF4-FFF2-40B4-BE49-F238E27FC236}">
                <a16:creationId xmlns:a16="http://schemas.microsoft.com/office/drawing/2014/main" id="{03C6B5E4-3304-9FC0-076F-15CB775AB3E5}"/>
              </a:ext>
            </a:extLst>
          </p:cNvPr>
          <p:cNvSpPr txBox="1">
            <a:spLocks/>
          </p:cNvSpPr>
          <p:nvPr/>
        </p:nvSpPr>
        <p:spPr bwMode="auto">
          <a:xfrm>
            <a:off x="457200" y="-2190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CSMA: The time-space graph of collision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Slide Number Placeholder 3">
            <a:extLst>
              <a:ext uri="{FF2B5EF4-FFF2-40B4-BE49-F238E27FC236}">
                <a16:creationId xmlns:a16="http://schemas.microsoft.com/office/drawing/2014/main" id="{FA75EDC8-0E6E-5B86-FCF8-92399054A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7F44F4-7B56-5942-A148-F8E8A742E02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0E469FD0-C519-F5B2-8227-44EEAFD49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Advantages Over Hubs/Repeaters</a:t>
            </a:r>
          </a:p>
        </p:txBody>
      </p:sp>
      <p:sp>
        <p:nvSpPr>
          <p:cNvPr id="1285123" name="Rectangle 3">
            <a:extLst>
              <a:ext uri="{FF2B5EF4-FFF2-40B4-BE49-F238E27FC236}">
                <a16:creationId xmlns:a16="http://schemas.microsoft.com/office/drawing/2014/main" id="{57047733-B544-1300-4B73-9751C74814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Only forwards frames as needed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Avoid unnecessary load on segments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Wider geographic span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Separate segments allow longer distances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Improves privacy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Hosts can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snoop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traffic traversing their segment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… but not all the rest of the traffic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Can join segments using different technologies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512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5">
            <a:extLst>
              <a:ext uri="{FF2B5EF4-FFF2-40B4-BE49-F238E27FC236}">
                <a16:creationId xmlns:a16="http://schemas.microsoft.com/office/drawing/2014/main" id="{C152FB4E-FF2E-B597-F9A8-1652F4A4F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1077913"/>
            <a:ext cx="7556500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8" name="Slide Number Placeholder 1">
            <a:extLst>
              <a:ext uri="{FF2B5EF4-FFF2-40B4-BE49-F238E27FC236}">
                <a16:creationId xmlns:a16="http://schemas.microsoft.com/office/drawing/2014/main" id="{7C9750AF-567C-6F7F-BEB8-C7A7C8B200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E5E5F8-84D5-5144-85CC-C84542EBF6A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3BDC918-5F24-092F-9003-20789510C962}"/>
              </a:ext>
            </a:extLst>
          </p:cNvPr>
          <p:cNvGrpSpPr>
            <a:grpSpLocks/>
          </p:cNvGrpSpPr>
          <p:nvPr/>
        </p:nvGrpSpPr>
        <p:grpSpPr bwMode="auto">
          <a:xfrm>
            <a:off x="1230313" y="4427538"/>
            <a:ext cx="5953125" cy="2201862"/>
            <a:chOff x="1730030" y="4389125"/>
            <a:chExt cx="5952775" cy="2202315"/>
          </a:xfrm>
        </p:grpSpPr>
        <p:sp>
          <p:nvSpPr>
            <p:cNvPr id="7" name="Rectangular Callout 6">
              <a:extLst>
                <a:ext uri="{FF2B5EF4-FFF2-40B4-BE49-F238E27FC236}">
                  <a16:creationId xmlns:a16="http://schemas.microsoft.com/office/drawing/2014/main" id="{677F9E81-4073-B205-475D-D353D075C816}"/>
                </a:ext>
              </a:extLst>
            </p:cNvPr>
            <p:cNvSpPr/>
            <p:nvPr/>
          </p:nvSpPr>
          <p:spPr>
            <a:xfrm>
              <a:off x="1730030" y="4389125"/>
              <a:ext cx="5952775" cy="1854581"/>
            </a:xfrm>
            <a:prstGeom prst="wedgeRectCallout">
              <a:avLst>
                <a:gd name="adj1" fmla="val 460"/>
                <a:gd name="adj2" fmla="val -97815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6982" name="Picture 2">
              <a:extLst>
                <a:ext uri="{FF2B5EF4-FFF2-40B4-BE49-F238E27FC236}">
                  <a16:creationId xmlns:a16="http://schemas.microsoft.com/office/drawing/2014/main" id="{A132DAB7-70E1-7A51-4582-F4222D4E08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3650" y="4465935"/>
              <a:ext cx="5636281" cy="1689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F1F901-48FF-C3F9-FE11-F58A00B852E8}"/>
                </a:ext>
              </a:extLst>
            </p:cNvPr>
            <p:cNvSpPr txBox="1"/>
            <p:nvPr/>
          </p:nvSpPr>
          <p:spPr>
            <a:xfrm>
              <a:off x="2766606" y="6191308"/>
              <a:ext cx="4071699" cy="4001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Switch table</a:t>
              </a:r>
            </a:p>
          </p:txBody>
        </p:sp>
      </p:grpSp>
      <p:sp>
        <p:nvSpPr>
          <p:cNvPr id="126980" name="Rectangle 5">
            <a:extLst>
              <a:ext uri="{FF2B5EF4-FFF2-40B4-BE49-F238E27FC236}">
                <a16:creationId xmlns:a16="http://schemas.microsoft.com/office/drawing/2014/main" id="{39FE07FB-C923-49C9-2040-A3BBD8606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Traffic Isolation: Example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lide Number Placeholder 3">
            <a:extLst>
              <a:ext uri="{FF2B5EF4-FFF2-40B4-BE49-F238E27FC236}">
                <a16:creationId xmlns:a16="http://schemas.microsoft.com/office/drawing/2014/main" id="{F068650A-6A42-F400-B21A-A88651147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5E6BFF-E053-B940-B76D-8618E829C2B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30FD6189-40CE-7E1B-FF02-EEF052B27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Self Learning: Building the Table</a:t>
            </a:r>
          </a:p>
        </p:txBody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618B8996-BE66-30CE-AC6A-B1164206C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458200" cy="2439988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When a frame arrives</a:t>
            </a:r>
          </a:p>
          <a:p>
            <a:pPr lvl="1"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Inspect the </a:t>
            </a:r>
            <a:r>
              <a:rPr lang="en-US" altLang="en-US" i="1">
                <a:ea typeface="ＭＳ Ｐゴシック" panose="020B0600070205080204" pitchFamily="34" charset="-128"/>
              </a:rPr>
              <a:t>source</a:t>
            </a:r>
            <a:r>
              <a:rPr lang="en-US" altLang="en-US">
                <a:ea typeface="ＭＳ Ｐゴシック" panose="020B0600070205080204" pitchFamily="34" charset="-128"/>
              </a:rPr>
              <a:t> MAC address</a:t>
            </a:r>
          </a:p>
          <a:p>
            <a:pPr lvl="1"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Associate the address with the </a:t>
            </a:r>
            <a:r>
              <a:rPr lang="en-US" altLang="en-US" i="1">
                <a:ea typeface="ＭＳ Ｐゴシック" panose="020B0600070205080204" pitchFamily="34" charset="-128"/>
              </a:rPr>
              <a:t>incoming</a:t>
            </a:r>
            <a:r>
              <a:rPr lang="en-US" altLang="en-US">
                <a:ea typeface="ＭＳ Ｐゴシック" panose="020B0600070205080204" pitchFamily="34" charset="-128"/>
              </a:rPr>
              <a:t> interface</a:t>
            </a:r>
          </a:p>
          <a:p>
            <a:pPr lvl="1"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Store the mapping in the switch table</a:t>
            </a:r>
          </a:p>
          <a:p>
            <a:pPr lvl="1"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Use a timer to eventually forget the mapping</a:t>
            </a:r>
          </a:p>
        </p:txBody>
      </p:sp>
      <p:sp>
        <p:nvSpPr>
          <p:cNvPr id="128004" name="Rectangle 4">
            <a:extLst>
              <a:ext uri="{FF2B5EF4-FFF2-40B4-BE49-F238E27FC236}">
                <a16:creationId xmlns:a16="http://schemas.microsoft.com/office/drawing/2014/main" id="{F0D7528F-ACF4-4832-D4E0-B68C9CE6E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5100" y="5227638"/>
            <a:ext cx="355600" cy="88900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128005" name="Object 2">
            <a:extLst>
              <a:ext uri="{FF2B5EF4-FFF2-40B4-BE49-F238E27FC236}">
                <a16:creationId xmlns:a16="http://schemas.microsoft.com/office/drawing/2014/main" id="{8C24675F-6413-330F-B510-6CBD73CC75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8750" y="4114800"/>
          <a:ext cx="512763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308100" imgH="1079500" progId="MS_ClipArt_Gallery.2">
                  <p:embed/>
                </p:oleObj>
              </mc:Choice>
              <mc:Fallback>
                <p:oleObj name="Clip" r:id="rId3" imgW="1308100" imgH="1079500" progId="MS_ClipArt_Gallery.2">
                  <p:embed/>
                  <p:pic>
                    <p:nvPicPr>
                      <p:cNvPr id="128005" name="Object 2">
                        <a:extLst>
                          <a:ext uri="{FF2B5EF4-FFF2-40B4-BE49-F238E27FC236}">
                            <a16:creationId xmlns:a16="http://schemas.microsoft.com/office/drawing/2014/main" id="{8C24675F-6413-330F-B510-6CBD73CC75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8750" y="4114800"/>
                        <a:ext cx="512763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06" name="Object 3">
            <a:extLst>
              <a:ext uri="{FF2B5EF4-FFF2-40B4-BE49-F238E27FC236}">
                <a16:creationId xmlns:a16="http://schemas.microsoft.com/office/drawing/2014/main" id="{B633CE5C-5AB5-2A76-16CA-A342DE92DC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98913" y="6207125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308100" imgH="1079500" progId="MS_ClipArt_Gallery.2">
                  <p:embed/>
                </p:oleObj>
              </mc:Choice>
              <mc:Fallback>
                <p:oleObj name="Clip" r:id="rId5" imgW="1308100" imgH="1079500" progId="MS_ClipArt_Gallery.2">
                  <p:embed/>
                  <p:pic>
                    <p:nvPicPr>
                      <p:cNvPr id="128006" name="Object 3">
                        <a:extLst>
                          <a:ext uri="{FF2B5EF4-FFF2-40B4-BE49-F238E27FC236}">
                            <a16:creationId xmlns:a16="http://schemas.microsoft.com/office/drawing/2014/main" id="{B633CE5C-5AB5-2A76-16CA-A342DE92DC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8913" y="6207125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07" name="Object 4">
            <a:extLst>
              <a:ext uri="{FF2B5EF4-FFF2-40B4-BE49-F238E27FC236}">
                <a16:creationId xmlns:a16="http://schemas.microsoft.com/office/drawing/2014/main" id="{8B78064A-4D3D-C54B-5916-C4E246900B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83213" y="4975225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8100" imgH="1079500" progId="MS_ClipArt_Gallery.2">
                  <p:embed/>
                </p:oleObj>
              </mc:Choice>
              <mc:Fallback>
                <p:oleObj name="Clip" r:id="rId6" imgW="1308100" imgH="1079500" progId="MS_ClipArt_Gallery.2">
                  <p:embed/>
                  <p:pic>
                    <p:nvPicPr>
                      <p:cNvPr id="128007" name="Object 4">
                        <a:extLst>
                          <a:ext uri="{FF2B5EF4-FFF2-40B4-BE49-F238E27FC236}">
                            <a16:creationId xmlns:a16="http://schemas.microsoft.com/office/drawing/2014/main" id="{8B78064A-4D3D-C54B-5916-C4E246900B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3213" y="4975225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08" name="Object 5">
            <a:extLst>
              <a:ext uri="{FF2B5EF4-FFF2-40B4-BE49-F238E27FC236}">
                <a16:creationId xmlns:a16="http://schemas.microsoft.com/office/drawing/2014/main" id="{ABDD2977-B07F-09B6-7797-C12D1035C6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51113" y="4986338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8100" imgH="1079500" progId="MS_ClipArt_Gallery.2">
                  <p:embed/>
                </p:oleObj>
              </mc:Choice>
              <mc:Fallback>
                <p:oleObj name="Clip" r:id="rId7" imgW="1308100" imgH="1079500" progId="MS_ClipArt_Gallery.2">
                  <p:embed/>
                  <p:pic>
                    <p:nvPicPr>
                      <p:cNvPr id="128008" name="Object 5">
                        <a:extLst>
                          <a:ext uri="{FF2B5EF4-FFF2-40B4-BE49-F238E27FC236}">
                            <a16:creationId xmlns:a16="http://schemas.microsoft.com/office/drawing/2014/main" id="{ABDD2977-B07F-09B6-7797-C12D1035C6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1113" y="4986338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009" name="Rectangle 9">
            <a:extLst>
              <a:ext uri="{FF2B5EF4-FFF2-40B4-BE49-F238E27FC236}">
                <a16:creationId xmlns:a16="http://schemas.microsoft.com/office/drawing/2014/main" id="{F046592A-98D3-BC34-0411-2F3E8789E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5129213"/>
            <a:ext cx="153987" cy="1317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10" name="Rectangle 10">
            <a:extLst>
              <a:ext uri="{FF2B5EF4-FFF2-40B4-BE49-F238E27FC236}">
                <a16:creationId xmlns:a16="http://schemas.microsoft.com/office/drawing/2014/main" id="{F1CCF535-1362-5E38-344E-40772B7D1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9550" y="5129213"/>
            <a:ext cx="153988" cy="1317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11" name="Rectangle 11">
            <a:extLst>
              <a:ext uri="{FF2B5EF4-FFF2-40B4-BE49-F238E27FC236}">
                <a16:creationId xmlns:a16="http://schemas.microsoft.com/office/drawing/2014/main" id="{574D3D8D-E942-AF3F-F5E7-384428E79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0050" y="4386263"/>
            <a:ext cx="120650" cy="207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12" name="Rectangle 12">
            <a:extLst>
              <a:ext uri="{FF2B5EF4-FFF2-40B4-BE49-F238E27FC236}">
                <a16:creationId xmlns:a16="http://schemas.microsoft.com/office/drawing/2014/main" id="{C8A277E3-CEE6-3DF4-6BD4-54D5BD634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7988" y="6013450"/>
            <a:ext cx="120650" cy="207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13" name="Line 13">
            <a:extLst>
              <a:ext uri="{FF2B5EF4-FFF2-40B4-BE49-F238E27FC236}">
                <a16:creationId xmlns:a16="http://schemas.microsoft.com/office/drawing/2014/main" id="{C51145BF-ED79-A346-75EE-FD52AD08D498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7700" y="5184775"/>
            <a:ext cx="842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14" name="Line 14">
            <a:extLst>
              <a:ext uri="{FF2B5EF4-FFF2-40B4-BE49-F238E27FC236}">
                <a16:creationId xmlns:a16="http://schemas.microsoft.com/office/drawing/2014/main" id="{A2E3563A-2ED6-0239-5398-67CA6AAF06D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6088" y="4597400"/>
            <a:ext cx="0" cy="487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15" name="Line 15">
            <a:extLst>
              <a:ext uri="{FF2B5EF4-FFF2-40B4-BE49-F238E27FC236}">
                <a16:creationId xmlns:a16="http://schemas.microsoft.com/office/drawing/2014/main" id="{55D7B900-22F8-15C4-BD74-A13787375C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5184775"/>
            <a:ext cx="852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16" name="Line 16">
            <a:extLst>
              <a:ext uri="{FF2B5EF4-FFF2-40B4-BE49-F238E27FC236}">
                <a16:creationId xmlns:a16="http://schemas.microsoft.com/office/drawing/2014/main" id="{EAA985C3-AFD1-C5EA-AF3B-6F2BEC24006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56088" y="5305425"/>
            <a:ext cx="11112" cy="687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17" name="Text Box 19">
            <a:extLst>
              <a:ext uri="{FF2B5EF4-FFF2-40B4-BE49-F238E27FC236}">
                <a16:creationId xmlns:a16="http://schemas.microsoft.com/office/drawing/2014/main" id="{AB92F549-9445-3F4A-B095-3588B3420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738" y="4926013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128018" name="Text Box 20">
            <a:extLst>
              <a:ext uri="{FF2B5EF4-FFF2-40B4-BE49-F238E27FC236}">
                <a16:creationId xmlns:a16="http://schemas.microsoft.com/office/drawing/2014/main" id="{113480D1-AF29-B96C-B231-952C99529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75" y="4038600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B</a:t>
            </a:r>
          </a:p>
        </p:txBody>
      </p:sp>
      <p:sp>
        <p:nvSpPr>
          <p:cNvPr id="128019" name="Text Box 21">
            <a:extLst>
              <a:ext uri="{FF2B5EF4-FFF2-40B4-BE49-F238E27FC236}">
                <a16:creationId xmlns:a16="http://schemas.microsoft.com/office/drawing/2014/main" id="{B3D80583-6B60-7C7E-2BBA-E6753122D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8688" y="4964113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</a:t>
            </a:r>
          </a:p>
        </p:txBody>
      </p:sp>
      <p:sp>
        <p:nvSpPr>
          <p:cNvPr id="128020" name="Text Box 22">
            <a:extLst>
              <a:ext uri="{FF2B5EF4-FFF2-40B4-BE49-F238E27FC236}">
                <a16:creationId xmlns:a16="http://schemas.microsoft.com/office/drawing/2014/main" id="{051B0A4C-B1C4-1C22-D017-C6714D7B3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8" y="6154738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  <p:sp>
        <p:nvSpPr>
          <p:cNvPr id="128021" name="Rectangle 23">
            <a:extLst>
              <a:ext uri="{FF2B5EF4-FFF2-40B4-BE49-F238E27FC236}">
                <a16:creationId xmlns:a16="http://schemas.microsoft.com/office/drawing/2014/main" id="{350787DE-6BD2-512A-2346-182B29AA0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1063" y="4927600"/>
            <a:ext cx="460375" cy="153988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22" name="Rectangle 24">
            <a:extLst>
              <a:ext uri="{FF2B5EF4-FFF2-40B4-BE49-F238E27FC236}">
                <a16:creationId xmlns:a16="http://schemas.microsoft.com/office/drawing/2014/main" id="{3C71FC4F-A692-55DD-4F48-8B8F7D7E2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450" y="4927600"/>
            <a:ext cx="153988" cy="15398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23" name="Text Box 25">
            <a:extLst>
              <a:ext uri="{FF2B5EF4-FFF2-40B4-BE49-F238E27FC236}">
                <a16:creationId xmlns:a16="http://schemas.microsoft.com/office/drawing/2014/main" id="{311A608C-C754-6B88-BF03-D5527133B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486400"/>
            <a:ext cx="2667000" cy="70802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Switch learns how to reach A.</a:t>
            </a:r>
          </a:p>
        </p:txBody>
      </p:sp>
      <p:sp>
        <p:nvSpPr>
          <p:cNvPr id="128024" name="Line 26">
            <a:extLst>
              <a:ext uri="{FF2B5EF4-FFF2-40B4-BE49-F238E27FC236}">
                <a16:creationId xmlns:a16="http://schemas.microsoft.com/office/drawing/2014/main" id="{6E8D8ED7-424D-81ED-86AF-450F7F8BE76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7388" y="4695825"/>
            <a:ext cx="6921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Slide Number Placeholder 3">
            <a:extLst>
              <a:ext uri="{FF2B5EF4-FFF2-40B4-BE49-F238E27FC236}">
                <a16:creationId xmlns:a16="http://schemas.microsoft.com/office/drawing/2014/main" id="{5A33F09F-EC2A-5DB8-1A25-C8F1D174D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5A78B6-C969-0F45-A60E-86419CFDB87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3A701835-0ED8-3790-75C5-FC3A449C3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Self Learning: Handling Misses</a:t>
            </a:r>
          </a:p>
        </p:txBody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CF524535-0210-7900-D464-C6EE5E0EF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1963" y="1277938"/>
            <a:ext cx="8458200" cy="211296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When frame arrives with unfamiliar destination</a:t>
            </a:r>
          </a:p>
          <a:p>
            <a:pPr lvl="1"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Forward the frame out all of the interfaces</a:t>
            </a:r>
          </a:p>
          <a:p>
            <a:pPr lvl="1"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… except for the one where the frame arrived</a:t>
            </a:r>
          </a:p>
          <a:p>
            <a:pPr lvl="1"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Hopefully, this case won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t happen very often!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30052" name="Rectangle 4">
            <a:extLst>
              <a:ext uri="{FF2B5EF4-FFF2-40B4-BE49-F238E27FC236}">
                <a16:creationId xmlns:a16="http://schemas.microsoft.com/office/drawing/2014/main" id="{86BC1106-28CA-1035-F482-6F7F01817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5100" y="5227638"/>
            <a:ext cx="355600" cy="88900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130053" name="Object 2">
            <a:extLst>
              <a:ext uri="{FF2B5EF4-FFF2-40B4-BE49-F238E27FC236}">
                <a16:creationId xmlns:a16="http://schemas.microsoft.com/office/drawing/2014/main" id="{07E94DC5-F728-158C-3ADA-F126649F55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8750" y="4124325"/>
          <a:ext cx="512763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308100" imgH="1079500" progId="MS_ClipArt_Gallery.2">
                  <p:embed/>
                </p:oleObj>
              </mc:Choice>
              <mc:Fallback>
                <p:oleObj name="Clip" r:id="rId3" imgW="1308100" imgH="1079500" progId="MS_ClipArt_Gallery.2">
                  <p:embed/>
                  <p:pic>
                    <p:nvPicPr>
                      <p:cNvPr id="130053" name="Object 2">
                        <a:extLst>
                          <a:ext uri="{FF2B5EF4-FFF2-40B4-BE49-F238E27FC236}">
                            <a16:creationId xmlns:a16="http://schemas.microsoft.com/office/drawing/2014/main" id="{07E94DC5-F728-158C-3ADA-F126649F55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8750" y="4124325"/>
                        <a:ext cx="512763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4" name="Object 3">
            <a:extLst>
              <a:ext uri="{FF2B5EF4-FFF2-40B4-BE49-F238E27FC236}">
                <a16:creationId xmlns:a16="http://schemas.microsoft.com/office/drawing/2014/main" id="{5FB0F568-5D22-9AD6-BFF8-22E71F7AE6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98913" y="6207125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308100" imgH="1079500" progId="MS_ClipArt_Gallery.2">
                  <p:embed/>
                </p:oleObj>
              </mc:Choice>
              <mc:Fallback>
                <p:oleObj name="Clip" r:id="rId5" imgW="1308100" imgH="1079500" progId="MS_ClipArt_Gallery.2">
                  <p:embed/>
                  <p:pic>
                    <p:nvPicPr>
                      <p:cNvPr id="130054" name="Object 3">
                        <a:extLst>
                          <a:ext uri="{FF2B5EF4-FFF2-40B4-BE49-F238E27FC236}">
                            <a16:creationId xmlns:a16="http://schemas.microsoft.com/office/drawing/2014/main" id="{5FB0F568-5D22-9AD6-BFF8-22E71F7AE6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8913" y="6207125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5" name="Object 4">
            <a:extLst>
              <a:ext uri="{FF2B5EF4-FFF2-40B4-BE49-F238E27FC236}">
                <a16:creationId xmlns:a16="http://schemas.microsoft.com/office/drawing/2014/main" id="{03B6EB7A-9E62-887B-E43B-82AC7D631D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83213" y="4975225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8100" imgH="1079500" progId="MS_ClipArt_Gallery.2">
                  <p:embed/>
                </p:oleObj>
              </mc:Choice>
              <mc:Fallback>
                <p:oleObj name="Clip" r:id="rId6" imgW="1308100" imgH="1079500" progId="MS_ClipArt_Gallery.2">
                  <p:embed/>
                  <p:pic>
                    <p:nvPicPr>
                      <p:cNvPr id="130055" name="Object 4">
                        <a:extLst>
                          <a:ext uri="{FF2B5EF4-FFF2-40B4-BE49-F238E27FC236}">
                            <a16:creationId xmlns:a16="http://schemas.microsoft.com/office/drawing/2014/main" id="{03B6EB7A-9E62-887B-E43B-82AC7D631D3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3213" y="4975225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6" name="Object 5">
            <a:extLst>
              <a:ext uri="{FF2B5EF4-FFF2-40B4-BE49-F238E27FC236}">
                <a16:creationId xmlns:a16="http://schemas.microsoft.com/office/drawing/2014/main" id="{3F2EBD08-F0D4-3193-8CEE-1D056C31D9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51113" y="4986338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8100" imgH="1079500" progId="MS_ClipArt_Gallery.2">
                  <p:embed/>
                </p:oleObj>
              </mc:Choice>
              <mc:Fallback>
                <p:oleObj name="Clip" r:id="rId7" imgW="1308100" imgH="1079500" progId="MS_ClipArt_Gallery.2">
                  <p:embed/>
                  <p:pic>
                    <p:nvPicPr>
                      <p:cNvPr id="130056" name="Object 5">
                        <a:extLst>
                          <a:ext uri="{FF2B5EF4-FFF2-40B4-BE49-F238E27FC236}">
                            <a16:creationId xmlns:a16="http://schemas.microsoft.com/office/drawing/2014/main" id="{3F2EBD08-F0D4-3193-8CEE-1D056C31D94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1113" y="4986338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0057" name="Rectangle 9">
            <a:extLst>
              <a:ext uri="{FF2B5EF4-FFF2-40B4-BE49-F238E27FC236}">
                <a16:creationId xmlns:a16="http://schemas.microsoft.com/office/drawing/2014/main" id="{62DD4E1E-261D-B569-1B4A-04BA48624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5129213"/>
            <a:ext cx="153987" cy="1317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58" name="Rectangle 10">
            <a:extLst>
              <a:ext uri="{FF2B5EF4-FFF2-40B4-BE49-F238E27FC236}">
                <a16:creationId xmlns:a16="http://schemas.microsoft.com/office/drawing/2014/main" id="{9FCC854D-2D97-8843-AB09-192F96F21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9550" y="5129213"/>
            <a:ext cx="153988" cy="1317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59" name="Rectangle 11">
            <a:extLst>
              <a:ext uri="{FF2B5EF4-FFF2-40B4-BE49-F238E27FC236}">
                <a16:creationId xmlns:a16="http://schemas.microsoft.com/office/drawing/2014/main" id="{4B055F26-15E2-F3D7-CA0D-0082EFC6D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0050" y="4386263"/>
            <a:ext cx="120650" cy="207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0" name="Rectangle 12">
            <a:extLst>
              <a:ext uri="{FF2B5EF4-FFF2-40B4-BE49-F238E27FC236}">
                <a16:creationId xmlns:a16="http://schemas.microsoft.com/office/drawing/2014/main" id="{55EB6D41-B24B-74FE-F3A5-DD64DF695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7988" y="6013450"/>
            <a:ext cx="120650" cy="207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1" name="Line 13">
            <a:extLst>
              <a:ext uri="{FF2B5EF4-FFF2-40B4-BE49-F238E27FC236}">
                <a16:creationId xmlns:a16="http://schemas.microsoft.com/office/drawing/2014/main" id="{F3440BC9-A3A2-6A97-A24A-A117BA7C0EA8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7700" y="5184775"/>
            <a:ext cx="842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2" name="Line 14">
            <a:extLst>
              <a:ext uri="{FF2B5EF4-FFF2-40B4-BE49-F238E27FC236}">
                <a16:creationId xmlns:a16="http://schemas.microsoft.com/office/drawing/2014/main" id="{D1BC71CA-A481-72A5-5596-B1DC80C3310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6088" y="4597400"/>
            <a:ext cx="0" cy="487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3" name="Line 15">
            <a:extLst>
              <a:ext uri="{FF2B5EF4-FFF2-40B4-BE49-F238E27FC236}">
                <a16:creationId xmlns:a16="http://schemas.microsoft.com/office/drawing/2014/main" id="{88ECF453-03B7-203E-4F40-8E0E4F7C13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5184775"/>
            <a:ext cx="852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4" name="Line 16">
            <a:extLst>
              <a:ext uri="{FF2B5EF4-FFF2-40B4-BE49-F238E27FC236}">
                <a16:creationId xmlns:a16="http://schemas.microsoft.com/office/drawing/2014/main" id="{21542B64-08F3-A16C-CF69-0863A41CDC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56088" y="5305425"/>
            <a:ext cx="11112" cy="687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5" name="Text Box 19">
            <a:extLst>
              <a:ext uri="{FF2B5EF4-FFF2-40B4-BE49-F238E27FC236}">
                <a16:creationId xmlns:a16="http://schemas.microsoft.com/office/drawing/2014/main" id="{C431192F-CBD8-B787-5243-EE73DA97B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738" y="4926013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130066" name="Text Box 20">
            <a:extLst>
              <a:ext uri="{FF2B5EF4-FFF2-40B4-BE49-F238E27FC236}">
                <a16:creationId xmlns:a16="http://schemas.microsoft.com/office/drawing/2014/main" id="{CC869CB6-00A7-CE0C-FEB8-EE8882E4B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75" y="3889375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B</a:t>
            </a:r>
          </a:p>
        </p:txBody>
      </p:sp>
      <p:sp>
        <p:nvSpPr>
          <p:cNvPr id="130067" name="Text Box 21">
            <a:extLst>
              <a:ext uri="{FF2B5EF4-FFF2-40B4-BE49-F238E27FC236}">
                <a16:creationId xmlns:a16="http://schemas.microsoft.com/office/drawing/2014/main" id="{1C4926C5-19C5-1B11-4062-0477A5A08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8688" y="4964113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</a:t>
            </a:r>
          </a:p>
        </p:txBody>
      </p:sp>
      <p:sp>
        <p:nvSpPr>
          <p:cNvPr id="130068" name="Text Box 22">
            <a:extLst>
              <a:ext uri="{FF2B5EF4-FFF2-40B4-BE49-F238E27FC236}">
                <a16:creationId xmlns:a16="http://schemas.microsoft.com/office/drawing/2014/main" id="{09121636-ADB5-37E7-5375-4098DDF47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8" y="6154738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  <p:sp>
        <p:nvSpPr>
          <p:cNvPr id="130069" name="Text Box 23">
            <a:extLst>
              <a:ext uri="{FF2B5EF4-FFF2-40B4-BE49-F238E27FC236}">
                <a16:creationId xmlns:a16="http://schemas.microsoft.com/office/drawing/2014/main" id="{C893BF03-22CD-E26B-9AC4-90640B14A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94225"/>
            <a:ext cx="1306513" cy="104457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When in doubt, shout!</a:t>
            </a:r>
          </a:p>
        </p:txBody>
      </p:sp>
      <p:sp>
        <p:nvSpPr>
          <p:cNvPr id="130070" name="Rectangle 26">
            <a:extLst>
              <a:ext uri="{FF2B5EF4-FFF2-40B4-BE49-F238E27FC236}">
                <a16:creationId xmlns:a16="http://schemas.microsoft.com/office/drawing/2014/main" id="{0E1D8FCE-EE82-FA20-7D51-67C2F6D49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1063" y="4927600"/>
            <a:ext cx="460375" cy="153988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71" name="Rectangle 27">
            <a:extLst>
              <a:ext uri="{FF2B5EF4-FFF2-40B4-BE49-F238E27FC236}">
                <a16:creationId xmlns:a16="http://schemas.microsoft.com/office/drawing/2014/main" id="{120BA154-C8A8-A84F-797F-C14E5DADA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450" y="4927600"/>
            <a:ext cx="153988" cy="15398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72" name="Freeform 28">
            <a:extLst>
              <a:ext uri="{FF2B5EF4-FFF2-40B4-BE49-F238E27FC236}">
                <a16:creationId xmlns:a16="http://schemas.microsoft.com/office/drawing/2014/main" id="{7CC898E2-D6AD-716F-EA8E-9432A1AFD764}"/>
              </a:ext>
            </a:extLst>
          </p:cNvPr>
          <p:cNvSpPr>
            <a:spLocks/>
          </p:cNvSpPr>
          <p:nvPr/>
        </p:nvSpPr>
        <p:spPr bwMode="auto">
          <a:xfrm>
            <a:off x="3957638" y="4581525"/>
            <a:ext cx="179387" cy="363538"/>
          </a:xfrm>
          <a:custGeom>
            <a:avLst/>
            <a:gdLst>
              <a:gd name="T0" fmla="*/ 0 w 113"/>
              <a:gd name="T1" fmla="*/ 2147483646 h 229"/>
              <a:gd name="T2" fmla="*/ 2147483646 w 113"/>
              <a:gd name="T3" fmla="*/ 2147483646 h 229"/>
              <a:gd name="T4" fmla="*/ 2147483646 w 113"/>
              <a:gd name="T5" fmla="*/ 0 h 229"/>
              <a:gd name="T6" fmla="*/ 0 60000 65536"/>
              <a:gd name="T7" fmla="*/ 0 60000 65536"/>
              <a:gd name="T8" fmla="*/ 0 60000 65536"/>
              <a:gd name="T9" fmla="*/ 0 w 113"/>
              <a:gd name="T10" fmla="*/ 0 h 229"/>
              <a:gd name="T11" fmla="*/ 113 w 113"/>
              <a:gd name="T12" fmla="*/ 229 h 2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3" h="229">
                <a:moveTo>
                  <a:pt x="0" y="218"/>
                </a:moveTo>
                <a:cubicBezTo>
                  <a:pt x="40" y="223"/>
                  <a:pt x="81" y="229"/>
                  <a:pt x="97" y="193"/>
                </a:cubicBezTo>
                <a:cubicBezTo>
                  <a:pt x="113" y="157"/>
                  <a:pt x="105" y="78"/>
                  <a:pt x="97" y="0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73" name="Freeform 29">
            <a:extLst>
              <a:ext uri="{FF2B5EF4-FFF2-40B4-BE49-F238E27FC236}">
                <a16:creationId xmlns:a16="http://schemas.microsoft.com/office/drawing/2014/main" id="{85CBEA44-77C2-0AB9-82DE-1663CA64301F}"/>
              </a:ext>
            </a:extLst>
          </p:cNvPr>
          <p:cNvSpPr>
            <a:spLocks/>
          </p:cNvSpPr>
          <p:nvPr/>
        </p:nvSpPr>
        <p:spPr bwMode="auto">
          <a:xfrm>
            <a:off x="3649663" y="5272088"/>
            <a:ext cx="498475" cy="538162"/>
          </a:xfrm>
          <a:custGeom>
            <a:avLst/>
            <a:gdLst>
              <a:gd name="T0" fmla="*/ 0 w 314"/>
              <a:gd name="T1" fmla="*/ 0 h 339"/>
              <a:gd name="T2" fmla="*/ 2147483646 w 314"/>
              <a:gd name="T3" fmla="*/ 2147483646 h 339"/>
              <a:gd name="T4" fmla="*/ 2147483646 w 314"/>
              <a:gd name="T5" fmla="*/ 2147483646 h 339"/>
              <a:gd name="T6" fmla="*/ 0 60000 65536"/>
              <a:gd name="T7" fmla="*/ 0 60000 65536"/>
              <a:gd name="T8" fmla="*/ 0 60000 65536"/>
              <a:gd name="T9" fmla="*/ 0 w 314"/>
              <a:gd name="T10" fmla="*/ 0 h 339"/>
              <a:gd name="T11" fmla="*/ 314 w 314"/>
              <a:gd name="T12" fmla="*/ 339 h 3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4" h="339">
                <a:moveTo>
                  <a:pt x="0" y="0"/>
                </a:moveTo>
                <a:cubicBezTo>
                  <a:pt x="109" y="32"/>
                  <a:pt x="218" y="65"/>
                  <a:pt x="266" y="121"/>
                </a:cubicBezTo>
                <a:cubicBezTo>
                  <a:pt x="314" y="177"/>
                  <a:pt x="302" y="258"/>
                  <a:pt x="290" y="339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74" name="Line 30">
            <a:extLst>
              <a:ext uri="{FF2B5EF4-FFF2-40B4-BE49-F238E27FC236}">
                <a16:creationId xmlns:a16="http://schemas.microsoft.com/office/drawing/2014/main" id="{BB4038D6-432E-751B-5D2D-AD4174653A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7638" y="5003800"/>
            <a:ext cx="12287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Slide Number Placeholder 1">
            <a:extLst>
              <a:ext uri="{FF2B5EF4-FFF2-40B4-BE49-F238E27FC236}">
                <a16:creationId xmlns:a16="http://schemas.microsoft.com/office/drawing/2014/main" id="{2716D39F-FCFE-4BFE-ACE0-FBD084AAD0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9A7895-3D40-3849-9E7A-2AB6F5883AA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32098" name="Picture 2">
            <a:extLst>
              <a:ext uri="{FF2B5EF4-FFF2-40B4-BE49-F238E27FC236}">
                <a16:creationId xmlns:a16="http://schemas.microsoft.com/office/drawing/2014/main" id="{1EE6D666-021A-1602-A9A5-0EF06CB61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2122488"/>
            <a:ext cx="4445000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Rectangle 2">
            <a:extLst>
              <a:ext uri="{FF2B5EF4-FFF2-40B4-BE49-F238E27FC236}">
                <a16:creationId xmlns:a16="http://schemas.microsoft.com/office/drawing/2014/main" id="{E74BD354-735F-93B0-1709-FF6B39775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Exercise problems related to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learning-bridges/switches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Slide Number Placeholder 1">
            <a:extLst>
              <a:ext uri="{FF2B5EF4-FFF2-40B4-BE49-F238E27FC236}">
                <a16:creationId xmlns:a16="http://schemas.microsoft.com/office/drawing/2014/main" id="{9462D9F7-DAA2-627D-6B18-EC852696BB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063915-DCA4-8245-B310-F8E84A033CD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8546" name="Picture 2">
            <a:extLst>
              <a:ext uri="{FF2B5EF4-FFF2-40B4-BE49-F238E27FC236}">
                <a16:creationId xmlns:a16="http://schemas.microsoft.com/office/drawing/2014/main" id="{5FCBAF43-CD4A-5152-E91C-7E9EB90F4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2082800"/>
            <a:ext cx="69469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Rectangle 2">
            <a:extLst>
              <a:ext uri="{FF2B5EF4-FFF2-40B4-BE49-F238E27FC236}">
                <a16:creationId xmlns:a16="http://schemas.microsoft.com/office/drawing/2014/main" id="{8319CFEC-D1F3-0352-5C9B-74D65BE1D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Switch vs Router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lide Number Placeholder 3">
            <a:extLst>
              <a:ext uri="{FF2B5EF4-FFF2-40B4-BE49-F238E27FC236}">
                <a16:creationId xmlns:a16="http://schemas.microsoft.com/office/drawing/2014/main" id="{EE2928D0-72E3-22C7-5273-6203B89F2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B6492E-B584-0449-9AF8-823B406FF6DD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46" name="Rectangle 25">
            <a:extLst>
              <a:ext uri="{FF2B5EF4-FFF2-40B4-BE49-F238E27FC236}">
                <a16:creationId xmlns:a16="http://schemas.microsoft.com/office/drawing/2014/main" id="{C85ED2B5-B202-3B33-03A0-C2533416A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300" y="4619625"/>
            <a:ext cx="1074738" cy="73025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47" name="Rectangle 24">
            <a:extLst>
              <a:ext uri="{FF2B5EF4-FFF2-40B4-BE49-F238E27FC236}">
                <a16:creationId xmlns:a16="http://schemas.microsoft.com/office/drawing/2014/main" id="{02DD829A-17B6-6321-C444-333EA4259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0663" y="4619625"/>
            <a:ext cx="1074737" cy="73025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48" name="Rectangle 23">
            <a:extLst>
              <a:ext uri="{FF2B5EF4-FFF2-40B4-BE49-F238E27FC236}">
                <a16:creationId xmlns:a16="http://schemas.microsoft.com/office/drawing/2014/main" id="{AF67922C-BDCD-E128-51AD-D470AE118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2438" y="4619625"/>
            <a:ext cx="1074737" cy="73025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49" name="Rectangle 19">
            <a:extLst>
              <a:ext uri="{FF2B5EF4-FFF2-40B4-BE49-F238E27FC236}">
                <a16:creationId xmlns:a16="http://schemas.microsoft.com/office/drawing/2014/main" id="{4DD416CB-0243-7897-9692-54E2F7FF7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4619625"/>
            <a:ext cx="1074738" cy="73025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50" name="Rectangle 2">
            <a:extLst>
              <a:ext uri="{FF2B5EF4-FFF2-40B4-BE49-F238E27FC236}">
                <a16:creationId xmlns:a16="http://schemas.microsoft.com/office/drawing/2014/main" id="{3815DA75-ED61-BEE7-0B33-09D41750C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Summary: Multiple Layers</a:t>
            </a:r>
          </a:p>
        </p:txBody>
      </p:sp>
      <p:sp>
        <p:nvSpPr>
          <p:cNvPr id="134151" name="Rectangle 3">
            <a:extLst>
              <a:ext uri="{FF2B5EF4-FFF2-40B4-BE49-F238E27FC236}">
                <a16:creationId xmlns:a16="http://schemas.microsoft.com/office/drawing/2014/main" id="{056AC12B-A4AD-BDC5-C1DB-CE9EF26B3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686800" cy="209391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Different devices switch different things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Network layer: packets (routers)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Link layer: frames (bridges and switches)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Physical layer: electrical signals (repeaters and hubs)</a:t>
            </a:r>
          </a:p>
        </p:txBody>
      </p:sp>
      <p:sp>
        <p:nvSpPr>
          <p:cNvPr id="134152" name="Rectangle 4">
            <a:extLst>
              <a:ext uri="{FF2B5EF4-FFF2-40B4-BE49-F238E27FC236}">
                <a16:creationId xmlns:a16="http://schemas.microsoft.com/office/drawing/2014/main" id="{A02FC98C-E715-6EA1-EC76-FCE212EF6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3581400"/>
            <a:ext cx="2881313" cy="614363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53" name="Rectangle 5">
            <a:extLst>
              <a:ext uri="{FF2B5EF4-FFF2-40B4-BE49-F238E27FC236}">
                <a16:creationId xmlns:a16="http://schemas.microsoft.com/office/drawing/2014/main" id="{12EE2014-3E96-9C6C-D4FD-84112066A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4195763"/>
            <a:ext cx="2881313" cy="614362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54" name="Rectangle 6">
            <a:extLst>
              <a:ext uri="{FF2B5EF4-FFF2-40B4-BE49-F238E27FC236}">
                <a16:creationId xmlns:a16="http://schemas.microsoft.com/office/drawing/2014/main" id="{2338EB22-54AD-4B51-4288-FDCD20234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4811713"/>
            <a:ext cx="2881313" cy="61436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55" name="Rectangle 7">
            <a:extLst>
              <a:ext uri="{FF2B5EF4-FFF2-40B4-BE49-F238E27FC236}">
                <a16:creationId xmlns:a16="http://schemas.microsoft.com/office/drawing/2014/main" id="{A3D8AD3B-10CE-7245-2C8E-3200748BD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5426075"/>
            <a:ext cx="2881313" cy="614363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56" name="Rectangle 8">
            <a:extLst>
              <a:ext uri="{FF2B5EF4-FFF2-40B4-BE49-F238E27FC236}">
                <a16:creationId xmlns:a16="http://schemas.microsoft.com/office/drawing/2014/main" id="{34660CE2-CB84-B761-C3A6-9812626DF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6040438"/>
            <a:ext cx="2881313" cy="614362"/>
          </a:xfrm>
          <a:prstGeom prst="rect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57" name="Text Box 9">
            <a:extLst>
              <a:ext uri="{FF2B5EF4-FFF2-40B4-BE49-F238E27FC236}">
                <a16:creationId xmlns:a16="http://schemas.microsoft.com/office/drawing/2014/main" id="{75DD416D-DBE2-B71D-DDDE-466A7F1F7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4300" y="3659188"/>
            <a:ext cx="1876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134158" name="Text Box 10">
            <a:extLst>
              <a:ext uri="{FF2B5EF4-FFF2-40B4-BE49-F238E27FC236}">
                <a16:creationId xmlns:a16="http://schemas.microsoft.com/office/drawing/2014/main" id="{3FDA4DD9-4327-5B5F-96E0-E4DF7FD73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0350" y="4298950"/>
            <a:ext cx="1568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134159" name="Text Box 11">
            <a:extLst>
              <a:ext uri="{FF2B5EF4-FFF2-40B4-BE49-F238E27FC236}">
                <a16:creationId xmlns:a16="http://schemas.microsoft.com/office/drawing/2014/main" id="{9E6027A4-BC2B-D973-4A1D-C52A22870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225" y="4875213"/>
            <a:ext cx="1003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Router</a:t>
            </a:r>
          </a:p>
        </p:txBody>
      </p:sp>
      <p:sp>
        <p:nvSpPr>
          <p:cNvPr id="134160" name="Text Box 12">
            <a:extLst>
              <a:ext uri="{FF2B5EF4-FFF2-40B4-BE49-F238E27FC236}">
                <a16:creationId xmlns:a16="http://schemas.microsoft.com/office/drawing/2014/main" id="{A2C52EC2-BFF9-A1F3-CC4A-F59A1F3B6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450" y="5489575"/>
            <a:ext cx="19954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 Bridge, switch</a:t>
            </a:r>
          </a:p>
        </p:txBody>
      </p:sp>
      <p:sp>
        <p:nvSpPr>
          <p:cNvPr id="134161" name="Text Box 13">
            <a:extLst>
              <a:ext uri="{FF2B5EF4-FFF2-40B4-BE49-F238E27FC236}">
                <a16:creationId xmlns:a16="http://schemas.microsoft.com/office/drawing/2014/main" id="{63005F52-3685-78EB-89CB-CD83D1850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156325"/>
            <a:ext cx="1878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Repeater, hub</a:t>
            </a:r>
          </a:p>
        </p:txBody>
      </p:sp>
      <p:sp>
        <p:nvSpPr>
          <p:cNvPr id="134162" name="Text Box 14">
            <a:extLst>
              <a:ext uri="{FF2B5EF4-FFF2-40B4-BE49-F238E27FC236}">
                <a16:creationId xmlns:a16="http://schemas.microsoft.com/office/drawing/2014/main" id="{F1F0E578-A006-44D5-0115-302F9E0A9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6438" y="4664075"/>
            <a:ext cx="10175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Frame</a:t>
            </a:r>
            <a:b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header</a:t>
            </a:r>
          </a:p>
        </p:txBody>
      </p:sp>
      <p:sp>
        <p:nvSpPr>
          <p:cNvPr id="134163" name="Text Box 15">
            <a:extLst>
              <a:ext uri="{FF2B5EF4-FFF2-40B4-BE49-F238E27FC236}">
                <a16:creationId xmlns:a16="http://schemas.microsoft.com/office/drawing/2014/main" id="{F66AA674-792B-D839-02B4-7EDC9A016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3075" y="4664075"/>
            <a:ext cx="10175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Packet</a:t>
            </a:r>
            <a:b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header</a:t>
            </a:r>
          </a:p>
        </p:txBody>
      </p:sp>
      <p:sp>
        <p:nvSpPr>
          <p:cNvPr id="134164" name="Text Box 16">
            <a:extLst>
              <a:ext uri="{FF2B5EF4-FFF2-40B4-BE49-F238E27FC236}">
                <a16:creationId xmlns:a16="http://schemas.microsoft.com/office/drawing/2014/main" id="{0CFA372F-B12E-8446-55EC-5648DBD8A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9713" y="4664075"/>
            <a:ext cx="10175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TCP</a:t>
            </a:r>
            <a:b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header</a:t>
            </a:r>
          </a:p>
        </p:txBody>
      </p:sp>
      <p:sp>
        <p:nvSpPr>
          <p:cNvPr id="134165" name="Text Box 17">
            <a:extLst>
              <a:ext uri="{FF2B5EF4-FFF2-40B4-BE49-F238E27FC236}">
                <a16:creationId xmlns:a16="http://schemas.microsoft.com/office/drawing/2014/main" id="{C932F26B-0B6A-6A33-D18D-AD55882F0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0338" y="4664075"/>
            <a:ext cx="749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User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data</a:t>
            </a:r>
          </a:p>
        </p:txBody>
      </p:sp>
      <p:sp>
        <p:nvSpPr>
          <p:cNvPr id="134166" name="Rectangle 26">
            <a:extLst>
              <a:ext uri="{FF2B5EF4-FFF2-40B4-BE49-F238E27FC236}">
                <a16:creationId xmlns:a16="http://schemas.microsoft.com/office/drawing/2014/main" id="{1A1D4E04-3E0B-1949-BB1E-467467F87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4619625"/>
            <a:ext cx="4186238" cy="730250"/>
          </a:xfrm>
          <a:prstGeom prst="rect">
            <a:avLst/>
          </a:prstGeom>
          <a:noFill/>
          <a:ln w="50800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97637C8F-DB34-81BD-DF74-0AAF8B012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19075"/>
            <a:ext cx="8229600" cy="1143000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CSMA: The time-space graph of collision</a:t>
            </a:r>
          </a:p>
        </p:txBody>
      </p:sp>
      <p:pic>
        <p:nvPicPr>
          <p:cNvPr id="52226" name="Picture 3" descr="5">
            <a:extLst>
              <a:ext uri="{FF2B5EF4-FFF2-40B4-BE49-F238E27FC236}">
                <a16:creationId xmlns:a16="http://schemas.microsoft.com/office/drawing/2014/main" id="{25671E08-D5DE-111E-5F0E-5A04E10C0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219200"/>
            <a:ext cx="4287837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227" name="Group 5">
            <a:extLst>
              <a:ext uri="{FF2B5EF4-FFF2-40B4-BE49-F238E27FC236}">
                <a16:creationId xmlns:a16="http://schemas.microsoft.com/office/drawing/2014/main" id="{7A792DD0-00F3-B499-E9ED-16DE63AB8740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219200"/>
            <a:ext cx="4287838" cy="5213350"/>
            <a:chOff x="4572000" y="1219200"/>
            <a:chExt cx="4287837" cy="5213960"/>
          </a:xfrm>
        </p:grpSpPr>
        <p:pic>
          <p:nvPicPr>
            <p:cNvPr id="52234" name="Picture 3" descr="5">
              <a:extLst>
                <a:ext uri="{FF2B5EF4-FFF2-40B4-BE49-F238E27FC236}">
                  <a16:creationId xmlns:a16="http://schemas.microsoft.com/office/drawing/2014/main" id="{EA8FF163-0A85-BF5A-A333-97E5439D6D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219200"/>
              <a:ext cx="4287837" cy="5049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B6948C6-94D8-5F2F-BA3B-256F870198E9}"/>
                </a:ext>
              </a:extLst>
            </p:cNvPr>
            <p:cNvSpPr/>
            <p:nvPr/>
          </p:nvSpPr>
          <p:spPr>
            <a:xfrm>
              <a:off x="4956175" y="2468709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2BAB5F1-E992-0048-C9F4-C171B25D7A4F}"/>
                </a:ext>
              </a:extLst>
            </p:cNvPr>
            <p:cNvSpPr/>
            <p:nvPr/>
          </p:nvSpPr>
          <p:spPr>
            <a:xfrm>
              <a:off x="6300788" y="2632240"/>
              <a:ext cx="1919287" cy="3724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F920F1B-A378-1032-827D-CDEE0407225B}"/>
                </a:ext>
              </a:extLst>
            </p:cNvPr>
            <p:cNvSpPr/>
            <p:nvPr/>
          </p:nvSpPr>
          <p:spPr>
            <a:xfrm>
              <a:off x="6761162" y="2710037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7C4FF57-B0D6-9088-4E35-951832AFCC87}"/>
                </a:ext>
              </a:extLst>
            </p:cNvPr>
            <p:cNvCxnSpPr/>
            <p:nvPr/>
          </p:nvCxnSpPr>
          <p:spPr>
            <a:xfrm>
              <a:off x="4956175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5B92DAB-DF36-ED28-1E1A-F1D936827125}"/>
                </a:ext>
              </a:extLst>
            </p:cNvPr>
            <p:cNvCxnSpPr/>
            <p:nvPr/>
          </p:nvCxnSpPr>
          <p:spPr>
            <a:xfrm>
              <a:off x="8659812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BAC46D6-179B-9027-1858-C1E3DD101B21}"/>
              </a:ext>
            </a:extLst>
          </p:cNvPr>
          <p:cNvSpPr/>
          <p:nvPr/>
        </p:nvSpPr>
        <p:spPr>
          <a:xfrm>
            <a:off x="6300788" y="2381250"/>
            <a:ext cx="163512" cy="1651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27F60F5-899A-E591-7DBE-E7F9D3872A42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6381750" y="2546350"/>
            <a:ext cx="0" cy="2014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B7C6FE-8A7B-4B34-F33A-3518E280034A}"/>
              </a:ext>
            </a:extLst>
          </p:cNvPr>
          <p:cNvSpPr/>
          <p:nvPr/>
        </p:nvSpPr>
        <p:spPr>
          <a:xfrm>
            <a:off x="6381750" y="2468563"/>
            <a:ext cx="2276475" cy="30226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6320" h="3022004">
                <a:moveTo>
                  <a:pt x="0" y="0"/>
                </a:moveTo>
                <a:lnTo>
                  <a:pt x="2260821" y="960895"/>
                </a:lnTo>
                <a:lnTo>
                  <a:pt x="2276320" y="3022004"/>
                </a:lnTo>
                <a:lnTo>
                  <a:pt x="0" y="2092106"/>
                </a:lnTo>
                <a:lnTo>
                  <a:pt x="0" y="0"/>
                </a:lnTo>
                <a:close/>
              </a:path>
            </a:pathLst>
          </a:custGeom>
          <a:solidFill>
            <a:srgbClr val="FFF805">
              <a:alpha val="61902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id="{CAC7A5F5-9D46-D6F0-570C-E38004EB78B4}"/>
              </a:ext>
            </a:extLst>
          </p:cNvPr>
          <p:cNvSpPr/>
          <p:nvPr/>
        </p:nvSpPr>
        <p:spPr>
          <a:xfrm>
            <a:off x="4951413" y="2478088"/>
            <a:ext cx="1427162" cy="27432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1427775 w 3704095"/>
              <a:gd name="connsiteY0" fmla="*/ 0 h 3022004"/>
              <a:gd name="connsiteX1" fmla="*/ 0 w 3704095"/>
              <a:gd name="connsiteY1" fmla="*/ 542441 h 3022004"/>
              <a:gd name="connsiteX2" fmla="*/ 3704095 w 3704095"/>
              <a:gd name="connsiteY2" fmla="*/ 3022004 h 3022004"/>
              <a:gd name="connsiteX3" fmla="*/ 1427775 w 3704095"/>
              <a:gd name="connsiteY3" fmla="*/ 2092106 h 3022004"/>
              <a:gd name="connsiteX4" fmla="*/ 1427775 w 3704095"/>
              <a:gd name="connsiteY4" fmla="*/ 0 h 3022004"/>
              <a:gd name="connsiteX0" fmla="*/ 1427775 w 1427775"/>
              <a:gd name="connsiteY0" fmla="*/ 0 h 2743035"/>
              <a:gd name="connsiteX1" fmla="*/ 0 w 1427775"/>
              <a:gd name="connsiteY1" fmla="*/ 542441 h 2743035"/>
              <a:gd name="connsiteX2" fmla="*/ 15498 w 1427775"/>
              <a:gd name="connsiteY2" fmla="*/ 2743035 h 2743035"/>
              <a:gd name="connsiteX3" fmla="*/ 1427775 w 1427775"/>
              <a:gd name="connsiteY3" fmla="*/ 2092106 h 2743035"/>
              <a:gd name="connsiteX4" fmla="*/ 1427775 w 1427775"/>
              <a:gd name="connsiteY4" fmla="*/ 0 h 2743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775" h="2743035">
                <a:moveTo>
                  <a:pt x="1427775" y="0"/>
                </a:moveTo>
                <a:lnTo>
                  <a:pt x="0" y="542441"/>
                </a:lnTo>
                <a:lnTo>
                  <a:pt x="15498" y="2743035"/>
                </a:lnTo>
                <a:lnTo>
                  <a:pt x="1427775" y="2092106"/>
                </a:lnTo>
                <a:lnTo>
                  <a:pt x="1427775" y="0"/>
                </a:lnTo>
                <a:close/>
              </a:path>
            </a:pathLst>
          </a:custGeom>
          <a:solidFill>
            <a:srgbClr val="FFF805">
              <a:alpha val="61902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AC46B052-8331-CD1E-44EE-D180D520E22B}"/>
              </a:ext>
            </a:extLst>
          </p:cNvPr>
          <p:cNvSpPr/>
          <p:nvPr/>
        </p:nvSpPr>
        <p:spPr>
          <a:xfrm>
            <a:off x="8269288" y="2698750"/>
            <a:ext cx="415925" cy="22479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0 w 2276320"/>
              <a:gd name="connsiteY0" fmla="*/ 0 h 3022004"/>
              <a:gd name="connsiteX1" fmla="*/ 416523 w 2276320"/>
              <a:gd name="connsiteY1" fmla="*/ 170481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0 w 416523"/>
              <a:gd name="connsiteY0" fmla="*/ 0 h 2247089"/>
              <a:gd name="connsiteX1" fmla="*/ 416523 w 416523"/>
              <a:gd name="connsiteY1" fmla="*/ 170481 h 2247089"/>
              <a:gd name="connsiteX2" fmla="*/ 401026 w 416523"/>
              <a:gd name="connsiteY2" fmla="*/ 2247089 h 2247089"/>
              <a:gd name="connsiteX3" fmla="*/ 0 w 416523"/>
              <a:gd name="connsiteY3" fmla="*/ 2092106 h 2247089"/>
              <a:gd name="connsiteX4" fmla="*/ 0 w 416523"/>
              <a:gd name="connsiteY4" fmla="*/ 0 h 224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523" h="2247089">
                <a:moveTo>
                  <a:pt x="0" y="0"/>
                </a:moveTo>
                <a:lnTo>
                  <a:pt x="416523" y="170481"/>
                </a:lnTo>
                <a:lnTo>
                  <a:pt x="401026" y="2247089"/>
                </a:lnTo>
                <a:lnTo>
                  <a:pt x="0" y="2092106"/>
                </a:lnTo>
                <a:lnTo>
                  <a:pt x="0" y="0"/>
                </a:lnTo>
                <a:close/>
              </a:path>
            </a:pathLst>
          </a:custGeom>
          <a:solidFill>
            <a:srgbClr val="DC2B19">
              <a:alpha val="58000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DC56C2E7-9C8C-C16C-9FED-0306D8ECBEBE}"/>
              </a:ext>
            </a:extLst>
          </p:cNvPr>
          <p:cNvSpPr/>
          <p:nvPr/>
        </p:nvSpPr>
        <p:spPr>
          <a:xfrm>
            <a:off x="4946650" y="2708275"/>
            <a:ext cx="3319463" cy="3502025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1427775 w 3704095"/>
              <a:gd name="connsiteY0" fmla="*/ 0 h 3022004"/>
              <a:gd name="connsiteX1" fmla="*/ 0 w 3704095"/>
              <a:gd name="connsiteY1" fmla="*/ 542441 h 3022004"/>
              <a:gd name="connsiteX2" fmla="*/ 3704095 w 3704095"/>
              <a:gd name="connsiteY2" fmla="*/ 3022004 h 3022004"/>
              <a:gd name="connsiteX3" fmla="*/ 1427775 w 3704095"/>
              <a:gd name="connsiteY3" fmla="*/ 2092106 h 3022004"/>
              <a:gd name="connsiteX4" fmla="*/ 1427775 w 3704095"/>
              <a:gd name="connsiteY4" fmla="*/ 0 h 3022004"/>
              <a:gd name="connsiteX0" fmla="*/ 1427775 w 1427775"/>
              <a:gd name="connsiteY0" fmla="*/ 0 h 2743035"/>
              <a:gd name="connsiteX1" fmla="*/ 0 w 1427775"/>
              <a:gd name="connsiteY1" fmla="*/ 542441 h 2743035"/>
              <a:gd name="connsiteX2" fmla="*/ 15498 w 1427775"/>
              <a:gd name="connsiteY2" fmla="*/ 2743035 h 2743035"/>
              <a:gd name="connsiteX3" fmla="*/ 1427775 w 1427775"/>
              <a:gd name="connsiteY3" fmla="*/ 2092106 h 2743035"/>
              <a:gd name="connsiteX4" fmla="*/ 1427775 w 1427775"/>
              <a:gd name="connsiteY4" fmla="*/ 0 h 2743035"/>
              <a:gd name="connsiteX0" fmla="*/ 3318568 w 3318568"/>
              <a:gd name="connsiteY0" fmla="*/ 0 h 3502452"/>
              <a:gd name="connsiteX1" fmla="*/ 1890793 w 3318568"/>
              <a:gd name="connsiteY1" fmla="*/ 542441 h 3502452"/>
              <a:gd name="connsiteX2" fmla="*/ 0 w 3318568"/>
              <a:gd name="connsiteY2" fmla="*/ 3502452 h 3502452"/>
              <a:gd name="connsiteX3" fmla="*/ 3318568 w 3318568"/>
              <a:gd name="connsiteY3" fmla="*/ 2092106 h 3502452"/>
              <a:gd name="connsiteX4" fmla="*/ 3318568 w 3318568"/>
              <a:gd name="connsiteY4" fmla="*/ 0 h 3502452"/>
              <a:gd name="connsiteX0" fmla="*/ 3318568 w 3318568"/>
              <a:gd name="connsiteY0" fmla="*/ 0 h 3502452"/>
              <a:gd name="connsiteX1" fmla="*/ 15498 w 3318568"/>
              <a:gd name="connsiteY1" fmla="*/ 1332855 h 3502452"/>
              <a:gd name="connsiteX2" fmla="*/ 0 w 3318568"/>
              <a:gd name="connsiteY2" fmla="*/ 3502452 h 3502452"/>
              <a:gd name="connsiteX3" fmla="*/ 3318568 w 3318568"/>
              <a:gd name="connsiteY3" fmla="*/ 2092106 h 3502452"/>
              <a:gd name="connsiteX4" fmla="*/ 3318568 w 3318568"/>
              <a:gd name="connsiteY4" fmla="*/ 0 h 350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8568" h="3502452">
                <a:moveTo>
                  <a:pt x="3318568" y="0"/>
                </a:moveTo>
                <a:lnTo>
                  <a:pt x="15498" y="1332855"/>
                </a:lnTo>
                <a:lnTo>
                  <a:pt x="0" y="3502452"/>
                </a:lnTo>
                <a:lnTo>
                  <a:pt x="3318568" y="2092106"/>
                </a:lnTo>
                <a:lnTo>
                  <a:pt x="3318568" y="0"/>
                </a:lnTo>
                <a:close/>
              </a:path>
            </a:pathLst>
          </a:custGeom>
          <a:solidFill>
            <a:srgbClr val="DC2B19">
              <a:alpha val="58000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CDD598A6-F87D-1687-25FF-6F4867BF5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19075"/>
            <a:ext cx="8229600" cy="1143000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CSMA: The time-space graph of collision</a:t>
            </a:r>
          </a:p>
        </p:txBody>
      </p:sp>
      <p:pic>
        <p:nvPicPr>
          <p:cNvPr id="53250" name="Picture 3" descr="5">
            <a:extLst>
              <a:ext uri="{FF2B5EF4-FFF2-40B4-BE49-F238E27FC236}">
                <a16:creationId xmlns:a16="http://schemas.microsoft.com/office/drawing/2014/main" id="{A3FD2355-0958-27D2-B9F2-DE629971C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219200"/>
            <a:ext cx="4287837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251" name="Group 5">
            <a:extLst>
              <a:ext uri="{FF2B5EF4-FFF2-40B4-BE49-F238E27FC236}">
                <a16:creationId xmlns:a16="http://schemas.microsoft.com/office/drawing/2014/main" id="{DCB2C5BC-1951-B8D4-B19C-694238493C78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219200"/>
            <a:ext cx="4287838" cy="5213350"/>
            <a:chOff x="4572000" y="1219200"/>
            <a:chExt cx="4287837" cy="5213960"/>
          </a:xfrm>
        </p:grpSpPr>
        <p:pic>
          <p:nvPicPr>
            <p:cNvPr id="53262" name="Picture 3" descr="5">
              <a:extLst>
                <a:ext uri="{FF2B5EF4-FFF2-40B4-BE49-F238E27FC236}">
                  <a16:creationId xmlns:a16="http://schemas.microsoft.com/office/drawing/2014/main" id="{3A4E9000-29E6-5114-5C32-8421A3B2F7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219200"/>
              <a:ext cx="4287837" cy="5049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31845AB-41A4-12DC-2CA6-CE77B3B0520F}"/>
                </a:ext>
              </a:extLst>
            </p:cNvPr>
            <p:cNvSpPr/>
            <p:nvPr/>
          </p:nvSpPr>
          <p:spPr>
            <a:xfrm>
              <a:off x="4956175" y="2468709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9DA46EE-091B-8D48-635D-08FF1F2AA9FE}"/>
                </a:ext>
              </a:extLst>
            </p:cNvPr>
            <p:cNvSpPr/>
            <p:nvPr/>
          </p:nvSpPr>
          <p:spPr>
            <a:xfrm>
              <a:off x="6300788" y="2632240"/>
              <a:ext cx="1919287" cy="3724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E4A665-AE84-60A3-41C1-A536E93CF6FD}"/>
                </a:ext>
              </a:extLst>
            </p:cNvPr>
            <p:cNvSpPr/>
            <p:nvPr/>
          </p:nvSpPr>
          <p:spPr>
            <a:xfrm>
              <a:off x="6761162" y="2710037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2A0BA37B-D5AC-16FF-7230-0EC00E7DE4EC}"/>
                </a:ext>
              </a:extLst>
            </p:cNvPr>
            <p:cNvCxnSpPr/>
            <p:nvPr/>
          </p:nvCxnSpPr>
          <p:spPr>
            <a:xfrm>
              <a:off x="4956175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8C7DA99-4FCE-B58C-D5B3-769F6AE93463}"/>
                </a:ext>
              </a:extLst>
            </p:cNvPr>
            <p:cNvCxnSpPr/>
            <p:nvPr/>
          </p:nvCxnSpPr>
          <p:spPr>
            <a:xfrm>
              <a:off x="8659812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E0773DDB-7E41-BEEA-B267-295FF33B6761}"/>
              </a:ext>
            </a:extLst>
          </p:cNvPr>
          <p:cNvSpPr/>
          <p:nvPr/>
        </p:nvSpPr>
        <p:spPr>
          <a:xfrm>
            <a:off x="6300788" y="2381250"/>
            <a:ext cx="163512" cy="1651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917EA47-876B-453D-ECAC-43FDEBFC04CD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6381750" y="2546350"/>
            <a:ext cx="0" cy="2014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21EBDD8-DB7E-462B-E6B3-DF95242E4012}"/>
              </a:ext>
            </a:extLst>
          </p:cNvPr>
          <p:cNvSpPr/>
          <p:nvPr/>
        </p:nvSpPr>
        <p:spPr>
          <a:xfrm>
            <a:off x="6381750" y="2468563"/>
            <a:ext cx="2276475" cy="30226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6320" h="3022004">
                <a:moveTo>
                  <a:pt x="0" y="0"/>
                </a:moveTo>
                <a:lnTo>
                  <a:pt x="2260821" y="960895"/>
                </a:lnTo>
                <a:lnTo>
                  <a:pt x="2276320" y="3022004"/>
                </a:lnTo>
                <a:lnTo>
                  <a:pt x="0" y="2092106"/>
                </a:lnTo>
                <a:lnTo>
                  <a:pt x="0" y="0"/>
                </a:lnTo>
                <a:close/>
              </a:path>
            </a:pathLst>
          </a:custGeom>
          <a:solidFill>
            <a:srgbClr val="FFF805">
              <a:alpha val="61902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id="{65CBFE9C-6DC6-139B-DB64-7E067F0703C1}"/>
              </a:ext>
            </a:extLst>
          </p:cNvPr>
          <p:cNvSpPr/>
          <p:nvPr/>
        </p:nvSpPr>
        <p:spPr>
          <a:xfrm>
            <a:off x="4951413" y="2478088"/>
            <a:ext cx="1427162" cy="27432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1427775 w 3704095"/>
              <a:gd name="connsiteY0" fmla="*/ 0 h 3022004"/>
              <a:gd name="connsiteX1" fmla="*/ 0 w 3704095"/>
              <a:gd name="connsiteY1" fmla="*/ 542441 h 3022004"/>
              <a:gd name="connsiteX2" fmla="*/ 3704095 w 3704095"/>
              <a:gd name="connsiteY2" fmla="*/ 3022004 h 3022004"/>
              <a:gd name="connsiteX3" fmla="*/ 1427775 w 3704095"/>
              <a:gd name="connsiteY3" fmla="*/ 2092106 h 3022004"/>
              <a:gd name="connsiteX4" fmla="*/ 1427775 w 3704095"/>
              <a:gd name="connsiteY4" fmla="*/ 0 h 3022004"/>
              <a:gd name="connsiteX0" fmla="*/ 1427775 w 1427775"/>
              <a:gd name="connsiteY0" fmla="*/ 0 h 2743035"/>
              <a:gd name="connsiteX1" fmla="*/ 0 w 1427775"/>
              <a:gd name="connsiteY1" fmla="*/ 542441 h 2743035"/>
              <a:gd name="connsiteX2" fmla="*/ 15498 w 1427775"/>
              <a:gd name="connsiteY2" fmla="*/ 2743035 h 2743035"/>
              <a:gd name="connsiteX3" fmla="*/ 1427775 w 1427775"/>
              <a:gd name="connsiteY3" fmla="*/ 2092106 h 2743035"/>
              <a:gd name="connsiteX4" fmla="*/ 1427775 w 1427775"/>
              <a:gd name="connsiteY4" fmla="*/ 0 h 2743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775" h="2743035">
                <a:moveTo>
                  <a:pt x="1427775" y="0"/>
                </a:moveTo>
                <a:lnTo>
                  <a:pt x="0" y="542441"/>
                </a:lnTo>
                <a:lnTo>
                  <a:pt x="15498" y="2743035"/>
                </a:lnTo>
                <a:lnTo>
                  <a:pt x="1427775" y="2092106"/>
                </a:lnTo>
                <a:lnTo>
                  <a:pt x="1427775" y="0"/>
                </a:lnTo>
                <a:close/>
              </a:path>
            </a:pathLst>
          </a:custGeom>
          <a:solidFill>
            <a:srgbClr val="FFF805">
              <a:alpha val="61902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04A9BA54-8D11-6078-D8D5-3127EA096060}"/>
              </a:ext>
            </a:extLst>
          </p:cNvPr>
          <p:cNvSpPr/>
          <p:nvPr/>
        </p:nvSpPr>
        <p:spPr>
          <a:xfrm>
            <a:off x="8269288" y="2698750"/>
            <a:ext cx="415925" cy="22479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0 w 2276320"/>
              <a:gd name="connsiteY0" fmla="*/ 0 h 3022004"/>
              <a:gd name="connsiteX1" fmla="*/ 416523 w 2276320"/>
              <a:gd name="connsiteY1" fmla="*/ 170481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0 w 416523"/>
              <a:gd name="connsiteY0" fmla="*/ 0 h 2247089"/>
              <a:gd name="connsiteX1" fmla="*/ 416523 w 416523"/>
              <a:gd name="connsiteY1" fmla="*/ 170481 h 2247089"/>
              <a:gd name="connsiteX2" fmla="*/ 401026 w 416523"/>
              <a:gd name="connsiteY2" fmla="*/ 2247089 h 2247089"/>
              <a:gd name="connsiteX3" fmla="*/ 0 w 416523"/>
              <a:gd name="connsiteY3" fmla="*/ 2092106 h 2247089"/>
              <a:gd name="connsiteX4" fmla="*/ 0 w 416523"/>
              <a:gd name="connsiteY4" fmla="*/ 0 h 224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523" h="2247089">
                <a:moveTo>
                  <a:pt x="0" y="0"/>
                </a:moveTo>
                <a:lnTo>
                  <a:pt x="416523" y="170481"/>
                </a:lnTo>
                <a:lnTo>
                  <a:pt x="401026" y="2247089"/>
                </a:lnTo>
                <a:lnTo>
                  <a:pt x="0" y="2092106"/>
                </a:lnTo>
                <a:lnTo>
                  <a:pt x="0" y="0"/>
                </a:lnTo>
                <a:close/>
              </a:path>
            </a:pathLst>
          </a:custGeom>
          <a:solidFill>
            <a:srgbClr val="DC2B19">
              <a:alpha val="58000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8769C1CE-5F02-7892-BE8D-D50D6EC80617}"/>
              </a:ext>
            </a:extLst>
          </p:cNvPr>
          <p:cNvSpPr/>
          <p:nvPr/>
        </p:nvSpPr>
        <p:spPr>
          <a:xfrm>
            <a:off x="4946650" y="2708275"/>
            <a:ext cx="3319463" cy="3502025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1427775 w 3704095"/>
              <a:gd name="connsiteY0" fmla="*/ 0 h 3022004"/>
              <a:gd name="connsiteX1" fmla="*/ 0 w 3704095"/>
              <a:gd name="connsiteY1" fmla="*/ 542441 h 3022004"/>
              <a:gd name="connsiteX2" fmla="*/ 3704095 w 3704095"/>
              <a:gd name="connsiteY2" fmla="*/ 3022004 h 3022004"/>
              <a:gd name="connsiteX3" fmla="*/ 1427775 w 3704095"/>
              <a:gd name="connsiteY3" fmla="*/ 2092106 h 3022004"/>
              <a:gd name="connsiteX4" fmla="*/ 1427775 w 3704095"/>
              <a:gd name="connsiteY4" fmla="*/ 0 h 3022004"/>
              <a:gd name="connsiteX0" fmla="*/ 1427775 w 1427775"/>
              <a:gd name="connsiteY0" fmla="*/ 0 h 2743035"/>
              <a:gd name="connsiteX1" fmla="*/ 0 w 1427775"/>
              <a:gd name="connsiteY1" fmla="*/ 542441 h 2743035"/>
              <a:gd name="connsiteX2" fmla="*/ 15498 w 1427775"/>
              <a:gd name="connsiteY2" fmla="*/ 2743035 h 2743035"/>
              <a:gd name="connsiteX3" fmla="*/ 1427775 w 1427775"/>
              <a:gd name="connsiteY3" fmla="*/ 2092106 h 2743035"/>
              <a:gd name="connsiteX4" fmla="*/ 1427775 w 1427775"/>
              <a:gd name="connsiteY4" fmla="*/ 0 h 2743035"/>
              <a:gd name="connsiteX0" fmla="*/ 3318568 w 3318568"/>
              <a:gd name="connsiteY0" fmla="*/ 0 h 3502452"/>
              <a:gd name="connsiteX1" fmla="*/ 1890793 w 3318568"/>
              <a:gd name="connsiteY1" fmla="*/ 542441 h 3502452"/>
              <a:gd name="connsiteX2" fmla="*/ 0 w 3318568"/>
              <a:gd name="connsiteY2" fmla="*/ 3502452 h 3502452"/>
              <a:gd name="connsiteX3" fmla="*/ 3318568 w 3318568"/>
              <a:gd name="connsiteY3" fmla="*/ 2092106 h 3502452"/>
              <a:gd name="connsiteX4" fmla="*/ 3318568 w 3318568"/>
              <a:gd name="connsiteY4" fmla="*/ 0 h 3502452"/>
              <a:gd name="connsiteX0" fmla="*/ 3318568 w 3318568"/>
              <a:gd name="connsiteY0" fmla="*/ 0 h 3502452"/>
              <a:gd name="connsiteX1" fmla="*/ 15498 w 3318568"/>
              <a:gd name="connsiteY1" fmla="*/ 1332855 h 3502452"/>
              <a:gd name="connsiteX2" fmla="*/ 0 w 3318568"/>
              <a:gd name="connsiteY2" fmla="*/ 3502452 h 3502452"/>
              <a:gd name="connsiteX3" fmla="*/ 3318568 w 3318568"/>
              <a:gd name="connsiteY3" fmla="*/ 2092106 h 3502452"/>
              <a:gd name="connsiteX4" fmla="*/ 3318568 w 3318568"/>
              <a:gd name="connsiteY4" fmla="*/ 0 h 350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8568" h="3502452">
                <a:moveTo>
                  <a:pt x="3318568" y="0"/>
                </a:moveTo>
                <a:lnTo>
                  <a:pt x="15498" y="1332855"/>
                </a:lnTo>
                <a:lnTo>
                  <a:pt x="0" y="3502452"/>
                </a:lnTo>
                <a:lnTo>
                  <a:pt x="3318568" y="2092106"/>
                </a:lnTo>
                <a:lnTo>
                  <a:pt x="3318568" y="0"/>
                </a:lnTo>
                <a:close/>
              </a:path>
            </a:pathLst>
          </a:custGeom>
          <a:solidFill>
            <a:srgbClr val="DC2B19">
              <a:alpha val="58000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D1FE8EDE-B45F-856D-6FD1-DC33E026ACC5}"/>
              </a:ext>
            </a:extLst>
          </p:cNvPr>
          <p:cNvSpPr/>
          <p:nvPr/>
        </p:nvSpPr>
        <p:spPr>
          <a:xfrm>
            <a:off x="4940300" y="2998788"/>
            <a:ext cx="3738563" cy="221615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1427775 w 3704095"/>
              <a:gd name="connsiteY0" fmla="*/ 0 h 3022004"/>
              <a:gd name="connsiteX1" fmla="*/ 0 w 3704095"/>
              <a:gd name="connsiteY1" fmla="*/ 542441 h 3022004"/>
              <a:gd name="connsiteX2" fmla="*/ 3704095 w 3704095"/>
              <a:gd name="connsiteY2" fmla="*/ 3022004 h 3022004"/>
              <a:gd name="connsiteX3" fmla="*/ 1427775 w 3704095"/>
              <a:gd name="connsiteY3" fmla="*/ 2092106 h 3022004"/>
              <a:gd name="connsiteX4" fmla="*/ 1427775 w 3704095"/>
              <a:gd name="connsiteY4" fmla="*/ 0 h 3022004"/>
              <a:gd name="connsiteX0" fmla="*/ 1427775 w 1427775"/>
              <a:gd name="connsiteY0" fmla="*/ 0 h 2743035"/>
              <a:gd name="connsiteX1" fmla="*/ 0 w 1427775"/>
              <a:gd name="connsiteY1" fmla="*/ 542441 h 2743035"/>
              <a:gd name="connsiteX2" fmla="*/ 15498 w 1427775"/>
              <a:gd name="connsiteY2" fmla="*/ 2743035 h 2743035"/>
              <a:gd name="connsiteX3" fmla="*/ 1427775 w 1427775"/>
              <a:gd name="connsiteY3" fmla="*/ 2092106 h 2743035"/>
              <a:gd name="connsiteX4" fmla="*/ 1427775 w 1427775"/>
              <a:gd name="connsiteY4" fmla="*/ 0 h 2743035"/>
              <a:gd name="connsiteX0" fmla="*/ 3318568 w 3318568"/>
              <a:gd name="connsiteY0" fmla="*/ 0 h 3502452"/>
              <a:gd name="connsiteX1" fmla="*/ 1890793 w 3318568"/>
              <a:gd name="connsiteY1" fmla="*/ 542441 h 3502452"/>
              <a:gd name="connsiteX2" fmla="*/ 0 w 3318568"/>
              <a:gd name="connsiteY2" fmla="*/ 3502452 h 3502452"/>
              <a:gd name="connsiteX3" fmla="*/ 3318568 w 3318568"/>
              <a:gd name="connsiteY3" fmla="*/ 2092106 h 3502452"/>
              <a:gd name="connsiteX4" fmla="*/ 3318568 w 3318568"/>
              <a:gd name="connsiteY4" fmla="*/ 0 h 3502452"/>
              <a:gd name="connsiteX0" fmla="*/ 3318568 w 3318568"/>
              <a:gd name="connsiteY0" fmla="*/ 0 h 3502452"/>
              <a:gd name="connsiteX1" fmla="*/ 15498 w 3318568"/>
              <a:gd name="connsiteY1" fmla="*/ 1332855 h 3502452"/>
              <a:gd name="connsiteX2" fmla="*/ 0 w 3318568"/>
              <a:gd name="connsiteY2" fmla="*/ 3502452 h 3502452"/>
              <a:gd name="connsiteX3" fmla="*/ 3318568 w 3318568"/>
              <a:gd name="connsiteY3" fmla="*/ 2092106 h 3502452"/>
              <a:gd name="connsiteX4" fmla="*/ 3318568 w 3318568"/>
              <a:gd name="connsiteY4" fmla="*/ 0 h 3502452"/>
              <a:gd name="connsiteX0" fmla="*/ 3303070 w 3303070"/>
              <a:gd name="connsiteY0" fmla="*/ 0 h 2092106"/>
              <a:gd name="connsiteX1" fmla="*/ 0 w 3303070"/>
              <a:gd name="connsiteY1" fmla="*/ 1332855 h 2092106"/>
              <a:gd name="connsiteX2" fmla="*/ 15499 w 3303070"/>
              <a:gd name="connsiteY2" fmla="*/ 1890629 h 2092106"/>
              <a:gd name="connsiteX3" fmla="*/ 3303070 w 3303070"/>
              <a:gd name="connsiteY3" fmla="*/ 2092106 h 2092106"/>
              <a:gd name="connsiteX4" fmla="*/ 3303070 w 3303070"/>
              <a:gd name="connsiteY4" fmla="*/ 0 h 2092106"/>
              <a:gd name="connsiteX0" fmla="*/ 3303070 w 3303070"/>
              <a:gd name="connsiteY0" fmla="*/ 0 h 2526059"/>
              <a:gd name="connsiteX1" fmla="*/ 0 w 3303070"/>
              <a:gd name="connsiteY1" fmla="*/ 1332855 h 2526059"/>
              <a:gd name="connsiteX2" fmla="*/ 15499 w 3303070"/>
              <a:gd name="connsiteY2" fmla="*/ 2526059 h 2526059"/>
              <a:gd name="connsiteX3" fmla="*/ 3303070 w 3303070"/>
              <a:gd name="connsiteY3" fmla="*/ 2092106 h 2526059"/>
              <a:gd name="connsiteX4" fmla="*/ 3303070 w 3303070"/>
              <a:gd name="connsiteY4" fmla="*/ 0 h 2526059"/>
              <a:gd name="connsiteX0" fmla="*/ 3303070 w 3303070"/>
              <a:gd name="connsiteY0" fmla="*/ 0 h 2526059"/>
              <a:gd name="connsiteX1" fmla="*/ 0 w 3303070"/>
              <a:gd name="connsiteY1" fmla="*/ 1332855 h 2526059"/>
              <a:gd name="connsiteX2" fmla="*/ 15499 w 3303070"/>
              <a:gd name="connsiteY2" fmla="*/ 2526059 h 2526059"/>
              <a:gd name="connsiteX3" fmla="*/ 1491543 w 3303070"/>
              <a:gd name="connsiteY3" fmla="*/ 2333122 h 2526059"/>
              <a:gd name="connsiteX4" fmla="*/ 3303070 w 3303070"/>
              <a:gd name="connsiteY4" fmla="*/ 2092106 h 2526059"/>
              <a:gd name="connsiteX5" fmla="*/ 3303070 w 3303070"/>
              <a:gd name="connsiteY5" fmla="*/ 0 h 2526059"/>
              <a:gd name="connsiteX0" fmla="*/ 3303070 w 3303070"/>
              <a:gd name="connsiteY0" fmla="*/ 0 h 2526059"/>
              <a:gd name="connsiteX1" fmla="*/ 0 w 3303070"/>
              <a:gd name="connsiteY1" fmla="*/ 1332855 h 2526059"/>
              <a:gd name="connsiteX2" fmla="*/ 15499 w 3303070"/>
              <a:gd name="connsiteY2" fmla="*/ 2526059 h 2526059"/>
              <a:gd name="connsiteX3" fmla="*/ 2684912 w 3303070"/>
              <a:gd name="connsiteY3" fmla="*/ 1139753 h 2526059"/>
              <a:gd name="connsiteX4" fmla="*/ 3303070 w 3303070"/>
              <a:gd name="connsiteY4" fmla="*/ 2092106 h 2526059"/>
              <a:gd name="connsiteX5" fmla="*/ 3303070 w 3303070"/>
              <a:gd name="connsiteY5" fmla="*/ 0 h 2526059"/>
              <a:gd name="connsiteX0" fmla="*/ 3303070 w 3303070"/>
              <a:gd name="connsiteY0" fmla="*/ 0 h 2526059"/>
              <a:gd name="connsiteX1" fmla="*/ 0 w 3303070"/>
              <a:gd name="connsiteY1" fmla="*/ 1332855 h 2526059"/>
              <a:gd name="connsiteX2" fmla="*/ 15499 w 3303070"/>
              <a:gd name="connsiteY2" fmla="*/ 2526059 h 2526059"/>
              <a:gd name="connsiteX3" fmla="*/ 1445048 w 3303070"/>
              <a:gd name="connsiteY3" fmla="*/ 1868174 h 2526059"/>
              <a:gd name="connsiteX4" fmla="*/ 3303070 w 3303070"/>
              <a:gd name="connsiteY4" fmla="*/ 2092106 h 2526059"/>
              <a:gd name="connsiteX5" fmla="*/ 3303070 w 3303070"/>
              <a:gd name="connsiteY5" fmla="*/ 0 h 2526059"/>
              <a:gd name="connsiteX0" fmla="*/ 3303070 w 3303070"/>
              <a:gd name="connsiteY0" fmla="*/ 0 h 2526059"/>
              <a:gd name="connsiteX1" fmla="*/ 0 w 3303070"/>
              <a:gd name="connsiteY1" fmla="*/ 1332855 h 2526059"/>
              <a:gd name="connsiteX2" fmla="*/ 15499 w 3303070"/>
              <a:gd name="connsiteY2" fmla="*/ 2526059 h 2526059"/>
              <a:gd name="connsiteX3" fmla="*/ 1445048 w 3303070"/>
              <a:gd name="connsiteY3" fmla="*/ 1868174 h 2526059"/>
              <a:gd name="connsiteX4" fmla="*/ 2591922 w 3303070"/>
              <a:gd name="connsiteY4" fmla="*/ 2023156 h 2526059"/>
              <a:gd name="connsiteX5" fmla="*/ 3303070 w 3303070"/>
              <a:gd name="connsiteY5" fmla="*/ 2092106 h 2526059"/>
              <a:gd name="connsiteX6" fmla="*/ 3303070 w 3303070"/>
              <a:gd name="connsiteY6" fmla="*/ 0 h 2526059"/>
              <a:gd name="connsiteX0" fmla="*/ 3303070 w 3303070"/>
              <a:gd name="connsiteY0" fmla="*/ 0 h 2526059"/>
              <a:gd name="connsiteX1" fmla="*/ 0 w 3303070"/>
              <a:gd name="connsiteY1" fmla="*/ 1332855 h 2526059"/>
              <a:gd name="connsiteX2" fmla="*/ 15499 w 3303070"/>
              <a:gd name="connsiteY2" fmla="*/ 2526059 h 2526059"/>
              <a:gd name="connsiteX3" fmla="*/ 1445048 w 3303070"/>
              <a:gd name="connsiteY3" fmla="*/ 1868174 h 2526059"/>
              <a:gd name="connsiteX4" fmla="*/ 2684912 w 3303070"/>
              <a:gd name="connsiteY4" fmla="*/ 2379617 h 2526059"/>
              <a:gd name="connsiteX5" fmla="*/ 3303070 w 3303070"/>
              <a:gd name="connsiteY5" fmla="*/ 2092106 h 2526059"/>
              <a:gd name="connsiteX6" fmla="*/ 3303070 w 3303070"/>
              <a:gd name="connsiteY6" fmla="*/ 0 h 2526059"/>
              <a:gd name="connsiteX0" fmla="*/ 2636643 w 3303070"/>
              <a:gd name="connsiteY0" fmla="*/ 0 h 1797638"/>
              <a:gd name="connsiteX1" fmla="*/ 0 w 3303070"/>
              <a:gd name="connsiteY1" fmla="*/ 604434 h 1797638"/>
              <a:gd name="connsiteX2" fmla="*/ 15499 w 3303070"/>
              <a:gd name="connsiteY2" fmla="*/ 1797638 h 1797638"/>
              <a:gd name="connsiteX3" fmla="*/ 1445048 w 3303070"/>
              <a:gd name="connsiteY3" fmla="*/ 1139753 h 1797638"/>
              <a:gd name="connsiteX4" fmla="*/ 2684912 w 3303070"/>
              <a:gd name="connsiteY4" fmla="*/ 1651196 h 1797638"/>
              <a:gd name="connsiteX5" fmla="*/ 3303070 w 3303070"/>
              <a:gd name="connsiteY5" fmla="*/ 1363685 h 1797638"/>
              <a:gd name="connsiteX6" fmla="*/ 2636643 w 3303070"/>
              <a:gd name="connsiteY6" fmla="*/ 0 h 1797638"/>
              <a:gd name="connsiteX0" fmla="*/ 2636643 w 3303070"/>
              <a:gd name="connsiteY0" fmla="*/ 0 h 2216092"/>
              <a:gd name="connsiteX1" fmla="*/ 0 w 3303070"/>
              <a:gd name="connsiteY1" fmla="*/ 1022888 h 2216092"/>
              <a:gd name="connsiteX2" fmla="*/ 15499 w 3303070"/>
              <a:gd name="connsiteY2" fmla="*/ 2216092 h 2216092"/>
              <a:gd name="connsiteX3" fmla="*/ 1445048 w 3303070"/>
              <a:gd name="connsiteY3" fmla="*/ 1558207 h 2216092"/>
              <a:gd name="connsiteX4" fmla="*/ 2684912 w 3303070"/>
              <a:gd name="connsiteY4" fmla="*/ 2069650 h 2216092"/>
              <a:gd name="connsiteX5" fmla="*/ 3303070 w 3303070"/>
              <a:gd name="connsiteY5" fmla="*/ 1782139 h 2216092"/>
              <a:gd name="connsiteX6" fmla="*/ 2636643 w 3303070"/>
              <a:gd name="connsiteY6" fmla="*/ 0 h 2216092"/>
              <a:gd name="connsiteX0" fmla="*/ 2636643 w 3303070"/>
              <a:gd name="connsiteY0" fmla="*/ 0 h 2216092"/>
              <a:gd name="connsiteX1" fmla="*/ 0 w 3303070"/>
              <a:gd name="connsiteY1" fmla="*/ 1022888 h 2216092"/>
              <a:gd name="connsiteX2" fmla="*/ 15499 w 3303070"/>
              <a:gd name="connsiteY2" fmla="*/ 2216092 h 2216092"/>
              <a:gd name="connsiteX3" fmla="*/ 1445048 w 3303070"/>
              <a:gd name="connsiteY3" fmla="*/ 1558207 h 2216092"/>
              <a:gd name="connsiteX4" fmla="*/ 2684912 w 3303070"/>
              <a:gd name="connsiteY4" fmla="*/ 2069650 h 2216092"/>
              <a:gd name="connsiteX5" fmla="*/ 3303070 w 3303070"/>
              <a:gd name="connsiteY5" fmla="*/ 1782139 h 2216092"/>
              <a:gd name="connsiteX6" fmla="*/ 2948383 w 3303070"/>
              <a:gd name="connsiteY6" fmla="*/ 891778 h 2216092"/>
              <a:gd name="connsiteX7" fmla="*/ 2636643 w 3303070"/>
              <a:gd name="connsiteY7" fmla="*/ 0 h 2216092"/>
              <a:gd name="connsiteX0" fmla="*/ 2636643 w 3738797"/>
              <a:gd name="connsiteY0" fmla="*/ 0 h 2216092"/>
              <a:gd name="connsiteX1" fmla="*/ 0 w 3738797"/>
              <a:gd name="connsiteY1" fmla="*/ 1022888 h 2216092"/>
              <a:gd name="connsiteX2" fmla="*/ 15499 w 3738797"/>
              <a:gd name="connsiteY2" fmla="*/ 2216092 h 2216092"/>
              <a:gd name="connsiteX3" fmla="*/ 1445048 w 3738797"/>
              <a:gd name="connsiteY3" fmla="*/ 1558207 h 2216092"/>
              <a:gd name="connsiteX4" fmla="*/ 2684912 w 3738797"/>
              <a:gd name="connsiteY4" fmla="*/ 2069650 h 2216092"/>
              <a:gd name="connsiteX5" fmla="*/ 3303070 w 3738797"/>
              <a:gd name="connsiteY5" fmla="*/ 1782139 h 2216092"/>
              <a:gd name="connsiteX6" fmla="*/ 3738797 w 3738797"/>
              <a:gd name="connsiteY6" fmla="*/ 442327 h 2216092"/>
              <a:gd name="connsiteX7" fmla="*/ 2636643 w 3738797"/>
              <a:gd name="connsiteY7" fmla="*/ 0 h 2216092"/>
              <a:gd name="connsiteX0" fmla="*/ 2636643 w 3738797"/>
              <a:gd name="connsiteY0" fmla="*/ 0 h 2216092"/>
              <a:gd name="connsiteX1" fmla="*/ 0 w 3738797"/>
              <a:gd name="connsiteY1" fmla="*/ 1022888 h 2216092"/>
              <a:gd name="connsiteX2" fmla="*/ 15499 w 3738797"/>
              <a:gd name="connsiteY2" fmla="*/ 2216092 h 2216092"/>
              <a:gd name="connsiteX3" fmla="*/ 1445048 w 3738797"/>
              <a:gd name="connsiteY3" fmla="*/ 1558207 h 2216092"/>
              <a:gd name="connsiteX4" fmla="*/ 2684912 w 3738797"/>
              <a:gd name="connsiteY4" fmla="*/ 2069650 h 2216092"/>
              <a:gd name="connsiteX5" fmla="*/ 3303070 w 3738797"/>
              <a:gd name="connsiteY5" fmla="*/ 1782139 h 2216092"/>
              <a:gd name="connsiteX6" fmla="*/ 3428831 w 3738797"/>
              <a:gd name="connsiteY6" fmla="*/ 1341228 h 2216092"/>
              <a:gd name="connsiteX7" fmla="*/ 3738797 w 3738797"/>
              <a:gd name="connsiteY7" fmla="*/ 442327 h 2216092"/>
              <a:gd name="connsiteX8" fmla="*/ 2636643 w 3738797"/>
              <a:gd name="connsiteY8" fmla="*/ 0 h 2216092"/>
              <a:gd name="connsiteX0" fmla="*/ 2636643 w 3738797"/>
              <a:gd name="connsiteY0" fmla="*/ 0 h 2216092"/>
              <a:gd name="connsiteX1" fmla="*/ 0 w 3738797"/>
              <a:gd name="connsiteY1" fmla="*/ 1022888 h 2216092"/>
              <a:gd name="connsiteX2" fmla="*/ 15499 w 3738797"/>
              <a:gd name="connsiteY2" fmla="*/ 2216092 h 2216092"/>
              <a:gd name="connsiteX3" fmla="*/ 1445048 w 3738797"/>
              <a:gd name="connsiteY3" fmla="*/ 1558207 h 2216092"/>
              <a:gd name="connsiteX4" fmla="*/ 2684912 w 3738797"/>
              <a:gd name="connsiteY4" fmla="*/ 2069650 h 2216092"/>
              <a:gd name="connsiteX5" fmla="*/ 3303070 w 3738797"/>
              <a:gd name="connsiteY5" fmla="*/ 1782139 h 2216092"/>
              <a:gd name="connsiteX6" fmla="*/ 3723299 w 3738797"/>
              <a:gd name="connsiteY6" fmla="*/ 1976658 h 2216092"/>
              <a:gd name="connsiteX7" fmla="*/ 3738797 w 3738797"/>
              <a:gd name="connsiteY7" fmla="*/ 442327 h 2216092"/>
              <a:gd name="connsiteX8" fmla="*/ 2636643 w 3738797"/>
              <a:gd name="connsiteY8" fmla="*/ 0 h 2216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8797" h="2216092">
                <a:moveTo>
                  <a:pt x="2636643" y="0"/>
                </a:moveTo>
                <a:lnTo>
                  <a:pt x="0" y="1022888"/>
                </a:lnTo>
                <a:lnTo>
                  <a:pt x="15499" y="2216092"/>
                </a:lnTo>
                <a:lnTo>
                  <a:pt x="1445048" y="1558207"/>
                </a:lnTo>
                <a:lnTo>
                  <a:pt x="2684912" y="2069650"/>
                </a:lnTo>
                <a:lnTo>
                  <a:pt x="3303070" y="1782139"/>
                </a:lnTo>
                <a:lnTo>
                  <a:pt x="3723299" y="1976658"/>
                </a:lnTo>
                <a:lnTo>
                  <a:pt x="3738797" y="442327"/>
                </a:lnTo>
                <a:lnTo>
                  <a:pt x="2636643" y="0"/>
                </a:lnTo>
                <a:close/>
              </a:path>
            </a:pathLst>
          </a:custGeom>
          <a:pattFill prst="solidDmnd">
            <a:fgClr>
              <a:srgbClr val="DC2B19"/>
            </a:fgClr>
            <a:bgClr>
              <a:srgbClr val="FFF805"/>
            </a:bgClr>
          </a:patt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09F8BB5-849C-1587-A58D-0B06740842EE}"/>
              </a:ext>
            </a:extLst>
          </p:cNvPr>
          <p:cNvGrpSpPr>
            <a:grpSpLocks/>
          </p:cNvGrpSpPr>
          <p:nvPr/>
        </p:nvGrpSpPr>
        <p:grpSpPr bwMode="auto">
          <a:xfrm>
            <a:off x="6064250" y="4106863"/>
            <a:ext cx="2767013" cy="2568575"/>
            <a:chOff x="6063494" y="4107051"/>
            <a:chExt cx="2767733" cy="25690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F6D6EC-CA57-4F10-9904-50284398B4AB}"/>
                </a:ext>
              </a:extLst>
            </p:cNvPr>
            <p:cNvSpPr txBox="1"/>
            <p:nvPr/>
          </p:nvSpPr>
          <p:spPr>
            <a:xfrm>
              <a:off x="6463648" y="5967971"/>
              <a:ext cx="2367579" cy="70816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The time-space region of collision</a:t>
              </a: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C7BD460-6501-9AC5-86CC-BCC8AF785DFB}"/>
                </a:ext>
              </a:extLst>
            </p:cNvPr>
            <p:cNvSpPr/>
            <p:nvPr/>
          </p:nvSpPr>
          <p:spPr>
            <a:xfrm>
              <a:off x="6063494" y="4107051"/>
              <a:ext cx="1283034" cy="1937135"/>
            </a:xfrm>
            <a:custGeom>
              <a:avLst/>
              <a:gdLst>
                <a:gd name="connsiteX0" fmla="*/ 1282703 w 1282703"/>
                <a:gd name="connsiteY0" fmla="*/ 1937288 h 1937288"/>
                <a:gd name="connsiteX1" fmla="*/ 11842 w 1282703"/>
                <a:gd name="connsiteY1" fmla="*/ 1208868 h 1937288"/>
                <a:gd name="connsiteX2" fmla="*/ 755760 w 1282703"/>
                <a:gd name="connsiteY2" fmla="*/ 0 h 193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2703" h="1937288">
                  <a:moveTo>
                    <a:pt x="1282703" y="1937288"/>
                  </a:moveTo>
                  <a:cubicBezTo>
                    <a:pt x="691184" y="1734518"/>
                    <a:pt x="99666" y="1531749"/>
                    <a:pt x="11842" y="1208868"/>
                  </a:cubicBezTo>
                  <a:cubicBezTo>
                    <a:pt x="-75982" y="885987"/>
                    <a:pt x="339889" y="442993"/>
                    <a:pt x="755760" y="0"/>
                  </a:cubicBezTo>
                </a:path>
              </a:pathLst>
            </a:custGeom>
            <a:noFill/>
            <a:ln w="41275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3">
            <a:extLst>
              <a:ext uri="{FF2B5EF4-FFF2-40B4-BE49-F238E27FC236}">
                <a16:creationId xmlns:a16="http://schemas.microsoft.com/office/drawing/2014/main" id="{3B577820-8D8A-865A-1C38-D936394FBB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Divide the channel into pieces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In time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In frequency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Take turns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Pass a token for the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right to transmit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Defer action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Let collisions happen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… and detect and recover from them</a:t>
            </a:r>
          </a:p>
          <a:p>
            <a:pPr lvl="1"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4274" name="Slide Number Placeholder 3">
            <a:extLst>
              <a:ext uri="{FF2B5EF4-FFF2-40B4-BE49-F238E27FC236}">
                <a16:creationId xmlns:a16="http://schemas.microsoft.com/office/drawing/2014/main" id="{AAF10D19-5E73-8917-33DC-2700D7AC5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BF9D86-38F9-DD4C-A02B-5918A26D110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4275" name="Picture 4" descr="IMG00080">
            <a:extLst>
              <a:ext uri="{FF2B5EF4-FFF2-40B4-BE49-F238E27FC236}">
                <a16:creationId xmlns:a16="http://schemas.microsoft.com/office/drawing/2014/main" id="{1036B3CF-761B-1EB1-1BB7-74835CC3B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57400"/>
            <a:ext cx="54387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5" descr="IMG00078">
            <a:extLst>
              <a:ext uri="{FF2B5EF4-FFF2-40B4-BE49-F238E27FC236}">
                <a16:creationId xmlns:a16="http://schemas.microsoft.com/office/drawing/2014/main" id="{46356B3F-C4D5-0D5E-B7FF-803A6B7EB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24200"/>
            <a:ext cx="280828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7C59A26-9518-C991-8A14-406D1A7B7DD4}"/>
              </a:ext>
            </a:extLst>
          </p:cNvPr>
          <p:cNvSpPr txBox="1">
            <a:spLocks/>
          </p:cNvSpPr>
          <p:nvPr/>
        </p:nvSpPr>
        <p:spPr bwMode="auto">
          <a:xfrm>
            <a:off x="1588" y="5875338"/>
            <a:ext cx="9144000" cy="5016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Carrier Sense Multiple Access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54278" name="Rectangle 2">
            <a:extLst>
              <a:ext uri="{FF2B5EF4-FFF2-40B4-BE49-F238E27FC236}">
                <a16:creationId xmlns:a16="http://schemas.microsoft.com/office/drawing/2014/main" id="{0330053E-20E3-156B-D9EE-33964FA99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Comparing the Three Approaches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8925</TotalTime>
  <Words>1910</Words>
  <Application>Microsoft Macintosh PowerPoint</Application>
  <PresentationFormat>On-screen Show (4:3)</PresentationFormat>
  <Paragraphs>458</Paragraphs>
  <Slides>66</Slides>
  <Notes>21</Notes>
  <HiddenSlides>15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76" baseType="lpstr">
      <vt:lpstr>ＭＳ Ｐゴシック</vt:lpstr>
      <vt:lpstr>Arial</vt:lpstr>
      <vt:lpstr>Calibri</vt:lpstr>
      <vt:lpstr>Comic Sans MS</vt:lpstr>
      <vt:lpstr>Courier New</vt:lpstr>
      <vt:lpstr>Lucida Bright</vt:lpstr>
      <vt:lpstr>Times New Roman</vt:lpstr>
      <vt:lpstr>6_Office Theme</vt:lpstr>
      <vt:lpstr>VISIO</vt:lpstr>
      <vt:lpstr>Clip</vt:lpstr>
      <vt:lpstr>PowerPoint Presentation</vt:lpstr>
      <vt:lpstr>PowerPoint Presentation</vt:lpstr>
      <vt:lpstr>Carrier Sense Multiple Access (CSMA)</vt:lpstr>
      <vt:lpstr>Carrier Sense Multiple Access (CSMA)</vt:lpstr>
      <vt:lpstr>PowerPoint Presentation</vt:lpstr>
      <vt:lpstr>PowerPoint Presentation</vt:lpstr>
      <vt:lpstr>CSMA: The time-space graph of collision</vt:lpstr>
      <vt:lpstr>CSMA: The time-space graph of collision</vt:lpstr>
      <vt:lpstr>Comparing the Three Approaches</vt:lpstr>
      <vt:lpstr>Comparing the Three Approaches</vt:lpstr>
      <vt:lpstr>PowerPoint Presentation</vt:lpstr>
      <vt:lpstr>Ethernet</vt:lpstr>
      <vt:lpstr>Ethernet</vt:lpstr>
      <vt:lpstr>PowerPoint Presentation</vt:lpstr>
      <vt:lpstr>Ethernet Uses CSMA/CD</vt:lpstr>
      <vt:lpstr>CSMA/CD Collision Detection</vt:lpstr>
      <vt:lpstr>CSMA/CD Collision Detection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Ethernet Frame Structure</vt:lpstr>
      <vt:lpstr>Ethernet Frame Structure</vt:lpstr>
      <vt:lpstr>Unreliable, Connectionless Service</vt:lpstr>
      <vt:lpstr>Star topology and collision-free Ethernet</vt:lpstr>
      <vt:lpstr>Star topology and collision-free Ethernet</vt:lpstr>
      <vt:lpstr>Repeaters, Hubs, Bridges and Switches</vt:lpstr>
      <vt:lpstr>PowerPoint Presentation</vt:lpstr>
      <vt:lpstr>PowerPoint Presentation</vt:lpstr>
      <vt:lpstr>Physical Layer: Repeaters</vt:lpstr>
      <vt:lpstr>Physical Layer: Hubs</vt:lpstr>
      <vt:lpstr>PowerPoint Presentation</vt:lpstr>
      <vt:lpstr>Limitations of Repeaters and Hubs</vt:lpstr>
      <vt:lpstr>Link Layer: Bridges</vt:lpstr>
      <vt:lpstr>Link Layer: Switches</vt:lpstr>
      <vt:lpstr>Bridges/Switches: Traffic Isolation</vt:lpstr>
      <vt:lpstr>Advantages Over Hubs/Repeaters</vt:lpstr>
      <vt:lpstr>PowerPoint Presentation</vt:lpstr>
      <vt:lpstr>Self Learning: Building the Table</vt:lpstr>
      <vt:lpstr>Self Learning: Handling Misses</vt:lpstr>
      <vt:lpstr>PowerPoint Presentation</vt:lpstr>
      <vt:lpstr>PowerPoint Presentation</vt:lpstr>
      <vt:lpstr>Summary: Multiple Layers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339</cp:revision>
  <dcterms:created xsi:type="dcterms:W3CDTF">2020-02-13T13:47:54Z</dcterms:created>
  <dcterms:modified xsi:type="dcterms:W3CDTF">2025-04-16T16:40:55Z</dcterms:modified>
</cp:coreProperties>
</file>