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86"/>
  </p:notesMasterIdLst>
  <p:handoutMasterIdLst>
    <p:handoutMasterId r:id="rId87"/>
  </p:handoutMasterIdLst>
  <p:sldIdLst>
    <p:sldId id="1532" r:id="rId4"/>
    <p:sldId id="1682" r:id="rId5"/>
    <p:sldId id="1533" r:id="rId6"/>
    <p:sldId id="737" r:id="rId7"/>
    <p:sldId id="570" r:id="rId8"/>
    <p:sldId id="571" r:id="rId9"/>
    <p:sldId id="572" r:id="rId10"/>
    <p:sldId id="1683" r:id="rId11"/>
    <p:sldId id="738" r:id="rId12"/>
    <p:sldId id="739" r:id="rId13"/>
    <p:sldId id="1534" r:id="rId14"/>
    <p:sldId id="741" r:id="rId15"/>
    <p:sldId id="742" r:id="rId16"/>
    <p:sldId id="743" r:id="rId17"/>
    <p:sldId id="744" r:id="rId18"/>
    <p:sldId id="745" r:id="rId19"/>
    <p:sldId id="740" r:id="rId20"/>
    <p:sldId id="1535" r:id="rId21"/>
    <p:sldId id="747" r:id="rId22"/>
    <p:sldId id="748" r:id="rId23"/>
    <p:sldId id="749" r:id="rId24"/>
    <p:sldId id="1696" r:id="rId25"/>
    <p:sldId id="1685" r:id="rId26"/>
    <p:sldId id="1686" r:id="rId27"/>
    <p:sldId id="750" r:id="rId28"/>
    <p:sldId id="751" r:id="rId29"/>
    <p:sldId id="752" r:id="rId30"/>
    <p:sldId id="753" r:id="rId31"/>
    <p:sldId id="754" r:id="rId32"/>
    <p:sldId id="755" r:id="rId33"/>
    <p:sldId id="756" r:id="rId34"/>
    <p:sldId id="757" r:id="rId35"/>
    <p:sldId id="1687" r:id="rId36"/>
    <p:sldId id="1688" r:id="rId37"/>
    <p:sldId id="507" r:id="rId38"/>
    <p:sldId id="508" r:id="rId39"/>
    <p:sldId id="536" r:id="rId40"/>
    <p:sldId id="509" r:id="rId41"/>
    <p:sldId id="510" r:id="rId42"/>
    <p:sldId id="513" r:id="rId43"/>
    <p:sldId id="270" r:id="rId44"/>
    <p:sldId id="271" r:id="rId45"/>
    <p:sldId id="273" r:id="rId46"/>
    <p:sldId id="505" r:id="rId47"/>
    <p:sldId id="565" r:id="rId48"/>
    <p:sldId id="277" r:id="rId49"/>
    <p:sldId id="546" r:id="rId50"/>
    <p:sldId id="396" r:id="rId51"/>
    <p:sldId id="398" r:id="rId52"/>
    <p:sldId id="400" r:id="rId53"/>
    <p:sldId id="284" r:id="rId54"/>
    <p:sldId id="1536" r:id="rId55"/>
    <p:sldId id="525" r:id="rId56"/>
    <p:sldId id="524" r:id="rId57"/>
    <p:sldId id="533" r:id="rId58"/>
    <p:sldId id="462" r:id="rId59"/>
    <p:sldId id="519" r:id="rId60"/>
    <p:sldId id="275" r:id="rId61"/>
    <p:sldId id="1689" r:id="rId62"/>
    <p:sldId id="550" r:id="rId63"/>
    <p:sldId id="551" r:id="rId64"/>
    <p:sldId id="404" r:id="rId65"/>
    <p:sldId id="278" r:id="rId66"/>
    <p:sldId id="483" r:id="rId67"/>
    <p:sldId id="520" r:id="rId68"/>
    <p:sldId id="280" r:id="rId69"/>
    <p:sldId id="458" r:id="rId70"/>
    <p:sldId id="459" r:id="rId71"/>
    <p:sldId id="402" r:id="rId72"/>
    <p:sldId id="263" r:id="rId73"/>
    <p:sldId id="264" r:id="rId74"/>
    <p:sldId id="268" r:id="rId75"/>
    <p:sldId id="265" r:id="rId76"/>
    <p:sldId id="702" r:id="rId77"/>
    <p:sldId id="703" r:id="rId78"/>
    <p:sldId id="704" r:id="rId79"/>
    <p:sldId id="269" r:id="rId80"/>
    <p:sldId id="1690" r:id="rId81"/>
    <p:sldId id="1691" r:id="rId82"/>
    <p:sldId id="1692" r:id="rId83"/>
    <p:sldId id="281" r:id="rId84"/>
    <p:sldId id="1693" r:id="rId8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2"/>
    <p:restoredTop sz="80272"/>
  </p:normalViewPr>
  <p:slideViewPr>
    <p:cSldViewPr>
      <p:cViewPr varScale="1">
        <p:scale>
          <a:sx n="97" d="100"/>
          <a:sy n="97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theme" Target="theme/theme1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1EA8B30-71BF-774B-AFC9-B5F086472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F970598-4160-594C-A212-3732537F2215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50F38-6CC5-2F4A-BC1E-EEC5D002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5E98-05BD-304A-93E5-47530B92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30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455E8E-FCC5-3341-9867-E8E15408A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3F587-6B87-244E-B3BD-5069A277C5DB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A79F1F4-7530-4C49-AAB5-BF8D023A7AE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A61A308-1C6F-2C4F-9A7F-EC7EA5BF6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7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B21CF8-96B1-874C-B3E9-47F0443166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51229-57DC-5C48-AAAF-C7BBDE9E5E30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E807ABB-B28D-A44E-97A1-890ED984EBC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BAFD4B0-12C5-3048-8D4C-A7A63D3C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2901240-2E22-ED44-8659-7A932A180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2C78F9-F5C3-FB4C-9C66-B4F0D64A599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44F2352-43EA-9F4B-BAE9-89D14959CC8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F6A388B-5614-D544-AEF9-43A18E7F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33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28D824-5235-824E-A844-BBA0E8B73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238D-76D7-6D4E-A7EC-9C86782D3C0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6098" name="Rectangle 2">
            <a:extLst>
              <a:ext uri="{FF2B5EF4-FFF2-40B4-BE49-F238E27FC236}">
                <a16:creationId xmlns:a16="http://schemas.microsoft.com/office/drawing/2014/main" id="{99378034-F9B6-7040-B474-D80F92570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6099" name="Rectangle 3">
            <a:extLst>
              <a:ext uri="{FF2B5EF4-FFF2-40B4-BE49-F238E27FC236}">
                <a16:creationId xmlns:a16="http://schemas.microsoft.com/office/drawing/2014/main" id="{DD4D7FD8-79CC-1D4E-B6B5-EEF8B37EA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22B833-6FA7-9F4B-B424-374FA4E69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E8DD5-AC1C-7143-B1F0-EE8012DB4C7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68832909-7FFD-ED4C-98D8-D9B8F195E1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9109C01F-FEC5-B849-979C-DCE0F7B4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38CFEE-F6E4-E045-B1CF-EFBC67347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54310-2B76-154D-A075-744769613DD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A318AC61-0979-AC44-89B9-87B32FEAD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FC14AA12-5084-F74F-B96F-8AC20494D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D57B2-D08E-BE4B-A93A-75B68A293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FA9C5-4731-BE46-ABC4-873B340B2B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D235242D-0210-2E47-8861-0908CA028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F7271602-8ECC-E64B-9FE7-01A865D8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5617C-8A38-0646-BC01-BD84A1C08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2396-16D7-1340-B4C7-0214F8C2CF8C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FBD81A-4780-3F40-BC2B-FC1B86ACE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493B129A-7CC9-D944-A97D-52B15CBF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0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B3B97B-5A15-E048-9B2A-56C2C99F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6CBC2-460E-3046-A8F9-3A56A546009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F0CFEEA-F326-E14A-8F2F-66B1B968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433E3754-F178-BD43-A9FE-F13BC03FF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75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3EB0ED-614A-894A-B92D-54FF3C9D4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41639F-1DA2-374B-A7B8-C324C72E57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02" name="Rectangle 2">
            <a:extLst>
              <a:ext uri="{FF2B5EF4-FFF2-40B4-BE49-F238E27FC236}">
                <a16:creationId xmlns:a16="http://schemas.microsoft.com/office/drawing/2014/main" id="{F10BD3FE-6ADA-9C4A-90B7-5933A15CAF4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60803" name="Rectangle 3">
            <a:extLst>
              <a:ext uri="{FF2B5EF4-FFF2-40B4-BE49-F238E27FC236}">
                <a16:creationId xmlns:a16="http://schemas.microsoft.com/office/drawing/2014/main" id="{620B4D8F-3BF3-D44F-9F76-09B954E27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46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4/28/25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4/28/25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2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Lucida Bright" panose="02040602050505020304" pitchFamily="18" charset="77"/>
              </a:rPr>
              <a:t>M-W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2025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231A3-F49B-926B-9BAF-2C25E87D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63" y="5022850"/>
            <a:ext cx="278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April 28</a:t>
            </a:r>
            <a:r>
              <a:rPr lang="en-US" altLang="en-US" sz="2000" baseline="30000" dirty="0">
                <a:solidFill>
                  <a:schemeClr val="tx1"/>
                </a:solidFill>
                <a:latin typeface="Lucida Bright" panose="02040602050505020304" pitchFamily="18" charset="77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Lucida Bright" panose="02040602050505020304" pitchFamily="18" charset="77"/>
              </a:rPr>
              <a:t>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88535"/>
            <a:chOff x="0" y="878"/>
            <a:chExt cx="4232" cy="2976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10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37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4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155338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32403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36341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935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/>
              <a:t>“open”: publicly available</a:t>
            </a:r>
          </a:p>
          <a:p>
            <a:r>
              <a:rPr lang="en-US" dirty="0"/>
              <a:t>uses link-state algorithm </a:t>
            </a:r>
          </a:p>
          <a:p>
            <a:pPr lvl="1"/>
            <a:r>
              <a:rPr lang="en-US" dirty="0"/>
              <a:t>link state packet dissemination</a:t>
            </a:r>
          </a:p>
          <a:p>
            <a:pPr lvl="1"/>
            <a:r>
              <a:rPr lang="en-US" dirty="0"/>
              <a:t>topology map at each node</a:t>
            </a:r>
          </a:p>
          <a:p>
            <a:pPr lvl="1"/>
            <a:r>
              <a:rPr lang="en-US" dirty="0"/>
              <a:t>route computation using Dijkstra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</a:p>
          <a:p>
            <a:r>
              <a:rPr lang="en-US" dirty="0"/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</a:rPr>
              <a:t>entire</a:t>
            </a:r>
            <a:r>
              <a:rPr lang="en-US" dirty="0"/>
              <a:t> AS</a:t>
            </a:r>
          </a:p>
          <a:p>
            <a:pPr lvl="1"/>
            <a:r>
              <a:rPr lang="en-US" dirty="0"/>
              <a:t>carried in OSPF messages directly over IP (rather than TCP or UDP</a:t>
            </a:r>
          </a:p>
          <a:p>
            <a:pPr lvl="1"/>
            <a:r>
              <a:rPr lang="en-US" dirty="0"/>
              <a:t>link state: for each attached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06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OSPF “</a:t>
            </a:r>
            <a:r>
              <a:rPr lang="en-US" altLang="ja-JP" sz="4000" dirty="0"/>
              <a:t>advanced” features</a:t>
            </a:r>
            <a:endParaRPr lang="en-US" sz="4800" dirty="0"/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security:</a:t>
            </a:r>
            <a:r>
              <a:rPr lang="en-US" dirty="0"/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</a:rPr>
              <a:t>multiple </a:t>
            </a:r>
            <a:r>
              <a:rPr lang="en-US" dirty="0"/>
              <a:t>same-cost </a:t>
            </a:r>
            <a:r>
              <a:rPr lang="en-US" dirty="0">
                <a:solidFill>
                  <a:srgbClr val="CC0000"/>
                </a:solidFill>
              </a:rPr>
              <a:t>paths</a:t>
            </a:r>
            <a:r>
              <a:rPr lang="en-US" dirty="0"/>
              <a:t> allowed (only one path in RIP)</a:t>
            </a:r>
          </a:p>
          <a:p>
            <a:r>
              <a:rPr lang="en-US" dirty="0"/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</a:rPr>
              <a:t>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satellite link cost set </a:t>
            </a:r>
            <a:r>
              <a:rPr lang="en-US" altLang="ja-JP" dirty="0"/>
              <a:t>low for best effort </a:t>
            </a:r>
            <a:r>
              <a:rPr lang="en-US" altLang="ja-JP" dirty="0" err="1"/>
              <a:t>ToS</a:t>
            </a:r>
            <a:r>
              <a:rPr lang="en-US" altLang="ja-JP" dirty="0"/>
              <a:t>; high for real-time </a:t>
            </a:r>
            <a:r>
              <a:rPr lang="en-US" altLang="ja-JP" dirty="0" err="1"/>
              <a:t>ToS</a:t>
            </a:r>
            <a:r>
              <a:rPr lang="en-US" altLang="ja-JP" dirty="0"/>
              <a:t>)</a:t>
            </a:r>
          </a:p>
          <a:p>
            <a:r>
              <a:rPr lang="en-US" dirty="0"/>
              <a:t>integrated </a:t>
            </a:r>
            <a:r>
              <a:rPr lang="en-US" dirty="0" err="1"/>
              <a:t>uni</a:t>
            </a:r>
            <a:r>
              <a:rPr lang="en-US" dirty="0"/>
              <a:t>- and </a:t>
            </a:r>
            <a:r>
              <a:rPr lang="en-US" dirty="0">
                <a:solidFill>
                  <a:srgbClr val="CC0000"/>
                </a:solidFill>
              </a:rPr>
              <a:t>multi-cast</a:t>
            </a:r>
            <a:r>
              <a:rPr lang="en-US" dirty="0"/>
              <a:t> support: </a:t>
            </a:r>
          </a:p>
          <a:p>
            <a:pPr lvl="1"/>
            <a:r>
              <a:rPr lang="en-US" sz="2800" dirty="0"/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</a:rPr>
              <a:t>hierarchical</a:t>
            </a:r>
            <a:r>
              <a:rPr lang="en-US" dirty="0"/>
              <a:t> OSPF in large domains.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>
            <a:normAutofit/>
          </a:bodyPr>
          <a:lstStyle/>
          <a:p>
            <a:r>
              <a:rPr lang="en-US"/>
              <a:t>Hierarchical OSPF</a:t>
            </a:r>
            <a:endParaRPr lang="en-US" sz="4800"/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65" grpId="0" animBg="1"/>
      <p:bldP spid="159766" grpId="0" animBg="1"/>
      <p:bldP spid="159767" grpId="0" animBg="1"/>
      <p:bldP spid="159768" grpId="0"/>
      <p:bldP spid="159769" grpId="0"/>
      <p:bldP spid="159770" grpId="0"/>
      <p:bldP spid="159771" grpId="0"/>
      <p:bldP spid="159772" grpId="0"/>
      <p:bldP spid="159773" grpId="0"/>
      <p:bldP spid="159774" grpId="0"/>
      <p:bldP spid="159775" grpId="0"/>
      <p:bldP spid="159776" grpId="0" animBg="1"/>
      <p:bldP spid="159777" grpId="0" animBg="1"/>
      <p:bldP spid="159779" grpId="0" animBg="1"/>
      <p:bldP spid="159780" grpId="0" animBg="1"/>
      <p:bldP spid="159781" grpId="0" animBg="1"/>
      <p:bldP spid="1597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79797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two-level hierarchy:</a:t>
            </a:r>
            <a:r>
              <a:rPr lang="en-US" dirty="0"/>
              <a:t> local area, backbone.</a:t>
            </a:r>
          </a:p>
          <a:p>
            <a:pPr lvl="1"/>
            <a:r>
              <a:rPr lang="en-US" sz="2800" dirty="0"/>
              <a:t>link-state advertisements only in area </a:t>
            </a:r>
          </a:p>
          <a:p>
            <a:pPr lvl="1"/>
            <a:r>
              <a:rPr lang="en-US" sz="2800" dirty="0"/>
              <a:t>each nodes has detailed area topology; only know direction (shortest path) to nets in other areas.</a:t>
            </a:r>
            <a:endParaRPr lang="en-US" dirty="0"/>
          </a:p>
          <a:p>
            <a:r>
              <a:rPr lang="en-US" i="1" dirty="0">
                <a:solidFill>
                  <a:srgbClr val="CC0000"/>
                </a:solidFill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ja-JP" altLang="en-US" dirty="0"/>
              <a:t>“</a:t>
            </a:r>
            <a:r>
              <a:rPr lang="en-US" altLang="ja-JP" dirty="0"/>
              <a:t>summarize</a:t>
            </a:r>
            <a:r>
              <a:rPr lang="ja-JP" altLang="en-US" dirty="0"/>
              <a:t>”</a:t>
            </a:r>
            <a:r>
              <a:rPr lang="en-US" altLang="ja-JP" dirty="0"/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</a:rPr>
              <a:t>backbone routers:</a:t>
            </a:r>
            <a:r>
              <a:rPr lang="en-US" dirty="0"/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</a:rPr>
              <a:t>boundary routers:</a:t>
            </a:r>
            <a:r>
              <a:rPr lang="en-US" dirty="0"/>
              <a:t> connect to other </a:t>
            </a:r>
            <a:r>
              <a:rPr lang="en-US" dirty="0" err="1"/>
              <a:t>AS’</a:t>
            </a:r>
            <a:r>
              <a:rPr lang="en-US" altLang="ja-JP" dirty="0" err="1"/>
              <a:t>es</a:t>
            </a:r>
            <a:r>
              <a:rPr lang="en-US" altLang="ja-JP" dirty="0"/>
              <a:t>.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81031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6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16" y="2600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inter-AS routing: BGP</a:t>
            </a:r>
            <a:endParaRPr lang="en-US" sz="3600" dirty="0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</a:rPr>
              <a:t>BGP (Border Gateway Protocol):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de facto inter-domain routing protocol</a:t>
            </a:r>
          </a:p>
          <a:p>
            <a:pPr marL="800100" lvl="1" indent="-342900"/>
            <a:r>
              <a:rPr lang="ja-JP" altLang="en-US" dirty="0"/>
              <a:t>“</a:t>
            </a:r>
            <a:r>
              <a:rPr lang="en-US" altLang="ja-JP" dirty="0"/>
              <a:t>glue that holds the Internet together</a:t>
            </a:r>
            <a:r>
              <a:rPr lang="ja-JP" altLang="en-US" dirty="0"/>
              <a:t>”</a:t>
            </a:r>
            <a:endParaRPr lang="en-US" altLang="ja-JP" dirty="0"/>
          </a:p>
          <a:p>
            <a:pPr marL="381000" indent="-381000"/>
            <a:r>
              <a:rPr lang="en-US" dirty="0"/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eBGP:</a:t>
            </a:r>
            <a:r>
              <a:rPr lang="en-US" dirty="0"/>
              <a:t> obtain subnet reachability information from neighboring </a:t>
            </a:r>
            <a:r>
              <a:rPr lang="en-US" dirty="0" err="1"/>
              <a:t>ASes</a:t>
            </a:r>
            <a:endParaRPr lang="en-US" dirty="0"/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iBGP:</a:t>
            </a:r>
            <a:r>
              <a:rPr lang="en-US" dirty="0"/>
              <a:t> propagate reachability information to all AS-internal routers.</a:t>
            </a:r>
          </a:p>
          <a:p>
            <a:pPr marL="800100" lvl="1" indent="-342900"/>
            <a:r>
              <a:rPr lang="en-US" dirty="0"/>
              <a:t>determine </a:t>
            </a:r>
            <a:r>
              <a:rPr lang="ja-JP" altLang="en-US" dirty="0"/>
              <a:t>“</a:t>
            </a:r>
            <a:r>
              <a:rPr lang="en-US" altLang="ja-JP" dirty="0"/>
              <a:t>good</a:t>
            </a:r>
            <a:r>
              <a:rPr lang="ja-JP" altLang="en-US" dirty="0"/>
              <a:t>”</a:t>
            </a:r>
            <a:r>
              <a:rPr lang="en-US" altLang="ja-JP" dirty="0"/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</a:rPr>
              <a:t>policy</a:t>
            </a:r>
            <a:endParaRPr lang="en-US" altLang="ja-JP" dirty="0">
              <a:solidFill>
                <a:srgbClr val="000090"/>
              </a:solidFill>
            </a:endParaRPr>
          </a:p>
          <a:p>
            <a:pPr marL="381000" indent="-381000"/>
            <a:r>
              <a:rPr lang="en-US" dirty="0"/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</a:rPr>
              <a:t>“</a:t>
            </a:r>
            <a:r>
              <a:rPr lang="en-US" altLang="ja-JP" i="1" dirty="0">
                <a:solidFill>
                  <a:srgbClr val="000099"/>
                </a:solidFill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</a:rPr>
              <a:t>”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2CCCCC-B3FC-F50A-6EDB-DAD20518ABDF}"/>
              </a:ext>
            </a:extLst>
          </p:cNvPr>
          <p:cNvSpPr/>
          <p:nvPr/>
        </p:nvSpPr>
        <p:spPr>
          <a:xfrm>
            <a:off x="0" y="2699305"/>
            <a:ext cx="9144000" cy="153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3" name="Rectangle 2">
            <a:extLst>
              <a:ext uri="{FF2B5EF4-FFF2-40B4-BE49-F238E27FC236}">
                <a16:creationId xmlns:a16="http://schemas.microsoft.com/office/drawing/2014/main" id="{2185AD8B-A220-4240-958F-4AB8D6634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2857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Inter-domain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1C7EA-B735-874C-9C7F-910A84E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1FC630-8B8A-1845-B2FF-8F70D2AB0E64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72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cxnSp>
        <p:nvCxnSpPr>
          <p:cNvPr id="273" name="Straight Connector 272"/>
          <p:cNvCxnSpPr/>
          <p:nvPr/>
        </p:nvCxnSpPr>
        <p:spPr bwMode="auto">
          <a:xfrm flipH="1" flipV="1">
            <a:off x="3374823" y="4784980"/>
            <a:ext cx="749784" cy="115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flipV="1">
            <a:off x="3404301" y="5065158"/>
            <a:ext cx="699488" cy="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4228606" y="45787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eBGP connectivity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253562" y="48454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iBGP connectivity</a:t>
            </a:r>
          </a:p>
        </p:txBody>
      </p: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Freeform 2"/>
          <p:cNvSpPr>
            <a:spLocks/>
          </p:cNvSpPr>
          <p:nvPr/>
        </p:nvSpPr>
        <p:spPr bwMode="auto">
          <a:xfrm>
            <a:off x="3167773" y="1871068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05934" y="2021930"/>
            <a:ext cx="565150" cy="369332"/>
            <a:chOff x="1736090" y="2873352"/>
            <a:chExt cx="565150" cy="369332"/>
          </a:xfrm>
        </p:grpSpPr>
        <p:grpSp>
          <p:nvGrpSpPr>
            <p:cNvPr id="1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3" name="Oval 1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2b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310164" y="3243247"/>
            <a:ext cx="565150" cy="369332"/>
            <a:chOff x="1736090" y="2873352"/>
            <a:chExt cx="565150" cy="369332"/>
          </a:xfrm>
        </p:grpSpPr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80" name="Oval 17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Connector 186"/>
              <p:cNvCxnSpPr>
                <a:endCxn id="18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2d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171650" y="2633650"/>
            <a:ext cx="565150" cy="369332"/>
            <a:chOff x="1736090" y="2873352"/>
            <a:chExt cx="565150" cy="369332"/>
          </a:xfrm>
        </p:grpSpPr>
        <p:grpSp>
          <p:nvGrpSpPr>
            <p:cNvPr id="16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7" name="Oval 16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endCxn id="16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2c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03175" y="2627297"/>
            <a:ext cx="565150" cy="369332"/>
            <a:chOff x="1736090" y="2873352"/>
            <a:chExt cx="565150" cy="369332"/>
          </a:xfrm>
        </p:grpSpPr>
        <p:grpSp>
          <p:nvGrpSpPr>
            <p:cNvPr id="15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54" name="Oval 15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>
                <a:endCxn id="15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2a</a:t>
                </a:r>
              </a:p>
            </p:txBody>
          </p:sp>
        </p:grpSp>
      </p:grpSp>
      <p:cxnSp>
        <p:nvCxnSpPr>
          <p:cNvPr id="144" name="Straight Connector 143"/>
          <p:cNvCxnSpPr>
            <a:stCxn id="192" idx="2"/>
            <a:endCxn id="179" idx="0"/>
          </p:cNvCxnSpPr>
          <p:nvPr/>
        </p:nvCxnSpPr>
        <p:spPr bwMode="auto">
          <a:xfrm>
            <a:off x="4560917" y="2391262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3977321" y="2797199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93" idx="7"/>
          </p:cNvCxnSpPr>
          <p:nvPr/>
        </p:nvCxnSpPr>
        <p:spPr bwMode="auto">
          <a:xfrm>
            <a:off x="4788552" y="2303055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869917" y="2934882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4765886" y="2932120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H="1">
            <a:off x="3857397" y="2315524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Freeform 2"/>
          <p:cNvSpPr>
            <a:spLocks/>
          </p:cNvSpPr>
          <p:nvPr/>
        </p:nvSpPr>
        <p:spPr bwMode="auto">
          <a:xfrm>
            <a:off x="5839067" y="2689747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6977228" y="2840609"/>
            <a:ext cx="565150" cy="369332"/>
            <a:chOff x="1736090" y="2873352"/>
            <a:chExt cx="565150" cy="369332"/>
          </a:xfrm>
        </p:grpSpPr>
        <p:grpSp>
          <p:nvGrpSpPr>
            <p:cNvPr id="25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5" name="Straight Connector 264"/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981458" y="4061926"/>
            <a:ext cx="565150" cy="369332"/>
            <a:chOff x="1736090" y="2873352"/>
            <a:chExt cx="565150" cy="369332"/>
          </a:xfrm>
        </p:grpSpPr>
        <p:grpSp>
          <p:nvGrpSpPr>
            <p:cNvPr id="241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5" name="Oval 244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endCxn id="247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3" name="Oval 242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842944" y="3452329"/>
            <a:ext cx="565150" cy="369332"/>
            <a:chOff x="1736090" y="2873352"/>
            <a:chExt cx="565150" cy="369332"/>
          </a:xfrm>
        </p:grpSpPr>
        <p:grpSp>
          <p:nvGrpSpPr>
            <p:cNvPr id="22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2" name="Oval 23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9" name="Straight Connector 238"/>
              <p:cNvCxnSpPr>
                <a:endCxn id="23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074469" y="3445976"/>
            <a:ext cx="565150" cy="369332"/>
            <a:chOff x="1736090" y="2873352"/>
            <a:chExt cx="565150" cy="369332"/>
          </a:xfrm>
        </p:grpSpPr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19" name="Oval 21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6" name="Straight Connector 225"/>
              <p:cNvCxnSpPr>
                <a:endCxn id="22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17" name="Oval 21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09" name="Straight Connector 208"/>
          <p:cNvCxnSpPr>
            <a:stCxn id="257" idx="2"/>
            <a:endCxn id="244" idx="0"/>
          </p:cNvCxnSpPr>
          <p:nvPr/>
        </p:nvCxnSpPr>
        <p:spPr bwMode="auto">
          <a:xfrm>
            <a:off x="7232211" y="3209941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6648615" y="3615878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>
            <a:stCxn id="258" idx="7"/>
          </p:cNvCxnSpPr>
          <p:nvPr/>
        </p:nvCxnSpPr>
        <p:spPr bwMode="auto">
          <a:xfrm>
            <a:off x="7459846" y="3121734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6541211" y="3753561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7437180" y="3750799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6528691" y="3134203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95597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20408" y="2368720"/>
            <a:ext cx="5949668" cy="3959125"/>
            <a:chOff x="1020408" y="2368720"/>
            <a:chExt cx="594966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5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</a:t>
              </a:r>
              <a:r>
                <a:rPr lang="en-US" dirty="0" err="1"/>
                <a:t>iBGP</a:t>
              </a:r>
              <a:r>
                <a:rPr lang="en-US" dirty="0"/>
                <a:t> protocols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6661A-CA4C-5CB0-7E3A-4950C216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0D7959D-DB0A-1959-8EFA-E9DE74E8727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b="0" dirty="0">
                <a:cs typeface="+mj-cs"/>
              </a:rPr>
              <a:t>Acronym nightmares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8E13C-7D6E-1E3E-BBD9-12E46968CA3B}"/>
              </a:ext>
            </a:extLst>
          </p:cNvPr>
          <p:cNvSpPr txBox="1"/>
          <p:nvPr/>
        </p:nvSpPr>
        <p:spPr>
          <a:xfrm>
            <a:off x="3137152" y="1134071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Lucida Bright" panose="02040602050505020304" pitchFamily="18" charset="77"/>
              </a:rPr>
              <a:t>Routing protocols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09EA8-E072-1D4B-C2B8-23A707F31693}"/>
              </a:ext>
            </a:extLst>
          </p:cNvPr>
          <p:cNvSpPr txBox="1"/>
          <p:nvPr/>
        </p:nvSpPr>
        <p:spPr>
          <a:xfrm>
            <a:off x="5820900" y="2411728"/>
            <a:ext cx="288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Exterior Gateway Routing Protocol 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(EGP)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528F52-28AF-AEDF-210C-67FE7D2C06E4}"/>
              </a:ext>
            </a:extLst>
          </p:cNvPr>
          <p:cNvSpPr txBox="1"/>
          <p:nvPr/>
        </p:nvSpPr>
        <p:spPr>
          <a:xfrm>
            <a:off x="442725" y="2411727"/>
            <a:ext cx="2880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Interior Gateway Routing Protocol </a:t>
            </a:r>
          </a:p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(IGP)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0DB50-8B58-02A2-D8B5-58F5445A8B2D}"/>
              </a:ext>
            </a:extLst>
          </p:cNvPr>
          <p:cNvSpPr txBox="1"/>
          <p:nvPr/>
        </p:nvSpPr>
        <p:spPr>
          <a:xfrm>
            <a:off x="0" y="3950074"/>
            <a:ext cx="374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e.g., OSPF, RIP</a:t>
            </a:r>
          </a:p>
          <a:p>
            <a:pPr algn="ctr"/>
            <a:r>
              <a:rPr lang="en-US" b="0" dirty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77"/>
              </a:rPr>
              <a:t>(recall LS and DV routing)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8A61C-3822-E1CD-4FB9-B8A5DED3C15F}"/>
              </a:ext>
            </a:extLst>
          </p:cNvPr>
          <p:cNvSpPr txBox="1"/>
          <p:nvPr/>
        </p:nvSpPr>
        <p:spPr>
          <a:xfrm>
            <a:off x="5398774" y="3950610"/>
            <a:ext cx="374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e.g., BGP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2B912-8A06-3D3C-DC68-0457C2E3E5A9}"/>
              </a:ext>
            </a:extLst>
          </p:cNvPr>
          <p:cNvSpPr txBox="1"/>
          <p:nvPr/>
        </p:nvSpPr>
        <p:spPr>
          <a:xfrm>
            <a:off x="6063363" y="4973860"/>
            <a:ext cx="3745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External Border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Gateway Protocol</a:t>
            </a:r>
            <a:b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</a:b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(e-BGP)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239F0-3C67-54E0-A749-EB94E2000BBB}"/>
              </a:ext>
            </a:extLst>
          </p:cNvPr>
          <p:cNvSpPr txBox="1"/>
          <p:nvPr/>
        </p:nvSpPr>
        <p:spPr>
          <a:xfrm>
            <a:off x="3510516" y="5064356"/>
            <a:ext cx="3095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Internal Border</a:t>
            </a:r>
          </a:p>
          <a:p>
            <a:pPr algn="ctr"/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Gateway Protocol</a:t>
            </a:r>
            <a:b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</a:b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(</a:t>
            </a:r>
            <a:r>
              <a:rPr lang="en-US" b="0" dirty="0" err="1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i</a:t>
            </a:r>
            <a:r>
              <a:rPr lang="en-US" b="0" dirty="0">
                <a:solidFill>
                  <a:schemeClr val="accent3">
                    <a:lumMod val="75000"/>
                  </a:schemeClr>
                </a:solidFill>
                <a:latin typeface="Lucida Bright" panose="02040602050505020304" pitchFamily="18" charset="77"/>
              </a:rPr>
              <a:t>-BGP)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B26D1B-11BC-FD3C-97D1-53EA9444EA5A}"/>
              </a:ext>
            </a:extLst>
          </p:cNvPr>
          <p:cNvCxnSpPr/>
          <p:nvPr/>
        </p:nvCxnSpPr>
        <p:spPr>
          <a:xfrm flipH="1">
            <a:off x="1998865" y="1595736"/>
            <a:ext cx="2420735" cy="815991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065D7F-52A4-453A-BB73-3809A5B53D9B}"/>
              </a:ext>
            </a:extLst>
          </p:cNvPr>
          <p:cNvCxnSpPr>
            <a:cxnSpLocks/>
          </p:cNvCxnSpPr>
          <p:nvPr/>
        </p:nvCxnSpPr>
        <p:spPr>
          <a:xfrm flipH="1">
            <a:off x="1872613" y="3427390"/>
            <a:ext cx="2630" cy="464194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4D9B9B-E688-ED64-72C9-3E2920CABED6}"/>
              </a:ext>
            </a:extLst>
          </p:cNvPr>
          <p:cNvCxnSpPr>
            <a:cxnSpLocks/>
          </p:cNvCxnSpPr>
          <p:nvPr/>
        </p:nvCxnSpPr>
        <p:spPr>
          <a:xfrm>
            <a:off x="4419600" y="1595736"/>
            <a:ext cx="2725535" cy="79737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F77103-426B-D72E-B4E9-F1C7A2A36FD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261088" y="3427391"/>
            <a:ext cx="7669" cy="52268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A50614-E9DA-45FD-2E7D-A339D002B36E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058130" y="4350720"/>
            <a:ext cx="2265902" cy="7136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46759C-CDFF-3731-1614-7E3385DF145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7271387" y="4350720"/>
            <a:ext cx="664589" cy="6231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basics</a:t>
            </a: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2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315255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connection.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advertised prefix includes BGP attributes </a:t>
            </a:r>
          </a:p>
          <a:p>
            <a:pPr lvl="1"/>
            <a:r>
              <a:rPr lang="en-US" dirty="0"/>
              <a:t>prefix + attributes = </a:t>
            </a:r>
            <a:r>
              <a:rPr lang="ja-JP" altLang="en-US" dirty="0"/>
              <a:t>“</a:t>
            </a:r>
            <a:r>
              <a:rPr lang="en-US" altLang="ja-JP" dirty="0"/>
              <a:t>route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</a:t>
            </a:r>
            <a:r>
              <a:rPr lang="en-US" dirty="0" err="1"/>
              <a:t>ASes</a:t>
            </a:r>
            <a:r>
              <a:rPr lang="en-US" dirty="0"/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NEXT-HOP</a:t>
            </a:r>
            <a:r>
              <a:rPr lang="en-US" dirty="0">
                <a:solidFill>
                  <a:srgbClr val="CC0000"/>
                </a:solidFill>
              </a:rPr>
              <a:t>:</a:t>
            </a:r>
            <a:r>
              <a:rPr lang="en-US" dirty="0"/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</a:rPr>
              <a:t>Policy-based routing:</a:t>
            </a:r>
          </a:p>
          <a:p>
            <a:pPr lvl="1"/>
            <a:r>
              <a:rPr lang="en-US" dirty="0"/>
              <a:t>gateway receiving route advertisement uses </a:t>
            </a:r>
            <a:r>
              <a:rPr lang="en-US" i="1" dirty="0">
                <a:solidFill>
                  <a:srgbClr val="CC0000"/>
                </a:solidFill>
              </a:rPr>
              <a:t>import policy</a:t>
            </a:r>
            <a:r>
              <a:rPr lang="en-US" i="1" dirty="0"/>
              <a:t> </a:t>
            </a:r>
            <a:r>
              <a:rPr lang="en-US" dirty="0"/>
              <a:t>to accept/decline path (e.g., never route through AS Y).</a:t>
            </a:r>
          </a:p>
          <a:p>
            <a:pPr lvl="1"/>
            <a:r>
              <a:rPr lang="en-US" dirty="0"/>
              <a:t>AS policy also determines whether to </a:t>
            </a:r>
            <a:r>
              <a:rPr lang="en-US" i="1" dirty="0">
                <a:solidFill>
                  <a:srgbClr val="CC0000"/>
                </a:solidFill>
              </a:rPr>
              <a:t>advertise</a:t>
            </a:r>
            <a:r>
              <a:rPr lang="en-US" dirty="0"/>
              <a:t> path to other other neighboring </a:t>
            </a:r>
            <a:r>
              <a:rPr lang="en-US" dirty="0" err="1"/>
              <a:t>ASes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AS2 router 2c accepts path AS3,X, propagates (via iBGP) to all AS2 routers</a:t>
            </a:r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352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(via eBGP) from AS3 router 3a</a:t>
            </a:r>
            <a:endParaRPr lang="en-US" sz="2000" dirty="0"/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</a:rPr>
              <a:t>AS2, AS3, X  </a:t>
            </a:r>
            <a:r>
              <a:rPr lang="en-US" sz="2200" dirty="0"/>
              <a:t> to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router 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c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AS2,AS3,X </a:t>
            </a:r>
            <a:r>
              <a:rPr lang="en-US" sz="2200" dirty="0"/>
              <a:t>from 2a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/>
              <a:t>gateway router may learn about </a:t>
            </a:r>
            <a:r>
              <a:rPr lang="en-US" sz="2400" dirty="0">
                <a:solidFill>
                  <a:srgbClr val="000090"/>
                </a:solidFill>
              </a:rPr>
              <a:t>multiple</a:t>
            </a:r>
            <a:r>
              <a:rPr lang="en-US" sz="2400" dirty="0"/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from 3a</a:t>
            </a:r>
            <a:endParaRPr lang="en-US" sz="2000" dirty="0"/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/>
              <a:t>Based on policy,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chooses path </a:t>
            </a:r>
            <a:r>
              <a:rPr lang="en-US" sz="2200" i="1" dirty="0">
                <a:solidFill>
                  <a:srgbClr val="CC0000"/>
                </a:solidFill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</a:rPr>
              <a:t> via iBGP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63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BGP messages</a:t>
            </a:r>
            <a:endParaRPr lang="en-US" sz="3200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/>
              <a:t>BGP messages exchanged between peers over TCP connection</a:t>
            </a:r>
          </a:p>
          <a:p>
            <a:pPr marL="293688" indent="-293688"/>
            <a:r>
              <a:rPr lang="en-US" sz="2400" dirty="0"/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OPEN:</a:t>
            </a:r>
            <a:r>
              <a:rPr lang="en-US" dirty="0"/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UPDATE: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KEEPALIVE:</a:t>
            </a:r>
            <a:r>
              <a:rPr lang="en-US" dirty="0"/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NOTIFICATION:</a:t>
            </a:r>
            <a:r>
              <a:rPr lang="en-US" dirty="0"/>
              <a:t> reports errors in previous </a:t>
            </a:r>
            <a:r>
              <a:rPr lang="en-US" dirty="0" err="1"/>
              <a:t>msg</a:t>
            </a:r>
            <a:r>
              <a:rPr lang="en-US" dirty="0"/>
              <a:t>; also used to close connection</a:t>
            </a:r>
            <a:endParaRPr lang="en-US" sz="2800" dirty="0"/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920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-210325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16846" y="3097832"/>
            <a:ext cx="1488696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D9255-91E1-4D4F-81FF-9E951C64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FFD0-11DB-8D40-9E46-3BD240C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55"/>
            <a:ext cx="9144000" cy="4682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A6D8D-CE64-0D48-8D94-FF201C8166B4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Our (improved) view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86997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B63478-AF4D-6472-A453-2D0A3738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210325"/>
            <a:ext cx="82002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sz="4000" b="0">
                <a:cs typeface="+mj-cs"/>
              </a:rPr>
              <a:t>BGP, OSPF, forwarding table entries</a:t>
            </a:r>
            <a:endParaRPr lang="en-US" sz="4000" b="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3F15D-F86D-4A35-9E44-AA590DBE6B2D}"/>
              </a:ext>
            </a:extLst>
          </p:cNvPr>
          <p:cNvSpPr txBox="1"/>
          <p:nvPr/>
        </p:nvSpPr>
        <p:spPr>
          <a:xfrm>
            <a:off x="46158" y="752043"/>
            <a:ext cx="90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3686501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96526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C0240EE-3547-ED4E-BD2B-9CFFF9B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1CF8F-D11F-FB45-96D7-25179B64635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9797" name="Line 21">
            <a:extLst>
              <a:ext uri="{FF2B5EF4-FFF2-40B4-BE49-F238E27FC236}">
                <a16:creationId xmlns:a16="http://schemas.microsoft.com/office/drawing/2014/main" id="{A5D4F2CA-D0EB-F249-BAE9-4703D919B3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191000"/>
            <a:ext cx="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78" name="Rectangle 2">
            <a:extLst>
              <a:ext uri="{FF2B5EF4-FFF2-40B4-BE49-F238E27FC236}">
                <a16:creationId xmlns:a16="http://schemas.microsoft.com/office/drawing/2014/main" id="{ABB7E755-45E3-2848-BEDC-E6C256E73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Selective Transit</a:t>
            </a:r>
          </a:p>
        </p:txBody>
      </p:sp>
      <p:sp>
        <p:nvSpPr>
          <p:cNvPr id="459779" name="Line 3">
            <a:extLst>
              <a:ext uri="{FF2B5EF4-FFF2-40B4-BE49-F238E27FC236}">
                <a16:creationId xmlns:a16="http://schemas.microsoft.com/office/drawing/2014/main" id="{516F1155-35AB-0747-B0A9-5EAECA9A7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1447800" cy="1600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9780" name="Line 4">
            <a:extLst>
              <a:ext uri="{FF2B5EF4-FFF2-40B4-BE49-F238E27FC236}">
                <a16:creationId xmlns:a16="http://schemas.microsoft.com/office/drawing/2014/main" id="{38D9882D-7D71-1444-A9DA-F0AC894668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286000"/>
            <a:ext cx="762000" cy="1411288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59781" name="Picture 5">
            <a:extLst>
              <a:ext uri="{FF2B5EF4-FFF2-40B4-BE49-F238E27FC236}">
                <a16:creationId xmlns:a16="http://schemas.microsoft.com/office/drawing/2014/main" id="{CCE07399-7E40-984A-A8B9-0BD90139D1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2" name="Picture 6">
            <a:extLst>
              <a:ext uri="{FF2B5EF4-FFF2-40B4-BE49-F238E27FC236}">
                <a16:creationId xmlns:a16="http://schemas.microsoft.com/office/drawing/2014/main" id="{250C288F-DD6C-B944-93D2-9837B5E0D2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290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9783" name="Picture 7">
            <a:extLst>
              <a:ext uri="{FF2B5EF4-FFF2-40B4-BE49-F238E27FC236}">
                <a16:creationId xmlns:a16="http://schemas.microsoft.com/office/drawing/2014/main" id="{630B49E2-5829-6246-A11E-8B3C1A31F1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243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88" name="Rectangle 12">
            <a:extLst>
              <a:ext uri="{FF2B5EF4-FFF2-40B4-BE49-F238E27FC236}">
                <a16:creationId xmlns:a16="http://schemas.microsoft.com/office/drawing/2014/main" id="{12F757AA-3B0D-4D46-98F6-F58CB7E9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764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B</a:t>
            </a:r>
          </a:p>
        </p:txBody>
      </p:sp>
      <p:sp>
        <p:nvSpPr>
          <p:cNvPr id="459789" name="Rectangle 13">
            <a:extLst>
              <a:ext uri="{FF2B5EF4-FFF2-40B4-BE49-F238E27FC236}">
                <a16:creationId xmlns:a16="http://schemas.microsoft.com/office/drawing/2014/main" id="{0A40D8F3-A912-FC4C-B6B1-675E84F5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905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C</a:t>
            </a:r>
          </a:p>
        </p:txBody>
      </p:sp>
      <p:sp>
        <p:nvSpPr>
          <p:cNvPr id="459790" name="Text Box 14">
            <a:extLst>
              <a:ext uri="{FF2B5EF4-FFF2-40B4-BE49-F238E27FC236}">
                <a16:creationId xmlns:a16="http://schemas.microsoft.com/office/drawing/2014/main" id="{F83B6C70-A8E3-CC48-9BA0-01BAA9B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0"/>
            <a:ext cx="349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provides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B and NET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C</a:t>
            </a:r>
          </a:p>
        </p:txBody>
      </p:sp>
      <p:sp>
        <p:nvSpPr>
          <p:cNvPr id="459791" name="Text Box 15">
            <a:extLst>
              <a:ext uri="{FF2B5EF4-FFF2-40B4-BE49-F238E27FC236}">
                <a16:creationId xmlns:a16="http://schemas.microsoft.com/office/drawing/2014/main" id="{73E3744E-41E1-1D45-ABE4-A523423C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7338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459793" name="Freeform 17">
            <a:extLst>
              <a:ext uri="{FF2B5EF4-FFF2-40B4-BE49-F238E27FC236}">
                <a16:creationId xmlns:a16="http://schemas.microsoft.com/office/drawing/2014/main" id="{2EC1F400-5E0B-DF4A-9FBB-33CFF38410B2}"/>
              </a:ext>
            </a:extLst>
          </p:cNvPr>
          <p:cNvSpPr>
            <a:spLocks/>
          </p:cNvSpPr>
          <p:nvPr/>
        </p:nvSpPr>
        <p:spPr bwMode="auto">
          <a:xfrm>
            <a:off x="2743200" y="2133600"/>
            <a:ext cx="2362200" cy="1663700"/>
          </a:xfrm>
          <a:custGeom>
            <a:avLst/>
            <a:gdLst>
              <a:gd name="T0" fmla="*/ 0 w 1488"/>
              <a:gd name="T1" fmla="*/ 0 h 1048"/>
              <a:gd name="T2" fmla="*/ 1143000 w 1488"/>
              <a:gd name="T3" fmla="*/ 1219200 h 1048"/>
              <a:gd name="T4" fmla="*/ 1524000 w 1488"/>
              <a:gd name="T5" fmla="*/ 1600200 h 1048"/>
              <a:gd name="T6" fmla="*/ 2133600 w 1488"/>
              <a:gd name="T7" fmla="*/ 838200 h 1048"/>
              <a:gd name="T8" fmla="*/ 2362200 w 1488"/>
              <a:gd name="T9" fmla="*/ 76200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8" h="1048">
                <a:moveTo>
                  <a:pt x="0" y="0"/>
                </a:moveTo>
                <a:cubicBezTo>
                  <a:pt x="280" y="300"/>
                  <a:pt x="560" y="600"/>
                  <a:pt x="720" y="768"/>
                </a:cubicBezTo>
                <a:cubicBezTo>
                  <a:pt x="880" y="936"/>
                  <a:pt x="856" y="1048"/>
                  <a:pt x="960" y="1008"/>
                </a:cubicBezTo>
                <a:cubicBezTo>
                  <a:pt x="1064" y="968"/>
                  <a:pt x="1256" y="688"/>
                  <a:pt x="1344" y="528"/>
                </a:cubicBezTo>
                <a:cubicBezTo>
                  <a:pt x="1432" y="368"/>
                  <a:pt x="1460" y="208"/>
                  <a:pt x="1488" y="4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59794" name="Picture 18">
            <a:extLst>
              <a:ext uri="{FF2B5EF4-FFF2-40B4-BE49-F238E27FC236}">
                <a16:creationId xmlns:a16="http://schemas.microsoft.com/office/drawing/2014/main" id="{63CD97B9-904D-AA4B-87C8-B68C3D29599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30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9795" name="Rectangle 19">
            <a:extLst>
              <a:ext uri="{FF2B5EF4-FFF2-40B4-BE49-F238E27FC236}">
                <a16:creationId xmlns:a16="http://schemas.microsoft.com/office/drawing/2014/main" id="{6BD9AA2F-F088-4642-A837-4D1617499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D</a:t>
            </a:r>
          </a:p>
        </p:txBody>
      </p:sp>
      <p:sp>
        <p:nvSpPr>
          <p:cNvPr id="459798" name="Freeform 22">
            <a:extLst>
              <a:ext uri="{FF2B5EF4-FFF2-40B4-BE49-F238E27FC236}">
                <a16:creationId xmlns:a16="http://schemas.microsoft.com/office/drawing/2014/main" id="{964FA9C6-878F-F242-9475-64CE539D7568}"/>
              </a:ext>
            </a:extLst>
          </p:cNvPr>
          <p:cNvSpPr>
            <a:spLocks/>
          </p:cNvSpPr>
          <p:nvPr/>
        </p:nvSpPr>
        <p:spPr bwMode="auto">
          <a:xfrm>
            <a:off x="4648200" y="2438400"/>
            <a:ext cx="914400" cy="2895600"/>
          </a:xfrm>
          <a:custGeom>
            <a:avLst/>
            <a:gdLst>
              <a:gd name="T0" fmla="*/ 0 w 576"/>
              <a:gd name="T1" fmla="*/ 2895600 h 1824"/>
              <a:gd name="T2" fmla="*/ 76200 w 576"/>
              <a:gd name="T3" fmla="*/ 1828800 h 1824"/>
              <a:gd name="T4" fmla="*/ 457200 w 576"/>
              <a:gd name="T5" fmla="*/ 1600200 h 1824"/>
              <a:gd name="T6" fmla="*/ 304800 w 576"/>
              <a:gd name="T7" fmla="*/ 1295400 h 1824"/>
              <a:gd name="T8" fmla="*/ 914400 w 576"/>
              <a:gd name="T9" fmla="*/ 0 h 18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" h="1824">
                <a:moveTo>
                  <a:pt x="0" y="1824"/>
                </a:moveTo>
                <a:cubicBezTo>
                  <a:pt x="0" y="1556"/>
                  <a:pt x="0" y="1288"/>
                  <a:pt x="48" y="1152"/>
                </a:cubicBezTo>
                <a:cubicBezTo>
                  <a:pt x="96" y="1016"/>
                  <a:pt x="264" y="1064"/>
                  <a:pt x="288" y="1008"/>
                </a:cubicBezTo>
                <a:cubicBezTo>
                  <a:pt x="312" y="952"/>
                  <a:pt x="144" y="984"/>
                  <a:pt x="192" y="816"/>
                </a:cubicBezTo>
                <a:cubicBezTo>
                  <a:pt x="240" y="648"/>
                  <a:pt x="408" y="324"/>
                  <a:pt x="57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9799" name="Text Box 23">
            <a:extLst>
              <a:ext uri="{FF2B5EF4-FFF2-40B4-BE49-F238E27FC236}">
                <a16:creationId xmlns:a16="http://schemas.microsoft.com/office/drawing/2014/main" id="{7A3DFBE9-1480-9E4B-9FC9-5EC57510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2355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 DOES NOT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 transit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NET 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and NET B</a:t>
            </a:r>
          </a:p>
        </p:txBody>
      </p:sp>
      <p:sp>
        <p:nvSpPr>
          <p:cNvPr id="459800" name="Text Box 24">
            <a:extLst>
              <a:ext uri="{FF2B5EF4-FFF2-40B4-BE49-F238E27FC236}">
                <a16:creationId xmlns:a16="http://schemas.microsoft.com/office/drawing/2014/main" id="{C1110F02-9C2C-3341-887E-4FFBD614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172200"/>
            <a:ext cx="6838950" cy="366713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Most transit networks transit in a selective manner…</a:t>
            </a:r>
          </a:p>
        </p:txBody>
      </p:sp>
      <p:grpSp>
        <p:nvGrpSpPr>
          <p:cNvPr id="21523" name="Group 25">
            <a:extLst>
              <a:ext uri="{FF2B5EF4-FFF2-40B4-BE49-F238E27FC236}">
                <a16:creationId xmlns:a16="http://schemas.microsoft.com/office/drawing/2014/main" id="{86DC11E4-0B5B-3C4D-BE07-81977A02D8FB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5181600"/>
            <a:ext cx="3200400" cy="762000"/>
            <a:chOff x="3264" y="3456"/>
            <a:chExt cx="2016" cy="480"/>
          </a:xfrm>
        </p:grpSpPr>
        <p:sp>
          <p:nvSpPr>
            <p:cNvPr id="459802" name="Line 26">
              <a:extLst>
                <a:ext uri="{FF2B5EF4-FFF2-40B4-BE49-F238E27FC236}">
                  <a16:creationId xmlns:a16="http://schemas.microsoft.com/office/drawing/2014/main" id="{EBD5B9DC-698F-B842-871E-0842AF478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59803" name="Rectangle 27">
              <a:extLst>
                <a:ext uri="{FF2B5EF4-FFF2-40B4-BE49-F238E27FC236}">
                  <a16:creationId xmlns:a16="http://schemas.microsoft.com/office/drawing/2014/main" id="{8FCB54C3-E9F5-964F-B81B-DC56358B4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59804" name="Rectangle 28">
              <a:extLst>
                <a:ext uri="{FF2B5EF4-FFF2-40B4-BE49-F238E27FC236}">
                  <a16:creationId xmlns:a16="http://schemas.microsoft.com/office/drawing/2014/main" id="{4068B8D1-E8A7-D743-832F-FCF058F2D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917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64C397BF-5470-B544-9A03-7D6436A7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8701A9-C9C1-0846-9FA8-0183030E49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1826" name="Rectangle 2">
            <a:extLst>
              <a:ext uri="{FF2B5EF4-FFF2-40B4-BE49-F238E27FC236}">
                <a16:creationId xmlns:a16="http://schemas.microsoft.com/office/drawing/2014/main" id="{EF87B2A9-D608-2444-BD55-3419A7C4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Customers and Providers</a:t>
            </a: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6CD63216-40BB-0E4E-95C2-FB50CE32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38800"/>
            <a:ext cx="713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pays provider for access to the Internet</a:t>
            </a:r>
          </a:p>
        </p:txBody>
      </p:sp>
      <p:sp>
        <p:nvSpPr>
          <p:cNvPr id="461828" name="Line 4">
            <a:extLst>
              <a:ext uri="{FF2B5EF4-FFF2-40B4-BE49-F238E27FC236}">
                <a16:creationId xmlns:a16="http://schemas.microsoft.com/office/drawing/2014/main" id="{B088898E-470A-A140-830B-F9F35E62E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505200"/>
            <a:ext cx="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61829" name="Picture 5">
            <a:extLst>
              <a:ext uri="{FF2B5EF4-FFF2-40B4-BE49-F238E27FC236}">
                <a16:creationId xmlns:a16="http://schemas.microsoft.com/office/drawing/2014/main" id="{EA6350DA-9894-6C4A-BEE0-C5BEDEC3447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029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0" name="Text Box 6">
            <a:extLst>
              <a:ext uri="{FF2B5EF4-FFF2-40B4-BE49-F238E27FC236}">
                <a16:creationId xmlns:a16="http://schemas.microsoft.com/office/drawing/2014/main" id="{CC8CAC10-189E-EF48-A5C6-BFE34E1B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3622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61831" name="Picture 7">
            <a:extLst>
              <a:ext uri="{FF2B5EF4-FFF2-40B4-BE49-F238E27FC236}">
                <a16:creationId xmlns:a16="http://schemas.microsoft.com/office/drawing/2014/main" id="{E47094F4-906D-0448-9E12-425161494E2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43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1832" name="Rectangle 8">
            <a:extLst>
              <a:ext uri="{FF2B5EF4-FFF2-40B4-BE49-F238E27FC236}">
                <a16:creationId xmlns:a16="http://schemas.microsoft.com/office/drawing/2014/main" id="{6DF0DDEB-85F2-5F45-BBAB-56FFD893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244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1834" name="Freeform 10">
            <a:extLst>
              <a:ext uri="{FF2B5EF4-FFF2-40B4-BE49-F238E27FC236}">
                <a16:creationId xmlns:a16="http://schemas.microsoft.com/office/drawing/2014/main" id="{32DD80C7-1488-4A42-A687-B3FA585B98DF}"/>
              </a:ext>
            </a:extLst>
          </p:cNvPr>
          <p:cNvSpPr>
            <a:spLocks/>
          </p:cNvSpPr>
          <p:nvPr/>
        </p:nvSpPr>
        <p:spPr bwMode="auto">
          <a:xfrm>
            <a:off x="2209800" y="2362200"/>
            <a:ext cx="2159000" cy="2298700"/>
          </a:xfrm>
          <a:custGeom>
            <a:avLst/>
            <a:gdLst>
              <a:gd name="T0" fmla="*/ 2057400 w 1360"/>
              <a:gd name="T1" fmla="*/ 2209800 h 1448"/>
              <a:gd name="T2" fmla="*/ 2057400 w 1360"/>
              <a:gd name="T3" fmla="*/ 2057400 h 1448"/>
              <a:gd name="T4" fmla="*/ 1981200 w 1360"/>
              <a:gd name="T5" fmla="*/ 762000 h 1448"/>
              <a:gd name="T6" fmla="*/ 990600 w 1360"/>
              <a:gd name="T7" fmla="*/ 533400 h 1448"/>
              <a:gd name="T8" fmla="*/ 0 w 1360"/>
              <a:gd name="T9" fmla="*/ 0 h 1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448">
                <a:moveTo>
                  <a:pt x="1296" y="1392"/>
                </a:moveTo>
                <a:cubicBezTo>
                  <a:pt x="1300" y="1420"/>
                  <a:pt x="1304" y="1448"/>
                  <a:pt x="1296" y="1296"/>
                </a:cubicBezTo>
                <a:cubicBezTo>
                  <a:pt x="1288" y="1144"/>
                  <a:pt x="1360" y="640"/>
                  <a:pt x="1248" y="480"/>
                </a:cubicBezTo>
                <a:cubicBezTo>
                  <a:pt x="1136" y="320"/>
                  <a:pt x="832" y="416"/>
                  <a:pt x="624" y="336"/>
                </a:cubicBezTo>
                <a:cubicBezTo>
                  <a:pt x="416" y="256"/>
                  <a:pt x="208" y="128"/>
                  <a:pt x="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1835" name="Freeform 11">
            <a:extLst>
              <a:ext uri="{FF2B5EF4-FFF2-40B4-BE49-F238E27FC236}">
                <a16:creationId xmlns:a16="http://schemas.microsoft.com/office/drawing/2014/main" id="{CD45CD85-FCF2-E041-A17D-09C0FE003387}"/>
              </a:ext>
            </a:extLst>
          </p:cNvPr>
          <p:cNvSpPr>
            <a:spLocks/>
          </p:cNvSpPr>
          <p:nvPr/>
        </p:nvSpPr>
        <p:spPr bwMode="auto">
          <a:xfrm>
            <a:off x="4686300" y="2209800"/>
            <a:ext cx="2857500" cy="2209800"/>
          </a:xfrm>
          <a:custGeom>
            <a:avLst/>
            <a:gdLst>
              <a:gd name="T0" fmla="*/ 114300 w 1800"/>
              <a:gd name="T1" fmla="*/ 2209800 h 1392"/>
              <a:gd name="T2" fmla="*/ 114300 w 1800"/>
              <a:gd name="T3" fmla="*/ 914400 h 1392"/>
              <a:gd name="T4" fmla="*/ 800100 w 1800"/>
              <a:gd name="T5" fmla="*/ 990600 h 1392"/>
              <a:gd name="T6" fmla="*/ 1028700 w 1800"/>
              <a:gd name="T7" fmla="*/ 457200 h 1392"/>
              <a:gd name="T8" fmla="*/ 1638300 w 1800"/>
              <a:gd name="T9" fmla="*/ 457200 h 1392"/>
              <a:gd name="T10" fmla="*/ 2857500 w 180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00" h="1392">
                <a:moveTo>
                  <a:pt x="72" y="1392"/>
                </a:moveTo>
                <a:cubicBezTo>
                  <a:pt x="36" y="1048"/>
                  <a:pt x="0" y="704"/>
                  <a:pt x="72" y="576"/>
                </a:cubicBezTo>
                <a:cubicBezTo>
                  <a:pt x="144" y="448"/>
                  <a:pt x="408" y="672"/>
                  <a:pt x="504" y="624"/>
                </a:cubicBezTo>
                <a:cubicBezTo>
                  <a:pt x="600" y="576"/>
                  <a:pt x="560" y="344"/>
                  <a:pt x="648" y="288"/>
                </a:cubicBezTo>
                <a:cubicBezTo>
                  <a:pt x="736" y="232"/>
                  <a:pt x="840" y="336"/>
                  <a:pt x="1032" y="288"/>
                </a:cubicBezTo>
                <a:cubicBezTo>
                  <a:pt x="1224" y="240"/>
                  <a:pt x="1512" y="120"/>
                  <a:pt x="1800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63" name="Group 12">
            <a:extLst>
              <a:ext uri="{FF2B5EF4-FFF2-40B4-BE49-F238E27FC236}">
                <a16:creationId xmlns:a16="http://schemas.microsoft.com/office/drawing/2014/main" id="{6EACBA75-BF7D-824D-A42F-F1F3D9A6CB90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733800"/>
            <a:ext cx="3200400" cy="762000"/>
            <a:chOff x="3264" y="3456"/>
            <a:chExt cx="2016" cy="480"/>
          </a:xfrm>
        </p:grpSpPr>
        <p:sp>
          <p:nvSpPr>
            <p:cNvPr id="461837" name="Line 13">
              <a:extLst>
                <a:ext uri="{FF2B5EF4-FFF2-40B4-BE49-F238E27FC236}">
                  <a16:creationId xmlns:a16="http://schemas.microsoft.com/office/drawing/2014/main" id="{EDA4519B-6D7A-9B4E-AD73-D87879178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38" name="Rectangle 14">
              <a:extLst>
                <a:ext uri="{FF2B5EF4-FFF2-40B4-BE49-F238E27FC236}">
                  <a16:creationId xmlns:a16="http://schemas.microsoft.com/office/drawing/2014/main" id="{E5D73A78-0ADF-C343-848A-27A73596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461839" name="Rectangle 15">
              <a:extLst>
                <a:ext uri="{FF2B5EF4-FFF2-40B4-BE49-F238E27FC236}">
                  <a16:creationId xmlns:a16="http://schemas.microsoft.com/office/drawing/2014/main" id="{7CB73585-AFE6-3C40-BFE6-4FD1375FC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564" name="Group 21">
            <a:extLst>
              <a:ext uri="{FF2B5EF4-FFF2-40B4-BE49-F238E27FC236}">
                <a16:creationId xmlns:a16="http://schemas.microsoft.com/office/drawing/2014/main" id="{A87C03FE-20CE-114E-B6E4-F276CCFC27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733800"/>
            <a:ext cx="3009900" cy="533400"/>
            <a:chOff x="144" y="3264"/>
            <a:chExt cx="1896" cy="336"/>
          </a:xfrm>
        </p:grpSpPr>
        <p:sp>
          <p:nvSpPr>
            <p:cNvPr id="461841" name="Text Box 17">
              <a:extLst>
                <a:ext uri="{FF2B5EF4-FFF2-40B4-BE49-F238E27FC236}">
                  <a16:creationId xmlns:a16="http://schemas.microsoft.com/office/drawing/2014/main" id="{228A1A46-B461-454B-A8E6-BEBF0035E1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40"/>
              <a:ext cx="62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1842" name="Rectangle 18">
              <a:extLst>
                <a:ext uri="{FF2B5EF4-FFF2-40B4-BE49-F238E27FC236}">
                  <a16:creationId xmlns:a16="http://schemas.microsoft.com/office/drawing/2014/main" id="{807BE681-8129-2245-BD4D-26DE1AEB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360"/>
              <a:ext cx="6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1843" name="Line 19">
              <a:extLst>
                <a:ext uri="{FF2B5EF4-FFF2-40B4-BE49-F238E27FC236}">
                  <a16:creationId xmlns:a16="http://schemas.microsoft.com/office/drawing/2014/main" id="{7C9DCCB9-15A6-F84B-B814-4BA7EE6CE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56"/>
              <a:ext cx="480" cy="0"/>
            </a:xfrm>
            <a:prstGeom prst="line">
              <a:avLst/>
            </a:prstGeom>
            <a:noFill/>
            <a:ln w="57150" cmpd="thinThick">
              <a:solidFill>
                <a:srgbClr val="FF0033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1844" name="Rectangle 20">
              <a:extLst>
                <a:ext uri="{FF2B5EF4-FFF2-40B4-BE49-F238E27FC236}">
                  <a16:creationId xmlns:a16="http://schemas.microsoft.com/office/drawing/2014/main" id="{CB31A066-B485-434E-9B08-8BE86F864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3264"/>
              <a:ext cx="1872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15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A8D15A1-98A0-AD40-B810-5281C1E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969AE1-A580-764D-BA84-FF9A3000CC9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8713" name="Line 25">
            <a:extLst>
              <a:ext uri="{FF2B5EF4-FFF2-40B4-BE49-F238E27FC236}">
                <a16:creationId xmlns:a16="http://schemas.microsoft.com/office/drawing/2014/main" id="{FD84781D-8FAF-4F40-8BED-36BE73086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242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712" name="Line 24">
            <a:extLst>
              <a:ext uri="{FF2B5EF4-FFF2-40B4-BE49-F238E27FC236}">
                <a16:creationId xmlns:a16="http://schemas.microsoft.com/office/drawing/2014/main" id="{68539B5F-3102-B04A-AB85-A61C0693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048000"/>
            <a:ext cx="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FACC16D-3404-0748-9FA2-574C6D10F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Customers Don’t Always Need BGP</a:t>
            </a:r>
          </a:p>
        </p:txBody>
      </p:sp>
      <p:pic>
        <p:nvPicPr>
          <p:cNvPr id="498693" name="Picture 5">
            <a:extLst>
              <a:ext uri="{FF2B5EF4-FFF2-40B4-BE49-F238E27FC236}">
                <a16:creationId xmlns:a16="http://schemas.microsoft.com/office/drawing/2014/main" id="{F8197ADB-ADE3-2A49-AD0E-1EB41CA397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6388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4" name="Text Box 6">
            <a:extLst>
              <a:ext uri="{FF2B5EF4-FFF2-40B4-BE49-F238E27FC236}">
                <a16:creationId xmlns:a16="http://schemas.microsoft.com/office/drawing/2014/main" id="{B908ECCA-5C3D-3144-A08F-04265F256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524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pic>
        <p:nvPicPr>
          <p:cNvPr id="498695" name="Picture 7">
            <a:extLst>
              <a:ext uri="{FF2B5EF4-FFF2-40B4-BE49-F238E27FC236}">
                <a16:creationId xmlns:a16="http://schemas.microsoft.com/office/drawing/2014/main" id="{ACC561A4-0501-DA40-8AC0-817FB56E0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696" name="Rectangle 8">
            <a:extLst>
              <a:ext uri="{FF2B5EF4-FFF2-40B4-BE49-F238E27FC236}">
                <a16:creationId xmlns:a16="http://schemas.microsoft.com/office/drawing/2014/main" id="{974D39C5-F030-7649-9DC1-56D0511DE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4820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pic>
        <p:nvPicPr>
          <p:cNvPr id="498708" name="Picture 20">
            <a:extLst>
              <a:ext uri="{FF2B5EF4-FFF2-40B4-BE49-F238E27FC236}">
                <a16:creationId xmlns:a16="http://schemas.microsoft.com/office/drawing/2014/main" id="{2ACFBC44-94FF-0B4F-8E5A-297BE6D6A5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09" name="Picture 21">
            <a:extLst>
              <a:ext uri="{FF2B5EF4-FFF2-40B4-BE49-F238E27FC236}">
                <a16:creationId xmlns:a16="http://schemas.microsoft.com/office/drawing/2014/main" id="{84793280-BB3A-BD42-B7A0-A2A6D94644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0" name="Picture 22">
            <a:extLst>
              <a:ext uri="{FF2B5EF4-FFF2-40B4-BE49-F238E27FC236}">
                <a16:creationId xmlns:a16="http://schemas.microsoft.com/office/drawing/2014/main" id="{3209D57A-7BCE-4B4E-8F2F-C27F56C873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8711" name="Picture 23">
            <a:extLst>
              <a:ext uri="{FF2B5EF4-FFF2-40B4-BE49-F238E27FC236}">
                <a16:creationId xmlns:a16="http://schemas.microsoft.com/office/drawing/2014/main" id="{C89AD362-92DC-5145-9761-73B4E6BB7B2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750888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8714" name="Text Box 26">
            <a:extLst>
              <a:ext uri="{FF2B5EF4-FFF2-40B4-BE49-F238E27FC236}">
                <a16:creationId xmlns:a16="http://schemas.microsoft.com/office/drawing/2014/main" id="{27CEDA56-2EEE-CA4A-9FB6-61C53718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208338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default routes 0.0.0.0/0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provider.</a:t>
            </a:r>
          </a:p>
        </p:txBody>
      </p:sp>
      <p:sp>
        <p:nvSpPr>
          <p:cNvPr id="498715" name="Text Box 27">
            <a:extLst>
              <a:ext uri="{FF2B5EF4-FFF2-40B4-BE49-F238E27FC236}">
                <a16:creationId xmlns:a16="http://schemas.microsoft.com/office/drawing/2014/main" id="{942BBB23-B322-2F4D-BA5A-ED91739C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2822575" cy="555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Nail up routes 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pointing to customer</a:t>
            </a:r>
          </a:p>
        </p:txBody>
      </p:sp>
      <p:sp>
        <p:nvSpPr>
          <p:cNvPr id="498716" name="Text Box 28">
            <a:extLst>
              <a:ext uri="{FF2B5EF4-FFF2-40B4-BE49-F238E27FC236}">
                <a16:creationId xmlns:a16="http://schemas.microsoft.com/office/drawing/2014/main" id="{746E92EC-A973-CE47-9EA2-E02217AE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054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98718" name="Text Box 30">
            <a:extLst>
              <a:ext uri="{FF2B5EF4-FFF2-40B4-BE49-F238E27FC236}">
                <a16:creationId xmlns:a16="http://schemas.microsoft.com/office/drawing/2014/main" id="{702D20BA-1B64-FA46-A1F6-0B89E1853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7270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Static routing is the most common way of connecting 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autonomous routing domain to the Internet.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helps explain why BGP is a mystery to many … </a:t>
            </a:r>
          </a:p>
        </p:txBody>
      </p:sp>
    </p:spTree>
    <p:extLst>
      <p:ext uri="{BB962C8B-B14F-4D97-AF65-F5344CB8AC3E}">
        <p14:creationId xmlns:p14="http://schemas.microsoft.com/office/powerpoint/2010/main" val="1688945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26C6B549-EEEE-5749-89D4-1459BE33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CB524-97B4-EE4B-84ED-871DE032F16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2887" name="Rectangle 39">
            <a:extLst>
              <a:ext uri="{FF2B5EF4-FFF2-40B4-BE49-F238E27FC236}">
                <a16:creationId xmlns:a16="http://schemas.microsoft.com/office/drawing/2014/main" id="{8F9FB718-D0B9-4744-852F-488A65985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95800"/>
            <a:ext cx="19050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0" name="Rectangle 2">
            <a:extLst>
              <a:ext uri="{FF2B5EF4-FFF2-40B4-BE49-F238E27FC236}">
                <a16:creationId xmlns:a16="http://schemas.microsoft.com/office/drawing/2014/main" id="{36381FAF-F797-6D4A-B658-863915086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Customer-Provider Hierarchy</a:t>
            </a: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2BDD006-EF71-8C42-8DDE-D8D4D7A72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54" name="Picture 6">
            <a:extLst>
              <a:ext uri="{FF2B5EF4-FFF2-40B4-BE49-F238E27FC236}">
                <a16:creationId xmlns:a16="http://schemas.microsoft.com/office/drawing/2014/main" id="{11A40A55-ED63-E142-8E30-8D04660ACE6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2" name="Picture 14">
            <a:extLst>
              <a:ext uri="{FF2B5EF4-FFF2-40B4-BE49-F238E27FC236}">
                <a16:creationId xmlns:a16="http://schemas.microsoft.com/office/drawing/2014/main" id="{EE239695-FA02-CC43-8ADD-1E82384C963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3" name="Picture 15">
            <a:extLst>
              <a:ext uri="{FF2B5EF4-FFF2-40B4-BE49-F238E27FC236}">
                <a16:creationId xmlns:a16="http://schemas.microsoft.com/office/drawing/2014/main" id="{10E09C36-0475-894A-9405-E5C1347620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4" name="Picture 16">
            <a:extLst>
              <a:ext uri="{FF2B5EF4-FFF2-40B4-BE49-F238E27FC236}">
                <a16:creationId xmlns:a16="http://schemas.microsoft.com/office/drawing/2014/main" id="{D499D454-A7B4-5141-8E0C-0F73289893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5" name="Picture 17">
            <a:extLst>
              <a:ext uri="{FF2B5EF4-FFF2-40B4-BE49-F238E27FC236}">
                <a16:creationId xmlns:a16="http://schemas.microsoft.com/office/drawing/2014/main" id="{2BC0E00D-E7B8-5E4B-874F-5A4F264B0C1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6" name="Picture 18">
            <a:extLst>
              <a:ext uri="{FF2B5EF4-FFF2-40B4-BE49-F238E27FC236}">
                <a16:creationId xmlns:a16="http://schemas.microsoft.com/office/drawing/2014/main" id="{F384EE72-E771-5245-AB30-1C518E0564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2867" name="Picture 19">
            <a:extLst>
              <a:ext uri="{FF2B5EF4-FFF2-40B4-BE49-F238E27FC236}">
                <a16:creationId xmlns:a16="http://schemas.microsoft.com/office/drawing/2014/main" id="{8189F704-D96C-4240-ADFF-00514A5DC5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2868" name="Line 20">
            <a:extLst>
              <a:ext uri="{FF2B5EF4-FFF2-40B4-BE49-F238E27FC236}">
                <a16:creationId xmlns:a16="http://schemas.microsoft.com/office/drawing/2014/main" id="{DE701EA7-E0E1-A548-9883-6C710A3F8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69" name="Line 21">
            <a:extLst>
              <a:ext uri="{FF2B5EF4-FFF2-40B4-BE49-F238E27FC236}">
                <a16:creationId xmlns:a16="http://schemas.microsoft.com/office/drawing/2014/main" id="{0330BC72-906F-4545-AC3B-41DDEF50D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0" name="Line 22">
            <a:extLst>
              <a:ext uri="{FF2B5EF4-FFF2-40B4-BE49-F238E27FC236}">
                <a16:creationId xmlns:a16="http://schemas.microsoft.com/office/drawing/2014/main" id="{E4B5E1E1-4CC1-E64B-9DBF-30D2170C8E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685800" cy="914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1" name="Line 23">
            <a:extLst>
              <a:ext uri="{FF2B5EF4-FFF2-40B4-BE49-F238E27FC236}">
                <a16:creationId xmlns:a16="http://schemas.microsoft.com/office/drawing/2014/main" id="{92800F97-B5F7-F44B-8FE9-6E9570069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743200"/>
            <a:ext cx="152400" cy="609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2" name="Line 24">
            <a:extLst>
              <a:ext uri="{FF2B5EF4-FFF2-40B4-BE49-F238E27FC236}">
                <a16:creationId xmlns:a16="http://schemas.microsoft.com/office/drawing/2014/main" id="{31AC5E8C-2A86-C942-AC02-7557F214F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447800"/>
            <a:ext cx="762000" cy="762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3" name="Line 25">
            <a:extLst>
              <a:ext uri="{FF2B5EF4-FFF2-40B4-BE49-F238E27FC236}">
                <a16:creationId xmlns:a16="http://schemas.microsoft.com/office/drawing/2014/main" id="{E4C4012D-C4A9-0F4A-840A-44500E3AB2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886200"/>
            <a:ext cx="53340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4" name="Line 26">
            <a:extLst>
              <a:ext uri="{FF2B5EF4-FFF2-40B4-BE49-F238E27FC236}">
                <a16:creationId xmlns:a16="http://schemas.microsoft.com/office/drawing/2014/main" id="{47B74E4C-023A-6040-8C9B-C3A9F5E87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886200"/>
            <a:ext cx="228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5" name="Freeform 27">
            <a:extLst>
              <a:ext uri="{FF2B5EF4-FFF2-40B4-BE49-F238E27FC236}">
                <a16:creationId xmlns:a16="http://schemas.microsoft.com/office/drawing/2014/main" id="{08E8AA41-E2E2-E640-A90A-358ECB93E005}"/>
              </a:ext>
            </a:extLst>
          </p:cNvPr>
          <p:cNvSpPr>
            <a:spLocks/>
          </p:cNvSpPr>
          <p:nvPr/>
        </p:nvSpPr>
        <p:spPr bwMode="auto">
          <a:xfrm>
            <a:off x="2209800" y="1041400"/>
            <a:ext cx="5486400" cy="4064000"/>
          </a:xfrm>
          <a:custGeom>
            <a:avLst/>
            <a:gdLst>
              <a:gd name="T0" fmla="*/ 5486400 w 3456"/>
              <a:gd name="T1" fmla="*/ 3987800 h 2560"/>
              <a:gd name="T2" fmla="*/ 5410200 w 3456"/>
              <a:gd name="T3" fmla="*/ 3835400 h 2560"/>
              <a:gd name="T4" fmla="*/ 5105400 w 3456"/>
              <a:gd name="T5" fmla="*/ 2616200 h 2560"/>
              <a:gd name="T6" fmla="*/ 4724400 w 3456"/>
              <a:gd name="T7" fmla="*/ 2387600 h 2560"/>
              <a:gd name="T8" fmla="*/ 4724400 w 3456"/>
              <a:gd name="T9" fmla="*/ 330200 h 2560"/>
              <a:gd name="T10" fmla="*/ 3810000 w 3456"/>
              <a:gd name="T11" fmla="*/ 406400 h 2560"/>
              <a:gd name="T12" fmla="*/ 2743200 w 3456"/>
              <a:gd name="T13" fmla="*/ 1397000 h 2560"/>
              <a:gd name="T14" fmla="*/ 1600200 w 3456"/>
              <a:gd name="T15" fmla="*/ 1473200 h 2560"/>
              <a:gd name="T16" fmla="*/ 1295400 w 3456"/>
              <a:gd name="T17" fmla="*/ 2540000 h 2560"/>
              <a:gd name="T18" fmla="*/ 457200 w 3456"/>
              <a:gd name="T19" fmla="*/ 2540000 h 2560"/>
              <a:gd name="T20" fmla="*/ 0 w 3456"/>
              <a:gd name="T21" fmla="*/ 3911600 h 25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56" h="2560">
                <a:moveTo>
                  <a:pt x="3456" y="2512"/>
                </a:moveTo>
                <a:cubicBezTo>
                  <a:pt x="3452" y="2536"/>
                  <a:pt x="3448" y="2560"/>
                  <a:pt x="3408" y="2416"/>
                </a:cubicBezTo>
                <a:cubicBezTo>
                  <a:pt x="3368" y="2272"/>
                  <a:pt x="3288" y="1800"/>
                  <a:pt x="3216" y="1648"/>
                </a:cubicBezTo>
                <a:cubicBezTo>
                  <a:pt x="3144" y="1496"/>
                  <a:pt x="3016" y="1744"/>
                  <a:pt x="2976" y="1504"/>
                </a:cubicBezTo>
                <a:cubicBezTo>
                  <a:pt x="2936" y="1264"/>
                  <a:pt x="3072" y="416"/>
                  <a:pt x="2976" y="208"/>
                </a:cubicBezTo>
                <a:cubicBezTo>
                  <a:pt x="2880" y="0"/>
                  <a:pt x="2608" y="144"/>
                  <a:pt x="2400" y="256"/>
                </a:cubicBezTo>
                <a:cubicBezTo>
                  <a:pt x="2192" y="368"/>
                  <a:pt x="1960" y="768"/>
                  <a:pt x="1728" y="880"/>
                </a:cubicBezTo>
                <a:cubicBezTo>
                  <a:pt x="1496" y="992"/>
                  <a:pt x="1160" y="808"/>
                  <a:pt x="1008" y="928"/>
                </a:cubicBezTo>
                <a:cubicBezTo>
                  <a:pt x="856" y="1048"/>
                  <a:pt x="936" y="1488"/>
                  <a:pt x="816" y="1600"/>
                </a:cubicBezTo>
                <a:cubicBezTo>
                  <a:pt x="696" y="1712"/>
                  <a:pt x="424" y="1456"/>
                  <a:pt x="288" y="1600"/>
                </a:cubicBezTo>
                <a:cubicBezTo>
                  <a:pt x="152" y="1744"/>
                  <a:pt x="76" y="2104"/>
                  <a:pt x="0" y="24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6" name="Freeform 28">
            <a:extLst>
              <a:ext uri="{FF2B5EF4-FFF2-40B4-BE49-F238E27FC236}">
                <a16:creationId xmlns:a16="http://schemas.microsoft.com/office/drawing/2014/main" id="{9E796579-966E-1D43-9794-3562A781C6C1}"/>
              </a:ext>
            </a:extLst>
          </p:cNvPr>
          <p:cNvSpPr>
            <a:spLocks/>
          </p:cNvSpPr>
          <p:nvPr/>
        </p:nvSpPr>
        <p:spPr bwMode="auto">
          <a:xfrm>
            <a:off x="5410200" y="35306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2878" name="Line 30">
            <a:extLst>
              <a:ext uri="{FF2B5EF4-FFF2-40B4-BE49-F238E27FC236}">
                <a16:creationId xmlns:a16="http://schemas.microsoft.com/office/drawing/2014/main" id="{86189222-14DE-F448-B631-EEDE76D20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79" name="Rectangle 31">
            <a:extLst>
              <a:ext uri="{FF2B5EF4-FFF2-40B4-BE49-F238E27FC236}">
                <a16:creationId xmlns:a16="http://schemas.microsoft.com/office/drawing/2014/main" id="{DC7E3961-9111-CE4C-A189-C031DB92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604202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traffic</a:t>
            </a:r>
          </a:p>
        </p:txBody>
      </p:sp>
      <p:sp>
        <p:nvSpPr>
          <p:cNvPr id="462880" name="Rectangle 32">
            <a:extLst>
              <a:ext uri="{FF2B5EF4-FFF2-40B4-BE49-F238E27FC236}">
                <a16:creationId xmlns:a16="http://schemas.microsoft.com/office/drawing/2014/main" id="{DC95BA46-BCBB-684B-A80A-301A37ACB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32004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3" name="Text Box 35">
            <a:extLst>
              <a:ext uri="{FF2B5EF4-FFF2-40B4-BE49-F238E27FC236}">
                <a16:creationId xmlns:a16="http://schemas.microsoft.com/office/drawing/2014/main" id="{88D42B68-85C7-BE4D-82D1-A149853DA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64250"/>
            <a:ext cx="985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62884" name="Rectangle 36">
            <a:extLst>
              <a:ext uri="{FF2B5EF4-FFF2-40B4-BE49-F238E27FC236}">
                <a16:creationId xmlns:a16="http://schemas.microsoft.com/office/drawing/2014/main" id="{42419D26-FD2D-714C-9BE0-6B2376870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96000"/>
            <a:ext cx="1104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62885" name="Line 37">
            <a:extLst>
              <a:ext uri="{FF2B5EF4-FFF2-40B4-BE49-F238E27FC236}">
                <a16:creationId xmlns:a16="http://schemas.microsoft.com/office/drawing/2014/main" id="{7778750E-233E-CC4D-B5E2-14CEBE68C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6248400"/>
            <a:ext cx="7620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86" name="Rectangle 38">
            <a:extLst>
              <a:ext uri="{FF2B5EF4-FFF2-40B4-BE49-F238E27FC236}">
                <a16:creationId xmlns:a16="http://schemas.microsoft.com/office/drawing/2014/main" id="{2CFB9F5D-2833-FA4F-B47F-49FF472F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943600"/>
            <a:ext cx="2971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2851" name="Line 3">
            <a:extLst>
              <a:ext uri="{FF2B5EF4-FFF2-40B4-BE49-F238E27FC236}">
                <a16:creationId xmlns:a16="http://schemas.microsoft.com/office/drawing/2014/main" id="{1CE80FA6-8D65-4748-A54D-1415DCEE7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600200"/>
            <a:ext cx="0" cy="1752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99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5E1CCAA6-BDF1-CA43-9535-88A0926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9312C-F289-5245-840E-C0A3832142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3874" name="Rectangle 2">
            <a:extLst>
              <a:ext uri="{FF2B5EF4-FFF2-40B4-BE49-F238E27FC236}">
                <a16:creationId xmlns:a16="http://schemas.microsoft.com/office/drawing/2014/main" id="{EAD270E5-DD4C-1A48-9E8F-1669BA63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The Peering Relationship</a:t>
            </a:r>
          </a:p>
        </p:txBody>
      </p:sp>
      <p:grpSp>
        <p:nvGrpSpPr>
          <p:cNvPr id="26627" name="Group 42">
            <a:extLst>
              <a:ext uri="{FF2B5EF4-FFF2-40B4-BE49-F238E27FC236}">
                <a16:creationId xmlns:a16="http://schemas.microsoft.com/office/drawing/2014/main" id="{1DD83924-1323-7D4B-9768-7CDEFBE1F518}"/>
              </a:ext>
            </a:extLst>
          </p:cNvPr>
          <p:cNvGrpSpPr>
            <a:grpSpLocks/>
          </p:cNvGrpSpPr>
          <p:nvPr/>
        </p:nvGrpSpPr>
        <p:grpSpPr bwMode="auto">
          <a:xfrm>
            <a:off x="0" y="4343400"/>
            <a:ext cx="2667000" cy="762000"/>
            <a:chOff x="96" y="3744"/>
            <a:chExt cx="1680" cy="480"/>
          </a:xfrm>
        </p:grpSpPr>
        <p:sp>
          <p:nvSpPr>
            <p:cNvPr id="463876" name="Line 4">
              <a:extLst>
                <a:ext uri="{FF2B5EF4-FFF2-40B4-BE49-F238E27FC236}">
                  <a16:creationId xmlns:a16="http://schemas.microsoft.com/office/drawing/2014/main" id="{6A22E1C0-93AC-314A-9903-095E5A9ED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77" name="Text Box 5">
              <a:extLst>
                <a:ext uri="{FF2B5EF4-FFF2-40B4-BE49-F238E27FC236}">
                  <a16:creationId xmlns:a16="http://schemas.microsoft.com/office/drawing/2014/main" id="{4E346A5D-0060-0448-816A-9B5DC790C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8" name="Text Box 6">
              <a:extLst>
                <a:ext uri="{FF2B5EF4-FFF2-40B4-BE49-F238E27FC236}">
                  <a16:creationId xmlns:a16="http://schemas.microsoft.com/office/drawing/2014/main" id="{09F47C68-0B0A-204D-8079-4C99386D1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3879" name="Line 7">
              <a:extLst>
                <a:ext uri="{FF2B5EF4-FFF2-40B4-BE49-F238E27FC236}">
                  <a16:creationId xmlns:a16="http://schemas.microsoft.com/office/drawing/2014/main" id="{87F1B76B-1561-D749-A215-354007BC2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3880" name="Text Box 8">
              <a:extLst>
                <a:ext uri="{FF2B5EF4-FFF2-40B4-BE49-F238E27FC236}">
                  <a16:creationId xmlns:a16="http://schemas.microsoft.com/office/drawing/2014/main" id="{520EB048-C0CA-454D-BB2A-69BE93A4FF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3881" name="Text Box 9">
              <a:extLst>
                <a:ext uri="{FF2B5EF4-FFF2-40B4-BE49-F238E27FC236}">
                  <a16:creationId xmlns:a16="http://schemas.microsoft.com/office/drawing/2014/main" id="{B850E40B-F060-304A-9066-728BF7381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3882" name="Rectangle 10">
              <a:extLst>
                <a:ext uri="{FF2B5EF4-FFF2-40B4-BE49-F238E27FC236}">
                  <a16:creationId xmlns:a16="http://schemas.microsoft.com/office/drawing/2014/main" id="{8D53ADFE-2CD9-4D42-8C5B-6B89EE7D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3913" name="Text Box 41">
            <a:extLst>
              <a:ext uri="{FF2B5EF4-FFF2-40B4-BE49-F238E27FC236}">
                <a16:creationId xmlns:a16="http://schemas.microsoft.com/office/drawing/2014/main" id="{14548115-A928-C94A-A2B6-DAC45D96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67200"/>
            <a:ext cx="4489450" cy="20145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provide transit between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respective customers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do not provide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between peers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Peers (often) do not exchange $$$</a:t>
            </a:r>
          </a:p>
        </p:txBody>
      </p:sp>
      <p:pic>
        <p:nvPicPr>
          <p:cNvPr id="463886" name="Picture 14">
            <a:extLst>
              <a:ext uri="{FF2B5EF4-FFF2-40B4-BE49-F238E27FC236}">
                <a16:creationId xmlns:a16="http://schemas.microsoft.com/office/drawing/2014/main" id="{14218707-C85A-8C41-8EE6-7680F15C90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7" name="Picture 15">
            <a:extLst>
              <a:ext uri="{FF2B5EF4-FFF2-40B4-BE49-F238E27FC236}">
                <a16:creationId xmlns:a16="http://schemas.microsoft.com/office/drawing/2014/main" id="{185D8171-3FDC-E04E-9BA0-8391E3A11B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8" name="Picture 16">
            <a:extLst>
              <a:ext uri="{FF2B5EF4-FFF2-40B4-BE49-F238E27FC236}">
                <a16:creationId xmlns:a16="http://schemas.microsoft.com/office/drawing/2014/main" id="{3F09D656-E545-2045-83CC-9B36DFC58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3" name="Picture 31">
            <a:extLst>
              <a:ext uri="{FF2B5EF4-FFF2-40B4-BE49-F238E27FC236}">
                <a16:creationId xmlns:a16="http://schemas.microsoft.com/office/drawing/2014/main" id="{BFDF264F-C3DA-DA4D-B13F-57D5F6F8627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904" name="Picture 32">
            <a:extLst>
              <a:ext uri="{FF2B5EF4-FFF2-40B4-BE49-F238E27FC236}">
                <a16:creationId xmlns:a16="http://schemas.microsoft.com/office/drawing/2014/main" id="{403E51F8-0785-6346-B725-5EBC90CD58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3885" name="Picture 13">
            <a:extLst>
              <a:ext uri="{FF2B5EF4-FFF2-40B4-BE49-F238E27FC236}">
                <a16:creationId xmlns:a16="http://schemas.microsoft.com/office/drawing/2014/main" id="{68199336-9297-E148-96F9-9600B4BF04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514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3909" name="Freeform 37">
            <a:extLst>
              <a:ext uri="{FF2B5EF4-FFF2-40B4-BE49-F238E27FC236}">
                <a16:creationId xmlns:a16="http://schemas.microsoft.com/office/drawing/2014/main" id="{70C015D5-1139-8A40-A00E-05B2142BB0EE}"/>
              </a:ext>
            </a:extLst>
          </p:cNvPr>
          <p:cNvSpPr>
            <a:spLocks/>
          </p:cNvSpPr>
          <p:nvPr/>
        </p:nvSpPr>
        <p:spPr bwMode="auto">
          <a:xfrm>
            <a:off x="1676400" y="2209800"/>
            <a:ext cx="2692400" cy="1536700"/>
          </a:xfrm>
          <a:custGeom>
            <a:avLst/>
            <a:gdLst>
              <a:gd name="T0" fmla="*/ 393700 w 1696"/>
              <a:gd name="T1" fmla="*/ 1460500 h 968"/>
              <a:gd name="T2" fmla="*/ 393700 w 1696"/>
              <a:gd name="T3" fmla="*/ 1231900 h 968"/>
              <a:gd name="T4" fmla="*/ 317500 w 1696"/>
              <a:gd name="T5" fmla="*/ 165100 h 968"/>
              <a:gd name="T6" fmla="*/ 2298700 w 1696"/>
              <a:gd name="T7" fmla="*/ 241300 h 968"/>
              <a:gd name="T8" fmla="*/ 2679700 w 1696"/>
              <a:gd name="T9" fmla="*/ 1536700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6" h="968">
                <a:moveTo>
                  <a:pt x="248" y="920"/>
                </a:moveTo>
                <a:cubicBezTo>
                  <a:pt x="252" y="916"/>
                  <a:pt x="256" y="912"/>
                  <a:pt x="248" y="776"/>
                </a:cubicBezTo>
                <a:cubicBezTo>
                  <a:pt x="240" y="640"/>
                  <a:pt x="0" y="208"/>
                  <a:pt x="200" y="104"/>
                </a:cubicBezTo>
                <a:cubicBezTo>
                  <a:pt x="400" y="0"/>
                  <a:pt x="1200" y="8"/>
                  <a:pt x="1448" y="152"/>
                </a:cubicBezTo>
                <a:cubicBezTo>
                  <a:pt x="1696" y="296"/>
                  <a:pt x="1692" y="632"/>
                  <a:pt x="1688" y="968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2" name="Freeform 40">
            <a:extLst>
              <a:ext uri="{FF2B5EF4-FFF2-40B4-BE49-F238E27FC236}">
                <a16:creationId xmlns:a16="http://schemas.microsoft.com/office/drawing/2014/main" id="{A7EC70D5-E0BE-D448-88FB-9DA63DA4C130}"/>
              </a:ext>
            </a:extLst>
          </p:cNvPr>
          <p:cNvSpPr>
            <a:spLocks/>
          </p:cNvSpPr>
          <p:nvPr/>
        </p:nvSpPr>
        <p:spPr bwMode="auto">
          <a:xfrm>
            <a:off x="4572000" y="1905000"/>
            <a:ext cx="2679700" cy="2044700"/>
          </a:xfrm>
          <a:custGeom>
            <a:avLst/>
            <a:gdLst>
              <a:gd name="T0" fmla="*/ 190500 w 1688"/>
              <a:gd name="T1" fmla="*/ 2044700 h 1288"/>
              <a:gd name="T2" fmla="*/ 38100 w 1688"/>
              <a:gd name="T3" fmla="*/ 520700 h 1288"/>
              <a:gd name="T4" fmla="*/ 419100 w 1688"/>
              <a:gd name="T5" fmla="*/ 596900 h 1288"/>
              <a:gd name="T6" fmla="*/ 876300 w 1688"/>
              <a:gd name="T7" fmla="*/ 215900 h 1288"/>
              <a:gd name="T8" fmla="*/ 2400300 w 1688"/>
              <a:gd name="T9" fmla="*/ 292100 h 1288"/>
              <a:gd name="T10" fmla="*/ 2552700 w 1688"/>
              <a:gd name="T11" fmla="*/ 1968500 h 1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8" h="1288">
                <a:moveTo>
                  <a:pt x="120" y="1288"/>
                </a:moveTo>
                <a:cubicBezTo>
                  <a:pt x="60" y="884"/>
                  <a:pt x="0" y="480"/>
                  <a:pt x="24" y="328"/>
                </a:cubicBezTo>
                <a:cubicBezTo>
                  <a:pt x="48" y="176"/>
                  <a:pt x="176" y="408"/>
                  <a:pt x="264" y="376"/>
                </a:cubicBezTo>
                <a:cubicBezTo>
                  <a:pt x="352" y="344"/>
                  <a:pt x="344" y="168"/>
                  <a:pt x="552" y="136"/>
                </a:cubicBezTo>
                <a:cubicBezTo>
                  <a:pt x="760" y="104"/>
                  <a:pt x="1336" y="0"/>
                  <a:pt x="1512" y="184"/>
                </a:cubicBezTo>
                <a:cubicBezTo>
                  <a:pt x="1688" y="368"/>
                  <a:pt x="1648" y="804"/>
                  <a:pt x="1608" y="124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895" name="Line 23">
            <a:extLst>
              <a:ext uri="{FF2B5EF4-FFF2-40B4-BE49-F238E27FC236}">
                <a16:creationId xmlns:a16="http://schemas.microsoft.com/office/drawing/2014/main" id="{CB9F450B-C4FF-9D4E-ADA6-2BDA2CDBA7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590800"/>
            <a:ext cx="0" cy="838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4" name="Line 22">
            <a:extLst>
              <a:ext uri="{FF2B5EF4-FFF2-40B4-BE49-F238E27FC236}">
                <a16:creationId xmlns:a16="http://schemas.microsoft.com/office/drawing/2014/main" id="{416F0992-C9A9-1D4C-865B-419ED03B7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7620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899" name="Line 27">
            <a:extLst>
              <a:ext uri="{FF2B5EF4-FFF2-40B4-BE49-F238E27FC236}">
                <a16:creationId xmlns:a16="http://schemas.microsoft.com/office/drawing/2014/main" id="{596D2602-7363-6543-8E3B-627DEA577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25146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5" name="Line 33">
            <a:extLst>
              <a:ext uri="{FF2B5EF4-FFF2-40B4-BE49-F238E27FC236}">
                <a16:creationId xmlns:a16="http://schemas.microsoft.com/office/drawing/2014/main" id="{76AB83F8-2CB9-0D44-94E4-CEB9B4AD3A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1336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06" name="Line 34">
            <a:extLst>
              <a:ext uri="{FF2B5EF4-FFF2-40B4-BE49-F238E27FC236}">
                <a16:creationId xmlns:a16="http://schemas.microsoft.com/office/drawing/2014/main" id="{CBAC6089-1B11-CE4B-A7FF-5149B03DB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209800"/>
            <a:ext cx="9906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6" name="Freeform 44">
            <a:extLst>
              <a:ext uri="{FF2B5EF4-FFF2-40B4-BE49-F238E27FC236}">
                <a16:creationId xmlns:a16="http://schemas.microsoft.com/office/drawing/2014/main" id="{2DB28ED8-FC81-6745-A221-CB5613DF1CAB}"/>
              </a:ext>
            </a:extLst>
          </p:cNvPr>
          <p:cNvSpPr>
            <a:spLocks/>
          </p:cNvSpPr>
          <p:nvPr/>
        </p:nvSpPr>
        <p:spPr bwMode="auto">
          <a:xfrm>
            <a:off x="1219200" y="1600200"/>
            <a:ext cx="6667500" cy="2286000"/>
          </a:xfrm>
          <a:custGeom>
            <a:avLst/>
            <a:gdLst>
              <a:gd name="T0" fmla="*/ 6477000 w 4200"/>
              <a:gd name="T1" fmla="*/ 2133600 h 1440"/>
              <a:gd name="T2" fmla="*/ 6477000 w 4200"/>
              <a:gd name="T3" fmla="*/ 1981200 h 1440"/>
              <a:gd name="T4" fmla="*/ 6477000 w 4200"/>
              <a:gd name="T5" fmla="*/ 304800 h 1440"/>
              <a:gd name="T6" fmla="*/ 5334000 w 4200"/>
              <a:gd name="T7" fmla="*/ 152400 h 1440"/>
              <a:gd name="T8" fmla="*/ 3200400 w 4200"/>
              <a:gd name="T9" fmla="*/ 228600 h 1440"/>
              <a:gd name="T10" fmla="*/ 609600 w 4200"/>
              <a:gd name="T11" fmla="*/ 304800 h 1440"/>
              <a:gd name="T12" fmla="*/ 76200 w 4200"/>
              <a:gd name="T13" fmla="*/ 762000 h 1440"/>
              <a:gd name="T14" fmla="*/ 152400 w 4200"/>
              <a:gd name="T15" fmla="*/ 2057400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200" h="1440">
                <a:moveTo>
                  <a:pt x="4080" y="1344"/>
                </a:moveTo>
                <a:cubicBezTo>
                  <a:pt x="4080" y="1392"/>
                  <a:pt x="4080" y="1440"/>
                  <a:pt x="4080" y="1248"/>
                </a:cubicBezTo>
                <a:cubicBezTo>
                  <a:pt x="4080" y="1056"/>
                  <a:pt x="4200" y="384"/>
                  <a:pt x="4080" y="192"/>
                </a:cubicBezTo>
                <a:cubicBezTo>
                  <a:pt x="3960" y="0"/>
                  <a:pt x="3704" y="104"/>
                  <a:pt x="3360" y="96"/>
                </a:cubicBezTo>
                <a:cubicBezTo>
                  <a:pt x="3016" y="88"/>
                  <a:pt x="2512" y="128"/>
                  <a:pt x="2016" y="144"/>
                </a:cubicBezTo>
                <a:cubicBezTo>
                  <a:pt x="1520" y="160"/>
                  <a:pt x="712" y="136"/>
                  <a:pt x="384" y="192"/>
                </a:cubicBezTo>
                <a:cubicBezTo>
                  <a:pt x="56" y="248"/>
                  <a:pt x="96" y="296"/>
                  <a:pt x="48" y="480"/>
                </a:cubicBezTo>
                <a:cubicBezTo>
                  <a:pt x="0" y="664"/>
                  <a:pt x="48" y="980"/>
                  <a:pt x="96" y="12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3918" name="Line 46">
            <a:extLst>
              <a:ext uri="{FF2B5EF4-FFF2-40B4-BE49-F238E27FC236}">
                <a16:creationId xmlns:a16="http://schemas.microsoft.com/office/drawing/2014/main" id="{B7EB4960-11E9-3C4B-8B27-3AD6B10B6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5638800"/>
            <a:ext cx="1397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19" name="Rectangle 47">
            <a:extLst>
              <a:ext uri="{FF2B5EF4-FFF2-40B4-BE49-F238E27FC236}">
                <a16:creationId xmlns:a16="http://schemas.microsoft.com/office/drawing/2014/main" id="{DCD1BB19-A724-BD4B-8185-DB9B634E1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791200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  <p:sp>
        <p:nvSpPr>
          <p:cNvPr id="463921" name="Line 49">
            <a:extLst>
              <a:ext uri="{FF2B5EF4-FFF2-40B4-BE49-F238E27FC236}">
                <a16:creationId xmlns:a16="http://schemas.microsoft.com/office/drawing/2014/main" id="{DD9DCD65-CD57-0943-9E34-CEA9A0963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638800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3922" name="Rectangle 50">
            <a:extLst>
              <a:ext uri="{FF2B5EF4-FFF2-40B4-BE49-F238E27FC236}">
                <a16:creationId xmlns:a16="http://schemas.microsoft.com/office/drawing/2014/main" id="{6573C0E5-B83F-4F4C-A14D-7BD706276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91200"/>
            <a:ext cx="156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181896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41300"/>
            <a:ext cx="5749413" cy="885825"/>
          </a:xfrm>
        </p:spPr>
        <p:txBody>
          <a:bodyPr>
            <a:noAutofit/>
          </a:bodyPr>
          <a:lstStyle/>
          <a:p>
            <a:r>
              <a:rPr lang="en-US" dirty="0"/>
              <a:t>Making routing scalable</a:t>
            </a:r>
            <a:endParaRPr lang="en-US" sz="4800" dirty="0"/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scale:</a:t>
            </a:r>
            <a:r>
              <a:rPr lang="en-US" dirty="0"/>
              <a:t> with billions of destinations:</a:t>
            </a:r>
          </a:p>
          <a:p>
            <a:r>
              <a:rPr lang="en-US" sz="2400" dirty="0"/>
              <a:t>Can’</a:t>
            </a:r>
            <a:r>
              <a:rPr lang="en-US" altLang="ja-JP" sz="2400" dirty="0"/>
              <a:t>t store all destinations in routing tables!</a:t>
            </a:r>
          </a:p>
          <a:p>
            <a:r>
              <a:rPr lang="en-US" sz="2400" dirty="0"/>
              <a:t>routing table exchange would swamp links!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49"/>
            <a:ext cx="6543675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/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network </a:t>
            </a:r>
            <a:r>
              <a:rPr lang="ja-JP" altLang="en-US" sz="2800" dirty="0"/>
              <a:t>“</a:t>
            </a:r>
            <a:r>
              <a:rPr lang="en-US" altLang="ja-JP" sz="2800" dirty="0"/>
              <a:t>flat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/>
              <a:t>… not</a:t>
            </a:r>
            <a:r>
              <a:rPr lang="en-US" sz="2800" dirty="0"/>
              <a:t> true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5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F03A0C0F-EB9C-A649-9625-EB3C3A53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C26BD-D2A0-A944-BFFC-2CA6677CDB8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6946" name="Rectangle 2">
            <a:extLst>
              <a:ext uri="{FF2B5EF4-FFF2-40B4-BE49-F238E27FC236}">
                <a16:creationId xmlns:a16="http://schemas.microsoft.com/office/drawing/2014/main" id="{55DDB9C8-836C-1749-8513-C69F5959C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Peering Provides Shortcuts</a:t>
            </a:r>
          </a:p>
        </p:txBody>
      </p:sp>
      <p:pic>
        <p:nvPicPr>
          <p:cNvPr id="466954" name="Picture 10">
            <a:extLst>
              <a:ext uri="{FF2B5EF4-FFF2-40B4-BE49-F238E27FC236}">
                <a16:creationId xmlns:a16="http://schemas.microsoft.com/office/drawing/2014/main" id="{96E7DD8A-C1F2-8B45-BA37-07147F1AB96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5" name="Picture 11">
            <a:extLst>
              <a:ext uri="{FF2B5EF4-FFF2-40B4-BE49-F238E27FC236}">
                <a16:creationId xmlns:a16="http://schemas.microsoft.com/office/drawing/2014/main" id="{EC6F0725-7ABF-5246-AFC2-FD0AAD3F2B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7" name="Picture 13">
            <a:extLst>
              <a:ext uri="{FF2B5EF4-FFF2-40B4-BE49-F238E27FC236}">
                <a16:creationId xmlns:a16="http://schemas.microsoft.com/office/drawing/2014/main" id="{E33DD7AF-A439-FE4F-81D4-2A95998EE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8" name="Picture 14">
            <a:extLst>
              <a:ext uri="{FF2B5EF4-FFF2-40B4-BE49-F238E27FC236}">
                <a16:creationId xmlns:a16="http://schemas.microsoft.com/office/drawing/2014/main" id="{52D99F7E-F868-8442-9A0A-8DA97325E3D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59" name="Picture 15">
            <a:extLst>
              <a:ext uri="{FF2B5EF4-FFF2-40B4-BE49-F238E27FC236}">
                <a16:creationId xmlns:a16="http://schemas.microsoft.com/office/drawing/2014/main" id="{77A4CF39-2BF5-0D48-8045-F821D7D9101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5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0" name="Picture 16">
            <a:extLst>
              <a:ext uri="{FF2B5EF4-FFF2-40B4-BE49-F238E27FC236}">
                <a16:creationId xmlns:a16="http://schemas.microsoft.com/office/drawing/2014/main" id="{D5042FC5-0EE0-B049-9CEF-2063D42706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61" name="Picture 17">
            <a:extLst>
              <a:ext uri="{FF2B5EF4-FFF2-40B4-BE49-F238E27FC236}">
                <a16:creationId xmlns:a16="http://schemas.microsoft.com/office/drawing/2014/main" id="{DB4569B1-0427-FD49-839F-9B06A7E273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62" name="Line 18">
            <a:extLst>
              <a:ext uri="{FF2B5EF4-FFF2-40B4-BE49-F238E27FC236}">
                <a16:creationId xmlns:a16="http://schemas.microsoft.com/office/drawing/2014/main" id="{2AC0F1E1-36ED-1242-8C86-0368046A3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886200"/>
            <a:ext cx="1524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5" name="Line 21">
            <a:extLst>
              <a:ext uri="{FF2B5EF4-FFF2-40B4-BE49-F238E27FC236}">
                <a16:creationId xmlns:a16="http://schemas.microsoft.com/office/drawing/2014/main" id="{FF15D1D1-AD25-7449-8242-E2E87F2F5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667000"/>
            <a:ext cx="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6" name="Line 22">
            <a:extLst>
              <a:ext uri="{FF2B5EF4-FFF2-40B4-BE49-F238E27FC236}">
                <a16:creationId xmlns:a16="http://schemas.microsoft.com/office/drawing/2014/main" id="{7A34D66C-01DC-6144-9947-2E44DA981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524000"/>
            <a:ext cx="762000" cy="762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7" name="Line 23">
            <a:extLst>
              <a:ext uri="{FF2B5EF4-FFF2-40B4-BE49-F238E27FC236}">
                <a16:creationId xmlns:a16="http://schemas.microsoft.com/office/drawing/2014/main" id="{A407A3E9-9FEA-3742-B31C-863051643B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3886200"/>
            <a:ext cx="457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8" name="Line 24">
            <a:extLst>
              <a:ext uri="{FF2B5EF4-FFF2-40B4-BE49-F238E27FC236}">
                <a16:creationId xmlns:a16="http://schemas.microsoft.com/office/drawing/2014/main" id="{8E417FB4-B727-4344-B1F8-D71904774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810000"/>
            <a:ext cx="3048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0" name="Freeform 26">
            <a:extLst>
              <a:ext uri="{FF2B5EF4-FFF2-40B4-BE49-F238E27FC236}">
                <a16:creationId xmlns:a16="http://schemas.microsoft.com/office/drawing/2014/main" id="{A1512960-A0BD-624B-ACA7-A3EB0948334D}"/>
              </a:ext>
            </a:extLst>
          </p:cNvPr>
          <p:cNvSpPr>
            <a:spLocks/>
          </p:cNvSpPr>
          <p:nvPr/>
        </p:nvSpPr>
        <p:spPr bwMode="auto">
          <a:xfrm>
            <a:off x="5638800" y="3733800"/>
            <a:ext cx="1879600" cy="1498600"/>
          </a:xfrm>
          <a:custGeom>
            <a:avLst/>
            <a:gdLst>
              <a:gd name="T0" fmla="*/ 1828800 w 1184"/>
              <a:gd name="T1" fmla="*/ 1498600 h 944"/>
              <a:gd name="T2" fmla="*/ 1828800 w 1184"/>
              <a:gd name="T3" fmla="*/ 1193800 h 944"/>
              <a:gd name="T4" fmla="*/ 1524000 w 1184"/>
              <a:gd name="T5" fmla="*/ 279400 h 944"/>
              <a:gd name="T6" fmla="*/ 685800 w 1184"/>
              <a:gd name="T7" fmla="*/ 203200 h 944"/>
              <a:gd name="T8" fmla="*/ 0 w 1184"/>
              <a:gd name="T9" fmla="*/ 1498600 h 9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4" h="944">
                <a:moveTo>
                  <a:pt x="1152" y="944"/>
                </a:moveTo>
                <a:cubicBezTo>
                  <a:pt x="1168" y="912"/>
                  <a:pt x="1184" y="880"/>
                  <a:pt x="1152" y="752"/>
                </a:cubicBezTo>
                <a:cubicBezTo>
                  <a:pt x="1120" y="624"/>
                  <a:pt x="1080" y="280"/>
                  <a:pt x="960" y="176"/>
                </a:cubicBezTo>
                <a:cubicBezTo>
                  <a:pt x="840" y="72"/>
                  <a:pt x="592" y="0"/>
                  <a:pt x="432" y="128"/>
                </a:cubicBezTo>
                <a:cubicBezTo>
                  <a:pt x="272" y="256"/>
                  <a:pt x="136" y="600"/>
                  <a:pt x="0" y="94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466976" name="Picture 32">
            <a:extLst>
              <a:ext uri="{FF2B5EF4-FFF2-40B4-BE49-F238E27FC236}">
                <a16:creationId xmlns:a16="http://schemas.microsoft.com/office/drawing/2014/main" id="{A74B0A7C-9E37-C247-AC83-A6D709793E6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36220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6978" name="Picture 34">
            <a:extLst>
              <a:ext uri="{FF2B5EF4-FFF2-40B4-BE49-F238E27FC236}">
                <a16:creationId xmlns:a16="http://schemas.microsoft.com/office/drawing/2014/main" id="{F135EB04-F92D-264F-9F61-07EC484AE6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66979" name="Freeform 35">
            <a:extLst>
              <a:ext uri="{FF2B5EF4-FFF2-40B4-BE49-F238E27FC236}">
                <a16:creationId xmlns:a16="http://schemas.microsoft.com/office/drawing/2014/main" id="{0B0D93E0-8245-364E-99C7-CC12DF2B9FBE}"/>
              </a:ext>
            </a:extLst>
          </p:cNvPr>
          <p:cNvSpPr>
            <a:spLocks/>
          </p:cNvSpPr>
          <p:nvPr/>
        </p:nvSpPr>
        <p:spPr bwMode="auto">
          <a:xfrm>
            <a:off x="2514600" y="3340100"/>
            <a:ext cx="5257800" cy="1765300"/>
          </a:xfrm>
          <a:custGeom>
            <a:avLst/>
            <a:gdLst>
              <a:gd name="T0" fmla="*/ 5257800 w 3312"/>
              <a:gd name="T1" fmla="*/ 1765300 h 1112"/>
              <a:gd name="T2" fmla="*/ 4953000 w 3312"/>
              <a:gd name="T3" fmla="*/ 393700 h 1112"/>
              <a:gd name="T4" fmla="*/ 4191000 w 3312"/>
              <a:gd name="T5" fmla="*/ 165100 h 1112"/>
              <a:gd name="T6" fmla="*/ 1295400 w 3312"/>
              <a:gd name="T7" fmla="*/ 165100 h 1112"/>
              <a:gd name="T8" fmla="*/ 533400 w 3312"/>
              <a:gd name="T9" fmla="*/ 241300 h 1112"/>
              <a:gd name="T10" fmla="*/ 0 w 3312"/>
              <a:gd name="T11" fmla="*/ 1612900 h 1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12" h="1112">
                <a:moveTo>
                  <a:pt x="3312" y="1112"/>
                </a:moveTo>
                <a:cubicBezTo>
                  <a:pt x="3272" y="764"/>
                  <a:pt x="3232" y="416"/>
                  <a:pt x="3120" y="248"/>
                </a:cubicBezTo>
                <a:cubicBezTo>
                  <a:pt x="3008" y="80"/>
                  <a:pt x="3024" y="128"/>
                  <a:pt x="2640" y="104"/>
                </a:cubicBezTo>
                <a:cubicBezTo>
                  <a:pt x="2256" y="80"/>
                  <a:pt x="1200" y="96"/>
                  <a:pt x="816" y="104"/>
                </a:cubicBezTo>
                <a:cubicBezTo>
                  <a:pt x="432" y="112"/>
                  <a:pt x="472" y="0"/>
                  <a:pt x="336" y="152"/>
                </a:cubicBezTo>
                <a:cubicBezTo>
                  <a:pt x="200" y="304"/>
                  <a:pt x="100" y="660"/>
                  <a:pt x="0" y="1016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0" name="Freeform 36">
            <a:extLst>
              <a:ext uri="{FF2B5EF4-FFF2-40B4-BE49-F238E27FC236}">
                <a16:creationId xmlns:a16="http://schemas.microsoft.com/office/drawing/2014/main" id="{2A63E4F2-B0A6-F541-8C37-F871B869D321}"/>
              </a:ext>
            </a:extLst>
          </p:cNvPr>
          <p:cNvSpPr>
            <a:spLocks/>
          </p:cNvSpPr>
          <p:nvPr/>
        </p:nvSpPr>
        <p:spPr bwMode="auto">
          <a:xfrm>
            <a:off x="838200" y="533400"/>
            <a:ext cx="7467600" cy="4508500"/>
          </a:xfrm>
          <a:custGeom>
            <a:avLst/>
            <a:gdLst>
              <a:gd name="T0" fmla="*/ 7391400 w 4704"/>
              <a:gd name="T1" fmla="*/ 4508500 h 2840"/>
              <a:gd name="T2" fmla="*/ 7391400 w 4704"/>
              <a:gd name="T3" fmla="*/ 4203700 h 2840"/>
              <a:gd name="T4" fmla="*/ 6934200 w 4704"/>
              <a:gd name="T5" fmla="*/ 2984500 h 2840"/>
              <a:gd name="T6" fmla="*/ 6324600 w 4704"/>
              <a:gd name="T7" fmla="*/ 2755900 h 2840"/>
              <a:gd name="T8" fmla="*/ 6324600 w 4704"/>
              <a:gd name="T9" fmla="*/ 774700 h 2840"/>
              <a:gd name="T10" fmla="*/ 5410200 w 4704"/>
              <a:gd name="T11" fmla="*/ 698500 h 2840"/>
              <a:gd name="T12" fmla="*/ 1143000 w 4704"/>
              <a:gd name="T13" fmla="*/ 622300 h 2840"/>
              <a:gd name="T14" fmla="*/ 0 w 4704"/>
              <a:gd name="T15" fmla="*/ 4432300 h 28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04" h="2840">
                <a:moveTo>
                  <a:pt x="4656" y="2840"/>
                </a:moveTo>
                <a:cubicBezTo>
                  <a:pt x="4680" y="2824"/>
                  <a:pt x="4704" y="2808"/>
                  <a:pt x="4656" y="2648"/>
                </a:cubicBezTo>
                <a:cubicBezTo>
                  <a:pt x="4608" y="2488"/>
                  <a:pt x="4480" y="2032"/>
                  <a:pt x="4368" y="1880"/>
                </a:cubicBezTo>
                <a:cubicBezTo>
                  <a:pt x="4256" y="1728"/>
                  <a:pt x="4048" y="1968"/>
                  <a:pt x="3984" y="1736"/>
                </a:cubicBezTo>
                <a:cubicBezTo>
                  <a:pt x="3920" y="1504"/>
                  <a:pt x="4080" y="704"/>
                  <a:pt x="3984" y="488"/>
                </a:cubicBezTo>
                <a:cubicBezTo>
                  <a:pt x="3888" y="272"/>
                  <a:pt x="3952" y="456"/>
                  <a:pt x="3408" y="440"/>
                </a:cubicBezTo>
                <a:cubicBezTo>
                  <a:pt x="2864" y="424"/>
                  <a:pt x="1288" y="0"/>
                  <a:pt x="720" y="392"/>
                </a:cubicBezTo>
                <a:cubicBezTo>
                  <a:pt x="152" y="784"/>
                  <a:pt x="76" y="1788"/>
                  <a:pt x="0" y="2792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6981" name="Text Box 37">
            <a:extLst>
              <a:ext uri="{FF2B5EF4-FFF2-40B4-BE49-F238E27FC236}">
                <a16:creationId xmlns:a16="http://schemas.microsoft.com/office/drawing/2014/main" id="{4FC9234C-F40F-984E-9358-D5A7FD4D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540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Peering also allows connectivity between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the customers of “Tier 1” providers.</a:t>
            </a:r>
          </a:p>
        </p:txBody>
      </p:sp>
      <p:grpSp>
        <p:nvGrpSpPr>
          <p:cNvPr id="27669" name="Group 46">
            <a:extLst>
              <a:ext uri="{FF2B5EF4-FFF2-40B4-BE49-F238E27FC236}">
                <a16:creationId xmlns:a16="http://schemas.microsoft.com/office/drawing/2014/main" id="{23CA9CF7-C8BE-A94A-8703-BBDB9E7BA78B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5867400"/>
            <a:ext cx="2667000" cy="762000"/>
            <a:chOff x="96" y="3744"/>
            <a:chExt cx="1680" cy="480"/>
          </a:xfrm>
        </p:grpSpPr>
        <p:sp>
          <p:nvSpPr>
            <p:cNvPr id="466991" name="Line 47">
              <a:extLst>
                <a:ext uri="{FF2B5EF4-FFF2-40B4-BE49-F238E27FC236}">
                  <a16:creationId xmlns:a16="http://schemas.microsoft.com/office/drawing/2014/main" id="{A38EFCF5-9044-AC4C-8EDF-17E001110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2" name="Text Box 48">
              <a:extLst>
                <a:ext uri="{FF2B5EF4-FFF2-40B4-BE49-F238E27FC236}">
                  <a16:creationId xmlns:a16="http://schemas.microsoft.com/office/drawing/2014/main" id="{072BE01D-1EFF-474E-BEDC-95E62F67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3" name="Text Box 49">
              <a:extLst>
                <a:ext uri="{FF2B5EF4-FFF2-40B4-BE49-F238E27FC236}">
                  <a16:creationId xmlns:a16="http://schemas.microsoft.com/office/drawing/2014/main" id="{E3D8CCBE-EF21-CA44-AA51-A8164E576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66994" name="Line 50">
              <a:extLst>
                <a:ext uri="{FF2B5EF4-FFF2-40B4-BE49-F238E27FC236}">
                  <a16:creationId xmlns:a16="http://schemas.microsoft.com/office/drawing/2014/main" id="{161F23C2-0B3F-6546-8676-08CDAC998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66995" name="Text Box 51">
              <a:extLst>
                <a:ext uri="{FF2B5EF4-FFF2-40B4-BE49-F238E27FC236}">
                  <a16:creationId xmlns:a16="http://schemas.microsoft.com/office/drawing/2014/main" id="{997D57CA-F5DA-5C4B-AD0E-D1A68803D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66996" name="Text Box 52">
              <a:extLst>
                <a:ext uri="{FF2B5EF4-FFF2-40B4-BE49-F238E27FC236}">
                  <a16:creationId xmlns:a16="http://schemas.microsoft.com/office/drawing/2014/main" id="{6EA62B48-9B26-BC44-B490-1FEEE1B19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66997" name="Rectangle 53">
              <a:extLst>
                <a:ext uri="{FF2B5EF4-FFF2-40B4-BE49-F238E27FC236}">
                  <a16:creationId xmlns:a16="http://schemas.microsoft.com/office/drawing/2014/main" id="{E56FB747-499E-3B44-BB82-30ECB2968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66977" name="Line 33">
            <a:extLst>
              <a:ext uri="{FF2B5EF4-FFF2-40B4-BE49-F238E27FC236}">
                <a16:creationId xmlns:a16="http://schemas.microsoft.com/office/drawing/2014/main" id="{7005430C-0D3A-FB48-9565-0E2BCAA10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371600"/>
            <a:ext cx="3124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53" name="Line 9">
            <a:extLst>
              <a:ext uri="{FF2B5EF4-FFF2-40B4-BE49-F238E27FC236}">
                <a16:creationId xmlns:a16="http://schemas.microsoft.com/office/drawing/2014/main" id="{DABACB91-B17C-6D46-B8CE-B8B9743F8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524000"/>
            <a:ext cx="0" cy="1828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75" name="Line 31">
            <a:extLst>
              <a:ext uri="{FF2B5EF4-FFF2-40B4-BE49-F238E27FC236}">
                <a16:creationId xmlns:a16="http://schemas.microsoft.com/office/drawing/2014/main" id="{B942CDFF-4F69-0B45-A0E6-D5D5B83FD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57600"/>
            <a:ext cx="16002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4" name="Line 20">
            <a:extLst>
              <a:ext uri="{FF2B5EF4-FFF2-40B4-BE49-F238E27FC236}">
                <a16:creationId xmlns:a16="http://schemas.microsoft.com/office/drawing/2014/main" id="{D6A116A3-A58D-C945-8EC7-834C61966B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1676400"/>
            <a:ext cx="457200" cy="3276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66963" name="Line 19">
            <a:extLst>
              <a:ext uri="{FF2B5EF4-FFF2-40B4-BE49-F238E27FC236}">
                <a16:creationId xmlns:a16="http://schemas.microsoft.com/office/drawing/2014/main" id="{E5B942FD-21F0-194A-A1B9-13EE12830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886200"/>
            <a:ext cx="838200" cy="10668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1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8E48652C-0885-6046-B62C-18D66BD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EED41A-786B-D94C-8282-BE8DA5D8839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58904BB-9075-164A-B163-8E502E862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Operations (Simplified)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603" name="Oval 3">
            <a:extLst>
              <a:ext uri="{FF2B5EF4-FFF2-40B4-BE49-F238E27FC236}">
                <a16:creationId xmlns:a16="http://schemas.microsoft.com/office/drawing/2014/main" id="{1E604F00-81C1-9F4A-A82E-4B7ED925B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" y="13208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53724190-1594-A443-9E1E-ADF60069A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1508125"/>
            <a:ext cx="321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Establish session 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TCP port 179</a:t>
            </a:r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722C9E6-8BF6-8D4B-BD6B-8495E8ECF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782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6" name="Oval 6">
            <a:extLst>
              <a:ext uri="{FF2B5EF4-FFF2-40B4-BE49-F238E27FC236}">
                <a16:creationId xmlns:a16="http://schemas.microsoft.com/office/drawing/2014/main" id="{7CBE8C07-C439-9D45-AF53-7709093A0231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770313" y="5295900"/>
            <a:ext cx="917575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515E1F01-9C9B-EA4F-B503-F14BBC2F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82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all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active routes </a:t>
            </a:r>
          </a:p>
        </p:txBody>
      </p:sp>
      <p:sp>
        <p:nvSpPr>
          <p:cNvPr id="25608" name="Oval 8">
            <a:extLst>
              <a:ext uri="{FF2B5EF4-FFF2-40B4-BE49-F238E27FC236}">
                <a16:creationId xmlns:a16="http://schemas.microsoft.com/office/drawing/2014/main" id="{D63ABB7D-3EAA-5D41-AE53-8C4C4EA00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5397500"/>
            <a:ext cx="3759200" cy="1092200"/>
          </a:xfrm>
          <a:prstGeom prst="ellipse">
            <a:avLst/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78B22F1B-4D95-6B49-8ED7-D246B703C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668963"/>
            <a:ext cx="3419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Exchange incremental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           updates</a:t>
            </a:r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54F4E733-C164-CC46-8334-13A9F92D69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3763" y="2528888"/>
            <a:ext cx="1279525" cy="1527175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5612" name="Picture 12">
            <a:extLst>
              <a:ext uri="{FF2B5EF4-FFF2-40B4-BE49-F238E27FC236}">
                <a16:creationId xmlns:a16="http://schemas.microsoft.com/office/drawing/2014/main" id="{D5464C31-9251-BA4C-9278-276B03DDAE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31925"/>
            <a:ext cx="2246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3" name="Picture 13">
            <a:extLst>
              <a:ext uri="{FF2B5EF4-FFF2-40B4-BE49-F238E27FC236}">
                <a16:creationId xmlns:a16="http://schemas.microsoft.com/office/drawing/2014/main" id="{E4018F62-8D5C-7F49-890F-CC6D44FC947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306638"/>
            <a:ext cx="83978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4" name="Picture 14">
            <a:extLst>
              <a:ext uri="{FF2B5EF4-FFF2-40B4-BE49-F238E27FC236}">
                <a16:creationId xmlns:a16="http://schemas.microsoft.com/office/drawing/2014/main" id="{D46EB9FD-7D72-1E47-A315-8A3A1CDB50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3678238"/>
            <a:ext cx="224631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14F4172D-EE60-534F-A37A-3562774896E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3743325"/>
            <a:ext cx="841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16" name="Rectangle 16">
            <a:extLst>
              <a:ext uri="{FF2B5EF4-FFF2-40B4-BE49-F238E27FC236}">
                <a16:creationId xmlns:a16="http://schemas.microsoft.com/office/drawing/2014/main" id="{3DFA2F33-A975-EF47-A5CD-62127032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1557338"/>
            <a:ext cx="876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AS1</a:t>
            </a:r>
          </a:p>
        </p:txBody>
      </p:sp>
      <p:sp>
        <p:nvSpPr>
          <p:cNvPr id="25617" name="Rectangle 17">
            <a:extLst>
              <a:ext uri="{FF2B5EF4-FFF2-40B4-BE49-F238E27FC236}">
                <a16:creationId xmlns:a16="http://schemas.microsoft.com/office/drawing/2014/main" id="{A22AC0CB-60AC-044F-9EBC-529112904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88" y="4251325"/>
            <a:ext cx="876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AS2</a:t>
            </a:r>
          </a:p>
        </p:txBody>
      </p:sp>
      <p:sp>
        <p:nvSpPr>
          <p:cNvPr id="25618" name="Line 18">
            <a:extLst>
              <a:ext uri="{FF2B5EF4-FFF2-40B4-BE49-F238E27FC236}">
                <a16:creationId xmlns:a16="http://schemas.microsoft.com/office/drawing/2014/main" id="{D7D09E71-E049-834B-B1E1-89ADC661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438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C1BD4B3E-4D5E-2F4F-A908-C8D609797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0" name="Line 20">
            <a:extLst>
              <a:ext uri="{FF2B5EF4-FFF2-40B4-BE49-F238E27FC236}">
                <a16:creationId xmlns:a16="http://schemas.microsoft.com/office/drawing/2014/main" id="{7705C054-FE12-D749-BE85-3E3EF9B4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49675" y="5476875"/>
            <a:ext cx="196850" cy="323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98B4C6CB-D069-B149-8F71-9177E6F88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287963"/>
            <a:ext cx="323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While connection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is ALIVE exchange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route UPDATE messages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BF3FD771-0983-274F-8E88-951FC88C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909888"/>
            <a:ext cx="2379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BGP session</a:t>
            </a:r>
          </a:p>
        </p:txBody>
      </p:sp>
    </p:spTree>
    <p:extLst>
      <p:ext uri="{BB962C8B-B14F-4D97-AF65-F5344CB8AC3E}">
        <p14:creationId xmlns:p14="http://schemas.microsoft.com/office/powerpoint/2010/main" val="3196871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CE3506-4E65-E041-BFC9-AC4B0339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EAC560-5CBD-5443-9A56-CFC57C27B5D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A33054F-62C7-0041-A333-66FFA5B4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3058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Four Types of BGP Messages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831931B-58D7-794B-BFD8-FD5D6C779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2971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Open</a:t>
            </a:r>
            <a:r>
              <a:rPr lang="en-US" altLang="zh-CN" sz="2400">
                <a:ea typeface="宋体" charset="0"/>
                <a:cs typeface="宋体" charset="0"/>
              </a:rPr>
              <a:t> : Establish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Keep Alive</a:t>
            </a:r>
            <a:r>
              <a:rPr lang="en-US" altLang="zh-CN" sz="2400">
                <a:ea typeface="宋体" charset="0"/>
                <a:cs typeface="宋体" charset="0"/>
              </a:rPr>
              <a:t> : Handshake at regular intervals.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Notification</a:t>
            </a:r>
            <a:r>
              <a:rPr lang="en-US" altLang="zh-CN" sz="2400">
                <a:ea typeface="宋体" charset="0"/>
                <a:cs typeface="宋体" charset="0"/>
              </a:rPr>
              <a:t> : Shuts down a peering session.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>
                <a:ea typeface="宋体" charset="0"/>
                <a:cs typeface="宋体" charset="0"/>
              </a:rPr>
              <a:t>Update</a:t>
            </a:r>
            <a:r>
              <a:rPr lang="en-US" altLang="zh-CN" sz="2400">
                <a:ea typeface="宋体" charset="0"/>
                <a:cs typeface="宋体" charset="0"/>
              </a:rPr>
              <a:t> : </a:t>
            </a:r>
            <a:r>
              <a:rPr lang="en-US" altLang="zh-CN" sz="2400" u="sng">
                <a:ea typeface="宋体" charset="0"/>
                <a:cs typeface="宋体" charset="0"/>
              </a:rPr>
              <a:t>Announcing</a:t>
            </a:r>
            <a:r>
              <a:rPr lang="en-US" altLang="zh-CN" sz="2400">
                <a:ea typeface="宋体" charset="0"/>
                <a:cs typeface="宋体" charset="0"/>
              </a:rPr>
              <a:t> new routes or </a:t>
            </a:r>
            <a:r>
              <a:rPr lang="en-US" altLang="zh-CN" sz="2400" u="sng">
                <a:ea typeface="宋体" charset="0"/>
                <a:cs typeface="宋体" charset="0"/>
              </a:rPr>
              <a:t>withdrawing</a:t>
            </a:r>
            <a:r>
              <a:rPr lang="en-US" altLang="zh-CN" sz="2400">
                <a:ea typeface="宋体" charset="0"/>
                <a:cs typeface="宋体" charset="0"/>
              </a:rPr>
              <a:t> previously announced routes.  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DA9F8D7-28F8-CB46-97D0-1442CE7A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7683500" cy="1920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announcement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               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prefix + </a:t>
            </a:r>
            <a:r>
              <a:rPr kumimoji="0" lang="en-US" altLang="zh-CN" sz="40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attributes values</a:t>
            </a:r>
          </a:p>
        </p:txBody>
      </p:sp>
    </p:spTree>
    <p:extLst>
      <p:ext uri="{BB962C8B-B14F-4D97-AF65-F5344CB8AC3E}">
        <p14:creationId xmlns:p14="http://schemas.microsoft.com/office/powerpoint/2010/main" val="2383325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DBFD29D-D543-0241-9256-5941EE27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4F4837-ACAC-DA45-9BD2-5507AA0E254A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6711" name="Rectangle 7">
            <a:extLst>
              <a:ext uri="{FF2B5EF4-FFF2-40B4-BE49-F238E27FC236}">
                <a16:creationId xmlns:a16="http://schemas.microsoft.com/office/drawing/2014/main" id="{FC8B6F40-1E9C-F04E-BA8E-9548F92A9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6019800" cy="5334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0" name="Rectangle 6">
            <a:extLst>
              <a:ext uri="{FF2B5EF4-FFF2-40B4-BE49-F238E27FC236}">
                <a16:creationId xmlns:a16="http://schemas.microsoft.com/office/drawing/2014/main" id="{7E05E23C-E587-1940-B47C-2B13328D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3200"/>
            <a:ext cx="6019800" cy="685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06" name="Rectangle 2">
            <a:extLst>
              <a:ext uri="{FF2B5EF4-FFF2-40B4-BE49-F238E27FC236}">
                <a16:creationId xmlns:a16="http://schemas.microsoft.com/office/drawing/2014/main" id="{BAF002F4-5059-FA44-BF49-EB00D814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BGP Attributes</a:t>
            </a:r>
          </a:p>
        </p:txBody>
      </p:sp>
      <p:sp>
        <p:nvSpPr>
          <p:cNvPr id="456707" name="Text Box 3">
            <a:extLst>
              <a:ext uri="{FF2B5EF4-FFF2-40B4-BE49-F238E27FC236}">
                <a16:creationId xmlns:a16="http://schemas.microsoft.com/office/drawing/2014/main" id="{1EFF5FE4-2D97-A042-844B-7F6CD566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5416550" cy="4367213"/>
          </a:xfrm>
          <a:prstGeom prst="rect">
            <a:avLst/>
          </a:prstGeom>
          <a:noFill/>
          <a:ln w="76200" cmpd="tri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Value      Code                              Reference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-----      --------------------------------- ---------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1       ORIGIN 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2       AS_PATH 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3       NEXT_HOP  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4       MULTI_EXIT_DISC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5       LOCAL_PREF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6       ATOMIC_AGGREGATE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7       AGGREGATOR                        [RFC1771]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8       COMMUNITY                         [RFC1997]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 9       ORIGINATOR_ID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10       CLUSTER_LIST                      [RFC2796]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11       DPA                                  [Chen]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12       ADVERTISER            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13       RCID_PATH / CLUSTER_ID            [RFC1863]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14       MP_REACH_NLRI  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15       MP_UNREACH_NLRI                   [RFC2283]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 16       EXTENDED COMMUNITIES                [Rosen]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charset="0"/>
                <a:ea typeface="宋体" charset="0"/>
                <a:cs typeface="宋体" charset="0"/>
              </a:rPr>
              <a:t> 255       reserved for development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charset="0"/>
              <a:ea typeface="宋体" charset="0"/>
              <a:cs typeface="宋体" charset="0"/>
            </a:endParaRPr>
          </a:p>
        </p:txBody>
      </p:sp>
      <p:sp>
        <p:nvSpPr>
          <p:cNvPr id="456708" name="Text Box 4">
            <a:extLst>
              <a:ext uri="{FF2B5EF4-FFF2-40B4-BE49-F238E27FC236}">
                <a16:creationId xmlns:a16="http://schemas.microsoft.com/office/drawing/2014/main" id="{880BF76F-14A1-E946-BFF3-7FA53DE94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5283200" cy="2746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IANA: http://www.iana.org/assignments/bgp-parameters</a:t>
            </a:r>
          </a:p>
        </p:txBody>
      </p:sp>
      <p:sp>
        <p:nvSpPr>
          <p:cNvPr id="456712" name="Rectangle 8">
            <a:extLst>
              <a:ext uri="{FF2B5EF4-FFF2-40B4-BE49-F238E27FC236}">
                <a16:creationId xmlns:a16="http://schemas.microsoft.com/office/drawing/2014/main" id="{F3E509A0-2886-E846-AF64-173DA64D2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1905000" cy="33528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56713" name="Text Box 9">
            <a:extLst>
              <a:ext uri="{FF2B5EF4-FFF2-40B4-BE49-F238E27FC236}">
                <a16:creationId xmlns:a16="http://schemas.microsoft.com/office/drawing/2014/main" id="{43188C85-683F-DF4D-83CB-7AEE9088A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Most important attributes</a:t>
            </a:r>
          </a:p>
        </p:txBody>
      </p:sp>
      <p:sp>
        <p:nvSpPr>
          <p:cNvPr id="456714" name="Text Box 10">
            <a:extLst>
              <a:ext uri="{FF2B5EF4-FFF2-40B4-BE49-F238E27FC236}">
                <a16:creationId xmlns:a16="http://schemas.microsoft.com/office/drawing/2014/main" id="{79536737-8A9C-D14D-BF9F-3D839627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943600"/>
            <a:ext cx="1981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 all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need to be present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every announcement </a:t>
            </a:r>
          </a:p>
        </p:txBody>
      </p:sp>
    </p:spTree>
    <p:extLst>
      <p:ext uri="{BB962C8B-B14F-4D97-AF65-F5344CB8AC3E}">
        <p14:creationId xmlns:p14="http://schemas.microsoft.com/office/powerpoint/2010/main" val="1132526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A34D604-2E91-EC48-831C-B42904C6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C86BB-F097-2A4C-AEF0-90B1122E0E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DEC64277-84C7-0840-B275-FEE57A8B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Attributes are Used to Select Best Routes </a:t>
            </a:r>
          </a:p>
        </p:txBody>
      </p:sp>
      <p:pic>
        <p:nvPicPr>
          <p:cNvPr id="542724" name="Picture 4">
            <a:extLst>
              <a:ext uri="{FF2B5EF4-FFF2-40B4-BE49-F238E27FC236}">
                <a16:creationId xmlns:a16="http://schemas.microsoft.com/office/drawing/2014/main" id="{01EFD008-FDE6-F248-B80B-5209D278291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25" name="AutoShape 5">
            <a:extLst>
              <a:ext uri="{FF2B5EF4-FFF2-40B4-BE49-F238E27FC236}">
                <a16:creationId xmlns:a16="http://schemas.microsoft.com/office/drawing/2014/main" id="{3D7FC0B2-6CAF-4546-BC70-261B7322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956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6" name="AutoShape 6">
            <a:extLst>
              <a:ext uri="{FF2B5EF4-FFF2-40B4-BE49-F238E27FC236}">
                <a16:creationId xmlns:a16="http://schemas.microsoft.com/office/drawing/2014/main" id="{C41F7905-9FD2-1743-83BD-DA68F7B4C8A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62250" y="2152650"/>
            <a:ext cx="647700" cy="457200"/>
          </a:xfrm>
          <a:prstGeom prst="rightArrow">
            <a:avLst>
              <a:gd name="adj1" fmla="val 50000"/>
              <a:gd name="adj2" fmla="val 35417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7" name="AutoShape 7">
            <a:extLst>
              <a:ext uri="{FF2B5EF4-FFF2-40B4-BE49-F238E27FC236}">
                <a16:creationId xmlns:a16="http://schemas.microsoft.com/office/drawing/2014/main" id="{F7730916-B5DF-7C47-B1FC-23DF66B9CF17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2705100" y="35433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8" name="AutoShape 8">
            <a:extLst>
              <a:ext uri="{FF2B5EF4-FFF2-40B4-BE49-F238E27FC236}">
                <a16:creationId xmlns:a16="http://schemas.microsoft.com/office/drawing/2014/main" id="{24550CE8-7549-224D-82B9-0BCDCEB387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05200" y="28956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42729" name="Text Box 9">
            <a:extLst>
              <a:ext uri="{FF2B5EF4-FFF2-40B4-BE49-F238E27FC236}">
                <a16:creationId xmlns:a16="http://schemas.microsoft.com/office/drawing/2014/main" id="{193E0FC1-0298-7B4F-86A3-13F67675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0" name="Text Box 10">
            <a:extLst>
              <a:ext uri="{FF2B5EF4-FFF2-40B4-BE49-F238E27FC236}">
                <a16:creationId xmlns:a16="http://schemas.microsoft.com/office/drawing/2014/main" id="{6AFC8D10-CFBF-4749-8125-AF6C66124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02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1" name="Text Box 11">
            <a:extLst>
              <a:ext uri="{FF2B5EF4-FFF2-40B4-BE49-F238E27FC236}">
                <a16:creationId xmlns:a16="http://schemas.microsoft.com/office/drawing/2014/main" id="{0DAD2C66-5407-2846-9113-5EC5811A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2" name="Text Box 12">
            <a:extLst>
              <a:ext uri="{FF2B5EF4-FFF2-40B4-BE49-F238E27FC236}">
                <a16:creationId xmlns:a16="http://schemas.microsoft.com/office/drawing/2014/main" id="{326CF4D8-0E27-6149-9697-C9613FAD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114800"/>
            <a:ext cx="119221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pick me!</a:t>
            </a:r>
          </a:p>
        </p:txBody>
      </p:sp>
      <p:sp>
        <p:nvSpPr>
          <p:cNvPr id="542733" name="Text Box 13">
            <a:extLst>
              <a:ext uri="{FF2B5EF4-FFF2-40B4-BE49-F238E27FC236}">
                <a16:creationId xmlns:a16="http://schemas.microsoft.com/office/drawing/2014/main" id="{F37F5FC5-D42D-FA49-BAE4-58033DBB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81400"/>
            <a:ext cx="3806825" cy="30130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Given multiple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 to the same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prefix, a BGP speaker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must pick at most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one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best route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(Note: it could reject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them all!)</a:t>
            </a:r>
          </a:p>
        </p:txBody>
      </p:sp>
    </p:spTree>
    <p:extLst>
      <p:ext uri="{BB962C8B-B14F-4D97-AF65-F5344CB8AC3E}">
        <p14:creationId xmlns:p14="http://schemas.microsoft.com/office/powerpoint/2010/main" val="34179265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4">
            <a:extLst>
              <a:ext uri="{FF2B5EF4-FFF2-40B4-BE49-F238E27FC236}">
                <a16:creationId xmlns:a16="http://schemas.microsoft.com/office/drawing/2014/main" id="{C2D764A5-A2FB-DB4A-8597-8B1AC5F0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21371D-55D7-D646-A314-377A9CC1D49C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F3F8D8D-8D39-0E48-BAB5-802199E30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990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BGP Next Hop</a:t>
            </a:r>
            <a:r>
              <a:rPr lang="en-US" altLang="zh-CN">
                <a:ea typeface="宋体" charset="0"/>
                <a:cs typeface="宋体" charset="0"/>
              </a:rPr>
              <a:t> Attribute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5B884F-3883-D547-97FE-8C19CE13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105400"/>
            <a:ext cx="8397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Every time a route announcement crosses an AS boundary, the Next Hop attribute is changed to the IP address of the border router that announced the route. </a:t>
            </a:r>
          </a:p>
        </p:txBody>
      </p: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192BA580-DACD-7849-8220-1B84E4AE17AE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41040" name="Group 5">
              <a:extLst>
                <a:ext uri="{FF2B5EF4-FFF2-40B4-BE49-F238E27FC236}">
                  <a16:creationId xmlns:a16="http://schemas.microsoft.com/office/drawing/2014/main" id="{04803D30-A2E5-6A48-A28C-64379AE9C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37894" name="Oval 6">
                <a:extLst>
                  <a:ext uri="{FF2B5EF4-FFF2-40B4-BE49-F238E27FC236}">
                    <a16:creationId xmlns:a16="http://schemas.microsoft.com/office/drawing/2014/main" id="{F651A1CA-E7A9-C444-98CB-708E91DD9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5" name="Oval 7">
                <a:extLst>
                  <a:ext uri="{FF2B5EF4-FFF2-40B4-BE49-F238E27FC236}">
                    <a16:creationId xmlns:a16="http://schemas.microsoft.com/office/drawing/2014/main" id="{E255E54D-784E-5543-A566-80725B19C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6" name="Oval 8">
                <a:extLst>
                  <a:ext uri="{FF2B5EF4-FFF2-40B4-BE49-F238E27FC236}">
                    <a16:creationId xmlns:a16="http://schemas.microsoft.com/office/drawing/2014/main" id="{EE656795-320A-D54B-83CE-7CECCB03B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7" name="Oval 9">
                <a:extLst>
                  <a:ext uri="{FF2B5EF4-FFF2-40B4-BE49-F238E27FC236}">
                    <a16:creationId xmlns:a16="http://schemas.microsoft.com/office/drawing/2014/main" id="{B1B2E283-BB2C-7443-8D1D-B117D7B4B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8" name="Oval 10">
                <a:extLst>
                  <a:ext uri="{FF2B5EF4-FFF2-40B4-BE49-F238E27FC236}">
                    <a16:creationId xmlns:a16="http://schemas.microsoft.com/office/drawing/2014/main" id="{9147D896-D307-3C48-845E-37B05B580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899" name="Oval 11">
                <a:extLst>
                  <a:ext uri="{FF2B5EF4-FFF2-40B4-BE49-F238E27FC236}">
                    <a16:creationId xmlns:a16="http://schemas.microsoft.com/office/drawing/2014/main" id="{CA4B451C-31C8-CA40-AB26-B815477A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0" name="Oval 12">
                <a:extLst>
                  <a:ext uri="{FF2B5EF4-FFF2-40B4-BE49-F238E27FC236}">
                    <a16:creationId xmlns:a16="http://schemas.microsoft.com/office/drawing/2014/main" id="{958C5CC0-C51A-F043-833E-B3EC3103E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1" name="Oval 13">
                <a:extLst>
                  <a:ext uri="{FF2B5EF4-FFF2-40B4-BE49-F238E27FC236}">
                    <a16:creationId xmlns:a16="http://schemas.microsoft.com/office/drawing/2014/main" id="{A51F71D5-1F54-A24D-B1C3-06B2FA84F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2" name="Oval 14">
                <a:extLst>
                  <a:ext uri="{FF2B5EF4-FFF2-40B4-BE49-F238E27FC236}">
                    <a16:creationId xmlns:a16="http://schemas.microsoft.com/office/drawing/2014/main" id="{ECC31C8A-EEB9-5A4A-A746-D3226E82A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3" name="Oval 15">
                <a:extLst>
                  <a:ext uri="{FF2B5EF4-FFF2-40B4-BE49-F238E27FC236}">
                    <a16:creationId xmlns:a16="http://schemas.microsoft.com/office/drawing/2014/main" id="{C740FF26-0FA3-9C46-8B78-140574B0D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4" name="Oval 16">
                <a:extLst>
                  <a:ext uri="{FF2B5EF4-FFF2-40B4-BE49-F238E27FC236}">
                    <a16:creationId xmlns:a16="http://schemas.microsoft.com/office/drawing/2014/main" id="{F0F065C8-5516-E540-A697-D995944CA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41" name="Group 17">
              <a:extLst>
                <a:ext uri="{FF2B5EF4-FFF2-40B4-BE49-F238E27FC236}">
                  <a16:creationId xmlns:a16="http://schemas.microsoft.com/office/drawing/2014/main" id="{48743F73-F1BC-1146-B4F9-153495555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37906" name="Oval 18">
                <a:extLst>
                  <a:ext uri="{FF2B5EF4-FFF2-40B4-BE49-F238E27FC236}">
                    <a16:creationId xmlns:a16="http://schemas.microsoft.com/office/drawing/2014/main" id="{0CBB34C5-9393-484D-9EC0-DE10A6AF4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7" name="Oval 19">
                <a:extLst>
                  <a:ext uri="{FF2B5EF4-FFF2-40B4-BE49-F238E27FC236}">
                    <a16:creationId xmlns:a16="http://schemas.microsoft.com/office/drawing/2014/main" id="{C9EF8DFC-CE55-5A40-926D-40A57FCC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8" name="Oval 20">
                <a:extLst>
                  <a:ext uri="{FF2B5EF4-FFF2-40B4-BE49-F238E27FC236}">
                    <a16:creationId xmlns:a16="http://schemas.microsoft.com/office/drawing/2014/main" id="{CBD6A5B3-6116-E246-BB96-EFC06970D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09" name="Oval 21">
                <a:extLst>
                  <a:ext uri="{FF2B5EF4-FFF2-40B4-BE49-F238E27FC236}">
                    <a16:creationId xmlns:a16="http://schemas.microsoft.com/office/drawing/2014/main" id="{F9D577C0-C0EC-F745-9ECE-A37B3767D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0" name="Oval 22">
                <a:extLst>
                  <a:ext uri="{FF2B5EF4-FFF2-40B4-BE49-F238E27FC236}">
                    <a16:creationId xmlns:a16="http://schemas.microsoft.com/office/drawing/2014/main" id="{5C97AA50-7B1F-284F-858E-3EEAEAF85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1" name="Oval 23">
                <a:extLst>
                  <a:ext uri="{FF2B5EF4-FFF2-40B4-BE49-F238E27FC236}">
                    <a16:creationId xmlns:a16="http://schemas.microsoft.com/office/drawing/2014/main" id="{427C2A5E-21B2-904D-8AFA-B07A21F47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2" name="Oval 24">
                <a:extLst>
                  <a:ext uri="{FF2B5EF4-FFF2-40B4-BE49-F238E27FC236}">
                    <a16:creationId xmlns:a16="http://schemas.microsoft.com/office/drawing/2014/main" id="{2D0EF534-AC58-E34A-85F9-3C0693D25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3" name="Oval 25">
                <a:extLst>
                  <a:ext uri="{FF2B5EF4-FFF2-40B4-BE49-F238E27FC236}">
                    <a16:creationId xmlns:a16="http://schemas.microsoft.com/office/drawing/2014/main" id="{F6AB09A4-8C76-2C47-BC08-AA3F1557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4" name="Oval 26">
                <a:extLst>
                  <a:ext uri="{FF2B5EF4-FFF2-40B4-BE49-F238E27FC236}">
                    <a16:creationId xmlns:a16="http://schemas.microsoft.com/office/drawing/2014/main" id="{3E4A7E55-3CBB-2E41-9412-EAFDE524B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5" name="Oval 27">
                <a:extLst>
                  <a:ext uri="{FF2B5EF4-FFF2-40B4-BE49-F238E27FC236}">
                    <a16:creationId xmlns:a16="http://schemas.microsoft.com/office/drawing/2014/main" id="{3235259C-85EA-4E45-A841-78F570DD7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16" name="Oval 28">
                <a:extLst>
                  <a:ext uri="{FF2B5EF4-FFF2-40B4-BE49-F238E27FC236}">
                    <a16:creationId xmlns:a16="http://schemas.microsoft.com/office/drawing/2014/main" id="{17A5901B-9BAA-CE4A-83EC-C266F8865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17" name="Rectangle 29">
            <a:extLst>
              <a:ext uri="{FF2B5EF4-FFF2-40B4-BE49-F238E27FC236}">
                <a16:creationId xmlns:a16="http://schemas.microsoft.com/office/drawing/2014/main" id="{2C997F59-51A2-8D46-8B80-D68BE4A15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6431</a:t>
            </a:r>
          </a:p>
        </p:txBody>
      </p:sp>
      <p:sp>
        <p:nvSpPr>
          <p:cNvPr id="37918" name="Rectangle 30">
            <a:extLst>
              <a:ext uri="{FF2B5EF4-FFF2-40B4-BE49-F238E27FC236}">
                <a16:creationId xmlns:a16="http://schemas.microsoft.com/office/drawing/2014/main" id="{3F65DABF-C780-174E-B0B9-8B154C2C1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42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7919" name="Rectangle 31">
            <a:extLst>
              <a:ext uri="{FF2B5EF4-FFF2-40B4-BE49-F238E27FC236}">
                <a16:creationId xmlns:a16="http://schemas.microsoft.com/office/drawing/2014/main" id="{8D457F80-3839-624A-9760-439DE55C6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12.125.133.90</a:t>
            </a:r>
          </a:p>
        </p:txBody>
      </p:sp>
      <p:grpSp>
        <p:nvGrpSpPr>
          <p:cNvPr id="40968" name="Group 32">
            <a:extLst>
              <a:ext uri="{FF2B5EF4-FFF2-40B4-BE49-F238E27FC236}">
                <a16:creationId xmlns:a16="http://schemas.microsoft.com/office/drawing/2014/main" id="{2D7808D3-CDB9-6247-A93E-2021D30482B8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41016" name="Group 33">
              <a:extLst>
                <a:ext uri="{FF2B5EF4-FFF2-40B4-BE49-F238E27FC236}">
                  <a16:creationId xmlns:a16="http://schemas.microsoft.com/office/drawing/2014/main" id="{DC4CACC8-191E-3E43-8BFE-30A9469EC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37922" name="Oval 34">
                <a:extLst>
                  <a:ext uri="{FF2B5EF4-FFF2-40B4-BE49-F238E27FC236}">
                    <a16:creationId xmlns:a16="http://schemas.microsoft.com/office/drawing/2014/main" id="{3662E7E4-046D-5E4C-A804-FCC1C62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3" name="Oval 35">
                <a:extLst>
                  <a:ext uri="{FF2B5EF4-FFF2-40B4-BE49-F238E27FC236}">
                    <a16:creationId xmlns:a16="http://schemas.microsoft.com/office/drawing/2014/main" id="{16A29D65-7EED-1941-8119-DAAEE2E8F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4" name="Oval 36">
                <a:extLst>
                  <a:ext uri="{FF2B5EF4-FFF2-40B4-BE49-F238E27FC236}">
                    <a16:creationId xmlns:a16="http://schemas.microsoft.com/office/drawing/2014/main" id="{79B5D507-4BCD-E04E-AE45-2B4F594BD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5" name="Oval 37">
                <a:extLst>
                  <a:ext uri="{FF2B5EF4-FFF2-40B4-BE49-F238E27FC236}">
                    <a16:creationId xmlns:a16="http://schemas.microsoft.com/office/drawing/2014/main" id="{09685717-AC13-9647-B380-64633CA30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6" name="Oval 38">
                <a:extLst>
                  <a:ext uri="{FF2B5EF4-FFF2-40B4-BE49-F238E27FC236}">
                    <a16:creationId xmlns:a16="http://schemas.microsoft.com/office/drawing/2014/main" id="{09E797A3-6557-2944-AEB3-2AA10AE2E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7" name="Oval 39">
                <a:extLst>
                  <a:ext uri="{FF2B5EF4-FFF2-40B4-BE49-F238E27FC236}">
                    <a16:creationId xmlns:a16="http://schemas.microsoft.com/office/drawing/2014/main" id="{A2F70CF3-805B-B94F-BE67-0681E76BA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8" name="Oval 40">
                <a:extLst>
                  <a:ext uri="{FF2B5EF4-FFF2-40B4-BE49-F238E27FC236}">
                    <a16:creationId xmlns:a16="http://schemas.microsoft.com/office/drawing/2014/main" id="{B20CEE2D-AC68-2A42-8515-AE000DAE8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29" name="Oval 41">
                <a:extLst>
                  <a:ext uri="{FF2B5EF4-FFF2-40B4-BE49-F238E27FC236}">
                    <a16:creationId xmlns:a16="http://schemas.microsoft.com/office/drawing/2014/main" id="{088693D7-5D8C-834C-B974-518308719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0" name="Oval 42">
                <a:extLst>
                  <a:ext uri="{FF2B5EF4-FFF2-40B4-BE49-F238E27FC236}">
                    <a16:creationId xmlns:a16="http://schemas.microsoft.com/office/drawing/2014/main" id="{6D65821F-20BA-134C-B3E8-3013F49C1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1" name="Oval 43">
                <a:extLst>
                  <a:ext uri="{FF2B5EF4-FFF2-40B4-BE49-F238E27FC236}">
                    <a16:creationId xmlns:a16="http://schemas.microsoft.com/office/drawing/2014/main" id="{FD584F6A-BF26-8E45-A971-0959C8EB1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2" name="Oval 44">
                <a:extLst>
                  <a:ext uri="{FF2B5EF4-FFF2-40B4-BE49-F238E27FC236}">
                    <a16:creationId xmlns:a16="http://schemas.microsoft.com/office/drawing/2014/main" id="{042ACC69-E9B3-8744-8256-60B3F6631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1017" name="Group 45">
              <a:extLst>
                <a:ext uri="{FF2B5EF4-FFF2-40B4-BE49-F238E27FC236}">
                  <a16:creationId xmlns:a16="http://schemas.microsoft.com/office/drawing/2014/main" id="{8788D989-2220-F64E-B8BD-9FF7D79AF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37934" name="Oval 46">
                <a:extLst>
                  <a:ext uri="{FF2B5EF4-FFF2-40B4-BE49-F238E27FC236}">
                    <a16:creationId xmlns:a16="http://schemas.microsoft.com/office/drawing/2014/main" id="{0EA54981-B8BC-2445-AD82-F92C90712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5" name="Oval 47">
                <a:extLst>
                  <a:ext uri="{FF2B5EF4-FFF2-40B4-BE49-F238E27FC236}">
                    <a16:creationId xmlns:a16="http://schemas.microsoft.com/office/drawing/2014/main" id="{87AA9571-AC43-454D-828E-695A362DA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6" name="Oval 48">
                <a:extLst>
                  <a:ext uri="{FF2B5EF4-FFF2-40B4-BE49-F238E27FC236}">
                    <a16:creationId xmlns:a16="http://schemas.microsoft.com/office/drawing/2014/main" id="{3D267FDC-0063-814A-86FE-A4D78CB9C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7" name="Oval 49">
                <a:extLst>
                  <a:ext uri="{FF2B5EF4-FFF2-40B4-BE49-F238E27FC236}">
                    <a16:creationId xmlns:a16="http://schemas.microsoft.com/office/drawing/2014/main" id="{586AFB54-9B2B-A844-B8C7-BB0473EBF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8" name="Oval 50">
                <a:extLst>
                  <a:ext uri="{FF2B5EF4-FFF2-40B4-BE49-F238E27FC236}">
                    <a16:creationId xmlns:a16="http://schemas.microsoft.com/office/drawing/2014/main" id="{6E52FB2C-BDB5-0E4D-B39E-0BCD84006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39" name="Oval 51">
                <a:extLst>
                  <a:ext uri="{FF2B5EF4-FFF2-40B4-BE49-F238E27FC236}">
                    <a16:creationId xmlns:a16="http://schemas.microsoft.com/office/drawing/2014/main" id="{562446FA-7DE3-B04A-B36E-E85DB7CBE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0" name="Oval 52">
                <a:extLst>
                  <a:ext uri="{FF2B5EF4-FFF2-40B4-BE49-F238E27FC236}">
                    <a16:creationId xmlns:a16="http://schemas.microsoft.com/office/drawing/2014/main" id="{EBB8B09E-0E97-114A-A597-B338B6996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1" name="Oval 53">
                <a:extLst>
                  <a:ext uri="{FF2B5EF4-FFF2-40B4-BE49-F238E27FC236}">
                    <a16:creationId xmlns:a16="http://schemas.microsoft.com/office/drawing/2014/main" id="{3A41E864-5D82-954B-B1A7-99D5A65D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2" name="Oval 54">
                <a:extLst>
                  <a:ext uri="{FF2B5EF4-FFF2-40B4-BE49-F238E27FC236}">
                    <a16:creationId xmlns:a16="http://schemas.microsoft.com/office/drawing/2014/main" id="{8F630D3F-6B35-AA4D-BA59-BDC4250B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3" name="Oval 55">
                <a:extLst>
                  <a:ext uri="{FF2B5EF4-FFF2-40B4-BE49-F238E27FC236}">
                    <a16:creationId xmlns:a16="http://schemas.microsoft.com/office/drawing/2014/main" id="{F1039D89-9E59-E84C-99EE-087C8781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44" name="Oval 56">
                <a:extLst>
                  <a:ext uri="{FF2B5EF4-FFF2-40B4-BE49-F238E27FC236}">
                    <a16:creationId xmlns:a16="http://schemas.microsoft.com/office/drawing/2014/main" id="{FA864140-56B1-0744-AABD-B35543721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45" name="Rectangle 57">
            <a:extLst>
              <a:ext uri="{FF2B5EF4-FFF2-40B4-BE49-F238E27FC236}">
                <a16:creationId xmlns:a16="http://schemas.microsoft.com/office/drawing/2014/main" id="{BEAB0245-C7FD-2340-AFFF-ADF3AAD48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7946" name="Rectangle 58">
            <a:extLst>
              <a:ext uri="{FF2B5EF4-FFF2-40B4-BE49-F238E27FC236}">
                <a16:creationId xmlns:a16="http://schemas.microsoft.com/office/drawing/2014/main" id="{375F4B5C-D137-F542-AD8B-6596C86D5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33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</a:t>
            </a:r>
          </a:p>
        </p:txBody>
      </p:sp>
      <p:sp>
        <p:nvSpPr>
          <p:cNvPr id="37947" name="Line 59">
            <a:extLst>
              <a:ext uri="{FF2B5EF4-FFF2-40B4-BE49-F238E27FC236}">
                <a16:creationId xmlns:a16="http://schemas.microsoft.com/office/drawing/2014/main" id="{8AC8316C-A3CF-E04E-88E6-BD534FDD7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48" name="Line 60">
            <a:extLst>
              <a:ext uri="{FF2B5EF4-FFF2-40B4-BE49-F238E27FC236}">
                <a16:creationId xmlns:a16="http://schemas.microsoft.com/office/drawing/2014/main" id="{204C34CC-584D-D945-A961-BC6CBDBFB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0973" name="Group 61">
            <a:extLst>
              <a:ext uri="{FF2B5EF4-FFF2-40B4-BE49-F238E27FC236}">
                <a16:creationId xmlns:a16="http://schemas.microsoft.com/office/drawing/2014/main" id="{75A93663-8283-9A40-825D-55F4B4C9FFC2}"/>
              </a:ext>
            </a:extLst>
          </p:cNvPr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40992" name="Group 62">
              <a:extLst>
                <a:ext uri="{FF2B5EF4-FFF2-40B4-BE49-F238E27FC236}">
                  <a16:creationId xmlns:a16="http://schemas.microsoft.com/office/drawing/2014/main" id="{26CEBE2A-F2CE-794E-8419-FE4837BDC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37951" name="Oval 63">
                <a:extLst>
                  <a:ext uri="{FF2B5EF4-FFF2-40B4-BE49-F238E27FC236}">
                    <a16:creationId xmlns:a16="http://schemas.microsoft.com/office/drawing/2014/main" id="{2EBF6646-0935-044B-87F1-907F6BEEE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2" name="Oval 64">
                <a:extLst>
                  <a:ext uri="{FF2B5EF4-FFF2-40B4-BE49-F238E27FC236}">
                    <a16:creationId xmlns:a16="http://schemas.microsoft.com/office/drawing/2014/main" id="{99EB8493-87A6-134E-9565-8C6110EBD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3" name="Oval 65">
                <a:extLst>
                  <a:ext uri="{FF2B5EF4-FFF2-40B4-BE49-F238E27FC236}">
                    <a16:creationId xmlns:a16="http://schemas.microsoft.com/office/drawing/2014/main" id="{E627F4D6-C03D-6247-BEF5-C4880A19A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4" name="Oval 66">
                <a:extLst>
                  <a:ext uri="{FF2B5EF4-FFF2-40B4-BE49-F238E27FC236}">
                    <a16:creationId xmlns:a16="http://schemas.microsoft.com/office/drawing/2014/main" id="{DCACC36E-0C89-3B4A-807D-6996616A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5" name="Oval 67">
                <a:extLst>
                  <a:ext uri="{FF2B5EF4-FFF2-40B4-BE49-F238E27FC236}">
                    <a16:creationId xmlns:a16="http://schemas.microsoft.com/office/drawing/2014/main" id="{152A367E-D04A-0A49-830F-18945266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6" name="Oval 68">
                <a:extLst>
                  <a:ext uri="{FF2B5EF4-FFF2-40B4-BE49-F238E27FC236}">
                    <a16:creationId xmlns:a16="http://schemas.microsoft.com/office/drawing/2014/main" id="{7A686DCF-5892-424B-9336-C87029487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7" name="Oval 69">
                <a:extLst>
                  <a:ext uri="{FF2B5EF4-FFF2-40B4-BE49-F238E27FC236}">
                    <a16:creationId xmlns:a16="http://schemas.microsoft.com/office/drawing/2014/main" id="{A6143E85-FE03-9045-9AC4-56EA4BB7A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8" name="Oval 70">
                <a:extLst>
                  <a:ext uri="{FF2B5EF4-FFF2-40B4-BE49-F238E27FC236}">
                    <a16:creationId xmlns:a16="http://schemas.microsoft.com/office/drawing/2014/main" id="{3B87CE94-F5C3-BC44-84EE-6FE92FFD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59" name="Oval 71">
                <a:extLst>
                  <a:ext uri="{FF2B5EF4-FFF2-40B4-BE49-F238E27FC236}">
                    <a16:creationId xmlns:a16="http://schemas.microsoft.com/office/drawing/2014/main" id="{A1CE019B-E07B-AB4F-B5E9-ED9F3D94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0" name="Oval 72">
                <a:extLst>
                  <a:ext uri="{FF2B5EF4-FFF2-40B4-BE49-F238E27FC236}">
                    <a16:creationId xmlns:a16="http://schemas.microsoft.com/office/drawing/2014/main" id="{12DD566D-F830-BE46-A3A2-3D9BAE69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1" name="Oval 73">
                <a:extLst>
                  <a:ext uri="{FF2B5EF4-FFF2-40B4-BE49-F238E27FC236}">
                    <a16:creationId xmlns:a16="http://schemas.microsoft.com/office/drawing/2014/main" id="{6CFDE354-8050-1044-ABFC-A201382EC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0993" name="Group 74">
              <a:extLst>
                <a:ext uri="{FF2B5EF4-FFF2-40B4-BE49-F238E27FC236}">
                  <a16:creationId xmlns:a16="http://schemas.microsoft.com/office/drawing/2014/main" id="{3343431A-F0D8-8C4E-BDA1-93F3A49FB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37963" name="Oval 75">
                <a:extLst>
                  <a:ext uri="{FF2B5EF4-FFF2-40B4-BE49-F238E27FC236}">
                    <a16:creationId xmlns:a16="http://schemas.microsoft.com/office/drawing/2014/main" id="{A87481F4-B918-BB41-A461-7DD3F04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4" name="Oval 76">
                <a:extLst>
                  <a:ext uri="{FF2B5EF4-FFF2-40B4-BE49-F238E27FC236}">
                    <a16:creationId xmlns:a16="http://schemas.microsoft.com/office/drawing/2014/main" id="{493EA2FD-F7EB-AD4B-AFB0-43E9DC93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5" name="Oval 77">
                <a:extLst>
                  <a:ext uri="{FF2B5EF4-FFF2-40B4-BE49-F238E27FC236}">
                    <a16:creationId xmlns:a16="http://schemas.microsoft.com/office/drawing/2014/main" id="{7BCC2409-5345-1242-BCFB-D4EDA9B0D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6" name="Oval 78">
                <a:extLst>
                  <a:ext uri="{FF2B5EF4-FFF2-40B4-BE49-F238E27FC236}">
                    <a16:creationId xmlns:a16="http://schemas.microsoft.com/office/drawing/2014/main" id="{C6A61A30-7B7B-0145-A5ED-9A7ED5DD42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7" name="Oval 79">
                <a:extLst>
                  <a:ext uri="{FF2B5EF4-FFF2-40B4-BE49-F238E27FC236}">
                    <a16:creationId xmlns:a16="http://schemas.microsoft.com/office/drawing/2014/main" id="{E12D7747-E387-0644-9DE4-2AD656088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8" name="Oval 80">
                <a:extLst>
                  <a:ext uri="{FF2B5EF4-FFF2-40B4-BE49-F238E27FC236}">
                    <a16:creationId xmlns:a16="http://schemas.microsoft.com/office/drawing/2014/main" id="{CC893A62-1A1B-C844-9A2E-D5DC4D3B8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69" name="Oval 81">
                <a:extLst>
                  <a:ext uri="{FF2B5EF4-FFF2-40B4-BE49-F238E27FC236}">
                    <a16:creationId xmlns:a16="http://schemas.microsoft.com/office/drawing/2014/main" id="{C461B49E-E1F0-8D4F-9941-61B489E5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0" name="Oval 82">
                <a:extLst>
                  <a:ext uri="{FF2B5EF4-FFF2-40B4-BE49-F238E27FC236}">
                    <a16:creationId xmlns:a16="http://schemas.microsoft.com/office/drawing/2014/main" id="{B69EDCE1-794B-E444-BA45-49EA36AD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1" name="Oval 83">
                <a:extLst>
                  <a:ext uri="{FF2B5EF4-FFF2-40B4-BE49-F238E27FC236}">
                    <a16:creationId xmlns:a16="http://schemas.microsoft.com/office/drawing/2014/main" id="{F741844D-E000-CC46-8C94-F622AF398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2" name="Oval 84">
                <a:extLst>
                  <a:ext uri="{FF2B5EF4-FFF2-40B4-BE49-F238E27FC236}">
                    <a16:creationId xmlns:a16="http://schemas.microsoft.com/office/drawing/2014/main" id="{6E4D2BA6-B7E5-914D-AA18-D0471CAB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73" name="Oval 85">
                <a:extLst>
                  <a:ext uri="{FF2B5EF4-FFF2-40B4-BE49-F238E27FC236}">
                    <a16:creationId xmlns:a16="http://schemas.microsoft.com/office/drawing/2014/main" id="{84A5ECBE-6986-5A40-9CEA-B27B1658D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7974" name="Rectangle 86">
            <a:extLst>
              <a:ext uri="{FF2B5EF4-FFF2-40B4-BE49-F238E27FC236}">
                <a16:creationId xmlns:a16="http://schemas.microsoft.com/office/drawing/2014/main" id="{351C56BB-BF83-274F-A988-D125818BD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7975" name="Rectangle 87">
            <a:extLst>
              <a:ext uri="{FF2B5EF4-FFF2-40B4-BE49-F238E27FC236}">
                <a16:creationId xmlns:a16="http://schemas.microsoft.com/office/drawing/2014/main" id="{316BAB77-9418-984D-95EB-58ACCD56D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0480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pic>
        <p:nvPicPr>
          <p:cNvPr id="37976" name="Picture 88">
            <a:extLst>
              <a:ext uri="{FF2B5EF4-FFF2-40B4-BE49-F238E27FC236}">
                <a16:creationId xmlns:a16="http://schemas.microsoft.com/office/drawing/2014/main" id="{0BD82054-0F83-B949-892A-58169B6BF54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7" name="Picture 89">
            <a:extLst>
              <a:ext uri="{FF2B5EF4-FFF2-40B4-BE49-F238E27FC236}">
                <a16:creationId xmlns:a16="http://schemas.microsoft.com/office/drawing/2014/main" id="{11E3F089-9194-354B-A6ED-DA205BF4DA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8" name="Picture 90">
            <a:extLst>
              <a:ext uri="{FF2B5EF4-FFF2-40B4-BE49-F238E27FC236}">
                <a16:creationId xmlns:a16="http://schemas.microsoft.com/office/drawing/2014/main" id="{5B999970-A4DA-8244-893E-00687F6D904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979" name="Picture 91">
            <a:extLst>
              <a:ext uri="{FF2B5EF4-FFF2-40B4-BE49-F238E27FC236}">
                <a16:creationId xmlns:a16="http://schemas.microsoft.com/office/drawing/2014/main" id="{F6A2CA7A-6378-B340-BE98-B0657541A1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981" name="Line 93">
            <a:extLst>
              <a:ext uri="{FF2B5EF4-FFF2-40B4-BE49-F238E27FC236}">
                <a16:creationId xmlns:a16="http://schemas.microsoft.com/office/drawing/2014/main" id="{6D6305AD-B96A-B742-9607-DE076D50C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2" name="Line 94">
            <a:extLst>
              <a:ext uri="{FF2B5EF4-FFF2-40B4-BE49-F238E27FC236}">
                <a16:creationId xmlns:a16="http://schemas.microsoft.com/office/drawing/2014/main" id="{58687C14-4C88-814E-9866-F51527A25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3" name="Rectangle 95">
            <a:extLst>
              <a:ext uri="{FF2B5EF4-FFF2-40B4-BE49-F238E27FC236}">
                <a16:creationId xmlns:a16="http://schemas.microsoft.com/office/drawing/2014/main" id="{F8EA585D-CEAC-DD42-88A8-BCB99D96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12.125.133.90</a:t>
            </a:r>
          </a:p>
        </p:txBody>
      </p:sp>
      <p:sp>
        <p:nvSpPr>
          <p:cNvPr id="37984" name="Rectangle 96">
            <a:extLst>
              <a:ext uri="{FF2B5EF4-FFF2-40B4-BE49-F238E27FC236}">
                <a16:creationId xmlns:a16="http://schemas.microsoft.com/office/drawing/2014/main" id="{491DF3E8-01C5-6B41-8F0D-56608AA8D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12.127.0.121</a:t>
            </a:r>
          </a:p>
        </p:txBody>
      </p:sp>
      <p:sp>
        <p:nvSpPr>
          <p:cNvPr id="37985" name="Line 97">
            <a:extLst>
              <a:ext uri="{FF2B5EF4-FFF2-40B4-BE49-F238E27FC236}">
                <a16:creationId xmlns:a16="http://schemas.microsoft.com/office/drawing/2014/main" id="{AE395402-69A4-3342-9B97-CA220E070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6" name="Rectangle 98">
            <a:extLst>
              <a:ext uri="{FF2B5EF4-FFF2-40B4-BE49-F238E27FC236}">
                <a16:creationId xmlns:a16="http://schemas.microsoft.com/office/drawing/2014/main" id="{B1FF87F3-C5C9-AE42-AB33-729B0BB2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12.127.0.121</a:t>
            </a:r>
          </a:p>
        </p:txBody>
      </p:sp>
      <p:sp>
        <p:nvSpPr>
          <p:cNvPr id="37987" name="Line 99">
            <a:extLst>
              <a:ext uri="{FF2B5EF4-FFF2-40B4-BE49-F238E27FC236}">
                <a16:creationId xmlns:a16="http://schemas.microsoft.com/office/drawing/2014/main" id="{7B307CD6-DE38-BB41-BADB-D271AB601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8" name="Line 100">
            <a:extLst>
              <a:ext uri="{FF2B5EF4-FFF2-40B4-BE49-F238E27FC236}">
                <a16:creationId xmlns:a16="http://schemas.microsoft.com/office/drawing/2014/main" id="{44C20931-B7F5-2E4A-8549-247EC4B7A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89" name="Line 101">
            <a:extLst>
              <a:ext uri="{FF2B5EF4-FFF2-40B4-BE49-F238E27FC236}">
                <a16:creationId xmlns:a16="http://schemas.microsoft.com/office/drawing/2014/main" id="{49D53562-CF42-0646-8472-13E408CD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1" name="AutoShape 103">
            <a:extLst>
              <a:ext uri="{FF2B5EF4-FFF2-40B4-BE49-F238E27FC236}">
                <a16:creationId xmlns:a16="http://schemas.microsoft.com/office/drawing/2014/main" id="{4A60DA9D-5DC3-9842-A114-DE1DA7A7CC72}"/>
              </a:ext>
            </a:extLst>
          </p:cNvPr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3" name="AutoShape 105">
            <a:extLst>
              <a:ext uri="{FF2B5EF4-FFF2-40B4-BE49-F238E27FC236}">
                <a16:creationId xmlns:a16="http://schemas.microsoft.com/office/drawing/2014/main" id="{06A87288-4C50-1F43-AE52-7CDE6723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7994" name="AutoShape 106">
            <a:extLst>
              <a:ext uri="{FF2B5EF4-FFF2-40B4-BE49-F238E27FC236}">
                <a16:creationId xmlns:a16="http://schemas.microsoft.com/office/drawing/2014/main" id="{7BBAB966-7A1D-C045-970A-0D14E184179E}"/>
              </a:ext>
            </a:extLst>
          </p:cNvPr>
          <p:cNvSpPr>
            <a:spLocks noChangeArrowheads="1"/>
          </p:cNvSpPr>
          <p:nvPr/>
        </p:nvSpPr>
        <p:spPr bwMode="auto">
          <a:xfrm rot="-19964282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4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>
            <a:extLst>
              <a:ext uri="{FF2B5EF4-FFF2-40B4-BE49-F238E27FC236}">
                <a16:creationId xmlns:a16="http://schemas.microsoft.com/office/drawing/2014/main" id="{C9EE2261-4471-4E45-BBF8-3B87F3EF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9C654-6790-3544-B47C-ACAA172E2A7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5154" name="Text Box 82">
            <a:extLst>
              <a:ext uri="{FF2B5EF4-FFF2-40B4-BE49-F238E27FC236}">
                <a16:creationId xmlns:a16="http://schemas.microsoft.com/office/drawing/2014/main" id="{927D4BA9-1AD6-3F45-8EB8-EE232AE4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153" name="Text Box 81">
            <a:extLst>
              <a:ext uri="{FF2B5EF4-FFF2-40B4-BE49-F238E27FC236}">
                <a16:creationId xmlns:a16="http://schemas.microsoft.com/office/drawing/2014/main" id="{F034F9FD-0587-8E4A-A32A-E257ED0A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Forwarding Table</a:t>
            </a:r>
          </a:p>
        </p:txBody>
      </p:sp>
      <p:sp>
        <p:nvSpPr>
          <p:cNvPr id="515074" name="AutoShape 2">
            <a:extLst>
              <a:ext uri="{FF2B5EF4-FFF2-40B4-BE49-F238E27FC236}">
                <a16:creationId xmlns:a16="http://schemas.microsoft.com/office/drawing/2014/main" id="{F6AD77FA-396C-DC44-B7D9-D46E6FE40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5" name="AutoShape 3">
            <a:extLst>
              <a:ext uri="{FF2B5EF4-FFF2-40B4-BE49-F238E27FC236}">
                <a16:creationId xmlns:a16="http://schemas.microsoft.com/office/drawing/2014/main" id="{629BEAA9-C7A8-354A-9A40-FFBA534E6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76" name="Rectangle 4">
            <a:extLst>
              <a:ext uri="{FF2B5EF4-FFF2-40B4-BE49-F238E27FC236}">
                <a16:creationId xmlns:a16="http://schemas.microsoft.com/office/drawing/2014/main" id="{02B8B7A4-7F4A-494D-B9B9-2E1E039D0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dirty="0">
                <a:ea typeface="宋体" charset="0"/>
                <a:cs typeface="宋体" charset="0"/>
              </a:rPr>
              <a:t>Join EGP with IGP For Connectivity</a:t>
            </a:r>
          </a:p>
        </p:txBody>
      </p:sp>
      <p:sp>
        <p:nvSpPr>
          <p:cNvPr id="515077" name="Text Box 5">
            <a:extLst>
              <a:ext uri="{FF2B5EF4-FFF2-40B4-BE49-F238E27FC236}">
                <a16:creationId xmlns:a16="http://schemas.microsoft.com/office/drawing/2014/main" id="{83018612-FA5F-1C40-9586-B48C43576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15078" name="Text Box 6">
            <a:extLst>
              <a:ext uri="{FF2B5EF4-FFF2-40B4-BE49-F238E27FC236}">
                <a16:creationId xmlns:a16="http://schemas.microsoft.com/office/drawing/2014/main" id="{CFC8B835-065F-BA46-A178-83EF540B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15079" name="Line 7">
            <a:extLst>
              <a:ext uri="{FF2B5EF4-FFF2-40B4-BE49-F238E27FC236}">
                <a16:creationId xmlns:a16="http://schemas.microsoft.com/office/drawing/2014/main" id="{312A0BA6-40F8-5447-82A5-18815D3B0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0" name="Picture 8">
            <a:extLst>
              <a:ext uri="{FF2B5EF4-FFF2-40B4-BE49-F238E27FC236}">
                <a16:creationId xmlns:a16="http://schemas.microsoft.com/office/drawing/2014/main" id="{9792BC72-2145-4D46-B299-97888EBCE2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5081" name="Picture 9">
            <a:extLst>
              <a:ext uri="{FF2B5EF4-FFF2-40B4-BE49-F238E27FC236}">
                <a16:creationId xmlns:a16="http://schemas.microsoft.com/office/drawing/2014/main" id="{A0309205-105F-7D42-AFA7-EABCA8A66E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2" name="Text Box 10">
            <a:extLst>
              <a:ext uri="{FF2B5EF4-FFF2-40B4-BE49-F238E27FC236}">
                <a16:creationId xmlns:a16="http://schemas.microsoft.com/office/drawing/2014/main" id="{7FF18AFC-077F-0D4E-9E4B-CA33B3AE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515083" name="AutoShape 11">
            <a:extLst>
              <a:ext uri="{FF2B5EF4-FFF2-40B4-BE49-F238E27FC236}">
                <a16:creationId xmlns:a16="http://schemas.microsoft.com/office/drawing/2014/main" id="{9BFBD1F0-8C75-4D4B-AB1F-39BD4E99A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084" name="Text Box 12">
            <a:extLst>
              <a:ext uri="{FF2B5EF4-FFF2-40B4-BE49-F238E27FC236}">
                <a16:creationId xmlns:a16="http://schemas.microsoft.com/office/drawing/2014/main" id="{DAFA6020-B5FF-A84F-8D8E-463134AE3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192087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085" name="Text Box 13">
            <a:extLst>
              <a:ext uri="{FF2B5EF4-FFF2-40B4-BE49-F238E27FC236}">
                <a16:creationId xmlns:a16="http://schemas.microsoft.com/office/drawing/2014/main" id="{EC9C72D0-ACE1-114B-8935-3172695D7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743200"/>
            <a:ext cx="1463675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087" name="Line 15">
            <a:extLst>
              <a:ext uri="{FF2B5EF4-FFF2-40B4-BE49-F238E27FC236}">
                <a16:creationId xmlns:a16="http://schemas.microsoft.com/office/drawing/2014/main" id="{067E9481-DBA0-4947-806D-560DA204D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15088" name="Picture 16">
            <a:extLst>
              <a:ext uri="{FF2B5EF4-FFF2-40B4-BE49-F238E27FC236}">
                <a16:creationId xmlns:a16="http://schemas.microsoft.com/office/drawing/2014/main" id="{639F611B-FE7D-4542-838D-BFDC569D9A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9" name="Freeform 17">
            <a:extLst>
              <a:ext uri="{FF2B5EF4-FFF2-40B4-BE49-F238E27FC236}">
                <a16:creationId xmlns:a16="http://schemas.microsoft.com/office/drawing/2014/main" id="{A8AD5977-9E21-1F40-92CA-738B768849BD}"/>
              </a:ext>
            </a:extLst>
          </p:cNvPr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406400 h 672"/>
              <a:gd name="T2" fmla="*/ 304800 w 864"/>
              <a:gd name="T3" fmla="*/ 330200 h 672"/>
              <a:gd name="T4" fmla="*/ 381000 w 864"/>
              <a:gd name="T5" fmla="*/ 101600 h 672"/>
              <a:gd name="T6" fmla="*/ 838200 w 864"/>
              <a:gd name="T7" fmla="*/ 939800 h 672"/>
              <a:gd name="T8" fmla="*/ 838200 w 864"/>
              <a:gd name="T9" fmla="*/ 863600 h 672"/>
              <a:gd name="T10" fmla="*/ 1371600 w 864"/>
              <a:gd name="T11" fmla="*/ 482600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5098" name="Picture 26">
            <a:extLst>
              <a:ext uri="{FF2B5EF4-FFF2-40B4-BE49-F238E27FC236}">
                <a16:creationId xmlns:a16="http://schemas.microsoft.com/office/drawing/2014/main" id="{465EDCE6-2E6C-744C-A1BD-F9C3F32B2A1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5086" name="AutoShape 14">
            <a:extLst>
              <a:ext uri="{FF2B5EF4-FFF2-40B4-BE49-F238E27FC236}">
                <a16:creationId xmlns:a16="http://schemas.microsoft.com/office/drawing/2014/main" id="{B8290DD9-F3E6-E14F-BE0C-5AF9203B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43029" name="Group 61">
            <a:extLst>
              <a:ext uri="{FF2B5EF4-FFF2-40B4-BE49-F238E27FC236}">
                <a16:creationId xmlns:a16="http://schemas.microsoft.com/office/drawing/2014/main" id="{B26D671D-E6AD-1547-8A48-FC646F0CBFE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515108" name="Text Box 36">
              <a:extLst>
                <a:ext uri="{FF2B5EF4-FFF2-40B4-BE49-F238E27FC236}">
                  <a16:creationId xmlns:a16="http://schemas.microsoft.com/office/drawing/2014/main" id="{ADC4469F-D883-7E48-BC23-F88EBC752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EGP</a:t>
              </a:r>
            </a:p>
          </p:txBody>
        </p:sp>
        <p:sp>
          <p:nvSpPr>
            <p:cNvPr id="515101" name="Rectangle 29">
              <a:extLst>
                <a:ext uri="{FF2B5EF4-FFF2-40B4-BE49-F238E27FC236}">
                  <a16:creationId xmlns:a16="http://schemas.microsoft.com/office/drawing/2014/main" id="{9EA31576-84CB-EB4F-A4CB-1DFB70B4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2" name="Text Box 30">
              <a:extLst>
                <a:ext uri="{FF2B5EF4-FFF2-40B4-BE49-F238E27FC236}">
                  <a16:creationId xmlns:a16="http://schemas.microsoft.com/office/drawing/2014/main" id="{A0F22C8C-AE81-7C4D-94EC-1D4B96AA9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192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515103" name="Text Box 31">
              <a:extLst>
                <a:ext uri="{FF2B5EF4-FFF2-40B4-BE49-F238E27FC236}">
                  <a16:creationId xmlns:a16="http://schemas.microsoft.com/office/drawing/2014/main" id="{8F45CD0B-A60C-CA4B-ACAA-04E0A0214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840"/>
              <a:ext cx="115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135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207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.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0/16</a:t>
              </a:r>
            </a:p>
          </p:txBody>
        </p:sp>
        <p:sp>
          <p:nvSpPr>
            <p:cNvPr id="515104" name="Line 32">
              <a:extLst>
                <a:ext uri="{FF2B5EF4-FFF2-40B4-BE49-F238E27FC236}">
                  <a16:creationId xmlns:a16="http://schemas.microsoft.com/office/drawing/2014/main" id="{1E898B37-0DB0-2543-AD5C-7AF0484A66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5" name="Line 33">
              <a:extLst>
                <a:ext uri="{FF2B5EF4-FFF2-40B4-BE49-F238E27FC236}">
                  <a16:creationId xmlns:a16="http://schemas.microsoft.com/office/drawing/2014/main" id="{968B9457-C73B-4942-A651-47D0A5B48A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5106" name="Text Box 34">
              <a:extLst>
                <a:ext uri="{FF2B5EF4-FFF2-40B4-BE49-F238E27FC236}">
                  <a16:creationId xmlns:a16="http://schemas.microsoft.com/office/drawing/2014/main" id="{E886BA20-ABE7-554E-B41B-A825EF1D4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destination</a:t>
              </a:r>
            </a:p>
          </p:txBody>
        </p:sp>
        <p:sp>
          <p:nvSpPr>
            <p:cNvPr id="515107" name="Text Box 35">
              <a:extLst>
                <a:ext uri="{FF2B5EF4-FFF2-40B4-BE49-F238E27FC236}">
                  <a16:creationId xmlns:a16="http://schemas.microsoft.com/office/drawing/2014/main" id="{522C2137-1E11-C540-8086-F14DCDA2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next hop</a:t>
              </a:r>
            </a:p>
          </p:txBody>
        </p:sp>
      </p:grpSp>
      <p:sp>
        <p:nvSpPr>
          <p:cNvPr id="515112" name="Rectangle 40">
            <a:extLst>
              <a:ext uri="{FF2B5EF4-FFF2-40B4-BE49-F238E27FC236}">
                <a16:creationId xmlns:a16="http://schemas.microsoft.com/office/drawing/2014/main" id="{97FFDB51-0E82-0E4D-B37D-99FAB4B6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3" name="Text Box 41">
            <a:extLst>
              <a:ext uri="{FF2B5EF4-FFF2-40B4-BE49-F238E27FC236}">
                <a16:creationId xmlns:a16="http://schemas.microsoft.com/office/drawing/2014/main" id="{ACCF62E3-8C25-D843-9C90-961AEE60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3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14" name="Text Box 42">
            <a:extLst>
              <a:ext uri="{FF2B5EF4-FFF2-40B4-BE49-F238E27FC236}">
                <a16:creationId xmlns:a16="http://schemas.microsoft.com/office/drawing/2014/main" id="{C1185E4E-4A14-494C-8C5F-4958A407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152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15" name="Line 43">
            <a:extLst>
              <a:ext uri="{FF2B5EF4-FFF2-40B4-BE49-F238E27FC236}">
                <a16:creationId xmlns:a16="http://schemas.microsoft.com/office/drawing/2014/main" id="{8F43D4E4-DE34-F247-B4EE-AEB2D0DEE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6" name="Line 44">
            <a:extLst>
              <a:ext uri="{FF2B5EF4-FFF2-40B4-BE49-F238E27FC236}">
                <a16:creationId xmlns:a16="http://schemas.microsoft.com/office/drawing/2014/main" id="{5A3080C0-8CF9-F34F-B2EC-21F27CBA9DA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17" name="Text Box 45">
            <a:extLst>
              <a:ext uri="{FF2B5EF4-FFF2-40B4-BE49-F238E27FC236}">
                <a16:creationId xmlns:a16="http://schemas.microsoft.com/office/drawing/2014/main" id="{6D82BCCB-5713-584F-9E70-1FC077DD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18" name="Text Box 46">
            <a:extLst>
              <a:ext uri="{FF2B5EF4-FFF2-40B4-BE49-F238E27FC236}">
                <a16:creationId xmlns:a16="http://schemas.microsoft.com/office/drawing/2014/main" id="{31EAEBB5-7CBF-364A-B21E-BE7D4C58A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19" name="Rectangle 47">
            <a:extLst>
              <a:ext uri="{FF2B5EF4-FFF2-40B4-BE49-F238E27FC236}">
                <a16:creationId xmlns:a16="http://schemas.microsoft.com/office/drawing/2014/main" id="{19F822FB-8B33-F94D-B5A4-1FD3B5B6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Next  Hop = 192.0.2.1</a:t>
            </a:r>
          </a:p>
        </p:txBody>
      </p:sp>
      <p:sp>
        <p:nvSpPr>
          <p:cNvPr id="515120" name="AutoShape 48">
            <a:extLst>
              <a:ext uri="{FF2B5EF4-FFF2-40B4-BE49-F238E27FC236}">
                <a16:creationId xmlns:a16="http://schemas.microsoft.com/office/drawing/2014/main" id="{4A5DAE14-0E38-D44E-B97D-08D2BAA7658C}"/>
              </a:ext>
            </a:extLst>
          </p:cNvPr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1" name="AutoShape 49">
            <a:extLst>
              <a:ext uri="{FF2B5EF4-FFF2-40B4-BE49-F238E27FC236}">
                <a16:creationId xmlns:a16="http://schemas.microsoft.com/office/drawing/2014/main" id="{01707070-37BD-0941-A5BC-79481C57D1F8}"/>
              </a:ext>
            </a:extLst>
          </p:cNvPr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22" name="Text Box 50">
            <a:extLst>
              <a:ext uri="{FF2B5EF4-FFF2-40B4-BE49-F238E27FC236}">
                <a16:creationId xmlns:a16="http://schemas.microsoft.com/office/drawing/2014/main" id="{AC5138E3-808A-CE49-A114-E6312E3D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52800"/>
            <a:ext cx="1524000" cy="400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23" name="AutoShape 51">
            <a:extLst>
              <a:ext uri="{FF2B5EF4-FFF2-40B4-BE49-F238E27FC236}">
                <a16:creationId xmlns:a16="http://schemas.microsoft.com/office/drawing/2014/main" id="{39CB9687-39D2-8947-BA65-AD30E871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6" name="Rectangle 64">
            <a:extLst>
              <a:ext uri="{FF2B5EF4-FFF2-40B4-BE49-F238E27FC236}">
                <a16:creationId xmlns:a16="http://schemas.microsoft.com/office/drawing/2014/main" id="{99C282C7-595E-BD46-8BE4-1585E90AF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38" name="Text Box 66">
            <a:extLst>
              <a:ext uri="{FF2B5EF4-FFF2-40B4-BE49-F238E27FC236}">
                <a16:creationId xmlns:a16="http://schemas.microsoft.com/office/drawing/2014/main" id="{D32F0B32-3C57-584B-90A0-FE73E5F24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135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207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0/16</a:t>
            </a:r>
          </a:p>
        </p:txBody>
      </p:sp>
      <p:sp>
        <p:nvSpPr>
          <p:cNvPr id="515139" name="Line 67">
            <a:extLst>
              <a:ext uri="{FF2B5EF4-FFF2-40B4-BE49-F238E27FC236}">
                <a16:creationId xmlns:a16="http://schemas.microsoft.com/office/drawing/2014/main" id="{C3E07800-881B-A940-8B74-138C85F5E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0" name="Line 68">
            <a:extLst>
              <a:ext uri="{FF2B5EF4-FFF2-40B4-BE49-F238E27FC236}">
                <a16:creationId xmlns:a16="http://schemas.microsoft.com/office/drawing/2014/main" id="{1D974B99-5683-F140-8135-3EA6382E450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15141" name="Text Box 69">
            <a:extLst>
              <a:ext uri="{FF2B5EF4-FFF2-40B4-BE49-F238E27FC236}">
                <a16:creationId xmlns:a16="http://schemas.microsoft.com/office/drawing/2014/main" id="{AABFDC03-AA8C-344D-B7E9-216739DF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destination</a:t>
            </a:r>
          </a:p>
        </p:txBody>
      </p:sp>
      <p:sp>
        <p:nvSpPr>
          <p:cNvPr id="515142" name="Text Box 70">
            <a:extLst>
              <a:ext uri="{FF2B5EF4-FFF2-40B4-BE49-F238E27FC236}">
                <a16:creationId xmlns:a16="http://schemas.microsoft.com/office/drawing/2014/main" id="{A24EC6C0-DD64-834F-A4EE-148FE906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next hop</a:t>
            </a:r>
          </a:p>
        </p:txBody>
      </p:sp>
      <p:sp>
        <p:nvSpPr>
          <p:cNvPr id="515143" name="Text Box 71">
            <a:extLst>
              <a:ext uri="{FF2B5EF4-FFF2-40B4-BE49-F238E27FC236}">
                <a16:creationId xmlns:a16="http://schemas.microsoft.com/office/drawing/2014/main" id="{9E3886A9-03AA-8E4F-BB46-7F10B6A1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5626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46" name="Text Box 74">
            <a:extLst>
              <a:ext uri="{FF2B5EF4-FFF2-40B4-BE49-F238E27FC236}">
                <a16:creationId xmlns:a16="http://schemas.microsoft.com/office/drawing/2014/main" id="{220CCDE5-2316-4540-A663-EC67F86BA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+</a:t>
            </a:r>
          </a:p>
        </p:txBody>
      </p:sp>
      <p:sp>
        <p:nvSpPr>
          <p:cNvPr id="515147" name="AutoShape 75">
            <a:extLst>
              <a:ext uri="{FF2B5EF4-FFF2-40B4-BE49-F238E27FC236}">
                <a16:creationId xmlns:a16="http://schemas.microsoft.com/office/drawing/2014/main" id="{D49A8A38-5EF9-FD44-8BED-48DCCFC5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515150" name="Text Box 78">
            <a:extLst>
              <a:ext uri="{FF2B5EF4-FFF2-40B4-BE49-F238E27FC236}">
                <a16:creationId xmlns:a16="http://schemas.microsoft.com/office/drawing/2014/main" id="{2543CDC9-0A8C-774A-B527-4FDDA71B4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867400"/>
            <a:ext cx="1752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192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0/30</a:t>
            </a:r>
          </a:p>
        </p:txBody>
      </p:sp>
      <p:sp>
        <p:nvSpPr>
          <p:cNvPr id="515151" name="Text Box 79">
            <a:extLst>
              <a:ext uri="{FF2B5EF4-FFF2-40B4-BE49-F238E27FC236}">
                <a16:creationId xmlns:a16="http://schemas.microsoft.com/office/drawing/2014/main" id="{3E62AC80-5AC6-AD4C-B976-DFC0349CC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463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515155" name="Freeform 83">
            <a:extLst>
              <a:ext uri="{FF2B5EF4-FFF2-40B4-BE49-F238E27FC236}">
                <a16:creationId xmlns:a16="http://schemas.microsoft.com/office/drawing/2014/main" id="{9A167C12-12D0-2943-9A5E-85F59806AB03}"/>
              </a:ext>
            </a:extLst>
          </p:cNvPr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1066800 w 5232"/>
              <a:gd name="T1" fmla="*/ 76200 h 3040"/>
              <a:gd name="T2" fmla="*/ 762000 w 5232"/>
              <a:gd name="T3" fmla="*/ 533400 h 3040"/>
              <a:gd name="T4" fmla="*/ 533400 w 5232"/>
              <a:gd name="T5" fmla="*/ 838200 h 3040"/>
              <a:gd name="T6" fmla="*/ 228600 w 5232"/>
              <a:gd name="T7" fmla="*/ 1295400 h 3040"/>
              <a:gd name="T8" fmla="*/ 76200 w 5232"/>
              <a:gd name="T9" fmla="*/ 1600200 h 3040"/>
              <a:gd name="T10" fmla="*/ 76200 w 5232"/>
              <a:gd name="T11" fmla="*/ 2209800 h 3040"/>
              <a:gd name="T12" fmla="*/ 0 w 5232"/>
              <a:gd name="T13" fmla="*/ 2590800 h 3040"/>
              <a:gd name="T14" fmla="*/ 76200 w 5232"/>
              <a:gd name="T15" fmla="*/ 3048000 h 3040"/>
              <a:gd name="T16" fmla="*/ 152400 w 5232"/>
              <a:gd name="T17" fmla="*/ 3505200 h 3040"/>
              <a:gd name="T18" fmla="*/ 76200 w 5232"/>
              <a:gd name="T19" fmla="*/ 3886200 h 3040"/>
              <a:gd name="T20" fmla="*/ 76200 w 5232"/>
              <a:gd name="T21" fmla="*/ 4267200 h 3040"/>
              <a:gd name="T22" fmla="*/ 152400 w 5232"/>
              <a:gd name="T23" fmla="*/ 4648200 h 3040"/>
              <a:gd name="T24" fmla="*/ 533400 w 5232"/>
              <a:gd name="T25" fmla="*/ 4800600 h 3040"/>
              <a:gd name="T26" fmla="*/ 1143000 w 5232"/>
              <a:gd name="T27" fmla="*/ 4800600 h 3040"/>
              <a:gd name="T28" fmla="*/ 1828800 w 5232"/>
              <a:gd name="T29" fmla="*/ 4800600 h 3040"/>
              <a:gd name="T30" fmla="*/ 2590800 w 5232"/>
              <a:gd name="T31" fmla="*/ 4724400 h 3040"/>
              <a:gd name="T32" fmla="*/ 3124200 w 5232"/>
              <a:gd name="T33" fmla="*/ 4800600 h 3040"/>
              <a:gd name="T34" fmla="*/ 3733800 w 5232"/>
              <a:gd name="T35" fmla="*/ 4648200 h 3040"/>
              <a:gd name="T36" fmla="*/ 4191000 w 5232"/>
              <a:gd name="T37" fmla="*/ 4495800 h 3040"/>
              <a:gd name="T38" fmla="*/ 5181600 w 5232"/>
              <a:gd name="T39" fmla="*/ 4572000 h 3040"/>
              <a:gd name="T40" fmla="*/ 6248400 w 5232"/>
              <a:gd name="T41" fmla="*/ 4572000 h 3040"/>
              <a:gd name="T42" fmla="*/ 7010400 w 5232"/>
              <a:gd name="T43" fmla="*/ 4572000 h 3040"/>
              <a:gd name="T44" fmla="*/ 8001000 w 5232"/>
              <a:gd name="T45" fmla="*/ 4495800 h 3040"/>
              <a:gd name="T46" fmla="*/ 8229600 w 5232"/>
              <a:gd name="T47" fmla="*/ 4343400 h 3040"/>
              <a:gd name="T48" fmla="*/ 8305800 w 5232"/>
              <a:gd name="T49" fmla="*/ 3886200 h 3040"/>
              <a:gd name="T50" fmla="*/ 8229600 w 5232"/>
              <a:gd name="T51" fmla="*/ 3276600 h 3040"/>
              <a:gd name="T52" fmla="*/ 8153400 w 5232"/>
              <a:gd name="T53" fmla="*/ 2819400 h 3040"/>
              <a:gd name="T54" fmla="*/ 7543800 w 5232"/>
              <a:gd name="T55" fmla="*/ 2438400 h 3040"/>
              <a:gd name="T56" fmla="*/ 6477000 w 5232"/>
              <a:gd name="T57" fmla="*/ 2362200 h 3040"/>
              <a:gd name="T58" fmla="*/ 5791200 w 5232"/>
              <a:gd name="T59" fmla="*/ 2362200 h 3040"/>
              <a:gd name="T60" fmla="*/ 5029200 w 5232"/>
              <a:gd name="T61" fmla="*/ 2438400 h 3040"/>
              <a:gd name="T62" fmla="*/ 4343400 w 5232"/>
              <a:gd name="T63" fmla="*/ 2438400 h 3040"/>
              <a:gd name="T64" fmla="*/ 3581400 w 5232"/>
              <a:gd name="T65" fmla="*/ 2438400 h 3040"/>
              <a:gd name="T66" fmla="*/ 3352800 w 5232"/>
              <a:gd name="T67" fmla="*/ 2209800 h 3040"/>
              <a:gd name="T68" fmla="*/ 3276600 w 5232"/>
              <a:gd name="T69" fmla="*/ 1981200 h 3040"/>
              <a:gd name="T70" fmla="*/ 3124200 w 5232"/>
              <a:gd name="T71" fmla="*/ 1600200 h 3040"/>
              <a:gd name="T72" fmla="*/ 2590800 w 5232"/>
              <a:gd name="T73" fmla="*/ 1295400 h 3040"/>
              <a:gd name="T74" fmla="*/ 1905000 w 5232"/>
              <a:gd name="T75" fmla="*/ 1295400 h 3040"/>
              <a:gd name="T76" fmla="*/ 1752600 w 5232"/>
              <a:gd name="T77" fmla="*/ 990600 h 3040"/>
              <a:gd name="T78" fmla="*/ 1752600 w 5232"/>
              <a:gd name="T79" fmla="*/ 533400 h 3040"/>
              <a:gd name="T80" fmla="*/ 1676400 w 5232"/>
              <a:gd name="T81" fmla="*/ 152400 h 3040"/>
              <a:gd name="T82" fmla="*/ 1371600 w 5232"/>
              <a:gd name="T83" fmla="*/ 76200 h 3040"/>
              <a:gd name="T84" fmla="*/ 1066800 w 5232"/>
              <a:gd name="T85" fmla="*/ 76200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64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FDC9A6-EA77-ED46-AEDD-F8EF41D6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063B4-0B3F-D94F-9090-8A41A468B32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0402" name="Rectangle 2">
            <a:extLst>
              <a:ext uri="{FF2B5EF4-FFF2-40B4-BE49-F238E27FC236}">
                <a16:creationId xmlns:a16="http://schemas.microsoft.com/office/drawing/2014/main" id="{DDF677C6-2A9F-8E41-A4E8-EB3839DDB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Implementing Customer/Provider and Peer/Peer relationships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9786BB4-3E0B-624E-8FD5-09CA272C6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086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 transit relationships 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Outbound route filtering </a:t>
            </a:r>
          </a:p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Enforce order of route preference</a:t>
            </a:r>
          </a:p>
          <a:p>
            <a:pPr lvl="1"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provider &lt; peer &lt; customer</a:t>
            </a:r>
          </a:p>
          <a:p>
            <a:pPr eaLnBrk="1" hangingPunct="1">
              <a:buFontTx/>
              <a:buNone/>
              <a:defRPr/>
            </a:pPr>
            <a:endParaRPr lang="en-US" altLang="zh-CN">
              <a:ea typeface="宋体" charset="0"/>
              <a:cs typeface="宋体" charset="0"/>
            </a:endParaRPr>
          </a:p>
          <a:p>
            <a:pPr eaLnBrk="1" hangingPunct="1">
              <a:buFontTx/>
              <a:buNone/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0404" name="Text Box 4">
            <a:extLst>
              <a:ext uri="{FF2B5EF4-FFF2-40B4-BE49-F238E27FC236}">
                <a16:creationId xmlns:a16="http://schemas.microsoft.com/office/drawing/2014/main" id="{1E8E01C0-80A9-1943-981C-3445FE7F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81200"/>
            <a:ext cx="2690813" cy="579438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Two parts: </a:t>
            </a:r>
          </a:p>
        </p:txBody>
      </p:sp>
    </p:spTree>
    <p:extLst>
      <p:ext uri="{BB962C8B-B14F-4D97-AF65-F5344CB8AC3E}">
        <p14:creationId xmlns:p14="http://schemas.microsoft.com/office/powerpoint/2010/main" val="1851796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>
            <a:extLst>
              <a:ext uri="{FF2B5EF4-FFF2-40B4-BE49-F238E27FC236}">
                <a16:creationId xmlns:a16="http://schemas.microsoft.com/office/drawing/2014/main" id="{3AF512DB-7F96-D444-A767-3BEAB72F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D982C6-5259-0842-8CFD-06B27E53E3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2452" name="Rectangle 4">
            <a:extLst>
              <a:ext uri="{FF2B5EF4-FFF2-40B4-BE49-F238E27FC236}">
                <a16:creationId xmlns:a16="http://schemas.microsoft.com/office/drawing/2014/main" id="{496497BB-7428-DC4E-8105-771D29F25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Import Routes </a:t>
            </a:r>
          </a:p>
        </p:txBody>
      </p:sp>
      <p:sp>
        <p:nvSpPr>
          <p:cNvPr id="232468" name="Rectangle 20">
            <a:extLst>
              <a:ext uri="{FF2B5EF4-FFF2-40B4-BE49-F238E27FC236}">
                <a16:creationId xmlns:a16="http://schemas.microsoft.com/office/drawing/2014/main" id="{37BE6083-F714-074D-8F86-3B7E961F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12" name="AutoShape 64">
            <a:extLst>
              <a:ext uri="{FF2B5EF4-FFF2-40B4-BE49-F238E27FC236}">
                <a16:creationId xmlns:a16="http://schemas.microsoft.com/office/drawing/2014/main" id="{565C6FF2-B013-9B45-8097-B36A3C98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09" name="Group 83">
            <a:extLst>
              <a:ext uri="{FF2B5EF4-FFF2-40B4-BE49-F238E27FC236}">
                <a16:creationId xmlns:a16="http://schemas.microsoft.com/office/drawing/2014/main" id="{D9D24472-8A4C-1544-9ECF-852E5C3A33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2451" name="AutoShape 3">
              <a:extLst>
                <a:ext uri="{FF2B5EF4-FFF2-40B4-BE49-F238E27FC236}">
                  <a16:creationId xmlns:a16="http://schemas.microsoft.com/office/drawing/2014/main" id="{A6FFB227-EACA-8340-A66E-B04AB5C6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5" name="AutoShape 27">
              <a:extLst>
                <a:ext uri="{FF2B5EF4-FFF2-40B4-BE49-F238E27FC236}">
                  <a16:creationId xmlns:a16="http://schemas.microsoft.com/office/drawing/2014/main" id="{33F0CE1E-DA5F-E848-BEE7-FE99AF812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2" name="AutoShape 34">
              <a:extLst>
                <a:ext uri="{FF2B5EF4-FFF2-40B4-BE49-F238E27FC236}">
                  <a16:creationId xmlns:a16="http://schemas.microsoft.com/office/drawing/2014/main" id="{C56BDDF3-47E6-424A-BB18-A123FD637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3" name="AutoShape 35">
              <a:extLst>
                <a:ext uri="{FF2B5EF4-FFF2-40B4-BE49-F238E27FC236}">
                  <a16:creationId xmlns:a16="http://schemas.microsoft.com/office/drawing/2014/main" id="{9CD33158-0884-714C-94DE-6C9AC119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4" name="AutoShape 36">
              <a:extLst>
                <a:ext uri="{FF2B5EF4-FFF2-40B4-BE49-F238E27FC236}">
                  <a16:creationId xmlns:a16="http://schemas.microsoft.com/office/drawing/2014/main" id="{703A9145-4145-9F49-AC7F-A5BA80A9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5" name="AutoShape 37">
              <a:extLst>
                <a:ext uri="{FF2B5EF4-FFF2-40B4-BE49-F238E27FC236}">
                  <a16:creationId xmlns:a16="http://schemas.microsoft.com/office/drawing/2014/main" id="{72EB98FF-F156-0242-9A3E-1E820C08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6" name="AutoShape 38">
              <a:extLst>
                <a:ext uri="{FF2B5EF4-FFF2-40B4-BE49-F238E27FC236}">
                  <a16:creationId xmlns:a16="http://schemas.microsoft.com/office/drawing/2014/main" id="{71D22C8D-81B1-5944-968F-B0353612D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7" name="AutoShape 39">
              <a:extLst>
                <a:ext uri="{FF2B5EF4-FFF2-40B4-BE49-F238E27FC236}">
                  <a16:creationId xmlns:a16="http://schemas.microsoft.com/office/drawing/2014/main" id="{2F8019AA-5F54-7D48-97E1-652D40EBD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8" name="AutoShape 40">
              <a:extLst>
                <a:ext uri="{FF2B5EF4-FFF2-40B4-BE49-F238E27FC236}">
                  <a16:creationId xmlns:a16="http://schemas.microsoft.com/office/drawing/2014/main" id="{4086F804-01B8-6746-B114-CB3498A1C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9" name="AutoShape 41">
              <a:extLst>
                <a:ext uri="{FF2B5EF4-FFF2-40B4-BE49-F238E27FC236}">
                  <a16:creationId xmlns:a16="http://schemas.microsoft.com/office/drawing/2014/main" id="{FA6CAC98-4E57-004D-A405-CA9240BCC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1" name="AutoShape 43">
              <a:extLst>
                <a:ext uri="{FF2B5EF4-FFF2-40B4-BE49-F238E27FC236}">
                  <a16:creationId xmlns:a16="http://schemas.microsoft.com/office/drawing/2014/main" id="{FEAA0268-52FB-8C4A-B51B-622A426D0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2" name="AutoShape 44">
              <a:extLst>
                <a:ext uri="{FF2B5EF4-FFF2-40B4-BE49-F238E27FC236}">
                  <a16:creationId xmlns:a16="http://schemas.microsoft.com/office/drawing/2014/main" id="{CE514107-069F-0F47-9DB0-B00520FC0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3" name="AutoShape 45">
              <a:extLst>
                <a:ext uri="{FF2B5EF4-FFF2-40B4-BE49-F238E27FC236}">
                  <a16:creationId xmlns:a16="http://schemas.microsoft.com/office/drawing/2014/main" id="{8A4478CD-7CA3-0E41-BAF8-18C72469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5" name="AutoShape 47">
              <a:extLst>
                <a:ext uri="{FF2B5EF4-FFF2-40B4-BE49-F238E27FC236}">
                  <a16:creationId xmlns:a16="http://schemas.microsoft.com/office/drawing/2014/main" id="{DFEE9A49-443E-DE4D-BE4E-55B288E41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6" name="AutoShape 48">
              <a:extLst>
                <a:ext uri="{FF2B5EF4-FFF2-40B4-BE49-F238E27FC236}">
                  <a16:creationId xmlns:a16="http://schemas.microsoft.com/office/drawing/2014/main" id="{BDD81E8F-52AE-5D4F-B553-BC8E7AEF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7" name="AutoShape 49">
              <a:extLst>
                <a:ext uri="{FF2B5EF4-FFF2-40B4-BE49-F238E27FC236}">
                  <a16:creationId xmlns:a16="http://schemas.microsoft.com/office/drawing/2014/main" id="{A591DF98-11F9-DE4F-9781-D9CE53E5A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8" name="AutoShape 50">
              <a:extLst>
                <a:ext uri="{FF2B5EF4-FFF2-40B4-BE49-F238E27FC236}">
                  <a16:creationId xmlns:a16="http://schemas.microsoft.com/office/drawing/2014/main" id="{CC748638-59F9-084D-AA97-4B3F09200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99" name="AutoShape 51">
              <a:extLst>
                <a:ext uri="{FF2B5EF4-FFF2-40B4-BE49-F238E27FC236}">
                  <a16:creationId xmlns:a16="http://schemas.microsoft.com/office/drawing/2014/main" id="{57045885-AFE7-AF43-9BB9-D36CE07FE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5" name="AutoShape 67">
              <a:extLst>
                <a:ext uri="{FF2B5EF4-FFF2-40B4-BE49-F238E27FC236}">
                  <a16:creationId xmlns:a16="http://schemas.microsoft.com/office/drawing/2014/main" id="{BA687C6C-ABE4-9D4D-A835-3011EF9C2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6" name="AutoShape 68">
              <a:extLst>
                <a:ext uri="{FF2B5EF4-FFF2-40B4-BE49-F238E27FC236}">
                  <a16:creationId xmlns:a16="http://schemas.microsoft.com/office/drawing/2014/main" id="{5893DDD6-2343-2349-94BB-BCCEBC67E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7" name="AutoShape 69">
              <a:extLst>
                <a:ext uri="{FF2B5EF4-FFF2-40B4-BE49-F238E27FC236}">
                  <a16:creationId xmlns:a16="http://schemas.microsoft.com/office/drawing/2014/main" id="{F9D63E9B-6DFB-374D-BE35-E04D731B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8" name="AutoShape 70">
              <a:extLst>
                <a:ext uri="{FF2B5EF4-FFF2-40B4-BE49-F238E27FC236}">
                  <a16:creationId xmlns:a16="http://schemas.microsoft.com/office/drawing/2014/main" id="{03DC60F8-950F-B04D-BC59-7BB739EB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9" name="AutoShape 71">
              <a:extLst>
                <a:ext uri="{FF2B5EF4-FFF2-40B4-BE49-F238E27FC236}">
                  <a16:creationId xmlns:a16="http://schemas.microsoft.com/office/drawing/2014/main" id="{ABC225F9-63FE-6843-8361-198E28500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0" name="AutoShape 72">
              <a:extLst>
                <a:ext uri="{FF2B5EF4-FFF2-40B4-BE49-F238E27FC236}">
                  <a16:creationId xmlns:a16="http://schemas.microsoft.com/office/drawing/2014/main" id="{AA5FA730-E3BC-E644-887A-6BC0AE10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21" name="AutoShape 73">
              <a:extLst>
                <a:ext uri="{FF2B5EF4-FFF2-40B4-BE49-F238E27FC236}">
                  <a16:creationId xmlns:a16="http://schemas.microsoft.com/office/drawing/2014/main" id="{39A95266-BE44-5247-A525-EC9F00A98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2" name="AutoShape 74">
              <a:extLst>
                <a:ext uri="{FF2B5EF4-FFF2-40B4-BE49-F238E27FC236}">
                  <a16:creationId xmlns:a16="http://schemas.microsoft.com/office/drawing/2014/main" id="{A0B92F87-4A78-3F49-A788-2EC40EDC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3" name="AutoShape 75">
              <a:extLst>
                <a:ext uri="{FF2B5EF4-FFF2-40B4-BE49-F238E27FC236}">
                  <a16:creationId xmlns:a16="http://schemas.microsoft.com/office/drawing/2014/main" id="{84FB16B3-43E1-6D4A-8987-5F38018D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4" name="AutoShape 76">
              <a:extLst>
                <a:ext uri="{FF2B5EF4-FFF2-40B4-BE49-F238E27FC236}">
                  <a16:creationId xmlns:a16="http://schemas.microsoft.com/office/drawing/2014/main" id="{ECC05AEC-E399-3841-9B20-4C5AD766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5" name="AutoShape 77">
              <a:extLst>
                <a:ext uri="{FF2B5EF4-FFF2-40B4-BE49-F238E27FC236}">
                  <a16:creationId xmlns:a16="http://schemas.microsoft.com/office/drawing/2014/main" id="{FE4EC1C7-F46E-A047-A003-F0078BD68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6" name="AutoShape 78">
              <a:extLst>
                <a:ext uri="{FF2B5EF4-FFF2-40B4-BE49-F238E27FC236}">
                  <a16:creationId xmlns:a16="http://schemas.microsoft.com/office/drawing/2014/main" id="{27076AD5-DE5A-B546-ABA2-29A0C15A2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7" name="AutoShape 79">
              <a:extLst>
                <a:ext uri="{FF2B5EF4-FFF2-40B4-BE49-F238E27FC236}">
                  <a16:creationId xmlns:a16="http://schemas.microsoft.com/office/drawing/2014/main" id="{20962F8B-7B67-3341-AF05-7C163A9D7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8" name="AutoShape 80">
              <a:extLst>
                <a:ext uri="{FF2B5EF4-FFF2-40B4-BE49-F238E27FC236}">
                  <a16:creationId xmlns:a16="http://schemas.microsoft.com/office/drawing/2014/main" id="{B8CFBB30-DE8A-2441-9DBE-9EF4E42EF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29" name="AutoShape 81">
              <a:extLst>
                <a:ext uri="{FF2B5EF4-FFF2-40B4-BE49-F238E27FC236}">
                  <a16:creationId xmlns:a16="http://schemas.microsoft.com/office/drawing/2014/main" id="{574CE53E-081F-EC41-8695-00C6947B5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2530" name="AutoShape 82">
              <a:extLst>
                <a:ext uri="{FF2B5EF4-FFF2-40B4-BE49-F238E27FC236}">
                  <a16:creationId xmlns:a16="http://schemas.microsoft.com/office/drawing/2014/main" id="{1A8A9C23-6C5D-2649-B6E8-53F9515EA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32" name="AutoShape 84">
            <a:extLst>
              <a:ext uri="{FF2B5EF4-FFF2-40B4-BE49-F238E27FC236}">
                <a16:creationId xmlns:a16="http://schemas.microsoft.com/office/drawing/2014/main" id="{75DA39CF-1D05-E345-B29E-9D62B826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5814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34" name="AutoShape 86">
            <a:extLst>
              <a:ext uri="{FF2B5EF4-FFF2-40B4-BE49-F238E27FC236}">
                <a16:creationId xmlns:a16="http://schemas.microsoft.com/office/drawing/2014/main" id="{95484E78-A838-3746-A789-60CC35066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191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5" name="AutoShape 87">
            <a:extLst>
              <a:ext uri="{FF2B5EF4-FFF2-40B4-BE49-F238E27FC236}">
                <a16:creationId xmlns:a16="http://schemas.microsoft.com/office/drawing/2014/main" id="{4111F26D-B297-8A43-AE13-C60ACC494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6" name="AutoShape 88">
            <a:extLst>
              <a:ext uri="{FF2B5EF4-FFF2-40B4-BE49-F238E27FC236}">
                <a16:creationId xmlns:a16="http://schemas.microsoft.com/office/drawing/2014/main" id="{92D1B792-7DD4-9946-9F9D-27BD9E776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7" name="AutoShape 89">
            <a:extLst>
              <a:ext uri="{FF2B5EF4-FFF2-40B4-BE49-F238E27FC236}">
                <a16:creationId xmlns:a16="http://schemas.microsoft.com/office/drawing/2014/main" id="{E9A8697C-8934-FC4A-85B3-81D283B3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8" name="AutoShape 90">
            <a:extLst>
              <a:ext uri="{FF2B5EF4-FFF2-40B4-BE49-F238E27FC236}">
                <a16:creationId xmlns:a16="http://schemas.microsoft.com/office/drawing/2014/main" id="{062DF113-0F5A-6547-B899-B0987C120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39" name="AutoShape 91">
            <a:extLst>
              <a:ext uri="{FF2B5EF4-FFF2-40B4-BE49-F238E27FC236}">
                <a16:creationId xmlns:a16="http://schemas.microsoft.com/office/drawing/2014/main" id="{61D947D9-70EC-B14E-ACDD-311332AE58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294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2540" name="AutoShape 92">
            <a:extLst>
              <a:ext uri="{FF2B5EF4-FFF2-40B4-BE49-F238E27FC236}">
                <a16:creationId xmlns:a16="http://schemas.microsoft.com/office/drawing/2014/main" id="{F0B7AA5B-2DB4-E148-8A15-160E97C2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38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1" name="AutoShape 93">
            <a:extLst>
              <a:ext uri="{FF2B5EF4-FFF2-40B4-BE49-F238E27FC236}">
                <a16:creationId xmlns:a16="http://schemas.microsoft.com/office/drawing/2014/main" id="{C8729263-9C4E-6140-AB50-21ADC494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4" name="AutoShape 96">
            <a:extLst>
              <a:ext uri="{FF2B5EF4-FFF2-40B4-BE49-F238E27FC236}">
                <a16:creationId xmlns:a16="http://schemas.microsoft.com/office/drawing/2014/main" id="{6FB84B56-B867-5844-9FE6-7BFE4E60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4384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47" name="AutoShape 99">
            <a:extLst>
              <a:ext uri="{FF2B5EF4-FFF2-40B4-BE49-F238E27FC236}">
                <a16:creationId xmlns:a16="http://schemas.microsoft.com/office/drawing/2014/main" id="{8D043B03-07F7-834B-B937-5CEF9EFB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8" name="AutoShape 100">
            <a:extLst>
              <a:ext uri="{FF2B5EF4-FFF2-40B4-BE49-F238E27FC236}">
                <a16:creationId xmlns:a16="http://schemas.microsoft.com/office/drawing/2014/main" id="{98EA79CC-0248-6E40-A055-B41E358F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49" name="AutoShape 101">
            <a:extLst>
              <a:ext uri="{FF2B5EF4-FFF2-40B4-BE49-F238E27FC236}">
                <a16:creationId xmlns:a16="http://schemas.microsoft.com/office/drawing/2014/main" id="{7BE163FB-D66E-2446-9E90-D552AEFF8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0" name="AutoShape 102">
            <a:extLst>
              <a:ext uri="{FF2B5EF4-FFF2-40B4-BE49-F238E27FC236}">
                <a16:creationId xmlns:a16="http://schemas.microsoft.com/office/drawing/2014/main" id="{66399968-3EA7-9848-8071-A33163CF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1" name="AutoShape 103">
            <a:extLst>
              <a:ext uri="{FF2B5EF4-FFF2-40B4-BE49-F238E27FC236}">
                <a16:creationId xmlns:a16="http://schemas.microsoft.com/office/drawing/2014/main" id="{974C9FFD-5C30-4540-9A26-21A850AC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2" name="AutoShape 104">
            <a:extLst>
              <a:ext uri="{FF2B5EF4-FFF2-40B4-BE49-F238E27FC236}">
                <a16:creationId xmlns:a16="http://schemas.microsoft.com/office/drawing/2014/main" id="{6CCBCCEF-DE0B-7441-B6B5-001519C70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384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2553" name="AutoShape 105">
            <a:extLst>
              <a:ext uri="{FF2B5EF4-FFF2-40B4-BE49-F238E27FC236}">
                <a16:creationId xmlns:a16="http://schemas.microsoft.com/office/drawing/2014/main" id="{18B38B52-9D67-3B48-97C6-87BDE6F5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2555" name="AutoShape 107">
            <a:extLst>
              <a:ext uri="{FF2B5EF4-FFF2-40B4-BE49-F238E27FC236}">
                <a16:creationId xmlns:a16="http://schemas.microsoft.com/office/drawing/2014/main" id="{83C51234-F58F-A448-94D0-27E15BF10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054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57" name="AutoShape 109">
            <a:extLst>
              <a:ext uri="{FF2B5EF4-FFF2-40B4-BE49-F238E27FC236}">
                <a16:creationId xmlns:a16="http://schemas.microsoft.com/office/drawing/2014/main" id="{375867B3-A2A8-9B48-B61E-14652D2F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8" name="AutoShape 110">
            <a:extLst>
              <a:ext uri="{FF2B5EF4-FFF2-40B4-BE49-F238E27FC236}">
                <a16:creationId xmlns:a16="http://schemas.microsoft.com/office/drawing/2014/main" id="{E581E33B-ECA4-1840-ADE7-38FF0A46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59" name="AutoShape 111">
            <a:extLst>
              <a:ext uri="{FF2B5EF4-FFF2-40B4-BE49-F238E27FC236}">
                <a16:creationId xmlns:a16="http://schemas.microsoft.com/office/drawing/2014/main" id="{981002BE-16C2-FF4D-A447-8FFD514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0" name="AutoShape 112">
            <a:extLst>
              <a:ext uri="{FF2B5EF4-FFF2-40B4-BE49-F238E27FC236}">
                <a16:creationId xmlns:a16="http://schemas.microsoft.com/office/drawing/2014/main" id="{FD58081D-0709-8B45-9A8A-1411F291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1" name="AutoShape 113">
            <a:extLst>
              <a:ext uri="{FF2B5EF4-FFF2-40B4-BE49-F238E27FC236}">
                <a16:creationId xmlns:a16="http://schemas.microsoft.com/office/drawing/2014/main" id="{4F66CA6A-A03D-9047-B3D6-76562BF8E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2" name="AutoShape 114">
            <a:extLst>
              <a:ext uri="{FF2B5EF4-FFF2-40B4-BE49-F238E27FC236}">
                <a16:creationId xmlns:a16="http://schemas.microsoft.com/office/drawing/2014/main" id="{1699BC57-A373-2A49-8902-BCDF15254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3" name="AutoShape 115">
            <a:extLst>
              <a:ext uri="{FF2B5EF4-FFF2-40B4-BE49-F238E27FC236}">
                <a16:creationId xmlns:a16="http://schemas.microsoft.com/office/drawing/2014/main" id="{B4F46B0A-92AD-8847-8AF5-49CA3DB0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4" name="AutoShape 116">
            <a:extLst>
              <a:ext uri="{FF2B5EF4-FFF2-40B4-BE49-F238E27FC236}">
                <a16:creationId xmlns:a16="http://schemas.microsoft.com/office/drawing/2014/main" id="{5C1A6903-42AA-2849-B2A0-5EC62305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2565" name="AutoShape 117">
            <a:extLst>
              <a:ext uri="{FF2B5EF4-FFF2-40B4-BE49-F238E27FC236}">
                <a16:creationId xmlns:a16="http://schemas.microsoft.com/office/drawing/2014/main" id="{4909740F-79FB-1245-8F3A-9881AD6E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2566" name="AutoShape 118">
            <a:extLst>
              <a:ext uri="{FF2B5EF4-FFF2-40B4-BE49-F238E27FC236}">
                <a16:creationId xmlns:a16="http://schemas.microsoft.com/office/drawing/2014/main" id="{CB3011FD-1BFD-374E-B5E3-44BD4799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138" name="Group 120">
            <a:extLst>
              <a:ext uri="{FF2B5EF4-FFF2-40B4-BE49-F238E27FC236}">
                <a16:creationId xmlns:a16="http://schemas.microsoft.com/office/drawing/2014/main" id="{C549E00F-FC4B-CF46-8059-169EB8B0DF1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43000"/>
            <a:ext cx="8686800" cy="609600"/>
            <a:chOff x="144" y="912"/>
            <a:chExt cx="5472" cy="384"/>
          </a:xfrm>
        </p:grpSpPr>
        <p:sp>
          <p:nvSpPr>
            <p:cNvPr id="232545" name="Rectangle 97">
              <a:extLst>
                <a:ext uri="{FF2B5EF4-FFF2-40B4-BE49-F238E27FC236}">
                  <a16:creationId xmlns:a16="http://schemas.microsoft.com/office/drawing/2014/main" id="{450DF3DC-0158-5545-8956-C74165A24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12"/>
              <a:ext cx="5472" cy="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6" name="Text Box 28">
              <a:extLst>
                <a:ext uri="{FF2B5EF4-FFF2-40B4-BE49-F238E27FC236}">
                  <a16:creationId xmlns:a16="http://schemas.microsoft.com/office/drawing/2014/main" id="{F79FF56B-86F7-224A-86F5-A1A9E2590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08"/>
              <a:ext cx="11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 route</a:t>
              </a:r>
            </a:p>
          </p:txBody>
        </p:sp>
        <p:sp>
          <p:nvSpPr>
            <p:cNvPr id="232477" name="AutoShape 29">
              <a:extLst>
                <a:ext uri="{FF2B5EF4-FFF2-40B4-BE49-F238E27FC236}">
                  <a16:creationId xmlns:a16="http://schemas.microsoft.com/office/drawing/2014/main" id="{6078E45E-0B34-1043-8FB6-D9D8D68EF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78" name="Text Box 30">
              <a:extLst>
                <a:ext uri="{FF2B5EF4-FFF2-40B4-BE49-F238E27FC236}">
                  <a16:creationId xmlns:a16="http://schemas.microsoft.com/office/drawing/2014/main" id="{AC0F7982-6838-EA45-8DDC-3C902FD43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008"/>
              <a:ext cx="11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 route</a:t>
              </a:r>
            </a:p>
          </p:txBody>
        </p:sp>
        <p:sp>
          <p:nvSpPr>
            <p:cNvPr id="232479" name="AutoShape 31">
              <a:extLst>
                <a:ext uri="{FF2B5EF4-FFF2-40B4-BE49-F238E27FC236}">
                  <a16:creationId xmlns:a16="http://schemas.microsoft.com/office/drawing/2014/main" id="{02A9E80D-17C5-AF41-B470-FC334545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0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480" name="Text Box 32">
              <a:extLst>
                <a:ext uri="{FF2B5EF4-FFF2-40B4-BE49-F238E27FC236}">
                  <a16:creationId xmlns:a16="http://schemas.microsoft.com/office/drawing/2014/main" id="{EEBC00CD-C859-A14B-BF3F-899EBA2E6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008"/>
              <a:ext cx="8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 route</a:t>
              </a:r>
            </a:p>
          </p:txBody>
        </p:sp>
        <p:sp>
          <p:nvSpPr>
            <p:cNvPr id="232490" name="AutoShape 42">
              <a:extLst>
                <a:ext uri="{FF2B5EF4-FFF2-40B4-BE49-F238E27FC236}">
                  <a16:creationId xmlns:a16="http://schemas.microsoft.com/office/drawing/2014/main" id="{F28123F4-4437-8444-A837-4B3C3F542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2513" name="Text Box 65">
              <a:extLst>
                <a:ext uri="{FF2B5EF4-FFF2-40B4-BE49-F238E27FC236}">
                  <a16:creationId xmlns:a16="http://schemas.microsoft.com/office/drawing/2014/main" id="{E68AB32E-3854-9D46-AFDE-764F0D9D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008"/>
              <a:ext cx="7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ISP route</a:t>
              </a:r>
            </a:p>
          </p:txBody>
        </p:sp>
        <p:sp>
          <p:nvSpPr>
            <p:cNvPr id="232567" name="AutoShape 119">
              <a:extLst>
                <a:ext uri="{FF2B5EF4-FFF2-40B4-BE49-F238E27FC236}">
                  <a16:creationId xmlns:a16="http://schemas.microsoft.com/office/drawing/2014/main" id="{47D27950-1E3D-E94D-83C0-1B040F63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05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2569" name="AutoShape 121">
            <a:extLst>
              <a:ext uri="{FF2B5EF4-FFF2-40B4-BE49-F238E27FC236}">
                <a16:creationId xmlns:a16="http://schemas.microsoft.com/office/drawing/2014/main" id="{84E40D2A-FDB5-0D46-A81C-D0A05EB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6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4D5383-5D77-EB48-B6F3-0678C6B3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15C9-BF7D-0148-AA39-63F16F7596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95F8520-3C99-5E49-AA89-DE5DBEB5D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Routing Domains</a:t>
            </a:r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ED67681D-7E6E-644E-82F9-67F69EF8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89925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 collection of physical networks glued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using IP, that have a unified administrative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routing policy.</a:t>
            </a: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DF34EB94-2B81-7E43-A632-913B218F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Campus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Corporate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ISP Internal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960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</p:spTree>
    <p:extLst>
      <p:ext uri="{BB962C8B-B14F-4D97-AF65-F5344CB8AC3E}">
        <p14:creationId xmlns:p14="http://schemas.microsoft.com/office/powerpoint/2010/main" val="3778029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4E45D3-46E6-014E-B0D4-6D47A31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5166E-4213-2E47-8946-7E946362D7A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B62E6ECB-B87F-F54D-B912-82E45E6A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Systems (ASes)</a:t>
            </a:r>
          </a:p>
        </p:txBody>
      </p:sp>
      <p:sp>
        <p:nvSpPr>
          <p:cNvPr id="553987" name="Text Box 3">
            <a:extLst>
              <a:ext uri="{FF2B5EF4-FFF2-40B4-BE49-F238E27FC236}">
                <a16:creationId xmlns:a16="http://schemas.microsoft.com/office/drawing/2014/main" id="{3D2419C1-1DC8-E240-9E2F-A27AAFB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032750" cy="6413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 autonomous system is an autonomous routing domain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that has been assigned an Autonomous System Number (ASN).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A35314EE-5CF9-E547-B773-C48A8FB0FED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8077200" cy="2438400"/>
            <a:chOff x="384" y="2496"/>
            <a:chExt cx="5088" cy="1536"/>
          </a:xfrm>
        </p:grpSpPr>
        <p:sp>
          <p:nvSpPr>
            <p:cNvPr id="553989" name="Rectangle 5">
              <a:extLst>
                <a:ext uri="{FF2B5EF4-FFF2-40B4-BE49-F238E27FC236}">
                  <a16:creationId xmlns:a16="http://schemas.microsoft.com/office/drawing/2014/main" id="{CC3A8AA0-2653-7545-848A-60ECB89C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96"/>
              <a:ext cx="5088" cy="153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3990" name="Text Box 6">
              <a:extLst>
                <a:ext uri="{FF2B5EF4-FFF2-40B4-BE49-F238E27FC236}">
                  <a16:creationId xmlns:a16="http://schemas.microsoft.com/office/drawing/2014/main" id="{51048712-97B3-304C-A5CE-9DB145D4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36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RFC 1930: Guidelines for creation, selection,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and registration of an Autonomous System</a:t>
              </a:r>
            </a:p>
          </p:txBody>
        </p:sp>
        <p:sp>
          <p:nvSpPr>
            <p:cNvPr id="553991" name="Text Box 7">
              <a:extLst>
                <a:ext uri="{FF2B5EF4-FFF2-40B4-BE49-F238E27FC236}">
                  <a16:creationId xmlns:a16="http://schemas.microsoft.com/office/drawing/2014/main" id="{215C6B39-9353-5545-9336-575FAAED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92"/>
              <a:ext cx="47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…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the administration of an AS appears to other ASes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have a single coherent interior routing plan and presents 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consistent picture of what networks are reachable through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60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Mr.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40FD80-4879-954D-A62E-743A571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79433-9526-6944-BA20-CD6539B177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CF0FCD76-2858-AC44-B42A-734CA839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AS Numbers (ASNs)</a:t>
            </a:r>
          </a:p>
        </p:txBody>
      </p:sp>
      <p:sp>
        <p:nvSpPr>
          <p:cNvPr id="556035" name="Text Box 3">
            <a:extLst>
              <a:ext uri="{FF2B5EF4-FFF2-40B4-BE49-F238E27FC236}">
                <a16:creationId xmlns:a16="http://schemas.microsoft.com/office/drawing/2014/main" id="{F5D17B1B-1FFD-3843-A0CD-212E3CFC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80" y="1198860"/>
            <a:ext cx="533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are 16 and 32 bit values.</a:t>
            </a:r>
          </a:p>
        </p:txBody>
      </p:sp>
      <p:sp>
        <p:nvSpPr>
          <p:cNvPr id="556036" name="Text Box 4">
            <a:extLst>
              <a:ext uri="{FF2B5EF4-FFF2-40B4-BE49-F238E27FC236}">
                <a16:creationId xmlns:a16="http://schemas.microsoft.com/office/drawing/2014/main" id="{A4DEB533-CD22-3644-BC5E-F0F59980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64512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through 65535 are “private”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CAC68629-7C3C-AB4E-BCFD-37D9FC4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772400" cy="3733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Genuity: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MIT: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Harvard: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UC San Diego: 7377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AT&amp;T: 7018, 6341, 5074, 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UUNET: 701, 702, 284, 12199,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Sprint: 1239, 1240, 6211, 6242,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556038" name="Text Box 6">
            <a:extLst>
              <a:ext uri="{FF2B5EF4-FFF2-40B4-BE49-F238E27FC236}">
                <a16:creationId xmlns:a16="http://schemas.microsoft.com/office/drawing/2014/main" id="{EDF77D4F-0A1C-584D-A164-23D4785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4784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represent units of routing policy</a:t>
            </a:r>
          </a:p>
        </p:txBody>
      </p:sp>
      <p:sp>
        <p:nvSpPr>
          <p:cNvPr id="556039" name="Text Box 7">
            <a:extLst>
              <a:ext uri="{FF2B5EF4-FFF2-40B4-BE49-F238E27FC236}">
                <a16:creationId xmlns:a16="http://schemas.microsoft.com/office/drawing/2014/main" id="{735B8151-FD6C-9843-8A0A-05CE374C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9720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Currently over 11,000 in use.</a:t>
            </a:r>
          </a:p>
        </p:txBody>
      </p:sp>
    </p:spTree>
    <p:extLst>
      <p:ext uri="{BB962C8B-B14F-4D97-AF65-F5344CB8AC3E}">
        <p14:creationId xmlns:p14="http://schemas.microsoft.com/office/powerpoint/2010/main" val="16863893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Pakistan Telecom hijacks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75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intra-AS routing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hosts, routers 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same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AS can run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routing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at “edge” of its own AS, has link(s) to router(s) in other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AS’es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8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20498</TotalTime>
  <Words>5193</Words>
  <Application>Microsoft Macintosh PowerPoint</Application>
  <PresentationFormat>On-screen Show (4:3)</PresentationFormat>
  <Paragraphs>1273</Paragraphs>
  <Slides>82</Slides>
  <Notes>41</Notes>
  <HiddenSlides>7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100" baseType="lpstr">
      <vt:lpstr>ＭＳ Ｐゴシック</vt:lpstr>
      <vt:lpstr>宋体</vt:lpstr>
      <vt:lpstr>Arial</vt:lpstr>
      <vt:lpstr>Arial Black</vt:lpstr>
      <vt:lpstr>Calibri</vt:lpstr>
      <vt:lpstr>Calibri Light</vt:lpstr>
      <vt:lpstr>Courier New</vt:lpstr>
      <vt:lpstr>Gill Sans MT</vt:lpstr>
      <vt:lpstr>Helvetica</vt:lpstr>
      <vt:lpstr>Lucida Bright</vt:lpstr>
      <vt:lpstr>Lucida Console</vt:lpstr>
      <vt:lpstr>Times New Roman</vt:lpstr>
      <vt:lpstr>Wingdings</vt:lpstr>
      <vt:lpstr>ZapfDingbats</vt:lpstr>
      <vt:lpstr>1_Office Theme</vt:lpstr>
      <vt:lpstr>Custom Design</vt:lpstr>
      <vt:lpstr>Default Design</vt:lpstr>
      <vt:lpstr>Photo Editor Photo</vt:lpstr>
      <vt:lpstr>PowerPoint Presentation</vt:lpstr>
      <vt:lpstr>Inter-domain routing</vt:lpstr>
      <vt:lpstr>PowerPoint Presentation</vt:lpstr>
      <vt:lpstr>Making routing scalable</vt:lpstr>
      <vt:lpstr>Autonomous Routing Domains</vt:lpstr>
      <vt:lpstr>Autonomous Systems (ASes)</vt:lpstr>
      <vt:lpstr>AS Numbers (ASNs)</vt:lpstr>
      <vt:lpstr>Interdomain routing = routing between autonomous systems</vt:lpstr>
      <vt:lpstr>Internet approach to scalable routing</vt:lpstr>
      <vt:lpstr>Interconnected ASes</vt:lpstr>
      <vt:lpstr>PowerPoint Presentation</vt:lpstr>
      <vt:lpstr>Intra-AS Routing</vt:lpstr>
      <vt:lpstr>OSPF (Open Shortest Path First)</vt:lpstr>
      <vt:lpstr>OSPF “advanced” features</vt:lpstr>
      <vt:lpstr>Hierarchical OSPF</vt:lpstr>
      <vt:lpstr>Hierarchical OSPF</vt:lpstr>
      <vt:lpstr>Inter-AS tasks</vt:lpstr>
      <vt:lpstr>PowerPoint Presentation</vt:lpstr>
      <vt:lpstr>Internet inter-AS routing: BGP</vt:lpstr>
      <vt:lpstr>eBGP, iBGP connections</vt:lpstr>
      <vt:lpstr>BGP basics</vt:lpstr>
      <vt:lpstr>PowerPoint Presentation</vt:lpstr>
      <vt:lpstr>BGP basics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PowerPoint Presentation</vt:lpstr>
      <vt:lpstr>BGP route selection</vt:lpstr>
      <vt:lpstr>Hot Potato Routing</vt:lpstr>
      <vt:lpstr>A dive into the BGP policies</vt:lpstr>
      <vt:lpstr>Nontransit vs. Transit ASes</vt:lpstr>
      <vt:lpstr>Selective Transit</vt:lpstr>
      <vt:lpstr>Customers and Providers</vt:lpstr>
      <vt:lpstr>Customers Don’t Always Need BGP</vt:lpstr>
      <vt:lpstr>Customer-Provider Hierarchy</vt:lpstr>
      <vt:lpstr>The Peering Relationship</vt:lpstr>
      <vt:lpstr>Peering Provides Shortcuts</vt:lpstr>
      <vt:lpstr>BGP-4</vt:lpstr>
      <vt:lpstr>BGP Operations (Simplified) </vt:lpstr>
      <vt:lpstr>Four Types of BGP Messages</vt:lpstr>
      <vt:lpstr>BGP Attributes</vt:lpstr>
      <vt:lpstr>Attributes are Used to Select Best Routes </vt:lpstr>
      <vt:lpstr>BGP Next Hop Attribute</vt:lpstr>
      <vt:lpstr>Join EGP with IGP For Connectivity</vt:lpstr>
      <vt:lpstr>Implementing Customer/Provider and Peer/Peer relationships</vt:lpstr>
      <vt:lpstr>Import Routes </vt:lpstr>
      <vt:lpstr>Export Routes </vt:lpstr>
      <vt:lpstr>How Can Routes be Colored? BGP Communities!</vt:lpstr>
      <vt:lpstr>PowerPoint Presentation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1373</cp:revision>
  <dcterms:created xsi:type="dcterms:W3CDTF">2012-02-13T00:10:32Z</dcterms:created>
  <dcterms:modified xsi:type="dcterms:W3CDTF">2025-04-28T15:43:20Z</dcterms:modified>
</cp:coreProperties>
</file>