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94" r:id="rId1"/>
    <p:sldMasterId id="2147484737" r:id="rId2"/>
    <p:sldMasterId id="2147484750" r:id="rId3"/>
    <p:sldMasterId id="2147484762" r:id="rId4"/>
    <p:sldMasterId id="2147484774" r:id="rId5"/>
    <p:sldMasterId id="2147484788" r:id="rId6"/>
  </p:sldMasterIdLst>
  <p:notesMasterIdLst>
    <p:notesMasterId r:id="rId86"/>
  </p:notesMasterIdLst>
  <p:handoutMasterIdLst>
    <p:handoutMasterId r:id="rId87"/>
  </p:handoutMasterIdLst>
  <p:sldIdLst>
    <p:sldId id="1532" r:id="rId7"/>
    <p:sldId id="524" r:id="rId8"/>
    <p:sldId id="280" r:id="rId9"/>
    <p:sldId id="458" r:id="rId10"/>
    <p:sldId id="459" r:id="rId11"/>
    <p:sldId id="263" r:id="rId12"/>
    <p:sldId id="264" r:id="rId13"/>
    <p:sldId id="268" r:id="rId14"/>
    <p:sldId id="265" r:id="rId15"/>
    <p:sldId id="702" r:id="rId16"/>
    <p:sldId id="703" r:id="rId17"/>
    <p:sldId id="704" r:id="rId18"/>
    <p:sldId id="269" r:id="rId19"/>
    <p:sldId id="1690" r:id="rId20"/>
    <p:sldId id="1691" r:id="rId21"/>
    <p:sldId id="1692" r:id="rId22"/>
    <p:sldId id="281" r:id="rId23"/>
    <p:sldId id="1693" r:id="rId24"/>
    <p:sldId id="1694" r:id="rId25"/>
    <p:sldId id="1718" r:id="rId26"/>
    <p:sldId id="1719" r:id="rId27"/>
    <p:sldId id="1720" r:id="rId28"/>
    <p:sldId id="1722" r:id="rId29"/>
    <p:sldId id="1724" r:id="rId30"/>
    <p:sldId id="1698" r:id="rId31"/>
    <p:sldId id="1725" r:id="rId32"/>
    <p:sldId id="1726" r:id="rId33"/>
    <p:sldId id="1696" r:id="rId34"/>
    <p:sldId id="1699" r:id="rId35"/>
    <p:sldId id="1700" r:id="rId36"/>
    <p:sldId id="1701" r:id="rId37"/>
    <p:sldId id="1702" r:id="rId38"/>
    <p:sldId id="1703" r:id="rId39"/>
    <p:sldId id="1704" r:id="rId40"/>
    <p:sldId id="1705" r:id="rId41"/>
    <p:sldId id="1697" r:id="rId42"/>
    <p:sldId id="1706" r:id="rId43"/>
    <p:sldId id="1707" r:id="rId44"/>
    <p:sldId id="1708" r:id="rId45"/>
    <p:sldId id="1709" r:id="rId46"/>
    <p:sldId id="1717" r:id="rId47"/>
    <p:sldId id="1727" r:id="rId48"/>
    <p:sldId id="1715" r:id="rId49"/>
    <p:sldId id="282" r:id="rId50"/>
    <p:sldId id="283" r:id="rId51"/>
    <p:sldId id="284" r:id="rId52"/>
    <p:sldId id="286" r:id="rId53"/>
    <p:sldId id="287" r:id="rId54"/>
    <p:sldId id="288" r:id="rId55"/>
    <p:sldId id="289" r:id="rId56"/>
    <p:sldId id="290" r:id="rId57"/>
    <p:sldId id="292" r:id="rId58"/>
    <p:sldId id="293" r:id="rId59"/>
    <p:sldId id="294" r:id="rId60"/>
    <p:sldId id="295" r:id="rId61"/>
    <p:sldId id="296" r:id="rId62"/>
    <p:sldId id="301" r:id="rId63"/>
    <p:sldId id="1716" r:id="rId64"/>
    <p:sldId id="302" r:id="rId65"/>
    <p:sldId id="303" r:id="rId66"/>
    <p:sldId id="304" r:id="rId67"/>
    <p:sldId id="305" r:id="rId68"/>
    <p:sldId id="306" r:id="rId69"/>
    <p:sldId id="307" r:id="rId70"/>
    <p:sldId id="383" r:id="rId71"/>
    <p:sldId id="325" r:id="rId72"/>
    <p:sldId id="326" r:id="rId73"/>
    <p:sldId id="327" r:id="rId74"/>
    <p:sldId id="328" r:id="rId75"/>
    <p:sldId id="329" r:id="rId76"/>
    <p:sldId id="331" r:id="rId77"/>
    <p:sldId id="332" r:id="rId78"/>
    <p:sldId id="333" r:id="rId79"/>
    <p:sldId id="385" r:id="rId80"/>
    <p:sldId id="1723" r:id="rId81"/>
    <p:sldId id="1504" r:id="rId82"/>
    <p:sldId id="267" r:id="rId83"/>
    <p:sldId id="1507" r:id="rId84"/>
    <p:sldId id="395" r:id="rId85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034"/>
    <p:restoredTop sz="80272"/>
  </p:normalViewPr>
  <p:slideViewPr>
    <p:cSldViewPr>
      <p:cViewPr varScale="1">
        <p:scale>
          <a:sx n="97" d="100"/>
          <a:sy n="97" d="100"/>
        </p:scale>
        <p:origin x="154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296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5528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viewProps" Target="viewProps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5" Type="http://schemas.openxmlformats.org/officeDocument/2006/relationships/slideMaster" Target="slideMasters/slideMaster5.xml"/><Relationship Id="rId90" Type="http://schemas.openxmlformats.org/officeDocument/2006/relationships/theme" Target="theme/theme1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handoutMaster" Target="handoutMasters/handoutMaster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A467725C-78E9-E95F-D940-B29E1CC4A4C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t" anchorCtr="0" compatLnSpc="1">
            <a:prstTxWarp prst="textNoShape">
              <a:avLst/>
            </a:prstTxWarp>
          </a:bodyPr>
          <a:lstStyle>
            <a:lvl1pPr algn="l" defTabSz="966788" eaLnBrk="1" hangingPunct="1">
              <a:defRPr sz="1300"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F2030613-2848-0769-462D-453B8F805AD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0" name="Rectangle 4">
            <a:extLst>
              <a:ext uri="{FF2B5EF4-FFF2-40B4-BE49-F238E27FC236}">
                <a16:creationId xmlns:a16="http://schemas.microsoft.com/office/drawing/2014/main" id="{4E937E28-8488-E39F-AE38-573C5B30E82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b" anchorCtr="0" compatLnSpc="1">
            <a:prstTxWarp prst="textNoShape">
              <a:avLst/>
            </a:prstTxWarp>
          </a:bodyPr>
          <a:lstStyle>
            <a:lvl1pPr algn="l" defTabSz="966788" eaLnBrk="1" hangingPunct="1">
              <a:defRPr sz="1300"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1" name="Rectangle 5">
            <a:extLst>
              <a:ext uri="{FF2B5EF4-FFF2-40B4-BE49-F238E27FC236}">
                <a16:creationId xmlns:a16="http://schemas.microsoft.com/office/drawing/2014/main" id="{6F42308C-A5EC-D751-3390-2B43DDBBBCA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pPr>
              <a:defRPr/>
            </a:pPr>
            <a:fld id="{1A2FC3AF-EC94-A84E-AE62-BA5A07FE85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5184C0EF-967D-71E2-3A76-BE9771045EC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>
            <a:lvl1pPr algn="l" defTabSz="957263" eaLnBrk="1" hangingPunct="1">
              <a:defRPr sz="1300" b="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AEC49E6A-2A2E-9CE0-A2A3-3315D50D74A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>
            <a:lvl1pPr algn="r" defTabSz="957263" eaLnBrk="1" hangingPunct="1">
              <a:defRPr sz="1300" b="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C3A1DDF3-B440-1013-8E77-AAF8A2C5A5C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6133" name="Rectangle 5">
            <a:extLst>
              <a:ext uri="{FF2B5EF4-FFF2-40B4-BE49-F238E27FC236}">
                <a16:creationId xmlns:a16="http://schemas.microsoft.com/office/drawing/2014/main" id="{401241F9-FF72-EC4A-567F-678C4AB0298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6134" name="Rectangle 6">
            <a:extLst>
              <a:ext uri="{FF2B5EF4-FFF2-40B4-BE49-F238E27FC236}">
                <a16:creationId xmlns:a16="http://schemas.microsoft.com/office/drawing/2014/main" id="{22513B7E-7CD4-DF47-8563-B946C8286A2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b" anchorCtr="0" compatLnSpc="1">
            <a:prstTxWarp prst="textNoShape">
              <a:avLst/>
            </a:prstTxWarp>
          </a:bodyPr>
          <a:lstStyle>
            <a:lvl1pPr algn="l" defTabSz="957263" eaLnBrk="1" hangingPunct="1">
              <a:defRPr sz="1300" b="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5" name="Rectangle 7">
            <a:extLst>
              <a:ext uri="{FF2B5EF4-FFF2-40B4-BE49-F238E27FC236}">
                <a16:creationId xmlns:a16="http://schemas.microsoft.com/office/drawing/2014/main" id="{2FD85796-558A-5259-E267-CBA4498F93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b" anchorCtr="0" compatLnSpc="1">
            <a:prstTxWarp prst="textNoShape">
              <a:avLst/>
            </a:prstTxWarp>
          </a:bodyPr>
          <a:lstStyle>
            <a:lvl1pPr algn="r" defTabSz="957263" eaLnBrk="1" hangingPunct="1">
              <a:defRPr sz="13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61DE876-845E-814B-A07B-7B43A23062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1F59F75-B16E-8749-A621-F1DF9E0D29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8301E5-FEF7-7D46-9432-6D140B94C3B9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3330" name="Rectangle 2">
            <a:extLst>
              <a:ext uri="{FF2B5EF4-FFF2-40B4-BE49-F238E27FC236}">
                <a16:creationId xmlns:a16="http://schemas.microsoft.com/office/drawing/2014/main" id="{8CA13EC6-9B21-374D-9D3D-C4AF84F943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83331" name="Rectangle 3">
            <a:extLst>
              <a:ext uri="{FF2B5EF4-FFF2-40B4-BE49-F238E27FC236}">
                <a16:creationId xmlns:a16="http://schemas.microsoft.com/office/drawing/2014/main" id="{5041EF02-27F3-4C4E-AEE7-C6F60CEA6C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4322" tIns="47162" rIns="94322" bIns="47162"/>
          <a:lstStyle/>
          <a:p>
            <a:pPr eaLnBrk="1" hangingPunct="1">
              <a:defRPr/>
            </a:pPr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849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31BF2CFF-BAFD-D04E-AF83-1195EDB14B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D1CAC-0280-4841-9E09-F51CD6380AA3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E94DAB38-70D3-F146-A36F-40341C6B83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7200A0FC-AE4D-4547-A631-14B036F936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1366781B-3CE4-F64C-BC84-6E30DF10CA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73E412-E6FC-EA49-A14E-C64B298A1DE7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EF345451-17DE-8942-A4E8-F5E2506048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B42B3380-5B20-7A45-AF7C-C45376D3A7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2D9376AF-4A42-9844-AE87-0528CF56B6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EBE8A-599A-3B42-BA2E-4B54CDD5C68B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EC67F7A2-4885-B646-AACE-A4EE5BD481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0725ED61-F3E2-FA46-9118-69223CCD5B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C284FC46-7AB7-A64B-8553-497ADCDDD3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22CDD8-B4E1-4048-A87D-FF3B7C482F5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4B497CA0-0D0E-E644-8752-00539B3750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22BDDB4-EE5D-AB48-8EB0-8C1499A515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46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611E2-22D2-5A4B-95FD-BA570F968091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222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50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5CCCC-1877-3B4D-A58C-5967B5172CD0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079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52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A61F4-51CF-2F44-A1F1-79E1145AF77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2571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54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BECE3-C546-944A-85AB-A15963CEDAA8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8853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56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C36A-6169-E341-98D9-4323E731302D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4222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58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9AC7F-AF24-EA47-BE83-2E314AA7F9AA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993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80BB81B-2B57-0644-908A-6C23D73A0D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554ED2-2879-5B42-A94D-4A6F7724CD6A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69589053-FA8F-FD4C-9553-C511AC19837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66825" y="725488"/>
            <a:ext cx="4784725" cy="3587750"/>
          </a:xfrm>
          <a:noFill/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45060" name="Rectangle 4">
            <a:extLst>
              <a:ext uri="{FF2B5EF4-FFF2-40B4-BE49-F238E27FC236}">
                <a16:creationId xmlns:a16="http://schemas.microsoft.com/office/drawing/2014/main" id="{C0CC4038-6E20-B140-BE4B-C1385C88BF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5934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607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1289E-7EB0-134E-9624-944745ADAE5F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9154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62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27735-61A8-744C-BCC8-C68A1C9F7A7B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482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48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20FB81-4E57-8C4F-A601-46273BC771C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4408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64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2DD6F-5CE3-834F-BA45-33903BE0114D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3578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669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5CC32-D65A-B34A-AEBC-F637B396A9FF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8925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8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altLang="en-US" dirty="0">
                <a:latin typeface="Times New Roman" charset="0"/>
                <a:ea typeface="ＭＳ Ｐゴシック" charset="-128"/>
              </a:rPr>
              <a:t>Does</a:t>
            </a:r>
            <a:r>
              <a:rPr lang="en-US" altLang="en-US" baseline="0" dirty="0">
                <a:latin typeface="Times New Roman" charset="0"/>
                <a:ea typeface="ＭＳ Ｐゴシック" charset="-128"/>
              </a:rPr>
              <a:t> DNS use TCP or UDP? Why?</a:t>
            </a:r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  <p:sp>
        <p:nvSpPr>
          <p:cNvPr id="168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FD87E-4754-3142-9363-1CFA835FDCA9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1305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71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0F01B-BEA6-6546-93AF-883401C08822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1138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745657-5E4A-5B4E-80C1-15FA3604CD5D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0124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1B2B5-ACE1-FE44-835F-8C52DDB3D3BE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6597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459BB-2168-4541-B2B6-682D39DB2535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114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C635DBA-C33F-C341-A6C9-DC0A5B7BB6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97C6FD-7BB5-254B-BFB8-66A116FB6509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6418" name="Rectangle 2">
            <a:extLst>
              <a:ext uri="{FF2B5EF4-FFF2-40B4-BE49-F238E27FC236}">
                <a16:creationId xmlns:a16="http://schemas.microsoft.com/office/drawing/2014/main" id="{A513FC96-04A5-E148-8A90-E3E81D0479C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66825" y="725488"/>
            <a:ext cx="4784725" cy="3587750"/>
          </a:xfrm>
          <a:noFill/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16420" name="Rectangle 4">
            <a:extLst>
              <a:ext uri="{FF2B5EF4-FFF2-40B4-BE49-F238E27FC236}">
                <a16:creationId xmlns:a16="http://schemas.microsoft.com/office/drawing/2014/main" id="{A303A5B9-E6CF-9540-BBA8-2087169016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3572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FAF7D-8A5D-CE41-AC79-F5FA08448EAA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7667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23EFC9-646C-FC49-BD21-A78796B34AC3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9154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59153-25E5-3742-A3C7-D44C71357DAA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3133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altLang="en-US" dirty="0">
                <a:latin typeface="Times New Roman" charset="0"/>
                <a:ea typeface="ＭＳ Ｐゴシック" charset="-128"/>
              </a:rPr>
              <a:t>Breakdown of</a:t>
            </a:r>
            <a:r>
              <a:rPr lang="en-US" altLang="en-US" baseline="0" dirty="0">
                <a:latin typeface="Times New Roman" charset="0"/>
                <a:ea typeface="ＭＳ Ｐゴシック" charset="-128"/>
              </a:rPr>
              <a:t> </a:t>
            </a:r>
            <a:r>
              <a:rPr lang="en-US" altLang="en-US" dirty="0">
                <a:latin typeface="Times New Roman" charset="0"/>
                <a:ea typeface="ＭＳ Ｐゴシック" charset="-128"/>
              </a:rPr>
              <a:t>layering</a:t>
            </a:r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361EF9-686B-5A44-9993-0957A6528A2B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695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AA712-1D52-8B48-ABC4-C0B1E9F2717B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9149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870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5FC8A9-EF84-6648-A013-8F518B865CB0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1659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CD098E-CD50-DB4D-8C5F-88AFA1BF891B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6331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E82FBE-68E9-3E49-B624-ED6BF52CFE8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8432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77A7D9-8425-7047-BD80-933D61F33F5B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2628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altLang="en-US" dirty="0">
                <a:latin typeface="Times New Roman" charset="0"/>
                <a:ea typeface="ＭＳ Ｐゴシック" charset="-128"/>
              </a:rPr>
              <a:t>cats</a:t>
            </a:r>
          </a:p>
        </p:txBody>
      </p:sp>
      <p:sp>
        <p:nvSpPr>
          <p:cNvPr id="952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D5DAC-E5FC-414D-A913-A454A78C5A1D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604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265068F-6ECB-FB4D-92C1-B2174E209E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1C15A-2BEA-0247-86EB-05254C66510F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8466" name="Rectangle 2">
            <a:extLst>
              <a:ext uri="{FF2B5EF4-FFF2-40B4-BE49-F238E27FC236}">
                <a16:creationId xmlns:a16="http://schemas.microsoft.com/office/drawing/2014/main" id="{3A621372-37BD-D24D-9000-6B49997A4B9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66825" y="725488"/>
            <a:ext cx="4784725" cy="3587750"/>
          </a:xfrm>
          <a:noFill/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18468" name="Rectangle 4">
            <a:extLst>
              <a:ext uri="{FF2B5EF4-FFF2-40B4-BE49-F238E27FC236}">
                <a16:creationId xmlns:a16="http://schemas.microsoft.com/office/drawing/2014/main" id="{01F4C24A-744A-E444-9A89-6FD2C8D8AA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6584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0FB03-5924-D440-8C6A-1606C6017B1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4679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0FB03-5924-D440-8C6A-1606C6017B1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4679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993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08112A-B6CA-CE49-B97C-5986837245C2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0392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013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49AB9-1C94-9045-B130-1D0B2EB8A029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6007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altLang="en-US" dirty="0">
                <a:latin typeface="Times New Roman" charset="0"/>
                <a:ea typeface="ＭＳ Ｐゴシック" charset="-128"/>
              </a:rPr>
              <a:t>tracking</a:t>
            </a:r>
          </a:p>
        </p:txBody>
      </p:sp>
      <p:sp>
        <p:nvSpPr>
          <p:cNvPr id="1034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877B8E-45CF-2748-8178-6AFEDF563F97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4261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054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DE2F9-DDC8-FF49-A6AF-36204A1BB9D8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28096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altLang="en-US" dirty="0">
                <a:latin typeface="Times New Roman" charset="0"/>
                <a:ea typeface="ＭＳ Ｐゴシック" charset="-128"/>
              </a:rPr>
              <a:t>proxy</a:t>
            </a:r>
          </a:p>
        </p:txBody>
      </p:sp>
      <p:sp>
        <p:nvSpPr>
          <p:cNvPr id="1075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ACF7E7-8383-F84B-90EC-18A7C5F2DAA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75776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DFD8E-9E57-E548-981C-AE311CDD890F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48499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218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F72C-7AA9-FE46-B19F-6059A89C5604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42288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239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CF7680-EF30-E747-9CC4-8D6EE7D71563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207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B0DEFA09-62A8-134B-81C2-A1C902F596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F96344-9057-5346-BAE8-B0F9E543302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1D8D96DA-4A41-0343-893D-D661496D58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0950" y="708025"/>
            <a:ext cx="4814888" cy="3611563"/>
          </a:xfrm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7B39CBE2-E500-B447-81A8-F7B1E1F0D1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2975" y="4564063"/>
            <a:ext cx="5429250" cy="4333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259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1946EC-ADD6-0149-AB2B-A7EA8D944421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13281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280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C754C-54DD-3640-9C14-46B5552A33A4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91979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altLang="en-US" dirty="0">
                <a:latin typeface="Times New Roman" charset="0"/>
                <a:ea typeface="ＭＳ Ｐゴシック" charset="-128"/>
              </a:rPr>
              <a:t>Note: no authentication</a:t>
            </a:r>
          </a:p>
        </p:txBody>
      </p:sp>
      <p:sp>
        <p:nvSpPr>
          <p:cNvPr id="1300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14C95-7168-1A4D-9C21-6BF3AFE6F68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44425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altLang="en-US" dirty="0">
                <a:latin typeface="Times New Roman" charset="0"/>
                <a:ea typeface="ＭＳ Ｐゴシック" charset="-128"/>
              </a:rPr>
              <a:t>Question: what happens in an email with</a:t>
            </a:r>
            <a:r>
              <a:rPr lang="en-US" altLang="en-US" baseline="0" dirty="0">
                <a:latin typeface="Times New Roman" charset="0"/>
                <a:ea typeface="ＭＳ Ｐゴシック" charset="-128"/>
              </a:rPr>
              <a:t> a single dot on a line?</a:t>
            </a:r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  <p:sp>
        <p:nvSpPr>
          <p:cNvPr id="1341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41909C-5E4D-8645-95C9-0C48AD457E04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12813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361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82C72-DE26-3B4D-96B2-A3BEED352208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59315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382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58501-3314-3B44-B716-D5D7329E3F92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02674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DFD8E-9E57-E548-981C-AE311CDD890F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621882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</a:t>
            </a:r>
            <a:r>
              <a:rPr lang="en-US" baseline="0" dirty="0"/>
              <a:t> building networks is hard</a:t>
            </a:r>
          </a:p>
          <a:p>
            <a:r>
              <a:rPr lang="en-US" baseline="0" dirty="0"/>
              <a:t>But unfortunately, computer networks are becoming increasingly critical to our daily lives</a:t>
            </a:r>
          </a:p>
          <a:p>
            <a:r>
              <a:rPr lang="en-US" baseline="0" dirty="0"/>
              <a:t>You know all the standard uses of computers…</a:t>
            </a:r>
          </a:p>
          <a:p>
            <a:r>
              <a:rPr lang="en-US" baseline="0" dirty="0"/>
              <a:t>Social networking</a:t>
            </a:r>
          </a:p>
          <a:p>
            <a:r>
              <a:rPr lang="en-US" baseline="0" dirty="0"/>
              <a:t>Gaming</a:t>
            </a:r>
          </a:p>
          <a:p>
            <a:endParaRPr lang="en-US" baseline="0" dirty="0"/>
          </a:p>
          <a:p>
            <a:r>
              <a:rPr lang="en-US" baseline="0" dirty="0"/>
              <a:t>But there’s a lot you may not </a:t>
            </a:r>
            <a:r>
              <a:rPr lang="en-US" baseline="0" dirty="0" err="1"/>
              <a:t>thinki</a:t>
            </a:r>
            <a:r>
              <a:rPr lang="en-US" baseline="0" dirty="0"/>
              <a:t> about</a:t>
            </a:r>
          </a:p>
          <a:p>
            <a:r>
              <a:rPr lang="en-US" baseline="0" dirty="0"/>
              <a:t>Financial sector – trillions of dollars – </a:t>
            </a:r>
          </a:p>
          <a:p>
            <a:r>
              <a:rPr lang="en-US" baseline="0" dirty="0"/>
              <a:t>Critical infrastructures – power grid, water </a:t>
            </a:r>
            <a:r>
              <a:rPr lang="en-US" baseline="0" dirty="0" err="1"/>
              <a:t>delibvery</a:t>
            </a:r>
            <a:r>
              <a:rPr lang="en-US" baseline="0" dirty="0"/>
              <a:t> systems – now all managed and operated with IP networks</a:t>
            </a:r>
          </a:p>
          <a:p>
            <a:r>
              <a:rPr lang="en-US" baseline="0" dirty="0"/>
              <a:t>911 communication services</a:t>
            </a:r>
          </a:p>
          <a:p>
            <a:endParaRPr lang="en-US" baseline="0" dirty="0"/>
          </a:p>
          <a:p>
            <a:r>
              <a:rPr lang="en-US" baseline="0" dirty="0"/>
              <a:t>…</a:t>
            </a:r>
          </a:p>
          <a:p>
            <a:r>
              <a:rPr lang="en-US" baseline="0" dirty="0"/>
              <a:t>Remote medicine</a:t>
            </a:r>
          </a:p>
          <a:p>
            <a:r>
              <a:rPr lang="en-US" baseline="0" dirty="0"/>
              <a:t>Brakes of your car</a:t>
            </a:r>
          </a:p>
          <a:p>
            <a:endParaRPr lang="en-US" baseline="0" dirty="0"/>
          </a:p>
          <a:p>
            <a:r>
              <a:rPr lang="en-US" baseline="0" dirty="0"/>
              <a:t>Power grid and critical infrastructure</a:t>
            </a:r>
          </a:p>
          <a:p>
            <a:r>
              <a:rPr lang="en-US" baseline="0" dirty="0"/>
              <a:t>Financial and trading networks – move billions of dollars per day over computer </a:t>
            </a:r>
            <a:r>
              <a:rPr lang="en-US" baseline="0" dirty="0" err="1"/>
              <a:t>netowrks</a:t>
            </a:r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Computer networks are no longer just for fun and games</a:t>
            </a:r>
          </a:p>
          <a:p>
            <a:r>
              <a:rPr lang="en-US" baseline="0" dirty="0"/>
              <a:t>People’s lives every day depend on the availability and functioning of computer </a:t>
            </a:r>
            <a:r>
              <a:rPr lang="en-US" baseline="0" dirty="0" err="1"/>
              <a:t>netowrks</a:t>
            </a:r>
            <a:endParaRPr lang="en-US" baseline="0" dirty="0"/>
          </a:p>
          <a:p>
            <a:r>
              <a:rPr lang="en-US" baseline="0" dirty="0" err="1"/>
              <a:t>Makign</a:t>
            </a:r>
            <a:r>
              <a:rPr lang="en-US" baseline="0" dirty="0"/>
              <a:t> it very important that we build them well, and protect them from adversaries,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2312A-0363-4862-9B77-D2C84F28D7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32646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</a:t>
            </a:r>
            <a:r>
              <a:rPr lang="en-US" baseline="0"/>
              <a:t> building networks is hard</a:t>
            </a:r>
          </a:p>
          <a:p>
            <a:r>
              <a:rPr lang="en-US" baseline="0"/>
              <a:t>But unfortunately, computer networks are becoming increasingly critical to our daily lives</a:t>
            </a:r>
          </a:p>
          <a:p>
            <a:r>
              <a:rPr lang="en-US" baseline="0"/>
              <a:t>You know all the standard uses of computers…</a:t>
            </a:r>
          </a:p>
          <a:p>
            <a:r>
              <a:rPr lang="en-US" baseline="0"/>
              <a:t>Social networking</a:t>
            </a:r>
          </a:p>
          <a:p>
            <a:r>
              <a:rPr lang="en-US" baseline="0"/>
              <a:t>Gaming</a:t>
            </a:r>
          </a:p>
          <a:p>
            <a:endParaRPr lang="en-US" baseline="0"/>
          </a:p>
          <a:p>
            <a:r>
              <a:rPr lang="en-US" baseline="0"/>
              <a:t>But there’s a lot you may not </a:t>
            </a:r>
            <a:r>
              <a:rPr lang="en-US" baseline="0" err="1"/>
              <a:t>thinki</a:t>
            </a:r>
            <a:r>
              <a:rPr lang="en-US" baseline="0"/>
              <a:t> about</a:t>
            </a:r>
          </a:p>
          <a:p>
            <a:r>
              <a:rPr lang="en-US" baseline="0"/>
              <a:t>Financial sector – trillions of dollars – </a:t>
            </a:r>
          </a:p>
          <a:p>
            <a:r>
              <a:rPr lang="en-US" baseline="0"/>
              <a:t>Critical infrastructures – power grid, water </a:t>
            </a:r>
            <a:r>
              <a:rPr lang="en-US" baseline="0" err="1"/>
              <a:t>delibvery</a:t>
            </a:r>
            <a:r>
              <a:rPr lang="en-US" baseline="0"/>
              <a:t> systems – now all managed and operated with IP networks</a:t>
            </a:r>
          </a:p>
          <a:p>
            <a:r>
              <a:rPr lang="en-US" baseline="0"/>
              <a:t>911 communication services</a:t>
            </a:r>
          </a:p>
          <a:p>
            <a:endParaRPr lang="en-US" baseline="0"/>
          </a:p>
          <a:p>
            <a:r>
              <a:rPr lang="en-US" baseline="0"/>
              <a:t>…</a:t>
            </a:r>
          </a:p>
          <a:p>
            <a:r>
              <a:rPr lang="en-US" baseline="0"/>
              <a:t>Remote medicine</a:t>
            </a:r>
          </a:p>
          <a:p>
            <a:r>
              <a:rPr lang="en-US" baseline="0"/>
              <a:t>Brakes of your car</a:t>
            </a:r>
          </a:p>
          <a:p>
            <a:endParaRPr lang="en-US" baseline="0"/>
          </a:p>
          <a:p>
            <a:r>
              <a:rPr lang="en-US" baseline="0"/>
              <a:t>Power grid and critical infrastructure</a:t>
            </a:r>
          </a:p>
          <a:p>
            <a:r>
              <a:rPr lang="en-US" baseline="0"/>
              <a:t>Financial and trading networks – move billions of dollars per day over computer </a:t>
            </a:r>
            <a:r>
              <a:rPr lang="en-US" baseline="0" err="1"/>
              <a:t>netowrks</a:t>
            </a:r>
            <a:endParaRPr lang="en-US" baseline="0"/>
          </a:p>
          <a:p>
            <a:endParaRPr lang="en-US" baseline="0"/>
          </a:p>
          <a:p>
            <a:endParaRPr lang="en-US" baseline="0"/>
          </a:p>
          <a:p>
            <a:r>
              <a:rPr lang="en-US" baseline="0"/>
              <a:t>Computer networks are no longer just for fun and games</a:t>
            </a:r>
          </a:p>
          <a:p>
            <a:r>
              <a:rPr lang="en-US" baseline="0"/>
              <a:t>People’s lives every day depend on the availability and functioning of computer </a:t>
            </a:r>
            <a:r>
              <a:rPr lang="en-US" baseline="0" err="1"/>
              <a:t>netowrks</a:t>
            </a:r>
            <a:endParaRPr lang="en-US" baseline="0"/>
          </a:p>
          <a:p>
            <a:r>
              <a:rPr lang="en-US" baseline="0" err="1"/>
              <a:t>Makign</a:t>
            </a:r>
            <a:r>
              <a:rPr lang="en-US" baseline="0"/>
              <a:t> it very important that we build them well, and protect them from adversaries,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2312A-0363-4862-9B77-D2C84F28D7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51509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25FFD-FB44-3E32-A74A-B99C22B17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6537B5BD-8A16-6C66-E396-2B4E3A3960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13279-0917-5248-A975-F621F68BF2B8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D2654BC2-0F6E-0E93-687B-1029A26BBB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F606BD1C-BE3C-9FAA-3828-393F87A159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altLang="en-US" dirty="0">
                <a:latin typeface="Times New Roman" charset="0"/>
                <a:ea typeface="ＭＳ Ｐゴシック" charset="-128"/>
              </a:rPr>
              <a:t>Associate press: an Internet vs the Internet</a:t>
            </a:r>
          </a:p>
        </p:txBody>
      </p:sp>
    </p:spTree>
    <p:extLst>
      <p:ext uri="{BB962C8B-B14F-4D97-AF65-F5344CB8AC3E}">
        <p14:creationId xmlns:p14="http://schemas.microsoft.com/office/powerpoint/2010/main" val="4268126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5CF59BFC-6545-5E4B-94C1-A64038DEAF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AA7B4A-9E31-3041-8DAE-0327756E7302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DB54F1D7-E835-7146-A1F1-630420E0F9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FAD32121-5C51-E04B-B0B6-FE6C8F66EB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644E1-5405-4BC2-9597-85334D1206F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-level of autonomous systems</a:t>
            </a:r>
          </a:p>
          <a:p>
            <a:r>
              <a:rPr lang="en-US" dirty="0"/>
              <a:t>-e.g., YouTube,</a:t>
            </a:r>
            <a:r>
              <a:rPr lang="en-US" baseline="0" dirty="0"/>
              <a:t> AT&amp;T, </a:t>
            </a:r>
            <a:r>
              <a:rPr lang="en-US" baseline="0" dirty="0" err="1"/>
              <a:t>pakistan</a:t>
            </a:r>
            <a:r>
              <a:rPr lang="en-US" baseline="0" dirty="0"/>
              <a:t> telecom</a:t>
            </a:r>
          </a:p>
          <a:p>
            <a:r>
              <a:rPr lang="en-US" baseline="0" dirty="0"/>
              <a:t>-routing is done on IP addresses, so when someone wants to go to YouTube they get YouTube’s IP address and YouTube announces to the world that they have the </a:t>
            </a:r>
            <a:r>
              <a:rPr lang="en-US" baseline="0" dirty="0" err="1"/>
              <a:t>ip</a:t>
            </a:r>
            <a:r>
              <a:rPr lang="en-US" baseline="0" dirty="0"/>
              <a:t> address and traffic is forwarded towards them. So here </a:t>
            </a:r>
            <a:r>
              <a:rPr lang="en-US" baseline="0" dirty="0" err="1"/>
              <a:t>multinet</a:t>
            </a:r>
            <a:r>
              <a:rPr lang="en-US" baseline="0" dirty="0"/>
              <a:t> would route to it’s provider </a:t>
            </a:r>
            <a:r>
              <a:rPr lang="en-US" baseline="0" dirty="0" err="1"/>
              <a:t>pakistan</a:t>
            </a:r>
            <a:r>
              <a:rPr lang="en-US" baseline="0" dirty="0"/>
              <a:t> telecom that then forwards the traffic on to </a:t>
            </a:r>
            <a:r>
              <a:rPr lang="en-US" baseline="0" dirty="0" err="1"/>
              <a:t>youtube</a:t>
            </a:r>
            <a:r>
              <a:rPr lang="en-US" baseline="0" dirty="0"/>
              <a:t>.</a:t>
            </a:r>
          </a:p>
          <a:p>
            <a:r>
              <a:rPr lang="en-US" baseline="0" dirty="0"/>
              <a:t>-these networks chosen for a specific reason which is that there was an incident in </a:t>
            </a:r>
            <a:r>
              <a:rPr lang="en-US" baseline="0" dirty="0" err="1"/>
              <a:t>february</a:t>
            </a:r>
            <a:r>
              <a:rPr lang="en-US" baseline="0" dirty="0"/>
              <a:t> 2008 </a:t>
            </a:r>
            <a:r>
              <a:rPr lang="en-US" baseline="0" dirty="0" err="1"/>
              <a:t>pakistan</a:t>
            </a:r>
            <a:r>
              <a:rPr lang="en-US" baseline="0" dirty="0"/>
              <a:t> telecom actually high jacked traffic going to </a:t>
            </a:r>
            <a:r>
              <a:rPr lang="en-US" baseline="0" dirty="0" err="1"/>
              <a:t>youtube</a:t>
            </a:r>
            <a:r>
              <a:rPr lang="en-US" baseline="0" dirty="0"/>
              <a:t> (misconfiguration).</a:t>
            </a:r>
          </a:p>
          <a:p>
            <a:r>
              <a:rPr lang="en-US" baseline="0" dirty="0"/>
              <a:t>-they announced to the world that they’re </a:t>
            </a:r>
            <a:r>
              <a:rPr lang="en-US" baseline="0" dirty="0" err="1"/>
              <a:t>youtube</a:t>
            </a:r>
            <a:r>
              <a:rPr lang="en-US" baseline="0" dirty="0"/>
              <a:t> and traffic destined to </a:t>
            </a:r>
            <a:r>
              <a:rPr lang="en-US" baseline="0" dirty="0" err="1"/>
              <a:t>youtube</a:t>
            </a:r>
            <a:r>
              <a:rPr lang="en-US" baseline="0" dirty="0"/>
              <a:t> was routed to them</a:t>
            </a:r>
          </a:p>
          <a:p>
            <a:r>
              <a:rPr lang="en-US" baseline="0" dirty="0"/>
              <a:t>-</a:t>
            </a:r>
            <a:r>
              <a:rPr lang="en-US" baseline="0" dirty="0" err="1"/>
              <a:t>youtube</a:t>
            </a:r>
            <a:r>
              <a:rPr lang="en-US" baseline="0" dirty="0"/>
              <a:t> was unavailable for a couple of hours as operators phone each other to figure out what was going on.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644E1-5405-4BC2-9597-85334D1206F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644E1-5405-4BC2-9597-85334D1206F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Our</a:t>
            </a:r>
            <a:r>
              <a:rPr lang="en-US" baseline="0" dirty="0"/>
              <a:t> works focuses on attacks of this flavor..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02A8D-4959-E076-04C8-ABBDB3C6A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BD128-74EA-3049-8955-D09321A79661}" type="datetime1">
              <a:rPr lang="en-US" altLang="en-US"/>
              <a:pPr>
                <a:defRPr/>
              </a:pPr>
              <a:t>5/5/25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0FC18-B67B-D173-4722-AD2482445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B4F7E-0518-78B8-2981-E1E56B24B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CCFA9-98DF-3445-AF38-DFC040054D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9078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D3FA9-34F0-9C86-2213-5B02775F9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9C4BA-33DC-904A-A478-47B49A6E2C9B}" type="datetime1">
              <a:rPr lang="en-US" altLang="en-US"/>
              <a:pPr>
                <a:defRPr/>
              </a:pPr>
              <a:t>5/5/25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9E068-E255-8B75-838F-7229A827A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D518B-8FBD-974F-68AE-B6FAD253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B2BEB-B42D-1D44-B67F-9DBDAB0F71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9722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99FBA-20C3-3799-33C5-C2E40ED03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363F9-0F17-DB48-97AE-B81601345824}" type="datetime1">
              <a:rPr lang="en-US" altLang="en-US"/>
              <a:pPr>
                <a:defRPr/>
              </a:pPr>
              <a:t>5/5/25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372D7-CEFE-25E2-ED0E-391D39D4A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11EA2-D573-8360-FF93-6D831F8D2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2DCA8-27F8-AC48-9530-B8637151D8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1074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30312-3EDB-8410-7A9D-C7469EF5D7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11629-CB17-F54E-A6C0-BB2660F07E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222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B2C156-27F7-D125-9F13-2BC7FFF9F3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ED4A9-4126-754C-A62C-78FB1F56E2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481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C572F-D945-9E6E-66D0-0BB08BB8B3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84057-3682-3247-8B62-770AF49096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1435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183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568"/>
            <a:ext cx="6858000" cy="165523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5/5/25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20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5/5/25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059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0267"/>
            <a:ext cx="7886700" cy="285326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8934"/>
            <a:ext cx="7886700" cy="150071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5/5/25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051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6684"/>
            <a:ext cx="3867150" cy="43497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6684"/>
            <a:ext cx="3867150" cy="43497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5/5/25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10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6185"/>
            <a:ext cx="7886700" cy="1325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0634"/>
            <a:ext cx="3868737" cy="8255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6133"/>
            <a:ext cx="3868737" cy="3683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0634"/>
            <a:ext cx="3887788" cy="8255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6133"/>
            <a:ext cx="3887788" cy="3683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5/5/25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52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CFB7F-ACF6-7F13-C363-C9B593E63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90B3A-E3D3-524C-9FB1-20C7CC949A7B}" type="datetime1">
              <a:rPr lang="en-US" altLang="en-US"/>
              <a:pPr>
                <a:defRPr/>
              </a:pPr>
              <a:t>5/5/25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80417-A4D4-4807-9EC7-8343BADC0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D17B1-708F-0E5F-4CB7-CC8E819E2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B33E6-E29D-F74E-A082-1C3F2E4EAF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65026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5/5/25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822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5/5/25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579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8485"/>
            <a:ext cx="4629150" cy="48725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21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5/5/25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369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8485"/>
            <a:ext cx="4629150" cy="48725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21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5/5/25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52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5/5/25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756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6185"/>
            <a:ext cx="1971675" cy="581024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6185"/>
            <a:ext cx="5762625" cy="581024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5/5/25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4257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263E5D-2C3D-E343-9185-B364E57F70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851AE3-D314-DD48-B3E1-D1432A74BB8C}" type="datetime1">
              <a:rPr lang="en-US" altLang="zh-CN" smtClean="0"/>
              <a:t>5/5/25</a:t>
            </a:fld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F85403-0CA0-3D40-97DD-9021CE893E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Network Layer: Control Plane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6897789-310A-F745-8B84-00C6795430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FC74E-6CCA-3848-AAF6-CFC630EC0F8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636377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57A564-2168-F846-AC6C-5EA7411279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668E3-2338-1748-B98D-BDED83D86150}" type="datetime1">
              <a:rPr lang="en-US" altLang="zh-CN" smtClean="0"/>
              <a:t>5/5/25</a:t>
            </a:fld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B927F68-B023-CD47-94FB-988F1D1E20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Network Layer: Control Plane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512E51-3349-9545-8C5D-C7F97FB9E5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D16A73-F503-5440-82D0-DB86EBDD50D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708794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E787F1-52BC-4544-85ED-E1F3E30CBF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F49D5-A625-6A4F-8062-D7C85D5A9D3B}" type="datetime1">
              <a:rPr lang="en-US" altLang="zh-CN" smtClean="0"/>
              <a:t>5/5/25</a:t>
            </a:fld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8441D1-CC16-F543-8E88-4A4CB45053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Network Layer: Control Plane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C6DA3C-B798-F44E-BE6E-C9242195DE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3D7894-EB5C-AF44-9680-175E2BEBAC8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109155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B72415-2C83-184F-B731-E29280242A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3CA1E-F2CB-6A48-BAD8-F1CE6180BEEB}" type="datetime1">
              <a:rPr lang="en-US" altLang="zh-CN" smtClean="0"/>
              <a:t>5/5/25</a:t>
            </a:fld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BC70AC-1E7E-444C-BD57-57FBD74B76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Network Layer: Control Plane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B07F2F-F478-924C-8893-F0C0810450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6A1427-4AE4-484A-BDCA-A0A8D94D9AA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85336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70C37-3B6A-B890-FEF6-FE7226FF0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1EAC9-31C1-424D-9C17-C0259BF8D31F}" type="datetime1">
              <a:rPr lang="en-US" altLang="en-US"/>
              <a:pPr>
                <a:defRPr/>
              </a:pPr>
              <a:t>5/5/25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22F4C-EE57-B21C-63A8-CC436D4CD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1029B-AB03-5CC5-A77E-CC77550A9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C181D-F700-F24F-A947-880A198C4C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17775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BE9687A-3E89-8249-A998-096F0FF444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0742BC-EBBF-3148-AA7F-F62B13604C47}" type="datetime1">
              <a:rPr lang="en-US" altLang="zh-CN" smtClean="0"/>
              <a:t>5/5/25</a:t>
            </a:fld>
            <a:endParaRPr lang="en-US" altLang="zh-C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1B0B79B-529B-D044-A2D2-C595B45914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Network Layer: Control Plane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34DFF17-4035-1444-9D8D-F8BE26F84B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ADD73A-F8C0-9740-9A33-3BEDEE5CA78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181937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FC89070-E44B-3B42-9A68-5213A1D2A7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6BA1E-6FE6-7447-9629-F4D77931ECED}" type="datetime1">
              <a:rPr lang="en-US" altLang="zh-CN" smtClean="0"/>
              <a:t>5/5/25</a:t>
            </a:fld>
            <a:endParaRPr lang="en-US" altLang="zh-C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7EB7644-46D2-AC4D-8710-283848F79D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Network Layer: Control Plane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B3B9398-7E14-6F4B-B0A6-5EE00F320B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02CFAE-B6D1-A040-A9EF-DA027DC87CE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054188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1261630-B0B7-1940-9B4C-7F3BF2246F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9D9FD-C6EB-2745-AC58-D8A5DAC75BE7}" type="datetime1">
              <a:rPr lang="en-US" altLang="zh-CN" smtClean="0"/>
              <a:t>5/5/25</a:t>
            </a:fld>
            <a:endParaRPr lang="en-US" altLang="zh-C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3713D83-6840-3148-A933-B2B8A9CD26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Network Layer: Control Plane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E0BC569-E7E5-204F-BF2E-592ADF5112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48E5C8-B485-E04F-89D5-D55E40A8E6A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772042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26ECE-5DE7-C142-857D-6308089C78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52F2D-E32A-CF48-B41E-57D930C12344}" type="datetime1">
              <a:rPr lang="en-US" altLang="zh-CN" smtClean="0"/>
              <a:t>5/5/25</a:t>
            </a:fld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D47132-41CA-7D48-BBB6-3FBD68D845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Network Layer: Control Plane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BF7E6A-5FF1-C442-9A7E-745593D5FA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325BED-856E-1141-A0B4-D25AF6DE5A2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772830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C12C10-55D9-6E4B-B03F-1858A5B566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67CDE-D758-2846-B611-591883E73906}" type="datetime1">
              <a:rPr lang="en-US" altLang="zh-CN" smtClean="0"/>
              <a:t>5/5/25</a:t>
            </a:fld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AE3B39-E9DB-7548-A87A-C89C40FBD3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Network Layer: Control Plane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CB7F88-46BF-7C49-A8B4-7A0F05BF18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45D108-EAD3-4C49-A160-E3DF988354D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67833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F7481F-F60C-5941-80A8-8359014407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E4C9E-B597-C044-A5F0-2201B7D1E93D}" type="datetime1">
              <a:rPr lang="en-US" altLang="zh-CN" smtClean="0"/>
              <a:t>5/5/25</a:t>
            </a:fld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846668-29F0-5A45-9925-8E7718A2E8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Network Layer: Control Plane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DF39C43-2452-4A4A-A610-CB59574937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CF4BC8-D915-CC43-97AB-682EBDAC7E6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392914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5C776CA-0481-AF41-9343-2C56C63ED8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8A6AF-76C7-E54F-9161-8440C3A41927}" type="datetime1">
              <a:rPr lang="en-US" altLang="zh-CN" smtClean="0"/>
              <a:t>5/5/25</a:t>
            </a:fld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258ED5-EE13-DF48-A96A-FAD82C7DB2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Network Layer: Control Plane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224FB0-B5C3-5D4D-A77C-C00DF60544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43E9E9-A631-E742-AC58-14899622E6B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205309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EEB2B-03D5-8E40-8F61-48FDB5EB214A}" type="datetime1">
              <a:rPr lang="en-US" smtClean="0"/>
              <a:t>5/5/25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7731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0EDD7-4DF1-3240-A474-0B2FF4A954D9}" type="datetime1">
              <a:rPr lang="en-US" smtClean="0"/>
              <a:t>5/5/25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6969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AF52E-D7FE-0F4D-BA70-83CC8090E49C}" type="datetime1">
              <a:rPr lang="en-US" smtClean="0"/>
              <a:t>5/5/25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09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FDA3C3-AE31-FEDB-1B04-4A43EE803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3F1DE-733F-8549-A8F4-06E48C0E55FD}" type="datetime1">
              <a:rPr lang="en-US" altLang="en-US"/>
              <a:pPr>
                <a:defRPr/>
              </a:pPr>
              <a:t>5/5/25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53BF3C2-4460-141A-4420-DDB0F5EA8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91FC92-1C4B-C122-66AC-074B14742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68026-DD09-6647-B43B-2C5CA286B2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21175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8D33C-6693-4944-9E89-4A3A20375B2A}" type="datetime1">
              <a:rPr lang="en-US" smtClean="0"/>
              <a:t>5/5/25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6418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DDBB-E28E-A341-94E8-9FB0D4870E93}" type="datetime1">
              <a:rPr lang="en-US" smtClean="0"/>
              <a:t>5/5/25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9303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651B4-381A-2241-989C-6E7A7CB96908}" type="datetime1">
              <a:rPr lang="en-US" smtClean="0"/>
              <a:t>5/5/25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215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61D38-92D6-364E-ABFC-F2F409DFC044}" type="datetime1">
              <a:rPr lang="en-US" smtClean="0"/>
              <a:t>5/5/25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3456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4D577-0A36-4E4E-A427-A3B35B1F2565}" type="datetime1">
              <a:rPr lang="en-US" smtClean="0"/>
              <a:t>5/5/25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4229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F6D5-B309-F044-A4A6-5BCE52CD123E}" type="datetime1">
              <a:rPr lang="en-US" smtClean="0"/>
              <a:t>5/5/25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490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86A4-DE29-2A44-A5FD-2AA57B76E750}" type="datetime1">
              <a:rPr lang="en-US" smtClean="0"/>
              <a:t>5/5/25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0447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296C0-E19A-8643-8997-C530A2B5F4BA}" type="datetime1">
              <a:rPr lang="en-US" smtClean="0"/>
              <a:t>5/5/25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516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5/5/25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2957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5/5/25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78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95CACD3-4F45-CFA4-475C-999ABDAC8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EE73A-103C-514B-A931-A9203F34F1D9}" type="datetime1">
              <a:rPr lang="en-US" altLang="en-US"/>
              <a:pPr>
                <a:defRPr/>
              </a:pPr>
              <a:t>5/5/25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A95924F-4804-8F60-6CC5-9AD39271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94351EC-F826-A813-9496-EF163CC78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4A86D-414F-D44B-8317-F869CF6B44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68449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5/5/25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552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5/5/25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365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5/5/25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8538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5/5/25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3821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5/5/25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43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5/5/25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8412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5/5/25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6142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5/5/25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2251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5/5/25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246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84633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3026F36-87B9-5AFF-2C15-37E9644DA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6C096-5653-824E-9FC8-A571A2132E95}" type="datetime1">
              <a:rPr lang="en-US" altLang="en-US"/>
              <a:pPr>
                <a:defRPr/>
              </a:pPr>
              <a:t>5/5/25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41EBFE6-DB07-7CAF-629F-EB9806902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665FC9C-9ABA-F04C-6558-0E199E25D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5F653-134D-004E-921B-31803B5B80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0675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855859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8F6E-BFA2-E14C-8BC4-867A927D0D2A}" type="datetime1">
              <a:rPr lang="en-US" smtClean="0"/>
              <a:t>5/5/25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553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3C1A-0730-0940-AAB4-5D0390C5A59C}" type="datetime1">
              <a:rPr lang="en-US" smtClean="0"/>
              <a:t>5/5/25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993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D0114-3E23-0A46-9920-9A06B9DCE82F}" type="datetime1">
              <a:rPr lang="en-US" smtClean="0"/>
              <a:t>5/5/25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780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F561E-1FF2-654E-B1B9-FF20841CEDF7}" type="datetime1">
              <a:rPr lang="en-US" smtClean="0"/>
              <a:t>5/5/25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315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07BA8-F7EC-9941-A5F1-22DC297599BF}" type="datetime1">
              <a:rPr lang="en-US" smtClean="0"/>
              <a:t>5/5/25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751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089A4-6DC7-2B4E-92E5-CA0991E5AF67}" type="datetime1">
              <a:rPr lang="en-US" smtClean="0"/>
              <a:t>5/5/25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4774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792EC-27CF-1741-93A4-DF246026192F}" type="datetime1">
              <a:rPr lang="en-US" smtClean="0"/>
              <a:t>5/5/25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999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0EBEC-81D3-9F43-B558-F9A845ED744C}" type="datetime1">
              <a:rPr lang="en-US" smtClean="0"/>
              <a:t>5/5/25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080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79513-D130-604C-846C-196477CACA24}" type="datetime1">
              <a:rPr lang="en-US" smtClean="0"/>
              <a:t>5/5/25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36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7E30DEF-1481-0ED3-CF0E-1676476A2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22B6C-AE4E-5043-B709-CBA439D9BA43}" type="datetime1">
              <a:rPr lang="en-US" altLang="en-US"/>
              <a:pPr>
                <a:defRPr/>
              </a:pPr>
              <a:t>5/5/25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CA92885-62D9-647A-F9E3-4F429AFCC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D391CFE-D5C2-A720-2D62-260F53FC1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95986-B31A-D245-BC24-FD95E60280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68878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7AA91-4E89-F548-BBB3-D34C5129279F}" type="datetime1">
              <a:rPr lang="en-US" smtClean="0"/>
              <a:t>5/5/25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3694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B500B-F297-9B40-A10A-167768D80851}" type="datetime1">
              <a:rPr lang="en-US" smtClean="0"/>
              <a:t>5/5/25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1338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600200"/>
            <a:ext cx="7772400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4000500"/>
            <a:ext cx="7772400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330BAE-CFB7-B64C-B21A-9D4E37467830}" type="datetime1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</a:t>
            </a:r>
            <a:fld id="{CE518614-272C-FF40-AD9D-508A23B042A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0168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600200"/>
            <a:ext cx="38100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495800" y="1600200"/>
            <a:ext cx="3810000" cy="46482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6B2C3-2946-3A4D-B8CD-3920D0A61277}" type="datetime1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</a:t>
            </a:r>
            <a:fld id="{6BDA39AF-423E-834C-86D0-767B544CD73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478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1904645-9290-E326-2741-793D87B90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FC43A-506C-534B-9E8A-3290D87506D9}" type="datetime1">
              <a:rPr lang="en-US" altLang="en-US"/>
              <a:pPr>
                <a:defRPr/>
              </a:pPr>
              <a:t>5/5/25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0F7C197-8694-7786-99FB-DDC81E05B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E52D02-EF8B-EF6D-2D00-1A4531A92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EA9A0-E170-2C49-8A73-9D27DB089A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0966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0C35BB4-FEF6-2A56-8ABD-0F515397D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428C2-2CEF-F644-A861-8FCD6A3205F5}" type="datetime1">
              <a:rPr lang="en-US" altLang="en-US"/>
              <a:pPr>
                <a:defRPr/>
              </a:pPr>
              <a:t>5/5/25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065C3E5-6E98-63E5-7E11-CE258B62C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DB80326-A29D-D4CB-AE0E-D876DDD5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9B94E-0A1D-D84E-ABB1-65BB643FEB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9657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05C0DC5-2E9B-CF5A-B6C9-3E0DBC98A44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B65467C-9468-0483-FE35-AE218091A4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60BD6-B587-8279-56A0-E5D6D2EAEF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91EA724-8535-B744-883A-5639BCFC83E2}" type="datetime1">
              <a:rPr lang="en-US" altLang="en-US"/>
              <a:pPr>
                <a:defRPr/>
              </a:pPr>
              <a:t>5/5/25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4CE82-A57D-3485-47DE-B0BF40287F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F3B83-BD5E-CC61-81EE-534BE9ED41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11E176E-B86E-684F-A983-567D388E43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14" r:id="rId1"/>
    <p:sldLayoutId id="2147484715" r:id="rId2"/>
    <p:sldLayoutId id="2147484716" r:id="rId3"/>
    <p:sldLayoutId id="2147484717" r:id="rId4"/>
    <p:sldLayoutId id="2147484718" r:id="rId5"/>
    <p:sldLayoutId id="2147484719" r:id="rId6"/>
    <p:sldLayoutId id="2147484720" r:id="rId7"/>
    <p:sldLayoutId id="2147484721" r:id="rId8"/>
    <p:sldLayoutId id="2147484722" r:id="rId9"/>
    <p:sldLayoutId id="2147484723" r:id="rId10"/>
    <p:sldLayoutId id="2147484724" r:id="rId11"/>
    <p:sldLayoutId id="2147484725" r:id="rId12"/>
    <p:sldLayoutId id="2147484726" r:id="rId13"/>
    <p:sldLayoutId id="2147484727" r:id="rId1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6684"/>
            <a:ext cx="78867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9B5FC-1815-48D2-BF31-5FA3E3D3DE4E}" type="datetimeFigureOut">
              <a:rPr lang="en-US" smtClean="0"/>
              <a:t>5/5/25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83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8" r:id="rId1"/>
    <p:sldLayoutId id="2147484739" r:id="rId2"/>
    <p:sldLayoutId id="2147484740" r:id="rId3"/>
    <p:sldLayoutId id="2147484741" r:id="rId4"/>
    <p:sldLayoutId id="2147484742" r:id="rId5"/>
    <p:sldLayoutId id="2147484743" r:id="rId6"/>
    <p:sldLayoutId id="2147484744" r:id="rId7"/>
    <p:sldLayoutId id="2147484745" r:id="rId8"/>
    <p:sldLayoutId id="2147484746" r:id="rId9"/>
    <p:sldLayoutId id="2147484747" r:id="rId10"/>
    <p:sldLayoutId id="2147484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5A718EB-4ED3-1948-BA54-40062E71B6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DCB1E1D-D558-A443-B01D-5D93E2B2B0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296BECD-B934-A246-A7D0-93F3AC9F6C7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Times New Roman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4E7E50A1-6371-7A40-83A1-907317A4B591}" type="datetime1">
              <a:rPr lang="en-US" altLang="zh-CN" smtClean="0"/>
              <a:t>5/5/25</a:t>
            </a:fld>
            <a:endParaRPr lang="en-US" altLang="zh-C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E25039D-C615-8C49-A2C0-FDC447725B1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Times New Roman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r>
              <a:rPr lang="en-US" altLang="zh-CN"/>
              <a:t>Network Layer: Control Plane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6B529D9-5A50-464A-B68E-5D7FBEADB07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fld id="{9BC13B7E-EAA7-EC4F-AA51-FD4758C18C2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152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1" r:id="rId1"/>
    <p:sldLayoutId id="2147484752" r:id="rId2"/>
    <p:sldLayoutId id="2147484753" r:id="rId3"/>
    <p:sldLayoutId id="2147484754" r:id="rId4"/>
    <p:sldLayoutId id="2147484755" r:id="rId5"/>
    <p:sldLayoutId id="2147484756" r:id="rId6"/>
    <p:sldLayoutId id="2147484757" r:id="rId7"/>
    <p:sldLayoutId id="2147484758" r:id="rId8"/>
    <p:sldLayoutId id="2147484759" r:id="rId9"/>
    <p:sldLayoutId id="2147484760" r:id="rId10"/>
    <p:sldLayoutId id="214748476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 Black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 Black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 Black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 Black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 Black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 Black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 Black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 Black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B4811-509D-3043-AF6D-A28605B0DBA5}" type="datetime1">
              <a:rPr lang="en-US" smtClean="0"/>
              <a:t>5/5/25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382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3" r:id="rId1"/>
    <p:sldLayoutId id="2147484764" r:id="rId2"/>
    <p:sldLayoutId id="2147484765" r:id="rId3"/>
    <p:sldLayoutId id="2147484766" r:id="rId4"/>
    <p:sldLayoutId id="2147484767" r:id="rId5"/>
    <p:sldLayoutId id="2147484768" r:id="rId6"/>
    <p:sldLayoutId id="2147484769" r:id="rId7"/>
    <p:sldLayoutId id="2147484770" r:id="rId8"/>
    <p:sldLayoutId id="2147484771" r:id="rId9"/>
    <p:sldLayoutId id="2147484772" r:id="rId10"/>
    <p:sldLayoutId id="214748477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EE309-4415-F04B-B6C1-168876F832F4}" type="datetimeFigureOut">
              <a:rPr lang="en-US" smtClean="0"/>
              <a:t>5/5/25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039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5" r:id="rId1"/>
    <p:sldLayoutId id="2147484776" r:id="rId2"/>
    <p:sldLayoutId id="2147484777" r:id="rId3"/>
    <p:sldLayoutId id="2147484778" r:id="rId4"/>
    <p:sldLayoutId id="2147484779" r:id="rId5"/>
    <p:sldLayoutId id="2147484780" r:id="rId6"/>
    <p:sldLayoutId id="2147484781" r:id="rId7"/>
    <p:sldLayoutId id="2147484782" r:id="rId8"/>
    <p:sldLayoutId id="2147484783" r:id="rId9"/>
    <p:sldLayoutId id="2147484784" r:id="rId10"/>
    <p:sldLayoutId id="2147484785" r:id="rId11"/>
    <p:sldLayoutId id="2147484786" r:id="rId12"/>
    <p:sldLayoutId id="21474847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5F53F-1A49-2D4D-ABC2-5299D88B6FDF}" type="datetime1">
              <a:rPr lang="en-US" smtClean="0"/>
              <a:t>5/5/25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343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9" r:id="rId1"/>
    <p:sldLayoutId id="2147484790" r:id="rId2"/>
    <p:sldLayoutId id="2147484791" r:id="rId3"/>
    <p:sldLayoutId id="2147484792" r:id="rId4"/>
    <p:sldLayoutId id="2147484793" r:id="rId5"/>
    <p:sldLayoutId id="2147484794" r:id="rId6"/>
    <p:sldLayoutId id="2147484795" r:id="rId7"/>
    <p:sldLayoutId id="2147484796" r:id="rId8"/>
    <p:sldLayoutId id="2147484797" r:id="rId9"/>
    <p:sldLayoutId id="2147484798" r:id="rId10"/>
    <p:sldLayoutId id="2147484799" r:id="rId11"/>
    <p:sldLayoutId id="2147484800" r:id="rId12"/>
    <p:sldLayoutId id="214748480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openxmlformats.org/officeDocument/2006/relationships/oleObject" Target="../embeddings/oleObject17.bin"/><Relationship Id="rId5" Type="http://schemas.openxmlformats.org/officeDocument/2006/relationships/oleObject" Target="../embeddings/oleObject16.bin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6" Type="http://schemas.openxmlformats.org/officeDocument/2006/relationships/oleObject" Target="../embeddings/oleObject20.bin"/><Relationship Id="rId5" Type="http://schemas.openxmlformats.org/officeDocument/2006/relationships/oleObject" Target="../embeddings/oleObject19.bin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5" Type="http://schemas.openxmlformats.org/officeDocument/2006/relationships/oleObject" Target="../embeddings/oleObject22.bin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5" Type="http://schemas.openxmlformats.org/officeDocument/2006/relationships/oleObject" Target="../embeddings/oleObject24.bin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19.tiff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6.bin"/><Relationship Id="rId4" Type="http://schemas.openxmlformats.org/officeDocument/2006/relationships/image" Target="../media/image4.png"/><Relationship Id="rId9" Type="http://schemas.openxmlformats.org/officeDocument/2006/relationships/oleObject" Target="../embeddings/oleObject5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19.tiff"/><Relationship Id="rId4" Type="http://schemas.openxmlformats.org/officeDocument/2006/relationships/image" Target="../media/image16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5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oleObject" Target="../embeddings/oleObject8.bin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oleObject" Target="../embeddings/oleObject10.bin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9.bin"/><Relationship Id="rId10" Type="http://schemas.openxmlformats.org/officeDocument/2006/relationships/oleObject" Target="../embeddings/oleObject13.bin"/><Relationship Id="rId4" Type="http://schemas.openxmlformats.org/officeDocument/2006/relationships/image" Target="../media/image4.png"/><Relationship Id="rId9" Type="http://schemas.openxmlformats.org/officeDocument/2006/relationships/oleObject" Target="../embeddings/oleObject1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>
            <a:extLst>
              <a:ext uri="{FF2B5EF4-FFF2-40B4-BE49-F238E27FC236}">
                <a16:creationId xmlns:a16="http://schemas.microsoft.com/office/drawing/2014/main" id="{1AFC82B4-B4D2-47FA-FD2B-06AA0853C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19BF18-9D68-74C7-E3BB-87C46F58E914}"/>
              </a:ext>
            </a:extLst>
          </p:cNvPr>
          <p:cNvSpPr txBox="1"/>
          <p:nvPr/>
        </p:nvSpPr>
        <p:spPr>
          <a:xfrm>
            <a:off x="0" y="1408113"/>
            <a:ext cx="9144000" cy="6461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prstClr val="white"/>
                </a:solidFill>
                <a:latin typeface="Lucida Bright" panose="02040602050505020304" pitchFamily="18" charset="77"/>
                <a:cs typeface="Centaur" panose="020F0502020204030204" pitchFamily="34" charset="0"/>
              </a:rPr>
              <a:t>Computer Networks</a:t>
            </a:r>
          </a:p>
        </p:txBody>
      </p:sp>
      <p:sp>
        <p:nvSpPr>
          <p:cNvPr id="19459" name="TextBox 3">
            <a:extLst>
              <a:ext uri="{FF2B5EF4-FFF2-40B4-BE49-F238E27FC236}">
                <a16:creationId xmlns:a16="http://schemas.microsoft.com/office/drawing/2014/main" id="{B2477BAE-0B3F-DCDD-937A-E3C27FEF1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164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941100"/>
                </a:solidFill>
                <a:latin typeface="Lucida Bright" panose="02040602050505020304" pitchFamily="18" charset="77"/>
              </a:rPr>
              <a:t>Nirupam Roy</a:t>
            </a:r>
          </a:p>
        </p:txBody>
      </p:sp>
      <p:sp>
        <p:nvSpPr>
          <p:cNvPr id="19460" name="TextBox 4">
            <a:extLst>
              <a:ext uri="{FF2B5EF4-FFF2-40B4-BE49-F238E27FC236}">
                <a16:creationId xmlns:a16="http://schemas.microsoft.com/office/drawing/2014/main" id="{180BC73D-D361-F896-9A1F-314A75EFF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81563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Lucida Bright" panose="02040602050505020304" pitchFamily="18" charset="77"/>
              </a:rPr>
              <a:t>M-W 2:00-3:15pm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Lucida Bright" panose="02040602050505020304" pitchFamily="18" charset="77"/>
              </a:rPr>
              <a:t>CSI 2117</a:t>
            </a:r>
          </a:p>
        </p:txBody>
      </p:sp>
      <p:pic>
        <p:nvPicPr>
          <p:cNvPr id="19461" name="Picture 5">
            <a:extLst>
              <a:ext uri="{FF2B5EF4-FFF2-40B4-BE49-F238E27FC236}">
                <a16:creationId xmlns:a16="http://schemas.microsoft.com/office/drawing/2014/main" id="{6B6D27DD-5BDF-6BA5-26A9-EBC731D13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2536825"/>
            <a:ext cx="180975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Box 6">
            <a:extLst>
              <a:ext uri="{FF2B5EF4-FFF2-40B4-BE49-F238E27FC236}">
                <a16:creationId xmlns:a16="http://schemas.microsoft.com/office/drawing/2014/main" id="{213F78F1-AB81-7632-FFCD-D049D73C3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850" y="2066925"/>
            <a:ext cx="3887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376092"/>
                </a:solidFill>
                <a:latin typeface="Lucida Bright" panose="02040602050505020304" pitchFamily="18" charset="77"/>
              </a:rPr>
              <a:t>CMSC 417 : Spring 2025</a:t>
            </a:r>
          </a:p>
        </p:txBody>
      </p:sp>
      <p:sp>
        <p:nvSpPr>
          <p:cNvPr id="19463" name="TextBox 7">
            <a:extLst>
              <a:ext uri="{FF2B5EF4-FFF2-40B4-BE49-F238E27FC236}">
                <a16:creationId xmlns:a16="http://schemas.microsoft.com/office/drawing/2014/main" id="{D8E43A6C-9FF9-F774-E0AD-29F05534F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288" y="3405188"/>
            <a:ext cx="9144001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>
                <a:solidFill>
                  <a:srgbClr val="376092"/>
                </a:solidFill>
                <a:latin typeface="Lucida Bright" panose="02040602050505020304" pitchFamily="18" charset="77"/>
              </a:rPr>
              <a:t>Topic: BGP &amp; Application Layer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376092"/>
                </a:solidFill>
                <a:latin typeface="Lucida Bright" panose="02040602050505020304" pitchFamily="18" charset="77"/>
              </a:rPr>
              <a:t>(Textbook chapter 4 &amp; 9)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5231A3-F49B-926B-9BAF-2C25E87D7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763" y="5022850"/>
            <a:ext cx="27892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latin typeface="Lucida Bright" panose="02040602050505020304" pitchFamily="18" charset="77"/>
              </a:rPr>
              <a:t>May 5</a:t>
            </a:r>
            <a:r>
              <a:rPr lang="en-US" altLang="en-US" sz="2000" baseline="30000" dirty="0">
                <a:solidFill>
                  <a:schemeClr val="tx1"/>
                </a:solidFill>
                <a:latin typeface="Lucida Bright" panose="02040602050505020304" pitchFamily="18" charset="77"/>
              </a:rPr>
              <a:t>th</a:t>
            </a:r>
            <a:r>
              <a:rPr lang="en-US" altLang="en-US" sz="2000" dirty="0">
                <a:solidFill>
                  <a:schemeClr val="tx1"/>
                </a:solidFill>
                <a:latin typeface="Lucida Bright" panose="02040602050505020304" pitchFamily="18" charset="77"/>
              </a:rPr>
              <a:t>,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r>
              <a:rPr lang="en-US" sz="3200" dirty="0"/>
              <a:t>Sub-prefix hijack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152400" y="1524000"/>
            <a:ext cx="8763000" cy="4419600"/>
            <a:chOff x="381000" y="1524000"/>
            <a:chExt cx="8763000" cy="4419600"/>
          </a:xfrm>
        </p:grpSpPr>
        <p:sp>
          <p:nvSpPr>
            <p:cNvPr id="255" name="Cloud 254"/>
            <p:cNvSpPr/>
            <p:nvPr/>
          </p:nvSpPr>
          <p:spPr bwMode="auto">
            <a:xfrm>
              <a:off x="381000" y="3810000"/>
              <a:ext cx="1524000" cy="762000"/>
            </a:xfrm>
            <a:prstGeom prst="cloud">
              <a:avLst/>
            </a:prstGeom>
            <a:solidFill>
              <a:srgbClr val="CC9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YouTube</a:t>
              </a:r>
            </a:p>
          </p:txBody>
        </p:sp>
        <p:sp>
          <p:nvSpPr>
            <p:cNvPr id="257" name="Cloud 256"/>
            <p:cNvSpPr/>
            <p:nvPr/>
          </p:nvSpPr>
          <p:spPr bwMode="auto">
            <a:xfrm>
              <a:off x="6477000" y="3506498"/>
              <a:ext cx="2057400" cy="1066800"/>
            </a:xfrm>
            <a:prstGeom prst="cloud">
              <a:avLst/>
            </a:prstGeom>
            <a:solidFill>
              <a:srgbClr val="CC9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Pakistan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Telecom</a:t>
              </a:r>
            </a:p>
          </p:txBody>
        </p:sp>
        <p:cxnSp>
          <p:nvCxnSpPr>
            <p:cNvPr id="280" name="Straight Connector 160"/>
            <p:cNvCxnSpPr>
              <a:cxnSpLocks noChangeShapeType="1"/>
              <a:stCxn id="257" idx="3"/>
            </p:cNvCxnSpPr>
            <p:nvPr/>
          </p:nvCxnSpPr>
          <p:spPr bwMode="auto">
            <a:xfrm rot="5400000" flipH="1" flipV="1">
              <a:off x="7284054" y="3345847"/>
              <a:ext cx="443293" cy="0"/>
            </a:xfrm>
            <a:prstGeom prst="line">
              <a:avLst/>
            </a:prstGeom>
            <a:noFill/>
            <a:ln w="57150" algn="ctr">
              <a:solidFill>
                <a:srgbClr val="008000"/>
              </a:solidFill>
              <a:round/>
              <a:headEnd/>
              <a:tailEnd type="stealth"/>
            </a:ln>
          </p:spPr>
        </p:cxnSp>
        <p:cxnSp>
          <p:nvCxnSpPr>
            <p:cNvPr id="320" name="Straight Connector 160"/>
            <p:cNvCxnSpPr>
              <a:cxnSpLocks noChangeShapeType="1"/>
              <a:stCxn id="255" idx="3"/>
            </p:cNvCxnSpPr>
            <p:nvPr/>
          </p:nvCxnSpPr>
          <p:spPr bwMode="auto">
            <a:xfrm rot="5400000" flipH="1" flipV="1">
              <a:off x="1235516" y="3336484"/>
              <a:ext cx="424568" cy="609600"/>
            </a:xfrm>
            <a:prstGeom prst="line">
              <a:avLst/>
            </a:prstGeom>
            <a:noFill/>
            <a:ln w="57150" algn="ctr">
              <a:solidFill>
                <a:srgbClr val="008000"/>
              </a:solidFill>
              <a:round/>
              <a:headEnd/>
              <a:tailEnd type="stealth"/>
            </a:ln>
          </p:spPr>
        </p:cxnSp>
        <p:sp>
          <p:nvSpPr>
            <p:cNvPr id="323" name="Cloud 322"/>
            <p:cNvSpPr/>
            <p:nvPr/>
          </p:nvSpPr>
          <p:spPr bwMode="auto">
            <a:xfrm>
              <a:off x="1447800" y="1524000"/>
              <a:ext cx="6629400" cy="2438400"/>
            </a:xfrm>
            <a:prstGeom prst="cloud">
              <a:avLst/>
            </a:prstGeom>
            <a:solidFill>
              <a:srgbClr val="CCFF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“The Internet”</a:t>
              </a:r>
            </a:p>
          </p:txBody>
        </p:sp>
        <p:sp>
          <p:nvSpPr>
            <p:cNvPr id="33" name="Cloud 32"/>
            <p:cNvSpPr/>
            <p:nvPr/>
          </p:nvSpPr>
          <p:spPr bwMode="auto">
            <a:xfrm>
              <a:off x="4343400" y="4800600"/>
              <a:ext cx="1524000" cy="762000"/>
            </a:xfrm>
            <a:prstGeom prst="cloud">
              <a:avLst/>
            </a:prstGeom>
            <a:solidFill>
              <a:srgbClr val="CC9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Telnor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 Pakistan</a:t>
              </a:r>
            </a:p>
          </p:txBody>
        </p:sp>
        <p:cxnSp>
          <p:nvCxnSpPr>
            <p:cNvPr id="34" name="Straight Connector 160"/>
            <p:cNvCxnSpPr>
              <a:cxnSpLocks noChangeShapeType="1"/>
              <a:stCxn id="33" idx="3"/>
            </p:cNvCxnSpPr>
            <p:nvPr/>
          </p:nvCxnSpPr>
          <p:spPr bwMode="auto">
            <a:xfrm rot="5400000" flipH="1" flipV="1">
              <a:off x="5502716" y="3793684"/>
              <a:ext cx="653168" cy="1447800"/>
            </a:xfrm>
            <a:prstGeom prst="line">
              <a:avLst/>
            </a:prstGeom>
            <a:noFill/>
            <a:ln w="57150" algn="ctr">
              <a:solidFill>
                <a:srgbClr val="008000"/>
              </a:solidFill>
              <a:round/>
              <a:headEnd/>
              <a:tailEnd type="stealth"/>
            </a:ln>
          </p:spPr>
        </p:cxnSp>
        <p:sp>
          <p:nvSpPr>
            <p:cNvPr id="38" name="Cloud 37"/>
            <p:cNvSpPr/>
            <p:nvPr/>
          </p:nvSpPr>
          <p:spPr bwMode="auto">
            <a:xfrm>
              <a:off x="6019800" y="5181600"/>
              <a:ext cx="1676400" cy="762000"/>
            </a:xfrm>
            <a:prstGeom prst="cloud">
              <a:avLst/>
            </a:prstGeom>
            <a:solidFill>
              <a:srgbClr val="CC9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Aga Khan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University</a:t>
              </a:r>
            </a:p>
          </p:txBody>
        </p:sp>
        <p:sp>
          <p:nvSpPr>
            <p:cNvPr id="40" name="Cloud 39"/>
            <p:cNvSpPr/>
            <p:nvPr/>
          </p:nvSpPr>
          <p:spPr bwMode="auto">
            <a:xfrm>
              <a:off x="7620000" y="4648200"/>
              <a:ext cx="1524000" cy="762000"/>
            </a:xfrm>
            <a:prstGeom prst="cloud">
              <a:avLst/>
            </a:prstGeom>
            <a:solidFill>
              <a:srgbClr val="CC9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Multinet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Pakistan</a:t>
              </a:r>
            </a:p>
          </p:txBody>
        </p:sp>
        <p:cxnSp>
          <p:nvCxnSpPr>
            <p:cNvPr id="42" name="Straight Connector 160"/>
            <p:cNvCxnSpPr>
              <a:cxnSpLocks noChangeShapeType="1"/>
              <a:stCxn id="38" idx="3"/>
            </p:cNvCxnSpPr>
            <p:nvPr/>
          </p:nvCxnSpPr>
          <p:spPr bwMode="auto">
            <a:xfrm rot="5400000" flipH="1" flipV="1">
              <a:off x="6645716" y="4631884"/>
              <a:ext cx="805568" cy="381000"/>
            </a:xfrm>
            <a:prstGeom prst="line">
              <a:avLst/>
            </a:prstGeom>
            <a:noFill/>
            <a:ln w="57150" algn="ctr">
              <a:solidFill>
                <a:srgbClr val="008000"/>
              </a:solidFill>
              <a:round/>
              <a:headEnd/>
              <a:tailEnd type="stealth"/>
            </a:ln>
          </p:spPr>
        </p:cxnSp>
        <p:cxnSp>
          <p:nvCxnSpPr>
            <p:cNvPr id="45" name="Straight Connector 160"/>
            <p:cNvCxnSpPr>
              <a:cxnSpLocks noChangeShapeType="1"/>
              <a:stCxn id="40" idx="3"/>
            </p:cNvCxnSpPr>
            <p:nvPr/>
          </p:nvCxnSpPr>
          <p:spPr bwMode="auto">
            <a:xfrm rot="16200000" flipV="1">
              <a:off x="8131616" y="4441384"/>
              <a:ext cx="424568" cy="76200"/>
            </a:xfrm>
            <a:prstGeom prst="line">
              <a:avLst/>
            </a:prstGeom>
            <a:noFill/>
            <a:ln w="57150" algn="ctr">
              <a:solidFill>
                <a:srgbClr val="008000"/>
              </a:solidFill>
              <a:round/>
              <a:headEnd/>
              <a:tailEnd type="stealth"/>
            </a:ln>
          </p:spPr>
        </p:cxnSp>
      </p:grpSp>
      <p:sp>
        <p:nvSpPr>
          <p:cNvPr id="366" name="AutoShape 149"/>
          <p:cNvSpPr>
            <a:spLocks noChangeArrowheads="1"/>
          </p:cNvSpPr>
          <p:nvPr/>
        </p:nvSpPr>
        <p:spPr bwMode="auto">
          <a:xfrm>
            <a:off x="2209800" y="3810000"/>
            <a:ext cx="2891118" cy="762000"/>
          </a:xfrm>
          <a:prstGeom prst="wedgeRoundRectCallout">
            <a:avLst>
              <a:gd name="adj1" fmla="val -89515"/>
              <a:gd name="adj2" fmla="val -62510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rPr>
              <a:t>I’m YouTube: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rPr>
              <a:t>IP 208.65.153.0 / 22</a:t>
            </a:r>
          </a:p>
        </p:txBody>
      </p:sp>
      <p:sp>
        <p:nvSpPr>
          <p:cNvPr id="380" name="Line 151"/>
          <p:cNvSpPr>
            <a:spLocks noChangeShapeType="1"/>
          </p:cNvSpPr>
          <p:nvPr/>
        </p:nvSpPr>
        <p:spPr bwMode="auto">
          <a:xfrm>
            <a:off x="8077200" y="4191000"/>
            <a:ext cx="76200" cy="457200"/>
          </a:xfrm>
          <a:prstGeom prst="line">
            <a:avLst/>
          </a:prstGeom>
          <a:noFill/>
          <a:ln w="127000">
            <a:solidFill>
              <a:schemeClr val="accent6">
                <a:lumMod val="50000"/>
              </a:schemeClr>
            </a:solidFill>
            <a:round/>
            <a:headEnd type="triangle" w="med" len="med"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sp>
        <p:nvSpPr>
          <p:cNvPr id="49" name="Line 151"/>
          <p:cNvSpPr>
            <a:spLocks noChangeShapeType="1"/>
          </p:cNvSpPr>
          <p:nvPr/>
        </p:nvSpPr>
        <p:spPr bwMode="auto">
          <a:xfrm flipH="1">
            <a:off x="4876800" y="4191000"/>
            <a:ext cx="1371600" cy="609600"/>
          </a:xfrm>
          <a:prstGeom prst="line">
            <a:avLst/>
          </a:prstGeom>
          <a:noFill/>
          <a:ln w="127000">
            <a:solidFill>
              <a:schemeClr val="accent6">
                <a:lumMod val="50000"/>
              </a:schemeClr>
            </a:solidFill>
            <a:round/>
            <a:headEnd type="triangle" w="med" len="med"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sp>
        <p:nvSpPr>
          <p:cNvPr id="50" name="Line 151"/>
          <p:cNvSpPr>
            <a:spLocks noChangeShapeType="1"/>
          </p:cNvSpPr>
          <p:nvPr/>
        </p:nvSpPr>
        <p:spPr bwMode="auto">
          <a:xfrm flipH="1">
            <a:off x="6629400" y="4419600"/>
            <a:ext cx="381000" cy="762000"/>
          </a:xfrm>
          <a:prstGeom prst="line">
            <a:avLst/>
          </a:prstGeom>
          <a:noFill/>
          <a:ln w="127000">
            <a:solidFill>
              <a:schemeClr val="accent6">
                <a:lumMod val="50000"/>
              </a:schemeClr>
            </a:solidFill>
            <a:round/>
            <a:headEnd type="triangle" w="med" len="med"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sp>
        <p:nvSpPr>
          <p:cNvPr id="51" name="Freeform 50"/>
          <p:cNvSpPr/>
          <p:nvPr/>
        </p:nvSpPr>
        <p:spPr bwMode="auto">
          <a:xfrm>
            <a:off x="914400" y="2796310"/>
            <a:ext cx="6500091" cy="1041399"/>
          </a:xfrm>
          <a:custGeom>
            <a:avLst/>
            <a:gdLst>
              <a:gd name="connsiteX0" fmla="*/ 6345382 w 6500091"/>
              <a:gd name="connsiteY0" fmla="*/ 778163 h 1041399"/>
              <a:gd name="connsiteX1" fmla="*/ 6359236 w 6500091"/>
              <a:gd name="connsiteY1" fmla="*/ 113145 h 1041399"/>
              <a:gd name="connsiteX2" fmla="*/ 5500255 w 6500091"/>
              <a:gd name="connsiteY2" fmla="*/ 113145 h 1041399"/>
              <a:gd name="connsiteX3" fmla="*/ 3505200 w 6500091"/>
              <a:gd name="connsiteY3" fmla="*/ 792017 h 1041399"/>
              <a:gd name="connsiteX4" fmla="*/ 1690255 w 6500091"/>
              <a:gd name="connsiteY4" fmla="*/ 473363 h 1041399"/>
              <a:gd name="connsiteX5" fmla="*/ 817418 w 6500091"/>
              <a:gd name="connsiteY5" fmla="*/ 459508 h 1041399"/>
              <a:gd name="connsiteX6" fmla="*/ 0 w 6500091"/>
              <a:gd name="connsiteY6" fmla="*/ 1041399 h 1041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00091" h="1041399">
                <a:moveTo>
                  <a:pt x="6345382" y="778163"/>
                </a:moveTo>
                <a:cubicBezTo>
                  <a:pt x="6422736" y="501072"/>
                  <a:pt x="6500091" y="223981"/>
                  <a:pt x="6359236" y="113145"/>
                </a:cubicBezTo>
                <a:cubicBezTo>
                  <a:pt x="6218382" y="2309"/>
                  <a:pt x="5975928" y="0"/>
                  <a:pt x="5500255" y="113145"/>
                </a:cubicBezTo>
                <a:cubicBezTo>
                  <a:pt x="5024582" y="226290"/>
                  <a:pt x="4140200" y="731981"/>
                  <a:pt x="3505200" y="792017"/>
                </a:cubicBezTo>
                <a:cubicBezTo>
                  <a:pt x="2870200" y="852053"/>
                  <a:pt x="2138219" y="528781"/>
                  <a:pt x="1690255" y="473363"/>
                </a:cubicBezTo>
                <a:cubicBezTo>
                  <a:pt x="1242291" y="417945"/>
                  <a:pt x="1099127" y="364835"/>
                  <a:pt x="817418" y="459508"/>
                </a:cubicBezTo>
                <a:cubicBezTo>
                  <a:pt x="535709" y="554181"/>
                  <a:pt x="267854" y="797790"/>
                  <a:pt x="0" y="1041399"/>
                </a:cubicBezTo>
              </a:path>
            </a:pathLst>
          </a:custGeom>
          <a:noFill/>
          <a:ln w="12700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+mn-cs"/>
            </a:endParaRPr>
          </a:p>
        </p:txBody>
      </p:sp>
      <p:sp>
        <p:nvSpPr>
          <p:cNvPr id="252" name="Rectangle 251"/>
          <p:cNvSpPr/>
          <p:nvPr/>
        </p:nvSpPr>
        <p:spPr>
          <a:xfrm>
            <a:off x="647700" y="1323945"/>
            <a:ext cx="7848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5088" marR="0" lvl="1" indent="-6508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rPr>
              <a:t>February 2008 : Pakistan Telecom hijacks YouTube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pic>
        <p:nvPicPr>
          <p:cNvPr id="52" name="Picture 51" descr="pakista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28532" y="1447800"/>
            <a:ext cx="5543550" cy="5019675"/>
          </a:xfrm>
          <a:prstGeom prst="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4570380"/>
      </p:ext>
    </p:extLst>
  </p:cSld>
  <p:clrMapOvr>
    <a:masterClrMapping/>
  </p:clrMapOvr>
  <p:transition advTm="1030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" grpId="0" animBg="1"/>
      <p:bldP spid="49" grpId="0" animBg="1"/>
      <p:bldP spid="50" grpId="0" animBg="1"/>
      <p:bldP spid="51" grpId="0" animBg="1"/>
      <p:bldP spid="2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r>
              <a:rPr lang="en-US" sz="3200" dirty="0"/>
              <a:t>Sub-prefix hijack</a:t>
            </a:r>
          </a:p>
        </p:txBody>
      </p:sp>
      <p:sp>
        <p:nvSpPr>
          <p:cNvPr id="251" name="Rectangle 250"/>
          <p:cNvSpPr/>
          <p:nvPr/>
        </p:nvSpPr>
        <p:spPr>
          <a:xfrm>
            <a:off x="609600" y="754559"/>
            <a:ext cx="7848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5088" marR="0" lvl="1" indent="-6508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rPr>
              <a:t>Here’s what should have happened….</a:t>
            </a:r>
          </a:p>
        </p:txBody>
      </p:sp>
      <p:grpSp>
        <p:nvGrpSpPr>
          <p:cNvPr id="2" name="Group 47"/>
          <p:cNvGrpSpPr/>
          <p:nvPr/>
        </p:nvGrpSpPr>
        <p:grpSpPr>
          <a:xfrm>
            <a:off x="152400" y="1524000"/>
            <a:ext cx="8763000" cy="4419600"/>
            <a:chOff x="381000" y="1524000"/>
            <a:chExt cx="8763000" cy="4419600"/>
          </a:xfrm>
        </p:grpSpPr>
        <p:sp>
          <p:nvSpPr>
            <p:cNvPr id="255" name="Cloud 254"/>
            <p:cNvSpPr/>
            <p:nvPr/>
          </p:nvSpPr>
          <p:spPr bwMode="auto">
            <a:xfrm>
              <a:off x="381000" y="3810000"/>
              <a:ext cx="1524000" cy="762000"/>
            </a:xfrm>
            <a:prstGeom prst="cloud">
              <a:avLst/>
            </a:prstGeom>
            <a:solidFill>
              <a:srgbClr val="CC9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YouTube</a:t>
              </a:r>
            </a:p>
          </p:txBody>
        </p:sp>
        <p:sp>
          <p:nvSpPr>
            <p:cNvPr id="257" name="Cloud 256"/>
            <p:cNvSpPr/>
            <p:nvPr/>
          </p:nvSpPr>
          <p:spPr bwMode="auto">
            <a:xfrm>
              <a:off x="6477000" y="3506498"/>
              <a:ext cx="2057400" cy="1066800"/>
            </a:xfrm>
            <a:prstGeom prst="cloud">
              <a:avLst/>
            </a:prstGeom>
            <a:solidFill>
              <a:srgbClr val="CC9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Pakistan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Telecom</a:t>
              </a:r>
            </a:p>
          </p:txBody>
        </p:sp>
        <p:cxnSp>
          <p:nvCxnSpPr>
            <p:cNvPr id="280" name="Straight Connector 160"/>
            <p:cNvCxnSpPr>
              <a:cxnSpLocks noChangeShapeType="1"/>
              <a:stCxn id="257" idx="3"/>
            </p:cNvCxnSpPr>
            <p:nvPr/>
          </p:nvCxnSpPr>
          <p:spPr bwMode="auto">
            <a:xfrm rot="5400000" flipH="1" flipV="1">
              <a:off x="7284054" y="3345847"/>
              <a:ext cx="443293" cy="0"/>
            </a:xfrm>
            <a:prstGeom prst="line">
              <a:avLst/>
            </a:prstGeom>
            <a:noFill/>
            <a:ln w="57150" algn="ctr">
              <a:solidFill>
                <a:srgbClr val="008000"/>
              </a:solidFill>
              <a:round/>
              <a:headEnd/>
              <a:tailEnd type="stealth"/>
            </a:ln>
          </p:spPr>
        </p:cxnSp>
        <p:cxnSp>
          <p:nvCxnSpPr>
            <p:cNvPr id="320" name="Straight Connector 160"/>
            <p:cNvCxnSpPr>
              <a:cxnSpLocks noChangeShapeType="1"/>
              <a:stCxn id="255" idx="3"/>
            </p:cNvCxnSpPr>
            <p:nvPr/>
          </p:nvCxnSpPr>
          <p:spPr bwMode="auto">
            <a:xfrm rot="5400000" flipH="1" flipV="1">
              <a:off x="1235516" y="3336484"/>
              <a:ext cx="424568" cy="609600"/>
            </a:xfrm>
            <a:prstGeom prst="line">
              <a:avLst/>
            </a:prstGeom>
            <a:noFill/>
            <a:ln w="57150" algn="ctr">
              <a:solidFill>
                <a:srgbClr val="008000"/>
              </a:solidFill>
              <a:round/>
              <a:headEnd/>
              <a:tailEnd type="stealth"/>
            </a:ln>
          </p:spPr>
        </p:cxnSp>
        <p:sp>
          <p:nvSpPr>
            <p:cNvPr id="323" name="Cloud 322"/>
            <p:cNvSpPr/>
            <p:nvPr/>
          </p:nvSpPr>
          <p:spPr bwMode="auto">
            <a:xfrm>
              <a:off x="1447800" y="1524000"/>
              <a:ext cx="6629400" cy="2438400"/>
            </a:xfrm>
            <a:prstGeom prst="cloud">
              <a:avLst/>
            </a:prstGeom>
            <a:solidFill>
              <a:srgbClr val="CCFF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“The Internet”</a:t>
              </a:r>
            </a:p>
          </p:txBody>
        </p:sp>
        <p:sp>
          <p:nvSpPr>
            <p:cNvPr id="33" name="Cloud 32"/>
            <p:cNvSpPr/>
            <p:nvPr/>
          </p:nvSpPr>
          <p:spPr bwMode="auto">
            <a:xfrm>
              <a:off x="4343400" y="4800600"/>
              <a:ext cx="1524000" cy="762000"/>
            </a:xfrm>
            <a:prstGeom prst="cloud">
              <a:avLst/>
            </a:prstGeom>
            <a:solidFill>
              <a:srgbClr val="CC9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Telnor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 Pakistan</a:t>
              </a:r>
            </a:p>
          </p:txBody>
        </p:sp>
        <p:cxnSp>
          <p:nvCxnSpPr>
            <p:cNvPr id="34" name="Straight Connector 160"/>
            <p:cNvCxnSpPr>
              <a:cxnSpLocks noChangeShapeType="1"/>
              <a:stCxn id="33" idx="3"/>
            </p:cNvCxnSpPr>
            <p:nvPr/>
          </p:nvCxnSpPr>
          <p:spPr bwMode="auto">
            <a:xfrm rot="5400000" flipH="1" flipV="1">
              <a:off x="5502716" y="3793684"/>
              <a:ext cx="653168" cy="1447800"/>
            </a:xfrm>
            <a:prstGeom prst="line">
              <a:avLst/>
            </a:prstGeom>
            <a:noFill/>
            <a:ln w="57150" algn="ctr">
              <a:solidFill>
                <a:srgbClr val="008000"/>
              </a:solidFill>
              <a:round/>
              <a:headEnd/>
              <a:tailEnd type="stealth"/>
            </a:ln>
          </p:spPr>
        </p:cxnSp>
        <p:sp>
          <p:nvSpPr>
            <p:cNvPr id="38" name="Cloud 37"/>
            <p:cNvSpPr/>
            <p:nvPr/>
          </p:nvSpPr>
          <p:spPr bwMode="auto">
            <a:xfrm>
              <a:off x="6019800" y="5181600"/>
              <a:ext cx="1676400" cy="762000"/>
            </a:xfrm>
            <a:prstGeom prst="cloud">
              <a:avLst/>
            </a:prstGeom>
            <a:solidFill>
              <a:srgbClr val="CC9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Aga Khan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University</a:t>
              </a:r>
            </a:p>
          </p:txBody>
        </p:sp>
        <p:sp>
          <p:nvSpPr>
            <p:cNvPr id="40" name="Cloud 39"/>
            <p:cNvSpPr/>
            <p:nvPr/>
          </p:nvSpPr>
          <p:spPr bwMode="auto">
            <a:xfrm>
              <a:off x="7620000" y="4648200"/>
              <a:ext cx="1524000" cy="762000"/>
            </a:xfrm>
            <a:prstGeom prst="cloud">
              <a:avLst/>
            </a:prstGeom>
            <a:solidFill>
              <a:srgbClr val="CC9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Multinet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Pakistan</a:t>
              </a:r>
            </a:p>
          </p:txBody>
        </p:sp>
        <p:cxnSp>
          <p:nvCxnSpPr>
            <p:cNvPr id="42" name="Straight Connector 160"/>
            <p:cNvCxnSpPr>
              <a:cxnSpLocks noChangeShapeType="1"/>
              <a:stCxn id="38" idx="3"/>
            </p:cNvCxnSpPr>
            <p:nvPr/>
          </p:nvCxnSpPr>
          <p:spPr bwMode="auto">
            <a:xfrm rot="5400000" flipH="1" flipV="1">
              <a:off x="6645716" y="4631884"/>
              <a:ext cx="805568" cy="381000"/>
            </a:xfrm>
            <a:prstGeom prst="line">
              <a:avLst/>
            </a:prstGeom>
            <a:noFill/>
            <a:ln w="57150" algn="ctr">
              <a:solidFill>
                <a:srgbClr val="008000"/>
              </a:solidFill>
              <a:round/>
              <a:headEnd/>
              <a:tailEnd type="stealth"/>
            </a:ln>
          </p:spPr>
        </p:cxnSp>
        <p:cxnSp>
          <p:nvCxnSpPr>
            <p:cNvPr id="45" name="Straight Connector 160"/>
            <p:cNvCxnSpPr>
              <a:cxnSpLocks noChangeShapeType="1"/>
              <a:stCxn id="40" idx="3"/>
            </p:cNvCxnSpPr>
            <p:nvPr/>
          </p:nvCxnSpPr>
          <p:spPr bwMode="auto">
            <a:xfrm rot="16200000" flipV="1">
              <a:off x="8131616" y="4441384"/>
              <a:ext cx="424568" cy="76200"/>
            </a:xfrm>
            <a:prstGeom prst="line">
              <a:avLst/>
            </a:prstGeom>
            <a:noFill/>
            <a:ln w="57150" algn="ctr">
              <a:solidFill>
                <a:srgbClr val="008000"/>
              </a:solidFill>
              <a:round/>
              <a:headEnd/>
              <a:tailEnd type="stealth"/>
            </a:ln>
          </p:spPr>
        </p:cxnSp>
      </p:grpSp>
      <p:sp>
        <p:nvSpPr>
          <p:cNvPr id="366" name="AutoShape 149"/>
          <p:cNvSpPr>
            <a:spLocks noChangeArrowheads="1"/>
          </p:cNvSpPr>
          <p:nvPr/>
        </p:nvSpPr>
        <p:spPr bwMode="auto">
          <a:xfrm>
            <a:off x="2209799" y="3810000"/>
            <a:ext cx="2883195" cy="762000"/>
          </a:xfrm>
          <a:prstGeom prst="wedgeRoundRectCallout">
            <a:avLst>
              <a:gd name="adj1" fmla="val -89515"/>
              <a:gd name="adj2" fmla="val -62510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rPr>
              <a:t>I’m YouTube: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rPr>
              <a:t>IP 208.65.153.0 / 22</a:t>
            </a:r>
          </a:p>
        </p:txBody>
      </p:sp>
      <p:sp>
        <p:nvSpPr>
          <p:cNvPr id="380" name="Line 151"/>
          <p:cNvSpPr>
            <a:spLocks noChangeShapeType="1"/>
          </p:cNvSpPr>
          <p:nvPr/>
        </p:nvSpPr>
        <p:spPr bwMode="auto">
          <a:xfrm>
            <a:off x="8077200" y="4191000"/>
            <a:ext cx="76200" cy="457200"/>
          </a:xfrm>
          <a:prstGeom prst="line">
            <a:avLst/>
          </a:prstGeom>
          <a:noFill/>
          <a:ln w="127000">
            <a:solidFill>
              <a:schemeClr val="accent6">
                <a:lumMod val="50000"/>
              </a:schemeClr>
            </a:solidFill>
            <a:round/>
            <a:headEnd type="triangle" w="med" len="med"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sp>
        <p:nvSpPr>
          <p:cNvPr id="49" name="Line 151"/>
          <p:cNvSpPr>
            <a:spLocks noChangeShapeType="1"/>
          </p:cNvSpPr>
          <p:nvPr/>
        </p:nvSpPr>
        <p:spPr bwMode="auto">
          <a:xfrm flipH="1">
            <a:off x="4876800" y="4191000"/>
            <a:ext cx="1371600" cy="609600"/>
          </a:xfrm>
          <a:prstGeom prst="line">
            <a:avLst/>
          </a:prstGeom>
          <a:noFill/>
          <a:ln w="127000">
            <a:solidFill>
              <a:schemeClr val="accent6">
                <a:lumMod val="50000"/>
              </a:schemeClr>
            </a:solidFill>
            <a:round/>
            <a:headEnd type="triangle" w="med" len="med"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sp>
        <p:nvSpPr>
          <p:cNvPr id="50" name="Line 151"/>
          <p:cNvSpPr>
            <a:spLocks noChangeShapeType="1"/>
          </p:cNvSpPr>
          <p:nvPr/>
        </p:nvSpPr>
        <p:spPr bwMode="auto">
          <a:xfrm flipH="1">
            <a:off x="6629400" y="4419600"/>
            <a:ext cx="381000" cy="762000"/>
          </a:xfrm>
          <a:prstGeom prst="line">
            <a:avLst/>
          </a:prstGeom>
          <a:noFill/>
          <a:ln w="127000">
            <a:solidFill>
              <a:schemeClr val="accent6">
                <a:lumMod val="50000"/>
              </a:schemeClr>
            </a:solidFill>
            <a:round/>
            <a:headEnd type="triangle" w="med" len="med"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sp>
        <p:nvSpPr>
          <p:cNvPr id="51" name="Freeform 50"/>
          <p:cNvSpPr/>
          <p:nvPr/>
        </p:nvSpPr>
        <p:spPr bwMode="auto">
          <a:xfrm>
            <a:off x="914400" y="2796310"/>
            <a:ext cx="6500091" cy="1041399"/>
          </a:xfrm>
          <a:custGeom>
            <a:avLst/>
            <a:gdLst>
              <a:gd name="connsiteX0" fmla="*/ 6345382 w 6500091"/>
              <a:gd name="connsiteY0" fmla="*/ 778163 h 1041399"/>
              <a:gd name="connsiteX1" fmla="*/ 6359236 w 6500091"/>
              <a:gd name="connsiteY1" fmla="*/ 113145 h 1041399"/>
              <a:gd name="connsiteX2" fmla="*/ 5500255 w 6500091"/>
              <a:gd name="connsiteY2" fmla="*/ 113145 h 1041399"/>
              <a:gd name="connsiteX3" fmla="*/ 3505200 w 6500091"/>
              <a:gd name="connsiteY3" fmla="*/ 792017 h 1041399"/>
              <a:gd name="connsiteX4" fmla="*/ 1690255 w 6500091"/>
              <a:gd name="connsiteY4" fmla="*/ 473363 h 1041399"/>
              <a:gd name="connsiteX5" fmla="*/ 817418 w 6500091"/>
              <a:gd name="connsiteY5" fmla="*/ 459508 h 1041399"/>
              <a:gd name="connsiteX6" fmla="*/ 0 w 6500091"/>
              <a:gd name="connsiteY6" fmla="*/ 1041399 h 1041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00091" h="1041399">
                <a:moveTo>
                  <a:pt x="6345382" y="778163"/>
                </a:moveTo>
                <a:cubicBezTo>
                  <a:pt x="6422736" y="501072"/>
                  <a:pt x="6500091" y="223981"/>
                  <a:pt x="6359236" y="113145"/>
                </a:cubicBezTo>
                <a:cubicBezTo>
                  <a:pt x="6218382" y="2309"/>
                  <a:pt x="5975928" y="0"/>
                  <a:pt x="5500255" y="113145"/>
                </a:cubicBezTo>
                <a:cubicBezTo>
                  <a:pt x="5024582" y="226290"/>
                  <a:pt x="4140200" y="731981"/>
                  <a:pt x="3505200" y="792017"/>
                </a:cubicBezTo>
                <a:cubicBezTo>
                  <a:pt x="2870200" y="852053"/>
                  <a:pt x="2138219" y="528781"/>
                  <a:pt x="1690255" y="473363"/>
                </a:cubicBezTo>
                <a:cubicBezTo>
                  <a:pt x="1242291" y="417945"/>
                  <a:pt x="1099127" y="364835"/>
                  <a:pt x="817418" y="459508"/>
                </a:cubicBezTo>
                <a:cubicBezTo>
                  <a:pt x="535709" y="554181"/>
                  <a:pt x="267854" y="797790"/>
                  <a:pt x="0" y="1041399"/>
                </a:cubicBezTo>
              </a:path>
            </a:pathLst>
          </a:custGeom>
          <a:noFill/>
          <a:ln w="12700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 rot="172376">
            <a:off x="6959031" y="2771446"/>
            <a:ext cx="990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/>
                <a:cs typeface="+mn-cs"/>
              </a:rPr>
              <a:t>X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29400" y="1540896"/>
            <a:ext cx="2286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/>
                <a:ea typeface="ＭＳ Ｐゴシック"/>
                <a:cs typeface="+mn-cs"/>
              </a:rPr>
              <a:t>Hijack + drop packets going to YouTube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09600" y="6274713"/>
            <a:ext cx="7848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5088" marR="0" lvl="1" indent="-6508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rPr>
              <a:t>Block your own customers.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5603298"/>
      </p:ext>
    </p:extLst>
  </p:cSld>
  <p:clrMapOvr>
    <a:masterClrMapping/>
  </p:clrMapOvr>
  <p:transition advTm="111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r>
              <a:rPr lang="en-US" sz="3200" dirty="0"/>
              <a:t>Sub-prefix hijack</a:t>
            </a:r>
          </a:p>
        </p:txBody>
      </p:sp>
      <p:sp>
        <p:nvSpPr>
          <p:cNvPr id="251" name="Rectangle 250"/>
          <p:cNvSpPr/>
          <p:nvPr/>
        </p:nvSpPr>
        <p:spPr>
          <a:xfrm>
            <a:off x="609600" y="754559"/>
            <a:ext cx="7848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5088" marR="0" lvl="1" indent="-6508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rPr>
              <a:t>But here’s what Pakistan ended up doing…</a:t>
            </a:r>
          </a:p>
        </p:txBody>
      </p:sp>
      <p:grpSp>
        <p:nvGrpSpPr>
          <p:cNvPr id="2" name="Group 47"/>
          <p:cNvGrpSpPr/>
          <p:nvPr/>
        </p:nvGrpSpPr>
        <p:grpSpPr>
          <a:xfrm>
            <a:off x="152400" y="1524000"/>
            <a:ext cx="8763000" cy="4419600"/>
            <a:chOff x="381000" y="1524000"/>
            <a:chExt cx="8763000" cy="4419600"/>
          </a:xfrm>
        </p:grpSpPr>
        <p:sp>
          <p:nvSpPr>
            <p:cNvPr id="255" name="Cloud 254"/>
            <p:cNvSpPr/>
            <p:nvPr/>
          </p:nvSpPr>
          <p:spPr bwMode="auto">
            <a:xfrm>
              <a:off x="381000" y="3810000"/>
              <a:ext cx="1524000" cy="762000"/>
            </a:xfrm>
            <a:prstGeom prst="cloud">
              <a:avLst/>
            </a:prstGeom>
            <a:solidFill>
              <a:srgbClr val="CC9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YouTube</a:t>
              </a:r>
            </a:p>
          </p:txBody>
        </p:sp>
        <p:sp>
          <p:nvSpPr>
            <p:cNvPr id="257" name="Cloud 256"/>
            <p:cNvSpPr/>
            <p:nvPr/>
          </p:nvSpPr>
          <p:spPr bwMode="auto">
            <a:xfrm>
              <a:off x="6477000" y="3506498"/>
              <a:ext cx="2057400" cy="1066800"/>
            </a:xfrm>
            <a:prstGeom prst="cloud">
              <a:avLst/>
            </a:prstGeom>
            <a:solidFill>
              <a:srgbClr val="CC9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Pakistan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Telecom</a:t>
              </a:r>
            </a:p>
          </p:txBody>
        </p:sp>
        <p:cxnSp>
          <p:nvCxnSpPr>
            <p:cNvPr id="280" name="Straight Connector 160"/>
            <p:cNvCxnSpPr>
              <a:cxnSpLocks noChangeShapeType="1"/>
              <a:stCxn id="257" idx="3"/>
            </p:cNvCxnSpPr>
            <p:nvPr/>
          </p:nvCxnSpPr>
          <p:spPr bwMode="auto">
            <a:xfrm rot="5400000" flipH="1" flipV="1">
              <a:off x="7284054" y="3345847"/>
              <a:ext cx="443293" cy="0"/>
            </a:xfrm>
            <a:prstGeom prst="line">
              <a:avLst/>
            </a:prstGeom>
            <a:noFill/>
            <a:ln w="57150" algn="ctr">
              <a:solidFill>
                <a:srgbClr val="008000"/>
              </a:solidFill>
              <a:round/>
              <a:headEnd/>
              <a:tailEnd type="stealth"/>
            </a:ln>
          </p:spPr>
        </p:cxnSp>
        <p:cxnSp>
          <p:nvCxnSpPr>
            <p:cNvPr id="320" name="Straight Connector 160"/>
            <p:cNvCxnSpPr>
              <a:cxnSpLocks noChangeShapeType="1"/>
              <a:stCxn id="255" idx="3"/>
            </p:cNvCxnSpPr>
            <p:nvPr/>
          </p:nvCxnSpPr>
          <p:spPr bwMode="auto">
            <a:xfrm rot="5400000" flipH="1" flipV="1">
              <a:off x="1235516" y="3336484"/>
              <a:ext cx="424568" cy="609600"/>
            </a:xfrm>
            <a:prstGeom prst="line">
              <a:avLst/>
            </a:prstGeom>
            <a:noFill/>
            <a:ln w="57150" algn="ctr">
              <a:solidFill>
                <a:srgbClr val="008000"/>
              </a:solidFill>
              <a:round/>
              <a:headEnd/>
              <a:tailEnd type="stealth"/>
            </a:ln>
          </p:spPr>
        </p:cxnSp>
        <p:sp>
          <p:nvSpPr>
            <p:cNvPr id="323" name="Cloud 322"/>
            <p:cNvSpPr/>
            <p:nvPr/>
          </p:nvSpPr>
          <p:spPr bwMode="auto">
            <a:xfrm>
              <a:off x="1447800" y="1524000"/>
              <a:ext cx="6629400" cy="2438400"/>
            </a:xfrm>
            <a:prstGeom prst="cloud">
              <a:avLst/>
            </a:prstGeom>
            <a:solidFill>
              <a:srgbClr val="CCFF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“The Internet”</a:t>
              </a:r>
            </a:p>
          </p:txBody>
        </p:sp>
        <p:sp>
          <p:nvSpPr>
            <p:cNvPr id="33" name="Cloud 32"/>
            <p:cNvSpPr/>
            <p:nvPr/>
          </p:nvSpPr>
          <p:spPr bwMode="auto">
            <a:xfrm>
              <a:off x="4343400" y="4800600"/>
              <a:ext cx="1524000" cy="762000"/>
            </a:xfrm>
            <a:prstGeom prst="cloud">
              <a:avLst/>
            </a:prstGeom>
            <a:solidFill>
              <a:srgbClr val="CC9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Telnor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 Pakistan</a:t>
              </a:r>
            </a:p>
          </p:txBody>
        </p:sp>
        <p:cxnSp>
          <p:nvCxnSpPr>
            <p:cNvPr id="34" name="Straight Connector 160"/>
            <p:cNvCxnSpPr>
              <a:cxnSpLocks noChangeShapeType="1"/>
              <a:stCxn id="33" idx="3"/>
            </p:cNvCxnSpPr>
            <p:nvPr/>
          </p:nvCxnSpPr>
          <p:spPr bwMode="auto">
            <a:xfrm rot="5400000" flipH="1" flipV="1">
              <a:off x="5502716" y="3793684"/>
              <a:ext cx="653168" cy="1447800"/>
            </a:xfrm>
            <a:prstGeom prst="line">
              <a:avLst/>
            </a:prstGeom>
            <a:noFill/>
            <a:ln w="57150" algn="ctr">
              <a:solidFill>
                <a:srgbClr val="008000"/>
              </a:solidFill>
              <a:round/>
              <a:headEnd/>
              <a:tailEnd type="stealth"/>
            </a:ln>
          </p:spPr>
        </p:cxnSp>
        <p:sp>
          <p:nvSpPr>
            <p:cNvPr id="38" name="Cloud 37"/>
            <p:cNvSpPr/>
            <p:nvPr/>
          </p:nvSpPr>
          <p:spPr bwMode="auto">
            <a:xfrm>
              <a:off x="6019800" y="5181600"/>
              <a:ext cx="1676400" cy="762000"/>
            </a:xfrm>
            <a:prstGeom prst="cloud">
              <a:avLst/>
            </a:prstGeom>
            <a:solidFill>
              <a:srgbClr val="CC9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Aga Khan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University</a:t>
              </a:r>
            </a:p>
          </p:txBody>
        </p:sp>
        <p:sp>
          <p:nvSpPr>
            <p:cNvPr id="40" name="Cloud 39"/>
            <p:cNvSpPr/>
            <p:nvPr/>
          </p:nvSpPr>
          <p:spPr bwMode="auto">
            <a:xfrm>
              <a:off x="7620000" y="4648200"/>
              <a:ext cx="1524000" cy="762000"/>
            </a:xfrm>
            <a:prstGeom prst="cloud">
              <a:avLst/>
            </a:prstGeom>
            <a:solidFill>
              <a:srgbClr val="CC9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Multinet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Pakistan</a:t>
              </a:r>
            </a:p>
          </p:txBody>
        </p:sp>
        <p:cxnSp>
          <p:nvCxnSpPr>
            <p:cNvPr id="42" name="Straight Connector 160"/>
            <p:cNvCxnSpPr>
              <a:cxnSpLocks noChangeShapeType="1"/>
              <a:stCxn id="38" idx="3"/>
            </p:cNvCxnSpPr>
            <p:nvPr/>
          </p:nvCxnSpPr>
          <p:spPr bwMode="auto">
            <a:xfrm rot="5400000" flipH="1" flipV="1">
              <a:off x="6645716" y="4631884"/>
              <a:ext cx="805568" cy="381000"/>
            </a:xfrm>
            <a:prstGeom prst="line">
              <a:avLst/>
            </a:prstGeom>
            <a:noFill/>
            <a:ln w="57150" algn="ctr">
              <a:solidFill>
                <a:srgbClr val="008000"/>
              </a:solidFill>
              <a:round/>
              <a:headEnd/>
              <a:tailEnd type="stealth"/>
            </a:ln>
          </p:spPr>
        </p:cxnSp>
        <p:cxnSp>
          <p:nvCxnSpPr>
            <p:cNvPr id="45" name="Straight Connector 160"/>
            <p:cNvCxnSpPr>
              <a:cxnSpLocks noChangeShapeType="1"/>
              <a:stCxn id="40" idx="3"/>
            </p:cNvCxnSpPr>
            <p:nvPr/>
          </p:nvCxnSpPr>
          <p:spPr bwMode="auto">
            <a:xfrm rot="16200000" flipV="1">
              <a:off x="8131616" y="4441384"/>
              <a:ext cx="424568" cy="76200"/>
            </a:xfrm>
            <a:prstGeom prst="line">
              <a:avLst/>
            </a:prstGeom>
            <a:noFill/>
            <a:ln w="57150" algn="ctr">
              <a:solidFill>
                <a:srgbClr val="008000"/>
              </a:solidFill>
              <a:round/>
              <a:headEnd/>
              <a:tailEnd type="stealth"/>
            </a:ln>
          </p:spPr>
        </p:cxnSp>
      </p:grpSp>
      <p:sp>
        <p:nvSpPr>
          <p:cNvPr id="366" name="AutoShape 149"/>
          <p:cNvSpPr>
            <a:spLocks noChangeArrowheads="1"/>
          </p:cNvSpPr>
          <p:nvPr/>
        </p:nvSpPr>
        <p:spPr bwMode="auto">
          <a:xfrm>
            <a:off x="2209800" y="3810000"/>
            <a:ext cx="2985654" cy="762000"/>
          </a:xfrm>
          <a:prstGeom prst="wedgeRoundRectCallout">
            <a:avLst>
              <a:gd name="adj1" fmla="val -89515"/>
              <a:gd name="adj2" fmla="val -62510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rPr>
              <a:t>I’m YouTube: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rPr>
              <a:t>IP 208.65.153.0 / 22</a:t>
            </a:r>
          </a:p>
        </p:txBody>
      </p:sp>
      <p:sp>
        <p:nvSpPr>
          <p:cNvPr id="380" name="Line 151"/>
          <p:cNvSpPr>
            <a:spLocks noChangeShapeType="1"/>
          </p:cNvSpPr>
          <p:nvPr/>
        </p:nvSpPr>
        <p:spPr bwMode="auto">
          <a:xfrm>
            <a:off x="8077200" y="4191000"/>
            <a:ext cx="76200" cy="457200"/>
          </a:xfrm>
          <a:prstGeom prst="line">
            <a:avLst/>
          </a:prstGeom>
          <a:noFill/>
          <a:ln w="127000">
            <a:solidFill>
              <a:schemeClr val="accent6">
                <a:lumMod val="50000"/>
              </a:schemeClr>
            </a:solidFill>
            <a:round/>
            <a:headEnd type="triangle" w="med" len="med"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sp>
        <p:nvSpPr>
          <p:cNvPr id="49" name="Line 151"/>
          <p:cNvSpPr>
            <a:spLocks noChangeShapeType="1"/>
          </p:cNvSpPr>
          <p:nvPr/>
        </p:nvSpPr>
        <p:spPr bwMode="auto">
          <a:xfrm flipH="1">
            <a:off x="4876800" y="4191000"/>
            <a:ext cx="1371600" cy="609600"/>
          </a:xfrm>
          <a:prstGeom prst="line">
            <a:avLst/>
          </a:prstGeom>
          <a:noFill/>
          <a:ln w="127000">
            <a:solidFill>
              <a:schemeClr val="accent6">
                <a:lumMod val="50000"/>
              </a:schemeClr>
            </a:solidFill>
            <a:round/>
            <a:headEnd type="triangle" w="med" len="med"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sp>
        <p:nvSpPr>
          <p:cNvPr id="50" name="Line 151"/>
          <p:cNvSpPr>
            <a:spLocks noChangeShapeType="1"/>
          </p:cNvSpPr>
          <p:nvPr/>
        </p:nvSpPr>
        <p:spPr bwMode="auto">
          <a:xfrm flipH="1">
            <a:off x="6629400" y="4419600"/>
            <a:ext cx="381000" cy="762000"/>
          </a:xfrm>
          <a:prstGeom prst="line">
            <a:avLst/>
          </a:prstGeom>
          <a:noFill/>
          <a:ln w="127000">
            <a:solidFill>
              <a:schemeClr val="accent6">
                <a:lumMod val="50000"/>
              </a:schemeClr>
            </a:solidFill>
            <a:round/>
            <a:headEnd type="triangle" w="med" len="med"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76200" y="1371600"/>
            <a:ext cx="7285182" cy="2687782"/>
            <a:chOff x="76200" y="1371600"/>
            <a:chExt cx="7285182" cy="2687782"/>
          </a:xfrm>
        </p:grpSpPr>
        <p:sp>
          <p:nvSpPr>
            <p:cNvPr id="30" name="Freeform 29"/>
            <p:cNvSpPr/>
            <p:nvPr/>
          </p:nvSpPr>
          <p:spPr bwMode="auto">
            <a:xfrm>
              <a:off x="1343891" y="1524000"/>
              <a:ext cx="6017491" cy="2050473"/>
            </a:xfrm>
            <a:custGeom>
              <a:avLst/>
              <a:gdLst>
                <a:gd name="connsiteX0" fmla="*/ 0 w 6017491"/>
                <a:gd name="connsiteY0" fmla="*/ 0 h 2050473"/>
                <a:gd name="connsiteX1" fmla="*/ 1690254 w 6017491"/>
                <a:gd name="connsiteY1" fmla="*/ 928255 h 2050473"/>
                <a:gd name="connsiteX2" fmla="*/ 4100945 w 6017491"/>
                <a:gd name="connsiteY2" fmla="*/ 886691 h 2050473"/>
                <a:gd name="connsiteX3" fmla="*/ 5708073 w 6017491"/>
                <a:gd name="connsiteY3" fmla="*/ 1524000 h 2050473"/>
                <a:gd name="connsiteX4" fmla="*/ 5957454 w 6017491"/>
                <a:gd name="connsiteY4" fmla="*/ 2050473 h 2050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17491" h="2050473">
                  <a:moveTo>
                    <a:pt x="0" y="0"/>
                  </a:moveTo>
                  <a:cubicBezTo>
                    <a:pt x="503381" y="390236"/>
                    <a:pt x="1006763" y="780473"/>
                    <a:pt x="1690254" y="928255"/>
                  </a:cubicBezTo>
                  <a:cubicBezTo>
                    <a:pt x="2373745" y="1076037"/>
                    <a:pt x="3431309" y="787400"/>
                    <a:pt x="4100945" y="886691"/>
                  </a:cubicBezTo>
                  <a:cubicBezTo>
                    <a:pt x="4770581" y="985982"/>
                    <a:pt x="5398655" y="1330036"/>
                    <a:pt x="5708073" y="1524000"/>
                  </a:cubicBezTo>
                  <a:cubicBezTo>
                    <a:pt x="6017491" y="1717964"/>
                    <a:pt x="5987472" y="1884218"/>
                    <a:pt x="5957454" y="2050473"/>
                  </a:cubicBezTo>
                </a:path>
              </a:pathLst>
            </a:custGeom>
            <a:noFill/>
            <a:ln w="1270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+mn-cs"/>
              </a:endParaRPr>
            </a:p>
          </p:txBody>
        </p:sp>
        <p:sp>
          <p:nvSpPr>
            <p:cNvPr id="31" name="Freeform 30"/>
            <p:cNvSpPr/>
            <p:nvPr/>
          </p:nvSpPr>
          <p:spPr bwMode="auto">
            <a:xfrm>
              <a:off x="76200" y="2479964"/>
              <a:ext cx="2964873" cy="653472"/>
            </a:xfrm>
            <a:custGeom>
              <a:avLst/>
              <a:gdLst>
                <a:gd name="connsiteX0" fmla="*/ 0 w 2964873"/>
                <a:gd name="connsiteY0" fmla="*/ 318654 h 653472"/>
                <a:gd name="connsiteX1" fmla="*/ 1177637 w 2964873"/>
                <a:gd name="connsiteY1" fmla="*/ 623454 h 653472"/>
                <a:gd name="connsiteX2" fmla="*/ 2022764 w 2964873"/>
                <a:gd name="connsiteY2" fmla="*/ 498763 h 653472"/>
                <a:gd name="connsiteX3" fmla="*/ 2964873 w 2964873"/>
                <a:gd name="connsiteY3" fmla="*/ 0 h 653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4873" h="653472">
                  <a:moveTo>
                    <a:pt x="0" y="318654"/>
                  </a:moveTo>
                  <a:cubicBezTo>
                    <a:pt x="420255" y="456045"/>
                    <a:pt x="840510" y="593436"/>
                    <a:pt x="1177637" y="623454"/>
                  </a:cubicBezTo>
                  <a:cubicBezTo>
                    <a:pt x="1514764" y="653472"/>
                    <a:pt x="1724891" y="602672"/>
                    <a:pt x="2022764" y="498763"/>
                  </a:cubicBezTo>
                  <a:cubicBezTo>
                    <a:pt x="2320637" y="394854"/>
                    <a:pt x="2642755" y="197427"/>
                    <a:pt x="2964873" y="0"/>
                  </a:cubicBezTo>
                </a:path>
              </a:pathLst>
            </a:custGeom>
            <a:noFill/>
            <a:ln w="12700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+mn-cs"/>
              </a:endParaRPr>
            </a:p>
          </p:txBody>
        </p:sp>
        <p:sp>
          <p:nvSpPr>
            <p:cNvPr id="32" name="Freeform 31"/>
            <p:cNvSpPr/>
            <p:nvPr/>
          </p:nvSpPr>
          <p:spPr bwMode="auto">
            <a:xfrm>
              <a:off x="4862945" y="2604655"/>
              <a:ext cx="1233055" cy="1454727"/>
            </a:xfrm>
            <a:custGeom>
              <a:avLst/>
              <a:gdLst>
                <a:gd name="connsiteX0" fmla="*/ 0 w 1233055"/>
                <a:gd name="connsiteY0" fmla="*/ 1454727 h 1454727"/>
                <a:gd name="connsiteX1" fmla="*/ 277091 w 1233055"/>
                <a:gd name="connsiteY1" fmla="*/ 706581 h 1454727"/>
                <a:gd name="connsiteX2" fmla="*/ 692728 w 1233055"/>
                <a:gd name="connsiteY2" fmla="*/ 387927 h 1454727"/>
                <a:gd name="connsiteX3" fmla="*/ 1233055 w 1233055"/>
                <a:gd name="connsiteY3" fmla="*/ 0 h 1454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3055" h="1454727">
                  <a:moveTo>
                    <a:pt x="0" y="1454727"/>
                  </a:moveTo>
                  <a:cubicBezTo>
                    <a:pt x="80818" y="1169554"/>
                    <a:pt x="161636" y="884381"/>
                    <a:pt x="277091" y="706581"/>
                  </a:cubicBezTo>
                  <a:cubicBezTo>
                    <a:pt x="392546" y="528781"/>
                    <a:pt x="533401" y="505690"/>
                    <a:pt x="692728" y="387927"/>
                  </a:cubicBezTo>
                  <a:cubicBezTo>
                    <a:pt x="852055" y="270164"/>
                    <a:pt x="1042555" y="135082"/>
                    <a:pt x="1233055" y="0"/>
                  </a:cubicBezTo>
                </a:path>
              </a:pathLst>
            </a:custGeom>
            <a:noFill/>
            <a:ln w="12700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+mn-cs"/>
              </a:endParaRPr>
            </a:p>
          </p:txBody>
        </p:sp>
        <p:sp>
          <p:nvSpPr>
            <p:cNvPr id="35" name="Freeform 34"/>
            <p:cNvSpPr/>
            <p:nvPr/>
          </p:nvSpPr>
          <p:spPr bwMode="auto">
            <a:xfrm>
              <a:off x="3276600" y="1371600"/>
              <a:ext cx="2445327" cy="1066800"/>
            </a:xfrm>
            <a:custGeom>
              <a:avLst/>
              <a:gdLst>
                <a:gd name="connsiteX0" fmla="*/ 0 w 2826327"/>
                <a:gd name="connsiteY0" fmla="*/ 0 h 1371600"/>
                <a:gd name="connsiteX1" fmla="*/ 1108363 w 2826327"/>
                <a:gd name="connsiteY1" fmla="*/ 665018 h 1371600"/>
                <a:gd name="connsiteX2" fmla="*/ 2105891 w 2826327"/>
                <a:gd name="connsiteY2" fmla="*/ 775855 h 1371600"/>
                <a:gd name="connsiteX3" fmla="*/ 2826327 w 2826327"/>
                <a:gd name="connsiteY3" fmla="*/ 1371600 h 1371600"/>
                <a:gd name="connsiteX4" fmla="*/ 2826327 w 2826327"/>
                <a:gd name="connsiteY4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6327" h="1371600">
                  <a:moveTo>
                    <a:pt x="0" y="0"/>
                  </a:moveTo>
                  <a:cubicBezTo>
                    <a:pt x="378690" y="267854"/>
                    <a:pt x="757381" y="535709"/>
                    <a:pt x="1108363" y="665018"/>
                  </a:cubicBezTo>
                  <a:cubicBezTo>
                    <a:pt x="1459345" y="794327"/>
                    <a:pt x="1819564" y="658091"/>
                    <a:pt x="2105891" y="775855"/>
                  </a:cubicBezTo>
                  <a:cubicBezTo>
                    <a:pt x="2392218" y="893619"/>
                    <a:pt x="2826327" y="1371600"/>
                    <a:pt x="2826327" y="1371600"/>
                  </a:cubicBezTo>
                  <a:lnTo>
                    <a:pt x="2826327" y="1371600"/>
                  </a:lnTo>
                </a:path>
              </a:pathLst>
            </a:custGeom>
            <a:noFill/>
            <a:ln w="12700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+mn-cs"/>
              </a:endParaRPr>
            </a:p>
          </p:txBody>
        </p:sp>
      </p:grpSp>
      <p:sp>
        <p:nvSpPr>
          <p:cNvPr id="29" name="AutoShape 149"/>
          <p:cNvSpPr>
            <a:spLocks noChangeArrowheads="1"/>
          </p:cNvSpPr>
          <p:nvPr/>
        </p:nvSpPr>
        <p:spPr bwMode="auto">
          <a:xfrm>
            <a:off x="6172199" y="2133600"/>
            <a:ext cx="2895598" cy="762000"/>
          </a:xfrm>
          <a:prstGeom prst="wedgeRoundRectCallout">
            <a:avLst>
              <a:gd name="adj1" fmla="val 3740"/>
              <a:gd name="adj2" fmla="val 117490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rPr>
              <a:t>No, I’m YouTube!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rPr>
              <a:t>IP 208.65.153.0 / 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6932843"/>
      </p:ext>
    </p:extLst>
  </p:cSld>
  <p:clrMapOvr>
    <a:masterClrMapping/>
  </p:clrMapOvr>
  <p:transition advTm="324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Number Placeholder 3">
            <a:extLst>
              <a:ext uri="{FF2B5EF4-FFF2-40B4-BE49-F238E27FC236}">
                <a16:creationId xmlns:a16="http://schemas.microsoft.com/office/drawing/2014/main" id="{538567BF-50C3-CD4D-A5FA-D9C74A730B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9A6C9-AC22-2448-B363-24DCDEE641D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4A782BF3-1B37-5E40-870F-D061F2FD3A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Bogus AS Paths to Hide Hijacking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77294645-E364-A84F-9C9E-3A7389CB1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52575"/>
            <a:ext cx="7772400" cy="4114800"/>
          </a:xfrm>
        </p:spPr>
        <p:txBody>
          <a:bodyPr/>
          <a:lstStyle/>
          <a:p>
            <a:r>
              <a:rPr lang="en-US" altLang="en-US" sz="2000" dirty="0">
                <a:ea typeface="ＭＳ Ｐゴシック" panose="020B0600070205080204" pitchFamily="34" charset="-128"/>
              </a:rPr>
              <a:t>Adds AS hop(s) at the end of the path</a:t>
            </a:r>
          </a:p>
          <a:p>
            <a:pPr lvl="1"/>
            <a:r>
              <a:rPr lang="en-US" altLang="en-US" sz="2000" dirty="0"/>
              <a:t>E.g., turns </a:t>
            </a:r>
            <a:r>
              <a:rPr lang="ja-JP" altLang="en-US" sz="2000"/>
              <a:t>“</a:t>
            </a:r>
            <a:r>
              <a:rPr lang="en-US" altLang="ja-JP" sz="2000" dirty="0"/>
              <a:t>701 88</a:t>
            </a:r>
            <a:r>
              <a:rPr lang="ja-JP" altLang="en-US" sz="2000"/>
              <a:t>”</a:t>
            </a:r>
            <a:r>
              <a:rPr lang="en-US" altLang="ja-JP" sz="2000" dirty="0"/>
              <a:t> into </a:t>
            </a:r>
            <a:r>
              <a:rPr lang="ja-JP" altLang="en-US" sz="2000"/>
              <a:t>“</a:t>
            </a:r>
            <a:r>
              <a:rPr lang="en-US" altLang="ja-JP" sz="2000" dirty="0"/>
              <a:t>701 88 3</a:t>
            </a:r>
            <a:r>
              <a:rPr lang="ja-JP" altLang="en-US" sz="2000"/>
              <a:t>”</a:t>
            </a:r>
            <a:endParaRPr lang="en-US" altLang="ja-JP" sz="2000" dirty="0"/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Motivations</a:t>
            </a:r>
          </a:p>
          <a:p>
            <a:pPr lvl="1"/>
            <a:r>
              <a:rPr lang="en-US" altLang="en-US" sz="2000" dirty="0"/>
              <a:t>Evade detection for a bogus route</a:t>
            </a:r>
          </a:p>
          <a:p>
            <a:pPr lvl="1"/>
            <a:r>
              <a:rPr lang="en-US" altLang="en-US" sz="2000" dirty="0"/>
              <a:t>E.g., by adding the legitimate AS to the end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Hard to tell that the AS path is bogus…</a:t>
            </a:r>
          </a:p>
          <a:p>
            <a:pPr lvl="1"/>
            <a:r>
              <a:rPr lang="en-US" altLang="en-US" sz="2000" dirty="0"/>
              <a:t>Even if other </a:t>
            </a:r>
            <a:r>
              <a:rPr lang="en-US" altLang="en-US" sz="2000" dirty="0" err="1"/>
              <a:t>ASes</a:t>
            </a:r>
            <a:r>
              <a:rPr lang="en-US" altLang="en-US" sz="2000" dirty="0"/>
              <a:t> filter based on prefix ownership</a:t>
            </a:r>
          </a:p>
        </p:txBody>
      </p:sp>
      <p:graphicFrame>
        <p:nvGraphicFramePr>
          <p:cNvPr id="36868" name="Object 4">
            <a:extLst>
              <a:ext uri="{FF2B5EF4-FFF2-40B4-BE49-F238E27FC236}">
                <a16:creationId xmlns:a16="http://schemas.microsoft.com/office/drawing/2014/main" id="{25C19D3D-D8DE-3541-BC5A-F4EFCE340A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35288" y="4735513"/>
          <a:ext cx="1905000" cy="139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270000" imgH="927100" progId="MSPhotoEd.3">
                  <p:embed/>
                </p:oleObj>
              </mc:Choice>
              <mc:Fallback>
                <p:oleObj name="Photo Editor Photo" r:id="rId3" imgW="1270000" imgH="927100" progId="MSPhotoEd.3">
                  <p:embed/>
                  <p:pic>
                    <p:nvPicPr>
                      <p:cNvPr id="36868" name="Object 4">
                        <a:extLst>
                          <a:ext uri="{FF2B5EF4-FFF2-40B4-BE49-F238E27FC236}">
                            <a16:creationId xmlns:a16="http://schemas.microsoft.com/office/drawing/2014/main" id="{25C19D3D-D8DE-3541-BC5A-F4EFCE340A6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5288" y="4735513"/>
                        <a:ext cx="1905000" cy="1390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9" name="Object 5">
            <a:extLst>
              <a:ext uri="{FF2B5EF4-FFF2-40B4-BE49-F238E27FC236}">
                <a16:creationId xmlns:a16="http://schemas.microsoft.com/office/drawing/2014/main" id="{0F979887-F4DF-4A4D-9F86-060CB7E00A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90688" y="5810250"/>
          <a:ext cx="1114425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1270000" imgH="927100" progId="MSPhotoEd.3">
                  <p:embed/>
                </p:oleObj>
              </mc:Choice>
              <mc:Fallback>
                <p:oleObj name="Photo Editor Photo" r:id="rId5" imgW="1270000" imgH="927100" progId="MSPhotoEd.3">
                  <p:embed/>
                  <p:pic>
                    <p:nvPicPr>
                      <p:cNvPr id="36869" name="Object 5">
                        <a:extLst>
                          <a:ext uri="{FF2B5EF4-FFF2-40B4-BE49-F238E27FC236}">
                            <a16:creationId xmlns:a16="http://schemas.microsoft.com/office/drawing/2014/main" id="{0F979887-F4DF-4A4D-9F86-060CB7E00A6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0688" y="5810250"/>
                        <a:ext cx="1114425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6406" name="Text Box 6">
            <a:extLst>
              <a:ext uri="{FF2B5EF4-FFF2-40B4-BE49-F238E27FC236}">
                <a16:creationId xmlns:a16="http://schemas.microsoft.com/office/drawing/2014/main" id="{E7C3C82B-AF77-E34E-98C6-EFE21D552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0" y="5197475"/>
            <a:ext cx="608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701</a:t>
            </a:r>
          </a:p>
        </p:txBody>
      </p:sp>
      <p:sp>
        <p:nvSpPr>
          <p:cNvPr id="1766407" name="Text Box 7">
            <a:extLst>
              <a:ext uri="{FF2B5EF4-FFF2-40B4-BE49-F238E27FC236}">
                <a16:creationId xmlns:a16="http://schemas.microsoft.com/office/drawing/2014/main" id="{FF3D0B49-D1A6-6442-BA9D-D6E62389A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0100" y="6002338"/>
            <a:ext cx="466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88</a:t>
            </a:r>
          </a:p>
        </p:txBody>
      </p:sp>
      <p:sp>
        <p:nvSpPr>
          <p:cNvPr id="1766408" name="Line 8">
            <a:extLst>
              <a:ext uri="{FF2B5EF4-FFF2-40B4-BE49-F238E27FC236}">
                <a16:creationId xmlns:a16="http://schemas.microsoft.com/office/drawing/2014/main" id="{63DEA1C2-D7DE-374A-90A7-B906FEF466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89225" y="5772150"/>
            <a:ext cx="652463" cy="2301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36873" name="Object 9">
            <a:extLst>
              <a:ext uri="{FF2B5EF4-FFF2-40B4-BE49-F238E27FC236}">
                <a16:creationId xmlns:a16="http://schemas.microsoft.com/office/drawing/2014/main" id="{F4FE675A-68BD-1E4E-B11F-6B7B31371DF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99263" y="5541963"/>
          <a:ext cx="1114425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6" imgW="1270000" imgH="927100" progId="MSPhotoEd.3">
                  <p:embed/>
                </p:oleObj>
              </mc:Choice>
              <mc:Fallback>
                <p:oleObj name="Photo Editor Photo" r:id="rId6" imgW="1270000" imgH="927100" progId="MSPhotoEd.3">
                  <p:embed/>
                  <p:pic>
                    <p:nvPicPr>
                      <p:cNvPr id="36873" name="Object 9">
                        <a:extLst>
                          <a:ext uri="{FF2B5EF4-FFF2-40B4-BE49-F238E27FC236}">
                            <a16:creationId xmlns:a16="http://schemas.microsoft.com/office/drawing/2014/main" id="{F4FE675A-68BD-1E4E-B11F-6B7B31371DF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9263" y="5541963"/>
                        <a:ext cx="1114425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6410" name="Text Box 10">
            <a:extLst>
              <a:ext uri="{FF2B5EF4-FFF2-40B4-BE49-F238E27FC236}">
                <a16:creationId xmlns:a16="http://schemas.microsoft.com/office/drawing/2014/main" id="{D046815F-AB8F-0A46-A7F6-0CCCEBE15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3288" y="5734050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3</a:t>
            </a:r>
          </a:p>
        </p:txBody>
      </p:sp>
      <p:sp>
        <p:nvSpPr>
          <p:cNvPr id="1766411" name="Text Box 11">
            <a:extLst>
              <a:ext uri="{FF2B5EF4-FFF2-40B4-BE49-F238E27FC236}">
                <a16:creationId xmlns:a16="http://schemas.microsoft.com/office/drawing/2014/main" id="{6EFCD199-5176-6340-BC4C-05ACEC431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3063" y="6270625"/>
            <a:ext cx="1311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18.0.0.0/8</a:t>
            </a:r>
          </a:p>
        </p:txBody>
      </p:sp>
      <p:sp>
        <p:nvSpPr>
          <p:cNvPr id="1766412" name="Text Box 12">
            <a:extLst>
              <a:ext uri="{FF2B5EF4-FFF2-40B4-BE49-F238E27FC236}">
                <a16:creationId xmlns:a16="http://schemas.microsoft.com/office/drawing/2014/main" id="{AB04B0E7-D315-AF40-8132-9CD00985F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3" y="5964238"/>
            <a:ext cx="1311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18.0.0.0/8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Number Placeholder 3">
            <a:extLst>
              <a:ext uri="{FF2B5EF4-FFF2-40B4-BE49-F238E27FC236}">
                <a16:creationId xmlns:a16="http://schemas.microsoft.com/office/drawing/2014/main" id="{4A04268A-1277-C249-A7E0-C1C03CE77A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90592D-D574-D748-ACE5-1865A35BEDA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6348D6FD-7D2D-DB46-82FA-833BCB0523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>
                <a:ea typeface="ＭＳ Ｐゴシック" panose="020B0600070205080204" pitchFamily="34" charset="-128"/>
              </a:rPr>
              <a:t>Path-Shortening Attacks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FCD56F21-0FE6-9B42-B915-8F2DACA6F7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96887" y="1580707"/>
            <a:ext cx="8458200" cy="5638800"/>
          </a:xfrm>
        </p:spPr>
        <p:txBody>
          <a:bodyPr/>
          <a:lstStyle/>
          <a:p>
            <a:r>
              <a:rPr lang="en-US" altLang="en-US" sz="2000" dirty="0">
                <a:ea typeface="ＭＳ Ｐゴシック" panose="020B0600070205080204" pitchFamily="34" charset="-128"/>
              </a:rPr>
              <a:t>Remove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ASes</a:t>
            </a:r>
            <a:r>
              <a:rPr lang="en-US" altLang="en-US" sz="2000" dirty="0">
                <a:ea typeface="ＭＳ Ｐゴシック" panose="020B0600070205080204" pitchFamily="34" charset="-128"/>
              </a:rPr>
              <a:t> from the AS path</a:t>
            </a:r>
          </a:p>
          <a:p>
            <a:pPr lvl="1"/>
            <a:r>
              <a:rPr lang="en-US" altLang="en-US" sz="2000" dirty="0"/>
              <a:t>E.g., turn </a:t>
            </a:r>
            <a:r>
              <a:rPr lang="ja-JP" altLang="en-US" sz="2000"/>
              <a:t>“</a:t>
            </a:r>
            <a:r>
              <a:rPr lang="en-US" altLang="ja-JP" sz="2000" dirty="0"/>
              <a:t>701 3715 88</a:t>
            </a:r>
            <a:r>
              <a:rPr lang="ja-JP" altLang="en-US" sz="2000"/>
              <a:t>”</a:t>
            </a:r>
            <a:r>
              <a:rPr lang="en-US" altLang="ja-JP" sz="2000" dirty="0"/>
              <a:t> into </a:t>
            </a:r>
            <a:r>
              <a:rPr lang="ja-JP" altLang="en-US" sz="2000"/>
              <a:t>“</a:t>
            </a:r>
            <a:r>
              <a:rPr lang="en-US" altLang="ja-JP" sz="2000" dirty="0"/>
              <a:t>701 88</a:t>
            </a:r>
            <a:r>
              <a:rPr lang="ja-JP" altLang="en-US" sz="2000"/>
              <a:t>”</a:t>
            </a:r>
            <a:endParaRPr lang="en-US" altLang="ja-JP" sz="2000" dirty="0"/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Motivations</a:t>
            </a:r>
          </a:p>
          <a:p>
            <a:pPr lvl="1"/>
            <a:r>
              <a:rPr lang="en-US" altLang="en-US" sz="2000" dirty="0"/>
              <a:t>Make the AS path look shorter than it is</a:t>
            </a:r>
          </a:p>
          <a:p>
            <a:pPr lvl="1"/>
            <a:r>
              <a:rPr lang="en-US" altLang="en-US" sz="2000" dirty="0"/>
              <a:t>Attract sources that normally try to avoid AS 3715</a:t>
            </a:r>
          </a:p>
          <a:p>
            <a:pPr lvl="1"/>
            <a:r>
              <a:rPr lang="en-US" altLang="en-US" sz="2000" dirty="0"/>
              <a:t>Help AS 88 look like it is closer to the Internet</a:t>
            </a:r>
            <a:r>
              <a:rPr lang="ja-JP" altLang="en-US" sz="2000"/>
              <a:t>’</a:t>
            </a:r>
            <a:r>
              <a:rPr lang="en-US" altLang="ja-JP" sz="2000" dirty="0"/>
              <a:t>s core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Who can tell that this AS path is a lie?</a:t>
            </a:r>
          </a:p>
          <a:p>
            <a:pPr lvl="1"/>
            <a:r>
              <a:rPr lang="en-US" altLang="en-US" sz="2000" dirty="0"/>
              <a:t>Maybe AS 88 *does* connect to AS 701 directly</a:t>
            </a:r>
          </a:p>
          <a:p>
            <a:pPr lvl="1"/>
            <a:endParaRPr lang="en-US" altLang="en-US" sz="2000" dirty="0"/>
          </a:p>
        </p:txBody>
      </p:sp>
      <p:graphicFrame>
        <p:nvGraphicFramePr>
          <p:cNvPr id="38916" name="Object 4">
            <a:extLst>
              <a:ext uri="{FF2B5EF4-FFF2-40B4-BE49-F238E27FC236}">
                <a16:creationId xmlns:a16="http://schemas.microsoft.com/office/drawing/2014/main" id="{516FAB87-088D-6440-A553-A1A2B4C500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22400" y="5118100"/>
          <a:ext cx="1905000" cy="139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270000" imgH="927100" progId="MSPhotoEd.3">
                  <p:embed/>
                </p:oleObj>
              </mc:Choice>
              <mc:Fallback>
                <p:oleObj name="Photo Editor Photo" r:id="rId3" imgW="1270000" imgH="927100" progId="MSPhotoEd.3">
                  <p:embed/>
                  <p:pic>
                    <p:nvPicPr>
                      <p:cNvPr id="38916" name="Object 4">
                        <a:extLst>
                          <a:ext uri="{FF2B5EF4-FFF2-40B4-BE49-F238E27FC236}">
                            <a16:creationId xmlns:a16="http://schemas.microsoft.com/office/drawing/2014/main" id="{516FAB87-088D-6440-A553-A1A2B4C500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2400" y="5118100"/>
                        <a:ext cx="1905000" cy="1390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7" name="Object 5">
            <a:extLst>
              <a:ext uri="{FF2B5EF4-FFF2-40B4-BE49-F238E27FC236}">
                <a16:creationId xmlns:a16="http://schemas.microsoft.com/office/drawing/2014/main" id="{8AC2C9D0-6D39-FC42-8A3F-70FBD9FF4A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84900" y="5495925"/>
          <a:ext cx="1114425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1270000" imgH="927100" progId="MSPhotoEd.3">
                  <p:embed/>
                </p:oleObj>
              </mc:Choice>
              <mc:Fallback>
                <p:oleObj name="Photo Editor Photo" r:id="rId5" imgW="1270000" imgH="927100" progId="MSPhotoEd.3">
                  <p:embed/>
                  <p:pic>
                    <p:nvPicPr>
                      <p:cNvPr id="38917" name="Object 5">
                        <a:extLst>
                          <a:ext uri="{FF2B5EF4-FFF2-40B4-BE49-F238E27FC236}">
                            <a16:creationId xmlns:a16="http://schemas.microsoft.com/office/drawing/2014/main" id="{8AC2C9D0-6D39-FC42-8A3F-70FBD9FF4A3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4900" y="5495925"/>
                        <a:ext cx="1114425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2310" name="Line 6">
            <a:extLst>
              <a:ext uri="{FF2B5EF4-FFF2-40B4-BE49-F238E27FC236}">
                <a16:creationId xmlns:a16="http://schemas.microsoft.com/office/drawing/2014/main" id="{9EDE745F-DD84-BF4E-8653-B4B6C61103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02250" y="5886450"/>
            <a:ext cx="998538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2311" name="Text Box 7">
            <a:extLst>
              <a:ext uri="{FF2B5EF4-FFF2-40B4-BE49-F238E27FC236}">
                <a16:creationId xmlns:a16="http://schemas.microsoft.com/office/drawing/2014/main" id="{335BC923-F059-D84A-BBCB-609E53A17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4863" y="5580063"/>
            <a:ext cx="608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701</a:t>
            </a:r>
          </a:p>
        </p:txBody>
      </p:sp>
      <p:sp>
        <p:nvSpPr>
          <p:cNvPr id="1762312" name="Text Box 8">
            <a:extLst>
              <a:ext uri="{FF2B5EF4-FFF2-40B4-BE49-F238E27FC236}">
                <a16:creationId xmlns:a16="http://schemas.microsoft.com/office/drawing/2014/main" id="{1D7C4A60-0E1F-EF45-9784-8146DD4CB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4313" y="5688013"/>
            <a:ext cx="466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88</a:t>
            </a:r>
          </a:p>
        </p:txBody>
      </p:sp>
      <p:graphicFrame>
        <p:nvGraphicFramePr>
          <p:cNvPr id="38921" name="Object 9">
            <a:extLst>
              <a:ext uri="{FF2B5EF4-FFF2-40B4-BE49-F238E27FC236}">
                <a16:creationId xmlns:a16="http://schemas.microsoft.com/office/drawing/2014/main" id="{995E0499-201D-9641-897C-85E0FEF8B5C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33838" y="5311775"/>
          <a:ext cx="1420812" cy="103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6" imgW="1270000" imgH="927100" progId="MSPhotoEd.3">
                  <p:embed/>
                </p:oleObj>
              </mc:Choice>
              <mc:Fallback>
                <p:oleObj name="Photo Editor Photo" r:id="rId6" imgW="1270000" imgH="927100" progId="MSPhotoEd.3">
                  <p:embed/>
                  <p:pic>
                    <p:nvPicPr>
                      <p:cNvPr id="38921" name="Object 9">
                        <a:extLst>
                          <a:ext uri="{FF2B5EF4-FFF2-40B4-BE49-F238E27FC236}">
                            <a16:creationId xmlns:a16="http://schemas.microsoft.com/office/drawing/2014/main" id="{995E0499-201D-9641-897C-85E0FEF8B5C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3838" y="5311775"/>
                        <a:ext cx="1420812" cy="1036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2314" name="Text Box 10">
            <a:extLst>
              <a:ext uri="{FF2B5EF4-FFF2-40B4-BE49-F238E27FC236}">
                <a16:creationId xmlns:a16="http://schemas.microsoft.com/office/drawing/2014/main" id="{9426E11C-A449-E64A-9D3E-38BE848F1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8013" y="5613400"/>
            <a:ext cx="749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3715</a:t>
            </a:r>
          </a:p>
        </p:txBody>
      </p:sp>
      <p:sp>
        <p:nvSpPr>
          <p:cNvPr id="1762315" name="Line 11">
            <a:extLst>
              <a:ext uri="{FF2B5EF4-FFF2-40B4-BE49-F238E27FC236}">
                <a16:creationId xmlns:a16="http://schemas.microsoft.com/office/drawing/2014/main" id="{699A7939-410B-EF45-95D7-F0934CE5E5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89288" y="5848350"/>
            <a:ext cx="998537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2316" name="Freeform 12">
            <a:extLst>
              <a:ext uri="{FF2B5EF4-FFF2-40B4-BE49-F238E27FC236}">
                <a16:creationId xmlns:a16="http://schemas.microsoft.com/office/drawing/2014/main" id="{7E778A42-6FCC-C44B-93B8-646478F3A1D7}"/>
              </a:ext>
            </a:extLst>
          </p:cNvPr>
          <p:cNvSpPr>
            <a:spLocks/>
          </p:cNvSpPr>
          <p:nvPr/>
        </p:nvSpPr>
        <p:spPr bwMode="auto">
          <a:xfrm>
            <a:off x="2882900" y="6194425"/>
            <a:ext cx="3686175" cy="352425"/>
          </a:xfrm>
          <a:custGeom>
            <a:avLst/>
            <a:gdLst>
              <a:gd name="T0" fmla="*/ 0 w 2322"/>
              <a:gd name="T1" fmla="*/ 38100 h 222"/>
              <a:gd name="T2" fmla="*/ 1997075 w 2322"/>
              <a:gd name="T3" fmla="*/ 346075 h 222"/>
              <a:gd name="T4" fmla="*/ 3686175 w 2322"/>
              <a:gd name="T5" fmla="*/ 0 h 22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322" h="222">
                <a:moveTo>
                  <a:pt x="0" y="24"/>
                </a:moveTo>
                <a:cubicBezTo>
                  <a:pt x="435" y="123"/>
                  <a:pt x="871" y="222"/>
                  <a:pt x="1258" y="218"/>
                </a:cubicBezTo>
                <a:cubicBezTo>
                  <a:pt x="1645" y="214"/>
                  <a:pt x="1983" y="107"/>
                  <a:pt x="2322" y="0"/>
                </a:cubicBezTo>
              </a:path>
            </a:pathLst>
          </a:custGeom>
          <a:noFill/>
          <a:ln w="38100" cap="flat" cmpd="sng">
            <a:solidFill>
              <a:srgbClr val="FF3300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sp>
        <p:nvSpPr>
          <p:cNvPr id="1762317" name="Text Box 13">
            <a:extLst>
              <a:ext uri="{FF2B5EF4-FFF2-40B4-BE49-F238E27FC236}">
                <a16:creationId xmlns:a16="http://schemas.microsoft.com/office/drawing/2014/main" id="{6C1E8CE2-7EEE-F248-A2B1-07777B6EB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8450" y="60404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Number Placeholder 3">
            <a:extLst>
              <a:ext uri="{FF2B5EF4-FFF2-40B4-BE49-F238E27FC236}">
                <a16:creationId xmlns:a16="http://schemas.microsoft.com/office/drawing/2014/main" id="{2792B57F-6426-464D-AE77-9717E18492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95879-E2EC-6F4D-9380-8CD209718F4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145E89E3-B7A4-6E43-8F4C-8BA064E137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>
                <a:ea typeface="ＭＳ Ｐゴシック" panose="020B0600070205080204" pitchFamily="34" charset="-128"/>
              </a:rPr>
              <a:t>Attacks that Add a Bogus AS Hop 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DC18283D-093D-6B43-8FC2-10A5F0F5E3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2092842"/>
            <a:ext cx="7772400" cy="4114800"/>
          </a:xfrm>
        </p:spPr>
        <p:txBody>
          <a:bodyPr/>
          <a:lstStyle/>
          <a:p>
            <a:r>
              <a:rPr lang="en-US" altLang="en-US" sz="2000" dirty="0">
                <a:ea typeface="ＭＳ Ｐゴシック" panose="020B0600070205080204" pitchFamily="34" charset="-128"/>
              </a:rPr>
              <a:t>Add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ASes</a:t>
            </a:r>
            <a:r>
              <a:rPr lang="en-US" altLang="en-US" sz="2000" dirty="0">
                <a:ea typeface="ＭＳ Ｐゴシック" panose="020B0600070205080204" pitchFamily="34" charset="-128"/>
              </a:rPr>
              <a:t> to the path</a:t>
            </a:r>
          </a:p>
          <a:p>
            <a:pPr lvl="1"/>
            <a:r>
              <a:rPr lang="en-US" altLang="en-US" sz="2000" dirty="0"/>
              <a:t>E.g., turn </a:t>
            </a:r>
            <a:r>
              <a:rPr lang="ja-JP" altLang="en-US" sz="2000"/>
              <a:t>“</a:t>
            </a:r>
            <a:r>
              <a:rPr lang="en-US" altLang="ja-JP" sz="2000" dirty="0"/>
              <a:t>701 88</a:t>
            </a:r>
            <a:r>
              <a:rPr lang="ja-JP" altLang="en-US" sz="2000"/>
              <a:t>”</a:t>
            </a:r>
            <a:r>
              <a:rPr lang="en-US" altLang="ja-JP" sz="2000" dirty="0"/>
              <a:t> into </a:t>
            </a:r>
            <a:r>
              <a:rPr lang="ja-JP" altLang="en-US" sz="2000"/>
              <a:t>“</a:t>
            </a:r>
            <a:r>
              <a:rPr lang="en-US" altLang="ja-JP" sz="2000" dirty="0"/>
              <a:t>701 3715 88</a:t>
            </a:r>
            <a:r>
              <a:rPr lang="ja-JP" altLang="en-US" sz="2000"/>
              <a:t>”</a:t>
            </a:r>
            <a:endParaRPr lang="en-US" altLang="ja-JP" sz="2000" dirty="0"/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Motivations</a:t>
            </a:r>
          </a:p>
          <a:p>
            <a:pPr lvl="1"/>
            <a:r>
              <a:rPr lang="en-US" altLang="en-US" sz="2000" dirty="0"/>
              <a:t>Trigger loop detection in AS 3715</a:t>
            </a:r>
          </a:p>
          <a:p>
            <a:pPr lvl="2"/>
            <a:r>
              <a:rPr lang="en-US" altLang="en-US" dirty="0"/>
              <a:t>Denial-of-service attack on AS 3715</a:t>
            </a:r>
          </a:p>
          <a:p>
            <a:pPr lvl="2"/>
            <a:r>
              <a:rPr lang="en-US" altLang="en-US" dirty="0"/>
              <a:t>Or, blocking unwanted traffic coming from AS 3715!</a:t>
            </a:r>
          </a:p>
          <a:p>
            <a:pPr lvl="1"/>
            <a:r>
              <a:rPr lang="en-US" altLang="en-US" sz="2000" dirty="0"/>
              <a:t>Make your AS look like is has richer connectivity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Who can tell the AS path is a lie?</a:t>
            </a:r>
          </a:p>
          <a:p>
            <a:pPr lvl="1"/>
            <a:r>
              <a:rPr lang="en-US" altLang="en-US" sz="2000" dirty="0"/>
              <a:t>AS 3715 could, if it could see the route</a:t>
            </a:r>
          </a:p>
          <a:p>
            <a:pPr lvl="1"/>
            <a:r>
              <a:rPr lang="en-US" altLang="en-US" sz="2000" dirty="0"/>
              <a:t>AS 88 could, but would it really care as long as it received data traffic meant for it?</a:t>
            </a:r>
          </a:p>
        </p:txBody>
      </p:sp>
      <p:graphicFrame>
        <p:nvGraphicFramePr>
          <p:cNvPr id="40964" name="Object 4">
            <a:extLst>
              <a:ext uri="{FF2B5EF4-FFF2-40B4-BE49-F238E27FC236}">
                <a16:creationId xmlns:a16="http://schemas.microsoft.com/office/drawing/2014/main" id="{459F9DD4-E2A4-704A-AD4A-6AB8A584BEE2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6915150" y="1239838"/>
          <a:ext cx="1905000" cy="139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270000" imgH="927100" progId="MSPhotoEd.3">
                  <p:embed/>
                </p:oleObj>
              </mc:Choice>
              <mc:Fallback>
                <p:oleObj name="Photo Editor Photo" r:id="rId3" imgW="1270000" imgH="927100" progId="MSPhotoEd.3">
                  <p:embed/>
                  <p:pic>
                    <p:nvPicPr>
                      <p:cNvPr id="40964" name="Object 4">
                        <a:extLst>
                          <a:ext uri="{FF2B5EF4-FFF2-40B4-BE49-F238E27FC236}">
                            <a16:creationId xmlns:a16="http://schemas.microsoft.com/office/drawing/2014/main" id="{459F9DD4-E2A4-704A-AD4A-6AB8A584BEE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5150" y="1239838"/>
                        <a:ext cx="1905000" cy="1390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5" name="Object 5">
            <a:extLst>
              <a:ext uri="{FF2B5EF4-FFF2-40B4-BE49-F238E27FC236}">
                <a16:creationId xmlns:a16="http://schemas.microsoft.com/office/drawing/2014/main" id="{60F7C001-AFE3-4847-B5DB-E81F99BCC680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7605713" y="3082925"/>
          <a:ext cx="1114425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1270000" imgH="927100" progId="MSPhotoEd.3">
                  <p:embed/>
                </p:oleObj>
              </mc:Choice>
              <mc:Fallback>
                <p:oleObj name="Photo Editor Photo" r:id="rId5" imgW="1270000" imgH="927100" progId="MSPhotoEd.3">
                  <p:embed/>
                  <p:pic>
                    <p:nvPicPr>
                      <p:cNvPr id="40965" name="Object 5">
                        <a:extLst>
                          <a:ext uri="{FF2B5EF4-FFF2-40B4-BE49-F238E27FC236}">
                            <a16:creationId xmlns:a16="http://schemas.microsoft.com/office/drawing/2014/main" id="{60F7C001-AFE3-4847-B5DB-E81F99BCC6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5713" y="3082925"/>
                        <a:ext cx="1114425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4358" name="Line 6">
            <a:extLst>
              <a:ext uri="{FF2B5EF4-FFF2-40B4-BE49-F238E27FC236}">
                <a16:creationId xmlns:a16="http://schemas.microsoft.com/office/drawing/2014/main" id="{060091EC-008E-5D45-9239-3FAAFF33243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51788" y="2546350"/>
            <a:ext cx="231775" cy="6127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4359" name="Text Box 7">
            <a:extLst>
              <a:ext uri="{FF2B5EF4-FFF2-40B4-BE49-F238E27FC236}">
                <a16:creationId xmlns:a16="http://schemas.microsoft.com/office/drawing/2014/main" id="{219994A2-FF80-4B4C-B0E9-C04B25D3F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1413" y="1776413"/>
            <a:ext cx="608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701</a:t>
            </a:r>
          </a:p>
        </p:txBody>
      </p:sp>
      <p:sp>
        <p:nvSpPr>
          <p:cNvPr id="1764360" name="Text Box 8">
            <a:extLst>
              <a:ext uri="{FF2B5EF4-FFF2-40B4-BE49-F238E27FC236}">
                <a16:creationId xmlns:a16="http://schemas.microsoft.com/office/drawing/2014/main" id="{FD121914-6860-F048-9E94-A5BA47577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25" y="3275013"/>
            <a:ext cx="466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88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Number Placeholder 3">
            <a:extLst>
              <a:ext uri="{FF2B5EF4-FFF2-40B4-BE49-F238E27FC236}">
                <a16:creationId xmlns:a16="http://schemas.microsoft.com/office/drawing/2014/main" id="{3EBF8F73-B66F-6E4C-B5B6-A2DD1CEBD2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97FF4-082C-564A-8263-AA1562B132F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DDB6B628-954D-F94B-8579-0FE822EC9F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>
                <a:ea typeface="ＭＳ Ｐゴシック" panose="020B0600070205080204" pitchFamily="34" charset="-128"/>
              </a:rPr>
              <a:t>Violating </a:t>
            </a:r>
            <a:r>
              <a:rPr lang="ja-JP" altLang="en-US" sz="3200">
                <a:latin typeface="Arial" panose="020B0604020202020204" pitchFamily="34" charset="0"/>
                <a:ea typeface="ＭＳ Ｐゴシック" panose="020B0600070205080204" pitchFamily="34" charset="-128"/>
              </a:rPr>
              <a:t>“</a:t>
            </a:r>
            <a:r>
              <a:rPr lang="en-US" altLang="ja-JP" sz="3200">
                <a:ea typeface="ＭＳ Ｐゴシック" panose="020B0600070205080204" pitchFamily="34" charset="-128"/>
              </a:rPr>
              <a:t>Consistent Export</a:t>
            </a:r>
            <a:r>
              <a:rPr lang="ja-JP" altLang="en-US" sz="3200">
                <a:latin typeface="Arial" panose="020B0604020202020204" pitchFamily="34" charset="0"/>
                <a:ea typeface="ＭＳ Ｐゴシック" panose="020B0600070205080204" pitchFamily="34" charset="-128"/>
              </a:rPr>
              <a:t>”</a:t>
            </a:r>
            <a:r>
              <a:rPr lang="en-US" altLang="ja-JP" sz="3200">
                <a:ea typeface="ＭＳ Ｐゴシック" panose="020B0600070205080204" pitchFamily="34" charset="-128"/>
              </a:rPr>
              <a:t> to Peers</a:t>
            </a:r>
            <a:endParaRPr lang="en-US" altLang="en-US" sz="3200">
              <a:ea typeface="ＭＳ Ｐゴシック" panose="020B0600070205080204" pitchFamily="34" charset="-128"/>
            </a:endParaRP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B9F4B54F-879C-2443-BA8B-77418C71C2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5970" y="1557338"/>
            <a:ext cx="7772400" cy="4114800"/>
          </a:xfrm>
        </p:spPr>
        <p:txBody>
          <a:bodyPr/>
          <a:lstStyle/>
          <a:p>
            <a:r>
              <a:rPr lang="en-US" altLang="en-US" sz="2000" dirty="0">
                <a:ea typeface="ＭＳ Ｐゴシック" panose="020B0600070205080204" pitchFamily="34" charset="-128"/>
              </a:rPr>
              <a:t>Peers require consistent export</a:t>
            </a:r>
          </a:p>
          <a:p>
            <a:pPr lvl="1"/>
            <a:r>
              <a:rPr lang="en-US" altLang="en-US" sz="2000" dirty="0"/>
              <a:t>Prefix advertised at all peering points</a:t>
            </a:r>
          </a:p>
          <a:p>
            <a:pPr lvl="1"/>
            <a:r>
              <a:rPr lang="en-US" altLang="en-US" sz="2000" dirty="0"/>
              <a:t>Prefix advertised with same AS path length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Reasons for violating the policy</a:t>
            </a:r>
          </a:p>
          <a:p>
            <a:pPr lvl="1"/>
            <a:r>
              <a:rPr lang="en-US" altLang="en-US" sz="2000" dirty="0"/>
              <a:t>Trick neighbor into </a:t>
            </a:r>
            <a:r>
              <a:rPr lang="ja-JP" altLang="en-US" sz="2000"/>
              <a:t>“</a:t>
            </a:r>
            <a:r>
              <a:rPr lang="en-US" altLang="ja-JP" sz="2000" dirty="0"/>
              <a:t>cold potato</a:t>
            </a:r>
            <a:r>
              <a:rPr lang="ja-JP" altLang="en-US" sz="2000"/>
              <a:t>”</a:t>
            </a:r>
            <a:endParaRPr lang="en-US" altLang="ja-JP" sz="2000" dirty="0"/>
          </a:p>
          <a:p>
            <a:pPr lvl="1"/>
            <a:r>
              <a:rPr lang="en-US" altLang="en-US" sz="2000" dirty="0"/>
              <a:t>Configuration mistake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Main defense</a:t>
            </a:r>
          </a:p>
          <a:p>
            <a:pPr lvl="1"/>
            <a:r>
              <a:rPr lang="en-US" altLang="en-US" sz="2000" dirty="0"/>
              <a:t>Analyzing BGP updates</a:t>
            </a:r>
          </a:p>
          <a:p>
            <a:pPr lvl="1"/>
            <a:r>
              <a:rPr lang="en-US" altLang="en-US" sz="2000" dirty="0"/>
              <a:t>… or data traffic</a:t>
            </a:r>
          </a:p>
          <a:p>
            <a:pPr lvl="1"/>
            <a:r>
              <a:rPr lang="en-US" altLang="en-US" sz="2000" dirty="0"/>
              <a:t>… for signs of inconsistency</a:t>
            </a:r>
          </a:p>
        </p:txBody>
      </p:sp>
      <p:graphicFrame>
        <p:nvGraphicFramePr>
          <p:cNvPr id="43012" name="Object 4">
            <a:extLst>
              <a:ext uri="{FF2B5EF4-FFF2-40B4-BE49-F238E27FC236}">
                <a16:creationId xmlns:a16="http://schemas.microsoft.com/office/drawing/2014/main" id="{F59E1B44-CF2C-7D48-9B1F-C69CDC2DDBC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46913" y="5127625"/>
          <a:ext cx="1905000" cy="139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270000" imgH="927100" progId="MSPhotoEd.3">
                  <p:embed/>
                </p:oleObj>
              </mc:Choice>
              <mc:Fallback>
                <p:oleObj name="Photo Editor Photo" r:id="rId3" imgW="1270000" imgH="927100" progId="MSPhotoEd.3">
                  <p:embed/>
                  <p:pic>
                    <p:nvPicPr>
                      <p:cNvPr id="43012" name="Object 4">
                        <a:extLst>
                          <a:ext uri="{FF2B5EF4-FFF2-40B4-BE49-F238E27FC236}">
                            <a16:creationId xmlns:a16="http://schemas.microsoft.com/office/drawing/2014/main" id="{F59E1B44-CF2C-7D48-9B1F-C69CDC2DDBC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6913" y="5127625"/>
                        <a:ext cx="1905000" cy="1390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3" name="Object 5">
            <a:extLst>
              <a:ext uri="{FF2B5EF4-FFF2-40B4-BE49-F238E27FC236}">
                <a16:creationId xmlns:a16="http://schemas.microsoft.com/office/drawing/2014/main" id="{E8C63D3A-CAEE-CF42-BDE6-75B3156A64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46913" y="3140075"/>
          <a:ext cx="1905000" cy="139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1270000" imgH="927100" progId="MSPhotoEd.3">
                  <p:embed/>
                </p:oleObj>
              </mc:Choice>
              <mc:Fallback>
                <p:oleObj name="Photo Editor Photo" r:id="rId5" imgW="1270000" imgH="927100" progId="MSPhotoEd.3">
                  <p:embed/>
                  <p:pic>
                    <p:nvPicPr>
                      <p:cNvPr id="43013" name="Object 5">
                        <a:extLst>
                          <a:ext uri="{FF2B5EF4-FFF2-40B4-BE49-F238E27FC236}">
                            <a16:creationId xmlns:a16="http://schemas.microsoft.com/office/drawing/2014/main" id="{E8C63D3A-CAEE-CF42-BDE6-75B3156A641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6913" y="3140075"/>
                        <a:ext cx="1905000" cy="1390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05638" name="Line 6">
            <a:extLst>
              <a:ext uri="{FF2B5EF4-FFF2-40B4-BE49-F238E27FC236}">
                <a16:creationId xmlns:a16="http://schemas.microsoft.com/office/drawing/2014/main" id="{A873A44B-210E-704F-8C57-2C0447DDF264}"/>
              </a:ext>
            </a:extLst>
          </p:cNvPr>
          <p:cNvSpPr>
            <a:spLocks noChangeShapeType="1"/>
          </p:cNvSpPr>
          <p:nvPr/>
        </p:nvSpPr>
        <p:spPr bwMode="auto">
          <a:xfrm>
            <a:off x="7385050" y="4213225"/>
            <a:ext cx="0" cy="12033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05639" name="Line 7">
            <a:extLst>
              <a:ext uri="{FF2B5EF4-FFF2-40B4-BE49-F238E27FC236}">
                <a16:creationId xmlns:a16="http://schemas.microsoft.com/office/drawing/2014/main" id="{A6803CEB-428F-864B-834F-CD8FA0CA658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4338" y="4445000"/>
            <a:ext cx="0" cy="835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05640" name="Line 8">
            <a:extLst>
              <a:ext uri="{FF2B5EF4-FFF2-40B4-BE49-F238E27FC236}">
                <a16:creationId xmlns:a16="http://schemas.microsoft.com/office/drawing/2014/main" id="{111D4B8B-7203-284B-8EF1-2C76DEBF748D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4413" y="4060825"/>
            <a:ext cx="0" cy="12811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05641" name="Line 9">
            <a:extLst>
              <a:ext uri="{FF2B5EF4-FFF2-40B4-BE49-F238E27FC236}">
                <a16:creationId xmlns:a16="http://schemas.microsoft.com/office/drawing/2014/main" id="{D49B8BD3-FEBF-A143-BBE5-3F0A1B7F2EC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177088" y="3179763"/>
            <a:ext cx="177800" cy="2682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05642" name="Line 10">
            <a:extLst>
              <a:ext uri="{FF2B5EF4-FFF2-40B4-BE49-F238E27FC236}">
                <a16:creationId xmlns:a16="http://schemas.microsoft.com/office/drawing/2014/main" id="{0888CE50-A270-BA42-B3C2-B0FB103A413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642350" y="6045200"/>
            <a:ext cx="177800" cy="2682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05643" name="Text Box 11">
            <a:extLst>
              <a:ext uri="{FF2B5EF4-FFF2-40B4-BE49-F238E27FC236}">
                <a16:creationId xmlns:a16="http://schemas.microsoft.com/office/drawing/2014/main" id="{C527C8CF-5780-7646-B81E-6430488C1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0100" y="6227763"/>
            <a:ext cx="5984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src</a:t>
            </a:r>
          </a:p>
        </p:txBody>
      </p:sp>
      <p:sp>
        <p:nvSpPr>
          <p:cNvPr id="1605644" name="Text Box 12">
            <a:extLst>
              <a:ext uri="{FF2B5EF4-FFF2-40B4-BE49-F238E27FC236}">
                <a16:creationId xmlns:a16="http://schemas.microsoft.com/office/drawing/2014/main" id="{36BE98EF-C95E-C549-BFA3-887F5625A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7475" y="2782888"/>
            <a:ext cx="7556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dest</a:t>
            </a:r>
          </a:p>
        </p:txBody>
      </p:sp>
      <p:sp>
        <p:nvSpPr>
          <p:cNvPr id="1605645" name="Line 13">
            <a:extLst>
              <a:ext uri="{FF2B5EF4-FFF2-40B4-BE49-F238E27FC236}">
                <a16:creationId xmlns:a16="http://schemas.microsoft.com/office/drawing/2014/main" id="{BB09C44B-C9EC-9B40-8CAA-856A4924B40C}"/>
              </a:ext>
            </a:extLst>
          </p:cNvPr>
          <p:cNvSpPr>
            <a:spLocks noChangeShapeType="1"/>
          </p:cNvSpPr>
          <p:nvPr/>
        </p:nvSpPr>
        <p:spPr bwMode="auto">
          <a:xfrm>
            <a:off x="7056438" y="4205288"/>
            <a:ext cx="0" cy="1133475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05646" name="Line 14">
            <a:extLst>
              <a:ext uri="{FF2B5EF4-FFF2-40B4-BE49-F238E27FC236}">
                <a16:creationId xmlns:a16="http://schemas.microsoft.com/office/drawing/2014/main" id="{A4584DC1-65C9-5244-9C60-02961919BDAA}"/>
              </a:ext>
            </a:extLst>
          </p:cNvPr>
          <p:cNvSpPr>
            <a:spLocks noChangeShapeType="1"/>
          </p:cNvSpPr>
          <p:nvPr/>
        </p:nvSpPr>
        <p:spPr bwMode="auto">
          <a:xfrm>
            <a:off x="7834313" y="4427538"/>
            <a:ext cx="0" cy="785812"/>
          </a:xfrm>
          <a:prstGeom prst="line">
            <a:avLst/>
          </a:prstGeom>
          <a:noFill/>
          <a:ln w="31750">
            <a:solidFill>
              <a:schemeClr val="accent2"/>
            </a:solidFill>
            <a:prstDash val="dash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05647" name="Line 15">
            <a:extLst>
              <a:ext uri="{FF2B5EF4-FFF2-40B4-BE49-F238E27FC236}">
                <a16:creationId xmlns:a16="http://schemas.microsoft.com/office/drawing/2014/main" id="{730FAB95-32D8-A841-910B-22C01A9606F3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4370388"/>
            <a:ext cx="0" cy="785812"/>
          </a:xfrm>
          <a:prstGeom prst="line">
            <a:avLst/>
          </a:prstGeom>
          <a:noFill/>
          <a:ln w="31750">
            <a:solidFill>
              <a:schemeClr val="accent2"/>
            </a:solidFill>
            <a:prstDash val="dash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05648" name="Text Box 16">
            <a:extLst>
              <a:ext uri="{FF2B5EF4-FFF2-40B4-BE49-F238E27FC236}">
                <a16:creationId xmlns:a16="http://schemas.microsoft.com/office/drawing/2014/main" id="{760FCAAA-5652-754A-93EF-D1975C4B3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3300" y="3517900"/>
            <a:ext cx="13001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Bad AS</a:t>
            </a:r>
          </a:p>
        </p:txBody>
      </p:sp>
      <p:sp>
        <p:nvSpPr>
          <p:cNvPr id="1605649" name="Freeform 17">
            <a:extLst>
              <a:ext uri="{FF2B5EF4-FFF2-40B4-BE49-F238E27FC236}">
                <a16:creationId xmlns:a16="http://schemas.microsoft.com/office/drawing/2014/main" id="{7CA3EBCC-CBFF-204D-B92F-F81E26FA4419}"/>
              </a:ext>
            </a:extLst>
          </p:cNvPr>
          <p:cNvSpPr>
            <a:spLocks/>
          </p:cNvSpPr>
          <p:nvPr/>
        </p:nvSpPr>
        <p:spPr bwMode="auto">
          <a:xfrm>
            <a:off x="7239000" y="3557588"/>
            <a:ext cx="1420813" cy="2803525"/>
          </a:xfrm>
          <a:custGeom>
            <a:avLst/>
            <a:gdLst>
              <a:gd name="T0" fmla="*/ 1420813 w 895"/>
              <a:gd name="T1" fmla="*/ 2803525 h 1766"/>
              <a:gd name="T2" fmla="*/ 1082675 w 895"/>
              <a:gd name="T3" fmla="*/ 2484438 h 1766"/>
              <a:gd name="T4" fmla="*/ 207963 w 895"/>
              <a:gd name="T5" fmla="*/ 2306638 h 1766"/>
              <a:gd name="T6" fmla="*/ 0 w 895"/>
              <a:gd name="T7" fmla="*/ 0 h 176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95" h="1766">
                <a:moveTo>
                  <a:pt x="895" y="1766"/>
                </a:moveTo>
                <a:cubicBezTo>
                  <a:pt x="852" y="1691"/>
                  <a:pt x="809" y="1617"/>
                  <a:pt x="682" y="1565"/>
                </a:cubicBezTo>
                <a:cubicBezTo>
                  <a:pt x="555" y="1513"/>
                  <a:pt x="245" y="1714"/>
                  <a:pt x="131" y="1453"/>
                </a:cubicBezTo>
                <a:cubicBezTo>
                  <a:pt x="17" y="1192"/>
                  <a:pt x="8" y="596"/>
                  <a:pt x="0" y="0"/>
                </a:cubicBezTo>
              </a:path>
            </a:pathLst>
          </a:custGeom>
          <a:noFill/>
          <a:ln w="31750" cap="flat" cmpd="sng">
            <a:solidFill>
              <a:srgbClr val="FF0000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sp>
        <p:nvSpPr>
          <p:cNvPr id="1605650" name="Text Box 18">
            <a:extLst>
              <a:ext uri="{FF2B5EF4-FFF2-40B4-BE49-F238E27FC236}">
                <a16:creationId xmlns:a16="http://schemas.microsoft.com/office/drawing/2014/main" id="{F5203572-AB0D-424A-8AAE-5230910FB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9025" y="5546725"/>
            <a:ext cx="7747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data</a:t>
            </a:r>
          </a:p>
        </p:txBody>
      </p:sp>
      <p:sp>
        <p:nvSpPr>
          <p:cNvPr id="1605651" name="Text Box 19">
            <a:extLst>
              <a:ext uri="{FF2B5EF4-FFF2-40B4-BE49-F238E27FC236}">
                <a16:creationId xmlns:a16="http://schemas.microsoft.com/office/drawing/2014/main" id="{FA91E64E-B962-F040-AD81-F740BE22F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3163" y="4481513"/>
            <a:ext cx="777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BGP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64A7DF18-8A31-CA42-A67B-6592AA2EA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Other Attacks</a:t>
            </a:r>
          </a:p>
        </p:txBody>
      </p:sp>
      <p:sp>
        <p:nvSpPr>
          <p:cNvPr id="45058" name="Content Placeholder 2">
            <a:extLst>
              <a:ext uri="{FF2B5EF4-FFF2-40B4-BE49-F238E27FC236}">
                <a16:creationId xmlns:a16="http://schemas.microsoft.com/office/drawing/2014/main" id="{7861D059-DE3C-D242-B2BC-F0ECFB6FC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90700"/>
            <a:ext cx="7772400" cy="4114800"/>
          </a:xfrm>
        </p:spPr>
        <p:txBody>
          <a:bodyPr/>
          <a:lstStyle/>
          <a:p>
            <a:r>
              <a:rPr lang="en-US" altLang="en-US" sz="2000" dirty="0">
                <a:ea typeface="ＭＳ Ｐゴシック" panose="020B0600070205080204" pitchFamily="34" charset="-128"/>
              </a:rPr>
              <a:t>Attacks on BGP sessions</a:t>
            </a:r>
          </a:p>
          <a:p>
            <a:pPr lvl="1"/>
            <a:r>
              <a:rPr lang="en-US" altLang="en-US" sz="2000" dirty="0"/>
              <a:t>Confidentiality of BGP messages</a:t>
            </a:r>
          </a:p>
          <a:p>
            <a:pPr lvl="1"/>
            <a:r>
              <a:rPr lang="en-US" altLang="en-US" sz="2000" dirty="0"/>
              <a:t>Denial-of-service on BGP session</a:t>
            </a:r>
          </a:p>
          <a:p>
            <a:pPr lvl="1"/>
            <a:r>
              <a:rPr lang="en-US" altLang="en-US" sz="2000" dirty="0"/>
              <a:t>Inserting, deleting, modifying, or replaying messages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Resource exhaustion attacks</a:t>
            </a:r>
          </a:p>
          <a:p>
            <a:pPr lvl="1"/>
            <a:r>
              <a:rPr lang="en-US" altLang="en-US" sz="2000" dirty="0"/>
              <a:t>Too many IP prefixes (e.g., BGP “512K Day”)</a:t>
            </a:r>
          </a:p>
          <a:p>
            <a:pPr lvl="1"/>
            <a:r>
              <a:rPr lang="en-US" altLang="en-US" sz="2000" dirty="0"/>
              <a:t>Too many BGP update messages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Data-plane attacks</a:t>
            </a:r>
          </a:p>
          <a:p>
            <a:pPr lvl="1"/>
            <a:r>
              <a:rPr lang="en-US" altLang="en-US" sz="2000" dirty="0"/>
              <a:t>Announce one BGP routes, but use another</a:t>
            </a:r>
          </a:p>
          <a:p>
            <a:endParaRPr lang="en-US" altLang="en-US" sz="2000" dirty="0">
              <a:ea typeface="ＭＳ Ｐゴシック" panose="020B0600070205080204" pitchFamily="34" charset="-128"/>
            </a:endParaRPr>
          </a:p>
        </p:txBody>
      </p:sp>
      <p:sp>
        <p:nvSpPr>
          <p:cNvPr id="45059" name="Slide Number Placeholder 3">
            <a:extLst>
              <a:ext uri="{FF2B5EF4-FFF2-40B4-BE49-F238E27FC236}">
                <a16:creationId xmlns:a16="http://schemas.microsoft.com/office/drawing/2014/main" id="{38E7D593-B414-9C48-BE51-2BEE201837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5B0D0-7B96-1E47-ADAD-A707F9B143A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82778D05-BDF4-F14B-85C9-B4719923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Solution Techniques</a:t>
            </a:r>
          </a:p>
        </p:txBody>
      </p:sp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58BC2158-258C-0D41-AE56-35E3C4D15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71084"/>
            <a:ext cx="7772400" cy="4114800"/>
          </a:xfrm>
        </p:spPr>
        <p:txBody>
          <a:bodyPr/>
          <a:lstStyle/>
          <a:p>
            <a:r>
              <a:rPr lang="en-US" altLang="en-US" sz="2000" dirty="0">
                <a:ea typeface="ＭＳ Ｐゴシック" panose="020B0600070205080204" pitchFamily="34" charset="-128"/>
              </a:rPr>
              <a:t>Protective filtering</a:t>
            </a:r>
          </a:p>
          <a:p>
            <a:pPr lvl="1"/>
            <a:r>
              <a:rPr lang="en-US" altLang="en-US" sz="2000" dirty="0"/>
              <a:t>Know your neighbors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Anomaly detection</a:t>
            </a:r>
          </a:p>
          <a:p>
            <a:pPr lvl="1"/>
            <a:r>
              <a:rPr lang="en-US" altLang="en-US" sz="2000" dirty="0"/>
              <a:t>Suspect the unexpected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Checking against registries</a:t>
            </a:r>
          </a:p>
          <a:p>
            <a:pPr lvl="1"/>
            <a:r>
              <a:rPr lang="en-US" altLang="en-US" sz="2000" dirty="0"/>
              <a:t>Establish ground truth for prefix origination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Signing and verifying</a:t>
            </a:r>
          </a:p>
          <a:p>
            <a:pPr lvl="1"/>
            <a:r>
              <a:rPr lang="en-US" altLang="en-US" sz="2000" dirty="0"/>
              <a:t>Prevent bogus AS PATHs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Data-plane verification</a:t>
            </a:r>
          </a:p>
          <a:p>
            <a:pPr lvl="1"/>
            <a:r>
              <a:rPr lang="en-US" altLang="en-US" sz="2000" dirty="0"/>
              <a:t>Ensure the path is actually followed</a:t>
            </a:r>
          </a:p>
          <a:p>
            <a:endParaRPr lang="en-US" altLang="en-US" sz="2000" dirty="0">
              <a:ea typeface="ＭＳ Ｐゴシック" panose="020B0600070205080204" pitchFamily="34" charset="-128"/>
            </a:endParaRPr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367D2DE9-8C04-2F43-A640-C5DDD1FA5A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D7B933-4D52-9A4D-AEA0-2A4908A4B7C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>
            <a:extLst>
              <a:ext uri="{FF2B5EF4-FFF2-40B4-BE49-F238E27FC236}">
                <a16:creationId xmlns:a16="http://schemas.microsoft.com/office/drawing/2014/main" id="{2E587D8C-B4B3-C547-97BE-C056D93EA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39400F-44D2-3743-A2CB-8D8B2208C275}"/>
              </a:ext>
            </a:extLst>
          </p:cNvPr>
          <p:cNvSpPr txBox="1"/>
          <p:nvPr/>
        </p:nvSpPr>
        <p:spPr>
          <a:xfrm>
            <a:off x="0" y="1408113"/>
            <a:ext cx="9144000" cy="6461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Computer Networks</a:t>
            </a:r>
          </a:p>
        </p:txBody>
      </p:sp>
      <p:sp>
        <p:nvSpPr>
          <p:cNvPr id="17411" name="TextBox 3">
            <a:extLst>
              <a:ext uri="{FF2B5EF4-FFF2-40B4-BE49-F238E27FC236}">
                <a16:creationId xmlns:a16="http://schemas.microsoft.com/office/drawing/2014/main" id="{D8CE4F15-BD8D-8643-91CC-5E6CC5420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164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Nirupam Roy</a:t>
            </a:r>
          </a:p>
        </p:txBody>
      </p:sp>
      <p:sp>
        <p:nvSpPr>
          <p:cNvPr id="17412" name="TextBox 4">
            <a:extLst>
              <a:ext uri="{FF2B5EF4-FFF2-40B4-BE49-F238E27FC236}">
                <a16:creationId xmlns:a16="http://schemas.microsoft.com/office/drawing/2014/main" id="{167C363F-F001-DE48-9E1C-9028C6F78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81563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M-W 2:00-3:15pm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CSI 2117</a:t>
            </a:r>
          </a:p>
        </p:txBody>
      </p:sp>
      <p:pic>
        <p:nvPicPr>
          <p:cNvPr id="17413" name="Picture 5">
            <a:extLst>
              <a:ext uri="{FF2B5EF4-FFF2-40B4-BE49-F238E27FC236}">
                <a16:creationId xmlns:a16="http://schemas.microsoft.com/office/drawing/2014/main" id="{C3D2A60A-A563-B54F-8E5E-6B47C4B96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2536825"/>
            <a:ext cx="180975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6">
            <a:extLst>
              <a:ext uri="{FF2B5EF4-FFF2-40B4-BE49-F238E27FC236}">
                <a16:creationId xmlns:a16="http://schemas.microsoft.com/office/drawing/2014/main" id="{51DFA817-9C5D-2748-B6BD-684D4AC71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3047" y="2066925"/>
            <a:ext cx="37753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CMSC 417 : Spring 2025</a:t>
            </a:r>
          </a:p>
        </p:txBody>
      </p:sp>
      <p:sp>
        <p:nvSpPr>
          <p:cNvPr id="17415" name="TextBox 7">
            <a:extLst>
              <a:ext uri="{FF2B5EF4-FFF2-40B4-BE49-F238E27FC236}">
                <a16:creationId xmlns:a16="http://schemas.microsoft.com/office/drawing/2014/main" id="{7A8DCB55-FF65-1947-A9D5-9A81B56E7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06775"/>
            <a:ext cx="9144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Topic: Application Layer Protocols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(Textbook chapter 9)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A048B9-7575-EE46-8A1F-003EC422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581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110B2A9D-1076-6044-A682-5D40A1E7C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0FF2E6-40A4-704D-A6F6-98370AA7162E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2306" name="Rectangle 2">
            <a:extLst>
              <a:ext uri="{FF2B5EF4-FFF2-40B4-BE49-F238E27FC236}">
                <a16:creationId xmlns:a16="http://schemas.microsoft.com/office/drawing/2014/main" id="{2296A914-F6F1-9E45-B8BA-1F75441C9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5105400"/>
            <a:ext cx="7162800" cy="9144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82307" name="Rectangle 3">
            <a:extLst>
              <a:ext uri="{FF2B5EF4-FFF2-40B4-BE49-F238E27FC236}">
                <a16:creationId xmlns:a16="http://schemas.microsoft.com/office/drawing/2014/main" id="{04C6B37F-79DB-8642-9C91-E9781E427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676400"/>
            <a:ext cx="7162800" cy="9144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82308" name="Rectangle 4">
            <a:extLst>
              <a:ext uri="{FF2B5EF4-FFF2-40B4-BE49-F238E27FC236}">
                <a16:creationId xmlns:a16="http://schemas.microsoft.com/office/drawing/2014/main" id="{C8665C5C-237B-7A4C-BFB0-FBD220E84F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2895600"/>
            <a:ext cx="7162800" cy="2133600"/>
          </a:xfrm>
          <a:prstGeom prst="rect">
            <a:avLst/>
          </a:prstGeom>
          <a:solidFill>
            <a:srgbClr val="FF6699"/>
          </a:solidFill>
          <a:ln w="9525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82309" name="Rectangle 5">
            <a:extLst>
              <a:ext uri="{FF2B5EF4-FFF2-40B4-BE49-F238E27FC236}">
                <a16:creationId xmlns:a16="http://schemas.microsoft.com/office/drawing/2014/main" id="{6086FD0A-521A-F04F-A72C-BB5A5B9ECA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382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>
                <a:ea typeface="宋体" charset="0"/>
                <a:cs typeface="宋体" charset="0"/>
              </a:rPr>
              <a:t>Route Selection Summary</a:t>
            </a:r>
          </a:p>
        </p:txBody>
      </p:sp>
      <p:sp>
        <p:nvSpPr>
          <p:cNvPr id="482310" name="Text Box 6">
            <a:extLst>
              <a:ext uri="{FF2B5EF4-FFF2-40B4-BE49-F238E27FC236}">
                <a16:creationId xmlns:a16="http://schemas.microsoft.com/office/drawing/2014/main" id="{34BEC3EE-7853-C14F-8B3C-EF1EAD278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981200"/>
            <a:ext cx="37163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Highest Local Preference</a:t>
            </a:r>
          </a:p>
        </p:txBody>
      </p:sp>
      <p:sp>
        <p:nvSpPr>
          <p:cNvPr id="482311" name="Text Box 7">
            <a:extLst>
              <a:ext uri="{FF2B5EF4-FFF2-40B4-BE49-F238E27FC236}">
                <a16:creationId xmlns:a16="http://schemas.microsoft.com/office/drawing/2014/main" id="{4DE332C6-B95A-F543-B1C6-E9A46E355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971800"/>
            <a:ext cx="2616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Shortest ASPATH</a:t>
            </a:r>
          </a:p>
        </p:txBody>
      </p:sp>
      <p:sp>
        <p:nvSpPr>
          <p:cNvPr id="482312" name="Text Box 8">
            <a:extLst>
              <a:ext uri="{FF2B5EF4-FFF2-40B4-BE49-F238E27FC236}">
                <a16:creationId xmlns:a16="http://schemas.microsoft.com/office/drawing/2014/main" id="{CC3D5AE6-E69E-7444-80D7-BF0F88C7C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429000"/>
            <a:ext cx="1908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Lowest MED</a:t>
            </a:r>
          </a:p>
        </p:txBody>
      </p:sp>
      <p:sp>
        <p:nvSpPr>
          <p:cNvPr id="482313" name="Text Box 9">
            <a:extLst>
              <a:ext uri="{FF2B5EF4-FFF2-40B4-BE49-F238E27FC236}">
                <a16:creationId xmlns:a16="http://schemas.microsoft.com/office/drawing/2014/main" id="{C0154C48-BF9C-2648-A3AC-A8FD1A221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886200"/>
            <a:ext cx="2130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i-BGP &lt; e-BGP</a:t>
            </a:r>
          </a:p>
        </p:txBody>
      </p:sp>
      <p:sp>
        <p:nvSpPr>
          <p:cNvPr id="482314" name="Text Box 10">
            <a:extLst>
              <a:ext uri="{FF2B5EF4-FFF2-40B4-BE49-F238E27FC236}">
                <a16:creationId xmlns:a16="http://schemas.microsoft.com/office/drawing/2014/main" id="{657ED359-A357-3943-A157-E6BDEA707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343400"/>
            <a:ext cx="25558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Lowest IGP cost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to BGP egress</a:t>
            </a:r>
          </a:p>
        </p:txBody>
      </p:sp>
      <p:sp>
        <p:nvSpPr>
          <p:cNvPr id="482315" name="Text Box 11">
            <a:extLst>
              <a:ext uri="{FF2B5EF4-FFF2-40B4-BE49-F238E27FC236}">
                <a16:creationId xmlns:a16="http://schemas.microsoft.com/office/drawing/2014/main" id="{A3D7917B-4A8C-4B4F-9C7E-16B4455D8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334000"/>
            <a:ext cx="2514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Lowest router ID</a:t>
            </a:r>
          </a:p>
        </p:txBody>
      </p:sp>
      <p:sp>
        <p:nvSpPr>
          <p:cNvPr id="482316" name="Text Box 12">
            <a:extLst>
              <a:ext uri="{FF2B5EF4-FFF2-40B4-BE49-F238E27FC236}">
                <a16:creationId xmlns:a16="http://schemas.microsoft.com/office/drawing/2014/main" id="{728991BC-6B80-AE45-8D05-B329C1748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810000"/>
            <a:ext cx="2571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traffic engineering </a:t>
            </a:r>
          </a:p>
        </p:txBody>
      </p:sp>
      <p:sp>
        <p:nvSpPr>
          <p:cNvPr id="482317" name="Text Box 13">
            <a:extLst>
              <a:ext uri="{FF2B5EF4-FFF2-40B4-BE49-F238E27FC236}">
                <a16:creationId xmlns:a16="http://schemas.microsoft.com/office/drawing/2014/main" id="{199BE32A-2586-DF4A-8057-C522FF512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1981200"/>
            <a:ext cx="285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Enforce relationships</a:t>
            </a:r>
          </a:p>
        </p:txBody>
      </p:sp>
      <p:sp>
        <p:nvSpPr>
          <p:cNvPr id="482318" name="Text Box 14">
            <a:extLst>
              <a:ext uri="{FF2B5EF4-FFF2-40B4-BE49-F238E27FC236}">
                <a16:creationId xmlns:a16="http://schemas.microsoft.com/office/drawing/2014/main" id="{776C914F-FFFE-1B49-B182-428CA5D8F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5257800"/>
            <a:ext cx="2711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Throw up hands and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break ties</a:t>
            </a:r>
          </a:p>
        </p:txBody>
      </p:sp>
      <p:sp>
        <p:nvSpPr>
          <p:cNvPr id="482319" name="AutoShape 15">
            <a:extLst>
              <a:ext uri="{FF2B5EF4-FFF2-40B4-BE49-F238E27FC236}">
                <a16:creationId xmlns:a16="http://schemas.microsoft.com/office/drawing/2014/main" id="{EC8B81B8-FB4A-F04A-AE6C-34D86B618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05000"/>
            <a:ext cx="609600" cy="4343400"/>
          </a:xfrm>
          <a:prstGeom prst="downArrow">
            <a:avLst>
              <a:gd name="adj1" fmla="val 50000"/>
              <a:gd name="adj2" fmla="val 178125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935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7EF7C40-5B33-C0F0-C4EC-08F37466CA5D}"/>
              </a:ext>
            </a:extLst>
          </p:cNvPr>
          <p:cNvGrpSpPr/>
          <p:nvPr/>
        </p:nvGrpSpPr>
        <p:grpSpPr>
          <a:xfrm>
            <a:off x="7066908" y="724328"/>
            <a:ext cx="1507849" cy="2389382"/>
            <a:chOff x="7066908" y="724328"/>
            <a:chExt cx="1507849" cy="2389382"/>
          </a:xfrm>
        </p:grpSpPr>
        <p:pic>
          <p:nvPicPr>
            <p:cNvPr id="13" name="Picture 2" descr="Electric Plug Power Vector Consumption Ac Symbol Icon Electric Plug Icon  Illustration Isolated Adapter Cable Connect Stock Illustration - Download  Image Now - iStock">
              <a:extLst>
                <a:ext uri="{FF2B5EF4-FFF2-40B4-BE49-F238E27FC236}">
                  <a16:creationId xmlns:a16="http://schemas.microsoft.com/office/drawing/2014/main" id="{981C1015-A3D4-8826-425E-29D6AE88BD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1" t="25859" r="67245" b="18796"/>
            <a:stretch/>
          </p:blipFill>
          <p:spPr bwMode="auto">
            <a:xfrm rot="10800000">
              <a:off x="7302286" y="1900832"/>
              <a:ext cx="612235" cy="1212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Computer - Free computer icons">
              <a:extLst>
                <a:ext uri="{FF2B5EF4-FFF2-40B4-BE49-F238E27FC236}">
                  <a16:creationId xmlns:a16="http://schemas.microsoft.com/office/drawing/2014/main" id="{45D4397E-3FC1-6FCD-6694-8D4EF052C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66908" y="724328"/>
              <a:ext cx="1507849" cy="1507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63A9E82-BE8F-0CA4-45B3-91D06C8B64E4}"/>
              </a:ext>
            </a:extLst>
          </p:cNvPr>
          <p:cNvGrpSpPr/>
          <p:nvPr/>
        </p:nvGrpSpPr>
        <p:grpSpPr>
          <a:xfrm>
            <a:off x="410966" y="724329"/>
            <a:ext cx="1507849" cy="2391686"/>
            <a:chOff x="410966" y="724329"/>
            <a:chExt cx="1507849" cy="2391686"/>
          </a:xfrm>
        </p:grpSpPr>
        <p:pic>
          <p:nvPicPr>
            <p:cNvPr id="1026" name="Picture 2" descr="Electric Plug Power Vector Consumption Ac Symbol Icon Electric Plug Icon  Illustration Isolated Adapter Cable Connect Stock Illustration - Download  Image Now - iStock">
              <a:extLst>
                <a:ext uri="{FF2B5EF4-FFF2-40B4-BE49-F238E27FC236}">
                  <a16:creationId xmlns:a16="http://schemas.microsoft.com/office/drawing/2014/main" id="{3C919835-7B42-B6D3-C539-4FB82CDE1F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1" t="25859" r="67245" b="18796"/>
            <a:stretch/>
          </p:blipFill>
          <p:spPr bwMode="auto">
            <a:xfrm rot="10800000">
              <a:off x="1106972" y="1903137"/>
              <a:ext cx="612235" cy="1212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omputer - Free computer icons">
              <a:extLst>
                <a:ext uri="{FF2B5EF4-FFF2-40B4-BE49-F238E27FC236}">
                  <a16:creationId xmlns:a16="http://schemas.microsoft.com/office/drawing/2014/main" id="{399FCFD5-0666-4E13-807D-B28F16396E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966" y="724329"/>
              <a:ext cx="1507849" cy="1507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100A86D-BFFB-A181-3406-9CF59D8CF114}"/>
              </a:ext>
            </a:extLst>
          </p:cNvPr>
          <p:cNvSpPr/>
          <p:nvPr/>
        </p:nvSpPr>
        <p:spPr>
          <a:xfrm>
            <a:off x="2027432" y="5168483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74664A4-360A-380C-CC12-76810151A6BA}"/>
              </a:ext>
            </a:extLst>
          </p:cNvPr>
          <p:cNvSpPr/>
          <p:nvPr/>
        </p:nvSpPr>
        <p:spPr>
          <a:xfrm>
            <a:off x="1678110" y="4480813"/>
            <a:ext cx="6010383" cy="56507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00FF587-A2B0-88D7-8AC5-8DC2EE68597D}"/>
              </a:ext>
            </a:extLst>
          </p:cNvPr>
          <p:cNvSpPr/>
          <p:nvPr/>
        </p:nvSpPr>
        <p:spPr>
          <a:xfrm>
            <a:off x="1215774" y="3752635"/>
            <a:ext cx="6935056" cy="56507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2E79916-EA03-CA20-BA50-D30E97908158}"/>
              </a:ext>
            </a:extLst>
          </p:cNvPr>
          <p:cNvSpPr/>
          <p:nvPr/>
        </p:nvSpPr>
        <p:spPr>
          <a:xfrm>
            <a:off x="3299716" y="5168483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7C3AB79-8E15-C043-1327-E60659637EA6}"/>
              </a:ext>
            </a:extLst>
          </p:cNvPr>
          <p:cNvSpPr/>
          <p:nvPr/>
        </p:nvSpPr>
        <p:spPr>
          <a:xfrm>
            <a:off x="4572000" y="5168482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604444C-8CD0-2728-3D6F-4DEAC8DD889A}"/>
              </a:ext>
            </a:extLst>
          </p:cNvPr>
          <p:cNvSpPr/>
          <p:nvPr/>
        </p:nvSpPr>
        <p:spPr>
          <a:xfrm>
            <a:off x="5844284" y="5168481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6451761-E4CC-C544-6467-C8FCE21480AB}"/>
              </a:ext>
            </a:extLst>
          </p:cNvPr>
          <p:cNvSpPr/>
          <p:nvPr/>
        </p:nvSpPr>
        <p:spPr>
          <a:xfrm>
            <a:off x="410966" y="3102795"/>
            <a:ext cx="8322068" cy="3030876"/>
          </a:xfrm>
          <a:prstGeom prst="roundRect">
            <a:avLst>
              <a:gd name="adj" fmla="val 8870"/>
            </a:avLst>
          </a:prstGeom>
          <a:noFill/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FC8419-27C8-0F91-F74A-C2090B143ED3}"/>
              </a:ext>
            </a:extLst>
          </p:cNvPr>
          <p:cNvSpPr txBox="1"/>
          <p:nvPr/>
        </p:nvSpPr>
        <p:spPr>
          <a:xfrm>
            <a:off x="2828649" y="3127867"/>
            <a:ext cx="3438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Internet as a Platform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D05869-57D9-5914-3375-2BB3654036BD}"/>
              </a:ext>
            </a:extLst>
          </p:cNvPr>
          <p:cNvSpPr txBox="1"/>
          <p:nvPr/>
        </p:nvSpPr>
        <p:spPr>
          <a:xfrm>
            <a:off x="2319620" y="3833013"/>
            <a:ext cx="4647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Process to process: Transport layer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492756-5478-8216-CB7E-B2D6CDA61CD0}"/>
              </a:ext>
            </a:extLst>
          </p:cNvPr>
          <p:cNvSpPr txBox="1"/>
          <p:nvPr/>
        </p:nvSpPr>
        <p:spPr>
          <a:xfrm>
            <a:off x="2430921" y="4527277"/>
            <a:ext cx="4559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Network to network: Network layer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37E53F-CCD5-7E2D-1F93-DB2DE19E18FF}"/>
              </a:ext>
            </a:extLst>
          </p:cNvPr>
          <p:cNvSpPr txBox="1"/>
          <p:nvPr/>
        </p:nvSpPr>
        <p:spPr>
          <a:xfrm>
            <a:off x="2217028" y="5733561"/>
            <a:ext cx="470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Device to device: Link/Physical layer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9C57167-AD11-1FB3-00B4-B634C35827EA}"/>
              </a:ext>
            </a:extLst>
          </p:cNvPr>
          <p:cNvGrpSpPr/>
          <p:nvPr/>
        </p:nvGrpSpPr>
        <p:grpSpPr>
          <a:xfrm>
            <a:off x="3400223" y="117828"/>
            <a:ext cx="2073003" cy="2666657"/>
            <a:chOff x="3400223" y="117828"/>
            <a:chExt cx="2073003" cy="2666657"/>
          </a:xfrm>
        </p:grpSpPr>
        <p:pic>
          <p:nvPicPr>
            <p:cNvPr id="1030" name="Picture 6" descr="Popular Internet Icons">
              <a:extLst>
                <a:ext uri="{FF2B5EF4-FFF2-40B4-BE49-F238E27FC236}">
                  <a16:creationId xmlns:a16="http://schemas.microsoft.com/office/drawing/2014/main" id="{9B25955A-CE77-2DC8-F33D-B8F6028E5F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0" t="5496" r="5839" b="5389"/>
            <a:stretch/>
          </p:blipFill>
          <p:spPr bwMode="auto">
            <a:xfrm>
              <a:off x="3544585" y="572750"/>
              <a:ext cx="1811673" cy="2211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DE6390F-3B1C-91D6-C2BE-236A6B99C8E3}"/>
                </a:ext>
              </a:extLst>
            </p:cNvPr>
            <p:cNvSpPr txBox="1"/>
            <p:nvPr/>
          </p:nvSpPr>
          <p:spPr>
            <a:xfrm>
              <a:off x="3400223" y="117828"/>
              <a:ext cx="20730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Applications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889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7EF7C40-5B33-C0F0-C4EC-08F37466CA5D}"/>
              </a:ext>
            </a:extLst>
          </p:cNvPr>
          <p:cNvGrpSpPr/>
          <p:nvPr/>
        </p:nvGrpSpPr>
        <p:grpSpPr>
          <a:xfrm>
            <a:off x="7066908" y="724328"/>
            <a:ext cx="1507849" cy="2389382"/>
            <a:chOff x="7066908" y="724328"/>
            <a:chExt cx="1507849" cy="2389382"/>
          </a:xfrm>
        </p:grpSpPr>
        <p:pic>
          <p:nvPicPr>
            <p:cNvPr id="13" name="Picture 2" descr="Electric Plug Power Vector Consumption Ac Symbol Icon Electric Plug Icon  Illustration Isolated Adapter Cable Connect Stock Illustration - Download  Image Now - iStock">
              <a:extLst>
                <a:ext uri="{FF2B5EF4-FFF2-40B4-BE49-F238E27FC236}">
                  <a16:creationId xmlns:a16="http://schemas.microsoft.com/office/drawing/2014/main" id="{981C1015-A3D4-8826-425E-29D6AE88BD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1" t="25859" r="67245" b="18796"/>
            <a:stretch/>
          </p:blipFill>
          <p:spPr bwMode="auto">
            <a:xfrm rot="10800000">
              <a:off x="7302286" y="1900832"/>
              <a:ext cx="612235" cy="1212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Computer - Free computer icons">
              <a:extLst>
                <a:ext uri="{FF2B5EF4-FFF2-40B4-BE49-F238E27FC236}">
                  <a16:creationId xmlns:a16="http://schemas.microsoft.com/office/drawing/2014/main" id="{45D4397E-3FC1-6FCD-6694-8D4EF052C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66908" y="724328"/>
              <a:ext cx="1507849" cy="1507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63A9E82-BE8F-0CA4-45B3-91D06C8B64E4}"/>
              </a:ext>
            </a:extLst>
          </p:cNvPr>
          <p:cNvGrpSpPr/>
          <p:nvPr/>
        </p:nvGrpSpPr>
        <p:grpSpPr>
          <a:xfrm>
            <a:off x="410966" y="724329"/>
            <a:ext cx="1507849" cy="2391686"/>
            <a:chOff x="410966" y="724329"/>
            <a:chExt cx="1507849" cy="2391686"/>
          </a:xfrm>
        </p:grpSpPr>
        <p:pic>
          <p:nvPicPr>
            <p:cNvPr id="1026" name="Picture 2" descr="Electric Plug Power Vector Consumption Ac Symbol Icon Electric Plug Icon  Illustration Isolated Adapter Cable Connect Stock Illustration - Download  Image Now - iStock">
              <a:extLst>
                <a:ext uri="{FF2B5EF4-FFF2-40B4-BE49-F238E27FC236}">
                  <a16:creationId xmlns:a16="http://schemas.microsoft.com/office/drawing/2014/main" id="{3C919835-7B42-B6D3-C539-4FB82CDE1F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1" t="25859" r="67245" b="18796"/>
            <a:stretch/>
          </p:blipFill>
          <p:spPr bwMode="auto">
            <a:xfrm rot="10800000">
              <a:off x="1106972" y="1903137"/>
              <a:ext cx="612235" cy="1212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omputer - Free computer icons">
              <a:extLst>
                <a:ext uri="{FF2B5EF4-FFF2-40B4-BE49-F238E27FC236}">
                  <a16:creationId xmlns:a16="http://schemas.microsoft.com/office/drawing/2014/main" id="{399FCFD5-0666-4E13-807D-B28F16396E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966" y="724329"/>
              <a:ext cx="1507849" cy="1507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100A86D-BFFB-A181-3406-9CF59D8CF114}"/>
              </a:ext>
            </a:extLst>
          </p:cNvPr>
          <p:cNvSpPr/>
          <p:nvPr/>
        </p:nvSpPr>
        <p:spPr>
          <a:xfrm>
            <a:off x="2027432" y="5168483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74664A4-360A-380C-CC12-76810151A6BA}"/>
              </a:ext>
            </a:extLst>
          </p:cNvPr>
          <p:cNvSpPr/>
          <p:nvPr/>
        </p:nvSpPr>
        <p:spPr>
          <a:xfrm>
            <a:off x="1678110" y="4480813"/>
            <a:ext cx="6010383" cy="56507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00FF587-A2B0-88D7-8AC5-8DC2EE68597D}"/>
              </a:ext>
            </a:extLst>
          </p:cNvPr>
          <p:cNvSpPr/>
          <p:nvPr/>
        </p:nvSpPr>
        <p:spPr>
          <a:xfrm>
            <a:off x="1215774" y="3752635"/>
            <a:ext cx="6935056" cy="56507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2E79916-EA03-CA20-BA50-D30E97908158}"/>
              </a:ext>
            </a:extLst>
          </p:cNvPr>
          <p:cNvSpPr/>
          <p:nvPr/>
        </p:nvSpPr>
        <p:spPr>
          <a:xfrm>
            <a:off x="3299716" y="5168483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7C3AB79-8E15-C043-1327-E60659637EA6}"/>
              </a:ext>
            </a:extLst>
          </p:cNvPr>
          <p:cNvSpPr/>
          <p:nvPr/>
        </p:nvSpPr>
        <p:spPr>
          <a:xfrm>
            <a:off x="4572000" y="5168482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604444C-8CD0-2728-3D6F-4DEAC8DD889A}"/>
              </a:ext>
            </a:extLst>
          </p:cNvPr>
          <p:cNvSpPr/>
          <p:nvPr/>
        </p:nvSpPr>
        <p:spPr>
          <a:xfrm>
            <a:off x="5844284" y="5168481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6451761-E4CC-C544-6467-C8FCE21480AB}"/>
              </a:ext>
            </a:extLst>
          </p:cNvPr>
          <p:cNvSpPr/>
          <p:nvPr/>
        </p:nvSpPr>
        <p:spPr>
          <a:xfrm>
            <a:off x="410966" y="3102795"/>
            <a:ext cx="8322068" cy="3030876"/>
          </a:xfrm>
          <a:prstGeom prst="roundRect">
            <a:avLst>
              <a:gd name="adj" fmla="val 8870"/>
            </a:avLst>
          </a:prstGeom>
          <a:noFill/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FC8419-27C8-0F91-F74A-C2090B143ED3}"/>
              </a:ext>
            </a:extLst>
          </p:cNvPr>
          <p:cNvSpPr txBox="1"/>
          <p:nvPr/>
        </p:nvSpPr>
        <p:spPr>
          <a:xfrm>
            <a:off x="2828649" y="3127867"/>
            <a:ext cx="3438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Internet as a Platform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D05869-57D9-5914-3375-2BB3654036BD}"/>
              </a:ext>
            </a:extLst>
          </p:cNvPr>
          <p:cNvSpPr txBox="1"/>
          <p:nvPr/>
        </p:nvSpPr>
        <p:spPr>
          <a:xfrm>
            <a:off x="2319620" y="3833013"/>
            <a:ext cx="4647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Process to process: Transport layer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492756-5478-8216-CB7E-B2D6CDA61CD0}"/>
              </a:ext>
            </a:extLst>
          </p:cNvPr>
          <p:cNvSpPr txBox="1"/>
          <p:nvPr/>
        </p:nvSpPr>
        <p:spPr>
          <a:xfrm>
            <a:off x="2430921" y="4527277"/>
            <a:ext cx="4559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Network to network: Network layer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37E53F-CCD5-7E2D-1F93-DB2DE19E18FF}"/>
              </a:ext>
            </a:extLst>
          </p:cNvPr>
          <p:cNvSpPr txBox="1"/>
          <p:nvPr/>
        </p:nvSpPr>
        <p:spPr>
          <a:xfrm>
            <a:off x="2217028" y="5733561"/>
            <a:ext cx="470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Device to device: Link/Physical layer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9C57167-AD11-1FB3-00B4-B634C35827EA}"/>
              </a:ext>
            </a:extLst>
          </p:cNvPr>
          <p:cNvGrpSpPr/>
          <p:nvPr/>
        </p:nvGrpSpPr>
        <p:grpSpPr>
          <a:xfrm>
            <a:off x="3400223" y="117828"/>
            <a:ext cx="2073003" cy="2666657"/>
            <a:chOff x="3400223" y="117828"/>
            <a:chExt cx="2073003" cy="2666657"/>
          </a:xfrm>
        </p:grpSpPr>
        <p:pic>
          <p:nvPicPr>
            <p:cNvPr id="1030" name="Picture 6" descr="Popular Internet Icons">
              <a:extLst>
                <a:ext uri="{FF2B5EF4-FFF2-40B4-BE49-F238E27FC236}">
                  <a16:creationId xmlns:a16="http://schemas.microsoft.com/office/drawing/2014/main" id="{9B25955A-CE77-2DC8-F33D-B8F6028E5F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0" t="5496" r="5839" b="5389"/>
            <a:stretch/>
          </p:blipFill>
          <p:spPr bwMode="auto">
            <a:xfrm>
              <a:off x="3544585" y="572750"/>
              <a:ext cx="1811673" cy="2211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DE6390F-3B1C-91D6-C2BE-236A6B99C8E3}"/>
                </a:ext>
              </a:extLst>
            </p:cNvPr>
            <p:cNvSpPr txBox="1"/>
            <p:nvPr/>
          </p:nvSpPr>
          <p:spPr>
            <a:xfrm>
              <a:off x="3400223" y="117828"/>
              <a:ext cx="20730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Applications</a:t>
              </a:r>
            </a:p>
          </p:txBody>
        </p:sp>
      </p:grp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907B16A-E3C2-D2A8-97E4-12E3CCC337A2}"/>
              </a:ext>
            </a:extLst>
          </p:cNvPr>
          <p:cNvSpPr/>
          <p:nvPr/>
        </p:nvSpPr>
        <p:spPr>
          <a:xfrm>
            <a:off x="482887" y="3996649"/>
            <a:ext cx="8167955" cy="807450"/>
          </a:xfrm>
          <a:prstGeom prst="roundRect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did we address a host?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2FA3D65-5871-3BF5-0D00-BBFB99EFA3FA}"/>
              </a:ext>
            </a:extLst>
          </p:cNvPr>
          <p:cNvSpPr/>
          <p:nvPr/>
        </p:nvSpPr>
        <p:spPr>
          <a:xfrm>
            <a:off x="2027433" y="1093381"/>
            <a:ext cx="4939614" cy="807450"/>
          </a:xfrm>
          <a:prstGeom prst="roundRect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do we address a host?</a:t>
            </a:r>
          </a:p>
        </p:txBody>
      </p:sp>
    </p:spTree>
    <p:extLst>
      <p:ext uri="{BB962C8B-B14F-4D97-AF65-F5344CB8AC3E}">
        <p14:creationId xmlns:p14="http://schemas.microsoft.com/office/powerpoint/2010/main" val="2379878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7EF7C40-5B33-C0F0-C4EC-08F37466CA5D}"/>
              </a:ext>
            </a:extLst>
          </p:cNvPr>
          <p:cNvGrpSpPr/>
          <p:nvPr/>
        </p:nvGrpSpPr>
        <p:grpSpPr>
          <a:xfrm>
            <a:off x="7066908" y="724328"/>
            <a:ext cx="1507849" cy="2389382"/>
            <a:chOff x="7066908" y="724328"/>
            <a:chExt cx="1507849" cy="2389382"/>
          </a:xfrm>
        </p:grpSpPr>
        <p:pic>
          <p:nvPicPr>
            <p:cNvPr id="13" name="Picture 2" descr="Electric Plug Power Vector Consumption Ac Symbol Icon Electric Plug Icon  Illustration Isolated Adapter Cable Connect Stock Illustration - Download  Image Now - iStock">
              <a:extLst>
                <a:ext uri="{FF2B5EF4-FFF2-40B4-BE49-F238E27FC236}">
                  <a16:creationId xmlns:a16="http://schemas.microsoft.com/office/drawing/2014/main" id="{981C1015-A3D4-8826-425E-29D6AE88BD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1" t="25859" r="67245" b="18796"/>
            <a:stretch/>
          </p:blipFill>
          <p:spPr bwMode="auto">
            <a:xfrm rot="10800000">
              <a:off x="7302286" y="1900832"/>
              <a:ext cx="612235" cy="1212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Computer - Free computer icons">
              <a:extLst>
                <a:ext uri="{FF2B5EF4-FFF2-40B4-BE49-F238E27FC236}">
                  <a16:creationId xmlns:a16="http://schemas.microsoft.com/office/drawing/2014/main" id="{45D4397E-3FC1-6FCD-6694-8D4EF052C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66908" y="724328"/>
              <a:ext cx="1507849" cy="1507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63A9E82-BE8F-0CA4-45B3-91D06C8B64E4}"/>
              </a:ext>
            </a:extLst>
          </p:cNvPr>
          <p:cNvGrpSpPr/>
          <p:nvPr/>
        </p:nvGrpSpPr>
        <p:grpSpPr>
          <a:xfrm>
            <a:off x="410966" y="724329"/>
            <a:ext cx="1507849" cy="2391686"/>
            <a:chOff x="410966" y="724329"/>
            <a:chExt cx="1507849" cy="2391686"/>
          </a:xfrm>
        </p:grpSpPr>
        <p:pic>
          <p:nvPicPr>
            <p:cNvPr id="1026" name="Picture 2" descr="Electric Plug Power Vector Consumption Ac Symbol Icon Electric Plug Icon  Illustration Isolated Adapter Cable Connect Stock Illustration - Download  Image Now - iStock">
              <a:extLst>
                <a:ext uri="{FF2B5EF4-FFF2-40B4-BE49-F238E27FC236}">
                  <a16:creationId xmlns:a16="http://schemas.microsoft.com/office/drawing/2014/main" id="{3C919835-7B42-B6D3-C539-4FB82CDE1F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1" t="25859" r="67245" b="18796"/>
            <a:stretch/>
          </p:blipFill>
          <p:spPr bwMode="auto">
            <a:xfrm rot="10800000">
              <a:off x="1106972" y="1903137"/>
              <a:ext cx="612235" cy="1212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omputer - Free computer icons">
              <a:extLst>
                <a:ext uri="{FF2B5EF4-FFF2-40B4-BE49-F238E27FC236}">
                  <a16:creationId xmlns:a16="http://schemas.microsoft.com/office/drawing/2014/main" id="{399FCFD5-0666-4E13-807D-B28F16396E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966" y="724329"/>
              <a:ext cx="1507849" cy="1507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100A86D-BFFB-A181-3406-9CF59D8CF114}"/>
              </a:ext>
            </a:extLst>
          </p:cNvPr>
          <p:cNvSpPr/>
          <p:nvPr/>
        </p:nvSpPr>
        <p:spPr>
          <a:xfrm>
            <a:off x="2027432" y="5168483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74664A4-360A-380C-CC12-76810151A6BA}"/>
              </a:ext>
            </a:extLst>
          </p:cNvPr>
          <p:cNvSpPr/>
          <p:nvPr/>
        </p:nvSpPr>
        <p:spPr>
          <a:xfrm>
            <a:off x="1678110" y="4480813"/>
            <a:ext cx="6010383" cy="56507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00FF587-A2B0-88D7-8AC5-8DC2EE68597D}"/>
              </a:ext>
            </a:extLst>
          </p:cNvPr>
          <p:cNvSpPr/>
          <p:nvPr/>
        </p:nvSpPr>
        <p:spPr>
          <a:xfrm>
            <a:off x="1215774" y="3752635"/>
            <a:ext cx="6935056" cy="56507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2E79916-EA03-CA20-BA50-D30E97908158}"/>
              </a:ext>
            </a:extLst>
          </p:cNvPr>
          <p:cNvSpPr/>
          <p:nvPr/>
        </p:nvSpPr>
        <p:spPr>
          <a:xfrm>
            <a:off x="3299716" y="5168483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7C3AB79-8E15-C043-1327-E60659637EA6}"/>
              </a:ext>
            </a:extLst>
          </p:cNvPr>
          <p:cNvSpPr/>
          <p:nvPr/>
        </p:nvSpPr>
        <p:spPr>
          <a:xfrm>
            <a:off x="4572000" y="5168482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604444C-8CD0-2728-3D6F-4DEAC8DD889A}"/>
              </a:ext>
            </a:extLst>
          </p:cNvPr>
          <p:cNvSpPr/>
          <p:nvPr/>
        </p:nvSpPr>
        <p:spPr>
          <a:xfrm>
            <a:off x="5844284" y="5168481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6451761-E4CC-C544-6467-C8FCE21480AB}"/>
              </a:ext>
            </a:extLst>
          </p:cNvPr>
          <p:cNvSpPr/>
          <p:nvPr/>
        </p:nvSpPr>
        <p:spPr>
          <a:xfrm>
            <a:off x="410966" y="3102795"/>
            <a:ext cx="8322068" cy="3030876"/>
          </a:xfrm>
          <a:prstGeom prst="roundRect">
            <a:avLst>
              <a:gd name="adj" fmla="val 8870"/>
            </a:avLst>
          </a:prstGeom>
          <a:noFill/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FC8419-27C8-0F91-F74A-C2090B143ED3}"/>
              </a:ext>
            </a:extLst>
          </p:cNvPr>
          <p:cNvSpPr txBox="1"/>
          <p:nvPr/>
        </p:nvSpPr>
        <p:spPr>
          <a:xfrm>
            <a:off x="2828649" y="3127867"/>
            <a:ext cx="3438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Internet as a Platform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D05869-57D9-5914-3375-2BB3654036BD}"/>
              </a:ext>
            </a:extLst>
          </p:cNvPr>
          <p:cNvSpPr txBox="1"/>
          <p:nvPr/>
        </p:nvSpPr>
        <p:spPr>
          <a:xfrm>
            <a:off x="2319620" y="3833013"/>
            <a:ext cx="4647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Process to process: Transport layer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492756-5478-8216-CB7E-B2D6CDA61CD0}"/>
              </a:ext>
            </a:extLst>
          </p:cNvPr>
          <p:cNvSpPr txBox="1"/>
          <p:nvPr/>
        </p:nvSpPr>
        <p:spPr>
          <a:xfrm>
            <a:off x="2430921" y="4527277"/>
            <a:ext cx="4559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Network to network: Network layer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37E53F-CCD5-7E2D-1F93-DB2DE19E18FF}"/>
              </a:ext>
            </a:extLst>
          </p:cNvPr>
          <p:cNvSpPr txBox="1"/>
          <p:nvPr/>
        </p:nvSpPr>
        <p:spPr>
          <a:xfrm>
            <a:off x="2217028" y="5733561"/>
            <a:ext cx="470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Device to device: Link/Physical layer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9C57167-AD11-1FB3-00B4-B634C35827EA}"/>
              </a:ext>
            </a:extLst>
          </p:cNvPr>
          <p:cNvGrpSpPr/>
          <p:nvPr/>
        </p:nvGrpSpPr>
        <p:grpSpPr>
          <a:xfrm>
            <a:off x="3400223" y="117828"/>
            <a:ext cx="2073003" cy="2666657"/>
            <a:chOff x="3400223" y="117828"/>
            <a:chExt cx="2073003" cy="2666657"/>
          </a:xfrm>
        </p:grpSpPr>
        <p:pic>
          <p:nvPicPr>
            <p:cNvPr id="1030" name="Picture 6" descr="Popular Internet Icons">
              <a:extLst>
                <a:ext uri="{FF2B5EF4-FFF2-40B4-BE49-F238E27FC236}">
                  <a16:creationId xmlns:a16="http://schemas.microsoft.com/office/drawing/2014/main" id="{9B25955A-CE77-2DC8-F33D-B8F6028E5F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0" t="5496" r="5839" b="5389"/>
            <a:stretch/>
          </p:blipFill>
          <p:spPr bwMode="auto">
            <a:xfrm>
              <a:off x="3544585" y="572750"/>
              <a:ext cx="1811673" cy="2211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DE6390F-3B1C-91D6-C2BE-236A6B99C8E3}"/>
                </a:ext>
              </a:extLst>
            </p:cNvPr>
            <p:cNvSpPr txBox="1"/>
            <p:nvPr/>
          </p:nvSpPr>
          <p:spPr>
            <a:xfrm>
              <a:off x="3400223" y="117828"/>
              <a:ext cx="20730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Applications</a:t>
              </a:r>
            </a:p>
          </p:txBody>
        </p:sp>
      </p:grp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907B16A-E3C2-D2A8-97E4-12E3CCC337A2}"/>
              </a:ext>
            </a:extLst>
          </p:cNvPr>
          <p:cNvSpPr/>
          <p:nvPr/>
        </p:nvSpPr>
        <p:spPr>
          <a:xfrm>
            <a:off x="482887" y="3996649"/>
            <a:ext cx="8167955" cy="807450"/>
          </a:xfrm>
          <a:prstGeom prst="roundRect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did we address a host?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2FA3D65-5871-3BF5-0D00-BBFB99EFA3FA}"/>
              </a:ext>
            </a:extLst>
          </p:cNvPr>
          <p:cNvSpPr/>
          <p:nvPr/>
        </p:nvSpPr>
        <p:spPr>
          <a:xfrm>
            <a:off x="2027433" y="1093381"/>
            <a:ext cx="4939614" cy="807450"/>
          </a:xfrm>
          <a:prstGeom prst="roundRect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do we address a host?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AA3BFE9-CAAD-CB86-6E45-312781429EC8}"/>
              </a:ext>
            </a:extLst>
          </p:cNvPr>
          <p:cNvSpPr/>
          <p:nvPr/>
        </p:nvSpPr>
        <p:spPr>
          <a:xfrm>
            <a:off x="482887" y="4848931"/>
            <a:ext cx="8167955" cy="11571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 addresses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436DCDD-44B3-867F-5DB4-42C3A01F4A05}"/>
              </a:ext>
            </a:extLst>
          </p:cNvPr>
          <p:cNvSpPr/>
          <p:nvPr/>
        </p:nvSpPr>
        <p:spPr>
          <a:xfrm>
            <a:off x="2027433" y="1947505"/>
            <a:ext cx="4939614" cy="10707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URLs, Email IDs</a:t>
            </a:r>
          </a:p>
        </p:txBody>
      </p:sp>
    </p:spTree>
    <p:extLst>
      <p:ext uri="{BB962C8B-B14F-4D97-AF65-F5344CB8AC3E}">
        <p14:creationId xmlns:p14="http://schemas.microsoft.com/office/powerpoint/2010/main" val="3109112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7EF7C40-5B33-C0F0-C4EC-08F37466CA5D}"/>
              </a:ext>
            </a:extLst>
          </p:cNvPr>
          <p:cNvGrpSpPr/>
          <p:nvPr/>
        </p:nvGrpSpPr>
        <p:grpSpPr>
          <a:xfrm>
            <a:off x="7066908" y="724328"/>
            <a:ext cx="1507849" cy="2389382"/>
            <a:chOff x="7066908" y="724328"/>
            <a:chExt cx="1507849" cy="2389382"/>
          </a:xfrm>
        </p:grpSpPr>
        <p:pic>
          <p:nvPicPr>
            <p:cNvPr id="13" name="Picture 2" descr="Electric Plug Power Vector Consumption Ac Symbol Icon Electric Plug Icon  Illustration Isolated Adapter Cable Connect Stock Illustration - Download  Image Now - iStock">
              <a:extLst>
                <a:ext uri="{FF2B5EF4-FFF2-40B4-BE49-F238E27FC236}">
                  <a16:creationId xmlns:a16="http://schemas.microsoft.com/office/drawing/2014/main" id="{981C1015-A3D4-8826-425E-29D6AE88BD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1" t="25859" r="67245" b="18796"/>
            <a:stretch/>
          </p:blipFill>
          <p:spPr bwMode="auto">
            <a:xfrm rot="10800000">
              <a:off x="7302286" y="1900832"/>
              <a:ext cx="612235" cy="1212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Computer - Free computer icons">
              <a:extLst>
                <a:ext uri="{FF2B5EF4-FFF2-40B4-BE49-F238E27FC236}">
                  <a16:creationId xmlns:a16="http://schemas.microsoft.com/office/drawing/2014/main" id="{45D4397E-3FC1-6FCD-6694-8D4EF052C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66908" y="724328"/>
              <a:ext cx="1507849" cy="1507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63A9E82-BE8F-0CA4-45B3-91D06C8B64E4}"/>
              </a:ext>
            </a:extLst>
          </p:cNvPr>
          <p:cNvGrpSpPr/>
          <p:nvPr/>
        </p:nvGrpSpPr>
        <p:grpSpPr>
          <a:xfrm>
            <a:off x="410966" y="724329"/>
            <a:ext cx="1507849" cy="2391686"/>
            <a:chOff x="410966" y="724329"/>
            <a:chExt cx="1507849" cy="2391686"/>
          </a:xfrm>
        </p:grpSpPr>
        <p:pic>
          <p:nvPicPr>
            <p:cNvPr id="1026" name="Picture 2" descr="Electric Plug Power Vector Consumption Ac Symbol Icon Electric Plug Icon  Illustration Isolated Adapter Cable Connect Stock Illustration - Download  Image Now - iStock">
              <a:extLst>
                <a:ext uri="{FF2B5EF4-FFF2-40B4-BE49-F238E27FC236}">
                  <a16:creationId xmlns:a16="http://schemas.microsoft.com/office/drawing/2014/main" id="{3C919835-7B42-B6D3-C539-4FB82CDE1F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1" t="25859" r="67245" b="18796"/>
            <a:stretch/>
          </p:blipFill>
          <p:spPr bwMode="auto">
            <a:xfrm rot="10800000">
              <a:off x="1106972" y="1903137"/>
              <a:ext cx="612235" cy="1212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omputer - Free computer icons">
              <a:extLst>
                <a:ext uri="{FF2B5EF4-FFF2-40B4-BE49-F238E27FC236}">
                  <a16:creationId xmlns:a16="http://schemas.microsoft.com/office/drawing/2014/main" id="{399FCFD5-0666-4E13-807D-B28F16396E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966" y="724329"/>
              <a:ext cx="1507849" cy="1507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100A86D-BFFB-A181-3406-9CF59D8CF114}"/>
              </a:ext>
            </a:extLst>
          </p:cNvPr>
          <p:cNvSpPr/>
          <p:nvPr/>
        </p:nvSpPr>
        <p:spPr>
          <a:xfrm>
            <a:off x="2027432" y="5168483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74664A4-360A-380C-CC12-76810151A6BA}"/>
              </a:ext>
            </a:extLst>
          </p:cNvPr>
          <p:cNvSpPr/>
          <p:nvPr/>
        </p:nvSpPr>
        <p:spPr>
          <a:xfrm>
            <a:off x="1678110" y="4480813"/>
            <a:ext cx="6010383" cy="56507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00FF587-A2B0-88D7-8AC5-8DC2EE68597D}"/>
              </a:ext>
            </a:extLst>
          </p:cNvPr>
          <p:cNvSpPr/>
          <p:nvPr/>
        </p:nvSpPr>
        <p:spPr>
          <a:xfrm>
            <a:off x="1215774" y="3752635"/>
            <a:ext cx="6935056" cy="56507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2E79916-EA03-CA20-BA50-D30E97908158}"/>
              </a:ext>
            </a:extLst>
          </p:cNvPr>
          <p:cNvSpPr/>
          <p:nvPr/>
        </p:nvSpPr>
        <p:spPr>
          <a:xfrm>
            <a:off x="3299716" y="5168483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7C3AB79-8E15-C043-1327-E60659637EA6}"/>
              </a:ext>
            </a:extLst>
          </p:cNvPr>
          <p:cNvSpPr/>
          <p:nvPr/>
        </p:nvSpPr>
        <p:spPr>
          <a:xfrm>
            <a:off x="4572000" y="5168482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604444C-8CD0-2728-3D6F-4DEAC8DD889A}"/>
              </a:ext>
            </a:extLst>
          </p:cNvPr>
          <p:cNvSpPr/>
          <p:nvPr/>
        </p:nvSpPr>
        <p:spPr>
          <a:xfrm>
            <a:off x="5844284" y="5168481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6451761-E4CC-C544-6467-C8FCE21480AB}"/>
              </a:ext>
            </a:extLst>
          </p:cNvPr>
          <p:cNvSpPr/>
          <p:nvPr/>
        </p:nvSpPr>
        <p:spPr>
          <a:xfrm>
            <a:off x="410966" y="3102795"/>
            <a:ext cx="8322068" cy="3030876"/>
          </a:xfrm>
          <a:prstGeom prst="roundRect">
            <a:avLst>
              <a:gd name="adj" fmla="val 8870"/>
            </a:avLst>
          </a:prstGeom>
          <a:noFill/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FC8419-27C8-0F91-F74A-C2090B143ED3}"/>
              </a:ext>
            </a:extLst>
          </p:cNvPr>
          <p:cNvSpPr txBox="1"/>
          <p:nvPr/>
        </p:nvSpPr>
        <p:spPr>
          <a:xfrm>
            <a:off x="2828649" y="3127867"/>
            <a:ext cx="3438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Internet as a Platform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D05869-57D9-5914-3375-2BB3654036BD}"/>
              </a:ext>
            </a:extLst>
          </p:cNvPr>
          <p:cNvSpPr txBox="1"/>
          <p:nvPr/>
        </p:nvSpPr>
        <p:spPr>
          <a:xfrm>
            <a:off x="2319620" y="3833013"/>
            <a:ext cx="4647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Process to process: Transport layer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492756-5478-8216-CB7E-B2D6CDA61CD0}"/>
              </a:ext>
            </a:extLst>
          </p:cNvPr>
          <p:cNvSpPr txBox="1"/>
          <p:nvPr/>
        </p:nvSpPr>
        <p:spPr>
          <a:xfrm>
            <a:off x="2430921" y="4527277"/>
            <a:ext cx="4559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Network to network: Network layer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37E53F-CCD5-7E2D-1F93-DB2DE19E18FF}"/>
              </a:ext>
            </a:extLst>
          </p:cNvPr>
          <p:cNvSpPr txBox="1"/>
          <p:nvPr/>
        </p:nvSpPr>
        <p:spPr>
          <a:xfrm>
            <a:off x="2217028" y="5733561"/>
            <a:ext cx="470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Device to device: Link/Physical layer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E6390F-3B1C-91D6-C2BE-236A6B99C8E3}"/>
              </a:ext>
            </a:extLst>
          </p:cNvPr>
          <p:cNvSpPr txBox="1"/>
          <p:nvPr/>
        </p:nvSpPr>
        <p:spPr>
          <a:xfrm>
            <a:off x="2851317" y="14461"/>
            <a:ext cx="4743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Applications (World wide web)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907B16A-E3C2-D2A8-97E4-12E3CCC337A2}"/>
              </a:ext>
            </a:extLst>
          </p:cNvPr>
          <p:cNvSpPr/>
          <p:nvPr/>
        </p:nvSpPr>
        <p:spPr>
          <a:xfrm>
            <a:off x="482887" y="3996649"/>
            <a:ext cx="8167955" cy="807450"/>
          </a:xfrm>
          <a:prstGeom prst="roundRect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did we address a host?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AA3BFE9-CAAD-CB86-6E45-312781429EC8}"/>
              </a:ext>
            </a:extLst>
          </p:cNvPr>
          <p:cNvSpPr/>
          <p:nvPr/>
        </p:nvSpPr>
        <p:spPr>
          <a:xfrm>
            <a:off x="482887" y="4848931"/>
            <a:ext cx="8167955" cy="11571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 addresses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6F453D8-162B-3762-2DF3-53315573C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6990" y="693064"/>
            <a:ext cx="1943192" cy="1096396"/>
          </a:xfrm>
          <a:prstGeom prst="rect">
            <a:avLst/>
          </a:prstGeom>
          <a:ln w="15875">
            <a:solidFill>
              <a:schemeClr val="tx1"/>
            </a:solidFill>
          </a:ln>
          <a:effectLst>
            <a:outerShdw blurRad="1524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55A4A62-580F-3E52-32E4-B43AD2ECC7E4}"/>
              </a:ext>
            </a:extLst>
          </p:cNvPr>
          <p:cNvSpPr txBox="1"/>
          <p:nvPr/>
        </p:nvSpPr>
        <p:spPr>
          <a:xfrm>
            <a:off x="6991852" y="582592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Webserver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89F30BFA-EE71-CFEA-86C3-63FDD1D0F181}"/>
              </a:ext>
            </a:extLst>
          </p:cNvPr>
          <p:cNvSpPr/>
          <p:nvPr/>
        </p:nvSpPr>
        <p:spPr>
          <a:xfrm>
            <a:off x="1962364" y="1036994"/>
            <a:ext cx="3000054" cy="350017"/>
          </a:xfrm>
          <a:custGeom>
            <a:avLst/>
            <a:gdLst>
              <a:gd name="connsiteX0" fmla="*/ 0 w 3000054"/>
              <a:gd name="connsiteY0" fmla="*/ 350017 h 350017"/>
              <a:gd name="connsiteX1" fmla="*/ 1500027 w 3000054"/>
              <a:gd name="connsiteY1" fmla="*/ 696 h 350017"/>
              <a:gd name="connsiteX2" fmla="*/ 3000054 w 3000054"/>
              <a:gd name="connsiteY2" fmla="*/ 278098 h 350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0054" h="350017">
                <a:moveTo>
                  <a:pt x="0" y="350017"/>
                </a:moveTo>
                <a:cubicBezTo>
                  <a:pt x="500009" y="181350"/>
                  <a:pt x="1000018" y="12683"/>
                  <a:pt x="1500027" y="696"/>
                </a:cubicBezTo>
                <a:cubicBezTo>
                  <a:pt x="2000036" y="-11291"/>
                  <a:pt x="2500045" y="133403"/>
                  <a:pt x="3000054" y="278098"/>
                </a:cubicBezTo>
              </a:path>
            </a:pathLst>
          </a:custGeom>
          <a:noFill/>
          <a:ln w="25400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9B74C87C-7FD0-7431-F693-BEDAC7B66DA1}"/>
              </a:ext>
            </a:extLst>
          </p:cNvPr>
          <p:cNvSpPr/>
          <p:nvPr/>
        </p:nvSpPr>
        <p:spPr>
          <a:xfrm flipH="1" flipV="1">
            <a:off x="1970260" y="1672914"/>
            <a:ext cx="3000054" cy="350017"/>
          </a:xfrm>
          <a:custGeom>
            <a:avLst/>
            <a:gdLst>
              <a:gd name="connsiteX0" fmla="*/ 0 w 3000054"/>
              <a:gd name="connsiteY0" fmla="*/ 350017 h 350017"/>
              <a:gd name="connsiteX1" fmla="*/ 1500027 w 3000054"/>
              <a:gd name="connsiteY1" fmla="*/ 696 h 350017"/>
              <a:gd name="connsiteX2" fmla="*/ 3000054 w 3000054"/>
              <a:gd name="connsiteY2" fmla="*/ 278098 h 350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0054" h="350017">
                <a:moveTo>
                  <a:pt x="0" y="350017"/>
                </a:moveTo>
                <a:cubicBezTo>
                  <a:pt x="500009" y="181350"/>
                  <a:pt x="1000018" y="12683"/>
                  <a:pt x="1500027" y="696"/>
                </a:cubicBezTo>
                <a:cubicBezTo>
                  <a:pt x="2000036" y="-11291"/>
                  <a:pt x="2500045" y="133403"/>
                  <a:pt x="3000054" y="278098"/>
                </a:cubicBezTo>
              </a:path>
            </a:pathLst>
          </a:custGeom>
          <a:noFill/>
          <a:ln w="25400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BB29C2-332B-AD01-7684-02BFF23BB090}"/>
              </a:ext>
            </a:extLst>
          </p:cNvPr>
          <p:cNvSpPr txBox="1"/>
          <p:nvPr/>
        </p:nvSpPr>
        <p:spPr>
          <a:xfrm>
            <a:off x="1804087" y="655126"/>
            <a:ext cx="2537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www.cs.umd.edu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53E6380-C803-9B9E-80CF-1438084F13D5}"/>
              </a:ext>
            </a:extLst>
          </p:cNvPr>
          <p:cNvSpPr txBox="1"/>
          <p:nvPr/>
        </p:nvSpPr>
        <p:spPr>
          <a:xfrm>
            <a:off x="2388805" y="2044555"/>
            <a:ext cx="2510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 protocol responses</a:t>
            </a:r>
          </a:p>
        </p:txBody>
      </p:sp>
    </p:spTree>
    <p:extLst>
      <p:ext uri="{BB962C8B-B14F-4D97-AF65-F5344CB8AC3E}">
        <p14:creationId xmlns:p14="http://schemas.microsoft.com/office/powerpoint/2010/main" val="15314818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5064F51-231E-232A-6B15-9EAE6E448F59}"/>
              </a:ext>
            </a:extLst>
          </p:cNvPr>
          <p:cNvSpPr/>
          <p:nvPr/>
        </p:nvSpPr>
        <p:spPr>
          <a:xfrm>
            <a:off x="488022" y="1756881"/>
            <a:ext cx="8167955" cy="1767153"/>
          </a:xfrm>
          <a:prstGeom prst="roundRect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need a database on the Internet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Human readable domain name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 IP address mapping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7C265B-D16C-7C35-87AA-35120FE4F610}"/>
              </a:ext>
            </a:extLst>
          </p:cNvPr>
          <p:cNvSpPr txBox="1"/>
          <p:nvPr/>
        </p:nvSpPr>
        <p:spPr>
          <a:xfrm>
            <a:off x="821933" y="4027470"/>
            <a:ext cx="78340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(1) Centralized or distributed?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(2) Hierarchical or flat?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(3) At the application layer or at a lower layer?</a:t>
            </a:r>
          </a:p>
        </p:txBody>
      </p:sp>
    </p:spTree>
    <p:extLst>
      <p:ext uri="{BB962C8B-B14F-4D97-AF65-F5344CB8AC3E}">
        <p14:creationId xmlns:p14="http://schemas.microsoft.com/office/powerpoint/2010/main" val="407750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FCD35E-6201-5F41-8261-C322037E7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0" name="Picture 2" descr="The 5 Basic Parts of a URL: A Short Guide">
            <a:extLst>
              <a:ext uri="{FF2B5EF4-FFF2-40B4-BE49-F238E27FC236}">
                <a16:creationId xmlns:a16="http://schemas.microsoft.com/office/drawing/2014/main" id="{3DA545A6-40A5-E34E-9068-8B3F26527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679450"/>
            <a:ext cx="8255000" cy="549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5ACAFC-8AD3-CD43-B697-5783D5F1D0D2}"/>
              </a:ext>
            </a:extLst>
          </p:cNvPr>
          <p:cNvSpPr txBox="1"/>
          <p:nvPr/>
        </p:nvSpPr>
        <p:spPr>
          <a:xfrm>
            <a:off x="444500" y="6488668"/>
            <a:ext cx="4901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PC: https://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blog.hubspot.com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/marketing/parts-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6640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571FBD-2A18-73F3-F06C-74CC0FD66D31}"/>
              </a:ext>
            </a:extLst>
          </p:cNvPr>
          <p:cNvSpPr txBox="1"/>
          <p:nvPr/>
        </p:nvSpPr>
        <p:spPr>
          <a:xfrm>
            <a:off x="581025" y="1278529"/>
            <a:ext cx="43707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www.cs.umd.edu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01DA1D-512C-5524-40AE-CE55921DC0B7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222250"/>
            <a:ext cx="7772400" cy="8826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-128"/>
                <a:cs typeface="+mj-cs"/>
              </a:rPr>
              <a:t>Anatomy of a domain name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ＭＳ Ｐゴシック" charset="-128"/>
              <a:cs typeface="+mj-cs"/>
            </a:endParaRPr>
          </a:p>
        </p:txBody>
      </p:sp>
      <p:pic>
        <p:nvPicPr>
          <p:cNvPr id="4" name="Picture 10" descr="underline_base">
            <a:extLst>
              <a:ext uri="{FF2B5EF4-FFF2-40B4-BE49-F238E27FC236}">
                <a16:creationId xmlns:a16="http://schemas.microsoft.com/office/drawing/2014/main" id="{FAA24446-D496-5467-E2DA-FBEFD825910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990600"/>
            <a:ext cx="59420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748CF2-F9B7-BDA5-B705-178FEE907263}"/>
              </a:ext>
            </a:extLst>
          </p:cNvPr>
          <p:cNvSpPr txBox="1"/>
          <p:nvPr/>
        </p:nvSpPr>
        <p:spPr>
          <a:xfrm>
            <a:off x="581025" y="1863212"/>
            <a:ext cx="4617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www.ece.umd.edu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4347EF-3B5B-F61C-A2DB-1B3776233A80}"/>
              </a:ext>
            </a:extLst>
          </p:cNvPr>
          <p:cNvSpPr txBox="1"/>
          <p:nvPr/>
        </p:nvSpPr>
        <p:spPr>
          <a:xfrm>
            <a:off x="618748" y="2460138"/>
            <a:ext cx="5786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ftp://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ftp.example.com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Batch_File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A2F8E4-C2A5-F2FA-F555-A212840A8B26}"/>
              </a:ext>
            </a:extLst>
          </p:cNvPr>
          <p:cNvSpPr txBox="1"/>
          <p:nvPr/>
        </p:nvSpPr>
        <p:spPr>
          <a:xfrm>
            <a:off x="618747" y="2977697"/>
            <a:ext cx="3903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nirupam@cs.umd.edu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8557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571FBD-2A18-73F3-F06C-74CC0FD66D31}"/>
              </a:ext>
            </a:extLst>
          </p:cNvPr>
          <p:cNvSpPr txBox="1"/>
          <p:nvPr/>
        </p:nvSpPr>
        <p:spPr>
          <a:xfrm>
            <a:off x="581025" y="1278529"/>
            <a:ext cx="43707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www.cs.umd.edu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01DA1D-512C-5524-40AE-CE55921DC0B7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222250"/>
            <a:ext cx="7772400" cy="8826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-128"/>
                <a:cs typeface="+mj-cs"/>
              </a:rPr>
              <a:t>Anatomy of a domain name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ＭＳ Ｐゴシック" charset="-128"/>
              <a:cs typeface="+mj-cs"/>
            </a:endParaRPr>
          </a:p>
        </p:txBody>
      </p:sp>
      <p:pic>
        <p:nvPicPr>
          <p:cNvPr id="4" name="Picture 10" descr="underline_base">
            <a:extLst>
              <a:ext uri="{FF2B5EF4-FFF2-40B4-BE49-F238E27FC236}">
                <a16:creationId xmlns:a16="http://schemas.microsoft.com/office/drawing/2014/main" id="{FAA24446-D496-5467-E2DA-FBEFD825910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990600"/>
            <a:ext cx="59420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748CF2-F9B7-BDA5-B705-178FEE907263}"/>
              </a:ext>
            </a:extLst>
          </p:cNvPr>
          <p:cNvSpPr txBox="1"/>
          <p:nvPr/>
        </p:nvSpPr>
        <p:spPr>
          <a:xfrm>
            <a:off x="581025" y="1863212"/>
            <a:ext cx="4617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www.ece.umd.edu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0" name="Picture 2" descr="Hyperlink Anatomy: What are the different parts of a URL? « StratLab  Marketing Regina">
            <a:extLst>
              <a:ext uri="{FF2B5EF4-FFF2-40B4-BE49-F238E27FC236}">
                <a16:creationId xmlns:a16="http://schemas.microsoft.com/office/drawing/2014/main" id="{3819A625-9D9E-95CD-F641-C961B49C2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27122" r="1685" b="37226"/>
          <a:stretch/>
        </p:blipFill>
        <p:spPr bwMode="auto">
          <a:xfrm>
            <a:off x="154112" y="3662306"/>
            <a:ext cx="8835776" cy="195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CE936D-CD7D-97F9-031B-2EB9BF870E38}"/>
              </a:ext>
            </a:extLst>
          </p:cNvPr>
          <p:cNvSpPr txBox="1"/>
          <p:nvPr/>
        </p:nvSpPr>
        <p:spPr>
          <a:xfrm>
            <a:off x="0" y="649071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[Picture] https://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strategylab.ca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/parts-of-a-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4347EF-3B5B-F61C-A2DB-1B3776233A80}"/>
              </a:ext>
            </a:extLst>
          </p:cNvPr>
          <p:cNvSpPr txBox="1"/>
          <p:nvPr/>
        </p:nvSpPr>
        <p:spPr>
          <a:xfrm>
            <a:off x="618748" y="2460138"/>
            <a:ext cx="5786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ftp://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ftp.example.com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Batch_File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A2F8E4-C2A5-F2FA-F555-A212840A8B26}"/>
              </a:ext>
            </a:extLst>
          </p:cNvPr>
          <p:cNvSpPr txBox="1"/>
          <p:nvPr/>
        </p:nvSpPr>
        <p:spPr>
          <a:xfrm>
            <a:off x="618747" y="2977697"/>
            <a:ext cx="3903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nirupam@cs.umd.edu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 descr="Hyperlink Anatomy: What are the different parts of a URL? « StratLab  Marketing Regina">
            <a:extLst>
              <a:ext uri="{FF2B5EF4-FFF2-40B4-BE49-F238E27FC236}">
                <a16:creationId xmlns:a16="http://schemas.microsoft.com/office/drawing/2014/main" id="{2BE01018-F462-ECE1-3C4D-A031E0A722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8" t="27122" r="10833" b="62084"/>
          <a:stretch/>
        </p:blipFill>
        <p:spPr bwMode="auto">
          <a:xfrm>
            <a:off x="7489861" y="3742788"/>
            <a:ext cx="1319374" cy="59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6703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1625"/>
            <a:ext cx="7772400" cy="914400"/>
          </a:xfrm>
        </p:spPr>
        <p:txBody>
          <a:bodyPr/>
          <a:lstStyle/>
          <a:p>
            <a:r>
              <a:rPr lang="en-US" altLang="en-US" sz="4000" dirty="0">
                <a:latin typeface="Calibri Light"/>
                <a:ea typeface="ＭＳ Ｐゴシック" charset="-128"/>
              </a:rPr>
              <a:t>DNS: domain name system</a:t>
            </a:r>
            <a:endParaRPr lang="en-US" altLang="en-US" dirty="0">
              <a:latin typeface="Calibri Light"/>
              <a:ea typeface="ＭＳ Ｐゴシック" charset="-128"/>
            </a:endParaRPr>
          </a:p>
        </p:txBody>
      </p:sp>
      <p:sp>
        <p:nvSpPr>
          <p:cNvPr id="14541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68313" y="1511300"/>
            <a:ext cx="3810000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sz="2400" i="1" dirty="0">
                <a:solidFill>
                  <a:srgbClr val="000099"/>
                </a:solidFill>
                <a:latin typeface="Calibri"/>
                <a:ea typeface="ＭＳ Ｐゴシック" charset="-128"/>
              </a:rPr>
              <a:t>people:</a:t>
            </a:r>
            <a:r>
              <a:rPr lang="en-US" altLang="en-US" sz="2400" dirty="0">
                <a:latin typeface="Calibri"/>
                <a:ea typeface="ＭＳ Ｐゴシック" charset="-128"/>
              </a:rPr>
              <a:t> many identifiers:</a:t>
            </a:r>
          </a:p>
          <a:p>
            <a:pPr marL="347663" lvl="1" indent="-246063"/>
            <a:r>
              <a:rPr lang="en-US" altLang="en-US" dirty="0">
                <a:latin typeface="Calibri"/>
                <a:ea typeface="ＭＳ Ｐゴシック" charset="-128"/>
              </a:rPr>
              <a:t>SSN, name, passport #</a:t>
            </a:r>
          </a:p>
          <a:p>
            <a:pPr>
              <a:buFont typeface="Wingdings" charset="2"/>
              <a:buNone/>
            </a:pPr>
            <a:r>
              <a:rPr lang="en-US" altLang="en-US" sz="2400" i="1" dirty="0">
                <a:solidFill>
                  <a:srgbClr val="000099"/>
                </a:solidFill>
                <a:latin typeface="Calibri"/>
                <a:ea typeface="ＭＳ Ｐゴシック" charset="-128"/>
              </a:rPr>
              <a:t>Internet hosts, routers:</a:t>
            </a:r>
          </a:p>
          <a:p>
            <a:pPr marL="347663" lvl="1" indent="-246063"/>
            <a:r>
              <a:rPr lang="en-US" altLang="en-US" dirty="0">
                <a:latin typeface="Calibri"/>
                <a:ea typeface="ＭＳ Ｐゴシック" charset="-128"/>
              </a:rPr>
              <a:t>IP address (32 bit) - used for addressing datagrams</a:t>
            </a:r>
          </a:p>
          <a:p>
            <a:pPr marL="347663" lvl="1" indent="-246063"/>
            <a:r>
              <a:rPr lang="en-US" altLang="ja-JP" dirty="0">
                <a:latin typeface="Calibri"/>
                <a:ea typeface="ＭＳ Ｐゴシック" charset="-128"/>
              </a:rPr>
              <a:t>“name”, e.g., </a:t>
            </a:r>
            <a:r>
              <a:rPr lang="en-US" altLang="ja-JP" dirty="0" err="1">
                <a:latin typeface="Calibri"/>
                <a:ea typeface="ＭＳ Ｐゴシック" charset="-128"/>
              </a:rPr>
              <a:t>www.yahoo.com</a:t>
            </a:r>
            <a:r>
              <a:rPr lang="en-US" altLang="ja-JP" dirty="0">
                <a:latin typeface="Calibri"/>
                <a:ea typeface="ＭＳ Ｐゴシック" charset="-128"/>
              </a:rPr>
              <a:t> - used by humans</a:t>
            </a:r>
          </a:p>
          <a:p>
            <a:pPr>
              <a:buFont typeface="Wingdings" charset="2"/>
              <a:buNone/>
            </a:pPr>
            <a:r>
              <a:rPr lang="en-US" altLang="en-US" sz="2400" i="1" u="sng" dirty="0">
                <a:solidFill>
                  <a:srgbClr val="CC0000"/>
                </a:solidFill>
                <a:latin typeface="Calibri"/>
                <a:ea typeface="ＭＳ Ｐゴシック" charset="-128"/>
              </a:rPr>
              <a:t>Q:</a:t>
            </a:r>
            <a:r>
              <a:rPr lang="en-US" altLang="en-US" sz="2400" dirty="0">
                <a:latin typeface="Calibri"/>
                <a:ea typeface="ＭＳ Ｐゴシック" charset="-128"/>
              </a:rPr>
              <a:t> how to map between IP address and name, and vice versa ?</a:t>
            </a:r>
          </a:p>
        </p:txBody>
      </p:sp>
      <p:sp>
        <p:nvSpPr>
          <p:cNvPr id="16999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495800" y="1489075"/>
            <a:ext cx="4283075" cy="500697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Domain Name System:</a:t>
            </a:r>
          </a:p>
          <a:p>
            <a:r>
              <a:rPr lang="en-US" altLang="en-US" sz="2400" i="1" dirty="0">
                <a:solidFill>
                  <a:srgbClr val="000099"/>
                </a:solidFill>
                <a:latin typeface="Calibri"/>
                <a:ea typeface="ＭＳ Ｐゴシック" charset="-128"/>
              </a:rPr>
              <a:t>distributed database</a:t>
            </a:r>
            <a:r>
              <a:rPr lang="en-US" altLang="en-US" sz="2400" dirty="0">
                <a:latin typeface="Calibri"/>
                <a:ea typeface="ＭＳ Ｐゴシック" charset="-128"/>
              </a:rPr>
              <a:t> implemented in hierarchy of many </a:t>
            </a:r>
            <a:r>
              <a:rPr lang="en-US" altLang="en-US" sz="2400" i="1" dirty="0">
                <a:solidFill>
                  <a:srgbClr val="000099"/>
                </a:solidFill>
                <a:latin typeface="Calibri"/>
                <a:ea typeface="ＭＳ Ｐゴシック" charset="-128"/>
              </a:rPr>
              <a:t>name servers</a:t>
            </a:r>
            <a:endParaRPr lang="en-US" altLang="en-US" sz="2400" dirty="0">
              <a:solidFill>
                <a:srgbClr val="000099"/>
              </a:solidFill>
              <a:latin typeface="Calibri"/>
              <a:ea typeface="ＭＳ Ｐゴシック" charset="-128"/>
            </a:endParaRPr>
          </a:p>
          <a:p>
            <a:r>
              <a:rPr lang="en-US" altLang="en-US" sz="2400" i="1" dirty="0">
                <a:solidFill>
                  <a:srgbClr val="000099"/>
                </a:solidFill>
                <a:latin typeface="Calibri"/>
                <a:ea typeface="ＭＳ Ｐゴシック" charset="-128"/>
              </a:rPr>
              <a:t>application-layer protocol:</a:t>
            </a:r>
            <a:r>
              <a:rPr lang="en-US" altLang="en-US" sz="2400" dirty="0">
                <a:latin typeface="Calibri"/>
                <a:ea typeface="ＭＳ Ｐゴシック" charset="-128"/>
              </a:rPr>
              <a:t> hosts, name servers communicate to </a:t>
            </a:r>
            <a:r>
              <a:rPr lang="en-US" altLang="en-US" sz="2400" i="1" dirty="0">
                <a:solidFill>
                  <a:srgbClr val="000099"/>
                </a:solidFill>
                <a:latin typeface="Calibri"/>
                <a:ea typeface="ＭＳ Ｐゴシック" charset="-128"/>
              </a:rPr>
              <a:t>resolve</a:t>
            </a:r>
            <a:r>
              <a:rPr lang="en-US" altLang="en-US" sz="2400" dirty="0">
                <a:solidFill>
                  <a:srgbClr val="FF0000"/>
                </a:solidFill>
                <a:latin typeface="Calibri"/>
                <a:ea typeface="ＭＳ Ｐゴシック" charset="-128"/>
              </a:rPr>
              <a:t> </a:t>
            </a:r>
            <a:r>
              <a:rPr lang="en-US" altLang="en-US" sz="2400" dirty="0">
                <a:latin typeface="Calibri"/>
                <a:ea typeface="ＭＳ Ｐゴシック" charset="-128"/>
              </a:rPr>
              <a:t>names (address/name translation)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>
                <a:latin typeface="Calibri"/>
                <a:ea typeface="ＭＳ Ｐゴシック" charset="-128"/>
              </a:rPr>
              <a:t>note: core Internet function, implemented as application-layer protocol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>
                <a:latin typeface="Calibri"/>
                <a:ea typeface="ＭＳ Ｐゴシック" charset="-128"/>
              </a:rPr>
              <a:t>complexity at network’</a:t>
            </a:r>
            <a:r>
              <a:rPr lang="en-US" altLang="ja-JP" sz="2200" dirty="0">
                <a:latin typeface="Calibri"/>
                <a:ea typeface="ＭＳ Ｐゴシック" charset="-128"/>
              </a:rPr>
              <a:t>s “edge”</a:t>
            </a:r>
            <a:endParaRPr lang="en-US" altLang="en-US" sz="2200" dirty="0">
              <a:latin typeface="Calibri"/>
              <a:ea typeface="ＭＳ Ｐゴシック" charset="-128"/>
            </a:endParaRPr>
          </a:p>
        </p:txBody>
      </p:sp>
      <p:pic>
        <p:nvPicPr>
          <p:cNvPr id="145411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990600"/>
            <a:ext cx="59420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965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8" name="Rectangle 20"/>
          <p:cNvSpPr>
            <a:spLocks noGrp="1" noChangeArrowheads="1"/>
          </p:cNvSpPr>
          <p:nvPr>
            <p:ph type="title"/>
          </p:nvPr>
        </p:nvSpPr>
        <p:spPr>
          <a:xfrm>
            <a:off x="468313" y="161925"/>
            <a:ext cx="8023225" cy="936625"/>
          </a:xfrm>
        </p:spPr>
        <p:txBody>
          <a:bodyPr/>
          <a:lstStyle/>
          <a:p>
            <a:r>
              <a:rPr lang="en-US" altLang="en-US" sz="3600" dirty="0">
                <a:latin typeface="Calibri Light"/>
                <a:ea typeface="ＭＳ Ｐゴシック" charset="-128"/>
              </a:rPr>
              <a:t>DNS: a distributed, hierarchical database</a:t>
            </a:r>
          </a:p>
        </p:txBody>
      </p:sp>
      <p:sp>
        <p:nvSpPr>
          <p:cNvPr id="149509" name="Rectangle 22"/>
          <p:cNvSpPr>
            <a:spLocks noGrp="1" noChangeArrowheads="1"/>
          </p:cNvSpPr>
          <p:nvPr>
            <p:ph type="body" sz="half" idx="2"/>
          </p:nvPr>
        </p:nvSpPr>
        <p:spPr>
          <a:xfrm>
            <a:off x="520700" y="3971925"/>
            <a:ext cx="8172450" cy="2133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sz="2400" i="1" dirty="0">
                <a:solidFill>
                  <a:srgbClr val="000099"/>
                </a:solidFill>
                <a:latin typeface="Calibri"/>
                <a:ea typeface="ＭＳ Ｐゴシック" charset="-128"/>
              </a:rPr>
              <a:t>client wants IP for www.amazon.com; 1</a:t>
            </a:r>
            <a:r>
              <a:rPr lang="en-US" altLang="en-US" sz="2400" i="1" baseline="30000" dirty="0">
                <a:solidFill>
                  <a:srgbClr val="000099"/>
                </a:solidFill>
                <a:latin typeface="Calibri"/>
                <a:ea typeface="ＭＳ Ｐゴシック" charset="-128"/>
              </a:rPr>
              <a:t>st</a:t>
            </a:r>
            <a:r>
              <a:rPr lang="en-US" altLang="en-US" sz="2400" i="1" dirty="0">
                <a:solidFill>
                  <a:srgbClr val="000099"/>
                </a:solidFill>
                <a:latin typeface="Calibri"/>
                <a:ea typeface="ＭＳ Ｐゴシック" charset="-128"/>
              </a:rPr>
              <a:t> approximation:</a:t>
            </a:r>
          </a:p>
          <a:p>
            <a:r>
              <a:rPr lang="en-US" altLang="en-US" sz="2200" dirty="0">
                <a:latin typeface="Calibri"/>
                <a:ea typeface="ＭＳ Ｐゴシック" charset="-128"/>
              </a:rPr>
              <a:t>client queries root server to find com DNS server</a:t>
            </a:r>
          </a:p>
          <a:p>
            <a:r>
              <a:rPr lang="en-US" altLang="en-US" sz="2200" dirty="0">
                <a:latin typeface="Calibri"/>
                <a:ea typeface="ＭＳ Ｐゴシック" charset="-128"/>
              </a:rPr>
              <a:t>client queries .com DNS server to get amazon.com DNS server</a:t>
            </a:r>
          </a:p>
          <a:p>
            <a:r>
              <a:rPr lang="en-US" altLang="en-US" sz="2200" dirty="0">
                <a:latin typeface="Calibri"/>
                <a:ea typeface="ＭＳ Ｐゴシック" charset="-128"/>
              </a:rPr>
              <a:t>client queries amazon.com DNS server to get  IP address for www.amazon.com</a:t>
            </a:r>
          </a:p>
        </p:txBody>
      </p:sp>
      <p:sp>
        <p:nvSpPr>
          <p:cNvPr id="149513" name="Text Box 2"/>
          <p:cNvSpPr txBox="1">
            <a:spLocks noChangeArrowheads="1"/>
          </p:cNvSpPr>
          <p:nvPr/>
        </p:nvSpPr>
        <p:spPr bwMode="auto">
          <a:xfrm>
            <a:off x="3458667" y="1193800"/>
            <a:ext cx="2064865" cy="367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Root DNS Servers</a:t>
            </a:r>
          </a:p>
        </p:txBody>
      </p:sp>
      <p:sp>
        <p:nvSpPr>
          <p:cNvPr id="149514" name="Text Box 4"/>
          <p:cNvSpPr txBox="1">
            <a:spLocks noChangeArrowheads="1"/>
          </p:cNvSpPr>
          <p:nvPr/>
        </p:nvSpPr>
        <p:spPr bwMode="auto">
          <a:xfrm>
            <a:off x="882431" y="2262422"/>
            <a:ext cx="1975412" cy="36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com DNS servers</a:t>
            </a:r>
          </a:p>
        </p:txBody>
      </p:sp>
      <p:sp>
        <p:nvSpPr>
          <p:cNvPr id="149515" name="Text Box 5"/>
          <p:cNvSpPr txBox="1">
            <a:spLocks noChangeArrowheads="1"/>
          </p:cNvSpPr>
          <p:nvPr/>
        </p:nvSpPr>
        <p:spPr bwMode="auto">
          <a:xfrm>
            <a:off x="3530229" y="2195633"/>
            <a:ext cx="1874033" cy="36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org DNS servers</a:t>
            </a:r>
          </a:p>
        </p:txBody>
      </p:sp>
      <p:sp>
        <p:nvSpPr>
          <p:cNvPr id="149516" name="Text Box 6"/>
          <p:cNvSpPr txBox="1">
            <a:spLocks noChangeArrowheads="1"/>
          </p:cNvSpPr>
          <p:nvPr/>
        </p:nvSpPr>
        <p:spPr bwMode="auto">
          <a:xfrm>
            <a:off x="6106465" y="2195633"/>
            <a:ext cx="1924722" cy="36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edu DNS servers</a:t>
            </a:r>
          </a:p>
        </p:txBody>
      </p:sp>
      <p:sp>
        <p:nvSpPr>
          <p:cNvPr id="149517" name="Line 7"/>
          <p:cNvSpPr>
            <a:spLocks noChangeShapeType="1"/>
          </p:cNvSpPr>
          <p:nvPr/>
        </p:nvSpPr>
        <p:spPr bwMode="auto">
          <a:xfrm flipH="1">
            <a:off x="2098987" y="1594533"/>
            <a:ext cx="2075301" cy="6011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518" name="Line 8"/>
          <p:cNvSpPr>
            <a:spLocks noChangeShapeType="1"/>
          </p:cNvSpPr>
          <p:nvPr/>
        </p:nvSpPr>
        <p:spPr bwMode="auto">
          <a:xfrm>
            <a:off x="4460537" y="1527744"/>
            <a:ext cx="0" cy="6678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519" name="Line 9"/>
          <p:cNvSpPr>
            <a:spLocks noChangeShapeType="1"/>
          </p:cNvSpPr>
          <p:nvPr/>
        </p:nvSpPr>
        <p:spPr bwMode="auto">
          <a:xfrm>
            <a:off x="4818347" y="1594533"/>
            <a:ext cx="2146863" cy="6011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520" name="Text Box 10"/>
          <p:cNvSpPr txBox="1">
            <a:spLocks noChangeArrowheads="1"/>
          </p:cNvSpPr>
          <p:nvPr/>
        </p:nvSpPr>
        <p:spPr bwMode="auto">
          <a:xfrm>
            <a:off x="5876870" y="2830127"/>
            <a:ext cx="1478950" cy="64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poly.edu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DNS servers</a:t>
            </a:r>
          </a:p>
        </p:txBody>
      </p:sp>
      <p:sp>
        <p:nvSpPr>
          <p:cNvPr id="149521" name="Text Box 11"/>
          <p:cNvSpPr txBox="1">
            <a:spLocks noChangeArrowheads="1"/>
          </p:cNvSpPr>
          <p:nvPr/>
        </p:nvSpPr>
        <p:spPr bwMode="auto">
          <a:xfrm>
            <a:off x="7164988" y="2830127"/>
            <a:ext cx="1478950" cy="64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umass.edu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DNS servers</a:t>
            </a:r>
          </a:p>
        </p:txBody>
      </p:sp>
      <p:sp>
        <p:nvSpPr>
          <p:cNvPr id="149522" name="Line 12"/>
          <p:cNvSpPr>
            <a:spLocks noChangeShapeType="1"/>
          </p:cNvSpPr>
          <p:nvPr/>
        </p:nvSpPr>
        <p:spPr bwMode="auto">
          <a:xfrm flipH="1">
            <a:off x="6392713" y="2529577"/>
            <a:ext cx="500935" cy="33394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523" name="Line 13"/>
          <p:cNvSpPr>
            <a:spLocks noChangeShapeType="1"/>
          </p:cNvSpPr>
          <p:nvPr/>
        </p:nvSpPr>
        <p:spPr bwMode="auto">
          <a:xfrm>
            <a:off x="7323021" y="2529577"/>
            <a:ext cx="429373" cy="33394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524" name="Text Box 14"/>
          <p:cNvSpPr txBox="1">
            <a:spLocks noChangeArrowheads="1"/>
          </p:cNvSpPr>
          <p:nvPr/>
        </p:nvSpPr>
        <p:spPr bwMode="auto">
          <a:xfrm>
            <a:off x="438150" y="2963704"/>
            <a:ext cx="1505786" cy="64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yahoo.com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DNS servers</a:t>
            </a:r>
          </a:p>
        </p:txBody>
      </p:sp>
      <p:sp>
        <p:nvSpPr>
          <p:cNvPr id="149525" name="Text Box 15"/>
          <p:cNvSpPr txBox="1">
            <a:spLocks noChangeArrowheads="1"/>
          </p:cNvSpPr>
          <p:nvPr/>
        </p:nvSpPr>
        <p:spPr bwMode="auto">
          <a:xfrm>
            <a:off x="1955863" y="2997099"/>
            <a:ext cx="1492368" cy="64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amazon.com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DNS servers</a:t>
            </a:r>
          </a:p>
        </p:txBody>
      </p:sp>
      <p:sp>
        <p:nvSpPr>
          <p:cNvPr id="149526" name="Line 16"/>
          <p:cNvSpPr>
            <a:spLocks noChangeShapeType="1"/>
          </p:cNvSpPr>
          <p:nvPr/>
        </p:nvSpPr>
        <p:spPr bwMode="auto">
          <a:xfrm flipH="1">
            <a:off x="1240242" y="2596366"/>
            <a:ext cx="286248" cy="4007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527" name="Line 17"/>
          <p:cNvSpPr>
            <a:spLocks noChangeShapeType="1"/>
          </p:cNvSpPr>
          <p:nvPr/>
        </p:nvSpPr>
        <p:spPr bwMode="auto">
          <a:xfrm>
            <a:off x="2170549" y="2596366"/>
            <a:ext cx="357811" cy="4007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528" name="Text Box 18"/>
          <p:cNvSpPr txBox="1">
            <a:spLocks noChangeArrowheads="1"/>
          </p:cNvSpPr>
          <p:nvPr/>
        </p:nvSpPr>
        <p:spPr bwMode="auto">
          <a:xfrm>
            <a:off x="3873131" y="2895524"/>
            <a:ext cx="1480441" cy="64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pbs.org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DNS servers</a:t>
            </a:r>
          </a:p>
        </p:txBody>
      </p:sp>
      <p:sp>
        <p:nvSpPr>
          <p:cNvPr id="149529" name="Line 19"/>
          <p:cNvSpPr>
            <a:spLocks noChangeShapeType="1"/>
          </p:cNvSpPr>
          <p:nvPr/>
        </p:nvSpPr>
        <p:spPr bwMode="auto">
          <a:xfrm>
            <a:off x="4460537" y="2529577"/>
            <a:ext cx="0" cy="4007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9510" name="Picture 28" descr="underline_b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849313"/>
            <a:ext cx="8043863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11" name="Text Box 29"/>
          <p:cNvSpPr txBox="1">
            <a:spLocks noChangeArrowheads="1"/>
          </p:cNvSpPr>
          <p:nvPr/>
        </p:nvSpPr>
        <p:spPr bwMode="auto">
          <a:xfrm>
            <a:off x="3957638" y="1687513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…</a:t>
            </a:r>
          </a:p>
        </p:txBody>
      </p:sp>
      <p:sp>
        <p:nvSpPr>
          <p:cNvPr id="149512" name="Text Box 30"/>
          <p:cNvSpPr txBox="1">
            <a:spLocks noChangeArrowheads="1"/>
          </p:cNvSpPr>
          <p:nvPr/>
        </p:nvSpPr>
        <p:spPr bwMode="auto">
          <a:xfrm>
            <a:off x="4521200" y="1685925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</a:t>
            </a:r>
            <a:fld id="{CE518614-272C-FF40-AD9D-508A23B042A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Hyperlink Anatomy: What are the different parts of a URL? « StratLab  Marketing Regina">
            <a:extLst>
              <a:ext uri="{FF2B5EF4-FFF2-40B4-BE49-F238E27FC236}">
                <a16:creationId xmlns:a16="http://schemas.microsoft.com/office/drawing/2014/main" id="{3291AEF9-A3BD-2573-6A3E-05C1E5B8D0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35996" r="66800" b="37226"/>
          <a:stretch/>
        </p:blipFill>
        <p:spPr bwMode="auto">
          <a:xfrm>
            <a:off x="6824607" y="5687916"/>
            <a:ext cx="2165055" cy="110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64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9" grpId="0" build="p"/>
      <p:bldP spid="149513" grpId="0"/>
      <p:bldP spid="149517" grpId="0" animBg="1"/>
      <p:bldP spid="149518" grpId="0" animBg="1"/>
      <p:bldP spid="149519" grpId="0" animBg="1"/>
      <p:bldP spid="149520" grpId="0"/>
      <p:bldP spid="149521" grpId="0"/>
      <p:bldP spid="149522" grpId="0" animBg="1"/>
      <p:bldP spid="149523" grpId="0" animBg="1"/>
      <p:bldP spid="149524" grpId="0"/>
      <p:bldP spid="149525" grpId="0"/>
      <p:bldP spid="149526" grpId="0" animBg="1"/>
      <p:bldP spid="149527" grpId="0" animBg="1"/>
      <p:bldP spid="149528" grpId="0"/>
      <p:bldP spid="149529" grpId="0" animBg="1"/>
      <p:bldP spid="149511" grpId="0"/>
      <p:bldP spid="1495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lide Number Placeholder 4">
            <a:extLst>
              <a:ext uri="{FF2B5EF4-FFF2-40B4-BE49-F238E27FC236}">
                <a16:creationId xmlns:a16="http://schemas.microsoft.com/office/drawing/2014/main" id="{1E2C9D3A-0918-E745-8D50-708618399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236F29-D811-E948-A5D4-B16D82625002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12CCAF5F-5FBB-9645-8DAE-DE3686D88E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7620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altLang="zh-CN" sz="2800" b="0">
                <a:ea typeface="宋体" charset="0"/>
                <a:cs typeface="宋体" charset="0"/>
              </a:rPr>
              <a:t>Hot Potato Routing: Go for the Closest Egress Point </a:t>
            </a:r>
            <a:r>
              <a:rPr lang="en-US" altLang="zh-CN" sz="2800">
                <a:ea typeface="宋体" charset="0"/>
                <a:cs typeface="宋体" charset="0"/>
              </a:rPr>
              <a:t> </a:t>
            </a:r>
          </a:p>
        </p:txBody>
      </p:sp>
      <p:grpSp>
        <p:nvGrpSpPr>
          <p:cNvPr id="82947" name="Group 3">
            <a:extLst>
              <a:ext uri="{FF2B5EF4-FFF2-40B4-BE49-F238E27FC236}">
                <a16:creationId xmlns:a16="http://schemas.microsoft.com/office/drawing/2014/main" id="{0CD25FEF-336C-D740-B842-D0788DEC60C3}"/>
              </a:ext>
            </a:extLst>
          </p:cNvPr>
          <p:cNvGrpSpPr>
            <a:grpSpLocks/>
          </p:cNvGrpSpPr>
          <p:nvPr/>
        </p:nvGrpSpPr>
        <p:grpSpPr bwMode="auto">
          <a:xfrm>
            <a:off x="1682750" y="1371600"/>
            <a:ext cx="4711700" cy="1212850"/>
            <a:chOff x="916" y="628"/>
            <a:chExt cx="2968" cy="1336"/>
          </a:xfrm>
        </p:grpSpPr>
        <p:grpSp>
          <p:nvGrpSpPr>
            <p:cNvPr id="82992" name="Group 4">
              <a:extLst>
                <a:ext uri="{FF2B5EF4-FFF2-40B4-BE49-F238E27FC236}">
                  <a16:creationId xmlns:a16="http://schemas.microsoft.com/office/drawing/2014/main" id="{14F3D0B9-2DE5-6744-AECF-36CB9409CF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9" y="628"/>
              <a:ext cx="2905" cy="1336"/>
              <a:chOff x="979" y="628"/>
              <a:chExt cx="2905" cy="1336"/>
            </a:xfrm>
          </p:grpSpPr>
          <p:sp>
            <p:nvSpPr>
              <p:cNvPr id="44037" name="Oval 5">
                <a:extLst>
                  <a:ext uri="{FF2B5EF4-FFF2-40B4-BE49-F238E27FC236}">
                    <a16:creationId xmlns:a16="http://schemas.microsoft.com/office/drawing/2014/main" id="{F7464F48-3039-9B4D-AB2D-A9B5D72B70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7" y="745"/>
                <a:ext cx="2492" cy="102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38" name="Oval 6">
                <a:extLst>
                  <a:ext uri="{FF2B5EF4-FFF2-40B4-BE49-F238E27FC236}">
                    <a16:creationId xmlns:a16="http://schemas.microsoft.com/office/drawing/2014/main" id="{4E2478E9-E536-C640-BCEB-420D844AE0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1" y="745"/>
                <a:ext cx="576" cy="152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39" name="Oval 7">
                <a:extLst>
                  <a:ext uri="{FF2B5EF4-FFF2-40B4-BE49-F238E27FC236}">
                    <a16:creationId xmlns:a16="http://schemas.microsoft.com/office/drawing/2014/main" id="{E19994EC-B916-B646-84D2-B7EA5BC8EF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0" y="707"/>
                <a:ext cx="825" cy="26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40" name="Oval 8">
                <a:extLst>
                  <a:ext uri="{FF2B5EF4-FFF2-40B4-BE49-F238E27FC236}">
                    <a16:creationId xmlns:a16="http://schemas.microsoft.com/office/drawing/2014/main" id="{32348527-8D68-5A49-9332-42CE4E36AB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2" y="628"/>
                <a:ext cx="991" cy="54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41" name="Oval 9">
                <a:extLst>
                  <a:ext uri="{FF2B5EF4-FFF2-40B4-BE49-F238E27FC236}">
                    <a16:creationId xmlns:a16="http://schemas.microsoft.com/office/drawing/2014/main" id="{A4CA3FB6-60B2-7D4D-AABD-C19D034342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9" y="864"/>
                <a:ext cx="1823" cy="31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42" name="Oval 10">
                <a:extLst>
                  <a:ext uri="{FF2B5EF4-FFF2-40B4-BE49-F238E27FC236}">
                    <a16:creationId xmlns:a16="http://schemas.microsoft.com/office/drawing/2014/main" id="{4927C272-187B-3640-9106-5847337021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5" y="1340"/>
                <a:ext cx="989" cy="62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43" name="Oval 11">
                <a:extLst>
                  <a:ext uri="{FF2B5EF4-FFF2-40B4-BE49-F238E27FC236}">
                    <a16:creationId xmlns:a16="http://schemas.microsoft.com/office/drawing/2014/main" id="{3AF6CD93-6837-3243-B542-E768A6D23E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3" y="904"/>
                <a:ext cx="741" cy="34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44" name="Oval 12">
                <a:extLst>
                  <a:ext uri="{FF2B5EF4-FFF2-40B4-BE49-F238E27FC236}">
                    <a16:creationId xmlns:a16="http://schemas.microsoft.com/office/drawing/2014/main" id="{C2176BAF-B32D-4244-84CA-A9B1D82881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6" y="1063"/>
                <a:ext cx="492" cy="62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45" name="Oval 13">
                <a:extLst>
                  <a:ext uri="{FF2B5EF4-FFF2-40B4-BE49-F238E27FC236}">
                    <a16:creationId xmlns:a16="http://schemas.microsoft.com/office/drawing/2014/main" id="{8A036C58-4B8D-B54E-A3D5-0D53C0FD53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7" y="1378"/>
                <a:ext cx="492" cy="22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46" name="Oval 14">
                <a:extLst>
                  <a:ext uri="{FF2B5EF4-FFF2-40B4-BE49-F238E27FC236}">
                    <a16:creationId xmlns:a16="http://schemas.microsoft.com/office/drawing/2014/main" id="{BEE6548E-C67F-3649-9CF7-4CAF24AA67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1" y="1536"/>
                <a:ext cx="493" cy="23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47" name="Oval 15">
                <a:extLst>
                  <a:ext uri="{FF2B5EF4-FFF2-40B4-BE49-F238E27FC236}">
                    <a16:creationId xmlns:a16="http://schemas.microsoft.com/office/drawing/2014/main" id="{BD0CE264-3922-F942-8887-64B2BFC626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7" y="1536"/>
                <a:ext cx="741" cy="23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82993" name="Group 16">
              <a:extLst>
                <a:ext uri="{FF2B5EF4-FFF2-40B4-BE49-F238E27FC236}">
                  <a16:creationId xmlns:a16="http://schemas.microsoft.com/office/drawing/2014/main" id="{CD046D77-6241-5545-8B08-F30E88635F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6" y="628"/>
              <a:ext cx="2905" cy="1336"/>
              <a:chOff x="916" y="628"/>
              <a:chExt cx="2905" cy="1336"/>
            </a:xfrm>
          </p:grpSpPr>
          <p:sp>
            <p:nvSpPr>
              <p:cNvPr id="44049" name="Oval 17">
                <a:extLst>
                  <a:ext uri="{FF2B5EF4-FFF2-40B4-BE49-F238E27FC236}">
                    <a16:creationId xmlns:a16="http://schemas.microsoft.com/office/drawing/2014/main" id="{C0626AA3-A9F9-1340-8234-BEF4B962D7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5" y="745"/>
                <a:ext cx="2489" cy="1021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50" name="Oval 18">
                <a:extLst>
                  <a:ext uri="{FF2B5EF4-FFF2-40B4-BE49-F238E27FC236}">
                    <a16:creationId xmlns:a16="http://schemas.microsoft.com/office/drawing/2014/main" id="{3330E80A-1001-1344-93A4-CBBB792B57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745"/>
                <a:ext cx="576" cy="152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51" name="Oval 19">
                <a:extLst>
                  <a:ext uri="{FF2B5EF4-FFF2-40B4-BE49-F238E27FC236}">
                    <a16:creationId xmlns:a16="http://schemas.microsoft.com/office/drawing/2014/main" id="{3551A954-E852-ED4A-8E82-5751C94F0A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6" y="707"/>
                <a:ext cx="827" cy="26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52" name="Oval 20">
                <a:extLst>
                  <a:ext uri="{FF2B5EF4-FFF2-40B4-BE49-F238E27FC236}">
                    <a16:creationId xmlns:a16="http://schemas.microsoft.com/office/drawing/2014/main" id="{48362A69-372F-954E-93C5-88F7ACBABD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8" y="628"/>
                <a:ext cx="990" cy="54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53" name="Oval 21">
                <a:extLst>
                  <a:ext uri="{FF2B5EF4-FFF2-40B4-BE49-F238E27FC236}">
                    <a16:creationId xmlns:a16="http://schemas.microsoft.com/office/drawing/2014/main" id="{F5FE09AD-8448-E849-BF09-DBABC178BF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6" y="864"/>
                <a:ext cx="1822" cy="31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54" name="Oval 22">
                <a:extLst>
                  <a:ext uri="{FF2B5EF4-FFF2-40B4-BE49-F238E27FC236}">
                    <a16:creationId xmlns:a16="http://schemas.microsoft.com/office/drawing/2014/main" id="{ECADF920-F2EB-2B4E-896D-C2A23D9310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2" y="1340"/>
                <a:ext cx="990" cy="62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55" name="Oval 23">
                <a:extLst>
                  <a:ext uri="{FF2B5EF4-FFF2-40B4-BE49-F238E27FC236}">
                    <a16:creationId xmlns:a16="http://schemas.microsoft.com/office/drawing/2014/main" id="{3AA2E383-C74F-D84F-9EE9-FAC93693C0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8" y="904"/>
                <a:ext cx="743" cy="34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56" name="Oval 24">
                <a:extLst>
                  <a:ext uri="{FF2B5EF4-FFF2-40B4-BE49-F238E27FC236}">
                    <a16:creationId xmlns:a16="http://schemas.microsoft.com/office/drawing/2014/main" id="{B1569E89-5C93-C246-A28D-9BABFC24B9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" y="1063"/>
                <a:ext cx="492" cy="62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57" name="Oval 25">
                <a:extLst>
                  <a:ext uri="{FF2B5EF4-FFF2-40B4-BE49-F238E27FC236}">
                    <a16:creationId xmlns:a16="http://schemas.microsoft.com/office/drawing/2014/main" id="{10D6AC7F-F047-7B40-98DC-353E5D679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2" y="1378"/>
                <a:ext cx="492" cy="22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58" name="Oval 26">
                <a:extLst>
                  <a:ext uri="{FF2B5EF4-FFF2-40B4-BE49-F238E27FC236}">
                    <a16:creationId xmlns:a16="http://schemas.microsoft.com/office/drawing/2014/main" id="{6DAEA06B-DF9C-2C43-BD9D-B9901CE0D8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9" y="1536"/>
                <a:ext cx="491" cy="231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59" name="Oval 27">
                <a:extLst>
                  <a:ext uri="{FF2B5EF4-FFF2-40B4-BE49-F238E27FC236}">
                    <a16:creationId xmlns:a16="http://schemas.microsoft.com/office/drawing/2014/main" id="{C374ECF7-D768-7940-9644-1525233E19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5" y="1536"/>
                <a:ext cx="740" cy="231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grpSp>
        <p:nvGrpSpPr>
          <p:cNvPr id="82948" name="Group 30">
            <a:extLst>
              <a:ext uri="{FF2B5EF4-FFF2-40B4-BE49-F238E27FC236}">
                <a16:creationId xmlns:a16="http://schemas.microsoft.com/office/drawing/2014/main" id="{5D59041B-A962-D346-8271-9C45DD49E848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3124200"/>
            <a:ext cx="5556250" cy="1295400"/>
            <a:chOff x="532" y="2260"/>
            <a:chExt cx="4120" cy="1144"/>
          </a:xfrm>
        </p:grpSpPr>
        <p:grpSp>
          <p:nvGrpSpPr>
            <p:cNvPr id="82968" name="Group 31">
              <a:extLst>
                <a:ext uri="{FF2B5EF4-FFF2-40B4-BE49-F238E27FC236}">
                  <a16:creationId xmlns:a16="http://schemas.microsoft.com/office/drawing/2014/main" id="{96F08004-3AAD-D24E-B78A-808B15602B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9" y="2260"/>
              <a:ext cx="4033" cy="1144"/>
              <a:chOff x="619" y="2260"/>
              <a:chExt cx="4033" cy="1144"/>
            </a:xfrm>
          </p:grpSpPr>
          <p:sp>
            <p:nvSpPr>
              <p:cNvPr id="44064" name="Oval 32">
                <a:extLst>
                  <a:ext uri="{FF2B5EF4-FFF2-40B4-BE49-F238E27FC236}">
                    <a16:creationId xmlns:a16="http://schemas.microsoft.com/office/drawing/2014/main" id="{A31A01CD-F2BA-084F-8E5C-05DC974650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3" y="2362"/>
                <a:ext cx="3460" cy="872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65" name="Oval 33">
                <a:extLst>
                  <a:ext uri="{FF2B5EF4-FFF2-40B4-BE49-F238E27FC236}">
                    <a16:creationId xmlns:a16="http://schemas.microsoft.com/office/drawing/2014/main" id="{3762C04B-50DB-BB4A-B4BA-C6B41EC8F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9" y="2362"/>
                <a:ext cx="803" cy="12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66" name="Oval 34">
                <a:extLst>
                  <a:ext uri="{FF2B5EF4-FFF2-40B4-BE49-F238E27FC236}">
                    <a16:creationId xmlns:a16="http://schemas.microsoft.com/office/drawing/2014/main" id="{E28CE22A-7E4A-3F45-B4A3-DC5822BD26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1" y="2329"/>
                <a:ext cx="1147" cy="22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67" name="Oval 35">
                <a:extLst>
                  <a:ext uri="{FF2B5EF4-FFF2-40B4-BE49-F238E27FC236}">
                    <a16:creationId xmlns:a16="http://schemas.microsoft.com/office/drawing/2014/main" id="{AEC14067-D379-D045-A9FA-46A5DE7E69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1" y="2260"/>
                <a:ext cx="1377" cy="46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68" name="Oval 36">
                <a:extLst>
                  <a:ext uri="{FF2B5EF4-FFF2-40B4-BE49-F238E27FC236}">
                    <a16:creationId xmlns:a16="http://schemas.microsoft.com/office/drawing/2014/main" id="{F474FEC7-3FA2-124C-98D8-4D3F2A61F4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" y="2463"/>
                <a:ext cx="2533" cy="262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69" name="Oval 37">
                <a:extLst>
                  <a:ext uri="{FF2B5EF4-FFF2-40B4-BE49-F238E27FC236}">
                    <a16:creationId xmlns:a16="http://schemas.microsoft.com/office/drawing/2014/main" id="{7CB5497F-9E04-4944-B59E-E6DA0402E5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0" y="2870"/>
                <a:ext cx="1376" cy="53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70" name="Oval 38">
                <a:extLst>
                  <a:ext uri="{FF2B5EF4-FFF2-40B4-BE49-F238E27FC236}">
                    <a16:creationId xmlns:a16="http://schemas.microsoft.com/office/drawing/2014/main" id="{3DBD482E-4C01-B74B-B5B5-69A09D636D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0" y="2497"/>
                <a:ext cx="1032" cy="2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71" name="Oval 39">
                <a:extLst>
                  <a:ext uri="{FF2B5EF4-FFF2-40B4-BE49-F238E27FC236}">
                    <a16:creationId xmlns:a16="http://schemas.microsoft.com/office/drawing/2014/main" id="{760D54A5-35D7-6942-B82D-4C49E1677B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0" y="2633"/>
                <a:ext cx="686" cy="53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72" name="Oval 40">
                <a:extLst>
                  <a:ext uri="{FF2B5EF4-FFF2-40B4-BE49-F238E27FC236}">
                    <a16:creationId xmlns:a16="http://schemas.microsoft.com/office/drawing/2014/main" id="{A507FEC8-65BE-4B4A-99DB-0699F646A4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6" y="2904"/>
                <a:ext cx="686" cy="19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73" name="Oval 41">
                <a:extLst>
                  <a:ext uri="{FF2B5EF4-FFF2-40B4-BE49-F238E27FC236}">
                    <a16:creationId xmlns:a16="http://schemas.microsoft.com/office/drawing/2014/main" id="{02D2FC8D-7C8E-D240-97AC-DC6A9B6E47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8" y="3039"/>
                <a:ext cx="685" cy="19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74" name="Oval 42">
                <a:extLst>
                  <a:ext uri="{FF2B5EF4-FFF2-40B4-BE49-F238E27FC236}">
                    <a16:creationId xmlns:a16="http://schemas.microsoft.com/office/drawing/2014/main" id="{0DDD3361-A7A4-0C4F-A583-B47BD73A61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4" y="3039"/>
                <a:ext cx="1032" cy="19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82969" name="Group 43">
              <a:extLst>
                <a:ext uri="{FF2B5EF4-FFF2-40B4-BE49-F238E27FC236}">
                  <a16:creationId xmlns:a16="http://schemas.microsoft.com/office/drawing/2014/main" id="{BC4FDB4E-A018-F548-AD76-5173A638CD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2" y="2260"/>
              <a:ext cx="4033" cy="1144"/>
              <a:chOff x="532" y="2260"/>
              <a:chExt cx="4033" cy="1144"/>
            </a:xfrm>
          </p:grpSpPr>
          <p:sp>
            <p:nvSpPr>
              <p:cNvPr id="44076" name="Oval 44">
                <a:extLst>
                  <a:ext uri="{FF2B5EF4-FFF2-40B4-BE49-F238E27FC236}">
                    <a16:creationId xmlns:a16="http://schemas.microsoft.com/office/drawing/2014/main" id="{38D1A746-59D9-5D4C-BBF2-1BD8FA40FC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" y="2362"/>
                <a:ext cx="3457" cy="872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77" name="Oval 45">
                <a:extLst>
                  <a:ext uri="{FF2B5EF4-FFF2-40B4-BE49-F238E27FC236}">
                    <a16:creationId xmlns:a16="http://schemas.microsoft.com/office/drawing/2014/main" id="{A6A77E83-801B-8C4F-84A9-AFC3522E7A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2" y="2362"/>
                <a:ext cx="802" cy="12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78" name="Oval 46">
                <a:extLst>
                  <a:ext uri="{FF2B5EF4-FFF2-40B4-BE49-F238E27FC236}">
                    <a16:creationId xmlns:a16="http://schemas.microsoft.com/office/drawing/2014/main" id="{3EF6FADC-DBA0-2847-8FF0-822D52D5CC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1" y="2329"/>
                <a:ext cx="1150" cy="22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79" name="Oval 47">
                <a:extLst>
                  <a:ext uri="{FF2B5EF4-FFF2-40B4-BE49-F238E27FC236}">
                    <a16:creationId xmlns:a16="http://schemas.microsoft.com/office/drawing/2014/main" id="{CFAC93E4-B613-774B-90C3-5586BD3A89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2" y="2260"/>
                <a:ext cx="1378" cy="46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80" name="Oval 48">
                <a:extLst>
                  <a:ext uri="{FF2B5EF4-FFF2-40B4-BE49-F238E27FC236}">
                    <a16:creationId xmlns:a16="http://schemas.microsoft.com/office/drawing/2014/main" id="{C7F48B74-39C0-F349-919B-5B846416E2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" y="2463"/>
                <a:ext cx="2531" cy="262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81" name="Oval 49">
                <a:extLst>
                  <a:ext uri="{FF2B5EF4-FFF2-40B4-BE49-F238E27FC236}">
                    <a16:creationId xmlns:a16="http://schemas.microsoft.com/office/drawing/2014/main" id="{ECAA0B1C-0E12-8044-985E-ACF6282C4F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2" y="2870"/>
                <a:ext cx="1377" cy="53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82" name="Oval 50">
                <a:extLst>
                  <a:ext uri="{FF2B5EF4-FFF2-40B4-BE49-F238E27FC236}">
                    <a16:creationId xmlns:a16="http://schemas.microsoft.com/office/drawing/2014/main" id="{9F1B4E8F-C7D7-5547-B0C3-549D3C586B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1" y="2497"/>
                <a:ext cx="1034" cy="29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83" name="Oval 51">
                <a:extLst>
                  <a:ext uri="{FF2B5EF4-FFF2-40B4-BE49-F238E27FC236}">
                    <a16:creationId xmlns:a16="http://schemas.microsoft.com/office/drawing/2014/main" id="{1E32EA22-7DEB-FF4E-9222-D5824878BF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" y="2633"/>
                <a:ext cx="686" cy="53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84" name="Oval 52">
                <a:extLst>
                  <a:ext uri="{FF2B5EF4-FFF2-40B4-BE49-F238E27FC236}">
                    <a16:creationId xmlns:a16="http://schemas.microsoft.com/office/drawing/2014/main" id="{24FB7B1E-FF2C-F74E-AD49-8FE76035F8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8" y="2904"/>
                <a:ext cx="686" cy="19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85" name="Oval 53">
                <a:extLst>
                  <a:ext uri="{FF2B5EF4-FFF2-40B4-BE49-F238E27FC236}">
                    <a16:creationId xmlns:a16="http://schemas.microsoft.com/office/drawing/2014/main" id="{1C337784-DAC5-FA45-91A5-0E9B748002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2" y="3039"/>
                <a:ext cx="682" cy="19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86" name="Oval 54">
                <a:extLst>
                  <a:ext uri="{FF2B5EF4-FFF2-40B4-BE49-F238E27FC236}">
                    <a16:creationId xmlns:a16="http://schemas.microsoft.com/office/drawing/2014/main" id="{A14D7416-0611-B04A-9C77-04576C618F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8" y="3039"/>
                <a:ext cx="1028" cy="19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sp>
        <p:nvSpPr>
          <p:cNvPr id="44087" name="Freeform 55">
            <a:extLst>
              <a:ext uri="{FF2B5EF4-FFF2-40B4-BE49-F238E27FC236}">
                <a16:creationId xmlns:a16="http://schemas.microsoft.com/office/drawing/2014/main" id="{271C14FB-2F6B-7044-AF16-F7CAB40D2EC3}"/>
              </a:ext>
            </a:extLst>
          </p:cNvPr>
          <p:cNvSpPr>
            <a:spLocks/>
          </p:cNvSpPr>
          <p:nvPr/>
        </p:nvSpPr>
        <p:spPr bwMode="auto">
          <a:xfrm>
            <a:off x="3124200" y="3505200"/>
            <a:ext cx="777875" cy="644525"/>
          </a:xfrm>
          <a:custGeom>
            <a:avLst/>
            <a:gdLst>
              <a:gd name="T0" fmla="*/ 0 w 490"/>
              <a:gd name="T1" fmla="*/ 0 h 406"/>
              <a:gd name="T2" fmla="*/ 6350 w 490"/>
              <a:gd name="T3" fmla="*/ 68263 h 406"/>
              <a:gd name="T4" fmla="*/ 6350 w 490"/>
              <a:gd name="T5" fmla="*/ 95250 h 406"/>
              <a:gd name="T6" fmla="*/ 6350 w 490"/>
              <a:gd name="T7" fmla="*/ 133350 h 406"/>
              <a:gd name="T8" fmla="*/ 6350 w 490"/>
              <a:gd name="T9" fmla="*/ 160338 h 406"/>
              <a:gd name="T10" fmla="*/ 19050 w 490"/>
              <a:gd name="T11" fmla="*/ 200025 h 406"/>
              <a:gd name="T12" fmla="*/ 71438 w 490"/>
              <a:gd name="T13" fmla="*/ 238125 h 406"/>
              <a:gd name="T14" fmla="*/ 111125 w 490"/>
              <a:gd name="T15" fmla="*/ 238125 h 406"/>
              <a:gd name="T16" fmla="*/ 149225 w 490"/>
              <a:gd name="T17" fmla="*/ 238125 h 406"/>
              <a:gd name="T18" fmla="*/ 176213 w 490"/>
              <a:gd name="T19" fmla="*/ 238125 h 406"/>
              <a:gd name="T20" fmla="*/ 241300 w 490"/>
              <a:gd name="T21" fmla="*/ 238125 h 406"/>
              <a:gd name="T22" fmla="*/ 279400 w 490"/>
              <a:gd name="T23" fmla="*/ 212725 h 406"/>
              <a:gd name="T24" fmla="*/ 293688 w 490"/>
              <a:gd name="T25" fmla="*/ 173038 h 406"/>
              <a:gd name="T26" fmla="*/ 331788 w 490"/>
              <a:gd name="T27" fmla="*/ 147638 h 406"/>
              <a:gd name="T28" fmla="*/ 371475 w 490"/>
              <a:gd name="T29" fmla="*/ 120650 h 406"/>
              <a:gd name="T30" fmla="*/ 411163 w 490"/>
              <a:gd name="T31" fmla="*/ 107950 h 406"/>
              <a:gd name="T32" fmla="*/ 461963 w 490"/>
              <a:gd name="T33" fmla="*/ 107950 h 406"/>
              <a:gd name="T34" fmla="*/ 488950 w 490"/>
              <a:gd name="T35" fmla="*/ 133350 h 406"/>
              <a:gd name="T36" fmla="*/ 501650 w 490"/>
              <a:gd name="T37" fmla="*/ 160338 h 406"/>
              <a:gd name="T38" fmla="*/ 501650 w 490"/>
              <a:gd name="T39" fmla="*/ 200025 h 406"/>
              <a:gd name="T40" fmla="*/ 501650 w 490"/>
              <a:gd name="T41" fmla="*/ 238125 h 406"/>
              <a:gd name="T42" fmla="*/ 461963 w 490"/>
              <a:gd name="T43" fmla="*/ 250825 h 406"/>
              <a:gd name="T44" fmla="*/ 436563 w 490"/>
              <a:gd name="T45" fmla="*/ 277813 h 406"/>
              <a:gd name="T46" fmla="*/ 396875 w 490"/>
              <a:gd name="T47" fmla="*/ 290513 h 406"/>
              <a:gd name="T48" fmla="*/ 358775 w 490"/>
              <a:gd name="T49" fmla="*/ 315913 h 406"/>
              <a:gd name="T50" fmla="*/ 344488 w 490"/>
              <a:gd name="T51" fmla="*/ 342900 h 406"/>
              <a:gd name="T52" fmla="*/ 319088 w 490"/>
              <a:gd name="T53" fmla="*/ 382588 h 406"/>
              <a:gd name="T54" fmla="*/ 331788 w 490"/>
              <a:gd name="T55" fmla="*/ 420688 h 406"/>
              <a:gd name="T56" fmla="*/ 358775 w 490"/>
              <a:gd name="T57" fmla="*/ 447675 h 406"/>
              <a:gd name="T58" fmla="*/ 396875 w 490"/>
              <a:gd name="T59" fmla="*/ 460375 h 406"/>
              <a:gd name="T60" fmla="*/ 423863 w 490"/>
              <a:gd name="T61" fmla="*/ 460375 h 406"/>
              <a:gd name="T62" fmla="*/ 476250 w 490"/>
              <a:gd name="T63" fmla="*/ 473075 h 406"/>
              <a:gd name="T64" fmla="*/ 528638 w 490"/>
              <a:gd name="T65" fmla="*/ 473075 h 406"/>
              <a:gd name="T66" fmla="*/ 566738 w 490"/>
              <a:gd name="T67" fmla="*/ 460375 h 406"/>
              <a:gd name="T68" fmla="*/ 593725 w 490"/>
              <a:gd name="T69" fmla="*/ 447675 h 406"/>
              <a:gd name="T70" fmla="*/ 631825 w 490"/>
              <a:gd name="T71" fmla="*/ 447675 h 406"/>
              <a:gd name="T72" fmla="*/ 631825 w 490"/>
              <a:gd name="T73" fmla="*/ 485775 h 406"/>
              <a:gd name="T74" fmla="*/ 631825 w 490"/>
              <a:gd name="T75" fmla="*/ 512763 h 406"/>
              <a:gd name="T76" fmla="*/ 631825 w 490"/>
              <a:gd name="T77" fmla="*/ 550863 h 406"/>
              <a:gd name="T78" fmla="*/ 631825 w 490"/>
              <a:gd name="T79" fmla="*/ 577850 h 406"/>
              <a:gd name="T80" fmla="*/ 631825 w 490"/>
              <a:gd name="T81" fmla="*/ 617538 h 406"/>
              <a:gd name="T82" fmla="*/ 658813 w 490"/>
              <a:gd name="T83" fmla="*/ 642938 h 406"/>
              <a:gd name="T84" fmla="*/ 711200 w 490"/>
              <a:gd name="T85" fmla="*/ 642938 h 406"/>
              <a:gd name="T86" fmla="*/ 749300 w 490"/>
              <a:gd name="T87" fmla="*/ 642938 h 406"/>
              <a:gd name="T88" fmla="*/ 776288 w 490"/>
              <a:gd name="T89" fmla="*/ 642938 h 406"/>
              <a:gd name="T90" fmla="*/ 762000 w 490"/>
              <a:gd name="T91" fmla="*/ 609600 h 40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490" h="406">
                <a:moveTo>
                  <a:pt x="0" y="0"/>
                </a:moveTo>
                <a:lnTo>
                  <a:pt x="4" y="43"/>
                </a:lnTo>
                <a:lnTo>
                  <a:pt x="4" y="60"/>
                </a:lnTo>
                <a:lnTo>
                  <a:pt x="4" y="84"/>
                </a:lnTo>
                <a:lnTo>
                  <a:pt x="4" y="101"/>
                </a:lnTo>
                <a:lnTo>
                  <a:pt x="12" y="126"/>
                </a:lnTo>
                <a:lnTo>
                  <a:pt x="45" y="150"/>
                </a:lnTo>
                <a:lnTo>
                  <a:pt x="70" y="150"/>
                </a:lnTo>
                <a:lnTo>
                  <a:pt x="94" y="150"/>
                </a:lnTo>
                <a:lnTo>
                  <a:pt x="111" y="150"/>
                </a:lnTo>
                <a:lnTo>
                  <a:pt x="152" y="150"/>
                </a:lnTo>
                <a:lnTo>
                  <a:pt x="176" y="134"/>
                </a:lnTo>
                <a:lnTo>
                  <a:pt x="185" y="109"/>
                </a:lnTo>
                <a:lnTo>
                  <a:pt x="209" y="93"/>
                </a:lnTo>
                <a:lnTo>
                  <a:pt x="234" y="76"/>
                </a:lnTo>
                <a:lnTo>
                  <a:pt x="259" y="68"/>
                </a:lnTo>
                <a:lnTo>
                  <a:pt x="291" y="68"/>
                </a:lnTo>
                <a:lnTo>
                  <a:pt x="308" y="84"/>
                </a:lnTo>
                <a:lnTo>
                  <a:pt x="316" y="101"/>
                </a:lnTo>
                <a:lnTo>
                  <a:pt x="316" y="126"/>
                </a:lnTo>
                <a:lnTo>
                  <a:pt x="316" y="150"/>
                </a:lnTo>
                <a:lnTo>
                  <a:pt x="291" y="158"/>
                </a:lnTo>
                <a:lnTo>
                  <a:pt x="275" y="175"/>
                </a:lnTo>
                <a:lnTo>
                  <a:pt x="250" y="183"/>
                </a:lnTo>
                <a:lnTo>
                  <a:pt x="226" y="199"/>
                </a:lnTo>
                <a:lnTo>
                  <a:pt x="217" y="216"/>
                </a:lnTo>
                <a:lnTo>
                  <a:pt x="201" y="241"/>
                </a:lnTo>
                <a:lnTo>
                  <a:pt x="209" y="265"/>
                </a:lnTo>
                <a:lnTo>
                  <a:pt x="226" y="282"/>
                </a:lnTo>
                <a:lnTo>
                  <a:pt x="250" y="290"/>
                </a:lnTo>
                <a:lnTo>
                  <a:pt x="267" y="290"/>
                </a:lnTo>
                <a:lnTo>
                  <a:pt x="300" y="298"/>
                </a:lnTo>
                <a:lnTo>
                  <a:pt x="333" y="298"/>
                </a:lnTo>
                <a:lnTo>
                  <a:pt x="357" y="290"/>
                </a:lnTo>
                <a:lnTo>
                  <a:pt x="374" y="282"/>
                </a:lnTo>
                <a:lnTo>
                  <a:pt x="398" y="282"/>
                </a:lnTo>
                <a:lnTo>
                  <a:pt x="398" y="306"/>
                </a:lnTo>
                <a:lnTo>
                  <a:pt x="398" y="323"/>
                </a:lnTo>
                <a:lnTo>
                  <a:pt x="398" y="347"/>
                </a:lnTo>
                <a:lnTo>
                  <a:pt x="398" y="364"/>
                </a:lnTo>
                <a:lnTo>
                  <a:pt x="398" y="389"/>
                </a:lnTo>
                <a:lnTo>
                  <a:pt x="415" y="405"/>
                </a:lnTo>
                <a:lnTo>
                  <a:pt x="448" y="405"/>
                </a:lnTo>
                <a:lnTo>
                  <a:pt x="472" y="405"/>
                </a:lnTo>
                <a:lnTo>
                  <a:pt x="489" y="405"/>
                </a:lnTo>
                <a:lnTo>
                  <a:pt x="480" y="384"/>
                </a:lnTo>
              </a:path>
            </a:pathLst>
          </a:custGeom>
          <a:noFill/>
          <a:ln w="50800" cap="flat" cmpd="sng">
            <a:solidFill>
              <a:srgbClr val="FF0033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088" name="Line 56">
            <a:extLst>
              <a:ext uri="{FF2B5EF4-FFF2-40B4-BE49-F238E27FC236}">
                <a16:creationId xmlns:a16="http://schemas.microsoft.com/office/drawing/2014/main" id="{35AB0B3B-0048-8848-AC53-F02163F38C86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2133600"/>
            <a:ext cx="457200" cy="1066800"/>
          </a:xfrm>
          <a:prstGeom prst="line">
            <a:avLst/>
          </a:prstGeom>
          <a:noFill/>
          <a:ln w="57150" cmpd="thickThin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4090" name="Line 58">
            <a:extLst>
              <a:ext uri="{FF2B5EF4-FFF2-40B4-BE49-F238E27FC236}">
                <a16:creationId xmlns:a16="http://schemas.microsoft.com/office/drawing/2014/main" id="{044E2B5A-B545-6043-86A0-1CE42B8C15A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2209800"/>
            <a:ext cx="0" cy="1143000"/>
          </a:xfrm>
          <a:prstGeom prst="line">
            <a:avLst/>
          </a:prstGeom>
          <a:noFill/>
          <a:ln w="57150" cmpd="thickThin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pic>
        <p:nvPicPr>
          <p:cNvPr id="44091" name="Picture 59">
            <a:extLst>
              <a:ext uri="{FF2B5EF4-FFF2-40B4-BE49-F238E27FC236}">
                <a16:creationId xmlns:a16="http://schemas.microsoft.com/office/drawing/2014/main" id="{60A92362-58FA-2241-AF17-8D132CA234E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38" y="2020888"/>
            <a:ext cx="547687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4092" name="Picture 60">
            <a:extLst>
              <a:ext uri="{FF2B5EF4-FFF2-40B4-BE49-F238E27FC236}">
                <a16:creationId xmlns:a16="http://schemas.microsoft.com/office/drawing/2014/main" id="{277B1B0C-D024-6642-814E-BA26CFAEDEE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838" y="3163888"/>
            <a:ext cx="547687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4093" name="Picture 61">
            <a:extLst>
              <a:ext uri="{FF2B5EF4-FFF2-40B4-BE49-F238E27FC236}">
                <a16:creationId xmlns:a16="http://schemas.microsoft.com/office/drawing/2014/main" id="{707E6CE9-87B3-CB4A-AB10-2DA80AC305B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38" y="3087688"/>
            <a:ext cx="547687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4094" name="Picture 62">
            <a:extLst>
              <a:ext uri="{FF2B5EF4-FFF2-40B4-BE49-F238E27FC236}">
                <a16:creationId xmlns:a16="http://schemas.microsoft.com/office/drawing/2014/main" id="{1CC89C1F-52DD-8E48-A81B-12F8099D529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1944688"/>
            <a:ext cx="547687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4096" name="Picture 64">
            <a:extLst>
              <a:ext uri="{FF2B5EF4-FFF2-40B4-BE49-F238E27FC236}">
                <a16:creationId xmlns:a16="http://schemas.microsoft.com/office/drawing/2014/main" id="{42FAB6FC-5647-934B-A632-93F9BBB82EE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4078288"/>
            <a:ext cx="547687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4098" name="Rectangle 66">
            <a:extLst>
              <a:ext uri="{FF2B5EF4-FFF2-40B4-BE49-F238E27FC236}">
                <a16:creationId xmlns:a16="http://schemas.microsoft.com/office/drawing/2014/main" id="{2381DB85-6BB1-5541-A2CF-9741B71F86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1447800"/>
            <a:ext cx="2000250" cy="3667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192.44.78.0/24</a:t>
            </a:r>
          </a:p>
        </p:txBody>
      </p:sp>
      <p:sp>
        <p:nvSpPr>
          <p:cNvPr id="44099" name="Rectangle 67">
            <a:extLst>
              <a:ext uri="{FF2B5EF4-FFF2-40B4-BE49-F238E27FC236}">
                <a16:creationId xmlns:a16="http://schemas.microsoft.com/office/drawing/2014/main" id="{124B9835-2A8D-A749-A15E-A75F42E8C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9725" y="3717925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15</a:t>
            </a:r>
          </a:p>
        </p:txBody>
      </p:sp>
      <p:sp>
        <p:nvSpPr>
          <p:cNvPr id="44100" name="Rectangle 68">
            <a:extLst>
              <a:ext uri="{FF2B5EF4-FFF2-40B4-BE49-F238E27FC236}">
                <a16:creationId xmlns:a16="http://schemas.microsoft.com/office/drawing/2014/main" id="{3F9384E1-0F3E-FB4B-AAD8-D2DD80244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7125" y="3565525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56</a:t>
            </a:r>
          </a:p>
        </p:txBody>
      </p:sp>
      <p:sp>
        <p:nvSpPr>
          <p:cNvPr id="44101" name="Freeform 69">
            <a:extLst>
              <a:ext uri="{FF2B5EF4-FFF2-40B4-BE49-F238E27FC236}">
                <a16:creationId xmlns:a16="http://schemas.microsoft.com/office/drawing/2014/main" id="{3B7ED6DD-9A06-7446-B5CA-1973CE28CDD2}"/>
              </a:ext>
            </a:extLst>
          </p:cNvPr>
          <p:cNvSpPr>
            <a:spLocks/>
          </p:cNvSpPr>
          <p:nvPr/>
        </p:nvSpPr>
        <p:spPr bwMode="auto">
          <a:xfrm>
            <a:off x="4191000" y="3273425"/>
            <a:ext cx="1068388" cy="842963"/>
          </a:xfrm>
          <a:custGeom>
            <a:avLst/>
            <a:gdLst>
              <a:gd name="T0" fmla="*/ 1066800 w 673"/>
              <a:gd name="T1" fmla="*/ 79375 h 531"/>
              <a:gd name="T2" fmla="*/ 987425 w 673"/>
              <a:gd name="T3" fmla="*/ 52388 h 531"/>
              <a:gd name="T4" fmla="*/ 909638 w 673"/>
              <a:gd name="T5" fmla="*/ 26988 h 531"/>
              <a:gd name="T6" fmla="*/ 701675 w 673"/>
              <a:gd name="T7" fmla="*/ 14288 h 531"/>
              <a:gd name="T8" fmla="*/ 635000 w 673"/>
              <a:gd name="T9" fmla="*/ 0 h 531"/>
              <a:gd name="T10" fmla="*/ 609600 w 673"/>
              <a:gd name="T11" fmla="*/ 39688 h 531"/>
              <a:gd name="T12" fmla="*/ 584200 w 673"/>
              <a:gd name="T13" fmla="*/ 79375 h 531"/>
              <a:gd name="T14" fmla="*/ 557213 w 673"/>
              <a:gd name="T15" fmla="*/ 104775 h 531"/>
              <a:gd name="T16" fmla="*/ 557213 w 673"/>
              <a:gd name="T17" fmla="*/ 131763 h 531"/>
              <a:gd name="T18" fmla="*/ 544513 w 673"/>
              <a:gd name="T19" fmla="*/ 169863 h 531"/>
              <a:gd name="T20" fmla="*/ 544513 w 673"/>
              <a:gd name="T21" fmla="*/ 196850 h 531"/>
              <a:gd name="T22" fmla="*/ 557213 w 673"/>
              <a:gd name="T23" fmla="*/ 247650 h 531"/>
              <a:gd name="T24" fmla="*/ 584200 w 673"/>
              <a:gd name="T25" fmla="*/ 274638 h 531"/>
              <a:gd name="T26" fmla="*/ 622300 w 673"/>
              <a:gd name="T27" fmla="*/ 300038 h 531"/>
              <a:gd name="T28" fmla="*/ 649288 w 673"/>
              <a:gd name="T29" fmla="*/ 327025 h 531"/>
              <a:gd name="T30" fmla="*/ 622300 w 673"/>
              <a:gd name="T31" fmla="*/ 339725 h 531"/>
              <a:gd name="T32" fmla="*/ 569913 w 673"/>
              <a:gd name="T33" fmla="*/ 339725 h 531"/>
              <a:gd name="T34" fmla="*/ 517525 w 673"/>
              <a:gd name="T35" fmla="*/ 339725 h 531"/>
              <a:gd name="T36" fmla="*/ 479425 w 673"/>
              <a:gd name="T37" fmla="*/ 327025 h 531"/>
              <a:gd name="T38" fmla="*/ 452438 w 673"/>
              <a:gd name="T39" fmla="*/ 300038 h 531"/>
              <a:gd name="T40" fmla="*/ 387350 w 673"/>
              <a:gd name="T41" fmla="*/ 247650 h 531"/>
              <a:gd name="T42" fmla="*/ 349250 w 673"/>
              <a:gd name="T43" fmla="*/ 222250 h 531"/>
              <a:gd name="T44" fmla="*/ 322263 w 673"/>
              <a:gd name="T45" fmla="*/ 209550 h 531"/>
              <a:gd name="T46" fmla="*/ 282575 w 673"/>
              <a:gd name="T47" fmla="*/ 182563 h 531"/>
              <a:gd name="T48" fmla="*/ 231775 w 673"/>
              <a:gd name="T49" fmla="*/ 157163 h 531"/>
              <a:gd name="T50" fmla="*/ 204788 w 673"/>
              <a:gd name="T51" fmla="*/ 144463 h 531"/>
              <a:gd name="T52" fmla="*/ 165100 w 673"/>
              <a:gd name="T53" fmla="*/ 131763 h 531"/>
              <a:gd name="T54" fmla="*/ 127000 w 673"/>
              <a:gd name="T55" fmla="*/ 131763 h 531"/>
              <a:gd name="T56" fmla="*/ 100013 w 673"/>
              <a:gd name="T57" fmla="*/ 131763 h 531"/>
              <a:gd name="T58" fmla="*/ 61913 w 673"/>
              <a:gd name="T59" fmla="*/ 131763 h 531"/>
              <a:gd name="T60" fmla="*/ 34925 w 673"/>
              <a:gd name="T61" fmla="*/ 169863 h 531"/>
              <a:gd name="T62" fmla="*/ 22225 w 673"/>
              <a:gd name="T63" fmla="*/ 196850 h 531"/>
              <a:gd name="T64" fmla="*/ 22225 w 673"/>
              <a:gd name="T65" fmla="*/ 247650 h 531"/>
              <a:gd name="T66" fmla="*/ 22225 w 673"/>
              <a:gd name="T67" fmla="*/ 287338 h 531"/>
              <a:gd name="T68" fmla="*/ 22225 w 673"/>
              <a:gd name="T69" fmla="*/ 314325 h 531"/>
              <a:gd name="T70" fmla="*/ 49213 w 673"/>
              <a:gd name="T71" fmla="*/ 352425 h 531"/>
              <a:gd name="T72" fmla="*/ 61913 w 673"/>
              <a:gd name="T73" fmla="*/ 379413 h 531"/>
              <a:gd name="T74" fmla="*/ 100013 w 673"/>
              <a:gd name="T75" fmla="*/ 417513 h 531"/>
              <a:gd name="T76" fmla="*/ 127000 w 673"/>
              <a:gd name="T77" fmla="*/ 431800 h 531"/>
              <a:gd name="T78" fmla="*/ 179388 w 673"/>
              <a:gd name="T79" fmla="*/ 469900 h 531"/>
              <a:gd name="T80" fmla="*/ 204788 w 673"/>
              <a:gd name="T81" fmla="*/ 496888 h 531"/>
              <a:gd name="T82" fmla="*/ 231775 w 673"/>
              <a:gd name="T83" fmla="*/ 509588 h 531"/>
              <a:gd name="T84" fmla="*/ 269875 w 673"/>
              <a:gd name="T85" fmla="*/ 522288 h 531"/>
              <a:gd name="T86" fmla="*/ 296863 w 673"/>
              <a:gd name="T87" fmla="*/ 547688 h 531"/>
              <a:gd name="T88" fmla="*/ 334963 w 673"/>
              <a:gd name="T89" fmla="*/ 574675 h 531"/>
              <a:gd name="T90" fmla="*/ 334963 w 673"/>
              <a:gd name="T91" fmla="*/ 614363 h 531"/>
              <a:gd name="T92" fmla="*/ 349250 w 673"/>
              <a:gd name="T93" fmla="*/ 652463 h 531"/>
              <a:gd name="T94" fmla="*/ 349250 w 673"/>
              <a:gd name="T95" fmla="*/ 679450 h 531"/>
              <a:gd name="T96" fmla="*/ 349250 w 673"/>
              <a:gd name="T97" fmla="*/ 717550 h 531"/>
              <a:gd name="T98" fmla="*/ 322263 w 673"/>
              <a:gd name="T99" fmla="*/ 731838 h 531"/>
              <a:gd name="T100" fmla="*/ 282575 w 673"/>
              <a:gd name="T101" fmla="*/ 731838 h 531"/>
              <a:gd name="T102" fmla="*/ 244475 w 673"/>
              <a:gd name="T103" fmla="*/ 731838 h 531"/>
              <a:gd name="T104" fmla="*/ 217488 w 673"/>
              <a:gd name="T105" fmla="*/ 731838 h 531"/>
              <a:gd name="T106" fmla="*/ 179388 w 673"/>
              <a:gd name="T107" fmla="*/ 731838 h 531"/>
              <a:gd name="T108" fmla="*/ 152400 w 673"/>
              <a:gd name="T109" fmla="*/ 731838 h 531"/>
              <a:gd name="T110" fmla="*/ 100013 w 673"/>
              <a:gd name="T111" fmla="*/ 731838 h 531"/>
              <a:gd name="T112" fmla="*/ 74613 w 673"/>
              <a:gd name="T113" fmla="*/ 769938 h 531"/>
              <a:gd name="T114" fmla="*/ 49213 w 673"/>
              <a:gd name="T115" fmla="*/ 796925 h 531"/>
              <a:gd name="T116" fmla="*/ 0 w 673"/>
              <a:gd name="T117" fmla="*/ 841375 h 53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73" h="531">
                <a:moveTo>
                  <a:pt x="672" y="50"/>
                </a:moveTo>
                <a:lnTo>
                  <a:pt x="622" y="33"/>
                </a:lnTo>
                <a:lnTo>
                  <a:pt x="573" y="17"/>
                </a:lnTo>
                <a:lnTo>
                  <a:pt x="442" y="9"/>
                </a:lnTo>
                <a:lnTo>
                  <a:pt x="400" y="0"/>
                </a:lnTo>
                <a:lnTo>
                  <a:pt x="384" y="25"/>
                </a:lnTo>
                <a:lnTo>
                  <a:pt x="368" y="50"/>
                </a:lnTo>
                <a:lnTo>
                  <a:pt x="351" y="66"/>
                </a:lnTo>
                <a:lnTo>
                  <a:pt x="351" y="83"/>
                </a:lnTo>
                <a:lnTo>
                  <a:pt x="343" y="107"/>
                </a:lnTo>
                <a:lnTo>
                  <a:pt x="343" y="124"/>
                </a:lnTo>
                <a:lnTo>
                  <a:pt x="351" y="156"/>
                </a:lnTo>
                <a:lnTo>
                  <a:pt x="368" y="173"/>
                </a:lnTo>
                <a:lnTo>
                  <a:pt x="392" y="189"/>
                </a:lnTo>
                <a:lnTo>
                  <a:pt x="409" y="206"/>
                </a:lnTo>
                <a:lnTo>
                  <a:pt x="392" y="214"/>
                </a:lnTo>
                <a:lnTo>
                  <a:pt x="359" y="214"/>
                </a:lnTo>
                <a:lnTo>
                  <a:pt x="326" y="214"/>
                </a:lnTo>
                <a:lnTo>
                  <a:pt x="302" y="206"/>
                </a:lnTo>
                <a:lnTo>
                  <a:pt x="285" y="189"/>
                </a:lnTo>
                <a:lnTo>
                  <a:pt x="244" y="156"/>
                </a:lnTo>
                <a:lnTo>
                  <a:pt x="220" y="140"/>
                </a:lnTo>
                <a:lnTo>
                  <a:pt x="203" y="132"/>
                </a:lnTo>
                <a:lnTo>
                  <a:pt x="178" y="115"/>
                </a:lnTo>
                <a:lnTo>
                  <a:pt x="146" y="99"/>
                </a:lnTo>
                <a:lnTo>
                  <a:pt x="129" y="91"/>
                </a:lnTo>
                <a:lnTo>
                  <a:pt x="104" y="83"/>
                </a:lnTo>
                <a:lnTo>
                  <a:pt x="80" y="83"/>
                </a:lnTo>
                <a:lnTo>
                  <a:pt x="63" y="83"/>
                </a:lnTo>
                <a:lnTo>
                  <a:pt x="39" y="83"/>
                </a:lnTo>
                <a:lnTo>
                  <a:pt x="22" y="107"/>
                </a:lnTo>
                <a:lnTo>
                  <a:pt x="14" y="124"/>
                </a:lnTo>
                <a:lnTo>
                  <a:pt x="14" y="156"/>
                </a:lnTo>
                <a:lnTo>
                  <a:pt x="14" y="181"/>
                </a:lnTo>
                <a:lnTo>
                  <a:pt x="14" y="198"/>
                </a:lnTo>
                <a:lnTo>
                  <a:pt x="31" y="222"/>
                </a:lnTo>
                <a:lnTo>
                  <a:pt x="39" y="239"/>
                </a:lnTo>
                <a:lnTo>
                  <a:pt x="63" y="263"/>
                </a:lnTo>
                <a:lnTo>
                  <a:pt x="80" y="272"/>
                </a:lnTo>
                <a:lnTo>
                  <a:pt x="113" y="296"/>
                </a:lnTo>
                <a:lnTo>
                  <a:pt x="129" y="313"/>
                </a:lnTo>
                <a:lnTo>
                  <a:pt x="146" y="321"/>
                </a:lnTo>
                <a:lnTo>
                  <a:pt x="170" y="329"/>
                </a:lnTo>
                <a:lnTo>
                  <a:pt x="187" y="345"/>
                </a:lnTo>
                <a:lnTo>
                  <a:pt x="211" y="362"/>
                </a:lnTo>
                <a:lnTo>
                  <a:pt x="211" y="387"/>
                </a:lnTo>
                <a:lnTo>
                  <a:pt x="220" y="411"/>
                </a:lnTo>
                <a:lnTo>
                  <a:pt x="220" y="428"/>
                </a:lnTo>
                <a:lnTo>
                  <a:pt x="220" y="452"/>
                </a:lnTo>
                <a:lnTo>
                  <a:pt x="203" y="461"/>
                </a:lnTo>
                <a:lnTo>
                  <a:pt x="178" y="461"/>
                </a:lnTo>
                <a:lnTo>
                  <a:pt x="154" y="461"/>
                </a:lnTo>
                <a:lnTo>
                  <a:pt x="137" y="461"/>
                </a:lnTo>
                <a:lnTo>
                  <a:pt x="113" y="461"/>
                </a:lnTo>
                <a:lnTo>
                  <a:pt x="96" y="461"/>
                </a:lnTo>
                <a:lnTo>
                  <a:pt x="63" y="461"/>
                </a:lnTo>
                <a:lnTo>
                  <a:pt x="47" y="485"/>
                </a:lnTo>
                <a:lnTo>
                  <a:pt x="31" y="502"/>
                </a:lnTo>
                <a:lnTo>
                  <a:pt x="0" y="530"/>
                </a:lnTo>
              </a:path>
            </a:pathLst>
          </a:custGeom>
          <a:noFill/>
          <a:ln w="50800" cap="flat" cmpd="sng">
            <a:solidFill>
              <a:srgbClr val="FF0033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109" name="AutoShape 77">
            <a:extLst>
              <a:ext uri="{FF2B5EF4-FFF2-40B4-BE49-F238E27FC236}">
                <a16:creationId xmlns:a16="http://schemas.microsoft.com/office/drawing/2014/main" id="{0FD7BDBE-3D4F-1740-8D4B-301F07FBC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3352800"/>
            <a:ext cx="2743200" cy="990600"/>
          </a:xfrm>
          <a:prstGeom prst="leftArrow">
            <a:avLst>
              <a:gd name="adj1" fmla="val 50000"/>
              <a:gd name="adj2" fmla="val 69231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IGP distances</a:t>
            </a:r>
          </a:p>
        </p:txBody>
      </p:sp>
      <p:sp>
        <p:nvSpPr>
          <p:cNvPr id="44112" name="Rectangle 80">
            <a:extLst>
              <a:ext uri="{FF2B5EF4-FFF2-40B4-BE49-F238E27FC236}">
                <a16:creationId xmlns:a16="http://schemas.microsoft.com/office/drawing/2014/main" id="{77FDD0E3-28C3-B147-8B23-254EBCD65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800600"/>
            <a:ext cx="7315200" cy="1752600"/>
          </a:xfrm>
          <a:prstGeom prst="rect">
            <a:avLst/>
          </a:prstGeom>
          <a:solidFill>
            <a:srgbClr val="FF6699"/>
          </a:solidFill>
          <a:ln w="9525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4113" name="AutoShape 81">
            <a:extLst>
              <a:ext uri="{FF2B5EF4-FFF2-40B4-BE49-F238E27FC236}">
                <a16:creationId xmlns:a16="http://schemas.microsoft.com/office/drawing/2014/main" id="{9C35DD92-E2F7-E540-A1BD-C2272963D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419600"/>
            <a:ext cx="2133600" cy="457200"/>
          </a:xfrm>
          <a:prstGeom prst="triangle">
            <a:avLst>
              <a:gd name="adj" fmla="val 50000"/>
            </a:avLst>
          </a:prstGeom>
          <a:solidFill>
            <a:srgbClr val="FF6699"/>
          </a:solidFill>
          <a:ln w="9525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4114" name="Text Box 82">
            <a:extLst>
              <a:ext uri="{FF2B5EF4-FFF2-40B4-BE49-F238E27FC236}">
                <a16:creationId xmlns:a16="http://schemas.microsoft.com/office/drawing/2014/main" id="{E38FFE0A-8372-024D-BD90-74B6D1F15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895600"/>
            <a:ext cx="1250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egress 1</a:t>
            </a:r>
          </a:p>
        </p:txBody>
      </p:sp>
      <p:sp>
        <p:nvSpPr>
          <p:cNvPr id="44115" name="Text Box 83">
            <a:extLst>
              <a:ext uri="{FF2B5EF4-FFF2-40B4-BE49-F238E27FC236}">
                <a16:creationId xmlns:a16="http://schemas.microsoft.com/office/drawing/2014/main" id="{913E62DF-7329-764A-9B30-49281FBF9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2819400"/>
            <a:ext cx="1250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egress 2</a:t>
            </a:r>
          </a:p>
        </p:txBody>
      </p:sp>
      <p:sp>
        <p:nvSpPr>
          <p:cNvPr id="44116" name="Text Box 84">
            <a:extLst>
              <a:ext uri="{FF2B5EF4-FFF2-40B4-BE49-F238E27FC236}">
                <a16:creationId xmlns:a16="http://schemas.microsoft.com/office/drawing/2014/main" id="{7C2761D3-B22F-F248-9D6F-411F02469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105400"/>
            <a:ext cx="7270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This Router has two BGP routes to 192.44.78.0/24. </a:t>
            </a:r>
          </a:p>
        </p:txBody>
      </p:sp>
      <p:sp>
        <p:nvSpPr>
          <p:cNvPr id="44117" name="Text Box 85">
            <a:extLst>
              <a:ext uri="{FF2B5EF4-FFF2-40B4-BE49-F238E27FC236}">
                <a16:creationId xmlns:a16="http://schemas.microsoft.com/office/drawing/2014/main" id="{4FFFB484-28D4-AC44-94B9-27DE1CECC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638800"/>
            <a:ext cx="64357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Hot potato: get traffic off of your network as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Soon as possible.  Go for egress 1! </a:t>
            </a:r>
          </a:p>
        </p:txBody>
      </p:sp>
    </p:spTree>
    <p:extLst>
      <p:ext uri="{BB962C8B-B14F-4D97-AF65-F5344CB8AC3E}">
        <p14:creationId xmlns:p14="http://schemas.microsoft.com/office/powerpoint/2010/main" val="33531404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2250"/>
            <a:ext cx="7772400" cy="882650"/>
          </a:xfrm>
        </p:spPr>
        <p:txBody>
          <a:bodyPr/>
          <a:lstStyle/>
          <a:p>
            <a:r>
              <a:rPr lang="en-US" altLang="en-US" sz="4000" dirty="0">
                <a:latin typeface="Calibri Light"/>
                <a:ea typeface="ＭＳ Ｐゴシック" charset="-128"/>
              </a:rPr>
              <a:t>DNS: Root Name Servers</a:t>
            </a:r>
            <a:endParaRPr lang="en-US" altLang="en-US" dirty="0">
              <a:latin typeface="Calibri Light"/>
              <a:ea typeface="ＭＳ Ｐゴシック" charset="-128"/>
            </a:endParaRPr>
          </a:p>
        </p:txBody>
      </p:sp>
      <p:sp>
        <p:nvSpPr>
          <p:cNvPr id="151556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84188" y="1362075"/>
            <a:ext cx="8478837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 sz="2400" dirty="0">
                <a:latin typeface="Calibri"/>
                <a:ea typeface="ＭＳ Ｐゴシック" charset="-128"/>
              </a:rPr>
              <a:t>Contacted by local name server that cannot resolve name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Root name server:</a:t>
            </a:r>
          </a:p>
          <a:p>
            <a:pPr lvl="1"/>
            <a:r>
              <a:rPr lang="en-US" altLang="en-US" sz="2200" dirty="0">
                <a:latin typeface="Calibri"/>
                <a:ea typeface="ＭＳ Ｐゴシック" charset="-128"/>
              </a:rPr>
              <a:t>Contacts authoritative name server if name mapping not known</a:t>
            </a:r>
          </a:p>
          <a:p>
            <a:pPr lvl="1"/>
            <a:r>
              <a:rPr lang="en-US" altLang="en-US" sz="2200" dirty="0">
                <a:latin typeface="Calibri"/>
                <a:ea typeface="ＭＳ Ｐゴシック" charset="-128"/>
              </a:rPr>
              <a:t>Gets mapping</a:t>
            </a:r>
          </a:p>
          <a:p>
            <a:pPr lvl="1"/>
            <a:r>
              <a:rPr lang="en-US" altLang="en-US" sz="2200" dirty="0">
                <a:latin typeface="Calibri"/>
                <a:ea typeface="ＭＳ Ｐゴシック" charset="-128"/>
              </a:rPr>
              <a:t>Returns mapping to local name server </a:t>
            </a:r>
          </a:p>
        </p:txBody>
      </p:sp>
      <p:sp>
        <p:nvSpPr>
          <p:cNvPr id="176133" name="Rectangle 20"/>
          <p:cNvSpPr>
            <a:spLocks noChangeArrowheads="1"/>
          </p:cNvSpPr>
          <p:nvPr/>
        </p:nvSpPr>
        <p:spPr bwMode="auto">
          <a:xfrm>
            <a:off x="6096000" y="4992688"/>
            <a:ext cx="2957513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13 logical root name </a:t>
            </a:r>
            <a:r>
              <a:rPr kumimoji="0" lang="ja-JP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“</a:t>
            </a:r>
            <a:r>
              <a:rPr kumimoji="0" lang="en-US" altLang="ja-JP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servers</a:t>
            </a:r>
            <a:r>
              <a:rPr kumimoji="0" lang="ja-JP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”</a:t>
            </a:r>
            <a:r>
              <a:rPr kumimoji="0" lang="en-US" altLang="ja-JP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worldwide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altLang="ja-JP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each “server” replicated many times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100000"/>
              <a:tabLst/>
              <a:defRPr/>
            </a:pPr>
            <a:r>
              <a:rPr kumimoji="0" lang="en-US" altLang="ja-JP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(BGP Anycast / GSLB)</a:t>
            </a:r>
          </a:p>
        </p:txBody>
      </p:sp>
      <p:sp>
        <p:nvSpPr>
          <p:cNvPr id="151558" name="AutoShape 22"/>
          <p:cNvSpPr>
            <a:spLocks noChangeAspect="1" noChangeArrowheads="1"/>
          </p:cNvSpPr>
          <p:nvPr/>
        </p:nvSpPr>
        <p:spPr bwMode="auto">
          <a:xfrm>
            <a:off x="481013" y="3581400"/>
            <a:ext cx="5784850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pic>
        <p:nvPicPr>
          <p:cNvPr id="151559" name="Picture 23" descr="world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3" y="4378325"/>
            <a:ext cx="4319587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60" name="Text Box 25"/>
          <p:cNvSpPr txBox="1">
            <a:spLocks noChangeArrowheads="1"/>
          </p:cNvSpPr>
          <p:nvPr/>
        </p:nvSpPr>
        <p:spPr bwMode="auto">
          <a:xfrm>
            <a:off x="207963" y="5160963"/>
            <a:ext cx="2090737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a. Verisign, Los Angeles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   (5 other sites)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b. USC-ISI Marina del Rey,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l. ICANN Los Angeles,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  (41 other sites)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sp>
        <p:nvSpPr>
          <p:cNvPr id="151561" name="Freeform 26"/>
          <p:cNvSpPr>
            <a:spLocks/>
          </p:cNvSpPr>
          <p:nvPr/>
        </p:nvSpPr>
        <p:spPr bwMode="auto">
          <a:xfrm>
            <a:off x="1757363" y="5113338"/>
            <a:ext cx="531812" cy="341312"/>
          </a:xfrm>
          <a:custGeom>
            <a:avLst/>
            <a:gdLst>
              <a:gd name="T0" fmla="*/ 0 w 582"/>
              <a:gd name="T1" fmla="*/ 2147483647 h 426"/>
              <a:gd name="T2" fmla="*/ 2147483647 w 582"/>
              <a:gd name="T3" fmla="*/ 0 h 426"/>
              <a:gd name="T4" fmla="*/ 0 60000 65536"/>
              <a:gd name="T5" fmla="*/ 0 60000 65536"/>
              <a:gd name="T6" fmla="*/ 0 w 582"/>
              <a:gd name="T7" fmla="*/ 0 h 426"/>
              <a:gd name="T8" fmla="*/ 582 w 582"/>
              <a:gd name="T9" fmla="*/ 426 h 42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82" h="426">
                <a:moveTo>
                  <a:pt x="0" y="426"/>
                </a:moveTo>
                <a:lnTo>
                  <a:pt x="582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562" name="Text Box 27"/>
          <p:cNvSpPr txBox="1">
            <a:spLocks noChangeArrowheads="1"/>
          </p:cNvSpPr>
          <p:nvPr/>
        </p:nvSpPr>
        <p:spPr bwMode="auto">
          <a:xfrm>
            <a:off x="204788" y="4333875"/>
            <a:ext cx="1949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e. NASA Mt View,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f. Internet Software 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Palo Alto, CA (and 48 other   sites)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sp>
        <p:nvSpPr>
          <p:cNvPr id="151563" name="Freeform 28"/>
          <p:cNvSpPr>
            <a:spLocks/>
          </p:cNvSpPr>
          <p:nvPr/>
        </p:nvSpPr>
        <p:spPr bwMode="auto">
          <a:xfrm flipV="1">
            <a:off x="1423988" y="4868863"/>
            <a:ext cx="817562" cy="184150"/>
          </a:xfrm>
          <a:custGeom>
            <a:avLst/>
            <a:gdLst>
              <a:gd name="T0" fmla="*/ 0 w 582"/>
              <a:gd name="T1" fmla="*/ 2147483647 h 426"/>
              <a:gd name="T2" fmla="*/ 2147483647 w 582"/>
              <a:gd name="T3" fmla="*/ 0 h 426"/>
              <a:gd name="T4" fmla="*/ 0 60000 65536"/>
              <a:gd name="T5" fmla="*/ 0 60000 65536"/>
              <a:gd name="T6" fmla="*/ 0 w 582"/>
              <a:gd name="T7" fmla="*/ 0 h 426"/>
              <a:gd name="T8" fmla="*/ 582 w 582"/>
              <a:gd name="T9" fmla="*/ 426 h 42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82" h="426">
                <a:moveTo>
                  <a:pt x="0" y="426"/>
                </a:moveTo>
                <a:lnTo>
                  <a:pt x="582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564" name="Text Box 29"/>
          <p:cNvSpPr txBox="1">
            <a:spLocks noChangeArrowheads="1"/>
          </p:cNvSpPr>
          <p:nvPr/>
        </p:nvSpPr>
        <p:spPr bwMode="auto">
          <a:xfrm>
            <a:off x="4297363" y="3973513"/>
            <a:ext cx="2278062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i. Netnod, Stockholm (37 other sites)</a:t>
            </a:r>
          </a:p>
        </p:txBody>
      </p:sp>
      <p:sp>
        <p:nvSpPr>
          <p:cNvPr id="151565" name="Freeform 30"/>
          <p:cNvSpPr>
            <a:spLocks/>
          </p:cNvSpPr>
          <p:nvPr/>
        </p:nvSpPr>
        <p:spPr bwMode="auto">
          <a:xfrm>
            <a:off x="3932238" y="4068763"/>
            <a:ext cx="446087" cy="654050"/>
          </a:xfrm>
          <a:custGeom>
            <a:avLst/>
            <a:gdLst>
              <a:gd name="T0" fmla="*/ 2147483647 w 666"/>
              <a:gd name="T1" fmla="*/ 0 h 1005"/>
              <a:gd name="T2" fmla="*/ 0 w 666"/>
              <a:gd name="T3" fmla="*/ 2147483647 h 1005"/>
              <a:gd name="T4" fmla="*/ 0 60000 65536"/>
              <a:gd name="T5" fmla="*/ 0 60000 65536"/>
              <a:gd name="T6" fmla="*/ 0 w 666"/>
              <a:gd name="T7" fmla="*/ 0 h 1005"/>
              <a:gd name="T8" fmla="*/ 666 w 666"/>
              <a:gd name="T9" fmla="*/ 1005 h 100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66" h="1005">
                <a:moveTo>
                  <a:pt x="666" y="0"/>
                </a:moveTo>
                <a:lnTo>
                  <a:pt x="0" y="1005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566" name="Text Box 31"/>
          <p:cNvSpPr txBox="1">
            <a:spLocks noChangeArrowheads="1"/>
          </p:cNvSpPr>
          <p:nvPr/>
        </p:nvSpPr>
        <p:spPr bwMode="auto">
          <a:xfrm>
            <a:off x="4333875" y="3684588"/>
            <a:ext cx="251936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k. RIPE London (17 other sites)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sp>
        <p:nvSpPr>
          <p:cNvPr id="151567" name="Freeform 32"/>
          <p:cNvSpPr>
            <a:spLocks/>
          </p:cNvSpPr>
          <p:nvPr/>
        </p:nvSpPr>
        <p:spPr bwMode="auto">
          <a:xfrm>
            <a:off x="3751263" y="3862388"/>
            <a:ext cx="615950" cy="946150"/>
          </a:xfrm>
          <a:custGeom>
            <a:avLst/>
            <a:gdLst>
              <a:gd name="T0" fmla="*/ 2147483647 w 922"/>
              <a:gd name="T1" fmla="*/ 0 h 1448"/>
              <a:gd name="T2" fmla="*/ 0 w 922"/>
              <a:gd name="T3" fmla="*/ 2147483647 h 1448"/>
              <a:gd name="T4" fmla="*/ 0 60000 65536"/>
              <a:gd name="T5" fmla="*/ 0 60000 65536"/>
              <a:gd name="T6" fmla="*/ 0 w 922"/>
              <a:gd name="T7" fmla="*/ 0 h 1448"/>
              <a:gd name="T8" fmla="*/ 922 w 922"/>
              <a:gd name="T9" fmla="*/ 1448 h 144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22" h="1448">
                <a:moveTo>
                  <a:pt x="922" y="0"/>
                </a:moveTo>
                <a:lnTo>
                  <a:pt x="0" y="1448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568" name="Text Box 33"/>
          <p:cNvSpPr txBox="1">
            <a:spLocks noChangeArrowheads="1"/>
          </p:cNvSpPr>
          <p:nvPr/>
        </p:nvSpPr>
        <p:spPr bwMode="auto">
          <a:xfrm>
            <a:off x="5911850" y="4303713"/>
            <a:ext cx="1766888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m. WIDE Tokyo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(5 other sites)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sp>
        <p:nvSpPr>
          <p:cNvPr id="151569" name="Freeform 34"/>
          <p:cNvSpPr>
            <a:spLocks/>
          </p:cNvSpPr>
          <p:nvPr/>
        </p:nvSpPr>
        <p:spPr bwMode="auto">
          <a:xfrm>
            <a:off x="5575300" y="4598988"/>
            <a:ext cx="400050" cy="431800"/>
          </a:xfrm>
          <a:custGeom>
            <a:avLst/>
            <a:gdLst>
              <a:gd name="T0" fmla="*/ 2147483647 w 252"/>
              <a:gd name="T1" fmla="*/ 0 h 462"/>
              <a:gd name="T2" fmla="*/ 0 w 252"/>
              <a:gd name="T3" fmla="*/ 2147483647 h 462"/>
              <a:gd name="T4" fmla="*/ 0 60000 65536"/>
              <a:gd name="T5" fmla="*/ 0 60000 65536"/>
              <a:gd name="T6" fmla="*/ 0 w 252"/>
              <a:gd name="T7" fmla="*/ 0 h 462"/>
              <a:gd name="T8" fmla="*/ 252 w 252"/>
              <a:gd name="T9" fmla="*/ 462 h 46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52" h="462">
                <a:moveTo>
                  <a:pt x="252" y="0"/>
                </a:moveTo>
                <a:lnTo>
                  <a:pt x="0" y="462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570" name="Text Box 35"/>
          <p:cNvSpPr txBox="1">
            <a:spLocks noChangeArrowheads="1"/>
          </p:cNvSpPr>
          <p:nvPr/>
        </p:nvSpPr>
        <p:spPr bwMode="auto">
          <a:xfrm>
            <a:off x="1597025" y="3541713"/>
            <a:ext cx="2598738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c. Cogent, Herndon, VA (5 other sites)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d. U Maryland College Park, MD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h. ARL Aberdeen, MD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j. Verisign, Dulles VA (69 other sites )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pic>
        <p:nvPicPr>
          <p:cNvPr id="151571" name="Picture 24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884238"/>
            <a:ext cx="54848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1572" name="Straight Arrow Connector 2"/>
          <p:cNvCxnSpPr>
            <a:cxnSpLocks noChangeShapeType="1"/>
          </p:cNvCxnSpPr>
          <p:nvPr/>
        </p:nvCxnSpPr>
        <p:spPr bwMode="auto">
          <a:xfrm flipH="1">
            <a:off x="2878138" y="4278313"/>
            <a:ext cx="7937" cy="690562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1573" name="Text Box 35"/>
          <p:cNvSpPr txBox="1">
            <a:spLocks noChangeArrowheads="1"/>
          </p:cNvSpPr>
          <p:nvPr/>
        </p:nvSpPr>
        <p:spPr bwMode="auto">
          <a:xfrm>
            <a:off x="1550988" y="5889625"/>
            <a:ext cx="14700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g. US DoD Columbus, OH (5 other sites)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cxnSp>
        <p:nvCxnSpPr>
          <p:cNvPr id="151574" name="Straight Arrow Connector 24"/>
          <p:cNvCxnSpPr>
            <a:cxnSpLocks noChangeShapeType="1"/>
            <a:stCxn id="151573" idx="0"/>
          </p:cNvCxnSpPr>
          <p:nvPr/>
        </p:nvCxnSpPr>
        <p:spPr bwMode="auto">
          <a:xfrm flipV="1">
            <a:off x="2286000" y="4945063"/>
            <a:ext cx="481013" cy="944562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71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3" grpId="0"/>
      <p:bldP spid="151560" grpId="0"/>
      <p:bldP spid="151561" grpId="0" animBg="1"/>
      <p:bldP spid="151562" grpId="0"/>
      <p:bldP spid="151563" grpId="0" animBg="1"/>
      <p:bldP spid="151564" grpId="0"/>
      <p:bldP spid="151565" grpId="0" animBg="1"/>
      <p:bldP spid="151566" grpId="0"/>
      <p:bldP spid="151567" grpId="0" animBg="1"/>
      <p:bldP spid="151568" grpId="0"/>
      <p:bldP spid="151569" grpId="0" animBg="1"/>
      <p:bldP spid="151570" grpId="0"/>
      <p:bldP spid="15157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34950"/>
            <a:ext cx="7772400" cy="914400"/>
          </a:xfrm>
        </p:spPr>
        <p:txBody>
          <a:bodyPr/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TLD, Authoritative DNS Servers</a:t>
            </a:r>
          </a:p>
        </p:txBody>
      </p:sp>
      <p:sp>
        <p:nvSpPr>
          <p:cNvPr id="153604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600200"/>
            <a:ext cx="8159750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en-US" i="1" dirty="0">
                <a:solidFill>
                  <a:srgbClr val="000099"/>
                </a:solidFill>
                <a:latin typeface="Calibri"/>
                <a:ea typeface="ＭＳ Ｐゴシック" charset="-128"/>
              </a:rPr>
              <a:t>Top-level domain (TLD) servers: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responsible for com, org, net, edu, aero, jobs, museums, and all top-level country domains, e.g.: </a:t>
            </a:r>
            <a:r>
              <a:rPr lang="en-US" altLang="en-US" dirty="0" err="1">
                <a:latin typeface="Calibri"/>
                <a:ea typeface="ＭＳ Ｐゴシック" charset="-128"/>
              </a:rPr>
              <a:t>uk</a:t>
            </a:r>
            <a:r>
              <a:rPr lang="en-US" altLang="en-US" dirty="0">
                <a:latin typeface="Calibri"/>
                <a:ea typeface="ＭＳ Ｐゴシック" charset="-128"/>
              </a:rPr>
              <a:t>, fr, ca, jp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Network Solutions maintains servers for .com TLD</a:t>
            </a:r>
          </a:p>
          <a:p>
            <a:pPr lvl="1"/>
            <a:r>
              <a:rPr lang="en-US" altLang="en-US" dirty="0" err="1">
                <a:latin typeface="Calibri"/>
                <a:ea typeface="ＭＳ Ｐゴシック" charset="-128"/>
              </a:rPr>
              <a:t>Educause</a:t>
            </a:r>
            <a:r>
              <a:rPr lang="en-US" altLang="en-US" dirty="0">
                <a:latin typeface="Calibri"/>
                <a:ea typeface="ＭＳ Ｐゴシック" charset="-128"/>
              </a:rPr>
              <a:t> </a:t>
            </a:r>
            <a:r>
              <a:rPr lang="en-US" altLang="en-US" dirty="0" err="1">
                <a:latin typeface="Calibri"/>
                <a:ea typeface="ＭＳ Ｐゴシック" charset="-128"/>
              </a:rPr>
              <a:t>for .edu</a:t>
            </a:r>
            <a:r>
              <a:rPr lang="en-US" altLang="en-US" dirty="0">
                <a:latin typeface="Calibri"/>
                <a:ea typeface="ＭＳ Ｐゴシック" charset="-128"/>
              </a:rPr>
              <a:t> TLD</a:t>
            </a:r>
          </a:p>
          <a:p>
            <a:pPr>
              <a:buNone/>
            </a:pPr>
            <a:r>
              <a:rPr lang="en-US" altLang="en-US" i="1" dirty="0">
                <a:solidFill>
                  <a:srgbClr val="000099"/>
                </a:solidFill>
                <a:latin typeface="Calibri"/>
                <a:ea typeface="ＭＳ Ｐゴシック" charset="-128"/>
              </a:rPr>
              <a:t>Authoritative DNS servers:</a:t>
            </a:r>
            <a:r>
              <a:rPr lang="en-US" altLang="en-US" dirty="0">
                <a:latin typeface="Calibri"/>
                <a:ea typeface="ＭＳ Ｐゴシック" charset="-128"/>
              </a:rPr>
              <a:t> 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en-US" dirty="0">
                <a:latin typeface="Calibri"/>
                <a:ea typeface="ＭＳ Ｐゴシック" charset="-128"/>
              </a:rPr>
              <a:t>Organization’</a:t>
            </a:r>
            <a:r>
              <a:rPr lang="en-US" altLang="ja-JP" dirty="0">
                <a:latin typeface="Calibri"/>
                <a:ea typeface="ＭＳ Ｐゴシック" charset="-128"/>
              </a:rPr>
              <a:t>s own DNS server(s), providing authoritative hostname to IP mappings for organization’s named hosts 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can be maintained by organization or service provider</a:t>
            </a:r>
          </a:p>
          <a:p>
            <a:pPr lvl="1"/>
            <a:endParaRPr lang="en-US" altLang="en-US" dirty="0">
              <a:latin typeface="Calibri"/>
              <a:ea typeface="ＭＳ Ｐゴシック" charset="-128"/>
            </a:endParaRPr>
          </a:p>
        </p:txBody>
      </p:sp>
      <p:pic>
        <p:nvPicPr>
          <p:cNvPr id="153605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944563"/>
            <a:ext cx="63992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41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36538"/>
            <a:ext cx="7772400" cy="957262"/>
          </a:xfrm>
        </p:spPr>
        <p:txBody>
          <a:bodyPr/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Local </a:t>
            </a:r>
            <a:r>
              <a:rPr lang="en-US" altLang="en-US" sz="4000" dirty="0">
                <a:latin typeface="Calibri Light"/>
                <a:ea typeface="ＭＳ Ｐゴシック" charset="-128"/>
              </a:rPr>
              <a:t>DNS</a:t>
            </a:r>
            <a:r>
              <a:rPr lang="en-US" altLang="en-US" dirty="0">
                <a:latin typeface="Calibri Light"/>
                <a:ea typeface="ＭＳ Ｐゴシック" charset="-128"/>
              </a:rPr>
              <a:t> name server</a:t>
            </a:r>
          </a:p>
        </p:txBody>
      </p:sp>
      <p:sp>
        <p:nvSpPr>
          <p:cNvPr id="155652" name="Rectangle 3"/>
          <p:cNvSpPr>
            <a:spLocks noGrp="1" noChangeArrowheads="1"/>
          </p:cNvSpPr>
          <p:nvPr>
            <p:ph idx="1"/>
          </p:nvPr>
        </p:nvSpPr>
        <p:spPr>
          <a:xfrm>
            <a:off x="628649" y="1825625"/>
            <a:ext cx="820712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 dirty="0">
                <a:latin typeface="Calibri"/>
                <a:ea typeface="ＭＳ Ｐゴシック" charset="-128"/>
              </a:rPr>
              <a:t>does not strictly belong to hierarchy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each ISP (residential ISP, company, university) has one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also called “</a:t>
            </a:r>
            <a:r>
              <a:rPr lang="en-US" altLang="ja-JP" dirty="0">
                <a:latin typeface="Calibri"/>
                <a:ea typeface="ＭＳ Ｐゴシック" charset="-128"/>
              </a:rPr>
              <a:t>default name server”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when host makes DNS query, query is sent to its local DNS server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has local cache of recent name-to-address translation pairs (but may be out of date!)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acts as proxy, forwards query into hierarchy</a:t>
            </a:r>
          </a:p>
          <a:p>
            <a:pPr lvl="1"/>
            <a:endParaRPr lang="en-US" altLang="en-US" dirty="0">
              <a:latin typeface="Calibri"/>
              <a:ea typeface="ＭＳ Ｐゴシック" charset="-128"/>
            </a:endParaRPr>
          </a:p>
        </p:txBody>
      </p:sp>
      <p:pic>
        <p:nvPicPr>
          <p:cNvPr id="155653" name="Picture 9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969963"/>
            <a:ext cx="5548312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9686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22" name="Rectangle 66"/>
          <p:cNvSpPr>
            <a:spLocks noGrp="1" noChangeArrowheads="1"/>
          </p:cNvSpPr>
          <p:nvPr>
            <p:ph type="title"/>
          </p:nvPr>
        </p:nvSpPr>
        <p:spPr>
          <a:xfrm>
            <a:off x="533400" y="217488"/>
            <a:ext cx="4910138" cy="114300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altLang="en-US" sz="4000" dirty="0">
                <a:latin typeface="Calibri Light"/>
                <a:ea typeface="ＭＳ Ｐゴシック" charset="-128"/>
              </a:rPr>
              <a:t>DNS name </a:t>
            </a:r>
            <a:br>
              <a:rPr lang="en-US" dirty="0"/>
            </a:br>
            <a:r>
              <a:rPr lang="en-US" altLang="en-US" sz="4000" dirty="0">
                <a:latin typeface="Calibri Light"/>
                <a:ea typeface="ＭＳ Ｐゴシック" charset="-128"/>
              </a:rPr>
              <a:t>resolution example</a:t>
            </a:r>
          </a:p>
        </p:txBody>
      </p:sp>
      <p:sp>
        <p:nvSpPr>
          <p:cNvPr id="157723" name="Rectangle 67"/>
          <p:cNvSpPr>
            <a:spLocks noGrp="1" noChangeArrowheads="1"/>
          </p:cNvSpPr>
          <p:nvPr>
            <p:ph sz="half" idx="1"/>
          </p:nvPr>
        </p:nvSpPr>
        <p:spPr>
          <a:xfrm>
            <a:off x="431800" y="1725613"/>
            <a:ext cx="3565525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 sz="2400" dirty="0">
                <a:latin typeface="Calibri"/>
                <a:ea typeface="ＭＳ Ｐゴシック" charset="-128"/>
              </a:rPr>
              <a:t>host at </a:t>
            </a:r>
            <a:r>
              <a:rPr lang="en-US" altLang="en-US" sz="2400" dirty="0" err="1">
                <a:latin typeface="Calibri"/>
                <a:ea typeface="ＭＳ Ｐゴシック" charset="-128"/>
              </a:rPr>
              <a:t>cs.stanford.edu</a:t>
            </a:r>
            <a:r>
              <a:rPr lang="en-US" altLang="en-US" sz="2400" dirty="0">
                <a:latin typeface="Calibri"/>
                <a:ea typeface="ＭＳ Ｐゴシック" charset="-128"/>
              </a:rPr>
              <a:t> wants IP address for </a:t>
            </a:r>
            <a:r>
              <a:rPr lang="en-US" altLang="en-US" sz="2400" dirty="0" err="1">
                <a:latin typeface="Calibri"/>
                <a:ea typeface="ＭＳ Ｐゴシック" charset="-128"/>
              </a:rPr>
              <a:t>cs.umd.edu</a:t>
            </a:r>
            <a:endParaRPr lang="en-US" altLang="en-US" sz="2400" dirty="0">
              <a:latin typeface="Calibri"/>
              <a:ea typeface="ＭＳ Ｐゴシック" charset="-128"/>
            </a:endParaRPr>
          </a:p>
        </p:txBody>
      </p:sp>
      <p:pic>
        <p:nvPicPr>
          <p:cNvPr id="157699" name="Picture 73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1287463"/>
            <a:ext cx="41132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0" name="Text Box 5"/>
          <p:cNvSpPr txBox="1">
            <a:spLocks noChangeArrowheads="1"/>
          </p:cNvSpPr>
          <p:nvPr/>
        </p:nvSpPr>
        <p:spPr bwMode="auto">
          <a:xfrm>
            <a:off x="4206875" y="4881563"/>
            <a:ext cx="174625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requesting host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cs.stanford.edu</a:t>
            </a:r>
            <a:endParaRPr kumimoji="0" lang="en-US" altLang="en-US" sz="1600" b="0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7701" name="Text Box 6"/>
          <p:cNvSpPr txBox="1">
            <a:spLocks noChangeArrowheads="1"/>
          </p:cNvSpPr>
          <p:nvPr/>
        </p:nvSpPr>
        <p:spPr bwMode="auto">
          <a:xfrm>
            <a:off x="6977012" y="5775325"/>
            <a:ext cx="12907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cs.umd.edu</a:t>
            </a:r>
            <a:endParaRPr kumimoji="0" lang="en-US" alt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7702" name="Text Box 17"/>
          <p:cNvSpPr txBox="1">
            <a:spLocks noChangeArrowheads="1"/>
          </p:cNvSpPr>
          <p:nvPr/>
        </p:nvSpPr>
        <p:spPr bwMode="auto">
          <a:xfrm>
            <a:off x="5791200" y="481013"/>
            <a:ext cx="20113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root DNS server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2770" name="Line 18"/>
          <p:cNvSpPr>
            <a:spLocks noChangeShapeType="1"/>
          </p:cNvSpPr>
          <p:nvPr/>
        </p:nvSpPr>
        <p:spPr bwMode="auto">
          <a:xfrm flipH="1" flipV="1">
            <a:off x="5286375" y="2916238"/>
            <a:ext cx="0" cy="131445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771" name="Line 19"/>
          <p:cNvSpPr>
            <a:spLocks noChangeShapeType="1"/>
          </p:cNvSpPr>
          <p:nvPr/>
        </p:nvSpPr>
        <p:spPr bwMode="auto">
          <a:xfrm flipV="1">
            <a:off x="5400675" y="1220788"/>
            <a:ext cx="914400" cy="97155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772" name="Line 20"/>
          <p:cNvSpPr>
            <a:spLocks noChangeShapeType="1"/>
          </p:cNvSpPr>
          <p:nvPr/>
        </p:nvSpPr>
        <p:spPr bwMode="auto">
          <a:xfrm flipV="1">
            <a:off x="5686425" y="2382838"/>
            <a:ext cx="1485900" cy="952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773" name="Line 21"/>
          <p:cNvSpPr>
            <a:spLocks noChangeShapeType="1"/>
          </p:cNvSpPr>
          <p:nvPr/>
        </p:nvSpPr>
        <p:spPr bwMode="auto">
          <a:xfrm flipH="1" flipV="1">
            <a:off x="5686425" y="2554288"/>
            <a:ext cx="1419225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774" name="Line 22"/>
          <p:cNvSpPr>
            <a:spLocks noChangeShapeType="1"/>
          </p:cNvSpPr>
          <p:nvPr/>
        </p:nvSpPr>
        <p:spPr bwMode="auto">
          <a:xfrm flipH="1">
            <a:off x="5610225" y="1449388"/>
            <a:ext cx="733425" cy="7620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775" name="Line 23"/>
          <p:cNvSpPr>
            <a:spLocks noChangeShapeType="1"/>
          </p:cNvSpPr>
          <p:nvPr/>
        </p:nvSpPr>
        <p:spPr bwMode="auto">
          <a:xfrm>
            <a:off x="5476875" y="2933700"/>
            <a:ext cx="9525" cy="132397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7709" name="Group 24"/>
          <p:cNvGrpSpPr>
            <a:grpSpLocks/>
          </p:cNvGrpSpPr>
          <p:nvPr/>
        </p:nvGrpSpPr>
        <p:grpSpPr bwMode="auto">
          <a:xfrm>
            <a:off x="4179888" y="3062288"/>
            <a:ext cx="1898650" cy="611187"/>
            <a:chOff x="2831" y="2132"/>
            <a:chExt cx="1196" cy="385"/>
          </a:xfrm>
        </p:grpSpPr>
        <p:sp>
          <p:nvSpPr>
            <p:cNvPr id="157863" name="Rectangle 25"/>
            <p:cNvSpPr>
              <a:spLocks noChangeArrowheads="1"/>
            </p:cNvSpPr>
            <p:nvPr/>
          </p:nvSpPr>
          <p:spPr bwMode="auto">
            <a:xfrm>
              <a:off x="2838" y="2178"/>
              <a:ext cx="1182" cy="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64" name="Text Box 26"/>
            <p:cNvSpPr txBox="1">
              <a:spLocks noChangeArrowheads="1"/>
            </p:cNvSpPr>
            <p:nvPr/>
          </p:nvSpPr>
          <p:spPr bwMode="auto">
            <a:xfrm>
              <a:off x="2831" y="2132"/>
              <a:ext cx="1196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local DNS server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dns.stanford.edu</a:t>
              </a:r>
              <a:endParaRPr kumimoji="0" lang="en-US" alt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202779" name="Text Box 27"/>
          <p:cNvSpPr txBox="1">
            <a:spLocks noChangeArrowheads="1"/>
          </p:cNvSpPr>
          <p:nvPr/>
        </p:nvSpPr>
        <p:spPr bwMode="auto">
          <a:xfrm>
            <a:off x="4997450" y="377190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2780" name="Text Box 28"/>
          <p:cNvSpPr txBox="1">
            <a:spLocks noChangeArrowheads="1"/>
          </p:cNvSpPr>
          <p:nvPr/>
        </p:nvSpPr>
        <p:spPr bwMode="auto">
          <a:xfrm>
            <a:off x="5540375" y="1438275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2781" name="Text Box 29"/>
          <p:cNvSpPr txBox="1">
            <a:spLocks noChangeArrowheads="1"/>
          </p:cNvSpPr>
          <p:nvPr/>
        </p:nvSpPr>
        <p:spPr bwMode="auto">
          <a:xfrm>
            <a:off x="5978525" y="167640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3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2782" name="Text Box 30"/>
          <p:cNvSpPr txBox="1">
            <a:spLocks noChangeArrowheads="1"/>
          </p:cNvSpPr>
          <p:nvPr/>
        </p:nvSpPr>
        <p:spPr bwMode="auto">
          <a:xfrm>
            <a:off x="6292850" y="2085975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4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2783" name="Text Box 31"/>
          <p:cNvSpPr txBox="1">
            <a:spLocks noChangeArrowheads="1"/>
          </p:cNvSpPr>
          <p:nvPr/>
        </p:nvSpPr>
        <p:spPr bwMode="auto">
          <a:xfrm>
            <a:off x="6323013" y="257333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5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2784" name="Text Box 32"/>
          <p:cNvSpPr txBox="1">
            <a:spLocks noChangeArrowheads="1"/>
          </p:cNvSpPr>
          <p:nvPr/>
        </p:nvSpPr>
        <p:spPr bwMode="auto">
          <a:xfrm>
            <a:off x="6919913" y="361315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6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7716" name="Text Box 60"/>
          <p:cNvSpPr txBox="1">
            <a:spLocks noChangeArrowheads="1"/>
          </p:cNvSpPr>
          <p:nvPr/>
        </p:nvSpPr>
        <p:spPr bwMode="auto">
          <a:xfrm>
            <a:off x="6353175" y="4429125"/>
            <a:ext cx="23971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authoritative DNS server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dns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.cs.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umd.edu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2813" name="Text Box 61"/>
          <p:cNvSpPr txBox="1">
            <a:spLocks noChangeArrowheads="1"/>
          </p:cNvSpPr>
          <p:nvPr/>
        </p:nvSpPr>
        <p:spPr bwMode="auto">
          <a:xfrm>
            <a:off x="6292850" y="3643313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7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2814" name="Text Box 62"/>
          <p:cNvSpPr txBox="1">
            <a:spLocks noChangeArrowheads="1"/>
          </p:cNvSpPr>
          <p:nvPr/>
        </p:nvSpPr>
        <p:spPr bwMode="auto">
          <a:xfrm>
            <a:off x="5549900" y="379095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8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2815" name="Line 63"/>
          <p:cNvSpPr>
            <a:spLocks noChangeShapeType="1"/>
          </p:cNvSpPr>
          <p:nvPr/>
        </p:nvSpPr>
        <p:spPr bwMode="auto">
          <a:xfrm>
            <a:off x="5619750" y="2714625"/>
            <a:ext cx="1493838" cy="131445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816" name="Line 64"/>
          <p:cNvSpPr>
            <a:spLocks noChangeShapeType="1"/>
          </p:cNvSpPr>
          <p:nvPr/>
        </p:nvSpPr>
        <p:spPr bwMode="auto">
          <a:xfrm flipH="1" flipV="1">
            <a:off x="5580063" y="2840038"/>
            <a:ext cx="1493837" cy="130175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721" name="Text Box 65"/>
          <p:cNvSpPr txBox="1">
            <a:spLocks noChangeArrowheads="1"/>
          </p:cNvSpPr>
          <p:nvPr/>
        </p:nvSpPr>
        <p:spPr bwMode="auto">
          <a:xfrm>
            <a:off x="6551613" y="1852613"/>
            <a:ext cx="20113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TLD DNS server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7724" name="Rectangle 69"/>
          <p:cNvSpPr>
            <a:spLocks noChangeArrowheads="1"/>
          </p:cNvSpPr>
          <p:nvPr/>
        </p:nvSpPr>
        <p:spPr bwMode="auto">
          <a:xfrm>
            <a:off x="466709" y="3012376"/>
            <a:ext cx="3543162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iterated query: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contacted server replies with name of server to contact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“I don’t know this name, but ask this server”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  <p:grpSp>
        <p:nvGrpSpPr>
          <p:cNvPr id="157725" name="Group 86"/>
          <p:cNvGrpSpPr>
            <a:grpSpLocks/>
          </p:cNvGrpSpPr>
          <p:nvPr/>
        </p:nvGrpSpPr>
        <p:grpSpPr bwMode="auto">
          <a:xfrm flipH="1">
            <a:off x="7226300" y="5091113"/>
            <a:ext cx="925513" cy="795337"/>
            <a:chOff x="-44" y="1473"/>
            <a:chExt cx="981" cy="1105"/>
          </a:xfrm>
        </p:grpSpPr>
        <p:pic>
          <p:nvPicPr>
            <p:cNvPr id="157861" name="Picture 87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7862" name="Freeform 8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7726" name="Group 89"/>
          <p:cNvGrpSpPr>
            <a:grpSpLocks/>
          </p:cNvGrpSpPr>
          <p:nvPr/>
        </p:nvGrpSpPr>
        <p:grpSpPr bwMode="auto">
          <a:xfrm>
            <a:off x="4765675" y="4244975"/>
            <a:ext cx="925513" cy="795338"/>
            <a:chOff x="-44" y="1473"/>
            <a:chExt cx="981" cy="1105"/>
          </a:xfrm>
        </p:grpSpPr>
        <p:pic>
          <p:nvPicPr>
            <p:cNvPr id="157859" name="Picture 90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7860" name="Freeform 9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7727" name="Group 125"/>
          <p:cNvGrpSpPr>
            <a:grpSpLocks/>
          </p:cNvGrpSpPr>
          <p:nvPr/>
        </p:nvGrpSpPr>
        <p:grpSpPr bwMode="auto">
          <a:xfrm>
            <a:off x="7226300" y="3743325"/>
            <a:ext cx="390525" cy="641350"/>
            <a:chOff x="4140" y="429"/>
            <a:chExt cx="1425" cy="2396"/>
          </a:xfrm>
        </p:grpSpPr>
        <p:sp>
          <p:nvSpPr>
            <p:cNvPr id="157827" name="Freeform 126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828" name="Rectangle 127"/>
            <p:cNvSpPr>
              <a:spLocks noChangeArrowheads="1"/>
            </p:cNvSpPr>
            <p:nvPr/>
          </p:nvSpPr>
          <p:spPr bwMode="auto">
            <a:xfrm>
              <a:off x="4204" y="429"/>
              <a:ext cx="1048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29" name="Freeform 128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830" name="Freeform 129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831" name="Rectangle 130"/>
            <p:cNvSpPr>
              <a:spLocks noChangeArrowheads="1"/>
            </p:cNvSpPr>
            <p:nvPr/>
          </p:nvSpPr>
          <p:spPr bwMode="auto">
            <a:xfrm>
              <a:off x="4210" y="696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832" name="Group 131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57857" name="AutoShape 132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3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858" name="AutoShape 133"/>
              <p:cNvSpPr>
                <a:spLocks noChangeArrowheads="1"/>
              </p:cNvSpPr>
              <p:nvPr/>
            </p:nvSpPr>
            <p:spPr bwMode="auto">
              <a:xfrm>
                <a:off x="628" y="2583"/>
                <a:ext cx="694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833" name="Rectangle 134"/>
            <p:cNvSpPr>
              <a:spLocks noChangeArrowheads="1"/>
            </p:cNvSpPr>
            <p:nvPr/>
          </p:nvSpPr>
          <p:spPr bwMode="auto">
            <a:xfrm>
              <a:off x="4227" y="1016"/>
              <a:ext cx="591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834" name="Group 135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57855" name="AutoShape 136"/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23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856" name="AutoShape 137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4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835" name="Rectangle 138"/>
            <p:cNvSpPr>
              <a:spLocks noChangeArrowheads="1"/>
            </p:cNvSpPr>
            <p:nvPr/>
          </p:nvSpPr>
          <p:spPr bwMode="auto">
            <a:xfrm>
              <a:off x="4215" y="1360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36" name="Rectangle 139"/>
            <p:cNvSpPr>
              <a:spLocks noChangeArrowheads="1"/>
            </p:cNvSpPr>
            <p:nvPr/>
          </p:nvSpPr>
          <p:spPr bwMode="auto">
            <a:xfrm>
              <a:off x="4227" y="1657"/>
              <a:ext cx="597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837" name="Group 140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57853" name="AutoShape 141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2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854" name="AutoShape 142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838" name="Freeform 143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7839" name="Group 144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57851" name="AutoShape 145"/>
              <p:cNvSpPr>
                <a:spLocks noChangeArrowheads="1"/>
              </p:cNvSpPr>
              <p:nvPr/>
            </p:nvSpPr>
            <p:spPr bwMode="auto">
              <a:xfrm>
                <a:off x="611" y="2566"/>
                <a:ext cx="729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852" name="AutoShape 146"/>
              <p:cNvSpPr>
                <a:spLocks noChangeArrowheads="1"/>
              </p:cNvSpPr>
              <p:nvPr/>
            </p:nvSpPr>
            <p:spPr bwMode="auto">
              <a:xfrm>
                <a:off x="626" y="2583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840" name="Rectangle 147"/>
            <p:cNvSpPr>
              <a:spLocks noChangeArrowheads="1"/>
            </p:cNvSpPr>
            <p:nvPr/>
          </p:nvSpPr>
          <p:spPr bwMode="auto">
            <a:xfrm>
              <a:off x="5252" y="429"/>
              <a:ext cx="64" cy="2289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41" name="Freeform 148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842" name="Freeform 149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843" name="Oval 150"/>
            <p:cNvSpPr>
              <a:spLocks noChangeArrowheads="1"/>
            </p:cNvSpPr>
            <p:nvPr/>
          </p:nvSpPr>
          <p:spPr bwMode="auto">
            <a:xfrm>
              <a:off x="5519" y="2611"/>
              <a:ext cx="46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44" name="Freeform 151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845" name="AutoShape 152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46" name="AutoShape 153"/>
            <p:cNvSpPr>
              <a:spLocks noChangeArrowheads="1"/>
            </p:cNvSpPr>
            <p:nvPr/>
          </p:nvSpPr>
          <p:spPr bwMode="auto">
            <a:xfrm>
              <a:off x="4204" y="2712"/>
              <a:ext cx="107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47" name="Oval 154"/>
            <p:cNvSpPr>
              <a:spLocks noChangeArrowheads="1"/>
            </p:cNvSpPr>
            <p:nvPr/>
          </p:nvSpPr>
          <p:spPr bwMode="auto">
            <a:xfrm>
              <a:off x="4308" y="2380"/>
              <a:ext cx="156" cy="14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48" name="Oval 155"/>
            <p:cNvSpPr>
              <a:spLocks noChangeArrowheads="1"/>
            </p:cNvSpPr>
            <p:nvPr/>
          </p:nvSpPr>
          <p:spPr bwMode="auto">
            <a:xfrm>
              <a:off x="4488" y="2386"/>
              <a:ext cx="156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49" name="Oval 156"/>
            <p:cNvSpPr>
              <a:spLocks noChangeArrowheads="1"/>
            </p:cNvSpPr>
            <p:nvPr/>
          </p:nvSpPr>
          <p:spPr bwMode="auto">
            <a:xfrm>
              <a:off x="4661" y="2380"/>
              <a:ext cx="156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50" name="Rectangle 157"/>
            <p:cNvSpPr>
              <a:spLocks noChangeArrowheads="1"/>
            </p:cNvSpPr>
            <p:nvPr/>
          </p:nvSpPr>
          <p:spPr bwMode="auto">
            <a:xfrm>
              <a:off x="5061" y="1835"/>
              <a:ext cx="87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57728" name="Group 158"/>
          <p:cNvGrpSpPr>
            <a:grpSpLocks/>
          </p:cNvGrpSpPr>
          <p:nvPr/>
        </p:nvGrpSpPr>
        <p:grpSpPr bwMode="auto">
          <a:xfrm>
            <a:off x="5222875" y="2230438"/>
            <a:ext cx="390525" cy="641350"/>
            <a:chOff x="4140" y="429"/>
            <a:chExt cx="1425" cy="2396"/>
          </a:xfrm>
        </p:grpSpPr>
        <p:sp>
          <p:nvSpPr>
            <p:cNvPr id="157795" name="Freeform 159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796" name="Rectangle 160"/>
            <p:cNvSpPr>
              <a:spLocks noChangeArrowheads="1"/>
            </p:cNvSpPr>
            <p:nvPr/>
          </p:nvSpPr>
          <p:spPr bwMode="auto">
            <a:xfrm>
              <a:off x="4204" y="429"/>
              <a:ext cx="1048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97" name="Freeform 161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798" name="Freeform 162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799" name="Rectangle 163"/>
            <p:cNvSpPr>
              <a:spLocks noChangeArrowheads="1"/>
            </p:cNvSpPr>
            <p:nvPr/>
          </p:nvSpPr>
          <p:spPr bwMode="auto">
            <a:xfrm>
              <a:off x="4210" y="696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800" name="Group 164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57825" name="AutoShape 165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3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826" name="AutoShape 166"/>
              <p:cNvSpPr>
                <a:spLocks noChangeArrowheads="1"/>
              </p:cNvSpPr>
              <p:nvPr/>
            </p:nvSpPr>
            <p:spPr bwMode="auto">
              <a:xfrm>
                <a:off x="628" y="2583"/>
                <a:ext cx="694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801" name="Rectangle 167"/>
            <p:cNvSpPr>
              <a:spLocks noChangeArrowheads="1"/>
            </p:cNvSpPr>
            <p:nvPr/>
          </p:nvSpPr>
          <p:spPr bwMode="auto">
            <a:xfrm>
              <a:off x="4227" y="1016"/>
              <a:ext cx="591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802" name="Group 168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57823" name="AutoShape 169"/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23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824" name="AutoShape 170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4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803" name="Rectangle 171"/>
            <p:cNvSpPr>
              <a:spLocks noChangeArrowheads="1"/>
            </p:cNvSpPr>
            <p:nvPr/>
          </p:nvSpPr>
          <p:spPr bwMode="auto">
            <a:xfrm>
              <a:off x="4215" y="1360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04" name="Rectangle 172"/>
            <p:cNvSpPr>
              <a:spLocks noChangeArrowheads="1"/>
            </p:cNvSpPr>
            <p:nvPr/>
          </p:nvSpPr>
          <p:spPr bwMode="auto">
            <a:xfrm>
              <a:off x="4227" y="1657"/>
              <a:ext cx="597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805" name="Group 173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57821" name="AutoShape 174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2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822" name="AutoShape 175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806" name="Freeform 176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7807" name="Group 177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57819" name="AutoShape 178"/>
              <p:cNvSpPr>
                <a:spLocks noChangeArrowheads="1"/>
              </p:cNvSpPr>
              <p:nvPr/>
            </p:nvSpPr>
            <p:spPr bwMode="auto">
              <a:xfrm>
                <a:off x="611" y="2566"/>
                <a:ext cx="729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820" name="AutoShape 179"/>
              <p:cNvSpPr>
                <a:spLocks noChangeArrowheads="1"/>
              </p:cNvSpPr>
              <p:nvPr/>
            </p:nvSpPr>
            <p:spPr bwMode="auto">
              <a:xfrm>
                <a:off x="626" y="2583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808" name="Rectangle 180"/>
            <p:cNvSpPr>
              <a:spLocks noChangeArrowheads="1"/>
            </p:cNvSpPr>
            <p:nvPr/>
          </p:nvSpPr>
          <p:spPr bwMode="auto">
            <a:xfrm>
              <a:off x="5252" y="429"/>
              <a:ext cx="64" cy="2289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09" name="Freeform 181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810" name="Freeform 182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811" name="Oval 183"/>
            <p:cNvSpPr>
              <a:spLocks noChangeArrowheads="1"/>
            </p:cNvSpPr>
            <p:nvPr/>
          </p:nvSpPr>
          <p:spPr bwMode="auto">
            <a:xfrm>
              <a:off x="5519" y="2611"/>
              <a:ext cx="46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12" name="Freeform 184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813" name="AutoShape 185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14" name="AutoShape 186"/>
            <p:cNvSpPr>
              <a:spLocks noChangeArrowheads="1"/>
            </p:cNvSpPr>
            <p:nvPr/>
          </p:nvSpPr>
          <p:spPr bwMode="auto">
            <a:xfrm>
              <a:off x="4204" y="2712"/>
              <a:ext cx="107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15" name="Oval 187"/>
            <p:cNvSpPr>
              <a:spLocks noChangeArrowheads="1"/>
            </p:cNvSpPr>
            <p:nvPr/>
          </p:nvSpPr>
          <p:spPr bwMode="auto">
            <a:xfrm>
              <a:off x="4308" y="2380"/>
              <a:ext cx="156" cy="14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16" name="Oval 188"/>
            <p:cNvSpPr>
              <a:spLocks noChangeArrowheads="1"/>
            </p:cNvSpPr>
            <p:nvPr/>
          </p:nvSpPr>
          <p:spPr bwMode="auto">
            <a:xfrm>
              <a:off x="4488" y="2386"/>
              <a:ext cx="156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17" name="Oval 189"/>
            <p:cNvSpPr>
              <a:spLocks noChangeArrowheads="1"/>
            </p:cNvSpPr>
            <p:nvPr/>
          </p:nvSpPr>
          <p:spPr bwMode="auto">
            <a:xfrm>
              <a:off x="4661" y="2380"/>
              <a:ext cx="156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18" name="Rectangle 190"/>
            <p:cNvSpPr>
              <a:spLocks noChangeArrowheads="1"/>
            </p:cNvSpPr>
            <p:nvPr/>
          </p:nvSpPr>
          <p:spPr bwMode="auto">
            <a:xfrm>
              <a:off x="5061" y="1835"/>
              <a:ext cx="87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57729" name="Group 224"/>
          <p:cNvGrpSpPr>
            <a:grpSpLocks/>
          </p:cNvGrpSpPr>
          <p:nvPr/>
        </p:nvGrpSpPr>
        <p:grpSpPr bwMode="auto">
          <a:xfrm>
            <a:off x="6376988" y="968375"/>
            <a:ext cx="390525" cy="641350"/>
            <a:chOff x="4140" y="429"/>
            <a:chExt cx="1425" cy="2396"/>
          </a:xfrm>
        </p:grpSpPr>
        <p:sp>
          <p:nvSpPr>
            <p:cNvPr id="157763" name="Freeform 225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764" name="Rectangle 226"/>
            <p:cNvSpPr>
              <a:spLocks noChangeArrowheads="1"/>
            </p:cNvSpPr>
            <p:nvPr/>
          </p:nvSpPr>
          <p:spPr bwMode="auto">
            <a:xfrm>
              <a:off x="4204" y="429"/>
              <a:ext cx="1048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65" name="Freeform 227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766" name="Freeform 228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767" name="Rectangle 229"/>
            <p:cNvSpPr>
              <a:spLocks noChangeArrowheads="1"/>
            </p:cNvSpPr>
            <p:nvPr/>
          </p:nvSpPr>
          <p:spPr bwMode="auto">
            <a:xfrm>
              <a:off x="4210" y="696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768" name="Group 230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57793" name="AutoShape 231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3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794" name="AutoShape 232"/>
              <p:cNvSpPr>
                <a:spLocks noChangeArrowheads="1"/>
              </p:cNvSpPr>
              <p:nvPr/>
            </p:nvSpPr>
            <p:spPr bwMode="auto">
              <a:xfrm>
                <a:off x="627" y="2583"/>
                <a:ext cx="694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769" name="Rectangle 233"/>
            <p:cNvSpPr>
              <a:spLocks noChangeArrowheads="1"/>
            </p:cNvSpPr>
            <p:nvPr/>
          </p:nvSpPr>
          <p:spPr bwMode="auto">
            <a:xfrm>
              <a:off x="4227" y="1016"/>
              <a:ext cx="591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770" name="Group 234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57791" name="AutoShape 235"/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23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792" name="AutoShape 236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4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771" name="Rectangle 237"/>
            <p:cNvSpPr>
              <a:spLocks noChangeArrowheads="1"/>
            </p:cNvSpPr>
            <p:nvPr/>
          </p:nvSpPr>
          <p:spPr bwMode="auto">
            <a:xfrm>
              <a:off x="4215" y="1360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72" name="Rectangle 238"/>
            <p:cNvSpPr>
              <a:spLocks noChangeArrowheads="1"/>
            </p:cNvSpPr>
            <p:nvPr/>
          </p:nvSpPr>
          <p:spPr bwMode="auto">
            <a:xfrm>
              <a:off x="4227" y="1657"/>
              <a:ext cx="597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773" name="Group 239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57789" name="AutoShape 240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2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790" name="AutoShape 241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774" name="Freeform 242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7775" name="Group 243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57787" name="AutoShape 244"/>
              <p:cNvSpPr>
                <a:spLocks noChangeArrowheads="1"/>
              </p:cNvSpPr>
              <p:nvPr/>
            </p:nvSpPr>
            <p:spPr bwMode="auto">
              <a:xfrm>
                <a:off x="611" y="2566"/>
                <a:ext cx="729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788" name="AutoShape 245"/>
              <p:cNvSpPr>
                <a:spLocks noChangeArrowheads="1"/>
              </p:cNvSpPr>
              <p:nvPr/>
            </p:nvSpPr>
            <p:spPr bwMode="auto">
              <a:xfrm>
                <a:off x="625" y="2583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776" name="Rectangle 246"/>
            <p:cNvSpPr>
              <a:spLocks noChangeArrowheads="1"/>
            </p:cNvSpPr>
            <p:nvPr/>
          </p:nvSpPr>
          <p:spPr bwMode="auto">
            <a:xfrm>
              <a:off x="5252" y="429"/>
              <a:ext cx="64" cy="2289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77" name="Freeform 247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778" name="Freeform 248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779" name="Oval 249"/>
            <p:cNvSpPr>
              <a:spLocks noChangeArrowheads="1"/>
            </p:cNvSpPr>
            <p:nvPr/>
          </p:nvSpPr>
          <p:spPr bwMode="auto">
            <a:xfrm>
              <a:off x="5519" y="2611"/>
              <a:ext cx="46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80" name="Freeform 250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781" name="AutoShape 251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82" name="AutoShape 252"/>
            <p:cNvSpPr>
              <a:spLocks noChangeArrowheads="1"/>
            </p:cNvSpPr>
            <p:nvPr/>
          </p:nvSpPr>
          <p:spPr bwMode="auto">
            <a:xfrm>
              <a:off x="4204" y="2712"/>
              <a:ext cx="107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83" name="Oval 253"/>
            <p:cNvSpPr>
              <a:spLocks noChangeArrowheads="1"/>
            </p:cNvSpPr>
            <p:nvPr/>
          </p:nvSpPr>
          <p:spPr bwMode="auto">
            <a:xfrm>
              <a:off x="4308" y="2380"/>
              <a:ext cx="156" cy="14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84" name="Oval 254"/>
            <p:cNvSpPr>
              <a:spLocks noChangeArrowheads="1"/>
            </p:cNvSpPr>
            <p:nvPr/>
          </p:nvSpPr>
          <p:spPr bwMode="auto">
            <a:xfrm>
              <a:off x="4488" y="2386"/>
              <a:ext cx="156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85" name="Oval 255"/>
            <p:cNvSpPr>
              <a:spLocks noChangeArrowheads="1"/>
            </p:cNvSpPr>
            <p:nvPr/>
          </p:nvSpPr>
          <p:spPr bwMode="auto">
            <a:xfrm>
              <a:off x="4661" y="2380"/>
              <a:ext cx="156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86" name="Rectangle 256"/>
            <p:cNvSpPr>
              <a:spLocks noChangeArrowheads="1"/>
            </p:cNvSpPr>
            <p:nvPr/>
          </p:nvSpPr>
          <p:spPr bwMode="auto">
            <a:xfrm>
              <a:off x="5061" y="1835"/>
              <a:ext cx="87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57730" name="Group 257"/>
          <p:cNvGrpSpPr>
            <a:grpSpLocks/>
          </p:cNvGrpSpPr>
          <p:nvPr/>
        </p:nvGrpSpPr>
        <p:grpSpPr bwMode="auto">
          <a:xfrm>
            <a:off x="7192963" y="2220913"/>
            <a:ext cx="390525" cy="641350"/>
            <a:chOff x="4140" y="429"/>
            <a:chExt cx="1425" cy="2396"/>
          </a:xfrm>
        </p:grpSpPr>
        <p:sp>
          <p:nvSpPr>
            <p:cNvPr id="157731" name="Freeform 258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732" name="Rectangle 259"/>
            <p:cNvSpPr>
              <a:spLocks noChangeArrowheads="1"/>
            </p:cNvSpPr>
            <p:nvPr/>
          </p:nvSpPr>
          <p:spPr bwMode="auto">
            <a:xfrm>
              <a:off x="4204" y="429"/>
              <a:ext cx="1048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33" name="Freeform 260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734" name="Freeform 261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735" name="Rectangle 262"/>
            <p:cNvSpPr>
              <a:spLocks noChangeArrowheads="1"/>
            </p:cNvSpPr>
            <p:nvPr/>
          </p:nvSpPr>
          <p:spPr bwMode="auto">
            <a:xfrm>
              <a:off x="4210" y="696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736" name="Group 263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57761" name="AutoShape 264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3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762" name="AutoShape 265"/>
              <p:cNvSpPr>
                <a:spLocks noChangeArrowheads="1"/>
              </p:cNvSpPr>
              <p:nvPr/>
            </p:nvSpPr>
            <p:spPr bwMode="auto">
              <a:xfrm>
                <a:off x="627" y="2583"/>
                <a:ext cx="694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737" name="Rectangle 266"/>
            <p:cNvSpPr>
              <a:spLocks noChangeArrowheads="1"/>
            </p:cNvSpPr>
            <p:nvPr/>
          </p:nvSpPr>
          <p:spPr bwMode="auto">
            <a:xfrm>
              <a:off x="4227" y="1016"/>
              <a:ext cx="591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738" name="Group 267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57759" name="AutoShape 268"/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23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760" name="AutoShape 269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4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739" name="Rectangle 270"/>
            <p:cNvSpPr>
              <a:spLocks noChangeArrowheads="1"/>
            </p:cNvSpPr>
            <p:nvPr/>
          </p:nvSpPr>
          <p:spPr bwMode="auto">
            <a:xfrm>
              <a:off x="4215" y="1360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40" name="Rectangle 271"/>
            <p:cNvSpPr>
              <a:spLocks noChangeArrowheads="1"/>
            </p:cNvSpPr>
            <p:nvPr/>
          </p:nvSpPr>
          <p:spPr bwMode="auto">
            <a:xfrm>
              <a:off x="4227" y="1657"/>
              <a:ext cx="597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741" name="Group 272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57757" name="AutoShape 273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2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758" name="AutoShape 274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742" name="Freeform 275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7743" name="Group 276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57755" name="AutoShape 277"/>
              <p:cNvSpPr>
                <a:spLocks noChangeArrowheads="1"/>
              </p:cNvSpPr>
              <p:nvPr/>
            </p:nvSpPr>
            <p:spPr bwMode="auto">
              <a:xfrm>
                <a:off x="611" y="2566"/>
                <a:ext cx="729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756" name="AutoShape 278"/>
              <p:cNvSpPr>
                <a:spLocks noChangeArrowheads="1"/>
              </p:cNvSpPr>
              <p:nvPr/>
            </p:nvSpPr>
            <p:spPr bwMode="auto">
              <a:xfrm>
                <a:off x="625" y="2583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744" name="Rectangle 279"/>
            <p:cNvSpPr>
              <a:spLocks noChangeArrowheads="1"/>
            </p:cNvSpPr>
            <p:nvPr/>
          </p:nvSpPr>
          <p:spPr bwMode="auto">
            <a:xfrm>
              <a:off x="5252" y="429"/>
              <a:ext cx="64" cy="2289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45" name="Freeform 280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746" name="Freeform 281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747" name="Oval 282"/>
            <p:cNvSpPr>
              <a:spLocks noChangeArrowheads="1"/>
            </p:cNvSpPr>
            <p:nvPr/>
          </p:nvSpPr>
          <p:spPr bwMode="auto">
            <a:xfrm>
              <a:off x="5519" y="2611"/>
              <a:ext cx="46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48" name="Freeform 283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749" name="AutoShape 284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50" name="AutoShape 285"/>
            <p:cNvSpPr>
              <a:spLocks noChangeArrowheads="1"/>
            </p:cNvSpPr>
            <p:nvPr/>
          </p:nvSpPr>
          <p:spPr bwMode="auto">
            <a:xfrm>
              <a:off x="4204" y="2712"/>
              <a:ext cx="107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51" name="Oval 286"/>
            <p:cNvSpPr>
              <a:spLocks noChangeArrowheads="1"/>
            </p:cNvSpPr>
            <p:nvPr/>
          </p:nvSpPr>
          <p:spPr bwMode="auto">
            <a:xfrm>
              <a:off x="4308" y="2380"/>
              <a:ext cx="156" cy="14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52" name="Oval 287"/>
            <p:cNvSpPr>
              <a:spLocks noChangeArrowheads="1"/>
            </p:cNvSpPr>
            <p:nvPr/>
          </p:nvSpPr>
          <p:spPr bwMode="auto">
            <a:xfrm>
              <a:off x="4488" y="2386"/>
              <a:ext cx="156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53" name="Oval 288"/>
            <p:cNvSpPr>
              <a:spLocks noChangeArrowheads="1"/>
            </p:cNvSpPr>
            <p:nvPr/>
          </p:nvSpPr>
          <p:spPr bwMode="auto">
            <a:xfrm>
              <a:off x="4661" y="2380"/>
              <a:ext cx="156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54" name="Rectangle 289"/>
            <p:cNvSpPr>
              <a:spLocks noChangeArrowheads="1"/>
            </p:cNvSpPr>
            <p:nvPr/>
          </p:nvSpPr>
          <p:spPr bwMode="auto">
            <a:xfrm>
              <a:off x="5061" y="1835"/>
              <a:ext cx="87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38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70" grpId="0" animBg="1"/>
      <p:bldP spid="202771" grpId="0" animBg="1"/>
      <p:bldP spid="202772" grpId="0" animBg="1"/>
      <p:bldP spid="202773" grpId="0" animBg="1"/>
      <p:bldP spid="202774" grpId="0" animBg="1"/>
      <p:bldP spid="202775" grpId="0" animBg="1"/>
      <p:bldP spid="202779" grpId="0"/>
      <p:bldP spid="202780" grpId="0"/>
      <p:bldP spid="202781" grpId="0"/>
      <p:bldP spid="202782" grpId="0"/>
      <p:bldP spid="202783" grpId="0"/>
      <p:bldP spid="202784" grpId="0"/>
      <p:bldP spid="202813" grpId="0"/>
      <p:bldP spid="202814" grpId="0"/>
      <p:bldP spid="202815" grpId="0" animBg="1"/>
      <p:bldP spid="202816" grpId="0" animBg="1"/>
      <p:bldP spid="1577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7" name="Text Box 24"/>
          <p:cNvSpPr txBox="1">
            <a:spLocks noChangeArrowheads="1"/>
          </p:cNvSpPr>
          <p:nvPr/>
        </p:nvSpPr>
        <p:spPr bwMode="auto">
          <a:xfrm>
            <a:off x="7462838" y="325755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4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48" name="Text Box 25"/>
          <p:cNvSpPr txBox="1">
            <a:spLocks noChangeArrowheads="1"/>
          </p:cNvSpPr>
          <p:nvPr/>
        </p:nvSpPr>
        <p:spPr bwMode="auto">
          <a:xfrm>
            <a:off x="7005638" y="333375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5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49" name="Text Box 26"/>
          <p:cNvSpPr txBox="1">
            <a:spLocks noChangeArrowheads="1"/>
          </p:cNvSpPr>
          <p:nvPr/>
        </p:nvSpPr>
        <p:spPr bwMode="auto">
          <a:xfrm>
            <a:off x="6724650" y="181768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6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50" name="Line 60"/>
          <p:cNvSpPr>
            <a:spLocks noChangeShapeType="1"/>
          </p:cNvSpPr>
          <p:nvPr/>
        </p:nvSpPr>
        <p:spPr bwMode="auto">
          <a:xfrm>
            <a:off x="7440613" y="2941638"/>
            <a:ext cx="0" cy="674687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751" name="Line 61"/>
          <p:cNvSpPr>
            <a:spLocks noChangeShapeType="1"/>
          </p:cNvSpPr>
          <p:nvPr/>
        </p:nvSpPr>
        <p:spPr bwMode="auto">
          <a:xfrm flipH="1" flipV="1">
            <a:off x="7319963" y="2952750"/>
            <a:ext cx="0" cy="719138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752" name="Line 62"/>
          <p:cNvSpPr>
            <a:spLocks noChangeShapeType="1"/>
          </p:cNvSpPr>
          <p:nvPr/>
        </p:nvSpPr>
        <p:spPr bwMode="auto">
          <a:xfrm flipH="1" flipV="1">
            <a:off x="6799263" y="1541463"/>
            <a:ext cx="458787" cy="566737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753" name="Text Box 63"/>
          <p:cNvSpPr txBox="1">
            <a:spLocks noChangeArrowheads="1"/>
          </p:cNvSpPr>
          <p:nvPr/>
        </p:nvSpPr>
        <p:spPr bwMode="auto">
          <a:xfrm>
            <a:off x="7143750" y="139065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3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54" name="Rectangle 67"/>
          <p:cNvSpPr>
            <a:spLocks noChangeArrowheads="1"/>
          </p:cNvSpPr>
          <p:nvPr/>
        </p:nvSpPr>
        <p:spPr bwMode="auto">
          <a:xfrm>
            <a:off x="468312" y="1687513"/>
            <a:ext cx="3506787" cy="231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recursive query: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puts burden of name resolution on contacted name server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heavy load at upper levels of hierarchy?</a:t>
            </a:r>
          </a:p>
        </p:txBody>
      </p:sp>
      <p:sp>
        <p:nvSpPr>
          <p:cNvPr id="159755" name="Text Box 5"/>
          <p:cNvSpPr txBox="1">
            <a:spLocks noChangeArrowheads="1"/>
          </p:cNvSpPr>
          <p:nvPr/>
        </p:nvSpPr>
        <p:spPr bwMode="auto">
          <a:xfrm>
            <a:off x="4206875" y="4881563"/>
            <a:ext cx="174625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requesting host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cs.stanford.edu</a:t>
            </a:r>
            <a:endParaRPr kumimoji="0" lang="en-US" altLang="en-US" sz="1600" b="0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56" name="Text Box 6"/>
          <p:cNvSpPr txBox="1">
            <a:spLocks noChangeArrowheads="1"/>
          </p:cNvSpPr>
          <p:nvPr/>
        </p:nvSpPr>
        <p:spPr bwMode="auto">
          <a:xfrm>
            <a:off x="6999457" y="5775325"/>
            <a:ext cx="124585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cs.umd.edu</a:t>
            </a:r>
            <a:endParaRPr kumimoji="0" lang="en-US" alt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57" name="Text Box 17"/>
          <p:cNvSpPr txBox="1">
            <a:spLocks noChangeArrowheads="1"/>
          </p:cNvSpPr>
          <p:nvPr/>
        </p:nvSpPr>
        <p:spPr bwMode="auto">
          <a:xfrm>
            <a:off x="5791200" y="481013"/>
            <a:ext cx="20113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root DNS server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58" name="Line 18"/>
          <p:cNvSpPr>
            <a:spLocks noChangeShapeType="1"/>
          </p:cNvSpPr>
          <p:nvPr/>
        </p:nvSpPr>
        <p:spPr bwMode="auto">
          <a:xfrm flipH="1" flipV="1">
            <a:off x="5286375" y="2916238"/>
            <a:ext cx="0" cy="131445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759" name="Line 19"/>
          <p:cNvSpPr>
            <a:spLocks noChangeShapeType="1"/>
          </p:cNvSpPr>
          <p:nvPr/>
        </p:nvSpPr>
        <p:spPr bwMode="auto">
          <a:xfrm flipV="1">
            <a:off x="5391150" y="1220788"/>
            <a:ext cx="914400" cy="97155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760" name="Line 22"/>
          <p:cNvSpPr>
            <a:spLocks noChangeShapeType="1"/>
          </p:cNvSpPr>
          <p:nvPr/>
        </p:nvSpPr>
        <p:spPr bwMode="auto">
          <a:xfrm flipH="1">
            <a:off x="5619750" y="1449388"/>
            <a:ext cx="733425" cy="7620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761" name="Line 23"/>
          <p:cNvSpPr>
            <a:spLocks noChangeShapeType="1"/>
          </p:cNvSpPr>
          <p:nvPr/>
        </p:nvSpPr>
        <p:spPr bwMode="auto">
          <a:xfrm>
            <a:off x="5476875" y="2944813"/>
            <a:ext cx="9525" cy="132397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9762" name="Group 24"/>
          <p:cNvGrpSpPr>
            <a:grpSpLocks/>
          </p:cNvGrpSpPr>
          <p:nvPr/>
        </p:nvGrpSpPr>
        <p:grpSpPr bwMode="auto">
          <a:xfrm>
            <a:off x="4179888" y="3062288"/>
            <a:ext cx="1898650" cy="611187"/>
            <a:chOff x="2831" y="2132"/>
            <a:chExt cx="1196" cy="385"/>
          </a:xfrm>
        </p:grpSpPr>
        <p:sp>
          <p:nvSpPr>
            <p:cNvPr id="159910" name="Rectangle 25"/>
            <p:cNvSpPr>
              <a:spLocks noChangeArrowheads="1"/>
            </p:cNvSpPr>
            <p:nvPr/>
          </p:nvSpPr>
          <p:spPr bwMode="auto">
            <a:xfrm>
              <a:off x="2838" y="2178"/>
              <a:ext cx="1182" cy="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911" name="Text Box 26"/>
            <p:cNvSpPr txBox="1">
              <a:spLocks noChangeArrowheads="1"/>
            </p:cNvSpPr>
            <p:nvPr/>
          </p:nvSpPr>
          <p:spPr bwMode="auto">
            <a:xfrm>
              <a:off x="2831" y="2132"/>
              <a:ext cx="1196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local DNS server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dns.stanford.edu</a:t>
              </a:r>
              <a:endParaRPr kumimoji="0" lang="en-US" alt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159763" name="Text Box 27"/>
          <p:cNvSpPr txBox="1">
            <a:spLocks noChangeArrowheads="1"/>
          </p:cNvSpPr>
          <p:nvPr/>
        </p:nvSpPr>
        <p:spPr bwMode="auto">
          <a:xfrm>
            <a:off x="4997450" y="377190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64" name="Text Box 28"/>
          <p:cNvSpPr txBox="1">
            <a:spLocks noChangeArrowheads="1"/>
          </p:cNvSpPr>
          <p:nvPr/>
        </p:nvSpPr>
        <p:spPr bwMode="auto">
          <a:xfrm>
            <a:off x="5540375" y="1438275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65" name="Text Box 29"/>
          <p:cNvSpPr txBox="1">
            <a:spLocks noChangeArrowheads="1"/>
          </p:cNvSpPr>
          <p:nvPr/>
        </p:nvSpPr>
        <p:spPr bwMode="auto">
          <a:xfrm>
            <a:off x="5978525" y="167640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7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66" name="Text Box 60"/>
          <p:cNvSpPr txBox="1">
            <a:spLocks noChangeArrowheads="1"/>
          </p:cNvSpPr>
          <p:nvPr/>
        </p:nvSpPr>
        <p:spPr bwMode="auto">
          <a:xfrm>
            <a:off x="6353175" y="4429125"/>
            <a:ext cx="23971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authoritative DNS server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dns.cs.umd.edu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67" name="Text Box 62"/>
          <p:cNvSpPr txBox="1">
            <a:spLocks noChangeArrowheads="1"/>
          </p:cNvSpPr>
          <p:nvPr/>
        </p:nvSpPr>
        <p:spPr bwMode="auto">
          <a:xfrm>
            <a:off x="5549900" y="3781425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8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68" name="Line 62"/>
          <p:cNvSpPr>
            <a:spLocks noChangeShapeType="1"/>
          </p:cNvSpPr>
          <p:nvPr/>
        </p:nvSpPr>
        <p:spPr bwMode="auto">
          <a:xfrm flipH="1" flipV="1">
            <a:off x="6853238" y="1333500"/>
            <a:ext cx="600075" cy="741363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9769" name="Picture 137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1287463"/>
            <a:ext cx="41132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70" name="Rectangle 66"/>
          <p:cNvSpPr>
            <a:spLocks noChangeArrowheads="1"/>
          </p:cNvSpPr>
          <p:nvPr/>
        </p:nvSpPr>
        <p:spPr bwMode="auto">
          <a:xfrm>
            <a:off x="533400" y="217488"/>
            <a:ext cx="49101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ＭＳ Ｐゴシック" charset="-128"/>
                <a:cs typeface="+mn-cs"/>
              </a:rPr>
              <a:t>DNS name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 charset="-128"/>
                <a:cs typeface="+mn-cs"/>
              </a:rPr>
            </a:b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ＭＳ Ｐゴシック" charset="-128"/>
                <a:cs typeface="+mn-cs"/>
              </a:rPr>
              <a:t>resolution example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ＭＳ Ｐゴシック" charset="-128"/>
              <a:cs typeface="+mn-cs"/>
            </a:endParaRPr>
          </a:p>
        </p:txBody>
      </p:sp>
      <p:sp>
        <p:nvSpPr>
          <p:cNvPr id="159771" name="Text Box 65"/>
          <p:cNvSpPr txBox="1">
            <a:spLocks noChangeArrowheads="1"/>
          </p:cNvSpPr>
          <p:nvPr/>
        </p:nvSpPr>
        <p:spPr bwMode="auto">
          <a:xfrm>
            <a:off x="7600950" y="2287588"/>
            <a:ext cx="132556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TLD DNS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server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159772" name="Group 140"/>
          <p:cNvGrpSpPr>
            <a:grpSpLocks/>
          </p:cNvGrpSpPr>
          <p:nvPr/>
        </p:nvGrpSpPr>
        <p:grpSpPr bwMode="auto">
          <a:xfrm flipH="1">
            <a:off x="7226300" y="5091113"/>
            <a:ext cx="925513" cy="795337"/>
            <a:chOff x="-44" y="1473"/>
            <a:chExt cx="981" cy="1105"/>
          </a:xfrm>
        </p:grpSpPr>
        <p:pic>
          <p:nvPicPr>
            <p:cNvPr id="159908" name="Picture 141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9909" name="Freeform 142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9773" name="Group 143"/>
          <p:cNvGrpSpPr>
            <a:grpSpLocks/>
          </p:cNvGrpSpPr>
          <p:nvPr/>
        </p:nvGrpSpPr>
        <p:grpSpPr bwMode="auto">
          <a:xfrm>
            <a:off x="4765675" y="4244975"/>
            <a:ext cx="925513" cy="795338"/>
            <a:chOff x="-44" y="1473"/>
            <a:chExt cx="981" cy="1105"/>
          </a:xfrm>
        </p:grpSpPr>
        <p:pic>
          <p:nvPicPr>
            <p:cNvPr id="159906" name="Picture 144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9907" name="Freeform 145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9774" name="Group 146"/>
          <p:cNvGrpSpPr>
            <a:grpSpLocks/>
          </p:cNvGrpSpPr>
          <p:nvPr/>
        </p:nvGrpSpPr>
        <p:grpSpPr bwMode="auto">
          <a:xfrm>
            <a:off x="7226300" y="3743325"/>
            <a:ext cx="390525" cy="641350"/>
            <a:chOff x="4140" y="429"/>
            <a:chExt cx="1425" cy="2396"/>
          </a:xfrm>
        </p:grpSpPr>
        <p:sp>
          <p:nvSpPr>
            <p:cNvPr id="159874" name="Freeform 147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75" name="Rectangle 148"/>
            <p:cNvSpPr>
              <a:spLocks noChangeArrowheads="1"/>
            </p:cNvSpPr>
            <p:nvPr/>
          </p:nvSpPr>
          <p:spPr bwMode="auto">
            <a:xfrm>
              <a:off x="4204" y="429"/>
              <a:ext cx="1048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76" name="Freeform 149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77" name="Freeform 150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78" name="Rectangle 151"/>
            <p:cNvSpPr>
              <a:spLocks noChangeArrowheads="1"/>
            </p:cNvSpPr>
            <p:nvPr/>
          </p:nvSpPr>
          <p:spPr bwMode="auto">
            <a:xfrm>
              <a:off x="4210" y="696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879" name="Group 152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59904" name="AutoShape 153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3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905" name="AutoShape 154"/>
              <p:cNvSpPr>
                <a:spLocks noChangeArrowheads="1"/>
              </p:cNvSpPr>
              <p:nvPr/>
            </p:nvSpPr>
            <p:spPr bwMode="auto">
              <a:xfrm>
                <a:off x="628" y="2583"/>
                <a:ext cx="694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80" name="Rectangle 155"/>
            <p:cNvSpPr>
              <a:spLocks noChangeArrowheads="1"/>
            </p:cNvSpPr>
            <p:nvPr/>
          </p:nvSpPr>
          <p:spPr bwMode="auto">
            <a:xfrm>
              <a:off x="4227" y="1016"/>
              <a:ext cx="591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881" name="Group 156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59902" name="AutoShape 157"/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23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903" name="AutoShape 158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4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82" name="Rectangle 159"/>
            <p:cNvSpPr>
              <a:spLocks noChangeArrowheads="1"/>
            </p:cNvSpPr>
            <p:nvPr/>
          </p:nvSpPr>
          <p:spPr bwMode="auto">
            <a:xfrm>
              <a:off x="4215" y="1360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83" name="Rectangle 160"/>
            <p:cNvSpPr>
              <a:spLocks noChangeArrowheads="1"/>
            </p:cNvSpPr>
            <p:nvPr/>
          </p:nvSpPr>
          <p:spPr bwMode="auto">
            <a:xfrm>
              <a:off x="4227" y="1657"/>
              <a:ext cx="597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884" name="Group 161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59900" name="AutoShape 162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2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901" name="AutoShape 163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85" name="Freeform 164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9886" name="Group 165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59898" name="AutoShape 166"/>
              <p:cNvSpPr>
                <a:spLocks noChangeArrowheads="1"/>
              </p:cNvSpPr>
              <p:nvPr/>
            </p:nvSpPr>
            <p:spPr bwMode="auto">
              <a:xfrm>
                <a:off x="611" y="2566"/>
                <a:ext cx="729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99" name="AutoShape 167"/>
              <p:cNvSpPr>
                <a:spLocks noChangeArrowheads="1"/>
              </p:cNvSpPr>
              <p:nvPr/>
            </p:nvSpPr>
            <p:spPr bwMode="auto">
              <a:xfrm>
                <a:off x="626" y="2583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87" name="Rectangle 168"/>
            <p:cNvSpPr>
              <a:spLocks noChangeArrowheads="1"/>
            </p:cNvSpPr>
            <p:nvPr/>
          </p:nvSpPr>
          <p:spPr bwMode="auto">
            <a:xfrm>
              <a:off x="5252" y="429"/>
              <a:ext cx="64" cy="2289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88" name="Freeform 169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89" name="Freeform 170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90" name="Oval 171"/>
            <p:cNvSpPr>
              <a:spLocks noChangeArrowheads="1"/>
            </p:cNvSpPr>
            <p:nvPr/>
          </p:nvSpPr>
          <p:spPr bwMode="auto">
            <a:xfrm>
              <a:off x="5519" y="2611"/>
              <a:ext cx="46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91" name="Freeform 172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92" name="AutoShape 173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93" name="AutoShape 174"/>
            <p:cNvSpPr>
              <a:spLocks noChangeArrowheads="1"/>
            </p:cNvSpPr>
            <p:nvPr/>
          </p:nvSpPr>
          <p:spPr bwMode="auto">
            <a:xfrm>
              <a:off x="4204" y="2712"/>
              <a:ext cx="107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94" name="Oval 175"/>
            <p:cNvSpPr>
              <a:spLocks noChangeArrowheads="1"/>
            </p:cNvSpPr>
            <p:nvPr/>
          </p:nvSpPr>
          <p:spPr bwMode="auto">
            <a:xfrm>
              <a:off x="4308" y="2380"/>
              <a:ext cx="156" cy="14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95" name="Oval 176"/>
            <p:cNvSpPr>
              <a:spLocks noChangeArrowheads="1"/>
            </p:cNvSpPr>
            <p:nvPr/>
          </p:nvSpPr>
          <p:spPr bwMode="auto">
            <a:xfrm>
              <a:off x="4488" y="2386"/>
              <a:ext cx="156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96" name="Oval 177"/>
            <p:cNvSpPr>
              <a:spLocks noChangeArrowheads="1"/>
            </p:cNvSpPr>
            <p:nvPr/>
          </p:nvSpPr>
          <p:spPr bwMode="auto">
            <a:xfrm>
              <a:off x="4661" y="2380"/>
              <a:ext cx="156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97" name="Rectangle 178"/>
            <p:cNvSpPr>
              <a:spLocks noChangeArrowheads="1"/>
            </p:cNvSpPr>
            <p:nvPr/>
          </p:nvSpPr>
          <p:spPr bwMode="auto">
            <a:xfrm>
              <a:off x="5061" y="1835"/>
              <a:ext cx="87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59775" name="Group 212"/>
          <p:cNvGrpSpPr>
            <a:grpSpLocks/>
          </p:cNvGrpSpPr>
          <p:nvPr/>
        </p:nvGrpSpPr>
        <p:grpSpPr bwMode="auto">
          <a:xfrm>
            <a:off x="5222875" y="2230438"/>
            <a:ext cx="390525" cy="641350"/>
            <a:chOff x="4140" y="429"/>
            <a:chExt cx="1425" cy="2396"/>
          </a:xfrm>
        </p:grpSpPr>
        <p:sp>
          <p:nvSpPr>
            <p:cNvPr id="159842" name="Freeform 213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43" name="Rectangle 214"/>
            <p:cNvSpPr>
              <a:spLocks noChangeArrowheads="1"/>
            </p:cNvSpPr>
            <p:nvPr/>
          </p:nvSpPr>
          <p:spPr bwMode="auto">
            <a:xfrm>
              <a:off x="4204" y="429"/>
              <a:ext cx="1048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44" name="Freeform 215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45" name="Freeform 216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46" name="Rectangle 217"/>
            <p:cNvSpPr>
              <a:spLocks noChangeArrowheads="1"/>
            </p:cNvSpPr>
            <p:nvPr/>
          </p:nvSpPr>
          <p:spPr bwMode="auto">
            <a:xfrm>
              <a:off x="4210" y="696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847" name="Group 218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59872" name="AutoShape 219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3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73" name="AutoShape 220"/>
              <p:cNvSpPr>
                <a:spLocks noChangeArrowheads="1"/>
              </p:cNvSpPr>
              <p:nvPr/>
            </p:nvSpPr>
            <p:spPr bwMode="auto">
              <a:xfrm>
                <a:off x="628" y="2583"/>
                <a:ext cx="694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48" name="Rectangle 221"/>
            <p:cNvSpPr>
              <a:spLocks noChangeArrowheads="1"/>
            </p:cNvSpPr>
            <p:nvPr/>
          </p:nvSpPr>
          <p:spPr bwMode="auto">
            <a:xfrm>
              <a:off x="4227" y="1016"/>
              <a:ext cx="591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849" name="Group 222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59870" name="AutoShape 223"/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23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71" name="AutoShape 224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4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50" name="Rectangle 225"/>
            <p:cNvSpPr>
              <a:spLocks noChangeArrowheads="1"/>
            </p:cNvSpPr>
            <p:nvPr/>
          </p:nvSpPr>
          <p:spPr bwMode="auto">
            <a:xfrm>
              <a:off x="4215" y="1360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51" name="Rectangle 226"/>
            <p:cNvSpPr>
              <a:spLocks noChangeArrowheads="1"/>
            </p:cNvSpPr>
            <p:nvPr/>
          </p:nvSpPr>
          <p:spPr bwMode="auto">
            <a:xfrm>
              <a:off x="4227" y="1657"/>
              <a:ext cx="597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852" name="Group 227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59868" name="AutoShape 228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2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69" name="AutoShape 229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53" name="Freeform 230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9854" name="Group 231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59866" name="AutoShape 232"/>
              <p:cNvSpPr>
                <a:spLocks noChangeArrowheads="1"/>
              </p:cNvSpPr>
              <p:nvPr/>
            </p:nvSpPr>
            <p:spPr bwMode="auto">
              <a:xfrm>
                <a:off x="611" y="2566"/>
                <a:ext cx="729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67" name="AutoShape 233"/>
              <p:cNvSpPr>
                <a:spLocks noChangeArrowheads="1"/>
              </p:cNvSpPr>
              <p:nvPr/>
            </p:nvSpPr>
            <p:spPr bwMode="auto">
              <a:xfrm>
                <a:off x="626" y="2583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55" name="Rectangle 234"/>
            <p:cNvSpPr>
              <a:spLocks noChangeArrowheads="1"/>
            </p:cNvSpPr>
            <p:nvPr/>
          </p:nvSpPr>
          <p:spPr bwMode="auto">
            <a:xfrm>
              <a:off x="5252" y="429"/>
              <a:ext cx="64" cy="2289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56" name="Freeform 235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57" name="Freeform 236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58" name="Oval 237"/>
            <p:cNvSpPr>
              <a:spLocks noChangeArrowheads="1"/>
            </p:cNvSpPr>
            <p:nvPr/>
          </p:nvSpPr>
          <p:spPr bwMode="auto">
            <a:xfrm>
              <a:off x="5519" y="2611"/>
              <a:ext cx="46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59" name="Freeform 238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60" name="AutoShape 239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61" name="AutoShape 240"/>
            <p:cNvSpPr>
              <a:spLocks noChangeArrowheads="1"/>
            </p:cNvSpPr>
            <p:nvPr/>
          </p:nvSpPr>
          <p:spPr bwMode="auto">
            <a:xfrm>
              <a:off x="4204" y="2712"/>
              <a:ext cx="107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62" name="Oval 241"/>
            <p:cNvSpPr>
              <a:spLocks noChangeArrowheads="1"/>
            </p:cNvSpPr>
            <p:nvPr/>
          </p:nvSpPr>
          <p:spPr bwMode="auto">
            <a:xfrm>
              <a:off x="4308" y="2380"/>
              <a:ext cx="156" cy="14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63" name="Oval 242"/>
            <p:cNvSpPr>
              <a:spLocks noChangeArrowheads="1"/>
            </p:cNvSpPr>
            <p:nvPr/>
          </p:nvSpPr>
          <p:spPr bwMode="auto">
            <a:xfrm>
              <a:off x="4488" y="2386"/>
              <a:ext cx="156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64" name="Oval 243"/>
            <p:cNvSpPr>
              <a:spLocks noChangeArrowheads="1"/>
            </p:cNvSpPr>
            <p:nvPr/>
          </p:nvSpPr>
          <p:spPr bwMode="auto">
            <a:xfrm>
              <a:off x="4661" y="2380"/>
              <a:ext cx="156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65" name="Rectangle 244"/>
            <p:cNvSpPr>
              <a:spLocks noChangeArrowheads="1"/>
            </p:cNvSpPr>
            <p:nvPr/>
          </p:nvSpPr>
          <p:spPr bwMode="auto">
            <a:xfrm>
              <a:off x="5061" y="1835"/>
              <a:ext cx="87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59776" name="Group 245"/>
          <p:cNvGrpSpPr>
            <a:grpSpLocks/>
          </p:cNvGrpSpPr>
          <p:nvPr/>
        </p:nvGrpSpPr>
        <p:grpSpPr bwMode="auto">
          <a:xfrm>
            <a:off x="6376988" y="968375"/>
            <a:ext cx="390525" cy="641350"/>
            <a:chOff x="4140" y="429"/>
            <a:chExt cx="1425" cy="2396"/>
          </a:xfrm>
        </p:grpSpPr>
        <p:sp>
          <p:nvSpPr>
            <p:cNvPr id="159810" name="Freeform 246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11" name="Rectangle 247"/>
            <p:cNvSpPr>
              <a:spLocks noChangeArrowheads="1"/>
            </p:cNvSpPr>
            <p:nvPr/>
          </p:nvSpPr>
          <p:spPr bwMode="auto">
            <a:xfrm>
              <a:off x="4204" y="429"/>
              <a:ext cx="1048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12" name="Freeform 248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13" name="Freeform 249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14" name="Rectangle 250"/>
            <p:cNvSpPr>
              <a:spLocks noChangeArrowheads="1"/>
            </p:cNvSpPr>
            <p:nvPr/>
          </p:nvSpPr>
          <p:spPr bwMode="auto">
            <a:xfrm>
              <a:off x="4210" y="696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815" name="Group 251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59840" name="AutoShape 252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3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41" name="AutoShape 253"/>
              <p:cNvSpPr>
                <a:spLocks noChangeArrowheads="1"/>
              </p:cNvSpPr>
              <p:nvPr/>
            </p:nvSpPr>
            <p:spPr bwMode="auto">
              <a:xfrm>
                <a:off x="627" y="2583"/>
                <a:ext cx="694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16" name="Rectangle 254"/>
            <p:cNvSpPr>
              <a:spLocks noChangeArrowheads="1"/>
            </p:cNvSpPr>
            <p:nvPr/>
          </p:nvSpPr>
          <p:spPr bwMode="auto">
            <a:xfrm>
              <a:off x="4227" y="1016"/>
              <a:ext cx="591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817" name="Group 255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59838" name="AutoShape 256"/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23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39" name="AutoShape 257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4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18" name="Rectangle 258"/>
            <p:cNvSpPr>
              <a:spLocks noChangeArrowheads="1"/>
            </p:cNvSpPr>
            <p:nvPr/>
          </p:nvSpPr>
          <p:spPr bwMode="auto">
            <a:xfrm>
              <a:off x="4215" y="1360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19" name="Rectangle 259"/>
            <p:cNvSpPr>
              <a:spLocks noChangeArrowheads="1"/>
            </p:cNvSpPr>
            <p:nvPr/>
          </p:nvSpPr>
          <p:spPr bwMode="auto">
            <a:xfrm>
              <a:off x="4227" y="1657"/>
              <a:ext cx="597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820" name="Group 260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59836" name="AutoShape 261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2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37" name="AutoShape 262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21" name="Freeform 263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9822" name="Group 264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59834" name="AutoShape 265"/>
              <p:cNvSpPr>
                <a:spLocks noChangeArrowheads="1"/>
              </p:cNvSpPr>
              <p:nvPr/>
            </p:nvSpPr>
            <p:spPr bwMode="auto">
              <a:xfrm>
                <a:off x="611" y="2566"/>
                <a:ext cx="729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35" name="AutoShape 266"/>
              <p:cNvSpPr>
                <a:spLocks noChangeArrowheads="1"/>
              </p:cNvSpPr>
              <p:nvPr/>
            </p:nvSpPr>
            <p:spPr bwMode="auto">
              <a:xfrm>
                <a:off x="625" y="2583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23" name="Rectangle 267"/>
            <p:cNvSpPr>
              <a:spLocks noChangeArrowheads="1"/>
            </p:cNvSpPr>
            <p:nvPr/>
          </p:nvSpPr>
          <p:spPr bwMode="auto">
            <a:xfrm>
              <a:off x="5252" y="429"/>
              <a:ext cx="64" cy="2289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24" name="Freeform 268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25" name="Freeform 269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26" name="Oval 270"/>
            <p:cNvSpPr>
              <a:spLocks noChangeArrowheads="1"/>
            </p:cNvSpPr>
            <p:nvPr/>
          </p:nvSpPr>
          <p:spPr bwMode="auto">
            <a:xfrm>
              <a:off x="5519" y="2611"/>
              <a:ext cx="46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27" name="Freeform 271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28" name="AutoShape 272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29" name="AutoShape 273"/>
            <p:cNvSpPr>
              <a:spLocks noChangeArrowheads="1"/>
            </p:cNvSpPr>
            <p:nvPr/>
          </p:nvSpPr>
          <p:spPr bwMode="auto">
            <a:xfrm>
              <a:off x="4204" y="2712"/>
              <a:ext cx="107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30" name="Oval 274"/>
            <p:cNvSpPr>
              <a:spLocks noChangeArrowheads="1"/>
            </p:cNvSpPr>
            <p:nvPr/>
          </p:nvSpPr>
          <p:spPr bwMode="auto">
            <a:xfrm>
              <a:off x="4308" y="2380"/>
              <a:ext cx="156" cy="14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31" name="Oval 275"/>
            <p:cNvSpPr>
              <a:spLocks noChangeArrowheads="1"/>
            </p:cNvSpPr>
            <p:nvPr/>
          </p:nvSpPr>
          <p:spPr bwMode="auto">
            <a:xfrm>
              <a:off x="4488" y="2386"/>
              <a:ext cx="156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32" name="Oval 276"/>
            <p:cNvSpPr>
              <a:spLocks noChangeArrowheads="1"/>
            </p:cNvSpPr>
            <p:nvPr/>
          </p:nvSpPr>
          <p:spPr bwMode="auto">
            <a:xfrm>
              <a:off x="4661" y="2380"/>
              <a:ext cx="156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33" name="Rectangle 277"/>
            <p:cNvSpPr>
              <a:spLocks noChangeArrowheads="1"/>
            </p:cNvSpPr>
            <p:nvPr/>
          </p:nvSpPr>
          <p:spPr bwMode="auto">
            <a:xfrm>
              <a:off x="5061" y="1835"/>
              <a:ext cx="87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59777" name="Group 311"/>
          <p:cNvGrpSpPr>
            <a:grpSpLocks/>
          </p:cNvGrpSpPr>
          <p:nvPr/>
        </p:nvGrpSpPr>
        <p:grpSpPr bwMode="auto">
          <a:xfrm>
            <a:off x="7192963" y="2220913"/>
            <a:ext cx="390525" cy="641350"/>
            <a:chOff x="4140" y="429"/>
            <a:chExt cx="1425" cy="2396"/>
          </a:xfrm>
        </p:grpSpPr>
        <p:sp>
          <p:nvSpPr>
            <p:cNvPr id="159778" name="Freeform 312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779" name="Rectangle 313"/>
            <p:cNvSpPr>
              <a:spLocks noChangeArrowheads="1"/>
            </p:cNvSpPr>
            <p:nvPr/>
          </p:nvSpPr>
          <p:spPr bwMode="auto">
            <a:xfrm>
              <a:off x="4204" y="429"/>
              <a:ext cx="1048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780" name="Freeform 314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781" name="Freeform 315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782" name="Rectangle 316"/>
            <p:cNvSpPr>
              <a:spLocks noChangeArrowheads="1"/>
            </p:cNvSpPr>
            <p:nvPr/>
          </p:nvSpPr>
          <p:spPr bwMode="auto">
            <a:xfrm>
              <a:off x="4210" y="696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783" name="Group 317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59808" name="AutoShape 318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3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09" name="AutoShape 319"/>
              <p:cNvSpPr>
                <a:spLocks noChangeArrowheads="1"/>
              </p:cNvSpPr>
              <p:nvPr/>
            </p:nvSpPr>
            <p:spPr bwMode="auto">
              <a:xfrm>
                <a:off x="627" y="2583"/>
                <a:ext cx="694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784" name="Rectangle 320"/>
            <p:cNvSpPr>
              <a:spLocks noChangeArrowheads="1"/>
            </p:cNvSpPr>
            <p:nvPr/>
          </p:nvSpPr>
          <p:spPr bwMode="auto">
            <a:xfrm>
              <a:off x="4227" y="1016"/>
              <a:ext cx="591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785" name="Group 321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59806" name="AutoShape 322"/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23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07" name="AutoShape 323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4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786" name="Rectangle 324"/>
            <p:cNvSpPr>
              <a:spLocks noChangeArrowheads="1"/>
            </p:cNvSpPr>
            <p:nvPr/>
          </p:nvSpPr>
          <p:spPr bwMode="auto">
            <a:xfrm>
              <a:off x="4215" y="1360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787" name="Rectangle 325"/>
            <p:cNvSpPr>
              <a:spLocks noChangeArrowheads="1"/>
            </p:cNvSpPr>
            <p:nvPr/>
          </p:nvSpPr>
          <p:spPr bwMode="auto">
            <a:xfrm>
              <a:off x="4227" y="1657"/>
              <a:ext cx="597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788" name="Group 326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59804" name="AutoShape 327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2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05" name="AutoShape 328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789" name="Freeform 329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9790" name="Group 330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59802" name="AutoShape 331"/>
              <p:cNvSpPr>
                <a:spLocks noChangeArrowheads="1"/>
              </p:cNvSpPr>
              <p:nvPr/>
            </p:nvSpPr>
            <p:spPr bwMode="auto">
              <a:xfrm>
                <a:off x="611" y="2566"/>
                <a:ext cx="729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03" name="AutoShape 332"/>
              <p:cNvSpPr>
                <a:spLocks noChangeArrowheads="1"/>
              </p:cNvSpPr>
              <p:nvPr/>
            </p:nvSpPr>
            <p:spPr bwMode="auto">
              <a:xfrm>
                <a:off x="625" y="2583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791" name="Rectangle 333"/>
            <p:cNvSpPr>
              <a:spLocks noChangeArrowheads="1"/>
            </p:cNvSpPr>
            <p:nvPr/>
          </p:nvSpPr>
          <p:spPr bwMode="auto">
            <a:xfrm>
              <a:off x="5252" y="429"/>
              <a:ext cx="64" cy="2289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792" name="Freeform 334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793" name="Freeform 335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794" name="Oval 336"/>
            <p:cNvSpPr>
              <a:spLocks noChangeArrowheads="1"/>
            </p:cNvSpPr>
            <p:nvPr/>
          </p:nvSpPr>
          <p:spPr bwMode="auto">
            <a:xfrm>
              <a:off x="5519" y="2611"/>
              <a:ext cx="46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795" name="Freeform 337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796" name="AutoShape 338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797" name="AutoShape 339"/>
            <p:cNvSpPr>
              <a:spLocks noChangeArrowheads="1"/>
            </p:cNvSpPr>
            <p:nvPr/>
          </p:nvSpPr>
          <p:spPr bwMode="auto">
            <a:xfrm>
              <a:off x="4204" y="2712"/>
              <a:ext cx="107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798" name="Oval 340"/>
            <p:cNvSpPr>
              <a:spLocks noChangeArrowheads="1"/>
            </p:cNvSpPr>
            <p:nvPr/>
          </p:nvSpPr>
          <p:spPr bwMode="auto">
            <a:xfrm>
              <a:off x="4308" y="2380"/>
              <a:ext cx="156" cy="14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799" name="Oval 341"/>
            <p:cNvSpPr>
              <a:spLocks noChangeArrowheads="1"/>
            </p:cNvSpPr>
            <p:nvPr/>
          </p:nvSpPr>
          <p:spPr bwMode="auto">
            <a:xfrm>
              <a:off x="4488" y="2386"/>
              <a:ext cx="156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00" name="Oval 342"/>
            <p:cNvSpPr>
              <a:spLocks noChangeArrowheads="1"/>
            </p:cNvSpPr>
            <p:nvPr/>
          </p:nvSpPr>
          <p:spPr bwMode="auto">
            <a:xfrm>
              <a:off x="4661" y="2380"/>
              <a:ext cx="156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01" name="Rectangle 343"/>
            <p:cNvSpPr>
              <a:spLocks noChangeArrowheads="1"/>
            </p:cNvSpPr>
            <p:nvPr/>
          </p:nvSpPr>
          <p:spPr bwMode="auto">
            <a:xfrm>
              <a:off x="5061" y="1835"/>
              <a:ext cx="87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69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/>
      <p:bldP spid="159748" grpId="0"/>
      <p:bldP spid="159749" grpId="0"/>
      <p:bldP spid="159750" grpId="0" animBg="1"/>
      <p:bldP spid="159751" grpId="0" animBg="1"/>
      <p:bldP spid="159752" grpId="0" animBg="1"/>
      <p:bldP spid="159753" grpId="0"/>
      <p:bldP spid="159758" grpId="0" animBg="1"/>
      <p:bldP spid="159759" grpId="0" animBg="1"/>
      <p:bldP spid="159760" grpId="0" animBg="1"/>
      <p:bldP spid="159761" grpId="0" animBg="1"/>
      <p:bldP spid="159763" grpId="0"/>
      <p:bldP spid="159764" grpId="0"/>
      <p:bldP spid="159765" grpId="0"/>
      <p:bldP spid="159767" grpId="0"/>
      <p:bldP spid="15976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46050"/>
            <a:ext cx="7772400" cy="969963"/>
          </a:xfrm>
        </p:spPr>
        <p:txBody>
          <a:bodyPr/>
          <a:lstStyle/>
          <a:p>
            <a:r>
              <a:rPr lang="en-US" altLang="en-US" sz="4000" dirty="0">
                <a:latin typeface="Calibri Light"/>
                <a:ea typeface="ＭＳ Ｐゴシック" charset="-128"/>
              </a:rPr>
              <a:t>DNS: caching, updating records</a:t>
            </a:r>
          </a:p>
        </p:txBody>
      </p:sp>
      <p:sp>
        <p:nvSpPr>
          <p:cNvPr id="16179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19125" y="1438275"/>
            <a:ext cx="7926388" cy="47339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 dirty="0">
                <a:latin typeface="Calibri"/>
                <a:ea typeface="ＭＳ Ｐゴシック" charset="-128"/>
              </a:rPr>
              <a:t>once (any) name server learns mapping, it </a:t>
            </a:r>
            <a:r>
              <a:rPr lang="en-US" altLang="en-US" i="1" dirty="0">
                <a:solidFill>
                  <a:srgbClr val="000099"/>
                </a:solidFill>
                <a:latin typeface="Calibri"/>
                <a:ea typeface="ＭＳ Ｐゴシック" charset="-128"/>
              </a:rPr>
              <a:t>caches</a:t>
            </a:r>
            <a:r>
              <a:rPr lang="en-US" altLang="en-US" dirty="0">
                <a:latin typeface="Calibri"/>
                <a:ea typeface="ＭＳ Ｐゴシック" charset="-128"/>
              </a:rPr>
              <a:t> mapping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cache entries timeout (disappear) after some time (TTL)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TLD servers typically cached in local name servers</a:t>
            </a:r>
          </a:p>
          <a:p>
            <a:pPr lvl="2"/>
            <a:r>
              <a:rPr lang="en-US" altLang="en-US" dirty="0">
                <a:latin typeface="Calibri"/>
                <a:ea typeface="ＭＳ Ｐゴシック" charset="-128"/>
              </a:rPr>
              <a:t>thus root name servers not often visited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cached entries may be </a:t>
            </a: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out-of-date</a:t>
            </a:r>
            <a:r>
              <a:rPr lang="en-US" altLang="en-US" dirty="0">
                <a:latin typeface="Calibri"/>
                <a:ea typeface="ＭＳ Ｐゴシック" charset="-128"/>
              </a:rPr>
              <a:t> (best effort name-to-address translation!)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if name host changes IP address, may not be known Internet-wide until all TTLs expire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update/notify mechanisms proposed IETF standard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RFC 2136</a:t>
            </a:r>
          </a:p>
        </p:txBody>
      </p:sp>
      <p:pic>
        <p:nvPicPr>
          <p:cNvPr id="161795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862013"/>
            <a:ext cx="68564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21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17475"/>
            <a:ext cx="7772400" cy="1143000"/>
          </a:xfrm>
        </p:spPr>
        <p:txBody>
          <a:bodyPr/>
          <a:lstStyle/>
          <a:p>
            <a:r>
              <a:rPr lang="en-US" altLang="en-US" sz="4000" dirty="0">
                <a:latin typeface="Calibri Light"/>
                <a:ea typeface="ＭＳ Ｐゴシック" charset="-128"/>
              </a:rPr>
              <a:t>DNS: services, structure </a:t>
            </a:r>
            <a:endParaRPr lang="en-US" altLang="en-US" dirty="0">
              <a:latin typeface="Calibri Light"/>
              <a:ea typeface="ＭＳ Ｐゴシック" charset="-128"/>
            </a:endParaRPr>
          </a:p>
        </p:txBody>
      </p:sp>
      <p:sp>
        <p:nvSpPr>
          <p:cNvPr id="147461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731838" y="1300163"/>
            <a:ext cx="3810000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DNS services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hostname to IP address translation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host aliasing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canonical, alias names</a:t>
            </a:r>
            <a:endParaRPr lang="en-US" altLang="en-US" sz="2000" dirty="0">
              <a:latin typeface="Calibri"/>
              <a:ea typeface="ＭＳ Ｐゴシック" charset="-128"/>
            </a:endParaRP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mail server aliasing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load distribution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replicated Web servers: many IP addresses correspond to one name</a:t>
            </a:r>
          </a:p>
          <a:p>
            <a:endParaRPr lang="en-US" altLang="en-US" sz="2400" dirty="0">
              <a:latin typeface="Calibri"/>
              <a:ea typeface="ＭＳ Ｐゴシック" charset="-128"/>
            </a:endParaRPr>
          </a:p>
        </p:txBody>
      </p:sp>
      <p:sp>
        <p:nvSpPr>
          <p:cNvPr id="14746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572000" y="1271588"/>
            <a:ext cx="4191000" cy="226377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why not centralize DNS?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single point of failure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traffic volume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distant centralized database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maintenance</a:t>
            </a:r>
          </a:p>
          <a:p>
            <a:pPr>
              <a:buFont typeface="Wingdings" charset="2"/>
              <a:buNone/>
            </a:pPr>
            <a:endParaRPr lang="en-US" altLang="en-US" sz="2400" dirty="0">
              <a:latin typeface="Calibri"/>
              <a:ea typeface="ＭＳ Ｐゴシック" charset="-128"/>
            </a:endParaRPr>
          </a:p>
        </p:txBody>
      </p:sp>
      <p:pic>
        <p:nvPicPr>
          <p:cNvPr id="147462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915988"/>
            <a:ext cx="54848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7" name="Text Box 11"/>
          <p:cNvSpPr txBox="1">
            <a:spLocks noChangeArrowheads="1"/>
          </p:cNvSpPr>
          <p:nvPr/>
        </p:nvSpPr>
        <p:spPr bwMode="auto">
          <a:xfrm>
            <a:off x="5180260" y="3386793"/>
            <a:ext cx="25553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A: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doesn‘t</a:t>
            </a:r>
            <a:r>
              <a:rPr kumimoji="0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scale!</a:t>
            </a:r>
            <a:endParaRPr kumimoji="0" lang="en-US" alt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558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3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01613"/>
            <a:ext cx="7772400" cy="892175"/>
          </a:xfrm>
        </p:spPr>
        <p:txBody>
          <a:bodyPr/>
          <a:lstStyle/>
          <a:p>
            <a:r>
              <a:rPr lang="en-US" altLang="en-US" sz="4000" dirty="0">
                <a:ea typeface="ＭＳ Ｐゴシック" charset="-128"/>
              </a:rPr>
              <a:t>DNS records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163844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42925" y="1343025"/>
            <a:ext cx="7820025" cy="51435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ea typeface="ＭＳ Ｐゴシック" charset="-128"/>
              </a:rPr>
              <a:t>DNS:</a:t>
            </a:r>
            <a:r>
              <a:rPr lang="en-US" altLang="en-US" sz="2400" dirty="0">
                <a:ea typeface="ＭＳ Ｐゴシック" charset="-128"/>
              </a:rPr>
              <a:t> distributed database storing resource records </a:t>
            </a:r>
            <a:r>
              <a:rPr lang="en-US" altLang="en-US" dirty="0">
                <a:solidFill>
                  <a:srgbClr val="CC0000"/>
                </a:solidFill>
                <a:ea typeface="ＭＳ Ｐゴシック" charset="-128"/>
              </a:rPr>
              <a:t>(RR)</a:t>
            </a:r>
          </a:p>
        </p:txBody>
      </p:sp>
      <p:sp>
        <p:nvSpPr>
          <p:cNvPr id="163845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33400" y="3916363"/>
            <a:ext cx="3514725" cy="1905000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None/>
            </a:pPr>
            <a:r>
              <a:rPr lang="en-US" altLang="en-US" u="sng" dirty="0">
                <a:solidFill>
                  <a:srgbClr val="CC0000"/>
                </a:solidFill>
                <a:ea typeface="ＭＳ Ｐゴシック" charset="-128"/>
              </a:rPr>
              <a:t>type=NS</a:t>
            </a:r>
          </a:p>
          <a:p>
            <a:pPr lvl="1"/>
            <a:r>
              <a:rPr lang="en-US" altLang="en-US" sz="2000" b="1" dirty="0">
                <a:ea typeface="ＭＳ Ｐゴシック" charset="-128"/>
              </a:rPr>
              <a:t>name</a:t>
            </a:r>
            <a:r>
              <a:rPr lang="en-US" altLang="en-US" sz="2000" dirty="0">
                <a:ea typeface="ＭＳ Ｐゴシック" charset="-128"/>
              </a:rPr>
              <a:t> is domain (e.g., </a:t>
            </a:r>
            <a:r>
              <a:rPr lang="en-US" altLang="en-US" sz="2000" dirty="0" err="1">
                <a:ea typeface="ＭＳ Ｐゴシック" charset="-128"/>
              </a:rPr>
              <a:t>foo.com</a:t>
            </a:r>
            <a:r>
              <a:rPr lang="en-US" altLang="en-US" sz="2000" dirty="0">
                <a:ea typeface="ＭＳ Ｐゴシック" charset="-128"/>
              </a:rPr>
              <a:t>)</a:t>
            </a:r>
          </a:p>
          <a:p>
            <a:pPr lvl="1"/>
            <a:r>
              <a:rPr lang="en-US" altLang="en-US" sz="2000" b="1" dirty="0">
                <a:ea typeface="ＭＳ Ｐゴシック" charset="-128"/>
              </a:rPr>
              <a:t>value</a:t>
            </a:r>
            <a:r>
              <a:rPr lang="en-US" altLang="en-US" sz="2000" dirty="0">
                <a:ea typeface="ＭＳ Ｐゴシック" charset="-128"/>
              </a:rPr>
              <a:t> is hostname of authoritative name server for this domain</a:t>
            </a:r>
          </a:p>
          <a:p>
            <a:endParaRPr lang="en-US" altLang="en-US" sz="2400" dirty="0">
              <a:ea typeface="ＭＳ Ｐゴシック" charset="-128"/>
            </a:endParaRPr>
          </a:p>
        </p:txBody>
      </p:sp>
      <p:sp>
        <p:nvSpPr>
          <p:cNvPr id="163846" name="Text Box 6"/>
          <p:cNvSpPr txBox="1">
            <a:spLocks noChangeArrowheads="1"/>
          </p:cNvSpPr>
          <p:nvPr/>
        </p:nvSpPr>
        <p:spPr bwMode="auto">
          <a:xfrm>
            <a:off x="1795463" y="1908175"/>
            <a:ext cx="5364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RR format: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(name, value, type, ttl)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63847" name="Rectangle 7"/>
          <p:cNvSpPr>
            <a:spLocks noChangeArrowheads="1"/>
          </p:cNvSpPr>
          <p:nvPr/>
        </p:nvSpPr>
        <p:spPr bwMode="auto">
          <a:xfrm>
            <a:off x="1876425" y="1895475"/>
            <a:ext cx="5267325" cy="571500"/>
          </a:xfrm>
          <a:prstGeom prst="rect">
            <a:avLst/>
          </a:prstGeom>
          <a:noFill/>
          <a:ln w="1905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63848" name="Rectangle 8"/>
          <p:cNvSpPr>
            <a:spLocks noChangeArrowheads="1"/>
          </p:cNvSpPr>
          <p:nvPr/>
        </p:nvSpPr>
        <p:spPr bwMode="auto">
          <a:xfrm>
            <a:off x="523875" y="2657475"/>
            <a:ext cx="3810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en-US" alt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type=A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name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is hostname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value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is IP address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ZapfDingbats" charset="0"/>
              <a:buChar char="r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63849" name="Rectangle 9"/>
          <p:cNvSpPr>
            <a:spLocks noChangeArrowheads="1"/>
          </p:cNvSpPr>
          <p:nvPr/>
        </p:nvSpPr>
        <p:spPr bwMode="auto">
          <a:xfrm>
            <a:off x="4229100" y="2697163"/>
            <a:ext cx="4514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sng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type=CNAME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name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is alias name for some 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“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canonical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”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(the real) name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www.ibm.com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is really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charset="2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servereast.backup2.ibm.com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value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is canonical name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ZapfDingbats" charset="0"/>
              <a:buChar char="r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63850" name="Rectangle 10"/>
          <p:cNvSpPr>
            <a:spLocks noChangeArrowheads="1"/>
          </p:cNvSpPr>
          <p:nvPr/>
        </p:nvSpPr>
        <p:spPr bwMode="auto">
          <a:xfrm>
            <a:off x="4253706" y="4866902"/>
            <a:ext cx="4408487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type=MX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value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is name of mail server associated with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name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ZapfDingbats" charset="0"/>
              <a:buChar char="r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pic>
        <p:nvPicPr>
          <p:cNvPr id="163851" name="Picture 16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881063"/>
            <a:ext cx="31988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10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5" grpId="0" build="p"/>
      <p:bldP spid="163848" grpId="0"/>
      <p:bldP spid="163849" grpId="0"/>
      <p:bldP spid="16385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2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217488"/>
            <a:ext cx="7772400" cy="860425"/>
          </a:xfrm>
        </p:spPr>
        <p:txBody>
          <a:bodyPr/>
          <a:lstStyle/>
          <a:p>
            <a:r>
              <a:rPr lang="en-US" altLang="en-US" sz="4000" dirty="0">
                <a:latin typeface="Calibri Light"/>
                <a:ea typeface="ＭＳ Ｐゴシック" charset="-128"/>
              </a:rPr>
              <a:t>DNS protocol, messages</a:t>
            </a:r>
            <a:endParaRPr lang="en-US" altLang="en-US">
              <a:latin typeface="Calibri Light"/>
              <a:ea typeface="ＭＳ Ｐゴシック" charset="-128"/>
            </a:endParaRPr>
          </a:p>
        </p:txBody>
      </p:sp>
      <p:sp>
        <p:nvSpPr>
          <p:cNvPr id="16589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77838" y="1333500"/>
            <a:ext cx="7820025" cy="514350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query</a:t>
            </a:r>
            <a:r>
              <a:rPr lang="en-US" altLang="en-US" dirty="0">
                <a:solidFill>
                  <a:srgbClr val="FF0000"/>
                </a:solidFill>
                <a:latin typeface="Calibri"/>
                <a:ea typeface="ＭＳ Ｐゴシック" charset="-128"/>
              </a:rPr>
              <a:t> </a:t>
            </a:r>
            <a:r>
              <a:rPr lang="en-US" altLang="en-US" dirty="0">
                <a:latin typeface="Calibri"/>
                <a:ea typeface="ＭＳ Ｐゴシック" charset="-128"/>
              </a:rPr>
              <a:t>and </a:t>
            </a: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reply</a:t>
            </a:r>
            <a:r>
              <a:rPr lang="en-US" altLang="en-US" dirty="0">
                <a:latin typeface="Calibri"/>
                <a:ea typeface="ＭＳ Ｐゴシック" charset="-128"/>
              </a:rPr>
              <a:t> messages, both with same </a:t>
            </a: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message format</a:t>
            </a:r>
            <a:endParaRPr lang="en-US" altLang="en-US">
              <a:solidFill>
                <a:srgbClr val="CC0000"/>
              </a:solidFill>
              <a:latin typeface="Calibri"/>
              <a:ea typeface="ＭＳ Ｐゴシック" charset="-128"/>
            </a:endParaRPr>
          </a:p>
        </p:txBody>
      </p:sp>
      <p:pic>
        <p:nvPicPr>
          <p:cNvPr id="165891" name="Picture 11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885825"/>
            <a:ext cx="54848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0" name="Rectangle 4"/>
          <p:cNvSpPr>
            <a:spLocks noChangeArrowheads="1"/>
          </p:cNvSpPr>
          <p:nvPr/>
        </p:nvSpPr>
        <p:spPr bwMode="auto">
          <a:xfrm>
            <a:off x="490538" y="2352675"/>
            <a:ext cx="357505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message header</a:t>
            </a:r>
          </a:p>
          <a:p>
            <a:pPr marL="226695" marR="0" lvl="0" indent="-2266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identification: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 16 bit # for query, reply to query uses same #</a:t>
            </a:r>
          </a:p>
          <a:p>
            <a:pPr marL="226695" marR="0" lvl="0" indent="-2266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flags:</a:t>
            </a:r>
          </a:p>
          <a:p>
            <a:pPr marL="574675" marR="0" lvl="1" indent="-2266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charset="0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query or reply</a:t>
            </a:r>
          </a:p>
          <a:p>
            <a:pPr marL="574675" marR="0" lvl="1" indent="-2266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charset="0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recursion desired </a:t>
            </a:r>
          </a:p>
          <a:p>
            <a:pPr marL="574675" marR="0" lvl="1" indent="-2266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charset="0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recursion available</a:t>
            </a:r>
          </a:p>
          <a:p>
            <a:pPr marL="574675" marR="0" lvl="1" indent="-2266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charset="0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reply is authoritative</a:t>
            </a:r>
          </a:p>
        </p:txBody>
      </p:sp>
      <p:grpSp>
        <p:nvGrpSpPr>
          <p:cNvPr id="165895" name="Group 36"/>
          <p:cNvGrpSpPr>
            <a:grpSpLocks/>
          </p:cNvGrpSpPr>
          <p:nvPr/>
        </p:nvGrpSpPr>
        <p:grpSpPr bwMode="auto">
          <a:xfrm>
            <a:off x="4241800" y="2216150"/>
            <a:ext cx="3725863" cy="4184650"/>
            <a:chOff x="2672" y="1396"/>
            <a:chExt cx="2347" cy="2636"/>
          </a:xfrm>
        </p:grpSpPr>
        <p:sp>
          <p:nvSpPr>
            <p:cNvPr id="165906" name="Rectangle 33"/>
            <p:cNvSpPr>
              <a:spLocks noChangeArrowheads="1"/>
            </p:cNvSpPr>
            <p:nvPr/>
          </p:nvSpPr>
          <p:spPr bwMode="auto">
            <a:xfrm>
              <a:off x="2742" y="1396"/>
              <a:ext cx="2277" cy="258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65907" name="Rectangle 12"/>
            <p:cNvSpPr>
              <a:spLocks noChangeArrowheads="1"/>
            </p:cNvSpPr>
            <p:nvPr/>
          </p:nvSpPr>
          <p:spPr bwMode="auto">
            <a:xfrm>
              <a:off x="2688" y="1447"/>
              <a:ext cx="2277" cy="258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65908" name="Line 13"/>
            <p:cNvSpPr>
              <a:spLocks noChangeShapeType="1"/>
            </p:cNvSpPr>
            <p:nvPr/>
          </p:nvSpPr>
          <p:spPr bwMode="auto">
            <a:xfrm>
              <a:off x="2681" y="3606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909" name="Line 14"/>
            <p:cNvSpPr>
              <a:spLocks noChangeShapeType="1"/>
            </p:cNvSpPr>
            <p:nvPr/>
          </p:nvSpPr>
          <p:spPr bwMode="auto">
            <a:xfrm>
              <a:off x="2688" y="3174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910" name="Line 15"/>
            <p:cNvSpPr>
              <a:spLocks noChangeShapeType="1"/>
            </p:cNvSpPr>
            <p:nvPr/>
          </p:nvSpPr>
          <p:spPr bwMode="auto">
            <a:xfrm>
              <a:off x="2681" y="2742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911" name="Line 16"/>
            <p:cNvSpPr>
              <a:spLocks noChangeShapeType="1"/>
            </p:cNvSpPr>
            <p:nvPr/>
          </p:nvSpPr>
          <p:spPr bwMode="auto">
            <a:xfrm>
              <a:off x="2681" y="2317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912" name="Line 17"/>
            <p:cNvSpPr>
              <a:spLocks noChangeShapeType="1"/>
            </p:cNvSpPr>
            <p:nvPr/>
          </p:nvSpPr>
          <p:spPr bwMode="auto">
            <a:xfrm>
              <a:off x="2680" y="2029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913" name="Line 18"/>
            <p:cNvSpPr>
              <a:spLocks noChangeShapeType="1"/>
            </p:cNvSpPr>
            <p:nvPr/>
          </p:nvSpPr>
          <p:spPr bwMode="auto">
            <a:xfrm>
              <a:off x="2672" y="1745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914" name="Line 19"/>
            <p:cNvSpPr>
              <a:spLocks noChangeShapeType="1"/>
            </p:cNvSpPr>
            <p:nvPr/>
          </p:nvSpPr>
          <p:spPr bwMode="auto">
            <a:xfrm>
              <a:off x="3826" y="1454"/>
              <a:ext cx="2" cy="85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915" name="Text Box 20"/>
            <p:cNvSpPr txBox="1">
              <a:spLocks noChangeArrowheads="1"/>
            </p:cNvSpPr>
            <p:nvPr/>
          </p:nvSpPr>
          <p:spPr bwMode="auto">
            <a:xfrm>
              <a:off x="2842" y="1492"/>
              <a:ext cx="82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identification</a:t>
              </a:r>
            </a:p>
          </p:txBody>
        </p:sp>
        <p:sp>
          <p:nvSpPr>
            <p:cNvPr id="165916" name="Text Box 21"/>
            <p:cNvSpPr txBox="1">
              <a:spLocks noChangeArrowheads="1"/>
            </p:cNvSpPr>
            <p:nvPr/>
          </p:nvSpPr>
          <p:spPr bwMode="auto">
            <a:xfrm>
              <a:off x="4180" y="1492"/>
              <a:ext cx="38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flags</a:t>
              </a:r>
            </a:p>
          </p:txBody>
        </p:sp>
        <p:sp>
          <p:nvSpPr>
            <p:cNvPr id="165917" name="Text Box 22"/>
            <p:cNvSpPr txBox="1">
              <a:spLocks noChangeArrowheads="1"/>
            </p:cNvSpPr>
            <p:nvPr/>
          </p:nvSpPr>
          <p:spPr bwMode="auto">
            <a:xfrm>
              <a:off x="2862" y="1780"/>
              <a:ext cx="77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# questions</a:t>
              </a:r>
            </a:p>
          </p:txBody>
        </p:sp>
        <p:sp>
          <p:nvSpPr>
            <p:cNvPr id="165918" name="Text Box 23"/>
            <p:cNvSpPr txBox="1">
              <a:spLocks noChangeArrowheads="1"/>
            </p:cNvSpPr>
            <p:nvPr/>
          </p:nvSpPr>
          <p:spPr bwMode="auto">
            <a:xfrm>
              <a:off x="2789" y="2417"/>
              <a:ext cx="206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questions (variable # of questions)</a:t>
              </a:r>
            </a:p>
          </p:txBody>
        </p:sp>
        <p:sp>
          <p:nvSpPr>
            <p:cNvPr id="165919" name="Text Box 26"/>
            <p:cNvSpPr txBox="1">
              <a:spLocks noChangeArrowheads="1"/>
            </p:cNvSpPr>
            <p:nvPr/>
          </p:nvSpPr>
          <p:spPr bwMode="auto">
            <a:xfrm>
              <a:off x="3866" y="2067"/>
              <a:ext cx="105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# additional RRs</a:t>
              </a:r>
            </a:p>
          </p:txBody>
        </p:sp>
        <p:sp>
          <p:nvSpPr>
            <p:cNvPr id="165920" name="Text Box 27"/>
            <p:cNvSpPr txBox="1">
              <a:spLocks noChangeArrowheads="1"/>
            </p:cNvSpPr>
            <p:nvPr/>
          </p:nvSpPr>
          <p:spPr bwMode="auto">
            <a:xfrm>
              <a:off x="2762" y="2068"/>
              <a:ext cx="99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# authority RRs</a:t>
              </a:r>
            </a:p>
          </p:txBody>
        </p:sp>
        <p:sp>
          <p:nvSpPr>
            <p:cNvPr id="165921" name="Text Box 28"/>
            <p:cNvSpPr txBox="1">
              <a:spLocks noChangeArrowheads="1"/>
            </p:cNvSpPr>
            <p:nvPr/>
          </p:nvSpPr>
          <p:spPr bwMode="auto">
            <a:xfrm>
              <a:off x="3928" y="1786"/>
              <a:ext cx="91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# answer RRs</a:t>
              </a:r>
            </a:p>
          </p:txBody>
        </p:sp>
        <p:sp>
          <p:nvSpPr>
            <p:cNvPr id="165922" name="Text Box 30"/>
            <p:cNvSpPr txBox="1">
              <a:spLocks noChangeArrowheads="1"/>
            </p:cNvSpPr>
            <p:nvPr/>
          </p:nvSpPr>
          <p:spPr bwMode="auto">
            <a:xfrm>
              <a:off x="2983" y="2848"/>
              <a:ext cx="169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answers (variable # of RRs)</a:t>
              </a:r>
            </a:p>
          </p:txBody>
        </p:sp>
        <p:sp>
          <p:nvSpPr>
            <p:cNvPr id="165923" name="Text Box 31"/>
            <p:cNvSpPr txBox="1">
              <a:spLocks noChangeArrowheads="1"/>
            </p:cNvSpPr>
            <p:nvPr/>
          </p:nvSpPr>
          <p:spPr bwMode="auto">
            <a:xfrm>
              <a:off x="3002" y="3280"/>
              <a:ext cx="171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authority (variable # of RRs)</a:t>
              </a:r>
            </a:p>
          </p:txBody>
        </p:sp>
        <p:sp>
          <p:nvSpPr>
            <p:cNvPr id="165924" name="Text Box 32"/>
            <p:cNvSpPr txBox="1">
              <a:spLocks noChangeArrowheads="1"/>
            </p:cNvSpPr>
            <p:nvPr/>
          </p:nvSpPr>
          <p:spPr bwMode="auto">
            <a:xfrm>
              <a:off x="2811" y="3700"/>
              <a:ext cx="200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additional info (variable # of RRs)</a:t>
              </a:r>
            </a:p>
          </p:txBody>
        </p:sp>
      </p:grpSp>
      <p:sp>
        <p:nvSpPr>
          <p:cNvPr id="165896" name="Line 34"/>
          <p:cNvSpPr>
            <a:spLocks noChangeShapeType="1"/>
          </p:cNvSpPr>
          <p:nvPr/>
        </p:nvSpPr>
        <p:spPr bwMode="auto">
          <a:xfrm flipV="1">
            <a:off x="3417888" y="2568575"/>
            <a:ext cx="1165225" cy="327025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897" name="Line 35"/>
          <p:cNvSpPr>
            <a:spLocks noChangeShapeType="1"/>
          </p:cNvSpPr>
          <p:nvPr/>
        </p:nvSpPr>
        <p:spPr bwMode="auto">
          <a:xfrm flipV="1">
            <a:off x="1522413" y="2547938"/>
            <a:ext cx="5183187" cy="1404937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5898" name="Group 60"/>
          <p:cNvGrpSpPr>
            <a:grpSpLocks/>
          </p:cNvGrpSpPr>
          <p:nvPr/>
        </p:nvGrpSpPr>
        <p:grpSpPr bwMode="auto">
          <a:xfrm>
            <a:off x="4271963" y="1895475"/>
            <a:ext cx="1747837" cy="274638"/>
            <a:chOff x="2691" y="1194"/>
            <a:chExt cx="1101" cy="173"/>
          </a:xfrm>
        </p:grpSpPr>
        <p:sp>
          <p:nvSpPr>
            <p:cNvPr id="165903" name="Text Box 57"/>
            <p:cNvSpPr txBox="1">
              <a:spLocks noChangeArrowheads="1"/>
            </p:cNvSpPr>
            <p:nvPr/>
          </p:nvSpPr>
          <p:spPr bwMode="auto">
            <a:xfrm>
              <a:off x="3032" y="1194"/>
              <a:ext cx="42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2 bytes</a:t>
              </a:r>
            </a:p>
          </p:txBody>
        </p:sp>
        <p:sp>
          <p:nvSpPr>
            <p:cNvPr id="165904" name="Line 58"/>
            <p:cNvSpPr>
              <a:spLocks noChangeShapeType="1"/>
            </p:cNvSpPr>
            <p:nvPr/>
          </p:nvSpPr>
          <p:spPr bwMode="auto">
            <a:xfrm>
              <a:off x="3465" y="1284"/>
              <a:ext cx="3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905" name="Line 59"/>
            <p:cNvSpPr>
              <a:spLocks noChangeShapeType="1"/>
            </p:cNvSpPr>
            <p:nvPr/>
          </p:nvSpPr>
          <p:spPr bwMode="auto">
            <a:xfrm flipH="1" flipV="1">
              <a:off x="2691" y="1284"/>
              <a:ext cx="3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5899" name="Group 61"/>
          <p:cNvGrpSpPr>
            <a:grpSpLocks/>
          </p:cNvGrpSpPr>
          <p:nvPr/>
        </p:nvGrpSpPr>
        <p:grpSpPr bwMode="auto">
          <a:xfrm>
            <a:off x="6046788" y="1895475"/>
            <a:ext cx="1747837" cy="274638"/>
            <a:chOff x="2691" y="1194"/>
            <a:chExt cx="1101" cy="173"/>
          </a:xfrm>
        </p:grpSpPr>
        <p:sp>
          <p:nvSpPr>
            <p:cNvPr id="165900" name="Text Box 62"/>
            <p:cNvSpPr txBox="1">
              <a:spLocks noChangeArrowheads="1"/>
            </p:cNvSpPr>
            <p:nvPr/>
          </p:nvSpPr>
          <p:spPr bwMode="auto">
            <a:xfrm>
              <a:off x="3032" y="1194"/>
              <a:ext cx="42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2 bytes</a:t>
              </a:r>
            </a:p>
          </p:txBody>
        </p:sp>
        <p:sp>
          <p:nvSpPr>
            <p:cNvPr id="165901" name="Line 63"/>
            <p:cNvSpPr>
              <a:spLocks noChangeShapeType="1"/>
            </p:cNvSpPr>
            <p:nvPr/>
          </p:nvSpPr>
          <p:spPr bwMode="auto">
            <a:xfrm>
              <a:off x="3465" y="1284"/>
              <a:ext cx="3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902" name="Line 64"/>
            <p:cNvSpPr>
              <a:spLocks noChangeShapeType="1"/>
            </p:cNvSpPr>
            <p:nvPr/>
          </p:nvSpPr>
          <p:spPr bwMode="auto">
            <a:xfrm flipH="1" flipV="1">
              <a:off x="2691" y="1284"/>
              <a:ext cx="3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94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6" grpId="0" animBg="1"/>
      <p:bldP spid="16589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Text Box 4"/>
          <p:cNvSpPr txBox="1">
            <a:spLocks noChangeArrowheads="1"/>
          </p:cNvSpPr>
          <p:nvPr/>
        </p:nvSpPr>
        <p:spPr bwMode="auto">
          <a:xfrm>
            <a:off x="1106055" y="3385183"/>
            <a:ext cx="1981633" cy="61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name, type fields</a:t>
            </a:r>
          </a:p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for a query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67940" name="Text Box 5"/>
          <p:cNvSpPr txBox="1">
            <a:spLocks noChangeArrowheads="1"/>
          </p:cNvSpPr>
          <p:nvPr/>
        </p:nvSpPr>
        <p:spPr bwMode="auto">
          <a:xfrm>
            <a:off x="922338" y="4107495"/>
            <a:ext cx="2168525" cy="61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RRs in response</a:t>
            </a:r>
          </a:p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to query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67941" name="Text Box 6"/>
          <p:cNvSpPr txBox="1">
            <a:spLocks noChangeArrowheads="1"/>
          </p:cNvSpPr>
          <p:nvPr/>
        </p:nvSpPr>
        <p:spPr bwMode="auto">
          <a:xfrm>
            <a:off x="747754" y="4759958"/>
            <a:ext cx="2346284" cy="61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records for</a:t>
            </a:r>
          </a:p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authoritative servers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67942" name="Text Box 7"/>
          <p:cNvSpPr txBox="1">
            <a:spLocks noChangeArrowheads="1"/>
          </p:cNvSpPr>
          <p:nvPr/>
        </p:nvSpPr>
        <p:spPr bwMode="auto">
          <a:xfrm>
            <a:off x="635347" y="5479097"/>
            <a:ext cx="2445991" cy="61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additional 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“</a:t>
            </a: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helpful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”</a:t>
            </a:r>
            <a:endParaRPr kumimoji="0" lang="en-US" altLang="ja-JP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info that may be used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grpSp>
        <p:nvGrpSpPr>
          <p:cNvPr id="167943" name="Group 17"/>
          <p:cNvGrpSpPr>
            <a:grpSpLocks/>
          </p:cNvGrpSpPr>
          <p:nvPr/>
        </p:nvGrpSpPr>
        <p:grpSpPr bwMode="auto">
          <a:xfrm>
            <a:off x="4241800" y="1901825"/>
            <a:ext cx="3725863" cy="4184650"/>
            <a:chOff x="2672" y="1396"/>
            <a:chExt cx="2347" cy="2636"/>
          </a:xfrm>
        </p:grpSpPr>
        <p:sp>
          <p:nvSpPr>
            <p:cNvPr id="167958" name="Rectangle 18"/>
            <p:cNvSpPr>
              <a:spLocks noChangeArrowheads="1"/>
            </p:cNvSpPr>
            <p:nvPr/>
          </p:nvSpPr>
          <p:spPr bwMode="auto">
            <a:xfrm>
              <a:off x="2742" y="1396"/>
              <a:ext cx="2277" cy="258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67959" name="Rectangle 19"/>
            <p:cNvSpPr>
              <a:spLocks noChangeArrowheads="1"/>
            </p:cNvSpPr>
            <p:nvPr/>
          </p:nvSpPr>
          <p:spPr bwMode="auto">
            <a:xfrm>
              <a:off x="2688" y="1447"/>
              <a:ext cx="2277" cy="258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67960" name="Line 20"/>
            <p:cNvSpPr>
              <a:spLocks noChangeShapeType="1"/>
            </p:cNvSpPr>
            <p:nvPr/>
          </p:nvSpPr>
          <p:spPr bwMode="auto">
            <a:xfrm>
              <a:off x="2681" y="3606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961" name="Line 21"/>
            <p:cNvSpPr>
              <a:spLocks noChangeShapeType="1"/>
            </p:cNvSpPr>
            <p:nvPr/>
          </p:nvSpPr>
          <p:spPr bwMode="auto">
            <a:xfrm>
              <a:off x="2688" y="3174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962" name="Line 22"/>
            <p:cNvSpPr>
              <a:spLocks noChangeShapeType="1"/>
            </p:cNvSpPr>
            <p:nvPr/>
          </p:nvSpPr>
          <p:spPr bwMode="auto">
            <a:xfrm>
              <a:off x="2681" y="2742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963" name="Line 23"/>
            <p:cNvSpPr>
              <a:spLocks noChangeShapeType="1"/>
            </p:cNvSpPr>
            <p:nvPr/>
          </p:nvSpPr>
          <p:spPr bwMode="auto">
            <a:xfrm>
              <a:off x="2681" y="2317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964" name="Line 24"/>
            <p:cNvSpPr>
              <a:spLocks noChangeShapeType="1"/>
            </p:cNvSpPr>
            <p:nvPr/>
          </p:nvSpPr>
          <p:spPr bwMode="auto">
            <a:xfrm>
              <a:off x="2680" y="2029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965" name="Line 25"/>
            <p:cNvSpPr>
              <a:spLocks noChangeShapeType="1"/>
            </p:cNvSpPr>
            <p:nvPr/>
          </p:nvSpPr>
          <p:spPr bwMode="auto">
            <a:xfrm>
              <a:off x="2672" y="1745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966" name="Line 26"/>
            <p:cNvSpPr>
              <a:spLocks noChangeShapeType="1"/>
            </p:cNvSpPr>
            <p:nvPr/>
          </p:nvSpPr>
          <p:spPr bwMode="auto">
            <a:xfrm>
              <a:off x="3826" y="1454"/>
              <a:ext cx="2" cy="85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967" name="Text Box 27"/>
            <p:cNvSpPr txBox="1">
              <a:spLocks noChangeArrowheads="1"/>
            </p:cNvSpPr>
            <p:nvPr/>
          </p:nvSpPr>
          <p:spPr bwMode="auto">
            <a:xfrm>
              <a:off x="2842" y="1492"/>
              <a:ext cx="82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identification</a:t>
              </a:r>
            </a:p>
          </p:txBody>
        </p:sp>
        <p:sp>
          <p:nvSpPr>
            <p:cNvPr id="167968" name="Text Box 28"/>
            <p:cNvSpPr txBox="1">
              <a:spLocks noChangeArrowheads="1"/>
            </p:cNvSpPr>
            <p:nvPr/>
          </p:nvSpPr>
          <p:spPr bwMode="auto">
            <a:xfrm>
              <a:off x="4180" y="1492"/>
              <a:ext cx="38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flags</a:t>
              </a:r>
            </a:p>
          </p:txBody>
        </p:sp>
        <p:sp>
          <p:nvSpPr>
            <p:cNvPr id="167969" name="Text Box 29"/>
            <p:cNvSpPr txBox="1">
              <a:spLocks noChangeArrowheads="1"/>
            </p:cNvSpPr>
            <p:nvPr/>
          </p:nvSpPr>
          <p:spPr bwMode="auto">
            <a:xfrm>
              <a:off x="2862" y="1780"/>
              <a:ext cx="77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# questions</a:t>
              </a:r>
            </a:p>
          </p:txBody>
        </p:sp>
        <p:sp>
          <p:nvSpPr>
            <p:cNvPr id="167970" name="Text Box 30"/>
            <p:cNvSpPr txBox="1">
              <a:spLocks noChangeArrowheads="1"/>
            </p:cNvSpPr>
            <p:nvPr/>
          </p:nvSpPr>
          <p:spPr bwMode="auto">
            <a:xfrm>
              <a:off x="2789" y="2417"/>
              <a:ext cx="206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questions (variable # of questions)</a:t>
              </a:r>
            </a:p>
          </p:txBody>
        </p:sp>
        <p:sp>
          <p:nvSpPr>
            <p:cNvPr id="167971" name="Text Box 31"/>
            <p:cNvSpPr txBox="1">
              <a:spLocks noChangeArrowheads="1"/>
            </p:cNvSpPr>
            <p:nvPr/>
          </p:nvSpPr>
          <p:spPr bwMode="auto">
            <a:xfrm>
              <a:off x="3866" y="2067"/>
              <a:ext cx="105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# additional RRs</a:t>
              </a:r>
            </a:p>
          </p:txBody>
        </p:sp>
        <p:sp>
          <p:nvSpPr>
            <p:cNvPr id="167972" name="Text Box 32"/>
            <p:cNvSpPr txBox="1">
              <a:spLocks noChangeArrowheads="1"/>
            </p:cNvSpPr>
            <p:nvPr/>
          </p:nvSpPr>
          <p:spPr bwMode="auto">
            <a:xfrm>
              <a:off x="2762" y="2068"/>
              <a:ext cx="99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# authority RRs</a:t>
              </a:r>
            </a:p>
          </p:txBody>
        </p:sp>
        <p:sp>
          <p:nvSpPr>
            <p:cNvPr id="167973" name="Text Box 33"/>
            <p:cNvSpPr txBox="1">
              <a:spLocks noChangeArrowheads="1"/>
            </p:cNvSpPr>
            <p:nvPr/>
          </p:nvSpPr>
          <p:spPr bwMode="auto">
            <a:xfrm>
              <a:off x="3928" y="1786"/>
              <a:ext cx="91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# answer RRs</a:t>
              </a:r>
            </a:p>
          </p:txBody>
        </p:sp>
        <p:sp>
          <p:nvSpPr>
            <p:cNvPr id="167974" name="Text Box 34"/>
            <p:cNvSpPr txBox="1">
              <a:spLocks noChangeArrowheads="1"/>
            </p:cNvSpPr>
            <p:nvPr/>
          </p:nvSpPr>
          <p:spPr bwMode="auto">
            <a:xfrm>
              <a:off x="2983" y="2848"/>
              <a:ext cx="169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answers (variable # of RRs)</a:t>
              </a:r>
            </a:p>
          </p:txBody>
        </p:sp>
        <p:sp>
          <p:nvSpPr>
            <p:cNvPr id="167975" name="Text Box 35"/>
            <p:cNvSpPr txBox="1">
              <a:spLocks noChangeArrowheads="1"/>
            </p:cNvSpPr>
            <p:nvPr/>
          </p:nvSpPr>
          <p:spPr bwMode="auto">
            <a:xfrm>
              <a:off x="3002" y="3280"/>
              <a:ext cx="171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authority (variable # of RRs)</a:t>
              </a:r>
            </a:p>
          </p:txBody>
        </p:sp>
        <p:sp>
          <p:nvSpPr>
            <p:cNvPr id="167976" name="Text Box 36"/>
            <p:cNvSpPr txBox="1">
              <a:spLocks noChangeArrowheads="1"/>
            </p:cNvSpPr>
            <p:nvPr/>
          </p:nvSpPr>
          <p:spPr bwMode="auto">
            <a:xfrm>
              <a:off x="2811" y="3700"/>
              <a:ext cx="200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additional info (variable # of RRs)</a:t>
              </a:r>
            </a:p>
          </p:txBody>
        </p:sp>
      </p:grpSp>
      <p:sp>
        <p:nvSpPr>
          <p:cNvPr id="167944" name="Line 37"/>
          <p:cNvSpPr>
            <a:spLocks noChangeShapeType="1"/>
          </p:cNvSpPr>
          <p:nvPr/>
        </p:nvSpPr>
        <p:spPr bwMode="auto">
          <a:xfrm flipH="1">
            <a:off x="3101975" y="5748339"/>
            <a:ext cx="137160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945" name="Line 38"/>
          <p:cNvSpPr>
            <a:spLocks noChangeShapeType="1"/>
          </p:cNvSpPr>
          <p:nvPr/>
        </p:nvSpPr>
        <p:spPr bwMode="auto">
          <a:xfrm flipH="1">
            <a:off x="3109913" y="5089523"/>
            <a:ext cx="137160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946" name="Line 39"/>
          <p:cNvSpPr>
            <a:spLocks noChangeShapeType="1"/>
          </p:cNvSpPr>
          <p:nvPr/>
        </p:nvSpPr>
        <p:spPr bwMode="auto">
          <a:xfrm flipH="1">
            <a:off x="3117850" y="4430712"/>
            <a:ext cx="137160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947" name="Line 40"/>
          <p:cNvSpPr>
            <a:spLocks noChangeShapeType="1"/>
          </p:cNvSpPr>
          <p:nvPr/>
        </p:nvSpPr>
        <p:spPr bwMode="auto">
          <a:xfrm flipH="1">
            <a:off x="3103563" y="3705225"/>
            <a:ext cx="137160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7948" name="Picture 41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885825"/>
            <a:ext cx="54848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9" name="Rectangle 2"/>
          <p:cNvSpPr>
            <a:spLocks noChangeArrowheads="1"/>
          </p:cNvSpPr>
          <p:nvPr/>
        </p:nvSpPr>
        <p:spPr bwMode="auto">
          <a:xfrm>
            <a:off x="446088" y="217488"/>
            <a:ext cx="777240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ＭＳ Ｐゴシック" charset="-128"/>
                <a:cs typeface="+mn-cs"/>
              </a:rPr>
              <a:t>DNS protocol, messages</a:t>
            </a:r>
            <a:endParaRPr kumimoji="0" lang="en-US" alt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ＭＳ Ｐゴシック" charset="-128"/>
              <a:cs typeface="+mn-cs"/>
            </a:endParaRPr>
          </a:p>
        </p:txBody>
      </p:sp>
      <p:grpSp>
        <p:nvGrpSpPr>
          <p:cNvPr id="167950" name="Group 43"/>
          <p:cNvGrpSpPr>
            <a:grpSpLocks/>
          </p:cNvGrpSpPr>
          <p:nvPr/>
        </p:nvGrpSpPr>
        <p:grpSpPr bwMode="auto">
          <a:xfrm>
            <a:off x="4271963" y="1581150"/>
            <a:ext cx="1747837" cy="274638"/>
            <a:chOff x="2691" y="1194"/>
            <a:chExt cx="1101" cy="173"/>
          </a:xfrm>
        </p:grpSpPr>
        <p:sp>
          <p:nvSpPr>
            <p:cNvPr id="167955" name="Text Box 44"/>
            <p:cNvSpPr txBox="1">
              <a:spLocks noChangeArrowheads="1"/>
            </p:cNvSpPr>
            <p:nvPr/>
          </p:nvSpPr>
          <p:spPr bwMode="auto">
            <a:xfrm>
              <a:off x="3032" y="1194"/>
              <a:ext cx="42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2 bytes</a:t>
              </a:r>
            </a:p>
          </p:txBody>
        </p:sp>
        <p:sp>
          <p:nvSpPr>
            <p:cNvPr id="167956" name="Line 45"/>
            <p:cNvSpPr>
              <a:spLocks noChangeShapeType="1"/>
            </p:cNvSpPr>
            <p:nvPr/>
          </p:nvSpPr>
          <p:spPr bwMode="auto">
            <a:xfrm>
              <a:off x="3465" y="1284"/>
              <a:ext cx="3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957" name="Line 46"/>
            <p:cNvSpPr>
              <a:spLocks noChangeShapeType="1"/>
            </p:cNvSpPr>
            <p:nvPr/>
          </p:nvSpPr>
          <p:spPr bwMode="auto">
            <a:xfrm flipH="1" flipV="1">
              <a:off x="2691" y="1284"/>
              <a:ext cx="3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7951" name="Group 47"/>
          <p:cNvGrpSpPr>
            <a:grpSpLocks/>
          </p:cNvGrpSpPr>
          <p:nvPr/>
        </p:nvGrpSpPr>
        <p:grpSpPr bwMode="auto">
          <a:xfrm>
            <a:off x="6046786" y="1581150"/>
            <a:ext cx="1747837" cy="274638"/>
            <a:chOff x="2691" y="1194"/>
            <a:chExt cx="1101" cy="173"/>
          </a:xfrm>
        </p:grpSpPr>
        <p:sp>
          <p:nvSpPr>
            <p:cNvPr id="167952" name="Text Box 48"/>
            <p:cNvSpPr txBox="1">
              <a:spLocks noChangeArrowheads="1"/>
            </p:cNvSpPr>
            <p:nvPr/>
          </p:nvSpPr>
          <p:spPr bwMode="auto">
            <a:xfrm>
              <a:off x="3032" y="1194"/>
              <a:ext cx="42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2 bytes</a:t>
              </a:r>
            </a:p>
          </p:txBody>
        </p:sp>
        <p:sp>
          <p:nvSpPr>
            <p:cNvPr id="167953" name="Line 49"/>
            <p:cNvSpPr>
              <a:spLocks noChangeShapeType="1"/>
            </p:cNvSpPr>
            <p:nvPr/>
          </p:nvSpPr>
          <p:spPr bwMode="auto">
            <a:xfrm>
              <a:off x="3465" y="1284"/>
              <a:ext cx="3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954" name="Line 50"/>
            <p:cNvSpPr>
              <a:spLocks noChangeShapeType="1"/>
            </p:cNvSpPr>
            <p:nvPr/>
          </p:nvSpPr>
          <p:spPr bwMode="auto">
            <a:xfrm flipH="1" flipV="1">
              <a:off x="2691" y="1284"/>
              <a:ext cx="3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840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lide Number Placeholder 4">
            <a:extLst>
              <a:ext uri="{FF2B5EF4-FFF2-40B4-BE49-F238E27FC236}">
                <a16:creationId xmlns:a16="http://schemas.microsoft.com/office/drawing/2014/main" id="{36AAA54A-D2D2-1B4E-A82C-74E77BB6F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3BD609-F125-9D41-830A-5782E8AD4FB9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5394" name="Rectangle 2">
            <a:extLst>
              <a:ext uri="{FF2B5EF4-FFF2-40B4-BE49-F238E27FC236}">
                <a16:creationId xmlns:a16="http://schemas.microsoft.com/office/drawing/2014/main" id="{BBD6944E-732C-B743-9B5C-BDD4576BA3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458200" cy="7620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altLang="zh-CN" sz="2800" b="0">
                <a:ea typeface="宋体" charset="0"/>
                <a:cs typeface="宋体" charset="0"/>
              </a:rPr>
              <a:t>Getting Burned by the Hot Potato</a:t>
            </a:r>
            <a:endParaRPr lang="en-US" altLang="zh-CN" sz="2800">
              <a:ea typeface="宋体" charset="0"/>
              <a:cs typeface="宋体" charset="0"/>
            </a:endParaRPr>
          </a:p>
        </p:txBody>
      </p:sp>
      <p:grpSp>
        <p:nvGrpSpPr>
          <p:cNvPr id="84995" name="Group 3">
            <a:extLst>
              <a:ext uri="{FF2B5EF4-FFF2-40B4-BE49-F238E27FC236}">
                <a16:creationId xmlns:a16="http://schemas.microsoft.com/office/drawing/2014/main" id="{43FE0900-02AF-E946-9F7F-2348BE094BAA}"/>
              </a:ext>
            </a:extLst>
          </p:cNvPr>
          <p:cNvGrpSpPr>
            <a:grpSpLocks/>
          </p:cNvGrpSpPr>
          <p:nvPr/>
        </p:nvGrpSpPr>
        <p:grpSpPr bwMode="auto">
          <a:xfrm>
            <a:off x="1682750" y="1219200"/>
            <a:ext cx="5099050" cy="1447800"/>
            <a:chOff x="916" y="628"/>
            <a:chExt cx="2968" cy="1336"/>
          </a:xfrm>
        </p:grpSpPr>
        <p:grpSp>
          <p:nvGrpSpPr>
            <p:cNvPr id="85078" name="Group 4">
              <a:extLst>
                <a:ext uri="{FF2B5EF4-FFF2-40B4-BE49-F238E27FC236}">
                  <a16:creationId xmlns:a16="http://schemas.microsoft.com/office/drawing/2014/main" id="{9DE038F9-1E36-EA4B-A2D1-41B3AEA400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9" y="628"/>
              <a:ext cx="2905" cy="1336"/>
              <a:chOff x="979" y="628"/>
              <a:chExt cx="2905" cy="1336"/>
            </a:xfrm>
          </p:grpSpPr>
          <p:sp>
            <p:nvSpPr>
              <p:cNvPr id="315397" name="Oval 5">
                <a:extLst>
                  <a:ext uri="{FF2B5EF4-FFF2-40B4-BE49-F238E27FC236}">
                    <a16:creationId xmlns:a16="http://schemas.microsoft.com/office/drawing/2014/main" id="{628CB242-A760-0B47-B026-FC42DCB6AA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6" y="747"/>
                <a:ext cx="2492" cy="102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398" name="Oval 6">
                <a:extLst>
                  <a:ext uri="{FF2B5EF4-FFF2-40B4-BE49-F238E27FC236}">
                    <a16:creationId xmlns:a16="http://schemas.microsoft.com/office/drawing/2014/main" id="{3A8741AF-2D50-F34B-9C99-439FE324E5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1" y="747"/>
                <a:ext cx="577" cy="15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399" name="Oval 7">
                <a:extLst>
                  <a:ext uri="{FF2B5EF4-FFF2-40B4-BE49-F238E27FC236}">
                    <a16:creationId xmlns:a16="http://schemas.microsoft.com/office/drawing/2014/main" id="{B7FEB6FA-6F4B-8147-80AB-287ECDA7CE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0" y="707"/>
                <a:ext cx="825" cy="27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00" name="Oval 8">
                <a:extLst>
                  <a:ext uri="{FF2B5EF4-FFF2-40B4-BE49-F238E27FC236}">
                    <a16:creationId xmlns:a16="http://schemas.microsoft.com/office/drawing/2014/main" id="{1383E918-4D12-B14B-951B-5AF393D083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2" y="628"/>
                <a:ext cx="991" cy="54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01" name="Oval 9">
                <a:extLst>
                  <a:ext uri="{FF2B5EF4-FFF2-40B4-BE49-F238E27FC236}">
                    <a16:creationId xmlns:a16="http://schemas.microsoft.com/office/drawing/2014/main" id="{95DBFC81-A600-E747-B522-6C9C3E9215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9" y="864"/>
                <a:ext cx="1823" cy="3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02" name="Oval 10">
                <a:extLst>
                  <a:ext uri="{FF2B5EF4-FFF2-40B4-BE49-F238E27FC236}">
                    <a16:creationId xmlns:a16="http://schemas.microsoft.com/office/drawing/2014/main" id="{B9880BBB-9F95-484C-BE92-C1C2EF592B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5" y="1338"/>
                <a:ext cx="990" cy="62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03" name="Oval 11">
                <a:extLst>
                  <a:ext uri="{FF2B5EF4-FFF2-40B4-BE49-F238E27FC236}">
                    <a16:creationId xmlns:a16="http://schemas.microsoft.com/office/drawing/2014/main" id="{0808DBF8-7E86-C443-B6F0-F29B4C602F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3" y="905"/>
                <a:ext cx="741" cy="34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04" name="Oval 12">
                <a:extLst>
                  <a:ext uri="{FF2B5EF4-FFF2-40B4-BE49-F238E27FC236}">
                    <a16:creationId xmlns:a16="http://schemas.microsoft.com/office/drawing/2014/main" id="{FC2C7BB7-4C58-8946-8F29-E103FCC554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6" y="1065"/>
                <a:ext cx="492" cy="62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05" name="Oval 13">
                <a:extLst>
                  <a:ext uri="{FF2B5EF4-FFF2-40B4-BE49-F238E27FC236}">
                    <a16:creationId xmlns:a16="http://schemas.microsoft.com/office/drawing/2014/main" id="{9DCF8FED-DD58-EC44-9648-33BD9ED83D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7" y="1380"/>
                <a:ext cx="492" cy="22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06" name="Oval 14">
                <a:extLst>
                  <a:ext uri="{FF2B5EF4-FFF2-40B4-BE49-F238E27FC236}">
                    <a16:creationId xmlns:a16="http://schemas.microsoft.com/office/drawing/2014/main" id="{B74ED347-778D-944F-B59F-A7BA833CF2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1" y="1536"/>
                <a:ext cx="493" cy="23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07" name="Oval 15">
                <a:extLst>
                  <a:ext uri="{FF2B5EF4-FFF2-40B4-BE49-F238E27FC236}">
                    <a16:creationId xmlns:a16="http://schemas.microsoft.com/office/drawing/2014/main" id="{90E0C583-962A-B54D-9186-9E7BAD1E06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7" y="1536"/>
                <a:ext cx="741" cy="23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85079" name="Group 16">
              <a:extLst>
                <a:ext uri="{FF2B5EF4-FFF2-40B4-BE49-F238E27FC236}">
                  <a16:creationId xmlns:a16="http://schemas.microsoft.com/office/drawing/2014/main" id="{692E95AB-61B8-EB42-84C7-24A1E240AC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6" y="628"/>
              <a:ext cx="2905" cy="1336"/>
              <a:chOff x="916" y="628"/>
              <a:chExt cx="2905" cy="1336"/>
            </a:xfrm>
          </p:grpSpPr>
          <p:sp>
            <p:nvSpPr>
              <p:cNvPr id="315409" name="Oval 17">
                <a:extLst>
                  <a:ext uri="{FF2B5EF4-FFF2-40B4-BE49-F238E27FC236}">
                    <a16:creationId xmlns:a16="http://schemas.microsoft.com/office/drawing/2014/main" id="{2098D8F2-ED56-544E-91B4-3C4D35C451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5" y="747"/>
                <a:ext cx="2489" cy="1021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10" name="Oval 18">
                <a:extLst>
                  <a:ext uri="{FF2B5EF4-FFF2-40B4-BE49-F238E27FC236}">
                    <a16:creationId xmlns:a16="http://schemas.microsoft.com/office/drawing/2014/main" id="{B26F1608-E5A0-E84A-8E5C-D8B9787AD1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747"/>
                <a:ext cx="577" cy="151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11" name="Oval 19">
                <a:extLst>
                  <a:ext uri="{FF2B5EF4-FFF2-40B4-BE49-F238E27FC236}">
                    <a16:creationId xmlns:a16="http://schemas.microsoft.com/office/drawing/2014/main" id="{695DA923-2207-CD4C-AF72-20778C4698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7" y="707"/>
                <a:ext cx="827" cy="27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12" name="Oval 20">
                <a:extLst>
                  <a:ext uri="{FF2B5EF4-FFF2-40B4-BE49-F238E27FC236}">
                    <a16:creationId xmlns:a16="http://schemas.microsoft.com/office/drawing/2014/main" id="{FD426FE6-C58A-6F4A-9EC7-B16E3227A2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8" y="628"/>
                <a:ext cx="990" cy="54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13" name="Oval 21">
                <a:extLst>
                  <a:ext uri="{FF2B5EF4-FFF2-40B4-BE49-F238E27FC236}">
                    <a16:creationId xmlns:a16="http://schemas.microsoft.com/office/drawing/2014/main" id="{91E7D315-9BF3-0D4D-85B6-A659B1ECBC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6" y="864"/>
                <a:ext cx="1822" cy="311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14" name="Oval 22">
                <a:extLst>
                  <a:ext uri="{FF2B5EF4-FFF2-40B4-BE49-F238E27FC236}">
                    <a16:creationId xmlns:a16="http://schemas.microsoft.com/office/drawing/2014/main" id="{BA22F1A6-D5FD-9D42-9480-44323642C7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2" y="1338"/>
                <a:ext cx="991" cy="62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15" name="Oval 23">
                <a:extLst>
                  <a:ext uri="{FF2B5EF4-FFF2-40B4-BE49-F238E27FC236}">
                    <a16:creationId xmlns:a16="http://schemas.microsoft.com/office/drawing/2014/main" id="{FC14E075-BD1C-7147-B6F0-486A4BCCC7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8" y="905"/>
                <a:ext cx="743" cy="34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16" name="Oval 24">
                <a:extLst>
                  <a:ext uri="{FF2B5EF4-FFF2-40B4-BE49-F238E27FC236}">
                    <a16:creationId xmlns:a16="http://schemas.microsoft.com/office/drawing/2014/main" id="{BC1A1D0C-A07C-A945-AD55-481F7B1713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" y="1065"/>
                <a:ext cx="492" cy="623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17" name="Oval 25">
                <a:extLst>
                  <a:ext uri="{FF2B5EF4-FFF2-40B4-BE49-F238E27FC236}">
                    <a16:creationId xmlns:a16="http://schemas.microsoft.com/office/drawing/2014/main" id="{C51DC6B6-97F8-F44E-BDDA-8C62DA334A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2" y="1380"/>
                <a:ext cx="492" cy="22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18" name="Oval 26">
                <a:extLst>
                  <a:ext uri="{FF2B5EF4-FFF2-40B4-BE49-F238E27FC236}">
                    <a16:creationId xmlns:a16="http://schemas.microsoft.com/office/drawing/2014/main" id="{AB86D32D-8A24-B94D-A053-0576EC502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9" y="1536"/>
                <a:ext cx="491" cy="231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19" name="Oval 27">
                <a:extLst>
                  <a:ext uri="{FF2B5EF4-FFF2-40B4-BE49-F238E27FC236}">
                    <a16:creationId xmlns:a16="http://schemas.microsoft.com/office/drawing/2014/main" id="{4074A6F2-745F-4543-B5FE-5735A532E6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5" y="1536"/>
                <a:ext cx="740" cy="231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grpSp>
        <p:nvGrpSpPr>
          <p:cNvPr id="84996" name="Group 28">
            <a:extLst>
              <a:ext uri="{FF2B5EF4-FFF2-40B4-BE49-F238E27FC236}">
                <a16:creationId xmlns:a16="http://schemas.microsoft.com/office/drawing/2014/main" id="{A1D2EED3-E568-E446-9D1A-5C4B76E018C4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3124200"/>
            <a:ext cx="5556250" cy="1143000"/>
            <a:chOff x="532" y="2260"/>
            <a:chExt cx="4120" cy="1144"/>
          </a:xfrm>
        </p:grpSpPr>
        <p:grpSp>
          <p:nvGrpSpPr>
            <p:cNvPr id="85054" name="Group 29">
              <a:extLst>
                <a:ext uri="{FF2B5EF4-FFF2-40B4-BE49-F238E27FC236}">
                  <a16:creationId xmlns:a16="http://schemas.microsoft.com/office/drawing/2014/main" id="{01CFA4D8-CF57-DD4C-A84B-0A96489D36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9" y="2260"/>
              <a:ext cx="4033" cy="1144"/>
              <a:chOff x="619" y="2260"/>
              <a:chExt cx="4033" cy="1144"/>
            </a:xfrm>
          </p:grpSpPr>
          <p:sp>
            <p:nvSpPr>
              <p:cNvPr id="315422" name="Oval 30">
                <a:extLst>
                  <a:ext uri="{FF2B5EF4-FFF2-40B4-BE49-F238E27FC236}">
                    <a16:creationId xmlns:a16="http://schemas.microsoft.com/office/drawing/2014/main" id="{1D67DAF5-0164-5640-8DAE-819CF242C2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3" y="2362"/>
                <a:ext cx="3460" cy="87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23" name="Oval 31">
                <a:extLst>
                  <a:ext uri="{FF2B5EF4-FFF2-40B4-BE49-F238E27FC236}">
                    <a16:creationId xmlns:a16="http://schemas.microsoft.com/office/drawing/2014/main" id="{3F48FF0F-D5F1-BE41-BBA0-7D7981B591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9" y="2362"/>
                <a:ext cx="803" cy="12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24" name="Oval 32">
                <a:extLst>
                  <a:ext uri="{FF2B5EF4-FFF2-40B4-BE49-F238E27FC236}">
                    <a16:creationId xmlns:a16="http://schemas.microsoft.com/office/drawing/2014/main" id="{098197DD-F1C8-204C-9241-6DCE76767C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1" y="2328"/>
                <a:ext cx="1147" cy="22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25" name="Oval 33">
                <a:extLst>
                  <a:ext uri="{FF2B5EF4-FFF2-40B4-BE49-F238E27FC236}">
                    <a16:creationId xmlns:a16="http://schemas.microsoft.com/office/drawing/2014/main" id="{AF05C591-676C-C043-94D3-CA96EDD38A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1" y="2260"/>
                <a:ext cx="1377" cy="46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26" name="Oval 34">
                <a:extLst>
                  <a:ext uri="{FF2B5EF4-FFF2-40B4-BE49-F238E27FC236}">
                    <a16:creationId xmlns:a16="http://schemas.microsoft.com/office/drawing/2014/main" id="{5F0A79F2-4D95-034B-B143-1DB57CE8AE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" y="2463"/>
                <a:ext cx="2533" cy="262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27" name="Oval 35">
                <a:extLst>
                  <a:ext uri="{FF2B5EF4-FFF2-40B4-BE49-F238E27FC236}">
                    <a16:creationId xmlns:a16="http://schemas.microsoft.com/office/drawing/2014/main" id="{6E93B9A2-5C29-054B-AD19-E706C3E9FB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0" y="2870"/>
                <a:ext cx="1376" cy="53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28" name="Oval 36">
                <a:extLst>
                  <a:ext uri="{FF2B5EF4-FFF2-40B4-BE49-F238E27FC236}">
                    <a16:creationId xmlns:a16="http://schemas.microsoft.com/office/drawing/2014/main" id="{3AC8ADEE-80E4-FC40-B6C4-4DFCA29586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0" y="2497"/>
                <a:ext cx="1032" cy="2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29" name="Oval 37">
                <a:extLst>
                  <a:ext uri="{FF2B5EF4-FFF2-40B4-BE49-F238E27FC236}">
                    <a16:creationId xmlns:a16="http://schemas.microsoft.com/office/drawing/2014/main" id="{4D3EFA09-0687-9E46-8D6E-EFC589FA8A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0" y="2633"/>
                <a:ext cx="686" cy="53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30" name="Oval 38">
                <a:extLst>
                  <a:ext uri="{FF2B5EF4-FFF2-40B4-BE49-F238E27FC236}">
                    <a16:creationId xmlns:a16="http://schemas.microsoft.com/office/drawing/2014/main" id="{39745377-9E94-7746-B133-1AB077F0F4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6" y="2904"/>
                <a:ext cx="686" cy="19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31" name="Oval 39">
                <a:extLst>
                  <a:ext uri="{FF2B5EF4-FFF2-40B4-BE49-F238E27FC236}">
                    <a16:creationId xmlns:a16="http://schemas.microsoft.com/office/drawing/2014/main" id="{44555EA5-191D-2A4F-8140-8233D09D9D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8" y="3039"/>
                <a:ext cx="685" cy="1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32" name="Oval 40">
                <a:extLst>
                  <a:ext uri="{FF2B5EF4-FFF2-40B4-BE49-F238E27FC236}">
                    <a16:creationId xmlns:a16="http://schemas.microsoft.com/office/drawing/2014/main" id="{25270536-9E0A-3D46-80AF-489093A3F4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4" y="3039"/>
                <a:ext cx="1032" cy="1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85055" name="Group 41">
              <a:extLst>
                <a:ext uri="{FF2B5EF4-FFF2-40B4-BE49-F238E27FC236}">
                  <a16:creationId xmlns:a16="http://schemas.microsoft.com/office/drawing/2014/main" id="{0D78427B-2CD7-6F4F-A114-A8C7EFB3A7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2" y="2260"/>
              <a:ext cx="4033" cy="1144"/>
              <a:chOff x="532" y="2260"/>
              <a:chExt cx="4033" cy="1144"/>
            </a:xfrm>
          </p:grpSpPr>
          <p:sp>
            <p:nvSpPr>
              <p:cNvPr id="315434" name="Oval 42">
                <a:extLst>
                  <a:ext uri="{FF2B5EF4-FFF2-40B4-BE49-F238E27FC236}">
                    <a16:creationId xmlns:a16="http://schemas.microsoft.com/office/drawing/2014/main" id="{E1285B7C-57CF-1046-925B-98F25F8E55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" y="2362"/>
                <a:ext cx="3457" cy="87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35" name="Oval 43">
                <a:extLst>
                  <a:ext uri="{FF2B5EF4-FFF2-40B4-BE49-F238E27FC236}">
                    <a16:creationId xmlns:a16="http://schemas.microsoft.com/office/drawing/2014/main" id="{302BBDE9-A34C-1746-818E-4F5B6CE3EC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2" y="2362"/>
                <a:ext cx="802" cy="12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36" name="Oval 44">
                <a:extLst>
                  <a:ext uri="{FF2B5EF4-FFF2-40B4-BE49-F238E27FC236}">
                    <a16:creationId xmlns:a16="http://schemas.microsoft.com/office/drawing/2014/main" id="{4D7ED7AD-EFD8-6841-9EC1-B3494D1900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1" y="2328"/>
                <a:ext cx="1150" cy="22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37" name="Oval 45">
                <a:extLst>
                  <a:ext uri="{FF2B5EF4-FFF2-40B4-BE49-F238E27FC236}">
                    <a16:creationId xmlns:a16="http://schemas.microsoft.com/office/drawing/2014/main" id="{AB167576-12A9-2149-BCE2-26AA1357E2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2" y="2260"/>
                <a:ext cx="1378" cy="46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38" name="Oval 46">
                <a:extLst>
                  <a:ext uri="{FF2B5EF4-FFF2-40B4-BE49-F238E27FC236}">
                    <a16:creationId xmlns:a16="http://schemas.microsoft.com/office/drawing/2014/main" id="{A4CEACF0-F983-684F-85B2-C1D226A883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" y="2463"/>
                <a:ext cx="2531" cy="262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39" name="Oval 47">
                <a:extLst>
                  <a:ext uri="{FF2B5EF4-FFF2-40B4-BE49-F238E27FC236}">
                    <a16:creationId xmlns:a16="http://schemas.microsoft.com/office/drawing/2014/main" id="{2A397182-67BC-D14F-A9E7-9D040AB19E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2" y="2870"/>
                <a:ext cx="1377" cy="53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40" name="Oval 48">
                <a:extLst>
                  <a:ext uri="{FF2B5EF4-FFF2-40B4-BE49-F238E27FC236}">
                    <a16:creationId xmlns:a16="http://schemas.microsoft.com/office/drawing/2014/main" id="{665FE6B4-BFB9-3849-BBA6-B8CD589288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1" y="2497"/>
                <a:ext cx="1034" cy="29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41" name="Oval 49">
                <a:extLst>
                  <a:ext uri="{FF2B5EF4-FFF2-40B4-BE49-F238E27FC236}">
                    <a16:creationId xmlns:a16="http://schemas.microsoft.com/office/drawing/2014/main" id="{0CB63B3C-EE3D-6E42-B6F8-26E7CC483B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" y="2633"/>
                <a:ext cx="686" cy="53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42" name="Oval 50">
                <a:extLst>
                  <a:ext uri="{FF2B5EF4-FFF2-40B4-BE49-F238E27FC236}">
                    <a16:creationId xmlns:a16="http://schemas.microsoft.com/office/drawing/2014/main" id="{0E524B2F-7596-EA45-A825-A499348163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8" y="2904"/>
                <a:ext cx="686" cy="19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43" name="Oval 51">
                <a:extLst>
                  <a:ext uri="{FF2B5EF4-FFF2-40B4-BE49-F238E27FC236}">
                    <a16:creationId xmlns:a16="http://schemas.microsoft.com/office/drawing/2014/main" id="{CDB3CC97-6269-014D-94DB-70CC135BAD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2" y="3039"/>
                <a:ext cx="682" cy="19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44" name="Oval 52">
                <a:extLst>
                  <a:ext uri="{FF2B5EF4-FFF2-40B4-BE49-F238E27FC236}">
                    <a16:creationId xmlns:a16="http://schemas.microsoft.com/office/drawing/2014/main" id="{BF2DB178-1962-D54D-8848-0C4E55EB11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8" y="3039"/>
                <a:ext cx="1028" cy="19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sp>
        <p:nvSpPr>
          <p:cNvPr id="315445" name="Freeform 53">
            <a:extLst>
              <a:ext uri="{FF2B5EF4-FFF2-40B4-BE49-F238E27FC236}">
                <a16:creationId xmlns:a16="http://schemas.microsoft.com/office/drawing/2014/main" id="{5C5D17A6-5AD5-4C44-803C-AD6595AC4932}"/>
              </a:ext>
            </a:extLst>
          </p:cNvPr>
          <p:cNvSpPr>
            <a:spLocks/>
          </p:cNvSpPr>
          <p:nvPr/>
        </p:nvSpPr>
        <p:spPr bwMode="auto">
          <a:xfrm>
            <a:off x="3124200" y="3505200"/>
            <a:ext cx="777875" cy="644525"/>
          </a:xfrm>
          <a:custGeom>
            <a:avLst/>
            <a:gdLst>
              <a:gd name="T0" fmla="*/ 0 w 490"/>
              <a:gd name="T1" fmla="*/ 0 h 406"/>
              <a:gd name="T2" fmla="*/ 6350 w 490"/>
              <a:gd name="T3" fmla="*/ 68263 h 406"/>
              <a:gd name="T4" fmla="*/ 6350 w 490"/>
              <a:gd name="T5" fmla="*/ 95250 h 406"/>
              <a:gd name="T6" fmla="*/ 6350 w 490"/>
              <a:gd name="T7" fmla="*/ 133350 h 406"/>
              <a:gd name="T8" fmla="*/ 6350 w 490"/>
              <a:gd name="T9" fmla="*/ 160338 h 406"/>
              <a:gd name="T10" fmla="*/ 19050 w 490"/>
              <a:gd name="T11" fmla="*/ 200025 h 406"/>
              <a:gd name="T12" fmla="*/ 71438 w 490"/>
              <a:gd name="T13" fmla="*/ 238125 h 406"/>
              <a:gd name="T14" fmla="*/ 111125 w 490"/>
              <a:gd name="T15" fmla="*/ 238125 h 406"/>
              <a:gd name="T16" fmla="*/ 149225 w 490"/>
              <a:gd name="T17" fmla="*/ 238125 h 406"/>
              <a:gd name="T18" fmla="*/ 176213 w 490"/>
              <a:gd name="T19" fmla="*/ 238125 h 406"/>
              <a:gd name="T20" fmla="*/ 241300 w 490"/>
              <a:gd name="T21" fmla="*/ 238125 h 406"/>
              <a:gd name="T22" fmla="*/ 279400 w 490"/>
              <a:gd name="T23" fmla="*/ 212725 h 406"/>
              <a:gd name="T24" fmla="*/ 293688 w 490"/>
              <a:gd name="T25" fmla="*/ 173038 h 406"/>
              <a:gd name="T26" fmla="*/ 331788 w 490"/>
              <a:gd name="T27" fmla="*/ 147638 h 406"/>
              <a:gd name="T28" fmla="*/ 371475 w 490"/>
              <a:gd name="T29" fmla="*/ 120650 h 406"/>
              <a:gd name="T30" fmla="*/ 411163 w 490"/>
              <a:gd name="T31" fmla="*/ 107950 h 406"/>
              <a:gd name="T32" fmla="*/ 461963 w 490"/>
              <a:gd name="T33" fmla="*/ 107950 h 406"/>
              <a:gd name="T34" fmla="*/ 488950 w 490"/>
              <a:gd name="T35" fmla="*/ 133350 h 406"/>
              <a:gd name="T36" fmla="*/ 501650 w 490"/>
              <a:gd name="T37" fmla="*/ 160338 h 406"/>
              <a:gd name="T38" fmla="*/ 501650 w 490"/>
              <a:gd name="T39" fmla="*/ 200025 h 406"/>
              <a:gd name="T40" fmla="*/ 501650 w 490"/>
              <a:gd name="T41" fmla="*/ 238125 h 406"/>
              <a:gd name="T42" fmla="*/ 461963 w 490"/>
              <a:gd name="T43" fmla="*/ 250825 h 406"/>
              <a:gd name="T44" fmla="*/ 436563 w 490"/>
              <a:gd name="T45" fmla="*/ 277813 h 406"/>
              <a:gd name="T46" fmla="*/ 396875 w 490"/>
              <a:gd name="T47" fmla="*/ 290513 h 406"/>
              <a:gd name="T48" fmla="*/ 358775 w 490"/>
              <a:gd name="T49" fmla="*/ 315913 h 406"/>
              <a:gd name="T50" fmla="*/ 344488 w 490"/>
              <a:gd name="T51" fmla="*/ 342900 h 406"/>
              <a:gd name="T52" fmla="*/ 319088 w 490"/>
              <a:gd name="T53" fmla="*/ 382588 h 406"/>
              <a:gd name="T54" fmla="*/ 331788 w 490"/>
              <a:gd name="T55" fmla="*/ 420688 h 406"/>
              <a:gd name="T56" fmla="*/ 358775 w 490"/>
              <a:gd name="T57" fmla="*/ 447675 h 406"/>
              <a:gd name="T58" fmla="*/ 396875 w 490"/>
              <a:gd name="T59" fmla="*/ 460375 h 406"/>
              <a:gd name="T60" fmla="*/ 423863 w 490"/>
              <a:gd name="T61" fmla="*/ 460375 h 406"/>
              <a:gd name="T62" fmla="*/ 476250 w 490"/>
              <a:gd name="T63" fmla="*/ 473075 h 406"/>
              <a:gd name="T64" fmla="*/ 528638 w 490"/>
              <a:gd name="T65" fmla="*/ 473075 h 406"/>
              <a:gd name="T66" fmla="*/ 566738 w 490"/>
              <a:gd name="T67" fmla="*/ 460375 h 406"/>
              <a:gd name="T68" fmla="*/ 593725 w 490"/>
              <a:gd name="T69" fmla="*/ 447675 h 406"/>
              <a:gd name="T70" fmla="*/ 631825 w 490"/>
              <a:gd name="T71" fmla="*/ 447675 h 406"/>
              <a:gd name="T72" fmla="*/ 631825 w 490"/>
              <a:gd name="T73" fmla="*/ 485775 h 406"/>
              <a:gd name="T74" fmla="*/ 631825 w 490"/>
              <a:gd name="T75" fmla="*/ 512763 h 406"/>
              <a:gd name="T76" fmla="*/ 631825 w 490"/>
              <a:gd name="T77" fmla="*/ 550863 h 406"/>
              <a:gd name="T78" fmla="*/ 631825 w 490"/>
              <a:gd name="T79" fmla="*/ 577850 h 406"/>
              <a:gd name="T80" fmla="*/ 631825 w 490"/>
              <a:gd name="T81" fmla="*/ 617538 h 406"/>
              <a:gd name="T82" fmla="*/ 658813 w 490"/>
              <a:gd name="T83" fmla="*/ 642938 h 406"/>
              <a:gd name="T84" fmla="*/ 711200 w 490"/>
              <a:gd name="T85" fmla="*/ 642938 h 406"/>
              <a:gd name="T86" fmla="*/ 749300 w 490"/>
              <a:gd name="T87" fmla="*/ 642938 h 406"/>
              <a:gd name="T88" fmla="*/ 776288 w 490"/>
              <a:gd name="T89" fmla="*/ 642938 h 406"/>
              <a:gd name="T90" fmla="*/ 762000 w 490"/>
              <a:gd name="T91" fmla="*/ 609600 h 40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490" h="406">
                <a:moveTo>
                  <a:pt x="0" y="0"/>
                </a:moveTo>
                <a:lnTo>
                  <a:pt x="4" y="43"/>
                </a:lnTo>
                <a:lnTo>
                  <a:pt x="4" y="60"/>
                </a:lnTo>
                <a:lnTo>
                  <a:pt x="4" y="84"/>
                </a:lnTo>
                <a:lnTo>
                  <a:pt x="4" y="101"/>
                </a:lnTo>
                <a:lnTo>
                  <a:pt x="12" y="126"/>
                </a:lnTo>
                <a:lnTo>
                  <a:pt x="45" y="150"/>
                </a:lnTo>
                <a:lnTo>
                  <a:pt x="70" y="150"/>
                </a:lnTo>
                <a:lnTo>
                  <a:pt x="94" y="150"/>
                </a:lnTo>
                <a:lnTo>
                  <a:pt x="111" y="150"/>
                </a:lnTo>
                <a:lnTo>
                  <a:pt x="152" y="150"/>
                </a:lnTo>
                <a:lnTo>
                  <a:pt x="176" y="134"/>
                </a:lnTo>
                <a:lnTo>
                  <a:pt x="185" y="109"/>
                </a:lnTo>
                <a:lnTo>
                  <a:pt x="209" y="93"/>
                </a:lnTo>
                <a:lnTo>
                  <a:pt x="234" y="76"/>
                </a:lnTo>
                <a:lnTo>
                  <a:pt x="259" y="68"/>
                </a:lnTo>
                <a:lnTo>
                  <a:pt x="291" y="68"/>
                </a:lnTo>
                <a:lnTo>
                  <a:pt x="308" y="84"/>
                </a:lnTo>
                <a:lnTo>
                  <a:pt x="316" y="101"/>
                </a:lnTo>
                <a:lnTo>
                  <a:pt x="316" y="126"/>
                </a:lnTo>
                <a:lnTo>
                  <a:pt x="316" y="150"/>
                </a:lnTo>
                <a:lnTo>
                  <a:pt x="291" y="158"/>
                </a:lnTo>
                <a:lnTo>
                  <a:pt x="275" y="175"/>
                </a:lnTo>
                <a:lnTo>
                  <a:pt x="250" y="183"/>
                </a:lnTo>
                <a:lnTo>
                  <a:pt x="226" y="199"/>
                </a:lnTo>
                <a:lnTo>
                  <a:pt x="217" y="216"/>
                </a:lnTo>
                <a:lnTo>
                  <a:pt x="201" y="241"/>
                </a:lnTo>
                <a:lnTo>
                  <a:pt x="209" y="265"/>
                </a:lnTo>
                <a:lnTo>
                  <a:pt x="226" y="282"/>
                </a:lnTo>
                <a:lnTo>
                  <a:pt x="250" y="290"/>
                </a:lnTo>
                <a:lnTo>
                  <a:pt x="267" y="290"/>
                </a:lnTo>
                <a:lnTo>
                  <a:pt x="300" y="298"/>
                </a:lnTo>
                <a:lnTo>
                  <a:pt x="333" y="298"/>
                </a:lnTo>
                <a:lnTo>
                  <a:pt x="357" y="290"/>
                </a:lnTo>
                <a:lnTo>
                  <a:pt x="374" y="282"/>
                </a:lnTo>
                <a:lnTo>
                  <a:pt x="398" y="282"/>
                </a:lnTo>
                <a:lnTo>
                  <a:pt x="398" y="306"/>
                </a:lnTo>
                <a:lnTo>
                  <a:pt x="398" y="323"/>
                </a:lnTo>
                <a:lnTo>
                  <a:pt x="398" y="347"/>
                </a:lnTo>
                <a:lnTo>
                  <a:pt x="398" y="364"/>
                </a:lnTo>
                <a:lnTo>
                  <a:pt x="398" y="389"/>
                </a:lnTo>
                <a:lnTo>
                  <a:pt x="415" y="405"/>
                </a:lnTo>
                <a:lnTo>
                  <a:pt x="448" y="405"/>
                </a:lnTo>
                <a:lnTo>
                  <a:pt x="472" y="405"/>
                </a:lnTo>
                <a:lnTo>
                  <a:pt x="489" y="405"/>
                </a:lnTo>
                <a:lnTo>
                  <a:pt x="480" y="384"/>
                </a:lnTo>
              </a:path>
            </a:pathLst>
          </a:custGeom>
          <a:noFill/>
          <a:ln w="50800" cap="flat" cmpd="sng">
            <a:solidFill>
              <a:srgbClr val="FF0033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5446" name="Line 54">
            <a:extLst>
              <a:ext uri="{FF2B5EF4-FFF2-40B4-BE49-F238E27FC236}">
                <a16:creationId xmlns:a16="http://schemas.microsoft.com/office/drawing/2014/main" id="{27E468F4-147C-9E4D-A40F-E4ECE59B57BB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0200" y="2209800"/>
            <a:ext cx="0" cy="990600"/>
          </a:xfrm>
          <a:prstGeom prst="line">
            <a:avLst/>
          </a:prstGeom>
          <a:noFill/>
          <a:ln w="57150" cmpd="thickThin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315447" name="Line 55">
            <a:extLst>
              <a:ext uri="{FF2B5EF4-FFF2-40B4-BE49-F238E27FC236}">
                <a16:creationId xmlns:a16="http://schemas.microsoft.com/office/drawing/2014/main" id="{7E3C96A0-1CF6-8041-B3C6-2492FD75E79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2209800"/>
            <a:ext cx="0" cy="1143000"/>
          </a:xfrm>
          <a:prstGeom prst="line">
            <a:avLst/>
          </a:prstGeom>
          <a:noFill/>
          <a:ln w="57150" cmpd="thickThin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pic>
        <p:nvPicPr>
          <p:cNvPr id="315448" name="Picture 56">
            <a:extLst>
              <a:ext uri="{FF2B5EF4-FFF2-40B4-BE49-F238E27FC236}">
                <a16:creationId xmlns:a16="http://schemas.microsoft.com/office/drawing/2014/main" id="{04887863-E989-354B-99A3-03DEC27BE9A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133600"/>
            <a:ext cx="547688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15449" name="Picture 57">
            <a:extLst>
              <a:ext uri="{FF2B5EF4-FFF2-40B4-BE49-F238E27FC236}">
                <a16:creationId xmlns:a16="http://schemas.microsoft.com/office/drawing/2014/main" id="{31CD382C-1ED5-104A-AEA6-51404015D68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838" y="3163888"/>
            <a:ext cx="547687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15450" name="Picture 58">
            <a:extLst>
              <a:ext uri="{FF2B5EF4-FFF2-40B4-BE49-F238E27FC236}">
                <a16:creationId xmlns:a16="http://schemas.microsoft.com/office/drawing/2014/main" id="{63F9DEEB-D396-9846-9E16-39BECF0A2B3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38" y="3087688"/>
            <a:ext cx="547687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15452" name="Picture 60">
            <a:extLst>
              <a:ext uri="{FF2B5EF4-FFF2-40B4-BE49-F238E27FC236}">
                <a16:creationId xmlns:a16="http://schemas.microsoft.com/office/drawing/2014/main" id="{AB32E9AE-01DF-FE4D-80BF-ADB78B81958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4078288"/>
            <a:ext cx="547687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5454" name="Rectangle 62">
            <a:extLst>
              <a:ext uri="{FF2B5EF4-FFF2-40B4-BE49-F238E27FC236}">
                <a16:creationId xmlns:a16="http://schemas.microsoft.com/office/drawing/2014/main" id="{D96C1214-3126-0043-96CF-6C299025C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9725" y="3717925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15</a:t>
            </a:r>
          </a:p>
        </p:txBody>
      </p:sp>
      <p:sp>
        <p:nvSpPr>
          <p:cNvPr id="315455" name="Rectangle 63">
            <a:extLst>
              <a:ext uri="{FF2B5EF4-FFF2-40B4-BE49-F238E27FC236}">
                <a16:creationId xmlns:a16="http://schemas.microsoft.com/office/drawing/2014/main" id="{0A8B5459-0F5F-FF4E-94B7-0FA3F610A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7125" y="3565525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56</a:t>
            </a:r>
          </a:p>
        </p:txBody>
      </p:sp>
      <p:sp>
        <p:nvSpPr>
          <p:cNvPr id="315456" name="Freeform 64">
            <a:extLst>
              <a:ext uri="{FF2B5EF4-FFF2-40B4-BE49-F238E27FC236}">
                <a16:creationId xmlns:a16="http://schemas.microsoft.com/office/drawing/2014/main" id="{0618849B-E530-4D45-81A2-FBAE73ECF6DF}"/>
              </a:ext>
            </a:extLst>
          </p:cNvPr>
          <p:cNvSpPr>
            <a:spLocks/>
          </p:cNvSpPr>
          <p:nvPr/>
        </p:nvSpPr>
        <p:spPr bwMode="auto">
          <a:xfrm>
            <a:off x="4191000" y="3273425"/>
            <a:ext cx="1068388" cy="842963"/>
          </a:xfrm>
          <a:custGeom>
            <a:avLst/>
            <a:gdLst>
              <a:gd name="T0" fmla="*/ 1066800 w 673"/>
              <a:gd name="T1" fmla="*/ 79375 h 531"/>
              <a:gd name="T2" fmla="*/ 987425 w 673"/>
              <a:gd name="T3" fmla="*/ 52388 h 531"/>
              <a:gd name="T4" fmla="*/ 909638 w 673"/>
              <a:gd name="T5" fmla="*/ 26988 h 531"/>
              <a:gd name="T6" fmla="*/ 701675 w 673"/>
              <a:gd name="T7" fmla="*/ 14288 h 531"/>
              <a:gd name="T8" fmla="*/ 635000 w 673"/>
              <a:gd name="T9" fmla="*/ 0 h 531"/>
              <a:gd name="T10" fmla="*/ 609600 w 673"/>
              <a:gd name="T11" fmla="*/ 39688 h 531"/>
              <a:gd name="T12" fmla="*/ 584200 w 673"/>
              <a:gd name="T13" fmla="*/ 79375 h 531"/>
              <a:gd name="T14" fmla="*/ 557213 w 673"/>
              <a:gd name="T15" fmla="*/ 104775 h 531"/>
              <a:gd name="T16" fmla="*/ 557213 w 673"/>
              <a:gd name="T17" fmla="*/ 131763 h 531"/>
              <a:gd name="T18" fmla="*/ 544513 w 673"/>
              <a:gd name="T19" fmla="*/ 169863 h 531"/>
              <a:gd name="T20" fmla="*/ 544513 w 673"/>
              <a:gd name="T21" fmla="*/ 196850 h 531"/>
              <a:gd name="T22" fmla="*/ 557213 w 673"/>
              <a:gd name="T23" fmla="*/ 247650 h 531"/>
              <a:gd name="T24" fmla="*/ 584200 w 673"/>
              <a:gd name="T25" fmla="*/ 274638 h 531"/>
              <a:gd name="T26" fmla="*/ 622300 w 673"/>
              <a:gd name="T27" fmla="*/ 300038 h 531"/>
              <a:gd name="T28" fmla="*/ 649288 w 673"/>
              <a:gd name="T29" fmla="*/ 327025 h 531"/>
              <a:gd name="T30" fmla="*/ 622300 w 673"/>
              <a:gd name="T31" fmla="*/ 339725 h 531"/>
              <a:gd name="T32" fmla="*/ 569913 w 673"/>
              <a:gd name="T33" fmla="*/ 339725 h 531"/>
              <a:gd name="T34" fmla="*/ 517525 w 673"/>
              <a:gd name="T35" fmla="*/ 339725 h 531"/>
              <a:gd name="T36" fmla="*/ 479425 w 673"/>
              <a:gd name="T37" fmla="*/ 327025 h 531"/>
              <a:gd name="T38" fmla="*/ 452438 w 673"/>
              <a:gd name="T39" fmla="*/ 300038 h 531"/>
              <a:gd name="T40" fmla="*/ 387350 w 673"/>
              <a:gd name="T41" fmla="*/ 247650 h 531"/>
              <a:gd name="T42" fmla="*/ 349250 w 673"/>
              <a:gd name="T43" fmla="*/ 222250 h 531"/>
              <a:gd name="T44" fmla="*/ 322263 w 673"/>
              <a:gd name="T45" fmla="*/ 209550 h 531"/>
              <a:gd name="T46" fmla="*/ 282575 w 673"/>
              <a:gd name="T47" fmla="*/ 182563 h 531"/>
              <a:gd name="T48" fmla="*/ 231775 w 673"/>
              <a:gd name="T49" fmla="*/ 157163 h 531"/>
              <a:gd name="T50" fmla="*/ 204788 w 673"/>
              <a:gd name="T51" fmla="*/ 144463 h 531"/>
              <a:gd name="T52" fmla="*/ 165100 w 673"/>
              <a:gd name="T53" fmla="*/ 131763 h 531"/>
              <a:gd name="T54" fmla="*/ 127000 w 673"/>
              <a:gd name="T55" fmla="*/ 131763 h 531"/>
              <a:gd name="T56" fmla="*/ 100013 w 673"/>
              <a:gd name="T57" fmla="*/ 131763 h 531"/>
              <a:gd name="T58" fmla="*/ 61913 w 673"/>
              <a:gd name="T59" fmla="*/ 131763 h 531"/>
              <a:gd name="T60" fmla="*/ 34925 w 673"/>
              <a:gd name="T61" fmla="*/ 169863 h 531"/>
              <a:gd name="T62" fmla="*/ 22225 w 673"/>
              <a:gd name="T63" fmla="*/ 196850 h 531"/>
              <a:gd name="T64" fmla="*/ 22225 w 673"/>
              <a:gd name="T65" fmla="*/ 247650 h 531"/>
              <a:gd name="T66" fmla="*/ 22225 w 673"/>
              <a:gd name="T67" fmla="*/ 287338 h 531"/>
              <a:gd name="T68" fmla="*/ 22225 w 673"/>
              <a:gd name="T69" fmla="*/ 314325 h 531"/>
              <a:gd name="T70" fmla="*/ 49213 w 673"/>
              <a:gd name="T71" fmla="*/ 352425 h 531"/>
              <a:gd name="T72" fmla="*/ 61913 w 673"/>
              <a:gd name="T73" fmla="*/ 379413 h 531"/>
              <a:gd name="T74" fmla="*/ 100013 w 673"/>
              <a:gd name="T75" fmla="*/ 417513 h 531"/>
              <a:gd name="T76" fmla="*/ 127000 w 673"/>
              <a:gd name="T77" fmla="*/ 431800 h 531"/>
              <a:gd name="T78" fmla="*/ 179388 w 673"/>
              <a:gd name="T79" fmla="*/ 469900 h 531"/>
              <a:gd name="T80" fmla="*/ 204788 w 673"/>
              <a:gd name="T81" fmla="*/ 496888 h 531"/>
              <a:gd name="T82" fmla="*/ 231775 w 673"/>
              <a:gd name="T83" fmla="*/ 509588 h 531"/>
              <a:gd name="T84" fmla="*/ 269875 w 673"/>
              <a:gd name="T85" fmla="*/ 522288 h 531"/>
              <a:gd name="T86" fmla="*/ 296863 w 673"/>
              <a:gd name="T87" fmla="*/ 547688 h 531"/>
              <a:gd name="T88" fmla="*/ 334963 w 673"/>
              <a:gd name="T89" fmla="*/ 574675 h 531"/>
              <a:gd name="T90" fmla="*/ 334963 w 673"/>
              <a:gd name="T91" fmla="*/ 614363 h 531"/>
              <a:gd name="T92" fmla="*/ 349250 w 673"/>
              <a:gd name="T93" fmla="*/ 652463 h 531"/>
              <a:gd name="T94" fmla="*/ 349250 w 673"/>
              <a:gd name="T95" fmla="*/ 679450 h 531"/>
              <a:gd name="T96" fmla="*/ 349250 w 673"/>
              <a:gd name="T97" fmla="*/ 717550 h 531"/>
              <a:gd name="T98" fmla="*/ 322263 w 673"/>
              <a:gd name="T99" fmla="*/ 731838 h 531"/>
              <a:gd name="T100" fmla="*/ 282575 w 673"/>
              <a:gd name="T101" fmla="*/ 731838 h 531"/>
              <a:gd name="T102" fmla="*/ 244475 w 673"/>
              <a:gd name="T103" fmla="*/ 731838 h 531"/>
              <a:gd name="T104" fmla="*/ 217488 w 673"/>
              <a:gd name="T105" fmla="*/ 731838 h 531"/>
              <a:gd name="T106" fmla="*/ 179388 w 673"/>
              <a:gd name="T107" fmla="*/ 731838 h 531"/>
              <a:gd name="T108" fmla="*/ 152400 w 673"/>
              <a:gd name="T109" fmla="*/ 731838 h 531"/>
              <a:gd name="T110" fmla="*/ 100013 w 673"/>
              <a:gd name="T111" fmla="*/ 731838 h 531"/>
              <a:gd name="T112" fmla="*/ 74613 w 673"/>
              <a:gd name="T113" fmla="*/ 769938 h 531"/>
              <a:gd name="T114" fmla="*/ 49213 w 673"/>
              <a:gd name="T115" fmla="*/ 796925 h 531"/>
              <a:gd name="T116" fmla="*/ 0 w 673"/>
              <a:gd name="T117" fmla="*/ 841375 h 53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73" h="531">
                <a:moveTo>
                  <a:pt x="672" y="50"/>
                </a:moveTo>
                <a:lnTo>
                  <a:pt x="622" y="33"/>
                </a:lnTo>
                <a:lnTo>
                  <a:pt x="573" y="17"/>
                </a:lnTo>
                <a:lnTo>
                  <a:pt x="442" y="9"/>
                </a:lnTo>
                <a:lnTo>
                  <a:pt x="400" y="0"/>
                </a:lnTo>
                <a:lnTo>
                  <a:pt x="384" y="25"/>
                </a:lnTo>
                <a:lnTo>
                  <a:pt x="368" y="50"/>
                </a:lnTo>
                <a:lnTo>
                  <a:pt x="351" y="66"/>
                </a:lnTo>
                <a:lnTo>
                  <a:pt x="351" y="83"/>
                </a:lnTo>
                <a:lnTo>
                  <a:pt x="343" y="107"/>
                </a:lnTo>
                <a:lnTo>
                  <a:pt x="343" y="124"/>
                </a:lnTo>
                <a:lnTo>
                  <a:pt x="351" y="156"/>
                </a:lnTo>
                <a:lnTo>
                  <a:pt x="368" y="173"/>
                </a:lnTo>
                <a:lnTo>
                  <a:pt x="392" y="189"/>
                </a:lnTo>
                <a:lnTo>
                  <a:pt x="409" y="206"/>
                </a:lnTo>
                <a:lnTo>
                  <a:pt x="392" y="214"/>
                </a:lnTo>
                <a:lnTo>
                  <a:pt x="359" y="214"/>
                </a:lnTo>
                <a:lnTo>
                  <a:pt x="326" y="214"/>
                </a:lnTo>
                <a:lnTo>
                  <a:pt x="302" y="206"/>
                </a:lnTo>
                <a:lnTo>
                  <a:pt x="285" y="189"/>
                </a:lnTo>
                <a:lnTo>
                  <a:pt x="244" y="156"/>
                </a:lnTo>
                <a:lnTo>
                  <a:pt x="220" y="140"/>
                </a:lnTo>
                <a:lnTo>
                  <a:pt x="203" y="132"/>
                </a:lnTo>
                <a:lnTo>
                  <a:pt x="178" y="115"/>
                </a:lnTo>
                <a:lnTo>
                  <a:pt x="146" y="99"/>
                </a:lnTo>
                <a:lnTo>
                  <a:pt x="129" y="91"/>
                </a:lnTo>
                <a:lnTo>
                  <a:pt x="104" y="83"/>
                </a:lnTo>
                <a:lnTo>
                  <a:pt x="80" y="83"/>
                </a:lnTo>
                <a:lnTo>
                  <a:pt x="63" y="83"/>
                </a:lnTo>
                <a:lnTo>
                  <a:pt x="39" y="83"/>
                </a:lnTo>
                <a:lnTo>
                  <a:pt x="22" y="107"/>
                </a:lnTo>
                <a:lnTo>
                  <a:pt x="14" y="124"/>
                </a:lnTo>
                <a:lnTo>
                  <a:pt x="14" y="156"/>
                </a:lnTo>
                <a:lnTo>
                  <a:pt x="14" y="181"/>
                </a:lnTo>
                <a:lnTo>
                  <a:pt x="14" y="198"/>
                </a:lnTo>
                <a:lnTo>
                  <a:pt x="31" y="222"/>
                </a:lnTo>
                <a:lnTo>
                  <a:pt x="39" y="239"/>
                </a:lnTo>
                <a:lnTo>
                  <a:pt x="63" y="263"/>
                </a:lnTo>
                <a:lnTo>
                  <a:pt x="80" y="272"/>
                </a:lnTo>
                <a:lnTo>
                  <a:pt x="113" y="296"/>
                </a:lnTo>
                <a:lnTo>
                  <a:pt x="129" y="313"/>
                </a:lnTo>
                <a:lnTo>
                  <a:pt x="146" y="321"/>
                </a:lnTo>
                <a:lnTo>
                  <a:pt x="170" y="329"/>
                </a:lnTo>
                <a:lnTo>
                  <a:pt x="187" y="345"/>
                </a:lnTo>
                <a:lnTo>
                  <a:pt x="211" y="362"/>
                </a:lnTo>
                <a:lnTo>
                  <a:pt x="211" y="387"/>
                </a:lnTo>
                <a:lnTo>
                  <a:pt x="220" y="411"/>
                </a:lnTo>
                <a:lnTo>
                  <a:pt x="220" y="428"/>
                </a:lnTo>
                <a:lnTo>
                  <a:pt x="220" y="452"/>
                </a:lnTo>
                <a:lnTo>
                  <a:pt x="203" y="461"/>
                </a:lnTo>
                <a:lnTo>
                  <a:pt x="178" y="461"/>
                </a:lnTo>
                <a:lnTo>
                  <a:pt x="154" y="461"/>
                </a:lnTo>
                <a:lnTo>
                  <a:pt x="137" y="461"/>
                </a:lnTo>
                <a:lnTo>
                  <a:pt x="113" y="461"/>
                </a:lnTo>
                <a:lnTo>
                  <a:pt x="96" y="461"/>
                </a:lnTo>
                <a:lnTo>
                  <a:pt x="63" y="461"/>
                </a:lnTo>
                <a:lnTo>
                  <a:pt x="47" y="485"/>
                </a:lnTo>
                <a:lnTo>
                  <a:pt x="31" y="502"/>
                </a:lnTo>
                <a:lnTo>
                  <a:pt x="0" y="530"/>
                </a:lnTo>
              </a:path>
            </a:pathLst>
          </a:custGeom>
          <a:noFill/>
          <a:ln w="50800" cap="flat" cmpd="sng">
            <a:solidFill>
              <a:srgbClr val="FF0033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5465" name="Freeform 73">
            <a:extLst>
              <a:ext uri="{FF2B5EF4-FFF2-40B4-BE49-F238E27FC236}">
                <a16:creationId xmlns:a16="http://schemas.microsoft.com/office/drawing/2014/main" id="{CD8D4BC0-41B5-0E44-9DB2-38BD2BBC2703}"/>
              </a:ext>
            </a:extLst>
          </p:cNvPr>
          <p:cNvSpPr>
            <a:spLocks/>
          </p:cNvSpPr>
          <p:nvPr/>
        </p:nvSpPr>
        <p:spPr bwMode="auto">
          <a:xfrm>
            <a:off x="3276600" y="1346200"/>
            <a:ext cx="2438400" cy="787400"/>
          </a:xfrm>
          <a:custGeom>
            <a:avLst/>
            <a:gdLst>
              <a:gd name="T0" fmla="*/ 0 w 1536"/>
              <a:gd name="T1" fmla="*/ 787400 h 496"/>
              <a:gd name="T2" fmla="*/ 228600 w 1536"/>
              <a:gd name="T3" fmla="*/ 711200 h 496"/>
              <a:gd name="T4" fmla="*/ 457200 w 1536"/>
              <a:gd name="T5" fmla="*/ 330200 h 496"/>
              <a:gd name="T6" fmla="*/ 990600 w 1536"/>
              <a:gd name="T7" fmla="*/ 330200 h 496"/>
              <a:gd name="T8" fmla="*/ 1219200 w 1536"/>
              <a:gd name="T9" fmla="*/ 25400 h 496"/>
              <a:gd name="T10" fmla="*/ 1676400 w 1536"/>
              <a:gd name="T11" fmla="*/ 177800 h 496"/>
              <a:gd name="T12" fmla="*/ 2209800 w 1536"/>
              <a:gd name="T13" fmla="*/ 254000 h 496"/>
              <a:gd name="T14" fmla="*/ 2438400 w 1536"/>
              <a:gd name="T15" fmla="*/ 254000 h 4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36" h="496">
                <a:moveTo>
                  <a:pt x="0" y="496"/>
                </a:moveTo>
                <a:cubicBezTo>
                  <a:pt x="48" y="496"/>
                  <a:pt x="96" y="496"/>
                  <a:pt x="144" y="448"/>
                </a:cubicBezTo>
                <a:cubicBezTo>
                  <a:pt x="192" y="400"/>
                  <a:pt x="208" y="248"/>
                  <a:pt x="288" y="208"/>
                </a:cubicBezTo>
                <a:cubicBezTo>
                  <a:pt x="368" y="168"/>
                  <a:pt x="544" y="240"/>
                  <a:pt x="624" y="208"/>
                </a:cubicBezTo>
                <a:cubicBezTo>
                  <a:pt x="704" y="176"/>
                  <a:pt x="696" y="32"/>
                  <a:pt x="768" y="16"/>
                </a:cubicBezTo>
                <a:cubicBezTo>
                  <a:pt x="840" y="0"/>
                  <a:pt x="952" y="88"/>
                  <a:pt x="1056" y="112"/>
                </a:cubicBezTo>
                <a:cubicBezTo>
                  <a:pt x="1160" y="136"/>
                  <a:pt x="1312" y="152"/>
                  <a:pt x="1392" y="160"/>
                </a:cubicBezTo>
                <a:cubicBezTo>
                  <a:pt x="1472" y="168"/>
                  <a:pt x="1504" y="164"/>
                  <a:pt x="1536" y="160"/>
                </a:cubicBezTo>
              </a:path>
            </a:pathLst>
          </a:custGeom>
          <a:noFill/>
          <a:ln w="57150" cap="flat" cmpd="sng">
            <a:solidFill>
              <a:srgbClr val="FF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5466" name="Freeform 74">
            <a:extLst>
              <a:ext uri="{FF2B5EF4-FFF2-40B4-BE49-F238E27FC236}">
                <a16:creationId xmlns:a16="http://schemas.microsoft.com/office/drawing/2014/main" id="{48DAAD75-B6C5-BC4D-A782-14DD6BAC9CE3}"/>
              </a:ext>
            </a:extLst>
          </p:cNvPr>
          <p:cNvSpPr>
            <a:spLocks/>
          </p:cNvSpPr>
          <p:nvPr/>
        </p:nvSpPr>
        <p:spPr bwMode="auto">
          <a:xfrm>
            <a:off x="5181600" y="1752600"/>
            <a:ext cx="762000" cy="457200"/>
          </a:xfrm>
          <a:custGeom>
            <a:avLst/>
            <a:gdLst>
              <a:gd name="T0" fmla="*/ 0 w 480"/>
              <a:gd name="T1" fmla="*/ 457200 h 288"/>
              <a:gd name="T2" fmla="*/ 533400 w 480"/>
              <a:gd name="T3" fmla="*/ 304800 h 288"/>
              <a:gd name="T4" fmla="*/ 762000 w 480"/>
              <a:gd name="T5" fmla="*/ 0 h 2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0" h="288">
                <a:moveTo>
                  <a:pt x="0" y="288"/>
                </a:moveTo>
                <a:cubicBezTo>
                  <a:pt x="128" y="264"/>
                  <a:pt x="256" y="240"/>
                  <a:pt x="336" y="192"/>
                </a:cubicBezTo>
                <a:cubicBezTo>
                  <a:pt x="416" y="144"/>
                  <a:pt x="448" y="72"/>
                  <a:pt x="480" y="0"/>
                </a:cubicBezTo>
              </a:path>
            </a:pathLst>
          </a:custGeom>
          <a:noFill/>
          <a:ln w="57150" cap="flat" cmpd="sng">
            <a:solidFill>
              <a:srgbClr val="FF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5467" name="Rectangle 75">
            <a:extLst>
              <a:ext uri="{FF2B5EF4-FFF2-40B4-BE49-F238E27FC236}">
                <a16:creationId xmlns:a16="http://schemas.microsoft.com/office/drawing/2014/main" id="{53191D8F-FB36-BC41-ADC5-69FCBF5AC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1828800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17</a:t>
            </a:r>
          </a:p>
        </p:txBody>
      </p:sp>
      <p:sp>
        <p:nvSpPr>
          <p:cNvPr id="315468" name="Rectangle 76">
            <a:extLst>
              <a:ext uri="{FF2B5EF4-FFF2-40B4-BE49-F238E27FC236}">
                <a16:creationId xmlns:a16="http://schemas.microsoft.com/office/drawing/2014/main" id="{BE22786A-4B01-844F-B591-A8B75DF8E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1447800"/>
            <a:ext cx="86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2865</a:t>
            </a:r>
          </a:p>
        </p:txBody>
      </p:sp>
      <p:pic>
        <p:nvPicPr>
          <p:cNvPr id="315451" name="Picture 59">
            <a:extLst>
              <a:ext uri="{FF2B5EF4-FFF2-40B4-BE49-F238E27FC236}">
                <a16:creationId xmlns:a16="http://schemas.microsoft.com/office/drawing/2014/main" id="{B665E246-F723-2D45-8E54-749069E099B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057400"/>
            <a:ext cx="547688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5469" name="Text Box 77">
            <a:extLst>
              <a:ext uri="{FF2B5EF4-FFF2-40B4-BE49-F238E27FC236}">
                <a16:creationId xmlns:a16="http://schemas.microsoft.com/office/drawing/2014/main" id="{4B823880-34D0-374A-A1BE-DF035793A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600200"/>
            <a:ext cx="2520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High bandwidth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Provider backbone</a:t>
            </a:r>
          </a:p>
        </p:txBody>
      </p:sp>
      <p:sp>
        <p:nvSpPr>
          <p:cNvPr id="315470" name="Text Box 78">
            <a:extLst>
              <a:ext uri="{FF2B5EF4-FFF2-40B4-BE49-F238E27FC236}">
                <a16:creationId xmlns:a16="http://schemas.microsoft.com/office/drawing/2014/main" id="{5F3C6CB6-4667-D944-9290-AA1B9942C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328988"/>
            <a:ext cx="2660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Low bandwidth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customer backbone</a:t>
            </a:r>
          </a:p>
        </p:txBody>
      </p:sp>
      <p:sp>
        <p:nvSpPr>
          <p:cNvPr id="315471" name="Freeform 79">
            <a:extLst>
              <a:ext uri="{FF2B5EF4-FFF2-40B4-BE49-F238E27FC236}">
                <a16:creationId xmlns:a16="http://schemas.microsoft.com/office/drawing/2014/main" id="{7ED96A69-1BA1-6844-8A5A-94906A912277}"/>
              </a:ext>
            </a:extLst>
          </p:cNvPr>
          <p:cNvSpPr>
            <a:spLocks/>
          </p:cNvSpPr>
          <p:nvPr/>
        </p:nvSpPr>
        <p:spPr bwMode="auto">
          <a:xfrm>
            <a:off x="3302000" y="1651000"/>
            <a:ext cx="2108200" cy="2387600"/>
          </a:xfrm>
          <a:custGeom>
            <a:avLst/>
            <a:gdLst>
              <a:gd name="T0" fmla="*/ 660400 w 1328"/>
              <a:gd name="T1" fmla="*/ 2387600 h 1504"/>
              <a:gd name="T2" fmla="*/ 203200 w 1328"/>
              <a:gd name="T3" fmla="*/ 1701800 h 1504"/>
              <a:gd name="T4" fmla="*/ 127000 w 1328"/>
              <a:gd name="T5" fmla="*/ 635000 h 1504"/>
              <a:gd name="T6" fmla="*/ 965200 w 1328"/>
              <a:gd name="T7" fmla="*/ 177800 h 1504"/>
              <a:gd name="T8" fmla="*/ 1498600 w 1328"/>
              <a:gd name="T9" fmla="*/ 25400 h 1504"/>
              <a:gd name="T10" fmla="*/ 2108200 w 1328"/>
              <a:gd name="T11" fmla="*/ 25400 h 15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28" h="1504">
                <a:moveTo>
                  <a:pt x="416" y="1504"/>
                </a:moveTo>
                <a:cubicBezTo>
                  <a:pt x="300" y="1380"/>
                  <a:pt x="184" y="1256"/>
                  <a:pt x="128" y="1072"/>
                </a:cubicBezTo>
                <a:cubicBezTo>
                  <a:pt x="72" y="888"/>
                  <a:pt x="0" y="560"/>
                  <a:pt x="80" y="400"/>
                </a:cubicBezTo>
                <a:cubicBezTo>
                  <a:pt x="160" y="240"/>
                  <a:pt x="464" y="176"/>
                  <a:pt x="608" y="112"/>
                </a:cubicBezTo>
                <a:cubicBezTo>
                  <a:pt x="752" y="48"/>
                  <a:pt x="824" y="32"/>
                  <a:pt x="944" y="16"/>
                </a:cubicBezTo>
                <a:cubicBezTo>
                  <a:pt x="1064" y="0"/>
                  <a:pt x="1196" y="8"/>
                  <a:pt x="1328" y="16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lg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5472" name="Freeform 80">
            <a:extLst>
              <a:ext uri="{FF2B5EF4-FFF2-40B4-BE49-F238E27FC236}">
                <a16:creationId xmlns:a16="http://schemas.microsoft.com/office/drawing/2014/main" id="{CA73D2EC-9EBF-DB40-AA56-1105BCEE308D}"/>
              </a:ext>
            </a:extLst>
          </p:cNvPr>
          <p:cNvSpPr>
            <a:spLocks/>
          </p:cNvSpPr>
          <p:nvPr/>
        </p:nvSpPr>
        <p:spPr bwMode="auto">
          <a:xfrm>
            <a:off x="4191000" y="1752600"/>
            <a:ext cx="1600200" cy="2209800"/>
          </a:xfrm>
          <a:custGeom>
            <a:avLst/>
            <a:gdLst>
              <a:gd name="T0" fmla="*/ 1600200 w 1008"/>
              <a:gd name="T1" fmla="*/ 0 h 1392"/>
              <a:gd name="T2" fmla="*/ 838200 w 1008"/>
              <a:gd name="T3" fmla="*/ 381000 h 1392"/>
              <a:gd name="T4" fmla="*/ 838200 w 1008"/>
              <a:gd name="T5" fmla="*/ 1371600 h 1392"/>
              <a:gd name="T6" fmla="*/ 0 w 1008"/>
              <a:gd name="T7" fmla="*/ 2209800 h 13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08" h="1392">
                <a:moveTo>
                  <a:pt x="1008" y="0"/>
                </a:moveTo>
                <a:cubicBezTo>
                  <a:pt x="808" y="48"/>
                  <a:pt x="608" y="96"/>
                  <a:pt x="528" y="240"/>
                </a:cubicBezTo>
                <a:cubicBezTo>
                  <a:pt x="448" y="384"/>
                  <a:pt x="616" y="672"/>
                  <a:pt x="528" y="864"/>
                </a:cubicBezTo>
                <a:cubicBezTo>
                  <a:pt x="440" y="1056"/>
                  <a:pt x="220" y="1224"/>
                  <a:pt x="0" y="1392"/>
                </a:cubicBezTo>
              </a:path>
            </a:pathLst>
          </a:custGeom>
          <a:noFill/>
          <a:ln w="762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5500" name="Line 108">
            <a:extLst>
              <a:ext uri="{FF2B5EF4-FFF2-40B4-BE49-F238E27FC236}">
                <a16:creationId xmlns:a16="http://schemas.microsoft.com/office/drawing/2014/main" id="{F880B02E-D218-8A4E-AC0F-C0A9832367F9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1600200"/>
            <a:ext cx="1371600" cy="0"/>
          </a:xfrm>
          <a:prstGeom prst="line">
            <a:avLst/>
          </a:prstGeom>
          <a:noFill/>
          <a:ln w="57150" cmpd="thinThick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grpSp>
        <p:nvGrpSpPr>
          <p:cNvPr id="85017" name="Group 107">
            <a:extLst>
              <a:ext uri="{FF2B5EF4-FFF2-40B4-BE49-F238E27FC236}">
                <a16:creationId xmlns:a16="http://schemas.microsoft.com/office/drawing/2014/main" id="{DAD8FC91-AEEC-BC44-BFC9-F4CE1CAC3C0A}"/>
              </a:ext>
            </a:extLst>
          </p:cNvPr>
          <p:cNvGrpSpPr>
            <a:grpSpLocks/>
          </p:cNvGrpSpPr>
          <p:nvPr/>
        </p:nvGrpSpPr>
        <p:grpSpPr bwMode="auto">
          <a:xfrm>
            <a:off x="7086600" y="1066800"/>
            <a:ext cx="1905000" cy="1524000"/>
            <a:chOff x="1008" y="3264"/>
            <a:chExt cx="1200" cy="960"/>
          </a:xfrm>
        </p:grpSpPr>
        <p:grpSp>
          <p:nvGrpSpPr>
            <p:cNvPr id="85028" name="Group 81">
              <a:extLst>
                <a:ext uri="{FF2B5EF4-FFF2-40B4-BE49-F238E27FC236}">
                  <a16:creationId xmlns:a16="http://schemas.microsoft.com/office/drawing/2014/main" id="{19E95B0B-225F-584A-A1B0-1EDFFB96E1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" y="3264"/>
              <a:ext cx="1200" cy="960"/>
              <a:chOff x="532" y="2260"/>
              <a:chExt cx="4120" cy="1144"/>
            </a:xfrm>
          </p:grpSpPr>
          <p:grpSp>
            <p:nvGrpSpPr>
              <p:cNvPr id="85030" name="Group 82">
                <a:extLst>
                  <a:ext uri="{FF2B5EF4-FFF2-40B4-BE49-F238E27FC236}">
                    <a16:creationId xmlns:a16="http://schemas.microsoft.com/office/drawing/2014/main" id="{E9860D92-770D-034C-BFDB-BB9267A2A2E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9" y="2260"/>
                <a:ext cx="4033" cy="1144"/>
                <a:chOff x="619" y="2260"/>
                <a:chExt cx="4033" cy="1144"/>
              </a:xfrm>
            </p:grpSpPr>
            <p:sp>
              <p:nvSpPr>
                <p:cNvPr id="315475" name="Oval 83">
                  <a:extLst>
                    <a:ext uri="{FF2B5EF4-FFF2-40B4-BE49-F238E27FC236}">
                      <a16:creationId xmlns:a16="http://schemas.microsoft.com/office/drawing/2014/main" id="{8718DA2E-F948-8949-991B-9994BC0D4D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1" y="2362"/>
                  <a:ext cx="3461" cy="872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5476" name="Oval 84">
                  <a:extLst>
                    <a:ext uri="{FF2B5EF4-FFF2-40B4-BE49-F238E27FC236}">
                      <a16:creationId xmlns:a16="http://schemas.microsoft.com/office/drawing/2014/main" id="{5ED376B8-9A63-7346-83A4-98F8790D62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78" y="2362"/>
                  <a:ext cx="803" cy="126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5477" name="Oval 85">
                  <a:extLst>
                    <a:ext uri="{FF2B5EF4-FFF2-40B4-BE49-F238E27FC236}">
                      <a16:creationId xmlns:a16="http://schemas.microsoft.com/office/drawing/2014/main" id="{CCC83C40-10B1-F245-8913-F54ED207AF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328"/>
                  <a:ext cx="1147" cy="229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5478" name="Oval 86">
                  <a:extLst>
                    <a:ext uri="{FF2B5EF4-FFF2-40B4-BE49-F238E27FC236}">
                      <a16:creationId xmlns:a16="http://schemas.microsoft.com/office/drawing/2014/main" id="{836F3B30-AD7B-E847-8790-2747EF2150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2" y="2260"/>
                  <a:ext cx="1377" cy="466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5479" name="Oval 87">
                  <a:extLst>
                    <a:ext uri="{FF2B5EF4-FFF2-40B4-BE49-F238E27FC236}">
                      <a16:creationId xmlns:a16="http://schemas.microsoft.com/office/drawing/2014/main" id="{46E11C3E-BEEB-9847-A1F8-2529C6F260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" y="2463"/>
                  <a:ext cx="2534" cy="263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5480" name="Oval 88">
                  <a:extLst>
                    <a:ext uri="{FF2B5EF4-FFF2-40B4-BE49-F238E27FC236}">
                      <a16:creationId xmlns:a16="http://schemas.microsoft.com/office/drawing/2014/main" id="{3592C713-D5FE-F544-A91B-2525BFD0A4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8" y="2870"/>
                  <a:ext cx="1377" cy="534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5481" name="Oval 89">
                  <a:extLst>
                    <a:ext uri="{FF2B5EF4-FFF2-40B4-BE49-F238E27FC236}">
                      <a16:creationId xmlns:a16="http://schemas.microsoft.com/office/drawing/2014/main" id="{E94073BD-8D5A-A440-BFDD-9FBB52270A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19" y="2497"/>
                  <a:ext cx="1033" cy="297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5482" name="Oval 90">
                  <a:extLst>
                    <a:ext uri="{FF2B5EF4-FFF2-40B4-BE49-F238E27FC236}">
                      <a16:creationId xmlns:a16="http://schemas.microsoft.com/office/drawing/2014/main" id="{F657DF80-3757-A04E-B700-C5AE9F7155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8" y="2633"/>
                  <a:ext cx="687" cy="534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5483" name="Oval 91">
                  <a:extLst>
                    <a:ext uri="{FF2B5EF4-FFF2-40B4-BE49-F238E27FC236}">
                      <a16:creationId xmlns:a16="http://schemas.microsoft.com/office/drawing/2014/main" id="{B3A61EE8-F9E2-EE49-9AE2-C6BCBF2D18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35" y="2903"/>
                  <a:ext cx="687" cy="195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5484" name="Oval 92">
                  <a:extLst>
                    <a:ext uri="{FF2B5EF4-FFF2-40B4-BE49-F238E27FC236}">
                      <a16:creationId xmlns:a16="http://schemas.microsoft.com/office/drawing/2014/main" id="{8ED9D603-5780-7844-B731-D73B675AF0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8" y="3039"/>
                  <a:ext cx="683" cy="195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5485" name="Oval 93">
                  <a:extLst>
                    <a:ext uri="{FF2B5EF4-FFF2-40B4-BE49-F238E27FC236}">
                      <a16:creationId xmlns:a16="http://schemas.microsoft.com/office/drawing/2014/main" id="{885F4C27-E802-8041-9ADA-BBCCACDDA3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45" y="3039"/>
                  <a:ext cx="1030" cy="195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</p:grpSp>
          <p:grpSp>
            <p:nvGrpSpPr>
              <p:cNvPr id="85031" name="Group 94">
                <a:extLst>
                  <a:ext uri="{FF2B5EF4-FFF2-40B4-BE49-F238E27FC236}">
                    <a16:creationId xmlns:a16="http://schemas.microsoft.com/office/drawing/2014/main" id="{883CA1E3-E123-9949-8D54-20A28D568A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2" y="2260"/>
                <a:ext cx="4033" cy="1144"/>
                <a:chOff x="532" y="2260"/>
                <a:chExt cx="4033" cy="1144"/>
              </a:xfrm>
            </p:grpSpPr>
            <p:sp>
              <p:nvSpPr>
                <p:cNvPr id="315487" name="Oval 95">
                  <a:extLst>
                    <a:ext uri="{FF2B5EF4-FFF2-40B4-BE49-F238E27FC236}">
                      <a16:creationId xmlns:a16="http://schemas.microsoft.com/office/drawing/2014/main" id="{CC483D04-F082-5142-9563-7B517454D6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9" y="2362"/>
                  <a:ext cx="3457" cy="872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5488" name="Oval 96">
                  <a:extLst>
                    <a:ext uri="{FF2B5EF4-FFF2-40B4-BE49-F238E27FC236}">
                      <a16:creationId xmlns:a16="http://schemas.microsoft.com/office/drawing/2014/main" id="{645FF889-DB01-094E-8D5A-51E415630A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2" y="2362"/>
                  <a:ext cx="803" cy="126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5489" name="Oval 97">
                  <a:extLst>
                    <a:ext uri="{FF2B5EF4-FFF2-40B4-BE49-F238E27FC236}">
                      <a16:creationId xmlns:a16="http://schemas.microsoft.com/office/drawing/2014/main" id="{5095659D-EB72-DF46-A6DD-EFBD502BB4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73" y="2328"/>
                  <a:ext cx="1150" cy="229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5490" name="Oval 98">
                  <a:extLst>
                    <a:ext uri="{FF2B5EF4-FFF2-40B4-BE49-F238E27FC236}">
                      <a16:creationId xmlns:a16="http://schemas.microsoft.com/office/drawing/2014/main" id="{74787329-1038-FA48-932F-03763FF9F3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2" y="2260"/>
                  <a:ext cx="1377" cy="466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5491" name="Oval 99">
                  <a:extLst>
                    <a:ext uri="{FF2B5EF4-FFF2-40B4-BE49-F238E27FC236}">
                      <a16:creationId xmlns:a16="http://schemas.microsoft.com/office/drawing/2014/main" id="{05E6E1CB-CC98-6B4F-A9C1-4D38C23188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2" y="2463"/>
                  <a:ext cx="2530" cy="263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5492" name="Oval 100">
                  <a:extLst>
                    <a:ext uri="{FF2B5EF4-FFF2-40B4-BE49-F238E27FC236}">
                      <a16:creationId xmlns:a16="http://schemas.microsoft.com/office/drawing/2014/main" id="{9E9333CC-47DA-B644-961D-4820808499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02" y="2870"/>
                  <a:ext cx="1377" cy="534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5493" name="Oval 101">
                  <a:extLst>
                    <a:ext uri="{FF2B5EF4-FFF2-40B4-BE49-F238E27FC236}">
                      <a16:creationId xmlns:a16="http://schemas.microsoft.com/office/drawing/2014/main" id="{97E2D603-3FBB-3149-B238-21F8A55A2E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33" y="2497"/>
                  <a:ext cx="1033" cy="297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5494" name="Oval 102">
                  <a:extLst>
                    <a:ext uri="{FF2B5EF4-FFF2-40B4-BE49-F238E27FC236}">
                      <a16:creationId xmlns:a16="http://schemas.microsoft.com/office/drawing/2014/main" id="{6D88926F-4DDD-554A-BE7F-C667A2F693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2" y="2633"/>
                  <a:ext cx="687" cy="534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5495" name="Oval 103">
                  <a:extLst>
                    <a:ext uri="{FF2B5EF4-FFF2-40B4-BE49-F238E27FC236}">
                      <a16:creationId xmlns:a16="http://schemas.microsoft.com/office/drawing/2014/main" id="{012F62BF-A9C4-3F44-A0CE-359881B071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9" y="2903"/>
                  <a:ext cx="687" cy="195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5496" name="Oval 104">
                  <a:extLst>
                    <a:ext uri="{FF2B5EF4-FFF2-40B4-BE49-F238E27FC236}">
                      <a16:creationId xmlns:a16="http://schemas.microsoft.com/office/drawing/2014/main" id="{AB184CFD-E44F-2045-B4A3-BED0EB2C49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2" y="3039"/>
                  <a:ext cx="683" cy="195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5497" name="Oval 105">
                  <a:extLst>
                    <a:ext uri="{FF2B5EF4-FFF2-40B4-BE49-F238E27FC236}">
                      <a16:creationId xmlns:a16="http://schemas.microsoft.com/office/drawing/2014/main" id="{B973F934-FA0D-3545-B7A0-243FE87DA0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59" y="3039"/>
                  <a:ext cx="1027" cy="195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</p:grpSp>
        </p:grpSp>
        <p:sp>
          <p:nvSpPr>
            <p:cNvPr id="315498" name="Text Box 106">
              <a:extLst>
                <a:ext uri="{FF2B5EF4-FFF2-40B4-BE49-F238E27FC236}">
                  <a16:creationId xmlns:a16="http://schemas.microsoft.com/office/drawing/2014/main" id="{59E0DA63-6807-0A4D-96DC-9516CD39A2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" y="3456"/>
              <a:ext cx="812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  </a:t>
              </a:r>
              <a:r>
                <a: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Heavy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  Content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Web Farm</a:t>
              </a:r>
            </a:p>
          </p:txBody>
        </p:sp>
      </p:grpSp>
      <p:pic>
        <p:nvPicPr>
          <p:cNvPr id="315464" name="Picture 72">
            <a:extLst>
              <a:ext uri="{FF2B5EF4-FFF2-40B4-BE49-F238E27FC236}">
                <a16:creationId xmlns:a16="http://schemas.microsoft.com/office/drawing/2014/main" id="{5DDEC1CF-608A-5242-9D26-1EFA74CF5DD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47800"/>
            <a:ext cx="547688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5502" name="Text Box 110">
            <a:extLst>
              <a:ext uri="{FF2B5EF4-FFF2-40B4-BE49-F238E27FC236}">
                <a16:creationId xmlns:a16="http://schemas.microsoft.com/office/drawing/2014/main" id="{55E38D41-BE48-F647-A249-35B96B088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953000"/>
            <a:ext cx="3956050" cy="1187450"/>
          </a:xfrm>
          <a:prstGeom prst="rect">
            <a:avLst/>
          </a:prstGeom>
          <a:solidFill>
            <a:srgbClr val="FF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Many customers want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their provider to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carry the bits! </a:t>
            </a:r>
          </a:p>
        </p:txBody>
      </p:sp>
      <p:sp>
        <p:nvSpPr>
          <p:cNvPr id="315503" name="Line 111">
            <a:extLst>
              <a:ext uri="{FF2B5EF4-FFF2-40B4-BE49-F238E27FC236}">
                <a16:creationId xmlns:a16="http://schemas.microsoft.com/office/drawing/2014/main" id="{8E134E1A-EEA7-BF46-BD87-C7217DD5D256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5410200"/>
            <a:ext cx="1143000" cy="0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lg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315504" name="Text Box 112">
            <a:extLst>
              <a:ext uri="{FF2B5EF4-FFF2-40B4-BE49-F238E27FC236}">
                <a16:creationId xmlns:a16="http://schemas.microsoft.com/office/drawing/2014/main" id="{914BD883-645E-2748-82C3-7735D3FF8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5181600"/>
            <a:ext cx="2266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tiny http request</a:t>
            </a:r>
          </a:p>
        </p:txBody>
      </p:sp>
      <p:sp>
        <p:nvSpPr>
          <p:cNvPr id="315505" name="Line 113">
            <a:extLst>
              <a:ext uri="{FF2B5EF4-FFF2-40B4-BE49-F238E27FC236}">
                <a16:creationId xmlns:a16="http://schemas.microsoft.com/office/drawing/2014/main" id="{854F6EF3-40C6-1B49-A918-033D464F5CB1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5715000"/>
            <a:ext cx="1219200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315506" name="Text Box 114">
            <a:extLst>
              <a:ext uri="{FF2B5EF4-FFF2-40B4-BE49-F238E27FC236}">
                <a16:creationId xmlns:a16="http://schemas.microsoft.com/office/drawing/2014/main" id="{41616739-F58D-1642-975D-1472B75B0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5562600"/>
            <a:ext cx="207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huge http reply</a:t>
            </a:r>
          </a:p>
        </p:txBody>
      </p:sp>
      <p:sp>
        <p:nvSpPr>
          <p:cNvPr id="315507" name="Rectangle 115">
            <a:extLst>
              <a:ext uri="{FF2B5EF4-FFF2-40B4-BE49-F238E27FC236}">
                <a16:creationId xmlns:a16="http://schemas.microsoft.com/office/drawing/2014/main" id="{74BB7739-E3C7-A242-84A6-59A4F8BACE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5181600"/>
            <a:ext cx="3733800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315509" name="Text Box 117">
            <a:extLst>
              <a:ext uri="{FF2B5EF4-FFF2-40B4-BE49-F238E27FC236}">
                <a16:creationId xmlns:a16="http://schemas.microsoft.com/office/drawing/2014/main" id="{A76268D2-3734-A440-AEFE-237B945EF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743200"/>
            <a:ext cx="749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SFO</a:t>
            </a:r>
          </a:p>
        </p:txBody>
      </p:sp>
      <p:sp>
        <p:nvSpPr>
          <p:cNvPr id="315510" name="Text Box 118">
            <a:extLst>
              <a:ext uri="{FF2B5EF4-FFF2-40B4-BE49-F238E27FC236}">
                <a16:creationId xmlns:a16="http://schemas.microsoft.com/office/drawing/2014/main" id="{CD29A0EE-CD54-4943-9652-C6D47E61D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2743200"/>
            <a:ext cx="788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NYC</a:t>
            </a:r>
          </a:p>
        </p:txBody>
      </p:sp>
      <p:sp>
        <p:nvSpPr>
          <p:cNvPr id="315511" name="Text Box 119">
            <a:extLst>
              <a:ext uri="{FF2B5EF4-FFF2-40B4-BE49-F238E27FC236}">
                <a16:creationId xmlns:a16="http://schemas.microsoft.com/office/drawing/2014/main" id="{7B4337B2-5E06-E240-A262-EEF948231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4343400"/>
            <a:ext cx="1582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San Diego</a:t>
            </a:r>
          </a:p>
        </p:txBody>
      </p:sp>
    </p:spTree>
    <p:extLst>
      <p:ext uri="{BB962C8B-B14F-4D97-AF65-F5344CB8AC3E}">
        <p14:creationId xmlns:p14="http://schemas.microsoft.com/office/powerpoint/2010/main" val="29170900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79388"/>
            <a:ext cx="7772400" cy="903287"/>
          </a:xfrm>
        </p:spPr>
        <p:txBody>
          <a:bodyPr/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Inserting records into </a:t>
            </a:r>
            <a:r>
              <a:rPr lang="en-US" altLang="en-US" sz="4000" dirty="0">
                <a:latin typeface="Calibri Light"/>
                <a:ea typeface="ＭＳ Ｐゴシック" charset="-128"/>
              </a:rPr>
              <a:t>DNS</a:t>
            </a:r>
          </a:p>
        </p:txBody>
      </p:sp>
      <p:sp>
        <p:nvSpPr>
          <p:cNvPr id="169989" name="Rectangle 4"/>
          <p:cNvSpPr>
            <a:spLocks noGrp="1" noChangeArrowheads="1"/>
          </p:cNvSpPr>
          <p:nvPr>
            <p:ph idx="1"/>
          </p:nvPr>
        </p:nvSpPr>
        <p:spPr>
          <a:xfrm>
            <a:off x="501650" y="1370013"/>
            <a:ext cx="8456613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 dirty="0">
                <a:latin typeface="Calibri"/>
                <a:ea typeface="ＭＳ Ｐゴシック" charset="-128"/>
              </a:rPr>
              <a:t>example: new startup “</a:t>
            </a:r>
            <a:r>
              <a:rPr lang="en-US" altLang="ja-JP" dirty="0">
                <a:latin typeface="Calibri"/>
                <a:ea typeface="ＭＳ Ｐゴシック" charset="-128"/>
              </a:rPr>
              <a:t>Network Utopia”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register name networkuptopia.com at </a:t>
            </a: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DNS registrar</a:t>
            </a:r>
            <a:r>
              <a:rPr lang="en-US" altLang="en-US" dirty="0">
                <a:latin typeface="Calibri"/>
                <a:ea typeface="ＭＳ Ｐゴシック" charset="-128"/>
              </a:rPr>
              <a:t> (e.g., Network Solutions)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provide names, IP addresses of authoritative name server (primary and secondary)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registrar inserts two RRs into .com TLD server:</a:t>
            </a:r>
            <a:br>
              <a:rPr lang="en-US" dirty="0"/>
            </a:br>
            <a:r>
              <a:rPr lang="en-US" altLang="en-US" sz="2000" b="1" dirty="0">
                <a:latin typeface="Calibri"/>
                <a:ea typeface="ＭＳ Ｐゴシック" charset="-128"/>
              </a:rPr>
              <a:t>(networkutopia.com, dns1.networkutopia.com, NS)</a:t>
            </a:r>
          </a:p>
          <a:p>
            <a:pPr lvl="1">
              <a:buFont typeface="Wingdings" charset="2"/>
              <a:buNone/>
            </a:pPr>
            <a:r>
              <a:rPr lang="en-US" altLang="en-US" sz="2000" b="1" dirty="0">
                <a:latin typeface="Calibri"/>
                <a:ea typeface="ＭＳ Ｐゴシック" charset="-128"/>
              </a:rPr>
              <a:t>    (dns1.networkutopia.com, 212.212.212.1, A)</a:t>
            </a:r>
            <a:endParaRPr lang="en-US" altLang="en-US" dirty="0">
              <a:solidFill>
                <a:schemeClr val="accent2"/>
              </a:solidFill>
              <a:latin typeface="Calibri"/>
              <a:ea typeface="ＭＳ Ｐゴシック" charset="-128"/>
            </a:endParaRPr>
          </a:p>
          <a:p>
            <a:r>
              <a:rPr lang="en-US" altLang="en-US" dirty="0">
                <a:latin typeface="Calibri"/>
                <a:ea typeface="ＭＳ Ｐゴシック" charset="-128"/>
              </a:rPr>
              <a:t>create authoritative server type A record for www.networkuptopia.com; type NS record for </a:t>
            </a:r>
            <a:r>
              <a:rPr lang="en-US" altLang="en-US" dirty="0" err="1">
                <a:latin typeface="Calibri"/>
                <a:ea typeface="ＭＳ Ｐゴシック" charset="-128"/>
              </a:rPr>
              <a:t>networkutopia.com</a:t>
            </a:r>
            <a:endParaRPr lang="en-US" altLang="en-US" dirty="0">
              <a:latin typeface="Calibri"/>
              <a:ea typeface="ＭＳ Ｐゴシック" charset="-128"/>
            </a:endParaRPr>
          </a:p>
          <a:p>
            <a:pPr>
              <a:lnSpc>
                <a:spcPct val="80000"/>
              </a:lnSpc>
              <a:buFont typeface="Wingdings" charset="2"/>
              <a:buNone/>
            </a:pPr>
            <a:endParaRPr lang="en-US" altLang="en-US" dirty="0">
              <a:latin typeface="Calibri"/>
              <a:ea typeface="ＭＳ Ｐゴシック" charset="-128"/>
            </a:endParaRPr>
          </a:p>
        </p:txBody>
      </p:sp>
      <p:pic>
        <p:nvPicPr>
          <p:cNvPr id="169987" name="Picture 9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88900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6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FBBD47-C5C2-70E1-831B-F9A535103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DAA221-9D45-16CC-7D84-962B0058A1EE}"/>
              </a:ext>
            </a:extLst>
          </p:cNvPr>
          <p:cNvSpPr txBox="1"/>
          <p:nvPr/>
        </p:nvSpPr>
        <p:spPr>
          <a:xfrm>
            <a:off x="1" y="3277456"/>
            <a:ext cx="914400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(Hyper-Text Transfer Protocol)</a:t>
            </a:r>
          </a:p>
        </p:txBody>
      </p:sp>
    </p:spTree>
    <p:extLst>
      <p:ext uri="{BB962C8B-B14F-4D97-AF65-F5344CB8AC3E}">
        <p14:creationId xmlns:p14="http://schemas.microsoft.com/office/powerpoint/2010/main" val="5317562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>
          <a:xfrm>
            <a:off x="400050" y="201613"/>
            <a:ext cx="7772400" cy="892175"/>
          </a:xfrm>
        </p:spPr>
        <p:txBody>
          <a:bodyPr/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Web and HTTP</a:t>
            </a:r>
          </a:p>
        </p:txBody>
      </p:sp>
      <p:sp>
        <p:nvSpPr>
          <p:cNvPr id="67588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360488"/>
            <a:ext cx="7772400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sz="3200" i="1" dirty="0">
                <a:latin typeface="Calibri"/>
                <a:ea typeface="ＭＳ Ｐゴシック" charset="-128"/>
              </a:rPr>
              <a:t>First, a review…</a:t>
            </a:r>
          </a:p>
          <a:p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web page</a:t>
            </a:r>
            <a:r>
              <a:rPr lang="en-US" altLang="en-US" dirty="0">
                <a:latin typeface="Calibri"/>
                <a:ea typeface="ＭＳ Ｐゴシック" charset="-128"/>
              </a:rPr>
              <a:t> consists of </a:t>
            </a: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objects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object can be HTML file, JPEG image, Java applet, audio file,…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web page consists of </a:t>
            </a: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base HTML-file</a:t>
            </a:r>
            <a:r>
              <a:rPr lang="en-US" altLang="en-US" dirty="0">
                <a:latin typeface="Calibri"/>
                <a:ea typeface="ＭＳ Ｐゴシック" charset="-128"/>
              </a:rPr>
              <a:t> which includes </a:t>
            </a: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several referenced objects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each object is addressable by a </a:t>
            </a: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URL, </a:t>
            </a:r>
            <a:r>
              <a:rPr lang="en-US" altLang="en-US" dirty="0">
                <a:latin typeface="Calibri"/>
                <a:ea typeface="ＭＳ Ｐゴシック" charset="-128"/>
              </a:rPr>
              <a:t>e.g.,</a:t>
            </a:r>
          </a:p>
          <a:p>
            <a:pPr>
              <a:buFont typeface="Wingdings" charset="2"/>
              <a:buNone/>
            </a:pPr>
            <a:endParaRPr lang="en-US" altLang="en-US" dirty="0">
              <a:latin typeface="Calibri"/>
              <a:ea typeface="ＭＳ Ｐゴシック" charset="-128"/>
            </a:endParaRPr>
          </a:p>
        </p:txBody>
      </p:sp>
      <p:grpSp>
        <p:nvGrpSpPr>
          <p:cNvPr id="67589" name="Group 10"/>
          <p:cNvGrpSpPr>
            <a:grpSpLocks/>
          </p:cNvGrpSpPr>
          <p:nvPr/>
        </p:nvGrpSpPr>
        <p:grpSpPr bwMode="auto">
          <a:xfrm>
            <a:off x="1201738" y="4781199"/>
            <a:ext cx="6835775" cy="1144588"/>
            <a:chOff x="788" y="2955"/>
            <a:chExt cx="4306" cy="721"/>
          </a:xfrm>
        </p:grpSpPr>
        <p:sp>
          <p:nvSpPr>
            <p:cNvPr id="67591" name="Text Box 5"/>
            <p:cNvSpPr txBox="1">
              <a:spLocks noChangeArrowheads="1"/>
            </p:cNvSpPr>
            <p:nvPr/>
          </p:nvSpPr>
          <p:spPr bwMode="auto">
            <a:xfrm>
              <a:off x="788" y="2955"/>
              <a:ext cx="418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charset="0"/>
                  <a:ea typeface="ＭＳ Ｐゴシック" charset="-128"/>
                  <a:cs typeface="+mn-cs"/>
                </a:rPr>
                <a:t>www.someschool.edu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charset="0"/>
                  <a:ea typeface="ＭＳ Ｐゴシック" charset="-128"/>
                  <a:cs typeface="+mn-cs"/>
                </a:rPr>
                <a:t>/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charset="0"/>
                  <a:ea typeface="ＭＳ Ｐゴシック" charset="-128"/>
                  <a:cs typeface="+mn-cs"/>
                </a:rPr>
                <a:t>someDept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charset="0"/>
                  <a:ea typeface="ＭＳ Ｐゴシック" charset="-128"/>
                  <a:cs typeface="+mn-cs"/>
                </a:rPr>
                <a:t>/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charset="0"/>
                  <a:ea typeface="ＭＳ Ｐゴシック" charset="-128"/>
                  <a:cs typeface="+mn-cs"/>
                </a:rPr>
                <a:t>pic.gif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7592" name="AutoShape 6"/>
            <p:cNvSpPr>
              <a:spLocks/>
            </p:cNvSpPr>
            <p:nvPr/>
          </p:nvSpPr>
          <p:spPr bwMode="auto">
            <a:xfrm rot="-5400000">
              <a:off x="1821" y="2281"/>
              <a:ext cx="57" cy="2083"/>
            </a:xfrm>
            <a:prstGeom prst="leftBrace">
              <a:avLst>
                <a:gd name="adj1" fmla="val 304532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7593" name="AutoShape 7"/>
            <p:cNvSpPr>
              <a:spLocks/>
            </p:cNvSpPr>
            <p:nvPr/>
          </p:nvSpPr>
          <p:spPr bwMode="auto">
            <a:xfrm rot="-5400000">
              <a:off x="4024" y="2277"/>
              <a:ext cx="57" cy="2083"/>
            </a:xfrm>
            <a:prstGeom prst="leftBrace">
              <a:avLst>
                <a:gd name="adj1" fmla="val 304532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7594" name="Text Box 8"/>
            <p:cNvSpPr txBox="1">
              <a:spLocks noChangeArrowheads="1"/>
            </p:cNvSpPr>
            <p:nvPr/>
          </p:nvSpPr>
          <p:spPr bwMode="auto">
            <a:xfrm>
              <a:off x="1389" y="3388"/>
              <a:ext cx="101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host name</a:t>
              </a:r>
            </a:p>
          </p:txBody>
        </p:sp>
        <p:sp>
          <p:nvSpPr>
            <p:cNvPr id="67595" name="Text Box 9"/>
            <p:cNvSpPr txBox="1">
              <a:spLocks noChangeArrowheads="1"/>
            </p:cNvSpPr>
            <p:nvPr/>
          </p:nvSpPr>
          <p:spPr bwMode="auto">
            <a:xfrm>
              <a:off x="3485" y="3338"/>
              <a:ext cx="10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path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ＭＳ Ｐゴシック" charset="-128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name</a:t>
              </a:r>
            </a:p>
          </p:txBody>
        </p:sp>
      </p:grpSp>
      <p:pic>
        <p:nvPicPr>
          <p:cNvPr id="67590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838200"/>
            <a:ext cx="4113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33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8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9563"/>
            <a:ext cx="7772400" cy="795337"/>
          </a:xfrm>
        </p:spPr>
        <p:txBody>
          <a:bodyPr>
            <a:normAutofit/>
          </a:bodyPr>
          <a:lstStyle/>
          <a:p>
            <a:r>
              <a:rPr lang="en-US" altLang="en-US">
                <a:latin typeface="Calibri Light" charset="0"/>
                <a:ea typeface="Calibri Light" charset="0"/>
                <a:cs typeface="Calibri Light" charset="0"/>
              </a:rPr>
              <a:t>HTTP overview</a:t>
            </a:r>
            <a:endParaRPr lang="en-US" altLang="en-US" sz="480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8602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489075"/>
            <a:ext cx="3810000" cy="4648200"/>
          </a:xfrm>
        </p:spPr>
        <p:txBody>
          <a:bodyPr/>
          <a:lstStyle/>
          <a:p>
            <a:pPr>
              <a:lnSpc>
                <a:spcPct val="75000"/>
              </a:lnSpc>
              <a:buFont typeface="Wingdings" charset="2"/>
              <a:buNone/>
            </a:pPr>
            <a:r>
              <a:rPr lang="en-US" altLang="en-US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HTTP: hypertext transfer protocol</a:t>
            </a:r>
          </a:p>
          <a:p>
            <a:pPr>
              <a:lnSpc>
                <a:spcPct val="75000"/>
              </a:lnSpc>
            </a:pPr>
            <a:r>
              <a:rPr lang="en-US" altLang="en-US" sz="2400" dirty="0">
                <a:latin typeface="Calibri" charset="0"/>
                <a:ea typeface="Calibri" charset="0"/>
                <a:cs typeface="Calibri" charset="0"/>
              </a:rPr>
              <a:t>Web</a:t>
            </a:r>
            <a:r>
              <a:rPr lang="ja-JP" altLang="en-US" sz="2400" dirty="0">
                <a:latin typeface="Calibri" charset="0"/>
                <a:ea typeface="Calibri" charset="0"/>
                <a:cs typeface="Calibri" charset="0"/>
              </a:rPr>
              <a:t>’</a:t>
            </a:r>
            <a:r>
              <a:rPr lang="en-US" altLang="ja-JP" sz="2400" dirty="0">
                <a:latin typeface="Calibri" charset="0"/>
                <a:ea typeface="Calibri" charset="0"/>
                <a:cs typeface="Calibri" charset="0"/>
              </a:rPr>
              <a:t>s application layer protocol</a:t>
            </a:r>
          </a:p>
          <a:p>
            <a:pPr>
              <a:lnSpc>
                <a:spcPct val="75000"/>
              </a:lnSpc>
            </a:pPr>
            <a:r>
              <a:rPr lang="en-US" altLang="en-US" sz="2400" dirty="0">
                <a:latin typeface="Calibri" charset="0"/>
                <a:ea typeface="Calibri" charset="0"/>
                <a:cs typeface="Calibri" charset="0"/>
              </a:rPr>
              <a:t>client/server model</a:t>
            </a:r>
          </a:p>
          <a:p>
            <a:pPr marL="685800" lvl="1" indent="-228600">
              <a:lnSpc>
                <a:spcPct val="75000"/>
              </a:lnSpc>
            </a:pPr>
            <a:r>
              <a:rPr lang="en-US" altLang="en-US" i="1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client</a:t>
            </a:r>
            <a:r>
              <a:rPr lang="en-US" altLang="en-US" i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: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 browser that requests, receives, (using HTTP protocol) and </a:t>
            </a:r>
            <a:r>
              <a:rPr lang="ja-JP" altLang="en-US" dirty="0">
                <a:latin typeface="Calibri" charset="0"/>
                <a:ea typeface="Calibri" charset="0"/>
                <a:cs typeface="Calibri" charset="0"/>
              </a:rPr>
              <a:t>“</a:t>
            </a:r>
            <a:r>
              <a:rPr lang="en-US" altLang="ja-JP" dirty="0">
                <a:latin typeface="Calibri" charset="0"/>
                <a:ea typeface="Calibri" charset="0"/>
                <a:cs typeface="Calibri" charset="0"/>
              </a:rPr>
              <a:t>displays</a:t>
            </a:r>
            <a:r>
              <a:rPr lang="ja-JP" altLang="en-US" dirty="0">
                <a:latin typeface="Calibri" charset="0"/>
                <a:ea typeface="Calibri" charset="0"/>
                <a:cs typeface="Calibri" charset="0"/>
              </a:rPr>
              <a:t>”</a:t>
            </a:r>
            <a:r>
              <a:rPr lang="en-US" altLang="ja-JP" dirty="0">
                <a:latin typeface="Calibri" charset="0"/>
                <a:ea typeface="Calibri" charset="0"/>
                <a:cs typeface="Calibri" charset="0"/>
              </a:rPr>
              <a:t> Web objects </a:t>
            </a:r>
          </a:p>
          <a:p>
            <a:pPr marL="685800" lvl="1" indent="-228600">
              <a:lnSpc>
                <a:spcPct val="75000"/>
              </a:lnSpc>
            </a:pPr>
            <a:r>
              <a:rPr lang="en-US" altLang="en-US" i="1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server: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 Web server sends (using HTTP protocol) objects in response to requests</a:t>
            </a:r>
          </a:p>
          <a:p>
            <a:pPr>
              <a:lnSpc>
                <a:spcPct val="75000"/>
              </a:lnSpc>
              <a:buFont typeface="Wingdings" charset="2"/>
              <a:buNone/>
            </a:pPr>
            <a:endParaRPr lang="en-US" altLang="en-US" sz="2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9637" name="Text Box 7"/>
          <p:cNvSpPr txBox="1">
            <a:spLocks noChangeArrowheads="1"/>
          </p:cNvSpPr>
          <p:nvPr/>
        </p:nvSpPr>
        <p:spPr bwMode="auto">
          <a:xfrm>
            <a:off x="4565650" y="2455863"/>
            <a:ext cx="15843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PC running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Firefox browser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69638" name="Text Box 9"/>
          <p:cNvSpPr txBox="1">
            <a:spLocks noChangeArrowheads="1"/>
          </p:cNvSpPr>
          <p:nvPr/>
        </p:nvSpPr>
        <p:spPr bwMode="auto">
          <a:xfrm>
            <a:off x="7508875" y="3836988"/>
            <a:ext cx="13462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server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running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Apache Web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server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69639" name="Text Box 23"/>
          <p:cNvSpPr txBox="1">
            <a:spLocks noChangeArrowheads="1"/>
          </p:cNvSpPr>
          <p:nvPr/>
        </p:nvSpPr>
        <p:spPr bwMode="auto">
          <a:xfrm>
            <a:off x="4800600" y="5218113"/>
            <a:ext cx="15636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iPhone running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Safari browser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5778500" y="2136775"/>
            <a:ext cx="2101850" cy="946150"/>
            <a:chOff x="3640" y="1346"/>
            <a:chExt cx="1324" cy="596"/>
          </a:xfrm>
        </p:grpSpPr>
        <p:sp>
          <p:nvSpPr>
            <p:cNvPr id="69688" name="Line 19"/>
            <p:cNvSpPr>
              <a:spLocks noChangeShapeType="1"/>
            </p:cNvSpPr>
            <p:nvPr/>
          </p:nvSpPr>
          <p:spPr bwMode="auto">
            <a:xfrm>
              <a:off x="3640" y="1346"/>
              <a:ext cx="1324" cy="59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689" name="Text Box 24"/>
            <p:cNvSpPr txBox="1">
              <a:spLocks noChangeArrowheads="1"/>
            </p:cNvSpPr>
            <p:nvPr/>
          </p:nvSpPr>
          <p:spPr bwMode="auto">
            <a:xfrm rot="1422049">
              <a:off x="3860" y="1445"/>
              <a:ext cx="91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HTTP request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5889625" y="2344738"/>
            <a:ext cx="1971675" cy="904875"/>
            <a:chOff x="4141" y="394"/>
            <a:chExt cx="1242" cy="570"/>
          </a:xfrm>
        </p:grpSpPr>
        <p:sp>
          <p:nvSpPr>
            <p:cNvPr id="69686" name="Line 20"/>
            <p:cNvSpPr>
              <a:spLocks noChangeShapeType="1"/>
            </p:cNvSpPr>
            <p:nvPr/>
          </p:nvSpPr>
          <p:spPr bwMode="auto">
            <a:xfrm flipH="1" flipV="1">
              <a:off x="4141" y="394"/>
              <a:ext cx="1242" cy="57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687" name="Text Box 26"/>
            <p:cNvSpPr txBox="1">
              <a:spLocks noChangeArrowheads="1"/>
            </p:cNvSpPr>
            <p:nvPr/>
          </p:nvSpPr>
          <p:spPr bwMode="auto">
            <a:xfrm rot="1411598">
              <a:off x="4304" y="706"/>
              <a:ext cx="101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HTTP response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pic>
        <p:nvPicPr>
          <p:cNvPr id="69642" name="Picture 31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919163"/>
            <a:ext cx="33401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7"/>
          <p:cNvGrpSpPr>
            <a:grpSpLocks/>
          </p:cNvGrpSpPr>
          <p:nvPr/>
        </p:nvGrpSpPr>
        <p:grpSpPr bwMode="auto">
          <a:xfrm rot="-3183056">
            <a:off x="5754688" y="3630613"/>
            <a:ext cx="2101850" cy="946150"/>
            <a:chOff x="3640" y="1346"/>
            <a:chExt cx="1324" cy="596"/>
          </a:xfrm>
        </p:grpSpPr>
        <p:sp>
          <p:nvSpPr>
            <p:cNvPr id="69684" name="Line 19"/>
            <p:cNvSpPr>
              <a:spLocks noChangeShapeType="1"/>
            </p:cNvSpPr>
            <p:nvPr/>
          </p:nvSpPr>
          <p:spPr bwMode="auto">
            <a:xfrm>
              <a:off x="3640" y="1346"/>
              <a:ext cx="1324" cy="59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685" name="Text Box 24"/>
            <p:cNvSpPr txBox="1">
              <a:spLocks noChangeArrowheads="1"/>
            </p:cNvSpPr>
            <p:nvPr/>
          </p:nvSpPr>
          <p:spPr bwMode="auto">
            <a:xfrm rot="1422049">
              <a:off x="3860" y="1445"/>
              <a:ext cx="91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HTTP request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5" name="Group 40"/>
          <p:cNvGrpSpPr>
            <a:grpSpLocks/>
          </p:cNvGrpSpPr>
          <p:nvPr/>
        </p:nvGrpSpPr>
        <p:grpSpPr bwMode="auto">
          <a:xfrm rot="-3264937">
            <a:off x="5800725" y="3870325"/>
            <a:ext cx="1971675" cy="904875"/>
            <a:chOff x="4141" y="394"/>
            <a:chExt cx="1242" cy="570"/>
          </a:xfrm>
        </p:grpSpPr>
        <p:sp>
          <p:nvSpPr>
            <p:cNvPr id="69682" name="Line 20"/>
            <p:cNvSpPr>
              <a:spLocks noChangeShapeType="1"/>
            </p:cNvSpPr>
            <p:nvPr/>
          </p:nvSpPr>
          <p:spPr bwMode="auto">
            <a:xfrm flipH="1" flipV="1">
              <a:off x="4141" y="394"/>
              <a:ext cx="1242" cy="57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683" name="Text Box 26"/>
            <p:cNvSpPr txBox="1">
              <a:spLocks noChangeArrowheads="1"/>
            </p:cNvSpPr>
            <p:nvPr/>
          </p:nvSpPr>
          <p:spPr bwMode="auto">
            <a:xfrm rot="1411598">
              <a:off x="4304" y="706"/>
              <a:ext cx="101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HTTP response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pic>
        <p:nvPicPr>
          <p:cNvPr id="69645" name="Picture 43" descr="iphone_stylized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286250"/>
            <a:ext cx="382588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9646" name="Group 44"/>
          <p:cNvGrpSpPr>
            <a:grpSpLocks/>
          </p:cNvGrpSpPr>
          <p:nvPr/>
        </p:nvGrpSpPr>
        <p:grpSpPr bwMode="auto">
          <a:xfrm>
            <a:off x="4757738" y="1468438"/>
            <a:ext cx="1066800" cy="1079500"/>
            <a:chOff x="-44" y="1473"/>
            <a:chExt cx="981" cy="1105"/>
          </a:xfrm>
        </p:grpSpPr>
        <p:pic>
          <p:nvPicPr>
            <p:cNvPr id="69680" name="Picture 45" descr="desktop_computer_stylized_mediu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81" name="Freeform 46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647" name="Group 47"/>
          <p:cNvGrpSpPr>
            <a:grpSpLocks/>
          </p:cNvGrpSpPr>
          <p:nvPr/>
        </p:nvGrpSpPr>
        <p:grpSpPr bwMode="auto">
          <a:xfrm>
            <a:off x="7878763" y="2633663"/>
            <a:ext cx="695325" cy="1282700"/>
            <a:chOff x="4140" y="429"/>
            <a:chExt cx="1425" cy="2396"/>
          </a:xfrm>
        </p:grpSpPr>
        <p:sp>
          <p:nvSpPr>
            <p:cNvPr id="69648" name="Freeform 48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649" name="Rectangle 49"/>
            <p:cNvSpPr>
              <a:spLocks noChangeArrowheads="1"/>
            </p:cNvSpPr>
            <p:nvPr/>
          </p:nvSpPr>
          <p:spPr bwMode="auto">
            <a:xfrm>
              <a:off x="4205" y="429"/>
              <a:ext cx="1048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9650" name="Freeform 50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651" name="Freeform 51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652" name="Rectangle 52"/>
            <p:cNvSpPr>
              <a:spLocks noChangeArrowheads="1"/>
            </p:cNvSpPr>
            <p:nvPr/>
          </p:nvSpPr>
          <p:spPr bwMode="auto">
            <a:xfrm>
              <a:off x="4212" y="693"/>
              <a:ext cx="595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69653" name="Group 53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69678" name="AutoShape 54"/>
              <p:cNvSpPr>
                <a:spLocks noChangeArrowheads="1"/>
              </p:cNvSpPr>
              <p:nvPr/>
            </p:nvSpPr>
            <p:spPr bwMode="auto">
              <a:xfrm>
                <a:off x="613" y="2569"/>
                <a:ext cx="727" cy="13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69679" name="AutoShape 55"/>
              <p:cNvSpPr>
                <a:spLocks noChangeArrowheads="1"/>
              </p:cNvSpPr>
              <p:nvPr/>
            </p:nvSpPr>
            <p:spPr bwMode="auto">
              <a:xfrm>
                <a:off x="629" y="2586"/>
                <a:ext cx="694" cy="9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69654" name="Rectangle 56"/>
            <p:cNvSpPr>
              <a:spLocks noChangeArrowheads="1"/>
            </p:cNvSpPr>
            <p:nvPr/>
          </p:nvSpPr>
          <p:spPr bwMode="auto">
            <a:xfrm>
              <a:off x="4225" y="1019"/>
              <a:ext cx="595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69655" name="Group 57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69676" name="AutoShape 58"/>
              <p:cNvSpPr>
                <a:spLocks noChangeArrowheads="1"/>
              </p:cNvSpPr>
              <p:nvPr/>
            </p:nvSpPr>
            <p:spPr bwMode="auto">
              <a:xfrm>
                <a:off x="616" y="2569"/>
                <a:ext cx="723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69677" name="AutoShape 59"/>
              <p:cNvSpPr>
                <a:spLocks noChangeArrowheads="1"/>
              </p:cNvSpPr>
              <p:nvPr/>
            </p:nvSpPr>
            <p:spPr bwMode="auto">
              <a:xfrm>
                <a:off x="632" y="2588"/>
                <a:ext cx="690" cy="10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69656" name="Rectangle 60"/>
            <p:cNvSpPr>
              <a:spLocks noChangeArrowheads="1"/>
            </p:cNvSpPr>
            <p:nvPr/>
          </p:nvSpPr>
          <p:spPr bwMode="auto">
            <a:xfrm>
              <a:off x="4218" y="1357"/>
              <a:ext cx="595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9657" name="Rectangle 61"/>
            <p:cNvSpPr>
              <a:spLocks noChangeArrowheads="1"/>
            </p:cNvSpPr>
            <p:nvPr/>
          </p:nvSpPr>
          <p:spPr bwMode="auto">
            <a:xfrm>
              <a:off x="4228" y="1654"/>
              <a:ext cx="595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69658" name="Group 62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69674" name="AutoShape 63"/>
              <p:cNvSpPr>
                <a:spLocks noChangeArrowheads="1"/>
              </p:cNvSpPr>
              <p:nvPr/>
            </p:nvSpPr>
            <p:spPr bwMode="auto">
              <a:xfrm>
                <a:off x="614" y="2568"/>
                <a:ext cx="725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69675" name="AutoShape 64"/>
              <p:cNvSpPr>
                <a:spLocks noChangeArrowheads="1"/>
              </p:cNvSpPr>
              <p:nvPr/>
            </p:nvSpPr>
            <p:spPr bwMode="auto">
              <a:xfrm>
                <a:off x="631" y="2584"/>
                <a:ext cx="693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69659" name="Freeform 65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9660" name="Group 66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69672" name="AutoShape 67"/>
              <p:cNvSpPr>
                <a:spLocks noChangeArrowheads="1"/>
              </p:cNvSpPr>
              <p:nvPr/>
            </p:nvSpPr>
            <p:spPr bwMode="auto">
              <a:xfrm>
                <a:off x="614" y="2568"/>
                <a:ext cx="725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69673" name="AutoShape 68"/>
              <p:cNvSpPr>
                <a:spLocks noChangeArrowheads="1"/>
              </p:cNvSpPr>
              <p:nvPr/>
            </p:nvSpPr>
            <p:spPr bwMode="auto">
              <a:xfrm>
                <a:off x="630" y="2583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69661" name="Rectangle 69"/>
            <p:cNvSpPr>
              <a:spLocks noChangeArrowheads="1"/>
            </p:cNvSpPr>
            <p:nvPr/>
          </p:nvSpPr>
          <p:spPr bwMode="auto">
            <a:xfrm>
              <a:off x="5249" y="432"/>
              <a:ext cx="68" cy="2286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9662" name="Freeform 70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663" name="Freeform 71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664" name="Oval 72"/>
            <p:cNvSpPr>
              <a:spLocks noChangeArrowheads="1"/>
            </p:cNvSpPr>
            <p:nvPr/>
          </p:nvSpPr>
          <p:spPr bwMode="auto">
            <a:xfrm>
              <a:off x="5516" y="2611"/>
              <a:ext cx="49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9665" name="Freeform 73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666" name="AutoShape 74"/>
            <p:cNvSpPr>
              <a:spLocks noChangeArrowheads="1"/>
            </p:cNvSpPr>
            <p:nvPr/>
          </p:nvSpPr>
          <p:spPr bwMode="auto">
            <a:xfrm>
              <a:off x="4140" y="2677"/>
              <a:ext cx="1201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9667" name="AutoShape 75"/>
            <p:cNvSpPr>
              <a:spLocks noChangeArrowheads="1"/>
            </p:cNvSpPr>
            <p:nvPr/>
          </p:nvSpPr>
          <p:spPr bwMode="auto">
            <a:xfrm>
              <a:off x="4205" y="2712"/>
              <a:ext cx="1070" cy="8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9668" name="Oval 76"/>
            <p:cNvSpPr>
              <a:spLocks noChangeArrowheads="1"/>
            </p:cNvSpPr>
            <p:nvPr/>
          </p:nvSpPr>
          <p:spPr bwMode="auto">
            <a:xfrm>
              <a:off x="4309" y="2383"/>
              <a:ext cx="156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9669" name="Oval 77"/>
            <p:cNvSpPr>
              <a:spLocks noChangeArrowheads="1"/>
            </p:cNvSpPr>
            <p:nvPr/>
          </p:nvSpPr>
          <p:spPr bwMode="auto">
            <a:xfrm>
              <a:off x="4485" y="2383"/>
              <a:ext cx="163" cy="14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9670" name="Oval 78"/>
            <p:cNvSpPr>
              <a:spLocks noChangeArrowheads="1"/>
            </p:cNvSpPr>
            <p:nvPr/>
          </p:nvSpPr>
          <p:spPr bwMode="auto">
            <a:xfrm>
              <a:off x="4661" y="2380"/>
              <a:ext cx="159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9671" name="Rectangle 79"/>
            <p:cNvSpPr>
              <a:spLocks noChangeArrowheads="1"/>
            </p:cNvSpPr>
            <p:nvPr/>
          </p:nvSpPr>
          <p:spPr bwMode="auto">
            <a:xfrm>
              <a:off x="5061" y="1835"/>
              <a:ext cx="88" cy="762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03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0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60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60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0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5" name="Rectangle 2"/>
          <p:cNvSpPr>
            <a:spLocks noGrp="1" noChangeArrowheads="1"/>
          </p:cNvSpPr>
          <p:nvPr>
            <p:ph type="title"/>
          </p:nvPr>
        </p:nvSpPr>
        <p:spPr>
          <a:xfrm>
            <a:off x="423863" y="347663"/>
            <a:ext cx="7772400" cy="795337"/>
          </a:xfrm>
        </p:spPr>
        <p:txBody>
          <a:bodyPr/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HTTP overview</a:t>
            </a:r>
          </a:p>
        </p:txBody>
      </p:sp>
      <p:sp>
        <p:nvSpPr>
          <p:cNvPr id="8807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44513" y="1511300"/>
            <a:ext cx="3971925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0"/>
              <a:buNone/>
              <a:defRPr/>
            </a:pPr>
            <a:r>
              <a:rPr lang="en-US" i="1" dirty="0">
                <a:solidFill>
                  <a:srgbClr val="CC0000"/>
                </a:solidFill>
                <a:latin typeface="Calibri"/>
              </a:rPr>
              <a:t>Uses TCP: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client initiates TCP connection (creates socket) to server,  port 80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server accepts TCP connection from client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HTTP messages (application-layer protocol messages) exchanged between browser (HTTP client) and Web server (HTTP server)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TCP connection closed</a:t>
            </a:r>
            <a:endParaRPr lang="en-US" dirty="0">
              <a:latin typeface="Calibri"/>
            </a:endParaRPr>
          </a:p>
        </p:txBody>
      </p:sp>
      <p:sp>
        <p:nvSpPr>
          <p:cNvPr id="88071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029200" y="1566863"/>
            <a:ext cx="3200400" cy="1447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75000"/>
              </a:lnSpc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HTTP is </a:t>
            </a:r>
            <a:r>
              <a:rPr lang="ja-JP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“</a:t>
            </a:r>
            <a:r>
              <a:rPr lang="en-US" altLang="ja-JP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stateless</a:t>
            </a:r>
            <a:r>
              <a:rPr lang="ja-JP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”</a:t>
            </a:r>
            <a:endParaRPr lang="en-US" altLang="ja-JP" i="1" dirty="0">
              <a:solidFill>
                <a:srgbClr val="CC0000"/>
              </a:solidFill>
              <a:latin typeface="Calibri"/>
              <a:ea typeface="ＭＳ Ｐゴシック" charset="-128"/>
            </a:endParaRPr>
          </a:p>
          <a:p>
            <a:pPr>
              <a:lnSpc>
                <a:spcPct val="75000"/>
              </a:lnSpc>
            </a:pPr>
            <a:r>
              <a:rPr lang="en-US" altLang="en-US" sz="2400" dirty="0">
                <a:latin typeface="Calibri"/>
                <a:ea typeface="ＭＳ Ｐゴシック" charset="-128"/>
              </a:rPr>
              <a:t>server maintains no information about past client requests</a:t>
            </a:r>
          </a:p>
        </p:txBody>
      </p:sp>
      <p:sp>
        <p:nvSpPr>
          <p:cNvPr id="71683" name="Rectangle 7"/>
          <p:cNvSpPr>
            <a:spLocks noChangeArrowheads="1"/>
          </p:cNvSpPr>
          <p:nvPr/>
        </p:nvSpPr>
        <p:spPr bwMode="auto">
          <a:xfrm>
            <a:off x="4781550" y="3400425"/>
            <a:ext cx="3838575" cy="2711450"/>
          </a:xfrm>
          <a:prstGeom prst="rect">
            <a:avLst/>
          </a:prstGeom>
          <a:solidFill>
            <a:srgbClr val="FFFFFF"/>
          </a:solidFill>
          <a:ln w="1905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sp>
        <p:nvSpPr>
          <p:cNvPr id="71684" name="Rectangle 9"/>
          <p:cNvSpPr>
            <a:spLocks noChangeArrowheads="1"/>
          </p:cNvSpPr>
          <p:nvPr/>
        </p:nvSpPr>
        <p:spPr bwMode="auto">
          <a:xfrm>
            <a:off x="7667625" y="3238500"/>
            <a:ext cx="828675" cy="2952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sp>
        <p:nvSpPr>
          <p:cNvPr id="88072" name="Rectangle 6"/>
          <p:cNvSpPr>
            <a:spLocks noChangeArrowheads="1"/>
          </p:cNvSpPr>
          <p:nvPr/>
        </p:nvSpPr>
        <p:spPr bwMode="auto">
          <a:xfrm>
            <a:off x="4852988" y="3614738"/>
            <a:ext cx="375285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protocols that maintain </a:t>
            </a:r>
            <a:r>
              <a: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“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state</a:t>
            </a:r>
            <a:r>
              <a: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”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are complex!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past history (state) must be maintained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if server/client crashes, their views of 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“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state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”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may be inconsistent, must be reconciled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ZapfDingbats" charset="0"/>
              <a:buChar char="r"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  <p:sp>
        <p:nvSpPr>
          <p:cNvPr id="71689" name="Text Box 8"/>
          <p:cNvSpPr txBox="1">
            <a:spLocks noChangeArrowheads="1"/>
          </p:cNvSpPr>
          <p:nvPr/>
        </p:nvSpPr>
        <p:spPr bwMode="auto">
          <a:xfrm>
            <a:off x="7641178" y="3160713"/>
            <a:ext cx="8402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aside</a:t>
            </a:r>
          </a:p>
        </p:txBody>
      </p:sp>
      <p:pic>
        <p:nvPicPr>
          <p:cNvPr id="71690" name="Picture 15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6" y="1020763"/>
            <a:ext cx="3468158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29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0" grpId="0" uiExpand="1" build="p"/>
      <p:bldP spid="88071" grpId="0" uiExpand="1" build="p"/>
      <p:bldP spid="71683" grpId="0" animBg="1"/>
      <p:bldP spid="88072" grpId="0"/>
      <p:bldP spid="7168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HTTP connections</a:t>
            </a:r>
          </a:p>
        </p:txBody>
      </p:sp>
      <p:sp>
        <p:nvSpPr>
          <p:cNvPr id="73732" name="Rectangle 3"/>
          <p:cNvSpPr>
            <a:spLocks noGrp="1" noChangeArrowheads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non-persistent HTTP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at most one object sent over TCP connection</a:t>
            </a:r>
          </a:p>
          <a:p>
            <a:pPr lvl="1"/>
            <a:r>
              <a:rPr lang="en-US" altLang="en-US" sz="2800" dirty="0">
                <a:latin typeface="Calibri"/>
                <a:ea typeface="ＭＳ Ｐゴシック" charset="-128"/>
              </a:rPr>
              <a:t>connection then closed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downloading multiple objects required multiple connections</a:t>
            </a:r>
          </a:p>
          <a:p>
            <a:pPr>
              <a:buFont typeface="Wingdings" charset="2"/>
              <a:buNone/>
            </a:pPr>
            <a:endParaRPr lang="en-US" altLang="en-US" sz="2400" dirty="0">
              <a:latin typeface="Calibri"/>
              <a:ea typeface="ＭＳ Ｐゴシック" charset="-128"/>
            </a:endParaRPr>
          </a:p>
        </p:txBody>
      </p:sp>
      <p:sp>
        <p:nvSpPr>
          <p:cNvPr id="73733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67194" y="1792288"/>
            <a:ext cx="3810000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persistent HTTP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multiple objects can be sent over single TCP connection between client, server</a:t>
            </a:r>
          </a:p>
          <a:p>
            <a:pPr>
              <a:buFont typeface="Wingdings" charset="2"/>
              <a:buNone/>
            </a:pPr>
            <a:endParaRPr lang="en-US" altLang="en-US" sz="2400" dirty="0">
              <a:latin typeface="Calibri"/>
              <a:ea typeface="ＭＳ Ｐゴシック" charset="-128"/>
            </a:endParaRPr>
          </a:p>
        </p:txBody>
      </p:sp>
      <p:pic>
        <p:nvPicPr>
          <p:cNvPr id="73734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255713"/>
            <a:ext cx="45704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4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2" grpId="0" uiExpand="1" build="p"/>
      <p:bldP spid="7373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2" name="Rectangle 2"/>
          <p:cNvSpPr>
            <a:spLocks noGrp="1" noChangeArrowheads="1"/>
          </p:cNvSpPr>
          <p:nvPr>
            <p:ph type="title"/>
          </p:nvPr>
        </p:nvSpPr>
        <p:spPr>
          <a:xfrm>
            <a:off x="498475" y="190500"/>
            <a:ext cx="7772400" cy="866775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Non-persistent HTTP</a:t>
            </a:r>
            <a:endParaRPr lang="en-US" altLang="en-US" sz="4800" dirty="0">
              <a:latin typeface="Calibri Light"/>
              <a:ea typeface="ＭＳ Ｐゴシック" charset="-128"/>
            </a:endParaRPr>
          </a:p>
        </p:txBody>
      </p:sp>
      <p:sp>
        <p:nvSpPr>
          <p:cNvPr id="757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01638" y="1046691"/>
            <a:ext cx="7942262" cy="46672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sz="2400" dirty="0">
                <a:latin typeface="Calibri"/>
                <a:ea typeface="ＭＳ Ｐゴシック" charset="-128"/>
              </a:rPr>
              <a:t>suppose user enters URL:</a:t>
            </a:r>
          </a:p>
        </p:txBody>
      </p:sp>
      <p:sp>
        <p:nvSpPr>
          <p:cNvPr id="53256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42733" y="1711498"/>
            <a:ext cx="4163133" cy="19050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sz="1800" dirty="0">
                <a:solidFill>
                  <a:srgbClr val="CC0000"/>
                </a:solidFill>
                <a:latin typeface="Calibri"/>
                <a:ea typeface="ＭＳ Ｐゴシック" charset="-128"/>
              </a:rPr>
              <a:t>1a</a:t>
            </a:r>
            <a:r>
              <a:rPr lang="en-US" altLang="en-US" sz="1800" dirty="0">
                <a:solidFill>
                  <a:srgbClr val="FF0000"/>
                </a:solidFill>
                <a:latin typeface="Calibri"/>
                <a:ea typeface="ＭＳ Ｐゴシック" charset="-128"/>
              </a:rPr>
              <a:t>.</a:t>
            </a:r>
            <a:r>
              <a:rPr lang="en-US" altLang="en-US" sz="1800" dirty="0">
                <a:latin typeface="Calibri"/>
                <a:ea typeface="ＭＳ Ｐゴシック" charset="-128"/>
              </a:rPr>
              <a:t> HTTP client initiates TCP connection to HTTP server (process) at www.</a:t>
            </a:r>
            <a:r>
              <a:rPr lang="en-US" altLang="en-US" sz="1800" dirty="0" err="1">
                <a:latin typeface="Calibri"/>
                <a:ea typeface="ＭＳ Ｐゴシック" charset="-128"/>
              </a:rPr>
              <a:t>someSchool.edu</a:t>
            </a:r>
            <a:r>
              <a:rPr lang="en-US" altLang="en-US" sz="1800" dirty="0">
                <a:latin typeface="Calibri"/>
                <a:ea typeface="ＭＳ Ｐゴシック" charset="-128"/>
              </a:rPr>
              <a:t> on port 80</a:t>
            </a:r>
          </a:p>
        </p:txBody>
      </p:sp>
      <p:pic>
        <p:nvPicPr>
          <p:cNvPr id="75779" name="Picture 22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842963"/>
            <a:ext cx="5027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Line 11"/>
          <p:cNvSpPr>
            <a:spLocks noChangeShapeType="1"/>
          </p:cNvSpPr>
          <p:nvPr/>
        </p:nvSpPr>
        <p:spPr bwMode="auto">
          <a:xfrm>
            <a:off x="476250" y="1758992"/>
            <a:ext cx="0" cy="4832308"/>
          </a:xfrm>
          <a:prstGeom prst="line">
            <a:avLst/>
          </a:prstGeom>
          <a:noFill/>
          <a:ln w="19050">
            <a:solidFill>
              <a:schemeClr val="bg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257" name="Rectangle 5"/>
          <p:cNvSpPr>
            <a:spLocks noChangeArrowheads="1"/>
          </p:cNvSpPr>
          <p:nvPr/>
        </p:nvSpPr>
        <p:spPr bwMode="auto">
          <a:xfrm>
            <a:off x="445203" y="3027531"/>
            <a:ext cx="4017262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2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.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HTTP client sends HTTP </a:t>
            </a: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request message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(containing URL) into TCP connection socket. Message indicates that client wants object someDepartment/home.index</a:t>
            </a:r>
          </a:p>
        </p:txBody>
      </p:sp>
      <p:sp>
        <p:nvSpPr>
          <p:cNvPr id="53258" name="Rectangle 6"/>
          <p:cNvSpPr>
            <a:spLocks noChangeArrowheads="1"/>
          </p:cNvSpPr>
          <p:nvPr/>
        </p:nvSpPr>
        <p:spPr bwMode="auto">
          <a:xfrm>
            <a:off x="5255688" y="2117721"/>
            <a:ext cx="38100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1b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.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HTTP server at host www.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someSchool.edu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waiting for TCP connection at port 80.  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“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accepts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”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connection, notifying client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  <p:sp>
        <p:nvSpPr>
          <p:cNvPr id="53259" name="Rectangle 7"/>
          <p:cNvSpPr>
            <a:spLocks noChangeArrowheads="1"/>
          </p:cNvSpPr>
          <p:nvPr/>
        </p:nvSpPr>
        <p:spPr bwMode="auto">
          <a:xfrm>
            <a:off x="5198538" y="3828339"/>
            <a:ext cx="38100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3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.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HTTP server receives request message, forms </a:t>
            </a: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response message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containing requested object, and sends message into its socket</a:t>
            </a:r>
          </a:p>
        </p:txBody>
      </p:sp>
      <p:sp>
        <p:nvSpPr>
          <p:cNvPr id="53261" name="Line 9"/>
          <p:cNvSpPr>
            <a:spLocks noChangeShapeType="1"/>
          </p:cNvSpPr>
          <p:nvPr/>
        </p:nvSpPr>
        <p:spPr bwMode="auto">
          <a:xfrm>
            <a:off x="4403727" y="3857266"/>
            <a:ext cx="1095375" cy="5238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262" name="Line 10"/>
          <p:cNvSpPr>
            <a:spLocks noChangeShapeType="1"/>
          </p:cNvSpPr>
          <p:nvPr/>
        </p:nvSpPr>
        <p:spPr bwMode="auto">
          <a:xfrm flipH="1">
            <a:off x="4403727" y="4489443"/>
            <a:ext cx="1055688" cy="620713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790" name="Text Box 12"/>
          <p:cNvSpPr txBox="1">
            <a:spLocks noChangeArrowheads="1"/>
          </p:cNvSpPr>
          <p:nvPr/>
        </p:nvSpPr>
        <p:spPr bwMode="auto">
          <a:xfrm>
            <a:off x="161925" y="3890996"/>
            <a:ext cx="673100" cy="40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time</a:t>
            </a:r>
          </a:p>
        </p:txBody>
      </p:sp>
      <p:sp>
        <p:nvSpPr>
          <p:cNvPr id="53260" name="Line 8"/>
          <p:cNvSpPr>
            <a:spLocks noChangeShapeType="1"/>
          </p:cNvSpPr>
          <p:nvPr/>
        </p:nvSpPr>
        <p:spPr bwMode="auto">
          <a:xfrm>
            <a:off x="4556127" y="2083500"/>
            <a:ext cx="1095375" cy="5238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264" name="Line 14"/>
          <p:cNvSpPr>
            <a:spLocks noChangeShapeType="1"/>
          </p:cNvSpPr>
          <p:nvPr/>
        </p:nvSpPr>
        <p:spPr bwMode="auto">
          <a:xfrm flipH="1">
            <a:off x="4462465" y="2785000"/>
            <a:ext cx="1095375" cy="5238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793" name="Text Box 15"/>
          <p:cNvSpPr txBox="1">
            <a:spLocks noChangeArrowheads="1"/>
          </p:cNvSpPr>
          <p:nvPr/>
        </p:nvSpPr>
        <p:spPr bwMode="auto">
          <a:xfrm>
            <a:off x="5678311" y="1044927"/>
            <a:ext cx="32173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(contains text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, references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to 10 jpeg images)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sp>
        <p:nvSpPr>
          <p:cNvPr id="75794" name="Rectangle 3"/>
          <p:cNvSpPr>
            <a:spLocks noChangeArrowheads="1"/>
          </p:cNvSpPr>
          <p:nvPr/>
        </p:nvSpPr>
        <p:spPr bwMode="auto">
          <a:xfrm>
            <a:off x="409575" y="1383241"/>
            <a:ext cx="60356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65000"/>
              <a:buFont typeface="Wingdings" charset="2"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www.someSchool.edu/someDepartment/home.index</a:t>
            </a:r>
          </a:p>
        </p:txBody>
      </p:sp>
      <p:sp>
        <p:nvSpPr>
          <p:cNvPr id="20" name="Rectangle 6"/>
          <p:cNvSpPr txBox="1">
            <a:spLocks noChangeArrowheads="1"/>
          </p:cNvSpPr>
          <p:nvPr/>
        </p:nvSpPr>
        <p:spPr>
          <a:xfrm>
            <a:off x="476249" y="5110156"/>
            <a:ext cx="4430189" cy="15335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5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.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HTTP client receives response message containing html file, displays html.  Parsing html file, finds 10 referenced jpeg  objects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476247" y="6139041"/>
            <a:ext cx="4983167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6.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Steps 1-5 repeated for each of 10 jpeg objects</a:t>
            </a: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5266977" y="5145964"/>
            <a:ext cx="3810000" cy="51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4.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HTTP server closes TCP connection.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58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6" grpId="0" build="p"/>
      <p:bldP spid="53257" grpId="0"/>
      <p:bldP spid="53258" grpId="0"/>
      <p:bldP spid="53259" grpId="0"/>
      <p:bldP spid="53261" grpId="0" animBg="1"/>
      <p:bldP spid="53262" grpId="0" animBg="1"/>
      <p:bldP spid="53260" grpId="0" animBg="1"/>
      <p:bldP spid="53264" grpId="0" animBg="1"/>
      <p:bldP spid="20" grpId="0" build="p"/>
      <p:bldP spid="21" grpId="0"/>
      <p:bldP spid="2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Rectangle 2"/>
          <p:cNvSpPr>
            <a:spLocks noGrp="1" noChangeArrowheads="1"/>
          </p:cNvSpPr>
          <p:nvPr>
            <p:ph type="title"/>
          </p:nvPr>
        </p:nvSpPr>
        <p:spPr>
          <a:xfrm>
            <a:off x="242888" y="0"/>
            <a:ext cx="8517290" cy="925513"/>
          </a:xfrm>
        </p:spPr>
        <p:txBody>
          <a:bodyPr>
            <a:noAutofit/>
          </a:bodyPr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Non-persistent HTTP: response time</a:t>
            </a:r>
          </a:p>
        </p:txBody>
      </p:sp>
      <p:sp>
        <p:nvSpPr>
          <p:cNvPr id="7987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3552" y="1371778"/>
            <a:ext cx="4664076" cy="464820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charset="2"/>
              <a:buNone/>
            </a:pPr>
            <a:r>
              <a:rPr lang="en-US" altLang="en-US" sz="2400" dirty="0">
                <a:solidFill>
                  <a:srgbClr val="CC0000"/>
                </a:solidFill>
                <a:latin typeface="Calibri"/>
                <a:ea typeface="ＭＳ Ｐゴシック" charset="-128"/>
              </a:rPr>
              <a:t>RTT (Round </a:t>
            </a:r>
            <a:r>
              <a:rPr lang="en-US" altLang="en-US" sz="2400">
                <a:solidFill>
                  <a:srgbClr val="CC0000"/>
                </a:solidFill>
                <a:latin typeface="Calibri"/>
                <a:ea typeface="ＭＳ Ｐゴシック" charset="-128"/>
              </a:rPr>
              <a:t>Trip Time</a:t>
            </a:r>
            <a:r>
              <a:rPr lang="en-US" altLang="en-US" sz="2400" dirty="0">
                <a:solidFill>
                  <a:srgbClr val="CC0000"/>
                </a:solidFill>
                <a:latin typeface="Calibri"/>
                <a:ea typeface="ＭＳ Ｐゴシック" charset="-128"/>
              </a:rPr>
              <a:t>):</a:t>
            </a:r>
            <a:r>
              <a:rPr lang="en-US" altLang="en-US" sz="2400" dirty="0">
                <a:latin typeface="Calibri"/>
                <a:ea typeface="ＭＳ Ｐゴシック" charset="-128"/>
              </a:rPr>
              <a:t> time for a small packet to travel from client to server and back</a:t>
            </a:r>
          </a:p>
          <a:p>
            <a:pPr>
              <a:buFont typeface="Wingdings" charset="2"/>
              <a:buNone/>
            </a:pPr>
            <a:r>
              <a:rPr lang="en-US" altLang="en-US" sz="2400" dirty="0">
                <a:solidFill>
                  <a:srgbClr val="CC0000"/>
                </a:solidFill>
                <a:latin typeface="Calibri"/>
                <a:ea typeface="ＭＳ Ｐゴシック" charset="-128"/>
              </a:rPr>
              <a:t>HTTP response time: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one RTT to initiate TCP connection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one RTT for HTTP request and first few bytes of HTTP response to return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file transmission time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non-persistent HTTP response time    	</a:t>
            </a:r>
          </a:p>
          <a:p>
            <a:pPr lvl="1">
              <a:buNone/>
            </a:pPr>
            <a:r>
              <a:rPr lang="en-US" altLang="en-US" dirty="0">
                <a:latin typeface="Calibri"/>
                <a:ea typeface="ＭＳ Ｐゴシック" charset="-128"/>
              </a:rPr>
              <a:t> = 2RTT+ file transmission time</a:t>
            </a:r>
          </a:p>
          <a:p>
            <a:pPr>
              <a:buFont typeface="Wingdings" charset="2"/>
              <a:buNone/>
            </a:pPr>
            <a:endParaRPr lang="en-US" altLang="en-US" sz="2400" dirty="0">
              <a:latin typeface="Calibri"/>
              <a:ea typeface="ＭＳ Ｐゴシック" charset="-128"/>
            </a:endParaRPr>
          </a:p>
        </p:txBody>
      </p:sp>
      <p:pic>
        <p:nvPicPr>
          <p:cNvPr id="79875" name="Picture 42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4" y="668338"/>
            <a:ext cx="832104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8" name="Line 15"/>
          <p:cNvSpPr>
            <a:spLocks noChangeShapeType="1"/>
          </p:cNvSpPr>
          <p:nvPr/>
        </p:nvSpPr>
        <p:spPr bwMode="auto">
          <a:xfrm>
            <a:off x="6116638" y="2490788"/>
            <a:ext cx="0" cy="338328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879" name="Line 16"/>
          <p:cNvSpPr>
            <a:spLocks noChangeShapeType="1"/>
          </p:cNvSpPr>
          <p:nvPr/>
        </p:nvSpPr>
        <p:spPr bwMode="auto">
          <a:xfrm>
            <a:off x="7807325" y="2484438"/>
            <a:ext cx="0" cy="338328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880" name="Line 17"/>
          <p:cNvSpPr>
            <a:spLocks noChangeShapeType="1"/>
          </p:cNvSpPr>
          <p:nvPr/>
        </p:nvSpPr>
        <p:spPr bwMode="auto">
          <a:xfrm>
            <a:off x="6130925" y="2722563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881" name="Line 18"/>
          <p:cNvSpPr>
            <a:spLocks noChangeShapeType="1"/>
          </p:cNvSpPr>
          <p:nvPr/>
        </p:nvSpPr>
        <p:spPr bwMode="auto">
          <a:xfrm flipH="1">
            <a:off x="6116638" y="3160713"/>
            <a:ext cx="1673225" cy="403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882" name="Line 19"/>
          <p:cNvSpPr>
            <a:spLocks noChangeShapeType="1"/>
          </p:cNvSpPr>
          <p:nvPr/>
        </p:nvSpPr>
        <p:spPr bwMode="auto">
          <a:xfrm>
            <a:off x="6124575" y="3668713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883" name="Line 20"/>
          <p:cNvSpPr>
            <a:spLocks noChangeShapeType="1"/>
          </p:cNvSpPr>
          <p:nvPr/>
        </p:nvSpPr>
        <p:spPr bwMode="auto">
          <a:xfrm flipH="1">
            <a:off x="6140450" y="4151313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884" name="AutoShape 21"/>
          <p:cNvSpPr>
            <a:spLocks/>
          </p:cNvSpPr>
          <p:nvPr/>
        </p:nvSpPr>
        <p:spPr bwMode="auto">
          <a:xfrm>
            <a:off x="7886700" y="4067175"/>
            <a:ext cx="74613" cy="182563"/>
          </a:xfrm>
          <a:prstGeom prst="rightBrace">
            <a:avLst>
              <a:gd name="adj1" fmla="val 2039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9885" name="Text Box 22"/>
          <p:cNvSpPr txBox="1">
            <a:spLocks noChangeArrowheads="1"/>
          </p:cNvSpPr>
          <p:nvPr/>
        </p:nvSpPr>
        <p:spPr bwMode="auto">
          <a:xfrm>
            <a:off x="7916863" y="3763963"/>
            <a:ext cx="9652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time to 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transmit 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file</a:t>
            </a:r>
          </a:p>
        </p:txBody>
      </p:sp>
      <p:sp>
        <p:nvSpPr>
          <p:cNvPr id="79886" name="Line 23"/>
          <p:cNvSpPr>
            <a:spLocks noChangeShapeType="1"/>
          </p:cNvSpPr>
          <p:nvPr/>
        </p:nvSpPr>
        <p:spPr bwMode="auto">
          <a:xfrm>
            <a:off x="5726113" y="2697163"/>
            <a:ext cx="390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887" name="Text Box 24"/>
          <p:cNvSpPr txBox="1">
            <a:spLocks noChangeArrowheads="1"/>
          </p:cNvSpPr>
          <p:nvPr/>
        </p:nvSpPr>
        <p:spPr bwMode="auto">
          <a:xfrm>
            <a:off x="4595813" y="2409825"/>
            <a:ext cx="1122102" cy="51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initiate TCP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connection</a:t>
            </a:r>
          </a:p>
        </p:txBody>
      </p:sp>
      <p:sp>
        <p:nvSpPr>
          <p:cNvPr id="79888" name="AutoShape 25"/>
          <p:cNvSpPr>
            <a:spLocks/>
          </p:cNvSpPr>
          <p:nvPr/>
        </p:nvSpPr>
        <p:spPr bwMode="auto">
          <a:xfrm>
            <a:off x="5861050" y="2747963"/>
            <a:ext cx="128588" cy="803275"/>
          </a:xfrm>
          <a:prstGeom prst="leftBrace">
            <a:avLst>
              <a:gd name="adj1" fmla="val 5205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9889" name="Text Box 26"/>
          <p:cNvSpPr txBox="1">
            <a:spLocks noChangeArrowheads="1"/>
          </p:cNvSpPr>
          <p:nvPr/>
        </p:nvSpPr>
        <p:spPr bwMode="auto">
          <a:xfrm>
            <a:off x="5378450" y="2959100"/>
            <a:ext cx="57785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RTT</a:t>
            </a:r>
          </a:p>
        </p:txBody>
      </p:sp>
      <p:sp>
        <p:nvSpPr>
          <p:cNvPr id="79890" name="Line 27"/>
          <p:cNvSpPr>
            <a:spLocks noChangeShapeType="1"/>
          </p:cNvSpPr>
          <p:nvPr/>
        </p:nvSpPr>
        <p:spPr bwMode="auto">
          <a:xfrm>
            <a:off x="5775325" y="3602038"/>
            <a:ext cx="354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891" name="Text Box 28"/>
          <p:cNvSpPr txBox="1">
            <a:spLocks noChangeArrowheads="1"/>
          </p:cNvSpPr>
          <p:nvPr/>
        </p:nvSpPr>
        <p:spPr bwMode="auto">
          <a:xfrm>
            <a:off x="5024438" y="3302000"/>
            <a:ext cx="820866" cy="51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request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file</a:t>
            </a:r>
          </a:p>
        </p:txBody>
      </p:sp>
      <p:sp>
        <p:nvSpPr>
          <p:cNvPr id="79892" name="AutoShape 29"/>
          <p:cNvSpPr>
            <a:spLocks/>
          </p:cNvSpPr>
          <p:nvPr/>
        </p:nvSpPr>
        <p:spPr bwMode="auto">
          <a:xfrm>
            <a:off x="5867400" y="3657600"/>
            <a:ext cx="128588" cy="803275"/>
          </a:xfrm>
          <a:prstGeom prst="leftBrace">
            <a:avLst>
              <a:gd name="adj1" fmla="val 5205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9893" name="Text Box 30"/>
          <p:cNvSpPr txBox="1">
            <a:spLocks noChangeArrowheads="1"/>
          </p:cNvSpPr>
          <p:nvPr/>
        </p:nvSpPr>
        <p:spPr bwMode="auto">
          <a:xfrm>
            <a:off x="5397500" y="3881438"/>
            <a:ext cx="57785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RTT</a:t>
            </a:r>
          </a:p>
        </p:txBody>
      </p:sp>
      <p:sp>
        <p:nvSpPr>
          <p:cNvPr id="79894" name="Line 35"/>
          <p:cNvSpPr>
            <a:spLocks noChangeShapeType="1"/>
          </p:cNvSpPr>
          <p:nvPr/>
        </p:nvSpPr>
        <p:spPr bwMode="auto">
          <a:xfrm flipH="1">
            <a:off x="5786438" y="4591050"/>
            <a:ext cx="3429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895" name="Text Box 36"/>
          <p:cNvSpPr txBox="1">
            <a:spLocks noChangeArrowheads="1"/>
          </p:cNvSpPr>
          <p:nvPr/>
        </p:nvSpPr>
        <p:spPr bwMode="auto">
          <a:xfrm>
            <a:off x="5243513" y="4438650"/>
            <a:ext cx="893321" cy="51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file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received</a:t>
            </a:r>
          </a:p>
        </p:txBody>
      </p:sp>
      <p:sp>
        <p:nvSpPr>
          <p:cNvPr id="79896" name="Text Box 37"/>
          <p:cNvSpPr txBox="1">
            <a:spLocks noChangeArrowheads="1"/>
          </p:cNvSpPr>
          <p:nvPr/>
        </p:nvSpPr>
        <p:spPr bwMode="auto">
          <a:xfrm>
            <a:off x="5891213" y="5845178"/>
            <a:ext cx="56832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time</a:t>
            </a:r>
          </a:p>
        </p:txBody>
      </p:sp>
      <p:sp>
        <p:nvSpPr>
          <p:cNvPr id="79897" name="Text Box 38"/>
          <p:cNvSpPr txBox="1">
            <a:spLocks noChangeArrowheads="1"/>
          </p:cNvSpPr>
          <p:nvPr/>
        </p:nvSpPr>
        <p:spPr bwMode="auto">
          <a:xfrm>
            <a:off x="7569200" y="5827716"/>
            <a:ext cx="568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time</a:t>
            </a:r>
          </a:p>
        </p:txBody>
      </p:sp>
      <p:grpSp>
        <p:nvGrpSpPr>
          <p:cNvPr id="79898" name="Group 43"/>
          <p:cNvGrpSpPr>
            <a:grpSpLocks/>
          </p:cNvGrpSpPr>
          <p:nvPr/>
        </p:nvGrpSpPr>
        <p:grpSpPr bwMode="auto">
          <a:xfrm>
            <a:off x="7607300" y="1717675"/>
            <a:ext cx="423863" cy="684213"/>
            <a:chOff x="4140" y="429"/>
            <a:chExt cx="1425" cy="2396"/>
          </a:xfrm>
        </p:grpSpPr>
        <p:sp>
          <p:nvSpPr>
            <p:cNvPr id="79902" name="Freeform 44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903" name="Rectangle 45"/>
            <p:cNvSpPr>
              <a:spLocks noChangeArrowheads="1"/>
            </p:cNvSpPr>
            <p:nvPr/>
          </p:nvSpPr>
          <p:spPr bwMode="auto">
            <a:xfrm>
              <a:off x="4204" y="429"/>
              <a:ext cx="1051" cy="2285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9904" name="Freeform 46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905" name="Freeform 47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906" name="Rectangle 48"/>
            <p:cNvSpPr>
              <a:spLocks noChangeArrowheads="1"/>
            </p:cNvSpPr>
            <p:nvPr/>
          </p:nvSpPr>
          <p:spPr bwMode="auto">
            <a:xfrm>
              <a:off x="4209" y="690"/>
              <a:ext cx="598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79907" name="Group 49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79932" name="AutoShape 50"/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26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79933" name="AutoShape 51"/>
              <p:cNvSpPr>
                <a:spLocks noChangeArrowheads="1"/>
              </p:cNvSpPr>
              <p:nvPr/>
            </p:nvSpPr>
            <p:spPr bwMode="auto">
              <a:xfrm>
                <a:off x="627" y="2584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79908" name="Rectangle 52"/>
            <p:cNvSpPr>
              <a:spLocks noChangeArrowheads="1"/>
            </p:cNvSpPr>
            <p:nvPr/>
          </p:nvSpPr>
          <p:spPr bwMode="auto">
            <a:xfrm>
              <a:off x="4225" y="1018"/>
              <a:ext cx="592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79909" name="Group 53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79930" name="AutoShape 54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6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79931" name="AutoShape 55"/>
              <p:cNvSpPr>
                <a:spLocks noChangeArrowheads="1"/>
              </p:cNvSpPr>
              <p:nvPr/>
            </p:nvSpPr>
            <p:spPr bwMode="auto">
              <a:xfrm>
                <a:off x="629" y="2587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79910" name="Rectangle 56"/>
            <p:cNvSpPr>
              <a:spLocks noChangeArrowheads="1"/>
            </p:cNvSpPr>
            <p:nvPr/>
          </p:nvSpPr>
          <p:spPr bwMode="auto">
            <a:xfrm>
              <a:off x="4215" y="1357"/>
              <a:ext cx="598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9911" name="Rectangle 57"/>
            <p:cNvSpPr>
              <a:spLocks noChangeArrowheads="1"/>
            </p:cNvSpPr>
            <p:nvPr/>
          </p:nvSpPr>
          <p:spPr bwMode="auto">
            <a:xfrm>
              <a:off x="4225" y="1658"/>
              <a:ext cx="598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79912" name="Group 58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79928" name="AutoShape 59"/>
              <p:cNvSpPr>
                <a:spLocks noChangeArrowheads="1"/>
              </p:cNvSpPr>
              <p:nvPr/>
            </p:nvSpPr>
            <p:spPr bwMode="auto">
              <a:xfrm>
                <a:off x="611" y="2581"/>
                <a:ext cx="731" cy="12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79929" name="AutoShape 60"/>
              <p:cNvSpPr>
                <a:spLocks noChangeArrowheads="1"/>
              </p:cNvSpPr>
              <p:nvPr/>
            </p:nvSpPr>
            <p:spPr bwMode="auto">
              <a:xfrm>
                <a:off x="624" y="2586"/>
                <a:ext cx="698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79913" name="Freeform 61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9914" name="Group 62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79926" name="AutoShape 63"/>
              <p:cNvSpPr>
                <a:spLocks noChangeArrowheads="1"/>
              </p:cNvSpPr>
              <p:nvPr/>
            </p:nvSpPr>
            <p:spPr bwMode="auto">
              <a:xfrm>
                <a:off x="612" y="2576"/>
                <a:ext cx="725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79927" name="AutoShape 64"/>
              <p:cNvSpPr>
                <a:spLocks noChangeArrowheads="1"/>
              </p:cNvSpPr>
              <p:nvPr/>
            </p:nvSpPr>
            <p:spPr bwMode="auto">
              <a:xfrm>
                <a:off x="626" y="2587"/>
                <a:ext cx="691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79915" name="Rectangle 65"/>
            <p:cNvSpPr>
              <a:spLocks noChangeArrowheads="1"/>
            </p:cNvSpPr>
            <p:nvPr/>
          </p:nvSpPr>
          <p:spPr bwMode="auto">
            <a:xfrm>
              <a:off x="5250" y="429"/>
              <a:ext cx="69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9916" name="Freeform 66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917" name="Freeform 67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918" name="Oval 68"/>
            <p:cNvSpPr>
              <a:spLocks noChangeArrowheads="1"/>
            </p:cNvSpPr>
            <p:nvPr/>
          </p:nvSpPr>
          <p:spPr bwMode="auto">
            <a:xfrm>
              <a:off x="5517" y="2614"/>
              <a:ext cx="48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9919" name="Freeform 69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920" name="AutoShape 70"/>
            <p:cNvSpPr>
              <a:spLocks noChangeArrowheads="1"/>
            </p:cNvSpPr>
            <p:nvPr/>
          </p:nvSpPr>
          <p:spPr bwMode="auto">
            <a:xfrm>
              <a:off x="4140" y="2680"/>
              <a:ext cx="1201" cy="145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9921" name="AutoShape 71"/>
            <p:cNvSpPr>
              <a:spLocks noChangeArrowheads="1"/>
            </p:cNvSpPr>
            <p:nvPr/>
          </p:nvSpPr>
          <p:spPr bwMode="auto">
            <a:xfrm>
              <a:off x="4204" y="2708"/>
              <a:ext cx="1073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9922" name="Oval 72"/>
            <p:cNvSpPr>
              <a:spLocks noChangeArrowheads="1"/>
            </p:cNvSpPr>
            <p:nvPr/>
          </p:nvSpPr>
          <p:spPr bwMode="auto">
            <a:xfrm>
              <a:off x="4305" y="2380"/>
              <a:ext cx="160" cy="14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9923" name="Oval 73"/>
            <p:cNvSpPr>
              <a:spLocks noChangeArrowheads="1"/>
            </p:cNvSpPr>
            <p:nvPr/>
          </p:nvSpPr>
          <p:spPr bwMode="auto">
            <a:xfrm>
              <a:off x="4487" y="2386"/>
              <a:ext cx="160" cy="13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9924" name="Oval 74"/>
            <p:cNvSpPr>
              <a:spLocks noChangeArrowheads="1"/>
            </p:cNvSpPr>
            <p:nvPr/>
          </p:nvSpPr>
          <p:spPr bwMode="auto">
            <a:xfrm>
              <a:off x="4663" y="2380"/>
              <a:ext cx="155" cy="139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9925" name="Rectangle 75"/>
            <p:cNvSpPr>
              <a:spLocks noChangeArrowheads="1"/>
            </p:cNvSpPr>
            <p:nvPr/>
          </p:nvSpPr>
          <p:spPr bwMode="auto">
            <a:xfrm>
              <a:off x="5063" y="1835"/>
              <a:ext cx="85" cy="762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79899" name="Group 76"/>
          <p:cNvGrpSpPr>
            <a:grpSpLocks/>
          </p:cNvGrpSpPr>
          <p:nvPr/>
        </p:nvGrpSpPr>
        <p:grpSpPr bwMode="auto">
          <a:xfrm>
            <a:off x="5605463" y="1739900"/>
            <a:ext cx="698500" cy="709613"/>
            <a:chOff x="-44" y="1473"/>
            <a:chExt cx="981" cy="1105"/>
          </a:xfrm>
        </p:grpSpPr>
        <p:pic>
          <p:nvPicPr>
            <p:cNvPr id="79900" name="Picture 77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901" name="Freeform 7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</a:t>
            </a:r>
            <a:fld id="{6BDA39AF-423E-834C-86D0-767B544CD73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08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7" grpId="0" uiExpand="1" build="p"/>
      <p:bldP spid="79880" grpId="0" animBg="1"/>
      <p:bldP spid="79881" grpId="0" animBg="1"/>
      <p:bldP spid="79882" grpId="0" animBg="1"/>
      <p:bldP spid="79883" grpId="0" animBg="1"/>
      <p:bldP spid="79884" grpId="0" animBg="1"/>
      <p:bldP spid="79885" grpId="0"/>
      <p:bldP spid="79887" grpId="0"/>
      <p:bldP spid="79888" grpId="0" animBg="1"/>
      <p:bldP spid="79889" grpId="0"/>
      <p:bldP spid="79890" grpId="0" animBg="1"/>
      <p:bldP spid="79891" grpId="0"/>
      <p:bldP spid="79892" grpId="0" animBg="1"/>
      <p:bldP spid="79893" grpId="0"/>
      <p:bldP spid="79894" grpId="0" animBg="1"/>
      <p:bldP spid="7989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2"/>
          <p:cNvSpPr>
            <a:spLocks noGrp="1" noChangeArrowheads="1"/>
          </p:cNvSpPr>
          <p:nvPr>
            <p:ph type="title"/>
          </p:nvPr>
        </p:nvSpPr>
        <p:spPr>
          <a:xfrm>
            <a:off x="452438" y="173038"/>
            <a:ext cx="7772400" cy="838200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Persistent HTTP</a:t>
            </a:r>
            <a:endParaRPr lang="en-US" altLang="en-US" sz="5400">
              <a:latin typeface="Calibri Light"/>
              <a:ea typeface="ＭＳ Ｐゴシック" charset="-128"/>
            </a:endParaRPr>
          </a:p>
        </p:txBody>
      </p:sp>
      <p:sp>
        <p:nvSpPr>
          <p:cNvPr id="9830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34975" y="1414463"/>
            <a:ext cx="4237159" cy="464820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  <a:defRPr/>
            </a:pPr>
            <a:r>
              <a:rPr lang="en-US" sz="2400" dirty="0">
                <a:solidFill>
                  <a:srgbClr val="CC0000"/>
                </a:solidFill>
                <a:latin typeface="Calibri"/>
              </a:rPr>
              <a:t>Persistent  HTTP</a:t>
            </a:r>
            <a:r>
              <a:rPr lang="en-US" sz="2400" i="1" dirty="0">
                <a:solidFill>
                  <a:srgbClr val="CC0000"/>
                </a:solidFill>
                <a:latin typeface="Calibri"/>
              </a:rPr>
              <a:t>: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server leaves connection open after sending response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subsequent HTTP messages  between same client/server sent over open connection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client sends requests as soon as it encounters a referenced object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as little as one RTT for all the referenced objects</a:t>
            </a:r>
          </a:p>
          <a:p>
            <a:pPr>
              <a:defRPr/>
            </a:pPr>
            <a:endParaRPr lang="en-US" sz="2400" dirty="0">
              <a:latin typeface="Calibri"/>
            </a:endParaRPr>
          </a:p>
        </p:txBody>
      </p:sp>
      <p:pic>
        <p:nvPicPr>
          <p:cNvPr id="81926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99" y="796924"/>
            <a:ext cx="3582811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17"/>
          <p:cNvSpPr>
            <a:spLocks noChangeShapeType="1"/>
          </p:cNvSpPr>
          <p:nvPr/>
        </p:nvSpPr>
        <p:spPr bwMode="auto">
          <a:xfrm>
            <a:off x="6130925" y="2722563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Line 18"/>
          <p:cNvSpPr>
            <a:spLocks noChangeShapeType="1"/>
          </p:cNvSpPr>
          <p:nvPr/>
        </p:nvSpPr>
        <p:spPr bwMode="auto">
          <a:xfrm flipH="1">
            <a:off x="6116638" y="3160713"/>
            <a:ext cx="1673225" cy="403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Line 19"/>
          <p:cNvSpPr>
            <a:spLocks noChangeShapeType="1"/>
          </p:cNvSpPr>
          <p:nvPr/>
        </p:nvSpPr>
        <p:spPr bwMode="auto">
          <a:xfrm>
            <a:off x="6124575" y="3668713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Line 20"/>
          <p:cNvSpPr>
            <a:spLocks noChangeShapeType="1"/>
          </p:cNvSpPr>
          <p:nvPr/>
        </p:nvSpPr>
        <p:spPr bwMode="auto">
          <a:xfrm flipH="1">
            <a:off x="6140450" y="4151313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utoShape 21"/>
          <p:cNvSpPr>
            <a:spLocks/>
          </p:cNvSpPr>
          <p:nvPr/>
        </p:nvSpPr>
        <p:spPr bwMode="auto">
          <a:xfrm>
            <a:off x="7886700" y="4067175"/>
            <a:ext cx="74613" cy="182563"/>
          </a:xfrm>
          <a:prstGeom prst="rightBrace">
            <a:avLst>
              <a:gd name="adj1" fmla="val 2039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" name="Line 23"/>
          <p:cNvSpPr>
            <a:spLocks noChangeShapeType="1"/>
          </p:cNvSpPr>
          <p:nvPr/>
        </p:nvSpPr>
        <p:spPr bwMode="auto">
          <a:xfrm>
            <a:off x="5726113" y="2697163"/>
            <a:ext cx="390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4595813" y="2409825"/>
            <a:ext cx="12319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initiate TCP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connection</a:t>
            </a:r>
          </a:p>
        </p:txBody>
      </p:sp>
      <p:sp>
        <p:nvSpPr>
          <p:cNvPr id="17" name="AutoShape 25"/>
          <p:cNvSpPr>
            <a:spLocks/>
          </p:cNvSpPr>
          <p:nvPr/>
        </p:nvSpPr>
        <p:spPr bwMode="auto">
          <a:xfrm>
            <a:off x="5861050" y="2747963"/>
            <a:ext cx="128588" cy="803275"/>
          </a:xfrm>
          <a:prstGeom prst="leftBrace">
            <a:avLst>
              <a:gd name="adj1" fmla="val 5205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8" name="Text Box 26"/>
          <p:cNvSpPr txBox="1">
            <a:spLocks noChangeArrowheads="1"/>
          </p:cNvSpPr>
          <p:nvPr/>
        </p:nvSpPr>
        <p:spPr bwMode="auto">
          <a:xfrm>
            <a:off x="5378450" y="2959100"/>
            <a:ext cx="57785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RTT</a:t>
            </a:r>
          </a:p>
        </p:txBody>
      </p:sp>
      <p:sp>
        <p:nvSpPr>
          <p:cNvPr id="19" name="Line 27"/>
          <p:cNvSpPr>
            <a:spLocks noChangeShapeType="1"/>
          </p:cNvSpPr>
          <p:nvPr/>
        </p:nvSpPr>
        <p:spPr bwMode="auto">
          <a:xfrm>
            <a:off x="5775325" y="3602038"/>
            <a:ext cx="354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AutoShape 29"/>
          <p:cNvSpPr>
            <a:spLocks/>
          </p:cNvSpPr>
          <p:nvPr/>
        </p:nvSpPr>
        <p:spPr bwMode="auto">
          <a:xfrm>
            <a:off x="5867400" y="3657600"/>
            <a:ext cx="128588" cy="803275"/>
          </a:xfrm>
          <a:prstGeom prst="leftBrace">
            <a:avLst>
              <a:gd name="adj1" fmla="val 5205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2" name="Text Box 30"/>
          <p:cNvSpPr txBox="1">
            <a:spLocks noChangeArrowheads="1"/>
          </p:cNvSpPr>
          <p:nvPr/>
        </p:nvSpPr>
        <p:spPr bwMode="auto">
          <a:xfrm>
            <a:off x="5397500" y="3881438"/>
            <a:ext cx="57785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RTT</a:t>
            </a:r>
          </a:p>
        </p:txBody>
      </p:sp>
      <p:sp>
        <p:nvSpPr>
          <p:cNvPr id="23" name="Line 35"/>
          <p:cNvSpPr>
            <a:spLocks noChangeShapeType="1"/>
          </p:cNvSpPr>
          <p:nvPr/>
        </p:nvSpPr>
        <p:spPr bwMode="auto">
          <a:xfrm flipH="1">
            <a:off x="5786438" y="4591050"/>
            <a:ext cx="3429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 Box 36"/>
          <p:cNvSpPr txBox="1">
            <a:spLocks noChangeArrowheads="1"/>
          </p:cNvSpPr>
          <p:nvPr/>
        </p:nvSpPr>
        <p:spPr bwMode="auto">
          <a:xfrm>
            <a:off x="4972577" y="4438650"/>
            <a:ext cx="926857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request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new file</a:t>
            </a:r>
          </a:p>
        </p:txBody>
      </p:sp>
      <p:grpSp>
        <p:nvGrpSpPr>
          <p:cNvPr id="27" name="Group 43"/>
          <p:cNvGrpSpPr>
            <a:grpSpLocks/>
          </p:cNvGrpSpPr>
          <p:nvPr/>
        </p:nvGrpSpPr>
        <p:grpSpPr bwMode="auto">
          <a:xfrm>
            <a:off x="7607300" y="1717675"/>
            <a:ext cx="423863" cy="684213"/>
            <a:chOff x="4140" y="429"/>
            <a:chExt cx="1425" cy="2396"/>
          </a:xfrm>
        </p:grpSpPr>
        <p:sp>
          <p:nvSpPr>
            <p:cNvPr id="28" name="Freeform 44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45"/>
            <p:cNvSpPr>
              <a:spLocks noChangeArrowheads="1"/>
            </p:cNvSpPr>
            <p:nvPr/>
          </p:nvSpPr>
          <p:spPr bwMode="auto">
            <a:xfrm>
              <a:off x="4204" y="429"/>
              <a:ext cx="1051" cy="2285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0" name="Freeform 46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47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48"/>
            <p:cNvSpPr>
              <a:spLocks noChangeArrowheads="1"/>
            </p:cNvSpPr>
            <p:nvPr/>
          </p:nvSpPr>
          <p:spPr bwMode="auto">
            <a:xfrm>
              <a:off x="4209" y="690"/>
              <a:ext cx="598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3" name="Group 49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58" name="AutoShape 50"/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26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9" name="AutoShape 51"/>
              <p:cNvSpPr>
                <a:spLocks noChangeArrowheads="1"/>
              </p:cNvSpPr>
              <p:nvPr/>
            </p:nvSpPr>
            <p:spPr bwMode="auto">
              <a:xfrm>
                <a:off x="627" y="2584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4" name="Rectangle 52"/>
            <p:cNvSpPr>
              <a:spLocks noChangeArrowheads="1"/>
            </p:cNvSpPr>
            <p:nvPr/>
          </p:nvSpPr>
          <p:spPr bwMode="auto">
            <a:xfrm>
              <a:off x="4225" y="1018"/>
              <a:ext cx="592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5" name="Group 53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56" name="AutoShape 54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6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7" name="AutoShape 55"/>
              <p:cNvSpPr>
                <a:spLocks noChangeArrowheads="1"/>
              </p:cNvSpPr>
              <p:nvPr/>
            </p:nvSpPr>
            <p:spPr bwMode="auto">
              <a:xfrm>
                <a:off x="629" y="2587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6" name="Rectangle 56"/>
            <p:cNvSpPr>
              <a:spLocks noChangeArrowheads="1"/>
            </p:cNvSpPr>
            <p:nvPr/>
          </p:nvSpPr>
          <p:spPr bwMode="auto">
            <a:xfrm>
              <a:off x="4215" y="1357"/>
              <a:ext cx="598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7" name="Rectangle 57"/>
            <p:cNvSpPr>
              <a:spLocks noChangeArrowheads="1"/>
            </p:cNvSpPr>
            <p:nvPr/>
          </p:nvSpPr>
          <p:spPr bwMode="auto">
            <a:xfrm>
              <a:off x="4225" y="1658"/>
              <a:ext cx="598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8" name="Group 58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54" name="AutoShape 59"/>
              <p:cNvSpPr>
                <a:spLocks noChangeArrowheads="1"/>
              </p:cNvSpPr>
              <p:nvPr/>
            </p:nvSpPr>
            <p:spPr bwMode="auto">
              <a:xfrm>
                <a:off x="611" y="2581"/>
                <a:ext cx="731" cy="12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5" name="AutoShape 60"/>
              <p:cNvSpPr>
                <a:spLocks noChangeArrowheads="1"/>
              </p:cNvSpPr>
              <p:nvPr/>
            </p:nvSpPr>
            <p:spPr bwMode="auto">
              <a:xfrm>
                <a:off x="624" y="2586"/>
                <a:ext cx="698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9" name="Freeform 61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0" name="Group 62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52" name="AutoShape 63"/>
              <p:cNvSpPr>
                <a:spLocks noChangeArrowheads="1"/>
              </p:cNvSpPr>
              <p:nvPr/>
            </p:nvSpPr>
            <p:spPr bwMode="auto">
              <a:xfrm>
                <a:off x="612" y="2576"/>
                <a:ext cx="725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3" name="AutoShape 64"/>
              <p:cNvSpPr>
                <a:spLocks noChangeArrowheads="1"/>
              </p:cNvSpPr>
              <p:nvPr/>
            </p:nvSpPr>
            <p:spPr bwMode="auto">
              <a:xfrm>
                <a:off x="626" y="2587"/>
                <a:ext cx="691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41" name="Rectangle 65"/>
            <p:cNvSpPr>
              <a:spLocks noChangeArrowheads="1"/>
            </p:cNvSpPr>
            <p:nvPr/>
          </p:nvSpPr>
          <p:spPr bwMode="auto">
            <a:xfrm>
              <a:off x="5250" y="429"/>
              <a:ext cx="69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2" name="Freeform 66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67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68"/>
            <p:cNvSpPr>
              <a:spLocks noChangeArrowheads="1"/>
            </p:cNvSpPr>
            <p:nvPr/>
          </p:nvSpPr>
          <p:spPr bwMode="auto">
            <a:xfrm>
              <a:off x="5517" y="2614"/>
              <a:ext cx="48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5" name="Freeform 69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AutoShape 70"/>
            <p:cNvSpPr>
              <a:spLocks noChangeArrowheads="1"/>
            </p:cNvSpPr>
            <p:nvPr/>
          </p:nvSpPr>
          <p:spPr bwMode="auto">
            <a:xfrm>
              <a:off x="4140" y="2680"/>
              <a:ext cx="1201" cy="145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7" name="AutoShape 71"/>
            <p:cNvSpPr>
              <a:spLocks noChangeArrowheads="1"/>
            </p:cNvSpPr>
            <p:nvPr/>
          </p:nvSpPr>
          <p:spPr bwMode="auto">
            <a:xfrm>
              <a:off x="4204" y="2708"/>
              <a:ext cx="1073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8" name="Oval 72"/>
            <p:cNvSpPr>
              <a:spLocks noChangeArrowheads="1"/>
            </p:cNvSpPr>
            <p:nvPr/>
          </p:nvSpPr>
          <p:spPr bwMode="auto">
            <a:xfrm>
              <a:off x="4305" y="2380"/>
              <a:ext cx="160" cy="14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9" name="Oval 73"/>
            <p:cNvSpPr>
              <a:spLocks noChangeArrowheads="1"/>
            </p:cNvSpPr>
            <p:nvPr/>
          </p:nvSpPr>
          <p:spPr bwMode="auto">
            <a:xfrm>
              <a:off x="4487" y="2386"/>
              <a:ext cx="160" cy="13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50" name="Oval 74"/>
            <p:cNvSpPr>
              <a:spLocks noChangeArrowheads="1"/>
            </p:cNvSpPr>
            <p:nvPr/>
          </p:nvSpPr>
          <p:spPr bwMode="auto">
            <a:xfrm>
              <a:off x="4663" y="2380"/>
              <a:ext cx="155" cy="139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51" name="Rectangle 75"/>
            <p:cNvSpPr>
              <a:spLocks noChangeArrowheads="1"/>
            </p:cNvSpPr>
            <p:nvPr/>
          </p:nvSpPr>
          <p:spPr bwMode="auto">
            <a:xfrm>
              <a:off x="5063" y="1835"/>
              <a:ext cx="85" cy="762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60" name="Group 76"/>
          <p:cNvGrpSpPr>
            <a:grpSpLocks/>
          </p:cNvGrpSpPr>
          <p:nvPr/>
        </p:nvGrpSpPr>
        <p:grpSpPr bwMode="auto">
          <a:xfrm>
            <a:off x="5605463" y="1739900"/>
            <a:ext cx="698500" cy="709613"/>
            <a:chOff x="-44" y="1473"/>
            <a:chExt cx="981" cy="1105"/>
          </a:xfrm>
        </p:grpSpPr>
        <p:pic>
          <p:nvPicPr>
            <p:cNvPr id="61" name="Picture 77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Freeform 7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4" name="Line 19"/>
          <p:cNvSpPr>
            <a:spLocks noChangeShapeType="1"/>
          </p:cNvSpPr>
          <p:nvPr/>
        </p:nvSpPr>
        <p:spPr bwMode="auto">
          <a:xfrm>
            <a:off x="6121360" y="4683125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Line 20"/>
          <p:cNvSpPr>
            <a:spLocks noChangeShapeType="1"/>
          </p:cNvSpPr>
          <p:nvPr/>
        </p:nvSpPr>
        <p:spPr bwMode="auto">
          <a:xfrm flipH="1">
            <a:off x="6116638" y="5224723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 Box 36"/>
          <p:cNvSpPr txBox="1">
            <a:spLocks noChangeArrowheads="1"/>
          </p:cNvSpPr>
          <p:nvPr/>
        </p:nvSpPr>
        <p:spPr bwMode="auto">
          <a:xfrm>
            <a:off x="4961059" y="3337058"/>
            <a:ext cx="926857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request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file</a:t>
            </a:r>
          </a:p>
        </p:txBody>
      </p:sp>
      <p:sp>
        <p:nvSpPr>
          <p:cNvPr id="67" name="Line 15"/>
          <p:cNvSpPr>
            <a:spLocks noChangeShapeType="1"/>
          </p:cNvSpPr>
          <p:nvPr/>
        </p:nvSpPr>
        <p:spPr bwMode="auto">
          <a:xfrm>
            <a:off x="6116638" y="2490788"/>
            <a:ext cx="0" cy="338328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Line 16"/>
          <p:cNvSpPr>
            <a:spLocks noChangeShapeType="1"/>
          </p:cNvSpPr>
          <p:nvPr/>
        </p:nvSpPr>
        <p:spPr bwMode="auto">
          <a:xfrm>
            <a:off x="7807325" y="2484438"/>
            <a:ext cx="0" cy="338328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Text Box 37"/>
          <p:cNvSpPr txBox="1">
            <a:spLocks noChangeArrowheads="1"/>
          </p:cNvSpPr>
          <p:nvPr/>
        </p:nvSpPr>
        <p:spPr bwMode="auto">
          <a:xfrm>
            <a:off x="5891213" y="5845178"/>
            <a:ext cx="56832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time</a:t>
            </a:r>
          </a:p>
        </p:txBody>
      </p:sp>
      <p:sp>
        <p:nvSpPr>
          <p:cNvPr id="70" name="Text Box 38"/>
          <p:cNvSpPr txBox="1">
            <a:spLocks noChangeArrowheads="1"/>
          </p:cNvSpPr>
          <p:nvPr/>
        </p:nvSpPr>
        <p:spPr bwMode="auto">
          <a:xfrm>
            <a:off x="7569200" y="5827716"/>
            <a:ext cx="568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8" grpId="0" uiExpand="1" build="p"/>
      <p:bldP spid="23" grpId="0" animBg="1"/>
      <p:bldP spid="24" grpId="0"/>
      <p:bldP spid="64" grpId="0" animBg="1"/>
      <p:bldP spid="6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optimizations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Pipelining</a:t>
            </a:r>
          </a:p>
          <a:p>
            <a:pPr lvl="1"/>
            <a:r>
              <a:rPr lang="en-US" dirty="0"/>
              <a:t>Send several requests at once</a:t>
            </a:r>
          </a:p>
        </p:txBody>
      </p:sp>
      <p:sp>
        <p:nvSpPr>
          <p:cNvPr id="9" name="Line 17"/>
          <p:cNvSpPr>
            <a:spLocks noChangeShapeType="1"/>
          </p:cNvSpPr>
          <p:nvPr/>
        </p:nvSpPr>
        <p:spPr bwMode="auto">
          <a:xfrm>
            <a:off x="6130925" y="2722563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Line 18"/>
          <p:cNvSpPr>
            <a:spLocks noChangeShapeType="1"/>
          </p:cNvSpPr>
          <p:nvPr/>
        </p:nvSpPr>
        <p:spPr bwMode="auto">
          <a:xfrm flipH="1">
            <a:off x="6116638" y="3160713"/>
            <a:ext cx="1673225" cy="403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Line 19"/>
          <p:cNvSpPr>
            <a:spLocks noChangeShapeType="1"/>
          </p:cNvSpPr>
          <p:nvPr/>
        </p:nvSpPr>
        <p:spPr bwMode="auto">
          <a:xfrm>
            <a:off x="6124575" y="3668713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Line 20"/>
          <p:cNvSpPr>
            <a:spLocks noChangeShapeType="1"/>
          </p:cNvSpPr>
          <p:nvPr/>
        </p:nvSpPr>
        <p:spPr bwMode="auto">
          <a:xfrm flipH="1">
            <a:off x="6140450" y="4151313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utoShape 21"/>
          <p:cNvSpPr>
            <a:spLocks/>
          </p:cNvSpPr>
          <p:nvPr/>
        </p:nvSpPr>
        <p:spPr bwMode="auto">
          <a:xfrm>
            <a:off x="7886700" y="4067175"/>
            <a:ext cx="74613" cy="182563"/>
          </a:xfrm>
          <a:prstGeom prst="rightBrace">
            <a:avLst>
              <a:gd name="adj1" fmla="val 2039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4" name="Line 23"/>
          <p:cNvSpPr>
            <a:spLocks noChangeShapeType="1"/>
          </p:cNvSpPr>
          <p:nvPr/>
        </p:nvSpPr>
        <p:spPr bwMode="auto">
          <a:xfrm>
            <a:off x="5726113" y="2697163"/>
            <a:ext cx="390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4595813" y="2409825"/>
            <a:ext cx="12319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initiate TCP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connection</a:t>
            </a:r>
          </a:p>
        </p:txBody>
      </p:sp>
      <p:sp>
        <p:nvSpPr>
          <p:cNvPr id="16" name="AutoShape 25"/>
          <p:cNvSpPr>
            <a:spLocks/>
          </p:cNvSpPr>
          <p:nvPr/>
        </p:nvSpPr>
        <p:spPr bwMode="auto">
          <a:xfrm>
            <a:off x="5861050" y="2747963"/>
            <a:ext cx="128588" cy="803275"/>
          </a:xfrm>
          <a:prstGeom prst="leftBrace">
            <a:avLst>
              <a:gd name="adj1" fmla="val 5205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5378450" y="2959100"/>
            <a:ext cx="57785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RTT</a:t>
            </a:r>
          </a:p>
        </p:txBody>
      </p:sp>
      <p:sp>
        <p:nvSpPr>
          <p:cNvPr id="18" name="Line 27"/>
          <p:cNvSpPr>
            <a:spLocks noChangeShapeType="1"/>
          </p:cNvSpPr>
          <p:nvPr/>
        </p:nvSpPr>
        <p:spPr bwMode="auto">
          <a:xfrm>
            <a:off x="5775325" y="3602038"/>
            <a:ext cx="354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utoShape 29"/>
          <p:cNvSpPr>
            <a:spLocks/>
          </p:cNvSpPr>
          <p:nvPr/>
        </p:nvSpPr>
        <p:spPr bwMode="auto">
          <a:xfrm>
            <a:off x="5867400" y="3657600"/>
            <a:ext cx="128588" cy="803275"/>
          </a:xfrm>
          <a:prstGeom prst="leftBrace">
            <a:avLst>
              <a:gd name="adj1" fmla="val 5205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" name="Text Box 30"/>
          <p:cNvSpPr txBox="1">
            <a:spLocks noChangeArrowheads="1"/>
          </p:cNvSpPr>
          <p:nvPr/>
        </p:nvSpPr>
        <p:spPr bwMode="auto">
          <a:xfrm>
            <a:off x="5397500" y="3881438"/>
            <a:ext cx="57785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RTT</a:t>
            </a:r>
          </a:p>
        </p:txBody>
      </p:sp>
      <p:sp>
        <p:nvSpPr>
          <p:cNvPr id="21" name="Line 35"/>
          <p:cNvSpPr>
            <a:spLocks noChangeShapeType="1"/>
          </p:cNvSpPr>
          <p:nvPr/>
        </p:nvSpPr>
        <p:spPr bwMode="auto">
          <a:xfrm flipH="1">
            <a:off x="5786438" y="4591050"/>
            <a:ext cx="3429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 Box 36"/>
          <p:cNvSpPr txBox="1">
            <a:spLocks noChangeArrowheads="1"/>
          </p:cNvSpPr>
          <p:nvPr/>
        </p:nvSpPr>
        <p:spPr bwMode="auto">
          <a:xfrm>
            <a:off x="4995155" y="4438650"/>
            <a:ext cx="981359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request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new files</a:t>
            </a:r>
          </a:p>
        </p:txBody>
      </p:sp>
      <p:grpSp>
        <p:nvGrpSpPr>
          <p:cNvPr id="25" name="Group 43"/>
          <p:cNvGrpSpPr>
            <a:grpSpLocks/>
          </p:cNvGrpSpPr>
          <p:nvPr/>
        </p:nvGrpSpPr>
        <p:grpSpPr bwMode="auto">
          <a:xfrm>
            <a:off x="7607300" y="1717675"/>
            <a:ext cx="423863" cy="684213"/>
            <a:chOff x="4140" y="429"/>
            <a:chExt cx="1425" cy="2396"/>
          </a:xfrm>
        </p:grpSpPr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45"/>
            <p:cNvSpPr>
              <a:spLocks noChangeArrowheads="1"/>
            </p:cNvSpPr>
            <p:nvPr/>
          </p:nvSpPr>
          <p:spPr bwMode="auto">
            <a:xfrm>
              <a:off x="4204" y="429"/>
              <a:ext cx="1051" cy="2285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8" name="Freeform 46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47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48"/>
            <p:cNvSpPr>
              <a:spLocks noChangeArrowheads="1"/>
            </p:cNvSpPr>
            <p:nvPr/>
          </p:nvSpPr>
          <p:spPr bwMode="auto">
            <a:xfrm>
              <a:off x="4209" y="690"/>
              <a:ext cx="598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1" name="Group 49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56" name="AutoShape 50"/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26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7" name="AutoShape 51"/>
              <p:cNvSpPr>
                <a:spLocks noChangeArrowheads="1"/>
              </p:cNvSpPr>
              <p:nvPr/>
            </p:nvSpPr>
            <p:spPr bwMode="auto">
              <a:xfrm>
                <a:off x="627" y="2584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2" name="Rectangle 52"/>
            <p:cNvSpPr>
              <a:spLocks noChangeArrowheads="1"/>
            </p:cNvSpPr>
            <p:nvPr/>
          </p:nvSpPr>
          <p:spPr bwMode="auto">
            <a:xfrm>
              <a:off x="4225" y="1018"/>
              <a:ext cx="592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3" name="Group 53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54" name="AutoShape 54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6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5" name="AutoShape 55"/>
              <p:cNvSpPr>
                <a:spLocks noChangeArrowheads="1"/>
              </p:cNvSpPr>
              <p:nvPr/>
            </p:nvSpPr>
            <p:spPr bwMode="auto">
              <a:xfrm>
                <a:off x="629" y="2587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4" name="Rectangle 56"/>
            <p:cNvSpPr>
              <a:spLocks noChangeArrowheads="1"/>
            </p:cNvSpPr>
            <p:nvPr/>
          </p:nvSpPr>
          <p:spPr bwMode="auto">
            <a:xfrm>
              <a:off x="4215" y="1357"/>
              <a:ext cx="598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5" name="Rectangle 57"/>
            <p:cNvSpPr>
              <a:spLocks noChangeArrowheads="1"/>
            </p:cNvSpPr>
            <p:nvPr/>
          </p:nvSpPr>
          <p:spPr bwMode="auto">
            <a:xfrm>
              <a:off x="4225" y="1658"/>
              <a:ext cx="598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6" name="Group 58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52" name="AutoShape 59"/>
              <p:cNvSpPr>
                <a:spLocks noChangeArrowheads="1"/>
              </p:cNvSpPr>
              <p:nvPr/>
            </p:nvSpPr>
            <p:spPr bwMode="auto">
              <a:xfrm>
                <a:off x="611" y="2581"/>
                <a:ext cx="731" cy="12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3" name="AutoShape 60"/>
              <p:cNvSpPr>
                <a:spLocks noChangeArrowheads="1"/>
              </p:cNvSpPr>
              <p:nvPr/>
            </p:nvSpPr>
            <p:spPr bwMode="auto">
              <a:xfrm>
                <a:off x="624" y="2586"/>
                <a:ext cx="698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7" name="Freeform 61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oup 62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50" name="AutoShape 63"/>
              <p:cNvSpPr>
                <a:spLocks noChangeArrowheads="1"/>
              </p:cNvSpPr>
              <p:nvPr/>
            </p:nvSpPr>
            <p:spPr bwMode="auto">
              <a:xfrm>
                <a:off x="612" y="2576"/>
                <a:ext cx="725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1" name="AutoShape 64"/>
              <p:cNvSpPr>
                <a:spLocks noChangeArrowheads="1"/>
              </p:cNvSpPr>
              <p:nvPr/>
            </p:nvSpPr>
            <p:spPr bwMode="auto">
              <a:xfrm>
                <a:off x="626" y="2587"/>
                <a:ext cx="691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9" name="Rectangle 65"/>
            <p:cNvSpPr>
              <a:spLocks noChangeArrowheads="1"/>
            </p:cNvSpPr>
            <p:nvPr/>
          </p:nvSpPr>
          <p:spPr bwMode="auto">
            <a:xfrm>
              <a:off x="5250" y="429"/>
              <a:ext cx="69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0" name="Freeform 66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67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68"/>
            <p:cNvSpPr>
              <a:spLocks noChangeArrowheads="1"/>
            </p:cNvSpPr>
            <p:nvPr/>
          </p:nvSpPr>
          <p:spPr bwMode="auto">
            <a:xfrm>
              <a:off x="5517" y="2614"/>
              <a:ext cx="48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3" name="Freeform 69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AutoShape 70"/>
            <p:cNvSpPr>
              <a:spLocks noChangeArrowheads="1"/>
            </p:cNvSpPr>
            <p:nvPr/>
          </p:nvSpPr>
          <p:spPr bwMode="auto">
            <a:xfrm>
              <a:off x="4140" y="2680"/>
              <a:ext cx="1201" cy="145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5" name="AutoShape 71"/>
            <p:cNvSpPr>
              <a:spLocks noChangeArrowheads="1"/>
            </p:cNvSpPr>
            <p:nvPr/>
          </p:nvSpPr>
          <p:spPr bwMode="auto">
            <a:xfrm>
              <a:off x="4204" y="2708"/>
              <a:ext cx="1073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6" name="Oval 72"/>
            <p:cNvSpPr>
              <a:spLocks noChangeArrowheads="1"/>
            </p:cNvSpPr>
            <p:nvPr/>
          </p:nvSpPr>
          <p:spPr bwMode="auto">
            <a:xfrm>
              <a:off x="4305" y="2380"/>
              <a:ext cx="160" cy="14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7" name="Oval 73"/>
            <p:cNvSpPr>
              <a:spLocks noChangeArrowheads="1"/>
            </p:cNvSpPr>
            <p:nvPr/>
          </p:nvSpPr>
          <p:spPr bwMode="auto">
            <a:xfrm>
              <a:off x="4487" y="2386"/>
              <a:ext cx="160" cy="13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8" name="Oval 74"/>
            <p:cNvSpPr>
              <a:spLocks noChangeArrowheads="1"/>
            </p:cNvSpPr>
            <p:nvPr/>
          </p:nvSpPr>
          <p:spPr bwMode="auto">
            <a:xfrm>
              <a:off x="4663" y="2380"/>
              <a:ext cx="155" cy="139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9" name="Rectangle 75"/>
            <p:cNvSpPr>
              <a:spLocks noChangeArrowheads="1"/>
            </p:cNvSpPr>
            <p:nvPr/>
          </p:nvSpPr>
          <p:spPr bwMode="auto">
            <a:xfrm>
              <a:off x="5063" y="1835"/>
              <a:ext cx="85" cy="762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58" name="Group 76"/>
          <p:cNvGrpSpPr>
            <a:grpSpLocks/>
          </p:cNvGrpSpPr>
          <p:nvPr/>
        </p:nvGrpSpPr>
        <p:grpSpPr bwMode="auto">
          <a:xfrm>
            <a:off x="5605463" y="1739900"/>
            <a:ext cx="698500" cy="709613"/>
            <a:chOff x="-44" y="1473"/>
            <a:chExt cx="981" cy="1105"/>
          </a:xfrm>
        </p:grpSpPr>
        <p:pic>
          <p:nvPicPr>
            <p:cNvPr id="59" name="Picture 77" descr="desktop_computer_stylized_medi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Freeform 7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1" name="Line 19"/>
          <p:cNvSpPr>
            <a:spLocks noChangeShapeType="1"/>
          </p:cNvSpPr>
          <p:nvPr/>
        </p:nvSpPr>
        <p:spPr bwMode="auto">
          <a:xfrm>
            <a:off x="6121360" y="4683125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Line 20"/>
          <p:cNvSpPr>
            <a:spLocks noChangeShapeType="1"/>
          </p:cNvSpPr>
          <p:nvPr/>
        </p:nvSpPr>
        <p:spPr bwMode="auto">
          <a:xfrm flipH="1">
            <a:off x="6116638" y="5224723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Text Box 36"/>
          <p:cNvSpPr txBox="1">
            <a:spLocks noChangeArrowheads="1"/>
          </p:cNvSpPr>
          <p:nvPr/>
        </p:nvSpPr>
        <p:spPr bwMode="auto">
          <a:xfrm>
            <a:off x="4961059" y="3337058"/>
            <a:ext cx="926857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request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file</a:t>
            </a:r>
          </a:p>
        </p:txBody>
      </p:sp>
      <p:sp>
        <p:nvSpPr>
          <p:cNvPr id="64" name="Line 19"/>
          <p:cNvSpPr>
            <a:spLocks noChangeShapeType="1"/>
          </p:cNvSpPr>
          <p:nvPr/>
        </p:nvSpPr>
        <p:spPr bwMode="auto">
          <a:xfrm>
            <a:off x="6123781" y="4871864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Line 19"/>
          <p:cNvSpPr>
            <a:spLocks noChangeShapeType="1"/>
          </p:cNvSpPr>
          <p:nvPr/>
        </p:nvSpPr>
        <p:spPr bwMode="auto">
          <a:xfrm>
            <a:off x="6073768" y="5088183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Line 20"/>
          <p:cNvSpPr>
            <a:spLocks noChangeShapeType="1"/>
          </p:cNvSpPr>
          <p:nvPr/>
        </p:nvSpPr>
        <p:spPr bwMode="auto">
          <a:xfrm flipH="1">
            <a:off x="6136867" y="5480844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Line 20"/>
          <p:cNvSpPr>
            <a:spLocks noChangeShapeType="1"/>
          </p:cNvSpPr>
          <p:nvPr/>
        </p:nvSpPr>
        <p:spPr bwMode="auto">
          <a:xfrm flipH="1">
            <a:off x="6136481" y="5735602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Line 15"/>
          <p:cNvSpPr>
            <a:spLocks noChangeShapeType="1"/>
          </p:cNvSpPr>
          <p:nvPr/>
        </p:nvSpPr>
        <p:spPr bwMode="auto">
          <a:xfrm>
            <a:off x="6116638" y="2490788"/>
            <a:ext cx="0" cy="338328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Line 16"/>
          <p:cNvSpPr>
            <a:spLocks noChangeShapeType="1"/>
          </p:cNvSpPr>
          <p:nvPr/>
        </p:nvSpPr>
        <p:spPr bwMode="auto">
          <a:xfrm>
            <a:off x="7807325" y="2484438"/>
            <a:ext cx="0" cy="338328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Text Box 37"/>
          <p:cNvSpPr txBox="1">
            <a:spLocks noChangeArrowheads="1"/>
          </p:cNvSpPr>
          <p:nvPr/>
        </p:nvSpPr>
        <p:spPr bwMode="auto">
          <a:xfrm>
            <a:off x="5891213" y="5845178"/>
            <a:ext cx="56832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time</a:t>
            </a:r>
          </a:p>
        </p:txBody>
      </p:sp>
      <p:sp>
        <p:nvSpPr>
          <p:cNvPr id="72" name="Text Box 38"/>
          <p:cNvSpPr txBox="1">
            <a:spLocks noChangeArrowheads="1"/>
          </p:cNvSpPr>
          <p:nvPr/>
        </p:nvSpPr>
        <p:spPr bwMode="auto">
          <a:xfrm>
            <a:off x="7569200" y="5827716"/>
            <a:ext cx="568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time</a:t>
            </a:r>
          </a:p>
        </p:txBody>
      </p:sp>
      <p:pic>
        <p:nvPicPr>
          <p:cNvPr id="73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" y="1225902"/>
            <a:ext cx="466344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285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 Placeholder 4">
            <a:extLst>
              <a:ext uri="{FF2B5EF4-FFF2-40B4-BE49-F238E27FC236}">
                <a16:creationId xmlns:a16="http://schemas.microsoft.com/office/drawing/2014/main" id="{9CD711BF-2E8D-EC46-B5B2-64D64A8A4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8418E5-08AF-B440-ACD1-653832D61F59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7442" name="Rectangle 2">
            <a:extLst>
              <a:ext uri="{FF2B5EF4-FFF2-40B4-BE49-F238E27FC236}">
                <a16:creationId xmlns:a16="http://schemas.microsoft.com/office/drawing/2014/main" id="{48B400CD-CDD0-4E47-8DDE-F437B8ED52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458200" cy="9144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altLang="zh-CN" sz="2800" b="0">
                <a:ea typeface="宋体" charset="0"/>
                <a:cs typeface="宋体" charset="0"/>
              </a:rPr>
              <a:t>Cold Potato Routing with MEDs</a:t>
            </a:r>
            <a:br>
              <a:rPr lang="en-US" altLang="zh-CN" sz="2800" b="0">
                <a:ea typeface="宋体" charset="0"/>
                <a:cs typeface="宋体" charset="0"/>
              </a:rPr>
            </a:br>
            <a:r>
              <a:rPr lang="en-US" altLang="zh-CN" sz="2800" b="0">
                <a:ea typeface="宋体" charset="0"/>
                <a:cs typeface="宋体" charset="0"/>
              </a:rPr>
              <a:t>(Multi-Exit Discriminator Attribute)</a:t>
            </a:r>
            <a:endParaRPr lang="en-US" altLang="zh-CN" sz="2800">
              <a:ea typeface="宋体" charset="0"/>
              <a:cs typeface="宋体" charset="0"/>
            </a:endParaRPr>
          </a:p>
        </p:txBody>
      </p:sp>
      <p:grpSp>
        <p:nvGrpSpPr>
          <p:cNvPr id="87043" name="Group 3">
            <a:extLst>
              <a:ext uri="{FF2B5EF4-FFF2-40B4-BE49-F238E27FC236}">
                <a16:creationId xmlns:a16="http://schemas.microsoft.com/office/drawing/2014/main" id="{47C2D407-AF1C-9844-8AAB-0068B45770FE}"/>
              </a:ext>
            </a:extLst>
          </p:cNvPr>
          <p:cNvGrpSpPr>
            <a:grpSpLocks/>
          </p:cNvGrpSpPr>
          <p:nvPr/>
        </p:nvGrpSpPr>
        <p:grpSpPr bwMode="auto">
          <a:xfrm>
            <a:off x="1682750" y="1219200"/>
            <a:ext cx="5022850" cy="1447800"/>
            <a:chOff x="916" y="628"/>
            <a:chExt cx="2968" cy="1336"/>
          </a:xfrm>
        </p:grpSpPr>
        <p:grpSp>
          <p:nvGrpSpPr>
            <p:cNvPr id="87124" name="Group 4">
              <a:extLst>
                <a:ext uri="{FF2B5EF4-FFF2-40B4-BE49-F238E27FC236}">
                  <a16:creationId xmlns:a16="http://schemas.microsoft.com/office/drawing/2014/main" id="{0A855F78-FBC8-2E40-9B88-835E9AE476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9" y="628"/>
              <a:ext cx="2905" cy="1336"/>
              <a:chOff x="979" y="628"/>
              <a:chExt cx="2905" cy="1336"/>
            </a:xfrm>
          </p:grpSpPr>
          <p:sp>
            <p:nvSpPr>
              <p:cNvPr id="317445" name="Oval 5">
                <a:extLst>
                  <a:ext uri="{FF2B5EF4-FFF2-40B4-BE49-F238E27FC236}">
                    <a16:creationId xmlns:a16="http://schemas.microsoft.com/office/drawing/2014/main" id="{884AF34D-0EF6-674F-BDD2-57B3ABC846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6" y="747"/>
                <a:ext cx="2492" cy="102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46" name="Oval 6">
                <a:extLst>
                  <a:ext uri="{FF2B5EF4-FFF2-40B4-BE49-F238E27FC236}">
                    <a16:creationId xmlns:a16="http://schemas.microsoft.com/office/drawing/2014/main" id="{CEC22F5A-D6C8-334B-AFC8-4184448D1E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1" y="747"/>
                <a:ext cx="576" cy="15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47" name="Oval 7">
                <a:extLst>
                  <a:ext uri="{FF2B5EF4-FFF2-40B4-BE49-F238E27FC236}">
                    <a16:creationId xmlns:a16="http://schemas.microsoft.com/office/drawing/2014/main" id="{0B4A9C63-D6CB-5A46-84AF-4DAD60EE15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0" y="707"/>
                <a:ext cx="825" cy="27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48" name="Oval 8">
                <a:extLst>
                  <a:ext uri="{FF2B5EF4-FFF2-40B4-BE49-F238E27FC236}">
                    <a16:creationId xmlns:a16="http://schemas.microsoft.com/office/drawing/2014/main" id="{62F50364-CE2E-A74E-A95A-E1663F1843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2" y="628"/>
                <a:ext cx="991" cy="54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49" name="Oval 9">
                <a:extLst>
                  <a:ext uri="{FF2B5EF4-FFF2-40B4-BE49-F238E27FC236}">
                    <a16:creationId xmlns:a16="http://schemas.microsoft.com/office/drawing/2014/main" id="{C2F8307D-7600-8146-83EA-A2E7EF4D89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9" y="864"/>
                <a:ext cx="1823" cy="3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50" name="Oval 10">
                <a:extLst>
                  <a:ext uri="{FF2B5EF4-FFF2-40B4-BE49-F238E27FC236}">
                    <a16:creationId xmlns:a16="http://schemas.microsoft.com/office/drawing/2014/main" id="{33827DFF-5479-2944-A1C7-BD613D8BA3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5" y="1338"/>
                <a:ext cx="989" cy="62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51" name="Oval 11">
                <a:extLst>
                  <a:ext uri="{FF2B5EF4-FFF2-40B4-BE49-F238E27FC236}">
                    <a16:creationId xmlns:a16="http://schemas.microsoft.com/office/drawing/2014/main" id="{5E816042-328E-8843-8B99-F5C66A7D59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3" y="905"/>
                <a:ext cx="741" cy="34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52" name="Oval 12">
                <a:extLst>
                  <a:ext uri="{FF2B5EF4-FFF2-40B4-BE49-F238E27FC236}">
                    <a16:creationId xmlns:a16="http://schemas.microsoft.com/office/drawing/2014/main" id="{B6EB8338-EEFB-4248-A0C4-96789719AE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6" y="1065"/>
                <a:ext cx="492" cy="62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53" name="Oval 13">
                <a:extLst>
                  <a:ext uri="{FF2B5EF4-FFF2-40B4-BE49-F238E27FC236}">
                    <a16:creationId xmlns:a16="http://schemas.microsoft.com/office/drawing/2014/main" id="{E50D3C5E-4A32-6A41-8B28-5353DD71D3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7" y="1380"/>
                <a:ext cx="492" cy="22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54" name="Oval 14">
                <a:extLst>
                  <a:ext uri="{FF2B5EF4-FFF2-40B4-BE49-F238E27FC236}">
                    <a16:creationId xmlns:a16="http://schemas.microsoft.com/office/drawing/2014/main" id="{1192C8D1-74F8-EE47-AAB5-DFC3CB5A56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0" y="1536"/>
                <a:ext cx="493" cy="23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55" name="Oval 15">
                <a:extLst>
                  <a:ext uri="{FF2B5EF4-FFF2-40B4-BE49-F238E27FC236}">
                    <a16:creationId xmlns:a16="http://schemas.microsoft.com/office/drawing/2014/main" id="{F10104FC-992B-F34D-8E6F-88495BC402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7" y="1536"/>
                <a:ext cx="741" cy="23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87125" name="Group 16">
              <a:extLst>
                <a:ext uri="{FF2B5EF4-FFF2-40B4-BE49-F238E27FC236}">
                  <a16:creationId xmlns:a16="http://schemas.microsoft.com/office/drawing/2014/main" id="{B2E6B31C-1247-C94C-9C9F-7E9CE13C23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6" y="628"/>
              <a:ext cx="2905" cy="1336"/>
              <a:chOff x="916" y="628"/>
              <a:chExt cx="2905" cy="1336"/>
            </a:xfrm>
          </p:grpSpPr>
          <p:sp>
            <p:nvSpPr>
              <p:cNvPr id="317457" name="Oval 17">
                <a:extLst>
                  <a:ext uri="{FF2B5EF4-FFF2-40B4-BE49-F238E27FC236}">
                    <a16:creationId xmlns:a16="http://schemas.microsoft.com/office/drawing/2014/main" id="{2A737780-C3A8-8847-9B0C-6B6672D284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5" y="747"/>
                <a:ext cx="2490" cy="1021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58" name="Oval 18">
                <a:extLst>
                  <a:ext uri="{FF2B5EF4-FFF2-40B4-BE49-F238E27FC236}">
                    <a16:creationId xmlns:a16="http://schemas.microsoft.com/office/drawing/2014/main" id="{DBE40A5E-837C-D549-A4EE-51044068B8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747"/>
                <a:ext cx="576" cy="151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59" name="Oval 19">
                <a:extLst>
                  <a:ext uri="{FF2B5EF4-FFF2-40B4-BE49-F238E27FC236}">
                    <a16:creationId xmlns:a16="http://schemas.microsoft.com/office/drawing/2014/main" id="{0B55448B-4A3D-F048-912C-7CE10F650A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6" y="707"/>
                <a:ext cx="827" cy="27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60" name="Oval 20">
                <a:extLst>
                  <a:ext uri="{FF2B5EF4-FFF2-40B4-BE49-F238E27FC236}">
                    <a16:creationId xmlns:a16="http://schemas.microsoft.com/office/drawing/2014/main" id="{C1F93447-3113-0845-B970-325F8E808F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9" y="628"/>
                <a:ext cx="990" cy="54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61" name="Oval 21">
                <a:extLst>
                  <a:ext uri="{FF2B5EF4-FFF2-40B4-BE49-F238E27FC236}">
                    <a16:creationId xmlns:a16="http://schemas.microsoft.com/office/drawing/2014/main" id="{670B330D-5110-B54E-BF6E-8E71DD0726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6" y="864"/>
                <a:ext cx="1822" cy="311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62" name="Oval 22">
                <a:extLst>
                  <a:ext uri="{FF2B5EF4-FFF2-40B4-BE49-F238E27FC236}">
                    <a16:creationId xmlns:a16="http://schemas.microsoft.com/office/drawing/2014/main" id="{F87C4FB5-2077-4340-92E4-0874D05272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2" y="1338"/>
                <a:ext cx="990" cy="62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63" name="Oval 23">
                <a:extLst>
                  <a:ext uri="{FF2B5EF4-FFF2-40B4-BE49-F238E27FC236}">
                    <a16:creationId xmlns:a16="http://schemas.microsoft.com/office/drawing/2014/main" id="{3A59E9B7-3B92-4C4A-A895-D374AEFD93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8" y="905"/>
                <a:ext cx="743" cy="34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64" name="Oval 24">
                <a:extLst>
                  <a:ext uri="{FF2B5EF4-FFF2-40B4-BE49-F238E27FC236}">
                    <a16:creationId xmlns:a16="http://schemas.microsoft.com/office/drawing/2014/main" id="{1F7C5B3F-499C-1B48-9F5A-58BD9D2BBE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" y="1065"/>
                <a:ext cx="492" cy="623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65" name="Oval 25">
                <a:extLst>
                  <a:ext uri="{FF2B5EF4-FFF2-40B4-BE49-F238E27FC236}">
                    <a16:creationId xmlns:a16="http://schemas.microsoft.com/office/drawing/2014/main" id="{110C6578-11D5-D540-B79F-4EE9B0B81A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2" y="1380"/>
                <a:ext cx="492" cy="22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66" name="Oval 26">
                <a:extLst>
                  <a:ext uri="{FF2B5EF4-FFF2-40B4-BE49-F238E27FC236}">
                    <a16:creationId xmlns:a16="http://schemas.microsoft.com/office/drawing/2014/main" id="{0846A6BE-7C30-434D-9EEB-E0DAC459E6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9" y="1536"/>
                <a:ext cx="491" cy="231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67" name="Oval 27">
                <a:extLst>
                  <a:ext uri="{FF2B5EF4-FFF2-40B4-BE49-F238E27FC236}">
                    <a16:creationId xmlns:a16="http://schemas.microsoft.com/office/drawing/2014/main" id="{6471DD7A-4AE2-CA46-AAF6-9074B97345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5" y="1536"/>
                <a:ext cx="740" cy="231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grpSp>
        <p:nvGrpSpPr>
          <p:cNvPr id="87044" name="Group 28">
            <a:extLst>
              <a:ext uri="{FF2B5EF4-FFF2-40B4-BE49-F238E27FC236}">
                <a16:creationId xmlns:a16="http://schemas.microsoft.com/office/drawing/2014/main" id="{FDAA991C-DAD9-F64E-91C3-37F0C68D9511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3124200"/>
            <a:ext cx="5556250" cy="1295400"/>
            <a:chOff x="532" y="2260"/>
            <a:chExt cx="4120" cy="1144"/>
          </a:xfrm>
        </p:grpSpPr>
        <p:grpSp>
          <p:nvGrpSpPr>
            <p:cNvPr id="87100" name="Group 29">
              <a:extLst>
                <a:ext uri="{FF2B5EF4-FFF2-40B4-BE49-F238E27FC236}">
                  <a16:creationId xmlns:a16="http://schemas.microsoft.com/office/drawing/2014/main" id="{B55A5DE6-3079-CA48-80FB-B5F7B5D379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9" y="2260"/>
              <a:ext cx="4033" cy="1144"/>
              <a:chOff x="619" y="2260"/>
              <a:chExt cx="4033" cy="1144"/>
            </a:xfrm>
          </p:grpSpPr>
          <p:sp>
            <p:nvSpPr>
              <p:cNvPr id="317470" name="Oval 30">
                <a:extLst>
                  <a:ext uri="{FF2B5EF4-FFF2-40B4-BE49-F238E27FC236}">
                    <a16:creationId xmlns:a16="http://schemas.microsoft.com/office/drawing/2014/main" id="{938F270A-11FB-2344-9FCA-8A54BF49E1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3" y="2362"/>
                <a:ext cx="3460" cy="872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71" name="Oval 31">
                <a:extLst>
                  <a:ext uri="{FF2B5EF4-FFF2-40B4-BE49-F238E27FC236}">
                    <a16:creationId xmlns:a16="http://schemas.microsoft.com/office/drawing/2014/main" id="{94A9EA81-363F-EE4B-8E2B-F0214490F3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9" y="2362"/>
                <a:ext cx="803" cy="12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72" name="Oval 32">
                <a:extLst>
                  <a:ext uri="{FF2B5EF4-FFF2-40B4-BE49-F238E27FC236}">
                    <a16:creationId xmlns:a16="http://schemas.microsoft.com/office/drawing/2014/main" id="{EA0F0FD9-0BAC-5C44-8A15-AB022C07C5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1" y="2329"/>
                <a:ext cx="1147" cy="22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73" name="Oval 33">
                <a:extLst>
                  <a:ext uri="{FF2B5EF4-FFF2-40B4-BE49-F238E27FC236}">
                    <a16:creationId xmlns:a16="http://schemas.microsoft.com/office/drawing/2014/main" id="{AAB2BD6F-66E4-E045-BDC1-D4767BFA7A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1" y="2260"/>
                <a:ext cx="1377" cy="46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74" name="Oval 34">
                <a:extLst>
                  <a:ext uri="{FF2B5EF4-FFF2-40B4-BE49-F238E27FC236}">
                    <a16:creationId xmlns:a16="http://schemas.microsoft.com/office/drawing/2014/main" id="{DD637D90-9043-E548-A0BC-0C6AB15FBA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" y="2463"/>
                <a:ext cx="2533" cy="262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75" name="Oval 35">
                <a:extLst>
                  <a:ext uri="{FF2B5EF4-FFF2-40B4-BE49-F238E27FC236}">
                    <a16:creationId xmlns:a16="http://schemas.microsoft.com/office/drawing/2014/main" id="{9B7B4D63-B48F-204B-A63A-039EC24215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0" y="2870"/>
                <a:ext cx="1376" cy="53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76" name="Oval 36">
                <a:extLst>
                  <a:ext uri="{FF2B5EF4-FFF2-40B4-BE49-F238E27FC236}">
                    <a16:creationId xmlns:a16="http://schemas.microsoft.com/office/drawing/2014/main" id="{92A6D175-AAD7-DF47-9FF6-04469DA18D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0" y="2497"/>
                <a:ext cx="1032" cy="2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77" name="Oval 37">
                <a:extLst>
                  <a:ext uri="{FF2B5EF4-FFF2-40B4-BE49-F238E27FC236}">
                    <a16:creationId xmlns:a16="http://schemas.microsoft.com/office/drawing/2014/main" id="{C9FE46A9-E726-AE42-9633-CB1CB95CD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0" y="2633"/>
                <a:ext cx="686" cy="53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78" name="Oval 38">
                <a:extLst>
                  <a:ext uri="{FF2B5EF4-FFF2-40B4-BE49-F238E27FC236}">
                    <a16:creationId xmlns:a16="http://schemas.microsoft.com/office/drawing/2014/main" id="{69CB3E9D-3BC6-D14C-93C8-860BE410CB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6" y="2904"/>
                <a:ext cx="686" cy="19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79" name="Oval 39">
                <a:extLst>
                  <a:ext uri="{FF2B5EF4-FFF2-40B4-BE49-F238E27FC236}">
                    <a16:creationId xmlns:a16="http://schemas.microsoft.com/office/drawing/2014/main" id="{271343FC-5AC1-6C4C-BDC5-B009C2CAF9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8" y="3039"/>
                <a:ext cx="685" cy="19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80" name="Oval 40">
                <a:extLst>
                  <a:ext uri="{FF2B5EF4-FFF2-40B4-BE49-F238E27FC236}">
                    <a16:creationId xmlns:a16="http://schemas.microsoft.com/office/drawing/2014/main" id="{492BED51-B607-CF41-B687-33B8C8C31F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4" y="3039"/>
                <a:ext cx="1032" cy="19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87101" name="Group 41">
              <a:extLst>
                <a:ext uri="{FF2B5EF4-FFF2-40B4-BE49-F238E27FC236}">
                  <a16:creationId xmlns:a16="http://schemas.microsoft.com/office/drawing/2014/main" id="{1F17E890-F563-4642-B17A-6231F5410A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2" y="2260"/>
              <a:ext cx="4033" cy="1144"/>
              <a:chOff x="532" y="2260"/>
              <a:chExt cx="4033" cy="1144"/>
            </a:xfrm>
          </p:grpSpPr>
          <p:sp>
            <p:nvSpPr>
              <p:cNvPr id="317482" name="Oval 42">
                <a:extLst>
                  <a:ext uri="{FF2B5EF4-FFF2-40B4-BE49-F238E27FC236}">
                    <a16:creationId xmlns:a16="http://schemas.microsoft.com/office/drawing/2014/main" id="{C340C7F2-3C10-D149-AED1-C52A6B68C1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" y="2362"/>
                <a:ext cx="3457" cy="872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83" name="Oval 43">
                <a:extLst>
                  <a:ext uri="{FF2B5EF4-FFF2-40B4-BE49-F238E27FC236}">
                    <a16:creationId xmlns:a16="http://schemas.microsoft.com/office/drawing/2014/main" id="{9664EE10-BB3B-2641-823D-665ECB3FA4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2" y="2362"/>
                <a:ext cx="802" cy="12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84" name="Oval 44">
                <a:extLst>
                  <a:ext uri="{FF2B5EF4-FFF2-40B4-BE49-F238E27FC236}">
                    <a16:creationId xmlns:a16="http://schemas.microsoft.com/office/drawing/2014/main" id="{4B47F742-A562-134B-8383-3A42C52FD7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1" y="2329"/>
                <a:ext cx="1150" cy="22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85" name="Oval 45">
                <a:extLst>
                  <a:ext uri="{FF2B5EF4-FFF2-40B4-BE49-F238E27FC236}">
                    <a16:creationId xmlns:a16="http://schemas.microsoft.com/office/drawing/2014/main" id="{29E69998-D538-9F4B-BE30-C727F9183B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2" y="2260"/>
                <a:ext cx="1378" cy="46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86" name="Oval 46">
                <a:extLst>
                  <a:ext uri="{FF2B5EF4-FFF2-40B4-BE49-F238E27FC236}">
                    <a16:creationId xmlns:a16="http://schemas.microsoft.com/office/drawing/2014/main" id="{714AAAB9-F971-B54C-848F-CA15E5E131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" y="2463"/>
                <a:ext cx="2531" cy="262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87" name="Oval 47">
                <a:extLst>
                  <a:ext uri="{FF2B5EF4-FFF2-40B4-BE49-F238E27FC236}">
                    <a16:creationId xmlns:a16="http://schemas.microsoft.com/office/drawing/2014/main" id="{2CE6C443-5817-A04B-B2BE-16F21D3675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2" y="2870"/>
                <a:ext cx="1377" cy="53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88" name="Oval 48">
                <a:extLst>
                  <a:ext uri="{FF2B5EF4-FFF2-40B4-BE49-F238E27FC236}">
                    <a16:creationId xmlns:a16="http://schemas.microsoft.com/office/drawing/2014/main" id="{8BECD14F-CAD6-0C45-AD1C-D81BC07C57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1" y="2497"/>
                <a:ext cx="1034" cy="29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89" name="Oval 49">
                <a:extLst>
                  <a:ext uri="{FF2B5EF4-FFF2-40B4-BE49-F238E27FC236}">
                    <a16:creationId xmlns:a16="http://schemas.microsoft.com/office/drawing/2014/main" id="{7CA9497C-6661-354E-9940-FC8067FCA7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" y="2633"/>
                <a:ext cx="686" cy="53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90" name="Oval 50">
                <a:extLst>
                  <a:ext uri="{FF2B5EF4-FFF2-40B4-BE49-F238E27FC236}">
                    <a16:creationId xmlns:a16="http://schemas.microsoft.com/office/drawing/2014/main" id="{8A725F17-6996-2743-ACA1-F079122979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8" y="2904"/>
                <a:ext cx="686" cy="19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91" name="Oval 51">
                <a:extLst>
                  <a:ext uri="{FF2B5EF4-FFF2-40B4-BE49-F238E27FC236}">
                    <a16:creationId xmlns:a16="http://schemas.microsoft.com/office/drawing/2014/main" id="{FAC865B6-2AF3-BD46-A9E8-A62184A09C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2" y="3039"/>
                <a:ext cx="682" cy="19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92" name="Oval 52">
                <a:extLst>
                  <a:ext uri="{FF2B5EF4-FFF2-40B4-BE49-F238E27FC236}">
                    <a16:creationId xmlns:a16="http://schemas.microsoft.com/office/drawing/2014/main" id="{C428201D-77C3-D44C-A448-FCCD36E0DB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8" y="3039"/>
                <a:ext cx="1028" cy="19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sp>
        <p:nvSpPr>
          <p:cNvPr id="317493" name="Freeform 53">
            <a:extLst>
              <a:ext uri="{FF2B5EF4-FFF2-40B4-BE49-F238E27FC236}">
                <a16:creationId xmlns:a16="http://schemas.microsoft.com/office/drawing/2014/main" id="{EBC046AF-3F14-BC44-8A16-A82282859E37}"/>
              </a:ext>
            </a:extLst>
          </p:cNvPr>
          <p:cNvSpPr>
            <a:spLocks/>
          </p:cNvSpPr>
          <p:nvPr/>
        </p:nvSpPr>
        <p:spPr bwMode="auto">
          <a:xfrm>
            <a:off x="3124200" y="3505200"/>
            <a:ext cx="777875" cy="644525"/>
          </a:xfrm>
          <a:custGeom>
            <a:avLst/>
            <a:gdLst>
              <a:gd name="T0" fmla="*/ 0 w 490"/>
              <a:gd name="T1" fmla="*/ 0 h 406"/>
              <a:gd name="T2" fmla="*/ 6350 w 490"/>
              <a:gd name="T3" fmla="*/ 68263 h 406"/>
              <a:gd name="T4" fmla="*/ 6350 w 490"/>
              <a:gd name="T5" fmla="*/ 95250 h 406"/>
              <a:gd name="T6" fmla="*/ 6350 w 490"/>
              <a:gd name="T7" fmla="*/ 133350 h 406"/>
              <a:gd name="T8" fmla="*/ 6350 w 490"/>
              <a:gd name="T9" fmla="*/ 160338 h 406"/>
              <a:gd name="T10" fmla="*/ 19050 w 490"/>
              <a:gd name="T11" fmla="*/ 200025 h 406"/>
              <a:gd name="T12" fmla="*/ 71438 w 490"/>
              <a:gd name="T13" fmla="*/ 238125 h 406"/>
              <a:gd name="T14" fmla="*/ 111125 w 490"/>
              <a:gd name="T15" fmla="*/ 238125 h 406"/>
              <a:gd name="T16" fmla="*/ 149225 w 490"/>
              <a:gd name="T17" fmla="*/ 238125 h 406"/>
              <a:gd name="T18" fmla="*/ 176213 w 490"/>
              <a:gd name="T19" fmla="*/ 238125 h 406"/>
              <a:gd name="T20" fmla="*/ 241300 w 490"/>
              <a:gd name="T21" fmla="*/ 238125 h 406"/>
              <a:gd name="T22" fmla="*/ 279400 w 490"/>
              <a:gd name="T23" fmla="*/ 212725 h 406"/>
              <a:gd name="T24" fmla="*/ 293688 w 490"/>
              <a:gd name="T25" fmla="*/ 173038 h 406"/>
              <a:gd name="T26" fmla="*/ 331788 w 490"/>
              <a:gd name="T27" fmla="*/ 147638 h 406"/>
              <a:gd name="T28" fmla="*/ 371475 w 490"/>
              <a:gd name="T29" fmla="*/ 120650 h 406"/>
              <a:gd name="T30" fmla="*/ 411163 w 490"/>
              <a:gd name="T31" fmla="*/ 107950 h 406"/>
              <a:gd name="T32" fmla="*/ 461963 w 490"/>
              <a:gd name="T33" fmla="*/ 107950 h 406"/>
              <a:gd name="T34" fmla="*/ 488950 w 490"/>
              <a:gd name="T35" fmla="*/ 133350 h 406"/>
              <a:gd name="T36" fmla="*/ 501650 w 490"/>
              <a:gd name="T37" fmla="*/ 160338 h 406"/>
              <a:gd name="T38" fmla="*/ 501650 w 490"/>
              <a:gd name="T39" fmla="*/ 200025 h 406"/>
              <a:gd name="T40" fmla="*/ 501650 w 490"/>
              <a:gd name="T41" fmla="*/ 238125 h 406"/>
              <a:gd name="T42" fmla="*/ 461963 w 490"/>
              <a:gd name="T43" fmla="*/ 250825 h 406"/>
              <a:gd name="T44" fmla="*/ 436563 w 490"/>
              <a:gd name="T45" fmla="*/ 277813 h 406"/>
              <a:gd name="T46" fmla="*/ 396875 w 490"/>
              <a:gd name="T47" fmla="*/ 290513 h 406"/>
              <a:gd name="T48" fmla="*/ 358775 w 490"/>
              <a:gd name="T49" fmla="*/ 315913 h 406"/>
              <a:gd name="T50" fmla="*/ 344488 w 490"/>
              <a:gd name="T51" fmla="*/ 342900 h 406"/>
              <a:gd name="T52" fmla="*/ 319088 w 490"/>
              <a:gd name="T53" fmla="*/ 382588 h 406"/>
              <a:gd name="T54" fmla="*/ 331788 w 490"/>
              <a:gd name="T55" fmla="*/ 420688 h 406"/>
              <a:gd name="T56" fmla="*/ 358775 w 490"/>
              <a:gd name="T57" fmla="*/ 447675 h 406"/>
              <a:gd name="T58" fmla="*/ 396875 w 490"/>
              <a:gd name="T59" fmla="*/ 460375 h 406"/>
              <a:gd name="T60" fmla="*/ 423863 w 490"/>
              <a:gd name="T61" fmla="*/ 460375 h 406"/>
              <a:gd name="T62" fmla="*/ 476250 w 490"/>
              <a:gd name="T63" fmla="*/ 473075 h 406"/>
              <a:gd name="T64" fmla="*/ 528638 w 490"/>
              <a:gd name="T65" fmla="*/ 473075 h 406"/>
              <a:gd name="T66" fmla="*/ 566738 w 490"/>
              <a:gd name="T67" fmla="*/ 460375 h 406"/>
              <a:gd name="T68" fmla="*/ 593725 w 490"/>
              <a:gd name="T69" fmla="*/ 447675 h 406"/>
              <a:gd name="T70" fmla="*/ 631825 w 490"/>
              <a:gd name="T71" fmla="*/ 447675 h 406"/>
              <a:gd name="T72" fmla="*/ 631825 w 490"/>
              <a:gd name="T73" fmla="*/ 485775 h 406"/>
              <a:gd name="T74" fmla="*/ 631825 w 490"/>
              <a:gd name="T75" fmla="*/ 512763 h 406"/>
              <a:gd name="T76" fmla="*/ 631825 w 490"/>
              <a:gd name="T77" fmla="*/ 550863 h 406"/>
              <a:gd name="T78" fmla="*/ 631825 w 490"/>
              <a:gd name="T79" fmla="*/ 577850 h 406"/>
              <a:gd name="T80" fmla="*/ 631825 w 490"/>
              <a:gd name="T81" fmla="*/ 617538 h 406"/>
              <a:gd name="T82" fmla="*/ 658813 w 490"/>
              <a:gd name="T83" fmla="*/ 642938 h 406"/>
              <a:gd name="T84" fmla="*/ 711200 w 490"/>
              <a:gd name="T85" fmla="*/ 642938 h 406"/>
              <a:gd name="T86" fmla="*/ 749300 w 490"/>
              <a:gd name="T87" fmla="*/ 642938 h 406"/>
              <a:gd name="T88" fmla="*/ 776288 w 490"/>
              <a:gd name="T89" fmla="*/ 642938 h 406"/>
              <a:gd name="T90" fmla="*/ 762000 w 490"/>
              <a:gd name="T91" fmla="*/ 609600 h 40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490" h="406">
                <a:moveTo>
                  <a:pt x="0" y="0"/>
                </a:moveTo>
                <a:lnTo>
                  <a:pt x="4" y="43"/>
                </a:lnTo>
                <a:lnTo>
                  <a:pt x="4" y="60"/>
                </a:lnTo>
                <a:lnTo>
                  <a:pt x="4" y="84"/>
                </a:lnTo>
                <a:lnTo>
                  <a:pt x="4" y="101"/>
                </a:lnTo>
                <a:lnTo>
                  <a:pt x="12" y="126"/>
                </a:lnTo>
                <a:lnTo>
                  <a:pt x="45" y="150"/>
                </a:lnTo>
                <a:lnTo>
                  <a:pt x="70" y="150"/>
                </a:lnTo>
                <a:lnTo>
                  <a:pt x="94" y="150"/>
                </a:lnTo>
                <a:lnTo>
                  <a:pt x="111" y="150"/>
                </a:lnTo>
                <a:lnTo>
                  <a:pt x="152" y="150"/>
                </a:lnTo>
                <a:lnTo>
                  <a:pt x="176" y="134"/>
                </a:lnTo>
                <a:lnTo>
                  <a:pt x="185" y="109"/>
                </a:lnTo>
                <a:lnTo>
                  <a:pt x="209" y="93"/>
                </a:lnTo>
                <a:lnTo>
                  <a:pt x="234" y="76"/>
                </a:lnTo>
                <a:lnTo>
                  <a:pt x="259" y="68"/>
                </a:lnTo>
                <a:lnTo>
                  <a:pt x="291" y="68"/>
                </a:lnTo>
                <a:lnTo>
                  <a:pt x="308" y="84"/>
                </a:lnTo>
                <a:lnTo>
                  <a:pt x="316" y="101"/>
                </a:lnTo>
                <a:lnTo>
                  <a:pt x="316" y="126"/>
                </a:lnTo>
                <a:lnTo>
                  <a:pt x="316" y="150"/>
                </a:lnTo>
                <a:lnTo>
                  <a:pt x="291" y="158"/>
                </a:lnTo>
                <a:lnTo>
                  <a:pt x="275" y="175"/>
                </a:lnTo>
                <a:lnTo>
                  <a:pt x="250" y="183"/>
                </a:lnTo>
                <a:lnTo>
                  <a:pt x="226" y="199"/>
                </a:lnTo>
                <a:lnTo>
                  <a:pt x="217" y="216"/>
                </a:lnTo>
                <a:lnTo>
                  <a:pt x="201" y="241"/>
                </a:lnTo>
                <a:lnTo>
                  <a:pt x="209" y="265"/>
                </a:lnTo>
                <a:lnTo>
                  <a:pt x="226" y="282"/>
                </a:lnTo>
                <a:lnTo>
                  <a:pt x="250" y="290"/>
                </a:lnTo>
                <a:lnTo>
                  <a:pt x="267" y="290"/>
                </a:lnTo>
                <a:lnTo>
                  <a:pt x="300" y="298"/>
                </a:lnTo>
                <a:lnTo>
                  <a:pt x="333" y="298"/>
                </a:lnTo>
                <a:lnTo>
                  <a:pt x="357" y="290"/>
                </a:lnTo>
                <a:lnTo>
                  <a:pt x="374" y="282"/>
                </a:lnTo>
                <a:lnTo>
                  <a:pt x="398" y="282"/>
                </a:lnTo>
                <a:lnTo>
                  <a:pt x="398" y="306"/>
                </a:lnTo>
                <a:lnTo>
                  <a:pt x="398" y="323"/>
                </a:lnTo>
                <a:lnTo>
                  <a:pt x="398" y="347"/>
                </a:lnTo>
                <a:lnTo>
                  <a:pt x="398" y="364"/>
                </a:lnTo>
                <a:lnTo>
                  <a:pt x="398" y="389"/>
                </a:lnTo>
                <a:lnTo>
                  <a:pt x="415" y="405"/>
                </a:lnTo>
                <a:lnTo>
                  <a:pt x="448" y="405"/>
                </a:lnTo>
                <a:lnTo>
                  <a:pt x="472" y="405"/>
                </a:lnTo>
                <a:lnTo>
                  <a:pt x="489" y="405"/>
                </a:lnTo>
                <a:lnTo>
                  <a:pt x="480" y="384"/>
                </a:lnTo>
              </a:path>
            </a:pathLst>
          </a:custGeom>
          <a:noFill/>
          <a:ln w="50800" cap="flat" cmpd="sng">
            <a:solidFill>
              <a:srgbClr val="FF0033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494" name="Line 54">
            <a:extLst>
              <a:ext uri="{FF2B5EF4-FFF2-40B4-BE49-F238E27FC236}">
                <a16:creationId xmlns:a16="http://schemas.microsoft.com/office/drawing/2014/main" id="{14D9526F-48A9-234E-BB22-4C2A20D05EFB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0200" y="2209800"/>
            <a:ext cx="0" cy="990600"/>
          </a:xfrm>
          <a:prstGeom prst="line">
            <a:avLst/>
          </a:prstGeom>
          <a:noFill/>
          <a:ln w="57150" cmpd="thinThick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317495" name="Line 55">
            <a:extLst>
              <a:ext uri="{FF2B5EF4-FFF2-40B4-BE49-F238E27FC236}">
                <a16:creationId xmlns:a16="http://schemas.microsoft.com/office/drawing/2014/main" id="{AD2F586F-D518-4A44-AD3E-740814337BE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2209800"/>
            <a:ext cx="0" cy="1143000"/>
          </a:xfrm>
          <a:prstGeom prst="line">
            <a:avLst/>
          </a:prstGeom>
          <a:noFill/>
          <a:ln w="57150" cmpd="thinThick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pic>
        <p:nvPicPr>
          <p:cNvPr id="317496" name="Picture 56">
            <a:extLst>
              <a:ext uri="{FF2B5EF4-FFF2-40B4-BE49-F238E27FC236}">
                <a16:creationId xmlns:a16="http://schemas.microsoft.com/office/drawing/2014/main" id="{8570EB75-4490-2643-850B-40AEB9E4413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133600"/>
            <a:ext cx="547688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17497" name="Picture 57">
            <a:extLst>
              <a:ext uri="{FF2B5EF4-FFF2-40B4-BE49-F238E27FC236}">
                <a16:creationId xmlns:a16="http://schemas.microsoft.com/office/drawing/2014/main" id="{9C2C405F-E8D0-4449-8F70-DCA4F80CC45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838" y="3163888"/>
            <a:ext cx="547687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17498" name="Picture 58">
            <a:extLst>
              <a:ext uri="{FF2B5EF4-FFF2-40B4-BE49-F238E27FC236}">
                <a16:creationId xmlns:a16="http://schemas.microsoft.com/office/drawing/2014/main" id="{5346ABD1-1148-CF46-B075-94E9AE41A22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38" y="3087688"/>
            <a:ext cx="547687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17499" name="Picture 59">
            <a:extLst>
              <a:ext uri="{FF2B5EF4-FFF2-40B4-BE49-F238E27FC236}">
                <a16:creationId xmlns:a16="http://schemas.microsoft.com/office/drawing/2014/main" id="{EDC66687-8309-B746-AF4A-647D47A3D27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4078288"/>
            <a:ext cx="547687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7500" name="Rectangle 60">
            <a:extLst>
              <a:ext uri="{FF2B5EF4-FFF2-40B4-BE49-F238E27FC236}">
                <a16:creationId xmlns:a16="http://schemas.microsoft.com/office/drawing/2014/main" id="{5F7AB728-EB6C-054C-A4CF-DCB1F87B5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9725" y="3717925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15</a:t>
            </a:r>
          </a:p>
        </p:txBody>
      </p:sp>
      <p:sp>
        <p:nvSpPr>
          <p:cNvPr id="317501" name="Rectangle 61">
            <a:extLst>
              <a:ext uri="{FF2B5EF4-FFF2-40B4-BE49-F238E27FC236}">
                <a16:creationId xmlns:a16="http://schemas.microsoft.com/office/drawing/2014/main" id="{4068D105-2E1C-1A40-9F9A-F7658F245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7125" y="3565525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56</a:t>
            </a:r>
          </a:p>
        </p:txBody>
      </p:sp>
      <p:sp>
        <p:nvSpPr>
          <p:cNvPr id="317502" name="Freeform 62">
            <a:extLst>
              <a:ext uri="{FF2B5EF4-FFF2-40B4-BE49-F238E27FC236}">
                <a16:creationId xmlns:a16="http://schemas.microsoft.com/office/drawing/2014/main" id="{59204647-26DE-8049-BCBB-A22C4A3B9D50}"/>
              </a:ext>
            </a:extLst>
          </p:cNvPr>
          <p:cNvSpPr>
            <a:spLocks/>
          </p:cNvSpPr>
          <p:nvPr/>
        </p:nvSpPr>
        <p:spPr bwMode="auto">
          <a:xfrm>
            <a:off x="4191000" y="3273425"/>
            <a:ext cx="1068388" cy="842963"/>
          </a:xfrm>
          <a:custGeom>
            <a:avLst/>
            <a:gdLst>
              <a:gd name="T0" fmla="*/ 1066800 w 673"/>
              <a:gd name="T1" fmla="*/ 79375 h 531"/>
              <a:gd name="T2" fmla="*/ 987425 w 673"/>
              <a:gd name="T3" fmla="*/ 52388 h 531"/>
              <a:gd name="T4" fmla="*/ 909638 w 673"/>
              <a:gd name="T5" fmla="*/ 26988 h 531"/>
              <a:gd name="T6" fmla="*/ 701675 w 673"/>
              <a:gd name="T7" fmla="*/ 14288 h 531"/>
              <a:gd name="T8" fmla="*/ 635000 w 673"/>
              <a:gd name="T9" fmla="*/ 0 h 531"/>
              <a:gd name="T10" fmla="*/ 609600 w 673"/>
              <a:gd name="T11" fmla="*/ 39688 h 531"/>
              <a:gd name="T12" fmla="*/ 584200 w 673"/>
              <a:gd name="T13" fmla="*/ 79375 h 531"/>
              <a:gd name="T14" fmla="*/ 557213 w 673"/>
              <a:gd name="T15" fmla="*/ 104775 h 531"/>
              <a:gd name="T16" fmla="*/ 557213 w 673"/>
              <a:gd name="T17" fmla="*/ 131763 h 531"/>
              <a:gd name="T18" fmla="*/ 544513 w 673"/>
              <a:gd name="T19" fmla="*/ 169863 h 531"/>
              <a:gd name="T20" fmla="*/ 544513 w 673"/>
              <a:gd name="T21" fmla="*/ 196850 h 531"/>
              <a:gd name="T22" fmla="*/ 557213 w 673"/>
              <a:gd name="T23" fmla="*/ 247650 h 531"/>
              <a:gd name="T24" fmla="*/ 584200 w 673"/>
              <a:gd name="T25" fmla="*/ 274638 h 531"/>
              <a:gd name="T26" fmla="*/ 622300 w 673"/>
              <a:gd name="T27" fmla="*/ 300038 h 531"/>
              <a:gd name="T28" fmla="*/ 649288 w 673"/>
              <a:gd name="T29" fmla="*/ 327025 h 531"/>
              <a:gd name="T30" fmla="*/ 622300 w 673"/>
              <a:gd name="T31" fmla="*/ 339725 h 531"/>
              <a:gd name="T32" fmla="*/ 569913 w 673"/>
              <a:gd name="T33" fmla="*/ 339725 h 531"/>
              <a:gd name="T34" fmla="*/ 517525 w 673"/>
              <a:gd name="T35" fmla="*/ 339725 h 531"/>
              <a:gd name="T36" fmla="*/ 479425 w 673"/>
              <a:gd name="T37" fmla="*/ 327025 h 531"/>
              <a:gd name="T38" fmla="*/ 452438 w 673"/>
              <a:gd name="T39" fmla="*/ 300038 h 531"/>
              <a:gd name="T40" fmla="*/ 387350 w 673"/>
              <a:gd name="T41" fmla="*/ 247650 h 531"/>
              <a:gd name="T42" fmla="*/ 349250 w 673"/>
              <a:gd name="T43" fmla="*/ 222250 h 531"/>
              <a:gd name="T44" fmla="*/ 322263 w 673"/>
              <a:gd name="T45" fmla="*/ 209550 h 531"/>
              <a:gd name="T46" fmla="*/ 282575 w 673"/>
              <a:gd name="T47" fmla="*/ 182563 h 531"/>
              <a:gd name="T48" fmla="*/ 231775 w 673"/>
              <a:gd name="T49" fmla="*/ 157163 h 531"/>
              <a:gd name="T50" fmla="*/ 204788 w 673"/>
              <a:gd name="T51" fmla="*/ 144463 h 531"/>
              <a:gd name="T52" fmla="*/ 165100 w 673"/>
              <a:gd name="T53" fmla="*/ 131763 h 531"/>
              <a:gd name="T54" fmla="*/ 127000 w 673"/>
              <a:gd name="T55" fmla="*/ 131763 h 531"/>
              <a:gd name="T56" fmla="*/ 100013 w 673"/>
              <a:gd name="T57" fmla="*/ 131763 h 531"/>
              <a:gd name="T58" fmla="*/ 61913 w 673"/>
              <a:gd name="T59" fmla="*/ 131763 h 531"/>
              <a:gd name="T60" fmla="*/ 34925 w 673"/>
              <a:gd name="T61" fmla="*/ 169863 h 531"/>
              <a:gd name="T62" fmla="*/ 22225 w 673"/>
              <a:gd name="T63" fmla="*/ 196850 h 531"/>
              <a:gd name="T64" fmla="*/ 22225 w 673"/>
              <a:gd name="T65" fmla="*/ 247650 h 531"/>
              <a:gd name="T66" fmla="*/ 22225 w 673"/>
              <a:gd name="T67" fmla="*/ 287338 h 531"/>
              <a:gd name="T68" fmla="*/ 22225 w 673"/>
              <a:gd name="T69" fmla="*/ 314325 h 531"/>
              <a:gd name="T70" fmla="*/ 49213 w 673"/>
              <a:gd name="T71" fmla="*/ 352425 h 531"/>
              <a:gd name="T72" fmla="*/ 61913 w 673"/>
              <a:gd name="T73" fmla="*/ 379413 h 531"/>
              <a:gd name="T74" fmla="*/ 100013 w 673"/>
              <a:gd name="T75" fmla="*/ 417513 h 531"/>
              <a:gd name="T76" fmla="*/ 127000 w 673"/>
              <a:gd name="T77" fmla="*/ 431800 h 531"/>
              <a:gd name="T78" fmla="*/ 179388 w 673"/>
              <a:gd name="T79" fmla="*/ 469900 h 531"/>
              <a:gd name="T80" fmla="*/ 204788 w 673"/>
              <a:gd name="T81" fmla="*/ 496888 h 531"/>
              <a:gd name="T82" fmla="*/ 231775 w 673"/>
              <a:gd name="T83" fmla="*/ 509588 h 531"/>
              <a:gd name="T84" fmla="*/ 269875 w 673"/>
              <a:gd name="T85" fmla="*/ 522288 h 531"/>
              <a:gd name="T86" fmla="*/ 296863 w 673"/>
              <a:gd name="T87" fmla="*/ 547688 h 531"/>
              <a:gd name="T88" fmla="*/ 334963 w 673"/>
              <a:gd name="T89" fmla="*/ 574675 h 531"/>
              <a:gd name="T90" fmla="*/ 334963 w 673"/>
              <a:gd name="T91" fmla="*/ 614363 h 531"/>
              <a:gd name="T92" fmla="*/ 349250 w 673"/>
              <a:gd name="T93" fmla="*/ 652463 h 531"/>
              <a:gd name="T94" fmla="*/ 349250 w 673"/>
              <a:gd name="T95" fmla="*/ 679450 h 531"/>
              <a:gd name="T96" fmla="*/ 349250 w 673"/>
              <a:gd name="T97" fmla="*/ 717550 h 531"/>
              <a:gd name="T98" fmla="*/ 322263 w 673"/>
              <a:gd name="T99" fmla="*/ 731838 h 531"/>
              <a:gd name="T100" fmla="*/ 282575 w 673"/>
              <a:gd name="T101" fmla="*/ 731838 h 531"/>
              <a:gd name="T102" fmla="*/ 244475 w 673"/>
              <a:gd name="T103" fmla="*/ 731838 h 531"/>
              <a:gd name="T104" fmla="*/ 217488 w 673"/>
              <a:gd name="T105" fmla="*/ 731838 h 531"/>
              <a:gd name="T106" fmla="*/ 179388 w 673"/>
              <a:gd name="T107" fmla="*/ 731838 h 531"/>
              <a:gd name="T108" fmla="*/ 152400 w 673"/>
              <a:gd name="T109" fmla="*/ 731838 h 531"/>
              <a:gd name="T110" fmla="*/ 100013 w 673"/>
              <a:gd name="T111" fmla="*/ 731838 h 531"/>
              <a:gd name="T112" fmla="*/ 74613 w 673"/>
              <a:gd name="T113" fmla="*/ 769938 h 531"/>
              <a:gd name="T114" fmla="*/ 49213 w 673"/>
              <a:gd name="T115" fmla="*/ 796925 h 531"/>
              <a:gd name="T116" fmla="*/ 0 w 673"/>
              <a:gd name="T117" fmla="*/ 841375 h 53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73" h="531">
                <a:moveTo>
                  <a:pt x="672" y="50"/>
                </a:moveTo>
                <a:lnTo>
                  <a:pt x="622" y="33"/>
                </a:lnTo>
                <a:lnTo>
                  <a:pt x="573" y="17"/>
                </a:lnTo>
                <a:lnTo>
                  <a:pt x="442" y="9"/>
                </a:lnTo>
                <a:lnTo>
                  <a:pt x="400" y="0"/>
                </a:lnTo>
                <a:lnTo>
                  <a:pt x="384" y="25"/>
                </a:lnTo>
                <a:lnTo>
                  <a:pt x="368" y="50"/>
                </a:lnTo>
                <a:lnTo>
                  <a:pt x="351" y="66"/>
                </a:lnTo>
                <a:lnTo>
                  <a:pt x="351" y="83"/>
                </a:lnTo>
                <a:lnTo>
                  <a:pt x="343" y="107"/>
                </a:lnTo>
                <a:lnTo>
                  <a:pt x="343" y="124"/>
                </a:lnTo>
                <a:lnTo>
                  <a:pt x="351" y="156"/>
                </a:lnTo>
                <a:lnTo>
                  <a:pt x="368" y="173"/>
                </a:lnTo>
                <a:lnTo>
                  <a:pt x="392" y="189"/>
                </a:lnTo>
                <a:lnTo>
                  <a:pt x="409" y="206"/>
                </a:lnTo>
                <a:lnTo>
                  <a:pt x="392" y="214"/>
                </a:lnTo>
                <a:lnTo>
                  <a:pt x="359" y="214"/>
                </a:lnTo>
                <a:lnTo>
                  <a:pt x="326" y="214"/>
                </a:lnTo>
                <a:lnTo>
                  <a:pt x="302" y="206"/>
                </a:lnTo>
                <a:lnTo>
                  <a:pt x="285" y="189"/>
                </a:lnTo>
                <a:lnTo>
                  <a:pt x="244" y="156"/>
                </a:lnTo>
                <a:lnTo>
                  <a:pt x="220" y="140"/>
                </a:lnTo>
                <a:lnTo>
                  <a:pt x="203" y="132"/>
                </a:lnTo>
                <a:lnTo>
                  <a:pt x="178" y="115"/>
                </a:lnTo>
                <a:lnTo>
                  <a:pt x="146" y="99"/>
                </a:lnTo>
                <a:lnTo>
                  <a:pt x="129" y="91"/>
                </a:lnTo>
                <a:lnTo>
                  <a:pt x="104" y="83"/>
                </a:lnTo>
                <a:lnTo>
                  <a:pt x="80" y="83"/>
                </a:lnTo>
                <a:lnTo>
                  <a:pt x="63" y="83"/>
                </a:lnTo>
                <a:lnTo>
                  <a:pt x="39" y="83"/>
                </a:lnTo>
                <a:lnTo>
                  <a:pt x="22" y="107"/>
                </a:lnTo>
                <a:lnTo>
                  <a:pt x="14" y="124"/>
                </a:lnTo>
                <a:lnTo>
                  <a:pt x="14" y="156"/>
                </a:lnTo>
                <a:lnTo>
                  <a:pt x="14" y="181"/>
                </a:lnTo>
                <a:lnTo>
                  <a:pt x="14" y="198"/>
                </a:lnTo>
                <a:lnTo>
                  <a:pt x="31" y="222"/>
                </a:lnTo>
                <a:lnTo>
                  <a:pt x="39" y="239"/>
                </a:lnTo>
                <a:lnTo>
                  <a:pt x="63" y="263"/>
                </a:lnTo>
                <a:lnTo>
                  <a:pt x="80" y="272"/>
                </a:lnTo>
                <a:lnTo>
                  <a:pt x="113" y="296"/>
                </a:lnTo>
                <a:lnTo>
                  <a:pt x="129" y="313"/>
                </a:lnTo>
                <a:lnTo>
                  <a:pt x="146" y="321"/>
                </a:lnTo>
                <a:lnTo>
                  <a:pt x="170" y="329"/>
                </a:lnTo>
                <a:lnTo>
                  <a:pt x="187" y="345"/>
                </a:lnTo>
                <a:lnTo>
                  <a:pt x="211" y="362"/>
                </a:lnTo>
                <a:lnTo>
                  <a:pt x="211" y="387"/>
                </a:lnTo>
                <a:lnTo>
                  <a:pt x="220" y="411"/>
                </a:lnTo>
                <a:lnTo>
                  <a:pt x="220" y="428"/>
                </a:lnTo>
                <a:lnTo>
                  <a:pt x="220" y="452"/>
                </a:lnTo>
                <a:lnTo>
                  <a:pt x="203" y="461"/>
                </a:lnTo>
                <a:lnTo>
                  <a:pt x="178" y="461"/>
                </a:lnTo>
                <a:lnTo>
                  <a:pt x="154" y="461"/>
                </a:lnTo>
                <a:lnTo>
                  <a:pt x="137" y="461"/>
                </a:lnTo>
                <a:lnTo>
                  <a:pt x="113" y="461"/>
                </a:lnTo>
                <a:lnTo>
                  <a:pt x="96" y="461"/>
                </a:lnTo>
                <a:lnTo>
                  <a:pt x="63" y="461"/>
                </a:lnTo>
                <a:lnTo>
                  <a:pt x="47" y="485"/>
                </a:lnTo>
                <a:lnTo>
                  <a:pt x="31" y="502"/>
                </a:lnTo>
                <a:lnTo>
                  <a:pt x="0" y="530"/>
                </a:lnTo>
              </a:path>
            </a:pathLst>
          </a:custGeom>
          <a:noFill/>
          <a:ln w="50800" cap="flat" cmpd="sng">
            <a:solidFill>
              <a:srgbClr val="FF0033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03" name="Freeform 63">
            <a:extLst>
              <a:ext uri="{FF2B5EF4-FFF2-40B4-BE49-F238E27FC236}">
                <a16:creationId xmlns:a16="http://schemas.microsoft.com/office/drawing/2014/main" id="{CECFED79-0EEA-DC46-82EE-144367C9B4C7}"/>
              </a:ext>
            </a:extLst>
          </p:cNvPr>
          <p:cNvSpPr>
            <a:spLocks/>
          </p:cNvSpPr>
          <p:nvPr/>
        </p:nvSpPr>
        <p:spPr bwMode="auto">
          <a:xfrm>
            <a:off x="3276600" y="1346200"/>
            <a:ext cx="2438400" cy="787400"/>
          </a:xfrm>
          <a:custGeom>
            <a:avLst/>
            <a:gdLst>
              <a:gd name="T0" fmla="*/ 0 w 1536"/>
              <a:gd name="T1" fmla="*/ 787400 h 496"/>
              <a:gd name="T2" fmla="*/ 228600 w 1536"/>
              <a:gd name="T3" fmla="*/ 711200 h 496"/>
              <a:gd name="T4" fmla="*/ 457200 w 1536"/>
              <a:gd name="T5" fmla="*/ 330200 h 496"/>
              <a:gd name="T6" fmla="*/ 990600 w 1536"/>
              <a:gd name="T7" fmla="*/ 330200 h 496"/>
              <a:gd name="T8" fmla="*/ 1219200 w 1536"/>
              <a:gd name="T9" fmla="*/ 25400 h 496"/>
              <a:gd name="T10" fmla="*/ 1676400 w 1536"/>
              <a:gd name="T11" fmla="*/ 177800 h 496"/>
              <a:gd name="T12" fmla="*/ 2209800 w 1536"/>
              <a:gd name="T13" fmla="*/ 254000 h 496"/>
              <a:gd name="T14" fmla="*/ 2438400 w 1536"/>
              <a:gd name="T15" fmla="*/ 254000 h 4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36" h="496">
                <a:moveTo>
                  <a:pt x="0" y="496"/>
                </a:moveTo>
                <a:cubicBezTo>
                  <a:pt x="48" y="496"/>
                  <a:pt x="96" y="496"/>
                  <a:pt x="144" y="448"/>
                </a:cubicBezTo>
                <a:cubicBezTo>
                  <a:pt x="192" y="400"/>
                  <a:pt x="208" y="248"/>
                  <a:pt x="288" y="208"/>
                </a:cubicBezTo>
                <a:cubicBezTo>
                  <a:pt x="368" y="168"/>
                  <a:pt x="544" y="240"/>
                  <a:pt x="624" y="208"/>
                </a:cubicBezTo>
                <a:cubicBezTo>
                  <a:pt x="704" y="176"/>
                  <a:pt x="696" y="32"/>
                  <a:pt x="768" y="16"/>
                </a:cubicBezTo>
                <a:cubicBezTo>
                  <a:pt x="840" y="0"/>
                  <a:pt x="952" y="88"/>
                  <a:pt x="1056" y="112"/>
                </a:cubicBezTo>
                <a:cubicBezTo>
                  <a:pt x="1160" y="136"/>
                  <a:pt x="1312" y="152"/>
                  <a:pt x="1392" y="160"/>
                </a:cubicBezTo>
                <a:cubicBezTo>
                  <a:pt x="1472" y="168"/>
                  <a:pt x="1504" y="164"/>
                  <a:pt x="1536" y="160"/>
                </a:cubicBezTo>
              </a:path>
            </a:pathLst>
          </a:custGeom>
          <a:noFill/>
          <a:ln w="57150" cap="flat" cmpd="sng">
            <a:solidFill>
              <a:srgbClr val="FF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04" name="Freeform 64">
            <a:extLst>
              <a:ext uri="{FF2B5EF4-FFF2-40B4-BE49-F238E27FC236}">
                <a16:creationId xmlns:a16="http://schemas.microsoft.com/office/drawing/2014/main" id="{D4610AD7-2BCB-264B-B178-5D2FDBD1B88A}"/>
              </a:ext>
            </a:extLst>
          </p:cNvPr>
          <p:cNvSpPr>
            <a:spLocks/>
          </p:cNvSpPr>
          <p:nvPr/>
        </p:nvSpPr>
        <p:spPr bwMode="auto">
          <a:xfrm>
            <a:off x="5181600" y="1752600"/>
            <a:ext cx="762000" cy="457200"/>
          </a:xfrm>
          <a:custGeom>
            <a:avLst/>
            <a:gdLst>
              <a:gd name="T0" fmla="*/ 0 w 480"/>
              <a:gd name="T1" fmla="*/ 457200 h 288"/>
              <a:gd name="T2" fmla="*/ 533400 w 480"/>
              <a:gd name="T3" fmla="*/ 304800 h 288"/>
              <a:gd name="T4" fmla="*/ 762000 w 480"/>
              <a:gd name="T5" fmla="*/ 0 h 2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0" h="288">
                <a:moveTo>
                  <a:pt x="0" y="288"/>
                </a:moveTo>
                <a:cubicBezTo>
                  <a:pt x="128" y="264"/>
                  <a:pt x="256" y="240"/>
                  <a:pt x="336" y="192"/>
                </a:cubicBezTo>
                <a:cubicBezTo>
                  <a:pt x="416" y="144"/>
                  <a:pt x="448" y="72"/>
                  <a:pt x="480" y="0"/>
                </a:cubicBezTo>
              </a:path>
            </a:pathLst>
          </a:custGeom>
          <a:noFill/>
          <a:ln w="57150" cap="flat" cmpd="sng">
            <a:solidFill>
              <a:srgbClr val="FF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05" name="Rectangle 65">
            <a:extLst>
              <a:ext uri="{FF2B5EF4-FFF2-40B4-BE49-F238E27FC236}">
                <a16:creationId xmlns:a16="http://schemas.microsoft.com/office/drawing/2014/main" id="{A590789E-D40A-C64B-89D8-994391C02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1828800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17</a:t>
            </a:r>
          </a:p>
        </p:txBody>
      </p:sp>
      <p:sp>
        <p:nvSpPr>
          <p:cNvPr id="317506" name="Rectangle 66">
            <a:extLst>
              <a:ext uri="{FF2B5EF4-FFF2-40B4-BE49-F238E27FC236}">
                <a16:creationId xmlns:a16="http://schemas.microsoft.com/office/drawing/2014/main" id="{BB8F351D-C26B-3F42-9E2A-1D31A278F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1447800"/>
            <a:ext cx="86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2865</a:t>
            </a:r>
          </a:p>
        </p:txBody>
      </p:sp>
      <p:pic>
        <p:nvPicPr>
          <p:cNvPr id="317507" name="Picture 67">
            <a:extLst>
              <a:ext uri="{FF2B5EF4-FFF2-40B4-BE49-F238E27FC236}">
                <a16:creationId xmlns:a16="http://schemas.microsoft.com/office/drawing/2014/main" id="{C981F940-FD37-4344-907D-7CD43A3BDD6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057400"/>
            <a:ext cx="547688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7510" name="Freeform 70">
            <a:extLst>
              <a:ext uri="{FF2B5EF4-FFF2-40B4-BE49-F238E27FC236}">
                <a16:creationId xmlns:a16="http://schemas.microsoft.com/office/drawing/2014/main" id="{AC754141-16F0-604F-98BD-1A0576750C14}"/>
              </a:ext>
            </a:extLst>
          </p:cNvPr>
          <p:cNvSpPr>
            <a:spLocks/>
          </p:cNvSpPr>
          <p:nvPr/>
        </p:nvSpPr>
        <p:spPr bwMode="auto">
          <a:xfrm>
            <a:off x="3302000" y="1651000"/>
            <a:ext cx="2108200" cy="2387600"/>
          </a:xfrm>
          <a:custGeom>
            <a:avLst/>
            <a:gdLst>
              <a:gd name="T0" fmla="*/ 660400 w 1328"/>
              <a:gd name="T1" fmla="*/ 2387600 h 1504"/>
              <a:gd name="T2" fmla="*/ 203200 w 1328"/>
              <a:gd name="T3" fmla="*/ 1701800 h 1504"/>
              <a:gd name="T4" fmla="*/ 127000 w 1328"/>
              <a:gd name="T5" fmla="*/ 635000 h 1504"/>
              <a:gd name="T6" fmla="*/ 965200 w 1328"/>
              <a:gd name="T7" fmla="*/ 177800 h 1504"/>
              <a:gd name="T8" fmla="*/ 1498600 w 1328"/>
              <a:gd name="T9" fmla="*/ 25400 h 1504"/>
              <a:gd name="T10" fmla="*/ 2108200 w 1328"/>
              <a:gd name="T11" fmla="*/ 25400 h 15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28" h="1504">
                <a:moveTo>
                  <a:pt x="416" y="1504"/>
                </a:moveTo>
                <a:cubicBezTo>
                  <a:pt x="300" y="1380"/>
                  <a:pt x="184" y="1256"/>
                  <a:pt x="128" y="1072"/>
                </a:cubicBezTo>
                <a:cubicBezTo>
                  <a:pt x="72" y="888"/>
                  <a:pt x="0" y="560"/>
                  <a:pt x="80" y="400"/>
                </a:cubicBezTo>
                <a:cubicBezTo>
                  <a:pt x="160" y="240"/>
                  <a:pt x="464" y="176"/>
                  <a:pt x="608" y="112"/>
                </a:cubicBezTo>
                <a:cubicBezTo>
                  <a:pt x="752" y="48"/>
                  <a:pt x="824" y="32"/>
                  <a:pt x="944" y="16"/>
                </a:cubicBezTo>
                <a:cubicBezTo>
                  <a:pt x="1064" y="0"/>
                  <a:pt x="1196" y="8"/>
                  <a:pt x="1328" y="16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lg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12" name="Line 72">
            <a:extLst>
              <a:ext uri="{FF2B5EF4-FFF2-40B4-BE49-F238E27FC236}">
                <a16:creationId xmlns:a16="http://schemas.microsoft.com/office/drawing/2014/main" id="{B05C3A9A-0C62-7C4C-9AB9-1C3C1AF6D39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1600200"/>
            <a:ext cx="1447800" cy="0"/>
          </a:xfrm>
          <a:prstGeom prst="line">
            <a:avLst/>
          </a:prstGeom>
          <a:noFill/>
          <a:ln w="57150" cmpd="thickThin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grpSp>
        <p:nvGrpSpPr>
          <p:cNvPr id="87062" name="Group 73">
            <a:extLst>
              <a:ext uri="{FF2B5EF4-FFF2-40B4-BE49-F238E27FC236}">
                <a16:creationId xmlns:a16="http://schemas.microsoft.com/office/drawing/2014/main" id="{611E3E2B-34E7-D645-AE83-2993E2AC7AFA}"/>
              </a:ext>
            </a:extLst>
          </p:cNvPr>
          <p:cNvGrpSpPr>
            <a:grpSpLocks/>
          </p:cNvGrpSpPr>
          <p:nvPr/>
        </p:nvGrpSpPr>
        <p:grpSpPr bwMode="auto">
          <a:xfrm>
            <a:off x="7086600" y="1066800"/>
            <a:ext cx="1905000" cy="1524000"/>
            <a:chOff x="1008" y="3264"/>
            <a:chExt cx="1200" cy="960"/>
          </a:xfrm>
        </p:grpSpPr>
        <p:grpSp>
          <p:nvGrpSpPr>
            <p:cNvPr id="87074" name="Group 74">
              <a:extLst>
                <a:ext uri="{FF2B5EF4-FFF2-40B4-BE49-F238E27FC236}">
                  <a16:creationId xmlns:a16="http://schemas.microsoft.com/office/drawing/2014/main" id="{45D8AF79-CA63-8D4E-AAA3-31F3A8415A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" y="3264"/>
              <a:ext cx="1200" cy="960"/>
              <a:chOff x="532" y="2260"/>
              <a:chExt cx="4120" cy="1144"/>
            </a:xfrm>
          </p:grpSpPr>
          <p:grpSp>
            <p:nvGrpSpPr>
              <p:cNvPr id="87076" name="Group 75">
                <a:extLst>
                  <a:ext uri="{FF2B5EF4-FFF2-40B4-BE49-F238E27FC236}">
                    <a16:creationId xmlns:a16="http://schemas.microsoft.com/office/drawing/2014/main" id="{FD3EDA35-4F08-DC40-BC28-20FB4856D5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9" y="2260"/>
                <a:ext cx="4033" cy="1144"/>
                <a:chOff x="619" y="2260"/>
                <a:chExt cx="4033" cy="1144"/>
              </a:xfrm>
            </p:grpSpPr>
            <p:sp>
              <p:nvSpPr>
                <p:cNvPr id="317516" name="Oval 76">
                  <a:extLst>
                    <a:ext uri="{FF2B5EF4-FFF2-40B4-BE49-F238E27FC236}">
                      <a16:creationId xmlns:a16="http://schemas.microsoft.com/office/drawing/2014/main" id="{5A675EBA-4045-E540-A831-EEE98405B5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1" y="2362"/>
                  <a:ext cx="3461" cy="872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7517" name="Oval 77">
                  <a:extLst>
                    <a:ext uri="{FF2B5EF4-FFF2-40B4-BE49-F238E27FC236}">
                      <a16:creationId xmlns:a16="http://schemas.microsoft.com/office/drawing/2014/main" id="{055CADD9-8816-834D-9FF5-52037B6F45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78" y="2362"/>
                  <a:ext cx="803" cy="126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7518" name="Oval 78">
                  <a:extLst>
                    <a:ext uri="{FF2B5EF4-FFF2-40B4-BE49-F238E27FC236}">
                      <a16:creationId xmlns:a16="http://schemas.microsoft.com/office/drawing/2014/main" id="{9D28FDE6-EB9E-014B-9DD0-C4615FDB16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328"/>
                  <a:ext cx="1147" cy="229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7519" name="Oval 79">
                  <a:extLst>
                    <a:ext uri="{FF2B5EF4-FFF2-40B4-BE49-F238E27FC236}">
                      <a16:creationId xmlns:a16="http://schemas.microsoft.com/office/drawing/2014/main" id="{0602FF02-8DD0-3841-AA94-F48C52301F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2" y="2260"/>
                  <a:ext cx="1377" cy="466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7520" name="Oval 80">
                  <a:extLst>
                    <a:ext uri="{FF2B5EF4-FFF2-40B4-BE49-F238E27FC236}">
                      <a16:creationId xmlns:a16="http://schemas.microsoft.com/office/drawing/2014/main" id="{6F070EA5-A4D6-594A-844E-76869E6573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" y="2463"/>
                  <a:ext cx="2534" cy="263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7521" name="Oval 81">
                  <a:extLst>
                    <a:ext uri="{FF2B5EF4-FFF2-40B4-BE49-F238E27FC236}">
                      <a16:creationId xmlns:a16="http://schemas.microsoft.com/office/drawing/2014/main" id="{4041DF13-E242-2C46-B271-DFFC900F16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8" y="2870"/>
                  <a:ext cx="1377" cy="534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7522" name="Oval 82">
                  <a:extLst>
                    <a:ext uri="{FF2B5EF4-FFF2-40B4-BE49-F238E27FC236}">
                      <a16:creationId xmlns:a16="http://schemas.microsoft.com/office/drawing/2014/main" id="{A5BFDE38-A59F-E243-9E35-6F25887A7A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19" y="2497"/>
                  <a:ext cx="1033" cy="297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7523" name="Oval 83">
                  <a:extLst>
                    <a:ext uri="{FF2B5EF4-FFF2-40B4-BE49-F238E27FC236}">
                      <a16:creationId xmlns:a16="http://schemas.microsoft.com/office/drawing/2014/main" id="{E8B43192-C437-8042-BC3D-91FC44E344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8" y="2633"/>
                  <a:ext cx="687" cy="534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7524" name="Oval 84">
                  <a:extLst>
                    <a:ext uri="{FF2B5EF4-FFF2-40B4-BE49-F238E27FC236}">
                      <a16:creationId xmlns:a16="http://schemas.microsoft.com/office/drawing/2014/main" id="{39CB0EE8-127E-C04E-BC8E-7EB4D529D7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35" y="2903"/>
                  <a:ext cx="687" cy="195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7525" name="Oval 85">
                  <a:extLst>
                    <a:ext uri="{FF2B5EF4-FFF2-40B4-BE49-F238E27FC236}">
                      <a16:creationId xmlns:a16="http://schemas.microsoft.com/office/drawing/2014/main" id="{72ED5E45-00CE-944A-988B-0109ACA5A2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8" y="3039"/>
                  <a:ext cx="683" cy="195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7526" name="Oval 86">
                  <a:extLst>
                    <a:ext uri="{FF2B5EF4-FFF2-40B4-BE49-F238E27FC236}">
                      <a16:creationId xmlns:a16="http://schemas.microsoft.com/office/drawing/2014/main" id="{E8765962-56D8-B247-8963-49848B8F52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45" y="3039"/>
                  <a:ext cx="1030" cy="195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</p:grpSp>
          <p:grpSp>
            <p:nvGrpSpPr>
              <p:cNvPr id="87077" name="Group 87">
                <a:extLst>
                  <a:ext uri="{FF2B5EF4-FFF2-40B4-BE49-F238E27FC236}">
                    <a16:creationId xmlns:a16="http://schemas.microsoft.com/office/drawing/2014/main" id="{98FA1C9F-C03C-6540-82F8-7C85CB07B9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2" y="2260"/>
                <a:ext cx="4033" cy="1144"/>
                <a:chOff x="532" y="2260"/>
                <a:chExt cx="4033" cy="1144"/>
              </a:xfrm>
            </p:grpSpPr>
            <p:sp>
              <p:nvSpPr>
                <p:cNvPr id="317528" name="Oval 88">
                  <a:extLst>
                    <a:ext uri="{FF2B5EF4-FFF2-40B4-BE49-F238E27FC236}">
                      <a16:creationId xmlns:a16="http://schemas.microsoft.com/office/drawing/2014/main" id="{B55C5789-BEE7-CF40-8C51-97CFA60D8F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9" y="2362"/>
                  <a:ext cx="3457" cy="872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7529" name="Oval 89">
                  <a:extLst>
                    <a:ext uri="{FF2B5EF4-FFF2-40B4-BE49-F238E27FC236}">
                      <a16:creationId xmlns:a16="http://schemas.microsoft.com/office/drawing/2014/main" id="{93BE116A-A5D7-2740-A206-70196362BC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2" y="2362"/>
                  <a:ext cx="803" cy="126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7530" name="Oval 90">
                  <a:extLst>
                    <a:ext uri="{FF2B5EF4-FFF2-40B4-BE49-F238E27FC236}">
                      <a16:creationId xmlns:a16="http://schemas.microsoft.com/office/drawing/2014/main" id="{557324F2-4AAC-1844-8176-3A780FAC51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73" y="2328"/>
                  <a:ext cx="1150" cy="229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7531" name="Oval 91">
                  <a:extLst>
                    <a:ext uri="{FF2B5EF4-FFF2-40B4-BE49-F238E27FC236}">
                      <a16:creationId xmlns:a16="http://schemas.microsoft.com/office/drawing/2014/main" id="{3CCC6DD7-C607-284C-A72F-3382DCBC0D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2" y="2260"/>
                  <a:ext cx="1377" cy="466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7532" name="Oval 92">
                  <a:extLst>
                    <a:ext uri="{FF2B5EF4-FFF2-40B4-BE49-F238E27FC236}">
                      <a16:creationId xmlns:a16="http://schemas.microsoft.com/office/drawing/2014/main" id="{6BBC5F54-6DDA-AA4E-949A-F25847D911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2" y="2463"/>
                  <a:ext cx="2530" cy="263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7533" name="Oval 93">
                  <a:extLst>
                    <a:ext uri="{FF2B5EF4-FFF2-40B4-BE49-F238E27FC236}">
                      <a16:creationId xmlns:a16="http://schemas.microsoft.com/office/drawing/2014/main" id="{75760069-7530-1941-9DED-0B9B5D8466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02" y="2870"/>
                  <a:ext cx="1377" cy="534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7534" name="Oval 94">
                  <a:extLst>
                    <a:ext uri="{FF2B5EF4-FFF2-40B4-BE49-F238E27FC236}">
                      <a16:creationId xmlns:a16="http://schemas.microsoft.com/office/drawing/2014/main" id="{E4AABA07-427F-A04C-B659-9572899B67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33" y="2497"/>
                  <a:ext cx="1033" cy="297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7535" name="Oval 95">
                  <a:extLst>
                    <a:ext uri="{FF2B5EF4-FFF2-40B4-BE49-F238E27FC236}">
                      <a16:creationId xmlns:a16="http://schemas.microsoft.com/office/drawing/2014/main" id="{6984746F-A90F-4543-ABB8-26C81923AB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2" y="2633"/>
                  <a:ext cx="687" cy="534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7536" name="Oval 96">
                  <a:extLst>
                    <a:ext uri="{FF2B5EF4-FFF2-40B4-BE49-F238E27FC236}">
                      <a16:creationId xmlns:a16="http://schemas.microsoft.com/office/drawing/2014/main" id="{ED44F3C5-356D-7B45-A1C0-68728CAE34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9" y="2903"/>
                  <a:ext cx="687" cy="195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7537" name="Oval 97">
                  <a:extLst>
                    <a:ext uri="{FF2B5EF4-FFF2-40B4-BE49-F238E27FC236}">
                      <a16:creationId xmlns:a16="http://schemas.microsoft.com/office/drawing/2014/main" id="{BBDDB73A-0254-F34C-A33F-630D5E86A1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2" y="3039"/>
                  <a:ext cx="683" cy="195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7538" name="Oval 98">
                  <a:extLst>
                    <a:ext uri="{FF2B5EF4-FFF2-40B4-BE49-F238E27FC236}">
                      <a16:creationId xmlns:a16="http://schemas.microsoft.com/office/drawing/2014/main" id="{49F59A84-0AF3-3040-A460-D7AF587CA5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59" y="3039"/>
                  <a:ext cx="1027" cy="195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</p:grpSp>
        </p:grpSp>
        <p:sp>
          <p:nvSpPr>
            <p:cNvPr id="317539" name="Text Box 99">
              <a:extLst>
                <a:ext uri="{FF2B5EF4-FFF2-40B4-BE49-F238E27FC236}">
                  <a16:creationId xmlns:a16="http://schemas.microsoft.com/office/drawing/2014/main" id="{3274D7E2-2044-A845-BCCF-7CD2F77448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" y="3456"/>
              <a:ext cx="812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  </a:t>
              </a:r>
              <a:r>
                <a: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Heavy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  Content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Web Farm</a:t>
              </a:r>
            </a:p>
          </p:txBody>
        </p:sp>
      </p:grpSp>
      <p:pic>
        <p:nvPicPr>
          <p:cNvPr id="317540" name="Picture 100">
            <a:extLst>
              <a:ext uri="{FF2B5EF4-FFF2-40B4-BE49-F238E27FC236}">
                <a16:creationId xmlns:a16="http://schemas.microsoft.com/office/drawing/2014/main" id="{F8BF633B-AC8F-4A4B-8A22-73BE295565E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47800"/>
            <a:ext cx="547688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7542" name="AutoShape 102">
            <a:extLst>
              <a:ext uri="{FF2B5EF4-FFF2-40B4-BE49-F238E27FC236}">
                <a16:creationId xmlns:a16="http://schemas.microsoft.com/office/drawing/2014/main" id="{A2EB07AA-0344-534F-9AC5-06A072C5F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514600"/>
            <a:ext cx="228600" cy="609600"/>
          </a:xfrm>
          <a:prstGeom prst="upArrow">
            <a:avLst>
              <a:gd name="adj1" fmla="val 50000"/>
              <a:gd name="adj2" fmla="val 66667"/>
            </a:avLst>
          </a:prstGeom>
          <a:solidFill>
            <a:schemeClr val="bg1"/>
          </a:solidFill>
          <a:ln w="38100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317543" name="Freeform 103">
            <a:extLst>
              <a:ext uri="{FF2B5EF4-FFF2-40B4-BE49-F238E27FC236}">
                <a16:creationId xmlns:a16="http://schemas.microsoft.com/office/drawing/2014/main" id="{A8505046-6273-694F-9FB0-D42110664964}"/>
              </a:ext>
            </a:extLst>
          </p:cNvPr>
          <p:cNvSpPr>
            <a:spLocks/>
          </p:cNvSpPr>
          <p:nvPr/>
        </p:nvSpPr>
        <p:spPr bwMode="auto">
          <a:xfrm>
            <a:off x="3403600" y="1752600"/>
            <a:ext cx="2159000" cy="2209800"/>
          </a:xfrm>
          <a:custGeom>
            <a:avLst/>
            <a:gdLst>
              <a:gd name="T0" fmla="*/ 2159000 w 1360"/>
              <a:gd name="T1" fmla="*/ 0 h 1392"/>
              <a:gd name="T2" fmla="*/ 1397000 w 1360"/>
              <a:gd name="T3" fmla="*/ 152400 h 1392"/>
              <a:gd name="T4" fmla="*/ 177800 w 1360"/>
              <a:gd name="T5" fmla="*/ 533400 h 1392"/>
              <a:gd name="T6" fmla="*/ 330200 w 1360"/>
              <a:gd name="T7" fmla="*/ 1676400 h 1392"/>
              <a:gd name="T8" fmla="*/ 635000 w 1360"/>
              <a:gd name="T9" fmla="*/ 2209800 h 13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60" h="1392">
                <a:moveTo>
                  <a:pt x="1360" y="0"/>
                </a:moveTo>
                <a:cubicBezTo>
                  <a:pt x="1224" y="20"/>
                  <a:pt x="1088" y="40"/>
                  <a:pt x="880" y="96"/>
                </a:cubicBezTo>
                <a:cubicBezTo>
                  <a:pt x="672" y="152"/>
                  <a:pt x="224" y="176"/>
                  <a:pt x="112" y="336"/>
                </a:cubicBezTo>
                <a:cubicBezTo>
                  <a:pt x="0" y="496"/>
                  <a:pt x="160" y="880"/>
                  <a:pt x="208" y="1056"/>
                </a:cubicBezTo>
                <a:cubicBezTo>
                  <a:pt x="256" y="1232"/>
                  <a:pt x="328" y="1312"/>
                  <a:pt x="400" y="1392"/>
                </a:cubicBezTo>
              </a:path>
            </a:pathLst>
          </a:custGeom>
          <a:noFill/>
          <a:ln w="762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44" name="Rectangle 104">
            <a:extLst>
              <a:ext uri="{FF2B5EF4-FFF2-40B4-BE49-F238E27FC236}">
                <a16:creationId xmlns:a16="http://schemas.microsoft.com/office/drawing/2014/main" id="{64974067-21C5-E149-A344-96CCA8F71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4267200"/>
            <a:ext cx="1600200" cy="304800"/>
          </a:xfrm>
          <a:prstGeom prst="rect">
            <a:avLst/>
          </a:prstGeom>
          <a:solidFill>
            <a:srgbClr val="333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192.44.78.0/24</a:t>
            </a:r>
          </a:p>
        </p:txBody>
      </p:sp>
      <p:sp>
        <p:nvSpPr>
          <p:cNvPr id="317545" name="Rectangle 105">
            <a:extLst>
              <a:ext uri="{FF2B5EF4-FFF2-40B4-BE49-F238E27FC236}">
                <a16:creationId xmlns:a16="http://schemas.microsoft.com/office/drawing/2014/main" id="{A1317945-C0B8-8446-9AA1-F03207889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590800"/>
            <a:ext cx="1795463" cy="58102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192.44.78.0/24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MED = 15</a:t>
            </a:r>
          </a:p>
        </p:txBody>
      </p:sp>
      <p:sp>
        <p:nvSpPr>
          <p:cNvPr id="317546" name="Rectangle 106">
            <a:extLst>
              <a:ext uri="{FF2B5EF4-FFF2-40B4-BE49-F238E27FC236}">
                <a16:creationId xmlns:a16="http://schemas.microsoft.com/office/drawing/2014/main" id="{808BEBC3-7393-BE49-AC9A-A89898A27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2514600"/>
            <a:ext cx="1795463" cy="58102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192.44.78.0/24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MED = 56</a:t>
            </a:r>
          </a:p>
        </p:txBody>
      </p:sp>
      <p:sp>
        <p:nvSpPr>
          <p:cNvPr id="317549" name="Text Box 109">
            <a:extLst>
              <a:ext uri="{FF2B5EF4-FFF2-40B4-BE49-F238E27FC236}">
                <a16:creationId xmlns:a16="http://schemas.microsoft.com/office/drawing/2014/main" id="{40CE29CC-E57D-D241-99F5-37B9EC82D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800600"/>
            <a:ext cx="8764588" cy="822325"/>
          </a:xfrm>
          <a:prstGeom prst="rect">
            <a:avLst/>
          </a:prstGeom>
          <a:solidFill>
            <a:srgbClr val="FF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This means that MEDs must be considered BEFORE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IGP distance!</a:t>
            </a:r>
          </a:p>
        </p:txBody>
      </p:sp>
      <p:sp>
        <p:nvSpPr>
          <p:cNvPr id="317550" name="Rectangle 110">
            <a:extLst>
              <a:ext uri="{FF2B5EF4-FFF2-40B4-BE49-F238E27FC236}">
                <a16:creationId xmlns:a16="http://schemas.microsoft.com/office/drawing/2014/main" id="{2D9FC0F7-3702-BD4D-A638-B9927A2F4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371600"/>
            <a:ext cx="14176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Prefer lower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MED values</a:t>
            </a:r>
          </a:p>
        </p:txBody>
      </p:sp>
      <p:sp>
        <p:nvSpPr>
          <p:cNvPr id="317551" name="Text Box 111">
            <a:extLst>
              <a:ext uri="{FF2B5EF4-FFF2-40B4-BE49-F238E27FC236}">
                <a16:creationId xmlns:a16="http://schemas.microsoft.com/office/drawing/2014/main" id="{61BB9DF6-1763-954B-806D-61E67A4FD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867400"/>
            <a:ext cx="6038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Note1 : some providers will not listen to MEDs </a:t>
            </a:r>
          </a:p>
        </p:txBody>
      </p:sp>
      <p:sp>
        <p:nvSpPr>
          <p:cNvPr id="317552" name="AutoShape 112">
            <a:extLst>
              <a:ext uri="{FF2B5EF4-FFF2-40B4-BE49-F238E27FC236}">
                <a16:creationId xmlns:a16="http://schemas.microsoft.com/office/drawing/2014/main" id="{CCD586CB-90A4-FB42-9E28-34CF665A9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438400"/>
            <a:ext cx="228600" cy="609600"/>
          </a:xfrm>
          <a:prstGeom prst="upArrow">
            <a:avLst>
              <a:gd name="adj1" fmla="val 50000"/>
              <a:gd name="adj2" fmla="val 66667"/>
            </a:avLst>
          </a:prstGeom>
          <a:solidFill>
            <a:schemeClr val="bg1"/>
          </a:solidFill>
          <a:ln w="38100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317553" name="Text Box 113">
            <a:extLst>
              <a:ext uri="{FF2B5EF4-FFF2-40B4-BE49-F238E27FC236}">
                <a16:creationId xmlns:a16="http://schemas.microsoft.com/office/drawing/2014/main" id="{CBD9FD51-A2FD-CC45-B216-AECB18978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248400"/>
            <a:ext cx="5975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Note2 : MEDs need not be tied to IGP distance</a:t>
            </a:r>
          </a:p>
        </p:txBody>
      </p:sp>
    </p:spTree>
    <p:extLst>
      <p:ext uri="{BB962C8B-B14F-4D97-AF65-F5344CB8AC3E}">
        <p14:creationId xmlns:p14="http://schemas.microsoft.com/office/powerpoint/2010/main" val="23863289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optimizations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Pipelining</a:t>
            </a:r>
          </a:p>
          <a:p>
            <a:pPr lvl="1"/>
            <a:r>
              <a:rPr lang="en-US" dirty="0"/>
              <a:t>Send several requests at once</a:t>
            </a:r>
          </a:p>
          <a:p>
            <a:r>
              <a:rPr lang="en-US" dirty="0"/>
              <a:t>HTTP/2</a:t>
            </a:r>
          </a:p>
          <a:p>
            <a:pPr lvl="1"/>
            <a:r>
              <a:rPr lang="en-US" dirty="0"/>
              <a:t>Push resources</a:t>
            </a:r>
          </a:p>
        </p:txBody>
      </p:sp>
      <p:sp>
        <p:nvSpPr>
          <p:cNvPr id="9" name="Line 17"/>
          <p:cNvSpPr>
            <a:spLocks noChangeShapeType="1"/>
          </p:cNvSpPr>
          <p:nvPr/>
        </p:nvSpPr>
        <p:spPr bwMode="auto">
          <a:xfrm>
            <a:off x="6130925" y="2722563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Line 18"/>
          <p:cNvSpPr>
            <a:spLocks noChangeShapeType="1"/>
          </p:cNvSpPr>
          <p:nvPr/>
        </p:nvSpPr>
        <p:spPr bwMode="auto">
          <a:xfrm flipH="1">
            <a:off x="6116638" y="3160713"/>
            <a:ext cx="1673225" cy="403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Line 19"/>
          <p:cNvSpPr>
            <a:spLocks noChangeShapeType="1"/>
          </p:cNvSpPr>
          <p:nvPr/>
        </p:nvSpPr>
        <p:spPr bwMode="auto">
          <a:xfrm>
            <a:off x="6124575" y="3668713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Line 20"/>
          <p:cNvSpPr>
            <a:spLocks noChangeShapeType="1"/>
          </p:cNvSpPr>
          <p:nvPr/>
        </p:nvSpPr>
        <p:spPr bwMode="auto">
          <a:xfrm flipH="1">
            <a:off x="6140450" y="4151313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utoShape 21"/>
          <p:cNvSpPr>
            <a:spLocks/>
          </p:cNvSpPr>
          <p:nvPr/>
        </p:nvSpPr>
        <p:spPr bwMode="auto">
          <a:xfrm>
            <a:off x="7902575" y="4384559"/>
            <a:ext cx="105347" cy="715976"/>
          </a:xfrm>
          <a:prstGeom prst="rightBrace">
            <a:avLst>
              <a:gd name="adj1" fmla="val 2039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4" name="Line 23"/>
          <p:cNvSpPr>
            <a:spLocks noChangeShapeType="1"/>
          </p:cNvSpPr>
          <p:nvPr/>
        </p:nvSpPr>
        <p:spPr bwMode="auto">
          <a:xfrm>
            <a:off x="5726113" y="2697163"/>
            <a:ext cx="390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4595813" y="2409825"/>
            <a:ext cx="12319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initiate TCP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connection</a:t>
            </a:r>
          </a:p>
        </p:txBody>
      </p:sp>
      <p:sp>
        <p:nvSpPr>
          <p:cNvPr id="16" name="AutoShape 25"/>
          <p:cNvSpPr>
            <a:spLocks/>
          </p:cNvSpPr>
          <p:nvPr/>
        </p:nvSpPr>
        <p:spPr bwMode="auto">
          <a:xfrm>
            <a:off x="5861050" y="2747963"/>
            <a:ext cx="128588" cy="803275"/>
          </a:xfrm>
          <a:prstGeom prst="leftBrace">
            <a:avLst>
              <a:gd name="adj1" fmla="val 5205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5378450" y="2959100"/>
            <a:ext cx="57785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RTT</a:t>
            </a:r>
          </a:p>
        </p:txBody>
      </p:sp>
      <p:sp>
        <p:nvSpPr>
          <p:cNvPr id="18" name="Line 27"/>
          <p:cNvSpPr>
            <a:spLocks noChangeShapeType="1"/>
          </p:cNvSpPr>
          <p:nvPr/>
        </p:nvSpPr>
        <p:spPr bwMode="auto">
          <a:xfrm>
            <a:off x="5775325" y="3602038"/>
            <a:ext cx="354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utoShape 29"/>
          <p:cNvSpPr>
            <a:spLocks/>
          </p:cNvSpPr>
          <p:nvPr/>
        </p:nvSpPr>
        <p:spPr bwMode="auto">
          <a:xfrm>
            <a:off x="5867400" y="3657600"/>
            <a:ext cx="128588" cy="803275"/>
          </a:xfrm>
          <a:prstGeom prst="leftBrace">
            <a:avLst>
              <a:gd name="adj1" fmla="val 5205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" name="Text Box 30"/>
          <p:cNvSpPr txBox="1">
            <a:spLocks noChangeArrowheads="1"/>
          </p:cNvSpPr>
          <p:nvPr/>
        </p:nvSpPr>
        <p:spPr bwMode="auto">
          <a:xfrm>
            <a:off x="5397500" y="3881438"/>
            <a:ext cx="57785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RTT</a:t>
            </a:r>
          </a:p>
        </p:txBody>
      </p:sp>
      <p:sp>
        <p:nvSpPr>
          <p:cNvPr id="21" name="Line 35"/>
          <p:cNvSpPr>
            <a:spLocks noChangeShapeType="1"/>
          </p:cNvSpPr>
          <p:nvPr/>
        </p:nvSpPr>
        <p:spPr bwMode="auto">
          <a:xfrm flipH="1">
            <a:off x="5786438" y="4591050"/>
            <a:ext cx="3429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43"/>
          <p:cNvGrpSpPr>
            <a:grpSpLocks/>
          </p:cNvGrpSpPr>
          <p:nvPr/>
        </p:nvGrpSpPr>
        <p:grpSpPr bwMode="auto">
          <a:xfrm>
            <a:off x="7607300" y="1717675"/>
            <a:ext cx="423863" cy="684213"/>
            <a:chOff x="4140" y="429"/>
            <a:chExt cx="1425" cy="2396"/>
          </a:xfrm>
        </p:grpSpPr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45"/>
            <p:cNvSpPr>
              <a:spLocks noChangeArrowheads="1"/>
            </p:cNvSpPr>
            <p:nvPr/>
          </p:nvSpPr>
          <p:spPr bwMode="auto">
            <a:xfrm>
              <a:off x="4204" y="429"/>
              <a:ext cx="1051" cy="2285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8" name="Freeform 46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47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48"/>
            <p:cNvSpPr>
              <a:spLocks noChangeArrowheads="1"/>
            </p:cNvSpPr>
            <p:nvPr/>
          </p:nvSpPr>
          <p:spPr bwMode="auto">
            <a:xfrm>
              <a:off x="4209" y="690"/>
              <a:ext cx="598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1" name="Group 49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56" name="AutoShape 50"/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26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7" name="AutoShape 51"/>
              <p:cNvSpPr>
                <a:spLocks noChangeArrowheads="1"/>
              </p:cNvSpPr>
              <p:nvPr/>
            </p:nvSpPr>
            <p:spPr bwMode="auto">
              <a:xfrm>
                <a:off x="627" y="2584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2" name="Rectangle 52"/>
            <p:cNvSpPr>
              <a:spLocks noChangeArrowheads="1"/>
            </p:cNvSpPr>
            <p:nvPr/>
          </p:nvSpPr>
          <p:spPr bwMode="auto">
            <a:xfrm>
              <a:off x="4225" y="1018"/>
              <a:ext cx="592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3" name="Group 53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54" name="AutoShape 54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6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5" name="AutoShape 55"/>
              <p:cNvSpPr>
                <a:spLocks noChangeArrowheads="1"/>
              </p:cNvSpPr>
              <p:nvPr/>
            </p:nvSpPr>
            <p:spPr bwMode="auto">
              <a:xfrm>
                <a:off x="629" y="2587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4" name="Rectangle 56"/>
            <p:cNvSpPr>
              <a:spLocks noChangeArrowheads="1"/>
            </p:cNvSpPr>
            <p:nvPr/>
          </p:nvSpPr>
          <p:spPr bwMode="auto">
            <a:xfrm>
              <a:off x="4215" y="1357"/>
              <a:ext cx="598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5" name="Rectangle 57"/>
            <p:cNvSpPr>
              <a:spLocks noChangeArrowheads="1"/>
            </p:cNvSpPr>
            <p:nvPr/>
          </p:nvSpPr>
          <p:spPr bwMode="auto">
            <a:xfrm>
              <a:off x="4225" y="1658"/>
              <a:ext cx="598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6" name="Group 58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52" name="AutoShape 59"/>
              <p:cNvSpPr>
                <a:spLocks noChangeArrowheads="1"/>
              </p:cNvSpPr>
              <p:nvPr/>
            </p:nvSpPr>
            <p:spPr bwMode="auto">
              <a:xfrm>
                <a:off x="611" y="2581"/>
                <a:ext cx="731" cy="12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3" name="AutoShape 60"/>
              <p:cNvSpPr>
                <a:spLocks noChangeArrowheads="1"/>
              </p:cNvSpPr>
              <p:nvPr/>
            </p:nvSpPr>
            <p:spPr bwMode="auto">
              <a:xfrm>
                <a:off x="624" y="2586"/>
                <a:ext cx="698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7" name="Freeform 61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oup 62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50" name="AutoShape 63"/>
              <p:cNvSpPr>
                <a:spLocks noChangeArrowheads="1"/>
              </p:cNvSpPr>
              <p:nvPr/>
            </p:nvSpPr>
            <p:spPr bwMode="auto">
              <a:xfrm>
                <a:off x="612" y="2576"/>
                <a:ext cx="725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1" name="AutoShape 64"/>
              <p:cNvSpPr>
                <a:spLocks noChangeArrowheads="1"/>
              </p:cNvSpPr>
              <p:nvPr/>
            </p:nvSpPr>
            <p:spPr bwMode="auto">
              <a:xfrm>
                <a:off x="626" y="2587"/>
                <a:ext cx="691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9" name="Rectangle 65"/>
            <p:cNvSpPr>
              <a:spLocks noChangeArrowheads="1"/>
            </p:cNvSpPr>
            <p:nvPr/>
          </p:nvSpPr>
          <p:spPr bwMode="auto">
            <a:xfrm>
              <a:off x="5250" y="429"/>
              <a:ext cx="69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0" name="Freeform 66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67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68"/>
            <p:cNvSpPr>
              <a:spLocks noChangeArrowheads="1"/>
            </p:cNvSpPr>
            <p:nvPr/>
          </p:nvSpPr>
          <p:spPr bwMode="auto">
            <a:xfrm>
              <a:off x="5517" y="2614"/>
              <a:ext cx="48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3" name="Freeform 69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AutoShape 70"/>
            <p:cNvSpPr>
              <a:spLocks noChangeArrowheads="1"/>
            </p:cNvSpPr>
            <p:nvPr/>
          </p:nvSpPr>
          <p:spPr bwMode="auto">
            <a:xfrm>
              <a:off x="4140" y="2680"/>
              <a:ext cx="1201" cy="145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5" name="AutoShape 71"/>
            <p:cNvSpPr>
              <a:spLocks noChangeArrowheads="1"/>
            </p:cNvSpPr>
            <p:nvPr/>
          </p:nvSpPr>
          <p:spPr bwMode="auto">
            <a:xfrm>
              <a:off x="4204" y="2708"/>
              <a:ext cx="1073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6" name="Oval 72"/>
            <p:cNvSpPr>
              <a:spLocks noChangeArrowheads="1"/>
            </p:cNvSpPr>
            <p:nvPr/>
          </p:nvSpPr>
          <p:spPr bwMode="auto">
            <a:xfrm>
              <a:off x="4305" y="2380"/>
              <a:ext cx="160" cy="14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7" name="Oval 73"/>
            <p:cNvSpPr>
              <a:spLocks noChangeArrowheads="1"/>
            </p:cNvSpPr>
            <p:nvPr/>
          </p:nvSpPr>
          <p:spPr bwMode="auto">
            <a:xfrm>
              <a:off x="4487" y="2386"/>
              <a:ext cx="160" cy="13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8" name="Oval 74"/>
            <p:cNvSpPr>
              <a:spLocks noChangeArrowheads="1"/>
            </p:cNvSpPr>
            <p:nvPr/>
          </p:nvSpPr>
          <p:spPr bwMode="auto">
            <a:xfrm>
              <a:off x="4663" y="2380"/>
              <a:ext cx="155" cy="139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9" name="Rectangle 75"/>
            <p:cNvSpPr>
              <a:spLocks noChangeArrowheads="1"/>
            </p:cNvSpPr>
            <p:nvPr/>
          </p:nvSpPr>
          <p:spPr bwMode="auto">
            <a:xfrm>
              <a:off x="5063" y="1835"/>
              <a:ext cx="85" cy="762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58" name="Group 76"/>
          <p:cNvGrpSpPr>
            <a:grpSpLocks/>
          </p:cNvGrpSpPr>
          <p:nvPr/>
        </p:nvGrpSpPr>
        <p:grpSpPr bwMode="auto">
          <a:xfrm>
            <a:off x="5605463" y="1739900"/>
            <a:ext cx="698500" cy="709613"/>
            <a:chOff x="-44" y="1473"/>
            <a:chExt cx="981" cy="1105"/>
          </a:xfrm>
        </p:grpSpPr>
        <p:pic>
          <p:nvPicPr>
            <p:cNvPr id="59" name="Picture 77" descr="desktop_computer_stylized_medi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Freeform 7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2" name="Line 20"/>
          <p:cNvSpPr>
            <a:spLocks noChangeShapeType="1"/>
          </p:cNvSpPr>
          <p:nvPr/>
        </p:nvSpPr>
        <p:spPr bwMode="auto">
          <a:xfrm flipH="1">
            <a:off x="6132473" y="4458213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Text Box 36"/>
          <p:cNvSpPr txBox="1">
            <a:spLocks noChangeArrowheads="1"/>
          </p:cNvSpPr>
          <p:nvPr/>
        </p:nvSpPr>
        <p:spPr bwMode="auto">
          <a:xfrm>
            <a:off x="4961059" y="3337058"/>
            <a:ext cx="926857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request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file</a:t>
            </a:r>
          </a:p>
        </p:txBody>
      </p:sp>
      <p:sp>
        <p:nvSpPr>
          <p:cNvPr id="66" name="Line 20"/>
          <p:cNvSpPr>
            <a:spLocks noChangeShapeType="1"/>
          </p:cNvSpPr>
          <p:nvPr/>
        </p:nvSpPr>
        <p:spPr bwMode="auto">
          <a:xfrm flipH="1">
            <a:off x="6152702" y="4714334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Line 20"/>
          <p:cNvSpPr>
            <a:spLocks noChangeShapeType="1"/>
          </p:cNvSpPr>
          <p:nvPr/>
        </p:nvSpPr>
        <p:spPr bwMode="auto">
          <a:xfrm flipH="1">
            <a:off x="6152316" y="4969092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ext Box 36"/>
          <p:cNvSpPr txBox="1">
            <a:spLocks noChangeArrowheads="1"/>
          </p:cNvSpPr>
          <p:nvPr/>
        </p:nvSpPr>
        <p:spPr bwMode="auto">
          <a:xfrm>
            <a:off x="7991451" y="3759364"/>
            <a:ext cx="628698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send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file</a:t>
            </a:r>
          </a:p>
        </p:txBody>
      </p:sp>
      <p:sp>
        <p:nvSpPr>
          <p:cNvPr id="70" name="Text Box 36"/>
          <p:cNvSpPr txBox="1">
            <a:spLocks noChangeArrowheads="1"/>
          </p:cNvSpPr>
          <p:nvPr/>
        </p:nvSpPr>
        <p:spPr bwMode="auto">
          <a:xfrm>
            <a:off x="8031163" y="4539538"/>
            <a:ext cx="833883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push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objects</a:t>
            </a:r>
          </a:p>
        </p:txBody>
      </p:sp>
      <p:sp>
        <p:nvSpPr>
          <p:cNvPr id="65" name="Line 15"/>
          <p:cNvSpPr>
            <a:spLocks noChangeShapeType="1"/>
          </p:cNvSpPr>
          <p:nvPr/>
        </p:nvSpPr>
        <p:spPr bwMode="auto">
          <a:xfrm>
            <a:off x="6116638" y="2490788"/>
            <a:ext cx="0" cy="338328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Line 16"/>
          <p:cNvSpPr>
            <a:spLocks noChangeShapeType="1"/>
          </p:cNvSpPr>
          <p:nvPr/>
        </p:nvSpPr>
        <p:spPr bwMode="auto">
          <a:xfrm>
            <a:off x="7807325" y="2484438"/>
            <a:ext cx="0" cy="338328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Text Box 37"/>
          <p:cNvSpPr txBox="1">
            <a:spLocks noChangeArrowheads="1"/>
          </p:cNvSpPr>
          <p:nvPr/>
        </p:nvSpPr>
        <p:spPr bwMode="auto">
          <a:xfrm>
            <a:off x="5891213" y="5845178"/>
            <a:ext cx="56832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time</a:t>
            </a:r>
          </a:p>
        </p:txBody>
      </p:sp>
      <p:sp>
        <p:nvSpPr>
          <p:cNvPr id="72" name="Text Box 38"/>
          <p:cNvSpPr txBox="1">
            <a:spLocks noChangeArrowheads="1"/>
          </p:cNvSpPr>
          <p:nvPr/>
        </p:nvSpPr>
        <p:spPr bwMode="auto">
          <a:xfrm>
            <a:off x="7569200" y="5827716"/>
            <a:ext cx="568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time</a:t>
            </a:r>
          </a:p>
        </p:txBody>
      </p:sp>
      <p:pic>
        <p:nvPicPr>
          <p:cNvPr id="73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" y="1225902"/>
            <a:ext cx="466344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349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optimizations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Pipelining</a:t>
            </a:r>
          </a:p>
          <a:p>
            <a:pPr lvl="1"/>
            <a:r>
              <a:rPr lang="en-US" dirty="0"/>
              <a:t>Send several requests at once</a:t>
            </a:r>
          </a:p>
          <a:p>
            <a:r>
              <a:rPr lang="en-US" dirty="0"/>
              <a:t>HTTP/2</a:t>
            </a:r>
          </a:p>
          <a:p>
            <a:pPr lvl="1"/>
            <a:r>
              <a:rPr lang="en-US" dirty="0"/>
              <a:t>Push resources</a:t>
            </a:r>
          </a:p>
          <a:p>
            <a:r>
              <a:rPr lang="en-US" dirty="0"/>
              <a:t>QUIC</a:t>
            </a:r>
          </a:p>
          <a:p>
            <a:pPr lvl="1"/>
            <a:r>
              <a:rPr lang="en-US" dirty="0"/>
              <a:t>Eliminate first RTT</a:t>
            </a:r>
          </a:p>
        </p:txBody>
      </p:sp>
      <p:sp>
        <p:nvSpPr>
          <p:cNvPr id="7" name="Line 15"/>
          <p:cNvSpPr>
            <a:spLocks noChangeShapeType="1"/>
          </p:cNvSpPr>
          <p:nvPr/>
        </p:nvSpPr>
        <p:spPr bwMode="auto">
          <a:xfrm>
            <a:off x="6116638" y="2490788"/>
            <a:ext cx="0" cy="283210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Line 16"/>
          <p:cNvSpPr>
            <a:spLocks noChangeShapeType="1"/>
          </p:cNvSpPr>
          <p:nvPr/>
        </p:nvSpPr>
        <p:spPr bwMode="auto">
          <a:xfrm>
            <a:off x="7807325" y="2484438"/>
            <a:ext cx="0" cy="2881312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Line 17"/>
          <p:cNvSpPr>
            <a:spLocks noChangeShapeType="1"/>
          </p:cNvSpPr>
          <p:nvPr/>
        </p:nvSpPr>
        <p:spPr bwMode="auto">
          <a:xfrm>
            <a:off x="6124575" y="3320323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Line 19"/>
          <p:cNvSpPr>
            <a:spLocks noChangeShapeType="1"/>
          </p:cNvSpPr>
          <p:nvPr/>
        </p:nvSpPr>
        <p:spPr bwMode="auto">
          <a:xfrm>
            <a:off x="6124575" y="3668713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Line 20"/>
          <p:cNvSpPr>
            <a:spLocks noChangeShapeType="1"/>
          </p:cNvSpPr>
          <p:nvPr/>
        </p:nvSpPr>
        <p:spPr bwMode="auto">
          <a:xfrm flipH="1">
            <a:off x="6140450" y="4151313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utoShape 21"/>
          <p:cNvSpPr>
            <a:spLocks/>
          </p:cNvSpPr>
          <p:nvPr/>
        </p:nvSpPr>
        <p:spPr bwMode="auto">
          <a:xfrm>
            <a:off x="7902575" y="4384559"/>
            <a:ext cx="105347" cy="715976"/>
          </a:xfrm>
          <a:prstGeom prst="rightBrace">
            <a:avLst>
              <a:gd name="adj1" fmla="val 2039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4" name="Line 23"/>
          <p:cNvSpPr>
            <a:spLocks noChangeShapeType="1"/>
          </p:cNvSpPr>
          <p:nvPr/>
        </p:nvSpPr>
        <p:spPr bwMode="auto">
          <a:xfrm>
            <a:off x="5749925" y="3280135"/>
            <a:ext cx="390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4619625" y="2992797"/>
            <a:ext cx="1346844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initiate QUIC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connection</a:t>
            </a:r>
          </a:p>
        </p:txBody>
      </p:sp>
      <p:sp>
        <p:nvSpPr>
          <p:cNvPr id="18" name="Line 27"/>
          <p:cNvSpPr>
            <a:spLocks noChangeShapeType="1"/>
          </p:cNvSpPr>
          <p:nvPr/>
        </p:nvSpPr>
        <p:spPr bwMode="auto">
          <a:xfrm>
            <a:off x="5775325" y="3602038"/>
            <a:ext cx="354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utoShape 29"/>
          <p:cNvSpPr>
            <a:spLocks/>
          </p:cNvSpPr>
          <p:nvPr/>
        </p:nvSpPr>
        <p:spPr bwMode="auto">
          <a:xfrm>
            <a:off x="5867400" y="3657600"/>
            <a:ext cx="128588" cy="803275"/>
          </a:xfrm>
          <a:prstGeom prst="leftBrace">
            <a:avLst>
              <a:gd name="adj1" fmla="val 5205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" name="Text Box 30"/>
          <p:cNvSpPr txBox="1">
            <a:spLocks noChangeArrowheads="1"/>
          </p:cNvSpPr>
          <p:nvPr/>
        </p:nvSpPr>
        <p:spPr bwMode="auto">
          <a:xfrm>
            <a:off x="5397500" y="3881438"/>
            <a:ext cx="57785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RTT</a:t>
            </a:r>
          </a:p>
        </p:txBody>
      </p:sp>
      <p:sp>
        <p:nvSpPr>
          <p:cNvPr id="21" name="Line 35"/>
          <p:cNvSpPr>
            <a:spLocks noChangeShapeType="1"/>
          </p:cNvSpPr>
          <p:nvPr/>
        </p:nvSpPr>
        <p:spPr bwMode="auto">
          <a:xfrm flipH="1">
            <a:off x="5786438" y="4591050"/>
            <a:ext cx="3429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 Box 37"/>
          <p:cNvSpPr txBox="1">
            <a:spLocks noChangeArrowheads="1"/>
          </p:cNvSpPr>
          <p:nvPr/>
        </p:nvSpPr>
        <p:spPr bwMode="auto">
          <a:xfrm>
            <a:off x="5891213" y="5337175"/>
            <a:ext cx="56832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time</a:t>
            </a:r>
          </a:p>
        </p:txBody>
      </p:sp>
      <p:sp>
        <p:nvSpPr>
          <p:cNvPr id="24" name="Text Box 38"/>
          <p:cNvSpPr txBox="1">
            <a:spLocks noChangeArrowheads="1"/>
          </p:cNvSpPr>
          <p:nvPr/>
        </p:nvSpPr>
        <p:spPr bwMode="auto">
          <a:xfrm>
            <a:off x="7569200" y="5319713"/>
            <a:ext cx="568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time</a:t>
            </a:r>
          </a:p>
        </p:txBody>
      </p:sp>
      <p:grpSp>
        <p:nvGrpSpPr>
          <p:cNvPr id="25" name="Group 43"/>
          <p:cNvGrpSpPr>
            <a:grpSpLocks/>
          </p:cNvGrpSpPr>
          <p:nvPr/>
        </p:nvGrpSpPr>
        <p:grpSpPr bwMode="auto">
          <a:xfrm>
            <a:off x="7607300" y="1717675"/>
            <a:ext cx="423863" cy="684213"/>
            <a:chOff x="4140" y="429"/>
            <a:chExt cx="1425" cy="2396"/>
          </a:xfrm>
        </p:grpSpPr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45"/>
            <p:cNvSpPr>
              <a:spLocks noChangeArrowheads="1"/>
            </p:cNvSpPr>
            <p:nvPr/>
          </p:nvSpPr>
          <p:spPr bwMode="auto">
            <a:xfrm>
              <a:off x="4204" y="429"/>
              <a:ext cx="1051" cy="2285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8" name="Freeform 46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47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48"/>
            <p:cNvSpPr>
              <a:spLocks noChangeArrowheads="1"/>
            </p:cNvSpPr>
            <p:nvPr/>
          </p:nvSpPr>
          <p:spPr bwMode="auto">
            <a:xfrm>
              <a:off x="4209" y="690"/>
              <a:ext cx="598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1" name="Group 49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56" name="AutoShape 50"/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26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7" name="AutoShape 51"/>
              <p:cNvSpPr>
                <a:spLocks noChangeArrowheads="1"/>
              </p:cNvSpPr>
              <p:nvPr/>
            </p:nvSpPr>
            <p:spPr bwMode="auto">
              <a:xfrm>
                <a:off x="627" y="2584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2" name="Rectangle 52"/>
            <p:cNvSpPr>
              <a:spLocks noChangeArrowheads="1"/>
            </p:cNvSpPr>
            <p:nvPr/>
          </p:nvSpPr>
          <p:spPr bwMode="auto">
            <a:xfrm>
              <a:off x="4225" y="1018"/>
              <a:ext cx="592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3" name="Group 53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54" name="AutoShape 54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6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5" name="AutoShape 55"/>
              <p:cNvSpPr>
                <a:spLocks noChangeArrowheads="1"/>
              </p:cNvSpPr>
              <p:nvPr/>
            </p:nvSpPr>
            <p:spPr bwMode="auto">
              <a:xfrm>
                <a:off x="629" y="2587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4" name="Rectangle 56"/>
            <p:cNvSpPr>
              <a:spLocks noChangeArrowheads="1"/>
            </p:cNvSpPr>
            <p:nvPr/>
          </p:nvSpPr>
          <p:spPr bwMode="auto">
            <a:xfrm>
              <a:off x="4215" y="1357"/>
              <a:ext cx="598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5" name="Rectangle 57"/>
            <p:cNvSpPr>
              <a:spLocks noChangeArrowheads="1"/>
            </p:cNvSpPr>
            <p:nvPr/>
          </p:nvSpPr>
          <p:spPr bwMode="auto">
            <a:xfrm>
              <a:off x="4225" y="1658"/>
              <a:ext cx="598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6" name="Group 58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52" name="AutoShape 59"/>
              <p:cNvSpPr>
                <a:spLocks noChangeArrowheads="1"/>
              </p:cNvSpPr>
              <p:nvPr/>
            </p:nvSpPr>
            <p:spPr bwMode="auto">
              <a:xfrm>
                <a:off x="611" y="2581"/>
                <a:ext cx="731" cy="12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3" name="AutoShape 60"/>
              <p:cNvSpPr>
                <a:spLocks noChangeArrowheads="1"/>
              </p:cNvSpPr>
              <p:nvPr/>
            </p:nvSpPr>
            <p:spPr bwMode="auto">
              <a:xfrm>
                <a:off x="624" y="2586"/>
                <a:ext cx="698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7" name="Freeform 61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oup 62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50" name="AutoShape 63"/>
              <p:cNvSpPr>
                <a:spLocks noChangeArrowheads="1"/>
              </p:cNvSpPr>
              <p:nvPr/>
            </p:nvSpPr>
            <p:spPr bwMode="auto">
              <a:xfrm>
                <a:off x="612" y="2576"/>
                <a:ext cx="725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1" name="AutoShape 64"/>
              <p:cNvSpPr>
                <a:spLocks noChangeArrowheads="1"/>
              </p:cNvSpPr>
              <p:nvPr/>
            </p:nvSpPr>
            <p:spPr bwMode="auto">
              <a:xfrm>
                <a:off x="626" y="2587"/>
                <a:ext cx="691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9" name="Rectangle 65"/>
            <p:cNvSpPr>
              <a:spLocks noChangeArrowheads="1"/>
            </p:cNvSpPr>
            <p:nvPr/>
          </p:nvSpPr>
          <p:spPr bwMode="auto">
            <a:xfrm>
              <a:off x="5250" y="429"/>
              <a:ext cx="69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0" name="Freeform 66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67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68"/>
            <p:cNvSpPr>
              <a:spLocks noChangeArrowheads="1"/>
            </p:cNvSpPr>
            <p:nvPr/>
          </p:nvSpPr>
          <p:spPr bwMode="auto">
            <a:xfrm>
              <a:off x="5517" y="2614"/>
              <a:ext cx="48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3" name="Freeform 69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AutoShape 70"/>
            <p:cNvSpPr>
              <a:spLocks noChangeArrowheads="1"/>
            </p:cNvSpPr>
            <p:nvPr/>
          </p:nvSpPr>
          <p:spPr bwMode="auto">
            <a:xfrm>
              <a:off x="4140" y="2680"/>
              <a:ext cx="1201" cy="145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5" name="AutoShape 71"/>
            <p:cNvSpPr>
              <a:spLocks noChangeArrowheads="1"/>
            </p:cNvSpPr>
            <p:nvPr/>
          </p:nvSpPr>
          <p:spPr bwMode="auto">
            <a:xfrm>
              <a:off x="4204" y="2708"/>
              <a:ext cx="1073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6" name="Oval 72"/>
            <p:cNvSpPr>
              <a:spLocks noChangeArrowheads="1"/>
            </p:cNvSpPr>
            <p:nvPr/>
          </p:nvSpPr>
          <p:spPr bwMode="auto">
            <a:xfrm>
              <a:off x="4305" y="2380"/>
              <a:ext cx="160" cy="14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7" name="Oval 73"/>
            <p:cNvSpPr>
              <a:spLocks noChangeArrowheads="1"/>
            </p:cNvSpPr>
            <p:nvPr/>
          </p:nvSpPr>
          <p:spPr bwMode="auto">
            <a:xfrm>
              <a:off x="4487" y="2386"/>
              <a:ext cx="160" cy="13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8" name="Oval 74"/>
            <p:cNvSpPr>
              <a:spLocks noChangeArrowheads="1"/>
            </p:cNvSpPr>
            <p:nvPr/>
          </p:nvSpPr>
          <p:spPr bwMode="auto">
            <a:xfrm>
              <a:off x="4663" y="2380"/>
              <a:ext cx="155" cy="139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9" name="Rectangle 75"/>
            <p:cNvSpPr>
              <a:spLocks noChangeArrowheads="1"/>
            </p:cNvSpPr>
            <p:nvPr/>
          </p:nvSpPr>
          <p:spPr bwMode="auto">
            <a:xfrm>
              <a:off x="5063" y="1835"/>
              <a:ext cx="85" cy="762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58" name="Group 76"/>
          <p:cNvGrpSpPr>
            <a:grpSpLocks/>
          </p:cNvGrpSpPr>
          <p:nvPr/>
        </p:nvGrpSpPr>
        <p:grpSpPr bwMode="auto">
          <a:xfrm>
            <a:off x="5605463" y="1739900"/>
            <a:ext cx="698500" cy="709613"/>
            <a:chOff x="-44" y="1473"/>
            <a:chExt cx="981" cy="1105"/>
          </a:xfrm>
        </p:grpSpPr>
        <p:pic>
          <p:nvPicPr>
            <p:cNvPr id="59" name="Picture 77" descr="desktop_computer_stylized_medi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Freeform 7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2" name="Line 20"/>
          <p:cNvSpPr>
            <a:spLocks noChangeShapeType="1"/>
          </p:cNvSpPr>
          <p:nvPr/>
        </p:nvSpPr>
        <p:spPr bwMode="auto">
          <a:xfrm flipH="1">
            <a:off x="6132473" y="4458213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Text Box 36"/>
          <p:cNvSpPr txBox="1">
            <a:spLocks noChangeArrowheads="1"/>
          </p:cNvSpPr>
          <p:nvPr/>
        </p:nvSpPr>
        <p:spPr bwMode="auto">
          <a:xfrm>
            <a:off x="4963202" y="3411821"/>
            <a:ext cx="926857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request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file</a:t>
            </a:r>
          </a:p>
        </p:txBody>
      </p:sp>
      <p:sp>
        <p:nvSpPr>
          <p:cNvPr id="66" name="Line 20"/>
          <p:cNvSpPr>
            <a:spLocks noChangeShapeType="1"/>
          </p:cNvSpPr>
          <p:nvPr/>
        </p:nvSpPr>
        <p:spPr bwMode="auto">
          <a:xfrm flipH="1">
            <a:off x="6152702" y="4714334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Line 20"/>
          <p:cNvSpPr>
            <a:spLocks noChangeShapeType="1"/>
          </p:cNvSpPr>
          <p:nvPr/>
        </p:nvSpPr>
        <p:spPr bwMode="auto">
          <a:xfrm flipH="1">
            <a:off x="6152316" y="4969092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ext Box 36"/>
          <p:cNvSpPr txBox="1">
            <a:spLocks noChangeArrowheads="1"/>
          </p:cNvSpPr>
          <p:nvPr/>
        </p:nvSpPr>
        <p:spPr bwMode="auto">
          <a:xfrm>
            <a:off x="7870003" y="3847217"/>
            <a:ext cx="628698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send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file</a:t>
            </a:r>
          </a:p>
        </p:txBody>
      </p:sp>
      <p:sp>
        <p:nvSpPr>
          <p:cNvPr id="70" name="Text Box 36"/>
          <p:cNvSpPr txBox="1">
            <a:spLocks noChangeArrowheads="1"/>
          </p:cNvSpPr>
          <p:nvPr/>
        </p:nvSpPr>
        <p:spPr bwMode="auto">
          <a:xfrm>
            <a:off x="8031163" y="4539538"/>
            <a:ext cx="833883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push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objects</a:t>
            </a:r>
          </a:p>
        </p:txBody>
      </p:sp>
      <p:pic>
        <p:nvPicPr>
          <p:cNvPr id="64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" y="1225902"/>
            <a:ext cx="466344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8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5" grpId="0"/>
      <p:bldP spid="18" grpId="0" animBg="1"/>
      <p:bldP spid="19" grpId="0" animBg="1"/>
      <p:bldP spid="20" grpId="0"/>
      <p:bldP spid="21" grpId="0" animBg="1"/>
      <p:bldP spid="62" grpId="0" animBg="1"/>
      <p:bldP spid="63" grpId="0"/>
      <p:bldP spid="66" grpId="0" animBg="1"/>
      <p:bldP spid="67" grpId="0" animBg="1"/>
      <p:bldP spid="68" grpId="0"/>
      <p:bldP spid="7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Rectangle 2"/>
          <p:cNvSpPr>
            <a:spLocks noGrp="1" noChangeArrowheads="1"/>
          </p:cNvSpPr>
          <p:nvPr>
            <p:ph type="title"/>
          </p:nvPr>
        </p:nvSpPr>
        <p:spPr>
          <a:xfrm>
            <a:off x="477838" y="234950"/>
            <a:ext cx="7772400" cy="914400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HTTP request message</a:t>
            </a:r>
            <a:endParaRPr lang="en-US" altLang="en-US" sz="4800" dirty="0">
              <a:latin typeface="Calibri Light"/>
              <a:ea typeface="ＭＳ Ｐゴシック" charset="-128"/>
            </a:endParaRPr>
          </a:p>
        </p:txBody>
      </p:sp>
      <p:sp>
        <p:nvSpPr>
          <p:cNvPr id="83973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444625"/>
            <a:ext cx="7772400" cy="14827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33045" indent="-233045"/>
            <a:r>
              <a:rPr lang="en-US" altLang="en-US" sz="2400" dirty="0">
                <a:latin typeface="Calibri"/>
                <a:ea typeface="ＭＳ Ｐゴシック" charset="-128"/>
              </a:rPr>
              <a:t>two types of HTTP messages: </a:t>
            </a:r>
            <a:r>
              <a:rPr lang="en-US" altLang="en-US" sz="2400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request</a:t>
            </a:r>
            <a:r>
              <a:rPr lang="en-US" altLang="en-US" sz="2400" dirty="0">
                <a:solidFill>
                  <a:srgbClr val="CC0000"/>
                </a:solidFill>
                <a:latin typeface="Calibri"/>
                <a:ea typeface="ＭＳ Ｐゴシック" charset="-128"/>
              </a:rPr>
              <a:t>, </a:t>
            </a:r>
            <a:r>
              <a:rPr lang="en-US" altLang="en-US" sz="2400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response</a:t>
            </a:r>
          </a:p>
          <a:p>
            <a:pPr marL="233045" indent="-233045"/>
            <a:r>
              <a:rPr lang="en-US" altLang="en-US" sz="2400" dirty="0">
                <a:solidFill>
                  <a:srgbClr val="CC0000"/>
                </a:solidFill>
                <a:latin typeface="Calibri"/>
                <a:ea typeface="ＭＳ Ｐゴシック" charset="-128"/>
              </a:rPr>
              <a:t>HTTP request message:</a:t>
            </a:r>
          </a:p>
          <a:p>
            <a:pPr marL="685800" lvl="1" indent="-228600"/>
            <a:r>
              <a:rPr lang="en-US" altLang="en-US" sz="2000" dirty="0">
                <a:latin typeface="Calibri"/>
                <a:ea typeface="ＭＳ Ｐゴシック" charset="-128"/>
              </a:rPr>
              <a:t>ASCII (human-readable format)</a:t>
            </a:r>
            <a:endParaRPr lang="en-US" altLang="en-US" dirty="0">
              <a:solidFill>
                <a:schemeClr val="accent2"/>
              </a:solidFill>
              <a:latin typeface="Calibri"/>
              <a:ea typeface="ＭＳ Ｐゴシック" charset="-128"/>
            </a:endParaRPr>
          </a:p>
        </p:txBody>
      </p:sp>
      <p:pic>
        <p:nvPicPr>
          <p:cNvPr id="83971" name="Picture 21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908050"/>
            <a:ext cx="50276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Text Box 5"/>
          <p:cNvSpPr txBox="1">
            <a:spLocks noChangeArrowheads="1"/>
          </p:cNvSpPr>
          <p:nvPr/>
        </p:nvSpPr>
        <p:spPr bwMode="auto">
          <a:xfrm>
            <a:off x="222250" y="2870200"/>
            <a:ext cx="205530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request 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(GET, POST,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HEAD commands)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  <p:sp>
        <p:nvSpPr>
          <p:cNvPr id="83975" name="Line 6"/>
          <p:cNvSpPr>
            <a:spLocks noChangeShapeType="1"/>
          </p:cNvSpPr>
          <p:nvPr/>
        </p:nvSpPr>
        <p:spPr bwMode="auto">
          <a:xfrm>
            <a:off x="1925638" y="3201988"/>
            <a:ext cx="868362" cy="14605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976" name="Freeform 7"/>
          <p:cNvSpPr>
            <a:spLocks/>
          </p:cNvSpPr>
          <p:nvPr/>
        </p:nvSpPr>
        <p:spPr bwMode="auto">
          <a:xfrm>
            <a:off x="2776538" y="3538538"/>
            <a:ext cx="149225" cy="1957387"/>
          </a:xfrm>
          <a:custGeom>
            <a:avLst/>
            <a:gdLst>
              <a:gd name="T0" fmla="*/ 2147483647 w 150"/>
              <a:gd name="T1" fmla="*/ 2147483647 h 924"/>
              <a:gd name="T2" fmla="*/ 0 w 150"/>
              <a:gd name="T3" fmla="*/ 0 h 924"/>
              <a:gd name="T4" fmla="*/ 0 w 150"/>
              <a:gd name="T5" fmla="*/ 2147483647 h 924"/>
              <a:gd name="T6" fmla="*/ 2147483647 w 150"/>
              <a:gd name="T7" fmla="*/ 2147483647 h 924"/>
              <a:gd name="T8" fmla="*/ 0 60000 65536"/>
              <a:gd name="T9" fmla="*/ 0 60000 65536"/>
              <a:gd name="T10" fmla="*/ 0 60000 65536"/>
              <a:gd name="T11" fmla="*/ 0 60000 65536"/>
              <a:gd name="T12" fmla="*/ 0 w 150"/>
              <a:gd name="T13" fmla="*/ 0 h 924"/>
              <a:gd name="T14" fmla="*/ 150 w 150"/>
              <a:gd name="T15" fmla="*/ 924 h 9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0" h="924">
                <a:moveTo>
                  <a:pt x="122" y="6"/>
                </a:moveTo>
                <a:lnTo>
                  <a:pt x="0" y="0"/>
                </a:lnTo>
                <a:lnTo>
                  <a:pt x="0" y="924"/>
                </a:lnTo>
                <a:lnTo>
                  <a:pt x="150" y="918"/>
                </a:lnTo>
              </a:path>
            </a:pathLst>
          </a:custGeom>
          <a:noFill/>
          <a:ln w="1905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977" name="Text Box 8"/>
          <p:cNvSpPr txBox="1">
            <a:spLocks noChangeArrowheads="1"/>
          </p:cNvSpPr>
          <p:nvPr/>
        </p:nvSpPr>
        <p:spPr bwMode="auto">
          <a:xfrm>
            <a:off x="1790975" y="4056063"/>
            <a:ext cx="9236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header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 lines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  <p:sp>
        <p:nvSpPr>
          <p:cNvPr id="83978" name="Line 10"/>
          <p:cNvSpPr>
            <a:spLocks noChangeShapeType="1"/>
          </p:cNvSpPr>
          <p:nvPr/>
        </p:nvSpPr>
        <p:spPr bwMode="auto">
          <a:xfrm>
            <a:off x="2309813" y="5622925"/>
            <a:ext cx="511175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979" name="Text Box 11"/>
          <p:cNvSpPr txBox="1">
            <a:spLocks noChangeArrowheads="1"/>
          </p:cNvSpPr>
          <p:nvPr/>
        </p:nvSpPr>
        <p:spPr bwMode="auto">
          <a:xfrm>
            <a:off x="273050" y="4719638"/>
            <a:ext cx="2190023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carriage return,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line feed at start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of line indicates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end of header lines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  <p:sp>
        <p:nvSpPr>
          <p:cNvPr id="83980" name="Text Box 16"/>
          <p:cNvSpPr txBox="1">
            <a:spLocks noChangeArrowheads="1"/>
          </p:cNvSpPr>
          <p:nvPr/>
        </p:nvSpPr>
        <p:spPr bwMode="auto">
          <a:xfrm>
            <a:off x="2809875" y="3236913"/>
            <a:ext cx="6250429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GET /index.html HTTP/1.1\r\n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Host: www-net.cs.umass.edu\r\n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User-Agent: Firefox/3.6.10\r\n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Accept: text/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html,application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/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xhtml+xml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Accept-Language: en-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us,en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;q=0.5\r\n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Accept-Encoding: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gzip,deflate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Accept-Charset: ISO-8859-1,utf-8;q=0.7\r\n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Keep-Alive: 115\r\n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Connection: keep-alive\r\n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\r\n</a:t>
            </a:r>
          </a:p>
        </p:txBody>
      </p:sp>
      <p:sp>
        <p:nvSpPr>
          <p:cNvPr id="83981" name="Line 17"/>
          <p:cNvSpPr>
            <a:spLocks noChangeShapeType="1"/>
          </p:cNvSpPr>
          <p:nvPr/>
        </p:nvSpPr>
        <p:spPr bwMode="auto">
          <a:xfrm flipH="1">
            <a:off x="6334125" y="2754313"/>
            <a:ext cx="166688" cy="51435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982" name="Text Box 18"/>
          <p:cNvSpPr txBox="1">
            <a:spLocks noChangeArrowheads="1"/>
          </p:cNvSpPr>
          <p:nvPr/>
        </p:nvSpPr>
        <p:spPr bwMode="auto">
          <a:xfrm>
            <a:off x="6384925" y="2466975"/>
            <a:ext cx="24114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carriage return character</a:t>
            </a:r>
          </a:p>
        </p:txBody>
      </p:sp>
      <p:sp>
        <p:nvSpPr>
          <p:cNvPr id="83983" name="Text Box 19"/>
          <p:cNvSpPr txBox="1">
            <a:spLocks noChangeArrowheads="1"/>
          </p:cNvSpPr>
          <p:nvPr/>
        </p:nvSpPr>
        <p:spPr bwMode="auto">
          <a:xfrm>
            <a:off x="6537325" y="2763838"/>
            <a:ext cx="1866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line-feed character</a:t>
            </a:r>
          </a:p>
        </p:txBody>
      </p:sp>
      <p:sp>
        <p:nvSpPr>
          <p:cNvPr id="83984" name="Line 20"/>
          <p:cNvSpPr>
            <a:spLocks noChangeShapeType="1"/>
          </p:cNvSpPr>
          <p:nvPr/>
        </p:nvSpPr>
        <p:spPr bwMode="auto">
          <a:xfrm flipH="1">
            <a:off x="6615113" y="3063875"/>
            <a:ext cx="80962" cy="252413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4147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Rectangle 2"/>
          <p:cNvSpPr>
            <a:spLocks noGrp="1" noChangeArrowheads="1"/>
          </p:cNvSpPr>
          <p:nvPr>
            <p:ph type="title"/>
          </p:nvPr>
        </p:nvSpPr>
        <p:spPr>
          <a:xfrm>
            <a:off x="79023" y="-7938"/>
            <a:ext cx="9031111" cy="1325563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HTTP request message: general format</a:t>
            </a:r>
            <a:endParaRPr lang="en-US" altLang="en-US" sz="5400" dirty="0">
              <a:latin typeface="Calibri Light"/>
              <a:ea typeface="ＭＳ Ｐゴシック" charset="-128"/>
            </a:endParaRPr>
          </a:p>
        </p:txBody>
      </p:sp>
      <p:pic>
        <p:nvPicPr>
          <p:cNvPr id="86019" name="Picture 19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29" y="918546"/>
            <a:ext cx="8778240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Text Box 9"/>
          <p:cNvSpPr txBox="1">
            <a:spLocks noChangeArrowheads="1"/>
          </p:cNvSpPr>
          <p:nvPr/>
        </p:nvSpPr>
        <p:spPr bwMode="auto">
          <a:xfrm>
            <a:off x="6967538" y="1662113"/>
            <a:ext cx="1030287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request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line</a:t>
            </a:r>
          </a:p>
        </p:txBody>
      </p:sp>
      <p:sp>
        <p:nvSpPr>
          <p:cNvPr id="86022" name="Text Box 11"/>
          <p:cNvSpPr txBox="1">
            <a:spLocks noChangeArrowheads="1"/>
          </p:cNvSpPr>
          <p:nvPr/>
        </p:nvSpPr>
        <p:spPr bwMode="auto">
          <a:xfrm>
            <a:off x="6962775" y="2678113"/>
            <a:ext cx="974725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header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lines</a:t>
            </a:r>
          </a:p>
        </p:txBody>
      </p:sp>
      <p:sp>
        <p:nvSpPr>
          <p:cNvPr id="86023" name="Rectangle 12"/>
          <p:cNvSpPr>
            <a:spLocks noChangeArrowheads="1"/>
          </p:cNvSpPr>
          <p:nvPr/>
        </p:nvSpPr>
        <p:spPr bwMode="auto">
          <a:xfrm>
            <a:off x="6578600" y="2247900"/>
            <a:ext cx="346075" cy="1819275"/>
          </a:xfrm>
          <a:prstGeom prst="rect">
            <a:avLst/>
          </a:prstGeom>
          <a:noFill/>
          <a:ln w="1905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86024" name="Rectangle 13"/>
          <p:cNvSpPr>
            <a:spLocks noChangeArrowheads="1"/>
          </p:cNvSpPr>
          <p:nvPr/>
        </p:nvSpPr>
        <p:spPr bwMode="auto">
          <a:xfrm>
            <a:off x="6445250" y="2197100"/>
            <a:ext cx="290513" cy="2017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86025" name="Rectangle 15"/>
          <p:cNvSpPr>
            <a:spLocks noChangeArrowheads="1"/>
          </p:cNvSpPr>
          <p:nvPr/>
        </p:nvSpPr>
        <p:spPr bwMode="auto">
          <a:xfrm>
            <a:off x="6813550" y="4303713"/>
            <a:ext cx="712788" cy="1216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86026" name="Text Box 16"/>
          <p:cNvSpPr txBox="1">
            <a:spLocks noChangeArrowheads="1"/>
          </p:cNvSpPr>
          <p:nvPr/>
        </p:nvSpPr>
        <p:spPr bwMode="auto">
          <a:xfrm>
            <a:off x="6964363" y="4868863"/>
            <a:ext cx="735012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body</a:t>
            </a:r>
          </a:p>
        </p:txBody>
      </p:sp>
      <p:sp>
        <p:nvSpPr>
          <p:cNvPr id="86027" name="Rectangle 20"/>
          <p:cNvSpPr>
            <a:spLocks noChangeArrowheads="1"/>
          </p:cNvSpPr>
          <p:nvPr/>
        </p:nvSpPr>
        <p:spPr bwMode="auto">
          <a:xfrm>
            <a:off x="1143000" y="1698625"/>
            <a:ext cx="5638800" cy="4460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86028" name="Line 22"/>
          <p:cNvSpPr>
            <a:spLocks noChangeShapeType="1"/>
          </p:cNvSpPr>
          <p:nvPr/>
        </p:nvSpPr>
        <p:spPr bwMode="auto">
          <a:xfrm>
            <a:off x="2451100" y="1701800"/>
            <a:ext cx="0" cy="438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029" name="Line 23"/>
          <p:cNvSpPr>
            <a:spLocks noChangeShapeType="1"/>
          </p:cNvSpPr>
          <p:nvPr/>
        </p:nvSpPr>
        <p:spPr bwMode="auto">
          <a:xfrm>
            <a:off x="2895600" y="1701800"/>
            <a:ext cx="0" cy="438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030" name="Line 24"/>
          <p:cNvSpPr>
            <a:spLocks noChangeShapeType="1"/>
          </p:cNvSpPr>
          <p:nvPr/>
        </p:nvSpPr>
        <p:spPr bwMode="auto">
          <a:xfrm>
            <a:off x="4203700" y="1701800"/>
            <a:ext cx="0" cy="438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031" name="Line 25"/>
          <p:cNvSpPr>
            <a:spLocks noChangeShapeType="1"/>
          </p:cNvSpPr>
          <p:nvPr/>
        </p:nvSpPr>
        <p:spPr bwMode="auto">
          <a:xfrm>
            <a:off x="4629150" y="1695450"/>
            <a:ext cx="0" cy="438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032" name="Line 26"/>
          <p:cNvSpPr>
            <a:spLocks noChangeShapeType="1"/>
          </p:cNvSpPr>
          <p:nvPr/>
        </p:nvSpPr>
        <p:spPr bwMode="auto">
          <a:xfrm>
            <a:off x="5930900" y="1701800"/>
            <a:ext cx="0" cy="438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033" name="Line 27"/>
          <p:cNvSpPr>
            <a:spLocks noChangeShapeType="1"/>
          </p:cNvSpPr>
          <p:nvPr/>
        </p:nvSpPr>
        <p:spPr bwMode="auto">
          <a:xfrm>
            <a:off x="6369050" y="1701800"/>
            <a:ext cx="0" cy="438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034" name="Text Box 28"/>
          <p:cNvSpPr txBox="1">
            <a:spLocks noChangeArrowheads="1"/>
          </p:cNvSpPr>
          <p:nvPr/>
        </p:nvSpPr>
        <p:spPr bwMode="auto">
          <a:xfrm>
            <a:off x="1266825" y="1725613"/>
            <a:ext cx="1030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method</a:t>
            </a:r>
          </a:p>
        </p:txBody>
      </p:sp>
      <p:sp>
        <p:nvSpPr>
          <p:cNvPr id="86035" name="Text Box 29"/>
          <p:cNvSpPr txBox="1">
            <a:spLocks noChangeArrowheads="1"/>
          </p:cNvSpPr>
          <p:nvPr/>
        </p:nvSpPr>
        <p:spPr bwMode="auto">
          <a:xfrm>
            <a:off x="2428875" y="1706563"/>
            <a:ext cx="452438" cy="396875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sp</a:t>
            </a:r>
          </a:p>
        </p:txBody>
      </p:sp>
      <p:sp>
        <p:nvSpPr>
          <p:cNvPr id="86036" name="Text Box 30"/>
          <p:cNvSpPr txBox="1">
            <a:spLocks noChangeArrowheads="1"/>
          </p:cNvSpPr>
          <p:nvPr/>
        </p:nvSpPr>
        <p:spPr bwMode="auto">
          <a:xfrm>
            <a:off x="4194175" y="1712913"/>
            <a:ext cx="452438" cy="396875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sp</a:t>
            </a:r>
          </a:p>
        </p:txBody>
      </p:sp>
      <p:sp>
        <p:nvSpPr>
          <p:cNvPr id="86037" name="Text Box 31"/>
          <p:cNvSpPr txBox="1">
            <a:spLocks noChangeArrowheads="1"/>
          </p:cNvSpPr>
          <p:nvPr/>
        </p:nvSpPr>
        <p:spPr bwMode="auto">
          <a:xfrm>
            <a:off x="5946775" y="1719263"/>
            <a:ext cx="403225" cy="400050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cr</a:t>
            </a:r>
          </a:p>
        </p:txBody>
      </p:sp>
      <p:sp>
        <p:nvSpPr>
          <p:cNvPr id="86038" name="Text Box 32"/>
          <p:cNvSpPr txBox="1">
            <a:spLocks noChangeArrowheads="1"/>
          </p:cNvSpPr>
          <p:nvPr/>
        </p:nvSpPr>
        <p:spPr bwMode="auto">
          <a:xfrm>
            <a:off x="6416675" y="1730375"/>
            <a:ext cx="311150" cy="396875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lf</a:t>
            </a:r>
          </a:p>
        </p:txBody>
      </p:sp>
      <p:sp>
        <p:nvSpPr>
          <p:cNvPr id="86039" name="Text Box 33"/>
          <p:cNvSpPr txBox="1">
            <a:spLocks noChangeArrowheads="1"/>
          </p:cNvSpPr>
          <p:nvPr/>
        </p:nvSpPr>
        <p:spPr bwMode="auto">
          <a:xfrm>
            <a:off x="4784725" y="1712913"/>
            <a:ext cx="1003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version</a:t>
            </a:r>
          </a:p>
        </p:txBody>
      </p:sp>
      <p:sp>
        <p:nvSpPr>
          <p:cNvPr id="86040" name="Text Box 34"/>
          <p:cNvSpPr txBox="1">
            <a:spLocks noChangeArrowheads="1"/>
          </p:cNvSpPr>
          <p:nvPr/>
        </p:nvSpPr>
        <p:spPr bwMode="auto">
          <a:xfrm>
            <a:off x="3159125" y="1725613"/>
            <a:ext cx="693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URL</a:t>
            </a:r>
          </a:p>
        </p:txBody>
      </p:sp>
      <p:grpSp>
        <p:nvGrpSpPr>
          <p:cNvPr id="86041" name="Group 45"/>
          <p:cNvGrpSpPr>
            <a:grpSpLocks/>
          </p:cNvGrpSpPr>
          <p:nvPr/>
        </p:nvGrpSpPr>
        <p:grpSpPr bwMode="auto">
          <a:xfrm>
            <a:off x="1143000" y="2143125"/>
            <a:ext cx="4565650" cy="446088"/>
            <a:chOff x="192" y="1894"/>
            <a:chExt cx="2876" cy="281"/>
          </a:xfrm>
        </p:grpSpPr>
        <p:sp>
          <p:nvSpPr>
            <p:cNvPr id="86077" name="Rectangle 35"/>
            <p:cNvSpPr>
              <a:spLocks noChangeArrowheads="1"/>
            </p:cNvSpPr>
            <p:nvPr/>
          </p:nvSpPr>
          <p:spPr bwMode="auto">
            <a:xfrm>
              <a:off x="192" y="1894"/>
              <a:ext cx="2876" cy="28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86078" name="Line 36"/>
            <p:cNvSpPr>
              <a:spLocks noChangeShapeType="1"/>
            </p:cNvSpPr>
            <p:nvPr/>
          </p:nvSpPr>
          <p:spPr bwMode="auto">
            <a:xfrm>
              <a:off x="1700" y="1896"/>
              <a:ext cx="0" cy="2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079" name="Line 37"/>
            <p:cNvSpPr>
              <a:spLocks noChangeShapeType="1"/>
            </p:cNvSpPr>
            <p:nvPr/>
          </p:nvSpPr>
          <p:spPr bwMode="auto">
            <a:xfrm>
              <a:off x="1832" y="1896"/>
              <a:ext cx="0" cy="2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080" name="Line 39"/>
            <p:cNvSpPr>
              <a:spLocks noChangeShapeType="1"/>
            </p:cNvSpPr>
            <p:nvPr/>
          </p:nvSpPr>
          <p:spPr bwMode="auto">
            <a:xfrm>
              <a:off x="2528" y="1896"/>
              <a:ext cx="0" cy="2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081" name="Line 40"/>
            <p:cNvSpPr>
              <a:spLocks noChangeShapeType="1"/>
            </p:cNvSpPr>
            <p:nvPr/>
          </p:nvSpPr>
          <p:spPr bwMode="auto">
            <a:xfrm>
              <a:off x="2804" y="1896"/>
              <a:ext cx="0" cy="2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082" name="Text Box 41"/>
            <p:cNvSpPr txBox="1">
              <a:spLocks noChangeArrowheads="1"/>
            </p:cNvSpPr>
            <p:nvPr/>
          </p:nvSpPr>
          <p:spPr bwMode="auto">
            <a:xfrm>
              <a:off x="2538" y="1907"/>
              <a:ext cx="254" cy="252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cr</a:t>
              </a:r>
            </a:p>
          </p:txBody>
        </p:sp>
        <p:sp>
          <p:nvSpPr>
            <p:cNvPr id="86083" name="Text Box 42"/>
            <p:cNvSpPr txBox="1">
              <a:spLocks noChangeArrowheads="1"/>
            </p:cNvSpPr>
            <p:nvPr/>
          </p:nvSpPr>
          <p:spPr bwMode="auto">
            <a:xfrm>
              <a:off x="2834" y="1914"/>
              <a:ext cx="196" cy="25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lf</a:t>
              </a:r>
            </a:p>
          </p:txBody>
        </p:sp>
        <p:sp>
          <p:nvSpPr>
            <p:cNvPr id="86084" name="Text Box 43"/>
            <p:cNvSpPr txBox="1">
              <a:spLocks noChangeArrowheads="1"/>
            </p:cNvSpPr>
            <p:nvPr/>
          </p:nvSpPr>
          <p:spPr bwMode="auto">
            <a:xfrm>
              <a:off x="1922" y="1895"/>
              <a:ext cx="49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value</a:t>
              </a:r>
            </a:p>
          </p:txBody>
        </p:sp>
        <p:sp>
          <p:nvSpPr>
            <p:cNvPr id="86085" name="Text Box 44"/>
            <p:cNvSpPr txBox="1">
              <a:spLocks noChangeArrowheads="1"/>
            </p:cNvSpPr>
            <p:nvPr/>
          </p:nvSpPr>
          <p:spPr bwMode="auto">
            <a:xfrm>
              <a:off x="246" y="1903"/>
              <a:ext cx="13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header field name</a:t>
              </a:r>
            </a:p>
          </p:txBody>
        </p:sp>
      </p:grpSp>
      <p:grpSp>
        <p:nvGrpSpPr>
          <p:cNvPr id="86042" name="Group 46"/>
          <p:cNvGrpSpPr>
            <a:grpSpLocks/>
          </p:cNvGrpSpPr>
          <p:nvPr/>
        </p:nvGrpSpPr>
        <p:grpSpPr bwMode="auto">
          <a:xfrm>
            <a:off x="1139825" y="3619500"/>
            <a:ext cx="4565650" cy="446088"/>
            <a:chOff x="192" y="1894"/>
            <a:chExt cx="2876" cy="281"/>
          </a:xfrm>
        </p:grpSpPr>
        <p:sp>
          <p:nvSpPr>
            <p:cNvPr id="86068" name="Rectangle 47"/>
            <p:cNvSpPr>
              <a:spLocks noChangeArrowheads="1"/>
            </p:cNvSpPr>
            <p:nvPr/>
          </p:nvSpPr>
          <p:spPr bwMode="auto">
            <a:xfrm>
              <a:off x="192" y="1894"/>
              <a:ext cx="2876" cy="28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86069" name="Line 48"/>
            <p:cNvSpPr>
              <a:spLocks noChangeShapeType="1"/>
            </p:cNvSpPr>
            <p:nvPr/>
          </p:nvSpPr>
          <p:spPr bwMode="auto">
            <a:xfrm>
              <a:off x="1700" y="1896"/>
              <a:ext cx="0" cy="2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070" name="Line 49"/>
            <p:cNvSpPr>
              <a:spLocks noChangeShapeType="1"/>
            </p:cNvSpPr>
            <p:nvPr/>
          </p:nvSpPr>
          <p:spPr bwMode="auto">
            <a:xfrm>
              <a:off x="1832" y="1896"/>
              <a:ext cx="0" cy="2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071" name="Line 50"/>
            <p:cNvSpPr>
              <a:spLocks noChangeShapeType="1"/>
            </p:cNvSpPr>
            <p:nvPr/>
          </p:nvSpPr>
          <p:spPr bwMode="auto">
            <a:xfrm>
              <a:off x="2528" y="1896"/>
              <a:ext cx="0" cy="2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072" name="Line 51"/>
            <p:cNvSpPr>
              <a:spLocks noChangeShapeType="1"/>
            </p:cNvSpPr>
            <p:nvPr/>
          </p:nvSpPr>
          <p:spPr bwMode="auto">
            <a:xfrm>
              <a:off x="2804" y="1896"/>
              <a:ext cx="0" cy="2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073" name="Text Box 52"/>
            <p:cNvSpPr txBox="1">
              <a:spLocks noChangeArrowheads="1"/>
            </p:cNvSpPr>
            <p:nvPr/>
          </p:nvSpPr>
          <p:spPr bwMode="auto">
            <a:xfrm>
              <a:off x="2538" y="1907"/>
              <a:ext cx="254" cy="252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cr</a:t>
              </a:r>
            </a:p>
          </p:txBody>
        </p:sp>
        <p:sp>
          <p:nvSpPr>
            <p:cNvPr id="86074" name="Text Box 53"/>
            <p:cNvSpPr txBox="1">
              <a:spLocks noChangeArrowheads="1"/>
            </p:cNvSpPr>
            <p:nvPr/>
          </p:nvSpPr>
          <p:spPr bwMode="auto">
            <a:xfrm>
              <a:off x="2834" y="1914"/>
              <a:ext cx="196" cy="25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lf</a:t>
              </a:r>
            </a:p>
          </p:txBody>
        </p:sp>
        <p:sp>
          <p:nvSpPr>
            <p:cNvPr id="86075" name="Text Box 54"/>
            <p:cNvSpPr txBox="1">
              <a:spLocks noChangeArrowheads="1"/>
            </p:cNvSpPr>
            <p:nvPr/>
          </p:nvSpPr>
          <p:spPr bwMode="auto">
            <a:xfrm>
              <a:off x="1922" y="1895"/>
              <a:ext cx="49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value</a:t>
              </a:r>
            </a:p>
          </p:txBody>
        </p:sp>
        <p:sp>
          <p:nvSpPr>
            <p:cNvPr id="86076" name="Text Box 55"/>
            <p:cNvSpPr txBox="1">
              <a:spLocks noChangeArrowheads="1"/>
            </p:cNvSpPr>
            <p:nvPr/>
          </p:nvSpPr>
          <p:spPr bwMode="auto">
            <a:xfrm>
              <a:off x="246" y="1903"/>
              <a:ext cx="13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header field name</a:t>
              </a:r>
            </a:p>
          </p:txBody>
        </p:sp>
      </p:grpSp>
      <p:sp>
        <p:nvSpPr>
          <p:cNvPr id="86043" name="Line 56"/>
          <p:cNvSpPr>
            <a:spLocks noChangeShapeType="1"/>
          </p:cNvSpPr>
          <p:nvPr/>
        </p:nvSpPr>
        <p:spPr bwMode="auto">
          <a:xfrm>
            <a:off x="1143000" y="2590800"/>
            <a:ext cx="0" cy="1041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6044" name="Group 61"/>
          <p:cNvGrpSpPr>
            <a:grpSpLocks/>
          </p:cNvGrpSpPr>
          <p:nvPr/>
        </p:nvGrpSpPr>
        <p:grpSpPr bwMode="auto">
          <a:xfrm>
            <a:off x="974725" y="2814638"/>
            <a:ext cx="331788" cy="461962"/>
            <a:chOff x="462" y="1727"/>
            <a:chExt cx="209" cy="291"/>
          </a:xfrm>
        </p:grpSpPr>
        <p:sp>
          <p:nvSpPr>
            <p:cNvPr id="86065" name="Rectangle 59"/>
            <p:cNvSpPr>
              <a:spLocks noChangeArrowheads="1"/>
            </p:cNvSpPr>
            <p:nvPr/>
          </p:nvSpPr>
          <p:spPr bwMode="auto">
            <a:xfrm>
              <a:off x="534" y="1854"/>
              <a:ext cx="56" cy="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86066" name="Text Box 57"/>
            <p:cNvSpPr txBox="1">
              <a:spLocks noChangeArrowheads="1"/>
            </p:cNvSpPr>
            <p:nvPr/>
          </p:nvSpPr>
          <p:spPr bwMode="auto">
            <a:xfrm>
              <a:off x="462" y="1727"/>
              <a:ext cx="2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~</a:t>
              </a:r>
            </a:p>
          </p:txBody>
        </p:sp>
        <p:sp>
          <p:nvSpPr>
            <p:cNvPr id="86067" name="Text Box 58"/>
            <p:cNvSpPr txBox="1">
              <a:spLocks noChangeArrowheads="1"/>
            </p:cNvSpPr>
            <p:nvPr/>
          </p:nvSpPr>
          <p:spPr bwMode="auto">
            <a:xfrm>
              <a:off x="462" y="1768"/>
              <a:ext cx="2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~</a:t>
              </a:r>
            </a:p>
          </p:txBody>
        </p:sp>
      </p:grpSp>
      <p:sp>
        <p:nvSpPr>
          <p:cNvPr id="86045" name="Line 62"/>
          <p:cNvSpPr>
            <a:spLocks noChangeShapeType="1"/>
          </p:cNvSpPr>
          <p:nvPr/>
        </p:nvSpPr>
        <p:spPr bwMode="auto">
          <a:xfrm>
            <a:off x="5707063" y="2578100"/>
            <a:ext cx="0" cy="1041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6046" name="Group 63"/>
          <p:cNvGrpSpPr>
            <a:grpSpLocks/>
          </p:cNvGrpSpPr>
          <p:nvPr/>
        </p:nvGrpSpPr>
        <p:grpSpPr bwMode="auto">
          <a:xfrm>
            <a:off x="5538788" y="2801938"/>
            <a:ext cx="331787" cy="461962"/>
            <a:chOff x="462" y="1727"/>
            <a:chExt cx="209" cy="291"/>
          </a:xfrm>
        </p:grpSpPr>
        <p:sp>
          <p:nvSpPr>
            <p:cNvPr id="86062" name="Rectangle 64"/>
            <p:cNvSpPr>
              <a:spLocks noChangeArrowheads="1"/>
            </p:cNvSpPr>
            <p:nvPr/>
          </p:nvSpPr>
          <p:spPr bwMode="auto">
            <a:xfrm>
              <a:off x="534" y="1854"/>
              <a:ext cx="56" cy="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86063" name="Text Box 65"/>
            <p:cNvSpPr txBox="1">
              <a:spLocks noChangeArrowheads="1"/>
            </p:cNvSpPr>
            <p:nvPr/>
          </p:nvSpPr>
          <p:spPr bwMode="auto">
            <a:xfrm>
              <a:off x="462" y="1727"/>
              <a:ext cx="2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~</a:t>
              </a:r>
            </a:p>
          </p:txBody>
        </p:sp>
        <p:sp>
          <p:nvSpPr>
            <p:cNvPr id="86064" name="Text Box 66"/>
            <p:cNvSpPr txBox="1">
              <a:spLocks noChangeArrowheads="1"/>
            </p:cNvSpPr>
            <p:nvPr/>
          </p:nvSpPr>
          <p:spPr bwMode="auto">
            <a:xfrm>
              <a:off x="462" y="1768"/>
              <a:ext cx="2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~</a:t>
              </a:r>
            </a:p>
          </p:txBody>
        </p:sp>
      </p:grpSp>
      <p:grpSp>
        <p:nvGrpSpPr>
          <p:cNvPr id="86047" name="Group 77"/>
          <p:cNvGrpSpPr>
            <a:grpSpLocks/>
          </p:cNvGrpSpPr>
          <p:nvPr/>
        </p:nvGrpSpPr>
        <p:grpSpPr bwMode="auto">
          <a:xfrm>
            <a:off x="1138238" y="4065588"/>
            <a:ext cx="963612" cy="446087"/>
            <a:chOff x="3105" y="2650"/>
            <a:chExt cx="607" cy="281"/>
          </a:xfrm>
        </p:grpSpPr>
        <p:sp>
          <p:nvSpPr>
            <p:cNvPr id="86058" name="Rectangle 68"/>
            <p:cNvSpPr>
              <a:spLocks noChangeArrowheads="1"/>
            </p:cNvSpPr>
            <p:nvPr/>
          </p:nvSpPr>
          <p:spPr bwMode="auto">
            <a:xfrm>
              <a:off x="3105" y="2650"/>
              <a:ext cx="607" cy="28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86059" name="Line 72"/>
            <p:cNvSpPr>
              <a:spLocks noChangeShapeType="1"/>
            </p:cNvSpPr>
            <p:nvPr/>
          </p:nvSpPr>
          <p:spPr bwMode="auto">
            <a:xfrm>
              <a:off x="3406" y="2652"/>
              <a:ext cx="0" cy="2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060" name="Text Box 73"/>
            <p:cNvSpPr txBox="1">
              <a:spLocks noChangeArrowheads="1"/>
            </p:cNvSpPr>
            <p:nvPr/>
          </p:nvSpPr>
          <p:spPr bwMode="auto">
            <a:xfrm>
              <a:off x="3140" y="2663"/>
              <a:ext cx="254" cy="252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cr</a:t>
              </a:r>
            </a:p>
          </p:txBody>
        </p:sp>
        <p:sp>
          <p:nvSpPr>
            <p:cNvPr id="86061" name="Text Box 74"/>
            <p:cNvSpPr txBox="1">
              <a:spLocks noChangeArrowheads="1"/>
            </p:cNvSpPr>
            <p:nvPr/>
          </p:nvSpPr>
          <p:spPr bwMode="auto">
            <a:xfrm>
              <a:off x="3436" y="2670"/>
              <a:ext cx="196" cy="25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lf</a:t>
              </a:r>
            </a:p>
          </p:txBody>
        </p:sp>
      </p:grpSp>
      <p:sp>
        <p:nvSpPr>
          <p:cNvPr id="86048" name="Rectangle 78"/>
          <p:cNvSpPr>
            <a:spLocks noChangeArrowheads="1"/>
          </p:cNvSpPr>
          <p:nvPr/>
        </p:nvSpPr>
        <p:spPr bwMode="auto">
          <a:xfrm>
            <a:off x="1138238" y="4513263"/>
            <a:ext cx="5170487" cy="11207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86049" name="Text Box 80"/>
          <p:cNvSpPr txBox="1">
            <a:spLocks noChangeArrowheads="1"/>
          </p:cNvSpPr>
          <p:nvPr/>
        </p:nvSpPr>
        <p:spPr bwMode="auto">
          <a:xfrm>
            <a:off x="3074988" y="4837113"/>
            <a:ext cx="1411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entity body</a:t>
            </a:r>
          </a:p>
        </p:txBody>
      </p:sp>
      <p:grpSp>
        <p:nvGrpSpPr>
          <p:cNvPr id="86050" name="Group 81"/>
          <p:cNvGrpSpPr>
            <a:grpSpLocks/>
          </p:cNvGrpSpPr>
          <p:nvPr/>
        </p:nvGrpSpPr>
        <p:grpSpPr bwMode="auto">
          <a:xfrm>
            <a:off x="974725" y="4851400"/>
            <a:ext cx="331788" cy="461963"/>
            <a:chOff x="462" y="1727"/>
            <a:chExt cx="209" cy="291"/>
          </a:xfrm>
        </p:grpSpPr>
        <p:sp>
          <p:nvSpPr>
            <p:cNvPr id="86055" name="Rectangle 82"/>
            <p:cNvSpPr>
              <a:spLocks noChangeArrowheads="1"/>
            </p:cNvSpPr>
            <p:nvPr/>
          </p:nvSpPr>
          <p:spPr bwMode="auto">
            <a:xfrm>
              <a:off x="534" y="1854"/>
              <a:ext cx="56" cy="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86056" name="Text Box 83"/>
            <p:cNvSpPr txBox="1">
              <a:spLocks noChangeArrowheads="1"/>
            </p:cNvSpPr>
            <p:nvPr/>
          </p:nvSpPr>
          <p:spPr bwMode="auto">
            <a:xfrm>
              <a:off x="462" y="1727"/>
              <a:ext cx="2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~</a:t>
              </a:r>
            </a:p>
          </p:txBody>
        </p:sp>
        <p:sp>
          <p:nvSpPr>
            <p:cNvPr id="86057" name="Text Box 84"/>
            <p:cNvSpPr txBox="1">
              <a:spLocks noChangeArrowheads="1"/>
            </p:cNvSpPr>
            <p:nvPr/>
          </p:nvSpPr>
          <p:spPr bwMode="auto">
            <a:xfrm>
              <a:off x="462" y="1768"/>
              <a:ext cx="2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~</a:t>
              </a:r>
            </a:p>
          </p:txBody>
        </p:sp>
      </p:grpSp>
      <p:grpSp>
        <p:nvGrpSpPr>
          <p:cNvPr id="86051" name="Group 85"/>
          <p:cNvGrpSpPr>
            <a:grpSpLocks/>
          </p:cNvGrpSpPr>
          <p:nvPr/>
        </p:nvGrpSpPr>
        <p:grpSpPr bwMode="auto">
          <a:xfrm>
            <a:off x="6134100" y="4841875"/>
            <a:ext cx="331788" cy="461963"/>
            <a:chOff x="462" y="1727"/>
            <a:chExt cx="209" cy="291"/>
          </a:xfrm>
        </p:grpSpPr>
        <p:sp>
          <p:nvSpPr>
            <p:cNvPr id="86052" name="Rectangle 86"/>
            <p:cNvSpPr>
              <a:spLocks noChangeArrowheads="1"/>
            </p:cNvSpPr>
            <p:nvPr/>
          </p:nvSpPr>
          <p:spPr bwMode="auto">
            <a:xfrm>
              <a:off x="534" y="1854"/>
              <a:ext cx="56" cy="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86053" name="Text Box 87"/>
            <p:cNvSpPr txBox="1">
              <a:spLocks noChangeArrowheads="1"/>
            </p:cNvSpPr>
            <p:nvPr/>
          </p:nvSpPr>
          <p:spPr bwMode="auto">
            <a:xfrm>
              <a:off x="462" y="1727"/>
              <a:ext cx="2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~</a:t>
              </a:r>
            </a:p>
          </p:txBody>
        </p:sp>
        <p:sp>
          <p:nvSpPr>
            <p:cNvPr id="86054" name="Text Box 88"/>
            <p:cNvSpPr txBox="1">
              <a:spLocks noChangeArrowheads="1"/>
            </p:cNvSpPr>
            <p:nvPr/>
          </p:nvSpPr>
          <p:spPr bwMode="auto">
            <a:xfrm>
              <a:off x="462" y="1768"/>
              <a:ext cx="2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~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533775" y="2152590"/>
            <a:ext cx="255198" cy="400110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495466" y="3630553"/>
            <a:ext cx="255198" cy="400110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9490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223838"/>
            <a:ext cx="8186737" cy="903287"/>
          </a:xfrm>
        </p:spPr>
        <p:txBody>
          <a:bodyPr/>
          <a:lstStyle/>
          <a:p>
            <a:r>
              <a:rPr lang="en-US" altLang="en-US" sz="4000" dirty="0">
                <a:latin typeface="Calibri Light"/>
                <a:ea typeface="ＭＳ Ｐゴシック" charset="-128"/>
              </a:rPr>
              <a:t>Uploading form input</a:t>
            </a:r>
          </a:p>
        </p:txBody>
      </p:sp>
      <p:sp>
        <p:nvSpPr>
          <p:cNvPr id="10445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00088" y="1343025"/>
            <a:ext cx="5757862" cy="26622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0"/>
              <a:buNone/>
              <a:defRPr/>
            </a:pPr>
            <a:r>
              <a:rPr lang="en-US" u="sng" dirty="0">
                <a:solidFill>
                  <a:srgbClr val="CC0000"/>
                </a:solidFill>
                <a:latin typeface="Calibri"/>
              </a:rPr>
              <a:t>POST method:</a:t>
            </a:r>
            <a:endParaRPr lang="en-US" dirty="0">
              <a:solidFill>
                <a:srgbClr val="CC0000"/>
              </a:solidFill>
              <a:latin typeface="Calibri"/>
            </a:endParaRP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web page often includes form input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input is uploaded to server in entity body</a:t>
            </a:r>
          </a:p>
        </p:txBody>
      </p:sp>
      <p:sp>
        <p:nvSpPr>
          <p:cNvPr id="104454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703263" y="3409950"/>
            <a:ext cx="6645804" cy="220662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0"/>
              <a:buNone/>
              <a:defRPr/>
            </a:pPr>
            <a:r>
              <a:rPr lang="en-US" u="sng" dirty="0">
                <a:solidFill>
                  <a:srgbClr val="CC0000"/>
                </a:solidFill>
                <a:latin typeface="Calibri"/>
              </a:rPr>
              <a:t>URL method: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uses GET method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input is uploaded in URL field of request line:</a:t>
            </a:r>
          </a:p>
          <a:p>
            <a:pPr>
              <a:buFont typeface="Wingdings" charset="0"/>
              <a:buNone/>
              <a:defRPr/>
            </a:pPr>
            <a:endParaRPr lang="en-US" sz="2400" dirty="0">
              <a:latin typeface="Calibri"/>
            </a:endParaRPr>
          </a:p>
        </p:txBody>
      </p:sp>
      <p:pic>
        <p:nvPicPr>
          <p:cNvPr id="88067" name="Picture 12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876300"/>
            <a:ext cx="45704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1" name="Text Box 5"/>
          <p:cNvSpPr txBox="1">
            <a:spLocks noChangeArrowheads="1"/>
          </p:cNvSpPr>
          <p:nvPr/>
        </p:nvSpPr>
        <p:spPr bwMode="auto">
          <a:xfrm>
            <a:off x="933135" y="4903614"/>
            <a:ext cx="6280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www.somesite.com/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animalsearch?monkeys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&amp;banana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5979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3479800" cy="1143000"/>
          </a:xfrm>
        </p:spPr>
        <p:txBody>
          <a:bodyPr/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Method types</a:t>
            </a:r>
          </a:p>
        </p:txBody>
      </p:sp>
      <p:sp>
        <p:nvSpPr>
          <p:cNvPr id="9011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611313"/>
            <a:ext cx="3810000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dirty="0">
                <a:solidFill>
                  <a:srgbClr val="CC0000"/>
                </a:solidFill>
                <a:latin typeface="Calibri"/>
                <a:ea typeface="ＭＳ Ｐゴシック" charset="-128"/>
              </a:rPr>
              <a:t>HTTP/1.0: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GET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POST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HEAD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asks server to leave requested object out of response</a:t>
            </a:r>
          </a:p>
        </p:txBody>
      </p:sp>
      <p:sp>
        <p:nvSpPr>
          <p:cNvPr id="9011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495800" y="1611313"/>
            <a:ext cx="3810000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dirty="0">
                <a:solidFill>
                  <a:srgbClr val="CC0000"/>
                </a:solidFill>
                <a:latin typeface="Calibri"/>
                <a:ea typeface="ＭＳ Ｐゴシック" charset="-128"/>
              </a:rPr>
              <a:t>HTTP/1.1: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GET, POST, HEAD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PUT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uploads file in entity body to path specified in URL field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DELETE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deletes file specified in the URL field</a:t>
            </a:r>
          </a:p>
        </p:txBody>
      </p:sp>
      <p:pic>
        <p:nvPicPr>
          <p:cNvPr id="90115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76" y="985838"/>
            <a:ext cx="3240087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4074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8750"/>
            <a:ext cx="7772400" cy="979488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HTTP response message</a:t>
            </a:r>
            <a:endParaRPr lang="en-US" altLang="en-US" sz="4800" dirty="0">
              <a:latin typeface="Calibri Light"/>
              <a:ea typeface="ＭＳ Ｐゴシック" charset="-128"/>
            </a:endParaRPr>
          </a:p>
        </p:txBody>
      </p:sp>
      <p:pic>
        <p:nvPicPr>
          <p:cNvPr id="92163" name="Picture 17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847725"/>
            <a:ext cx="54848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139700" y="1397000"/>
            <a:ext cx="17907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status 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(protocol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status code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status phrase)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2166" name="Line 6"/>
          <p:cNvSpPr>
            <a:spLocks noChangeShapeType="1"/>
          </p:cNvSpPr>
          <p:nvPr/>
        </p:nvSpPr>
        <p:spPr bwMode="auto">
          <a:xfrm>
            <a:off x="1358900" y="1914525"/>
            <a:ext cx="923925" cy="257175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167" name="Freeform 7"/>
          <p:cNvSpPr>
            <a:spLocks/>
          </p:cNvSpPr>
          <p:nvPr/>
        </p:nvSpPr>
        <p:spPr bwMode="auto">
          <a:xfrm>
            <a:off x="2057401" y="2305050"/>
            <a:ext cx="242888" cy="2447572"/>
          </a:xfrm>
          <a:custGeom>
            <a:avLst/>
            <a:gdLst>
              <a:gd name="T0" fmla="*/ 2147483647 w 162"/>
              <a:gd name="T1" fmla="*/ 2147483647 h 1428"/>
              <a:gd name="T2" fmla="*/ 0 w 162"/>
              <a:gd name="T3" fmla="*/ 0 h 1428"/>
              <a:gd name="T4" fmla="*/ 0 w 162"/>
              <a:gd name="T5" fmla="*/ 2147483647 h 1428"/>
              <a:gd name="T6" fmla="*/ 2147483647 w 162"/>
              <a:gd name="T7" fmla="*/ 2147483647 h 1428"/>
              <a:gd name="T8" fmla="*/ 0 60000 65536"/>
              <a:gd name="T9" fmla="*/ 0 60000 65536"/>
              <a:gd name="T10" fmla="*/ 0 60000 65536"/>
              <a:gd name="T11" fmla="*/ 0 60000 65536"/>
              <a:gd name="T12" fmla="*/ 0 w 162"/>
              <a:gd name="T13" fmla="*/ 0 h 1428"/>
              <a:gd name="T14" fmla="*/ 162 w 162"/>
              <a:gd name="T15" fmla="*/ 1428 h 14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2" h="1428">
                <a:moveTo>
                  <a:pt x="132" y="9"/>
                </a:moveTo>
                <a:lnTo>
                  <a:pt x="0" y="0"/>
                </a:lnTo>
                <a:lnTo>
                  <a:pt x="0" y="1428"/>
                </a:lnTo>
                <a:lnTo>
                  <a:pt x="162" y="1425"/>
                </a:lnTo>
              </a:path>
            </a:pathLst>
          </a:custGeom>
          <a:noFill/>
          <a:ln w="190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168" name="Text Box 8"/>
          <p:cNvSpPr txBox="1">
            <a:spLocks noChangeArrowheads="1"/>
          </p:cNvSpPr>
          <p:nvPr/>
        </p:nvSpPr>
        <p:spPr bwMode="auto">
          <a:xfrm>
            <a:off x="893763" y="3286125"/>
            <a:ext cx="9747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header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lines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2169" name="Line 9"/>
          <p:cNvSpPr>
            <a:spLocks noChangeShapeType="1"/>
          </p:cNvSpPr>
          <p:nvPr/>
        </p:nvSpPr>
        <p:spPr bwMode="auto">
          <a:xfrm flipV="1">
            <a:off x="1543051" y="4997533"/>
            <a:ext cx="757238" cy="212725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170" name="Text Box 10"/>
          <p:cNvSpPr txBox="1">
            <a:spLocks noChangeArrowheads="1"/>
          </p:cNvSpPr>
          <p:nvPr/>
        </p:nvSpPr>
        <p:spPr bwMode="auto">
          <a:xfrm>
            <a:off x="242888" y="4846638"/>
            <a:ext cx="13795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data, e.g.,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requested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HTML file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2171" name="Rectangle 15"/>
          <p:cNvSpPr>
            <a:spLocks noChangeArrowheads="1"/>
          </p:cNvSpPr>
          <p:nvPr/>
        </p:nvSpPr>
        <p:spPr bwMode="auto">
          <a:xfrm>
            <a:off x="2243137" y="2044700"/>
            <a:ext cx="6900863" cy="308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HTTP/1.1 200 OK\r\n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Date: Sun, 26 Sep 2010 20:09:20 GMT\r\n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Server: Apache/2.0.52 (CentOS)\r\n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Last-Modified: Tue, 30 Oct 2007 17:00:02 GMT\r\n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ETag: "17dc6-a5c-bf716880"\r\n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Accept-Ranges: bytes\r\n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Content-Length: 2652\r\n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Keep-Alive: timeout=10, max=100\r\n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Connection: Keep-Alive\r\n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Content-Type: text/html; charset=ISO-8859-1\r\n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data </a:t>
            </a:r>
            <a:r>
              <a:rPr kumimoji="0" lang="it-IT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data</a:t>
            </a:r>
            <a:r>
              <a:rPr kumimoji="0" lang="it-IT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</a:t>
            </a:r>
            <a:r>
              <a:rPr kumimoji="0" lang="it-IT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data</a:t>
            </a:r>
            <a:r>
              <a:rPr kumimoji="0" lang="it-IT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</a:t>
            </a:r>
            <a:r>
              <a:rPr kumimoji="0" lang="it-IT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data</a:t>
            </a:r>
            <a:r>
              <a:rPr kumimoji="0" lang="it-IT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</a:t>
            </a:r>
            <a:r>
              <a:rPr kumimoji="0" lang="it-IT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data</a:t>
            </a:r>
            <a:r>
              <a:rPr kumimoji="0" lang="it-IT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... 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charset="0"/>
              <a:ea typeface="ＭＳ Ｐゴシック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8577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2"/>
          <p:cNvSpPr>
            <a:spLocks noGrp="1" noChangeArrowheads="1"/>
          </p:cNvSpPr>
          <p:nvPr>
            <p:ph type="title"/>
          </p:nvPr>
        </p:nvSpPr>
        <p:spPr>
          <a:xfrm>
            <a:off x="477838" y="147638"/>
            <a:ext cx="7772400" cy="979487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HTTP response status codes</a:t>
            </a:r>
            <a:endParaRPr lang="en-US" altLang="en-US" sz="4800" dirty="0">
              <a:latin typeface="Calibri Light"/>
              <a:ea typeface="ＭＳ Ｐゴシック" charset="-128"/>
            </a:endParaRPr>
          </a:p>
        </p:txBody>
      </p:sp>
      <p:sp>
        <p:nvSpPr>
          <p:cNvPr id="9421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889000" y="2554288"/>
            <a:ext cx="8075613" cy="416877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5000"/>
              </a:lnSpc>
              <a:spcBef>
                <a:spcPct val="15000"/>
              </a:spcBef>
              <a:buFont typeface="Wingdings" charset="2"/>
              <a:buNone/>
            </a:pPr>
            <a:r>
              <a:rPr lang="en-US" altLang="en-US" sz="2400" b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200 OK</a:t>
            </a:r>
            <a:endParaRPr lang="en-US" altLang="en-US" sz="2400" dirty="0">
              <a:solidFill>
                <a:srgbClr val="CC0000"/>
              </a:solidFill>
              <a:latin typeface="Calibri"/>
              <a:ea typeface="ＭＳ Ｐゴシック" charset="-128"/>
            </a:endParaRPr>
          </a:p>
          <a:p>
            <a:pPr lvl="1">
              <a:lnSpc>
                <a:spcPct val="95000"/>
              </a:lnSpc>
              <a:spcBef>
                <a:spcPct val="15000"/>
              </a:spcBef>
            </a:pPr>
            <a:r>
              <a:rPr lang="en-US" altLang="en-US" sz="2000" dirty="0">
                <a:latin typeface="Calibri"/>
                <a:ea typeface="ＭＳ Ｐゴシック" charset="-128"/>
              </a:rPr>
              <a:t>request succeeded, requested object later in this msg</a:t>
            </a:r>
          </a:p>
          <a:p>
            <a:pPr>
              <a:lnSpc>
                <a:spcPct val="95000"/>
              </a:lnSpc>
              <a:spcBef>
                <a:spcPct val="15000"/>
              </a:spcBef>
              <a:buFont typeface="Wingdings" charset="2"/>
              <a:buNone/>
            </a:pPr>
            <a:r>
              <a:rPr lang="en-US" altLang="en-US" sz="2400" b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301 Moved Permanently</a:t>
            </a:r>
            <a:endParaRPr lang="en-US" altLang="en-US" sz="2400" dirty="0">
              <a:solidFill>
                <a:srgbClr val="CC0000"/>
              </a:solidFill>
              <a:latin typeface="Calibri"/>
              <a:ea typeface="ＭＳ Ｐゴシック" charset="-128"/>
            </a:endParaRPr>
          </a:p>
          <a:p>
            <a:pPr lvl="1">
              <a:lnSpc>
                <a:spcPct val="95000"/>
              </a:lnSpc>
              <a:spcBef>
                <a:spcPct val="15000"/>
              </a:spcBef>
            </a:pPr>
            <a:r>
              <a:rPr lang="en-US" altLang="en-US" sz="2000" dirty="0">
                <a:latin typeface="Calibri"/>
                <a:ea typeface="ＭＳ Ｐゴシック" charset="-128"/>
              </a:rPr>
              <a:t>requested object moved, new location specified later in this msg (Location:)</a:t>
            </a:r>
          </a:p>
          <a:p>
            <a:pPr>
              <a:lnSpc>
                <a:spcPct val="95000"/>
              </a:lnSpc>
              <a:spcBef>
                <a:spcPct val="15000"/>
              </a:spcBef>
              <a:buFont typeface="Wingdings" charset="2"/>
              <a:buNone/>
            </a:pPr>
            <a:r>
              <a:rPr lang="en-US" altLang="en-US" sz="2400" b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400 Bad Request</a:t>
            </a:r>
            <a:endParaRPr lang="en-US" altLang="en-US" sz="2400" dirty="0">
              <a:solidFill>
                <a:srgbClr val="CC0000"/>
              </a:solidFill>
              <a:latin typeface="Calibri"/>
              <a:ea typeface="ＭＳ Ｐゴシック" charset="-128"/>
            </a:endParaRPr>
          </a:p>
          <a:p>
            <a:pPr lvl="1">
              <a:lnSpc>
                <a:spcPct val="95000"/>
              </a:lnSpc>
              <a:spcBef>
                <a:spcPct val="15000"/>
              </a:spcBef>
            </a:pPr>
            <a:r>
              <a:rPr lang="en-US" altLang="en-US" sz="2000" dirty="0">
                <a:latin typeface="Calibri"/>
                <a:ea typeface="ＭＳ Ｐゴシック" charset="-128"/>
              </a:rPr>
              <a:t>request msg not understood by server</a:t>
            </a:r>
          </a:p>
          <a:p>
            <a:pPr>
              <a:lnSpc>
                <a:spcPct val="95000"/>
              </a:lnSpc>
              <a:spcBef>
                <a:spcPct val="15000"/>
              </a:spcBef>
              <a:buFont typeface="Wingdings" charset="2"/>
              <a:buNone/>
            </a:pPr>
            <a:r>
              <a:rPr lang="en-US" altLang="en-US" sz="2400" b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404 Not Found</a:t>
            </a:r>
            <a:endParaRPr lang="en-US" altLang="en-US" sz="2400" dirty="0">
              <a:solidFill>
                <a:srgbClr val="CC0000"/>
              </a:solidFill>
              <a:latin typeface="Calibri"/>
              <a:ea typeface="ＭＳ Ｐゴシック" charset="-128"/>
            </a:endParaRPr>
          </a:p>
          <a:p>
            <a:pPr lvl="1">
              <a:lnSpc>
                <a:spcPct val="95000"/>
              </a:lnSpc>
              <a:spcBef>
                <a:spcPct val="15000"/>
              </a:spcBef>
            </a:pPr>
            <a:r>
              <a:rPr lang="en-US" altLang="en-US" sz="2000" dirty="0">
                <a:latin typeface="Calibri"/>
                <a:ea typeface="ＭＳ Ｐゴシック" charset="-128"/>
              </a:rPr>
              <a:t>requested document not found on this server</a:t>
            </a:r>
          </a:p>
          <a:p>
            <a:pPr>
              <a:lnSpc>
                <a:spcPct val="95000"/>
              </a:lnSpc>
              <a:spcBef>
                <a:spcPct val="15000"/>
              </a:spcBef>
              <a:buFont typeface="Wingdings" charset="2"/>
              <a:buNone/>
            </a:pPr>
            <a:r>
              <a:rPr lang="en-US" altLang="en-US" sz="2400" b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505 HTTP Version Not Supported</a:t>
            </a:r>
            <a:endParaRPr lang="en-US" altLang="en-US" sz="2400" dirty="0">
              <a:solidFill>
                <a:srgbClr val="CC0000"/>
              </a:solidFill>
              <a:latin typeface="Calibri"/>
              <a:ea typeface="ＭＳ Ｐゴシック" charset="-128"/>
            </a:endParaRPr>
          </a:p>
        </p:txBody>
      </p:sp>
      <p:pic>
        <p:nvPicPr>
          <p:cNvPr id="94211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835025"/>
            <a:ext cx="60563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4" name="Rectangle 5"/>
          <p:cNvSpPr>
            <a:spLocks noChangeArrowheads="1"/>
          </p:cNvSpPr>
          <p:nvPr/>
        </p:nvSpPr>
        <p:spPr bwMode="auto">
          <a:xfrm>
            <a:off x="488950" y="1190625"/>
            <a:ext cx="81121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50838" indent="-35083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50520" marR="0" lvl="0" indent="-35052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status code appears in 1st line in server-to-client response message.</a:t>
            </a:r>
          </a:p>
          <a:p>
            <a:pPr marL="350520" marR="0" lvl="0" indent="-3505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some sample codes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3776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Rectangle 2"/>
          <p:cNvSpPr>
            <a:spLocks noGrp="1" noChangeArrowheads="1"/>
          </p:cNvSpPr>
          <p:nvPr>
            <p:ph type="title"/>
          </p:nvPr>
        </p:nvSpPr>
        <p:spPr>
          <a:xfrm>
            <a:off x="422275" y="192088"/>
            <a:ext cx="8455025" cy="979487"/>
          </a:xfrm>
        </p:spPr>
        <p:txBody>
          <a:bodyPr/>
          <a:lstStyle/>
          <a:p>
            <a:r>
              <a:rPr lang="en-US" altLang="en-US" sz="3600" dirty="0">
                <a:latin typeface="Calibri Light"/>
                <a:ea typeface="ＭＳ Ｐゴシック" charset="-128"/>
              </a:rPr>
              <a:t>Trying out HTTP (client side) for yourself</a:t>
            </a:r>
            <a:endParaRPr lang="en-US" altLang="en-US" dirty="0">
              <a:latin typeface="Calibri Light"/>
              <a:ea typeface="ＭＳ Ｐゴシック" charset="-128"/>
            </a:endParaRPr>
          </a:p>
        </p:txBody>
      </p:sp>
      <p:sp>
        <p:nvSpPr>
          <p:cNvPr id="9626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90525" y="1390650"/>
            <a:ext cx="8096250" cy="46672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sz="2400" dirty="0">
                <a:latin typeface="Calibri"/>
                <a:ea typeface="ＭＳ Ｐゴシック" charset="-128"/>
              </a:rPr>
              <a:t>1. Telnet to your favorite Web server:</a:t>
            </a:r>
          </a:p>
          <a:p>
            <a:pPr lvl="2">
              <a:buFontTx/>
              <a:buNone/>
            </a:pPr>
            <a:endParaRPr lang="en-US" altLang="en-US" sz="1800" dirty="0">
              <a:ea typeface="ＭＳ Ｐゴシック" charset="-128"/>
            </a:endParaRPr>
          </a:p>
        </p:txBody>
      </p:sp>
      <p:pic>
        <p:nvPicPr>
          <p:cNvPr id="96259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879475"/>
            <a:ext cx="7769225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2" name="Text Box 5"/>
          <p:cNvSpPr txBox="1">
            <a:spLocks noChangeArrowheads="1"/>
          </p:cNvSpPr>
          <p:nvPr/>
        </p:nvSpPr>
        <p:spPr bwMode="auto">
          <a:xfrm>
            <a:off x="4479925" y="1884363"/>
            <a:ext cx="37258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opens TCP connection to port 80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   (default HTTP server port)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    at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gaia.cs.umass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.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edu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anything typed in will be sent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    to port 80 at gaia.cs.umass.edu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6263" name="Text Box 6"/>
          <p:cNvSpPr txBox="1">
            <a:spLocks noChangeArrowheads="1"/>
          </p:cNvSpPr>
          <p:nvPr/>
        </p:nvSpPr>
        <p:spPr bwMode="auto">
          <a:xfrm>
            <a:off x="414338" y="1933575"/>
            <a:ext cx="3924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telnet gaia.cs.umass.edu 80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6264" name="Rectangle 7"/>
          <p:cNvSpPr>
            <a:spLocks noChangeArrowheads="1"/>
          </p:cNvSpPr>
          <p:nvPr/>
        </p:nvSpPr>
        <p:spPr bwMode="auto">
          <a:xfrm>
            <a:off x="422275" y="3463925"/>
            <a:ext cx="80962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2. type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in a GET HTTP request: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  <p:sp>
        <p:nvSpPr>
          <p:cNvPr id="96265" name="Text Box 8"/>
          <p:cNvSpPr txBox="1">
            <a:spLocks noChangeArrowheads="1"/>
          </p:cNvSpPr>
          <p:nvPr/>
        </p:nvSpPr>
        <p:spPr bwMode="auto">
          <a:xfrm>
            <a:off x="671513" y="3987800"/>
            <a:ext cx="6696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GET /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kurose_ross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/interactive/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index.php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HTTP/1.1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Host: gaia.cs.umass.edu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ourier New" charset="0"/>
              <a:ea typeface="ＭＳ Ｐゴシック" charset="-128"/>
              <a:cs typeface="+mn-cs"/>
            </a:endParaRPr>
          </a:p>
        </p:txBody>
      </p:sp>
      <p:sp>
        <p:nvSpPr>
          <p:cNvPr id="96266" name="Text Box 11"/>
          <p:cNvSpPr txBox="1">
            <a:spLocks noChangeArrowheads="1"/>
          </p:cNvSpPr>
          <p:nvPr/>
        </p:nvSpPr>
        <p:spPr bwMode="auto">
          <a:xfrm>
            <a:off x="4848225" y="4340225"/>
            <a:ext cx="30924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by typing this in (hit carriage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return twice), you send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this minimal (but complete)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GET request to HTTP server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6267" name="Rectangle 14"/>
          <p:cNvSpPr>
            <a:spLocks noChangeArrowheads="1"/>
          </p:cNvSpPr>
          <p:nvPr/>
        </p:nvSpPr>
        <p:spPr bwMode="auto">
          <a:xfrm>
            <a:off x="407988" y="5565775"/>
            <a:ext cx="80962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3. look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at response message sent by HTTP server!</a:t>
            </a:r>
          </a:p>
        </p:txBody>
      </p:sp>
      <p:sp>
        <p:nvSpPr>
          <p:cNvPr id="96268" name="Text Box 17"/>
          <p:cNvSpPr txBox="1">
            <a:spLocks noChangeArrowheads="1"/>
          </p:cNvSpPr>
          <p:nvPr/>
        </p:nvSpPr>
        <p:spPr bwMode="auto">
          <a:xfrm>
            <a:off x="711200" y="5953125"/>
            <a:ext cx="6800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(or use Wireshark to look at captured HTTP request/response)</a:t>
            </a:r>
          </a:p>
        </p:txBody>
      </p:sp>
      <p:sp>
        <p:nvSpPr>
          <p:cNvPr id="96269" name="Left Brace 2"/>
          <p:cNvSpPr>
            <a:spLocks/>
          </p:cNvSpPr>
          <p:nvPr/>
        </p:nvSpPr>
        <p:spPr bwMode="auto">
          <a:xfrm>
            <a:off x="4264025" y="2055813"/>
            <a:ext cx="257175" cy="1179512"/>
          </a:xfrm>
          <a:prstGeom prst="leftBrace">
            <a:avLst>
              <a:gd name="adj1" fmla="val 8323"/>
              <a:gd name="adj2" fmla="val 50000"/>
            </a:avLst>
          </a:prstGeom>
          <a:noFill/>
          <a:ln w="25400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6270" name="Left Brace 17"/>
          <p:cNvSpPr>
            <a:spLocks/>
          </p:cNvSpPr>
          <p:nvPr/>
        </p:nvSpPr>
        <p:spPr bwMode="auto">
          <a:xfrm>
            <a:off x="4627563" y="4476750"/>
            <a:ext cx="285750" cy="950913"/>
          </a:xfrm>
          <a:prstGeom prst="leftBrace">
            <a:avLst>
              <a:gd name="adj1" fmla="val 8335"/>
              <a:gd name="adj2" fmla="val 50000"/>
            </a:avLst>
          </a:prstGeom>
          <a:noFill/>
          <a:ln w="25400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3962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Rectangle 2"/>
          <p:cNvSpPr>
            <a:spLocks noGrp="1" noChangeArrowheads="1"/>
          </p:cNvSpPr>
          <p:nvPr>
            <p:ph type="title"/>
          </p:nvPr>
        </p:nvSpPr>
        <p:spPr>
          <a:xfrm>
            <a:off x="422275" y="192088"/>
            <a:ext cx="8455025" cy="979487"/>
          </a:xfrm>
        </p:spPr>
        <p:txBody>
          <a:bodyPr/>
          <a:lstStyle/>
          <a:p>
            <a:r>
              <a:rPr lang="en-US" altLang="en-US" sz="3600" dirty="0">
                <a:latin typeface="Calibri Light"/>
                <a:ea typeface="ＭＳ Ｐゴシック" charset="-128"/>
              </a:rPr>
              <a:t>Trying out HTTP (client side) for yourself</a:t>
            </a:r>
            <a:endParaRPr lang="en-US" altLang="en-US" dirty="0">
              <a:latin typeface="Calibri Light"/>
              <a:ea typeface="ＭＳ Ｐゴシック" charset="-128"/>
            </a:endParaRPr>
          </a:p>
        </p:txBody>
      </p:sp>
      <p:sp>
        <p:nvSpPr>
          <p:cNvPr id="9626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90525" y="1390650"/>
            <a:ext cx="8096250" cy="46672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sz="2400" dirty="0">
                <a:latin typeface="Calibri"/>
                <a:ea typeface="ＭＳ Ｐゴシック" charset="-128"/>
              </a:rPr>
              <a:t>1. Telnet to your favorite Web server:</a:t>
            </a:r>
          </a:p>
          <a:p>
            <a:pPr lvl="2">
              <a:buFontTx/>
              <a:buNone/>
            </a:pPr>
            <a:endParaRPr lang="en-US" altLang="en-US" sz="1800" dirty="0">
              <a:ea typeface="ＭＳ Ｐゴシック" charset="-128"/>
            </a:endParaRPr>
          </a:p>
        </p:txBody>
      </p:sp>
      <p:pic>
        <p:nvPicPr>
          <p:cNvPr id="96259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879475"/>
            <a:ext cx="7769225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2" name="Text Box 5"/>
          <p:cNvSpPr txBox="1">
            <a:spLocks noChangeArrowheads="1"/>
          </p:cNvSpPr>
          <p:nvPr/>
        </p:nvSpPr>
        <p:spPr bwMode="auto">
          <a:xfrm>
            <a:off x="4479925" y="1884363"/>
            <a:ext cx="37258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opens TCP connection to port 80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   (default HTTP server port)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    at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gaia.cs.umass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.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edu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anything typed in will be sent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    to port 80 at gaia.cs.umass.edu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6263" name="Text Box 6"/>
          <p:cNvSpPr txBox="1">
            <a:spLocks noChangeArrowheads="1"/>
          </p:cNvSpPr>
          <p:nvPr/>
        </p:nvSpPr>
        <p:spPr bwMode="auto">
          <a:xfrm>
            <a:off x="414338" y="1933575"/>
            <a:ext cx="3924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telnet gaia.cs.umass.edu 80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6264" name="Rectangle 7"/>
          <p:cNvSpPr>
            <a:spLocks noChangeArrowheads="1"/>
          </p:cNvSpPr>
          <p:nvPr/>
        </p:nvSpPr>
        <p:spPr bwMode="auto">
          <a:xfrm>
            <a:off x="422275" y="3463925"/>
            <a:ext cx="80962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2. type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in a GET HTTP request: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  <p:sp>
        <p:nvSpPr>
          <p:cNvPr id="96265" name="Text Box 8"/>
          <p:cNvSpPr txBox="1">
            <a:spLocks noChangeArrowheads="1"/>
          </p:cNvSpPr>
          <p:nvPr/>
        </p:nvSpPr>
        <p:spPr bwMode="auto">
          <a:xfrm>
            <a:off x="671513" y="3987800"/>
            <a:ext cx="6696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GET /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kurose_ross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/interactive/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index.php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HTTP/1.1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Host: gaia.cs.umass.edu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ourier New" charset="0"/>
              <a:ea typeface="ＭＳ Ｐゴシック" charset="-128"/>
              <a:cs typeface="+mn-cs"/>
            </a:endParaRPr>
          </a:p>
        </p:txBody>
      </p:sp>
      <p:sp>
        <p:nvSpPr>
          <p:cNvPr id="96266" name="Text Box 11"/>
          <p:cNvSpPr txBox="1">
            <a:spLocks noChangeArrowheads="1"/>
          </p:cNvSpPr>
          <p:nvPr/>
        </p:nvSpPr>
        <p:spPr bwMode="auto">
          <a:xfrm>
            <a:off x="4848225" y="4340225"/>
            <a:ext cx="30924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by typing this in (hit carriage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return twice), you send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this minimal (but complete)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GET request to HTTP server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6267" name="Rectangle 14"/>
          <p:cNvSpPr>
            <a:spLocks noChangeArrowheads="1"/>
          </p:cNvSpPr>
          <p:nvPr/>
        </p:nvSpPr>
        <p:spPr bwMode="auto">
          <a:xfrm>
            <a:off x="407988" y="5565775"/>
            <a:ext cx="80962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3. look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at response message sent by HTTP server!</a:t>
            </a:r>
          </a:p>
        </p:txBody>
      </p:sp>
      <p:sp>
        <p:nvSpPr>
          <p:cNvPr id="96268" name="Text Box 17"/>
          <p:cNvSpPr txBox="1">
            <a:spLocks noChangeArrowheads="1"/>
          </p:cNvSpPr>
          <p:nvPr/>
        </p:nvSpPr>
        <p:spPr bwMode="auto">
          <a:xfrm>
            <a:off x="711200" y="5953125"/>
            <a:ext cx="6800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(or use Wireshark to look at captured HTTP request/response)</a:t>
            </a:r>
          </a:p>
        </p:txBody>
      </p:sp>
      <p:sp>
        <p:nvSpPr>
          <p:cNvPr id="96269" name="Left Brace 2"/>
          <p:cNvSpPr>
            <a:spLocks/>
          </p:cNvSpPr>
          <p:nvPr/>
        </p:nvSpPr>
        <p:spPr bwMode="auto">
          <a:xfrm>
            <a:off x="4264025" y="2055813"/>
            <a:ext cx="257175" cy="1179512"/>
          </a:xfrm>
          <a:prstGeom prst="leftBrace">
            <a:avLst>
              <a:gd name="adj1" fmla="val 8323"/>
              <a:gd name="adj2" fmla="val 50000"/>
            </a:avLst>
          </a:prstGeom>
          <a:noFill/>
          <a:ln w="25400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6270" name="Left Brace 17"/>
          <p:cNvSpPr>
            <a:spLocks/>
          </p:cNvSpPr>
          <p:nvPr/>
        </p:nvSpPr>
        <p:spPr bwMode="auto">
          <a:xfrm>
            <a:off x="4627563" y="4476750"/>
            <a:ext cx="285750" cy="950913"/>
          </a:xfrm>
          <a:prstGeom prst="leftBrace">
            <a:avLst>
              <a:gd name="adj1" fmla="val 8335"/>
              <a:gd name="adj2" fmla="val 50000"/>
            </a:avLst>
          </a:prstGeom>
          <a:noFill/>
          <a:ln w="25400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33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4">
            <a:extLst>
              <a:ext uri="{FF2B5EF4-FFF2-40B4-BE49-F238E27FC236}">
                <a16:creationId xmlns:a16="http://schemas.microsoft.com/office/drawing/2014/main" id="{ABCDA6D6-5547-4242-BFE2-51267725EA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BGP Attacks/Misconfiguration</a:t>
            </a:r>
          </a:p>
        </p:txBody>
      </p:sp>
      <p:sp>
        <p:nvSpPr>
          <p:cNvPr id="30722" name="Subtitle 5">
            <a:extLst>
              <a:ext uri="{FF2B5EF4-FFF2-40B4-BE49-F238E27FC236}">
                <a16:creationId xmlns:a16="http://schemas.microsoft.com/office/drawing/2014/main" id="{C549B67F-EA8B-F54C-B7E2-79B9CFBB91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0723" name="Slide Number Placeholder 3">
            <a:extLst>
              <a:ext uri="{FF2B5EF4-FFF2-40B4-BE49-F238E27FC236}">
                <a16:creationId xmlns:a16="http://schemas.microsoft.com/office/drawing/2014/main" id="{5A57EB12-D3CB-B74D-A34D-C1EE28CFE5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A0951E-A7DF-F647-8B13-89D2208A0DE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User-server state: cookies</a:t>
            </a:r>
          </a:p>
        </p:txBody>
      </p:sp>
      <p:sp>
        <p:nvSpPr>
          <p:cNvPr id="9830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611313"/>
            <a:ext cx="3810000" cy="488791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en-US" sz="2400" dirty="0">
                <a:latin typeface="Calibri"/>
                <a:ea typeface="ＭＳ Ｐゴシック" charset="-128"/>
              </a:rPr>
              <a:t>Many </a:t>
            </a:r>
            <a:r>
              <a:rPr lang="en-US" altLang="en-US" sz="2400" dirty="0" err="1">
                <a:latin typeface="Calibri"/>
                <a:ea typeface="ＭＳ Ｐゴシック" charset="-128"/>
              </a:rPr>
              <a:t>Web sites</a:t>
            </a:r>
            <a:r>
              <a:rPr lang="en-US" altLang="en-US" sz="2400" dirty="0">
                <a:latin typeface="Calibri"/>
                <a:ea typeface="ＭＳ Ｐゴシック" charset="-128"/>
              </a:rPr>
              <a:t> use cookies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en-US" sz="2400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four components:</a:t>
            </a:r>
          </a:p>
          <a:p>
            <a:pPr lvl="1">
              <a:lnSpc>
                <a:spcPct val="90000"/>
              </a:lnSpc>
              <a:buFont typeface="Wingdings" charset="2"/>
              <a:buNone/>
            </a:pPr>
            <a:r>
              <a:rPr lang="en-US" altLang="en-US" sz="2000" dirty="0">
                <a:latin typeface="Calibri"/>
                <a:ea typeface="ＭＳ Ｐゴシック" charset="-128"/>
              </a:rPr>
              <a:t>1) C</a:t>
            </a:r>
            <a:r>
              <a:rPr lang="en-US" altLang="en-US" dirty="0">
                <a:latin typeface="Calibri"/>
                <a:ea typeface="ＭＳ Ｐゴシック" charset="-128"/>
              </a:rPr>
              <a:t>ookie header line of HTTP </a:t>
            </a:r>
            <a:r>
              <a:rPr lang="en-US" altLang="en-US" i="1" dirty="0">
                <a:latin typeface="Calibri"/>
                <a:ea typeface="ＭＳ Ｐゴシック" charset="-128"/>
              </a:rPr>
              <a:t>response</a:t>
            </a:r>
            <a:r>
              <a:rPr lang="en-US" altLang="en-US" dirty="0">
                <a:latin typeface="Calibri"/>
                <a:ea typeface="ＭＳ Ｐゴシック" charset="-128"/>
              </a:rPr>
              <a:t> message</a:t>
            </a:r>
          </a:p>
          <a:p>
            <a:pPr lvl="1">
              <a:lnSpc>
                <a:spcPct val="90000"/>
              </a:lnSpc>
              <a:buFont typeface="Wingdings" charset="2"/>
              <a:buNone/>
            </a:pPr>
            <a:r>
              <a:rPr lang="en-US" altLang="en-US" dirty="0">
                <a:latin typeface="Calibri"/>
                <a:ea typeface="ＭＳ Ｐゴシック" charset="-128"/>
              </a:rPr>
              <a:t>2) Cookie header line in next HTTP </a:t>
            </a:r>
            <a:r>
              <a:rPr lang="en-US" altLang="en-US" i="1" dirty="0">
                <a:latin typeface="Calibri"/>
                <a:ea typeface="ＭＳ Ｐゴシック" charset="-128"/>
              </a:rPr>
              <a:t>request</a:t>
            </a:r>
            <a:r>
              <a:rPr lang="en-US" altLang="en-US" dirty="0">
                <a:latin typeface="Calibri"/>
                <a:ea typeface="ＭＳ Ｐゴシック" charset="-128"/>
              </a:rPr>
              <a:t> message</a:t>
            </a:r>
          </a:p>
          <a:p>
            <a:pPr lvl="1">
              <a:buNone/>
            </a:pPr>
            <a:r>
              <a:rPr lang="en-US" altLang="en-US" dirty="0">
                <a:latin typeface="Calibri"/>
                <a:ea typeface="ＭＳ Ｐゴシック" charset="-128"/>
              </a:rPr>
              <a:t>3) Cookie file kept on user’</a:t>
            </a:r>
            <a:r>
              <a:rPr lang="en-US" altLang="ja-JP" dirty="0">
                <a:latin typeface="Calibri"/>
                <a:ea typeface="ＭＳ Ｐゴシック" charset="-128"/>
              </a:rPr>
              <a:t>s host, managed by user’s browser</a:t>
            </a:r>
          </a:p>
          <a:p>
            <a:pPr lvl="1">
              <a:lnSpc>
                <a:spcPct val="90000"/>
              </a:lnSpc>
              <a:buFont typeface="Wingdings" charset="2"/>
              <a:buNone/>
            </a:pPr>
            <a:r>
              <a:rPr lang="en-US" altLang="en-US" dirty="0">
                <a:latin typeface="Calibri"/>
                <a:ea typeface="ＭＳ Ｐゴシック" charset="-128"/>
              </a:rPr>
              <a:t>4) Back-end database at Website</a:t>
            </a:r>
          </a:p>
        </p:txBody>
      </p:sp>
      <p:sp>
        <p:nvSpPr>
          <p:cNvPr id="114693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408585" y="1689941"/>
            <a:ext cx="4059238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0"/>
              <a:buNone/>
              <a:defRPr/>
            </a:pPr>
            <a:r>
              <a:rPr lang="en-US" sz="2400" dirty="0">
                <a:solidFill>
                  <a:srgbClr val="CC0000"/>
                </a:solidFill>
                <a:latin typeface="Calibri"/>
              </a:rPr>
              <a:t>example: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Susan always access Internet from PC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visits specific e-commerce site for first time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when initial HTTP requests arrives at site, site creates: </a:t>
            </a:r>
          </a:p>
          <a:p>
            <a:pPr marL="685800" lvl="1" indent="-228600">
              <a:buFont typeface="Arial"/>
              <a:buChar char="•"/>
              <a:defRPr/>
            </a:pPr>
            <a:r>
              <a:rPr lang="en-US" dirty="0">
                <a:latin typeface="Calibri"/>
              </a:rPr>
              <a:t>unique ID</a:t>
            </a:r>
          </a:p>
          <a:p>
            <a:pPr marL="685800" lvl="1" indent="-228600">
              <a:buFont typeface="Arial"/>
              <a:buChar char="•"/>
              <a:defRPr/>
            </a:pPr>
            <a:r>
              <a:rPr lang="en-US" dirty="0">
                <a:latin typeface="Calibri"/>
              </a:rPr>
              <a:t>entry in backend database for ID</a:t>
            </a:r>
          </a:p>
        </p:txBody>
      </p:sp>
      <p:pic>
        <p:nvPicPr>
          <p:cNvPr id="98310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285081"/>
            <a:ext cx="61261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9928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153988"/>
            <a:ext cx="7772400" cy="773112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Cookies: keeping “</a:t>
            </a:r>
            <a:r>
              <a:rPr lang="en-US" altLang="ja-JP" dirty="0">
                <a:latin typeface="Calibri Light"/>
                <a:ea typeface="ＭＳ Ｐゴシック" charset="-128"/>
              </a:rPr>
              <a:t>state” (cont.)</a:t>
            </a:r>
            <a:endParaRPr lang="en-US" altLang="en-US" sz="5400" dirty="0">
              <a:latin typeface="Calibri Light"/>
              <a:ea typeface="ＭＳ Ｐゴシック" charset="-128"/>
            </a:endParaRPr>
          </a:p>
        </p:txBody>
      </p:sp>
      <p:pic>
        <p:nvPicPr>
          <p:cNvPr id="100355" name="Picture 59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788988"/>
            <a:ext cx="6766560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7" name="Text Box 5"/>
          <p:cNvSpPr txBox="1">
            <a:spLocks noChangeArrowheads="1"/>
          </p:cNvSpPr>
          <p:nvPr/>
        </p:nvSpPr>
        <p:spPr bwMode="auto">
          <a:xfrm>
            <a:off x="1052513" y="1227138"/>
            <a:ext cx="777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client</a:t>
            </a:r>
          </a:p>
        </p:txBody>
      </p:sp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5973763" y="1273175"/>
            <a:ext cx="88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server</a:t>
            </a:r>
          </a:p>
        </p:txBody>
      </p:sp>
      <p:grpSp>
        <p:nvGrpSpPr>
          <p:cNvPr id="2" name="Group 90"/>
          <p:cNvGrpSpPr>
            <a:grpSpLocks/>
          </p:cNvGrpSpPr>
          <p:nvPr/>
        </p:nvGrpSpPr>
        <p:grpSpPr bwMode="auto">
          <a:xfrm>
            <a:off x="2200275" y="4227513"/>
            <a:ext cx="3305175" cy="425450"/>
            <a:chOff x="1386" y="2663"/>
            <a:chExt cx="2082" cy="268"/>
          </a:xfrm>
        </p:grpSpPr>
        <p:sp>
          <p:nvSpPr>
            <p:cNvPr id="100439" name="Line 16"/>
            <p:cNvSpPr>
              <a:spLocks noChangeShapeType="1"/>
            </p:cNvSpPr>
            <p:nvPr/>
          </p:nvSpPr>
          <p:spPr bwMode="auto">
            <a:xfrm flipH="1">
              <a:off x="1386" y="2663"/>
              <a:ext cx="2082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0440" name="Group 17"/>
            <p:cNvGrpSpPr>
              <a:grpSpLocks/>
            </p:cNvGrpSpPr>
            <p:nvPr/>
          </p:nvGrpSpPr>
          <p:grpSpPr bwMode="auto">
            <a:xfrm>
              <a:off x="1553" y="2694"/>
              <a:ext cx="1743" cy="237"/>
              <a:chOff x="3268" y="2846"/>
              <a:chExt cx="1743" cy="237"/>
            </a:xfrm>
          </p:grpSpPr>
          <p:sp>
            <p:nvSpPr>
              <p:cNvPr id="100441" name="Rectangle 18"/>
              <p:cNvSpPr>
                <a:spLocks noChangeArrowheads="1"/>
              </p:cNvSpPr>
              <p:nvPr/>
            </p:nvSpPr>
            <p:spPr bwMode="auto">
              <a:xfrm>
                <a:off x="3282" y="2856"/>
                <a:ext cx="1692" cy="19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0442" name="Text Box 19"/>
              <p:cNvSpPr txBox="1">
                <a:spLocks noChangeArrowheads="1"/>
              </p:cNvSpPr>
              <p:nvPr/>
            </p:nvSpPr>
            <p:spPr bwMode="auto">
              <a:xfrm>
                <a:off x="3268" y="2846"/>
                <a:ext cx="1743" cy="23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usual http response </a:t>
                </a:r>
                <a:r>
                  <a:rPr kumimoji="0" lang="en-US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msg</a:t>
                </a:r>
                <a:endPara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</p:grpSp>
      <p:grpSp>
        <p:nvGrpSpPr>
          <p:cNvPr id="4" name="Group 94"/>
          <p:cNvGrpSpPr>
            <a:grpSpLocks/>
          </p:cNvGrpSpPr>
          <p:nvPr/>
        </p:nvGrpSpPr>
        <p:grpSpPr bwMode="auto">
          <a:xfrm>
            <a:off x="2209800" y="6145213"/>
            <a:ext cx="3305175" cy="407987"/>
            <a:chOff x="1392" y="3605"/>
            <a:chExt cx="2082" cy="257"/>
          </a:xfrm>
        </p:grpSpPr>
        <p:sp>
          <p:nvSpPr>
            <p:cNvPr id="100435" name="Line 24"/>
            <p:cNvSpPr>
              <a:spLocks noChangeShapeType="1"/>
            </p:cNvSpPr>
            <p:nvPr/>
          </p:nvSpPr>
          <p:spPr bwMode="auto">
            <a:xfrm flipH="1">
              <a:off x="1392" y="3605"/>
              <a:ext cx="2082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0436" name="Group 25"/>
            <p:cNvGrpSpPr>
              <a:grpSpLocks/>
            </p:cNvGrpSpPr>
            <p:nvPr/>
          </p:nvGrpSpPr>
          <p:grpSpPr bwMode="auto">
            <a:xfrm>
              <a:off x="1552" y="3625"/>
              <a:ext cx="1743" cy="237"/>
              <a:chOff x="3268" y="2846"/>
              <a:chExt cx="1743" cy="237"/>
            </a:xfrm>
          </p:grpSpPr>
          <p:sp>
            <p:nvSpPr>
              <p:cNvPr id="100437" name="Rectangle 26"/>
              <p:cNvSpPr>
                <a:spLocks noChangeArrowheads="1"/>
              </p:cNvSpPr>
              <p:nvPr/>
            </p:nvSpPr>
            <p:spPr bwMode="auto">
              <a:xfrm>
                <a:off x="3282" y="2856"/>
                <a:ext cx="1692" cy="19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0438" name="Text Box 27"/>
              <p:cNvSpPr txBox="1">
                <a:spLocks noChangeArrowheads="1"/>
              </p:cNvSpPr>
              <p:nvPr/>
            </p:nvSpPr>
            <p:spPr bwMode="auto">
              <a:xfrm>
                <a:off x="3268" y="2846"/>
                <a:ext cx="1743" cy="23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usual http response msg</a:t>
                </a: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</p:grpSp>
      <p:sp>
        <p:nvSpPr>
          <p:cNvPr id="50235" name="Text Box 59"/>
          <p:cNvSpPr txBox="1">
            <a:spLocks noChangeArrowheads="1"/>
          </p:cNvSpPr>
          <p:nvPr/>
        </p:nvSpPr>
        <p:spPr bwMode="auto">
          <a:xfrm>
            <a:off x="981075" y="2454275"/>
            <a:ext cx="1787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cookie file</a:t>
            </a:r>
          </a:p>
        </p:txBody>
      </p:sp>
      <p:sp>
        <p:nvSpPr>
          <p:cNvPr id="50242" name="Text Box 66"/>
          <p:cNvSpPr txBox="1">
            <a:spLocks noChangeArrowheads="1"/>
          </p:cNvSpPr>
          <p:nvPr/>
        </p:nvSpPr>
        <p:spPr bwMode="auto">
          <a:xfrm>
            <a:off x="609600" y="4878388"/>
            <a:ext cx="1733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one week later:</a:t>
            </a:r>
          </a:p>
        </p:txBody>
      </p: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2209800" y="3589338"/>
            <a:ext cx="5638800" cy="1028700"/>
            <a:chOff x="1392" y="2261"/>
            <a:chExt cx="3552" cy="648"/>
          </a:xfrm>
        </p:grpSpPr>
        <p:sp>
          <p:nvSpPr>
            <p:cNvPr id="100428" name="Line 12"/>
            <p:cNvSpPr>
              <a:spLocks noChangeShapeType="1"/>
            </p:cNvSpPr>
            <p:nvPr/>
          </p:nvSpPr>
          <p:spPr bwMode="auto">
            <a:xfrm>
              <a:off x="1392" y="2357"/>
              <a:ext cx="2082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429" name="Text Box 15"/>
            <p:cNvSpPr txBox="1">
              <a:spLocks noChangeArrowheads="1"/>
            </p:cNvSpPr>
            <p:nvPr/>
          </p:nvSpPr>
          <p:spPr bwMode="auto">
            <a:xfrm>
              <a:off x="1548" y="2261"/>
              <a:ext cx="1689" cy="3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usual http request </a:t>
              </a:r>
              <a:r>
                <a:rPr kumimoji="0" lang="en-US" alt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msg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cookie: 1678</a:t>
              </a:r>
            </a:p>
          </p:txBody>
        </p:sp>
        <p:sp>
          <p:nvSpPr>
            <p:cNvPr id="100430" name="Text Box 28"/>
            <p:cNvSpPr txBox="1">
              <a:spLocks noChangeArrowheads="1"/>
            </p:cNvSpPr>
            <p:nvPr/>
          </p:nvSpPr>
          <p:spPr bwMode="auto">
            <a:xfrm>
              <a:off x="3554" y="2332"/>
              <a:ext cx="596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cookie-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specific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action</a:t>
              </a:r>
            </a:p>
          </p:txBody>
        </p:sp>
        <p:sp>
          <p:nvSpPr>
            <p:cNvPr id="100431" name="Line 42"/>
            <p:cNvSpPr>
              <a:spLocks noChangeShapeType="1"/>
            </p:cNvSpPr>
            <p:nvPr/>
          </p:nvSpPr>
          <p:spPr bwMode="auto">
            <a:xfrm flipV="1">
              <a:off x="4252" y="2367"/>
              <a:ext cx="692" cy="2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0432" name="Group 83"/>
            <p:cNvGrpSpPr>
              <a:grpSpLocks/>
            </p:cNvGrpSpPr>
            <p:nvPr/>
          </p:nvGrpSpPr>
          <p:grpSpPr bwMode="auto">
            <a:xfrm>
              <a:off x="4306" y="2363"/>
              <a:ext cx="564" cy="231"/>
              <a:chOff x="4306" y="2273"/>
              <a:chExt cx="564" cy="231"/>
            </a:xfrm>
          </p:grpSpPr>
          <p:sp>
            <p:nvSpPr>
              <p:cNvPr id="100433" name="Rectangle 72"/>
              <p:cNvSpPr>
                <a:spLocks noChangeArrowheads="1"/>
              </p:cNvSpPr>
              <p:nvPr/>
            </p:nvSpPr>
            <p:spPr bwMode="auto">
              <a:xfrm>
                <a:off x="4409" y="2365"/>
                <a:ext cx="384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0434" name="Text Box 43"/>
              <p:cNvSpPr txBox="1">
                <a:spLocks noChangeArrowheads="1"/>
              </p:cNvSpPr>
              <p:nvPr/>
            </p:nvSpPr>
            <p:spPr bwMode="auto">
              <a:xfrm>
                <a:off x="4306" y="2273"/>
                <a:ext cx="56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access</a:t>
                </a:r>
              </a:p>
            </p:txBody>
          </p:sp>
        </p:grpSp>
      </p:grpSp>
      <p:grpSp>
        <p:nvGrpSpPr>
          <p:cNvPr id="100364" name="Group 81"/>
          <p:cNvGrpSpPr>
            <a:grpSpLocks/>
          </p:cNvGrpSpPr>
          <p:nvPr/>
        </p:nvGrpSpPr>
        <p:grpSpPr bwMode="auto">
          <a:xfrm>
            <a:off x="936625" y="1922463"/>
            <a:ext cx="1068388" cy="565150"/>
            <a:chOff x="476" y="1047"/>
            <a:chExt cx="906" cy="486"/>
          </a:xfrm>
        </p:grpSpPr>
        <p:sp>
          <p:nvSpPr>
            <p:cNvPr id="100426" name="AutoShape 67"/>
            <p:cNvSpPr>
              <a:spLocks noChangeArrowheads="1"/>
            </p:cNvSpPr>
            <p:nvPr/>
          </p:nvSpPr>
          <p:spPr bwMode="auto">
            <a:xfrm>
              <a:off x="527" y="1047"/>
              <a:ext cx="855" cy="486"/>
            </a:xfrm>
            <a:prstGeom prst="can">
              <a:avLst>
                <a:gd name="adj" fmla="val 25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427" name="Text Box 60"/>
            <p:cNvSpPr txBox="1">
              <a:spLocks noChangeArrowheads="1"/>
            </p:cNvSpPr>
            <p:nvPr/>
          </p:nvSpPr>
          <p:spPr bwMode="auto">
            <a:xfrm>
              <a:off x="476" y="1134"/>
              <a:ext cx="885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ebay</a:t>
              </a: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8734</a:t>
              </a:r>
            </a:p>
          </p:txBody>
        </p:sp>
      </p:grpSp>
      <p:grpSp>
        <p:nvGrpSpPr>
          <p:cNvPr id="9" name="Group 95"/>
          <p:cNvGrpSpPr>
            <a:grpSpLocks/>
          </p:cNvGrpSpPr>
          <p:nvPr/>
        </p:nvGrpSpPr>
        <p:grpSpPr bwMode="auto">
          <a:xfrm>
            <a:off x="2200275" y="2106613"/>
            <a:ext cx="5921375" cy="1296987"/>
            <a:chOff x="1386" y="1327"/>
            <a:chExt cx="3730" cy="817"/>
          </a:xfrm>
        </p:grpSpPr>
        <p:sp>
          <p:nvSpPr>
            <p:cNvPr id="100419" name="Line 4"/>
            <p:cNvSpPr>
              <a:spLocks noChangeShapeType="1"/>
            </p:cNvSpPr>
            <p:nvPr/>
          </p:nvSpPr>
          <p:spPr bwMode="auto">
            <a:xfrm>
              <a:off x="1386" y="1355"/>
              <a:ext cx="2082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420" name="Text Box 8"/>
            <p:cNvSpPr txBox="1">
              <a:spLocks noChangeArrowheads="1"/>
            </p:cNvSpPr>
            <p:nvPr/>
          </p:nvSpPr>
          <p:spPr bwMode="auto">
            <a:xfrm>
              <a:off x="1554" y="1327"/>
              <a:ext cx="1689" cy="2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usual http request </a:t>
              </a:r>
              <a:r>
                <a:rPr kumimoji="0" lang="en-US" alt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msg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421" name="Text Box 31"/>
            <p:cNvSpPr txBox="1">
              <a:spLocks noChangeArrowheads="1"/>
            </p:cNvSpPr>
            <p:nvPr/>
          </p:nvSpPr>
          <p:spPr bwMode="auto">
            <a:xfrm>
              <a:off x="3341" y="1390"/>
              <a:ext cx="1084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Amazon server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creates ID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1678 for user</a:t>
              </a:r>
            </a:p>
          </p:txBody>
        </p:sp>
        <p:grpSp>
          <p:nvGrpSpPr>
            <p:cNvPr id="100422" name="Group 82"/>
            <p:cNvGrpSpPr>
              <a:grpSpLocks/>
            </p:cNvGrpSpPr>
            <p:nvPr/>
          </p:nvGrpSpPr>
          <p:grpSpPr bwMode="auto">
            <a:xfrm>
              <a:off x="4377" y="1730"/>
              <a:ext cx="739" cy="414"/>
              <a:chOff x="4377" y="1640"/>
              <a:chExt cx="739" cy="414"/>
            </a:xfrm>
          </p:grpSpPr>
          <p:sp>
            <p:nvSpPr>
              <p:cNvPr id="100423" name="Line 40"/>
              <p:cNvSpPr>
                <a:spLocks noChangeShapeType="1"/>
              </p:cNvSpPr>
              <p:nvPr/>
            </p:nvSpPr>
            <p:spPr bwMode="auto">
              <a:xfrm>
                <a:off x="4377" y="1640"/>
                <a:ext cx="659" cy="4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424" name="Rectangle 73"/>
              <p:cNvSpPr>
                <a:spLocks noChangeArrowheads="1"/>
              </p:cNvSpPr>
              <p:nvPr/>
            </p:nvSpPr>
            <p:spPr bwMode="auto">
              <a:xfrm>
                <a:off x="4470" y="1729"/>
                <a:ext cx="602" cy="2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0425" name="Text Box 41"/>
              <p:cNvSpPr txBox="1">
                <a:spLocks noChangeArrowheads="1"/>
              </p:cNvSpPr>
              <p:nvPr/>
            </p:nvSpPr>
            <p:spPr bwMode="auto">
              <a:xfrm>
                <a:off x="4381" y="1702"/>
                <a:ext cx="735" cy="3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75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create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75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    entry</a:t>
                </a:r>
              </a:p>
            </p:txBody>
          </p:sp>
        </p:grpSp>
      </p:grpSp>
      <p:grpSp>
        <p:nvGrpSpPr>
          <p:cNvPr id="11" name="Group 88"/>
          <p:cNvGrpSpPr>
            <a:grpSpLocks/>
          </p:cNvGrpSpPr>
          <p:nvPr/>
        </p:nvGrpSpPr>
        <p:grpSpPr bwMode="auto">
          <a:xfrm>
            <a:off x="919163" y="2676525"/>
            <a:ext cx="4392612" cy="877888"/>
            <a:chOff x="459" y="1637"/>
            <a:chExt cx="3027" cy="709"/>
          </a:xfrm>
        </p:grpSpPr>
        <p:sp>
          <p:nvSpPr>
            <p:cNvPr id="100414" name="Line 9"/>
            <p:cNvSpPr>
              <a:spLocks noChangeShapeType="1"/>
            </p:cNvSpPr>
            <p:nvPr/>
          </p:nvSpPr>
          <p:spPr bwMode="auto">
            <a:xfrm flipH="1">
              <a:off x="1404" y="1637"/>
              <a:ext cx="2082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415" name="Text Box 11"/>
            <p:cNvSpPr txBox="1">
              <a:spLocks noChangeArrowheads="1"/>
            </p:cNvSpPr>
            <p:nvPr/>
          </p:nvSpPr>
          <p:spPr bwMode="auto">
            <a:xfrm>
              <a:off x="1552" y="1650"/>
              <a:ext cx="1665" cy="4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usual http response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set-cookie: 1678</a:t>
              </a: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charset="0"/>
                  <a:ea typeface="ＭＳ Ｐゴシック" charset="-128"/>
                  <a:cs typeface="+mn-cs"/>
                </a:rPr>
                <a:t> </a:t>
              </a:r>
            </a:p>
          </p:txBody>
        </p:sp>
        <p:grpSp>
          <p:nvGrpSpPr>
            <p:cNvPr id="100416" name="Group 76"/>
            <p:cNvGrpSpPr>
              <a:grpSpLocks/>
            </p:cNvGrpSpPr>
            <p:nvPr/>
          </p:nvGrpSpPr>
          <p:grpSpPr bwMode="auto">
            <a:xfrm>
              <a:off x="459" y="1836"/>
              <a:ext cx="1004" cy="510"/>
              <a:chOff x="684" y="1746"/>
              <a:chExt cx="1004" cy="510"/>
            </a:xfrm>
          </p:grpSpPr>
          <p:sp>
            <p:nvSpPr>
              <p:cNvPr id="100417" name="AutoShape 74"/>
              <p:cNvSpPr>
                <a:spLocks noChangeArrowheads="1"/>
              </p:cNvSpPr>
              <p:nvPr/>
            </p:nvSpPr>
            <p:spPr bwMode="auto">
              <a:xfrm>
                <a:off x="735" y="1746"/>
                <a:ext cx="829" cy="486"/>
              </a:xfrm>
              <a:prstGeom prst="can">
                <a:avLst>
                  <a:gd name="adj" fmla="val 25000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0418" name="Text Box 75"/>
              <p:cNvSpPr txBox="1">
                <a:spLocks noChangeArrowheads="1"/>
              </p:cNvSpPr>
              <p:nvPr/>
            </p:nvSpPr>
            <p:spPr bwMode="auto">
              <a:xfrm>
                <a:off x="684" y="1833"/>
                <a:ext cx="1004" cy="4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ebay</a:t>
                </a:r>
                <a:r>
                  <a:rPr kumimoji="0" lang="en-US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 8734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amazon 1678</a:t>
                </a:r>
              </a:p>
            </p:txBody>
          </p:sp>
        </p:grpSp>
      </p:grpSp>
      <p:grpSp>
        <p:nvGrpSpPr>
          <p:cNvPr id="13" name="Group 93"/>
          <p:cNvGrpSpPr>
            <a:grpSpLocks/>
          </p:cNvGrpSpPr>
          <p:nvPr/>
        </p:nvGrpSpPr>
        <p:grpSpPr bwMode="auto">
          <a:xfrm>
            <a:off x="2181225" y="4603750"/>
            <a:ext cx="5705475" cy="1901825"/>
            <a:chOff x="1374" y="2641"/>
            <a:chExt cx="3594" cy="1198"/>
          </a:xfrm>
        </p:grpSpPr>
        <p:sp>
          <p:nvSpPr>
            <p:cNvPr id="100409" name="Line 20"/>
            <p:cNvSpPr>
              <a:spLocks noChangeShapeType="1"/>
            </p:cNvSpPr>
            <p:nvPr/>
          </p:nvSpPr>
          <p:spPr bwMode="auto">
            <a:xfrm>
              <a:off x="1374" y="3293"/>
              <a:ext cx="2082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410" name="Text Box 23"/>
            <p:cNvSpPr txBox="1">
              <a:spLocks noChangeArrowheads="1"/>
            </p:cNvSpPr>
            <p:nvPr/>
          </p:nvSpPr>
          <p:spPr bwMode="auto">
            <a:xfrm>
              <a:off x="1561" y="3171"/>
              <a:ext cx="1689" cy="3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usual http request msg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cookie: 1678</a:t>
              </a:r>
            </a:p>
          </p:txBody>
        </p:sp>
        <p:sp>
          <p:nvSpPr>
            <p:cNvPr id="100411" name="Text Box 29"/>
            <p:cNvSpPr txBox="1">
              <a:spLocks noChangeArrowheads="1"/>
            </p:cNvSpPr>
            <p:nvPr/>
          </p:nvSpPr>
          <p:spPr bwMode="auto">
            <a:xfrm>
              <a:off x="3584" y="3262"/>
              <a:ext cx="596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cookie-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specific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action</a:t>
              </a:r>
            </a:p>
          </p:txBody>
        </p:sp>
        <p:sp>
          <p:nvSpPr>
            <p:cNvPr id="100412" name="Line 44"/>
            <p:cNvSpPr>
              <a:spLocks noChangeShapeType="1"/>
            </p:cNvSpPr>
            <p:nvPr/>
          </p:nvSpPr>
          <p:spPr bwMode="auto">
            <a:xfrm flipV="1">
              <a:off x="4181" y="2641"/>
              <a:ext cx="787" cy="8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413" name="Text Box 71"/>
            <p:cNvSpPr txBox="1">
              <a:spLocks noChangeArrowheads="1"/>
            </p:cNvSpPr>
            <p:nvPr/>
          </p:nvSpPr>
          <p:spPr bwMode="auto">
            <a:xfrm>
              <a:off x="4287" y="2939"/>
              <a:ext cx="564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access</a:t>
              </a:r>
            </a:p>
          </p:txBody>
        </p:sp>
      </p:grpSp>
      <p:grpSp>
        <p:nvGrpSpPr>
          <p:cNvPr id="14" name="Group 77"/>
          <p:cNvGrpSpPr>
            <a:grpSpLocks/>
          </p:cNvGrpSpPr>
          <p:nvPr/>
        </p:nvGrpSpPr>
        <p:grpSpPr bwMode="auto">
          <a:xfrm>
            <a:off x="865188" y="5351463"/>
            <a:ext cx="1389062" cy="636587"/>
            <a:chOff x="684" y="1746"/>
            <a:chExt cx="1004" cy="488"/>
          </a:xfrm>
        </p:grpSpPr>
        <p:sp>
          <p:nvSpPr>
            <p:cNvPr id="100407" name="AutoShape 78"/>
            <p:cNvSpPr>
              <a:spLocks noChangeArrowheads="1"/>
            </p:cNvSpPr>
            <p:nvPr/>
          </p:nvSpPr>
          <p:spPr bwMode="auto">
            <a:xfrm>
              <a:off x="735" y="1746"/>
              <a:ext cx="829" cy="486"/>
            </a:xfrm>
            <a:prstGeom prst="can">
              <a:avLst>
                <a:gd name="adj" fmla="val 25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408" name="Text Box 79"/>
            <p:cNvSpPr txBox="1">
              <a:spLocks noChangeArrowheads="1"/>
            </p:cNvSpPr>
            <p:nvPr/>
          </p:nvSpPr>
          <p:spPr bwMode="auto">
            <a:xfrm>
              <a:off x="684" y="1833"/>
              <a:ext cx="1004" cy="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ebay</a:t>
              </a: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8734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amazon 1678</a:t>
              </a:r>
            </a:p>
          </p:txBody>
        </p:sp>
      </p:grpSp>
      <p:sp>
        <p:nvSpPr>
          <p:cNvPr id="100369" name="Text Box 80"/>
          <p:cNvSpPr txBox="1">
            <a:spLocks noChangeArrowheads="1"/>
          </p:cNvSpPr>
          <p:nvPr/>
        </p:nvSpPr>
        <p:spPr bwMode="auto">
          <a:xfrm>
            <a:off x="7842250" y="2692400"/>
            <a:ext cx="1123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backend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database</a:t>
            </a:r>
          </a:p>
        </p:txBody>
      </p:sp>
      <p:sp>
        <p:nvSpPr>
          <p:cNvPr id="100370" name="AutoShape 327"/>
          <p:cNvSpPr>
            <a:spLocks noChangeArrowheads="1"/>
          </p:cNvSpPr>
          <p:nvPr/>
        </p:nvSpPr>
        <p:spPr bwMode="auto">
          <a:xfrm>
            <a:off x="8112125" y="3313113"/>
            <a:ext cx="592138" cy="908050"/>
          </a:xfrm>
          <a:prstGeom prst="can">
            <a:avLst>
              <a:gd name="adj" fmla="val 31004"/>
            </a:avLst>
          </a:prstGeom>
          <a:gradFill rotWithShape="1">
            <a:gsLst>
              <a:gs pos="0">
                <a:srgbClr val="000099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grpSp>
        <p:nvGrpSpPr>
          <p:cNvPr id="100371" name="Group 63"/>
          <p:cNvGrpSpPr>
            <a:grpSpLocks/>
          </p:cNvGrpSpPr>
          <p:nvPr/>
        </p:nvGrpSpPr>
        <p:grpSpPr bwMode="auto">
          <a:xfrm>
            <a:off x="5475288" y="1119188"/>
            <a:ext cx="411162" cy="771525"/>
            <a:chOff x="4140" y="429"/>
            <a:chExt cx="1425" cy="2396"/>
          </a:xfrm>
        </p:grpSpPr>
        <p:sp>
          <p:nvSpPr>
            <p:cNvPr id="100375" name="Freeform 64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376" name="Rectangle 65"/>
            <p:cNvSpPr>
              <a:spLocks noChangeArrowheads="1"/>
            </p:cNvSpPr>
            <p:nvPr/>
          </p:nvSpPr>
          <p:spPr bwMode="auto">
            <a:xfrm>
              <a:off x="4206" y="429"/>
              <a:ext cx="1045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377" name="Freeform 66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378" name="Freeform 67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379" name="Rectangle 68"/>
            <p:cNvSpPr>
              <a:spLocks noChangeArrowheads="1"/>
            </p:cNvSpPr>
            <p:nvPr/>
          </p:nvSpPr>
          <p:spPr bwMode="auto">
            <a:xfrm>
              <a:off x="4212" y="695"/>
              <a:ext cx="594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0380" name="Group 69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00405" name="AutoShape 70"/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21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0406" name="AutoShape 71"/>
              <p:cNvSpPr>
                <a:spLocks noChangeArrowheads="1"/>
              </p:cNvSpPr>
              <p:nvPr/>
            </p:nvSpPr>
            <p:spPr bwMode="auto">
              <a:xfrm>
                <a:off x="630" y="2580"/>
                <a:ext cx="687" cy="10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0381" name="Rectangle 72"/>
            <p:cNvSpPr>
              <a:spLocks noChangeArrowheads="1"/>
            </p:cNvSpPr>
            <p:nvPr/>
          </p:nvSpPr>
          <p:spPr bwMode="auto">
            <a:xfrm>
              <a:off x="4223" y="1021"/>
              <a:ext cx="600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0382" name="Group 73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00403" name="AutoShape 74"/>
              <p:cNvSpPr>
                <a:spLocks noChangeArrowheads="1"/>
              </p:cNvSpPr>
              <p:nvPr/>
            </p:nvSpPr>
            <p:spPr bwMode="auto">
              <a:xfrm>
                <a:off x="612" y="2570"/>
                <a:ext cx="728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0404" name="AutoShape 75"/>
              <p:cNvSpPr>
                <a:spLocks noChangeArrowheads="1"/>
              </p:cNvSpPr>
              <p:nvPr/>
            </p:nvSpPr>
            <p:spPr bwMode="auto">
              <a:xfrm>
                <a:off x="625" y="2585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0383" name="Rectangle 76"/>
            <p:cNvSpPr>
              <a:spLocks noChangeArrowheads="1"/>
            </p:cNvSpPr>
            <p:nvPr/>
          </p:nvSpPr>
          <p:spPr bwMode="auto">
            <a:xfrm>
              <a:off x="4217" y="1356"/>
              <a:ext cx="594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384" name="Rectangle 77"/>
            <p:cNvSpPr>
              <a:spLocks noChangeArrowheads="1"/>
            </p:cNvSpPr>
            <p:nvPr/>
          </p:nvSpPr>
          <p:spPr bwMode="auto">
            <a:xfrm>
              <a:off x="4228" y="1657"/>
              <a:ext cx="594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0385" name="Group 78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00401" name="AutoShape 79"/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27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0402" name="AutoShape 80"/>
              <p:cNvSpPr>
                <a:spLocks noChangeArrowheads="1"/>
              </p:cNvSpPr>
              <p:nvPr/>
            </p:nvSpPr>
            <p:spPr bwMode="auto">
              <a:xfrm>
                <a:off x="627" y="2586"/>
                <a:ext cx="692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0386" name="Freeform 81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0387" name="Group 82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00399" name="AutoShape 83"/>
              <p:cNvSpPr>
                <a:spLocks noChangeArrowheads="1"/>
              </p:cNvSpPr>
              <p:nvPr/>
            </p:nvSpPr>
            <p:spPr bwMode="auto">
              <a:xfrm>
                <a:off x="615" y="2567"/>
                <a:ext cx="727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0400" name="AutoShape 84"/>
              <p:cNvSpPr>
                <a:spLocks noChangeArrowheads="1"/>
              </p:cNvSpPr>
              <p:nvPr/>
            </p:nvSpPr>
            <p:spPr bwMode="auto">
              <a:xfrm>
                <a:off x="629" y="2582"/>
                <a:ext cx="692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0388" name="Rectangle 85"/>
            <p:cNvSpPr>
              <a:spLocks noChangeArrowheads="1"/>
            </p:cNvSpPr>
            <p:nvPr/>
          </p:nvSpPr>
          <p:spPr bwMode="auto">
            <a:xfrm>
              <a:off x="5251" y="429"/>
              <a:ext cx="66" cy="2288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389" name="Freeform 86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390" name="Freeform 87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391" name="Oval 88"/>
            <p:cNvSpPr>
              <a:spLocks noChangeArrowheads="1"/>
            </p:cNvSpPr>
            <p:nvPr/>
          </p:nvSpPr>
          <p:spPr bwMode="auto">
            <a:xfrm>
              <a:off x="5515" y="2613"/>
              <a:ext cx="50" cy="94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392" name="Freeform 89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393" name="AutoShape 90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394" name="AutoShape 91"/>
            <p:cNvSpPr>
              <a:spLocks noChangeArrowheads="1"/>
            </p:cNvSpPr>
            <p:nvPr/>
          </p:nvSpPr>
          <p:spPr bwMode="auto">
            <a:xfrm>
              <a:off x="4206" y="2712"/>
              <a:ext cx="1067" cy="8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395" name="Oval 92"/>
            <p:cNvSpPr>
              <a:spLocks noChangeArrowheads="1"/>
            </p:cNvSpPr>
            <p:nvPr/>
          </p:nvSpPr>
          <p:spPr bwMode="auto">
            <a:xfrm>
              <a:off x="4311" y="2381"/>
              <a:ext cx="154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396" name="Oval 93"/>
            <p:cNvSpPr>
              <a:spLocks noChangeArrowheads="1"/>
            </p:cNvSpPr>
            <p:nvPr/>
          </p:nvSpPr>
          <p:spPr bwMode="auto">
            <a:xfrm>
              <a:off x="4487" y="2386"/>
              <a:ext cx="160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397" name="Oval 94"/>
            <p:cNvSpPr>
              <a:spLocks noChangeArrowheads="1"/>
            </p:cNvSpPr>
            <p:nvPr/>
          </p:nvSpPr>
          <p:spPr bwMode="auto">
            <a:xfrm>
              <a:off x="4663" y="2381"/>
              <a:ext cx="160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398" name="Rectangle 95"/>
            <p:cNvSpPr>
              <a:spLocks noChangeArrowheads="1"/>
            </p:cNvSpPr>
            <p:nvPr/>
          </p:nvSpPr>
          <p:spPr bwMode="auto">
            <a:xfrm>
              <a:off x="5064" y="1834"/>
              <a:ext cx="83" cy="764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00372" name="Group 96"/>
          <p:cNvGrpSpPr>
            <a:grpSpLocks/>
          </p:cNvGrpSpPr>
          <p:nvPr/>
        </p:nvGrpSpPr>
        <p:grpSpPr bwMode="auto">
          <a:xfrm>
            <a:off x="1806575" y="1117600"/>
            <a:ext cx="687388" cy="731838"/>
            <a:chOff x="-44" y="1473"/>
            <a:chExt cx="981" cy="1105"/>
          </a:xfrm>
        </p:grpSpPr>
        <p:pic>
          <p:nvPicPr>
            <p:cNvPr id="100373" name="Picture 97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374" name="Freeform 9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94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35" grpId="0"/>
      <p:bldP spid="100369" grpId="0"/>
      <p:bldP spid="10037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4" name="Rectangle 2"/>
          <p:cNvSpPr>
            <a:spLocks noGrp="1" noChangeArrowheads="1"/>
          </p:cNvSpPr>
          <p:nvPr>
            <p:ph type="title"/>
          </p:nvPr>
        </p:nvSpPr>
        <p:spPr>
          <a:xfrm>
            <a:off x="373063" y="207963"/>
            <a:ext cx="7772400" cy="925512"/>
          </a:xfrm>
        </p:spPr>
        <p:txBody>
          <a:bodyPr/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Cookies (continued)</a:t>
            </a:r>
          </a:p>
        </p:txBody>
      </p:sp>
      <p:sp>
        <p:nvSpPr>
          <p:cNvPr id="10240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389063"/>
            <a:ext cx="3810000" cy="2641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75000"/>
              </a:lnSpc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what cookies can be used for:</a:t>
            </a:r>
          </a:p>
          <a:p>
            <a:pPr>
              <a:lnSpc>
                <a:spcPct val="75000"/>
              </a:lnSpc>
            </a:pPr>
            <a:r>
              <a:rPr lang="en-US" altLang="en-US" sz="2400" dirty="0">
                <a:latin typeface="Calibri"/>
                <a:ea typeface="ＭＳ Ｐゴシック" charset="-128"/>
              </a:rPr>
              <a:t>authorization</a:t>
            </a:r>
          </a:p>
          <a:p>
            <a:pPr>
              <a:lnSpc>
                <a:spcPct val="75000"/>
              </a:lnSpc>
            </a:pPr>
            <a:r>
              <a:rPr lang="en-US" altLang="en-US" sz="2400" dirty="0">
                <a:latin typeface="Calibri"/>
                <a:ea typeface="ＭＳ Ｐゴシック" charset="-128"/>
              </a:rPr>
              <a:t>shopping carts</a:t>
            </a:r>
          </a:p>
          <a:p>
            <a:pPr>
              <a:lnSpc>
                <a:spcPct val="75000"/>
              </a:lnSpc>
            </a:pPr>
            <a:r>
              <a:rPr lang="en-US" altLang="en-US" sz="2400" dirty="0">
                <a:latin typeface="Calibri"/>
                <a:ea typeface="ＭＳ Ｐゴシック" charset="-128"/>
              </a:rPr>
              <a:t>recommendations</a:t>
            </a:r>
          </a:p>
          <a:p>
            <a:pPr>
              <a:lnSpc>
                <a:spcPct val="75000"/>
              </a:lnSpc>
            </a:pPr>
            <a:r>
              <a:rPr lang="en-US" altLang="en-US" sz="2400" dirty="0">
                <a:latin typeface="Calibri"/>
                <a:ea typeface="ＭＳ Ｐゴシック" charset="-128"/>
              </a:rPr>
              <a:t>user session state (Web e-mail)</a:t>
            </a:r>
          </a:p>
        </p:txBody>
      </p:sp>
      <p:pic>
        <p:nvPicPr>
          <p:cNvPr id="102403" name="Picture 12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898525"/>
            <a:ext cx="50276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6" name="Rectangle 13"/>
          <p:cNvSpPr>
            <a:spLocks noChangeArrowheads="1"/>
          </p:cNvSpPr>
          <p:nvPr/>
        </p:nvSpPr>
        <p:spPr bwMode="auto">
          <a:xfrm>
            <a:off x="4670425" y="1471613"/>
            <a:ext cx="3810000" cy="2065337"/>
          </a:xfrm>
          <a:prstGeom prst="rect">
            <a:avLst/>
          </a:prstGeom>
          <a:noFill/>
          <a:ln w="1905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cookies and privacy: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cookies permit sites to learn a lot about you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you may supply name and e-mail to sites</a:t>
            </a:r>
          </a:p>
        </p:txBody>
      </p:sp>
      <p:sp>
        <p:nvSpPr>
          <p:cNvPr id="102407" name="Text Box 14"/>
          <p:cNvSpPr txBox="1">
            <a:spLocks noChangeArrowheads="1"/>
          </p:cNvSpPr>
          <p:nvPr/>
        </p:nvSpPr>
        <p:spPr bwMode="auto">
          <a:xfrm>
            <a:off x="7321550" y="1177925"/>
            <a:ext cx="8001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charset="0"/>
                <a:ea typeface="ＭＳ Ｐゴシック" charset="-128"/>
                <a:cs typeface="+mn-cs"/>
              </a:rPr>
              <a:t>aside</a:t>
            </a:r>
          </a:p>
        </p:txBody>
      </p:sp>
      <p:sp>
        <p:nvSpPr>
          <p:cNvPr id="102408" name="Rectangle 15"/>
          <p:cNvSpPr>
            <a:spLocks noChangeArrowheads="1"/>
          </p:cNvSpPr>
          <p:nvPr/>
        </p:nvSpPr>
        <p:spPr bwMode="auto">
          <a:xfrm>
            <a:off x="547688" y="3946525"/>
            <a:ext cx="6519156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how to keep </a:t>
            </a:r>
            <a:r>
              <a:rPr kumimoji="0" lang="ja-JP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“</a:t>
            </a:r>
            <a:r>
              <a:rPr kumimoji="0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state</a:t>
            </a:r>
            <a:r>
              <a:rPr kumimoji="0" lang="ja-JP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”</a:t>
            </a:r>
            <a:r>
              <a:rPr kumimoji="0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protocol endpoints: maintain state at sender/receiver over multiple transactions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cookies: http messages carry state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98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6" grpId="0" animBg="1"/>
      <p:bldP spid="10240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6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" y="234950"/>
            <a:ext cx="7772400" cy="892175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Web caches (proxy server)</a:t>
            </a:r>
            <a:endParaRPr lang="en-US" altLang="en-US" sz="4800" dirty="0">
              <a:latin typeface="Calibri Light"/>
              <a:ea typeface="ＭＳ Ｐゴシック" charset="-128"/>
            </a:endParaRPr>
          </a:p>
        </p:txBody>
      </p:sp>
      <p:sp>
        <p:nvSpPr>
          <p:cNvPr id="10445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46075" y="1957388"/>
            <a:ext cx="3767138" cy="37623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33045" indent="-233045"/>
            <a:r>
              <a:rPr lang="en-US" altLang="en-US" sz="2400" dirty="0">
                <a:latin typeface="Calibri"/>
                <a:ea typeface="ＭＳ Ｐゴシック" charset="-128"/>
              </a:rPr>
              <a:t>user sets browser: Web accesses via  cache</a:t>
            </a:r>
          </a:p>
          <a:p>
            <a:pPr marL="233045" indent="-233045"/>
            <a:r>
              <a:rPr lang="en-US" altLang="en-US" sz="2400" dirty="0">
                <a:latin typeface="Calibri"/>
                <a:ea typeface="ＭＳ Ｐゴシック" charset="-128"/>
              </a:rPr>
              <a:t>browser sends all HTTP requests to cache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object in cache: cache returns object </a:t>
            </a:r>
          </a:p>
          <a:p>
            <a:pPr marL="685800" lvl="1" indent="-228600"/>
            <a:r>
              <a:rPr lang="en-US" altLang="en-US" dirty="0">
                <a:latin typeface="Calibri"/>
                <a:ea typeface="ＭＳ Ｐゴシック" charset="-128"/>
              </a:rPr>
              <a:t>else cache requests object from origin server, then returns object to client</a:t>
            </a:r>
          </a:p>
        </p:txBody>
      </p:sp>
      <p:grpSp>
        <p:nvGrpSpPr>
          <p:cNvPr id="104451" name="Group 171"/>
          <p:cNvGrpSpPr>
            <a:grpSpLocks/>
          </p:cNvGrpSpPr>
          <p:nvPr/>
        </p:nvGrpSpPr>
        <p:grpSpPr bwMode="auto">
          <a:xfrm>
            <a:off x="4027488" y="2695575"/>
            <a:ext cx="687387" cy="763588"/>
            <a:chOff x="-44" y="1473"/>
            <a:chExt cx="981" cy="1105"/>
          </a:xfrm>
        </p:grpSpPr>
        <p:pic>
          <p:nvPicPr>
            <p:cNvPr id="104582" name="Picture 172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583" name="Freeform 173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4452" name="Group 102"/>
          <p:cNvGrpSpPr>
            <a:grpSpLocks/>
          </p:cNvGrpSpPr>
          <p:nvPr/>
        </p:nvGrpSpPr>
        <p:grpSpPr bwMode="auto">
          <a:xfrm>
            <a:off x="4092575" y="4568825"/>
            <a:ext cx="687388" cy="763588"/>
            <a:chOff x="-44" y="1473"/>
            <a:chExt cx="981" cy="1105"/>
          </a:xfrm>
        </p:grpSpPr>
        <p:pic>
          <p:nvPicPr>
            <p:cNvPr id="104580" name="Picture 103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581" name="Freeform 104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4453" name="Group 138"/>
          <p:cNvGrpSpPr>
            <a:grpSpLocks/>
          </p:cNvGrpSpPr>
          <p:nvPr/>
        </p:nvGrpSpPr>
        <p:grpSpPr bwMode="auto">
          <a:xfrm>
            <a:off x="6230938" y="3457575"/>
            <a:ext cx="400050" cy="715963"/>
            <a:chOff x="4140" y="429"/>
            <a:chExt cx="1425" cy="2396"/>
          </a:xfrm>
        </p:grpSpPr>
        <p:sp>
          <p:nvSpPr>
            <p:cNvPr id="104548" name="Freeform 139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49" name="Rectangle 140"/>
            <p:cNvSpPr>
              <a:spLocks noChangeArrowheads="1"/>
            </p:cNvSpPr>
            <p:nvPr/>
          </p:nvSpPr>
          <p:spPr bwMode="auto">
            <a:xfrm>
              <a:off x="4208" y="429"/>
              <a:ext cx="1046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50" name="Freeform 141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51" name="Freeform 142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52" name="Rectangle 143"/>
            <p:cNvSpPr>
              <a:spLocks noChangeArrowheads="1"/>
            </p:cNvSpPr>
            <p:nvPr/>
          </p:nvSpPr>
          <p:spPr bwMode="auto">
            <a:xfrm>
              <a:off x="4214" y="695"/>
              <a:ext cx="594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4553" name="Group 144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04578" name="AutoShape 145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0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79" name="AutoShape 146"/>
              <p:cNvSpPr>
                <a:spLocks noChangeArrowheads="1"/>
              </p:cNvSpPr>
              <p:nvPr/>
            </p:nvSpPr>
            <p:spPr bwMode="auto">
              <a:xfrm>
                <a:off x="630" y="2583"/>
                <a:ext cx="670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554" name="Rectangle 147"/>
            <p:cNvSpPr>
              <a:spLocks noChangeArrowheads="1"/>
            </p:cNvSpPr>
            <p:nvPr/>
          </p:nvSpPr>
          <p:spPr bwMode="auto">
            <a:xfrm>
              <a:off x="4225" y="1019"/>
              <a:ext cx="594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4555" name="Group 148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04576" name="AutoShape 149"/>
              <p:cNvSpPr>
                <a:spLocks noChangeArrowheads="1"/>
              </p:cNvSpPr>
              <p:nvPr/>
            </p:nvSpPr>
            <p:spPr bwMode="auto">
              <a:xfrm>
                <a:off x="612" y="2566"/>
                <a:ext cx="727" cy="14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77" name="AutoShape 150"/>
              <p:cNvSpPr>
                <a:spLocks noChangeArrowheads="1"/>
              </p:cNvSpPr>
              <p:nvPr/>
            </p:nvSpPr>
            <p:spPr bwMode="auto">
              <a:xfrm>
                <a:off x="626" y="2583"/>
                <a:ext cx="692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556" name="Rectangle 151"/>
            <p:cNvSpPr>
              <a:spLocks noChangeArrowheads="1"/>
            </p:cNvSpPr>
            <p:nvPr/>
          </p:nvSpPr>
          <p:spPr bwMode="auto">
            <a:xfrm>
              <a:off x="4219" y="1359"/>
              <a:ext cx="594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57" name="Rectangle 152"/>
            <p:cNvSpPr>
              <a:spLocks noChangeArrowheads="1"/>
            </p:cNvSpPr>
            <p:nvPr/>
          </p:nvSpPr>
          <p:spPr bwMode="auto">
            <a:xfrm>
              <a:off x="4230" y="1656"/>
              <a:ext cx="594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4558" name="Group 153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04574" name="AutoShape 154"/>
              <p:cNvSpPr>
                <a:spLocks noChangeArrowheads="1"/>
              </p:cNvSpPr>
              <p:nvPr/>
            </p:nvSpPr>
            <p:spPr bwMode="auto">
              <a:xfrm>
                <a:off x="612" y="2570"/>
                <a:ext cx="726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75" name="AutoShape 155"/>
              <p:cNvSpPr>
                <a:spLocks noChangeArrowheads="1"/>
              </p:cNvSpPr>
              <p:nvPr/>
            </p:nvSpPr>
            <p:spPr bwMode="auto">
              <a:xfrm>
                <a:off x="627" y="2585"/>
                <a:ext cx="690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559" name="Freeform 156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4560" name="Group 157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04572" name="AutoShape 158"/>
              <p:cNvSpPr>
                <a:spLocks noChangeArrowheads="1"/>
              </p:cNvSpPr>
              <p:nvPr/>
            </p:nvSpPr>
            <p:spPr bwMode="auto">
              <a:xfrm>
                <a:off x="615" y="2568"/>
                <a:ext cx="726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73" name="AutoShape 159"/>
              <p:cNvSpPr>
                <a:spLocks noChangeArrowheads="1"/>
              </p:cNvSpPr>
              <p:nvPr/>
            </p:nvSpPr>
            <p:spPr bwMode="auto">
              <a:xfrm>
                <a:off x="629" y="2584"/>
                <a:ext cx="690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561" name="Rectangle 160"/>
            <p:cNvSpPr>
              <a:spLocks noChangeArrowheads="1"/>
            </p:cNvSpPr>
            <p:nvPr/>
          </p:nvSpPr>
          <p:spPr bwMode="auto">
            <a:xfrm>
              <a:off x="5248" y="429"/>
              <a:ext cx="68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62" name="Freeform 161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63" name="Freeform 162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64" name="Oval 163"/>
            <p:cNvSpPr>
              <a:spLocks noChangeArrowheads="1"/>
            </p:cNvSpPr>
            <p:nvPr/>
          </p:nvSpPr>
          <p:spPr bwMode="auto">
            <a:xfrm>
              <a:off x="5520" y="2612"/>
              <a:ext cx="45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65" name="Freeform 164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66" name="AutoShape 165"/>
            <p:cNvSpPr>
              <a:spLocks noChangeArrowheads="1"/>
            </p:cNvSpPr>
            <p:nvPr/>
          </p:nvSpPr>
          <p:spPr bwMode="auto">
            <a:xfrm>
              <a:off x="4140" y="2676"/>
              <a:ext cx="1199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67" name="AutoShape 166"/>
            <p:cNvSpPr>
              <a:spLocks noChangeArrowheads="1"/>
            </p:cNvSpPr>
            <p:nvPr/>
          </p:nvSpPr>
          <p:spPr bwMode="auto">
            <a:xfrm>
              <a:off x="4208" y="2713"/>
              <a:ext cx="1069" cy="8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68" name="Oval 167"/>
            <p:cNvSpPr>
              <a:spLocks noChangeArrowheads="1"/>
            </p:cNvSpPr>
            <p:nvPr/>
          </p:nvSpPr>
          <p:spPr bwMode="auto">
            <a:xfrm>
              <a:off x="4310" y="2384"/>
              <a:ext cx="158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69" name="Oval 168"/>
            <p:cNvSpPr>
              <a:spLocks noChangeArrowheads="1"/>
            </p:cNvSpPr>
            <p:nvPr/>
          </p:nvSpPr>
          <p:spPr bwMode="auto">
            <a:xfrm>
              <a:off x="4485" y="2384"/>
              <a:ext cx="158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70" name="Oval 169"/>
            <p:cNvSpPr>
              <a:spLocks noChangeArrowheads="1"/>
            </p:cNvSpPr>
            <p:nvPr/>
          </p:nvSpPr>
          <p:spPr bwMode="auto">
            <a:xfrm>
              <a:off x="4660" y="2379"/>
              <a:ext cx="158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71" name="Rectangle 170"/>
            <p:cNvSpPr>
              <a:spLocks noChangeArrowheads="1"/>
            </p:cNvSpPr>
            <p:nvPr/>
          </p:nvSpPr>
          <p:spPr bwMode="auto">
            <a:xfrm>
              <a:off x="5062" y="1837"/>
              <a:ext cx="85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04454" name="Group 105"/>
          <p:cNvGrpSpPr>
            <a:grpSpLocks/>
          </p:cNvGrpSpPr>
          <p:nvPr/>
        </p:nvGrpSpPr>
        <p:grpSpPr bwMode="auto">
          <a:xfrm>
            <a:off x="8178800" y="2836863"/>
            <a:ext cx="433388" cy="715962"/>
            <a:chOff x="4140" y="429"/>
            <a:chExt cx="1425" cy="2396"/>
          </a:xfrm>
        </p:grpSpPr>
        <p:sp>
          <p:nvSpPr>
            <p:cNvPr id="104516" name="Freeform 106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17" name="Rectangle 107"/>
            <p:cNvSpPr>
              <a:spLocks noChangeArrowheads="1"/>
            </p:cNvSpPr>
            <p:nvPr/>
          </p:nvSpPr>
          <p:spPr bwMode="auto">
            <a:xfrm>
              <a:off x="4208" y="429"/>
              <a:ext cx="1044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18" name="Freeform 108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19" name="Freeform 109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20" name="Rectangle 110"/>
            <p:cNvSpPr>
              <a:spLocks noChangeArrowheads="1"/>
            </p:cNvSpPr>
            <p:nvPr/>
          </p:nvSpPr>
          <p:spPr bwMode="auto">
            <a:xfrm>
              <a:off x="4213" y="695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4521" name="Group 111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04546" name="AutoShape 112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3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47" name="AutoShape 113"/>
              <p:cNvSpPr>
                <a:spLocks noChangeArrowheads="1"/>
              </p:cNvSpPr>
              <p:nvPr/>
            </p:nvSpPr>
            <p:spPr bwMode="auto">
              <a:xfrm>
                <a:off x="629" y="2583"/>
                <a:ext cx="690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522" name="Rectangle 114"/>
            <p:cNvSpPr>
              <a:spLocks noChangeArrowheads="1"/>
            </p:cNvSpPr>
            <p:nvPr/>
          </p:nvSpPr>
          <p:spPr bwMode="auto">
            <a:xfrm>
              <a:off x="4224" y="1019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4523" name="Group 115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04544" name="AutoShape 116"/>
              <p:cNvSpPr>
                <a:spLocks noChangeArrowheads="1"/>
              </p:cNvSpPr>
              <p:nvPr/>
            </p:nvSpPr>
            <p:spPr bwMode="auto">
              <a:xfrm>
                <a:off x="612" y="2566"/>
                <a:ext cx="730" cy="14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45" name="AutoShape 117"/>
              <p:cNvSpPr>
                <a:spLocks noChangeArrowheads="1"/>
              </p:cNvSpPr>
              <p:nvPr/>
            </p:nvSpPr>
            <p:spPr bwMode="auto">
              <a:xfrm>
                <a:off x="625" y="2583"/>
                <a:ext cx="697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524" name="Rectangle 118"/>
            <p:cNvSpPr>
              <a:spLocks noChangeArrowheads="1"/>
            </p:cNvSpPr>
            <p:nvPr/>
          </p:nvSpPr>
          <p:spPr bwMode="auto">
            <a:xfrm>
              <a:off x="4218" y="1359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25" name="Rectangle 119"/>
            <p:cNvSpPr>
              <a:spLocks noChangeArrowheads="1"/>
            </p:cNvSpPr>
            <p:nvPr/>
          </p:nvSpPr>
          <p:spPr bwMode="auto">
            <a:xfrm>
              <a:off x="4229" y="1656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4526" name="Group 120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04542" name="AutoShape 121"/>
              <p:cNvSpPr>
                <a:spLocks noChangeArrowheads="1"/>
              </p:cNvSpPr>
              <p:nvPr/>
            </p:nvSpPr>
            <p:spPr bwMode="auto">
              <a:xfrm>
                <a:off x="614" y="2570"/>
                <a:ext cx="722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43" name="AutoShape 122"/>
              <p:cNvSpPr>
                <a:spLocks noChangeArrowheads="1"/>
              </p:cNvSpPr>
              <p:nvPr/>
            </p:nvSpPr>
            <p:spPr bwMode="auto">
              <a:xfrm>
                <a:off x="627" y="2585"/>
                <a:ext cx="683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527" name="Freeform 123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4528" name="Group 124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04540" name="AutoShape 125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2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41" name="AutoShape 126"/>
              <p:cNvSpPr>
                <a:spLocks noChangeArrowheads="1"/>
              </p:cNvSpPr>
              <p:nvPr/>
            </p:nvSpPr>
            <p:spPr bwMode="auto">
              <a:xfrm>
                <a:off x="629" y="2584"/>
                <a:ext cx="689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529" name="Rectangle 127"/>
            <p:cNvSpPr>
              <a:spLocks noChangeArrowheads="1"/>
            </p:cNvSpPr>
            <p:nvPr/>
          </p:nvSpPr>
          <p:spPr bwMode="auto">
            <a:xfrm>
              <a:off x="5252" y="429"/>
              <a:ext cx="68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30" name="Freeform 128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31" name="Freeform 129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32" name="Oval 130"/>
            <p:cNvSpPr>
              <a:spLocks noChangeArrowheads="1"/>
            </p:cNvSpPr>
            <p:nvPr/>
          </p:nvSpPr>
          <p:spPr bwMode="auto">
            <a:xfrm>
              <a:off x="5518" y="2612"/>
              <a:ext cx="47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33" name="Freeform 131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34" name="AutoShape 132"/>
            <p:cNvSpPr>
              <a:spLocks noChangeArrowheads="1"/>
            </p:cNvSpPr>
            <p:nvPr/>
          </p:nvSpPr>
          <p:spPr bwMode="auto">
            <a:xfrm>
              <a:off x="4140" y="2676"/>
              <a:ext cx="1201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35" name="AutoShape 133"/>
            <p:cNvSpPr>
              <a:spLocks noChangeArrowheads="1"/>
            </p:cNvSpPr>
            <p:nvPr/>
          </p:nvSpPr>
          <p:spPr bwMode="auto">
            <a:xfrm>
              <a:off x="4208" y="2713"/>
              <a:ext cx="1070" cy="8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36" name="Oval 134"/>
            <p:cNvSpPr>
              <a:spLocks noChangeArrowheads="1"/>
            </p:cNvSpPr>
            <p:nvPr/>
          </p:nvSpPr>
          <p:spPr bwMode="auto">
            <a:xfrm>
              <a:off x="4307" y="2384"/>
              <a:ext cx="157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37" name="Oval 135"/>
            <p:cNvSpPr>
              <a:spLocks noChangeArrowheads="1"/>
            </p:cNvSpPr>
            <p:nvPr/>
          </p:nvSpPr>
          <p:spPr bwMode="auto">
            <a:xfrm>
              <a:off x="4485" y="2384"/>
              <a:ext cx="162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38" name="Oval 136"/>
            <p:cNvSpPr>
              <a:spLocks noChangeArrowheads="1"/>
            </p:cNvSpPr>
            <p:nvPr/>
          </p:nvSpPr>
          <p:spPr bwMode="auto">
            <a:xfrm>
              <a:off x="4662" y="2379"/>
              <a:ext cx="157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39" name="Rectangle 137"/>
            <p:cNvSpPr>
              <a:spLocks noChangeArrowheads="1"/>
            </p:cNvSpPr>
            <p:nvPr/>
          </p:nvSpPr>
          <p:spPr bwMode="auto">
            <a:xfrm>
              <a:off x="5064" y="1837"/>
              <a:ext cx="84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pic>
        <p:nvPicPr>
          <p:cNvPr id="104455" name="Picture 63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893763"/>
            <a:ext cx="59420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8" name="Rectangle 4"/>
          <p:cNvSpPr>
            <a:spLocks noChangeArrowheads="1"/>
          </p:cNvSpPr>
          <p:nvPr/>
        </p:nvSpPr>
        <p:spPr bwMode="auto">
          <a:xfrm>
            <a:off x="393700" y="1265238"/>
            <a:ext cx="87503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goal: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satisfy client request without involving origin server</a:t>
            </a:r>
          </a:p>
        </p:txBody>
      </p:sp>
      <p:sp>
        <p:nvSpPr>
          <p:cNvPr id="104459" name="Text Box 6"/>
          <p:cNvSpPr txBox="1">
            <a:spLocks noChangeArrowheads="1"/>
          </p:cNvSpPr>
          <p:nvPr/>
        </p:nvSpPr>
        <p:spPr bwMode="auto">
          <a:xfrm>
            <a:off x="4171950" y="3368675"/>
            <a:ext cx="657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client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04460" name="Text Box 8"/>
          <p:cNvSpPr txBox="1">
            <a:spLocks noChangeArrowheads="1"/>
          </p:cNvSpPr>
          <p:nvPr/>
        </p:nvSpPr>
        <p:spPr bwMode="auto">
          <a:xfrm>
            <a:off x="5957888" y="2774950"/>
            <a:ext cx="88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proxy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server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04461" name="Text Box 21"/>
          <p:cNvSpPr txBox="1">
            <a:spLocks noChangeArrowheads="1"/>
          </p:cNvSpPr>
          <p:nvPr/>
        </p:nvSpPr>
        <p:spPr bwMode="auto">
          <a:xfrm>
            <a:off x="4294188" y="5340350"/>
            <a:ext cx="657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client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14" name="Group 53"/>
          <p:cNvGrpSpPr>
            <a:grpSpLocks/>
          </p:cNvGrpSpPr>
          <p:nvPr/>
        </p:nvGrpSpPr>
        <p:grpSpPr bwMode="auto">
          <a:xfrm>
            <a:off x="4597400" y="4095750"/>
            <a:ext cx="1563688" cy="760413"/>
            <a:chOff x="2896" y="2580"/>
            <a:chExt cx="985" cy="479"/>
          </a:xfrm>
        </p:grpSpPr>
        <p:sp>
          <p:nvSpPr>
            <p:cNvPr id="104514" name="Line 19"/>
            <p:cNvSpPr>
              <a:spLocks noChangeShapeType="1"/>
            </p:cNvSpPr>
            <p:nvPr/>
          </p:nvSpPr>
          <p:spPr bwMode="auto">
            <a:xfrm flipV="1">
              <a:off x="2998" y="2580"/>
              <a:ext cx="883" cy="479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15" name="Text Box 23"/>
            <p:cNvSpPr txBox="1">
              <a:spLocks noChangeArrowheads="1"/>
            </p:cNvSpPr>
            <p:nvPr/>
          </p:nvSpPr>
          <p:spPr bwMode="auto">
            <a:xfrm rot="-1692639">
              <a:off x="2896" y="2646"/>
              <a:ext cx="91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HTTP request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5" name="Group 54"/>
          <p:cNvGrpSpPr>
            <a:grpSpLocks/>
          </p:cNvGrpSpPr>
          <p:nvPr/>
        </p:nvGrpSpPr>
        <p:grpSpPr bwMode="auto">
          <a:xfrm>
            <a:off x="4781550" y="4183063"/>
            <a:ext cx="1604963" cy="785812"/>
            <a:chOff x="3012" y="2635"/>
            <a:chExt cx="1011" cy="495"/>
          </a:xfrm>
        </p:grpSpPr>
        <p:sp>
          <p:nvSpPr>
            <p:cNvPr id="104512" name="Line 20"/>
            <p:cNvSpPr>
              <a:spLocks noChangeShapeType="1"/>
            </p:cNvSpPr>
            <p:nvPr/>
          </p:nvSpPr>
          <p:spPr bwMode="auto">
            <a:xfrm flipH="1">
              <a:off x="3030" y="2635"/>
              <a:ext cx="884" cy="495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13" name="Text Box 25"/>
            <p:cNvSpPr txBox="1">
              <a:spLocks noChangeArrowheads="1"/>
            </p:cNvSpPr>
            <p:nvPr/>
          </p:nvSpPr>
          <p:spPr bwMode="auto">
            <a:xfrm rot="-1737783">
              <a:off x="3012" y="2847"/>
              <a:ext cx="101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HTTP response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6" name="Group 49"/>
          <p:cNvGrpSpPr>
            <a:grpSpLocks/>
          </p:cNvGrpSpPr>
          <p:nvPr/>
        </p:nvGrpSpPr>
        <p:grpSpPr bwMode="auto">
          <a:xfrm>
            <a:off x="4765675" y="3124200"/>
            <a:ext cx="3251200" cy="730250"/>
            <a:chOff x="3002" y="1979"/>
            <a:chExt cx="2048" cy="460"/>
          </a:xfrm>
        </p:grpSpPr>
        <p:sp>
          <p:nvSpPr>
            <p:cNvPr id="104509" name="Freeform 18"/>
            <p:cNvSpPr>
              <a:spLocks/>
            </p:cNvSpPr>
            <p:nvPr/>
          </p:nvSpPr>
          <p:spPr bwMode="auto">
            <a:xfrm>
              <a:off x="3002" y="1979"/>
              <a:ext cx="2048" cy="460"/>
            </a:xfrm>
            <a:custGeom>
              <a:avLst/>
              <a:gdLst>
                <a:gd name="T0" fmla="*/ 0 w 2048"/>
                <a:gd name="T1" fmla="*/ 2 h 460"/>
                <a:gd name="T2" fmla="*/ 1011 w 2048"/>
                <a:gd name="T3" fmla="*/ 460 h 460"/>
                <a:gd name="T4" fmla="*/ 2048 w 2048"/>
                <a:gd name="T5" fmla="*/ 0 h 460"/>
                <a:gd name="T6" fmla="*/ 0 60000 65536"/>
                <a:gd name="T7" fmla="*/ 0 60000 65536"/>
                <a:gd name="T8" fmla="*/ 0 60000 65536"/>
                <a:gd name="T9" fmla="*/ 0 w 2048"/>
                <a:gd name="T10" fmla="*/ 0 h 460"/>
                <a:gd name="T11" fmla="*/ 2048 w 2048"/>
                <a:gd name="T12" fmla="*/ 460 h 4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48" h="460">
                  <a:moveTo>
                    <a:pt x="0" y="2"/>
                  </a:moveTo>
                  <a:lnTo>
                    <a:pt x="1011" y="460"/>
                  </a:lnTo>
                  <a:lnTo>
                    <a:pt x="2048" y="0"/>
                  </a:lnTo>
                </a:path>
              </a:pathLst>
            </a:cu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10" name="Text Box 22"/>
            <p:cNvSpPr txBox="1">
              <a:spLocks noChangeArrowheads="1"/>
            </p:cNvSpPr>
            <p:nvPr/>
          </p:nvSpPr>
          <p:spPr bwMode="auto">
            <a:xfrm rot="1422049">
              <a:off x="3083" y="2006"/>
              <a:ext cx="91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HTTP request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11" name="Text Box 45"/>
            <p:cNvSpPr txBox="1">
              <a:spLocks noChangeArrowheads="1"/>
            </p:cNvSpPr>
            <p:nvPr/>
          </p:nvSpPr>
          <p:spPr bwMode="auto">
            <a:xfrm rot="-1419968">
              <a:off x="4114" y="2016"/>
              <a:ext cx="91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HTTP request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104465" name="Text Box 47"/>
          <p:cNvSpPr txBox="1">
            <a:spLocks noChangeArrowheads="1"/>
          </p:cNvSpPr>
          <p:nvPr/>
        </p:nvSpPr>
        <p:spPr bwMode="auto">
          <a:xfrm>
            <a:off x="7999413" y="5421313"/>
            <a:ext cx="7493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origin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server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04466" name="Text Box 48"/>
          <p:cNvSpPr txBox="1">
            <a:spLocks noChangeArrowheads="1"/>
          </p:cNvSpPr>
          <p:nvPr/>
        </p:nvSpPr>
        <p:spPr bwMode="auto">
          <a:xfrm>
            <a:off x="8016875" y="3484563"/>
            <a:ext cx="7493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origin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server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04467" name="Rectangle 55"/>
          <p:cNvSpPr>
            <a:spLocks noChangeArrowheads="1"/>
          </p:cNvSpPr>
          <p:nvPr/>
        </p:nvSpPr>
        <p:spPr bwMode="auto">
          <a:xfrm>
            <a:off x="6946900" y="4349750"/>
            <a:ext cx="4064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pic>
        <p:nvPicPr>
          <p:cNvPr id="104468" name="Picture 5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863" y="2632075"/>
            <a:ext cx="5270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60"/>
          <p:cNvGrpSpPr>
            <a:grpSpLocks/>
          </p:cNvGrpSpPr>
          <p:nvPr/>
        </p:nvGrpSpPr>
        <p:grpSpPr bwMode="auto">
          <a:xfrm>
            <a:off x="3992563" y="2671763"/>
            <a:ext cx="4178300" cy="1814512"/>
            <a:chOff x="2515" y="1687"/>
            <a:chExt cx="2632" cy="1143"/>
          </a:xfrm>
        </p:grpSpPr>
        <p:sp>
          <p:nvSpPr>
            <p:cNvPr id="104504" name="Freeform 44"/>
            <p:cNvSpPr>
              <a:spLocks/>
            </p:cNvSpPr>
            <p:nvPr/>
          </p:nvSpPr>
          <p:spPr bwMode="auto">
            <a:xfrm>
              <a:off x="2985" y="2026"/>
              <a:ext cx="2119" cy="476"/>
            </a:xfrm>
            <a:custGeom>
              <a:avLst/>
              <a:gdLst>
                <a:gd name="T0" fmla="*/ 2119 w 2119"/>
                <a:gd name="T1" fmla="*/ 0 h 476"/>
                <a:gd name="T2" fmla="*/ 1020 w 2119"/>
                <a:gd name="T3" fmla="*/ 476 h 476"/>
                <a:gd name="T4" fmla="*/ 0 w 2119"/>
                <a:gd name="T5" fmla="*/ 8 h 476"/>
                <a:gd name="T6" fmla="*/ 0 60000 65536"/>
                <a:gd name="T7" fmla="*/ 0 60000 65536"/>
                <a:gd name="T8" fmla="*/ 0 60000 65536"/>
                <a:gd name="T9" fmla="*/ 0 w 2119"/>
                <a:gd name="T10" fmla="*/ 0 h 476"/>
                <a:gd name="T11" fmla="*/ 2119 w 2119"/>
                <a:gd name="T12" fmla="*/ 476 h 4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19" h="476">
                  <a:moveTo>
                    <a:pt x="2119" y="0"/>
                  </a:moveTo>
                  <a:lnTo>
                    <a:pt x="1020" y="476"/>
                  </a:lnTo>
                  <a:lnTo>
                    <a:pt x="0" y="8"/>
                  </a:lnTo>
                </a:path>
              </a:pathLst>
            </a:cu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05" name="Text Box 24"/>
            <p:cNvSpPr txBox="1">
              <a:spLocks noChangeArrowheads="1"/>
            </p:cNvSpPr>
            <p:nvPr/>
          </p:nvSpPr>
          <p:spPr bwMode="auto">
            <a:xfrm rot="1411598">
              <a:off x="2906" y="2244"/>
              <a:ext cx="101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HTTP response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06" name="Text Box 46"/>
            <p:cNvSpPr txBox="1">
              <a:spLocks noChangeArrowheads="1"/>
            </p:cNvSpPr>
            <p:nvPr/>
          </p:nvSpPr>
          <p:spPr bwMode="auto">
            <a:xfrm rot="-1415789">
              <a:off x="4136" y="2232"/>
              <a:ext cx="101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HTTP response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pic>
          <p:nvPicPr>
            <p:cNvPr id="104507" name="Picture 5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9" y="2557"/>
              <a:ext cx="332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508" name="Picture 5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" y="1687"/>
              <a:ext cx="332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1069" name="Picture 6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188" y="4613275"/>
            <a:ext cx="5270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4471" name="Group 69"/>
          <p:cNvGrpSpPr>
            <a:grpSpLocks/>
          </p:cNvGrpSpPr>
          <p:nvPr/>
        </p:nvGrpSpPr>
        <p:grpSpPr bwMode="auto">
          <a:xfrm>
            <a:off x="8112125" y="4764088"/>
            <a:ext cx="433388" cy="715962"/>
            <a:chOff x="4140" y="429"/>
            <a:chExt cx="1425" cy="2396"/>
          </a:xfrm>
        </p:grpSpPr>
        <p:sp>
          <p:nvSpPr>
            <p:cNvPr id="104472" name="Freeform 70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473" name="Rectangle 71"/>
            <p:cNvSpPr>
              <a:spLocks noChangeArrowheads="1"/>
            </p:cNvSpPr>
            <p:nvPr/>
          </p:nvSpPr>
          <p:spPr bwMode="auto">
            <a:xfrm>
              <a:off x="4208" y="429"/>
              <a:ext cx="1044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474" name="Freeform 72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475" name="Freeform 73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476" name="Rectangle 74"/>
            <p:cNvSpPr>
              <a:spLocks noChangeArrowheads="1"/>
            </p:cNvSpPr>
            <p:nvPr/>
          </p:nvSpPr>
          <p:spPr bwMode="auto">
            <a:xfrm>
              <a:off x="4213" y="695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4477" name="Group 75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04502" name="AutoShape 76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3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03" name="AutoShape 77"/>
              <p:cNvSpPr>
                <a:spLocks noChangeArrowheads="1"/>
              </p:cNvSpPr>
              <p:nvPr/>
            </p:nvSpPr>
            <p:spPr bwMode="auto">
              <a:xfrm>
                <a:off x="629" y="2583"/>
                <a:ext cx="690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478" name="Rectangle 78"/>
            <p:cNvSpPr>
              <a:spLocks noChangeArrowheads="1"/>
            </p:cNvSpPr>
            <p:nvPr/>
          </p:nvSpPr>
          <p:spPr bwMode="auto">
            <a:xfrm>
              <a:off x="4224" y="1019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4479" name="Group 79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04500" name="AutoShape 80"/>
              <p:cNvSpPr>
                <a:spLocks noChangeArrowheads="1"/>
              </p:cNvSpPr>
              <p:nvPr/>
            </p:nvSpPr>
            <p:spPr bwMode="auto">
              <a:xfrm>
                <a:off x="612" y="2566"/>
                <a:ext cx="730" cy="14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01" name="AutoShape 81"/>
              <p:cNvSpPr>
                <a:spLocks noChangeArrowheads="1"/>
              </p:cNvSpPr>
              <p:nvPr/>
            </p:nvSpPr>
            <p:spPr bwMode="auto">
              <a:xfrm>
                <a:off x="625" y="2583"/>
                <a:ext cx="697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480" name="Rectangle 82"/>
            <p:cNvSpPr>
              <a:spLocks noChangeArrowheads="1"/>
            </p:cNvSpPr>
            <p:nvPr/>
          </p:nvSpPr>
          <p:spPr bwMode="auto">
            <a:xfrm>
              <a:off x="4218" y="1359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481" name="Rectangle 83"/>
            <p:cNvSpPr>
              <a:spLocks noChangeArrowheads="1"/>
            </p:cNvSpPr>
            <p:nvPr/>
          </p:nvSpPr>
          <p:spPr bwMode="auto">
            <a:xfrm>
              <a:off x="4229" y="1656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4482" name="Group 84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04498" name="AutoShape 85"/>
              <p:cNvSpPr>
                <a:spLocks noChangeArrowheads="1"/>
              </p:cNvSpPr>
              <p:nvPr/>
            </p:nvSpPr>
            <p:spPr bwMode="auto">
              <a:xfrm>
                <a:off x="614" y="2570"/>
                <a:ext cx="722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499" name="AutoShape 86"/>
              <p:cNvSpPr>
                <a:spLocks noChangeArrowheads="1"/>
              </p:cNvSpPr>
              <p:nvPr/>
            </p:nvSpPr>
            <p:spPr bwMode="auto">
              <a:xfrm>
                <a:off x="627" y="2585"/>
                <a:ext cx="683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483" name="Freeform 87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4484" name="Group 88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04496" name="AutoShape 89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2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497" name="AutoShape 90"/>
              <p:cNvSpPr>
                <a:spLocks noChangeArrowheads="1"/>
              </p:cNvSpPr>
              <p:nvPr/>
            </p:nvSpPr>
            <p:spPr bwMode="auto">
              <a:xfrm>
                <a:off x="629" y="2584"/>
                <a:ext cx="689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485" name="Rectangle 91"/>
            <p:cNvSpPr>
              <a:spLocks noChangeArrowheads="1"/>
            </p:cNvSpPr>
            <p:nvPr/>
          </p:nvSpPr>
          <p:spPr bwMode="auto">
            <a:xfrm>
              <a:off x="5252" y="429"/>
              <a:ext cx="68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486" name="Freeform 92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487" name="Freeform 93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488" name="Oval 94"/>
            <p:cNvSpPr>
              <a:spLocks noChangeArrowheads="1"/>
            </p:cNvSpPr>
            <p:nvPr/>
          </p:nvSpPr>
          <p:spPr bwMode="auto">
            <a:xfrm>
              <a:off x="5518" y="2612"/>
              <a:ext cx="47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489" name="Freeform 95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490" name="AutoShape 96"/>
            <p:cNvSpPr>
              <a:spLocks noChangeArrowheads="1"/>
            </p:cNvSpPr>
            <p:nvPr/>
          </p:nvSpPr>
          <p:spPr bwMode="auto">
            <a:xfrm>
              <a:off x="4140" y="2676"/>
              <a:ext cx="1201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491" name="AutoShape 97"/>
            <p:cNvSpPr>
              <a:spLocks noChangeArrowheads="1"/>
            </p:cNvSpPr>
            <p:nvPr/>
          </p:nvSpPr>
          <p:spPr bwMode="auto">
            <a:xfrm>
              <a:off x="4208" y="2713"/>
              <a:ext cx="1070" cy="8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492" name="Oval 98"/>
            <p:cNvSpPr>
              <a:spLocks noChangeArrowheads="1"/>
            </p:cNvSpPr>
            <p:nvPr/>
          </p:nvSpPr>
          <p:spPr bwMode="auto">
            <a:xfrm>
              <a:off x="4307" y="2384"/>
              <a:ext cx="157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493" name="Oval 99"/>
            <p:cNvSpPr>
              <a:spLocks noChangeArrowheads="1"/>
            </p:cNvSpPr>
            <p:nvPr/>
          </p:nvSpPr>
          <p:spPr bwMode="auto">
            <a:xfrm>
              <a:off x="4485" y="2384"/>
              <a:ext cx="162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494" name="Oval 100"/>
            <p:cNvSpPr>
              <a:spLocks noChangeArrowheads="1"/>
            </p:cNvSpPr>
            <p:nvPr/>
          </p:nvSpPr>
          <p:spPr bwMode="auto">
            <a:xfrm>
              <a:off x="4662" y="2379"/>
              <a:ext cx="157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495" name="Rectangle 101"/>
            <p:cNvSpPr>
              <a:spLocks noChangeArrowheads="1"/>
            </p:cNvSpPr>
            <p:nvPr/>
          </p:nvSpPr>
          <p:spPr bwMode="auto">
            <a:xfrm>
              <a:off x="5064" y="1837"/>
              <a:ext cx="84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14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7" grpId="0" uiExpand="1" build="p"/>
      <p:bldP spid="104458" grpId="0"/>
      <p:bldP spid="10446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0" name="Rectangle 2"/>
          <p:cNvSpPr>
            <a:spLocks noGrp="1" noChangeArrowheads="1"/>
          </p:cNvSpPr>
          <p:nvPr>
            <p:ph type="title"/>
          </p:nvPr>
        </p:nvSpPr>
        <p:spPr>
          <a:xfrm>
            <a:off x="477838" y="234950"/>
            <a:ext cx="7772400" cy="947738"/>
          </a:xfrm>
        </p:spPr>
        <p:txBody>
          <a:bodyPr/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More about Web caching</a:t>
            </a:r>
          </a:p>
        </p:txBody>
      </p:sp>
      <p:sp>
        <p:nvSpPr>
          <p:cNvPr id="10650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611313"/>
            <a:ext cx="3810000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 dirty="0">
                <a:latin typeface="Calibri"/>
                <a:ea typeface="ＭＳ Ｐゴシック" charset="-128"/>
              </a:rPr>
              <a:t>cache acts as both client and server</a:t>
            </a:r>
          </a:p>
          <a:p>
            <a:pPr lvl="1"/>
            <a:r>
              <a:rPr lang="en-US" altLang="en-US" sz="2000" dirty="0">
                <a:latin typeface="Calibri"/>
                <a:ea typeface="ＭＳ Ｐゴシック" charset="-128"/>
              </a:rPr>
              <a:t>server for original requesting client</a:t>
            </a:r>
          </a:p>
          <a:p>
            <a:pPr lvl="1"/>
            <a:r>
              <a:rPr lang="en-US" altLang="en-US" sz="2000" dirty="0">
                <a:latin typeface="Calibri"/>
                <a:ea typeface="ＭＳ Ｐゴシック" charset="-128"/>
              </a:rPr>
              <a:t>client to origin server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typically cache is installed by ISP (university, company, residential ISP)</a:t>
            </a:r>
          </a:p>
        </p:txBody>
      </p:sp>
      <p:sp>
        <p:nvSpPr>
          <p:cNvPr id="106502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495800" y="1611313"/>
            <a:ext cx="4159250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why Web caching?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reduce response time for client request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reduce traffic on an institution’</a:t>
            </a:r>
            <a:r>
              <a:rPr lang="en-US" altLang="ja-JP" dirty="0">
                <a:latin typeface="Calibri"/>
                <a:ea typeface="ＭＳ Ｐゴシック" charset="-128"/>
              </a:rPr>
              <a:t>s access link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Internet dense with caches: enables </a:t>
            </a:r>
            <a:r>
              <a:rPr lang="ja-JP" altLang="en-US" dirty="0">
                <a:latin typeface="Calibri"/>
                <a:ea typeface="ＭＳ Ｐゴシック" charset="-128"/>
              </a:rPr>
              <a:t>“</a:t>
            </a:r>
            <a:r>
              <a:rPr lang="en-US" altLang="ja-JP" dirty="0">
                <a:latin typeface="Calibri"/>
                <a:ea typeface="ＭＳ Ｐゴシック" charset="-128"/>
              </a:rPr>
              <a:t>poor</a:t>
            </a:r>
            <a:r>
              <a:rPr lang="ja-JP" altLang="en-US" dirty="0">
                <a:latin typeface="Calibri"/>
                <a:ea typeface="ＭＳ Ｐゴシック" charset="-128"/>
              </a:rPr>
              <a:t>”</a:t>
            </a:r>
            <a:r>
              <a:rPr lang="en-US" altLang="ja-JP" dirty="0">
                <a:latin typeface="Calibri"/>
                <a:ea typeface="ＭＳ Ｐゴシック" charset="-128"/>
              </a:rPr>
              <a:t> content providers to effectively deliver content</a:t>
            </a:r>
            <a:endParaRPr lang="en-US" altLang="en-US" dirty="0">
              <a:latin typeface="Calibri"/>
              <a:ea typeface="ＭＳ Ｐゴシック" charset="-128"/>
            </a:endParaRPr>
          </a:p>
        </p:txBody>
      </p:sp>
      <p:pic>
        <p:nvPicPr>
          <p:cNvPr id="106499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936625"/>
            <a:ext cx="5942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5959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286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Outline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406525"/>
            <a:ext cx="9144001" cy="4648200"/>
          </a:xfrm>
        </p:spPr>
        <p:txBody>
          <a:bodyPr/>
          <a:lstStyle/>
          <a:p>
            <a:pPr lvl="1" eaLnBrk="1" hangingPunct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 Principles of network applications</a:t>
            </a:r>
          </a:p>
          <a:p>
            <a:pPr lvl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Web and HTTP</a:t>
            </a:r>
          </a:p>
          <a:p>
            <a:pPr lvl="1">
              <a:buFont typeface="Wingdings" charset="2"/>
              <a:buChar char="q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 Electronic Mail (SMTP, POP3, IMAP)</a:t>
            </a:r>
          </a:p>
          <a:p>
            <a:pPr lvl="1">
              <a:buFont typeface="Wingdings" charset="2"/>
              <a:buChar char="q"/>
            </a:pPr>
            <a:r>
              <a:rPr lang="en-US" altLang="en-US" sz="2800" dirty="0">
                <a:solidFill>
                  <a:srgbClr val="000099"/>
                </a:solidFill>
                <a:latin typeface="Calibri Light" charset="0"/>
                <a:ea typeface="ＭＳ Ｐゴシック" charset="-128"/>
                <a:cs typeface="Calibri Light" charset="0"/>
              </a:rPr>
              <a:t> DNS</a:t>
            </a:r>
            <a:endParaRPr lang="en-US" altLang="en-US" sz="2800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7356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5" y="301625"/>
            <a:ext cx="7772400" cy="869950"/>
          </a:xfrm>
        </p:spPr>
        <p:txBody>
          <a:bodyPr/>
          <a:lstStyle/>
          <a:p>
            <a:r>
              <a:rPr lang="en-US" altLang="en-US" sz="4000" dirty="0">
                <a:latin typeface="Calibri Light"/>
                <a:ea typeface="ＭＳ Ｐゴシック" charset="-128"/>
              </a:rPr>
              <a:t>Electronic mail</a:t>
            </a:r>
            <a:endParaRPr lang="en-US" altLang="en-US" dirty="0">
              <a:latin typeface="Calibri Light"/>
              <a:ea typeface="ＭＳ Ｐゴシック" charset="-128"/>
            </a:endParaRPr>
          </a:p>
        </p:txBody>
      </p:sp>
      <p:sp>
        <p:nvSpPr>
          <p:cNvPr id="120836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44513" y="1366838"/>
            <a:ext cx="3933825" cy="487680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buNone/>
            </a:pPr>
            <a:r>
              <a:rPr lang="en-US" altLang="en-US" i="1" dirty="0">
                <a:solidFill>
                  <a:srgbClr val="CC0000"/>
                </a:solidFill>
                <a:ea typeface="ＭＳ Ｐゴシック" charset="-128"/>
              </a:rPr>
              <a:t>Three major components:</a:t>
            </a:r>
            <a:r>
              <a:rPr lang="en-US" altLang="en-US" dirty="0">
                <a:solidFill>
                  <a:srgbClr val="CC0000"/>
                </a:solidFill>
                <a:ea typeface="ＭＳ Ｐゴシック" charset="-128"/>
              </a:rPr>
              <a:t> </a:t>
            </a:r>
          </a:p>
          <a:p>
            <a:r>
              <a:rPr lang="en-US" altLang="en-US" sz="2400" dirty="0">
                <a:ea typeface="ＭＳ Ｐゴシック" charset="-128"/>
              </a:rPr>
              <a:t>user agents </a:t>
            </a:r>
          </a:p>
          <a:p>
            <a:r>
              <a:rPr lang="en-US" altLang="en-US" sz="2400" dirty="0">
                <a:ea typeface="ＭＳ Ｐゴシック" charset="-128"/>
              </a:rPr>
              <a:t>mail servers </a:t>
            </a:r>
          </a:p>
          <a:p>
            <a:pPr>
              <a:spcAft>
                <a:spcPct val="75000"/>
              </a:spcAft>
            </a:pPr>
            <a:r>
              <a:rPr lang="en-US" altLang="en-US" sz="2400" dirty="0">
                <a:ea typeface="ＭＳ Ｐゴシック" charset="-128"/>
              </a:rPr>
              <a:t>SMTP: Simple Mail Transfer Protocol</a:t>
            </a:r>
          </a:p>
          <a:p>
            <a:pPr>
              <a:buFont typeface="Wingdings" charset="2"/>
              <a:buNone/>
            </a:pPr>
            <a:r>
              <a:rPr lang="en-US" altLang="en-US" sz="3200" i="1" dirty="0">
                <a:solidFill>
                  <a:srgbClr val="CC0000"/>
                </a:solidFill>
                <a:ea typeface="ＭＳ Ｐゴシック" charset="-128"/>
              </a:rPr>
              <a:t>User Agent</a:t>
            </a:r>
          </a:p>
          <a:p>
            <a:r>
              <a:rPr lang="en-US" altLang="en-US" sz="2400" dirty="0">
                <a:ea typeface="ＭＳ Ｐゴシック" charset="-128"/>
              </a:rPr>
              <a:t>a.k.a. </a:t>
            </a:r>
            <a:r>
              <a:rPr lang="ja-JP" altLang="en-US" sz="2400" dirty="0">
                <a:ea typeface="ＭＳ Ｐゴシック" charset="-128"/>
              </a:rPr>
              <a:t>“</a:t>
            </a:r>
            <a:r>
              <a:rPr lang="en-US" altLang="ja-JP" sz="2400" dirty="0">
                <a:ea typeface="ＭＳ Ｐゴシック" charset="-128"/>
              </a:rPr>
              <a:t>mail reader</a:t>
            </a:r>
            <a:r>
              <a:rPr lang="ja-JP" altLang="en-US" sz="2400" dirty="0">
                <a:ea typeface="ＭＳ Ｐゴシック" charset="-128"/>
              </a:rPr>
              <a:t>”</a:t>
            </a:r>
            <a:endParaRPr lang="en-US" altLang="ja-JP" sz="2400" dirty="0">
              <a:ea typeface="ＭＳ Ｐゴシック" charset="-128"/>
            </a:endParaRPr>
          </a:p>
          <a:p>
            <a:r>
              <a:rPr lang="en-US" altLang="en-US" sz="2400" dirty="0">
                <a:ea typeface="ＭＳ Ｐゴシック" charset="-128"/>
              </a:rPr>
              <a:t>composing, editing, reading mail messages</a:t>
            </a:r>
          </a:p>
          <a:p>
            <a:r>
              <a:rPr lang="en-US" altLang="en-US" sz="2400" dirty="0">
                <a:ea typeface="ＭＳ Ｐゴシック" charset="-128"/>
              </a:rPr>
              <a:t>e.g., Outlook, Thunderbird, iPhone mail client</a:t>
            </a:r>
          </a:p>
          <a:p>
            <a:r>
              <a:rPr lang="en-US" altLang="en-US" sz="2400" dirty="0">
                <a:ea typeface="ＭＳ Ｐゴシック" charset="-128"/>
              </a:rPr>
              <a:t>outgoing, incoming messages stored on server</a:t>
            </a:r>
          </a:p>
        </p:txBody>
      </p:sp>
      <p:sp>
        <p:nvSpPr>
          <p:cNvPr id="120837" name="Rectangle 280"/>
          <p:cNvSpPr>
            <a:spLocks noChangeArrowheads="1"/>
          </p:cNvSpPr>
          <p:nvPr/>
        </p:nvSpPr>
        <p:spPr bwMode="auto">
          <a:xfrm>
            <a:off x="6962775" y="628650"/>
            <a:ext cx="1828800" cy="981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120838" name="Group 279"/>
          <p:cNvGrpSpPr>
            <a:grpSpLocks/>
          </p:cNvGrpSpPr>
          <p:nvPr/>
        </p:nvGrpSpPr>
        <p:grpSpPr bwMode="auto">
          <a:xfrm>
            <a:off x="7059613" y="576263"/>
            <a:ext cx="1736725" cy="955675"/>
            <a:chOff x="4458" y="3335"/>
            <a:chExt cx="1094" cy="602"/>
          </a:xfrm>
        </p:grpSpPr>
        <p:sp>
          <p:nvSpPr>
            <p:cNvPr id="121036" name="Text Box 263"/>
            <p:cNvSpPr txBox="1">
              <a:spLocks noChangeArrowheads="1"/>
            </p:cNvSpPr>
            <p:nvPr/>
          </p:nvSpPr>
          <p:spPr bwMode="auto">
            <a:xfrm>
              <a:off x="4680" y="3725"/>
              <a:ext cx="84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user mailbox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1037" name="Group 278"/>
            <p:cNvGrpSpPr>
              <a:grpSpLocks/>
            </p:cNvGrpSpPr>
            <p:nvPr/>
          </p:nvGrpSpPr>
          <p:grpSpPr bwMode="auto">
            <a:xfrm>
              <a:off x="4458" y="3408"/>
              <a:ext cx="450" cy="120"/>
              <a:chOff x="4314" y="3444"/>
              <a:chExt cx="450" cy="120"/>
            </a:xfrm>
          </p:grpSpPr>
          <p:sp>
            <p:nvSpPr>
              <p:cNvPr id="121040" name="Rectangle 264"/>
              <p:cNvSpPr>
                <a:spLocks noChangeArrowheads="1"/>
              </p:cNvSpPr>
              <p:nvPr/>
            </p:nvSpPr>
            <p:spPr bwMode="auto">
              <a:xfrm>
                <a:off x="4314" y="3444"/>
                <a:ext cx="450" cy="120"/>
              </a:xfrm>
              <a:prstGeom prst="rect">
                <a:avLst/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1041" name="Line 265"/>
              <p:cNvSpPr>
                <a:spLocks noChangeShapeType="1"/>
              </p:cNvSpPr>
              <p:nvPr/>
            </p:nvSpPr>
            <p:spPr bwMode="auto">
              <a:xfrm>
                <a:off x="4363" y="3472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042" name="Line 266"/>
              <p:cNvSpPr>
                <a:spLocks noChangeShapeType="1"/>
              </p:cNvSpPr>
              <p:nvPr/>
            </p:nvSpPr>
            <p:spPr bwMode="auto">
              <a:xfrm flipH="1">
                <a:off x="4472" y="3471"/>
                <a:ext cx="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043" name="Line 267"/>
              <p:cNvSpPr>
                <a:spLocks noChangeShapeType="1"/>
              </p:cNvSpPr>
              <p:nvPr/>
            </p:nvSpPr>
            <p:spPr bwMode="auto">
              <a:xfrm>
                <a:off x="4527" y="3473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044" name="Line 268"/>
              <p:cNvSpPr>
                <a:spLocks noChangeShapeType="1"/>
              </p:cNvSpPr>
              <p:nvPr/>
            </p:nvSpPr>
            <p:spPr bwMode="auto">
              <a:xfrm>
                <a:off x="4584" y="3471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045" name="Line 269"/>
              <p:cNvSpPr>
                <a:spLocks noChangeShapeType="1"/>
              </p:cNvSpPr>
              <p:nvPr/>
            </p:nvSpPr>
            <p:spPr bwMode="auto">
              <a:xfrm>
                <a:off x="4645" y="3471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046" name="Line 270"/>
              <p:cNvSpPr>
                <a:spLocks noChangeShapeType="1"/>
              </p:cNvSpPr>
              <p:nvPr/>
            </p:nvSpPr>
            <p:spPr bwMode="auto">
              <a:xfrm>
                <a:off x="4701" y="3471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047" name="Line 271"/>
              <p:cNvSpPr>
                <a:spLocks noChangeShapeType="1"/>
              </p:cNvSpPr>
              <p:nvPr/>
            </p:nvSpPr>
            <p:spPr bwMode="auto">
              <a:xfrm>
                <a:off x="4416" y="3472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1038" name="Rectangle 272"/>
            <p:cNvSpPr>
              <a:spLocks noChangeArrowheads="1"/>
            </p:cNvSpPr>
            <p:nvPr/>
          </p:nvSpPr>
          <p:spPr bwMode="auto">
            <a:xfrm>
              <a:off x="4472" y="3779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1039" name="Text Box 277"/>
            <p:cNvSpPr txBox="1">
              <a:spLocks noChangeArrowheads="1"/>
            </p:cNvSpPr>
            <p:nvPr/>
          </p:nvSpPr>
          <p:spPr bwMode="auto">
            <a:xfrm>
              <a:off x="4526" y="3335"/>
              <a:ext cx="102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outgoing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message queue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pic>
        <p:nvPicPr>
          <p:cNvPr id="120839" name="Picture 23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947738"/>
            <a:ext cx="319405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0841" name="Group 389"/>
          <p:cNvGrpSpPr>
            <a:grpSpLocks/>
          </p:cNvGrpSpPr>
          <p:nvPr/>
        </p:nvGrpSpPr>
        <p:grpSpPr bwMode="auto">
          <a:xfrm>
            <a:off x="6899276" y="2787650"/>
            <a:ext cx="477838" cy="715963"/>
            <a:chOff x="4140" y="429"/>
            <a:chExt cx="1425" cy="2396"/>
          </a:xfrm>
        </p:grpSpPr>
        <p:sp>
          <p:nvSpPr>
            <p:cNvPr id="121004" name="Freeform 390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005" name="Rectangle 391"/>
            <p:cNvSpPr>
              <a:spLocks noChangeArrowheads="1"/>
            </p:cNvSpPr>
            <p:nvPr/>
          </p:nvSpPr>
          <p:spPr bwMode="auto">
            <a:xfrm>
              <a:off x="4206" y="429"/>
              <a:ext cx="1046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1006" name="Freeform 392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007" name="Freeform 393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008" name="Rectangle 394"/>
            <p:cNvSpPr>
              <a:spLocks noChangeArrowheads="1"/>
            </p:cNvSpPr>
            <p:nvPr/>
          </p:nvSpPr>
          <p:spPr bwMode="auto">
            <a:xfrm>
              <a:off x="4211" y="695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1009" name="Group 395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21034" name="AutoShape 396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1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1035" name="AutoShape 397"/>
              <p:cNvSpPr>
                <a:spLocks noChangeArrowheads="1"/>
              </p:cNvSpPr>
              <p:nvPr/>
            </p:nvSpPr>
            <p:spPr bwMode="auto">
              <a:xfrm>
                <a:off x="634" y="2583"/>
                <a:ext cx="685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1010" name="Rectangle 398"/>
            <p:cNvSpPr>
              <a:spLocks noChangeArrowheads="1"/>
            </p:cNvSpPr>
            <p:nvPr/>
          </p:nvSpPr>
          <p:spPr bwMode="auto">
            <a:xfrm>
              <a:off x="4225" y="101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1011" name="Group 399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21032" name="AutoShape 400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7" cy="14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1033" name="AutoShape 401"/>
              <p:cNvSpPr>
                <a:spLocks noChangeArrowheads="1"/>
              </p:cNvSpPr>
              <p:nvPr/>
            </p:nvSpPr>
            <p:spPr bwMode="auto">
              <a:xfrm>
                <a:off x="630" y="2583"/>
                <a:ext cx="691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1012" name="Rectangle 402"/>
            <p:cNvSpPr>
              <a:spLocks noChangeArrowheads="1"/>
            </p:cNvSpPr>
            <p:nvPr/>
          </p:nvSpPr>
          <p:spPr bwMode="auto">
            <a:xfrm>
              <a:off x="4216" y="135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1013" name="Rectangle 403"/>
            <p:cNvSpPr>
              <a:spLocks noChangeArrowheads="1"/>
            </p:cNvSpPr>
            <p:nvPr/>
          </p:nvSpPr>
          <p:spPr bwMode="auto">
            <a:xfrm>
              <a:off x="4230" y="1656"/>
              <a:ext cx="592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1014" name="Group 404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21030" name="AutoShape 405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5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1031" name="AutoShape 406"/>
              <p:cNvSpPr>
                <a:spLocks noChangeArrowheads="1"/>
              </p:cNvSpPr>
              <p:nvPr/>
            </p:nvSpPr>
            <p:spPr bwMode="auto">
              <a:xfrm>
                <a:off x="634" y="2585"/>
                <a:ext cx="690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1015" name="Freeform 407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1016" name="Group 408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21028" name="AutoShape 409"/>
              <p:cNvSpPr>
                <a:spLocks noChangeArrowheads="1"/>
              </p:cNvSpPr>
              <p:nvPr/>
            </p:nvSpPr>
            <p:spPr bwMode="auto">
              <a:xfrm>
                <a:off x="629" y="2568"/>
                <a:ext cx="702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1029" name="AutoShape 410"/>
              <p:cNvSpPr>
                <a:spLocks noChangeArrowheads="1"/>
              </p:cNvSpPr>
              <p:nvPr/>
            </p:nvSpPr>
            <p:spPr bwMode="auto">
              <a:xfrm>
                <a:off x="634" y="2584"/>
                <a:ext cx="672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1017" name="Rectangle 411"/>
            <p:cNvSpPr>
              <a:spLocks noChangeArrowheads="1"/>
            </p:cNvSpPr>
            <p:nvPr/>
          </p:nvSpPr>
          <p:spPr bwMode="auto">
            <a:xfrm>
              <a:off x="5248" y="429"/>
              <a:ext cx="71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1018" name="Freeform 412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019" name="Freeform 413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020" name="Oval 414"/>
            <p:cNvSpPr>
              <a:spLocks noChangeArrowheads="1"/>
            </p:cNvSpPr>
            <p:nvPr/>
          </p:nvSpPr>
          <p:spPr bwMode="auto">
            <a:xfrm>
              <a:off x="5518" y="2612"/>
              <a:ext cx="47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1021" name="Freeform 415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022" name="AutoShape 416"/>
            <p:cNvSpPr>
              <a:spLocks noChangeArrowheads="1"/>
            </p:cNvSpPr>
            <p:nvPr/>
          </p:nvSpPr>
          <p:spPr bwMode="auto">
            <a:xfrm>
              <a:off x="4140" y="2676"/>
              <a:ext cx="1198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1023" name="AutoShape 417"/>
            <p:cNvSpPr>
              <a:spLocks noChangeArrowheads="1"/>
            </p:cNvSpPr>
            <p:nvPr/>
          </p:nvSpPr>
          <p:spPr bwMode="auto">
            <a:xfrm>
              <a:off x="4206" y="2713"/>
              <a:ext cx="1070" cy="8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1024" name="Oval 418"/>
            <p:cNvSpPr>
              <a:spLocks noChangeArrowheads="1"/>
            </p:cNvSpPr>
            <p:nvPr/>
          </p:nvSpPr>
          <p:spPr bwMode="auto">
            <a:xfrm>
              <a:off x="4306" y="2384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1025" name="Oval 419"/>
            <p:cNvSpPr>
              <a:spLocks noChangeArrowheads="1"/>
            </p:cNvSpPr>
            <p:nvPr/>
          </p:nvSpPr>
          <p:spPr bwMode="auto">
            <a:xfrm>
              <a:off x="4486" y="2384"/>
              <a:ext cx="161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1026" name="Oval 420"/>
            <p:cNvSpPr>
              <a:spLocks noChangeArrowheads="1"/>
            </p:cNvSpPr>
            <p:nvPr/>
          </p:nvSpPr>
          <p:spPr bwMode="auto">
            <a:xfrm>
              <a:off x="4661" y="2379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1027" name="Rectangle 421"/>
            <p:cNvSpPr>
              <a:spLocks noChangeArrowheads="1"/>
            </p:cNvSpPr>
            <p:nvPr/>
          </p:nvSpPr>
          <p:spPr bwMode="auto">
            <a:xfrm>
              <a:off x="5063" y="1837"/>
              <a:ext cx="85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0842" name="Group 356"/>
          <p:cNvGrpSpPr>
            <a:grpSpLocks/>
          </p:cNvGrpSpPr>
          <p:nvPr/>
        </p:nvGrpSpPr>
        <p:grpSpPr bwMode="auto">
          <a:xfrm>
            <a:off x="4906963" y="4181475"/>
            <a:ext cx="477838" cy="715963"/>
            <a:chOff x="4140" y="429"/>
            <a:chExt cx="1425" cy="2396"/>
          </a:xfrm>
        </p:grpSpPr>
        <p:sp>
          <p:nvSpPr>
            <p:cNvPr id="120972" name="Freeform 357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73" name="Rectangle 358"/>
            <p:cNvSpPr>
              <a:spLocks noChangeArrowheads="1"/>
            </p:cNvSpPr>
            <p:nvPr/>
          </p:nvSpPr>
          <p:spPr bwMode="auto">
            <a:xfrm>
              <a:off x="4206" y="429"/>
              <a:ext cx="1046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74" name="Freeform 359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75" name="Freeform 360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76" name="Rectangle 361"/>
            <p:cNvSpPr>
              <a:spLocks noChangeArrowheads="1"/>
            </p:cNvSpPr>
            <p:nvPr/>
          </p:nvSpPr>
          <p:spPr bwMode="auto">
            <a:xfrm>
              <a:off x="4211" y="695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0977" name="Group 362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21002" name="AutoShape 363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1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1003" name="AutoShape 364"/>
              <p:cNvSpPr>
                <a:spLocks noChangeArrowheads="1"/>
              </p:cNvSpPr>
              <p:nvPr/>
            </p:nvSpPr>
            <p:spPr bwMode="auto">
              <a:xfrm>
                <a:off x="634" y="2583"/>
                <a:ext cx="685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0978" name="Rectangle 365"/>
            <p:cNvSpPr>
              <a:spLocks noChangeArrowheads="1"/>
            </p:cNvSpPr>
            <p:nvPr/>
          </p:nvSpPr>
          <p:spPr bwMode="auto">
            <a:xfrm>
              <a:off x="4225" y="101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0979" name="Group 366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21000" name="AutoShape 367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7" cy="14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1001" name="AutoShape 368"/>
              <p:cNvSpPr>
                <a:spLocks noChangeArrowheads="1"/>
              </p:cNvSpPr>
              <p:nvPr/>
            </p:nvSpPr>
            <p:spPr bwMode="auto">
              <a:xfrm>
                <a:off x="630" y="2583"/>
                <a:ext cx="691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0980" name="Rectangle 369"/>
            <p:cNvSpPr>
              <a:spLocks noChangeArrowheads="1"/>
            </p:cNvSpPr>
            <p:nvPr/>
          </p:nvSpPr>
          <p:spPr bwMode="auto">
            <a:xfrm>
              <a:off x="4216" y="135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81" name="Rectangle 370"/>
            <p:cNvSpPr>
              <a:spLocks noChangeArrowheads="1"/>
            </p:cNvSpPr>
            <p:nvPr/>
          </p:nvSpPr>
          <p:spPr bwMode="auto">
            <a:xfrm>
              <a:off x="4230" y="1656"/>
              <a:ext cx="592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0982" name="Group 371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20998" name="AutoShape 372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5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0999" name="AutoShape 373"/>
              <p:cNvSpPr>
                <a:spLocks noChangeArrowheads="1"/>
              </p:cNvSpPr>
              <p:nvPr/>
            </p:nvSpPr>
            <p:spPr bwMode="auto">
              <a:xfrm>
                <a:off x="634" y="2585"/>
                <a:ext cx="690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0983" name="Freeform 374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0984" name="Group 375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20996" name="AutoShape 376"/>
              <p:cNvSpPr>
                <a:spLocks noChangeArrowheads="1"/>
              </p:cNvSpPr>
              <p:nvPr/>
            </p:nvSpPr>
            <p:spPr bwMode="auto">
              <a:xfrm>
                <a:off x="629" y="2568"/>
                <a:ext cx="702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0997" name="AutoShape 377"/>
              <p:cNvSpPr>
                <a:spLocks noChangeArrowheads="1"/>
              </p:cNvSpPr>
              <p:nvPr/>
            </p:nvSpPr>
            <p:spPr bwMode="auto">
              <a:xfrm>
                <a:off x="634" y="2584"/>
                <a:ext cx="672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0985" name="Rectangle 378"/>
            <p:cNvSpPr>
              <a:spLocks noChangeArrowheads="1"/>
            </p:cNvSpPr>
            <p:nvPr/>
          </p:nvSpPr>
          <p:spPr bwMode="auto">
            <a:xfrm>
              <a:off x="5248" y="429"/>
              <a:ext cx="71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86" name="Freeform 379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87" name="Freeform 380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88" name="Oval 381"/>
            <p:cNvSpPr>
              <a:spLocks noChangeArrowheads="1"/>
            </p:cNvSpPr>
            <p:nvPr/>
          </p:nvSpPr>
          <p:spPr bwMode="auto">
            <a:xfrm>
              <a:off x="5518" y="2612"/>
              <a:ext cx="47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89" name="Freeform 382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90" name="AutoShape 383"/>
            <p:cNvSpPr>
              <a:spLocks noChangeArrowheads="1"/>
            </p:cNvSpPr>
            <p:nvPr/>
          </p:nvSpPr>
          <p:spPr bwMode="auto">
            <a:xfrm>
              <a:off x="4140" y="2676"/>
              <a:ext cx="1198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91" name="AutoShape 384"/>
            <p:cNvSpPr>
              <a:spLocks noChangeArrowheads="1"/>
            </p:cNvSpPr>
            <p:nvPr/>
          </p:nvSpPr>
          <p:spPr bwMode="auto">
            <a:xfrm>
              <a:off x="4206" y="2713"/>
              <a:ext cx="1070" cy="8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92" name="Oval 385"/>
            <p:cNvSpPr>
              <a:spLocks noChangeArrowheads="1"/>
            </p:cNvSpPr>
            <p:nvPr/>
          </p:nvSpPr>
          <p:spPr bwMode="auto">
            <a:xfrm>
              <a:off x="4306" y="2384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93" name="Oval 386"/>
            <p:cNvSpPr>
              <a:spLocks noChangeArrowheads="1"/>
            </p:cNvSpPr>
            <p:nvPr/>
          </p:nvSpPr>
          <p:spPr bwMode="auto">
            <a:xfrm>
              <a:off x="4486" y="2384"/>
              <a:ext cx="161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94" name="Oval 387"/>
            <p:cNvSpPr>
              <a:spLocks noChangeArrowheads="1"/>
            </p:cNvSpPr>
            <p:nvPr/>
          </p:nvSpPr>
          <p:spPr bwMode="auto">
            <a:xfrm>
              <a:off x="4661" y="2379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95" name="Rectangle 388"/>
            <p:cNvSpPr>
              <a:spLocks noChangeArrowheads="1"/>
            </p:cNvSpPr>
            <p:nvPr/>
          </p:nvSpPr>
          <p:spPr bwMode="auto">
            <a:xfrm>
              <a:off x="5063" y="1837"/>
              <a:ext cx="85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0843" name="Group 320"/>
          <p:cNvGrpSpPr>
            <a:grpSpLocks/>
          </p:cNvGrpSpPr>
          <p:nvPr/>
        </p:nvGrpSpPr>
        <p:grpSpPr bwMode="auto">
          <a:xfrm>
            <a:off x="4929188" y="1839913"/>
            <a:ext cx="477838" cy="715963"/>
            <a:chOff x="4140" y="429"/>
            <a:chExt cx="1425" cy="2396"/>
          </a:xfrm>
        </p:grpSpPr>
        <p:sp>
          <p:nvSpPr>
            <p:cNvPr id="120940" name="Freeform 321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41" name="Rectangle 322"/>
            <p:cNvSpPr>
              <a:spLocks noChangeArrowheads="1"/>
            </p:cNvSpPr>
            <p:nvPr/>
          </p:nvSpPr>
          <p:spPr bwMode="auto">
            <a:xfrm>
              <a:off x="4206" y="429"/>
              <a:ext cx="1046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42" name="Freeform 323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43" name="Freeform 324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44" name="Rectangle 325"/>
            <p:cNvSpPr>
              <a:spLocks noChangeArrowheads="1"/>
            </p:cNvSpPr>
            <p:nvPr/>
          </p:nvSpPr>
          <p:spPr bwMode="auto">
            <a:xfrm>
              <a:off x="4211" y="695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0945" name="Group 326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20970" name="AutoShape 327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1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0971" name="AutoShape 328"/>
              <p:cNvSpPr>
                <a:spLocks noChangeArrowheads="1"/>
              </p:cNvSpPr>
              <p:nvPr/>
            </p:nvSpPr>
            <p:spPr bwMode="auto">
              <a:xfrm>
                <a:off x="634" y="2583"/>
                <a:ext cx="685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0946" name="Rectangle 329"/>
            <p:cNvSpPr>
              <a:spLocks noChangeArrowheads="1"/>
            </p:cNvSpPr>
            <p:nvPr/>
          </p:nvSpPr>
          <p:spPr bwMode="auto">
            <a:xfrm>
              <a:off x="4225" y="101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0947" name="Group 330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20968" name="AutoShape 331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7" cy="14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0969" name="AutoShape 332"/>
              <p:cNvSpPr>
                <a:spLocks noChangeArrowheads="1"/>
              </p:cNvSpPr>
              <p:nvPr/>
            </p:nvSpPr>
            <p:spPr bwMode="auto">
              <a:xfrm>
                <a:off x="630" y="2583"/>
                <a:ext cx="691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0948" name="Rectangle 333"/>
            <p:cNvSpPr>
              <a:spLocks noChangeArrowheads="1"/>
            </p:cNvSpPr>
            <p:nvPr/>
          </p:nvSpPr>
          <p:spPr bwMode="auto">
            <a:xfrm>
              <a:off x="4216" y="135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49" name="Rectangle 334"/>
            <p:cNvSpPr>
              <a:spLocks noChangeArrowheads="1"/>
            </p:cNvSpPr>
            <p:nvPr/>
          </p:nvSpPr>
          <p:spPr bwMode="auto">
            <a:xfrm>
              <a:off x="4230" y="1656"/>
              <a:ext cx="592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0950" name="Group 335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20966" name="AutoShape 336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5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0967" name="AutoShape 337"/>
              <p:cNvSpPr>
                <a:spLocks noChangeArrowheads="1"/>
              </p:cNvSpPr>
              <p:nvPr/>
            </p:nvSpPr>
            <p:spPr bwMode="auto">
              <a:xfrm>
                <a:off x="634" y="2585"/>
                <a:ext cx="690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0951" name="Freeform 338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0952" name="Group 339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20964" name="AutoShape 340"/>
              <p:cNvSpPr>
                <a:spLocks noChangeArrowheads="1"/>
              </p:cNvSpPr>
              <p:nvPr/>
            </p:nvSpPr>
            <p:spPr bwMode="auto">
              <a:xfrm>
                <a:off x="629" y="2568"/>
                <a:ext cx="702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0965" name="AutoShape 341"/>
              <p:cNvSpPr>
                <a:spLocks noChangeArrowheads="1"/>
              </p:cNvSpPr>
              <p:nvPr/>
            </p:nvSpPr>
            <p:spPr bwMode="auto">
              <a:xfrm>
                <a:off x="634" y="2584"/>
                <a:ext cx="672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0953" name="Rectangle 342"/>
            <p:cNvSpPr>
              <a:spLocks noChangeArrowheads="1"/>
            </p:cNvSpPr>
            <p:nvPr/>
          </p:nvSpPr>
          <p:spPr bwMode="auto">
            <a:xfrm>
              <a:off x="5248" y="429"/>
              <a:ext cx="71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54" name="Freeform 343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55" name="Freeform 344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56" name="Oval 345"/>
            <p:cNvSpPr>
              <a:spLocks noChangeArrowheads="1"/>
            </p:cNvSpPr>
            <p:nvPr/>
          </p:nvSpPr>
          <p:spPr bwMode="auto">
            <a:xfrm>
              <a:off x="5518" y="2612"/>
              <a:ext cx="47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57" name="Freeform 346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58" name="AutoShape 347"/>
            <p:cNvSpPr>
              <a:spLocks noChangeArrowheads="1"/>
            </p:cNvSpPr>
            <p:nvPr/>
          </p:nvSpPr>
          <p:spPr bwMode="auto">
            <a:xfrm>
              <a:off x="4140" y="2676"/>
              <a:ext cx="1198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59" name="AutoShape 348"/>
            <p:cNvSpPr>
              <a:spLocks noChangeArrowheads="1"/>
            </p:cNvSpPr>
            <p:nvPr/>
          </p:nvSpPr>
          <p:spPr bwMode="auto">
            <a:xfrm>
              <a:off x="4206" y="2713"/>
              <a:ext cx="1070" cy="8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60" name="Oval 349"/>
            <p:cNvSpPr>
              <a:spLocks noChangeArrowheads="1"/>
            </p:cNvSpPr>
            <p:nvPr/>
          </p:nvSpPr>
          <p:spPr bwMode="auto">
            <a:xfrm>
              <a:off x="4306" y="2384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61" name="Oval 350"/>
            <p:cNvSpPr>
              <a:spLocks noChangeArrowheads="1"/>
            </p:cNvSpPr>
            <p:nvPr/>
          </p:nvSpPr>
          <p:spPr bwMode="auto">
            <a:xfrm>
              <a:off x="4486" y="2384"/>
              <a:ext cx="161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62" name="Oval 351"/>
            <p:cNvSpPr>
              <a:spLocks noChangeArrowheads="1"/>
            </p:cNvSpPr>
            <p:nvPr/>
          </p:nvSpPr>
          <p:spPr bwMode="auto">
            <a:xfrm>
              <a:off x="4661" y="2379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63" name="Rectangle 352"/>
            <p:cNvSpPr>
              <a:spLocks noChangeArrowheads="1"/>
            </p:cNvSpPr>
            <p:nvPr/>
          </p:nvSpPr>
          <p:spPr bwMode="auto">
            <a:xfrm>
              <a:off x="5063" y="1837"/>
              <a:ext cx="85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120844" name="Line 9"/>
          <p:cNvSpPr>
            <a:spLocks noChangeShapeType="1"/>
          </p:cNvSpPr>
          <p:nvPr/>
        </p:nvSpPr>
        <p:spPr bwMode="auto">
          <a:xfrm>
            <a:off x="5927726" y="2606675"/>
            <a:ext cx="1123950" cy="79057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0845" name="Group 19"/>
          <p:cNvGrpSpPr>
            <a:grpSpLocks/>
          </p:cNvGrpSpPr>
          <p:nvPr/>
        </p:nvGrpSpPr>
        <p:grpSpPr bwMode="auto">
          <a:xfrm>
            <a:off x="7089776" y="2986088"/>
            <a:ext cx="809625" cy="1049338"/>
            <a:chOff x="4296" y="2627"/>
            <a:chExt cx="510" cy="661"/>
          </a:xfrm>
        </p:grpSpPr>
        <p:sp>
          <p:nvSpPr>
            <p:cNvPr id="120925" name="Rectangle 20"/>
            <p:cNvSpPr>
              <a:spLocks noChangeArrowheads="1"/>
            </p:cNvSpPr>
            <p:nvPr/>
          </p:nvSpPr>
          <p:spPr bwMode="auto">
            <a:xfrm>
              <a:off x="4296" y="2652"/>
              <a:ext cx="510" cy="636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26" name="Text Box 21"/>
            <p:cNvSpPr txBox="1">
              <a:spLocks noChangeArrowheads="1"/>
            </p:cNvSpPr>
            <p:nvPr/>
          </p:nvSpPr>
          <p:spPr bwMode="auto">
            <a:xfrm>
              <a:off x="4304" y="2627"/>
              <a:ext cx="47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mail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server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27" name="Rectangle 22"/>
            <p:cNvSpPr>
              <a:spLocks noChangeArrowheads="1"/>
            </p:cNvSpPr>
            <p:nvPr/>
          </p:nvSpPr>
          <p:spPr bwMode="auto">
            <a:xfrm>
              <a:off x="4320" y="3006"/>
              <a:ext cx="450" cy="120"/>
            </a:xfrm>
            <a:prstGeom prst="rect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28" name="Line 23"/>
            <p:cNvSpPr>
              <a:spLocks noChangeShapeType="1"/>
            </p:cNvSpPr>
            <p:nvPr/>
          </p:nvSpPr>
          <p:spPr bwMode="auto">
            <a:xfrm>
              <a:off x="4369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29" name="Line 24"/>
            <p:cNvSpPr>
              <a:spLocks noChangeShapeType="1"/>
            </p:cNvSpPr>
            <p:nvPr/>
          </p:nvSpPr>
          <p:spPr bwMode="auto">
            <a:xfrm>
              <a:off x="4478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30" name="Line 25"/>
            <p:cNvSpPr>
              <a:spLocks noChangeShapeType="1"/>
            </p:cNvSpPr>
            <p:nvPr/>
          </p:nvSpPr>
          <p:spPr bwMode="auto">
            <a:xfrm>
              <a:off x="4533" y="3035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31" name="Line 26"/>
            <p:cNvSpPr>
              <a:spLocks noChangeShapeType="1"/>
            </p:cNvSpPr>
            <p:nvPr/>
          </p:nvSpPr>
          <p:spPr bwMode="auto">
            <a:xfrm>
              <a:off x="4590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32" name="Line 27"/>
            <p:cNvSpPr>
              <a:spLocks noChangeShapeType="1"/>
            </p:cNvSpPr>
            <p:nvPr/>
          </p:nvSpPr>
          <p:spPr bwMode="auto">
            <a:xfrm>
              <a:off x="4651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33" name="Line 28"/>
            <p:cNvSpPr>
              <a:spLocks noChangeShapeType="1"/>
            </p:cNvSpPr>
            <p:nvPr/>
          </p:nvSpPr>
          <p:spPr bwMode="auto">
            <a:xfrm>
              <a:off x="4707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34" name="Line 29"/>
            <p:cNvSpPr>
              <a:spLocks noChangeShapeType="1"/>
            </p:cNvSpPr>
            <p:nvPr/>
          </p:nvSpPr>
          <p:spPr bwMode="auto">
            <a:xfrm>
              <a:off x="4422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35" name="Rectangle 30"/>
            <p:cNvSpPr>
              <a:spLocks noChangeArrowheads="1"/>
            </p:cNvSpPr>
            <p:nvPr/>
          </p:nvSpPr>
          <p:spPr bwMode="auto">
            <a:xfrm>
              <a:off x="4328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36" name="Rectangle 31"/>
            <p:cNvSpPr>
              <a:spLocks noChangeArrowheads="1"/>
            </p:cNvSpPr>
            <p:nvPr/>
          </p:nvSpPr>
          <p:spPr bwMode="auto">
            <a:xfrm>
              <a:off x="4414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37" name="Rectangle 32"/>
            <p:cNvSpPr>
              <a:spLocks noChangeArrowheads="1"/>
            </p:cNvSpPr>
            <p:nvPr/>
          </p:nvSpPr>
          <p:spPr bwMode="auto">
            <a:xfrm>
              <a:off x="4500" y="3172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38" name="Rectangle 33"/>
            <p:cNvSpPr>
              <a:spLocks noChangeArrowheads="1"/>
            </p:cNvSpPr>
            <p:nvPr/>
          </p:nvSpPr>
          <p:spPr bwMode="auto">
            <a:xfrm>
              <a:off x="4597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39" name="Rectangle 34"/>
            <p:cNvSpPr>
              <a:spLocks noChangeArrowheads="1"/>
            </p:cNvSpPr>
            <p:nvPr/>
          </p:nvSpPr>
          <p:spPr bwMode="auto">
            <a:xfrm>
              <a:off x="4693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0846" name="Group 60"/>
          <p:cNvGrpSpPr>
            <a:grpSpLocks/>
          </p:cNvGrpSpPr>
          <p:nvPr/>
        </p:nvGrpSpPr>
        <p:grpSpPr bwMode="auto">
          <a:xfrm>
            <a:off x="5089526" y="4386263"/>
            <a:ext cx="809625" cy="1049338"/>
            <a:chOff x="4296" y="2627"/>
            <a:chExt cx="510" cy="661"/>
          </a:xfrm>
        </p:grpSpPr>
        <p:sp>
          <p:nvSpPr>
            <p:cNvPr id="120910" name="Rectangle 61"/>
            <p:cNvSpPr>
              <a:spLocks noChangeArrowheads="1"/>
            </p:cNvSpPr>
            <p:nvPr/>
          </p:nvSpPr>
          <p:spPr bwMode="auto">
            <a:xfrm>
              <a:off x="4296" y="2652"/>
              <a:ext cx="510" cy="636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11" name="Text Box 62"/>
            <p:cNvSpPr txBox="1">
              <a:spLocks noChangeArrowheads="1"/>
            </p:cNvSpPr>
            <p:nvPr/>
          </p:nvSpPr>
          <p:spPr bwMode="auto">
            <a:xfrm>
              <a:off x="4304" y="2627"/>
              <a:ext cx="47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mail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server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12" name="Rectangle 63"/>
            <p:cNvSpPr>
              <a:spLocks noChangeArrowheads="1"/>
            </p:cNvSpPr>
            <p:nvPr/>
          </p:nvSpPr>
          <p:spPr bwMode="auto">
            <a:xfrm>
              <a:off x="4320" y="3006"/>
              <a:ext cx="450" cy="120"/>
            </a:xfrm>
            <a:prstGeom prst="rect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13" name="Line 64"/>
            <p:cNvSpPr>
              <a:spLocks noChangeShapeType="1"/>
            </p:cNvSpPr>
            <p:nvPr/>
          </p:nvSpPr>
          <p:spPr bwMode="auto">
            <a:xfrm>
              <a:off x="4369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14" name="Line 65"/>
            <p:cNvSpPr>
              <a:spLocks noChangeShapeType="1"/>
            </p:cNvSpPr>
            <p:nvPr/>
          </p:nvSpPr>
          <p:spPr bwMode="auto">
            <a:xfrm>
              <a:off x="4478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15" name="Line 66"/>
            <p:cNvSpPr>
              <a:spLocks noChangeShapeType="1"/>
            </p:cNvSpPr>
            <p:nvPr/>
          </p:nvSpPr>
          <p:spPr bwMode="auto">
            <a:xfrm>
              <a:off x="4533" y="3035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16" name="Line 67"/>
            <p:cNvSpPr>
              <a:spLocks noChangeShapeType="1"/>
            </p:cNvSpPr>
            <p:nvPr/>
          </p:nvSpPr>
          <p:spPr bwMode="auto">
            <a:xfrm>
              <a:off x="4590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17" name="Line 68"/>
            <p:cNvSpPr>
              <a:spLocks noChangeShapeType="1"/>
            </p:cNvSpPr>
            <p:nvPr/>
          </p:nvSpPr>
          <p:spPr bwMode="auto">
            <a:xfrm>
              <a:off x="4651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18" name="Line 69"/>
            <p:cNvSpPr>
              <a:spLocks noChangeShapeType="1"/>
            </p:cNvSpPr>
            <p:nvPr/>
          </p:nvSpPr>
          <p:spPr bwMode="auto">
            <a:xfrm>
              <a:off x="4707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19" name="Line 70"/>
            <p:cNvSpPr>
              <a:spLocks noChangeShapeType="1"/>
            </p:cNvSpPr>
            <p:nvPr/>
          </p:nvSpPr>
          <p:spPr bwMode="auto">
            <a:xfrm>
              <a:off x="4422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20" name="Rectangle 71"/>
            <p:cNvSpPr>
              <a:spLocks noChangeArrowheads="1"/>
            </p:cNvSpPr>
            <p:nvPr/>
          </p:nvSpPr>
          <p:spPr bwMode="auto">
            <a:xfrm>
              <a:off x="4328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21" name="Rectangle 72"/>
            <p:cNvSpPr>
              <a:spLocks noChangeArrowheads="1"/>
            </p:cNvSpPr>
            <p:nvPr/>
          </p:nvSpPr>
          <p:spPr bwMode="auto">
            <a:xfrm>
              <a:off x="4414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22" name="Rectangle 73"/>
            <p:cNvSpPr>
              <a:spLocks noChangeArrowheads="1"/>
            </p:cNvSpPr>
            <p:nvPr/>
          </p:nvSpPr>
          <p:spPr bwMode="auto">
            <a:xfrm>
              <a:off x="4500" y="3172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23" name="Rectangle 74"/>
            <p:cNvSpPr>
              <a:spLocks noChangeArrowheads="1"/>
            </p:cNvSpPr>
            <p:nvPr/>
          </p:nvSpPr>
          <p:spPr bwMode="auto">
            <a:xfrm>
              <a:off x="4597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24" name="Rectangle 75"/>
            <p:cNvSpPr>
              <a:spLocks noChangeArrowheads="1"/>
            </p:cNvSpPr>
            <p:nvPr/>
          </p:nvSpPr>
          <p:spPr bwMode="auto">
            <a:xfrm>
              <a:off x="4693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0847" name="Group 96"/>
          <p:cNvGrpSpPr>
            <a:grpSpLocks/>
          </p:cNvGrpSpPr>
          <p:nvPr/>
        </p:nvGrpSpPr>
        <p:grpSpPr bwMode="auto">
          <a:xfrm>
            <a:off x="5089526" y="2138363"/>
            <a:ext cx="809625" cy="1049338"/>
            <a:chOff x="4296" y="2627"/>
            <a:chExt cx="510" cy="661"/>
          </a:xfrm>
        </p:grpSpPr>
        <p:sp>
          <p:nvSpPr>
            <p:cNvPr id="120895" name="Rectangle 97"/>
            <p:cNvSpPr>
              <a:spLocks noChangeArrowheads="1"/>
            </p:cNvSpPr>
            <p:nvPr/>
          </p:nvSpPr>
          <p:spPr bwMode="auto">
            <a:xfrm>
              <a:off x="4296" y="2652"/>
              <a:ext cx="510" cy="636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896" name="Text Box 98"/>
            <p:cNvSpPr txBox="1">
              <a:spLocks noChangeArrowheads="1"/>
            </p:cNvSpPr>
            <p:nvPr/>
          </p:nvSpPr>
          <p:spPr bwMode="auto">
            <a:xfrm>
              <a:off x="4304" y="2627"/>
              <a:ext cx="47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mail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server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897" name="Rectangle 99"/>
            <p:cNvSpPr>
              <a:spLocks noChangeArrowheads="1"/>
            </p:cNvSpPr>
            <p:nvPr/>
          </p:nvSpPr>
          <p:spPr bwMode="auto">
            <a:xfrm>
              <a:off x="4320" y="3006"/>
              <a:ext cx="450" cy="120"/>
            </a:xfrm>
            <a:prstGeom prst="rect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898" name="Line 100"/>
            <p:cNvSpPr>
              <a:spLocks noChangeShapeType="1"/>
            </p:cNvSpPr>
            <p:nvPr/>
          </p:nvSpPr>
          <p:spPr bwMode="auto">
            <a:xfrm>
              <a:off x="4369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899" name="Line 101"/>
            <p:cNvSpPr>
              <a:spLocks noChangeShapeType="1"/>
            </p:cNvSpPr>
            <p:nvPr/>
          </p:nvSpPr>
          <p:spPr bwMode="auto">
            <a:xfrm>
              <a:off x="4478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00" name="Line 102"/>
            <p:cNvSpPr>
              <a:spLocks noChangeShapeType="1"/>
            </p:cNvSpPr>
            <p:nvPr/>
          </p:nvSpPr>
          <p:spPr bwMode="auto">
            <a:xfrm>
              <a:off x="4533" y="3035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01" name="Line 103"/>
            <p:cNvSpPr>
              <a:spLocks noChangeShapeType="1"/>
            </p:cNvSpPr>
            <p:nvPr/>
          </p:nvSpPr>
          <p:spPr bwMode="auto">
            <a:xfrm>
              <a:off x="4590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02" name="Line 104"/>
            <p:cNvSpPr>
              <a:spLocks noChangeShapeType="1"/>
            </p:cNvSpPr>
            <p:nvPr/>
          </p:nvSpPr>
          <p:spPr bwMode="auto">
            <a:xfrm>
              <a:off x="4651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03" name="Line 105"/>
            <p:cNvSpPr>
              <a:spLocks noChangeShapeType="1"/>
            </p:cNvSpPr>
            <p:nvPr/>
          </p:nvSpPr>
          <p:spPr bwMode="auto">
            <a:xfrm>
              <a:off x="4707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04" name="Line 106"/>
            <p:cNvSpPr>
              <a:spLocks noChangeShapeType="1"/>
            </p:cNvSpPr>
            <p:nvPr/>
          </p:nvSpPr>
          <p:spPr bwMode="auto">
            <a:xfrm>
              <a:off x="4422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05" name="Rectangle 107"/>
            <p:cNvSpPr>
              <a:spLocks noChangeArrowheads="1"/>
            </p:cNvSpPr>
            <p:nvPr/>
          </p:nvSpPr>
          <p:spPr bwMode="auto">
            <a:xfrm>
              <a:off x="4328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06" name="Rectangle 108"/>
            <p:cNvSpPr>
              <a:spLocks noChangeArrowheads="1"/>
            </p:cNvSpPr>
            <p:nvPr/>
          </p:nvSpPr>
          <p:spPr bwMode="auto">
            <a:xfrm>
              <a:off x="4414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07" name="Rectangle 109"/>
            <p:cNvSpPr>
              <a:spLocks noChangeArrowheads="1"/>
            </p:cNvSpPr>
            <p:nvPr/>
          </p:nvSpPr>
          <p:spPr bwMode="auto">
            <a:xfrm>
              <a:off x="4500" y="3172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08" name="Rectangle 110"/>
            <p:cNvSpPr>
              <a:spLocks noChangeArrowheads="1"/>
            </p:cNvSpPr>
            <p:nvPr/>
          </p:nvSpPr>
          <p:spPr bwMode="auto">
            <a:xfrm>
              <a:off x="4597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09" name="Rectangle 111"/>
            <p:cNvSpPr>
              <a:spLocks noChangeArrowheads="1"/>
            </p:cNvSpPr>
            <p:nvPr/>
          </p:nvSpPr>
          <p:spPr bwMode="auto">
            <a:xfrm>
              <a:off x="4693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120848" name="Line 117"/>
          <p:cNvSpPr>
            <a:spLocks noChangeShapeType="1"/>
          </p:cNvSpPr>
          <p:nvPr/>
        </p:nvSpPr>
        <p:spPr bwMode="auto">
          <a:xfrm flipV="1">
            <a:off x="5927726" y="3730625"/>
            <a:ext cx="1123950" cy="108585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849" name="Line 118"/>
          <p:cNvSpPr>
            <a:spLocks noChangeShapeType="1"/>
          </p:cNvSpPr>
          <p:nvPr/>
        </p:nvSpPr>
        <p:spPr bwMode="auto">
          <a:xfrm flipH="1" flipV="1">
            <a:off x="5184776" y="3206750"/>
            <a:ext cx="0" cy="124777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0850" name="Group 119"/>
          <p:cNvGrpSpPr>
            <a:grpSpLocks/>
          </p:cNvGrpSpPr>
          <p:nvPr/>
        </p:nvGrpSpPr>
        <p:grpSpPr bwMode="auto">
          <a:xfrm>
            <a:off x="6024563" y="4024313"/>
            <a:ext cx="1031875" cy="457200"/>
            <a:chOff x="3745" y="2537"/>
            <a:chExt cx="650" cy="288"/>
          </a:xfrm>
        </p:grpSpPr>
        <p:sp>
          <p:nvSpPr>
            <p:cNvPr id="120893" name="Rectangle 120"/>
            <p:cNvSpPr>
              <a:spLocks noChangeArrowheads="1"/>
            </p:cNvSpPr>
            <p:nvPr/>
          </p:nvSpPr>
          <p:spPr bwMode="auto">
            <a:xfrm>
              <a:off x="3798" y="2580"/>
              <a:ext cx="540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894" name="Text Box 121"/>
            <p:cNvSpPr txBox="1">
              <a:spLocks noChangeArrowheads="1"/>
            </p:cNvSpPr>
            <p:nvPr/>
          </p:nvSpPr>
          <p:spPr bwMode="auto">
            <a:xfrm>
              <a:off x="3745" y="2537"/>
              <a:ext cx="65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SMTP</a:t>
              </a:r>
            </a:p>
          </p:txBody>
        </p:sp>
      </p:grpSp>
      <p:grpSp>
        <p:nvGrpSpPr>
          <p:cNvPr id="120851" name="Group 122"/>
          <p:cNvGrpSpPr>
            <a:grpSpLocks/>
          </p:cNvGrpSpPr>
          <p:nvPr/>
        </p:nvGrpSpPr>
        <p:grpSpPr bwMode="auto">
          <a:xfrm>
            <a:off x="5986463" y="2767013"/>
            <a:ext cx="1031875" cy="457200"/>
            <a:chOff x="3745" y="2537"/>
            <a:chExt cx="650" cy="288"/>
          </a:xfrm>
        </p:grpSpPr>
        <p:sp>
          <p:nvSpPr>
            <p:cNvPr id="120891" name="Rectangle 123"/>
            <p:cNvSpPr>
              <a:spLocks noChangeArrowheads="1"/>
            </p:cNvSpPr>
            <p:nvPr/>
          </p:nvSpPr>
          <p:spPr bwMode="auto">
            <a:xfrm>
              <a:off x="3798" y="2580"/>
              <a:ext cx="540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892" name="Text Box 124"/>
            <p:cNvSpPr txBox="1">
              <a:spLocks noChangeArrowheads="1"/>
            </p:cNvSpPr>
            <p:nvPr/>
          </p:nvSpPr>
          <p:spPr bwMode="auto">
            <a:xfrm>
              <a:off x="3745" y="2537"/>
              <a:ext cx="65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SMTP</a:t>
              </a:r>
            </a:p>
          </p:txBody>
        </p:sp>
      </p:grpSp>
      <p:grpSp>
        <p:nvGrpSpPr>
          <p:cNvPr id="120852" name="Group 125"/>
          <p:cNvGrpSpPr>
            <a:grpSpLocks/>
          </p:cNvGrpSpPr>
          <p:nvPr/>
        </p:nvGrpSpPr>
        <p:grpSpPr bwMode="auto">
          <a:xfrm>
            <a:off x="4662488" y="3481388"/>
            <a:ext cx="1031875" cy="457200"/>
            <a:chOff x="3745" y="2537"/>
            <a:chExt cx="650" cy="288"/>
          </a:xfrm>
        </p:grpSpPr>
        <p:sp>
          <p:nvSpPr>
            <p:cNvPr id="120889" name="Rectangle 126"/>
            <p:cNvSpPr>
              <a:spLocks noChangeArrowheads="1"/>
            </p:cNvSpPr>
            <p:nvPr/>
          </p:nvSpPr>
          <p:spPr bwMode="auto">
            <a:xfrm>
              <a:off x="3798" y="2580"/>
              <a:ext cx="540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890" name="Text Box 127"/>
            <p:cNvSpPr txBox="1">
              <a:spLocks noChangeArrowheads="1"/>
            </p:cNvSpPr>
            <p:nvPr/>
          </p:nvSpPr>
          <p:spPr bwMode="auto">
            <a:xfrm>
              <a:off x="3745" y="2537"/>
              <a:ext cx="65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SMTP</a:t>
              </a:r>
            </a:p>
          </p:txBody>
        </p:sp>
      </p:grpSp>
      <p:grpSp>
        <p:nvGrpSpPr>
          <p:cNvPr id="120884" name="Group 353"/>
          <p:cNvGrpSpPr>
            <a:grpSpLocks/>
          </p:cNvGrpSpPr>
          <p:nvPr/>
        </p:nvGrpSpPr>
        <p:grpSpPr bwMode="auto">
          <a:xfrm>
            <a:off x="5716588" y="1631950"/>
            <a:ext cx="890588" cy="828675"/>
            <a:chOff x="-44" y="1473"/>
            <a:chExt cx="981" cy="1105"/>
          </a:xfrm>
        </p:grpSpPr>
        <p:pic>
          <p:nvPicPr>
            <p:cNvPr id="120887" name="Picture 354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888" name="Freeform 355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0885" name="Rectangle 115"/>
          <p:cNvSpPr>
            <a:spLocks noChangeArrowheads="1"/>
          </p:cNvSpPr>
          <p:nvPr/>
        </p:nvSpPr>
        <p:spPr bwMode="auto">
          <a:xfrm>
            <a:off x="5753101" y="1447800"/>
            <a:ext cx="604838" cy="523875"/>
          </a:xfrm>
          <a:prstGeom prst="rect">
            <a:avLst/>
          </a:prstGeom>
          <a:solidFill>
            <a:schemeClr val="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0886" name="Text Box 116"/>
          <p:cNvSpPr txBox="1">
            <a:spLocks noChangeArrowheads="1"/>
          </p:cNvSpPr>
          <p:nvPr/>
        </p:nvSpPr>
        <p:spPr bwMode="auto">
          <a:xfrm>
            <a:off x="5694363" y="1406525"/>
            <a:ext cx="692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user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agent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120879" name="Group 425"/>
          <p:cNvGrpSpPr>
            <a:grpSpLocks/>
          </p:cNvGrpSpPr>
          <p:nvPr/>
        </p:nvGrpSpPr>
        <p:grpSpPr bwMode="auto">
          <a:xfrm>
            <a:off x="7753351" y="2447925"/>
            <a:ext cx="890588" cy="828675"/>
            <a:chOff x="-44" y="1473"/>
            <a:chExt cx="981" cy="1105"/>
          </a:xfrm>
        </p:grpSpPr>
        <p:pic>
          <p:nvPicPr>
            <p:cNvPr id="120882" name="Picture 426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883" name="Freeform 427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0880" name="Rectangle 115"/>
          <p:cNvSpPr>
            <a:spLocks noChangeArrowheads="1"/>
          </p:cNvSpPr>
          <p:nvPr/>
        </p:nvSpPr>
        <p:spPr bwMode="auto">
          <a:xfrm>
            <a:off x="7789864" y="2263775"/>
            <a:ext cx="604838" cy="523875"/>
          </a:xfrm>
          <a:prstGeom prst="rect">
            <a:avLst/>
          </a:prstGeom>
          <a:solidFill>
            <a:schemeClr val="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0881" name="Text Box 116"/>
          <p:cNvSpPr txBox="1">
            <a:spLocks noChangeArrowheads="1"/>
          </p:cNvSpPr>
          <p:nvPr/>
        </p:nvSpPr>
        <p:spPr bwMode="auto">
          <a:xfrm>
            <a:off x="7731126" y="2222500"/>
            <a:ext cx="692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user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agent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120874" name="Group 431"/>
          <p:cNvGrpSpPr>
            <a:grpSpLocks/>
          </p:cNvGrpSpPr>
          <p:nvPr/>
        </p:nvGrpSpPr>
        <p:grpSpPr bwMode="auto">
          <a:xfrm>
            <a:off x="8089901" y="3209925"/>
            <a:ext cx="890588" cy="828675"/>
            <a:chOff x="-44" y="1473"/>
            <a:chExt cx="981" cy="1105"/>
          </a:xfrm>
        </p:grpSpPr>
        <p:pic>
          <p:nvPicPr>
            <p:cNvPr id="120877" name="Picture 432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878" name="Freeform 433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0875" name="Rectangle 115"/>
          <p:cNvSpPr>
            <a:spLocks noChangeArrowheads="1"/>
          </p:cNvSpPr>
          <p:nvPr/>
        </p:nvSpPr>
        <p:spPr bwMode="auto">
          <a:xfrm>
            <a:off x="8126414" y="3025775"/>
            <a:ext cx="604838" cy="523875"/>
          </a:xfrm>
          <a:prstGeom prst="rect">
            <a:avLst/>
          </a:prstGeom>
          <a:solidFill>
            <a:schemeClr val="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0876" name="Text Box 116"/>
          <p:cNvSpPr txBox="1">
            <a:spLocks noChangeArrowheads="1"/>
          </p:cNvSpPr>
          <p:nvPr/>
        </p:nvSpPr>
        <p:spPr bwMode="auto">
          <a:xfrm>
            <a:off x="8067676" y="2984500"/>
            <a:ext cx="692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user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agent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120869" name="Group 437"/>
          <p:cNvGrpSpPr>
            <a:grpSpLocks/>
          </p:cNvGrpSpPr>
          <p:nvPr/>
        </p:nvGrpSpPr>
        <p:grpSpPr bwMode="auto">
          <a:xfrm>
            <a:off x="7958138" y="4257675"/>
            <a:ext cx="890588" cy="828675"/>
            <a:chOff x="-44" y="1473"/>
            <a:chExt cx="981" cy="1105"/>
          </a:xfrm>
        </p:grpSpPr>
        <p:pic>
          <p:nvPicPr>
            <p:cNvPr id="120872" name="Picture 438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873" name="Freeform 439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0870" name="Rectangle 115"/>
          <p:cNvSpPr>
            <a:spLocks noChangeArrowheads="1"/>
          </p:cNvSpPr>
          <p:nvPr/>
        </p:nvSpPr>
        <p:spPr bwMode="auto">
          <a:xfrm>
            <a:off x="7994651" y="4073525"/>
            <a:ext cx="604838" cy="523875"/>
          </a:xfrm>
          <a:prstGeom prst="rect">
            <a:avLst/>
          </a:prstGeom>
          <a:solidFill>
            <a:schemeClr val="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0871" name="Text Box 116"/>
          <p:cNvSpPr txBox="1">
            <a:spLocks noChangeArrowheads="1"/>
          </p:cNvSpPr>
          <p:nvPr/>
        </p:nvSpPr>
        <p:spPr bwMode="auto">
          <a:xfrm>
            <a:off x="7935913" y="4032250"/>
            <a:ext cx="692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user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agent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120864" name="Group 443"/>
          <p:cNvGrpSpPr>
            <a:grpSpLocks/>
          </p:cNvGrpSpPr>
          <p:nvPr/>
        </p:nvGrpSpPr>
        <p:grpSpPr bwMode="auto">
          <a:xfrm>
            <a:off x="5346701" y="5695950"/>
            <a:ext cx="890588" cy="828675"/>
            <a:chOff x="-44" y="1473"/>
            <a:chExt cx="981" cy="1105"/>
          </a:xfrm>
        </p:grpSpPr>
        <p:pic>
          <p:nvPicPr>
            <p:cNvPr id="120867" name="Picture 444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868" name="Freeform 445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0865" name="Rectangle 115"/>
          <p:cNvSpPr>
            <a:spLocks noChangeArrowheads="1"/>
          </p:cNvSpPr>
          <p:nvPr/>
        </p:nvSpPr>
        <p:spPr bwMode="auto">
          <a:xfrm>
            <a:off x="5383214" y="5511800"/>
            <a:ext cx="604838" cy="523875"/>
          </a:xfrm>
          <a:prstGeom prst="rect">
            <a:avLst/>
          </a:prstGeom>
          <a:solidFill>
            <a:schemeClr val="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0866" name="Text Box 116"/>
          <p:cNvSpPr txBox="1">
            <a:spLocks noChangeArrowheads="1"/>
          </p:cNvSpPr>
          <p:nvPr/>
        </p:nvSpPr>
        <p:spPr bwMode="auto">
          <a:xfrm>
            <a:off x="5324476" y="5470525"/>
            <a:ext cx="692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user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agent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120859" name="Group 449"/>
          <p:cNvGrpSpPr>
            <a:grpSpLocks/>
          </p:cNvGrpSpPr>
          <p:nvPr/>
        </p:nvGrpSpPr>
        <p:grpSpPr bwMode="auto">
          <a:xfrm>
            <a:off x="6075363" y="5076825"/>
            <a:ext cx="890588" cy="828675"/>
            <a:chOff x="-44" y="1473"/>
            <a:chExt cx="981" cy="1105"/>
          </a:xfrm>
        </p:grpSpPr>
        <p:pic>
          <p:nvPicPr>
            <p:cNvPr id="120862" name="Picture 450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863" name="Freeform 45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0860" name="Rectangle 115"/>
          <p:cNvSpPr>
            <a:spLocks noChangeArrowheads="1"/>
          </p:cNvSpPr>
          <p:nvPr/>
        </p:nvSpPr>
        <p:spPr bwMode="auto">
          <a:xfrm>
            <a:off x="6111876" y="4892675"/>
            <a:ext cx="604838" cy="523875"/>
          </a:xfrm>
          <a:prstGeom prst="rect">
            <a:avLst/>
          </a:prstGeom>
          <a:solidFill>
            <a:schemeClr val="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0861" name="Text Box 116"/>
          <p:cNvSpPr txBox="1">
            <a:spLocks noChangeArrowheads="1"/>
          </p:cNvSpPr>
          <p:nvPr/>
        </p:nvSpPr>
        <p:spPr bwMode="auto">
          <a:xfrm>
            <a:off x="6053138" y="4851400"/>
            <a:ext cx="692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user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agent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1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7" grpId="0" animBg="1"/>
      <p:bldP spid="120844" grpId="0" animBg="1"/>
      <p:bldP spid="120848" grpId="0" animBg="1"/>
      <p:bldP spid="120849" grpId="0" animBg="1"/>
      <p:bldP spid="120885" grpId="0" animBg="1"/>
      <p:bldP spid="120886" grpId="0"/>
      <p:bldP spid="120880" grpId="0" animBg="1"/>
      <p:bldP spid="120881" grpId="0"/>
      <p:bldP spid="120875" grpId="0" animBg="1"/>
      <p:bldP spid="120876" grpId="0"/>
      <p:bldP spid="120870" grpId="0" animBg="1"/>
      <p:bldP spid="120871" grpId="0"/>
      <p:bldP spid="120865" grpId="0" animBg="1"/>
      <p:bldP spid="120866" grpId="0"/>
      <p:bldP spid="120860" grpId="0" animBg="1"/>
      <p:bldP spid="12086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Rectangle 2"/>
          <p:cNvSpPr>
            <a:spLocks noGrp="1" noChangeArrowheads="1"/>
          </p:cNvSpPr>
          <p:nvPr>
            <p:ph type="title"/>
          </p:nvPr>
        </p:nvSpPr>
        <p:spPr>
          <a:xfrm>
            <a:off x="376238" y="222250"/>
            <a:ext cx="7772400" cy="882650"/>
          </a:xfrm>
        </p:spPr>
        <p:txBody>
          <a:bodyPr/>
          <a:lstStyle/>
          <a:p>
            <a:r>
              <a:rPr lang="en-US" altLang="en-US" sz="4000" dirty="0">
                <a:latin typeface="Calibri Light"/>
                <a:ea typeface="ＭＳ Ｐゴシック" charset="-128"/>
              </a:rPr>
              <a:t>Electronic Mail: Mail Servers</a:t>
            </a:r>
            <a:endParaRPr lang="en-US" altLang="en-US" dirty="0">
              <a:latin typeface="Calibri Light"/>
              <a:ea typeface="ＭＳ Ｐゴシック" charset="-128"/>
            </a:endParaRPr>
          </a:p>
        </p:txBody>
      </p:sp>
      <p:sp>
        <p:nvSpPr>
          <p:cNvPr id="122884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398588"/>
            <a:ext cx="4186311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dirty="0">
                <a:solidFill>
                  <a:srgbClr val="CC0000"/>
                </a:solidFill>
                <a:latin typeface="Calibri"/>
                <a:ea typeface="ＭＳ Ｐゴシック" charset="-128"/>
              </a:rPr>
              <a:t>Mail Servers:</a:t>
            </a:r>
          </a:p>
          <a:p>
            <a:r>
              <a:rPr lang="en-US" altLang="en-US" sz="2400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mailbox</a:t>
            </a:r>
            <a:r>
              <a:rPr lang="en-US" altLang="en-US" sz="2400" dirty="0">
                <a:latin typeface="Calibri"/>
                <a:ea typeface="ＭＳ Ｐゴシック" charset="-128"/>
              </a:rPr>
              <a:t> contains incoming messages for user</a:t>
            </a:r>
          </a:p>
          <a:p>
            <a:r>
              <a:rPr lang="en-US" altLang="en-US" sz="2400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message queue</a:t>
            </a:r>
            <a:r>
              <a:rPr lang="en-US" altLang="en-US" sz="2400" dirty="0">
                <a:latin typeface="Calibri"/>
                <a:ea typeface="ＭＳ Ｐゴシック" charset="-128"/>
              </a:rPr>
              <a:t> of outgoing (to be sent) mail messages</a:t>
            </a:r>
          </a:p>
          <a:p>
            <a:r>
              <a:rPr lang="en-US" altLang="en-US" sz="2400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SMTP protocol</a:t>
            </a:r>
            <a:r>
              <a:rPr lang="en-US" altLang="en-US" sz="2400" dirty="0">
                <a:latin typeface="Calibri"/>
                <a:ea typeface="ＭＳ Ｐゴシック" charset="-128"/>
              </a:rPr>
              <a:t> between mail servers to send email messages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client: sending mail server</a:t>
            </a:r>
          </a:p>
          <a:p>
            <a:pPr lvl="1"/>
            <a:r>
              <a:rPr lang="en-US" altLang="ja-JP" dirty="0">
                <a:latin typeface="Calibri"/>
                <a:ea typeface="ＭＳ Ｐゴシック" charset="-128"/>
              </a:rPr>
              <a:t>“server”: receiving mail server</a:t>
            </a:r>
            <a:endParaRPr lang="en-US" altLang="en-US" dirty="0">
              <a:latin typeface="Calibri"/>
              <a:ea typeface="ＭＳ Ｐゴシック" charset="-128"/>
            </a:endParaRPr>
          </a:p>
        </p:txBody>
      </p:sp>
      <p:pic>
        <p:nvPicPr>
          <p:cNvPr id="122885" name="Picture 159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882650"/>
            <a:ext cx="5942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886" name="Group 271"/>
          <p:cNvGrpSpPr>
            <a:grpSpLocks/>
          </p:cNvGrpSpPr>
          <p:nvPr/>
        </p:nvGrpSpPr>
        <p:grpSpPr bwMode="auto">
          <a:xfrm>
            <a:off x="6899275" y="2787650"/>
            <a:ext cx="477838" cy="715963"/>
            <a:chOff x="4140" y="429"/>
            <a:chExt cx="1425" cy="2396"/>
          </a:xfrm>
        </p:grpSpPr>
        <p:sp>
          <p:nvSpPr>
            <p:cNvPr id="123049" name="Freeform 272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50" name="Rectangle 273"/>
            <p:cNvSpPr>
              <a:spLocks noChangeArrowheads="1"/>
            </p:cNvSpPr>
            <p:nvPr/>
          </p:nvSpPr>
          <p:spPr bwMode="auto">
            <a:xfrm>
              <a:off x="4206" y="429"/>
              <a:ext cx="1046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51" name="Freeform 274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52" name="Freeform 275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53" name="Rectangle 276"/>
            <p:cNvSpPr>
              <a:spLocks noChangeArrowheads="1"/>
            </p:cNvSpPr>
            <p:nvPr/>
          </p:nvSpPr>
          <p:spPr bwMode="auto">
            <a:xfrm>
              <a:off x="4211" y="695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3054" name="Group 277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23079" name="AutoShape 278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1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80" name="AutoShape 279"/>
              <p:cNvSpPr>
                <a:spLocks noChangeArrowheads="1"/>
              </p:cNvSpPr>
              <p:nvPr/>
            </p:nvSpPr>
            <p:spPr bwMode="auto">
              <a:xfrm>
                <a:off x="634" y="2583"/>
                <a:ext cx="685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3055" name="Rectangle 280"/>
            <p:cNvSpPr>
              <a:spLocks noChangeArrowheads="1"/>
            </p:cNvSpPr>
            <p:nvPr/>
          </p:nvSpPr>
          <p:spPr bwMode="auto">
            <a:xfrm>
              <a:off x="4225" y="101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3056" name="Group 281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23077" name="AutoShape 282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7" cy="14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78" name="AutoShape 283"/>
              <p:cNvSpPr>
                <a:spLocks noChangeArrowheads="1"/>
              </p:cNvSpPr>
              <p:nvPr/>
            </p:nvSpPr>
            <p:spPr bwMode="auto">
              <a:xfrm>
                <a:off x="630" y="2583"/>
                <a:ext cx="691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3057" name="Rectangle 284"/>
            <p:cNvSpPr>
              <a:spLocks noChangeArrowheads="1"/>
            </p:cNvSpPr>
            <p:nvPr/>
          </p:nvSpPr>
          <p:spPr bwMode="auto">
            <a:xfrm>
              <a:off x="4216" y="135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58" name="Rectangle 285"/>
            <p:cNvSpPr>
              <a:spLocks noChangeArrowheads="1"/>
            </p:cNvSpPr>
            <p:nvPr/>
          </p:nvSpPr>
          <p:spPr bwMode="auto">
            <a:xfrm>
              <a:off x="4230" y="1656"/>
              <a:ext cx="592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3059" name="Group 286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23075" name="AutoShape 287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5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76" name="AutoShape 288"/>
              <p:cNvSpPr>
                <a:spLocks noChangeArrowheads="1"/>
              </p:cNvSpPr>
              <p:nvPr/>
            </p:nvSpPr>
            <p:spPr bwMode="auto">
              <a:xfrm>
                <a:off x="634" y="2585"/>
                <a:ext cx="690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3060" name="Freeform 289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3061" name="Group 290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23073" name="AutoShape 291"/>
              <p:cNvSpPr>
                <a:spLocks noChangeArrowheads="1"/>
              </p:cNvSpPr>
              <p:nvPr/>
            </p:nvSpPr>
            <p:spPr bwMode="auto">
              <a:xfrm>
                <a:off x="629" y="2568"/>
                <a:ext cx="702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74" name="AutoShape 292"/>
              <p:cNvSpPr>
                <a:spLocks noChangeArrowheads="1"/>
              </p:cNvSpPr>
              <p:nvPr/>
            </p:nvSpPr>
            <p:spPr bwMode="auto">
              <a:xfrm>
                <a:off x="634" y="2584"/>
                <a:ext cx="672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3062" name="Rectangle 293"/>
            <p:cNvSpPr>
              <a:spLocks noChangeArrowheads="1"/>
            </p:cNvSpPr>
            <p:nvPr/>
          </p:nvSpPr>
          <p:spPr bwMode="auto">
            <a:xfrm>
              <a:off x="5248" y="429"/>
              <a:ext cx="71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63" name="Freeform 294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64" name="Freeform 295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65" name="Oval 296"/>
            <p:cNvSpPr>
              <a:spLocks noChangeArrowheads="1"/>
            </p:cNvSpPr>
            <p:nvPr/>
          </p:nvSpPr>
          <p:spPr bwMode="auto">
            <a:xfrm>
              <a:off x="5518" y="2612"/>
              <a:ext cx="47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66" name="Freeform 297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67" name="AutoShape 298"/>
            <p:cNvSpPr>
              <a:spLocks noChangeArrowheads="1"/>
            </p:cNvSpPr>
            <p:nvPr/>
          </p:nvSpPr>
          <p:spPr bwMode="auto">
            <a:xfrm>
              <a:off x="4140" y="2676"/>
              <a:ext cx="1198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68" name="AutoShape 299"/>
            <p:cNvSpPr>
              <a:spLocks noChangeArrowheads="1"/>
            </p:cNvSpPr>
            <p:nvPr/>
          </p:nvSpPr>
          <p:spPr bwMode="auto">
            <a:xfrm>
              <a:off x="4206" y="2713"/>
              <a:ext cx="1070" cy="8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69" name="Oval 300"/>
            <p:cNvSpPr>
              <a:spLocks noChangeArrowheads="1"/>
            </p:cNvSpPr>
            <p:nvPr/>
          </p:nvSpPr>
          <p:spPr bwMode="auto">
            <a:xfrm>
              <a:off x="4306" y="2384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70" name="Oval 301"/>
            <p:cNvSpPr>
              <a:spLocks noChangeArrowheads="1"/>
            </p:cNvSpPr>
            <p:nvPr/>
          </p:nvSpPr>
          <p:spPr bwMode="auto">
            <a:xfrm>
              <a:off x="4486" y="2384"/>
              <a:ext cx="161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71" name="Oval 302"/>
            <p:cNvSpPr>
              <a:spLocks noChangeArrowheads="1"/>
            </p:cNvSpPr>
            <p:nvPr/>
          </p:nvSpPr>
          <p:spPr bwMode="auto">
            <a:xfrm>
              <a:off x="4661" y="2379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72" name="Rectangle 303"/>
            <p:cNvSpPr>
              <a:spLocks noChangeArrowheads="1"/>
            </p:cNvSpPr>
            <p:nvPr/>
          </p:nvSpPr>
          <p:spPr bwMode="auto">
            <a:xfrm>
              <a:off x="5063" y="1837"/>
              <a:ext cx="85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2887" name="Group 304"/>
          <p:cNvGrpSpPr>
            <a:grpSpLocks/>
          </p:cNvGrpSpPr>
          <p:nvPr/>
        </p:nvGrpSpPr>
        <p:grpSpPr bwMode="auto">
          <a:xfrm>
            <a:off x="4906963" y="4181475"/>
            <a:ext cx="477837" cy="715963"/>
            <a:chOff x="4140" y="429"/>
            <a:chExt cx="1425" cy="2396"/>
          </a:xfrm>
        </p:grpSpPr>
        <p:sp>
          <p:nvSpPr>
            <p:cNvPr id="123017" name="Freeform 305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18" name="Rectangle 306"/>
            <p:cNvSpPr>
              <a:spLocks noChangeArrowheads="1"/>
            </p:cNvSpPr>
            <p:nvPr/>
          </p:nvSpPr>
          <p:spPr bwMode="auto">
            <a:xfrm>
              <a:off x="4206" y="429"/>
              <a:ext cx="1046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19" name="Freeform 307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20" name="Freeform 308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21" name="Rectangle 309"/>
            <p:cNvSpPr>
              <a:spLocks noChangeArrowheads="1"/>
            </p:cNvSpPr>
            <p:nvPr/>
          </p:nvSpPr>
          <p:spPr bwMode="auto">
            <a:xfrm>
              <a:off x="4211" y="695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3022" name="Group 310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23047" name="AutoShape 311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1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48" name="AutoShape 312"/>
              <p:cNvSpPr>
                <a:spLocks noChangeArrowheads="1"/>
              </p:cNvSpPr>
              <p:nvPr/>
            </p:nvSpPr>
            <p:spPr bwMode="auto">
              <a:xfrm>
                <a:off x="634" y="2583"/>
                <a:ext cx="685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3023" name="Rectangle 313"/>
            <p:cNvSpPr>
              <a:spLocks noChangeArrowheads="1"/>
            </p:cNvSpPr>
            <p:nvPr/>
          </p:nvSpPr>
          <p:spPr bwMode="auto">
            <a:xfrm>
              <a:off x="4225" y="101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3024" name="Group 314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23045" name="AutoShape 315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7" cy="14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46" name="AutoShape 316"/>
              <p:cNvSpPr>
                <a:spLocks noChangeArrowheads="1"/>
              </p:cNvSpPr>
              <p:nvPr/>
            </p:nvSpPr>
            <p:spPr bwMode="auto">
              <a:xfrm>
                <a:off x="630" y="2583"/>
                <a:ext cx="691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3025" name="Rectangle 317"/>
            <p:cNvSpPr>
              <a:spLocks noChangeArrowheads="1"/>
            </p:cNvSpPr>
            <p:nvPr/>
          </p:nvSpPr>
          <p:spPr bwMode="auto">
            <a:xfrm>
              <a:off x="4216" y="135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26" name="Rectangle 318"/>
            <p:cNvSpPr>
              <a:spLocks noChangeArrowheads="1"/>
            </p:cNvSpPr>
            <p:nvPr/>
          </p:nvSpPr>
          <p:spPr bwMode="auto">
            <a:xfrm>
              <a:off x="4230" y="1656"/>
              <a:ext cx="592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3027" name="Group 319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23043" name="AutoShape 320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5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44" name="AutoShape 321"/>
              <p:cNvSpPr>
                <a:spLocks noChangeArrowheads="1"/>
              </p:cNvSpPr>
              <p:nvPr/>
            </p:nvSpPr>
            <p:spPr bwMode="auto">
              <a:xfrm>
                <a:off x="634" y="2585"/>
                <a:ext cx="690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3028" name="Freeform 322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3029" name="Group 323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23041" name="AutoShape 324"/>
              <p:cNvSpPr>
                <a:spLocks noChangeArrowheads="1"/>
              </p:cNvSpPr>
              <p:nvPr/>
            </p:nvSpPr>
            <p:spPr bwMode="auto">
              <a:xfrm>
                <a:off x="629" y="2568"/>
                <a:ext cx="702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42" name="AutoShape 325"/>
              <p:cNvSpPr>
                <a:spLocks noChangeArrowheads="1"/>
              </p:cNvSpPr>
              <p:nvPr/>
            </p:nvSpPr>
            <p:spPr bwMode="auto">
              <a:xfrm>
                <a:off x="634" y="2584"/>
                <a:ext cx="672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3030" name="Rectangle 326"/>
            <p:cNvSpPr>
              <a:spLocks noChangeArrowheads="1"/>
            </p:cNvSpPr>
            <p:nvPr/>
          </p:nvSpPr>
          <p:spPr bwMode="auto">
            <a:xfrm>
              <a:off x="5248" y="429"/>
              <a:ext cx="71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31" name="Freeform 327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32" name="Freeform 328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33" name="Oval 329"/>
            <p:cNvSpPr>
              <a:spLocks noChangeArrowheads="1"/>
            </p:cNvSpPr>
            <p:nvPr/>
          </p:nvSpPr>
          <p:spPr bwMode="auto">
            <a:xfrm>
              <a:off x="5518" y="2612"/>
              <a:ext cx="47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34" name="Freeform 330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35" name="AutoShape 331"/>
            <p:cNvSpPr>
              <a:spLocks noChangeArrowheads="1"/>
            </p:cNvSpPr>
            <p:nvPr/>
          </p:nvSpPr>
          <p:spPr bwMode="auto">
            <a:xfrm>
              <a:off x="4140" y="2676"/>
              <a:ext cx="1198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36" name="AutoShape 332"/>
            <p:cNvSpPr>
              <a:spLocks noChangeArrowheads="1"/>
            </p:cNvSpPr>
            <p:nvPr/>
          </p:nvSpPr>
          <p:spPr bwMode="auto">
            <a:xfrm>
              <a:off x="4206" y="2713"/>
              <a:ext cx="1070" cy="8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37" name="Oval 333"/>
            <p:cNvSpPr>
              <a:spLocks noChangeArrowheads="1"/>
            </p:cNvSpPr>
            <p:nvPr/>
          </p:nvSpPr>
          <p:spPr bwMode="auto">
            <a:xfrm>
              <a:off x="4306" y="2384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38" name="Oval 334"/>
            <p:cNvSpPr>
              <a:spLocks noChangeArrowheads="1"/>
            </p:cNvSpPr>
            <p:nvPr/>
          </p:nvSpPr>
          <p:spPr bwMode="auto">
            <a:xfrm>
              <a:off x="4486" y="2384"/>
              <a:ext cx="161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39" name="Oval 335"/>
            <p:cNvSpPr>
              <a:spLocks noChangeArrowheads="1"/>
            </p:cNvSpPr>
            <p:nvPr/>
          </p:nvSpPr>
          <p:spPr bwMode="auto">
            <a:xfrm>
              <a:off x="4661" y="2379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40" name="Rectangle 336"/>
            <p:cNvSpPr>
              <a:spLocks noChangeArrowheads="1"/>
            </p:cNvSpPr>
            <p:nvPr/>
          </p:nvSpPr>
          <p:spPr bwMode="auto">
            <a:xfrm>
              <a:off x="5063" y="1837"/>
              <a:ext cx="85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2888" name="Group 337"/>
          <p:cNvGrpSpPr>
            <a:grpSpLocks/>
          </p:cNvGrpSpPr>
          <p:nvPr/>
        </p:nvGrpSpPr>
        <p:grpSpPr bwMode="auto">
          <a:xfrm>
            <a:off x="4929188" y="1839913"/>
            <a:ext cx="477837" cy="715962"/>
            <a:chOff x="4140" y="429"/>
            <a:chExt cx="1425" cy="2396"/>
          </a:xfrm>
        </p:grpSpPr>
        <p:sp>
          <p:nvSpPr>
            <p:cNvPr id="122985" name="Freeform 338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86" name="Rectangle 339"/>
            <p:cNvSpPr>
              <a:spLocks noChangeArrowheads="1"/>
            </p:cNvSpPr>
            <p:nvPr/>
          </p:nvSpPr>
          <p:spPr bwMode="auto">
            <a:xfrm>
              <a:off x="4206" y="429"/>
              <a:ext cx="1046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87" name="Freeform 340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88" name="Freeform 341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89" name="Rectangle 342"/>
            <p:cNvSpPr>
              <a:spLocks noChangeArrowheads="1"/>
            </p:cNvSpPr>
            <p:nvPr/>
          </p:nvSpPr>
          <p:spPr bwMode="auto">
            <a:xfrm>
              <a:off x="4211" y="695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2990" name="Group 343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23015" name="AutoShape 344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1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16" name="AutoShape 345"/>
              <p:cNvSpPr>
                <a:spLocks noChangeArrowheads="1"/>
              </p:cNvSpPr>
              <p:nvPr/>
            </p:nvSpPr>
            <p:spPr bwMode="auto">
              <a:xfrm>
                <a:off x="634" y="2583"/>
                <a:ext cx="685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2991" name="Rectangle 346"/>
            <p:cNvSpPr>
              <a:spLocks noChangeArrowheads="1"/>
            </p:cNvSpPr>
            <p:nvPr/>
          </p:nvSpPr>
          <p:spPr bwMode="auto">
            <a:xfrm>
              <a:off x="4225" y="101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2992" name="Group 347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23013" name="AutoShape 348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7" cy="14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14" name="AutoShape 349"/>
              <p:cNvSpPr>
                <a:spLocks noChangeArrowheads="1"/>
              </p:cNvSpPr>
              <p:nvPr/>
            </p:nvSpPr>
            <p:spPr bwMode="auto">
              <a:xfrm>
                <a:off x="630" y="2583"/>
                <a:ext cx="691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2993" name="Rectangle 350"/>
            <p:cNvSpPr>
              <a:spLocks noChangeArrowheads="1"/>
            </p:cNvSpPr>
            <p:nvPr/>
          </p:nvSpPr>
          <p:spPr bwMode="auto">
            <a:xfrm>
              <a:off x="4216" y="135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94" name="Rectangle 351"/>
            <p:cNvSpPr>
              <a:spLocks noChangeArrowheads="1"/>
            </p:cNvSpPr>
            <p:nvPr/>
          </p:nvSpPr>
          <p:spPr bwMode="auto">
            <a:xfrm>
              <a:off x="4230" y="1656"/>
              <a:ext cx="592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2995" name="Group 352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23011" name="AutoShape 353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5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12" name="AutoShape 354"/>
              <p:cNvSpPr>
                <a:spLocks noChangeArrowheads="1"/>
              </p:cNvSpPr>
              <p:nvPr/>
            </p:nvSpPr>
            <p:spPr bwMode="auto">
              <a:xfrm>
                <a:off x="634" y="2585"/>
                <a:ext cx="690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2996" name="Freeform 355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2997" name="Group 356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23009" name="AutoShape 357"/>
              <p:cNvSpPr>
                <a:spLocks noChangeArrowheads="1"/>
              </p:cNvSpPr>
              <p:nvPr/>
            </p:nvSpPr>
            <p:spPr bwMode="auto">
              <a:xfrm>
                <a:off x="629" y="2568"/>
                <a:ext cx="702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10" name="AutoShape 358"/>
              <p:cNvSpPr>
                <a:spLocks noChangeArrowheads="1"/>
              </p:cNvSpPr>
              <p:nvPr/>
            </p:nvSpPr>
            <p:spPr bwMode="auto">
              <a:xfrm>
                <a:off x="634" y="2584"/>
                <a:ext cx="672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2998" name="Rectangle 359"/>
            <p:cNvSpPr>
              <a:spLocks noChangeArrowheads="1"/>
            </p:cNvSpPr>
            <p:nvPr/>
          </p:nvSpPr>
          <p:spPr bwMode="auto">
            <a:xfrm>
              <a:off x="5248" y="429"/>
              <a:ext cx="71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99" name="Freeform 360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00" name="Freeform 361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01" name="Oval 362"/>
            <p:cNvSpPr>
              <a:spLocks noChangeArrowheads="1"/>
            </p:cNvSpPr>
            <p:nvPr/>
          </p:nvSpPr>
          <p:spPr bwMode="auto">
            <a:xfrm>
              <a:off x="5518" y="2612"/>
              <a:ext cx="47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02" name="Freeform 363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03" name="AutoShape 364"/>
            <p:cNvSpPr>
              <a:spLocks noChangeArrowheads="1"/>
            </p:cNvSpPr>
            <p:nvPr/>
          </p:nvSpPr>
          <p:spPr bwMode="auto">
            <a:xfrm>
              <a:off x="4140" y="2676"/>
              <a:ext cx="1198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04" name="AutoShape 365"/>
            <p:cNvSpPr>
              <a:spLocks noChangeArrowheads="1"/>
            </p:cNvSpPr>
            <p:nvPr/>
          </p:nvSpPr>
          <p:spPr bwMode="auto">
            <a:xfrm>
              <a:off x="4206" y="2713"/>
              <a:ext cx="1070" cy="8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05" name="Oval 366"/>
            <p:cNvSpPr>
              <a:spLocks noChangeArrowheads="1"/>
            </p:cNvSpPr>
            <p:nvPr/>
          </p:nvSpPr>
          <p:spPr bwMode="auto">
            <a:xfrm>
              <a:off x="4306" y="2384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06" name="Oval 367"/>
            <p:cNvSpPr>
              <a:spLocks noChangeArrowheads="1"/>
            </p:cNvSpPr>
            <p:nvPr/>
          </p:nvSpPr>
          <p:spPr bwMode="auto">
            <a:xfrm>
              <a:off x="4486" y="2384"/>
              <a:ext cx="161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07" name="Oval 368"/>
            <p:cNvSpPr>
              <a:spLocks noChangeArrowheads="1"/>
            </p:cNvSpPr>
            <p:nvPr/>
          </p:nvSpPr>
          <p:spPr bwMode="auto">
            <a:xfrm>
              <a:off x="4661" y="2379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08" name="Rectangle 369"/>
            <p:cNvSpPr>
              <a:spLocks noChangeArrowheads="1"/>
            </p:cNvSpPr>
            <p:nvPr/>
          </p:nvSpPr>
          <p:spPr bwMode="auto">
            <a:xfrm>
              <a:off x="5063" y="1837"/>
              <a:ext cx="85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122889" name="Line 9"/>
          <p:cNvSpPr>
            <a:spLocks noChangeShapeType="1"/>
          </p:cNvSpPr>
          <p:nvPr/>
        </p:nvSpPr>
        <p:spPr bwMode="auto">
          <a:xfrm>
            <a:off x="5927725" y="2606675"/>
            <a:ext cx="1123950" cy="79057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2890" name="Group 19"/>
          <p:cNvGrpSpPr>
            <a:grpSpLocks/>
          </p:cNvGrpSpPr>
          <p:nvPr/>
        </p:nvGrpSpPr>
        <p:grpSpPr bwMode="auto">
          <a:xfrm>
            <a:off x="7089775" y="2986088"/>
            <a:ext cx="809625" cy="1049337"/>
            <a:chOff x="4296" y="2627"/>
            <a:chExt cx="510" cy="661"/>
          </a:xfrm>
        </p:grpSpPr>
        <p:sp>
          <p:nvSpPr>
            <p:cNvPr id="122970" name="Rectangle 20"/>
            <p:cNvSpPr>
              <a:spLocks noChangeArrowheads="1"/>
            </p:cNvSpPr>
            <p:nvPr/>
          </p:nvSpPr>
          <p:spPr bwMode="auto">
            <a:xfrm>
              <a:off x="4296" y="2652"/>
              <a:ext cx="510" cy="636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71" name="Text Box 21"/>
            <p:cNvSpPr txBox="1">
              <a:spLocks noChangeArrowheads="1"/>
            </p:cNvSpPr>
            <p:nvPr/>
          </p:nvSpPr>
          <p:spPr bwMode="auto">
            <a:xfrm>
              <a:off x="4304" y="2627"/>
              <a:ext cx="47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mail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server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72" name="Rectangle 22"/>
            <p:cNvSpPr>
              <a:spLocks noChangeArrowheads="1"/>
            </p:cNvSpPr>
            <p:nvPr/>
          </p:nvSpPr>
          <p:spPr bwMode="auto">
            <a:xfrm>
              <a:off x="4320" y="3006"/>
              <a:ext cx="450" cy="120"/>
            </a:xfrm>
            <a:prstGeom prst="rect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73" name="Line 23"/>
            <p:cNvSpPr>
              <a:spLocks noChangeShapeType="1"/>
            </p:cNvSpPr>
            <p:nvPr/>
          </p:nvSpPr>
          <p:spPr bwMode="auto">
            <a:xfrm>
              <a:off x="4369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74" name="Line 24"/>
            <p:cNvSpPr>
              <a:spLocks noChangeShapeType="1"/>
            </p:cNvSpPr>
            <p:nvPr/>
          </p:nvSpPr>
          <p:spPr bwMode="auto">
            <a:xfrm>
              <a:off x="4478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75" name="Line 25"/>
            <p:cNvSpPr>
              <a:spLocks noChangeShapeType="1"/>
            </p:cNvSpPr>
            <p:nvPr/>
          </p:nvSpPr>
          <p:spPr bwMode="auto">
            <a:xfrm>
              <a:off x="4533" y="3035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76" name="Line 26"/>
            <p:cNvSpPr>
              <a:spLocks noChangeShapeType="1"/>
            </p:cNvSpPr>
            <p:nvPr/>
          </p:nvSpPr>
          <p:spPr bwMode="auto">
            <a:xfrm>
              <a:off x="4590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77" name="Line 27"/>
            <p:cNvSpPr>
              <a:spLocks noChangeShapeType="1"/>
            </p:cNvSpPr>
            <p:nvPr/>
          </p:nvSpPr>
          <p:spPr bwMode="auto">
            <a:xfrm>
              <a:off x="4651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78" name="Line 28"/>
            <p:cNvSpPr>
              <a:spLocks noChangeShapeType="1"/>
            </p:cNvSpPr>
            <p:nvPr/>
          </p:nvSpPr>
          <p:spPr bwMode="auto">
            <a:xfrm>
              <a:off x="4707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79" name="Line 29"/>
            <p:cNvSpPr>
              <a:spLocks noChangeShapeType="1"/>
            </p:cNvSpPr>
            <p:nvPr/>
          </p:nvSpPr>
          <p:spPr bwMode="auto">
            <a:xfrm>
              <a:off x="4422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80" name="Rectangle 30"/>
            <p:cNvSpPr>
              <a:spLocks noChangeArrowheads="1"/>
            </p:cNvSpPr>
            <p:nvPr/>
          </p:nvSpPr>
          <p:spPr bwMode="auto">
            <a:xfrm>
              <a:off x="4328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81" name="Rectangle 31"/>
            <p:cNvSpPr>
              <a:spLocks noChangeArrowheads="1"/>
            </p:cNvSpPr>
            <p:nvPr/>
          </p:nvSpPr>
          <p:spPr bwMode="auto">
            <a:xfrm>
              <a:off x="4414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82" name="Rectangle 32"/>
            <p:cNvSpPr>
              <a:spLocks noChangeArrowheads="1"/>
            </p:cNvSpPr>
            <p:nvPr/>
          </p:nvSpPr>
          <p:spPr bwMode="auto">
            <a:xfrm>
              <a:off x="4500" y="3172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83" name="Rectangle 33"/>
            <p:cNvSpPr>
              <a:spLocks noChangeArrowheads="1"/>
            </p:cNvSpPr>
            <p:nvPr/>
          </p:nvSpPr>
          <p:spPr bwMode="auto">
            <a:xfrm>
              <a:off x="4597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84" name="Rectangle 34"/>
            <p:cNvSpPr>
              <a:spLocks noChangeArrowheads="1"/>
            </p:cNvSpPr>
            <p:nvPr/>
          </p:nvSpPr>
          <p:spPr bwMode="auto">
            <a:xfrm>
              <a:off x="4693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2891" name="Group 60"/>
          <p:cNvGrpSpPr>
            <a:grpSpLocks/>
          </p:cNvGrpSpPr>
          <p:nvPr/>
        </p:nvGrpSpPr>
        <p:grpSpPr bwMode="auto">
          <a:xfrm>
            <a:off x="5089525" y="4386263"/>
            <a:ext cx="809625" cy="1049337"/>
            <a:chOff x="4296" y="2627"/>
            <a:chExt cx="510" cy="661"/>
          </a:xfrm>
        </p:grpSpPr>
        <p:sp>
          <p:nvSpPr>
            <p:cNvPr id="122955" name="Rectangle 61"/>
            <p:cNvSpPr>
              <a:spLocks noChangeArrowheads="1"/>
            </p:cNvSpPr>
            <p:nvPr/>
          </p:nvSpPr>
          <p:spPr bwMode="auto">
            <a:xfrm>
              <a:off x="4296" y="2652"/>
              <a:ext cx="510" cy="636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56" name="Text Box 62"/>
            <p:cNvSpPr txBox="1">
              <a:spLocks noChangeArrowheads="1"/>
            </p:cNvSpPr>
            <p:nvPr/>
          </p:nvSpPr>
          <p:spPr bwMode="auto">
            <a:xfrm>
              <a:off x="4304" y="2627"/>
              <a:ext cx="47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mail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server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57" name="Rectangle 63"/>
            <p:cNvSpPr>
              <a:spLocks noChangeArrowheads="1"/>
            </p:cNvSpPr>
            <p:nvPr/>
          </p:nvSpPr>
          <p:spPr bwMode="auto">
            <a:xfrm>
              <a:off x="4320" y="3006"/>
              <a:ext cx="450" cy="120"/>
            </a:xfrm>
            <a:prstGeom prst="rect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58" name="Line 64"/>
            <p:cNvSpPr>
              <a:spLocks noChangeShapeType="1"/>
            </p:cNvSpPr>
            <p:nvPr/>
          </p:nvSpPr>
          <p:spPr bwMode="auto">
            <a:xfrm>
              <a:off x="4369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59" name="Line 65"/>
            <p:cNvSpPr>
              <a:spLocks noChangeShapeType="1"/>
            </p:cNvSpPr>
            <p:nvPr/>
          </p:nvSpPr>
          <p:spPr bwMode="auto">
            <a:xfrm>
              <a:off x="4478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60" name="Line 66"/>
            <p:cNvSpPr>
              <a:spLocks noChangeShapeType="1"/>
            </p:cNvSpPr>
            <p:nvPr/>
          </p:nvSpPr>
          <p:spPr bwMode="auto">
            <a:xfrm>
              <a:off x="4533" y="3035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61" name="Line 67"/>
            <p:cNvSpPr>
              <a:spLocks noChangeShapeType="1"/>
            </p:cNvSpPr>
            <p:nvPr/>
          </p:nvSpPr>
          <p:spPr bwMode="auto">
            <a:xfrm>
              <a:off x="4590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62" name="Line 68"/>
            <p:cNvSpPr>
              <a:spLocks noChangeShapeType="1"/>
            </p:cNvSpPr>
            <p:nvPr/>
          </p:nvSpPr>
          <p:spPr bwMode="auto">
            <a:xfrm>
              <a:off x="4651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63" name="Line 69"/>
            <p:cNvSpPr>
              <a:spLocks noChangeShapeType="1"/>
            </p:cNvSpPr>
            <p:nvPr/>
          </p:nvSpPr>
          <p:spPr bwMode="auto">
            <a:xfrm>
              <a:off x="4707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64" name="Line 70"/>
            <p:cNvSpPr>
              <a:spLocks noChangeShapeType="1"/>
            </p:cNvSpPr>
            <p:nvPr/>
          </p:nvSpPr>
          <p:spPr bwMode="auto">
            <a:xfrm>
              <a:off x="4422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65" name="Rectangle 71"/>
            <p:cNvSpPr>
              <a:spLocks noChangeArrowheads="1"/>
            </p:cNvSpPr>
            <p:nvPr/>
          </p:nvSpPr>
          <p:spPr bwMode="auto">
            <a:xfrm>
              <a:off x="4328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66" name="Rectangle 72"/>
            <p:cNvSpPr>
              <a:spLocks noChangeArrowheads="1"/>
            </p:cNvSpPr>
            <p:nvPr/>
          </p:nvSpPr>
          <p:spPr bwMode="auto">
            <a:xfrm>
              <a:off x="4414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67" name="Rectangle 73"/>
            <p:cNvSpPr>
              <a:spLocks noChangeArrowheads="1"/>
            </p:cNvSpPr>
            <p:nvPr/>
          </p:nvSpPr>
          <p:spPr bwMode="auto">
            <a:xfrm>
              <a:off x="4500" y="3172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68" name="Rectangle 74"/>
            <p:cNvSpPr>
              <a:spLocks noChangeArrowheads="1"/>
            </p:cNvSpPr>
            <p:nvPr/>
          </p:nvSpPr>
          <p:spPr bwMode="auto">
            <a:xfrm>
              <a:off x="4597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69" name="Rectangle 75"/>
            <p:cNvSpPr>
              <a:spLocks noChangeArrowheads="1"/>
            </p:cNvSpPr>
            <p:nvPr/>
          </p:nvSpPr>
          <p:spPr bwMode="auto">
            <a:xfrm>
              <a:off x="4693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2892" name="Group 96"/>
          <p:cNvGrpSpPr>
            <a:grpSpLocks/>
          </p:cNvGrpSpPr>
          <p:nvPr/>
        </p:nvGrpSpPr>
        <p:grpSpPr bwMode="auto">
          <a:xfrm>
            <a:off x="5089525" y="2138363"/>
            <a:ext cx="809625" cy="1049337"/>
            <a:chOff x="4296" y="2627"/>
            <a:chExt cx="510" cy="661"/>
          </a:xfrm>
        </p:grpSpPr>
        <p:sp>
          <p:nvSpPr>
            <p:cNvPr id="122940" name="Rectangle 97"/>
            <p:cNvSpPr>
              <a:spLocks noChangeArrowheads="1"/>
            </p:cNvSpPr>
            <p:nvPr/>
          </p:nvSpPr>
          <p:spPr bwMode="auto">
            <a:xfrm>
              <a:off x="4296" y="2652"/>
              <a:ext cx="510" cy="636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41" name="Text Box 98"/>
            <p:cNvSpPr txBox="1">
              <a:spLocks noChangeArrowheads="1"/>
            </p:cNvSpPr>
            <p:nvPr/>
          </p:nvSpPr>
          <p:spPr bwMode="auto">
            <a:xfrm>
              <a:off x="4304" y="2627"/>
              <a:ext cx="47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mail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server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42" name="Rectangle 99"/>
            <p:cNvSpPr>
              <a:spLocks noChangeArrowheads="1"/>
            </p:cNvSpPr>
            <p:nvPr/>
          </p:nvSpPr>
          <p:spPr bwMode="auto">
            <a:xfrm>
              <a:off x="4320" y="3006"/>
              <a:ext cx="450" cy="120"/>
            </a:xfrm>
            <a:prstGeom prst="rect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43" name="Line 100"/>
            <p:cNvSpPr>
              <a:spLocks noChangeShapeType="1"/>
            </p:cNvSpPr>
            <p:nvPr/>
          </p:nvSpPr>
          <p:spPr bwMode="auto">
            <a:xfrm>
              <a:off x="4369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44" name="Line 101"/>
            <p:cNvSpPr>
              <a:spLocks noChangeShapeType="1"/>
            </p:cNvSpPr>
            <p:nvPr/>
          </p:nvSpPr>
          <p:spPr bwMode="auto">
            <a:xfrm>
              <a:off x="4478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45" name="Line 102"/>
            <p:cNvSpPr>
              <a:spLocks noChangeShapeType="1"/>
            </p:cNvSpPr>
            <p:nvPr/>
          </p:nvSpPr>
          <p:spPr bwMode="auto">
            <a:xfrm>
              <a:off x="4533" y="3035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46" name="Line 103"/>
            <p:cNvSpPr>
              <a:spLocks noChangeShapeType="1"/>
            </p:cNvSpPr>
            <p:nvPr/>
          </p:nvSpPr>
          <p:spPr bwMode="auto">
            <a:xfrm>
              <a:off x="4590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47" name="Line 104"/>
            <p:cNvSpPr>
              <a:spLocks noChangeShapeType="1"/>
            </p:cNvSpPr>
            <p:nvPr/>
          </p:nvSpPr>
          <p:spPr bwMode="auto">
            <a:xfrm>
              <a:off x="4651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48" name="Line 105"/>
            <p:cNvSpPr>
              <a:spLocks noChangeShapeType="1"/>
            </p:cNvSpPr>
            <p:nvPr/>
          </p:nvSpPr>
          <p:spPr bwMode="auto">
            <a:xfrm>
              <a:off x="4707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49" name="Line 106"/>
            <p:cNvSpPr>
              <a:spLocks noChangeShapeType="1"/>
            </p:cNvSpPr>
            <p:nvPr/>
          </p:nvSpPr>
          <p:spPr bwMode="auto">
            <a:xfrm>
              <a:off x="4422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50" name="Rectangle 107"/>
            <p:cNvSpPr>
              <a:spLocks noChangeArrowheads="1"/>
            </p:cNvSpPr>
            <p:nvPr/>
          </p:nvSpPr>
          <p:spPr bwMode="auto">
            <a:xfrm>
              <a:off x="4328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51" name="Rectangle 108"/>
            <p:cNvSpPr>
              <a:spLocks noChangeArrowheads="1"/>
            </p:cNvSpPr>
            <p:nvPr/>
          </p:nvSpPr>
          <p:spPr bwMode="auto">
            <a:xfrm>
              <a:off x="4414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52" name="Rectangle 109"/>
            <p:cNvSpPr>
              <a:spLocks noChangeArrowheads="1"/>
            </p:cNvSpPr>
            <p:nvPr/>
          </p:nvSpPr>
          <p:spPr bwMode="auto">
            <a:xfrm>
              <a:off x="4500" y="3172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53" name="Rectangle 110"/>
            <p:cNvSpPr>
              <a:spLocks noChangeArrowheads="1"/>
            </p:cNvSpPr>
            <p:nvPr/>
          </p:nvSpPr>
          <p:spPr bwMode="auto">
            <a:xfrm>
              <a:off x="4597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54" name="Rectangle 111"/>
            <p:cNvSpPr>
              <a:spLocks noChangeArrowheads="1"/>
            </p:cNvSpPr>
            <p:nvPr/>
          </p:nvSpPr>
          <p:spPr bwMode="auto">
            <a:xfrm>
              <a:off x="4693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122893" name="Line 117"/>
          <p:cNvSpPr>
            <a:spLocks noChangeShapeType="1"/>
          </p:cNvSpPr>
          <p:nvPr/>
        </p:nvSpPr>
        <p:spPr bwMode="auto">
          <a:xfrm flipV="1">
            <a:off x="5927725" y="3730625"/>
            <a:ext cx="1123950" cy="108585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894" name="Line 118"/>
          <p:cNvSpPr>
            <a:spLocks noChangeShapeType="1"/>
          </p:cNvSpPr>
          <p:nvPr/>
        </p:nvSpPr>
        <p:spPr bwMode="auto">
          <a:xfrm flipH="1" flipV="1">
            <a:off x="5184775" y="3206750"/>
            <a:ext cx="0" cy="124777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2895" name="Group 119"/>
          <p:cNvGrpSpPr>
            <a:grpSpLocks/>
          </p:cNvGrpSpPr>
          <p:nvPr/>
        </p:nvGrpSpPr>
        <p:grpSpPr bwMode="auto">
          <a:xfrm>
            <a:off x="6024563" y="4024313"/>
            <a:ext cx="1031875" cy="457200"/>
            <a:chOff x="3745" y="2537"/>
            <a:chExt cx="650" cy="288"/>
          </a:xfrm>
        </p:grpSpPr>
        <p:sp>
          <p:nvSpPr>
            <p:cNvPr id="122938" name="Rectangle 120"/>
            <p:cNvSpPr>
              <a:spLocks noChangeArrowheads="1"/>
            </p:cNvSpPr>
            <p:nvPr/>
          </p:nvSpPr>
          <p:spPr bwMode="auto">
            <a:xfrm>
              <a:off x="3798" y="2580"/>
              <a:ext cx="540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39" name="Text Box 121"/>
            <p:cNvSpPr txBox="1">
              <a:spLocks noChangeArrowheads="1"/>
            </p:cNvSpPr>
            <p:nvPr/>
          </p:nvSpPr>
          <p:spPr bwMode="auto">
            <a:xfrm>
              <a:off x="3745" y="2537"/>
              <a:ext cx="65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SMTP</a:t>
              </a:r>
            </a:p>
          </p:txBody>
        </p:sp>
      </p:grpSp>
      <p:grpSp>
        <p:nvGrpSpPr>
          <p:cNvPr id="122896" name="Group 122"/>
          <p:cNvGrpSpPr>
            <a:grpSpLocks/>
          </p:cNvGrpSpPr>
          <p:nvPr/>
        </p:nvGrpSpPr>
        <p:grpSpPr bwMode="auto">
          <a:xfrm>
            <a:off x="5986463" y="2767013"/>
            <a:ext cx="1031875" cy="457200"/>
            <a:chOff x="3745" y="2537"/>
            <a:chExt cx="650" cy="288"/>
          </a:xfrm>
        </p:grpSpPr>
        <p:sp>
          <p:nvSpPr>
            <p:cNvPr id="122936" name="Rectangle 123"/>
            <p:cNvSpPr>
              <a:spLocks noChangeArrowheads="1"/>
            </p:cNvSpPr>
            <p:nvPr/>
          </p:nvSpPr>
          <p:spPr bwMode="auto">
            <a:xfrm>
              <a:off x="3798" y="2580"/>
              <a:ext cx="540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37" name="Text Box 124"/>
            <p:cNvSpPr txBox="1">
              <a:spLocks noChangeArrowheads="1"/>
            </p:cNvSpPr>
            <p:nvPr/>
          </p:nvSpPr>
          <p:spPr bwMode="auto">
            <a:xfrm>
              <a:off x="3745" y="2537"/>
              <a:ext cx="65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SMTP</a:t>
              </a:r>
            </a:p>
          </p:txBody>
        </p:sp>
      </p:grpSp>
      <p:grpSp>
        <p:nvGrpSpPr>
          <p:cNvPr id="122897" name="Group 125"/>
          <p:cNvGrpSpPr>
            <a:grpSpLocks/>
          </p:cNvGrpSpPr>
          <p:nvPr/>
        </p:nvGrpSpPr>
        <p:grpSpPr bwMode="auto">
          <a:xfrm>
            <a:off x="4662488" y="3481388"/>
            <a:ext cx="1031875" cy="457200"/>
            <a:chOff x="3745" y="2537"/>
            <a:chExt cx="650" cy="288"/>
          </a:xfrm>
        </p:grpSpPr>
        <p:sp>
          <p:nvSpPr>
            <p:cNvPr id="122934" name="Rectangle 126"/>
            <p:cNvSpPr>
              <a:spLocks noChangeArrowheads="1"/>
            </p:cNvSpPr>
            <p:nvPr/>
          </p:nvSpPr>
          <p:spPr bwMode="auto">
            <a:xfrm>
              <a:off x="3798" y="2580"/>
              <a:ext cx="540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35" name="Text Box 127"/>
            <p:cNvSpPr txBox="1">
              <a:spLocks noChangeArrowheads="1"/>
            </p:cNvSpPr>
            <p:nvPr/>
          </p:nvSpPr>
          <p:spPr bwMode="auto">
            <a:xfrm>
              <a:off x="3745" y="2537"/>
              <a:ext cx="65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SMTP</a:t>
              </a:r>
            </a:p>
          </p:txBody>
        </p:sp>
      </p:grpSp>
      <p:grpSp>
        <p:nvGrpSpPr>
          <p:cNvPr id="122898" name="Group 430"/>
          <p:cNvGrpSpPr>
            <a:grpSpLocks/>
          </p:cNvGrpSpPr>
          <p:nvPr/>
        </p:nvGrpSpPr>
        <p:grpSpPr bwMode="auto">
          <a:xfrm>
            <a:off x="5694363" y="1406525"/>
            <a:ext cx="912812" cy="1054100"/>
            <a:chOff x="3574" y="550"/>
            <a:chExt cx="575" cy="664"/>
          </a:xfrm>
        </p:grpSpPr>
        <p:grpSp>
          <p:nvGrpSpPr>
            <p:cNvPr id="122929" name="Group 431"/>
            <p:cNvGrpSpPr>
              <a:grpSpLocks/>
            </p:cNvGrpSpPr>
            <p:nvPr/>
          </p:nvGrpSpPr>
          <p:grpSpPr bwMode="auto">
            <a:xfrm>
              <a:off x="3588" y="692"/>
              <a:ext cx="561" cy="522"/>
              <a:chOff x="-44" y="1473"/>
              <a:chExt cx="981" cy="1105"/>
            </a:xfrm>
          </p:grpSpPr>
          <p:pic>
            <p:nvPicPr>
              <p:cNvPr id="122932" name="Picture 432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2933" name="Freeform 433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24164 w 356"/>
                  <a:gd name="T3" fmla="*/ 1678 h 368"/>
                  <a:gd name="T4" fmla="*/ 28666 w 356"/>
                  <a:gd name="T5" fmla="*/ 34959 h 368"/>
                  <a:gd name="T6" fmla="*/ 6318 w 356"/>
                  <a:gd name="T7" fmla="*/ 43721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2930" name="Rectangle 115"/>
            <p:cNvSpPr>
              <a:spLocks noChangeArrowheads="1"/>
            </p:cNvSpPr>
            <p:nvPr/>
          </p:nvSpPr>
          <p:spPr bwMode="auto">
            <a:xfrm>
              <a:off x="3611" y="576"/>
              <a:ext cx="381" cy="330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31" name="Text Box 116"/>
            <p:cNvSpPr txBox="1">
              <a:spLocks noChangeArrowheads="1"/>
            </p:cNvSpPr>
            <p:nvPr/>
          </p:nvSpPr>
          <p:spPr bwMode="auto">
            <a:xfrm>
              <a:off x="3574" y="550"/>
              <a:ext cx="43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agent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2899" name="Group 436"/>
          <p:cNvGrpSpPr>
            <a:grpSpLocks/>
          </p:cNvGrpSpPr>
          <p:nvPr/>
        </p:nvGrpSpPr>
        <p:grpSpPr bwMode="auto">
          <a:xfrm>
            <a:off x="7731125" y="2222500"/>
            <a:ext cx="912813" cy="1054100"/>
            <a:chOff x="3574" y="550"/>
            <a:chExt cx="575" cy="664"/>
          </a:xfrm>
        </p:grpSpPr>
        <p:grpSp>
          <p:nvGrpSpPr>
            <p:cNvPr id="122924" name="Group 437"/>
            <p:cNvGrpSpPr>
              <a:grpSpLocks/>
            </p:cNvGrpSpPr>
            <p:nvPr/>
          </p:nvGrpSpPr>
          <p:grpSpPr bwMode="auto">
            <a:xfrm>
              <a:off x="3588" y="692"/>
              <a:ext cx="561" cy="522"/>
              <a:chOff x="-44" y="1473"/>
              <a:chExt cx="981" cy="1105"/>
            </a:xfrm>
          </p:grpSpPr>
          <p:pic>
            <p:nvPicPr>
              <p:cNvPr id="122927" name="Picture 438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2928" name="Freeform 439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24164 w 356"/>
                  <a:gd name="T3" fmla="*/ 1678 h 368"/>
                  <a:gd name="T4" fmla="*/ 28666 w 356"/>
                  <a:gd name="T5" fmla="*/ 34959 h 368"/>
                  <a:gd name="T6" fmla="*/ 6318 w 356"/>
                  <a:gd name="T7" fmla="*/ 43721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2925" name="Rectangle 115"/>
            <p:cNvSpPr>
              <a:spLocks noChangeArrowheads="1"/>
            </p:cNvSpPr>
            <p:nvPr/>
          </p:nvSpPr>
          <p:spPr bwMode="auto">
            <a:xfrm>
              <a:off x="3611" y="576"/>
              <a:ext cx="381" cy="330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26" name="Text Box 116"/>
            <p:cNvSpPr txBox="1">
              <a:spLocks noChangeArrowheads="1"/>
            </p:cNvSpPr>
            <p:nvPr/>
          </p:nvSpPr>
          <p:spPr bwMode="auto">
            <a:xfrm>
              <a:off x="3574" y="550"/>
              <a:ext cx="43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agent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2900" name="Group 442"/>
          <p:cNvGrpSpPr>
            <a:grpSpLocks/>
          </p:cNvGrpSpPr>
          <p:nvPr/>
        </p:nvGrpSpPr>
        <p:grpSpPr bwMode="auto">
          <a:xfrm>
            <a:off x="8067675" y="2984500"/>
            <a:ext cx="912813" cy="1054100"/>
            <a:chOff x="3574" y="550"/>
            <a:chExt cx="575" cy="664"/>
          </a:xfrm>
        </p:grpSpPr>
        <p:grpSp>
          <p:nvGrpSpPr>
            <p:cNvPr id="122919" name="Group 443"/>
            <p:cNvGrpSpPr>
              <a:grpSpLocks/>
            </p:cNvGrpSpPr>
            <p:nvPr/>
          </p:nvGrpSpPr>
          <p:grpSpPr bwMode="auto">
            <a:xfrm>
              <a:off x="3588" y="692"/>
              <a:ext cx="561" cy="522"/>
              <a:chOff x="-44" y="1473"/>
              <a:chExt cx="981" cy="1105"/>
            </a:xfrm>
          </p:grpSpPr>
          <p:pic>
            <p:nvPicPr>
              <p:cNvPr id="122922" name="Picture 444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2923" name="Freeform 445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24164 w 356"/>
                  <a:gd name="T3" fmla="*/ 1678 h 368"/>
                  <a:gd name="T4" fmla="*/ 28666 w 356"/>
                  <a:gd name="T5" fmla="*/ 34959 h 368"/>
                  <a:gd name="T6" fmla="*/ 6318 w 356"/>
                  <a:gd name="T7" fmla="*/ 43721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2920" name="Rectangle 115"/>
            <p:cNvSpPr>
              <a:spLocks noChangeArrowheads="1"/>
            </p:cNvSpPr>
            <p:nvPr/>
          </p:nvSpPr>
          <p:spPr bwMode="auto">
            <a:xfrm>
              <a:off x="3611" y="576"/>
              <a:ext cx="381" cy="330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21" name="Text Box 116"/>
            <p:cNvSpPr txBox="1">
              <a:spLocks noChangeArrowheads="1"/>
            </p:cNvSpPr>
            <p:nvPr/>
          </p:nvSpPr>
          <p:spPr bwMode="auto">
            <a:xfrm>
              <a:off x="3574" y="550"/>
              <a:ext cx="43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agent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2901" name="Group 448"/>
          <p:cNvGrpSpPr>
            <a:grpSpLocks/>
          </p:cNvGrpSpPr>
          <p:nvPr/>
        </p:nvGrpSpPr>
        <p:grpSpPr bwMode="auto">
          <a:xfrm>
            <a:off x="7935913" y="4032250"/>
            <a:ext cx="912812" cy="1054100"/>
            <a:chOff x="3574" y="550"/>
            <a:chExt cx="575" cy="664"/>
          </a:xfrm>
        </p:grpSpPr>
        <p:grpSp>
          <p:nvGrpSpPr>
            <p:cNvPr id="122914" name="Group 449"/>
            <p:cNvGrpSpPr>
              <a:grpSpLocks/>
            </p:cNvGrpSpPr>
            <p:nvPr/>
          </p:nvGrpSpPr>
          <p:grpSpPr bwMode="auto">
            <a:xfrm>
              <a:off x="3588" y="692"/>
              <a:ext cx="561" cy="522"/>
              <a:chOff x="-44" y="1473"/>
              <a:chExt cx="981" cy="1105"/>
            </a:xfrm>
          </p:grpSpPr>
          <p:pic>
            <p:nvPicPr>
              <p:cNvPr id="122917" name="Picture 450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2918" name="Freeform 451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24164 w 356"/>
                  <a:gd name="T3" fmla="*/ 1678 h 368"/>
                  <a:gd name="T4" fmla="*/ 28666 w 356"/>
                  <a:gd name="T5" fmla="*/ 34959 h 368"/>
                  <a:gd name="T6" fmla="*/ 6318 w 356"/>
                  <a:gd name="T7" fmla="*/ 43721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2915" name="Rectangle 115"/>
            <p:cNvSpPr>
              <a:spLocks noChangeArrowheads="1"/>
            </p:cNvSpPr>
            <p:nvPr/>
          </p:nvSpPr>
          <p:spPr bwMode="auto">
            <a:xfrm>
              <a:off x="3611" y="576"/>
              <a:ext cx="381" cy="330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16" name="Text Box 116"/>
            <p:cNvSpPr txBox="1">
              <a:spLocks noChangeArrowheads="1"/>
            </p:cNvSpPr>
            <p:nvPr/>
          </p:nvSpPr>
          <p:spPr bwMode="auto">
            <a:xfrm>
              <a:off x="3574" y="550"/>
              <a:ext cx="43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agent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2902" name="Group 454"/>
          <p:cNvGrpSpPr>
            <a:grpSpLocks/>
          </p:cNvGrpSpPr>
          <p:nvPr/>
        </p:nvGrpSpPr>
        <p:grpSpPr bwMode="auto">
          <a:xfrm>
            <a:off x="5324475" y="5470525"/>
            <a:ext cx="912813" cy="1054100"/>
            <a:chOff x="3574" y="550"/>
            <a:chExt cx="575" cy="664"/>
          </a:xfrm>
        </p:grpSpPr>
        <p:grpSp>
          <p:nvGrpSpPr>
            <p:cNvPr id="122909" name="Group 455"/>
            <p:cNvGrpSpPr>
              <a:grpSpLocks/>
            </p:cNvGrpSpPr>
            <p:nvPr/>
          </p:nvGrpSpPr>
          <p:grpSpPr bwMode="auto">
            <a:xfrm>
              <a:off x="3588" y="692"/>
              <a:ext cx="561" cy="522"/>
              <a:chOff x="-44" y="1473"/>
              <a:chExt cx="981" cy="1105"/>
            </a:xfrm>
          </p:grpSpPr>
          <p:pic>
            <p:nvPicPr>
              <p:cNvPr id="122912" name="Picture 456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2913" name="Freeform 457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24164 w 356"/>
                  <a:gd name="T3" fmla="*/ 1678 h 368"/>
                  <a:gd name="T4" fmla="*/ 28666 w 356"/>
                  <a:gd name="T5" fmla="*/ 34959 h 368"/>
                  <a:gd name="T6" fmla="*/ 6318 w 356"/>
                  <a:gd name="T7" fmla="*/ 43721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2910" name="Rectangle 115"/>
            <p:cNvSpPr>
              <a:spLocks noChangeArrowheads="1"/>
            </p:cNvSpPr>
            <p:nvPr/>
          </p:nvSpPr>
          <p:spPr bwMode="auto">
            <a:xfrm>
              <a:off x="3611" y="576"/>
              <a:ext cx="381" cy="330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11" name="Text Box 116"/>
            <p:cNvSpPr txBox="1">
              <a:spLocks noChangeArrowheads="1"/>
            </p:cNvSpPr>
            <p:nvPr/>
          </p:nvSpPr>
          <p:spPr bwMode="auto">
            <a:xfrm>
              <a:off x="3574" y="550"/>
              <a:ext cx="43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agent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2903" name="Group 460"/>
          <p:cNvGrpSpPr>
            <a:grpSpLocks/>
          </p:cNvGrpSpPr>
          <p:nvPr/>
        </p:nvGrpSpPr>
        <p:grpSpPr bwMode="auto">
          <a:xfrm>
            <a:off x="6053138" y="4851400"/>
            <a:ext cx="912812" cy="1054100"/>
            <a:chOff x="3574" y="550"/>
            <a:chExt cx="575" cy="664"/>
          </a:xfrm>
        </p:grpSpPr>
        <p:grpSp>
          <p:nvGrpSpPr>
            <p:cNvPr id="122904" name="Group 461"/>
            <p:cNvGrpSpPr>
              <a:grpSpLocks/>
            </p:cNvGrpSpPr>
            <p:nvPr/>
          </p:nvGrpSpPr>
          <p:grpSpPr bwMode="auto">
            <a:xfrm>
              <a:off x="3588" y="692"/>
              <a:ext cx="561" cy="522"/>
              <a:chOff x="-44" y="1473"/>
              <a:chExt cx="981" cy="1105"/>
            </a:xfrm>
          </p:grpSpPr>
          <p:pic>
            <p:nvPicPr>
              <p:cNvPr id="122907" name="Picture 462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2908" name="Freeform 463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24164 w 356"/>
                  <a:gd name="T3" fmla="*/ 1678 h 368"/>
                  <a:gd name="T4" fmla="*/ 28666 w 356"/>
                  <a:gd name="T5" fmla="*/ 34959 h 368"/>
                  <a:gd name="T6" fmla="*/ 6318 w 356"/>
                  <a:gd name="T7" fmla="*/ 43721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2905" name="Rectangle 115"/>
            <p:cNvSpPr>
              <a:spLocks noChangeArrowheads="1"/>
            </p:cNvSpPr>
            <p:nvPr/>
          </p:nvSpPr>
          <p:spPr bwMode="auto">
            <a:xfrm>
              <a:off x="3611" y="576"/>
              <a:ext cx="381" cy="330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06" name="Text Box 116"/>
            <p:cNvSpPr txBox="1">
              <a:spLocks noChangeArrowheads="1"/>
            </p:cNvSpPr>
            <p:nvPr/>
          </p:nvSpPr>
          <p:spPr bwMode="auto">
            <a:xfrm>
              <a:off x="3574" y="550"/>
              <a:ext cx="43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agent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201" name="Rectangle 280"/>
          <p:cNvSpPr>
            <a:spLocks noChangeArrowheads="1"/>
          </p:cNvSpPr>
          <p:nvPr/>
        </p:nvSpPr>
        <p:spPr bwMode="auto">
          <a:xfrm>
            <a:off x="6962775" y="628650"/>
            <a:ext cx="1828800" cy="981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202" name="Group 279"/>
          <p:cNvGrpSpPr>
            <a:grpSpLocks/>
          </p:cNvGrpSpPr>
          <p:nvPr/>
        </p:nvGrpSpPr>
        <p:grpSpPr bwMode="auto">
          <a:xfrm>
            <a:off x="7059613" y="576263"/>
            <a:ext cx="1736725" cy="955675"/>
            <a:chOff x="4458" y="3335"/>
            <a:chExt cx="1094" cy="602"/>
          </a:xfrm>
        </p:grpSpPr>
        <p:sp>
          <p:nvSpPr>
            <p:cNvPr id="203" name="Text Box 263"/>
            <p:cNvSpPr txBox="1">
              <a:spLocks noChangeArrowheads="1"/>
            </p:cNvSpPr>
            <p:nvPr/>
          </p:nvSpPr>
          <p:spPr bwMode="auto">
            <a:xfrm>
              <a:off x="4680" y="3725"/>
              <a:ext cx="84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user mailbox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204" name="Group 278"/>
            <p:cNvGrpSpPr>
              <a:grpSpLocks/>
            </p:cNvGrpSpPr>
            <p:nvPr/>
          </p:nvGrpSpPr>
          <p:grpSpPr bwMode="auto">
            <a:xfrm>
              <a:off x="4458" y="3408"/>
              <a:ext cx="450" cy="120"/>
              <a:chOff x="4314" y="3444"/>
              <a:chExt cx="450" cy="120"/>
            </a:xfrm>
          </p:grpSpPr>
          <p:sp>
            <p:nvSpPr>
              <p:cNvPr id="207" name="Rectangle 264"/>
              <p:cNvSpPr>
                <a:spLocks noChangeArrowheads="1"/>
              </p:cNvSpPr>
              <p:nvPr/>
            </p:nvSpPr>
            <p:spPr bwMode="auto">
              <a:xfrm>
                <a:off x="4314" y="3444"/>
                <a:ext cx="450" cy="120"/>
              </a:xfrm>
              <a:prstGeom prst="rect">
                <a:avLst/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208" name="Line 265"/>
              <p:cNvSpPr>
                <a:spLocks noChangeShapeType="1"/>
              </p:cNvSpPr>
              <p:nvPr/>
            </p:nvSpPr>
            <p:spPr bwMode="auto">
              <a:xfrm>
                <a:off x="4363" y="3472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Line 266"/>
              <p:cNvSpPr>
                <a:spLocks noChangeShapeType="1"/>
              </p:cNvSpPr>
              <p:nvPr/>
            </p:nvSpPr>
            <p:spPr bwMode="auto">
              <a:xfrm flipH="1">
                <a:off x="4472" y="3471"/>
                <a:ext cx="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Line 267"/>
              <p:cNvSpPr>
                <a:spLocks noChangeShapeType="1"/>
              </p:cNvSpPr>
              <p:nvPr/>
            </p:nvSpPr>
            <p:spPr bwMode="auto">
              <a:xfrm>
                <a:off x="4527" y="3473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Line 268"/>
              <p:cNvSpPr>
                <a:spLocks noChangeShapeType="1"/>
              </p:cNvSpPr>
              <p:nvPr/>
            </p:nvSpPr>
            <p:spPr bwMode="auto">
              <a:xfrm>
                <a:off x="4584" y="3471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Line 269"/>
              <p:cNvSpPr>
                <a:spLocks noChangeShapeType="1"/>
              </p:cNvSpPr>
              <p:nvPr/>
            </p:nvSpPr>
            <p:spPr bwMode="auto">
              <a:xfrm>
                <a:off x="4645" y="3471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Line 270"/>
              <p:cNvSpPr>
                <a:spLocks noChangeShapeType="1"/>
              </p:cNvSpPr>
              <p:nvPr/>
            </p:nvSpPr>
            <p:spPr bwMode="auto">
              <a:xfrm>
                <a:off x="4701" y="3471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Line 271"/>
              <p:cNvSpPr>
                <a:spLocks noChangeShapeType="1"/>
              </p:cNvSpPr>
              <p:nvPr/>
            </p:nvSpPr>
            <p:spPr bwMode="auto">
              <a:xfrm>
                <a:off x="4416" y="3472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5" name="Rectangle 272"/>
            <p:cNvSpPr>
              <a:spLocks noChangeArrowheads="1"/>
            </p:cNvSpPr>
            <p:nvPr/>
          </p:nvSpPr>
          <p:spPr bwMode="auto">
            <a:xfrm>
              <a:off x="4472" y="3779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06" name="Text Box 277"/>
            <p:cNvSpPr txBox="1">
              <a:spLocks noChangeArrowheads="1"/>
            </p:cNvSpPr>
            <p:nvPr/>
          </p:nvSpPr>
          <p:spPr bwMode="auto">
            <a:xfrm>
              <a:off x="4526" y="3335"/>
              <a:ext cx="102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outgoing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message queue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93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2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5" y="234950"/>
            <a:ext cx="7772400" cy="958850"/>
          </a:xfrm>
        </p:spPr>
        <p:txBody>
          <a:bodyPr/>
          <a:lstStyle/>
          <a:p>
            <a:r>
              <a:rPr lang="en-US" altLang="en-US" sz="4000" dirty="0">
                <a:latin typeface="Calibri Light"/>
                <a:ea typeface="ＭＳ Ｐゴシック" charset="-128"/>
              </a:rPr>
              <a:t>Electronic Mail: SMTP </a:t>
            </a:r>
            <a:r>
              <a:rPr lang="en-US" altLang="en-US" sz="3600" dirty="0">
                <a:latin typeface="Calibri Light"/>
                <a:ea typeface="ＭＳ Ｐゴシック" charset="-128"/>
              </a:rPr>
              <a:t>[RFC 2821]</a:t>
            </a:r>
            <a:endParaRPr lang="en-US" altLang="en-US">
              <a:latin typeface="Calibri Light"/>
              <a:ea typeface="ＭＳ Ｐゴシック" charset="-128"/>
            </a:endParaRPr>
          </a:p>
        </p:txBody>
      </p:sp>
      <p:sp>
        <p:nvSpPr>
          <p:cNvPr id="12493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88963" y="1422400"/>
            <a:ext cx="7629525" cy="46482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altLang="en-US" dirty="0">
                <a:latin typeface="Calibri"/>
                <a:ea typeface="ＭＳ Ｐゴシック" charset="-128"/>
              </a:rPr>
              <a:t>uses TCP to reliably transfer email message from client to server, port 25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direct transfer: sending server to receiving server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three phases of transfer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handshaking (greeting)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transfer of messages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closure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command/response interaction (like </a:t>
            </a:r>
            <a:r>
              <a:rPr lang="en-US" altLang="en-US" sz="2400" dirty="0">
                <a:latin typeface="Calibri"/>
                <a:ea typeface="ＭＳ Ｐゴシック" charset="-128"/>
              </a:rPr>
              <a:t>HTTP</a:t>
            </a:r>
            <a:r>
              <a:rPr lang="en-US" altLang="en-US" dirty="0">
                <a:latin typeface="Calibri"/>
                <a:ea typeface="ＭＳ Ｐゴシック" charset="-128"/>
              </a:rPr>
              <a:t>)</a:t>
            </a:r>
            <a:endParaRPr lang="en-US" altLang="en-US" dirty="0">
              <a:solidFill>
                <a:schemeClr val="accent2"/>
              </a:solidFill>
              <a:latin typeface="Calibri"/>
              <a:ea typeface="ＭＳ Ｐゴシック" charset="-128"/>
            </a:endParaRPr>
          </a:p>
          <a:p>
            <a:pPr lvl="1"/>
            <a:r>
              <a:rPr lang="en-US" altLang="en-US" dirty="0">
                <a:solidFill>
                  <a:srgbClr val="000099"/>
                </a:solidFill>
                <a:latin typeface="Calibri"/>
                <a:ea typeface="ＭＳ Ｐゴシック" charset="-128"/>
              </a:rPr>
              <a:t>commands:</a:t>
            </a:r>
            <a:r>
              <a:rPr lang="en-US" altLang="en-US" dirty="0">
                <a:latin typeface="Calibri"/>
                <a:ea typeface="ＭＳ Ｐゴシック" charset="-128"/>
              </a:rPr>
              <a:t> ASCII text</a:t>
            </a:r>
          </a:p>
          <a:p>
            <a:pPr lvl="1"/>
            <a:r>
              <a:rPr lang="en-US" altLang="en-US" dirty="0">
                <a:solidFill>
                  <a:srgbClr val="000099"/>
                </a:solidFill>
                <a:latin typeface="Calibri"/>
                <a:ea typeface="ＭＳ Ｐゴシック" charset="-128"/>
              </a:rPr>
              <a:t>response:</a:t>
            </a:r>
            <a:r>
              <a:rPr lang="en-US" altLang="en-US" dirty="0">
                <a:latin typeface="Calibri"/>
                <a:ea typeface="ＭＳ Ｐゴシック" charset="-128"/>
              </a:rPr>
              <a:t> status code and phrase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messages must be in 7-bit ASCII</a:t>
            </a:r>
            <a:endParaRPr lang="en-US" altLang="en-US" sz="3200" dirty="0">
              <a:latin typeface="Calibri"/>
              <a:ea typeface="ＭＳ Ｐゴシック" charset="-128"/>
            </a:endParaRPr>
          </a:p>
          <a:p>
            <a:pPr lvl="1"/>
            <a:endParaRPr lang="en-US" altLang="en-US" sz="2000" dirty="0">
              <a:latin typeface="Calibri"/>
              <a:ea typeface="ＭＳ Ｐゴシック" charset="-128"/>
            </a:endParaRPr>
          </a:p>
        </p:txBody>
      </p:sp>
      <p:pic>
        <p:nvPicPr>
          <p:cNvPr id="124931" name="Picture 9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942975"/>
            <a:ext cx="73136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07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3" name="Rectangle 2"/>
          <p:cNvSpPr>
            <a:spLocks noGrp="1" noChangeArrowheads="1"/>
          </p:cNvSpPr>
          <p:nvPr>
            <p:ph type="title"/>
          </p:nvPr>
        </p:nvSpPr>
        <p:spPr>
          <a:xfrm>
            <a:off x="444500" y="22225"/>
            <a:ext cx="8235950" cy="1143000"/>
          </a:xfrm>
        </p:spPr>
        <p:txBody>
          <a:bodyPr/>
          <a:lstStyle/>
          <a:p>
            <a:r>
              <a:rPr lang="en-US" altLang="en-US" sz="4000" dirty="0">
                <a:latin typeface="Calibri Light"/>
                <a:ea typeface="ＭＳ Ｐゴシック" charset="-128"/>
              </a:rPr>
              <a:t>Scenario: Alice sends message to Bob</a:t>
            </a:r>
            <a:endParaRPr lang="en-US" altLang="en-US">
              <a:latin typeface="Calibri Light"/>
              <a:ea typeface="ＭＳ Ｐゴシック" charset="-128"/>
            </a:endParaRPr>
          </a:p>
        </p:txBody>
      </p:sp>
      <p:sp>
        <p:nvSpPr>
          <p:cNvPr id="126984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371600"/>
            <a:ext cx="3810000" cy="321945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sz="2200" dirty="0">
                <a:latin typeface="Calibri"/>
                <a:ea typeface="ＭＳ Ｐゴシック" charset="-128"/>
              </a:rPr>
              <a:t>1) Alice uses </a:t>
            </a:r>
            <a:r>
              <a:rPr lang="en-US" altLang="en-US" sz="2200" dirty="0" err="1">
                <a:latin typeface="Calibri"/>
                <a:ea typeface="ＭＳ Ｐゴシック" charset="-128"/>
              </a:rPr>
              <a:t>UA to</a:t>
            </a:r>
            <a:r>
              <a:rPr lang="en-US" altLang="en-US" sz="2200" dirty="0">
                <a:latin typeface="Calibri"/>
                <a:ea typeface="ＭＳ Ｐゴシック" charset="-128"/>
              </a:rPr>
              <a:t> compose message </a:t>
            </a:r>
            <a:r>
              <a:rPr lang="ja-JP" altLang="en-US" sz="2200" dirty="0">
                <a:latin typeface="Calibri"/>
                <a:ea typeface="ＭＳ Ｐゴシック" charset="-128"/>
              </a:rPr>
              <a:t>“</a:t>
            </a:r>
            <a:r>
              <a:rPr lang="en-US" altLang="ja-JP" sz="2200" dirty="0">
                <a:latin typeface="Calibri"/>
                <a:ea typeface="ＭＳ Ｐゴシック" charset="-128"/>
              </a:rPr>
              <a:t>to</a:t>
            </a:r>
            <a:r>
              <a:rPr lang="ja-JP" altLang="en-US" sz="2200" dirty="0">
                <a:latin typeface="Calibri"/>
                <a:ea typeface="ＭＳ Ｐゴシック" charset="-128"/>
              </a:rPr>
              <a:t>”</a:t>
            </a:r>
            <a:r>
              <a:rPr lang="en-US" altLang="ja-JP" sz="2200" dirty="0">
                <a:latin typeface="Calibri"/>
                <a:ea typeface="ＭＳ Ｐゴシック" charset="-128"/>
              </a:rPr>
              <a:t> bob@someschool.edu</a:t>
            </a:r>
          </a:p>
          <a:p>
            <a:pPr>
              <a:buFont typeface="Wingdings" charset="2"/>
              <a:buNone/>
            </a:pPr>
            <a:r>
              <a:rPr lang="en-US" altLang="en-US" sz="2200" dirty="0">
                <a:latin typeface="Calibri"/>
                <a:ea typeface="ＭＳ Ｐゴシック" charset="-128"/>
              </a:rPr>
              <a:t>2) Alice</a:t>
            </a:r>
            <a:r>
              <a:rPr lang="ja-JP" altLang="en-US" sz="2200" dirty="0">
                <a:latin typeface="Calibri"/>
                <a:ea typeface="ＭＳ Ｐゴシック" charset="-128"/>
              </a:rPr>
              <a:t>’</a:t>
            </a:r>
            <a:r>
              <a:rPr lang="en-US" altLang="ja-JP" sz="2200" dirty="0">
                <a:latin typeface="Calibri"/>
                <a:ea typeface="ＭＳ Ｐゴシック" charset="-128"/>
              </a:rPr>
              <a:t>s UA sends message to her mail server; message placed in message queue</a:t>
            </a:r>
          </a:p>
          <a:p>
            <a:pPr>
              <a:buFont typeface="Wingdings" charset="2"/>
              <a:buNone/>
            </a:pPr>
            <a:r>
              <a:rPr lang="en-US" altLang="en-US" sz="2200" dirty="0">
                <a:latin typeface="Calibri"/>
                <a:ea typeface="ＭＳ Ｐゴシック" charset="-128"/>
              </a:rPr>
              <a:t>3) client side of SMTP opens TCP connection with Bob</a:t>
            </a:r>
            <a:r>
              <a:rPr lang="ja-JP" altLang="en-US" sz="2200" dirty="0">
                <a:latin typeface="Calibri"/>
                <a:ea typeface="ＭＳ Ｐゴシック" charset="-128"/>
              </a:rPr>
              <a:t>’</a:t>
            </a:r>
            <a:r>
              <a:rPr lang="en-US" altLang="ja-JP" sz="2200" dirty="0">
                <a:latin typeface="Calibri"/>
                <a:ea typeface="ＭＳ Ｐゴシック" charset="-128"/>
              </a:rPr>
              <a:t>s mail server</a:t>
            </a:r>
            <a:endParaRPr lang="en-US" altLang="en-US" sz="2200" dirty="0">
              <a:latin typeface="Calibri"/>
              <a:ea typeface="ＭＳ Ｐゴシック" charset="-128"/>
            </a:endParaRPr>
          </a:p>
        </p:txBody>
      </p:sp>
      <p:sp>
        <p:nvSpPr>
          <p:cNvPr id="126985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508500" y="1335088"/>
            <a:ext cx="3810000" cy="32686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sz="2200" dirty="0">
                <a:latin typeface="Calibri"/>
                <a:ea typeface="ＭＳ Ｐゴシック" charset="-128"/>
              </a:rPr>
              <a:t>4) SMTP client sends Alice’</a:t>
            </a:r>
            <a:r>
              <a:rPr lang="en-US" altLang="ja-JP" sz="2200" dirty="0">
                <a:latin typeface="Calibri"/>
                <a:ea typeface="ＭＳ Ｐゴシック" charset="-128"/>
              </a:rPr>
              <a:t>s message over the TCP connection</a:t>
            </a:r>
          </a:p>
          <a:p>
            <a:pPr>
              <a:buFont typeface="Wingdings" charset="2"/>
              <a:buNone/>
            </a:pPr>
            <a:r>
              <a:rPr lang="en-US" altLang="en-US" sz="2200" dirty="0">
                <a:latin typeface="Calibri"/>
                <a:ea typeface="ＭＳ Ｐゴシック" charset="-128"/>
              </a:rPr>
              <a:t>5) Bob’</a:t>
            </a:r>
            <a:r>
              <a:rPr lang="en-US" altLang="ja-JP" sz="2200" dirty="0">
                <a:latin typeface="Calibri"/>
                <a:ea typeface="ＭＳ Ｐゴシック" charset="-128"/>
              </a:rPr>
              <a:t>s mail server places the message in Bob’s mailbox</a:t>
            </a:r>
          </a:p>
          <a:p>
            <a:pPr>
              <a:buFont typeface="Wingdings" charset="2"/>
              <a:buNone/>
            </a:pPr>
            <a:r>
              <a:rPr lang="en-US" altLang="en-US" sz="2200" dirty="0">
                <a:latin typeface="Calibri"/>
                <a:ea typeface="ＭＳ Ｐゴシック" charset="-128"/>
              </a:rPr>
              <a:t>6) Bob invokes his user agent to read message</a:t>
            </a:r>
          </a:p>
          <a:p>
            <a:pPr>
              <a:buFont typeface="Wingdings" charset="2"/>
              <a:buNone/>
            </a:pPr>
            <a:endParaRPr lang="en-US" altLang="en-US" sz="2200" dirty="0">
              <a:latin typeface="Calibri"/>
              <a:ea typeface="ＭＳ Ｐゴシック" charset="-128"/>
            </a:endParaRPr>
          </a:p>
        </p:txBody>
      </p:sp>
      <p:grpSp>
        <p:nvGrpSpPr>
          <p:cNvPr id="127101" name="Group 164"/>
          <p:cNvGrpSpPr>
            <a:grpSpLocks/>
          </p:cNvGrpSpPr>
          <p:nvPr/>
        </p:nvGrpSpPr>
        <p:grpSpPr bwMode="auto">
          <a:xfrm>
            <a:off x="1165225" y="5106988"/>
            <a:ext cx="890588" cy="828675"/>
            <a:chOff x="-44" y="1473"/>
            <a:chExt cx="981" cy="1105"/>
          </a:xfrm>
        </p:grpSpPr>
        <p:pic>
          <p:nvPicPr>
            <p:cNvPr id="127104" name="Picture 165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7105" name="Freeform 166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7102" name="Rectangle 115"/>
          <p:cNvSpPr>
            <a:spLocks noChangeArrowheads="1"/>
          </p:cNvSpPr>
          <p:nvPr/>
        </p:nvSpPr>
        <p:spPr bwMode="auto">
          <a:xfrm>
            <a:off x="1201738" y="4922838"/>
            <a:ext cx="604838" cy="523875"/>
          </a:xfrm>
          <a:prstGeom prst="rect">
            <a:avLst/>
          </a:prstGeom>
          <a:solidFill>
            <a:schemeClr val="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7103" name="Text Box 116"/>
          <p:cNvSpPr txBox="1">
            <a:spLocks noChangeArrowheads="1"/>
          </p:cNvSpPr>
          <p:nvPr/>
        </p:nvSpPr>
        <p:spPr bwMode="auto">
          <a:xfrm>
            <a:off x="1143000" y="4881563"/>
            <a:ext cx="692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user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agent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126980" name="Group 130"/>
          <p:cNvGrpSpPr>
            <a:grpSpLocks/>
          </p:cNvGrpSpPr>
          <p:nvPr/>
        </p:nvGrpSpPr>
        <p:grpSpPr bwMode="auto">
          <a:xfrm>
            <a:off x="4852988" y="4613275"/>
            <a:ext cx="511175" cy="693738"/>
            <a:chOff x="4140" y="429"/>
            <a:chExt cx="1425" cy="2396"/>
          </a:xfrm>
        </p:grpSpPr>
        <p:sp>
          <p:nvSpPr>
            <p:cNvPr id="127069" name="Freeform 131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70" name="Rectangle 132"/>
            <p:cNvSpPr>
              <a:spLocks noChangeArrowheads="1"/>
            </p:cNvSpPr>
            <p:nvPr/>
          </p:nvSpPr>
          <p:spPr bwMode="auto">
            <a:xfrm>
              <a:off x="4206" y="429"/>
              <a:ext cx="1044" cy="2286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71" name="Freeform 133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72" name="Freeform 134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73" name="Rectangle 135"/>
            <p:cNvSpPr>
              <a:spLocks noChangeArrowheads="1"/>
            </p:cNvSpPr>
            <p:nvPr/>
          </p:nvSpPr>
          <p:spPr bwMode="auto">
            <a:xfrm>
              <a:off x="4211" y="692"/>
              <a:ext cx="597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7074" name="Group 136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27099" name="AutoShape 137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3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7100" name="AutoShape 138"/>
              <p:cNvSpPr>
                <a:spLocks noChangeArrowheads="1"/>
              </p:cNvSpPr>
              <p:nvPr/>
            </p:nvSpPr>
            <p:spPr bwMode="auto">
              <a:xfrm>
                <a:off x="633" y="2586"/>
                <a:ext cx="690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7075" name="Rectangle 139"/>
            <p:cNvSpPr>
              <a:spLocks noChangeArrowheads="1"/>
            </p:cNvSpPr>
            <p:nvPr/>
          </p:nvSpPr>
          <p:spPr bwMode="auto">
            <a:xfrm>
              <a:off x="4224" y="1021"/>
              <a:ext cx="597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7076" name="Group 140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27097" name="AutoShape 141"/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18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7098" name="AutoShape 142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0" cy="10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7077" name="Rectangle 143"/>
            <p:cNvSpPr>
              <a:spLocks noChangeArrowheads="1"/>
            </p:cNvSpPr>
            <p:nvPr/>
          </p:nvSpPr>
          <p:spPr bwMode="auto">
            <a:xfrm>
              <a:off x="4215" y="1356"/>
              <a:ext cx="597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78" name="Rectangle 144"/>
            <p:cNvSpPr>
              <a:spLocks noChangeArrowheads="1"/>
            </p:cNvSpPr>
            <p:nvPr/>
          </p:nvSpPr>
          <p:spPr bwMode="auto">
            <a:xfrm>
              <a:off x="4229" y="1657"/>
              <a:ext cx="597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7079" name="Group 145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27095" name="AutoShape 146"/>
              <p:cNvSpPr>
                <a:spLocks noChangeArrowheads="1"/>
              </p:cNvSpPr>
              <p:nvPr/>
            </p:nvSpPr>
            <p:spPr bwMode="auto">
              <a:xfrm>
                <a:off x="612" y="2581"/>
                <a:ext cx="728" cy="126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7096" name="AutoShape 147"/>
              <p:cNvSpPr>
                <a:spLocks noChangeArrowheads="1"/>
              </p:cNvSpPr>
              <p:nvPr/>
            </p:nvSpPr>
            <p:spPr bwMode="auto">
              <a:xfrm>
                <a:off x="628" y="2586"/>
                <a:ext cx="695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7080" name="Freeform 148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7081" name="Group 149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27093" name="AutoShape 150"/>
              <p:cNvSpPr>
                <a:spLocks noChangeArrowheads="1"/>
              </p:cNvSpPr>
              <p:nvPr/>
            </p:nvSpPr>
            <p:spPr bwMode="auto">
              <a:xfrm>
                <a:off x="612" y="2569"/>
                <a:ext cx="728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7094" name="AutoShape 151"/>
              <p:cNvSpPr>
                <a:spLocks noChangeArrowheads="1"/>
              </p:cNvSpPr>
              <p:nvPr/>
            </p:nvSpPr>
            <p:spPr bwMode="auto">
              <a:xfrm>
                <a:off x="629" y="2586"/>
                <a:ext cx="695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7082" name="Rectangle 152"/>
            <p:cNvSpPr>
              <a:spLocks noChangeArrowheads="1"/>
            </p:cNvSpPr>
            <p:nvPr/>
          </p:nvSpPr>
          <p:spPr bwMode="auto">
            <a:xfrm>
              <a:off x="5251" y="429"/>
              <a:ext cx="66" cy="2286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83" name="Freeform 153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84" name="Freeform 154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85" name="Oval 155"/>
            <p:cNvSpPr>
              <a:spLocks noChangeArrowheads="1"/>
            </p:cNvSpPr>
            <p:nvPr/>
          </p:nvSpPr>
          <p:spPr bwMode="auto">
            <a:xfrm>
              <a:off x="5516" y="2611"/>
              <a:ext cx="49" cy="93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86" name="Freeform 156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87" name="AutoShape 157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88" name="AutoShape 158"/>
            <p:cNvSpPr>
              <a:spLocks noChangeArrowheads="1"/>
            </p:cNvSpPr>
            <p:nvPr/>
          </p:nvSpPr>
          <p:spPr bwMode="auto">
            <a:xfrm>
              <a:off x="4206" y="2710"/>
              <a:ext cx="1071" cy="8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89" name="Oval 159"/>
            <p:cNvSpPr>
              <a:spLocks noChangeArrowheads="1"/>
            </p:cNvSpPr>
            <p:nvPr/>
          </p:nvSpPr>
          <p:spPr bwMode="auto">
            <a:xfrm>
              <a:off x="4308" y="2381"/>
              <a:ext cx="159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90" name="Oval 160"/>
            <p:cNvSpPr>
              <a:spLocks noChangeArrowheads="1"/>
            </p:cNvSpPr>
            <p:nvPr/>
          </p:nvSpPr>
          <p:spPr bwMode="auto">
            <a:xfrm>
              <a:off x="4485" y="2386"/>
              <a:ext cx="159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91" name="Oval 161"/>
            <p:cNvSpPr>
              <a:spLocks noChangeArrowheads="1"/>
            </p:cNvSpPr>
            <p:nvPr/>
          </p:nvSpPr>
          <p:spPr bwMode="auto">
            <a:xfrm>
              <a:off x="4662" y="2381"/>
              <a:ext cx="159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92" name="Rectangle 162"/>
            <p:cNvSpPr>
              <a:spLocks noChangeArrowheads="1"/>
            </p:cNvSpPr>
            <p:nvPr/>
          </p:nvSpPr>
          <p:spPr bwMode="auto">
            <a:xfrm>
              <a:off x="5060" y="1833"/>
              <a:ext cx="89" cy="762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6981" name="Group 97"/>
          <p:cNvGrpSpPr>
            <a:grpSpLocks/>
          </p:cNvGrpSpPr>
          <p:nvPr/>
        </p:nvGrpSpPr>
        <p:grpSpPr bwMode="auto">
          <a:xfrm>
            <a:off x="2674938" y="4668838"/>
            <a:ext cx="511175" cy="693737"/>
            <a:chOff x="4140" y="429"/>
            <a:chExt cx="1425" cy="2396"/>
          </a:xfrm>
        </p:grpSpPr>
        <p:sp>
          <p:nvSpPr>
            <p:cNvPr id="127037" name="Freeform 98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38" name="Rectangle 99"/>
            <p:cNvSpPr>
              <a:spLocks noChangeArrowheads="1"/>
            </p:cNvSpPr>
            <p:nvPr/>
          </p:nvSpPr>
          <p:spPr bwMode="auto">
            <a:xfrm>
              <a:off x="4206" y="429"/>
              <a:ext cx="1044" cy="2286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39" name="Freeform 100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40" name="Freeform 101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41" name="Rectangle 102"/>
            <p:cNvSpPr>
              <a:spLocks noChangeArrowheads="1"/>
            </p:cNvSpPr>
            <p:nvPr/>
          </p:nvSpPr>
          <p:spPr bwMode="auto">
            <a:xfrm>
              <a:off x="4211" y="692"/>
              <a:ext cx="597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7042" name="Group 103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27067" name="AutoShape 104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3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7068" name="AutoShape 105"/>
              <p:cNvSpPr>
                <a:spLocks noChangeArrowheads="1"/>
              </p:cNvSpPr>
              <p:nvPr/>
            </p:nvSpPr>
            <p:spPr bwMode="auto">
              <a:xfrm>
                <a:off x="633" y="2586"/>
                <a:ext cx="690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7043" name="Rectangle 106"/>
            <p:cNvSpPr>
              <a:spLocks noChangeArrowheads="1"/>
            </p:cNvSpPr>
            <p:nvPr/>
          </p:nvSpPr>
          <p:spPr bwMode="auto">
            <a:xfrm>
              <a:off x="4224" y="1021"/>
              <a:ext cx="597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7044" name="Group 107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27065" name="AutoShape 108"/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18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7066" name="AutoShape 109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0" cy="10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7045" name="Rectangle 110"/>
            <p:cNvSpPr>
              <a:spLocks noChangeArrowheads="1"/>
            </p:cNvSpPr>
            <p:nvPr/>
          </p:nvSpPr>
          <p:spPr bwMode="auto">
            <a:xfrm>
              <a:off x="4215" y="1356"/>
              <a:ext cx="597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46" name="Rectangle 111"/>
            <p:cNvSpPr>
              <a:spLocks noChangeArrowheads="1"/>
            </p:cNvSpPr>
            <p:nvPr/>
          </p:nvSpPr>
          <p:spPr bwMode="auto">
            <a:xfrm>
              <a:off x="4229" y="1657"/>
              <a:ext cx="597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7047" name="Group 112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27063" name="AutoShape 113"/>
              <p:cNvSpPr>
                <a:spLocks noChangeArrowheads="1"/>
              </p:cNvSpPr>
              <p:nvPr/>
            </p:nvSpPr>
            <p:spPr bwMode="auto">
              <a:xfrm>
                <a:off x="612" y="2581"/>
                <a:ext cx="728" cy="126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7064" name="AutoShape 114"/>
              <p:cNvSpPr>
                <a:spLocks noChangeArrowheads="1"/>
              </p:cNvSpPr>
              <p:nvPr/>
            </p:nvSpPr>
            <p:spPr bwMode="auto">
              <a:xfrm>
                <a:off x="628" y="2586"/>
                <a:ext cx="695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7048" name="Freeform 115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7049" name="Group 116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27061" name="AutoShape 117"/>
              <p:cNvSpPr>
                <a:spLocks noChangeArrowheads="1"/>
              </p:cNvSpPr>
              <p:nvPr/>
            </p:nvSpPr>
            <p:spPr bwMode="auto">
              <a:xfrm>
                <a:off x="612" y="2569"/>
                <a:ext cx="728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7062" name="AutoShape 118"/>
              <p:cNvSpPr>
                <a:spLocks noChangeArrowheads="1"/>
              </p:cNvSpPr>
              <p:nvPr/>
            </p:nvSpPr>
            <p:spPr bwMode="auto">
              <a:xfrm>
                <a:off x="629" y="2586"/>
                <a:ext cx="695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7050" name="Rectangle 119"/>
            <p:cNvSpPr>
              <a:spLocks noChangeArrowheads="1"/>
            </p:cNvSpPr>
            <p:nvPr/>
          </p:nvSpPr>
          <p:spPr bwMode="auto">
            <a:xfrm>
              <a:off x="5251" y="429"/>
              <a:ext cx="66" cy="2286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51" name="Freeform 120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52" name="Freeform 121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53" name="Oval 122"/>
            <p:cNvSpPr>
              <a:spLocks noChangeArrowheads="1"/>
            </p:cNvSpPr>
            <p:nvPr/>
          </p:nvSpPr>
          <p:spPr bwMode="auto">
            <a:xfrm>
              <a:off x="5516" y="2611"/>
              <a:ext cx="49" cy="93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54" name="Freeform 123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55" name="AutoShape 124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56" name="AutoShape 125"/>
            <p:cNvSpPr>
              <a:spLocks noChangeArrowheads="1"/>
            </p:cNvSpPr>
            <p:nvPr/>
          </p:nvSpPr>
          <p:spPr bwMode="auto">
            <a:xfrm>
              <a:off x="4206" y="2710"/>
              <a:ext cx="1071" cy="8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57" name="Oval 126"/>
            <p:cNvSpPr>
              <a:spLocks noChangeArrowheads="1"/>
            </p:cNvSpPr>
            <p:nvPr/>
          </p:nvSpPr>
          <p:spPr bwMode="auto">
            <a:xfrm>
              <a:off x="4308" y="2381"/>
              <a:ext cx="159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58" name="Oval 127"/>
            <p:cNvSpPr>
              <a:spLocks noChangeArrowheads="1"/>
            </p:cNvSpPr>
            <p:nvPr/>
          </p:nvSpPr>
          <p:spPr bwMode="auto">
            <a:xfrm>
              <a:off x="4485" y="2386"/>
              <a:ext cx="159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59" name="Oval 128"/>
            <p:cNvSpPr>
              <a:spLocks noChangeArrowheads="1"/>
            </p:cNvSpPr>
            <p:nvPr/>
          </p:nvSpPr>
          <p:spPr bwMode="auto">
            <a:xfrm>
              <a:off x="4662" y="2381"/>
              <a:ext cx="159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60" name="Rectangle 129"/>
            <p:cNvSpPr>
              <a:spLocks noChangeArrowheads="1"/>
            </p:cNvSpPr>
            <p:nvPr/>
          </p:nvSpPr>
          <p:spPr bwMode="auto">
            <a:xfrm>
              <a:off x="5060" y="1833"/>
              <a:ext cx="89" cy="762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pic>
        <p:nvPicPr>
          <p:cNvPr id="126982" name="Picture 83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801688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6986" name="Group 20"/>
          <p:cNvGrpSpPr>
            <a:grpSpLocks/>
          </p:cNvGrpSpPr>
          <p:nvPr/>
        </p:nvGrpSpPr>
        <p:grpSpPr bwMode="auto">
          <a:xfrm>
            <a:off x="2808288" y="4956175"/>
            <a:ext cx="809625" cy="1049338"/>
            <a:chOff x="4296" y="2627"/>
            <a:chExt cx="510" cy="661"/>
          </a:xfrm>
        </p:grpSpPr>
        <p:sp>
          <p:nvSpPr>
            <p:cNvPr id="127022" name="Rectangle 21"/>
            <p:cNvSpPr>
              <a:spLocks noChangeArrowheads="1"/>
            </p:cNvSpPr>
            <p:nvPr/>
          </p:nvSpPr>
          <p:spPr bwMode="auto">
            <a:xfrm>
              <a:off x="4296" y="2652"/>
              <a:ext cx="510" cy="636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23" name="Text Box 22"/>
            <p:cNvSpPr txBox="1">
              <a:spLocks noChangeArrowheads="1"/>
            </p:cNvSpPr>
            <p:nvPr/>
          </p:nvSpPr>
          <p:spPr bwMode="auto">
            <a:xfrm>
              <a:off x="4304" y="2627"/>
              <a:ext cx="47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mail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server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24" name="Rectangle 23"/>
            <p:cNvSpPr>
              <a:spLocks noChangeArrowheads="1"/>
            </p:cNvSpPr>
            <p:nvPr/>
          </p:nvSpPr>
          <p:spPr bwMode="auto">
            <a:xfrm>
              <a:off x="4320" y="3006"/>
              <a:ext cx="450" cy="120"/>
            </a:xfrm>
            <a:prstGeom prst="rect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25" name="Line 24"/>
            <p:cNvSpPr>
              <a:spLocks noChangeShapeType="1"/>
            </p:cNvSpPr>
            <p:nvPr/>
          </p:nvSpPr>
          <p:spPr bwMode="auto">
            <a:xfrm>
              <a:off x="4369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26" name="Line 25"/>
            <p:cNvSpPr>
              <a:spLocks noChangeShapeType="1"/>
            </p:cNvSpPr>
            <p:nvPr/>
          </p:nvSpPr>
          <p:spPr bwMode="auto">
            <a:xfrm>
              <a:off x="4478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27" name="Line 26"/>
            <p:cNvSpPr>
              <a:spLocks noChangeShapeType="1"/>
            </p:cNvSpPr>
            <p:nvPr/>
          </p:nvSpPr>
          <p:spPr bwMode="auto">
            <a:xfrm>
              <a:off x="4533" y="3035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28" name="Line 27"/>
            <p:cNvSpPr>
              <a:spLocks noChangeShapeType="1"/>
            </p:cNvSpPr>
            <p:nvPr/>
          </p:nvSpPr>
          <p:spPr bwMode="auto">
            <a:xfrm>
              <a:off x="4590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29" name="Line 28"/>
            <p:cNvSpPr>
              <a:spLocks noChangeShapeType="1"/>
            </p:cNvSpPr>
            <p:nvPr/>
          </p:nvSpPr>
          <p:spPr bwMode="auto">
            <a:xfrm>
              <a:off x="4651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30" name="Line 29"/>
            <p:cNvSpPr>
              <a:spLocks noChangeShapeType="1"/>
            </p:cNvSpPr>
            <p:nvPr/>
          </p:nvSpPr>
          <p:spPr bwMode="auto">
            <a:xfrm>
              <a:off x="4707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31" name="Line 30"/>
            <p:cNvSpPr>
              <a:spLocks noChangeShapeType="1"/>
            </p:cNvSpPr>
            <p:nvPr/>
          </p:nvSpPr>
          <p:spPr bwMode="auto">
            <a:xfrm>
              <a:off x="4422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32" name="Rectangle 31"/>
            <p:cNvSpPr>
              <a:spLocks noChangeArrowheads="1"/>
            </p:cNvSpPr>
            <p:nvPr/>
          </p:nvSpPr>
          <p:spPr bwMode="auto">
            <a:xfrm>
              <a:off x="4328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33" name="Rectangle 32"/>
            <p:cNvSpPr>
              <a:spLocks noChangeArrowheads="1"/>
            </p:cNvSpPr>
            <p:nvPr/>
          </p:nvSpPr>
          <p:spPr bwMode="auto">
            <a:xfrm>
              <a:off x="4414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34" name="Rectangle 33"/>
            <p:cNvSpPr>
              <a:spLocks noChangeArrowheads="1"/>
            </p:cNvSpPr>
            <p:nvPr/>
          </p:nvSpPr>
          <p:spPr bwMode="auto">
            <a:xfrm>
              <a:off x="4500" y="3172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35" name="Rectangle 34"/>
            <p:cNvSpPr>
              <a:spLocks noChangeArrowheads="1"/>
            </p:cNvSpPr>
            <p:nvPr/>
          </p:nvSpPr>
          <p:spPr bwMode="auto">
            <a:xfrm>
              <a:off x="4597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36" name="Rectangle 35"/>
            <p:cNvSpPr>
              <a:spLocks noChangeArrowheads="1"/>
            </p:cNvSpPr>
            <p:nvPr/>
          </p:nvSpPr>
          <p:spPr bwMode="auto">
            <a:xfrm>
              <a:off x="4693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6989" name="Group 48"/>
          <p:cNvGrpSpPr>
            <a:grpSpLocks/>
          </p:cNvGrpSpPr>
          <p:nvPr/>
        </p:nvGrpSpPr>
        <p:grpSpPr bwMode="auto">
          <a:xfrm>
            <a:off x="4999038" y="4902200"/>
            <a:ext cx="809625" cy="1049338"/>
            <a:chOff x="4296" y="2627"/>
            <a:chExt cx="510" cy="661"/>
          </a:xfrm>
        </p:grpSpPr>
        <p:sp>
          <p:nvSpPr>
            <p:cNvPr id="127007" name="Rectangle 49"/>
            <p:cNvSpPr>
              <a:spLocks noChangeArrowheads="1"/>
            </p:cNvSpPr>
            <p:nvPr/>
          </p:nvSpPr>
          <p:spPr bwMode="auto">
            <a:xfrm>
              <a:off x="4296" y="2652"/>
              <a:ext cx="510" cy="636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08" name="Text Box 50"/>
            <p:cNvSpPr txBox="1">
              <a:spLocks noChangeArrowheads="1"/>
            </p:cNvSpPr>
            <p:nvPr/>
          </p:nvSpPr>
          <p:spPr bwMode="auto">
            <a:xfrm>
              <a:off x="4304" y="2627"/>
              <a:ext cx="47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mail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server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09" name="Rectangle 51"/>
            <p:cNvSpPr>
              <a:spLocks noChangeArrowheads="1"/>
            </p:cNvSpPr>
            <p:nvPr/>
          </p:nvSpPr>
          <p:spPr bwMode="auto">
            <a:xfrm>
              <a:off x="4320" y="3006"/>
              <a:ext cx="450" cy="120"/>
            </a:xfrm>
            <a:prstGeom prst="rect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10" name="Line 52"/>
            <p:cNvSpPr>
              <a:spLocks noChangeShapeType="1"/>
            </p:cNvSpPr>
            <p:nvPr/>
          </p:nvSpPr>
          <p:spPr bwMode="auto">
            <a:xfrm>
              <a:off x="4369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11" name="Line 53"/>
            <p:cNvSpPr>
              <a:spLocks noChangeShapeType="1"/>
            </p:cNvSpPr>
            <p:nvPr/>
          </p:nvSpPr>
          <p:spPr bwMode="auto">
            <a:xfrm>
              <a:off x="4478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12" name="Line 54"/>
            <p:cNvSpPr>
              <a:spLocks noChangeShapeType="1"/>
            </p:cNvSpPr>
            <p:nvPr/>
          </p:nvSpPr>
          <p:spPr bwMode="auto">
            <a:xfrm>
              <a:off x="4533" y="3035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13" name="Line 55"/>
            <p:cNvSpPr>
              <a:spLocks noChangeShapeType="1"/>
            </p:cNvSpPr>
            <p:nvPr/>
          </p:nvSpPr>
          <p:spPr bwMode="auto">
            <a:xfrm>
              <a:off x="4590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14" name="Line 56"/>
            <p:cNvSpPr>
              <a:spLocks noChangeShapeType="1"/>
            </p:cNvSpPr>
            <p:nvPr/>
          </p:nvSpPr>
          <p:spPr bwMode="auto">
            <a:xfrm>
              <a:off x="4651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15" name="Line 57"/>
            <p:cNvSpPr>
              <a:spLocks noChangeShapeType="1"/>
            </p:cNvSpPr>
            <p:nvPr/>
          </p:nvSpPr>
          <p:spPr bwMode="auto">
            <a:xfrm>
              <a:off x="4707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16" name="Line 58"/>
            <p:cNvSpPr>
              <a:spLocks noChangeShapeType="1"/>
            </p:cNvSpPr>
            <p:nvPr/>
          </p:nvSpPr>
          <p:spPr bwMode="auto">
            <a:xfrm>
              <a:off x="4422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17" name="Rectangle 59"/>
            <p:cNvSpPr>
              <a:spLocks noChangeArrowheads="1"/>
            </p:cNvSpPr>
            <p:nvPr/>
          </p:nvSpPr>
          <p:spPr bwMode="auto">
            <a:xfrm>
              <a:off x="4328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18" name="Rectangle 60"/>
            <p:cNvSpPr>
              <a:spLocks noChangeArrowheads="1"/>
            </p:cNvSpPr>
            <p:nvPr/>
          </p:nvSpPr>
          <p:spPr bwMode="auto">
            <a:xfrm>
              <a:off x="4414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19" name="Rectangle 61"/>
            <p:cNvSpPr>
              <a:spLocks noChangeArrowheads="1"/>
            </p:cNvSpPr>
            <p:nvPr/>
          </p:nvSpPr>
          <p:spPr bwMode="auto">
            <a:xfrm>
              <a:off x="4500" y="3172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20" name="Rectangle 62"/>
            <p:cNvSpPr>
              <a:spLocks noChangeArrowheads="1"/>
            </p:cNvSpPr>
            <p:nvPr/>
          </p:nvSpPr>
          <p:spPr bwMode="auto">
            <a:xfrm>
              <a:off x="4597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21" name="Rectangle 63"/>
            <p:cNvSpPr>
              <a:spLocks noChangeArrowheads="1"/>
            </p:cNvSpPr>
            <p:nvPr/>
          </p:nvSpPr>
          <p:spPr bwMode="auto">
            <a:xfrm>
              <a:off x="4693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126990" name="Line 69"/>
          <p:cNvSpPr>
            <a:spLocks noChangeShapeType="1"/>
          </p:cNvSpPr>
          <p:nvPr/>
        </p:nvSpPr>
        <p:spPr bwMode="auto">
          <a:xfrm>
            <a:off x="1928813" y="5494338"/>
            <a:ext cx="892175" cy="14605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991" name="Line 70"/>
          <p:cNvSpPr>
            <a:spLocks noChangeShapeType="1"/>
          </p:cNvSpPr>
          <p:nvPr/>
        </p:nvSpPr>
        <p:spPr bwMode="auto">
          <a:xfrm>
            <a:off x="3614738" y="5629275"/>
            <a:ext cx="1379537" cy="219075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992" name="Line 71"/>
          <p:cNvSpPr>
            <a:spLocks noChangeShapeType="1"/>
          </p:cNvSpPr>
          <p:nvPr/>
        </p:nvSpPr>
        <p:spPr bwMode="auto">
          <a:xfrm flipV="1">
            <a:off x="5845175" y="5408613"/>
            <a:ext cx="1027113" cy="427037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993" name="Oval 72"/>
          <p:cNvSpPr>
            <a:spLocks noChangeArrowheads="1"/>
          </p:cNvSpPr>
          <p:nvPr/>
        </p:nvSpPr>
        <p:spPr bwMode="auto">
          <a:xfrm>
            <a:off x="1058863" y="4943475"/>
            <a:ext cx="292100" cy="2444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6994" name="Oval 74"/>
          <p:cNvSpPr>
            <a:spLocks noChangeArrowheads="1"/>
          </p:cNvSpPr>
          <p:nvPr/>
        </p:nvSpPr>
        <p:spPr bwMode="auto">
          <a:xfrm>
            <a:off x="2168525" y="5438775"/>
            <a:ext cx="292100" cy="2444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6995" name="Oval 75"/>
          <p:cNvSpPr>
            <a:spLocks noChangeArrowheads="1"/>
          </p:cNvSpPr>
          <p:nvPr/>
        </p:nvSpPr>
        <p:spPr bwMode="auto">
          <a:xfrm>
            <a:off x="3040063" y="5518150"/>
            <a:ext cx="292100" cy="2444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3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6996" name="Oval 76"/>
          <p:cNvSpPr>
            <a:spLocks noChangeArrowheads="1"/>
          </p:cNvSpPr>
          <p:nvPr/>
        </p:nvSpPr>
        <p:spPr bwMode="auto">
          <a:xfrm>
            <a:off x="4151313" y="5603875"/>
            <a:ext cx="292100" cy="2444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4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6997" name="Oval 77"/>
          <p:cNvSpPr>
            <a:spLocks noChangeArrowheads="1"/>
          </p:cNvSpPr>
          <p:nvPr/>
        </p:nvSpPr>
        <p:spPr bwMode="auto">
          <a:xfrm>
            <a:off x="5256213" y="5935663"/>
            <a:ext cx="292100" cy="2444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5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6998" name="Oval 78"/>
          <p:cNvSpPr>
            <a:spLocks noChangeArrowheads="1"/>
          </p:cNvSpPr>
          <p:nvPr/>
        </p:nvSpPr>
        <p:spPr bwMode="auto">
          <a:xfrm>
            <a:off x="6178550" y="5505450"/>
            <a:ext cx="292100" cy="2444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6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6999" name="Text Box 95"/>
          <p:cNvSpPr txBox="1">
            <a:spLocks noChangeArrowheads="1"/>
          </p:cNvSpPr>
          <p:nvPr/>
        </p:nvSpPr>
        <p:spPr bwMode="auto">
          <a:xfrm>
            <a:off x="2324100" y="6069013"/>
            <a:ext cx="182934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Alice’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 mail server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7000" name="Text Box 96"/>
          <p:cNvSpPr txBox="1">
            <a:spLocks noChangeArrowheads="1"/>
          </p:cNvSpPr>
          <p:nvPr/>
        </p:nvSpPr>
        <p:spPr bwMode="auto">
          <a:xfrm>
            <a:off x="4598988" y="6132513"/>
            <a:ext cx="17414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Bob’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 mail server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127002" name="Group 170"/>
          <p:cNvGrpSpPr>
            <a:grpSpLocks/>
          </p:cNvGrpSpPr>
          <p:nvPr/>
        </p:nvGrpSpPr>
        <p:grpSpPr bwMode="auto">
          <a:xfrm>
            <a:off x="6694488" y="5033963"/>
            <a:ext cx="890587" cy="828675"/>
            <a:chOff x="-44" y="1473"/>
            <a:chExt cx="981" cy="1105"/>
          </a:xfrm>
        </p:grpSpPr>
        <p:pic>
          <p:nvPicPr>
            <p:cNvPr id="127005" name="Picture 171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7006" name="Freeform 172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7003" name="Rectangle 115"/>
          <p:cNvSpPr>
            <a:spLocks noChangeArrowheads="1"/>
          </p:cNvSpPr>
          <p:nvPr/>
        </p:nvSpPr>
        <p:spPr bwMode="auto">
          <a:xfrm>
            <a:off x="6731000" y="4849813"/>
            <a:ext cx="604837" cy="523875"/>
          </a:xfrm>
          <a:prstGeom prst="rect">
            <a:avLst/>
          </a:prstGeom>
          <a:solidFill>
            <a:schemeClr val="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7004" name="Text Box 116"/>
          <p:cNvSpPr txBox="1">
            <a:spLocks noChangeArrowheads="1"/>
          </p:cNvSpPr>
          <p:nvPr/>
        </p:nvSpPr>
        <p:spPr bwMode="auto">
          <a:xfrm>
            <a:off x="6672263" y="4808538"/>
            <a:ext cx="692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user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agent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130" name="Picture 129"/>
          <p:cNvPicPr>
            <a:picLocks noChangeAspect="1"/>
          </p:cNvPicPr>
          <p:nvPr/>
        </p:nvPicPr>
        <p:blipFill rotWithShape="1">
          <a:blip r:embed="rId5"/>
          <a:srcRect l="2784" t="7488" r="79529" b="51661"/>
          <a:stretch/>
        </p:blipFill>
        <p:spPr>
          <a:xfrm>
            <a:off x="274580" y="4832428"/>
            <a:ext cx="704199" cy="1005905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 rotWithShape="1">
          <a:blip r:embed="rId5"/>
          <a:srcRect l="75203" r="3135" b="51661"/>
          <a:stretch/>
        </p:blipFill>
        <p:spPr>
          <a:xfrm>
            <a:off x="7817167" y="4797423"/>
            <a:ext cx="815938" cy="112607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46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102" grpId="0" animBg="1"/>
      <p:bldP spid="127103" grpId="0"/>
      <p:bldP spid="126990" grpId="0" animBg="1"/>
      <p:bldP spid="126991" grpId="0" animBg="1"/>
      <p:bldP spid="126992" grpId="0" animBg="1"/>
      <p:bldP spid="126993" grpId="0" animBg="1"/>
      <p:bldP spid="126994" grpId="0" animBg="1"/>
      <p:bldP spid="126995" grpId="0" animBg="1"/>
      <p:bldP spid="126996" grpId="0" animBg="1"/>
      <p:bldP spid="126997" grpId="0" animBg="1"/>
      <p:bldP spid="126998" grpId="0" animBg="1"/>
      <p:bldP spid="126999" grpId="0"/>
      <p:bldP spid="127000" grpId="0"/>
      <p:bldP spid="127003" grpId="0" animBg="1"/>
      <p:bldP spid="12700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3">
            <a:extLst>
              <a:ext uri="{FF2B5EF4-FFF2-40B4-BE49-F238E27FC236}">
                <a16:creationId xmlns:a16="http://schemas.microsoft.com/office/drawing/2014/main" id="{9FB98C9E-6C64-9743-9795-CB637B21C9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DD3B81-ED0D-1345-BAB8-FC91F157207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9A55D264-B28B-2F4D-91E7-0340AFE502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Prefix Hijacking</a:t>
            </a:r>
          </a:p>
        </p:txBody>
      </p:sp>
      <p:grpSp>
        <p:nvGrpSpPr>
          <p:cNvPr id="31747" name="Group 3">
            <a:extLst>
              <a:ext uri="{FF2B5EF4-FFF2-40B4-BE49-F238E27FC236}">
                <a16:creationId xmlns:a16="http://schemas.microsoft.com/office/drawing/2014/main" id="{7EAFAE9C-C1E6-864D-8F71-733883AD4F4F}"/>
              </a:ext>
            </a:extLst>
          </p:cNvPr>
          <p:cNvGrpSpPr>
            <a:grpSpLocks/>
          </p:cNvGrpSpPr>
          <p:nvPr/>
        </p:nvGrpSpPr>
        <p:grpSpPr bwMode="auto">
          <a:xfrm>
            <a:off x="482600" y="2536825"/>
            <a:ext cx="8447088" cy="3986213"/>
            <a:chOff x="516" y="945"/>
            <a:chExt cx="5004" cy="3195"/>
          </a:xfrm>
        </p:grpSpPr>
        <p:graphicFrame>
          <p:nvGraphicFramePr>
            <p:cNvPr id="31755" name="Object 4">
              <a:extLst>
                <a:ext uri="{FF2B5EF4-FFF2-40B4-BE49-F238E27FC236}">
                  <a16:creationId xmlns:a16="http://schemas.microsoft.com/office/drawing/2014/main" id="{CAF6BA50-04F4-294C-9E9A-D09AD45F3DF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57" y="1338"/>
            <a:ext cx="1668" cy="12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3" imgW="1270000" imgH="927100" progId="MSPhotoEd.3">
                    <p:embed/>
                  </p:oleObj>
                </mc:Choice>
                <mc:Fallback>
                  <p:oleObj name="Photo Editor Photo" r:id="rId3" imgW="1270000" imgH="927100" progId="MSPhotoEd.3">
                    <p:embed/>
                    <p:pic>
                      <p:nvPicPr>
                        <p:cNvPr id="31755" name="Object 4">
                          <a:extLst>
                            <a:ext uri="{FF2B5EF4-FFF2-40B4-BE49-F238E27FC236}">
                              <a16:creationId xmlns:a16="http://schemas.microsoft.com/office/drawing/2014/main" id="{CAF6BA50-04F4-294C-9E9A-D09AD45F3DF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7" y="1338"/>
                          <a:ext cx="1668" cy="12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56" name="Object 5">
              <a:extLst>
                <a:ext uri="{FF2B5EF4-FFF2-40B4-BE49-F238E27FC236}">
                  <a16:creationId xmlns:a16="http://schemas.microsoft.com/office/drawing/2014/main" id="{AF6639EC-5B97-2642-9B35-F69919F56F1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07" y="945"/>
            <a:ext cx="1671" cy="13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5" imgW="1270000" imgH="927100" progId="MSPhotoEd.3">
                    <p:embed/>
                  </p:oleObj>
                </mc:Choice>
                <mc:Fallback>
                  <p:oleObj name="Photo Editor Photo" r:id="rId5" imgW="1270000" imgH="927100" progId="MSPhotoEd.3">
                    <p:embed/>
                    <p:pic>
                      <p:nvPicPr>
                        <p:cNvPr id="31756" name="Object 5">
                          <a:extLst>
                            <a:ext uri="{FF2B5EF4-FFF2-40B4-BE49-F238E27FC236}">
                              <a16:creationId xmlns:a16="http://schemas.microsoft.com/office/drawing/2014/main" id="{AF6639EC-5B97-2642-9B35-F69919F56F1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07" y="945"/>
                          <a:ext cx="1671" cy="13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57" name="Object 6">
              <a:extLst>
                <a:ext uri="{FF2B5EF4-FFF2-40B4-BE49-F238E27FC236}">
                  <a16:creationId xmlns:a16="http://schemas.microsoft.com/office/drawing/2014/main" id="{AC1198BF-5DCC-6B49-896F-E583F6FA18D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553" y="2517"/>
            <a:ext cx="1671" cy="13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6" imgW="1270000" imgH="927100" progId="MSPhotoEd.3">
                    <p:embed/>
                  </p:oleObj>
                </mc:Choice>
                <mc:Fallback>
                  <p:oleObj name="Photo Editor Photo" r:id="rId6" imgW="1270000" imgH="927100" progId="MSPhotoEd.3">
                    <p:embed/>
                    <p:pic>
                      <p:nvPicPr>
                        <p:cNvPr id="31757" name="Object 6">
                          <a:extLst>
                            <a:ext uri="{FF2B5EF4-FFF2-40B4-BE49-F238E27FC236}">
                              <a16:creationId xmlns:a16="http://schemas.microsoft.com/office/drawing/2014/main" id="{AC1198BF-5DCC-6B49-896F-E583F6FA18D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53" y="2517"/>
                          <a:ext cx="1671" cy="13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38759" name="Text Box 7">
              <a:extLst>
                <a:ext uri="{FF2B5EF4-FFF2-40B4-BE49-F238E27FC236}">
                  <a16:creationId xmlns:a16="http://schemas.microsoft.com/office/drawing/2014/main" id="{671C25BC-85B5-A241-9BA6-21DC1E246F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4" y="3048"/>
              <a:ext cx="109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graphicFrame>
          <p:nvGraphicFramePr>
            <p:cNvPr id="31759" name="Object 8">
              <a:extLst>
                <a:ext uri="{FF2B5EF4-FFF2-40B4-BE49-F238E27FC236}">
                  <a16:creationId xmlns:a16="http://schemas.microsoft.com/office/drawing/2014/main" id="{C3AA0F79-B189-A045-A1FF-E376DCC18D7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99" y="2647"/>
            <a:ext cx="813" cy="6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8" imgW="1270000" imgH="927100" progId="MSPhotoEd.3">
                    <p:embed/>
                  </p:oleObj>
                </mc:Choice>
                <mc:Fallback>
                  <p:oleObj name="Photo Editor Photo" r:id="rId8" imgW="1270000" imgH="927100" progId="MSPhotoEd.3">
                    <p:embed/>
                    <p:pic>
                      <p:nvPicPr>
                        <p:cNvPr id="31759" name="Object 8">
                          <a:extLst>
                            <a:ext uri="{FF2B5EF4-FFF2-40B4-BE49-F238E27FC236}">
                              <a16:creationId xmlns:a16="http://schemas.microsoft.com/office/drawing/2014/main" id="{C3AA0F79-B189-A045-A1FF-E376DCC18D7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9" y="2647"/>
                          <a:ext cx="813" cy="6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60" name="Object 9">
              <a:extLst>
                <a:ext uri="{FF2B5EF4-FFF2-40B4-BE49-F238E27FC236}">
                  <a16:creationId xmlns:a16="http://schemas.microsoft.com/office/drawing/2014/main" id="{FD627976-E949-4048-A47E-705D2189094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16" y="3501"/>
            <a:ext cx="525" cy="4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9" imgW="1270000" imgH="927100" progId="MSPhotoEd.3">
                    <p:embed/>
                  </p:oleObj>
                </mc:Choice>
                <mc:Fallback>
                  <p:oleObj name="Photo Editor Photo" r:id="rId9" imgW="1270000" imgH="927100" progId="MSPhotoEd.3">
                    <p:embed/>
                    <p:pic>
                      <p:nvPicPr>
                        <p:cNvPr id="31760" name="Object 9">
                          <a:extLst>
                            <a:ext uri="{FF2B5EF4-FFF2-40B4-BE49-F238E27FC236}">
                              <a16:creationId xmlns:a16="http://schemas.microsoft.com/office/drawing/2014/main" id="{FD627976-E949-4048-A47E-705D2189094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6" y="3501"/>
                          <a:ext cx="525" cy="44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61" name="Object 10">
              <a:extLst>
                <a:ext uri="{FF2B5EF4-FFF2-40B4-BE49-F238E27FC236}">
                  <a16:creationId xmlns:a16="http://schemas.microsoft.com/office/drawing/2014/main" id="{4C653079-EEAB-2F46-B1EA-9F757049375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04" y="2086"/>
            <a:ext cx="813" cy="6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10" imgW="1270000" imgH="927100" progId="MSPhotoEd.3">
                    <p:embed/>
                  </p:oleObj>
                </mc:Choice>
                <mc:Fallback>
                  <p:oleObj name="Photo Editor Photo" r:id="rId10" imgW="1270000" imgH="927100" progId="MSPhotoEd.3">
                    <p:embed/>
                    <p:pic>
                      <p:nvPicPr>
                        <p:cNvPr id="31761" name="Object 10">
                          <a:extLst>
                            <a:ext uri="{FF2B5EF4-FFF2-40B4-BE49-F238E27FC236}">
                              <a16:creationId xmlns:a16="http://schemas.microsoft.com/office/drawing/2014/main" id="{4C653079-EEAB-2F46-B1EA-9F757049375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04" y="2086"/>
                          <a:ext cx="813" cy="6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62" name="Object 11">
              <a:extLst>
                <a:ext uri="{FF2B5EF4-FFF2-40B4-BE49-F238E27FC236}">
                  <a16:creationId xmlns:a16="http://schemas.microsoft.com/office/drawing/2014/main" id="{893AED15-BD4F-F24A-B89A-979466433A4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995" y="2922"/>
            <a:ext cx="525" cy="4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11" imgW="1270000" imgH="927100" progId="MSPhotoEd.3">
                    <p:embed/>
                  </p:oleObj>
                </mc:Choice>
                <mc:Fallback>
                  <p:oleObj name="Photo Editor Photo" r:id="rId11" imgW="1270000" imgH="927100" progId="MSPhotoEd.3">
                    <p:embed/>
                    <p:pic>
                      <p:nvPicPr>
                        <p:cNvPr id="31762" name="Object 11">
                          <a:extLst>
                            <a:ext uri="{FF2B5EF4-FFF2-40B4-BE49-F238E27FC236}">
                              <a16:creationId xmlns:a16="http://schemas.microsoft.com/office/drawing/2014/main" id="{893AED15-BD4F-F24A-B89A-979466433A4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95" y="2922"/>
                          <a:ext cx="525" cy="44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38764" name="Line 12">
              <a:extLst>
                <a:ext uri="{FF2B5EF4-FFF2-40B4-BE49-F238E27FC236}">
                  <a16:creationId xmlns:a16="http://schemas.microsoft.com/office/drawing/2014/main" id="{3DC28F38-0935-9C41-A639-8D2B42283C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37" y="3240"/>
              <a:ext cx="118" cy="29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65" name="Line 13">
              <a:extLst>
                <a:ext uri="{FF2B5EF4-FFF2-40B4-BE49-F238E27FC236}">
                  <a16:creationId xmlns:a16="http://schemas.microsoft.com/office/drawing/2014/main" id="{F2EBDC2C-FA6A-9D41-A687-634D0F904A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35" y="2439"/>
              <a:ext cx="81" cy="27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66" name="Line 14">
              <a:extLst>
                <a:ext uri="{FF2B5EF4-FFF2-40B4-BE49-F238E27FC236}">
                  <a16:creationId xmlns:a16="http://schemas.microsoft.com/office/drawing/2014/main" id="{08FB3A08-8661-A14D-8BEE-4388626AAB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87" y="1566"/>
              <a:ext cx="837" cy="13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67" name="Line 15">
              <a:extLst>
                <a:ext uri="{FF2B5EF4-FFF2-40B4-BE49-F238E27FC236}">
                  <a16:creationId xmlns:a16="http://schemas.microsoft.com/office/drawing/2014/main" id="{D124C78C-FF1C-1543-B6B6-A87E553B98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53" y="2368"/>
              <a:ext cx="891" cy="46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68" name="Line 16">
              <a:extLst>
                <a:ext uri="{FF2B5EF4-FFF2-40B4-BE49-F238E27FC236}">
                  <a16:creationId xmlns:a16="http://schemas.microsoft.com/office/drawing/2014/main" id="{AF3E0CF2-CE88-CF47-9E7C-3A8F4CEA6F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73" y="1736"/>
              <a:ext cx="396" cy="40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69" name="Line 17">
              <a:extLst>
                <a:ext uri="{FF2B5EF4-FFF2-40B4-BE49-F238E27FC236}">
                  <a16:creationId xmlns:a16="http://schemas.microsoft.com/office/drawing/2014/main" id="{781640F9-2F6B-AD4C-B4B0-9D7E4D7134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86" y="2691"/>
              <a:ext cx="540" cy="3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70" name="Line 18">
              <a:extLst>
                <a:ext uri="{FF2B5EF4-FFF2-40B4-BE49-F238E27FC236}">
                  <a16:creationId xmlns:a16="http://schemas.microsoft.com/office/drawing/2014/main" id="{5048C377-1AC9-5E43-985F-D1591133A4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69" y="2717"/>
              <a:ext cx="225" cy="28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71" name="Line 19">
              <a:extLst>
                <a:ext uri="{FF2B5EF4-FFF2-40B4-BE49-F238E27FC236}">
                  <a16:creationId xmlns:a16="http://schemas.microsoft.com/office/drawing/2014/main" id="{305EF565-7742-BF46-A361-E25AB97E82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6" y="3329"/>
              <a:ext cx="0" cy="2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72" name="Line 20">
              <a:extLst>
                <a:ext uri="{FF2B5EF4-FFF2-40B4-BE49-F238E27FC236}">
                  <a16:creationId xmlns:a16="http://schemas.microsoft.com/office/drawing/2014/main" id="{040D7EA9-C290-E14B-AB0F-7125FF78B2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4" y="3924"/>
              <a:ext cx="0" cy="2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73" name="Line 21">
              <a:extLst>
                <a:ext uri="{FF2B5EF4-FFF2-40B4-BE49-F238E27FC236}">
                  <a16:creationId xmlns:a16="http://schemas.microsoft.com/office/drawing/2014/main" id="{911911D6-EA35-D149-BA96-E308275A20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48" y="2142"/>
              <a:ext cx="22" cy="51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74" name="Text Box 22">
              <a:extLst>
                <a:ext uri="{FF2B5EF4-FFF2-40B4-BE49-F238E27FC236}">
                  <a16:creationId xmlns:a16="http://schemas.microsoft.com/office/drawing/2014/main" id="{37F9970F-EAD4-914E-BF2B-50DCCE9341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" y="3562"/>
              <a:ext cx="182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ＭＳ Ｐゴシック" charset="0"/>
                </a:rPr>
                <a:t>1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75" name="Text Box 23">
              <a:extLst>
                <a:ext uri="{FF2B5EF4-FFF2-40B4-BE49-F238E27FC236}">
                  <a16:creationId xmlns:a16="http://schemas.microsoft.com/office/drawing/2014/main" id="{B0894286-4205-DD49-BE9E-1A72A90EA0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0" y="2823"/>
              <a:ext cx="18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ＭＳ Ｐゴシック" charset="0"/>
                </a:rPr>
                <a:t>2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76" name="Text Box 24">
              <a:extLst>
                <a:ext uri="{FF2B5EF4-FFF2-40B4-BE49-F238E27FC236}">
                  <a16:creationId xmlns:a16="http://schemas.microsoft.com/office/drawing/2014/main" id="{527E3451-28E9-A243-96D5-356BC9A968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7" y="1798"/>
              <a:ext cx="18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ＭＳ Ｐゴシック" charset="0"/>
                </a:rPr>
                <a:t>3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77" name="Text Box 25">
              <a:extLst>
                <a:ext uri="{FF2B5EF4-FFF2-40B4-BE49-F238E27FC236}">
                  <a16:creationId xmlns:a16="http://schemas.microsoft.com/office/drawing/2014/main" id="{F79896F3-F402-2D46-B649-E694CC8079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3" y="1455"/>
              <a:ext cx="182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ＭＳ Ｐゴシック" charset="0"/>
                </a:rPr>
                <a:t>4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78" name="Text Box 26">
              <a:extLst>
                <a:ext uri="{FF2B5EF4-FFF2-40B4-BE49-F238E27FC236}">
                  <a16:creationId xmlns:a16="http://schemas.microsoft.com/office/drawing/2014/main" id="{E819E118-208A-3440-BE08-34D2047113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3" y="2275"/>
              <a:ext cx="18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ＭＳ Ｐゴシック" charset="0"/>
                </a:rPr>
                <a:t>5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79" name="Text Box 27">
              <a:extLst>
                <a:ext uri="{FF2B5EF4-FFF2-40B4-BE49-F238E27FC236}">
                  <a16:creationId xmlns:a16="http://schemas.microsoft.com/office/drawing/2014/main" id="{2F6F53C3-AFB5-5941-9EBE-6D8557FC84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4" y="2985"/>
              <a:ext cx="18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ＭＳ Ｐゴシック" charset="0"/>
                </a:rPr>
                <a:t>6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80" name="Text Box 28">
              <a:extLst>
                <a:ext uri="{FF2B5EF4-FFF2-40B4-BE49-F238E27FC236}">
                  <a16:creationId xmlns:a16="http://schemas.microsoft.com/office/drawing/2014/main" id="{8D44A980-D809-1C49-A37C-8CC2427DEA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4" y="2994"/>
              <a:ext cx="18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ＭＳ Ｐゴシック" charset="0"/>
                </a:rPr>
                <a:t>7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738781" name="Text Box 29">
            <a:extLst>
              <a:ext uri="{FF2B5EF4-FFF2-40B4-BE49-F238E27FC236}">
                <a16:creationId xmlns:a16="http://schemas.microsoft.com/office/drawing/2014/main" id="{BC32C36A-9FB7-644B-B5C8-6C52B6B86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75" y="5824538"/>
            <a:ext cx="19716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12.34.0.0/16</a:t>
            </a:r>
          </a:p>
        </p:txBody>
      </p:sp>
      <p:sp>
        <p:nvSpPr>
          <p:cNvPr id="1738782" name="Freeform 30">
            <a:extLst>
              <a:ext uri="{FF2B5EF4-FFF2-40B4-BE49-F238E27FC236}">
                <a16:creationId xmlns:a16="http://schemas.microsoft.com/office/drawing/2014/main" id="{366C2BF2-F10B-AF49-9D08-582776EFF99F}"/>
              </a:ext>
            </a:extLst>
          </p:cNvPr>
          <p:cNvSpPr>
            <a:spLocks/>
          </p:cNvSpPr>
          <p:nvPr/>
        </p:nvSpPr>
        <p:spPr bwMode="auto">
          <a:xfrm>
            <a:off x="17463" y="2274888"/>
            <a:ext cx="8875712" cy="3962400"/>
          </a:xfrm>
          <a:custGeom>
            <a:avLst/>
            <a:gdLst>
              <a:gd name="T0" fmla="*/ 387350 w 5591"/>
              <a:gd name="T1" fmla="*/ 3683000 h 2496"/>
              <a:gd name="T2" fmla="*/ 357187 w 5591"/>
              <a:gd name="T3" fmla="*/ 3535363 h 2496"/>
              <a:gd name="T4" fmla="*/ 774700 w 5591"/>
              <a:gd name="T5" fmla="*/ 1119188 h 2496"/>
              <a:gd name="T6" fmla="*/ 5008562 w 5591"/>
              <a:gd name="T7" fmla="*/ 284163 h 2496"/>
              <a:gd name="T8" fmla="*/ 7602537 w 5591"/>
              <a:gd name="T9" fmla="*/ 393700 h 2496"/>
              <a:gd name="T10" fmla="*/ 8875712 w 5591"/>
              <a:gd name="T11" fmla="*/ 2649538 h 24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591" h="2496">
                <a:moveTo>
                  <a:pt x="244" y="2320"/>
                </a:moveTo>
                <a:cubicBezTo>
                  <a:pt x="214" y="2408"/>
                  <a:pt x="184" y="2496"/>
                  <a:pt x="225" y="2227"/>
                </a:cubicBezTo>
                <a:cubicBezTo>
                  <a:pt x="266" y="1958"/>
                  <a:pt x="0" y="1046"/>
                  <a:pt x="488" y="705"/>
                </a:cubicBezTo>
                <a:cubicBezTo>
                  <a:pt x="976" y="364"/>
                  <a:pt x="2438" y="255"/>
                  <a:pt x="3155" y="179"/>
                </a:cubicBezTo>
                <a:cubicBezTo>
                  <a:pt x="3872" y="103"/>
                  <a:pt x="4383" y="0"/>
                  <a:pt x="4789" y="248"/>
                </a:cubicBezTo>
                <a:cubicBezTo>
                  <a:pt x="5195" y="496"/>
                  <a:pt x="5457" y="1431"/>
                  <a:pt x="5591" y="1669"/>
                </a:cubicBezTo>
              </a:path>
            </a:pathLst>
          </a:custGeom>
          <a:noFill/>
          <a:ln w="50800" cap="flat" cmpd="sng">
            <a:solidFill>
              <a:srgbClr val="008000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sp>
        <p:nvSpPr>
          <p:cNvPr id="1738783" name="Freeform 31">
            <a:extLst>
              <a:ext uri="{FF2B5EF4-FFF2-40B4-BE49-F238E27FC236}">
                <a16:creationId xmlns:a16="http://schemas.microsoft.com/office/drawing/2014/main" id="{CF438932-F3DB-5942-A28B-ACD2763AA152}"/>
              </a:ext>
            </a:extLst>
          </p:cNvPr>
          <p:cNvSpPr>
            <a:spLocks/>
          </p:cNvSpPr>
          <p:nvPr/>
        </p:nvSpPr>
        <p:spPr bwMode="auto">
          <a:xfrm>
            <a:off x="5487988" y="5235575"/>
            <a:ext cx="2813050" cy="1160463"/>
          </a:xfrm>
          <a:custGeom>
            <a:avLst/>
            <a:gdLst>
              <a:gd name="T0" fmla="*/ 0 w 1772"/>
              <a:gd name="T1" fmla="*/ 1160463 h 731"/>
              <a:gd name="T2" fmla="*/ 1728788 w 1772"/>
              <a:gd name="T3" fmla="*/ 117475 h 731"/>
              <a:gd name="T4" fmla="*/ 2813050 w 1772"/>
              <a:gd name="T5" fmla="*/ 455613 h 73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72" h="731">
                <a:moveTo>
                  <a:pt x="0" y="731"/>
                </a:moveTo>
                <a:cubicBezTo>
                  <a:pt x="397" y="439"/>
                  <a:pt x="794" y="148"/>
                  <a:pt x="1089" y="74"/>
                </a:cubicBezTo>
                <a:cubicBezTo>
                  <a:pt x="1384" y="0"/>
                  <a:pt x="1578" y="143"/>
                  <a:pt x="1772" y="287"/>
                </a:cubicBezTo>
              </a:path>
            </a:pathLst>
          </a:custGeom>
          <a:noFill/>
          <a:ln w="50800" cap="flat" cmpd="sng">
            <a:solidFill>
              <a:srgbClr val="008000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sp>
        <p:nvSpPr>
          <p:cNvPr id="1738784" name="Text Box 32">
            <a:extLst>
              <a:ext uri="{FF2B5EF4-FFF2-40B4-BE49-F238E27FC236}">
                <a16:creationId xmlns:a16="http://schemas.microsoft.com/office/drawing/2014/main" id="{605A9FA8-A64F-A941-81DA-4B3690595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588" y="6154738"/>
            <a:ext cx="19716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12.34.0.0/16</a:t>
            </a:r>
          </a:p>
        </p:txBody>
      </p:sp>
      <p:sp>
        <p:nvSpPr>
          <p:cNvPr id="1738785" name="Freeform 33">
            <a:extLst>
              <a:ext uri="{FF2B5EF4-FFF2-40B4-BE49-F238E27FC236}">
                <a16:creationId xmlns:a16="http://schemas.microsoft.com/office/drawing/2014/main" id="{32848012-E2E6-9845-9875-64F87B71B36D}"/>
              </a:ext>
            </a:extLst>
          </p:cNvPr>
          <p:cNvSpPr>
            <a:spLocks/>
          </p:cNvSpPr>
          <p:nvPr/>
        </p:nvSpPr>
        <p:spPr bwMode="auto">
          <a:xfrm>
            <a:off x="1781175" y="4497388"/>
            <a:ext cx="1023938" cy="1611312"/>
          </a:xfrm>
          <a:custGeom>
            <a:avLst/>
            <a:gdLst>
              <a:gd name="T0" fmla="*/ 1023938 w 645"/>
              <a:gd name="T1" fmla="*/ 0 h 1015"/>
              <a:gd name="T2" fmla="*/ 436563 w 645"/>
              <a:gd name="T3" fmla="*/ 627062 h 1015"/>
              <a:gd name="T4" fmla="*/ 0 w 645"/>
              <a:gd name="T5" fmla="*/ 1611312 h 101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45" h="1015">
                <a:moveTo>
                  <a:pt x="645" y="0"/>
                </a:moveTo>
                <a:cubicBezTo>
                  <a:pt x="513" y="113"/>
                  <a:pt x="382" y="226"/>
                  <a:pt x="275" y="395"/>
                </a:cubicBezTo>
                <a:cubicBezTo>
                  <a:pt x="168" y="564"/>
                  <a:pt x="84" y="789"/>
                  <a:pt x="0" y="1015"/>
                </a:cubicBezTo>
              </a:path>
            </a:pathLst>
          </a:custGeom>
          <a:noFill/>
          <a:ln w="50800" cap="flat" cmpd="sng">
            <a:solidFill>
              <a:srgbClr val="CC3300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sp>
        <p:nvSpPr>
          <p:cNvPr id="1738786" name="Freeform 34">
            <a:extLst>
              <a:ext uri="{FF2B5EF4-FFF2-40B4-BE49-F238E27FC236}">
                <a16:creationId xmlns:a16="http://schemas.microsoft.com/office/drawing/2014/main" id="{53A2F118-C739-9B41-AB65-4B139C1EDEB8}"/>
              </a:ext>
            </a:extLst>
          </p:cNvPr>
          <p:cNvSpPr>
            <a:spLocks/>
          </p:cNvSpPr>
          <p:nvPr/>
        </p:nvSpPr>
        <p:spPr bwMode="auto">
          <a:xfrm>
            <a:off x="5943600" y="2398713"/>
            <a:ext cx="2903538" cy="2454275"/>
          </a:xfrm>
          <a:custGeom>
            <a:avLst/>
            <a:gdLst>
              <a:gd name="T0" fmla="*/ 0 w 1785"/>
              <a:gd name="T1" fmla="*/ 54998 h 1428"/>
              <a:gd name="T2" fmla="*/ 1345225 w 1785"/>
              <a:gd name="T3" fmla="*/ 108277 h 1428"/>
              <a:gd name="T4" fmla="*/ 2129261 w 1785"/>
              <a:gd name="T5" fmla="*/ 701221 h 1428"/>
              <a:gd name="T6" fmla="*/ 2903538 w 1785"/>
              <a:gd name="T7" fmla="*/ 2454275 h 142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785" h="1428">
                <a:moveTo>
                  <a:pt x="0" y="32"/>
                </a:moveTo>
                <a:cubicBezTo>
                  <a:pt x="304" y="16"/>
                  <a:pt x="609" y="0"/>
                  <a:pt x="827" y="63"/>
                </a:cubicBezTo>
                <a:cubicBezTo>
                  <a:pt x="1045" y="126"/>
                  <a:pt x="1149" y="180"/>
                  <a:pt x="1309" y="408"/>
                </a:cubicBezTo>
                <a:cubicBezTo>
                  <a:pt x="1469" y="636"/>
                  <a:pt x="1627" y="1032"/>
                  <a:pt x="1785" y="1428"/>
                </a:cubicBezTo>
              </a:path>
            </a:pathLst>
          </a:custGeom>
          <a:noFill/>
          <a:ln w="50800" cap="flat" cmpd="sng">
            <a:solidFill>
              <a:srgbClr val="008000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sp>
        <p:nvSpPr>
          <p:cNvPr id="31754" name="Rectangle 35">
            <a:extLst>
              <a:ext uri="{FF2B5EF4-FFF2-40B4-BE49-F238E27FC236}">
                <a16:creationId xmlns:a16="http://schemas.microsoft.com/office/drawing/2014/main" id="{2365FB8B-4C1B-0442-A15D-FF2F1D8DEF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3551" y="1469388"/>
            <a:ext cx="7772400" cy="4114800"/>
          </a:xfrm>
        </p:spPr>
        <p:txBody>
          <a:bodyPr/>
          <a:lstStyle/>
          <a:p>
            <a:r>
              <a:rPr lang="en-US" altLang="en-US" sz="2400" dirty="0">
                <a:ea typeface="ＭＳ Ｐゴシック" panose="020B0600070205080204" pitchFamily="34" charset="-128"/>
              </a:rPr>
              <a:t>Originating someone else’s prefix</a:t>
            </a:r>
          </a:p>
          <a:p>
            <a:pPr lvl="1"/>
            <a:r>
              <a:rPr lang="en-US" altLang="en-US" dirty="0"/>
              <a:t>What fraction of the Internet believes it?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8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8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8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8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8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878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01613"/>
            <a:ext cx="7772400" cy="903287"/>
          </a:xfrm>
        </p:spPr>
        <p:txBody>
          <a:bodyPr/>
          <a:lstStyle/>
          <a:p>
            <a:r>
              <a:rPr lang="en-US" altLang="en-US" sz="4000" dirty="0">
                <a:latin typeface="Calibri Light"/>
                <a:ea typeface="ＭＳ Ｐゴシック" charset="-128"/>
              </a:rPr>
              <a:t>Sample SMTP interaction</a:t>
            </a:r>
            <a:endParaRPr lang="en-US" altLang="en-US" dirty="0">
              <a:latin typeface="Calibri Light"/>
              <a:ea typeface="ＭＳ Ｐゴシック" charset="-128"/>
            </a:endParaRPr>
          </a:p>
        </p:txBody>
      </p:sp>
      <p:pic>
        <p:nvPicPr>
          <p:cNvPr id="129027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854075"/>
            <a:ext cx="54848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9" name="Rectangle 3"/>
          <p:cNvSpPr>
            <a:spLocks noChangeArrowheads="1"/>
          </p:cNvSpPr>
          <p:nvPr/>
        </p:nvSpPr>
        <p:spPr bwMode="auto">
          <a:xfrm>
            <a:off x="0" y="1273175"/>
            <a:ext cx="887095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S: 220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hamburger.edu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C: HELO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crepes.fr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S: 250  Hello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crepes.fr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, pleased to meet you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C: MAIL FROM: &lt;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alice@crepes.fr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&gt;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S: 250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alice@crepes.fr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... Sender ok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C: RCPT TO: &lt;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bob@hamburger.edu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&gt;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S: 250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bob@hamburger.edu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... Recipient ok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C: DATA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S: 354 Enter mail, end with "." on a line by itself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C: Do you like ketchup?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C: How about pickles?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C: 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S: 250 Message accepted for delivery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C: QUIT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S: 221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hamburger.edu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closing connection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23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61925"/>
            <a:ext cx="7772400" cy="1143000"/>
          </a:xfrm>
        </p:spPr>
        <p:txBody>
          <a:bodyPr/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SMTP: final words</a:t>
            </a:r>
          </a:p>
        </p:txBody>
      </p:sp>
      <p:sp>
        <p:nvSpPr>
          <p:cNvPr id="133124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01650" y="1555750"/>
            <a:ext cx="3810000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 sz="2400" dirty="0">
                <a:latin typeface="Calibri"/>
                <a:ea typeface="ＭＳ Ｐゴシック" charset="-128"/>
              </a:rPr>
              <a:t>SMTP uses persistent connections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SMTP requires message (header &amp; body) to be in 7-bit ASCII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SMTP server uses </a:t>
            </a:r>
            <a:r>
              <a:rPr lang="en-US" altLang="en-US" sz="2400" dirty="0" err="1">
                <a:latin typeface="Calibri"/>
                <a:ea typeface="ＭＳ Ｐゴシック" charset="-128"/>
              </a:rPr>
              <a:t>CRLF.CRLF</a:t>
            </a:r>
            <a:r>
              <a:rPr lang="en-US" altLang="en-US" sz="2400" dirty="0">
                <a:latin typeface="Calibri"/>
                <a:ea typeface="ＭＳ Ｐゴシック" charset="-128"/>
              </a:rPr>
              <a:t> to determine end of message</a:t>
            </a:r>
          </a:p>
        </p:txBody>
      </p:sp>
      <p:sp>
        <p:nvSpPr>
          <p:cNvPr id="133125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495800" y="1511300"/>
            <a:ext cx="3810000" cy="46482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comparison with HTTP:</a:t>
            </a:r>
          </a:p>
          <a:p>
            <a:pPr>
              <a:spcBef>
                <a:spcPct val="50000"/>
              </a:spcBef>
            </a:pPr>
            <a:r>
              <a:rPr lang="en-US" altLang="en-US" sz="2400" dirty="0">
                <a:latin typeface="Calibri"/>
                <a:ea typeface="ＭＳ Ｐゴシック" charset="-128"/>
              </a:rPr>
              <a:t>HTTP: pull</a:t>
            </a:r>
          </a:p>
          <a:p>
            <a:pPr>
              <a:spcAft>
                <a:spcPct val="50000"/>
              </a:spcAft>
            </a:pPr>
            <a:r>
              <a:rPr lang="en-US" altLang="en-US" sz="2400" dirty="0">
                <a:latin typeface="Calibri"/>
                <a:ea typeface="ＭＳ Ｐゴシック" charset="-128"/>
              </a:rPr>
              <a:t>SMTP: push</a:t>
            </a:r>
          </a:p>
          <a:p>
            <a:pPr>
              <a:spcAft>
                <a:spcPct val="50000"/>
              </a:spcAft>
            </a:pPr>
            <a:r>
              <a:rPr lang="en-US" altLang="en-US" sz="2400" dirty="0">
                <a:latin typeface="Calibri"/>
                <a:ea typeface="ＭＳ Ｐゴシック" charset="-128"/>
              </a:rPr>
              <a:t>both have ASCII command/response interaction, status codes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HTTP: each object encapsulated in its own response message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SMTP: multiple objects sent in multipart message</a:t>
            </a:r>
          </a:p>
        </p:txBody>
      </p:sp>
      <p:pic>
        <p:nvPicPr>
          <p:cNvPr id="133126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968375"/>
            <a:ext cx="45704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29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17475"/>
            <a:ext cx="7772400" cy="1143000"/>
          </a:xfrm>
        </p:spPr>
        <p:txBody>
          <a:bodyPr/>
          <a:lstStyle/>
          <a:p>
            <a:r>
              <a:rPr lang="en-US" altLang="en-US" sz="4000" dirty="0">
                <a:ea typeface="ＭＳ Ｐゴシック" charset="-128"/>
              </a:rPr>
              <a:t>Mail message format</a:t>
            </a:r>
            <a:endParaRPr lang="en-US" altLang="en-US">
              <a:ea typeface="ＭＳ Ｐゴシック" charset="-128"/>
            </a:endParaRPr>
          </a:p>
        </p:txBody>
      </p:sp>
      <p:sp>
        <p:nvSpPr>
          <p:cNvPr id="135172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611313"/>
            <a:ext cx="3927475" cy="46482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Font typeface="Wingdings" charset="2"/>
              <a:buNone/>
            </a:pPr>
            <a:r>
              <a:rPr lang="en-US" altLang="en-US" sz="2400" dirty="0">
                <a:ea typeface="ＭＳ Ｐゴシック" charset="-128"/>
              </a:rPr>
              <a:t>SMTP: protocol for exchanging email messages</a:t>
            </a:r>
          </a:p>
          <a:p>
            <a:pPr>
              <a:buFont typeface="Wingdings" charset="2"/>
              <a:buNone/>
            </a:pPr>
            <a:r>
              <a:rPr lang="en-US" altLang="en-US" sz="2400" dirty="0">
                <a:ea typeface="ＭＳ Ｐゴシック" charset="-128"/>
              </a:rPr>
              <a:t>RFC 822: standard for text message format:</a:t>
            </a:r>
          </a:p>
          <a:p>
            <a:r>
              <a:rPr lang="en-US" altLang="en-US" sz="2400" dirty="0">
                <a:ea typeface="ＭＳ Ｐゴシック" charset="-128"/>
              </a:rPr>
              <a:t>header lines, e.g.,</a:t>
            </a:r>
          </a:p>
          <a:p>
            <a:pPr lvl="1"/>
            <a:r>
              <a:rPr lang="en-US" altLang="en-US" sz="2000" dirty="0">
                <a:ea typeface="ＭＳ Ｐゴシック" charset="-128"/>
              </a:rPr>
              <a:t>To:</a:t>
            </a:r>
          </a:p>
          <a:p>
            <a:pPr lvl="1"/>
            <a:r>
              <a:rPr lang="en-US" altLang="en-US" sz="2000" dirty="0">
                <a:ea typeface="ＭＳ Ｐゴシック" charset="-128"/>
              </a:rPr>
              <a:t>From:</a:t>
            </a:r>
          </a:p>
          <a:p>
            <a:pPr lvl="1"/>
            <a:r>
              <a:rPr lang="en-US" altLang="en-US" sz="2000" dirty="0">
                <a:ea typeface="ＭＳ Ｐゴシック" charset="-128"/>
              </a:rPr>
              <a:t>Subject:</a:t>
            </a:r>
          </a:p>
          <a:p>
            <a:pPr lvl="1">
              <a:buFont typeface="Wingdings" charset="2"/>
              <a:buNone/>
            </a:pPr>
            <a:r>
              <a:rPr lang="en-US" altLang="en-US" i="1" dirty="0">
                <a:solidFill>
                  <a:srgbClr val="FF0000"/>
                </a:solidFill>
                <a:ea typeface="ＭＳ Ｐゴシック" charset="-128"/>
              </a:rPr>
              <a:t>different</a:t>
            </a:r>
            <a:r>
              <a:rPr lang="en-US" altLang="en-US" i="1" dirty="0">
                <a:solidFill>
                  <a:srgbClr val="66FFCC"/>
                </a:solidFill>
                <a:ea typeface="ＭＳ Ｐゴシック" charset="-128"/>
              </a:rPr>
              <a:t> </a:t>
            </a:r>
            <a:r>
              <a:rPr lang="en-US" altLang="en-US" i="1" dirty="0">
                <a:ea typeface="ＭＳ Ｐゴシック" charset="-128"/>
              </a:rPr>
              <a:t>from </a:t>
            </a:r>
            <a:r>
              <a:rPr lang="en-US" altLang="en-US" sz="2200" dirty="0">
                <a:ea typeface="ＭＳ Ｐゴシック" charset="-128"/>
              </a:rPr>
              <a:t>SMTP MAIL FROM, RCPT TO:</a:t>
            </a:r>
            <a:r>
              <a:rPr lang="en-US" altLang="en-US" dirty="0">
                <a:ea typeface="ＭＳ Ｐゴシック" charset="-128"/>
              </a:rPr>
              <a:t> commands!</a:t>
            </a:r>
          </a:p>
          <a:p>
            <a:r>
              <a:rPr lang="en-US" altLang="en-US" sz="2400" dirty="0">
                <a:ea typeface="ＭＳ Ｐゴシック" charset="-128"/>
              </a:rPr>
              <a:t>Body: the </a:t>
            </a:r>
            <a:r>
              <a:rPr lang="ja-JP" altLang="en-US" sz="2400">
                <a:ea typeface="ＭＳ Ｐゴシック" charset="-128"/>
              </a:rPr>
              <a:t>“</a:t>
            </a:r>
            <a:r>
              <a:rPr lang="en-US" altLang="ja-JP" sz="2400" dirty="0">
                <a:ea typeface="ＭＳ Ｐゴシック" charset="-128"/>
              </a:rPr>
              <a:t>message</a:t>
            </a:r>
            <a:r>
              <a:rPr lang="ja-JP" altLang="en-US" sz="2400">
                <a:ea typeface="ＭＳ Ｐゴシック" charset="-128"/>
              </a:rPr>
              <a:t>”</a:t>
            </a:r>
            <a:r>
              <a:rPr lang="en-US" altLang="ja-JP" sz="2400" dirty="0">
                <a:ea typeface="ＭＳ Ｐゴシック" charset="-128"/>
              </a:rPr>
              <a:t> </a:t>
            </a:r>
          </a:p>
          <a:p>
            <a:pPr lvl="1"/>
            <a:r>
              <a:rPr lang="en-US" altLang="en-US" sz="2000" dirty="0">
                <a:ea typeface="ＭＳ Ｐゴシック" charset="-128"/>
              </a:rPr>
              <a:t>ASCII characters only</a:t>
            </a:r>
          </a:p>
        </p:txBody>
      </p:sp>
      <p:sp>
        <p:nvSpPr>
          <p:cNvPr id="135173" name="Rectangle 5"/>
          <p:cNvSpPr>
            <a:spLocks noChangeArrowheads="1"/>
          </p:cNvSpPr>
          <p:nvPr/>
        </p:nvSpPr>
        <p:spPr bwMode="auto">
          <a:xfrm>
            <a:off x="4978400" y="1892300"/>
            <a:ext cx="2832100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header</a:t>
            </a:r>
          </a:p>
        </p:txBody>
      </p:sp>
      <p:sp>
        <p:nvSpPr>
          <p:cNvPr id="135174" name="Rectangle 7"/>
          <p:cNvSpPr>
            <a:spLocks noChangeArrowheads="1"/>
          </p:cNvSpPr>
          <p:nvPr/>
        </p:nvSpPr>
        <p:spPr bwMode="auto">
          <a:xfrm>
            <a:off x="4978400" y="2705100"/>
            <a:ext cx="2832100" cy="17399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body</a:t>
            </a:r>
          </a:p>
        </p:txBody>
      </p:sp>
      <p:sp>
        <p:nvSpPr>
          <p:cNvPr id="135175" name="Rectangle 9"/>
          <p:cNvSpPr>
            <a:spLocks noChangeArrowheads="1"/>
          </p:cNvSpPr>
          <p:nvPr/>
        </p:nvSpPr>
        <p:spPr bwMode="auto">
          <a:xfrm>
            <a:off x="4775200" y="1778000"/>
            <a:ext cx="3238500" cy="3073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35176" name="Line 10"/>
          <p:cNvSpPr>
            <a:spLocks noChangeShapeType="1"/>
          </p:cNvSpPr>
          <p:nvPr/>
        </p:nvSpPr>
        <p:spPr bwMode="auto">
          <a:xfrm flipV="1">
            <a:off x="3162300" y="2159000"/>
            <a:ext cx="1765300" cy="1016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177" name="Line 11"/>
          <p:cNvSpPr>
            <a:spLocks noChangeShapeType="1"/>
          </p:cNvSpPr>
          <p:nvPr/>
        </p:nvSpPr>
        <p:spPr bwMode="auto">
          <a:xfrm flipV="1">
            <a:off x="3009900" y="3327400"/>
            <a:ext cx="1905000" cy="1879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178" name="Text Box 13"/>
          <p:cNvSpPr txBox="1">
            <a:spLocks noChangeArrowheads="1"/>
          </p:cNvSpPr>
          <p:nvPr/>
        </p:nvSpPr>
        <p:spPr bwMode="auto">
          <a:xfrm>
            <a:off x="8158328" y="2112963"/>
            <a:ext cx="7537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blank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line</a:t>
            </a:r>
          </a:p>
        </p:txBody>
      </p:sp>
      <p:sp>
        <p:nvSpPr>
          <p:cNvPr id="135179" name="Line 14"/>
          <p:cNvSpPr>
            <a:spLocks noChangeShapeType="1"/>
          </p:cNvSpPr>
          <p:nvPr/>
        </p:nvSpPr>
        <p:spPr bwMode="auto">
          <a:xfrm flipH="1">
            <a:off x="7251700" y="2552700"/>
            <a:ext cx="965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5180" name="Picture 16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912813"/>
            <a:ext cx="45704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2552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55588"/>
            <a:ext cx="7772400" cy="893762"/>
          </a:xfrm>
        </p:spPr>
        <p:txBody>
          <a:bodyPr/>
          <a:lstStyle/>
          <a:p>
            <a:r>
              <a:rPr lang="en-US" altLang="en-US" dirty="0">
                <a:ea typeface="ＭＳ Ｐゴシック" charset="-128"/>
              </a:rPr>
              <a:t>Mail access protocols</a:t>
            </a:r>
          </a:p>
        </p:txBody>
      </p:sp>
      <p:sp>
        <p:nvSpPr>
          <p:cNvPr id="1372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81025" y="3230563"/>
            <a:ext cx="7381875" cy="220980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altLang="en-US" sz="2400" dirty="0">
                <a:solidFill>
                  <a:srgbClr val="CC0000"/>
                </a:solidFill>
                <a:ea typeface="ＭＳ Ｐゴシック" charset="-128"/>
              </a:rPr>
              <a:t>SMTP:</a:t>
            </a:r>
            <a:r>
              <a:rPr lang="en-US" altLang="en-US" sz="2400" dirty="0">
                <a:ea typeface="ＭＳ Ｐゴシック" charset="-128"/>
              </a:rPr>
              <a:t> delivery/storage to receiver’</a:t>
            </a:r>
            <a:r>
              <a:rPr lang="en-US" altLang="ja-JP" sz="2400" dirty="0">
                <a:ea typeface="ＭＳ Ｐゴシック" charset="-128"/>
              </a:rPr>
              <a:t>s server</a:t>
            </a:r>
          </a:p>
          <a:p>
            <a:r>
              <a:rPr lang="en-US" altLang="en-US" sz="2400" dirty="0">
                <a:ea typeface="ＭＳ Ｐゴシック" charset="-128"/>
              </a:rPr>
              <a:t>mail access protocol: retrieval from server</a:t>
            </a:r>
          </a:p>
          <a:p>
            <a:pPr lvl="1"/>
            <a:r>
              <a:rPr lang="en-US" altLang="en-US" sz="2200" dirty="0">
                <a:solidFill>
                  <a:srgbClr val="CC0000"/>
                </a:solidFill>
                <a:ea typeface="ＭＳ Ｐゴシック" charset="-128"/>
              </a:rPr>
              <a:t>POP:</a:t>
            </a:r>
            <a:r>
              <a:rPr lang="en-US" altLang="en-US" sz="2200" dirty="0">
                <a:ea typeface="ＭＳ Ｐゴシック" charset="-128"/>
              </a:rPr>
              <a:t> Post Office Protocol [RFC 1939]: authorization, download </a:t>
            </a:r>
          </a:p>
          <a:p>
            <a:pPr lvl="1"/>
            <a:r>
              <a:rPr lang="en-US" altLang="en-US" sz="2200" dirty="0">
                <a:solidFill>
                  <a:srgbClr val="CC0000"/>
                </a:solidFill>
                <a:ea typeface="ＭＳ Ｐゴシック" charset="-128"/>
              </a:rPr>
              <a:t>IMAP:</a:t>
            </a:r>
            <a:r>
              <a:rPr lang="en-US" altLang="en-US" sz="2200" dirty="0">
                <a:ea typeface="ＭＳ Ｐゴシック" charset="-128"/>
              </a:rPr>
              <a:t> Internet Mail Access Protocol [RFC 1730]: more features, including manipulation of stored messages on server</a:t>
            </a:r>
          </a:p>
          <a:p>
            <a:pPr lvl="1"/>
            <a:r>
              <a:rPr lang="en-US" altLang="en-US" sz="2200" dirty="0">
                <a:solidFill>
                  <a:srgbClr val="CC0000"/>
                </a:solidFill>
                <a:ea typeface="ＭＳ Ｐゴシック" charset="-128"/>
              </a:rPr>
              <a:t>HTTP:</a:t>
            </a:r>
            <a:r>
              <a:rPr lang="en-US" altLang="en-US" sz="2200" dirty="0">
                <a:ea typeface="ＭＳ Ｐゴシック" charset="-128"/>
              </a:rPr>
              <a:t> </a:t>
            </a:r>
            <a:r>
              <a:rPr lang="en-US" altLang="en-US" sz="2200" dirty="0" err="1">
                <a:ea typeface="ＭＳ Ｐゴシック" charset="-128"/>
              </a:rPr>
              <a:t>gmail</a:t>
            </a:r>
            <a:r>
              <a:rPr lang="en-US" altLang="en-US" sz="2200" dirty="0">
                <a:ea typeface="ＭＳ Ｐゴシック" charset="-128"/>
              </a:rPr>
              <a:t>, Hotmail, Yahoo! Mail, etc.</a:t>
            </a:r>
          </a:p>
          <a:p>
            <a:pPr lvl="1"/>
            <a:endParaRPr lang="en-US" altLang="en-US" sz="2200" dirty="0">
              <a:ea typeface="ＭＳ Ｐゴシック" charset="-128"/>
            </a:endParaRPr>
          </a:p>
        </p:txBody>
      </p:sp>
      <p:grpSp>
        <p:nvGrpSpPr>
          <p:cNvPr id="137219" name="Group 133"/>
          <p:cNvGrpSpPr>
            <a:grpSpLocks/>
          </p:cNvGrpSpPr>
          <p:nvPr/>
        </p:nvGrpSpPr>
        <p:grpSpPr bwMode="auto">
          <a:xfrm>
            <a:off x="2962275" y="1577975"/>
            <a:ext cx="511175" cy="693738"/>
            <a:chOff x="4140" y="429"/>
            <a:chExt cx="1425" cy="2396"/>
          </a:xfrm>
        </p:grpSpPr>
        <p:sp>
          <p:nvSpPr>
            <p:cNvPr id="137311" name="Freeform 134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312" name="Rectangle 135"/>
            <p:cNvSpPr>
              <a:spLocks noChangeArrowheads="1"/>
            </p:cNvSpPr>
            <p:nvPr/>
          </p:nvSpPr>
          <p:spPr bwMode="auto">
            <a:xfrm>
              <a:off x="4206" y="429"/>
              <a:ext cx="1044" cy="2286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13" name="Freeform 136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314" name="Freeform 137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315" name="Rectangle 138"/>
            <p:cNvSpPr>
              <a:spLocks noChangeArrowheads="1"/>
            </p:cNvSpPr>
            <p:nvPr/>
          </p:nvSpPr>
          <p:spPr bwMode="auto">
            <a:xfrm>
              <a:off x="4211" y="692"/>
              <a:ext cx="597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grpSp>
          <p:nvGrpSpPr>
            <p:cNvPr id="137316" name="Group 139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37341" name="AutoShape 140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3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342" name="AutoShape 141"/>
              <p:cNvSpPr>
                <a:spLocks noChangeArrowheads="1"/>
              </p:cNvSpPr>
              <p:nvPr/>
            </p:nvSpPr>
            <p:spPr bwMode="auto">
              <a:xfrm>
                <a:off x="633" y="2586"/>
                <a:ext cx="690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37317" name="Rectangle 142"/>
            <p:cNvSpPr>
              <a:spLocks noChangeArrowheads="1"/>
            </p:cNvSpPr>
            <p:nvPr/>
          </p:nvSpPr>
          <p:spPr bwMode="auto">
            <a:xfrm>
              <a:off x="4224" y="1021"/>
              <a:ext cx="597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grpSp>
          <p:nvGrpSpPr>
            <p:cNvPr id="137318" name="Group 143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37339" name="AutoShape 144"/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18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340" name="AutoShape 145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0" cy="10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37319" name="Rectangle 146"/>
            <p:cNvSpPr>
              <a:spLocks noChangeArrowheads="1"/>
            </p:cNvSpPr>
            <p:nvPr/>
          </p:nvSpPr>
          <p:spPr bwMode="auto">
            <a:xfrm>
              <a:off x="4215" y="1356"/>
              <a:ext cx="597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20" name="Rectangle 147"/>
            <p:cNvSpPr>
              <a:spLocks noChangeArrowheads="1"/>
            </p:cNvSpPr>
            <p:nvPr/>
          </p:nvSpPr>
          <p:spPr bwMode="auto">
            <a:xfrm>
              <a:off x="4229" y="1657"/>
              <a:ext cx="597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grpSp>
          <p:nvGrpSpPr>
            <p:cNvPr id="137321" name="Group 148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37337" name="AutoShape 149"/>
              <p:cNvSpPr>
                <a:spLocks noChangeArrowheads="1"/>
              </p:cNvSpPr>
              <p:nvPr/>
            </p:nvSpPr>
            <p:spPr bwMode="auto">
              <a:xfrm>
                <a:off x="612" y="2581"/>
                <a:ext cx="728" cy="126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338" name="AutoShape 150"/>
              <p:cNvSpPr>
                <a:spLocks noChangeArrowheads="1"/>
              </p:cNvSpPr>
              <p:nvPr/>
            </p:nvSpPr>
            <p:spPr bwMode="auto">
              <a:xfrm>
                <a:off x="628" y="2586"/>
                <a:ext cx="695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37322" name="Freeform 151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7323" name="Group 152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37335" name="AutoShape 153"/>
              <p:cNvSpPr>
                <a:spLocks noChangeArrowheads="1"/>
              </p:cNvSpPr>
              <p:nvPr/>
            </p:nvSpPr>
            <p:spPr bwMode="auto">
              <a:xfrm>
                <a:off x="612" y="2569"/>
                <a:ext cx="728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336" name="AutoShape 154"/>
              <p:cNvSpPr>
                <a:spLocks noChangeArrowheads="1"/>
              </p:cNvSpPr>
              <p:nvPr/>
            </p:nvSpPr>
            <p:spPr bwMode="auto">
              <a:xfrm>
                <a:off x="629" y="2586"/>
                <a:ext cx="695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37324" name="Rectangle 155"/>
            <p:cNvSpPr>
              <a:spLocks noChangeArrowheads="1"/>
            </p:cNvSpPr>
            <p:nvPr/>
          </p:nvSpPr>
          <p:spPr bwMode="auto">
            <a:xfrm>
              <a:off x="5251" y="429"/>
              <a:ext cx="66" cy="2286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25" name="Freeform 156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326" name="Freeform 157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327" name="Oval 158"/>
            <p:cNvSpPr>
              <a:spLocks noChangeArrowheads="1"/>
            </p:cNvSpPr>
            <p:nvPr/>
          </p:nvSpPr>
          <p:spPr bwMode="auto">
            <a:xfrm>
              <a:off x="5516" y="2611"/>
              <a:ext cx="49" cy="93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28" name="Freeform 159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329" name="AutoShape 160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30" name="AutoShape 161"/>
            <p:cNvSpPr>
              <a:spLocks noChangeArrowheads="1"/>
            </p:cNvSpPr>
            <p:nvPr/>
          </p:nvSpPr>
          <p:spPr bwMode="auto">
            <a:xfrm>
              <a:off x="4206" y="2710"/>
              <a:ext cx="1071" cy="8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31" name="Oval 162"/>
            <p:cNvSpPr>
              <a:spLocks noChangeArrowheads="1"/>
            </p:cNvSpPr>
            <p:nvPr/>
          </p:nvSpPr>
          <p:spPr bwMode="auto">
            <a:xfrm>
              <a:off x="4308" y="2381"/>
              <a:ext cx="159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32" name="Oval 163"/>
            <p:cNvSpPr>
              <a:spLocks noChangeArrowheads="1"/>
            </p:cNvSpPr>
            <p:nvPr/>
          </p:nvSpPr>
          <p:spPr bwMode="auto">
            <a:xfrm>
              <a:off x="4485" y="2386"/>
              <a:ext cx="159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33" name="Oval 164"/>
            <p:cNvSpPr>
              <a:spLocks noChangeArrowheads="1"/>
            </p:cNvSpPr>
            <p:nvPr/>
          </p:nvSpPr>
          <p:spPr bwMode="auto">
            <a:xfrm>
              <a:off x="4662" y="2381"/>
              <a:ext cx="159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34" name="Rectangle 165"/>
            <p:cNvSpPr>
              <a:spLocks noChangeArrowheads="1"/>
            </p:cNvSpPr>
            <p:nvPr/>
          </p:nvSpPr>
          <p:spPr bwMode="auto">
            <a:xfrm>
              <a:off x="5060" y="1833"/>
              <a:ext cx="89" cy="762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37220" name="Group 100"/>
          <p:cNvGrpSpPr>
            <a:grpSpLocks/>
          </p:cNvGrpSpPr>
          <p:nvPr/>
        </p:nvGrpSpPr>
        <p:grpSpPr bwMode="auto">
          <a:xfrm>
            <a:off x="4648200" y="1587500"/>
            <a:ext cx="511175" cy="693738"/>
            <a:chOff x="4140" y="429"/>
            <a:chExt cx="1425" cy="2396"/>
          </a:xfrm>
        </p:grpSpPr>
        <p:sp>
          <p:nvSpPr>
            <p:cNvPr id="137279" name="Freeform 101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80" name="Rectangle 102"/>
            <p:cNvSpPr>
              <a:spLocks noChangeArrowheads="1"/>
            </p:cNvSpPr>
            <p:nvPr/>
          </p:nvSpPr>
          <p:spPr bwMode="auto">
            <a:xfrm>
              <a:off x="4206" y="429"/>
              <a:ext cx="1044" cy="2286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81" name="Freeform 103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82" name="Freeform 104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83" name="Rectangle 105"/>
            <p:cNvSpPr>
              <a:spLocks noChangeArrowheads="1"/>
            </p:cNvSpPr>
            <p:nvPr/>
          </p:nvSpPr>
          <p:spPr bwMode="auto">
            <a:xfrm>
              <a:off x="4211" y="692"/>
              <a:ext cx="597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grpSp>
          <p:nvGrpSpPr>
            <p:cNvPr id="137284" name="Group 106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37309" name="AutoShape 107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3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310" name="AutoShape 108"/>
              <p:cNvSpPr>
                <a:spLocks noChangeArrowheads="1"/>
              </p:cNvSpPr>
              <p:nvPr/>
            </p:nvSpPr>
            <p:spPr bwMode="auto">
              <a:xfrm>
                <a:off x="633" y="2586"/>
                <a:ext cx="690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37285" name="Rectangle 109"/>
            <p:cNvSpPr>
              <a:spLocks noChangeArrowheads="1"/>
            </p:cNvSpPr>
            <p:nvPr/>
          </p:nvSpPr>
          <p:spPr bwMode="auto">
            <a:xfrm>
              <a:off x="4224" y="1021"/>
              <a:ext cx="597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grpSp>
          <p:nvGrpSpPr>
            <p:cNvPr id="137286" name="Group 110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37307" name="AutoShape 111"/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18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308" name="AutoShape 112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0" cy="10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37287" name="Rectangle 113"/>
            <p:cNvSpPr>
              <a:spLocks noChangeArrowheads="1"/>
            </p:cNvSpPr>
            <p:nvPr/>
          </p:nvSpPr>
          <p:spPr bwMode="auto">
            <a:xfrm>
              <a:off x="4215" y="1356"/>
              <a:ext cx="597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88" name="Rectangle 114"/>
            <p:cNvSpPr>
              <a:spLocks noChangeArrowheads="1"/>
            </p:cNvSpPr>
            <p:nvPr/>
          </p:nvSpPr>
          <p:spPr bwMode="auto">
            <a:xfrm>
              <a:off x="4229" y="1657"/>
              <a:ext cx="597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grpSp>
          <p:nvGrpSpPr>
            <p:cNvPr id="137289" name="Group 115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37305" name="AutoShape 116"/>
              <p:cNvSpPr>
                <a:spLocks noChangeArrowheads="1"/>
              </p:cNvSpPr>
              <p:nvPr/>
            </p:nvSpPr>
            <p:spPr bwMode="auto">
              <a:xfrm>
                <a:off x="612" y="2581"/>
                <a:ext cx="728" cy="126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306" name="AutoShape 117"/>
              <p:cNvSpPr>
                <a:spLocks noChangeArrowheads="1"/>
              </p:cNvSpPr>
              <p:nvPr/>
            </p:nvSpPr>
            <p:spPr bwMode="auto">
              <a:xfrm>
                <a:off x="628" y="2586"/>
                <a:ext cx="695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37290" name="Freeform 118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7291" name="Group 119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37303" name="AutoShape 120"/>
              <p:cNvSpPr>
                <a:spLocks noChangeArrowheads="1"/>
              </p:cNvSpPr>
              <p:nvPr/>
            </p:nvSpPr>
            <p:spPr bwMode="auto">
              <a:xfrm>
                <a:off x="612" y="2569"/>
                <a:ext cx="728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304" name="AutoShape 121"/>
              <p:cNvSpPr>
                <a:spLocks noChangeArrowheads="1"/>
              </p:cNvSpPr>
              <p:nvPr/>
            </p:nvSpPr>
            <p:spPr bwMode="auto">
              <a:xfrm>
                <a:off x="629" y="2586"/>
                <a:ext cx="695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37292" name="Rectangle 122"/>
            <p:cNvSpPr>
              <a:spLocks noChangeArrowheads="1"/>
            </p:cNvSpPr>
            <p:nvPr/>
          </p:nvSpPr>
          <p:spPr bwMode="auto">
            <a:xfrm>
              <a:off x="5251" y="429"/>
              <a:ext cx="66" cy="2286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93" name="Freeform 123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94" name="Freeform 124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95" name="Oval 125"/>
            <p:cNvSpPr>
              <a:spLocks noChangeArrowheads="1"/>
            </p:cNvSpPr>
            <p:nvPr/>
          </p:nvSpPr>
          <p:spPr bwMode="auto">
            <a:xfrm>
              <a:off x="5516" y="2611"/>
              <a:ext cx="49" cy="93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96" name="Freeform 126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97" name="AutoShape 127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98" name="AutoShape 128"/>
            <p:cNvSpPr>
              <a:spLocks noChangeArrowheads="1"/>
            </p:cNvSpPr>
            <p:nvPr/>
          </p:nvSpPr>
          <p:spPr bwMode="auto">
            <a:xfrm>
              <a:off x="4206" y="2710"/>
              <a:ext cx="1071" cy="8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99" name="Oval 129"/>
            <p:cNvSpPr>
              <a:spLocks noChangeArrowheads="1"/>
            </p:cNvSpPr>
            <p:nvPr/>
          </p:nvSpPr>
          <p:spPr bwMode="auto">
            <a:xfrm>
              <a:off x="4308" y="2381"/>
              <a:ext cx="159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00" name="Oval 130"/>
            <p:cNvSpPr>
              <a:spLocks noChangeArrowheads="1"/>
            </p:cNvSpPr>
            <p:nvPr/>
          </p:nvSpPr>
          <p:spPr bwMode="auto">
            <a:xfrm>
              <a:off x="4485" y="2386"/>
              <a:ext cx="159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01" name="Oval 131"/>
            <p:cNvSpPr>
              <a:spLocks noChangeArrowheads="1"/>
            </p:cNvSpPr>
            <p:nvPr/>
          </p:nvSpPr>
          <p:spPr bwMode="auto">
            <a:xfrm>
              <a:off x="4662" y="2381"/>
              <a:ext cx="159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02" name="Rectangle 132"/>
            <p:cNvSpPr>
              <a:spLocks noChangeArrowheads="1"/>
            </p:cNvSpPr>
            <p:nvPr/>
          </p:nvSpPr>
          <p:spPr bwMode="auto">
            <a:xfrm>
              <a:off x="5060" y="1833"/>
              <a:ext cx="89" cy="762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</p:grpSp>
      <p:pic>
        <p:nvPicPr>
          <p:cNvPr id="137221" name="Picture 9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963613"/>
            <a:ext cx="5027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7224" name="Group 158"/>
          <p:cNvGrpSpPr>
            <a:grpSpLocks/>
          </p:cNvGrpSpPr>
          <p:nvPr/>
        </p:nvGrpSpPr>
        <p:grpSpPr bwMode="auto">
          <a:xfrm>
            <a:off x="2841626" y="1987551"/>
            <a:ext cx="1346201" cy="1133476"/>
            <a:chOff x="1824" y="1206"/>
            <a:chExt cx="848" cy="714"/>
          </a:xfrm>
        </p:grpSpPr>
        <p:sp>
          <p:nvSpPr>
            <p:cNvPr id="137263" name="Text Box 95"/>
            <p:cNvSpPr txBox="1">
              <a:spLocks noChangeArrowheads="1"/>
            </p:cNvSpPr>
            <p:nvPr/>
          </p:nvSpPr>
          <p:spPr bwMode="auto">
            <a:xfrm>
              <a:off x="1824" y="1583"/>
              <a:ext cx="848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Sender’</a:t>
              </a:r>
              <a:r>
                <a:rPr kumimoji="0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s mail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server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grpSp>
          <p:nvGrpSpPr>
            <p:cNvPr id="137264" name="Group 157"/>
            <p:cNvGrpSpPr>
              <a:grpSpLocks/>
            </p:cNvGrpSpPr>
            <p:nvPr/>
          </p:nvGrpSpPr>
          <p:grpSpPr bwMode="auto">
            <a:xfrm>
              <a:off x="1992" y="1206"/>
              <a:ext cx="510" cy="354"/>
              <a:chOff x="2070" y="2004"/>
              <a:chExt cx="510" cy="354"/>
            </a:xfrm>
          </p:grpSpPr>
          <p:sp>
            <p:nvSpPr>
              <p:cNvPr id="137265" name="Rectangle 94"/>
              <p:cNvSpPr>
                <a:spLocks noChangeArrowheads="1"/>
              </p:cNvSpPr>
              <p:nvPr/>
            </p:nvSpPr>
            <p:spPr bwMode="auto">
              <a:xfrm>
                <a:off x="2070" y="2004"/>
                <a:ext cx="510" cy="354"/>
              </a:xfrm>
              <a:prstGeom prst="rect">
                <a:avLst/>
              </a:prstGeom>
              <a:solidFill>
                <a:schemeClr val="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266" name="Rectangle 96"/>
              <p:cNvSpPr>
                <a:spLocks noChangeArrowheads="1"/>
              </p:cNvSpPr>
              <p:nvPr/>
            </p:nvSpPr>
            <p:spPr bwMode="auto">
              <a:xfrm>
                <a:off x="2094" y="2076"/>
                <a:ext cx="450" cy="120"/>
              </a:xfrm>
              <a:prstGeom prst="rect">
                <a:avLst/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267" name="Line 97"/>
              <p:cNvSpPr>
                <a:spLocks noChangeShapeType="1"/>
              </p:cNvSpPr>
              <p:nvPr/>
            </p:nvSpPr>
            <p:spPr bwMode="auto">
              <a:xfrm>
                <a:off x="2143" y="2104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268" name="Line 98"/>
              <p:cNvSpPr>
                <a:spLocks noChangeShapeType="1"/>
              </p:cNvSpPr>
              <p:nvPr/>
            </p:nvSpPr>
            <p:spPr bwMode="auto">
              <a:xfrm>
                <a:off x="2252" y="2103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269" name="Line 99"/>
              <p:cNvSpPr>
                <a:spLocks noChangeShapeType="1"/>
              </p:cNvSpPr>
              <p:nvPr/>
            </p:nvSpPr>
            <p:spPr bwMode="auto">
              <a:xfrm>
                <a:off x="2307" y="2105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270" name="Line 100"/>
              <p:cNvSpPr>
                <a:spLocks noChangeShapeType="1"/>
              </p:cNvSpPr>
              <p:nvPr/>
            </p:nvSpPr>
            <p:spPr bwMode="auto">
              <a:xfrm>
                <a:off x="2364" y="2103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271" name="Line 101"/>
              <p:cNvSpPr>
                <a:spLocks noChangeShapeType="1"/>
              </p:cNvSpPr>
              <p:nvPr/>
            </p:nvSpPr>
            <p:spPr bwMode="auto">
              <a:xfrm>
                <a:off x="2425" y="2103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272" name="Line 102"/>
              <p:cNvSpPr>
                <a:spLocks noChangeShapeType="1"/>
              </p:cNvSpPr>
              <p:nvPr/>
            </p:nvSpPr>
            <p:spPr bwMode="auto">
              <a:xfrm>
                <a:off x="2481" y="2103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273" name="Line 103"/>
              <p:cNvSpPr>
                <a:spLocks noChangeShapeType="1"/>
              </p:cNvSpPr>
              <p:nvPr/>
            </p:nvSpPr>
            <p:spPr bwMode="auto">
              <a:xfrm>
                <a:off x="2196" y="2104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274" name="Rectangle 104"/>
              <p:cNvSpPr>
                <a:spLocks noChangeArrowheads="1"/>
              </p:cNvSpPr>
              <p:nvPr/>
            </p:nvSpPr>
            <p:spPr bwMode="auto">
              <a:xfrm>
                <a:off x="2102" y="2243"/>
                <a:ext cx="64" cy="9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275" name="Rectangle 105"/>
              <p:cNvSpPr>
                <a:spLocks noChangeArrowheads="1"/>
              </p:cNvSpPr>
              <p:nvPr/>
            </p:nvSpPr>
            <p:spPr bwMode="auto">
              <a:xfrm>
                <a:off x="2188" y="2243"/>
                <a:ext cx="64" cy="9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276" name="Rectangle 106"/>
              <p:cNvSpPr>
                <a:spLocks noChangeArrowheads="1"/>
              </p:cNvSpPr>
              <p:nvPr/>
            </p:nvSpPr>
            <p:spPr bwMode="auto">
              <a:xfrm>
                <a:off x="2274" y="2242"/>
                <a:ext cx="64" cy="9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277" name="Rectangle 107"/>
              <p:cNvSpPr>
                <a:spLocks noChangeArrowheads="1"/>
              </p:cNvSpPr>
              <p:nvPr/>
            </p:nvSpPr>
            <p:spPr bwMode="auto">
              <a:xfrm>
                <a:off x="2371" y="2240"/>
                <a:ext cx="64" cy="9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278" name="Rectangle 108"/>
              <p:cNvSpPr>
                <a:spLocks noChangeArrowheads="1"/>
              </p:cNvSpPr>
              <p:nvPr/>
            </p:nvSpPr>
            <p:spPr bwMode="auto">
              <a:xfrm>
                <a:off x="2467" y="2240"/>
                <a:ext cx="64" cy="9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</p:grpSp>
      </p:grpSp>
      <p:sp>
        <p:nvSpPr>
          <p:cNvPr id="137225" name="Text Box 121"/>
          <p:cNvSpPr txBox="1">
            <a:spLocks noChangeArrowheads="1"/>
          </p:cNvSpPr>
          <p:nvPr/>
        </p:nvSpPr>
        <p:spPr bwMode="auto">
          <a:xfrm>
            <a:off x="2075690" y="1466850"/>
            <a:ext cx="7809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SMTP</a:t>
            </a:r>
          </a:p>
        </p:txBody>
      </p:sp>
      <p:sp>
        <p:nvSpPr>
          <p:cNvPr id="137226" name="Rectangle 153"/>
          <p:cNvSpPr>
            <a:spLocks noChangeArrowheads="1"/>
          </p:cNvSpPr>
          <p:nvPr/>
        </p:nvSpPr>
        <p:spPr bwMode="auto">
          <a:xfrm>
            <a:off x="3781425" y="1457325"/>
            <a:ext cx="85725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37227" name="Text Box 154"/>
          <p:cNvSpPr txBox="1">
            <a:spLocks noChangeArrowheads="1"/>
          </p:cNvSpPr>
          <p:nvPr/>
        </p:nvSpPr>
        <p:spPr bwMode="auto">
          <a:xfrm>
            <a:off x="3677477" y="1477963"/>
            <a:ext cx="7809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SMTP</a:t>
            </a:r>
          </a:p>
        </p:txBody>
      </p:sp>
      <p:sp>
        <p:nvSpPr>
          <p:cNvPr id="137228" name="Text Box 156"/>
          <p:cNvSpPr txBox="1">
            <a:spLocks noChangeArrowheads="1"/>
          </p:cNvSpPr>
          <p:nvPr/>
        </p:nvSpPr>
        <p:spPr bwMode="auto">
          <a:xfrm>
            <a:off x="5484813" y="1308100"/>
            <a:ext cx="1511300" cy="61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mail access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protocol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37229" name="Text Box 160"/>
          <p:cNvSpPr txBox="1">
            <a:spLocks noChangeArrowheads="1"/>
          </p:cNvSpPr>
          <p:nvPr/>
        </p:nvSpPr>
        <p:spPr bwMode="auto">
          <a:xfrm>
            <a:off x="4404764" y="2598738"/>
            <a:ext cx="147271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Receiver’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s mail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server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grpSp>
        <p:nvGrpSpPr>
          <p:cNvPr id="137230" name="Group 161"/>
          <p:cNvGrpSpPr>
            <a:grpSpLocks/>
          </p:cNvGrpSpPr>
          <p:nvPr/>
        </p:nvGrpSpPr>
        <p:grpSpPr bwMode="auto">
          <a:xfrm>
            <a:off x="4800600" y="2000250"/>
            <a:ext cx="809625" cy="561975"/>
            <a:chOff x="2070" y="2004"/>
            <a:chExt cx="510" cy="354"/>
          </a:xfrm>
        </p:grpSpPr>
        <p:sp>
          <p:nvSpPr>
            <p:cNvPr id="137249" name="Rectangle 162"/>
            <p:cNvSpPr>
              <a:spLocks noChangeArrowheads="1"/>
            </p:cNvSpPr>
            <p:nvPr/>
          </p:nvSpPr>
          <p:spPr bwMode="auto">
            <a:xfrm>
              <a:off x="2070" y="2004"/>
              <a:ext cx="510" cy="354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50" name="Rectangle 163"/>
            <p:cNvSpPr>
              <a:spLocks noChangeArrowheads="1"/>
            </p:cNvSpPr>
            <p:nvPr/>
          </p:nvSpPr>
          <p:spPr bwMode="auto">
            <a:xfrm>
              <a:off x="2094" y="2076"/>
              <a:ext cx="450" cy="120"/>
            </a:xfrm>
            <a:prstGeom prst="rect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51" name="Line 164"/>
            <p:cNvSpPr>
              <a:spLocks noChangeShapeType="1"/>
            </p:cNvSpPr>
            <p:nvPr/>
          </p:nvSpPr>
          <p:spPr bwMode="auto">
            <a:xfrm>
              <a:off x="2143" y="210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52" name="Line 165"/>
            <p:cNvSpPr>
              <a:spLocks noChangeShapeType="1"/>
            </p:cNvSpPr>
            <p:nvPr/>
          </p:nvSpPr>
          <p:spPr bwMode="auto">
            <a:xfrm>
              <a:off x="2252" y="210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53" name="Line 166"/>
            <p:cNvSpPr>
              <a:spLocks noChangeShapeType="1"/>
            </p:cNvSpPr>
            <p:nvPr/>
          </p:nvSpPr>
          <p:spPr bwMode="auto">
            <a:xfrm>
              <a:off x="2307" y="2105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54" name="Line 167"/>
            <p:cNvSpPr>
              <a:spLocks noChangeShapeType="1"/>
            </p:cNvSpPr>
            <p:nvPr/>
          </p:nvSpPr>
          <p:spPr bwMode="auto">
            <a:xfrm>
              <a:off x="2364" y="210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55" name="Line 168"/>
            <p:cNvSpPr>
              <a:spLocks noChangeShapeType="1"/>
            </p:cNvSpPr>
            <p:nvPr/>
          </p:nvSpPr>
          <p:spPr bwMode="auto">
            <a:xfrm>
              <a:off x="2425" y="210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56" name="Line 169"/>
            <p:cNvSpPr>
              <a:spLocks noChangeShapeType="1"/>
            </p:cNvSpPr>
            <p:nvPr/>
          </p:nvSpPr>
          <p:spPr bwMode="auto">
            <a:xfrm>
              <a:off x="2481" y="210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57" name="Line 170"/>
            <p:cNvSpPr>
              <a:spLocks noChangeShapeType="1"/>
            </p:cNvSpPr>
            <p:nvPr/>
          </p:nvSpPr>
          <p:spPr bwMode="auto">
            <a:xfrm>
              <a:off x="2196" y="210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58" name="Rectangle 171"/>
            <p:cNvSpPr>
              <a:spLocks noChangeArrowheads="1"/>
            </p:cNvSpPr>
            <p:nvPr/>
          </p:nvSpPr>
          <p:spPr bwMode="auto">
            <a:xfrm>
              <a:off x="2102" y="224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59" name="Rectangle 172"/>
            <p:cNvSpPr>
              <a:spLocks noChangeArrowheads="1"/>
            </p:cNvSpPr>
            <p:nvPr/>
          </p:nvSpPr>
          <p:spPr bwMode="auto">
            <a:xfrm>
              <a:off x="2188" y="224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60" name="Rectangle 173"/>
            <p:cNvSpPr>
              <a:spLocks noChangeArrowheads="1"/>
            </p:cNvSpPr>
            <p:nvPr/>
          </p:nvSpPr>
          <p:spPr bwMode="auto">
            <a:xfrm>
              <a:off x="2274" y="2242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61" name="Rectangle 174"/>
            <p:cNvSpPr>
              <a:spLocks noChangeArrowheads="1"/>
            </p:cNvSpPr>
            <p:nvPr/>
          </p:nvSpPr>
          <p:spPr bwMode="auto">
            <a:xfrm>
              <a:off x="2371" y="224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62" name="Rectangle 175"/>
            <p:cNvSpPr>
              <a:spLocks noChangeArrowheads="1"/>
            </p:cNvSpPr>
            <p:nvPr/>
          </p:nvSpPr>
          <p:spPr bwMode="auto">
            <a:xfrm>
              <a:off x="2467" y="224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</p:grpSp>
      <p:sp>
        <p:nvSpPr>
          <p:cNvPr id="137233" name="Line 94"/>
          <p:cNvSpPr>
            <a:spLocks noChangeShapeType="1"/>
          </p:cNvSpPr>
          <p:nvPr/>
        </p:nvSpPr>
        <p:spPr bwMode="auto">
          <a:xfrm>
            <a:off x="2003425" y="1905000"/>
            <a:ext cx="903288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234" name="Line 95"/>
          <p:cNvSpPr>
            <a:spLocks noChangeShapeType="1"/>
          </p:cNvSpPr>
          <p:nvPr/>
        </p:nvSpPr>
        <p:spPr bwMode="auto">
          <a:xfrm>
            <a:off x="3633788" y="1901825"/>
            <a:ext cx="903287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235" name="Line 96"/>
          <p:cNvSpPr>
            <a:spLocks noChangeShapeType="1"/>
          </p:cNvSpPr>
          <p:nvPr/>
        </p:nvSpPr>
        <p:spPr bwMode="auto">
          <a:xfrm>
            <a:off x="5253038" y="1898650"/>
            <a:ext cx="1697037" cy="1588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236" name="Text Box 156"/>
          <p:cNvSpPr txBox="1">
            <a:spLocks noChangeArrowheads="1"/>
          </p:cNvSpPr>
          <p:nvPr/>
        </p:nvSpPr>
        <p:spPr bwMode="auto">
          <a:xfrm>
            <a:off x="5800112" y="1927225"/>
            <a:ext cx="1131527" cy="56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(e.g., </a:t>
            </a:r>
            <a:r>
              <a:rPr kumimoji="0" lang="en-US" altLang="en-US" sz="1600" b="0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POP, 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        IMAP</a:t>
            </a: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)</a:t>
            </a:r>
          </a:p>
        </p:txBody>
      </p:sp>
      <p:grpSp>
        <p:nvGrpSpPr>
          <p:cNvPr id="137237" name="Group 166"/>
          <p:cNvGrpSpPr>
            <a:grpSpLocks/>
          </p:cNvGrpSpPr>
          <p:nvPr/>
        </p:nvGrpSpPr>
        <p:grpSpPr bwMode="auto">
          <a:xfrm>
            <a:off x="1085850" y="1419225"/>
            <a:ext cx="893763" cy="1054100"/>
            <a:chOff x="3586" y="550"/>
            <a:chExt cx="563" cy="664"/>
          </a:xfrm>
        </p:grpSpPr>
        <p:grpSp>
          <p:nvGrpSpPr>
            <p:cNvPr id="137244" name="Group 167"/>
            <p:cNvGrpSpPr>
              <a:grpSpLocks/>
            </p:cNvGrpSpPr>
            <p:nvPr/>
          </p:nvGrpSpPr>
          <p:grpSpPr bwMode="auto">
            <a:xfrm>
              <a:off x="3588" y="692"/>
              <a:ext cx="561" cy="522"/>
              <a:chOff x="-44" y="1473"/>
              <a:chExt cx="981" cy="1105"/>
            </a:xfrm>
          </p:grpSpPr>
          <p:pic>
            <p:nvPicPr>
              <p:cNvPr id="137247" name="Picture 168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7248" name="Freeform 169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24164 w 356"/>
                  <a:gd name="T3" fmla="*/ 1678 h 368"/>
                  <a:gd name="T4" fmla="*/ 28666 w 356"/>
                  <a:gd name="T5" fmla="*/ 34959 h 368"/>
                  <a:gd name="T6" fmla="*/ 6318 w 356"/>
                  <a:gd name="T7" fmla="*/ 43721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7245" name="Rectangle 115"/>
            <p:cNvSpPr>
              <a:spLocks noChangeArrowheads="1"/>
            </p:cNvSpPr>
            <p:nvPr/>
          </p:nvSpPr>
          <p:spPr bwMode="auto">
            <a:xfrm>
              <a:off x="3611" y="576"/>
              <a:ext cx="381" cy="330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46" name="Text Box 116"/>
            <p:cNvSpPr txBox="1">
              <a:spLocks noChangeArrowheads="1"/>
            </p:cNvSpPr>
            <p:nvPr/>
          </p:nvSpPr>
          <p:spPr bwMode="auto">
            <a:xfrm>
              <a:off x="3586" y="550"/>
              <a:ext cx="412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user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agent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37238" name="Group 172"/>
          <p:cNvGrpSpPr>
            <a:grpSpLocks/>
          </p:cNvGrpSpPr>
          <p:nvPr/>
        </p:nvGrpSpPr>
        <p:grpSpPr bwMode="auto">
          <a:xfrm>
            <a:off x="6986588" y="1422400"/>
            <a:ext cx="893762" cy="1054100"/>
            <a:chOff x="3586" y="550"/>
            <a:chExt cx="563" cy="664"/>
          </a:xfrm>
        </p:grpSpPr>
        <p:grpSp>
          <p:nvGrpSpPr>
            <p:cNvPr id="137239" name="Group 173"/>
            <p:cNvGrpSpPr>
              <a:grpSpLocks/>
            </p:cNvGrpSpPr>
            <p:nvPr/>
          </p:nvGrpSpPr>
          <p:grpSpPr bwMode="auto">
            <a:xfrm>
              <a:off x="3588" y="692"/>
              <a:ext cx="561" cy="522"/>
              <a:chOff x="-44" y="1473"/>
              <a:chExt cx="981" cy="1105"/>
            </a:xfrm>
          </p:grpSpPr>
          <p:pic>
            <p:nvPicPr>
              <p:cNvPr id="137242" name="Picture 174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7243" name="Freeform 175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24164 w 356"/>
                  <a:gd name="T3" fmla="*/ 1678 h 368"/>
                  <a:gd name="T4" fmla="*/ 28666 w 356"/>
                  <a:gd name="T5" fmla="*/ 34959 h 368"/>
                  <a:gd name="T6" fmla="*/ 6318 w 356"/>
                  <a:gd name="T7" fmla="*/ 43721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7240" name="Rectangle 115"/>
            <p:cNvSpPr>
              <a:spLocks noChangeArrowheads="1"/>
            </p:cNvSpPr>
            <p:nvPr/>
          </p:nvSpPr>
          <p:spPr bwMode="auto">
            <a:xfrm>
              <a:off x="3611" y="576"/>
              <a:ext cx="381" cy="330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41" name="Text Box 116"/>
            <p:cNvSpPr txBox="1">
              <a:spLocks noChangeArrowheads="1"/>
            </p:cNvSpPr>
            <p:nvPr/>
          </p:nvSpPr>
          <p:spPr bwMode="auto">
            <a:xfrm>
              <a:off x="3586" y="550"/>
              <a:ext cx="412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user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agent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</p:grpSp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5"/>
          <a:srcRect l="2784" t="7488" r="79529" b="51661"/>
          <a:stretch/>
        </p:blipFill>
        <p:spPr>
          <a:xfrm>
            <a:off x="337763" y="1515078"/>
            <a:ext cx="704199" cy="1005905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 rotWithShape="1">
          <a:blip r:embed="rId5"/>
          <a:srcRect l="75203" r="3135" b="51661"/>
          <a:stretch/>
        </p:blipFill>
        <p:spPr>
          <a:xfrm>
            <a:off x="7880350" y="1480073"/>
            <a:ext cx="815938" cy="112607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58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5" grpId="0"/>
      <p:bldP spid="137228" grpId="0"/>
      <p:bldP spid="137233" grpId="0" animBg="1"/>
      <p:bldP spid="137235" grpId="0" animBg="1"/>
      <p:bldP spid="13723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286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Outline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406525"/>
            <a:ext cx="9144001" cy="4648200"/>
          </a:xfrm>
        </p:spPr>
        <p:txBody>
          <a:bodyPr/>
          <a:lstStyle/>
          <a:p>
            <a:pPr lvl="1" eaLnBrk="1" hangingPunct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 Principles of network applications</a:t>
            </a:r>
          </a:p>
          <a:p>
            <a:pPr lvl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Web and HTTP</a:t>
            </a:r>
          </a:p>
          <a:p>
            <a:pPr lvl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 Electronic Mail (SMTP, POP3, IMAP)</a:t>
            </a:r>
          </a:p>
          <a:p>
            <a:pPr lvl="1">
              <a:buFont typeface="Wingdings" charset="2"/>
              <a:buChar char="q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 DNS</a:t>
            </a:r>
            <a:endParaRPr lang="en-US" altLang="en-US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47247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259C5E-1005-29C6-D3BC-8C60FB3A5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87500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7B0DF7-46D9-3B4A-86CF-5E2ECCED1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41" y="373001"/>
            <a:ext cx="1585241" cy="1121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ACE0A5-D730-7643-9C5D-7E3DC144C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90" y="1718771"/>
            <a:ext cx="1585241" cy="11215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AE3B9B-6EDF-5044-80D6-83800953D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960" y="817286"/>
            <a:ext cx="1585241" cy="11215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7F8815-AB58-F440-BB6B-E220B0EA1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482" y="2054568"/>
            <a:ext cx="1585241" cy="11215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6A3E6A-401C-3842-A2DB-DD48AA1CD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281" y="3914112"/>
            <a:ext cx="1585241" cy="11215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37A7C7-244F-6442-9E28-EE5E2A294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230" y="5259882"/>
            <a:ext cx="1585241" cy="11215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A1EAB2-5C85-0343-A156-8DC9B44B9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358397"/>
            <a:ext cx="1585241" cy="11215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91D206-AA11-3149-82D1-F825AC65C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0522" y="5595679"/>
            <a:ext cx="1585241" cy="112154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0D0CE75-CA5A-EB40-9AC7-D541DCF5B417}"/>
              </a:ext>
            </a:extLst>
          </p:cNvPr>
          <p:cNvCxnSpPr>
            <a:cxnSpLocks/>
          </p:cNvCxnSpPr>
          <p:nvPr/>
        </p:nvCxnSpPr>
        <p:spPr>
          <a:xfrm>
            <a:off x="1836361" y="1421844"/>
            <a:ext cx="428599" cy="840909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19F03B-1A9D-244D-A9DE-5372F7C57A44}"/>
              </a:ext>
            </a:extLst>
          </p:cNvPr>
          <p:cNvCxnSpPr>
            <a:cxnSpLocks/>
          </p:cNvCxnSpPr>
          <p:nvPr/>
        </p:nvCxnSpPr>
        <p:spPr>
          <a:xfrm flipV="1">
            <a:off x="1472339" y="1494546"/>
            <a:ext cx="294092" cy="347752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EAB991D-805C-7A43-BF42-E3D42BA72731}"/>
              </a:ext>
            </a:extLst>
          </p:cNvPr>
          <p:cNvCxnSpPr>
            <a:cxnSpLocks/>
          </p:cNvCxnSpPr>
          <p:nvPr/>
        </p:nvCxnSpPr>
        <p:spPr>
          <a:xfrm flipH="1">
            <a:off x="4073471" y="4979873"/>
            <a:ext cx="170105" cy="500069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9CFEB47-1A82-7C4D-BB4D-A5322EC95D79}"/>
              </a:ext>
            </a:extLst>
          </p:cNvPr>
          <p:cNvCxnSpPr>
            <a:cxnSpLocks/>
          </p:cNvCxnSpPr>
          <p:nvPr/>
        </p:nvCxnSpPr>
        <p:spPr>
          <a:xfrm>
            <a:off x="4259263" y="5009847"/>
            <a:ext cx="312737" cy="763809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F5B4991-3CF1-254D-8981-09C073ED59F7}"/>
              </a:ext>
            </a:extLst>
          </p:cNvPr>
          <p:cNvCxnSpPr>
            <a:cxnSpLocks/>
          </p:cNvCxnSpPr>
          <p:nvPr/>
        </p:nvCxnSpPr>
        <p:spPr>
          <a:xfrm>
            <a:off x="4314893" y="4979873"/>
            <a:ext cx="442899" cy="280009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344418E9-5BCC-A543-83B6-3C5AE2B75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040" y="228141"/>
            <a:ext cx="1883444" cy="144028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22F7E71-A3F7-EC44-9C75-834B89D62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73001"/>
            <a:ext cx="1286417" cy="98373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0F78197-52BB-2542-BAB8-47CDCABE8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6901" y="3121957"/>
            <a:ext cx="2071788" cy="158431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7D4A3D-D79A-8544-B3F7-0D0EF95F5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8" y="4146734"/>
            <a:ext cx="1415059" cy="1082105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4DA7F89-CD53-1244-98C3-64DDC24ACB44}"/>
              </a:ext>
            </a:extLst>
          </p:cNvPr>
          <p:cNvCxnSpPr>
            <a:cxnSpLocks/>
          </p:cNvCxnSpPr>
          <p:nvPr/>
        </p:nvCxnSpPr>
        <p:spPr>
          <a:xfrm>
            <a:off x="3533614" y="3121957"/>
            <a:ext cx="316587" cy="792155"/>
          </a:xfrm>
          <a:prstGeom prst="line">
            <a:avLst/>
          </a:prstGeom>
          <a:ln w="698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34B42F0-6128-4A44-8CB3-D6E3C9B84BAA}"/>
              </a:ext>
            </a:extLst>
          </p:cNvPr>
          <p:cNvCxnSpPr>
            <a:cxnSpLocks/>
          </p:cNvCxnSpPr>
          <p:nvPr/>
        </p:nvCxnSpPr>
        <p:spPr>
          <a:xfrm flipV="1">
            <a:off x="1224366" y="2840316"/>
            <a:ext cx="247973" cy="1518082"/>
          </a:xfrm>
          <a:prstGeom prst="line">
            <a:avLst/>
          </a:prstGeom>
          <a:ln w="698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77DE26A-FCB9-9F4C-BC43-79A548695763}"/>
              </a:ext>
            </a:extLst>
          </p:cNvPr>
          <p:cNvCxnSpPr>
            <a:cxnSpLocks/>
          </p:cNvCxnSpPr>
          <p:nvPr/>
        </p:nvCxnSpPr>
        <p:spPr>
          <a:xfrm flipV="1">
            <a:off x="7820762" y="1718771"/>
            <a:ext cx="98872" cy="1403186"/>
          </a:xfrm>
          <a:prstGeom prst="line">
            <a:avLst/>
          </a:prstGeom>
          <a:ln w="698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CF5E88B-AE16-E346-A1EE-B77CED6BDDFE}"/>
              </a:ext>
            </a:extLst>
          </p:cNvPr>
          <p:cNvCxnSpPr>
            <a:cxnSpLocks/>
          </p:cNvCxnSpPr>
          <p:nvPr/>
        </p:nvCxnSpPr>
        <p:spPr>
          <a:xfrm flipV="1">
            <a:off x="4012253" y="1352975"/>
            <a:ext cx="1483026" cy="2561137"/>
          </a:xfrm>
          <a:prstGeom prst="line">
            <a:avLst/>
          </a:prstGeom>
          <a:ln w="698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C40ED01-F750-7246-9BD8-EDA3156A68B9}"/>
              </a:ext>
            </a:extLst>
          </p:cNvPr>
          <p:cNvCxnSpPr>
            <a:cxnSpLocks/>
          </p:cNvCxnSpPr>
          <p:nvPr/>
        </p:nvCxnSpPr>
        <p:spPr>
          <a:xfrm flipH="1" flipV="1">
            <a:off x="5718621" y="1352975"/>
            <a:ext cx="1523558" cy="1841342"/>
          </a:xfrm>
          <a:prstGeom prst="line">
            <a:avLst/>
          </a:prstGeom>
          <a:ln w="698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89671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3977" y="7425685"/>
            <a:ext cx="974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MOOCs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427955" y="7415857"/>
            <a:ext cx="17302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Online Content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966903" y="7420777"/>
            <a:ext cx="17358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Search Engines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5772" cy="6867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2860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3977" y="7425685"/>
            <a:ext cx="974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MOOCs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427955" y="7415857"/>
            <a:ext cx="17302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Online Content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966903" y="7420777"/>
            <a:ext cx="17358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Search Engines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472" y="1972833"/>
            <a:ext cx="3887182" cy="2912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D67FF5-95D7-4046-80C5-656B1CE2A4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353"/>
          <a:stretch/>
        </p:blipFill>
        <p:spPr>
          <a:xfrm>
            <a:off x="6450980" y="249436"/>
            <a:ext cx="2693020" cy="1973260"/>
          </a:xfrm>
          <a:prstGeom prst="rect">
            <a:avLst/>
          </a:prstGeom>
        </p:spPr>
      </p:pic>
      <p:cxnSp>
        <p:nvCxnSpPr>
          <p:cNvPr id="5" name="Elbow Connector 4">
            <a:extLst>
              <a:ext uri="{FF2B5EF4-FFF2-40B4-BE49-F238E27FC236}">
                <a16:creationId xmlns:a16="http://schemas.microsoft.com/office/drawing/2014/main" id="{F0AADF44-841B-8A4E-90C7-C618A0880E19}"/>
              </a:ext>
            </a:extLst>
          </p:cNvPr>
          <p:cNvCxnSpPr>
            <a:cxnSpLocks/>
            <a:stCxn id="7" idx="3"/>
            <a:endCxn id="2" idx="2"/>
          </p:cNvCxnSpPr>
          <p:nvPr/>
        </p:nvCxnSpPr>
        <p:spPr>
          <a:xfrm flipV="1">
            <a:off x="6236654" y="2222696"/>
            <a:ext cx="1560836" cy="1206304"/>
          </a:xfrm>
          <a:prstGeom prst="bentConnector2">
            <a:avLst/>
          </a:prstGeom>
          <a:ln w="635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EFEDC07E-A7DB-D54C-A195-58971B0494A5}"/>
              </a:ext>
            </a:extLst>
          </p:cNvPr>
          <p:cNvCxnSpPr>
            <a:cxnSpLocks/>
          </p:cNvCxnSpPr>
          <p:nvPr/>
        </p:nvCxnSpPr>
        <p:spPr>
          <a:xfrm rot="16200000" flipH="1">
            <a:off x="936689" y="2020120"/>
            <a:ext cx="1456167" cy="1361591"/>
          </a:xfrm>
          <a:prstGeom prst="bentConnector3">
            <a:avLst>
              <a:gd name="adj1" fmla="val 100236"/>
            </a:avLst>
          </a:prstGeom>
          <a:ln w="635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F2D4FF8-4689-F640-8DEF-3B3D43A683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953"/>
          <a:stretch/>
        </p:blipFill>
        <p:spPr>
          <a:xfrm>
            <a:off x="203053" y="141829"/>
            <a:ext cx="1557945" cy="218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940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9BCF1-02B7-9529-5A4B-2FAE25144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Rectangle 2">
            <a:extLst>
              <a:ext uri="{FF2B5EF4-FFF2-40B4-BE49-F238E27FC236}">
                <a16:creationId xmlns:a16="http://schemas.microsoft.com/office/drawing/2014/main" id="{83647ECB-4F7A-81C9-24ED-38F40AD4C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14" y="190500"/>
            <a:ext cx="83820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0" i="0">
                <a:solidFill>
                  <a:srgbClr val="80000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 Light" charset="0"/>
                <a:ea typeface="ＭＳ Ｐゴシック" charset="-128"/>
                <a:cs typeface="Calibri Light" charset="0"/>
              </a:rPr>
              <a:t>What’</a:t>
            </a:r>
            <a:r>
              <a:rPr kumimoji="0" lang="en-US" altLang="ja-JP" sz="3600" b="0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 Light" charset="0"/>
                <a:ea typeface="ＭＳ Ｐゴシック" charset="-128"/>
                <a:cs typeface="Calibri Light" charset="0"/>
              </a:rPr>
              <a:t>s the Internet?</a:t>
            </a:r>
            <a:endParaRPr kumimoji="0" lang="en-US" altLang="en-US" sz="4000" b="0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 Light" charset="0"/>
              <a:ea typeface="ＭＳ Ｐゴシック" charset="-128"/>
              <a:cs typeface="Calibri Light" charset="0"/>
            </a:endParaRPr>
          </a:p>
        </p:txBody>
      </p:sp>
      <p:pic>
        <p:nvPicPr>
          <p:cNvPr id="4" name="p.mp4">
            <a:hlinkClick r:id="" action="ppaction://media"/>
            <a:extLst>
              <a:ext uri="{FF2B5EF4-FFF2-40B4-BE49-F238E27FC236}">
                <a16:creationId xmlns:a16="http://schemas.microsoft.com/office/drawing/2014/main" id="{0B6A3E6E-F195-2378-D309-AB44DA4696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0031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0CFB685E-7CC3-B744-9577-96B3DC237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Prefix highjack</a:t>
            </a:r>
          </a:p>
        </p:txBody>
      </p:sp>
      <p:pic>
        <p:nvPicPr>
          <p:cNvPr id="35842" name="Content Placeholder 4">
            <a:extLst>
              <a:ext uri="{FF2B5EF4-FFF2-40B4-BE49-F238E27FC236}">
                <a16:creationId xmlns:a16="http://schemas.microsoft.com/office/drawing/2014/main" id="{D9DD6FF1-5BAB-094D-89D3-EED3580110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" b="1727"/>
          <a:stretch>
            <a:fillRect/>
          </a:stretch>
        </p:blipFill>
        <p:spPr>
          <a:xfrm>
            <a:off x="79375" y="1123950"/>
            <a:ext cx="9907588" cy="5734050"/>
          </a:xfrm>
        </p:spPr>
      </p:pic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F9CC188E-03A4-F641-9DA4-CA215C2EE8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534F1-4C57-604A-9D4A-45F1CFEC621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5844" name="TextBox 7">
            <a:extLst>
              <a:ext uri="{FF2B5EF4-FFF2-40B4-BE49-F238E27FC236}">
                <a16:creationId xmlns:a16="http://schemas.microsoft.com/office/drawing/2014/main" id="{ED7E961E-8DC5-E443-A539-8FA9CB7EB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3" y="6445250"/>
            <a:ext cx="5522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http://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queue.acm.org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/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detail.cfm?id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=2668966</a:t>
            </a:r>
          </a:p>
        </p:txBody>
      </p:sp>
    </p:spTree>
    <p:extLst>
      <p:ext uri="{BB962C8B-B14F-4D97-AF65-F5344CB8AC3E}">
        <p14:creationId xmlns:p14="http://schemas.microsoft.com/office/powerpoint/2010/main" val="3496479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A7FBBCC7-876B-5049-9F7E-1F1248AF86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>
                <a:ea typeface="ＭＳ Ｐゴシック" panose="020B0600070205080204" pitchFamily="34" charset="-128"/>
              </a:rPr>
              <a:t>Sub-Prefix Hijacking</a:t>
            </a:r>
          </a:p>
        </p:txBody>
      </p:sp>
      <p:sp>
        <p:nvSpPr>
          <p:cNvPr id="1595427" name="Rectangle 35">
            <a:extLst>
              <a:ext uri="{FF2B5EF4-FFF2-40B4-BE49-F238E27FC236}">
                <a16:creationId xmlns:a16="http://schemas.microsoft.com/office/drawing/2014/main" id="{877EEDCB-2053-474D-9134-3D897AB647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5387975"/>
            <a:ext cx="8458200" cy="13176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Originating a more-specific prefix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Every AS picks the bogus route for that prefix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Traffic follows the longest matching prefix</a:t>
            </a:r>
          </a:p>
        </p:txBody>
      </p:sp>
      <p:sp>
        <p:nvSpPr>
          <p:cNvPr id="33795" name="Slide Number Placeholder 3">
            <a:extLst>
              <a:ext uri="{FF2B5EF4-FFF2-40B4-BE49-F238E27FC236}">
                <a16:creationId xmlns:a16="http://schemas.microsoft.com/office/drawing/2014/main" id="{A0929B77-B2A5-A447-8EA4-C8CD76BEDD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54B5B-F2E3-3745-A4F5-7B196B09146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grpSp>
        <p:nvGrpSpPr>
          <p:cNvPr id="33796" name="Group 3">
            <a:extLst>
              <a:ext uri="{FF2B5EF4-FFF2-40B4-BE49-F238E27FC236}">
                <a16:creationId xmlns:a16="http://schemas.microsoft.com/office/drawing/2014/main" id="{08E1B4CA-ACAB-4F40-A48A-1714B48882D3}"/>
              </a:ext>
            </a:extLst>
          </p:cNvPr>
          <p:cNvGrpSpPr>
            <a:grpSpLocks/>
          </p:cNvGrpSpPr>
          <p:nvPr/>
        </p:nvGrpSpPr>
        <p:grpSpPr bwMode="auto">
          <a:xfrm>
            <a:off x="454025" y="1193800"/>
            <a:ext cx="8447088" cy="3986213"/>
            <a:chOff x="516" y="945"/>
            <a:chExt cx="5004" cy="3195"/>
          </a:xfrm>
        </p:grpSpPr>
        <p:graphicFrame>
          <p:nvGraphicFramePr>
            <p:cNvPr id="33803" name="Object 4">
              <a:extLst>
                <a:ext uri="{FF2B5EF4-FFF2-40B4-BE49-F238E27FC236}">
                  <a16:creationId xmlns:a16="http://schemas.microsoft.com/office/drawing/2014/main" id="{3A02DB0E-5161-B847-9FE9-2CBBC72C987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57" y="1338"/>
            <a:ext cx="1668" cy="12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3" imgW="1270000" imgH="927100" progId="MSPhotoEd.3">
                    <p:embed/>
                  </p:oleObj>
                </mc:Choice>
                <mc:Fallback>
                  <p:oleObj name="Photo Editor Photo" r:id="rId3" imgW="1270000" imgH="927100" progId="MSPhotoEd.3">
                    <p:embed/>
                    <p:pic>
                      <p:nvPicPr>
                        <p:cNvPr id="33803" name="Object 4">
                          <a:extLst>
                            <a:ext uri="{FF2B5EF4-FFF2-40B4-BE49-F238E27FC236}">
                              <a16:creationId xmlns:a16="http://schemas.microsoft.com/office/drawing/2014/main" id="{3A02DB0E-5161-B847-9FE9-2CBBC72C987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7" y="1338"/>
                          <a:ext cx="1668" cy="12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804" name="Object 5">
              <a:extLst>
                <a:ext uri="{FF2B5EF4-FFF2-40B4-BE49-F238E27FC236}">
                  <a16:creationId xmlns:a16="http://schemas.microsoft.com/office/drawing/2014/main" id="{95F7813C-DF09-E341-8F79-03106C7B4BD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07" y="945"/>
            <a:ext cx="1671" cy="13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5" imgW="1270000" imgH="927100" progId="MSPhotoEd.3">
                    <p:embed/>
                  </p:oleObj>
                </mc:Choice>
                <mc:Fallback>
                  <p:oleObj name="Photo Editor Photo" r:id="rId5" imgW="1270000" imgH="927100" progId="MSPhotoEd.3">
                    <p:embed/>
                    <p:pic>
                      <p:nvPicPr>
                        <p:cNvPr id="33804" name="Object 5">
                          <a:extLst>
                            <a:ext uri="{FF2B5EF4-FFF2-40B4-BE49-F238E27FC236}">
                              <a16:creationId xmlns:a16="http://schemas.microsoft.com/office/drawing/2014/main" id="{95F7813C-DF09-E341-8F79-03106C7B4BD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07" y="945"/>
                          <a:ext cx="1671" cy="13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805" name="Object 6">
              <a:extLst>
                <a:ext uri="{FF2B5EF4-FFF2-40B4-BE49-F238E27FC236}">
                  <a16:creationId xmlns:a16="http://schemas.microsoft.com/office/drawing/2014/main" id="{446B0AA3-0139-E449-94FB-849F4582568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553" y="2517"/>
            <a:ext cx="1671" cy="13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6" imgW="1270000" imgH="927100" progId="MSPhotoEd.3">
                    <p:embed/>
                  </p:oleObj>
                </mc:Choice>
                <mc:Fallback>
                  <p:oleObj name="Photo Editor Photo" r:id="rId6" imgW="1270000" imgH="927100" progId="MSPhotoEd.3">
                    <p:embed/>
                    <p:pic>
                      <p:nvPicPr>
                        <p:cNvPr id="33805" name="Object 6">
                          <a:extLst>
                            <a:ext uri="{FF2B5EF4-FFF2-40B4-BE49-F238E27FC236}">
                              <a16:creationId xmlns:a16="http://schemas.microsoft.com/office/drawing/2014/main" id="{446B0AA3-0139-E449-94FB-849F4582568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53" y="2517"/>
                          <a:ext cx="1671" cy="13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95399" name="Text Box 7">
              <a:extLst>
                <a:ext uri="{FF2B5EF4-FFF2-40B4-BE49-F238E27FC236}">
                  <a16:creationId xmlns:a16="http://schemas.microsoft.com/office/drawing/2014/main" id="{DCB56BDD-781A-0548-B9AA-D81933B014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4" y="3048"/>
              <a:ext cx="109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graphicFrame>
          <p:nvGraphicFramePr>
            <p:cNvPr id="33807" name="Object 8">
              <a:extLst>
                <a:ext uri="{FF2B5EF4-FFF2-40B4-BE49-F238E27FC236}">
                  <a16:creationId xmlns:a16="http://schemas.microsoft.com/office/drawing/2014/main" id="{83DF93E1-EF1D-A740-9EAF-197313FC6A0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99" y="2647"/>
            <a:ext cx="813" cy="6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8" imgW="1270000" imgH="927100" progId="MSPhotoEd.3">
                    <p:embed/>
                  </p:oleObj>
                </mc:Choice>
                <mc:Fallback>
                  <p:oleObj name="Photo Editor Photo" r:id="rId8" imgW="1270000" imgH="927100" progId="MSPhotoEd.3">
                    <p:embed/>
                    <p:pic>
                      <p:nvPicPr>
                        <p:cNvPr id="33807" name="Object 8">
                          <a:extLst>
                            <a:ext uri="{FF2B5EF4-FFF2-40B4-BE49-F238E27FC236}">
                              <a16:creationId xmlns:a16="http://schemas.microsoft.com/office/drawing/2014/main" id="{83DF93E1-EF1D-A740-9EAF-197313FC6A0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9" y="2647"/>
                          <a:ext cx="813" cy="6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808" name="Object 9">
              <a:extLst>
                <a:ext uri="{FF2B5EF4-FFF2-40B4-BE49-F238E27FC236}">
                  <a16:creationId xmlns:a16="http://schemas.microsoft.com/office/drawing/2014/main" id="{25D239BF-836B-7040-82B1-BA116BEE41E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16" y="3501"/>
            <a:ext cx="525" cy="4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9" imgW="1270000" imgH="927100" progId="MSPhotoEd.3">
                    <p:embed/>
                  </p:oleObj>
                </mc:Choice>
                <mc:Fallback>
                  <p:oleObj name="Photo Editor Photo" r:id="rId9" imgW="1270000" imgH="927100" progId="MSPhotoEd.3">
                    <p:embed/>
                    <p:pic>
                      <p:nvPicPr>
                        <p:cNvPr id="33808" name="Object 9">
                          <a:extLst>
                            <a:ext uri="{FF2B5EF4-FFF2-40B4-BE49-F238E27FC236}">
                              <a16:creationId xmlns:a16="http://schemas.microsoft.com/office/drawing/2014/main" id="{25D239BF-836B-7040-82B1-BA116BEE41E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6" y="3501"/>
                          <a:ext cx="525" cy="44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809" name="Object 10">
              <a:extLst>
                <a:ext uri="{FF2B5EF4-FFF2-40B4-BE49-F238E27FC236}">
                  <a16:creationId xmlns:a16="http://schemas.microsoft.com/office/drawing/2014/main" id="{75E45FF3-52DF-AE49-B0A5-210B242C317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04" y="2086"/>
            <a:ext cx="813" cy="6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10" imgW="1270000" imgH="927100" progId="MSPhotoEd.3">
                    <p:embed/>
                  </p:oleObj>
                </mc:Choice>
                <mc:Fallback>
                  <p:oleObj name="Photo Editor Photo" r:id="rId10" imgW="1270000" imgH="927100" progId="MSPhotoEd.3">
                    <p:embed/>
                    <p:pic>
                      <p:nvPicPr>
                        <p:cNvPr id="33809" name="Object 10">
                          <a:extLst>
                            <a:ext uri="{FF2B5EF4-FFF2-40B4-BE49-F238E27FC236}">
                              <a16:creationId xmlns:a16="http://schemas.microsoft.com/office/drawing/2014/main" id="{75E45FF3-52DF-AE49-B0A5-210B242C317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04" y="2086"/>
                          <a:ext cx="813" cy="6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810" name="Object 11">
              <a:extLst>
                <a:ext uri="{FF2B5EF4-FFF2-40B4-BE49-F238E27FC236}">
                  <a16:creationId xmlns:a16="http://schemas.microsoft.com/office/drawing/2014/main" id="{0E5AE5CA-8D0C-8B43-942C-FDFE1349F96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995" y="2922"/>
            <a:ext cx="525" cy="4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11" imgW="1270000" imgH="927100" progId="MSPhotoEd.3">
                    <p:embed/>
                  </p:oleObj>
                </mc:Choice>
                <mc:Fallback>
                  <p:oleObj name="Photo Editor Photo" r:id="rId11" imgW="1270000" imgH="927100" progId="MSPhotoEd.3">
                    <p:embed/>
                    <p:pic>
                      <p:nvPicPr>
                        <p:cNvPr id="33810" name="Object 11">
                          <a:extLst>
                            <a:ext uri="{FF2B5EF4-FFF2-40B4-BE49-F238E27FC236}">
                              <a16:creationId xmlns:a16="http://schemas.microsoft.com/office/drawing/2014/main" id="{0E5AE5CA-8D0C-8B43-942C-FDFE1349F96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95" y="2922"/>
                          <a:ext cx="525" cy="44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95404" name="Line 12">
              <a:extLst>
                <a:ext uri="{FF2B5EF4-FFF2-40B4-BE49-F238E27FC236}">
                  <a16:creationId xmlns:a16="http://schemas.microsoft.com/office/drawing/2014/main" id="{275E1D08-6923-D148-8A35-BD6422411A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37" y="3240"/>
              <a:ext cx="118" cy="29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95405" name="Line 13">
              <a:extLst>
                <a:ext uri="{FF2B5EF4-FFF2-40B4-BE49-F238E27FC236}">
                  <a16:creationId xmlns:a16="http://schemas.microsoft.com/office/drawing/2014/main" id="{2751A72F-669D-CD41-93AB-EFF8A0BCAB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35" y="2439"/>
              <a:ext cx="81" cy="27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95406" name="Line 14">
              <a:extLst>
                <a:ext uri="{FF2B5EF4-FFF2-40B4-BE49-F238E27FC236}">
                  <a16:creationId xmlns:a16="http://schemas.microsoft.com/office/drawing/2014/main" id="{B17F407C-F104-2B45-AAF5-7062F5D237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87" y="1566"/>
              <a:ext cx="837" cy="13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95407" name="Line 15">
              <a:extLst>
                <a:ext uri="{FF2B5EF4-FFF2-40B4-BE49-F238E27FC236}">
                  <a16:creationId xmlns:a16="http://schemas.microsoft.com/office/drawing/2014/main" id="{67E6C853-BA4B-0544-89AC-F1D1C5E2B9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53" y="2368"/>
              <a:ext cx="891" cy="46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95408" name="Line 16">
              <a:extLst>
                <a:ext uri="{FF2B5EF4-FFF2-40B4-BE49-F238E27FC236}">
                  <a16:creationId xmlns:a16="http://schemas.microsoft.com/office/drawing/2014/main" id="{851731CF-D3C4-D644-B2A3-33052EE8E5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73" y="1736"/>
              <a:ext cx="396" cy="40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95409" name="Line 17">
              <a:extLst>
                <a:ext uri="{FF2B5EF4-FFF2-40B4-BE49-F238E27FC236}">
                  <a16:creationId xmlns:a16="http://schemas.microsoft.com/office/drawing/2014/main" id="{52C266E3-4001-A14D-9EB0-EF32B599DF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86" y="2691"/>
              <a:ext cx="540" cy="3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95410" name="Line 18">
              <a:extLst>
                <a:ext uri="{FF2B5EF4-FFF2-40B4-BE49-F238E27FC236}">
                  <a16:creationId xmlns:a16="http://schemas.microsoft.com/office/drawing/2014/main" id="{495E4CA9-D03C-F645-B88F-072B5EBBFB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69" y="2717"/>
              <a:ext cx="225" cy="28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95411" name="Line 19">
              <a:extLst>
                <a:ext uri="{FF2B5EF4-FFF2-40B4-BE49-F238E27FC236}">
                  <a16:creationId xmlns:a16="http://schemas.microsoft.com/office/drawing/2014/main" id="{A7850CBF-3DEA-5C4A-9027-D7A64354B9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6" y="3329"/>
              <a:ext cx="0" cy="2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95412" name="Line 20">
              <a:extLst>
                <a:ext uri="{FF2B5EF4-FFF2-40B4-BE49-F238E27FC236}">
                  <a16:creationId xmlns:a16="http://schemas.microsoft.com/office/drawing/2014/main" id="{E412CB9C-8C21-F140-B208-DA2C1F6A77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4" y="3924"/>
              <a:ext cx="0" cy="2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95413" name="Line 21">
              <a:extLst>
                <a:ext uri="{FF2B5EF4-FFF2-40B4-BE49-F238E27FC236}">
                  <a16:creationId xmlns:a16="http://schemas.microsoft.com/office/drawing/2014/main" id="{06AAAE62-95AA-2840-A404-95F9CC3E2D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48" y="2142"/>
              <a:ext cx="22" cy="51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95414" name="Text Box 22">
              <a:extLst>
                <a:ext uri="{FF2B5EF4-FFF2-40B4-BE49-F238E27FC236}">
                  <a16:creationId xmlns:a16="http://schemas.microsoft.com/office/drawing/2014/main" id="{96C0D1D7-EE59-694E-929B-070AB3DD1C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" y="3562"/>
              <a:ext cx="182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ＭＳ Ｐゴシック" charset="0"/>
                </a:rPr>
                <a:t>1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95415" name="Text Box 23">
              <a:extLst>
                <a:ext uri="{FF2B5EF4-FFF2-40B4-BE49-F238E27FC236}">
                  <a16:creationId xmlns:a16="http://schemas.microsoft.com/office/drawing/2014/main" id="{27B26B62-2754-1C47-88F5-5AC86E6BFC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0" y="2823"/>
              <a:ext cx="18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ＭＳ Ｐゴシック" charset="0"/>
                </a:rPr>
                <a:t>2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95416" name="Text Box 24">
              <a:extLst>
                <a:ext uri="{FF2B5EF4-FFF2-40B4-BE49-F238E27FC236}">
                  <a16:creationId xmlns:a16="http://schemas.microsoft.com/office/drawing/2014/main" id="{134F47F7-D6AE-2644-82B1-E7724B0A4E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7" y="1798"/>
              <a:ext cx="18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ＭＳ Ｐゴシック" charset="0"/>
                </a:rPr>
                <a:t>3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95417" name="Text Box 25">
              <a:extLst>
                <a:ext uri="{FF2B5EF4-FFF2-40B4-BE49-F238E27FC236}">
                  <a16:creationId xmlns:a16="http://schemas.microsoft.com/office/drawing/2014/main" id="{B891E004-1AC7-1842-BB4E-0D03970DA0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3" y="1455"/>
              <a:ext cx="182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ＭＳ Ｐゴシック" charset="0"/>
                </a:rPr>
                <a:t>4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95418" name="Text Box 26">
              <a:extLst>
                <a:ext uri="{FF2B5EF4-FFF2-40B4-BE49-F238E27FC236}">
                  <a16:creationId xmlns:a16="http://schemas.microsoft.com/office/drawing/2014/main" id="{BC01F2BC-41D7-3847-B510-27FC43E081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3" y="2275"/>
              <a:ext cx="18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ＭＳ Ｐゴシック" charset="0"/>
                </a:rPr>
                <a:t>5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95419" name="Text Box 27">
              <a:extLst>
                <a:ext uri="{FF2B5EF4-FFF2-40B4-BE49-F238E27FC236}">
                  <a16:creationId xmlns:a16="http://schemas.microsoft.com/office/drawing/2014/main" id="{BB9D9963-B0BB-9946-B3AC-919F5C35FA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4" y="2985"/>
              <a:ext cx="18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ＭＳ Ｐゴシック" charset="0"/>
                </a:rPr>
                <a:t>6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95420" name="Text Box 28">
              <a:extLst>
                <a:ext uri="{FF2B5EF4-FFF2-40B4-BE49-F238E27FC236}">
                  <a16:creationId xmlns:a16="http://schemas.microsoft.com/office/drawing/2014/main" id="{0B7B9B2A-1225-254A-99F7-EAD514CE19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4" y="2994"/>
              <a:ext cx="18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ＭＳ Ｐゴシック" charset="0"/>
                </a:rPr>
                <a:t>7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595421" name="Text Box 29">
            <a:extLst>
              <a:ext uri="{FF2B5EF4-FFF2-40B4-BE49-F238E27FC236}">
                <a16:creationId xmlns:a16="http://schemas.microsoft.com/office/drawing/2014/main" id="{FE476A2A-6B57-1D46-8683-DDDB402A6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0" y="4481513"/>
            <a:ext cx="19716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12.34.0.0/16</a:t>
            </a:r>
          </a:p>
        </p:txBody>
      </p:sp>
      <p:sp>
        <p:nvSpPr>
          <p:cNvPr id="1595422" name="Freeform 30">
            <a:extLst>
              <a:ext uri="{FF2B5EF4-FFF2-40B4-BE49-F238E27FC236}">
                <a16:creationId xmlns:a16="http://schemas.microsoft.com/office/drawing/2014/main" id="{7D82C873-02C0-E048-BB76-82993583B77A}"/>
              </a:ext>
            </a:extLst>
          </p:cNvPr>
          <p:cNvSpPr>
            <a:spLocks/>
          </p:cNvSpPr>
          <p:nvPr/>
        </p:nvSpPr>
        <p:spPr bwMode="auto">
          <a:xfrm>
            <a:off x="5459413" y="3892550"/>
            <a:ext cx="2813050" cy="1160463"/>
          </a:xfrm>
          <a:custGeom>
            <a:avLst/>
            <a:gdLst>
              <a:gd name="T0" fmla="*/ 0 w 1772"/>
              <a:gd name="T1" fmla="*/ 1160463 h 731"/>
              <a:gd name="T2" fmla="*/ 1728788 w 1772"/>
              <a:gd name="T3" fmla="*/ 117475 h 731"/>
              <a:gd name="T4" fmla="*/ 2813050 w 1772"/>
              <a:gd name="T5" fmla="*/ 455613 h 73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72" h="731">
                <a:moveTo>
                  <a:pt x="0" y="731"/>
                </a:moveTo>
                <a:cubicBezTo>
                  <a:pt x="397" y="439"/>
                  <a:pt x="794" y="148"/>
                  <a:pt x="1089" y="74"/>
                </a:cubicBezTo>
                <a:cubicBezTo>
                  <a:pt x="1384" y="0"/>
                  <a:pt x="1578" y="143"/>
                  <a:pt x="1772" y="287"/>
                </a:cubicBezTo>
              </a:path>
            </a:pathLst>
          </a:custGeom>
          <a:noFill/>
          <a:ln w="50800" cap="flat" cmpd="sng">
            <a:solidFill>
              <a:srgbClr val="008000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sp>
        <p:nvSpPr>
          <p:cNvPr id="1595423" name="Text Box 31">
            <a:extLst>
              <a:ext uri="{FF2B5EF4-FFF2-40B4-BE49-F238E27FC236}">
                <a16:creationId xmlns:a16="http://schemas.microsoft.com/office/drawing/2014/main" id="{9C935B64-8357-094A-B149-E5C988DF1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538" y="4792663"/>
            <a:ext cx="23272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12.34.158.0/24</a:t>
            </a:r>
          </a:p>
        </p:txBody>
      </p:sp>
      <p:sp>
        <p:nvSpPr>
          <p:cNvPr id="1595424" name="Freeform 32">
            <a:extLst>
              <a:ext uri="{FF2B5EF4-FFF2-40B4-BE49-F238E27FC236}">
                <a16:creationId xmlns:a16="http://schemas.microsoft.com/office/drawing/2014/main" id="{DD6A516E-184D-A642-BFDC-8D02CA730643}"/>
              </a:ext>
            </a:extLst>
          </p:cNvPr>
          <p:cNvSpPr>
            <a:spLocks/>
          </p:cNvSpPr>
          <p:nvPr/>
        </p:nvSpPr>
        <p:spPr bwMode="auto">
          <a:xfrm>
            <a:off x="-49213" y="922338"/>
            <a:ext cx="8875713" cy="3962400"/>
          </a:xfrm>
          <a:custGeom>
            <a:avLst/>
            <a:gdLst>
              <a:gd name="T0" fmla="*/ 387350 w 5591"/>
              <a:gd name="T1" fmla="*/ 3683000 h 2496"/>
              <a:gd name="T2" fmla="*/ 357188 w 5591"/>
              <a:gd name="T3" fmla="*/ 3535363 h 2496"/>
              <a:gd name="T4" fmla="*/ 774700 w 5591"/>
              <a:gd name="T5" fmla="*/ 1119188 h 2496"/>
              <a:gd name="T6" fmla="*/ 5008563 w 5591"/>
              <a:gd name="T7" fmla="*/ 284163 h 2496"/>
              <a:gd name="T8" fmla="*/ 7602538 w 5591"/>
              <a:gd name="T9" fmla="*/ 393700 h 2496"/>
              <a:gd name="T10" fmla="*/ 8875713 w 5591"/>
              <a:gd name="T11" fmla="*/ 2649538 h 24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591" h="2496">
                <a:moveTo>
                  <a:pt x="244" y="2320"/>
                </a:moveTo>
                <a:cubicBezTo>
                  <a:pt x="214" y="2408"/>
                  <a:pt x="184" y="2496"/>
                  <a:pt x="225" y="2227"/>
                </a:cubicBezTo>
                <a:cubicBezTo>
                  <a:pt x="266" y="1958"/>
                  <a:pt x="0" y="1046"/>
                  <a:pt x="488" y="705"/>
                </a:cubicBezTo>
                <a:cubicBezTo>
                  <a:pt x="976" y="364"/>
                  <a:pt x="2438" y="255"/>
                  <a:pt x="3155" y="179"/>
                </a:cubicBezTo>
                <a:cubicBezTo>
                  <a:pt x="3872" y="103"/>
                  <a:pt x="4383" y="0"/>
                  <a:pt x="4789" y="248"/>
                </a:cubicBezTo>
                <a:cubicBezTo>
                  <a:pt x="5195" y="496"/>
                  <a:pt x="5457" y="1431"/>
                  <a:pt x="5591" y="1669"/>
                </a:cubicBezTo>
              </a:path>
            </a:pathLst>
          </a:custGeom>
          <a:noFill/>
          <a:ln w="50800" cap="flat" cmpd="sng">
            <a:solidFill>
              <a:srgbClr val="008000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sp>
        <p:nvSpPr>
          <p:cNvPr id="1595425" name="Freeform 33">
            <a:extLst>
              <a:ext uri="{FF2B5EF4-FFF2-40B4-BE49-F238E27FC236}">
                <a16:creationId xmlns:a16="http://schemas.microsoft.com/office/drawing/2014/main" id="{D168CF19-7419-0841-9C44-EE32AC6B5389}"/>
              </a:ext>
            </a:extLst>
          </p:cNvPr>
          <p:cNvSpPr>
            <a:spLocks/>
          </p:cNvSpPr>
          <p:nvPr/>
        </p:nvSpPr>
        <p:spPr bwMode="auto">
          <a:xfrm>
            <a:off x="320675" y="903288"/>
            <a:ext cx="8632825" cy="3913187"/>
          </a:xfrm>
          <a:custGeom>
            <a:avLst/>
            <a:gdLst>
              <a:gd name="T0" fmla="*/ 8632825 w 5438"/>
              <a:gd name="T1" fmla="*/ 2600325 h 2465"/>
              <a:gd name="T2" fmla="*/ 7389813 w 5438"/>
              <a:gd name="T3" fmla="*/ 841375 h 2465"/>
              <a:gd name="T4" fmla="*/ 5264150 w 5438"/>
              <a:gd name="T5" fmla="*/ 166687 h 2465"/>
              <a:gd name="T6" fmla="*/ 869950 w 5438"/>
              <a:gd name="T7" fmla="*/ 623887 h 2465"/>
              <a:gd name="T8" fmla="*/ 46038 w 5438"/>
              <a:gd name="T9" fmla="*/ 3913187 h 24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38" h="2465">
                <a:moveTo>
                  <a:pt x="5438" y="1638"/>
                </a:moveTo>
                <a:cubicBezTo>
                  <a:pt x="5223" y="1211"/>
                  <a:pt x="5009" y="785"/>
                  <a:pt x="4655" y="530"/>
                </a:cubicBezTo>
                <a:cubicBezTo>
                  <a:pt x="4301" y="275"/>
                  <a:pt x="4000" y="128"/>
                  <a:pt x="3316" y="105"/>
                </a:cubicBezTo>
                <a:cubicBezTo>
                  <a:pt x="2632" y="82"/>
                  <a:pt x="1096" y="0"/>
                  <a:pt x="548" y="393"/>
                </a:cubicBezTo>
                <a:cubicBezTo>
                  <a:pt x="0" y="786"/>
                  <a:pt x="14" y="1625"/>
                  <a:pt x="29" y="2465"/>
                </a:cubicBezTo>
              </a:path>
            </a:pathLst>
          </a:custGeom>
          <a:noFill/>
          <a:ln w="50800" cap="flat" cmpd="sng">
            <a:solidFill>
              <a:srgbClr val="CC3300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sp>
        <p:nvSpPr>
          <p:cNvPr id="1595426" name="Freeform 34">
            <a:extLst>
              <a:ext uri="{FF2B5EF4-FFF2-40B4-BE49-F238E27FC236}">
                <a16:creationId xmlns:a16="http://schemas.microsoft.com/office/drawing/2014/main" id="{668080A9-872B-4943-BD92-7E363349805D}"/>
              </a:ext>
            </a:extLst>
          </p:cNvPr>
          <p:cNvSpPr>
            <a:spLocks/>
          </p:cNvSpPr>
          <p:nvPr/>
        </p:nvSpPr>
        <p:spPr bwMode="auto">
          <a:xfrm>
            <a:off x="1647825" y="3181350"/>
            <a:ext cx="2587625" cy="1558925"/>
          </a:xfrm>
          <a:custGeom>
            <a:avLst/>
            <a:gdLst>
              <a:gd name="T0" fmla="*/ 2435225 w 1630"/>
              <a:gd name="T1" fmla="*/ 555625 h 982"/>
              <a:gd name="T2" fmla="*/ 2335213 w 1630"/>
              <a:gd name="T3" fmla="*/ 496888 h 982"/>
              <a:gd name="T4" fmla="*/ 923925 w 1630"/>
              <a:gd name="T5" fmla="*/ 177800 h 982"/>
              <a:gd name="T6" fmla="*/ 0 w 1630"/>
              <a:gd name="T7" fmla="*/ 1558925 h 98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30" h="982">
                <a:moveTo>
                  <a:pt x="1534" y="350"/>
                </a:moveTo>
                <a:cubicBezTo>
                  <a:pt x="1582" y="351"/>
                  <a:pt x="1630" y="353"/>
                  <a:pt x="1471" y="313"/>
                </a:cubicBezTo>
                <a:cubicBezTo>
                  <a:pt x="1312" y="273"/>
                  <a:pt x="827" y="0"/>
                  <a:pt x="582" y="112"/>
                </a:cubicBezTo>
                <a:cubicBezTo>
                  <a:pt x="337" y="224"/>
                  <a:pt x="97" y="836"/>
                  <a:pt x="0" y="982"/>
                </a:cubicBezTo>
              </a:path>
            </a:pathLst>
          </a:custGeom>
          <a:noFill/>
          <a:ln w="50800" cap="flat" cmpd="sng">
            <a:solidFill>
              <a:srgbClr val="CC3300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5427" grpId="0" build="p"/>
      <p:bldP spid="15954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9|23.2|6.5|9.3|1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Black"/>
        <a:ea typeface="ＭＳ Ｐゴシック"/>
        <a:cs typeface=""/>
      </a:majorFont>
      <a:minorFont>
        <a:latin typeface="Arial Black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20912</TotalTime>
  <Words>5566</Words>
  <Application>Microsoft Macintosh PowerPoint</Application>
  <PresentationFormat>On-screen Show (4:3)</PresentationFormat>
  <Paragraphs>1225</Paragraphs>
  <Slides>79</Slides>
  <Notes>59</Notes>
  <HiddenSlides>3</HiddenSlides>
  <MMClips>1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100" baseType="lpstr">
      <vt:lpstr>ＭＳ Ｐゴシック</vt:lpstr>
      <vt:lpstr>宋体</vt:lpstr>
      <vt:lpstr>Arial</vt:lpstr>
      <vt:lpstr>Arial Black</vt:lpstr>
      <vt:lpstr>Calibri</vt:lpstr>
      <vt:lpstr>Calibri Light</vt:lpstr>
      <vt:lpstr>Comic Sans MS</vt:lpstr>
      <vt:lpstr>Courier New</vt:lpstr>
      <vt:lpstr>Gill Sans MT</vt:lpstr>
      <vt:lpstr>Helvetica</vt:lpstr>
      <vt:lpstr>Lucida Bright</vt:lpstr>
      <vt:lpstr>Times New Roman</vt:lpstr>
      <vt:lpstr>Wingdings</vt:lpstr>
      <vt:lpstr>ZapfDingbats</vt:lpstr>
      <vt:lpstr>1_Office Theme</vt:lpstr>
      <vt:lpstr>Custom Design</vt:lpstr>
      <vt:lpstr>Default Design</vt:lpstr>
      <vt:lpstr>2_Office Theme</vt:lpstr>
      <vt:lpstr>3_Office Theme</vt:lpstr>
      <vt:lpstr>Office Theme</vt:lpstr>
      <vt:lpstr>Photo Editor Photo</vt:lpstr>
      <vt:lpstr>PowerPoint Presentation</vt:lpstr>
      <vt:lpstr>Route Selection Summary</vt:lpstr>
      <vt:lpstr>Hot Potato Routing: Go for the Closest Egress Point  </vt:lpstr>
      <vt:lpstr>Getting Burned by the Hot Potato</vt:lpstr>
      <vt:lpstr>Cold Potato Routing with MEDs (Multi-Exit Discriminator Attribute)</vt:lpstr>
      <vt:lpstr>BGP Attacks/Misconfiguration</vt:lpstr>
      <vt:lpstr>Prefix Hijacking</vt:lpstr>
      <vt:lpstr>Prefix highjack</vt:lpstr>
      <vt:lpstr>Sub-Prefix Hijacking</vt:lpstr>
      <vt:lpstr>Sub-prefix hijack</vt:lpstr>
      <vt:lpstr>Sub-prefix hijack</vt:lpstr>
      <vt:lpstr>Sub-prefix hijack</vt:lpstr>
      <vt:lpstr>Bogus AS Paths to Hide Hijacking</vt:lpstr>
      <vt:lpstr>Path-Shortening Attacks</vt:lpstr>
      <vt:lpstr>Attacks that Add a Bogus AS Hop </vt:lpstr>
      <vt:lpstr>Violating “Consistent Export” to Peers</vt:lpstr>
      <vt:lpstr>Other Attacks</vt:lpstr>
      <vt:lpstr>Solution Techniques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DNS: domain name system</vt:lpstr>
      <vt:lpstr>DNS: a distributed, hierarchical database</vt:lpstr>
      <vt:lpstr>DNS: Root Name Servers</vt:lpstr>
      <vt:lpstr>TLD, Authoritative DNS Servers</vt:lpstr>
      <vt:lpstr>Local DNS name server</vt:lpstr>
      <vt:lpstr>DNS name  resolution example</vt:lpstr>
      <vt:lpstr>PowerPoint Presentation</vt:lpstr>
      <vt:lpstr>DNS: caching, updating records</vt:lpstr>
      <vt:lpstr>DNS: services, structure </vt:lpstr>
      <vt:lpstr>DNS records</vt:lpstr>
      <vt:lpstr>DNS protocol, messages</vt:lpstr>
      <vt:lpstr>PowerPoint Presentation</vt:lpstr>
      <vt:lpstr>Inserting records into DNS</vt:lpstr>
      <vt:lpstr>PowerPoint Presentation</vt:lpstr>
      <vt:lpstr>Web and HTTP</vt:lpstr>
      <vt:lpstr>HTTP overview</vt:lpstr>
      <vt:lpstr>HTTP overview</vt:lpstr>
      <vt:lpstr>HTTP connections</vt:lpstr>
      <vt:lpstr>Non-persistent HTTP</vt:lpstr>
      <vt:lpstr>Non-persistent HTTP: response time</vt:lpstr>
      <vt:lpstr>Persistent HTTP</vt:lpstr>
      <vt:lpstr>Other optimizations</vt:lpstr>
      <vt:lpstr>Other optimizations</vt:lpstr>
      <vt:lpstr>Other optimizations</vt:lpstr>
      <vt:lpstr>HTTP request message</vt:lpstr>
      <vt:lpstr>HTTP request message: general format</vt:lpstr>
      <vt:lpstr>Uploading form input</vt:lpstr>
      <vt:lpstr>Method types</vt:lpstr>
      <vt:lpstr>HTTP response message</vt:lpstr>
      <vt:lpstr>HTTP response status codes</vt:lpstr>
      <vt:lpstr>Trying out HTTP (client side) for yourself</vt:lpstr>
      <vt:lpstr>Trying out HTTP (client side) for yourself</vt:lpstr>
      <vt:lpstr>User-server state: cookies</vt:lpstr>
      <vt:lpstr>Cookies: keeping “state” (cont.)</vt:lpstr>
      <vt:lpstr>Cookies (continued)</vt:lpstr>
      <vt:lpstr>Web caches (proxy server)</vt:lpstr>
      <vt:lpstr>More about Web caching</vt:lpstr>
      <vt:lpstr>Outline</vt:lpstr>
      <vt:lpstr>Electronic mail</vt:lpstr>
      <vt:lpstr>Electronic Mail: Mail Servers</vt:lpstr>
      <vt:lpstr>Electronic Mail: SMTP [RFC 2821]</vt:lpstr>
      <vt:lpstr>Scenario: Alice sends message to Bob</vt:lpstr>
      <vt:lpstr>Sample SMTP interaction</vt:lpstr>
      <vt:lpstr>SMTP: final words</vt:lpstr>
      <vt:lpstr>Mail message format</vt:lpstr>
      <vt:lpstr>Mail access protocols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Princeton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</dc:title>
  <dc:creator>Kai Li</dc:creator>
  <cp:lastModifiedBy>Nirupam Roy</cp:lastModifiedBy>
  <cp:revision>1409</cp:revision>
  <dcterms:created xsi:type="dcterms:W3CDTF">2012-02-13T00:10:32Z</dcterms:created>
  <dcterms:modified xsi:type="dcterms:W3CDTF">2025-05-05T17:34:50Z</dcterms:modified>
</cp:coreProperties>
</file>