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4" r:id="rId1"/>
    <p:sldMasterId id="2147484737" r:id="rId2"/>
    <p:sldMasterId id="2147484788" r:id="rId3"/>
  </p:sldMasterIdLst>
  <p:notesMasterIdLst>
    <p:notesMasterId r:id="rId56"/>
  </p:notesMasterIdLst>
  <p:handoutMasterIdLst>
    <p:handoutMasterId r:id="rId57"/>
  </p:handoutMasterIdLst>
  <p:sldIdLst>
    <p:sldId id="1532" r:id="rId4"/>
    <p:sldId id="1703" r:id="rId5"/>
    <p:sldId id="1704" r:id="rId6"/>
    <p:sldId id="1705" r:id="rId7"/>
    <p:sldId id="1697" r:id="rId8"/>
    <p:sldId id="1706" r:id="rId9"/>
    <p:sldId id="1707" r:id="rId10"/>
    <p:sldId id="1708" r:id="rId11"/>
    <p:sldId id="1709" r:id="rId12"/>
    <p:sldId id="1717" r:id="rId13"/>
    <p:sldId id="1727" r:id="rId14"/>
    <p:sldId id="1715" r:id="rId15"/>
    <p:sldId id="282" r:id="rId16"/>
    <p:sldId id="283" r:id="rId17"/>
    <p:sldId id="284" r:id="rId18"/>
    <p:sldId id="286" r:id="rId19"/>
    <p:sldId id="287" r:id="rId20"/>
    <p:sldId id="288" r:id="rId21"/>
    <p:sldId id="289" r:id="rId22"/>
    <p:sldId id="290" r:id="rId23"/>
    <p:sldId id="292" r:id="rId24"/>
    <p:sldId id="293" r:id="rId25"/>
    <p:sldId id="294" r:id="rId26"/>
    <p:sldId id="295" r:id="rId27"/>
    <p:sldId id="296" r:id="rId28"/>
    <p:sldId id="301" r:id="rId29"/>
    <p:sldId id="1716" r:id="rId30"/>
    <p:sldId id="302" r:id="rId31"/>
    <p:sldId id="303" r:id="rId32"/>
    <p:sldId id="304" r:id="rId33"/>
    <p:sldId id="305" r:id="rId34"/>
    <p:sldId id="1730" r:id="rId35"/>
    <p:sldId id="1729" r:id="rId36"/>
    <p:sldId id="1731" r:id="rId37"/>
    <p:sldId id="1732" r:id="rId38"/>
    <p:sldId id="1733" r:id="rId39"/>
    <p:sldId id="306" r:id="rId40"/>
    <p:sldId id="307" r:id="rId41"/>
    <p:sldId id="1728" r:id="rId42"/>
    <p:sldId id="325" r:id="rId43"/>
    <p:sldId id="326" r:id="rId44"/>
    <p:sldId id="327" r:id="rId45"/>
    <p:sldId id="328" r:id="rId46"/>
    <p:sldId id="329" r:id="rId47"/>
    <p:sldId id="331" r:id="rId48"/>
    <p:sldId id="332" r:id="rId49"/>
    <p:sldId id="333" r:id="rId50"/>
    <p:sldId id="1723" r:id="rId51"/>
    <p:sldId id="1504" r:id="rId52"/>
    <p:sldId id="267" r:id="rId53"/>
    <p:sldId id="1507" r:id="rId54"/>
    <p:sldId id="395" r:id="rId5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54"/>
    <p:restoredTop sz="80272"/>
  </p:normalViewPr>
  <p:slideViewPr>
    <p:cSldViewPr>
      <p:cViewPr varScale="1">
        <p:scale>
          <a:sx n="97" d="100"/>
          <a:sy n="97" d="100"/>
        </p:scale>
        <p:origin x="15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9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552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467725C-78E9-E95F-D940-B29E1CC4A4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2030613-2848-0769-462D-453B8F805AD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4E937E28-8488-E39F-AE38-573C5B30E82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6F42308C-A5EC-D751-3390-2B43DDBBBC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1A2FC3AF-EC94-A84E-AE62-BA5A07FE8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5184C0EF-967D-71E2-3A76-BE9771045E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EC49E6A-2A2E-9CE0-A2A3-3315D50D74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3A1DDF3-B440-1013-8E77-AAF8A2C5A5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401241F9-FF72-EC4A-567F-678C4AB029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>
            <a:extLst>
              <a:ext uri="{FF2B5EF4-FFF2-40B4-BE49-F238E27FC236}">
                <a16:creationId xmlns:a16="http://schemas.microsoft.com/office/drawing/2014/main" id="{22513B7E-7CD4-DF47-8563-B946C8286A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>
            <a:extLst>
              <a:ext uri="{FF2B5EF4-FFF2-40B4-BE49-F238E27FC236}">
                <a16:creationId xmlns:a16="http://schemas.microsoft.com/office/drawing/2014/main" id="{2FD85796-558A-5259-E267-CBA4498F9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1DE876-845E-814B-A07B-7B43A2306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9AC7F-AF24-EA47-BE83-2E314AA7F9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93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1B2B5-ACE1-FE44-835F-8C52DDB3D3B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59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459BB-2168-4541-B2B6-682D39DB2535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14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FAF7D-8A5D-CE41-AC79-F5FA08448E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766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3EFC9-646C-FC49-BD21-A78796B34AC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15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59153-25E5-3742-A3C7-D44C71357D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313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Breakdown of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</a:t>
            </a:r>
            <a:r>
              <a:rPr lang="en-US" altLang="en-US" dirty="0">
                <a:latin typeface="Times New Roman" charset="0"/>
                <a:ea typeface="ＭＳ Ｐゴシック" charset="-128"/>
              </a:rPr>
              <a:t>layering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61EF9-686B-5A44-9993-0957A6528A2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9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A712-1D52-8B48-ABC4-C0B1E9F271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14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FC8A9-EF84-6648-A013-8F518B865CB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5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D098E-CD50-DB4D-8C5F-88AFA1BF891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633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82FBE-68E9-3E49-B624-ED6BF52CFE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84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1289E-7EB0-134E-9624-944745ADAE5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915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7A7D9-8425-7047-BD80-933D61F33F5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262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cats</a:t>
            </a: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D5DAC-E5FC-414D-A913-A454A78C5A1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604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0FB03-5924-D440-8C6A-1606C6017B1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67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0FB03-5924-D440-8C6A-1606C6017B1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67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8112A-B6CA-CE49-B97C-5986837245C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039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49AB9-1C94-9045-B130-1D0B2EB8A02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00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tracking</a:t>
            </a: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77B8E-45CF-2748-8178-6AFEDF563F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426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refs:</a:t>
            </a:r>
          </a:p>
          <a:p>
            <a:r>
              <a:rPr lang="en-US" dirty="0"/>
              <a:t>https://</a:t>
            </a:r>
            <a:r>
              <a:rPr lang="en-US" dirty="0" err="1"/>
              <a:t>www.cloudflare.com</a:t>
            </a:r>
            <a:r>
              <a:rPr lang="en-US" dirty="0"/>
              <a:t>/learning/</a:t>
            </a:r>
            <a:r>
              <a:rPr lang="en-US" dirty="0" err="1"/>
              <a:t>ssl</a:t>
            </a:r>
            <a:r>
              <a:rPr lang="en-US" dirty="0"/>
              <a:t>/what-happens-in-a-</a:t>
            </a:r>
            <a:r>
              <a:rPr lang="en-US" dirty="0" err="1"/>
              <a:t>tls</a:t>
            </a:r>
            <a:r>
              <a:rPr lang="en-US" dirty="0"/>
              <a:t>-handshake/</a:t>
            </a:r>
          </a:p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/figure/TLS-handshake-protocol_fig1_298065605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126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ref: https://</a:t>
            </a:r>
            <a:r>
              <a:rPr lang="en-US" dirty="0" err="1"/>
              <a:t>medium.com</a:t>
            </a:r>
            <a:r>
              <a:rPr lang="en-US" dirty="0"/>
              <a:t>/</a:t>
            </a:r>
            <a:r>
              <a:rPr lang="en-US" dirty="0" err="1"/>
              <a:t>codavel</a:t>
            </a:r>
            <a:r>
              <a:rPr lang="en-US" dirty="0"/>
              <a:t>-blog/quic-vs-tcp-tls-and-why-quic-is-not-the-next-big-thing-d4ef59143efd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QUIC is a general-purpose transport layer network protocol initially designed by Jim 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Roskind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 at Google. It was first implemented and deployed in 2012 and was publicly announced in 2013 as experimentation broadened.</a:t>
            </a:r>
          </a:p>
          <a:p>
            <a:endParaRPr lang="en-US" b="0" i="0" u="none" strike="noStrike" dirty="0">
              <a:solidFill>
                <a:srgbClr val="1F1F1F"/>
              </a:solidFill>
              <a:effectLst/>
              <a:latin typeface="Google Sans"/>
            </a:endParaRPr>
          </a:p>
          <a:p>
            <a:endParaRPr lang="en-US" b="0" i="0" u="none" strike="noStrike" dirty="0">
              <a:solidFill>
                <a:srgbClr val="1F1F1F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[Ref] https://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blog.apnic.net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/2022/11/03/comparing-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tcp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-and-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quic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/</a:t>
            </a:r>
          </a:p>
          <a:p>
            <a:endParaRPr lang="en-US" b="0" i="0" u="none" strike="noStrike" dirty="0">
              <a:solidFill>
                <a:srgbClr val="1F1F1F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1A1A1A"/>
                </a:solidFill>
                <a:effectLst/>
                <a:latin typeface="Whitney SSm A"/>
              </a:rPr>
              <a:t>It is a grossly inaccurate simplification, but at its simplest level, QUIC is simply TCP encapsulated and encrypted in a User Datagram Protocol (UDP) payload. To the external network, QUIC has the appearance of a bidirectional UDP packet sequence where the UDP payload is concealed. To the endpoints, QUIC can be used as a reliable full duplex data flow protocol. Even at this level, QUIC has a number of advantages over TCP.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80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ref: https://</a:t>
            </a:r>
            <a:r>
              <a:rPr lang="en-US" dirty="0" err="1"/>
              <a:t>blog.apnic.net</a:t>
            </a:r>
            <a:r>
              <a:rPr lang="en-US" dirty="0"/>
              <a:t>/2022/11/03/comparing-</a:t>
            </a:r>
            <a:r>
              <a:rPr lang="en-US" dirty="0" err="1"/>
              <a:t>tcp</a:t>
            </a:r>
            <a:r>
              <a:rPr lang="en-US" dirty="0"/>
              <a:t>-and-</a:t>
            </a:r>
            <a:r>
              <a:rPr lang="en-US" dirty="0" err="1"/>
              <a:t>quic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634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27735-61A8-744C-BCC8-C68A1C9F7A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82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ref:</a:t>
            </a:r>
          </a:p>
          <a:p>
            <a:r>
              <a:rPr lang="en-US" dirty="0"/>
              <a:t>https://</a:t>
            </a:r>
            <a:r>
              <a:rPr lang="en-US" dirty="0" err="1"/>
              <a:t>pulse.internetsociety.org</a:t>
            </a:r>
            <a:r>
              <a:rPr lang="en-US" dirty="0"/>
              <a:t>/blog/how-</a:t>
            </a:r>
            <a:r>
              <a:rPr lang="en-US" dirty="0" err="1"/>
              <a:t>quic</a:t>
            </a:r>
            <a:r>
              <a:rPr lang="en-US" dirty="0"/>
              <a:t>-helps-you-seamlessly-connect-to-different-networks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064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DE2F9-DDC8-FF49-A6AF-36204A1BB9D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80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proxy</a:t>
            </a: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CF7E7-8383-F84B-90EC-18A7C5F2DAA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57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F72C-7AA9-FE46-B19F-6059A89C560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422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F7680-EF30-E747-9CC4-8D6EE7D715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2072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New addition for security: 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STARTTLS or SMTPS</a:t>
            </a:r>
          </a:p>
          <a:p>
            <a:endParaRPr lang="en-US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STARTTLS (Security Handshake)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STARTTLS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is the most common way to secure SMTP today.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It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upgrades a plaintext connection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to an encrypted one using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TLS (Transport Layer Security)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Here's the handshake flow: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Client connects to SMTP server (usually on port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587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Server responds with supported features (via EHLO command).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If STARTTLS is supported, the client issues a STARTTLS command.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TLS handshake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happens (just like in HTTPS).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Once encrypted, the SMTP session (authentication and email sending) proceeds.</a:t>
            </a:r>
          </a:p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946EC-ADD6-0149-AB2B-A7EA8D94442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328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C754C-54DD-3640-9C14-46B5552A33A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197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Note: no authentication</a:t>
            </a: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14C95-7168-1A4D-9C21-6BF3AFE6F6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444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Question: what happens in an email with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a single dot on a line?</a:t>
            </a:r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1909C-5E4D-8645-95C9-0C48AD457E0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1281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82C72-DE26-3B4D-96B2-A3BEED35220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59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0FB81-4E57-8C4F-A601-46273BC771C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40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58501-3314-3B44-B716-D5D7329E3F9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267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 building networks is hard</a:t>
            </a:r>
          </a:p>
          <a:p>
            <a:r>
              <a:rPr lang="en-US" baseline="0" dirty="0"/>
              <a:t>But unfortunately, computer networks are becoming increasingly critical to our daily lives</a:t>
            </a:r>
          </a:p>
          <a:p>
            <a:r>
              <a:rPr lang="en-US" baseline="0" dirty="0"/>
              <a:t>You know all the standard uses of computers…</a:t>
            </a:r>
          </a:p>
          <a:p>
            <a:r>
              <a:rPr lang="en-US" baseline="0" dirty="0"/>
              <a:t>Social networking</a:t>
            </a:r>
          </a:p>
          <a:p>
            <a:r>
              <a:rPr lang="en-US" baseline="0" dirty="0"/>
              <a:t>Gaming</a:t>
            </a:r>
          </a:p>
          <a:p>
            <a:endParaRPr lang="en-US" baseline="0" dirty="0"/>
          </a:p>
          <a:p>
            <a:r>
              <a:rPr lang="en-US" baseline="0" dirty="0"/>
              <a:t>But there’s a lot you may not </a:t>
            </a:r>
            <a:r>
              <a:rPr lang="en-US" baseline="0" dirty="0" err="1"/>
              <a:t>thinki</a:t>
            </a:r>
            <a:r>
              <a:rPr lang="en-US" baseline="0" dirty="0"/>
              <a:t> about</a:t>
            </a:r>
          </a:p>
          <a:p>
            <a:r>
              <a:rPr lang="en-US" baseline="0" dirty="0"/>
              <a:t>Financial sector – trillions of dollars – </a:t>
            </a:r>
          </a:p>
          <a:p>
            <a:r>
              <a:rPr lang="en-US" baseline="0" dirty="0"/>
              <a:t>Critical infrastructures – power grid, water </a:t>
            </a:r>
            <a:r>
              <a:rPr lang="en-US" baseline="0" dirty="0" err="1"/>
              <a:t>delibvery</a:t>
            </a:r>
            <a:r>
              <a:rPr lang="en-US" baseline="0" dirty="0"/>
              <a:t> systems – now all managed and operated with IP networks</a:t>
            </a:r>
          </a:p>
          <a:p>
            <a:r>
              <a:rPr lang="en-US" baseline="0" dirty="0"/>
              <a:t>911 communication services</a:t>
            </a:r>
          </a:p>
          <a:p>
            <a:endParaRPr lang="en-US" baseline="0" dirty="0"/>
          </a:p>
          <a:p>
            <a:r>
              <a:rPr lang="en-US" baseline="0" dirty="0"/>
              <a:t>…</a:t>
            </a:r>
          </a:p>
          <a:p>
            <a:r>
              <a:rPr lang="en-US" baseline="0" dirty="0"/>
              <a:t>Remote medicine</a:t>
            </a:r>
          </a:p>
          <a:p>
            <a:r>
              <a:rPr lang="en-US" baseline="0" dirty="0"/>
              <a:t>Brakes of your car</a:t>
            </a:r>
          </a:p>
          <a:p>
            <a:endParaRPr lang="en-US" baseline="0" dirty="0"/>
          </a:p>
          <a:p>
            <a:r>
              <a:rPr lang="en-US" baseline="0" dirty="0"/>
              <a:t>Power grid and critical infrastructure</a:t>
            </a:r>
          </a:p>
          <a:p>
            <a:r>
              <a:rPr lang="en-US" baseline="0" dirty="0"/>
              <a:t>Financial and trading networks – move billions of dollars per day over computer </a:t>
            </a:r>
            <a:r>
              <a:rPr lang="en-US" baseline="0" dirty="0" err="1"/>
              <a:t>netowrks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Computer networks are no longer just for fun and games</a:t>
            </a:r>
          </a:p>
          <a:p>
            <a:r>
              <a:rPr lang="en-US" baseline="0" dirty="0"/>
              <a:t>People’s lives every day depend on the availability and functioning of computer </a:t>
            </a:r>
            <a:r>
              <a:rPr lang="en-US" baseline="0" dirty="0" err="1"/>
              <a:t>netowrks</a:t>
            </a:r>
            <a:endParaRPr lang="en-US" baseline="0" dirty="0"/>
          </a:p>
          <a:p>
            <a:r>
              <a:rPr lang="en-US" baseline="0" dirty="0" err="1"/>
              <a:t>Makign</a:t>
            </a:r>
            <a:r>
              <a:rPr lang="en-US" baseline="0" dirty="0"/>
              <a:t> it very important that we build them well, and protect them from adversaries,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312A-0363-4862-9B77-D2C84F28D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264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312A-0363-4862-9B77-D2C84F28D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515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25FFD-FB44-3E32-A74A-B99C22B17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6537B5BD-8A16-6C66-E396-2B4E3A3960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13279-0917-5248-A975-F621F68BF2B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2654BC2-0F6E-0E93-687B-1029A26BB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606BD1C-BE3C-9FAA-3828-393F87A15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Associate press: an Internet vs the Internet</a:t>
            </a:r>
          </a:p>
        </p:txBody>
      </p:sp>
    </p:spTree>
    <p:extLst>
      <p:ext uri="{BB962C8B-B14F-4D97-AF65-F5344CB8AC3E}">
        <p14:creationId xmlns:p14="http://schemas.microsoft.com/office/powerpoint/2010/main" val="4268126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2DD6F-5CE3-834F-BA45-33903BE0114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57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5CC32-D65A-B34A-AEBC-F637B396A9F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92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Does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DNS use TCP or UDP? Why?</a:t>
            </a:r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FD87E-4754-3142-9363-1CFA835FDC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30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0F01B-BEA6-6546-93AF-883401C0882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11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45657-5E4A-5B4E-80C1-15FA3604CD5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1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02A8D-4959-E076-04C8-ABBDB3C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D128-74EA-3049-8955-D09321A79661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0FC18-B67B-D173-4722-AD248244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B4F7E-0518-78B8-2981-E1E56B24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CCFA9-98DF-3445-AF38-DFC040054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7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3FA9-34F0-9C86-2213-5B02775F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C4BA-33DC-904A-A478-47B49A6E2C9B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068-E255-8B75-838F-7229A827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D518B-8FBD-974F-68AE-B6FAD253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B2BEB-B42D-1D44-B67F-9DBDAB0F7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72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99FBA-20C3-3799-33C5-C2E40ED0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63F9-0F17-DB48-97AE-B81601345824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72D7-CEFE-25E2-ED0E-391D39D4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11EA2-D573-8360-FF93-6D831F8D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2DCA8-27F8-AC48-9530-B8637151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074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30312-3EDB-8410-7A9D-C7469EF5D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1629-CB17-F54E-A6C0-BB2660F07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22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2C156-27F7-D125-9F13-2BC7FFF9F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D4A9-4126-754C-A62C-78FB1F56E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48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572F-D945-9E6E-66D0-0BB08BB8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4057-3682-3247-8B62-770AF4909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43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0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9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51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0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FB7F-ACF6-7F13-C363-C9B593E6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0B3A-E3D3-524C-9FB1-20C7CC949A7B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80417-A4D4-4807-9EC7-8343BADC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D17B1-708F-0E5F-4CB7-CC8E819E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33E6-E29D-F74E-A082-1C3F2E4EA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502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2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7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69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2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5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5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8F6E-BFA2-E14C-8BC4-867A927D0D2A}" type="datetime1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55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3C1A-0730-0940-AAB4-5D0390C5A59C}" type="datetime1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99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0114-3E23-0A46-9920-9A06B9DCE82F}" type="datetime1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78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561E-1FF2-654E-B1B9-FF20841CEDF7}" type="datetime1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3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70C37-3B6A-B890-FEF6-FE7226FF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EAC9-31C1-424D-9C17-C0259BF8D31F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22F4C-EE57-B21C-63A8-CC436D4C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029B-AB03-5CC5-A77E-CC77550A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181D-F700-F24F-A947-880A198C4C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77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7BA8-F7EC-9941-A5F1-22DC297599BF}" type="datetime1">
              <a:rPr lang="en-US" smtClean="0"/>
              <a:t>5/7/25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7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89A4-6DC7-2B4E-92E5-CA0991E5AF67}" type="datetime1">
              <a:rPr lang="en-US" smtClean="0"/>
              <a:t>5/7/25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77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92EC-27CF-1741-93A4-DF246026192F}" type="datetime1">
              <a:rPr lang="en-US" smtClean="0"/>
              <a:t>5/7/25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99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EBEC-81D3-9F43-B558-F9A845ED744C}" type="datetime1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8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9513-D130-604C-846C-196477CACA24}" type="datetime1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36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AA91-4E89-F548-BBB3-D34C5129279F}" type="datetime1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69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500B-F297-9B40-A10A-167768D80851}" type="datetime1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33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B2C3-2946-3A4D-B8CD-3920D0A61277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6BDA39AF-423E-834C-86D0-767B544CD7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47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DA3C3-AE31-FEDB-1B04-4A43EE80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3F1DE-733F-8549-A8F4-06E48C0E55FD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3BF3C2-4460-141A-4420-DDB0F5EA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91FC92-1C4B-C122-66AC-074B1474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8026-DD09-6647-B43B-2C5CA286B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17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CACD3-4F45-CFA4-475C-999ABDAC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EE73A-103C-514B-A931-A9203F34F1D9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95924F-4804-8F60-6CC5-9AD39271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351EC-F826-A813-9496-EF163CC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4A86D-414F-D44B-8317-F869CF6B4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84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026F36-87B9-5AFF-2C15-37E9644D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C096-5653-824E-9FC8-A571A2132E95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1EBFE6-DB07-7CAF-629F-EB980690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65FC9C-9ABA-F04C-6558-0E199E2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5F653-134D-004E-921B-31803B5B8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06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E30DEF-1481-0ED3-CF0E-1676476A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2B6C-AE4E-5043-B709-CBA439D9BA43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A92885-62D9-647A-F9E3-4F429AFC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391CFE-D5C2-A720-2D62-260F53FC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5986-B31A-D245-BC24-FD95E6028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88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904645-9290-E326-2741-793D87B9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FC43A-506C-534B-9E8A-3290D87506D9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F7C197-8694-7786-99FB-DDC81E05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E52D02-EF8B-EF6D-2D00-1A4531A9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9A0-E170-2C49-8A73-9D27DB08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9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C35BB4-FEF6-2A56-8ABD-0F515397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28C2-2CEF-F644-A861-8FCD6A3205F5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5C3E5-6E98-63E5-7E11-CE258B62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B80326-A29D-D4CB-AE0E-D876DDD5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B94E-0A1D-D84E-ABB1-65BB643FE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6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5C0DC5-2E9B-CF5A-B6C9-3E0DBC98A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B65467C-9468-0483-FE35-AE218091A4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0BD6-B587-8279-56A0-E5D6D2EAE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1EA724-8535-B744-883A-5639BCFC83E2}" type="datetime1">
              <a:rPr lang="en-US" altLang="en-US"/>
              <a:pPr>
                <a:defRPr/>
              </a:pPr>
              <a:t>5/7/25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4CE82-A57D-3485-47DE-B0BF40287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3B83-BD5E-CC61-81EE-534BE9ED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1E176E-B86E-684F-A983-567D388E4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  <p:sldLayoutId id="2147484716" r:id="rId3"/>
    <p:sldLayoutId id="2147484717" r:id="rId4"/>
    <p:sldLayoutId id="2147484718" r:id="rId5"/>
    <p:sldLayoutId id="2147484719" r:id="rId6"/>
    <p:sldLayoutId id="2147484720" r:id="rId7"/>
    <p:sldLayoutId id="2147484721" r:id="rId8"/>
    <p:sldLayoutId id="2147484722" r:id="rId9"/>
    <p:sldLayoutId id="2147484723" r:id="rId10"/>
    <p:sldLayoutId id="2147484724" r:id="rId11"/>
    <p:sldLayoutId id="2147484725" r:id="rId12"/>
    <p:sldLayoutId id="2147484726" r:id="rId13"/>
    <p:sldLayoutId id="2147484727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9B5FC-1815-48D2-BF31-5FA3E3D3DE4E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F53F-1A49-2D4D-ABC2-5299D88B6FDF}" type="datetime1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4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tiff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tiff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1AFC82B4-B4D2-47FA-FD2B-06AA085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19BF18-9D68-74C7-E3BB-87C46F58E914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9459" name="TextBox 3">
            <a:extLst>
              <a:ext uri="{FF2B5EF4-FFF2-40B4-BE49-F238E27FC236}">
                <a16:creationId xmlns:a16="http://schemas.microsoft.com/office/drawing/2014/main" id="{B2477BAE-0B3F-DCDD-937A-E3C27FEF1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41100"/>
                </a:solidFill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180BC73D-D361-F896-9A1F-314A75EF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Lucida Bright" panose="02040602050505020304" pitchFamily="18" charset="77"/>
              </a:rPr>
              <a:t>M-W 2:00-3:15pm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6B6D27DD-5BDF-6BA5-26A9-EBC731D1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>
            <a:extLst>
              <a:ext uri="{FF2B5EF4-FFF2-40B4-BE49-F238E27FC236}">
                <a16:creationId xmlns:a16="http://schemas.microsoft.com/office/drawing/2014/main" id="{213F78F1-AB81-7632-FFCD-D049D73C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CMSC 417 : Spring 2025</a:t>
            </a:r>
          </a:p>
        </p:txBody>
      </p:sp>
      <p:sp>
        <p:nvSpPr>
          <p:cNvPr id="19463" name="TextBox 7">
            <a:extLst>
              <a:ext uri="{FF2B5EF4-FFF2-40B4-BE49-F238E27FC236}">
                <a16:creationId xmlns:a16="http://schemas.microsoft.com/office/drawing/2014/main" id="{D8E43A6C-9FF9-F774-E0AD-29F05534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3405188"/>
            <a:ext cx="914400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376092"/>
                </a:solidFill>
                <a:latin typeface="Lucida Bright" panose="02040602050505020304" pitchFamily="18" charset="77"/>
              </a:rPr>
              <a:t>Topic: Application Layer Protocols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(Textbook chapter 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5231A3-F49B-926B-9BAF-2C25E87D7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May 7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th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FBBD47-C5C2-70E1-831B-F9A53510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AA221-9D45-16CC-7D84-962B0058A1EE}"/>
              </a:ext>
            </a:extLst>
          </p:cNvPr>
          <p:cNvSpPr txBox="1"/>
          <p:nvPr/>
        </p:nvSpPr>
        <p:spPr>
          <a:xfrm>
            <a:off x="1" y="3277456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(Hyper-Text Transfer Protocol)</a:t>
            </a:r>
          </a:p>
        </p:txBody>
      </p:sp>
    </p:spTree>
    <p:extLst>
      <p:ext uri="{BB962C8B-B14F-4D97-AF65-F5344CB8AC3E}">
        <p14:creationId xmlns:p14="http://schemas.microsoft.com/office/powerpoint/2010/main" val="531756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201613"/>
            <a:ext cx="7772400" cy="892175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Web and HTTP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60488"/>
            <a:ext cx="77724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3200" i="1" dirty="0">
                <a:latin typeface="Calibri"/>
                <a:ea typeface="ＭＳ Ｐゴシック" charset="-128"/>
              </a:rPr>
              <a:t>First, a review…</a:t>
            </a:r>
          </a:p>
          <a:p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web page</a:t>
            </a:r>
            <a:r>
              <a:rPr lang="en-US" altLang="en-US" dirty="0">
                <a:latin typeface="Calibri"/>
                <a:ea typeface="ＭＳ Ｐゴシック" charset="-128"/>
              </a:rPr>
              <a:t> consists of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objects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object can be HTML file, JPEG image, Java applet, audio file,…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web page consists of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base HTML-file</a:t>
            </a:r>
            <a:r>
              <a:rPr lang="en-US" altLang="en-US" dirty="0">
                <a:latin typeface="Calibri"/>
                <a:ea typeface="ＭＳ Ｐゴシック" charset="-128"/>
              </a:rPr>
              <a:t> which includes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several referenced objects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each object is addressable by a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URL, </a:t>
            </a:r>
            <a:r>
              <a:rPr lang="en-US" altLang="en-US" dirty="0">
                <a:latin typeface="Calibri"/>
                <a:ea typeface="ＭＳ Ｐゴシック" charset="-128"/>
              </a:rPr>
              <a:t>e.g.,</a:t>
            </a:r>
          </a:p>
          <a:p>
            <a:pPr>
              <a:buFont typeface="Wingdings" charset="2"/>
              <a:buNone/>
            </a:pPr>
            <a:endParaRPr lang="en-US" altLang="en-US" dirty="0">
              <a:latin typeface="Calibri"/>
              <a:ea typeface="ＭＳ Ｐゴシック" charset="-128"/>
            </a:endParaRPr>
          </a:p>
        </p:txBody>
      </p:sp>
      <p:grpSp>
        <p:nvGrpSpPr>
          <p:cNvPr id="67589" name="Group 10"/>
          <p:cNvGrpSpPr>
            <a:grpSpLocks/>
          </p:cNvGrpSpPr>
          <p:nvPr/>
        </p:nvGrpSpPr>
        <p:grpSpPr bwMode="auto">
          <a:xfrm>
            <a:off x="1201738" y="4781199"/>
            <a:ext cx="6835775" cy="1144588"/>
            <a:chOff x="788" y="2955"/>
            <a:chExt cx="4306" cy="721"/>
          </a:xfrm>
        </p:grpSpPr>
        <p:sp>
          <p:nvSpPr>
            <p:cNvPr id="67591" name="Text Box 5"/>
            <p:cNvSpPr txBox="1">
              <a:spLocks noChangeArrowheads="1"/>
            </p:cNvSpPr>
            <p:nvPr/>
          </p:nvSpPr>
          <p:spPr bwMode="auto">
            <a:xfrm>
              <a:off x="788" y="2955"/>
              <a:ext cx="41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www.someschool.edu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/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someDept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/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pic.gif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2" name="AutoShape 6"/>
            <p:cNvSpPr>
              <a:spLocks/>
            </p:cNvSpPr>
            <p:nvPr/>
          </p:nvSpPr>
          <p:spPr bwMode="auto">
            <a:xfrm rot="-5400000">
              <a:off x="1821" y="2281"/>
              <a:ext cx="57" cy="2083"/>
            </a:xfrm>
            <a:prstGeom prst="leftBrace">
              <a:avLst>
                <a:gd name="adj1" fmla="val 30453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3" name="AutoShape 7"/>
            <p:cNvSpPr>
              <a:spLocks/>
            </p:cNvSpPr>
            <p:nvPr/>
          </p:nvSpPr>
          <p:spPr bwMode="auto">
            <a:xfrm rot="-5400000">
              <a:off x="4024" y="2277"/>
              <a:ext cx="57" cy="2083"/>
            </a:xfrm>
            <a:prstGeom prst="leftBrace">
              <a:avLst>
                <a:gd name="adj1" fmla="val 30453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4" name="Text Box 8"/>
            <p:cNvSpPr txBox="1">
              <a:spLocks noChangeArrowheads="1"/>
            </p:cNvSpPr>
            <p:nvPr/>
          </p:nvSpPr>
          <p:spPr bwMode="auto">
            <a:xfrm>
              <a:off x="1389" y="3388"/>
              <a:ext cx="10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host name</a:t>
              </a:r>
            </a:p>
          </p:txBody>
        </p:sp>
        <p:sp>
          <p:nvSpPr>
            <p:cNvPr id="67595" name="Text Box 9"/>
            <p:cNvSpPr txBox="1">
              <a:spLocks noChangeArrowheads="1"/>
            </p:cNvSpPr>
            <p:nvPr/>
          </p:nvSpPr>
          <p:spPr bwMode="auto">
            <a:xfrm>
              <a:off x="3485" y="3338"/>
              <a:ext cx="10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path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name</a:t>
              </a:r>
            </a:p>
          </p:txBody>
        </p:sp>
      </p:grpSp>
      <p:pic>
        <p:nvPicPr>
          <p:cNvPr id="6759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8200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795337"/>
          </a:xfrm>
        </p:spPr>
        <p:txBody>
          <a:bodyPr>
            <a:normAutofit/>
          </a:bodyPr>
          <a:lstStyle/>
          <a:p>
            <a:r>
              <a:rPr lang="en-US" altLang="en-US">
                <a:latin typeface="Calibri Light" charset="0"/>
                <a:ea typeface="Calibri Light" charset="0"/>
                <a:cs typeface="Calibri Light" charset="0"/>
              </a:rPr>
              <a:t>HTTP overview</a:t>
            </a:r>
            <a:endParaRPr lang="en-US" altLang="en-US" sz="480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60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489075"/>
            <a:ext cx="3810000" cy="4648200"/>
          </a:xfrm>
        </p:spPr>
        <p:txBody>
          <a:bodyPr/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HTTP: hypertext transfer protocol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Web</a:t>
            </a:r>
            <a:r>
              <a:rPr lang="ja-JP" altLang="en-US" sz="2400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sz="2400" dirty="0">
                <a:latin typeface="Calibri" charset="0"/>
                <a:ea typeface="Calibri" charset="0"/>
                <a:cs typeface="Calibri" charset="0"/>
              </a:rPr>
              <a:t>s application layer protocol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client/server model</a:t>
            </a:r>
          </a:p>
          <a:p>
            <a:pPr marL="685800" lvl="1" indent="-228600">
              <a:lnSpc>
                <a:spcPct val="75000"/>
              </a:lnSpc>
            </a:pPr>
            <a:r>
              <a:rPr lang="en-US" altLang="en-US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client</a:t>
            </a:r>
            <a:r>
              <a:rPr lang="en-US" altLang="en-US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browser that requests, receives, (using HTTP protocol) and 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displays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”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 Web objects </a:t>
            </a:r>
          </a:p>
          <a:p>
            <a:pPr marL="685800" lvl="1" indent="-228600">
              <a:lnSpc>
                <a:spcPct val="75000"/>
              </a:lnSpc>
            </a:pPr>
            <a:r>
              <a:rPr lang="en-US" altLang="en-US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server: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Web server sends (using HTTP protocol) objects in response to requests</a:t>
            </a:r>
          </a:p>
          <a:p>
            <a:pPr>
              <a:lnSpc>
                <a:spcPct val="75000"/>
              </a:lnSpc>
              <a:buFont typeface="Wingdings" charset="2"/>
              <a:buNone/>
            </a:pPr>
            <a:endParaRPr lang="en-US" alt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4565650" y="2455863"/>
            <a:ext cx="1584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PC 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Firefox browser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9638" name="Text Box 9"/>
          <p:cNvSpPr txBox="1">
            <a:spLocks noChangeArrowheads="1"/>
          </p:cNvSpPr>
          <p:nvPr/>
        </p:nvSpPr>
        <p:spPr bwMode="auto">
          <a:xfrm>
            <a:off x="7508875" y="3836988"/>
            <a:ext cx="1346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Apache Web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9639" name="Text Box 23"/>
          <p:cNvSpPr txBox="1">
            <a:spLocks noChangeArrowheads="1"/>
          </p:cNvSpPr>
          <p:nvPr/>
        </p:nvSpPr>
        <p:spPr bwMode="auto">
          <a:xfrm>
            <a:off x="4800600" y="5218113"/>
            <a:ext cx="1563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iPhone 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Safari browser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778500" y="2136775"/>
            <a:ext cx="2101850" cy="946150"/>
            <a:chOff x="3640" y="1346"/>
            <a:chExt cx="1324" cy="596"/>
          </a:xfrm>
        </p:grpSpPr>
        <p:sp>
          <p:nvSpPr>
            <p:cNvPr id="69688" name="Line 19"/>
            <p:cNvSpPr>
              <a:spLocks noChangeShapeType="1"/>
            </p:cNvSpPr>
            <p:nvPr/>
          </p:nvSpPr>
          <p:spPr bwMode="auto">
            <a:xfrm>
              <a:off x="3640" y="1346"/>
              <a:ext cx="1324" cy="5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9" name="Text Box 24"/>
            <p:cNvSpPr txBox="1">
              <a:spLocks noChangeArrowheads="1"/>
            </p:cNvSpPr>
            <p:nvPr/>
          </p:nvSpPr>
          <p:spPr bwMode="auto">
            <a:xfrm rot="1422049">
              <a:off x="3860" y="1445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889625" y="2344738"/>
            <a:ext cx="1971675" cy="904875"/>
            <a:chOff x="4141" y="394"/>
            <a:chExt cx="1242" cy="570"/>
          </a:xfrm>
        </p:grpSpPr>
        <p:sp>
          <p:nvSpPr>
            <p:cNvPr id="69686" name="Line 20"/>
            <p:cNvSpPr>
              <a:spLocks noChangeShapeType="1"/>
            </p:cNvSpPr>
            <p:nvPr/>
          </p:nvSpPr>
          <p:spPr bwMode="auto">
            <a:xfrm flipH="1" flipV="1">
              <a:off x="4141" y="394"/>
              <a:ext cx="1242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7" name="Text Box 26"/>
            <p:cNvSpPr txBox="1">
              <a:spLocks noChangeArrowheads="1"/>
            </p:cNvSpPr>
            <p:nvPr/>
          </p:nvSpPr>
          <p:spPr bwMode="auto">
            <a:xfrm rot="1411598">
              <a:off x="4304" y="706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69642" name="Picture 3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919163"/>
            <a:ext cx="33401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 rot="-3183056">
            <a:off x="5754688" y="3630613"/>
            <a:ext cx="2101850" cy="946150"/>
            <a:chOff x="3640" y="1346"/>
            <a:chExt cx="1324" cy="596"/>
          </a:xfrm>
        </p:grpSpPr>
        <p:sp>
          <p:nvSpPr>
            <p:cNvPr id="69684" name="Line 19"/>
            <p:cNvSpPr>
              <a:spLocks noChangeShapeType="1"/>
            </p:cNvSpPr>
            <p:nvPr/>
          </p:nvSpPr>
          <p:spPr bwMode="auto">
            <a:xfrm>
              <a:off x="3640" y="1346"/>
              <a:ext cx="1324" cy="5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5" name="Text Box 24"/>
            <p:cNvSpPr txBox="1">
              <a:spLocks noChangeArrowheads="1"/>
            </p:cNvSpPr>
            <p:nvPr/>
          </p:nvSpPr>
          <p:spPr bwMode="auto">
            <a:xfrm rot="1422049">
              <a:off x="3860" y="1445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 rot="-3264937">
            <a:off x="5800725" y="3870325"/>
            <a:ext cx="1971675" cy="904875"/>
            <a:chOff x="4141" y="394"/>
            <a:chExt cx="1242" cy="570"/>
          </a:xfrm>
        </p:grpSpPr>
        <p:sp>
          <p:nvSpPr>
            <p:cNvPr id="69682" name="Line 20"/>
            <p:cNvSpPr>
              <a:spLocks noChangeShapeType="1"/>
            </p:cNvSpPr>
            <p:nvPr/>
          </p:nvSpPr>
          <p:spPr bwMode="auto">
            <a:xfrm flipH="1" flipV="1">
              <a:off x="4141" y="394"/>
              <a:ext cx="1242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3" name="Text Box 26"/>
            <p:cNvSpPr txBox="1">
              <a:spLocks noChangeArrowheads="1"/>
            </p:cNvSpPr>
            <p:nvPr/>
          </p:nvSpPr>
          <p:spPr bwMode="auto">
            <a:xfrm rot="1411598">
              <a:off x="4304" y="706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69645" name="Picture 43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86250"/>
            <a:ext cx="3825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46" name="Group 44"/>
          <p:cNvGrpSpPr>
            <a:grpSpLocks/>
          </p:cNvGrpSpPr>
          <p:nvPr/>
        </p:nvGrpSpPr>
        <p:grpSpPr bwMode="auto">
          <a:xfrm>
            <a:off x="4757738" y="1468438"/>
            <a:ext cx="1066800" cy="1079500"/>
            <a:chOff x="-44" y="1473"/>
            <a:chExt cx="981" cy="1105"/>
          </a:xfrm>
        </p:grpSpPr>
        <p:pic>
          <p:nvPicPr>
            <p:cNvPr id="69680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81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647" name="Group 47"/>
          <p:cNvGrpSpPr>
            <a:grpSpLocks/>
          </p:cNvGrpSpPr>
          <p:nvPr/>
        </p:nvGrpSpPr>
        <p:grpSpPr bwMode="auto">
          <a:xfrm>
            <a:off x="7878763" y="2633663"/>
            <a:ext cx="695325" cy="1282700"/>
            <a:chOff x="4140" y="429"/>
            <a:chExt cx="1425" cy="2396"/>
          </a:xfrm>
        </p:grpSpPr>
        <p:sp>
          <p:nvSpPr>
            <p:cNvPr id="69648" name="Freeform 4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49" name="Rectangle 49"/>
            <p:cNvSpPr>
              <a:spLocks noChangeArrowheads="1"/>
            </p:cNvSpPr>
            <p:nvPr/>
          </p:nvSpPr>
          <p:spPr bwMode="auto">
            <a:xfrm>
              <a:off x="4205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50" name="Freeform 5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51" name="Freeform 5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52" name="Rectangle 52"/>
            <p:cNvSpPr>
              <a:spLocks noChangeArrowheads="1"/>
            </p:cNvSpPr>
            <p:nvPr/>
          </p:nvSpPr>
          <p:spPr bwMode="auto">
            <a:xfrm>
              <a:off x="4212" y="693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3" name="Group 5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9678" name="AutoShape 54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7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9" name="AutoShape 55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4" cy="9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4" name="Rectangle 56"/>
            <p:cNvSpPr>
              <a:spLocks noChangeArrowheads="1"/>
            </p:cNvSpPr>
            <p:nvPr/>
          </p:nvSpPr>
          <p:spPr bwMode="auto">
            <a:xfrm>
              <a:off x="4225" y="1019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5" name="Group 5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9676" name="AutoShape 58"/>
              <p:cNvSpPr>
                <a:spLocks noChangeArrowheads="1"/>
              </p:cNvSpPr>
              <p:nvPr/>
            </p:nvSpPr>
            <p:spPr bwMode="auto">
              <a:xfrm>
                <a:off x="616" y="2569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7" name="AutoShape 59"/>
              <p:cNvSpPr>
                <a:spLocks noChangeArrowheads="1"/>
              </p:cNvSpPr>
              <p:nvPr/>
            </p:nvSpPr>
            <p:spPr bwMode="auto">
              <a:xfrm>
                <a:off x="632" y="2588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6" name="Rectangle 60"/>
            <p:cNvSpPr>
              <a:spLocks noChangeArrowheads="1"/>
            </p:cNvSpPr>
            <p:nvPr/>
          </p:nvSpPr>
          <p:spPr bwMode="auto">
            <a:xfrm>
              <a:off x="4218" y="1357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57" name="Rectangle 61"/>
            <p:cNvSpPr>
              <a:spLocks noChangeArrowheads="1"/>
            </p:cNvSpPr>
            <p:nvPr/>
          </p:nvSpPr>
          <p:spPr bwMode="auto">
            <a:xfrm>
              <a:off x="4228" y="1654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8" name="Group 6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9674" name="AutoShape 63"/>
              <p:cNvSpPr>
                <a:spLocks noChangeArrowheads="1"/>
              </p:cNvSpPr>
              <p:nvPr/>
            </p:nvSpPr>
            <p:spPr bwMode="auto">
              <a:xfrm>
                <a:off x="614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5" name="AutoShape 64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93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9" name="Freeform 6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9660" name="Group 6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9672" name="AutoShape 67"/>
              <p:cNvSpPr>
                <a:spLocks noChangeArrowheads="1"/>
              </p:cNvSpPr>
              <p:nvPr/>
            </p:nvSpPr>
            <p:spPr bwMode="auto">
              <a:xfrm>
                <a:off x="614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3" name="AutoShape 68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61" name="Rectangle 69"/>
            <p:cNvSpPr>
              <a:spLocks noChangeArrowheads="1"/>
            </p:cNvSpPr>
            <p:nvPr/>
          </p:nvSpPr>
          <p:spPr bwMode="auto">
            <a:xfrm>
              <a:off x="5249" y="432"/>
              <a:ext cx="68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2" name="Freeform 7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63" name="Freeform 7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64" name="Oval 72"/>
            <p:cNvSpPr>
              <a:spLocks noChangeArrowheads="1"/>
            </p:cNvSpPr>
            <p:nvPr/>
          </p:nvSpPr>
          <p:spPr bwMode="auto">
            <a:xfrm>
              <a:off x="5516" y="2611"/>
              <a:ext cx="49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5" name="Freeform 7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66" name="AutoShape 74"/>
            <p:cNvSpPr>
              <a:spLocks noChangeArrowheads="1"/>
            </p:cNvSpPr>
            <p:nvPr/>
          </p:nvSpPr>
          <p:spPr bwMode="auto">
            <a:xfrm>
              <a:off x="4140" y="2677"/>
              <a:ext cx="1201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7" name="AutoShape 75"/>
            <p:cNvSpPr>
              <a:spLocks noChangeArrowheads="1"/>
            </p:cNvSpPr>
            <p:nvPr/>
          </p:nvSpPr>
          <p:spPr bwMode="auto">
            <a:xfrm>
              <a:off x="4205" y="2712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8" name="Oval 76"/>
            <p:cNvSpPr>
              <a:spLocks noChangeArrowheads="1"/>
            </p:cNvSpPr>
            <p:nvPr/>
          </p:nvSpPr>
          <p:spPr bwMode="auto">
            <a:xfrm>
              <a:off x="4309" y="2383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9" name="Oval 77"/>
            <p:cNvSpPr>
              <a:spLocks noChangeArrowheads="1"/>
            </p:cNvSpPr>
            <p:nvPr/>
          </p:nvSpPr>
          <p:spPr bwMode="auto">
            <a:xfrm>
              <a:off x="4485" y="2383"/>
              <a:ext cx="163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70" name="Oval 78"/>
            <p:cNvSpPr>
              <a:spLocks noChangeArrowheads="1"/>
            </p:cNvSpPr>
            <p:nvPr/>
          </p:nvSpPr>
          <p:spPr bwMode="auto">
            <a:xfrm>
              <a:off x="4661" y="2380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71" name="Rectangle 79"/>
            <p:cNvSpPr>
              <a:spLocks noChangeArrowheads="1"/>
            </p:cNvSpPr>
            <p:nvPr/>
          </p:nvSpPr>
          <p:spPr bwMode="auto">
            <a:xfrm>
              <a:off x="5061" y="1835"/>
              <a:ext cx="88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03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347663"/>
            <a:ext cx="7772400" cy="795337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overview</a:t>
            </a:r>
          </a:p>
        </p:txBody>
      </p:sp>
      <p:sp>
        <p:nvSpPr>
          <p:cNvPr id="8807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4513" y="1511300"/>
            <a:ext cx="3971925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latin typeface="Calibri"/>
              </a:rPr>
              <a:t>Uses TCP: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client initiates TCP connection (creates socket) to server,  port 80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server accepts TCP connection from client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HTTP messages (application-layer protocol messages) exchanged between browser (HTTP client) and Web server (HTTP server)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TCP connection closed</a:t>
            </a:r>
            <a:endParaRPr lang="en-US" dirty="0">
              <a:latin typeface="Calibri"/>
            </a:endParaRPr>
          </a:p>
        </p:txBody>
      </p:sp>
      <p:sp>
        <p:nvSpPr>
          <p:cNvPr id="8807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029200" y="1566863"/>
            <a:ext cx="3200400" cy="1447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is </a:t>
            </a:r>
            <a:r>
              <a:rPr lang="ja-JP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“</a:t>
            </a:r>
            <a:r>
              <a:rPr lang="en-US" altLang="ja-JP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stateless</a:t>
            </a:r>
            <a:r>
              <a:rPr lang="ja-JP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”</a:t>
            </a:r>
            <a:endParaRPr lang="en-US" altLang="ja-JP" i="1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server maintains no information about past client requests</a:t>
            </a:r>
          </a:p>
        </p:txBody>
      </p:sp>
      <p:sp>
        <p:nvSpPr>
          <p:cNvPr id="71683" name="Rectangle 7"/>
          <p:cNvSpPr>
            <a:spLocks noChangeArrowheads="1"/>
          </p:cNvSpPr>
          <p:nvPr/>
        </p:nvSpPr>
        <p:spPr bwMode="auto">
          <a:xfrm>
            <a:off x="4781550" y="3400425"/>
            <a:ext cx="3838575" cy="2711450"/>
          </a:xfrm>
          <a:prstGeom prst="rect">
            <a:avLst/>
          </a:prstGeom>
          <a:solidFill>
            <a:srgbClr val="FFFFFF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71684" name="Rectangle 9"/>
          <p:cNvSpPr>
            <a:spLocks noChangeArrowheads="1"/>
          </p:cNvSpPr>
          <p:nvPr/>
        </p:nvSpPr>
        <p:spPr bwMode="auto">
          <a:xfrm>
            <a:off x="7667625" y="3238500"/>
            <a:ext cx="828675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88072" name="Rectangle 6"/>
          <p:cNvSpPr>
            <a:spLocks noChangeArrowheads="1"/>
          </p:cNvSpPr>
          <p:nvPr/>
        </p:nvSpPr>
        <p:spPr bwMode="auto">
          <a:xfrm>
            <a:off x="4852988" y="3614738"/>
            <a:ext cx="37528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protocols that maintain 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are complex!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past history (state) must be maintained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if server/client crashes, their views of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may be inconsistent, must be reconciled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71689" name="Text Box 8"/>
          <p:cNvSpPr txBox="1">
            <a:spLocks noChangeArrowheads="1"/>
          </p:cNvSpPr>
          <p:nvPr/>
        </p:nvSpPr>
        <p:spPr bwMode="auto">
          <a:xfrm>
            <a:off x="7641178" y="3160713"/>
            <a:ext cx="840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aside</a:t>
            </a:r>
          </a:p>
        </p:txBody>
      </p:sp>
      <p:pic>
        <p:nvPicPr>
          <p:cNvPr id="71690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020763"/>
            <a:ext cx="346815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9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uiExpand="1" build="p"/>
      <p:bldP spid="88071" grpId="0" uiExpand="1" build="p"/>
      <p:bldP spid="71683" grpId="0" animBg="1"/>
      <p:bldP spid="88072" grpId="0"/>
      <p:bldP spid="716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connections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non-persistent HTTP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at most one object sent over TCP connection</a:t>
            </a:r>
          </a:p>
          <a:p>
            <a:pPr lvl="1"/>
            <a:r>
              <a:rPr lang="en-US" altLang="en-US" sz="2800" dirty="0">
                <a:latin typeface="Calibri"/>
                <a:ea typeface="ＭＳ Ｐゴシック" charset="-128"/>
              </a:rPr>
              <a:t>connection then closed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downloading multiple objects required multiple connections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sp>
        <p:nvSpPr>
          <p:cNvPr id="73733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67194" y="1792288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persistent HTTP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multiple objects can be sent over single TCP connection between client, server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73734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55713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4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uiExpand="1" build="p"/>
      <p:bldP spid="7373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190500"/>
            <a:ext cx="7772400" cy="866775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Non-persistent HTTP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757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1638" y="1046691"/>
            <a:ext cx="7942262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suppose user enters URL:</a:t>
            </a:r>
          </a:p>
        </p:txBody>
      </p:sp>
      <p:sp>
        <p:nvSpPr>
          <p:cNvPr id="5325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2733" y="1711498"/>
            <a:ext cx="4163133" cy="1905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1a</a:t>
            </a:r>
            <a:r>
              <a:rPr lang="en-US" altLang="en-US" sz="1800" dirty="0">
                <a:solidFill>
                  <a:srgbClr val="FF0000"/>
                </a:solidFill>
                <a:latin typeface="Calibri"/>
                <a:ea typeface="ＭＳ Ｐゴシック" charset="-128"/>
              </a:rPr>
              <a:t>.</a:t>
            </a:r>
            <a:r>
              <a:rPr lang="en-US" altLang="en-US" sz="1800" dirty="0">
                <a:latin typeface="Calibri"/>
                <a:ea typeface="ＭＳ Ｐゴシック" charset="-128"/>
              </a:rPr>
              <a:t> HTTP client initiates TCP connection to HTTP server (process) at www.</a:t>
            </a:r>
            <a:r>
              <a:rPr lang="en-US" altLang="en-US" sz="1800" dirty="0" err="1">
                <a:latin typeface="Calibri"/>
                <a:ea typeface="ＭＳ Ｐゴシック" charset="-128"/>
              </a:rPr>
              <a:t>someSchool.edu</a:t>
            </a:r>
            <a:r>
              <a:rPr lang="en-US" altLang="en-US" sz="1800" dirty="0">
                <a:latin typeface="Calibri"/>
                <a:ea typeface="ＭＳ Ｐゴシック" charset="-128"/>
              </a:rPr>
              <a:t> on port 80</a:t>
            </a:r>
          </a:p>
        </p:txBody>
      </p:sp>
      <p:pic>
        <p:nvPicPr>
          <p:cNvPr id="75779" name="Picture 2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84296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Line 11"/>
          <p:cNvSpPr>
            <a:spLocks noChangeShapeType="1"/>
          </p:cNvSpPr>
          <p:nvPr/>
        </p:nvSpPr>
        <p:spPr bwMode="auto">
          <a:xfrm>
            <a:off x="476250" y="1758992"/>
            <a:ext cx="0" cy="4832308"/>
          </a:xfrm>
          <a:prstGeom prst="line">
            <a:avLst/>
          </a:prstGeom>
          <a:noFill/>
          <a:ln w="1905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7" name="Rectangle 5"/>
          <p:cNvSpPr>
            <a:spLocks noChangeArrowheads="1"/>
          </p:cNvSpPr>
          <p:nvPr/>
        </p:nvSpPr>
        <p:spPr bwMode="auto">
          <a:xfrm>
            <a:off x="445203" y="3027531"/>
            <a:ext cx="4017262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client sends HTTP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 message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(containing URL) into TCP connection socket. Message indicates that client wants object someDepartment/home.index</a:t>
            </a:r>
          </a:p>
        </p:txBody>
      </p:sp>
      <p:sp>
        <p:nvSpPr>
          <p:cNvPr id="53258" name="Rectangle 6"/>
          <p:cNvSpPr>
            <a:spLocks noChangeArrowheads="1"/>
          </p:cNvSpPr>
          <p:nvPr/>
        </p:nvSpPr>
        <p:spPr bwMode="auto">
          <a:xfrm>
            <a:off x="5255688" y="2117721"/>
            <a:ext cx="3810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1b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at host www.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someSchool.edu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waiting for TCP connection at port 80. 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accepts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connection, notifying client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53259" name="Rectangle 7"/>
          <p:cNvSpPr>
            <a:spLocks noChangeArrowheads="1"/>
          </p:cNvSpPr>
          <p:nvPr/>
        </p:nvSpPr>
        <p:spPr bwMode="auto">
          <a:xfrm>
            <a:off x="5198538" y="3828339"/>
            <a:ext cx="3810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receives request message, forms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response message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containing requested object, and sends message into its socket</a:t>
            </a:r>
          </a:p>
        </p:txBody>
      </p:sp>
      <p:sp>
        <p:nvSpPr>
          <p:cNvPr id="53261" name="Line 9"/>
          <p:cNvSpPr>
            <a:spLocks noChangeShapeType="1"/>
          </p:cNvSpPr>
          <p:nvPr/>
        </p:nvSpPr>
        <p:spPr bwMode="auto">
          <a:xfrm>
            <a:off x="4403727" y="3857266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62" name="Line 10"/>
          <p:cNvSpPr>
            <a:spLocks noChangeShapeType="1"/>
          </p:cNvSpPr>
          <p:nvPr/>
        </p:nvSpPr>
        <p:spPr bwMode="auto">
          <a:xfrm flipH="1">
            <a:off x="4403727" y="4489443"/>
            <a:ext cx="1055688" cy="6207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90" name="Text Box 12"/>
          <p:cNvSpPr txBox="1">
            <a:spLocks noChangeArrowheads="1"/>
          </p:cNvSpPr>
          <p:nvPr/>
        </p:nvSpPr>
        <p:spPr bwMode="auto">
          <a:xfrm>
            <a:off x="161925" y="3890996"/>
            <a:ext cx="673100" cy="40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53260" name="Line 8"/>
          <p:cNvSpPr>
            <a:spLocks noChangeShapeType="1"/>
          </p:cNvSpPr>
          <p:nvPr/>
        </p:nvSpPr>
        <p:spPr bwMode="auto">
          <a:xfrm>
            <a:off x="4556127" y="2083500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64" name="Line 14"/>
          <p:cNvSpPr>
            <a:spLocks noChangeShapeType="1"/>
          </p:cNvSpPr>
          <p:nvPr/>
        </p:nvSpPr>
        <p:spPr bwMode="auto">
          <a:xfrm flipH="1">
            <a:off x="4462465" y="2785000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93" name="Text Box 15"/>
          <p:cNvSpPr txBox="1">
            <a:spLocks noChangeArrowheads="1"/>
          </p:cNvSpPr>
          <p:nvPr/>
        </p:nvSpPr>
        <p:spPr bwMode="auto">
          <a:xfrm>
            <a:off x="5678311" y="1044927"/>
            <a:ext cx="3217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(contains text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, references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to 10 jpeg images)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75794" name="Rectangle 3"/>
          <p:cNvSpPr>
            <a:spLocks noChangeArrowheads="1"/>
          </p:cNvSpPr>
          <p:nvPr/>
        </p:nvSpPr>
        <p:spPr bwMode="auto">
          <a:xfrm>
            <a:off x="409575" y="1383241"/>
            <a:ext cx="60356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65000"/>
              <a:buFont typeface="Wingdings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www.someSchool.edu/someDepartment/home.index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476249" y="5110156"/>
            <a:ext cx="4430189" cy="1533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5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client receives response message containing html file, displays html.  Parsing html file, finds 10 referenced jpeg  objects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76247" y="6139041"/>
            <a:ext cx="498316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Steps 1-5 repeated for each of 10 jpeg objects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266977" y="5145964"/>
            <a:ext cx="3810000" cy="51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4.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closes TCP connection.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58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build="p"/>
      <p:bldP spid="53257" grpId="0"/>
      <p:bldP spid="53258" grpId="0"/>
      <p:bldP spid="53259" grpId="0"/>
      <p:bldP spid="53261" grpId="0" animBg="1"/>
      <p:bldP spid="53262" grpId="0" animBg="1"/>
      <p:bldP spid="53260" grpId="0" animBg="1"/>
      <p:bldP spid="53264" grpId="0" animBg="1"/>
      <p:bldP spid="20" grpId="0" build="p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242888" y="0"/>
            <a:ext cx="8517290" cy="925513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Non-persistent HTTP: response time</a:t>
            </a:r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3552" y="1371778"/>
            <a:ext cx="4664076" cy="46482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RTT (Round </a:t>
            </a:r>
            <a:r>
              <a:rPr lang="en-US" altLang="en-US" sz="2400">
                <a:solidFill>
                  <a:srgbClr val="CC0000"/>
                </a:solidFill>
                <a:latin typeface="Calibri"/>
                <a:ea typeface="ＭＳ Ｐゴシック" charset="-128"/>
              </a:rPr>
              <a:t>Trip Time</a:t>
            </a: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):</a:t>
            </a:r>
            <a:r>
              <a:rPr lang="en-US" altLang="en-US" sz="2400" dirty="0">
                <a:latin typeface="Calibri"/>
                <a:ea typeface="ＭＳ Ｐゴシック" charset="-128"/>
              </a:rPr>
              <a:t> time for a small packet to travel from client to server and back</a:t>
            </a:r>
          </a:p>
          <a:p>
            <a:pPr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response time: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one RTT to initiate TCP connection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one RTT for HTTP request and first few bytes of HTTP response to return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file transmission time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non-persistent HTTP response time    	</a:t>
            </a:r>
          </a:p>
          <a:p>
            <a:pPr lvl="1"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 = 2RTT+ file transmission time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79875" name="Picture 4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4" y="668338"/>
            <a:ext cx="832104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79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0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1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2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3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4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85" name="Text Box 22"/>
          <p:cNvSpPr txBox="1">
            <a:spLocks noChangeArrowheads="1"/>
          </p:cNvSpPr>
          <p:nvPr/>
        </p:nvSpPr>
        <p:spPr bwMode="auto">
          <a:xfrm>
            <a:off x="7916863" y="3763963"/>
            <a:ext cx="9652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time to 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transmit 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9886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7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122102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79888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89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79890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91" name="Text Box 28"/>
          <p:cNvSpPr txBox="1">
            <a:spLocks noChangeArrowheads="1"/>
          </p:cNvSpPr>
          <p:nvPr/>
        </p:nvSpPr>
        <p:spPr bwMode="auto">
          <a:xfrm>
            <a:off x="5024438" y="3302000"/>
            <a:ext cx="820866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9892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93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79894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95" name="Text Box 36"/>
          <p:cNvSpPr txBox="1">
            <a:spLocks noChangeArrowheads="1"/>
          </p:cNvSpPr>
          <p:nvPr/>
        </p:nvSpPr>
        <p:spPr bwMode="auto">
          <a:xfrm>
            <a:off x="5243513" y="4438650"/>
            <a:ext cx="893321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received</a:t>
            </a:r>
          </a:p>
        </p:txBody>
      </p:sp>
      <p:sp>
        <p:nvSpPr>
          <p:cNvPr id="79896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9897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grpSp>
        <p:nvGrpSpPr>
          <p:cNvPr id="79898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79902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03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04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05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06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07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79932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33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08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09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79930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31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0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1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12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79928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29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3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914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79926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27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5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6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17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18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9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20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1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2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3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4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5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79899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79900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01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6BDA39AF-423E-834C-86D0-767B544CD73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uiExpand="1" build="p"/>
      <p:bldP spid="79880" grpId="0" animBg="1"/>
      <p:bldP spid="79881" grpId="0" animBg="1"/>
      <p:bldP spid="79882" grpId="0" animBg="1"/>
      <p:bldP spid="79883" grpId="0" animBg="1"/>
      <p:bldP spid="79884" grpId="0" animBg="1"/>
      <p:bldP spid="79885" grpId="0"/>
      <p:bldP spid="79887" grpId="0"/>
      <p:bldP spid="79888" grpId="0" animBg="1"/>
      <p:bldP spid="79889" grpId="0"/>
      <p:bldP spid="79890" grpId="0" animBg="1"/>
      <p:bldP spid="79891" grpId="0"/>
      <p:bldP spid="79892" grpId="0" animBg="1"/>
      <p:bldP spid="79893" grpId="0"/>
      <p:bldP spid="79894" grpId="0" animBg="1"/>
      <p:bldP spid="798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173038"/>
            <a:ext cx="7772400" cy="8382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Persistent HTTP</a:t>
            </a:r>
            <a:endParaRPr lang="en-US" altLang="en-US" sz="5400">
              <a:latin typeface="Calibri Light"/>
              <a:ea typeface="ＭＳ Ｐゴシック" charset="-128"/>
            </a:endParaRPr>
          </a:p>
        </p:txBody>
      </p:sp>
      <p:sp>
        <p:nvSpPr>
          <p:cNvPr id="9830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34975" y="1414463"/>
            <a:ext cx="4237159" cy="46482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  <a:defRPr/>
            </a:pPr>
            <a:r>
              <a:rPr lang="en-US" sz="2400" dirty="0">
                <a:solidFill>
                  <a:srgbClr val="CC0000"/>
                </a:solidFill>
                <a:latin typeface="Calibri"/>
              </a:rPr>
              <a:t>Persistent  HTTP</a:t>
            </a:r>
            <a:r>
              <a:rPr lang="en-US" sz="2400" i="1" dirty="0">
                <a:solidFill>
                  <a:srgbClr val="CC0000"/>
                </a:solidFill>
                <a:latin typeface="Calibri"/>
              </a:rPr>
              <a:t>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server leaves connection open after sending response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subsequent HTTP messages  between same client/server sent over open connection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client sends requests as soon as it encounters a referenced object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as little as one RTT for all the referenced objects</a:t>
            </a:r>
          </a:p>
          <a:p>
            <a:pPr>
              <a:defRPr/>
            </a:pPr>
            <a:endParaRPr lang="en-US" sz="2400" dirty="0">
              <a:latin typeface="Calibri"/>
            </a:endParaRPr>
          </a:p>
        </p:txBody>
      </p:sp>
      <p:pic>
        <p:nvPicPr>
          <p:cNvPr id="81926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9" y="796924"/>
            <a:ext cx="3582811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7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4972577" y="4438650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new file</a:t>
            </a:r>
          </a:p>
        </p:txBody>
      </p:sp>
      <p:grpSp>
        <p:nvGrpSpPr>
          <p:cNvPr id="27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8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8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9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6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6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7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8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4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2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1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0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1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60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61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121360" y="4683125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 flipH="1">
            <a:off x="6116638" y="522472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7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uiExpand="1" build="p"/>
      <p:bldP spid="23" grpId="0" animBg="1"/>
      <p:bldP spid="24" grpId="0"/>
      <p:bldP spid="64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6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4995155" y="4438650"/>
            <a:ext cx="981359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new files</a:t>
            </a: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Line 19"/>
          <p:cNvSpPr>
            <a:spLocks noChangeShapeType="1"/>
          </p:cNvSpPr>
          <p:nvPr/>
        </p:nvSpPr>
        <p:spPr bwMode="auto">
          <a:xfrm>
            <a:off x="6121360" y="4683125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16638" y="522472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123781" y="4871864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Line 19"/>
          <p:cNvSpPr>
            <a:spLocks noChangeShapeType="1"/>
          </p:cNvSpPr>
          <p:nvPr/>
        </p:nvSpPr>
        <p:spPr bwMode="auto">
          <a:xfrm>
            <a:off x="6073768" y="508818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36867" y="548084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36481" y="573560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pic>
        <p:nvPicPr>
          <p:cNvPr id="73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285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  <a:p>
            <a:r>
              <a:rPr lang="en-US" dirty="0"/>
              <a:t>HTTP/2</a:t>
            </a:r>
          </a:p>
          <a:p>
            <a:pPr lvl="1"/>
            <a:r>
              <a:rPr lang="en-US" dirty="0"/>
              <a:t>Push resources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902575" y="4384559"/>
            <a:ext cx="105347" cy="715976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6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32473" y="44582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52702" y="471433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52316" y="496909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991451" y="3759364"/>
            <a:ext cx="628698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send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0" name="Text Box 36"/>
          <p:cNvSpPr txBox="1">
            <a:spLocks noChangeArrowheads="1"/>
          </p:cNvSpPr>
          <p:nvPr/>
        </p:nvSpPr>
        <p:spPr bwMode="auto">
          <a:xfrm>
            <a:off x="8031163" y="4539538"/>
            <a:ext cx="833883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push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objects</a:t>
            </a:r>
          </a:p>
        </p:txBody>
      </p:sp>
      <p:sp>
        <p:nvSpPr>
          <p:cNvPr id="65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pic>
        <p:nvPicPr>
          <p:cNvPr id="73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22" name="Rectangle 66"/>
          <p:cNvSpPr>
            <a:spLocks noGrp="1" noChangeArrowheads="1"/>
          </p:cNvSpPr>
          <p:nvPr>
            <p:ph type="title"/>
          </p:nvPr>
        </p:nvSpPr>
        <p:spPr>
          <a:xfrm>
            <a:off x="533400" y="217488"/>
            <a:ext cx="4910138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4000" dirty="0">
                <a:latin typeface="Calibri Light"/>
                <a:ea typeface="ＭＳ Ｐゴシック" charset="-128"/>
              </a:rPr>
              <a:t>DNS name </a:t>
            </a:r>
            <a:br>
              <a:rPr lang="en-US" dirty="0"/>
            </a:br>
            <a:r>
              <a:rPr lang="en-US" altLang="en-US" sz="4000" dirty="0">
                <a:latin typeface="Calibri Light"/>
                <a:ea typeface="ＭＳ Ｐゴシック" charset="-128"/>
              </a:rPr>
              <a:t>resolution example</a:t>
            </a:r>
          </a:p>
        </p:txBody>
      </p:sp>
      <p:sp>
        <p:nvSpPr>
          <p:cNvPr id="157723" name="Rectangle 67"/>
          <p:cNvSpPr>
            <a:spLocks noGrp="1" noChangeArrowheads="1"/>
          </p:cNvSpPr>
          <p:nvPr>
            <p:ph sz="half" idx="1"/>
          </p:nvPr>
        </p:nvSpPr>
        <p:spPr>
          <a:xfrm>
            <a:off x="431800" y="1725613"/>
            <a:ext cx="3565525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host at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cs.stanford.edu</a:t>
            </a:r>
            <a:r>
              <a:rPr lang="en-US" altLang="en-US" sz="2400" dirty="0">
                <a:latin typeface="Calibri"/>
                <a:ea typeface="ＭＳ Ｐゴシック" charset="-128"/>
              </a:rPr>
              <a:t> wants IP address for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cs.umd.edu</a:t>
            </a: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157699" name="Picture 73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8746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5"/>
          <p:cNvSpPr txBox="1">
            <a:spLocks noChangeArrowheads="1"/>
          </p:cNvSpPr>
          <p:nvPr/>
        </p:nvSpPr>
        <p:spPr bwMode="auto">
          <a:xfrm>
            <a:off x="4206875" y="4881563"/>
            <a:ext cx="17462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requesting host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cs.stanford.edu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01" name="Text Box 6"/>
          <p:cNvSpPr txBox="1">
            <a:spLocks noChangeArrowheads="1"/>
          </p:cNvSpPr>
          <p:nvPr/>
        </p:nvSpPr>
        <p:spPr bwMode="auto">
          <a:xfrm>
            <a:off x="6977012" y="5775325"/>
            <a:ext cx="129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cs.umd.edu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02" name="Text Box 17"/>
          <p:cNvSpPr txBox="1">
            <a:spLocks noChangeArrowheads="1"/>
          </p:cNvSpPr>
          <p:nvPr/>
        </p:nvSpPr>
        <p:spPr bwMode="auto">
          <a:xfrm>
            <a:off x="5791200" y="481013"/>
            <a:ext cx="2011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70" name="Line 18"/>
          <p:cNvSpPr>
            <a:spLocks noChangeShapeType="1"/>
          </p:cNvSpPr>
          <p:nvPr/>
        </p:nvSpPr>
        <p:spPr bwMode="auto">
          <a:xfrm flipH="1" flipV="1">
            <a:off x="5286375" y="2916238"/>
            <a:ext cx="0" cy="13144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1" name="Line 19"/>
          <p:cNvSpPr>
            <a:spLocks noChangeShapeType="1"/>
          </p:cNvSpPr>
          <p:nvPr/>
        </p:nvSpPr>
        <p:spPr bwMode="auto">
          <a:xfrm flipV="1">
            <a:off x="5400675" y="1220788"/>
            <a:ext cx="914400" cy="9715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2" name="Line 20"/>
          <p:cNvSpPr>
            <a:spLocks noChangeShapeType="1"/>
          </p:cNvSpPr>
          <p:nvPr/>
        </p:nvSpPr>
        <p:spPr bwMode="auto">
          <a:xfrm flipV="1">
            <a:off x="5686425" y="2382838"/>
            <a:ext cx="1485900" cy="95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3" name="Line 21"/>
          <p:cNvSpPr>
            <a:spLocks noChangeShapeType="1"/>
          </p:cNvSpPr>
          <p:nvPr/>
        </p:nvSpPr>
        <p:spPr bwMode="auto">
          <a:xfrm flipH="1" flipV="1">
            <a:off x="5686425" y="2554288"/>
            <a:ext cx="14192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4" name="Line 22"/>
          <p:cNvSpPr>
            <a:spLocks noChangeShapeType="1"/>
          </p:cNvSpPr>
          <p:nvPr/>
        </p:nvSpPr>
        <p:spPr bwMode="auto">
          <a:xfrm flipH="1">
            <a:off x="5610225" y="1449388"/>
            <a:ext cx="733425" cy="76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5" name="Line 23"/>
          <p:cNvSpPr>
            <a:spLocks noChangeShapeType="1"/>
          </p:cNvSpPr>
          <p:nvPr/>
        </p:nvSpPr>
        <p:spPr bwMode="auto">
          <a:xfrm>
            <a:off x="5476875" y="2933700"/>
            <a:ext cx="9525" cy="13239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7709" name="Group 24"/>
          <p:cNvGrpSpPr>
            <a:grpSpLocks/>
          </p:cNvGrpSpPr>
          <p:nvPr/>
        </p:nvGrpSpPr>
        <p:grpSpPr bwMode="auto">
          <a:xfrm>
            <a:off x="4179888" y="3062288"/>
            <a:ext cx="1898650" cy="611187"/>
            <a:chOff x="2831" y="2132"/>
            <a:chExt cx="1196" cy="385"/>
          </a:xfrm>
        </p:grpSpPr>
        <p:sp>
          <p:nvSpPr>
            <p:cNvPr id="157863" name="Rectangle 25"/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64" name="Text Box 26"/>
            <p:cNvSpPr txBox="1">
              <a:spLocks noChangeArrowheads="1"/>
            </p:cNvSpPr>
            <p:nvPr/>
          </p:nvSpPr>
          <p:spPr bwMode="auto">
            <a:xfrm>
              <a:off x="2831" y="2132"/>
              <a:ext cx="1196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local DNS 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dns.stanford.edu</a:t>
              </a:r>
              <a:endPara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4997450" y="37719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0" name="Text Box 28"/>
          <p:cNvSpPr txBox="1">
            <a:spLocks noChangeArrowheads="1"/>
          </p:cNvSpPr>
          <p:nvPr/>
        </p:nvSpPr>
        <p:spPr bwMode="auto">
          <a:xfrm>
            <a:off x="5540375" y="14382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1" name="Text Box 29"/>
          <p:cNvSpPr txBox="1">
            <a:spLocks noChangeArrowheads="1"/>
          </p:cNvSpPr>
          <p:nvPr/>
        </p:nvSpPr>
        <p:spPr bwMode="auto">
          <a:xfrm>
            <a:off x="5978525" y="1676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2" name="Text Box 30"/>
          <p:cNvSpPr txBox="1">
            <a:spLocks noChangeArrowheads="1"/>
          </p:cNvSpPr>
          <p:nvPr/>
        </p:nvSpPr>
        <p:spPr bwMode="auto">
          <a:xfrm>
            <a:off x="6292850" y="20859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3" name="Text Box 31"/>
          <p:cNvSpPr txBox="1">
            <a:spLocks noChangeArrowheads="1"/>
          </p:cNvSpPr>
          <p:nvPr/>
        </p:nvSpPr>
        <p:spPr bwMode="auto">
          <a:xfrm>
            <a:off x="6323013" y="25733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919913" y="36131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16" name="Text Box 60"/>
          <p:cNvSpPr txBox="1">
            <a:spLocks noChangeArrowheads="1"/>
          </p:cNvSpPr>
          <p:nvPr/>
        </p:nvSpPr>
        <p:spPr bwMode="auto">
          <a:xfrm>
            <a:off x="6353175" y="4429125"/>
            <a:ext cx="2397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authoritative DNS 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.cs.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umd.edu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3" name="Text Box 61"/>
          <p:cNvSpPr txBox="1">
            <a:spLocks noChangeArrowheads="1"/>
          </p:cNvSpPr>
          <p:nvPr/>
        </p:nvSpPr>
        <p:spPr bwMode="auto">
          <a:xfrm>
            <a:off x="6292850" y="36433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7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4" name="Text Box 62"/>
          <p:cNvSpPr txBox="1">
            <a:spLocks noChangeArrowheads="1"/>
          </p:cNvSpPr>
          <p:nvPr/>
        </p:nvSpPr>
        <p:spPr bwMode="auto">
          <a:xfrm>
            <a:off x="5549900" y="37909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8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5" name="Line 63"/>
          <p:cNvSpPr>
            <a:spLocks noChangeShapeType="1"/>
          </p:cNvSpPr>
          <p:nvPr/>
        </p:nvSpPr>
        <p:spPr bwMode="auto">
          <a:xfrm>
            <a:off x="5619750" y="2714625"/>
            <a:ext cx="1493838" cy="13144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816" name="Line 64"/>
          <p:cNvSpPr>
            <a:spLocks noChangeShapeType="1"/>
          </p:cNvSpPr>
          <p:nvPr/>
        </p:nvSpPr>
        <p:spPr bwMode="auto">
          <a:xfrm flipH="1" flipV="1">
            <a:off x="5580063" y="2840038"/>
            <a:ext cx="1493837" cy="13017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721" name="Text Box 65"/>
          <p:cNvSpPr txBox="1">
            <a:spLocks noChangeArrowheads="1"/>
          </p:cNvSpPr>
          <p:nvPr/>
        </p:nvSpPr>
        <p:spPr bwMode="auto">
          <a:xfrm>
            <a:off x="6551613" y="1852613"/>
            <a:ext cx="2011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TLD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24" name="Rectangle 69"/>
          <p:cNvSpPr>
            <a:spLocks noChangeArrowheads="1"/>
          </p:cNvSpPr>
          <p:nvPr/>
        </p:nvSpPr>
        <p:spPr bwMode="auto">
          <a:xfrm>
            <a:off x="466709" y="3012376"/>
            <a:ext cx="3543162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iterated query: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contacted server replies with name of server to contact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“I don’t know this name, but ask this server”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grpSp>
        <p:nvGrpSpPr>
          <p:cNvPr id="157725" name="Group 86"/>
          <p:cNvGrpSpPr>
            <a:grpSpLocks/>
          </p:cNvGrpSpPr>
          <p:nvPr/>
        </p:nvGrpSpPr>
        <p:grpSpPr bwMode="auto">
          <a:xfrm flipH="1">
            <a:off x="7226300" y="5091113"/>
            <a:ext cx="925513" cy="795337"/>
            <a:chOff x="-44" y="1473"/>
            <a:chExt cx="981" cy="1105"/>
          </a:xfrm>
        </p:grpSpPr>
        <p:pic>
          <p:nvPicPr>
            <p:cNvPr id="157861" name="Picture 8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862" name="Freeform 8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726" name="Group 89"/>
          <p:cNvGrpSpPr>
            <a:grpSpLocks/>
          </p:cNvGrpSpPr>
          <p:nvPr/>
        </p:nvGrpSpPr>
        <p:grpSpPr bwMode="auto">
          <a:xfrm>
            <a:off x="4765675" y="4244975"/>
            <a:ext cx="925513" cy="795338"/>
            <a:chOff x="-44" y="1473"/>
            <a:chExt cx="981" cy="1105"/>
          </a:xfrm>
        </p:grpSpPr>
        <p:pic>
          <p:nvPicPr>
            <p:cNvPr id="157859" name="Picture 9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860" name="Freeform 9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727" name="Group 125"/>
          <p:cNvGrpSpPr>
            <a:grpSpLocks/>
          </p:cNvGrpSpPr>
          <p:nvPr/>
        </p:nvGrpSpPr>
        <p:grpSpPr bwMode="auto">
          <a:xfrm>
            <a:off x="7226300" y="3743325"/>
            <a:ext cx="390525" cy="641350"/>
            <a:chOff x="4140" y="429"/>
            <a:chExt cx="1425" cy="2396"/>
          </a:xfrm>
        </p:grpSpPr>
        <p:sp>
          <p:nvSpPr>
            <p:cNvPr id="157827" name="Freeform 12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28" name="Rectangle 127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29" name="Freeform 12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30" name="Freeform 12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31" name="Rectangle 130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2" name="Group 13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857" name="AutoShape 13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8" name="AutoShape 133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3" name="Rectangle 134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4" name="Group 13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855" name="AutoShape 136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6" name="AutoShape 137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5" name="Rectangle 138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36" name="Rectangle 139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7" name="Group 14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853" name="AutoShape 14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4" name="AutoShape 14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8" name="Freeform 14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839" name="Group 14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851" name="AutoShape 145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2" name="AutoShape 146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40" name="Rectangle 147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1" name="Freeform 14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42" name="Freeform 14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43" name="Oval 150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4" name="Freeform 15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45" name="AutoShape 152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6" name="AutoShape 153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7" name="Oval 154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8" name="Oval 155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9" name="Oval 156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50" name="Rectangle 157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28" name="Group 158"/>
          <p:cNvGrpSpPr>
            <a:grpSpLocks/>
          </p:cNvGrpSpPr>
          <p:nvPr/>
        </p:nvGrpSpPr>
        <p:grpSpPr bwMode="auto">
          <a:xfrm>
            <a:off x="5222875" y="2230438"/>
            <a:ext cx="390525" cy="641350"/>
            <a:chOff x="4140" y="429"/>
            <a:chExt cx="1425" cy="2396"/>
          </a:xfrm>
        </p:grpSpPr>
        <p:sp>
          <p:nvSpPr>
            <p:cNvPr id="157795" name="Freeform 159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96" name="Rectangle 160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97" name="Freeform 161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98" name="Freeform 162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99" name="Rectangle 163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0" name="Group 164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825" name="AutoShape 165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6" name="AutoShape 166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1" name="Rectangle 167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2" name="Group 168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823" name="AutoShape 169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4" name="AutoShape 170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3" name="Rectangle 171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04" name="Rectangle 172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5" name="Group 173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821" name="AutoShape 174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2" name="AutoShape 175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6" name="Freeform 176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807" name="Group 177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819" name="AutoShape 178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0" name="AutoShape 179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8" name="Rectangle 180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09" name="Freeform 181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10" name="Freeform 182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11" name="Oval 183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2" name="Freeform 184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13" name="AutoShape 185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4" name="AutoShape 186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5" name="Oval 187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6" name="Oval 188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7" name="Oval 189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8" name="Rectangle 190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29" name="Group 224"/>
          <p:cNvGrpSpPr>
            <a:grpSpLocks/>
          </p:cNvGrpSpPr>
          <p:nvPr/>
        </p:nvGrpSpPr>
        <p:grpSpPr bwMode="auto">
          <a:xfrm>
            <a:off x="6376988" y="968375"/>
            <a:ext cx="390525" cy="641350"/>
            <a:chOff x="4140" y="429"/>
            <a:chExt cx="1425" cy="2396"/>
          </a:xfrm>
        </p:grpSpPr>
        <p:sp>
          <p:nvSpPr>
            <p:cNvPr id="157763" name="Freeform 22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64" name="Rectangle 226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65" name="Freeform 22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66" name="Freeform 22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67" name="Rectangle 229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68" name="Group 23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793" name="AutoShape 23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4" name="AutoShape 232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69" name="Rectangle 233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70" name="Group 23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791" name="AutoShape 235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2" name="AutoShape 236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1" name="Rectangle 237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72" name="Rectangle 238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73" name="Group 23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789" name="AutoShape 24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0" name="AutoShape 241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4" name="Freeform 24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775" name="Group 24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787" name="AutoShape 244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88" name="AutoShape 245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6" name="Rectangle 246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77" name="Freeform 24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78" name="Freeform 24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79" name="Oval 249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0" name="Freeform 25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81" name="AutoShape 251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2" name="AutoShape 252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3" name="Oval 253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4" name="Oval 254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5" name="Oval 255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6" name="Rectangle 256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30" name="Group 257"/>
          <p:cNvGrpSpPr>
            <a:grpSpLocks/>
          </p:cNvGrpSpPr>
          <p:nvPr/>
        </p:nvGrpSpPr>
        <p:grpSpPr bwMode="auto">
          <a:xfrm>
            <a:off x="7192963" y="2220913"/>
            <a:ext cx="390525" cy="641350"/>
            <a:chOff x="4140" y="429"/>
            <a:chExt cx="1425" cy="2396"/>
          </a:xfrm>
        </p:grpSpPr>
        <p:sp>
          <p:nvSpPr>
            <p:cNvPr id="157731" name="Freeform 25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32" name="Rectangle 259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33" name="Freeform 26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34" name="Freeform 26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35" name="Rectangle 262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36" name="Group 26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761" name="AutoShape 264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62" name="AutoShape 265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37" name="Rectangle 266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38" name="Group 26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759" name="AutoShape 268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60" name="AutoShape 269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39" name="Rectangle 270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0" name="Rectangle 271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41" name="Group 27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757" name="AutoShape 27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58" name="AutoShape 274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42" name="Freeform 27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743" name="Group 27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755" name="AutoShape 277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56" name="AutoShape 278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44" name="Rectangle 279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5" name="Freeform 28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46" name="Freeform 28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47" name="Oval 282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8" name="Freeform 28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49" name="AutoShape 284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0" name="AutoShape 285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1" name="Oval 286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2" name="Oval 287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3" name="Oval 288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4" name="Rectangle 289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0" grpId="0" animBg="1"/>
      <p:bldP spid="202771" grpId="0" animBg="1"/>
      <p:bldP spid="202772" grpId="0" animBg="1"/>
      <p:bldP spid="202773" grpId="0" animBg="1"/>
      <p:bldP spid="202774" grpId="0" animBg="1"/>
      <p:bldP spid="202775" grpId="0" animBg="1"/>
      <p:bldP spid="202779" grpId="0"/>
      <p:bldP spid="202780" grpId="0"/>
      <p:bldP spid="202781" grpId="0"/>
      <p:bldP spid="202782" grpId="0"/>
      <p:bldP spid="202783" grpId="0"/>
      <p:bldP spid="202784" grpId="0"/>
      <p:bldP spid="202813" grpId="0"/>
      <p:bldP spid="202814" grpId="0"/>
      <p:bldP spid="202815" grpId="0" animBg="1"/>
      <p:bldP spid="202816" grpId="0" animBg="1"/>
      <p:bldP spid="1577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  <a:p>
            <a:r>
              <a:rPr lang="en-US" dirty="0"/>
              <a:t>HTTP/2</a:t>
            </a:r>
          </a:p>
          <a:p>
            <a:pPr lvl="1"/>
            <a:r>
              <a:rPr lang="en-US" dirty="0"/>
              <a:t>Push resources</a:t>
            </a:r>
          </a:p>
          <a:p>
            <a:r>
              <a:rPr lang="en-US" dirty="0"/>
              <a:t>QUIC</a:t>
            </a:r>
          </a:p>
          <a:p>
            <a:pPr lvl="1"/>
            <a:r>
              <a:rPr lang="en-US" dirty="0"/>
              <a:t>Eliminate first RTT</a:t>
            </a: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6116638" y="2490788"/>
            <a:ext cx="0" cy="28321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7807325" y="2484438"/>
            <a:ext cx="0" cy="2881312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24575" y="332032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902575" y="4384559"/>
            <a:ext cx="105347" cy="715976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49925" y="3280135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619625" y="2992797"/>
            <a:ext cx="1346844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QUIC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5891213" y="5337175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7569200" y="5319713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32473" y="44582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3202" y="3411821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52702" y="471433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52316" y="496909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870003" y="3847217"/>
            <a:ext cx="628698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send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0" name="Text Box 36"/>
          <p:cNvSpPr txBox="1">
            <a:spLocks noChangeArrowheads="1"/>
          </p:cNvSpPr>
          <p:nvPr/>
        </p:nvSpPr>
        <p:spPr bwMode="auto">
          <a:xfrm>
            <a:off x="8031163" y="4539538"/>
            <a:ext cx="833883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push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objects</a:t>
            </a:r>
          </a:p>
        </p:txBody>
      </p:sp>
      <p:pic>
        <p:nvPicPr>
          <p:cNvPr id="64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5" grpId="0"/>
      <p:bldP spid="18" grpId="0" animBg="1"/>
      <p:bldP spid="19" grpId="0" animBg="1"/>
      <p:bldP spid="20" grpId="0"/>
      <p:bldP spid="21" grpId="0" animBg="1"/>
      <p:bldP spid="62" grpId="0" animBg="1"/>
      <p:bldP spid="63" grpId="0"/>
      <p:bldP spid="66" grpId="0" animBg="1"/>
      <p:bldP spid="67" grpId="0" animBg="1"/>
      <p:bldP spid="68" grpId="0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234950"/>
            <a:ext cx="7772400" cy="9144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request message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8397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4625"/>
            <a:ext cx="7772400" cy="1482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two types of HTTP messages: </a:t>
            </a: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request</a:t>
            </a: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, </a:t>
            </a: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response</a:t>
            </a:r>
          </a:p>
          <a:p>
            <a:pPr marL="233045" indent="-233045"/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request message:</a:t>
            </a:r>
          </a:p>
          <a:p>
            <a:pPr marL="685800" lvl="1" indent="-228600"/>
            <a:r>
              <a:rPr lang="en-US" altLang="en-US" sz="2000" dirty="0">
                <a:latin typeface="Calibri"/>
                <a:ea typeface="ＭＳ Ｐゴシック" charset="-128"/>
              </a:rPr>
              <a:t>ASCII (human-readable format)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83971" name="Picture 2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90805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5"/>
          <p:cNvSpPr txBox="1">
            <a:spLocks noChangeArrowheads="1"/>
          </p:cNvSpPr>
          <p:nvPr/>
        </p:nvSpPr>
        <p:spPr bwMode="auto">
          <a:xfrm>
            <a:off x="222250" y="2870200"/>
            <a:ext cx="20553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(GET, POST,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HEAD commands)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75" name="Line 6"/>
          <p:cNvSpPr>
            <a:spLocks noChangeShapeType="1"/>
          </p:cNvSpPr>
          <p:nvPr/>
        </p:nvSpPr>
        <p:spPr bwMode="auto">
          <a:xfrm>
            <a:off x="1925638" y="3201988"/>
            <a:ext cx="868362" cy="14605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6" name="Freeform 7"/>
          <p:cNvSpPr>
            <a:spLocks/>
          </p:cNvSpPr>
          <p:nvPr/>
        </p:nvSpPr>
        <p:spPr bwMode="auto">
          <a:xfrm>
            <a:off x="2776538" y="3538538"/>
            <a:ext cx="149225" cy="1957387"/>
          </a:xfrm>
          <a:custGeom>
            <a:avLst/>
            <a:gdLst>
              <a:gd name="T0" fmla="*/ 2147483647 w 150"/>
              <a:gd name="T1" fmla="*/ 2147483647 h 924"/>
              <a:gd name="T2" fmla="*/ 0 w 150"/>
              <a:gd name="T3" fmla="*/ 0 h 924"/>
              <a:gd name="T4" fmla="*/ 0 w 150"/>
              <a:gd name="T5" fmla="*/ 2147483647 h 924"/>
              <a:gd name="T6" fmla="*/ 2147483647 w 150"/>
              <a:gd name="T7" fmla="*/ 2147483647 h 924"/>
              <a:gd name="T8" fmla="*/ 0 60000 65536"/>
              <a:gd name="T9" fmla="*/ 0 60000 65536"/>
              <a:gd name="T10" fmla="*/ 0 60000 65536"/>
              <a:gd name="T11" fmla="*/ 0 60000 65536"/>
              <a:gd name="T12" fmla="*/ 0 w 150"/>
              <a:gd name="T13" fmla="*/ 0 h 924"/>
              <a:gd name="T14" fmla="*/ 150 w 150"/>
              <a:gd name="T15" fmla="*/ 924 h 9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0" h="924">
                <a:moveTo>
                  <a:pt x="122" y="6"/>
                </a:moveTo>
                <a:lnTo>
                  <a:pt x="0" y="0"/>
                </a:lnTo>
                <a:lnTo>
                  <a:pt x="0" y="924"/>
                </a:lnTo>
                <a:lnTo>
                  <a:pt x="150" y="918"/>
                </a:lnTo>
              </a:path>
            </a:pathLst>
          </a:cu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7" name="Text Box 8"/>
          <p:cNvSpPr txBox="1">
            <a:spLocks noChangeArrowheads="1"/>
          </p:cNvSpPr>
          <p:nvPr/>
        </p:nvSpPr>
        <p:spPr bwMode="auto">
          <a:xfrm>
            <a:off x="1790975" y="4056063"/>
            <a:ext cx="923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 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2309813" y="5622925"/>
            <a:ext cx="511175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73050" y="4719638"/>
            <a:ext cx="219002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carriage return,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line feed at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of line indicates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end of header 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80" name="Text Box 16"/>
          <p:cNvSpPr txBox="1">
            <a:spLocks noChangeArrowheads="1"/>
          </p:cNvSpPr>
          <p:nvPr/>
        </p:nvSpPr>
        <p:spPr bwMode="auto">
          <a:xfrm>
            <a:off x="2809875" y="3236913"/>
            <a:ext cx="62504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/index.html HTTP/1.1\r\n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www-net.cs.umass.edu\r\n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User-Agent: Firefox/3.6.10\r\n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Accept: text/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html,application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xhtml+xml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Accept-Language: en-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us,en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;q=0.5\r\n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Accept-Encoding: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gzip,deflate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Accept-Charset: ISO-8859-1,utf-8;q=0.7\r\n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Keep-Alive: 115\r\n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Connection: keep-alive\r\n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</p:txBody>
      </p:sp>
      <p:sp>
        <p:nvSpPr>
          <p:cNvPr id="83981" name="Line 17"/>
          <p:cNvSpPr>
            <a:spLocks noChangeShapeType="1"/>
          </p:cNvSpPr>
          <p:nvPr/>
        </p:nvSpPr>
        <p:spPr bwMode="auto">
          <a:xfrm flipH="1">
            <a:off x="6334125" y="2754313"/>
            <a:ext cx="166688" cy="51435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6384925" y="2466975"/>
            <a:ext cx="2411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carriage return character</a:t>
            </a:r>
          </a:p>
        </p:txBody>
      </p:sp>
      <p:sp>
        <p:nvSpPr>
          <p:cNvPr id="83983" name="Text Box 19"/>
          <p:cNvSpPr txBox="1">
            <a:spLocks noChangeArrowheads="1"/>
          </p:cNvSpPr>
          <p:nvPr/>
        </p:nvSpPr>
        <p:spPr bwMode="auto">
          <a:xfrm>
            <a:off x="6537325" y="2763838"/>
            <a:ext cx="1866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line-feed character</a:t>
            </a:r>
          </a:p>
        </p:txBody>
      </p:sp>
      <p:sp>
        <p:nvSpPr>
          <p:cNvPr id="83984" name="Line 20"/>
          <p:cNvSpPr>
            <a:spLocks noChangeShapeType="1"/>
          </p:cNvSpPr>
          <p:nvPr/>
        </p:nvSpPr>
        <p:spPr bwMode="auto">
          <a:xfrm flipH="1">
            <a:off x="6615113" y="3063875"/>
            <a:ext cx="80962" cy="25241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14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79023" y="-7938"/>
            <a:ext cx="9031111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request message: general format</a:t>
            </a:r>
            <a:endParaRPr lang="en-US" altLang="en-US" sz="5400" dirty="0">
              <a:latin typeface="Calibri Light"/>
              <a:ea typeface="ＭＳ Ｐゴシック" charset="-128"/>
            </a:endParaRPr>
          </a:p>
        </p:txBody>
      </p:sp>
      <p:pic>
        <p:nvPicPr>
          <p:cNvPr id="86019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9" y="918546"/>
            <a:ext cx="877824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9"/>
          <p:cNvSpPr txBox="1">
            <a:spLocks noChangeArrowheads="1"/>
          </p:cNvSpPr>
          <p:nvPr/>
        </p:nvSpPr>
        <p:spPr bwMode="auto">
          <a:xfrm>
            <a:off x="6967538" y="1662113"/>
            <a:ext cx="10302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</a:t>
            </a:r>
          </a:p>
        </p:txBody>
      </p:sp>
      <p:sp>
        <p:nvSpPr>
          <p:cNvPr id="86022" name="Text Box 11"/>
          <p:cNvSpPr txBox="1">
            <a:spLocks noChangeArrowheads="1"/>
          </p:cNvSpPr>
          <p:nvPr/>
        </p:nvSpPr>
        <p:spPr bwMode="auto">
          <a:xfrm>
            <a:off x="6962775" y="2678113"/>
            <a:ext cx="9747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header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lines</a:t>
            </a:r>
          </a:p>
        </p:txBody>
      </p:sp>
      <p:sp>
        <p:nvSpPr>
          <p:cNvPr id="86023" name="Rectangle 12"/>
          <p:cNvSpPr>
            <a:spLocks noChangeArrowheads="1"/>
          </p:cNvSpPr>
          <p:nvPr/>
        </p:nvSpPr>
        <p:spPr bwMode="auto">
          <a:xfrm>
            <a:off x="6578600" y="2247900"/>
            <a:ext cx="346075" cy="1819275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4" name="Rectangle 13"/>
          <p:cNvSpPr>
            <a:spLocks noChangeArrowheads="1"/>
          </p:cNvSpPr>
          <p:nvPr/>
        </p:nvSpPr>
        <p:spPr bwMode="auto">
          <a:xfrm>
            <a:off x="6445250" y="2197100"/>
            <a:ext cx="290513" cy="2017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5" name="Rectangle 15"/>
          <p:cNvSpPr>
            <a:spLocks noChangeArrowheads="1"/>
          </p:cNvSpPr>
          <p:nvPr/>
        </p:nvSpPr>
        <p:spPr bwMode="auto">
          <a:xfrm>
            <a:off x="6813550" y="4303713"/>
            <a:ext cx="712788" cy="1216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6" name="Text Box 16"/>
          <p:cNvSpPr txBox="1">
            <a:spLocks noChangeArrowheads="1"/>
          </p:cNvSpPr>
          <p:nvPr/>
        </p:nvSpPr>
        <p:spPr bwMode="auto">
          <a:xfrm>
            <a:off x="6964363" y="4868863"/>
            <a:ext cx="7350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body</a:t>
            </a:r>
          </a:p>
        </p:txBody>
      </p:sp>
      <p:sp>
        <p:nvSpPr>
          <p:cNvPr id="86027" name="Rectangle 20"/>
          <p:cNvSpPr>
            <a:spLocks noChangeArrowheads="1"/>
          </p:cNvSpPr>
          <p:nvPr/>
        </p:nvSpPr>
        <p:spPr bwMode="auto">
          <a:xfrm>
            <a:off x="1143000" y="1698625"/>
            <a:ext cx="5638800" cy="446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8" name="Line 22"/>
          <p:cNvSpPr>
            <a:spLocks noChangeShapeType="1"/>
          </p:cNvSpPr>
          <p:nvPr/>
        </p:nvSpPr>
        <p:spPr bwMode="auto">
          <a:xfrm>
            <a:off x="24511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9" name="Line 23"/>
          <p:cNvSpPr>
            <a:spLocks noChangeShapeType="1"/>
          </p:cNvSpPr>
          <p:nvPr/>
        </p:nvSpPr>
        <p:spPr bwMode="auto">
          <a:xfrm>
            <a:off x="28956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0" name="Line 24"/>
          <p:cNvSpPr>
            <a:spLocks noChangeShapeType="1"/>
          </p:cNvSpPr>
          <p:nvPr/>
        </p:nvSpPr>
        <p:spPr bwMode="auto">
          <a:xfrm>
            <a:off x="42037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1" name="Line 25"/>
          <p:cNvSpPr>
            <a:spLocks noChangeShapeType="1"/>
          </p:cNvSpPr>
          <p:nvPr/>
        </p:nvSpPr>
        <p:spPr bwMode="auto">
          <a:xfrm>
            <a:off x="4629150" y="169545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2" name="Line 26"/>
          <p:cNvSpPr>
            <a:spLocks noChangeShapeType="1"/>
          </p:cNvSpPr>
          <p:nvPr/>
        </p:nvSpPr>
        <p:spPr bwMode="auto">
          <a:xfrm>
            <a:off x="59309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3" name="Line 27"/>
          <p:cNvSpPr>
            <a:spLocks noChangeShapeType="1"/>
          </p:cNvSpPr>
          <p:nvPr/>
        </p:nvSpPr>
        <p:spPr bwMode="auto">
          <a:xfrm>
            <a:off x="636905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4" name="Text Box 28"/>
          <p:cNvSpPr txBox="1">
            <a:spLocks noChangeArrowheads="1"/>
          </p:cNvSpPr>
          <p:nvPr/>
        </p:nvSpPr>
        <p:spPr bwMode="auto">
          <a:xfrm>
            <a:off x="1266825" y="1725613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method</a:t>
            </a:r>
          </a:p>
        </p:txBody>
      </p:sp>
      <p:sp>
        <p:nvSpPr>
          <p:cNvPr id="86035" name="Text Box 29"/>
          <p:cNvSpPr txBox="1">
            <a:spLocks noChangeArrowheads="1"/>
          </p:cNvSpPr>
          <p:nvPr/>
        </p:nvSpPr>
        <p:spPr bwMode="auto">
          <a:xfrm>
            <a:off x="2428875" y="1706563"/>
            <a:ext cx="452438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sp</a:t>
            </a:r>
          </a:p>
        </p:txBody>
      </p:sp>
      <p:sp>
        <p:nvSpPr>
          <p:cNvPr id="86036" name="Text Box 30"/>
          <p:cNvSpPr txBox="1">
            <a:spLocks noChangeArrowheads="1"/>
          </p:cNvSpPr>
          <p:nvPr/>
        </p:nvSpPr>
        <p:spPr bwMode="auto">
          <a:xfrm>
            <a:off x="4194175" y="1712913"/>
            <a:ext cx="452438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sp</a:t>
            </a:r>
          </a:p>
        </p:txBody>
      </p:sp>
      <p:sp>
        <p:nvSpPr>
          <p:cNvPr id="86037" name="Text Box 31"/>
          <p:cNvSpPr txBox="1">
            <a:spLocks noChangeArrowheads="1"/>
          </p:cNvSpPr>
          <p:nvPr/>
        </p:nvSpPr>
        <p:spPr bwMode="auto">
          <a:xfrm>
            <a:off x="5946775" y="1719263"/>
            <a:ext cx="403225" cy="40005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cr</a:t>
            </a:r>
          </a:p>
        </p:txBody>
      </p:sp>
      <p:sp>
        <p:nvSpPr>
          <p:cNvPr id="86038" name="Text Box 32"/>
          <p:cNvSpPr txBox="1">
            <a:spLocks noChangeArrowheads="1"/>
          </p:cNvSpPr>
          <p:nvPr/>
        </p:nvSpPr>
        <p:spPr bwMode="auto">
          <a:xfrm>
            <a:off x="6416675" y="1730375"/>
            <a:ext cx="311150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lf</a:t>
            </a:r>
          </a:p>
        </p:txBody>
      </p:sp>
      <p:sp>
        <p:nvSpPr>
          <p:cNvPr id="86039" name="Text Box 33"/>
          <p:cNvSpPr txBox="1">
            <a:spLocks noChangeArrowheads="1"/>
          </p:cNvSpPr>
          <p:nvPr/>
        </p:nvSpPr>
        <p:spPr bwMode="auto">
          <a:xfrm>
            <a:off x="4784725" y="17129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version</a:t>
            </a:r>
          </a:p>
        </p:txBody>
      </p:sp>
      <p:sp>
        <p:nvSpPr>
          <p:cNvPr id="86040" name="Text Box 34"/>
          <p:cNvSpPr txBox="1">
            <a:spLocks noChangeArrowheads="1"/>
          </p:cNvSpPr>
          <p:nvPr/>
        </p:nvSpPr>
        <p:spPr bwMode="auto">
          <a:xfrm>
            <a:off x="3159125" y="1725613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URL</a:t>
            </a:r>
          </a:p>
        </p:txBody>
      </p:sp>
      <p:grpSp>
        <p:nvGrpSpPr>
          <p:cNvPr id="86041" name="Group 45"/>
          <p:cNvGrpSpPr>
            <a:grpSpLocks/>
          </p:cNvGrpSpPr>
          <p:nvPr/>
        </p:nvGrpSpPr>
        <p:grpSpPr bwMode="auto">
          <a:xfrm>
            <a:off x="1143000" y="2143125"/>
            <a:ext cx="4565650" cy="446088"/>
            <a:chOff x="192" y="1894"/>
            <a:chExt cx="2876" cy="281"/>
          </a:xfrm>
        </p:grpSpPr>
        <p:sp>
          <p:nvSpPr>
            <p:cNvPr id="86077" name="Rectangle 35"/>
            <p:cNvSpPr>
              <a:spLocks noChangeArrowheads="1"/>
            </p:cNvSpPr>
            <p:nvPr/>
          </p:nvSpPr>
          <p:spPr bwMode="auto">
            <a:xfrm>
              <a:off x="192" y="1894"/>
              <a:ext cx="2876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78" name="Line 36"/>
            <p:cNvSpPr>
              <a:spLocks noChangeShapeType="1"/>
            </p:cNvSpPr>
            <p:nvPr/>
          </p:nvSpPr>
          <p:spPr bwMode="auto">
            <a:xfrm>
              <a:off x="1700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9" name="Line 37"/>
            <p:cNvSpPr>
              <a:spLocks noChangeShapeType="1"/>
            </p:cNvSpPr>
            <p:nvPr/>
          </p:nvSpPr>
          <p:spPr bwMode="auto">
            <a:xfrm>
              <a:off x="1832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80" name="Line 39"/>
            <p:cNvSpPr>
              <a:spLocks noChangeShapeType="1"/>
            </p:cNvSpPr>
            <p:nvPr/>
          </p:nvSpPr>
          <p:spPr bwMode="auto">
            <a:xfrm>
              <a:off x="2528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81" name="Line 40"/>
            <p:cNvSpPr>
              <a:spLocks noChangeShapeType="1"/>
            </p:cNvSpPr>
            <p:nvPr/>
          </p:nvSpPr>
          <p:spPr bwMode="auto">
            <a:xfrm>
              <a:off x="2804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82" name="Text Box 41"/>
            <p:cNvSpPr txBox="1">
              <a:spLocks noChangeArrowheads="1"/>
            </p:cNvSpPr>
            <p:nvPr/>
          </p:nvSpPr>
          <p:spPr bwMode="auto">
            <a:xfrm>
              <a:off x="2538" y="1907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83" name="Text Box 42"/>
            <p:cNvSpPr txBox="1">
              <a:spLocks noChangeArrowheads="1"/>
            </p:cNvSpPr>
            <p:nvPr/>
          </p:nvSpPr>
          <p:spPr bwMode="auto">
            <a:xfrm>
              <a:off x="2834" y="1914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  <p:sp>
          <p:nvSpPr>
            <p:cNvPr id="86084" name="Text Box 43"/>
            <p:cNvSpPr txBox="1">
              <a:spLocks noChangeArrowheads="1"/>
            </p:cNvSpPr>
            <p:nvPr/>
          </p:nvSpPr>
          <p:spPr bwMode="auto">
            <a:xfrm>
              <a:off x="1922" y="1895"/>
              <a:ext cx="4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value</a:t>
              </a:r>
            </a:p>
          </p:txBody>
        </p:sp>
        <p:sp>
          <p:nvSpPr>
            <p:cNvPr id="86085" name="Text Box 44"/>
            <p:cNvSpPr txBox="1">
              <a:spLocks noChangeArrowheads="1"/>
            </p:cNvSpPr>
            <p:nvPr/>
          </p:nvSpPr>
          <p:spPr bwMode="auto">
            <a:xfrm>
              <a:off x="246" y="1903"/>
              <a:ext cx="13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field name</a:t>
              </a:r>
            </a:p>
          </p:txBody>
        </p:sp>
      </p:grpSp>
      <p:grpSp>
        <p:nvGrpSpPr>
          <p:cNvPr id="86042" name="Group 46"/>
          <p:cNvGrpSpPr>
            <a:grpSpLocks/>
          </p:cNvGrpSpPr>
          <p:nvPr/>
        </p:nvGrpSpPr>
        <p:grpSpPr bwMode="auto">
          <a:xfrm>
            <a:off x="1139825" y="3619500"/>
            <a:ext cx="4565650" cy="446088"/>
            <a:chOff x="192" y="1894"/>
            <a:chExt cx="2876" cy="281"/>
          </a:xfrm>
        </p:grpSpPr>
        <p:sp>
          <p:nvSpPr>
            <p:cNvPr id="86068" name="Rectangle 47"/>
            <p:cNvSpPr>
              <a:spLocks noChangeArrowheads="1"/>
            </p:cNvSpPr>
            <p:nvPr/>
          </p:nvSpPr>
          <p:spPr bwMode="auto">
            <a:xfrm>
              <a:off x="192" y="1894"/>
              <a:ext cx="2876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9" name="Line 48"/>
            <p:cNvSpPr>
              <a:spLocks noChangeShapeType="1"/>
            </p:cNvSpPr>
            <p:nvPr/>
          </p:nvSpPr>
          <p:spPr bwMode="auto">
            <a:xfrm>
              <a:off x="1700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0" name="Line 49"/>
            <p:cNvSpPr>
              <a:spLocks noChangeShapeType="1"/>
            </p:cNvSpPr>
            <p:nvPr/>
          </p:nvSpPr>
          <p:spPr bwMode="auto">
            <a:xfrm>
              <a:off x="1832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1" name="Line 50"/>
            <p:cNvSpPr>
              <a:spLocks noChangeShapeType="1"/>
            </p:cNvSpPr>
            <p:nvPr/>
          </p:nvSpPr>
          <p:spPr bwMode="auto">
            <a:xfrm>
              <a:off x="2528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2" name="Line 51"/>
            <p:cNvSpPr>
              <a:spLocks noChangeShapeType="1"/>
            </p:cNvSpPr>
            <p:nvPr/>
          </p:nvSpPr>
          <p:spPr bwMode="auto">
            <a:xfrm>
              <a:off x="2804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3" name="Text Box 52"/>
            <p:cNvSpPr txBox="1">
              <a:spLocks noChangeArrowheads="1"/>
            </p:cNvSpPr>
            <p:nvPr/>
          </p:nvSpPr>
          <p:spPr bwMode="auto">
            <a:xfrm>
              <a:off x="2538" y="1907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74" name="Text Box 53"/>
            <p:cNvSpPr txBox="1">
              <a:spLocks noChangeArrowheads="1"/>
            </p:cNvSpPr>
            <p:nvPr/>
          </p:nvSpPr>
          <p:spPr bwMode="auto">
            <a:xfrm>
              <a:off x="2834" y="1914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  <p:sp>
          <p:nvSpPr>
            <p:cNvPr id="86075" name="Text Box 54"/>
            <p:cNvSpPr txBox="1">
              <a:spLocks noChangeArrowheads="1"/>
            </p:cNvSpPr>
            <p:nvPr/>
          </p:nvSpPr>
          <p:spPr bwMode="auto">
            <a:xfrm>
              <a:off x="1922" y="1895"/>
              <a:ext cx="4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value</a:t>
              </a:r>
            </a:p>
          </p:txBody>
        </p:sp>
        <p:sp>
          <p:nvSpPr>
            <p:cNvPr id="86076" name="Text Box 55"/>
            <p:cNvSpPr txBox="1">
              <a:spLocks noChangeArrowheads="1"/>
            </p:cNvSpPr>
            <p:nvPr/>
          </p:nvSpPr>
          <p:spPr bwMode="auto">
            <a:xfrm>
              <a:off x="246" y="1903"/>
              <a:ext cx="13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field name</a:t>
              </a:r>
            </a:p>
          </p:txBody>
        </p:sp>
      </p:grpSp>
      <p:sp>
        <p:nvSpPr>
          <p:cNvPr id="86043" name="Line 56"/>
          <p:cNvSpPr>
            <a:spLocks noChangeShapeType="1"/>
          </p:cNvSpPr>
          <p:nvPr/>
        </p:nvSpPr>
        <p:spPr bwMode="auto">
          <a:xfrm>
            <a:off x="1143000" y="2590800"/>
            <a:ext cx="0" cy="1041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044" name="Group 61"/>
          <p:cNvGrpSpPr>
            <a:grpSpLocks/>
          </p:cNvGrpSpPr>
          <p:nvPr/>
        </p:nvGrpSpPr>
        <p:grpSpPr bwMode="auto">
          <a:xfrm>
            <a:off x="974725" y="2814638"/>
            <a:ext cx="331788" cy="461962"/>
            <a:chOff x="462" y="1727"/>
            <a:chExt cx="209" cy="291"/>
          </a:xfrm>
        </p:grpSpPr>
        <p:sp>
          <p:nvSpPr>
            <p:cNvPr id="86065" name="Rectangle 59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6" name="Text Box 57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67" name="Text Box 58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sp>
        <p:nvSpPr>
          <p:cNvPr id="86045" name="Line 62"/>
          <p:cNvSpPr>
            <a:spLocks noChangeShapeType="1"/>
          </p:cNvSpPr>
          <p:nvPr/>
        </p:nvSpPr>
        <p:spPr bwMode="auto">
          <a:xfrm>
            <a:off x="5707063" y="2578100"/>
            <a:ext cx="0" cy="1041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046" name="Group 63"/>
          <p:cNvGrpSpPr>
            <a:grpSpLocks/>
          </p:cNvGrpSpPr>
          <p:nvPr/>
        </p:nvGrpSpPr>
        <p:grpSpPr bwMode="auto">
          <a:xfrm>
            <a:off x="5538788" y="2801938"/>
            <a:ext cx="331787" cy="461962"/>
            <a:chOff x="462" y="1727"/>
            <a:chExt cx="209" cy="291"/>
          </a:xfrm>
        </p:grpSpPr>
        <p:sp>
          <p:nvSpPr>
            <p:cNvPr id="86062" name="Rectangle 64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3" name="Text Box 65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64" name="Text Box 66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grpSp>
        <p:nvGrpSpPr>
          <p:cNvPr id="86047" name="Group 77"/>
          <p:cNvGrpSpPr>
            <a:grpSpLocks/>
          </p:cNvGrpSpPr>
          <p:nvPr/>
        </p:nvGrpSpPr>
        <p:grpSpPr bwMode="auto">
          <a:xfrm>
            <a:off x="1138238" y="4065588"/>
            <a:ext cx="963612" cy="446087"/>
            <a:chOff x="3105" y="2650"/>
            <a:chExt cx="607" cy="281"/>
          </a:xfrm>
        </p:grpSpPr>
        <p:sp>
          <p:nvSpPr>
            <p:cNvPr id="86058" name="Rectangle 68"/>
            <p:cNvSpPr>
              <a:spLocks noChangeArrowheads="1"/>
            </p:cNvSpPr>
            <p:nvPr/>
          </p:nvSpPr>
          <p:spPr bwMode="auto">
            <a:xfrm>
              <a:off x="3105" y="2650"/>
              <a:ext cx="607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9" name="Line 72"/>
            <p:cNvSpPr>
              <a:spLocks noChangeShapeType="1"/>
            </p:cNvSpPr>
            <p:nvPr/>
          </p:nvSpPr>
          <p:spPr bwMode="auto">
            <a:xfrm>
              <a:off x="3406" y="2652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60" name="Text Box 73"/>
            <p:cNvSpPr txBox="1">
              <a:spLocks noChangeArrowheads="1"/>
            </p:cNvSpPr>
            <p:nvPr/>
          </p:nvSpPr>
          <p:spPr bwMode="auto">
            <a:xfrm>
              <a:off x="3140" y="2663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61" name="Text Box 74"/>
            <p:cNvSpPr txBox="1">
              <a:spLocks noChangeArrowheads="1"/>
            </p:cNvSpPr>
            <p:nvPr/>
          </p:nvSpPr>
          <p:spPr bwMode="auto">
            <a:xfrm>
              <a:off x="3436" y="2670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</p:grpSp>
      <p:sp>
        <p:nvSpPr>
          <p:cNvPr id="86048" name="Rectangle 78"/>
          <p:cNvSpPr>
            <a:spLocks noChangeArrowheads="1"/>
          </p:cNvSpPr>
          <p:nvPr/>
        </p:nvSpPr>
        <p:spPr bwMode="auto">
          <a:xfrm>
            <a:off x="1138238" y="4513263"/>
            <a:ext cx="5170487" cy="1120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49" name="Text Box 80"/>
          <p:cNvSpPr txBox="1">
            <a:spLocks noChangeArrowheads="1"/>
          </p:cNvSpPr>
          <p:nvPr/>
        </p:nvSpPr>
        <p:spPr bwMode="auto">
          <a:xfrm>
            <a:off x="3074988" y="4837113"/>
            <a:ext cx="1411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entity body</a:t>
            </a:r>
          </a:p>
        </p:txBody>
      </p:sp>
      <p:grpSp>
        <p:nvGrpSpPr>
          <p:cNvPr id="86050" name="Group 81"/>
          <p:cNvGrpSpPr>
            <a:grpSpLocks/>
          </p:cNvGrpSpPr>
          <p:nvPr/>
        </p:nvGrpSpPr>
        <p:grpSpPr bwMode="auto">
          <a:xfrm>
            <a:off x="974725" y="4851400"/>
            <a:ext cx="331788" cy="461963"/>
            <a:chOff x="462" y="1727"/>
            <a:chExt cx="209" cy="291"/>
          </a:xfrm>
        </p:grpSpPr>
        <p:sp>
          <p:nvSpPr>
            <p:cNvPr id="86055" name="Rectangle 82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6" name="Text Box 83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57" name="Text Box 84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grpSp>
        <p:nvGrpSpPr>
          <p:cNvPr id="86051" name="Group 85"/>
          <p:cNvGrpSpPr>
            <a:grpSpLocks/>
          </p:cNvGrpSpPr>
          <p:nvPr/>
        </p:nvGrpSpPr>
        <p:grpSpPr bwMode="auto">
          <a:xfrm>
            <a:off x="6134100" y="4841875"/>
            <a:ext cx="331788" cy="461963"/>
            <a:chOff x="462" y="1727"/>
            <a:chExt cx="209" cy="291"/>
          </a:xfrm>
        </p:grpSpPr>
        <p:sp>
          <p:nvSpPr>
            <p:cNvPr id="86052" name="Rectangle 86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3" name="Text Box 87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54" name="Text Box 88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33775" y="2152590"/>
            <a:ext cx="25519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95466" y="3630553"/>
            <a:ext cx="25519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949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23838"/>
            <a:ext cx="8186737" cy="903287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Uploading form input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00088" y="1343025"/>
            <a:ext cx="5757862" cy="2662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u="sng" dirty="0">
                <a:solidFill>
                  <a:srgbClr val="CC0000"/>
                </a:solidFill>
                <a:latin typeface="Calibri"/>
              </a:rPr>
              <a:t>POST method:</a:t>
            </a:r>
            <a:endParaRPr lang="en-US" dirty="0">
              <a:solidFill>
                <a:srgbClr val="CC0000"/>
              </a:solidFill>
              <a:latin typeface="Calibri"/>
            </a:endParaRP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web page often includes form input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input is uploaded to server in entity body</a:t>
            </a:r>
          </a:p>
        </p:txBody>
      </p:sp>
      <p:sp>
        <p:nvSpPr>
          <p:cNvPr id="10445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703263" y="3409950"/>
            <a:ext cx="6645804" cy="2206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u="sng" dirty="0">
                <a:solidFill>
                  <a:srgbClr val="CC0000"/>
                </a:solidFill>
                <a:latin typeface="Calibri"/>
              </a:rPr>
              <a:t>URL method: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uses GET method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input is uploaded in URL field of request line:</a:t>
            </a:r>
          </a:p>
          <a:p>
            <a:pPr>
              <a:buFont typeface="Wingdings" charset="0"/>
              <a:buNone/>
              <a:defRPr/>
            </a:pPr>
            <a:endParaRPr lang="en-US" sz="2400" dirty="0">
              <a:latin typeface="Calibri"/>
            </a:endParaRPr>
          </a:p>
        </p:txBody>
      </p:sp>
      <p:pic>
        <p:nvPicPr>
          <p:cNvPr id="88067" name="Picture 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876300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Text Box 5"/>
          <p:cNvSpPr txBox="1">
            <a:spLocks noChangeArrowheads="1"/>
          </p:cNvSpPr>
          <p:nvPr/>
        </p:nvSpPr>
        <p:spPr bwMode="auto">
          <a:xfrm>
            <a:off x="933135" y="4903614"/>
            <a:ext cx="6280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www.somesite.com/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animalsearch?monkeys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&amp;banana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97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3479800" cy="11430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Method types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HTTP/1.0: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GET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POST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HEAD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asks server to leave requested object out of response</a:t>
            </a:r>
          </a:p>
        </p:txBody>
      </p:sp>
      <p:sp>
        <p:nvSpPr>
          <p:cNvPr id="9011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HTTP/1.1: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GET, POST, HEAD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PUT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uploads file in entity body to path specified in URL field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DELETE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deletes file specified in the URL field</a:t>
            </a:r>
          </a:p>
        </p:txBody>
      </p:sp>
      <p:pic>
        <p:nvPicPr>
          <p:cNvPr id="9011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6" y="985838"/>
            <a:ext cx="324008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07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8750"/>
            <a:ext cx="7772400" cy="979488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response message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pic>
        <p:nvPicPr>
          <p:cNvPr id="9216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47725"/>
            <a:ext cx="54848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39700" y="1397000"/>
            <a:ext cx="1790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(protocol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phrase)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1358900" y="1914525"/>
            <a:ext cx="923925" cy="2571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67" name="Freeform 7"/>
          <p:cNvSpPr>
            <a:spLocks/>
          </p:cNvSpPr>
          <p:nvPr/>
        </p:nvSpPr>
        <p:spPr bwMode="auto">
          <a:xfrm>
            <a:off x="2057401" y="2305050"/>
            <a:ext cx="242888" cy="2447572"/>
          </a:xfrm>
          <a:custGeom>
            <a:avLst/>
            <a:gdLst>
              <a:gd name="T0" fmla="*/ 2147483647 w 162"/>
              <a:gd name="T1" fmla="*/ 2147483647 h 1428"/>
              <a:gd name="T2" fmla="*/ 0 w 162"/>
              <a:gd name="T3" fmla="*/ 0 h 1428"/>
              <a:gd name="T4" fmla="*/ 0 w 162"/>
              <a:gd name="T5" fmla="*/ 2147483647 h 1428"/>
              <a:gd name="T6" fmla="*/ 2147483647 w 162"/>
              <a:gd name="T7" fmla="*/ 2147483647 h 142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1428"/>
              <a:gd name="T14" fmla="*/ 162 w 162"/>
              <a:gd name="T15" fmla="*/ 1428 h 14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1428">
                <a:moveTo>
                  <a:pt x="132" y="9"/>
                </a:moveTo>
                <a:lnTo>
                  <a:pt x="0" y="0"/>
                </a:lnTo>
                <a:lnTo>
                  <a:pt x="0" y="1428"/>
                </a:lnTo>
                <a:lnTo>
                  <a:pt x="162" y="1425"/>
                </a:lnTo>
              </a:path>
            </a:pathLst>
          </a:cu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893763" y="3286125"/>
            <a:ext cx="974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header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 flipV="1">
            <a:off x="1543051" y="4997533"/>
            <a:ext cx="757238" cy="2127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242888" y="4846638"/>
            <a:ext cx="13795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data, e.g.,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HTML file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71" name="Rectangle 15"/>
          <p:cNvSpPr>
            <a:spLocks noChangeArrowheads="1"/>
          </p:cNvSpPr>
          <p:nvPr/>
        </p:nvSpPr>
        <p:spPr bwMode="auto">
          <a:xfrm>
            <a:off x="2243137" y="2044700"/>
            <a:ext cx="6900863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HTTP/1.1 200 OK\r\n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Date: Sun, 26 Sep 2010 20:09:20 GMT\r\n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Server: Apache/2.0.52 (CentOS)\r\n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Last-Modified: Tue, 30 Oct 2007 17:00:02 GMT\r\n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ETag: "17dc6-a5c-bf716880"\r\n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Accept-Ranges: bytes\r\n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Content-Length: 2652\r\n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Keep-Alive: timeout=10, max=100\r\n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Connection: Keep-Alive\r\n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Content-Type: text/html; charset=ISO-8859-1\r\n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...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857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147638"/>
            <a:ext cx="7772400" cy="979487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response status codes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89000" y="2554288"/>
            <a:ext cx="8075613" cy="41687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200 OK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 succeeded, requested object later in this msg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301 Moved Permanently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requested object moved, new location specified later in this msg (Location:)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400 Bad Request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 msg not understood by server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404 Not Found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requested document not found on this server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505 HTTP Version Not Supported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94211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835025"/>
            <a:ext cx="60563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5"/>
          <p:cNvSpPr>
            <a:spLocks noChangeArrowheads="1"/>
          </p:cNvSpPr>
          <p:nvPr/>
        </p:nvSpPr>
        <p:spPr bwMode="auto">
          <a:xfrm>
            <a:off x="488950" y="1190625"/>
            <a:ext cx="8112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50838" indent="-35083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50520" marR="0" lvl="0" indent="-3505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status code appears in 1st line in server-to-client response message.</a:t>
            </a:r>
          </a:p>
          <a:p>
            <a:pPr marL="350520" marR="0" lvl="0" indent="-350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some sample codes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77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192088"/>
            <a:ext cx="8455025" cy="979487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Trying out HTTP (client side) for yourself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0525" y="1390650"/>
            <a:ext cx="8096250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1. Telnet to your favorite Web server:</a:t>
            </a:r>
          </a:p>
          <a:p>
            <a:pPr lvl="2">
              <a:buFontTx/>
              <a:buNone/>
            </a:pPr>
            <a:endParaRPr lang="en-US" altLang="en-US" sz="1800" dirty="0">
              <a:ea typeface="ＭＳ Ｐゴシック" charset="-128"/>
            </a:endParaRPr>
          </a:p>
        </p:txBody>
      </p:sp>
      <p:pic>
        <p:nvPicPr>
          <p:cNvPr id="9625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879475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5"/>
          <p:cNvSpPr txBox="1">
            <a:spLocks noChangeArrowheads="1"/>
          </p:cNvSpPr>
          <p:nvPr/>
        </p:nvSpPr>
        <p:spPr bwMode="auto">
          <a:xfrm>
            <a:off x="4479925" y="1884363"/>
            <a:ext cx="372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opens TCP connection to port 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(default HTTP server port)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at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gaia.cs.umass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anything typed in will be sent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to port 80 at gaia.cs.umass.edu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414338" y="1933575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telnet gaia.cs.umass.edu 80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4" name="Rectangle 7"/>
          <p:cNvSpPr>
            <a:spLocks noChangeArrowheads="1"/>
          </p:cNvSpPr>
          <p:nvPr/>
        </p:nvSpPr>
        <p:spPr bwMode="auto">
          <a:xfrm>
            <a:off x="422275" y="346392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2. type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in a GET HTTP request: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96265" name="Text Box 8"/>
          <p:cNvSpPr txBox="1">
            <a:spLocks noChangeArrowheads="1"/>
          </p:cNvSpPr>
          <p:nvPr/>
        </p:nvSpPr>
        <p:spPr bwMode="auto">
          <a:xfrm>
            <a:off x="671513" y="3987800"/>
            <a:ext cx="669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kurose_ross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/interactive/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index.php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HTTP/1.1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gaia.cs.umass.edu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96266" name="Text Box 11"/>
          <p:cNvSpPr txBox="1">
            <a:spLocks noChangeArrowheads="1"/>
          </p:cNvSpPr>
          <p:nvPr/>
        </p:nvSpPr>
        <p:spPr bwMode="auto">
          <a:xfrm>
            <a:off x="4848225" y="4340225"/>
            <a:ext cx="3092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by typing this in (hit carriage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return twice), you send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this minimal (but complete)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GET request to HTTP 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7" name="Rectangle 14"/>
          <p:cNvSpPr>
            <a:spLocks noChangeArrowheads="1"/>
          </p:cNvSpPr>
          <p:nvPr/>
        </p:nvSpPr>
        <p:spPr bwMode="auto">
          <a:xfrm>
            <a:off x="407988" y="556577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3. look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at response message sent by HTTP server!</a:t>
            </a:r>
          </a:p>
        </p:txBody>
      </p:sp>
      <p:sp>
        <p:nvSpPr>
          <p:cNvPr id="96268" name="Text Box 17"/>
          <p:cNvSpPr txBox="1">
            <a:spLocks noChangeArrowheads="1"/>
          </p:cNvSpPr>
          <p:nvPr/>
        </p:nvSpPr>
        <p:spPr bwMode="auto">
          <a:xfrm>
            <a:off x="711200" y="5953125"/>
            <a:ext cx="680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(or use Wireshark to look at captured HTTP request/response)</a:t>
            </a:r>
          </a:p>
        </p:txBody>
      </p:sp>
      <p:sp>
        <p:nvSpPr>
          <p:cNvPr id="96269" name="Left Brace 2"/>
          <p:cNvSpPr>
            <a:spLocks/>
          </p:cNvSpPr>
          <p:nvPr/>
        </p:nvSpPr>
        <p:spPr bwMode="auto">
          <a:xfrm>
            <a:off x="4264025" y="2055813"/>
            <a:ext cx="257175" cy="1179512"/>
          </a:xfrm>
          <a:prstGeom prst="leftBrace">
            <a:avLst>
              <a:gd name="adj1" fmla="val 8323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70" name="Left Brace 17"/>
          <p:cNvSpPr>
            <a:spLocks/>
          </p:cNvSpPr>
          <p:nvPr/>
        </p:nvSpPr>
        <p:spPr bwMode="auto">
          <a:xfrm>
            <a:off x="4627563" y="4476750"/>
            <a:ext cx="285750" cy="950913"/>
          </a:xfrm>
          <a:prstGeom prst="leftBrace">
            <a:avLst>
              <a:gd name="adj1" fmla="val 8335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396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192088"/>
            <a:ext cx="8455025" cy="979487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Trying out HTTP (client side) for yourself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0525" y="1390650"/>
            <a:ext cx="8096250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1. Telnet to your favorite Web server:</a:t>
            </a:r>
          </a:p>
          <a:p>
            <a:pPr lvl="2">
              <a:buFontTx/>
              <a:buNone/>
            </a:pPr>
            <a:endParaRPr lang="en-US" altLang="en-US" sz="1800" dirty="0">
              <a:ea typeface="ＭＳ Ｐゴシック" charset="-128"/>
            </a:endParaRPr>
          </a:p>
        </p:txBody>
      </p:sp>
      <p:pic>
        <p:nvPicPr>
          <p:cNvPr id="9625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879475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5"/>
          <p:cNvSpPr txBox="1">
            <a:spLocks noChangeArrowheads="1"/>
          </p:cNvSpPr>
          <p:nvPr/>
        </p:nvSpPr>
        <p:spPr bwMode="auto">
          <a:xfrm>
            <a:off x="4479925" y="1884363"/>
            <a:ext cx="372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opens TCP connection to port 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(default HTTP server port)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at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gaia.cs.umass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anything typed in will be sent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to port 80 at gaia.cs.umass.edu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414338" y="1933575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telnet gaia.cs.umass.edu 80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4" name="Rectangle 7"/>
          <p:cNvSpPr>
            <a:spLocks noChangeArrowheads="1"/>
          </p:cNvSpPr>
          <p:nvPr/>
        </p:nvSpPr>
        <p:spPr bwMode="auto">
          <a:xfrm>
            <a:off x="422275" y="346392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2. type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in a GET HTTP request: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96265" name="Text Box 8"/>
          <p:cNvSpPr txBox="1">
            <a:spLocks noChangeArrowheads="1"/>
          </p:cNvSpPr>
          <p:nvPr/>
        </p:nvSpPr>
        <p:spPr bwMode="auto">
          <a:xfrm>
            <a:off x="671513" y="3987800"/>
            <a:ext cx="669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kurose_ross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/interactive/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index.php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HTTP/1.1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gaia.cs.umass.edu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96266" name="Text Box 11"/>
          <p:cNvSpPr txBox="1">
            <a:spLocks noChangeArrowheads="1"/>
          </p:cNvSpPr>
          <p:nvPr/>
        </p:nvSpPr>
        <p:spPr bwMode="auto">
          <a:xfrm>
            <a:off x="4848225" y="4340225"/>
            <a:ext cx="3092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by typing this in (hit carriage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return twice), you send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this minimal (but complete)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GET request to HTTP 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7" name="Rectangle 14"/>
          <p:cNvSpPr>
            <a:spLocks noChangeArrowheads="1"/>
          </p:cNvSpPr>
          <p:nvPr/>
        </p:nvSpPr>
        <p:spPr bwMode="auto">
          <a:xfrm>
            <a:off x="407988" y="556577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3. look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at response message sent by HTTP server!</a:t>
            </a:r>
          </a:p>
        </p:txBody>
      </p:sp>
      <p:sp>
        <p:nvSpPr>
          <p:cNvPr id="96268" name="Text Box 17"/>
          <p:cNvSpPr txBox="1">
            <a:spLocks noChangeArrowheads="1"/>
          </p:cNvSpPr>
          <p:nvPr/>
        </p:nvSpPr>
        <p:spPr bwMode="auto">
          <a:xfrm>
            <a:off x="711200" y="5953125"/>
            <a:ext cx="680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(or use Wireshark to look at captured HTTP request/response)</a:t>
            </a:r>
          </a:p>
        </p:txBody>
      </p:sp>
      <p:sp>
        <p:nvSpPr>
          <p:cNvPr id="96269" name="Left Brace 2"/>
          <p:cNvSpPr>
            <a:spLocks/>
          </p:cNvSpPr>
          <p:nvPr/>
        </p:nvSpPr>
        <p:spPr bwMode="auto">
          <a:xfrm>
            <a:off x="4264025" y="2055813"/>
            <a:ext cx="257175" cy="1179512"/>
          </a:xfrm>
          <a:prstGeom prst="leftBrace">
            <a:avLst>
              <a:gd name="adj1" fmla="val 8323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70" name="Left Brace 17"/>
          <p:cNvSpPr>
            <a:spLocks/>
          </p:cNvSpPr>
          <p:nvPr/>
        </p:nvSpPr>
        <p:spPr bwMode="auto">
          <a:xfrm>
            <a:off x="4627563" y="4476750"/>
            <a:ext cx="285750" cy="950913"/>
          </a:xfrm>
          <a:prstGeom prst="leftBrace">
            <a:avLst>
              <a:gd name="adj1" fmla="val 8335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33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User-server state: cookies</a:t>
            </a:r>
          </a:p>
        </p:txBody>
      </p:sp>
      <p:sp>
        <p:nvSpPr>
          <p:cNvPr id="9830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887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Many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Web sites</a:t>
            </a:r>
            <a:r>
              <a:rPr lang="en-US" altLang="en-US" sz="2400" dirty="0">
                <a:latin typeface="Calibri"/>
                <a:ea typeface="ＭＳ Ｐゴシック" charset="-128"/>
              </a:rPr>
              <a:t> use cookies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four components: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sz="2000" dirty="0">
                <a:latin typeface="Calibri"/>
                <a:ea typeface="ＭＳ Ｐゴシック" charset="-128"/>
              </a:rPr>
              <a:t>1) C</a:t>
            </a:r>
            <a:r>
              <a:rPr lang="en-US" altLang="en-US" dirty="0">
                <a:latin typeface="Calibri"/>
                <a:ea typeface="ＭＳ Ｐゴシック" charset="-128"/>
              </a:rPr>
              <a:t>ookie header line of HTTP </a:t>
            </a:r>
            <a:r>
              <a:rPr lang="en-US" altLang="en-US" i="1" dirty="0">
                <a:latin typeface="Calibri"/>
                <a:ea typeface="ＭＳ Ｐゴシック" charset="-128"/>
              </a:rPr>
              <a:t>response</a:t>
            </a:r>
            <a:r>
              <a:rPr lang="en-US" altLang="en-US" dirty="0">
                <a:latin typeface="Calibri"/>
                <a:ea typeface="ＭＳ Ｐゴシック" charset="-128"/>
              </a:rPr>
              <a:t> message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2) Cookie header line in next HTTP </a:t>
            </a:r>
            <a:r>
              <a:rPr lang="en-US" altLang="en-US" i="1" dirty="0">
                <a:latin typeface="Calibri"/>
                <a:ea typeface="ＭＳ Ｐゴシック" charset="-128"/>
              </a:rPr>
              <a:t>request</a:t>
            </a:r>
            <a:r>
              <a:rPr lang="en-US" altLang="en-US" dirty="0">
                <a:latin typeface="Calibri"/>
                <a:ea typeface="ＭＳ Ｐゴシック" charset="-128"/>
              </a:rPr>
              <a:t> message</a:t>
            </a:r>
          </a:p>
          <a:p>
            <a:pPr lvl="1"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3) Cookie file kept on user’</a:t>
            </a:r>
            <a:r>
              <a:rPr lang="en-US" altLang="ja-JP" dirty="0">
                <a:latin typeface="Calibri"/>
                <a:ea typeface="ＭＳ Ｐゴシック" charset="-128"/>
              </a:rPr>
              <a:t>s host, managed by user’s browser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4) Back-end database at Website</a:t>
            </a:r>
          </a:p>
        </p:txBody>
      </p:sp>
      <p:sp>
        <p:nvSpPr>
          <p:cNvPr id="114693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08585" y="1689941"/>
            <a:ext cx="4059238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CC0000"/>
                </a:solidFill>
                <a:latin typeface="Calibri"/>
              </a:rPr>
              <a:t>example: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Susan always access Internet from PC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visits specific e-commerce site for first time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when initial HTTP requests arrives at site, site creates: </a:t>
            </a:r>
          </a:p>
          <a:p>
            <a:pPr marL="685800" lvl="1" indent="-228600">
              <a:buFont typeface="Arial"/>
              <a:buChar char="•"/>
              <a:defRPr/>
            </a:pPr>
            <a:r>
              <a:rPr lang="en-US" dirty="0">
                <a:latin typeface="Calibri"/>
              </a:rPr>
              <a:t>unique ID</a:t>
            </a:r>
          </a:p>
          <a:p>
            <a:pPr marL="685800" lvl="1" indent="-228600">
              <a:buFont typeface="Arial"/>
              <a:buChar char="•"/>
              <a:defRPr/>
            </a:pPr>
            <a:r>
              <a:rPr lang="en-US" dirty="0">
                <a:latin typeface="Calibri"/>
              </a:rPr>
              <a:t>entry in backend database for ID</a:t>
            </a:r>
          </a:p>
        </p:txBody>
      </p:sp>
      <p:pic>
        <p:nvPicPr>
          <p:cNvPr id="98310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85081"/>
            <a:ext cx="61261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992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24"/>
          <p:cNvSpPr txBox="1">
            <a:spLocks noChangeArrowheads="1"/>
          </p:cNvSpPr>
          <p:nvPr/>
        </p:nvSpPr>
        <p:spPr bwMode="auto">
          <a:xfrm>
            <a:off x="7462838" y="32575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48" name="Text Box 25"/>
          <p:cNvSpPr txBox="1">
            <a:spLocks noChangeArrowheads="1"/>
          </p:cNvSpPr>
          <p:nvPr/>
        </p:nvSpPr>
        <p:spPr bwMode="auto">
          <a:xfrm>
            <a:off x="7005638" y="33337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49" name="Text Box 26"/>
          <p:cNvSpPr txBox="1">
            <a:spLocks noChangeArrowheads="1"/>
          </p:cNvSpPr>
          <p:nvPr/>
        </p:nvSpPr>
        <p:spPr bwMode="auto">
          <a:xfrm>
            <a:off x="6724650" y="18176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0" name="Line 60"/>
          <p:cNvSpPr>
            <a:spLocks noChangeShapeType="1"/>
          </p:cNvSpPr>
          <p:nvPr/>
        </p:nvSpPr>
        <p:spPr bwMode="auto">
          <a:xfrm>
            <a:off x="7440613" y="2941638"/>
            <a:ext cx="0" cy="6746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1" name="Line 61"/>
          <p:cNvSpPr>
            <a:spLocks noChangeShapeType="1"/>
          </p:cNvSpPr>
          <p:nvPr/>
        </p:nvSpPr>
        <p:spPr bwMode="auto">
          <a:xfrm flipH="1" flipV="1">
            <a:off x="7319963" y="2952750"/>
            <a:ext cx="0" cy="71913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2" name="Line 62"/>
          <p:cNvSpPr>
            <a:spLocks noChangeShapeType="1"/>
          </p:cNvSpPr>
          <p:nvPr/>
        </p:nvSpPr>
        <p:spPr bwMode="auto">
          <a:xfrm flipH="1" flipV="1">
            <a:off x="6799263" y="1541463"/>
            <a:ext cx="458787" cy="5667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3" name="Text Box 63"/>
          <p:cNvSpPr txBox="1">
            <a:spLocks noChangeArrowheads="1"/>
          </p:cNvSpPr>
          <p:nvPr/>
        </p:nvSpPr>
        <p:spPr bwMode="auto">
          <a:xfrm>
            <a:off x="7143750" y="13906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4" name="Rectangle 67"/>
          <p:cNvSpPr>
            <a:spLocks noChangeArrowheads="1"/>
          </p:cNvSpPr>
          <p:nvPr/>
        </p:nvSpPr>
        <p:spPr bwMode="auto">
          <a:xfrm>
            <a:off x="468312" y="1687513"/>
            <a:ext cx="3506787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recursive query: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puts burden of name resolution on contacted name server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heavy load at upper levels of hierarchy?</a:t>
            </a:r>
          </a:p>
        </p:txBody>
      </p:sp>
      <p:sp>
        <p:nvSpPr>
          <p:cNvPr id="159755" name="Text Box 5"/>
          <p:cNvSpPr txBox="1">
            <a:spLocks noChangeArrowheads="1"/>
          </p:cNvSpPr>
          <p:nvPr/>
        </p:nvSpPr>
        <p:spPr bwMode="auto">
          <a:xfrm>
            <a:off x="4206875" y="4881563"/>
            <a:ext cx="17462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requesting host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cs.stanford.edu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6" name="Text Box 6"/>
          <p:cNvSpPr txBox="1">
            <a:spLocks noChangeArrowheads="1"/>
          </p:cNvSpPr>
          <p:nvPr/>
        </p:nvSpPr>
        <p:spPr bwMode="auto">
          <a:xfrm>
            <a:off x="6999457" y="5775325"/>
            <a:ext cx="12458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cs.umd.edu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7" name="Text Box 17"/>
          <p:cNvSpPr txBox="1">
            <a:spLocks noChangeArrowheads="1"/>
          </p:cNvSpPr>
          <p:nvPr/>
        </p:nvSpPr>
        <p:spPr bwMode="auto">
          <a:xfrm>
            <a:off x="5791200" y="481013"/>
            <a:ext cx="2011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8" name="Line 18"/>
          <p:cNvSpPr>
            <a:spLocks noChangeShapeType="1"/>
          </p:cNvSpPr>
          <p:nvPr/>
        </p:nvSpPr>
        <p:spPr bwMode="auto">
          <a:xfrm flipH="1" flipV="1">
            <a:off x="5286375" y="2916238"/>
            <a:ext cx="0" cy="13144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9" name="Line 19"/>
          <p:cNvSpPr>
            <a:spLocks noChangeShapeType="1"/>
          </p:cNvSpPr>
          <p:nvPr/>
        </p:nvSpPr>
        <p:spPr bwMode="auto">
          <a:xfrm flipV="1">
            <a:off x="5391150" y="1220788"/>
            <a:ext cx="914400" cy="9715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60" name="Line 22"/>
          <p:cNvSpPr>
            <a:spLocks noChangeShapeType="1"/>
          </p:cNvSpPr>
          <p:nvPr/>
        </p:nvSpPr>
        <p:spPr bwMode="auto">
          <a:xfrm flipH="1">
            <a:off x="5619750" y="1449388"/>
            <a:ext cx="733425" cy="76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61" name="Line 23"/>
          <p:cNvSpPr>
            <a:spLocks noChangeShapeType="1"/>
          </p:cNvSpPr>
          <p:nvPr/>
        </p:nvSpPr>
        <p:spPr bwMode="auto">
          <a:xfrm>
            <a:off x="5476875" y="2944813"/>
            <a:ext cx="9525" cy="13239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9762" name="Group 24"/>
          <p:cNvGrpSpPr>
            <a:grpSpLocks/>
          </p:cNvGrpSpPr>
          <p:nvPr/>
        </p:nvGrpSpPr>
        <p:grpSpPr bwMode="auto">
          <a:xfrm>
            <a:off x="4179888" y="3062288"/>
            <a:ext cx="1898650" cy="611187"/>
            <a:chOff x="2831" y="2132"/>
            <a:chExt cx="1196" cy="385"/>
          </a:xfrm>
        </p:grpSpPr>
        <p:sp>
          <p:nvSpPr>
            <p:cNvPr id="159910" name="Rectangle 25"/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911" name="Text Box 26"/>
            <p:cNvSpPr txBox="1">
              <a:spLocks noChangeArrowheads="1"/>
            </p:cNvSpPr>
            <p:nvPr/>
          </p:nvSpPr>
          <p:spPr bwMode="auto">
            <a:xfrm>
              <a:off x="2831" y="2132"/>
              <a:ext cx="1196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local DNS 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dns.stanford.edu</a:t>
              </a:r>
              <a:endPara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59763" name="Text Box 27"/>
          <p:cNvSpPr txBox="1">
            <a:spLocks noChangeArrowheads="1"/>
          </p:cNvSpPr>
          <p:nvPr/>
        </p:nvSpPr>
        <p:spPr bwMode="auto">
          <a:xfrm>
            <a:off x="4997450" y="37719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4" name="Text Box 28"/>
          <p:cNvSpPr txBox="1">
            <a:spLocks noChangeArrowheads="1"/>
          </p:cNvSpPr>
          <p:nvPr/>
        </p:nvSpPr>
        <p:spPr bwMode="auto">
          <a:xfrm>
            <a:off x="5540375" y="14382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5" name="Text Box 29"/>
          <p:cNvSpPr txBox="1">
            <a:spLocks noChangeArrowheads="1"/>
          </p:cNvSpPr>
          <p:nvPr/>
        </p:nvSpPr>
        <p:spPr bwMode="auto">
          <a:xfrm>
            <a:off x="5978525" y="1676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7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6" name="Text Box 60"/>
          <p:cNvSpPr txBox="1">
            <a:spLocks noChangeArrowheads="1"/>
          </p:cNvSpPr>
          <p:nvPr/>
        </p:nvSpPr>
        <p:spPr bwMode="auto">
          <a:xfrm>
            <a:off x="6353175" y="4429125"/>
            <a:ext cx="2397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authoritative DNS 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dns.cs.umd.edu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7" name="Text Box 62"/>
          <p:cNvSpPr txBox="1">
            <a:spLocks noChangeArrowheads="1"/>
          </p:cNvSpPr>
          <p:nvPr/>
        </p:nvSpPr>
        <p:spPr bwMode="auto">
          <a:xfrm>
            <a:off x="5549900" y="37814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8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8" name="Line 62"/>
          <p:cNvSpPr>
            <a:spLocks noChangeShapeType="1"/>
          </p:cNvSpPr>
          <p:nvPr/>
        </p:nvSpPr>
        <p:spPr bwMode="auto">
          <a:xfrm flipH="1" flipV="1">
            <a:off x="6853238" y="1333500"/>
            <a:ext cx="600075" cy="7413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769" name="Picture 13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8746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70" name="Rectangle 66"/>
          <p:cNvSpPr>
            <a:spLocks noChangeArrowheads="1"/>
          </p:cNvSpPr>
          <p:nvPr/>
        </p:nvSpPr>
        <p:spPr bwMode="auto">
          <a:xfrm>
            <a:off x="533400" y="217488"/>
            <a:ext cx="49101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DNS name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charset="-128"/>
                <a:cs typeface="+mn-cs"/>
              </a:rPr>
            </a:b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resolution example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ＭＳ Ｐゴシック" charset="-128"/>
              <a:cs typeface="+mn-cs"/>
            </a:endParaRPr>
          </a:p>
        </p:txBody>
      </p:sp>
      <p:sp>
        <p:nvSpPr>
          <p:cNvPr id="159771" name="Text Box 65"/>
          <p:cNvSpPr txBox="1">
            <a:spLocks noChangeArrowheads="1"/>
          </p:cNvSpPr>
          <p:nvPr/>
        </p:nvSpPr>
        <p:spPr bwMode="auto">
          <a:xfrm>
            <a:off x="7600950" y="2287588"/>
            <a:ext cx="13255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TLD DNS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59772" name="Group 140"/>
          <p:cNvGrpSpPr>
            <a:grpSpLocks/>
          </p:cNvGrpSpPr>
          <p:nvPr/>
        </p:nvGrpSpPr>
        <p:grpSpPr bwMode="auto">
          <a:xfrm flipH="1">
            <a:off x="7226300" y="5091113"/>
            <a:ext cx="925513" cy="795337"/>
            <a:chOff x="-44" y="1473"/>
            <a:chExt cx="981" cy="1105"/>
          </a:xfrm>
        </p:grpSpPr>
        <p:pic>
          <p:nvPicPr>
            <p:cNvPr id="159908" name="Picture 141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909" name="Freeform 14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773" name="Group 143"/>
          <p:cNvGrpSpPr>
            <a:grpSpLocks/>
          </p:cNvGrpSpPr>
          <p:nvPr/>
        </p:nvGrpSpPr>
        <p:grpSpPr bwMode="auto">
          <a:xfrm>
            <a:off x="4765675" y="4244975"/>
            <a:ext cx="925513" cy="795338"/>
            <a:chOff x="-44" y="1473"/>
            <a:chExt cx="981" cy="1105"/>
          </a:xfrm>
        </p:grpSpPr>
        <p:pic>
          <p:nvPicPr>
            <p:cNvPr id="159906" name="Picture 14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907" name="Freeform 14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774" name="Group 146"/>
          <p:cNvGrpSpPr>
            <a:grpSpLocks/>
          </p:cNvGrpSpPr>
          <p:nvPr/>
        </p:nvGrpSpPr>
        <p:grpSpPr bwMode="auto">
          <a:xfrm>
            <a:off x="7226300" y="3743325"/>
            <a:ext cx="390525" cy="641350"/>
            <a:chOff x="4140" y="429"/>
            <a:chExt cx="1425" cy="2396"/>
          </a:xfrm>
        </p:grpSpPr>
        <p:sp>
          <p:nvSpPr>
            <p:cNvPr id="159874" name="Freeform 147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75" name="Rectangle 148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76" name="Freeform 149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77" name="Freeform 150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78" name="Rectangle 151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79" name="Group 152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904" name="AutoShape 153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5" name="AutoShape 154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0" name="Rectangle 155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81" name="Group 156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902" name="AutoShape 157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3" name="AutoShape 158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2" name="Rectangle 159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83" name="Rectangle 160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84" name="Group 161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900" name="AutoShape 162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1" name="AutoShape 163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5" name="Freeform 164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886" name="Group 165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98" name="AutoShape 166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99" name="AutoShape 167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7" name="Rectangle 168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88" name="Freeform 169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89" name="Freeform 170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90" name="Oval 171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1" name="Freeform 172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92" name="AutoShape 173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3" name="AutoShape 174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4" name="Oval 175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5" name="Oval 176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6" name="Oval 177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7" name="Rectangle 178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5" name="Group 212"/>
          <p:cNvGrpSpPr>
            <a:grpSpLocks/>
          </p:cNvGrpSpPr>
          <p:nvPr/>
        </p:nvGrpSpPr>
        <p:grpSpPr bwMode="auto">
          <a:xfrm>
            <a:off x="5222875" y="2230438"/>
            <a:ext cx="390525" cy="641350"/>
            <a:chOff x="4140" y="429"/>
            <a:chExt cx="1425" cy="2396"/>
          </a:xfrm>
        </p:grpSpPr>
        <p:sp>
          <p:nvSpPr>
            <p:cNvPr id="159842" name="Freeform 213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43" name="Rectangle 214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44" name="Freeform 215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45" name="Freeform 216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46" name="Rectangle 217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47" name="Group 218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72" name="AutoShape 219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73" name="AutoShape 220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48" name="Rectangle 221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49" name="Group 222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70" name="AutoShape 223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71" name="AutoShape 224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0" name="Rectangle 225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1" name="Rectangle 226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52" name="Group 227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68" name="AutoShape 228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69" name="AutoShape 229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3" name="Freeform 230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854" name="Group 231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66" name="AutoShape 232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67" name="AutoShape 233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5" name="Rectangle 234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6" name="Freeform 235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57" name="Freeform 236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58" name="Oval 237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9" name="Freeform 238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60" name="AutoShape 239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1" name="AutoShape 240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2" name="Oval 241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3" name="Oval 242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4" name="Oval 243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5" name="Rectangle 244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6" name="Group 245"/>
          <p:cNvGrpSpPr>
            <a:grpSpLocks/>
          </p:cNvGrpSpPr>
          <p:nvPr/>
        </p:nvGrpSpPr>
        <p:grpSpPr bwMode="auto">
          <a:xfrm>
            <a:off x="6376988" y="968375"/>
            <a:ext cx="390525" cy="641350"/>
            <a:chOff x="4140" y="429"/>
            <a:chExt cx="1425" cy="2396"/>
          </a:xfrm>
        </p:grpSpPr>
        <p:sp>
          <p:nvSpPr>
            <p:cNvPr id="159810" name="Freeform 24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11" name="Rectangle 247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12" name="Freeform 24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13" name="Freeform 24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14" name="Rectangle 250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15" name="Group 25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40" name="AutoShape 25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41" name="AutoShape 253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16" name="Rectangle 254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17" name="Group 25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38" name="AutoShape 256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9" name="AutoShape 257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18" name="Rectangle 258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19" name="Rectangle 259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20" name="Group 26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36" name="AutoShape 26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7" name="AutoShape 26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21" name="Freeform 26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822" name="Group 26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34" name="AutoShape 265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5" name="AutoShape 266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23" name="Rectangle 267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4" name="Freeform 26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25" name="Freeform 26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26" name="Oval 270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7" name="Freeform 27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28" name="AutoShape 272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9" name="AutoShape 273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0" name="Oval 274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1" name="Oval 275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2" name="Oval 276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3" name="Rectangle 277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7" name="Group 311"/>
          <p:cNvGrpSpPr>
            <a:grpSpLocks/>
          </p:cNvGrpSpPr>
          <p:nvPr/>
        </p:nvGrpSpPr>
        <p:grpSpPr bwMode="auto">
          <a:xfrm>
            <a:off x="7192963" y="2220913"/>
            <a:ext cx="390525" cy="641350"/>
            <a:chOff x="4140" y="429"/>
            <a:chExt cx="1425" cy="2396"/>
          </a:xfrm>
        </p:grpSpPr>
        <p:sp>
          <p:nvSpPr>
            <p:cNvPr id="159778" name="Freeform 31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79" name="Rectangle 313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80" name="Freeform 31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81" name="Freeform 31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82" name="Rectangle 316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3" name="Group 31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08" name="AutoShape 318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9" name="AutoShape 319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4" name="Rectangle 320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5" name="Group 32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06" name="AutoShape 322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7" name="AutoShape 323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6" name="Rectangle 324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87" name="Rectangle 325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8" name="Group 32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04" name="AutoShape 32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5" name="AutoShape 328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9" name="Freeform 32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790" name="Group 33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02" name="AutoShape 331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3" name="AutoShape 332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91" name="Rectangle 333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2" name="Freeform 33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93" name="Freeform 33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94" name="Oval 336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5" name="Freeform 33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96" name="AutoShape 338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7" name="AutoShape 339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8" name="Oval 340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9" name="Oval 341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00" name="Oval 342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01" name="Rectangle 343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6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/>
      <p:bldP spid="159748" grpId="0"/>
      <p:bldP spid="159749" grpId="0"/>
      <p:bldP spid="159750" grpId="0" animBg="1"/>
      <p:bldP spid="159751" grpId="0" animBg="1"/>
      <p:bldP spid="159752" grpId="0" animBg="1"/>
      <p:bldP spid="159753" grpId="0"/>
      <p:bldP spid="159758" grpId="0" animBg="1"/>
      <p:bldP spid="159759" grpId="0" animBg="1"/>
      <p:bldP spid="159760" grpId="0" animBg="1"/>
      <p:bldP spid="159761" grpId="0" animBg="1"/>
      <p:bldP spid="159763" grpId="0"/>
      <p:bldP spid="159764" grpId="0"/>
      <p:bldP spid="159765" grpId="0"/>
      <p:bldP spid="159767" grpId="0"/>
      <p:bldP spid="15976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53988"/>
            <a:ext cx="7772400" cy="773112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Cookies: keeping “</a:t>
            </a:r>
            <a:r>
              <a:rPr lang="en-US" altLang="ja-JP" dirty="0">
                <a:latin typeface="Calibri Light"/>
                <a:ea typeface="ＭＳ Ｐゴシック" charset="-128"/>
              </a:rPr>
              <a:t>state” (cont.)</a:t>
            </a:r>
            <a:endParaRPr lang="en-US" altLang="en-US" sz="5400" dirty="0">
              <a:latin typeface="Calibri Light"/>
              <a:ea typeface="ＭＳ Ｐゴシック" charset="-128"/>
            </a:endParaRPr>
          </a:p>
        </p:txBody>
      </p:sp>
      <p:pic>
        <p:nvPicPr>
          <p:cNvPr id="100355" name="Picture 5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788988"/>
            <a:ext cx="676656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1052513" y="1227138"/>
            <a:ext cx="777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5973763" y="1273175"/>
            <a:ext cx="88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2200275" y="4227513"/>
            <a:ext cx="3305175" cy="425450"/>
            <a:chOff x="1386" y="2663"/>
            <a:chExt cx="2082" cy="268"/>
          </a:xfrm>
        </p:grpSpPr>
        <p:sp>
          <p:nvSpPr>
            <p:cNvPr id="100439" name="Line 16"/>
            <p:cNvSpPr>
              <a:spLocks noChangeShapeType="1"/>
            </p:cNvSpPr>
            <p:nvPr/>
          </p:nvSpPr>
          <p:spPr bwMode="auto">
            <a:xfrm flipH="1">
              <a:off x="1386" y="2663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440" name="Group 17"/>
            <p:cNvGrpSpPr>
              <a:grpSpLocks/>
            </p:cNvGrpSpPr>
            <p:nvPr/>
          </p:nvGrpSpPr>
          <p:grpSpPr bwMode="auto">
            <a:xfrm>
              <a:off x="1553" y="2694"/>
              <a:ext cx="1743" cy="237"/>
              <a:chOff x="3268" y="2846"/>
              <a:chExt cx="1743" cy="237"/>
            </a:xfrm>
          </p:grpSpPr>
          <p:sp>
            <p:nvSpPr>
              <p:cNvPr id="100441" name="Rectangle 18"/>
              <p:cNvSpPr>
                <a:spLocks noChangeArrowheads="1"/>
              </p:cNvSpPr>
              <p:nvPr/>
            </p:nvSpPr>
            <p:spPr bwMode="auto">
              <a:xfrm>
                <a:off x="3282" y="2856"/>
                <a:ext cx="1692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42" name="Text Box 19"/>
              <p:cNvSpPr txBox="1">
                <a:spLocks noChangeArrowheads="1"/>
              </p:cNvSpPr>
              <p:nvPr/>
            </p:nvSpPr>
            <p:spPr bwMode="auto">
              <a:xfrm>
                <a:off x="3268" y="2846"/>
                <a:ext cx="1743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usual http response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msg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2209800" y="6145213"/>
            <a:ext cx="3305175" cy="407987"/>
            <a:chOff x="1392" y="3605"/>
            <a:chExt cx="2082" cy="257"/>
          </a:xfrm>
        </p:grpSpPr>
        <p:sp>
          <p:nvSpPr>
            <p:cNvPr id="100435" name="Line 24"/>
            <p:cNvSpPr>
              <a:spLocks noChangeShapeType="1"/>
            </p:cNvSpPr>
            <p:nvPr/>
          </p:nvSpPr>
          <p:spPr bwMode="auto">
            <a:xfrm flipH="1">
              <a:off x="1392" y="3605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436" name="Group 25"/>
            <p:cNvGrpSpPr>
              <a:grpSpLocks/>
            </p:cNvGrpSpPr>
            <p:nvPr/>
          </p:nvGrpSpPr>
          <p:grpSpPr bwMode="auto">
            <a:xfrm>
              <a:off x="1552" y="3625"/>
              <a:ext cx="1743" cy="237"/>
              <a:chOff x="3268" y="2846"/>
              <a:chExt cx="1743" cy="237"/>
            </a:xfrm>
          </p:grpSpPr>
          <p:sp>
            <p:nvSpPr>
              <p:cNvPr id="100437" name="Rectangle 26"/>
              <p:cNvSpPr>
                <a:spLocks noChangeArrowheads="1"/>
              </p:cNvSpPr>
              <p:nvPr/>
            </p:nvSpPr>
            <p:spPr bwMode="auto">
              <a:xfrm>
                <a:off x="3282" y="2856"/>
                <a:ext cx="1692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38" name="Text Box 27"/>
              <p:cNvSpPr txBox="1">
                <a:spLocks noChangeArrowheads="1"/>
              </p:cNvSpPr>
              <p:nvPr/>
            </p:nvSpPr>
            <p:spPr bwMode="auto">
              <a:xfrm>
                <a:off x="3268" y="2846"/>
                <a:ext cx="1743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usual http response msg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981075" y="2454275"/>
            <a:ext cx="1787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cookie file</a:t>
            </a:r>
          </a:p>
        </p:txBody>
      </p:sp>
      <p:sp>
        <p:nvSpPr>
          <p:cNvPr id="50242" name="Text Box 66"/>
          <p:cNvSpPr txBox="1">
            <a:spLocks noChangeArrowheads="1"/>
          </p:cNvSpPr>
          <p:nvPr/>
        </p:nvSpPr>
        <p:spPr bwMode="auto">
          <a:xfrm>
            <a:off x="609600" y="4878388"/>
            <a:ext cx="173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one week later:</a:t>
            </a: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2209800" y="3589338"/>
            <a:ext cx="5638800" cy="1028700"/>
            <a:chOff x="1392" y="2261"/>
            <a:chExt cx="3552" cy="648"/>
          </a:xfrm>
        </p:grpSpPr>
        <p:sp>
          <p:nvSpPr>
            <p:cNvPr id="100428" name="Line 12"/>
            <p:cNvSpPr>
              <a:spLocks noChangeShapeType="1"/>
            </p:cNvSpPr>
            <p:nvPr/>
          </p:nvSpPr>
          <p:spPr bwMode="auto">
            <a:xfrm>
              <a:off x="1392" y="2357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29" name="Text Box 15"/>
            <p:cNvSpPr txBox="1">
              <a:spLocks noChangeArrowheads="1"/>
            </p:cNvSpPr>
            <p:nvPr/>
          </p:nvSpPr>
          <p:spPr bwMode="auto">
            <a:xfrm>
              <a:off x="1548" y="2261"/>
              <a:ext cx="1689" cy="3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msg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cookie: 1678</a:t>
              </a:r>
            </a:p>
          </p:txBody>
        </p:sp>
        <p:sp>
          <p:nvSpPr>
            <p:cNvPr id="100430" name="Text Box 28"/>
            <p:cNvSpPr txBox="1">
              <a:spLocks noChangeArrowheads="1"/>
            </p:cNvSpPr>
            <p:nvPr/>
          </p:nvSpPr>
          <p:spPr bwMode="auto">
            <a:xfrm>
              <a:off x="3554" y="2332"/>
              <a:ext cx="59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specific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action</a:t>
              </a:r>
            </a:p>
          </p:txBody>
        </p:sp>
        <p:sp>
          <p:nvSpPr>
            <p:cNvPr id="100431" name="Line 42"/>
            <p:cNvSpPr>
              <a:spLocks noChangeShapeType="1"/>
            </p:cNvSpPr>
            <p:nvPr/>
          </p:nvSpPr>
          <p:spPr bwMode="auto">
            <a:xfrm flipV="1">
              <a:off x="4252" y="2367"/>
              <a:ext cx="692" cy="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432" name="Group 83"/>
            <p:cNvGrpSpPr>
              <a:grpSpLocks/>
            </p:cNvGrpSpPr>
            <p:nvPr/>
          </p:nvGrpSpPr>
          <p:grpSpPr bwMode="auto">
            <a:xfrm>
              <a:off x="4306" y="2363"/>
              <a:ext cx="564" cy="231"/>
              <a:chOff x="4306" y="2273"/>
              <a:chExt cx="564" cy="231"/>
            </a:xfrm>
          </p:grpSpPr>
          <p:sp>
            <p:nvSpPr>
              <p:cNvPr id="100433" name="Rectangle 72"/>
              <p:cNvSpPr>
                <a:spLocks noChangeArrowheads="1"/>
              </p:cNvSpPr>
              <p:nvPr/>
            </p:nvSpPr>
            <p:spPr bwMode="auto">
              <a:xfrm>
                <a:off x="4409" y="2365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34" name="Text Box 43"/>
              <p:cNvSpPr txBox="1">
                <a:spLocks noChangeArrowheads="1"/>
              </p:cNvSpPr>
              <p:nvPr/>
            </p:nvSpPr>
            <p:spPr bwMode="auto">
              <a:xfrm>
                <a:off x="4306" y="2273"/>
                <a:ext cx="5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access</a:t>
                </a:r>
              </a:p>
            </p:txBody>
          </p:sp>
        </p:grpSp>
      </p:grpSp>
      <p:grpSp>
        <p:nvGrpSpPr>
          <p:cNvPr id="100364" name="Group 81"/>
          <p:cNvGrpSpPr>
            <a:grpSpLocks/>
          </p:cNvGrpSpPr>
          <p:nvPr/>
        </p:nvGrpSpPr>
        <p:grpSpPr bwMode="auto">
          <a:xfrm>
            <a:off x="936625" y="1922463"/>
            <a:ext cx="1068388" cy="565150"/>
            <a:chOff x="476" y="1047"/>
            <a:chExt cx="906" cy="486"/>
          </a:xfrm>
        </p:grpSpPr>
        <p:sp>
          <p:nvSpPr>
            <p:cNvPr id="100426" name="AutoShape 67"/>
            <p:cNvSpPr>
              <a:spLocks noChangeArrowheads="1"/>
            </p:cNvSpPr>
            <p:nvPr/>
          </p:nvSpPr>
          <p:spPr bwMode="auto">
            <a:xfrm>
              <a:off x="527" y="1047"/>
              <a:ext cx="855" cy="486"/>
            </a:xfrm>
            <a:prstGeom prst="can">
              <a:avLst>
                <a:gd name="adj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27" name="Text Box 60"/>
            <p:cNvSpPr txBox="1">
              <a:spLocks noChangeArrowheads="1"/>
            </p:cNvSpPr>
            <p:nvPr/>
          </p:nvSpPr>
          <p:spPr bwMode="auto">
            <a:xfrm>
              <a:off x="476" y="1134"/>
              <a:ext cx="88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ebay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8734</a:t>
              </a:r>
            </a:p>
          </p:txBody>
        </p:sp>
      </p:grpSp>
      <p:grpSp>
        <p:nvGrpSpPr>
          <p:cNvPr id="9" name="Group 95"/>
          <p:cNvGrpSpPr>
            <a:grpSpLocks/>
          </p:cNvGrpSpPr>
          <p:nvPr/>
        </p:nvGrpSpPr>
        <p:grpSpPr bwMode="auto">
          <a:xfrm>
            <a:off x="2200275" y="2106613"/>
            <a:ext cx="5921375" cy="1296987"/>
            <a:chOff x="1386" y="1327"/>
            <a:chExt cx="3730" cy="817"/>
          </a:xfrm>
        </p:grpSpPr>
        <p:sp>
          <p:nvSpPr>
            <p:cNvPr id="100419" name="Line 4"/>
            <p:cNvSpPr>
              <a:spLocks noChangeShapeType="1"/>
            </p:cNvSpPr>
            <p:nvPr/>
          </p:nvSpPr>
          <p:spPr bwMode="auto">
            <a:xfrm>
              <a:off x="1386" y="1355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20" name="Text Box 8"/>
            <p:cNvSpPr txBox="1">
              <a:spLocks noChangeArrowheads="1"/>
            </p:cNvSpPr>
            <p:nvPr/>
          </p:nvSpPr>
          <p:spPr bwMode="auto">
            <a:xfrm>
              <a:off x="1554" y="1327"/>
              <a:ext cx="1689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msg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21" name="Text Box 31"/>
            <p:cNvSpPr txBox="1">
              <a:spLocks noChangeArrowheads="1"/>
            </p:cNvSpPr>
            <p:nvPr/>
          </p:nvSpPr>
          <p:spPr bwMode="auto">
            <a:xfrm>
              <a:off x="3341" y="1390"/>
              <a:ext cx="108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Amazon server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creates 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1678 for user</a:t>
              </a:r>
            </a:p>
          </p:txBody>
        </p:sp>
        <p:grpSp>
          <p:nvGrpSpPr>
            <p:cNvPr id="100422" name="Group 82"/>
            <p:cNvGrpSpPr>
              <a:grpSpLocks/>
            </p:cNvGrpSpPr>
            <p:nvPr/>
          </p:nvGrpSpPr>
          <p:grpSpPr bwMode="auto">
            <a:xfrm>
              <a:off x="4377" y="1730"/>
              <a:ext cx="739" cy="414"/>
              <a:chOff x="4377" y="1640"/>
              <a:chExt cx="739" cy="414"/>
            </a:xfrm>
          </p:grpSpPr>
          <p:sp>
            <p:nvSpPr>
              <p:cNvPr id="100423" name="Line 40"/>
              <p:cNvSpPr>
                <a:spLocks noChangeShapeType="1"/>
              </p:cNvSpPr>
              <p:nvPr/>
            </p:nvSpPr>
            <p:spPr bwMode="auto">
              <a:xfrm>
                <a:off x="4377" y="1640"/>
                <a:ext cx="659" cy="4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424" name="Rectangle 73"/>
              <p:cNvSpPr>
                <a:spLocks noChangeArrowheads="1"/>
              </p:cNvSpPr>
              <p:nvPr/>
            </p:nvSpPr>
            <p:spPr bwMode="auto">
              <a:xfrm>
                <a:off x="4470" y="1729"/>
                <a:ext cx="602" cy="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25" name="Text Box 41"/>
              <p:cNvSpPr txBox="1">
                <a:spLocks noChangeArrowheads="1"/>
              </p:cNvSpPr>
              <p:nvPr/>
            </p:nvSpPr>
            <p:spPr bwMode="auto">
              <a:xfrm>
                <a:off x="4381" y="1702"/>
                <a:ext cx="735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create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    entry</a:t>
                </a:r>
              </a:p>
            </p:txBody>
          </p:sp>
        </p:grpSp>
      </p:grpSp>
      <p:grpSp>
        <p:nvGrpSpPr>
          <p:cNvPr id="11" name="Group 88"/>
          <p:cNvGrpSpPr>
            <a:grpSpLocks/>
          </p:cNvGrpSpPr>
          <p:nvPr/>
        </p:nvGrpSpPr>
        <p:grpSpPr bwMode="auto">
          <a:xfrm>
            <a:off x="919163" y="2676525"/>
            <a:ext cx="4392612" cy="877888"/>
            <a:chOff x="459" y="1637"/>
            <a:chExt cx="3027" cy="709"/>
          </a:xfrm>
        </p:grpSpPr>
        <p:sp>
          <p:nvSpPr>
            <p:cNvPr id="100414" name="Line 9"/>
            <p:cNvSpPr>
              <a:spLocks noChangeShapeType="1"/>
            </p:cNvSpPr>
            <p:nvPr/>
          </p:nvSpPr>
          <p:spPr bwMode="auto">
            <a:xfrm flipH="1">
              <a:off x="1404" y="1637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15" name="Text Box 11"/>
            <p:cNvSpPr txBox="1">
              <a:spLocks noChangeArrowheads="1"/>
            </p:cNvSpPr>
            <p:nvPr/>
          </p:nvSpPr>
          <p:spPr bwMode="auto">
            <a:xfrm>
              <a:off x="1552" y="1650"/>
              <a:ext cx="1665" cy="4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response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set-cookie: 1678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 </a:t>
              </a:r>
            </a:p>
          </p:txBody>
        </p:sp>
        <p:grpSp>
          <p:nvGrpSpPr>
            <p:cNvPr id="100416" name="Group 76"/>
            <p:cNvGrpSpPr>
              <a:grpSpLocks/>
            </p:cNvGrpSpPr>
            <p:nvPr/>
          </p:nvGrpSpPr>
          <p:grpSpPr bwMode="auto">
            <a:xfrm>
              <a:off x="459" y="1836"/>
              <a:ext cx="1004" cy="510"/>
              <a:chOff x="684" y="1746"/>
              <a:chExt cx="1004" cy="510"/>
            </a:xfrm>
          </p:grpSpPr>
          <p:sp>
            <p:nvSpPr>
              <p:cNvPr id="100417" name="AutoShape 74"/>
              <p:cNvSpPr>
                <a:spLocks noChangeArrowheads="1"/>
              </p:cNvSpPr>
              <p:nvPr/>
            </p:nvSpPr>
            <p:spPr bwMode="auto">
              <a:xfrm>
                <a:off x="735" y="1746"/>
                <a:ext cx="829" cy="486"/>
              </a:xfrm>
              <a:prstGeom prst="can">
                <a:avLst>
                  <a:gd name="adj" fmla="val 25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18" name="Text Box 75"/>
              <p:cNvSpPr txBox="1">
                <a:spLocks noChangeArrowheads="1"/>
              </p:cNvSpPr>
              <p:nvPr/>
            </p:nvSpPr>
            <p:spPr bwMode="auto">
              <a:xfrm>
                <a:off x="684" y="1833"/>
                <a:ext cx="1004" cy="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ebay</a:t>
                </a: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 8734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amazon 1678</a:t>
                </a:r>
              </a:p>
            </p:txBody>
          </p:sp>
        </p:grpSp>
      </p:grpSp>
      <p:grpSp>
        <p:nvGrpSpPr>
          <p:cNvPr id="13" name="Group 93"/>
          <p:cNvGrpSpPr>
            <a:grpSpLocks/>
          </p:cNvGrpSpPr>
          <p:nvPr/>
        </p:nvGrpSpPr>
        <p:grpSpPr bwMode="auto">
          <a:xfrm>
            <a:off x="2181225" y="4603750"/>
            <a:ext cx="5705475" cy="1901825"/>
            <a:chOff x="1374" y="2641"/>
            <a:chExt cx="3594" cy="1198"/>
          </a:xfrm>
        </p:grpSpPr>
        <p:sp>
          <p:nvSpPr>
            <p:cNvPr id="100409" name="Line 20"/>
            <p:cNvSpPr>
              <a:spLocks noChangeShapeType="1"/>
            </p:cNvSpPr>
            <p:nvPr/>
          </p:nvSpPr>
          <p:spPr bwMode="auto">
            <a:xfrm>
              <a:off x="1374" y="3293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10" name="Text Box 23"/>
            <p:cNvSpPr txBox="1">
              <a:spLocks noChangeArrowheads="1"/>
            </p:cNvSpPr>
            <p:nvPr/>
          </p:nvSpPr>
          <p:spPr bwMode="auto">
            <a:xfrm>
              <a:off x="1561" y="3171"/>
              <a:ext cx="1689" cy="3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msg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cookie: 1678</a:t>
              </a:r>
            </a:p>
          </p:txBody>
        </p:sp>
        <p:sp>
          <p:nvSpPr>
            <p:cNvPr id="100411" name="Text Box 29"/>
            <p:cNvSpPr txBox="1">
              <a:spLocks noChangeArrowheads="1"/>
            </p:cNvSpPr>
            <p:nvPr/>
          </p:nvSpPr>
          <p:spPr bwMode="auto">
            <a:xfrm>
              <a:off x="3584" y="3262"/>
              <a:ext cx="59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specific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action</a:t>
              </a:r>
            </a:p>
          </p:txBody>
        </p:sp>
        <p:sp>
          <p:nvSpPr>
            <p:cNvPr id="100412" name="Line 44"/>
            <p:cNvSpPr>
              <a:spLocks noChangeShapeType="1"/>
            </p:cNvSpPr>
            <p:nvPr/>
          </p:nvSpPr>
          <p:spPr bwMode="auto">
            <a:xfrm flipV="1">
              <a:off x="4181" y="2641"/>
              <a:ext cx="787" cy="8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13" name="Text Box 71"/>
            <p:cNvSpPr txBox="1">
              <a:spLocks noChangeArrowheads="1"/>
            </p:cNvSpPr>
            <p:nvPr/>
          </p:nvSpPr>
          <p:spPr bwMode="auto">
            <a:xfrm>
              <a:off x="4287" y="2939"/>
              <a:ext cx="56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access</a:t>
              </a:r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865188" y="5351463"/>
            <a:ext cx="1389062" cy="636587"/>
            <a:chOff x="684" y="1746"/>
            <a:chExt cx="1004" cy="488"/>
          </a:xfrm>
        </p:grpSpPr>
        <p:sp>
          <p:nvSpPr>
            <p:cNvPr id="100407" name="AutoShape 78"/>
            <p:cNvSpPr>
              <a:spLocks noChangeArrowheads="1"/>
            </p:cNvSpPr>
            <p:nvPr/>
          </p:nvSpPr>
          <p:spPr bwMode="auto">
            <a:xfrm>
              <a:off x="735" y="1746"/>
              <a:ext cx="829" cy="486"/>
            </a:xfrm>
            <a:prstGeom prst="can">
              <a:avLst>
                <a:gd name="adj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08" name="Text Box 79"/>
            <p:cNvSpPr txBox="1">
              <a:spLocks noChangeArrowheads="1"/>
            </p:cNvSpPr>
            <p:nvPr/>
          </p:nvSpPr>
          <p:spPr bwMode="auto">
            <a:xfrm>
              <a:off x="684" y="1833"/>
              <a:ext cx="100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ebay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8734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amazon 1678</a:t>
              </a:r>
            </a:p>
          </p:txBody>
        </p:sp>
      </p:grpSp>
      <p:sp>
        <p:nvSpPr>
          <p:cNvPr id="100369" name="Text Box 80"/>
          <p:cNvSpPr txBox="1">
            <a:spLocks noChangeArrowheads="1"/>
          </p:cNvSpPr>
          <p:nvPr/>
        </p:nvSpPr>
        <p:spPr bwMode="auto">
          <a:xfrm>
            <a:off x="7842250" y="26924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backend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database</a:t>
            </a:r>
          </a:p>
        </p:txBody>
      </p:sp>
      <p:sp>
        <p:nvSpPr>
          <p:cNvPr id="100370" name="AutoShape 327"/>
          <p:cNvSpPr>
            <a:spLocks noChangeArrowheads="1"/>
          </p:cNvSpPr>
          <p:nvPr/>
        </p:nvSpPr>
        <p:spPr bwMode="auto">
          <a:xfrm>
            <a:off x="8112125" y="3313113"/>
            <a:ext cx="592138" cy="908050"/>
          </a:xfrm>
          <a:prstGeom prst="can">
            <a:avLst>
              <a:gd name="adj" fmla="val 31004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grpSp>
        <p:nvGrpSpPr>
          <p:cNvPr id="100371" name="Group 63"/>
          <p:cNvGrpSpPr>
            <a:grpSpLocks/>
          </p:cNvGrpSpPr>
          <p:nvPr/>
        </p:nvGrpSpPr>
        <p:grpSpPr bwMode="auto">
          <a:xfrm>
            <a:off x="5475288" y="1119188"/>
            <a:ext cx="411162" cy="771525"/>
            <a:chOff x="4140" y="429"/>
            <a:chExt cx="1425" cy="2396"/>
          </a:xfrm>
        </p:grpSpPr>
        <p:sp>
          <p:nvSpPr>
            <p:cNvPr id="100375" name="Freeform 6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76" name="Rectangle 65"/>
            <p:cNvSpPr>
              <a:spLocks noChangeArrowheads="1"/>
            </p:cNvSpPr>
            <p:nvPr/>
          </p:nvSpPr>
          <p:spPr bwMode="auto">
            <a:xfrm>
              <a:off x="4206" y="429"/>
              <a:ext cx="1045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77" name="Freeform 6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78" name="Freeform 6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79" name="Rectangle 68"/>
            <p:cNvSpPr>
              <a:spLocks noChangeArrowheads="1"/>
            </p:cNvSpPr>
            <p:nvPr/>
          </p:nvSpPr>
          <p:spPr bwMode="auto">
            <a:xfrm>
              <a:off x="4212" y="695"/>
              <a:ext cx="594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0" name="Group 6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0405" name="AutoShape 70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6" name="AutoShape 71"/>
              <p:cNvSpPr>
                <a:spLocks noChangeArrowheads="1"/>
              </p:cNvSpPr>
              <p:nvPr/>
            </p:nvSpPr>
            <p:spPr bwMode="auto">
              <a:xfrm>
                <a:off x="630" y="2580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1" name="Rectangle 72"/>
            <p:cNvSpPr>
              <a:spLocks noChangeArrowheads="1"/>
            </p:cNvSpPr>
            <p:nvPr/>
          </p:nvSpPr>
          <p:spPr bwMode="auto">
            <a:xfrm>
              <a:off x="4223" y="1021"/>
              <a:ext cx="600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2" name="Group 7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0403" name="AutoShape 74"/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4" name="AutoShape 75"/>
              <p:cNvSpPr>
                <a:spLocks noChangeArrowheads="1"/>
              </p:cNvSpPr>
              <p:nvPr/>
            </p:nvSpPr>
            <p:spPr bwMode="auto">
              <a:xfrm>
                <a:off x="625" y="2585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3" name="Rectangle 76"/>
            <p:cNvSpPr>
              <a:spLocks noChangeArrowheads="1"/>
            </p:cNvSpPr>
            <p:nvPr/>
          </p:nvSpPr>
          <p:spPr bwMode="auto">
            <a:xfrm>
              <a:off x="4217" y="1356"/>
              <a:ext cx="594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84" name="Rectangle 77"/>
            <p:cNvSpPr>
              <a:spLocks noChangeArrowheads="1"/>
            </p:cNvSpPr>
            <p:nvPr/>
          </p:nvSpPr>
          <p:spPr bwMode="auto">
            <a:xfrm>
              <a:off x="4228" y="1657"/>
              <a:ext cx="594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5" name="Group 7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0401" name="AutoShape 79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7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2" name="AutoShape 80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2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6" name="Freeform 8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387" name="Group 8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0399" name="AutoShape 83"/>
              <p:cNvSpPr>
                <a:spLocks noChangeArrowheads="1"/>
              </p:cNvSpPr>
              <p:nvPr/>
            </p:nvSpPr>
            <p:spPr bwMode="auto">
              <a:xfrm>
                <a:off x="615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0" name="AutoShape 84"/>
              <p:cNvSpPr>
                <a:spLocks noChangeArrowheads="1"/>
              </p:cNvSpPr>
              <p:nvPr/>
            </p:nvSpPr>
            <p:spPr bwMode="auto">
              <a:xfrm>
                <a:off x="629" y="2582"/>
                <a:ext cx="692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8" name="Rectangle 85"/>
            <p:cNvSpPr>
              <a:spLocks noChangeArrowheads="1"/>
            </p:cNvSpPr>
            <p:nvPr/>
          </p:nvSpPr>
          <p:spPr bwMode="auto">
            <a:xfrm>
              <a:off x="5251" y="429"/>
              <a:ext cx="66" cy="22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89" name="Freeform 8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90" name="Freeform 8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91" name="Oval 88"/>
            <p:cNvSpPr>
              <a:spLocks noChangeArrowheads="1"/>
            </p:cNvSpPr>
            <p:nvPr/>
          </p:nvSpPr>
          <p:spPr bwMode="auto">
            <a:xfrm>
              <a:off x="5515" y="2613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2" name="Freeform 8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93" name="AutoShape 90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4" name="AutoShape 91"/>
            <p:cNvSpPr>
              <a:spLocks noChangeArrowheads="1"/>
            </p:cNvSpPr>
            <p:nvPr/>
          </p:nvSpPr>
          <p:spPr bwMode="auto">
            <a:xfrm>
              <a:off x="4206" y="2712"/>
              <a:ext cx="1067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5" name="Oval 92"/>
            <p:cNvSpPr>
              <a:spLocks noChangeArrowheads="1"/>
            </p:cNvSpPr>
            <p:nvPr/>
          </p:nvSpPr>
          <p:spPr bwMode="auto">
            <a:xfrm>
              <a:off x="4311" y="2381"/>
              <a:ext cx="154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6" name="Oval 93"/>
            <p:cNvSpPr>
              <a:spLocks noChangeArrowheads="1"/>
            </p:cNvSpPr>
            <p:nvPr/>
          </p:nvSpPr>
          <p:spPr bwMode="auto">
            <a:xfrm>
              <a:off x="4487" y="2386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7" name="Oval 94"/>
            <p:cNvSpPr>
              <a:spLocks noChangeArrowheads="1"/>
            </p:cNvSpPr>
            <p:nvPr/>
          </p:nvSpPr>
          <p:spPr bwMode="auto">
            <a:xfrm>
              <a:off x="4663" y="2381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8" name="Rectangle 95"/>
            <p:cNvSpPr>
              <a:spLocks noChangeArrowheads="1"/>
            </p:cNvSpPr>
            <p:nvPr/>
          </p:nvSpPr>
          <p:spPr bwMode="auto">
            <a:xfrm>
              <a:off x="5064" y="1834"/>
              <a:ext cx="83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00372" name="Group 96"/>
          <p:cNvGrpSpPr>
            <a:grpSpLocks/>
          </p:cNvGrpSpPr>
          <p:nvPr/>
        </p:nvGrpSpPr>
        <p:grpSpPr bwMode="auto">
          <a:xfrm>
            <a:off x="1806575" y="1117600"/>
            <a:ext cx="687388" cy="731838"/>
            <a:chOff x="-44" y="1473"/>
            <a:chExt cx="981" cy="1105"/>
          </a:xfrm>
        </p:grpSpPr>
        <p:pic>
          <p:nvPicPr>
            <p:cNvPr id="100373" name="Picture 9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74" name="Freeform 9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94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35" grpId="0"/>
      <p:bldP spid="100369" grpId="0"/>
      <p:bldP spid="10037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207963"/>
            <a:ext cx="7772400" cy="925512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Cookies (continued)</a:t>
            </a:r>
          </a:p>
        </p:txBody>
      </p:sp>
      <p:sp>
        <p:nvSpPr>
          <p:cNvPr id="10240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89063"/>
            <a:ext cx="3810000" cy="2641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what cookies can be used for: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authorization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shopping carts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recommendations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user session state (Web e-mail)</a:t>
            </a:r>
          </a:p>
        </p:txBody>
      </p:sp>
      <p:pic>
        <p:nvPicPr>
          <p:cNvPr id="102403" name="Picture 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898525"/>
            <a:ext cx="5027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13"/>
          <p:cNvSpPr>
            <a:spLocks noChangeArrowheads="1"/>
          </p:cNvSpPr>
          <p:nvPr/>
        </p:nvSpPr>
        <p:spPr bwMode="auto">
          <a:xfrm>
            <a:off x="4670425" y="1471613"/>
            <a:ext cx="3810000" cy="2065337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 and privacy: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 permit sites to learn a lot about you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you may supply name and e-mail to sites</a:t>
            </a:r>
          </a:p>
        </p:txBody>
      </p:sp>
      <p:sp>
        <p:nvSpPr>
          <p:cNvPr id="102407" name="Text Box 14"/>
          <p:cNvSpPr txBox="1">
            <a:spLocks noChangeArrowheads="1"/>
          </p:cNvSpPr>
          <p:nvPr/>
        </p:nvSpPr>
        <p:spPr bwMode="auto">
          <a:xfrm>
            <a:off x="7321550" y="1177925"/>
            <a:ext cx="8001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rPr>
              <a:t>aside</a:t>
            </a:r>
          </a:p>
        </p:txBody>
      </p:sp>
      <p:sp>
        <p:nvSpPr>
          <p:cNvPr id="102408" name="Rectangle 15"/>
          <p:cNvSpPr>
            <a:spLocks noChangeArrowheads="1"/>
          </p:cNvSpPr>
          <p:nvPr/>
        </p:nvSpPr>
        <p:spPr bwMode="auto">
          <a:xfrm>
            <a:off x="547688" y="3946525"/>
            <a:ext cx="6519156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how to keep </a:t>
            </a:r>
            <a:r>
              <a:rPr kumimoji="0" lang="ja-JP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protocol endpoints: maintain state at sender/receiver over multiple transactions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cookies: http messages carry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9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6" grpId="0" animBg="1"/>
      <p:bldP spid="10240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806948-F414-0168-44D0-DCDBEDBD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A diagram of a computer security system&#10;&#10;Description automatically generated">
            <a:extLst>
              <a:ext uri="{FF2B5EF4-FFF2-40B4-BE49-F238E27FC236}">
                <a16:creationId xmlns:a16="http://schemas.microsoft.com/office/drawing/2014/main" id="{6CCD5311-65C2-7600-8D18-836DDD428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815" y="787400"/>
            <a:ext cx="5397500" cy="60706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A23105E-0FFA-14BF-0E96-5C3A65E91F52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HTTPS: TLS handshake</a:t>
            </a:r>
          </a:p>
        </p:txBody>
      </p:sp>
    </p:spTree>
    <p:extLst>
      <p:ext uri="{BB962C8B-B14F-4D97-AF65-F5344CB8AC3E}">
        <p14:creationId xmlns:p14="http://schemas.microsoft.com/office/powerpoint/2010/main" val="939701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2EFE3D-550A-BBD5-7B99-59904489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798384-911C-51A0-A089-7A08E3A6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1963"/>
            <a:ext cx="91440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C73221-5606-FFC6-5301-C2085C6DBCB7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A new transport layer protocol for web</a:t>
            </a:r>
          </a:p>
        </p:txBody>
      </p:sp>
    </p:spTree>
    <p:extLst>
      <p:ext uri="{BB962C8B-B14F-4D97-AF65-F5344CB8AC3E}">
        <p14:creationId xmlns:p14="http://schemas.microsoft.com/office/powerpoint/2010/main" val="1955548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458F1C-B3C2-8212-A53B-5AA60499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E62D87F-4F17-ED38-B8D9-9C2149AEC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22400"/>
            <a:ext cx="88900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D3B47-220C-AC9A-51CB-27914A21F30B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A cross-layer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9B79D-0209-D954-5675-4832A02E7E9A}"/>
              </a:ext>
            </a:extLst>
          </p:cNvPr>
          <p:cNvSpPr txBox="1"/>
          <p:nvPr/>
        </p:nvSpPr>
        <p:spPr>
          <a:xfrm>
            <a:off x="7620000" y="262249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(+TLS 1.3)</a:t>
            </a:r>
          </a:p>
        </p:txBody>
      </p:sp>
    </p:spTree>
    <p:extLst>
      <p:ext uri="{BB962C8B-B14F-4D97-AF65-F5344CB8AC3E}">
        <p14:creationId xmlns:p14="http://schemas.microsoft.com/office/powerpoint/2010/main" val="1960575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2DD863-86EE-3D1C-0FDA-D3A5AD59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4098" name="Picture 2" descr="Diagram showing TCP/TLS and QUIC handshakes.">
            <a:extLst>
              <a:ext uri="{FF2B5EF4-FFF2-40B4-BE49-F238E27FC236}">
                <a16:creationId xmlns:a16="http://schemas.microsoft.com/office/drawing/2014/main" id="{B240F64E-8420-3230-9F56-CD0B6DA15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66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F8EA7B-498E-6926-0C1F-BA9153DF257D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A cross-layer approach</a:t>
            </a:r>
          </a:p>
        </p:txBody>
      </p:sp>
    </p:spTree>
    <p:extLst>
      <p:ext uri="{BB962C8B-B14F-4D97-AF65-F5344CB8AC3E}">
        <p14:creationId xmlns:p14="http://schemas.microsoft.com/office/powerpoint/2010/main" val="4170188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16E9F9-45B9-905E-A408-67F3E50D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BA7501-896A-6508-BB0F-CC2EE095ED7B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A cross-layer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7EA78-D72B-9A44-034A-AAEB3A87FD77}"/>
              </a:ext>
            </a:extLst>
          </p:cNvPr>
          <p:cNvSpPr txBox="1"/>
          <p:nvPr/>
        </p:nvSpPr>
        <p:spPr>
          <a:xfrm>
            <a:off x="373063" y="1289931"/>
            <a:ext cx="6683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Seamless migration between multiple &lt;IP, port&gt;</a:t>
            </a:r>
          </a:p>
        </p:txBody>
      </p:sp>
      <p:pic>
        <p:nvPicPr>
          <p:cNvPr id="5122" name="Picture 2" descr="Infographic showing the TCP handshake from WiFi and 4G client networks to a server. ">
            <a:extLst>
              <a:ext uri="{FF2B5EF4-FFF2-40B4-BE49-F238E27FC236}">
                <a16:creationId xmlns:a16="http://schemas.microsoft.com/office/drawing/2014/main" id="{A053F842-8836-2A3E-BA30-6D0FC838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055" y="2507281"/>
            <a:ext cx="5500935" cy="3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fographic showing the QUIC handshake from WiFi and 4G client networks to a server. ">
            <a:extLst>
              <a:ext uri="{FF2B5EF4-FFF2-40B4-BE49-F238E27FC236}">
                <a16:creationId xmlns:a16="http://schemas.microsoft.com/office/drawing/2014/main" id="{7BDA1FB5-0608-42CA-62FD-CC1C923DA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91" y="2507281"/>
            <a:ext cx="5618679" cy="33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25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234950"/>
            <a:ext cx="7772400" cy="892175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Web caches (proxy server)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1044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46075" y="1957388"/>
            <a:ext cx="3767138" cy="3762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user sets browser: Web accesses via  cache</a:t>
            </a:r>
          </a:p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browser sends all HTTP requests to cache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object in cache: cache returns object </a:t>
            </a:r>
          </a:p>
          <a:p>
            <a:pPr marL="685800" lvl="1" indent="-228600"/>
            <a:r>
              <a:rPr lang="en-US" altLang="en-US" dirty="0">
                <a:latin typeface="Calibri"/>
                <a:ea typeface="ＭＳ Ｐゴシック" charset="-128"/>
              </a:rPr>
              <a:t>else cache requests object from origin server, then returns object to client</a:t>
            </a:r>
          </a:p>
        </p:txBody>
      </p:sp>
      <p:grpSp>
        <p:nvGrpSpPr>
          <p:cNvPr id="104451" name="Group 171"/>
          <p:cNvGrpSpPr>
            <a:grpSpLocks/>
          </p:cNvGrpSpPr>
          <p:nvPr/>
        </p:nvGrpSpPr>
        <p:grpSpPr bwMode="auto">
          <a:xfrm>
            <a:off x="4027488" y="2695575"/>
            <a:ext cx="687387" cy="763588"/>
            <a:chOff x="-44" y="1473"/>
            <a:chExt cx="981" cy="1105"/>
          </a:xfrm>
        </p:grpSpPr>
        <p:pic>
          <p:nvPicPr>
            <p:cNvPr id="104582" name="Picture 17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83" name="Freeform 17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452" name="Group 102"/>
          <p:cNvGrpSpPr>
            <a:grpSpLocks/>
          </p:cNvGrpSpPr>
          <p:nvPr/>
        </p:nvGrpSpPr>
        <p:grpSpPr bwMode="auto">
          <a:xfrm>
            <a:off x="4092575" y="4568825"/>
            <a:ext cx="687388" cy="763588"/>
            <a:chOff x="-44" y="1473"/>
            <a:chExt cx="981" cy="1105"/>
          </a:xfrm>
        </p:grpSpPr>
        <p:pic>
          <p:nvPicPr>
            <p:cNvPr id="104580" name="Picture 10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81" name="Freeform 10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453" name="Group 138"/>
          <p:cNvGrpSpPr>
            <a:grpSpLocks/>
          </p:cNvGrpSpPr>
          <p:nvPr/>
        </p:nvGrpSpPr>
        <p:grpSpPr bwMode="auto">
          <a:xfrm>
            <a:off x="6230938" y="3457575"/>
            <a:ext cx="400050" cy="715963"/>
            <a:chOff x="4140" y="429"/>
            <a:chExt cx="1425" cy="2396"/>
          </a:xfrm>
        </p:grpSpPr>
        <p:sp>
          <p:nvSpPr>
            <p:cNvPr id="104548" name="Freeform 139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49" name="Rectangle 140"/>
            <p:cNvSpPr>
              <a:spLocks noChangeArrowheads="1"/>
            </p:cNvSpPr>
            <p:nvPr/>
          </p:nvSpPr>
          <p:spPr bwMode="auto">
            <a:xfrm>
              <a:off x="4208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50" name="Freeform 141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51" name="Freeform 142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52" name="Rectangle 143"/>
            <p:cNvSpPr>
              <a:spLocks noChangeArrowheads="1"/>
            </p:cNvSpPr>
            <p:nvPr/>
          </p:nvSpPr>
          <p:spPr bwMode="auto">
            <a:xfrm>
              <a:off x="4214" y="695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3" name="Group 144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78" name="AutoShape 145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9" name="AutoShape 146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7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4" name="Rectangle 147"/>
            <p:cNvSpPr>
              <a:spLocks noChangeArrowheads="1"/>
            </p:cNvSpPr>
            <p:nvPr/>
          </p:nvSpPr>
          <p:spPr bwMode="auto">
            <a:xfrm>
              <a:off x="4225" y="1019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5" name="Group 148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76" name="AutoShape 149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7" name="AutoShape 150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2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6" name="Rectangle 151"/>
            <p:cNvSpPr>
              <a:spLocks noChangeArrowheads="1"/>
            </p:cNvSpPr>
            <p:nvPr/>
          </p:nvSpPr>
          <p:spPr bwMode="auto">
            <a:xfrm>
              <a:off x="4219" y="1359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57" name="Rectangle 152"/>
            <p:cNvSpPr>
              <a:spLocks noChangeArrowheads="1"/>
            </p:cNvSpPr>
            <p:nvPr/>
          </p:nvSpPr>
          <p:spPr bwMode="auto">
            <a:xfrm>
              <a:off x="4230" y="1656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8" name="Group 153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574" name="AutoShape 154"/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26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5" name="AutoShape 155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9" name="Freeform 156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560" name="Group 157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572" name="AutoShape 158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3" name="AutoShape 159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0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61" name="Rectangle 160"/>
            <p:cNvSpPr>
              <a:spLocks noChangeArrowheads="1"/>
            </p:cNvSpPr>
            <p:nvPr/>
          </p:nvSpPr>
          <p:spPr bwMode="auto">
            <a:xfrm>
              <a:off x="5248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2" name="Freeform 161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3" name="Freeform 162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4" name="Oval 163"/>
            <p:cNvSpPr>
              <a:spLocks noChangeArrowheads="1"/>
            </p:cNvSpPr>
            <p:nvPr/>
          </p:nvSpPr>
          <p:spPr bwMode="auto">
            <a:xfrm>
              <a:off x="5520" y="2612"/>
              <a:ext cx="45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5" name="Freeform 164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6" name="AutoShape 165"/>
            <p:cNvSpPr>
              <a:spLocks noChangeArrowheads="1"/>
            </p:cNvSpPr>
            <p:nvPr/>
          </p:nvSpPr>
          <p:spPr bwMode="auto">
            <a:xfrm>
              <a:off x="4140" y="2676"/>
              <a:ext cx="1199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7" name="AutoShape 166"/>
            <p:cNvSpPr>
              <a:spLocks noChangeArrowheads="1"/>
            </p:cNvSpPr>
            <p:nvPr/>
          </p:nvSpPr>
          <p:spPr bwMode="auto">
            <a:xfrm>
              <a:off x="4208" y="2713"/>
              <a:ext cx="1069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8" name="Oval 167"/>
            <p:cNvSpPr>
              <a:spLocks noChangeArrowheads="1"/>
            </p:cNvSpPr>
            <p:nvPr/>
          </p:nvSpPr>
          <p:spPr bwMode="auto">
            <a:xfrm>
              <a:off x="4310" y="2384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9" name="Oval 168"/>
            <p:cNvSpPr>
              <a:spLocks noChangeArrowheads="1"/>
            </p:cNvSpPr>
            <p:nvPr/>
          </p:nvSpPr>
          <p:spPr bwMode="auto">
            <a:xfrm>
              <a:off x="4485" y="2384"/>
              <a:ext cx="158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70" name="Oval 169"/>
            <p:cNvSpPr>
              <a:spLocks noChangeArrowheads="1"/>
            </p:cNvSpPr>
            <p:nvPr/>
          </p:nvSpPr>
          <p:spPr bwMode="auto">
            <a:xfrm>
              <a:off x="4660" y="2379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71" name="Rectangle 170"/>
            <p:cNvSpPr>
              <a:spLocks noChangeArrowheads="1"/>
            </p:cNvSpPr>
            <p:nvPr/>
          </p:nvSpPr>
          <p:spPr bwMode="auto">
            <a:xfrm>
              <a:off x="5062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04454" name="Group 105"/>
          <p:cNvGrpSpPr>
            <a:grpSpLocks/>
          </p:cNvGrpSpPr>
          <p:nvPr/>
        </p:nvGrpSpPr>
        <p:grpSpPr bwMode="auto">
          <a:xfrm>
            <a:off x="8178800" y="2836863"/>
            <a:ext cx="433388" cy="715962"/>
            <a:chOff x="4140" y="429"/>
            <a:chExt cx="1425" cy="2396"/>
          </a:xfrm>
        </p:grpSpPr>
        <p:sp>
          <p:nvSpPr>
            <p:cNvPr id="104516" name="Freeform 10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7" name="Rectangle 107"/>
            <p:cNvSpPr>
              <a:spLocks noChangeArrowheads="1"/>
            </p:cNvSpPr>
            <p:nvPr/>
          </p:nvSpPr>
          <p:spPr bwMode="auto">
            <a:xfrm>
              <a:off x="4208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18" name="Freeform 10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9" name="Freeform 10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20" name="Rectangle 110"/>
            <p:cNvSpPr>
              <a:spLocks noChangeArrowheads="1"/>
            </p:cNvSpPr>
            <p:nvPr/>
          </p:nvSpPr>
          <p:spPr bwMode="auto">
            <a:xfrm>
              <a:off x="4213" y="69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1" name="Group 11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46" name="AutoShape 112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7" name="AutoShape 113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2" name="Rectangle 114"/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3" name="Group 11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44" name="AutoShape 116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5" name="AutoShape 117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7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4" name="Rectangle 118"/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25" name="Rectangle 119"/>
            <p:cNvSpPr>
              <a:spLocks noChangeArrowheads="1"/>
            </p:cNvSpPr>
            <p:nvPr/>
          </p:nvSpPr>
          <p:spPr bwMode="auto">
            <a:xfrm>
              <a:off x="4229" y="1656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6" name="Group 12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542" name="AutoShape 121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3" name="AutoShape 122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7" name="Freeform 12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528" name="Group 12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540" name="AutoShape 125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1" name="AutoShape 126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9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9" name="Rectangle 127"/>
            <p:cNvSpPr>
              <a:spLocks noChangeArrowheads="1"/>
            </p:cNvSpPr>
            <p:nvPr/>
          </p:nvSpPr>
          <p:spPr bwMode="auto">
            <a:xfrm>
              <a:off x="5252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0" name="Freeform 12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1" name="Freeform 12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2" name="Oval 130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3" name="Freeform 13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4" name="AutoShape 132"/>
            <p:cNvSpPr>
              <a:spLocks noChangeArrowheads="1"/>
            </p:cNvSpPr>
            <p:nvPr/>
          </p:nvSpPr>
          <p:spPr bwMode="auto">
            <a:xfrm>
              <a:off x="4140" y="2676"/>
              <a:ext cx="1201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5" name="AutoShape 133"/>
            <p:cNvSpPr>
              <a:spLocks noChangeArrowheads="1"/>
            </p:cNvSpPr>
            <p:nvPr/>
          </p:nvSpPr>
          <p:spPr bwMode="auto">
            <a:xfrm>
              <a:off x="4208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6" name="Oval 134"/>
            <p:cNvSpPr>
              <a:spLocks noChangeArrowheads="1"/>
            </p:cNvSpPr>
            <p:nvPr/>
          </p:nvSpPr>
          <p:spPr bwMode="auto">
            <a:xfrm>
              <a:off x="4307" y="2384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7" name="Oval 135"/>
            <p:cNvSpPr>
              <a:spLocks noChangeArrowheads="1"/>
            </p:cNvSpPr>
            <p:nvPr/>
          </p:nvSpPr>
          <p:spPr bwMode="auto">
            <a:xfrm>
              <a:off x="4485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8" name="Oval 136"/>
            <p:cNvSpPr>
              <a:spLocks noChangeArrowheads="1"/>
            </p:cNvSpPr>
            <p:nvPr/>
          </p:nvSpPr>
          <p:spPr bwMode="auto">
            <a:xfrm>
              <a:off x="4662" y="2379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9" name="Rectangle 137"/>
            <p:cNvSpPr>
              <a:spLocks noChangeArrowheads="1"/>
            </p:cNvSpPr>
            <p:nvPr/>
          </p:nvSpPr>
          <p:spPr bwMode="auto">
            <a:xfrm>
              <a:off x="5064" y="1837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04455" name="Picture 63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3763"/>
            <a:ext cx="5942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Rectangle 4"/>
          <p:cNvSpPr>
            <a:spLocks noChangeArrowheads="1"/>
          </p:cNvSpPr>
          <p:nvPr/>
        </p:nvSpPr>
        <p:spPr bwMode="auto">
          <a:xfrm>
            <a:off x="393700" y="1265238"/>
            <a:ext cx="87503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goal: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satisfy client request without involving origin server</a:t>
            </a:r>
          </a:p>
        </p:txBody>
      </p:sp>
      <p:sp>
        <p:nvSpPr>
          <p:cNvPr id="104459" name="Text Box 6"/>
          <p:cNvSpPr txBox="1">
            <a:spLocks noChangeArrowheads="1"/>
          </p:cNvSpPr>
          <p:nvPr/>
        </p:nvSpPr>
        <p:spPr bwMode="auto">
          <a:xfrm>
            <a:off x="4171950" y="3368675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0" name="Text Box 8"/>
          <p:cNvSpPr txBox="1">
            <a:spLocks noChangeArrowheads="1"/>
          </p:cNvSpPr>
          <p:nvPr/>
        </p:nvSpPr>
        <p:spPr bwMode="auto">
          <a:xfrm>
            <a:off x="5957888" y="2774950"/>
            <a:ext cx="88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proxy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1" name="Text Box 21"/>
          <p:cNvSpPr txBox="1">
            <a:spLocks noChangeArrowheads="1"/>
          </p:cNvSpPr>
          <p:nvPr/>
        </p:nvSpPr>
        <p:spPr bwMode="auto">
          <a:xfrm>
            <a:off x="4294188" y="5340350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4597400" y="4095750"/>
            <a:ext cx="1563688" cy="760413"/>
            <a:chOff x="2896" y="2580"/>
            <a:chExt cx="985" cy="479"/>
          </a:xfrm>
        </p:grpSpPr>
        <p:sp>
          <p:nvSpPr>
            <p:cNvPr id="104514" name="Line 19"/>
            <p:cNvSpPr>
              <a:spLocks noChangeShapeType="1"/>
            </p:cNvSpPr>
            <p:nvPr/>
          </p:nvSpPr>
          <p:spPr bwMode="auto">
            <a:xfrm flipV="1">
              <a:off x="2998" y="2580"/>
              <a:ext cx="883" cy="47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5" name="Text Box 23"/>
            <p:cNvSpPr txBox="1">
              <a:spLocks noChangeArrowheads="1"/>
            </p:cNvSpPr>
            <p:nvPr/>
          </p:nvSpPr>
          <p:spPr bwMode="auto">
            <a:xfrm rot="-1692639">
              <a:off x="2896" y="264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" name="Group 54"/>
          <p:cNvGrpSpPr>
            <a:grpSpLocks/>
          </p:cNvGrpSpPr>
          <p:nvPr/>
        </p:nvGrpSpPr>
        <p:grpSpPr bwMode="auto">
          <a:xfrm>
            <a:off x="4781550" y="4183063"/>
            <a:ext cx="1604963" cy="785812"/>
            <a:chOff x="3012" y="2635"/>
            <a:chExt cx="1011" cy="495"/>
          </a:xfrm>
        </p:grpSpPr>
        <p:sp>
          <p:nvSpPr>
            <p:cNvPr id="104512" name="Line 20"/>
            <p:cNvSpPr>
              <a:spLocks noChangeShapeType="1"/>
            </p:cNvSpPr>
            <p:nvPr/>
          </p:nvSpPr>
          <p:spPr bwMode="auto">
            <a:xfrm flipH="1">
              <a:off x="3030" y="2635"/>
              <a:ext cx="884" cy="49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3" name="Text Box 25"/>
            <p:cNvSpPr txBox="1">
              <a:spLocks noChangeArrowheads="1"/>
            </p:cNvSpPr>
            <p:nvPr/>
          </p:nvSpPr>
          <p:spPr bwMode="auto">
            <a:xfrm rot="-1737783">
              <a:off x="3012" y="2847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4765675" y="3124200"/>
            <a:ext cx="3251200" cy="730250"/>
            <a:chOff x="3002" y="1979"/>
            <a:chExt cx="2048" cy="460"/>
          </a:xfrm>
        </p:grpSpPr>
        <p:sp>
          <p:nvSpPr>
            <p:cNvPr id="104509" name="Freeform 18"/>
            <p:cNvSpPr>
              <a:spLocks/>
            </p:cNvSpPr>
            <p:nvPr/>
          </p:nvSpPr>
          <p:spPr bwMode="auto">
            <a:xfrm>
              <a:off x="3002" y="1979"/>
              <a:ext cx="2048" cy="460"/>
            </a:xfrm>
            <a:custGeom>
              <a:avLst/>
              <a:gdLst>
                <a:gd name="T0" fmla="*/ 0 w 2048"/>
                <a:gd name="T1" fmla="*/ 2 h 460"/>
                <a:gd name="T2" fmla="*/ 1011 w 2048"/>
                <a:gd name="T3" fmla="*/ 460 h 460"/>
                <a:gd name="T4" fmla="*/ 2048 w 2048"/>
                <a:gd name="T5" fmla="*/ 0 h 460"/>
                <a:gd name="T6" fmla="*/ 0 60000 65536"/>
                <a:gd name="T7" fmla="*/ 0 60000 65536"/>
                <a:gd name="T8" fmla="*/ 0 60000 65536"/>
                <a:gd name="T9" fmla="*/ 0 w 2048"/>
                <a:gd name="T10" fmla="*/ 0 h 460"/>
                <a:gd name="T11" fmla="*/ 2048 w 2048"/>
                <a:gd name="T12" fmla="*/ 460 h 4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8" h="460">
                  <a:moveTo>
                    <a:pt x="0" y="2"/>
                  </a:moveTo>
                  <a:lnTo>
                    <a:pt x="1011" y="460"/>
                  </a:lnTo>
                  <a:lnTo>
                    <a:pt x="2048" y="0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0" name="Text Box 22"/>
            <p:cNvSpPr txBox="1">
              <a:spLocks noChangeArrowheads="1"/>
            </p:cNvSpPr>
            <p:nvPr/>
          </p:nvSpPr>
          <p:spPr bwMode="auto">
            <a:xfrm rot="1422049">
              <a:off x="3083" y="200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11" name="Text Box 45"/>
            <p:cNvSpPr txBox="1">
              <a:spLocks noChangeArrowheads="1"/>
            </p:cNvSpPr>
            <p:nvPr/>
          </p:nvSpPr>
          <p:spPr bwMode="auto">
            <a:xfrm rot="-1419968">
              <a:off x="4114" y="201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04465" name="Text Box 47"/>
          <p:cNvSpPr txBox="1">
            <a:spLocks noChangeArrowheads="1"/>
          </p:cNvSpPr>
          <p:nvPr/>
        </p:nvSpPr>
        <p:spPr bwMode="auto">
          <a:xfrm>
            <a:off x="7999413" y="5421313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origin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6" name="Text Box 48"/>
          <p:cNvSpPr txBox="1">
            <a:spLocks noChangeArrowheads="1"/>
          </p:cNvSpPr>
          <p:nvPr/>
        </p:nvSpPr>
        <p:spPr bwMode="auto">
          <a:xfrm>
            <a:off x="8016875" y="3484563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origin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7" name="Rectangle 55"/>
          <p:cNvSpPr>
            <a:spLocks noChangeArrowheads="1"/>
          </p:cNvSpPr>
          <p:nvPr/>
        </p:nvSpPr>
        <p:spPr bwMode="auto">
          <a:xfrm>
            <a:off x="6946900" y="4349750"/>
            <a:ext cx="4064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pic>
        <p:nvPicPr>
          <p:cNvPr id="104468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2632075"/>
            <a:ext cx="52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60"/>
          <p:cNvGrpSpPr>
            <a:grpSpLocks/>
          </p:cNvGrpSpPr>
          <p:nvPr/>
        </p:nvGrpSpPr>
        <p:grpSpPr bwMode="auto">
          <a:xfrm>
            <a:off x="3992563" y="2671763"/>
            <a:ext cx="4178300" cy="1814512"/>
            <a:chOff x="2515" y="1687"/>
            <a:chExt cx="2632" cy="1143"/>
          </a:xfrm>
        </p:grpSpPr>
        <p:sp>
          <p:nvSpPr>
            <p:cNvPr id="104504" name="Freeform 44"/>
            <p:cNvSpPr>
              <a:spLocks/>
            </p:cNvSpPr>
            <p:nvPr/>
          </p:nvSpPr>
          <p:spPr bwMode="auto">
            <a:xfrm>
              <a:off x="2985" y="2026"/>
              <a:ext cx="2119" cy="476"/>
            </a:xfrm>
            <a:custGeom>
              <a:avLst/>
              <a:gdLst>
                <a:gd name="T0" fmla="*/ 2119 w 2119"/>
                <a:gd name="T1" fmla="*/ 0 h 476"/>
                <a:gd name="T2" fmla="*/ 1020 w 2119"/>
                <a:gd name="T3" fmla="*/ 476 h 476"/>
                <a:gd name="T4" fmla="*/ 0 w 2119"/>
                <a:gd name="T5" fmla="*/ 8 h 476"/>
                <a:gd name="T6" fmla="*/ 0 60000 65536"/>
                <a:gd name="T7" fmla="*/ 0 60000 65536"/>
                <a:gd name="T8" fmla="*/ 0 60000 65536"/>
                <a:gd name="T9" fmla="*/ 0 w 2119"/>
                <a:gd name="T10" fmla="*/ 0 h 476"/>
                <a:gd name="T11" fmla="*/ 2119 w 2119"/>
                <a:gd name="T12" fmla="*/ 476 h 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9" h="476">
                  <a:moveTo>
                    <a:pt x="2119" y="0"/>
                  </a:moveTo>
                  <a:lnTo>
                    <a:pt x="1020" y="476"/>
                  </a:lnTo>
                  <a:lnTo>
                    <a:pt x="0" y="8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05" name="Text Box 24"/>
            <p:cNvSpPr txBox="1">
              <a:spLocks noChangeArrowheads="1"/>
            </p:cNvSpPr>
            <p:nvPr/>
          </p:nvSpPr>
          <p:spPr bwMode="auto">
            <a:xfrm rot="1411598">
              <a:off x="2906" y="2244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06" name="Text Box 46"/>
            <p:cNvSpPr txBox="1">
              <a:spLocks noChangeArrowheads="1"/>
            </p:cNvSpPr>
            <p:nvPr/>
          </p:nvSpPr>
          <p:spPr bwMode="auto">
            <a:xfrm rot="-1415789">
              <a:off x="4136" y="2232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04507" name="Picture 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" y="2557"/>
              <a:ext cx="33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08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" y="1687"/>
              <a:ext cx="33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1069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4613275"/>
            <a:ext cx="52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71" name="Group 69"/>
          <p:cNvGrpSpPr>
            <a:grpSpLocks/>
          </p:cNvGrpSpPr>
          <p:nvPr/>
        </p:nvGrpSpPr>
        <p:grpSpPr bwMode="auto">
          <a:xfrm>
            <a:off x="8112125" y="4764088"/>
            <a:ext cx="433388" cy="715962"/>
            <a:chOff x="4140" y="429"/>
            <a:chExt cx="1425" cy="2396"/>
          </a:xfrm>
        </p:grpSpPr>
        <p:sp>
          <p:nvSpPr>
            <p:cNvPr id="104472" name="Freeform 7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3" name="Rectangle 71"/>
            <p:cNvSpPr>
              <a:spLocks noChangeArrowheads="1"/>
            </p:cNvSpPr>
            <p:nvPr/>
          </p:nvSpPr>
          <p:spPr bwMode="auto">
            <a:xfrm>
              <a:off x="4208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74" name="Freeform 7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5" name="Freeform 7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6" name="Rectangle 74"/>
            <p:cNvSpPr>
              <a:spLocks noChangeArrowheads="1"/>
            </p:cNvSpPr>
            <p:nvPr/>
          </p:nvSpPr>
          <p:spPr bwMode="auto">
            <a:xfrm>
              <a:off x="4213" y="69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77" name="Group 7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02" name="AutoShape 7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03" name="AutoShape 77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78" name="Rectangle 78"/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79" name="Group 7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00" name="AutoShape 80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01" name="AutoShape 81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7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0" name="Rectangle 82"/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1" name="Rectangle 83"/>
            <p:cNvSpPr>
              <a:spLocks noChangeArrowheads="1"/>
            </p:cNvSpPr>
            <p:nvPr/>
          </p:nvSpPr>
          <p:spPr bwMode="auto">
            <a:xfrm>
              <a:off x="4229" y="1656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82" name="Group 8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498" name="AutoShape 85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499" name="AutoShape 86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3" name="Freeform 8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484" name="Group 8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496" name="AutoShape 89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497" name="AutoShape 90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9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5" name="Rectangle 91"/>
            <p:cNvSpPr>
              <a:spLocks noChangeArrowheads="1"/>
            </p:cNvSpPr>
            <p:nvPr/>
          </p:nvSpPr>
          <p:spPr bwMode="auto">
            <a:xfrm>
              <a:off x="5252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6" name="Freeform 9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87" name="Freeform 9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88" name="Oval 94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9" name="Freeform 9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90" name="AutoShape 96"/>
            <p:cNvSpPr>
              <a:spLocks noChangeArrowheads="1"/>
            </p:cNvSpPr>
            <p:nvPr/>
          </p:nvSpPr>
          <p:spPr bwMode="auto">
            <a:xfrm>
              <a:off x="4140" y="2676"/>
              <a:ext cx="1201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1" name="AutoShape 97"/>
            <p:cNvSpPr>
              <a:spLocks noChangeArrowheads="1"/>
            </p:cNvSpPr>
            <p:nvPr/>
          </p:nvSpPr>
          <p:spPr bwMode="auto">
            <a:xfrm>
              <a:off x="4208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2" name="Oval 98"/>
            <p:cNvSpPr>
              <a:spLocks noChangeArrowheads="1"/>
            </p:cNvSpPr>
            <p:nvPr/>
          </p:nvSpPr>
          <p:spPr bwMode="auto">
            <a:xfrm>
              <a:off x="4307" y="2384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3" name="Oval 99"/>
            <p:cNvSpPr>
              <a:spLocks noChangeArrowheads="1"/>
            </p:cNvSpPr>
            <p:nvPr/>
          </p:nvSpPr>
          <p:spPr bwMode="auto">
            <a:xfrm>
              <a:off x="4485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4" name="Oval 100"/>
            <p:cNvSpPr>
              <a:spLocks noChangeArrowheads="1"/>
            </p:cNvSpPr>
            <p:nvPr/>
          </p:nvSpPr>
          <p:spPr bwMode="auto">
            <a:xfrm>
              <a:off x="4662" y="2379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5" name="Rectangle 101"/>
            <p:cNvSpPr>
              <a:spLocks noChangeArrowheads="1"/>
            </p:cNvSpPr>
            <p:nvPr/>
          </p:nvSpPr>
          <p:spPr bwMode="auto">
            <a:xfrm>
              <a:off x="5064" y="1837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7" grpId="0" uiExpand="1" build="p"/>
      <p:bldP spid="104458" grpId="0"/>
      <p:bldP spid="10446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234950"/>
            <a:ext cx="7772400" cy="947738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More about Web caching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cache acts as both client and server</a:t>
            </a:r>
          </a:p>
          <a:p>
            <a:pPr lvl="1"/>
            <a:r>
              <a:rPr lang="en-US" altLang="en-US" sz="2000" dirty="0">
                <a:latin typeface="Calibri"/>
                <a:ea typeface="ＭＳ Ｐゴシック" charset="-128"/>
              </a:rPr>
              <a:t>server for original requesting client</a:t>
            </a:r>
          </a:p>
          <a:p>
            <a:pPr lvl="1"/>
            <a:r>
              <a:rPr lang="en-US" altLang="en-US" sz="2000" dirty="0">
                <a:latin typeface="Calibri"/>
                <a:ea typeface="ＭＳ Ｐゴシック" charset="-128"/>
              </a:rPr>
              <a:t>client to origin server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typically cache is installed by ISP (university, company, residential ISP)</a:t>
            </a:r>
          </a:p>
        </p:txBody>
      </p:sp>
      <p:sp>
        <p:nvSpPr>
          <p:cNvPr id="10650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611313"/>
            <a:ext cx="415925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why Web caching?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reduce response time for client request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reduce traffic on an institution’</a:t>
            </a:r>
            <a:r>
              <a:rPr lang="en-US" altLang="ja-JP" dirty="0">
                <a:latin typeface="Calibri"/>
                <a:ea typeface="ＭＳ Ｐゴシック" charset="-128"/>
              </a:rPr>
              <a:t>s access link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Internet dense with caches: enables </a:t>
            </a:r>
            <a:r>
              <a:rPr lang="ja-JP" altLang="en-US" dirty="0">
                <a:latin typeface="Calibri"/>
                <a:ea typeface="ＭＳ Ｐゴシック" charset="-128"/>
              </a:rPr>
              <a:t>“</a:t>
            </a:r>
            <a:r>
              <a:rPr lang="en-US" altLang="ja-JP" dirty="0">
                <a:latin typeface="Calibri"/>
                <a:ea typeface="ＭＳ Ｐゴシック" charset="-128"/>
              </a:rPr>
              <a:t>poor</a:t>
            </a:r>
            <a:r>
              <a:rPr lang="ja-JP" altLang="en-US" dirty="0">
                <a:latin typeface="Calibri"/>
                <a:ea typeface="ＭＳ Ｐゴシック" charset="-128"/>
              </a:rPr>
              <a:t>”</a:t>
            </a:r>
            <a:r>
              <a:rPr lang="en-US" altLang="ja-JP" dirty="0">
                <a:latin typeface="Calibri"/>
                <a:ea typeface="ＭＳ Ｐゴシック" charset="-128"/>
              </a:rPr>
              <a:t> content providers to effectively deliver content</a:t>
            </a: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06499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93662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959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3171A-D532-3E5E-C238-72986F3AD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3AFABF-5551-D7B6-3E90-748FDE48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F4576-31F0-3FFC-0F79-B117F8176150}"/>
              </a:ext>
            </a:extLst>
          </p:cNvPr>
          <p:cNvSpPr txBox="1"/>
          <p:nvPr/>
        </p:nvSpPr>
        <p:spPr>
          <a:xfrm>
            <a:off x="1" y="3277456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 Mail</a:t>
            </a:r>
          </a:p>
        </p:txBody>
      </p:sp>
    </p:spTree>
    <p:extLst>
      <p:ext uri="{BB962C8B-B14F-4D97-AF65-F5344CB8AC3E}">
        <p14:creationId xmlns:p14="http://schemas.microsoft.com/office/powerpoint/2010/main" val="2726809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46050"/>
            <a:ext cx="7772400" cy="969963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caching, updating records</a:t>
            </a:r>
          </a:p>
        </p:txBody>
      </p:sp>
      <p:sp>
        <p:nvSpPr>
          <p:cNvPr id="16179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9125" y="1438275"/>
            <a:ext cx="7926388" cy="4733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once (any) name server learns mapping, it </a:t>
            </a:r>
            <a:r>
              <a:rPr lang="en-US" altLang="en-US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caches</a:t>
            </a:r>
            <a:r>
              <a:rPr lang="en-US" altLang="en-US" dirty="0">
                <a:latin typeface="Calibri"/>
                <a:ea typeface="ＭＳ Ｐゴシック" charset="-128"/>
              </a:rPr>
              <a:t> mapping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cache entries timeout (disappear) after some time (TTL)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TLD servers typically cached in local name servers</a:t>
            </a:r>
          </a:p>
          <a:p>
            <a:pPr lvl="2"/>
            <a:r>
              <a:rPr lang="en-US" altLang="en-US" dirty="0">
                <a:latin typeface="Calibri"/>
                <a:ea typeface="ＭＳ Ｐゴシック" charset="-128"/>
              </a:rPr>
              <a:t>thus root name servers not often visited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cached entries may be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out-of-date</a:t>
            </a:r>
            <a:r>
              <a:rPr lang="en-US" altLang="en-US" dirty="0">
                <a:latin typeface="Calibri"/>
                <a:ea typeface="ＭＳ Ｐゴシック" charset="-128"/>
              </a:rPr>
              <a:t> (best effort name-to-address translation!)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if name host changes IP address, may not be known Internet-wide until all TTLs expire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update/notify mechanisms proposed IETF standard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RFC 2136</a:t>
            </a:r>
          </a:p>
        </p:txBody>
      </p:sp>
      <p:pic>
        <p:nvPicPr>
          <p:cNvPr id="16179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862013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2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301625"/>
            <a:ext cx="7772400" cy="8699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2083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4513" y="1366838"/>
            <a:ext cx="3933825" cy="48768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Three major components: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 </a:t>
            </a:r>
          </a:p>
          <a:p>
            <a:r>
              <a:rPr lang="en-US" altLang="en-US" sz="2400" dirty="0">
                <a:ea typeface="ＭＳ Ｐゴシック" charset="-128"/>
              </a:rPr>
              <a:t>user agents </a:t>
            </a:r>
          </a:p>
          <a:p>
            <a:r>
              <a:rPr lang="en-US" altLang="en-US" sz="2400" dirty="0">
                <a:ea typeface="ＭＳ Ｐゴシック" charset="-128"/>
              </a:rPr>
              <a:t>mail servers </a:t>
            </a:r>
          </a:p>
          <a:p>
            <a:pPr>
              <a:spcAft>
                <a:spcPct val="75000"/>
              </a:spcAft>
            </a:pPr>
            <a:r>
              <a:rPr lang="en-US" altLang="en-US" sz="2400" dirty="0">
                <a:ea typeface="ＭＳ Ｐゴシック" charset="-128"/>
              </a:rPr>
              <a:t>SMTP: Simple Mail Transfer Protocol</a:t>
            </a:r>
          </a:p>
          <a:p>
            <a:pPr>
              <a:buFont typeface="Wingdings" charset="2"/>
              <a:buNone/>
            </a:pPr>
            <a:r>
              <a:rPr lang="en-US" altLang="en-US" sz="3200" i="1" dirty="0">
                <a:solidFill>
                  <a:srgbClr val="CC0000"/>
                </a:solidFill>
                <a:ea typeface="ＭＳ Ｐゴシック" charset="-128"/>
              </a:rPr>
              <a:t>User Agent</a:t>
            </a:r>
          </a:p>
          <a:p>
            <a:r>
              <a:rPr lang="en-US" altLang="en-US" sz="2400" dirty="0">
                <a:ea typeface="ＭＳ Ｐゴシック" charset="-128"/>
              </a:rPr>
              <a:t>a.k.a. </a:t>
            </a:r>
            <a:r>
              <a:rPr lang="ja-JP" altLang="en-US" sz="2400" dirty="0">
                <a:ea typeface="ＭＳ Ｐゴシック" charset="-128"/>
              </a:rPr>
              <a:t>“</a:t>
            </a:r>
            <a:r>
              <a:rPr lang="en-US" altLang="ja-JP" sz="2400" dirty="0">
                <a:ea typeface="ＭＳ Ｐゴシック" charset="-128"/>
              </a:rPr>
              <a:t>mail reader</a:t>
            </a:r>
            <a:r>
              <a:rPr lang="ja-JP" altLang="en-US" sz="2400" dirty="0">
                <a:ea typeface="ＭＳ Ｐゴシック" charset="-128"/>
              </a:rPr>
              <a:t>”</a:t>
            </a:r>
            <a:endParaRPr lang="en-US" altLang="ja-JP" sz="2400" dirty="0">
              <a:ea typeface="ＭＳ Ｐゴシック" charset="-128"/>
            </a:endParaRPr>
          </a:p>
          <a:p>
            <a:r>
              <a:rPr lang="en-US" altLang="en-US" sz="2400" dirty="0">
                <a:ea typeface="ＭＳ Ｐゴシック" charset="-128"/>
              </a:rPr>
              <a:t>composing, editing, reading mail messages</a:t>
            </a:r>
          </a:p>
          <a:p>
            <a:r>
              <a:rPr lang="en-US" altLang="en-US" sz="2400" dirty="0">
                <a:ea typeface="ＭＳ Ｐゴシック" charset="-128"/>
              </a:rPr>
              <a:t>e.g., Outlook, Thunderbird, iPhone mail client</a:t>
            </a:r>
          </a:p>
          <a:p>
            <a:r>
              <a:rPr lang="en-US" altLang="en-US" sz="2400" dirty="0">
                <a:ea typeface="ＭＳ Ｐゴシック" charset="-128"/>
              </a:rPr>
              <a:t>outgoing, incoming messages stored on server</a:t>
            </a:r>
          </a:p>
        </p:txBody>
      </p:sp>
      <p:sp>
        <p:nvSpPr>
          <p:cNvPr id="120837" name="Rectangle 280"/>
          <p:cNvSpPr>
            <a:spLocks noChangeArrowheads="1"/>
          </p:cNvSpPr>
          <p:nvPr/>
        </p:nvSpPr>
        <p:spPr bwMode="auto">
          <a:xfrm>
            <a:off x="6962775" y="628650"/>
            <a:ext cx="1828800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38" name="Group 279"/>
          <p:cNvGrpSpPr>
            <a:grpSpLocks/>
          </p:cNvGrpSpPr>
          <p:nvPr/>
        </p:nvGrpSpPr>
        <p:grpSpPr bwMode="auto">
          <a:xfrm>
            <a:off x="7059613" y="576263"/>
            <a:ext cx="1736725" cy="955675"/>
            <a:chOff x="4458" y="3335"/>
            <a:chExt cx="1094" cy="602"/>
          </a:xfrm>
        </p:grpSpPr>
        <p:sp>
          <p:nvSpPr>
            <p:cNvPr id="121036" name="Text Box 263"/>
            <p:cNvSpPr txBox="1">
              <a:spLocks noChangeArrowheads="1"/>
            </p:cNvSpPr>
            <p:nvPr/>
          </p:nvSpPr>
          <p:spPr bwMode="auto">
            <a:xfrm>
              <a:off x="4680" y="3725"/>
              <a:ext cx="8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 mailbox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37" name="Group 278"/>
            <p:cNvGrpSpPr>
              <a:grpSpLocks/>
            </p:cNvGrpSpPr>
            <p:nvPr/>
          </p:nvGrpSpPr>
          <p:grpSpPr bwMode="auto">
            <a:xfrm>
              <a:off x="4458" y="3408"/>
              <a:ext cx="450" cy="120"/>
              <a:chOff x="4314" y="3444"/>
              <a:chExt cx="450" cy="120"/>
            </a:xfrm>
          </p:grpSpPr>
          <p:sp>
            <p:nvSpPr>
              <p:cNvPr id="121040" name="Rectangle 264"/>
              <p:cNvSpPr>
                <a:spLocks noChangeArrowheads="1"/>
              </p:cNvSpPr>
              <p:nvPr/>
            </p:nvSpPr>
            <p:spPr bwMode="auto">
              <a:xfrm>
                <a:off x="4314" y="3444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41" name="Line 265"/>
              <p:cNvSpPr>
                <a:spLocks noChangeShapeType="1"/>
              </p:cNvSpPr>
              <p:nvPr/>
            </p:nvSpPr>
            <p:spPr bwMode="auto">
              <a:xfrm>
                <a:off x="4363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2" name="Line 266"/>
              <p:cNvSpPr>
                <a:spLocks noChangeShapeType="1"/>
              </p:cNvSpPr>
              <p:nvPr/>
            </p:nvSpPr>
            <p:spPr bwMode="auto">
              <a:xfrm flipH="1">
                <a:off x="4472" y="3471"/>
                <a:ext cx="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3" name="Line 267"/>
              <p:cNvSpPr>
                <a:spLocks noChangeShapeType="1"/>
              </p:cNvSpPr>
              <p:nvPr/>
            </p:nvSpPr>
            <p:spPr bwMode="auto">
              <a:xfrm>
                <a:off x="4527" y="347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4" name="Line 268"/>
              <p:cNvSpPr>
                <a:spLocks noChangeShapeType="1"/>
              </p:cNvSpPr>
              <p:nvPr/>
            </p:nvSpPr>
            <p:spPr bwMode="auto">
              <a:xfrm>
                <a:off x="4584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5" name="Line 269"/>
              <p:cNvSpPr>
                <a:spLocks noChangeShapeType="1"/>
              </p:cNvSpPr>
              <p:nvPr/>
            </p:nvSpPr>
            <p:spPr bwMode="auto">
              <a:xfrm>
                <a:off x="4645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6" name="Line 270"/>
              <p:cNvSpPr>
                <a:spLocks noChangeShapeType="1"/>
              </p:cNvSpPr>
              <p:nvPr/>
            </p:nvSpPr>
            <p:spPr bwMode="auto">
              <a:xfrm>
                <a:off x="4701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7" name="Line 271"/>
              <p:cNvSpPr>
                <a:spLocks noChangeShapeType="1"/>
              </p:cNvSpPr>
              <p:nvPr/>
            </p:nvSpPr>
            <p:spPr bwMode="auto">
              <a:xfrm>
                <a:off x="4416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038" name="Rectangle 272"/>
            <p:cNvSpPr>
              <a:spLocks noChangeArrowheads="1"/>
            </p:cNvSpPr>
            <p:nvPr/>
          </p:nvSpPr>
          <p:spPr bwMode="auto">
            <a:xfrm>
              <a:off x="4472" y="3779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39" name="Text Box 277"/>
            <p:cNvSpPr txBox="1">
              <a:spLocks noChangeArrowheads="1"/>
            </p:cNvSpPr>
            <p:nvPr/>
          </p:nvSpPr>
          <p:spPr bwMode="auto">
            <a:xfrm>
              <a:off x="4526" y="3335"/>
              <a:ext cx="102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outgoing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message queue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0839" name="Picture 23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947738"/>
            <a:ext cx="31940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841" name="Group 389"/>
          <p:cNvGrpSpPr>
            <a:grpSpLocks/>
          </p:cNvGrpSpPr>
          <p:nvPr/>
        </p:nvGrpSpPr>
        <p:grpSpPr bwMode="auto">
          <a:xfrm>
            <a:off x="6899276" y="2787650"/>
            <a:ext cx="477838" cy="715963"/>
            <a:chOff x="4140" y="429"/>
            <a:chExt cx="1425" cy="2396"/>
          </a:xfrm>
        </p:grpSpPr>
        <p:sp>
          <p:nvSpPr>
            <p:cNvPr id="121004" name="Freeform 39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5" name="Rectangle 391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06" name="Freeform 39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7" name="Freeform 39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8" name="Rectangle 394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09" name="Group 39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1034" name="AutoShape 39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5" name="AutoShape 397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0" name="Rectangle 398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11" name="Group 39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1032" name="AutoShape 400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3" name="AutoShape 401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2" name="Rectangle 402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13" name="Rectangle 403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14" name="Group 40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1030" name="AutoShape 405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1" name="AutoShape 40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5" name="Freeform 40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016" name="Group 40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1028" name="AutoShape 409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29" name="AutoShape 410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7" name="Rectangle 411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18" name="Freeform 41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19" name="Freeform 41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20" name="Oval 414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1" name="Freeform 41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22" name="AutoShape 416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3" name="AutoShape 417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4" name="Oval 418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5" name="Oval 419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6" name="Oval 420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7" name="Rectangle 421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2" name="Group 356"/>
          <p:cNvGrpSpPr>
            <a:grpSpLocks/>
          </p:cNvGrpSpPr>
          <p:nvPr/>
        </p:nvGrpSpPr>
        <p:grpSpPr bwMode="auto">
          <a:xfrm>
            <a:off x="4906963" y="4181475"/>
            <a:ext cx="477838" cy="715963"/>
            <a:chOff x="4140" y="429"/>
            <a:chExt cx="1425" cy="2396"/>
          </a:xfrm>
        </p:grpSpPr>
        <p:sp>
          <p:nvSpPr>
            <p:cNvPr id="120972" name="Freeform 357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3" name="Rectangle 358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74" name="Freeform 359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5" name="Freeform 360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6" name="Rectangle 361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77" name="Group 362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1002" name="AutoShape 36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03" name="AutoShape 364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78" name="Rectangle 365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79" name="Group 366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1000" name="AutoShape 367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01" name="AutoShape 368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0" name="Rectangle 369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1" name="Rectangle 370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82" name="Group 371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0998" name="AutoShape 372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99" name="AutoShape 373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3" name="Freeform 374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984" name="Group 375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0996" name="AutoShape 376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97" name="AutoShape 377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5" name="Rectangle 378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6" name="Freeform 379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87" name="Freeform 380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88" name="Oval 381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9" name="Freeform 382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90" name="AutoShape 383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1" name="AutoShape 384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2" name="Oval 385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3" name="Oval 386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4" name="Oval 387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5" name="Rectangle 388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3" name="Group 320"/>
          <p:cNvGrpSpPr>
            <a:grpSpLocks/>
          </p:cNvGrpSpPr>
          <p:nvPr/>
        </p:nvGrpSpPr>
        <p:grpSpPr bwMode="auto">
          <a:xfrm>
            <a:off x="4929188" y="1839913"/>
            <a:ext cx="477838" cy="715963"/>
            <a:chOff x="4140" y="429"/>
            <a:chExt cx="1425" cy="2396"/>
          </a:xfrm>
        </p:grpSpPr>
        <p:sp>
          <p:nvSpPr>
            <p:cNvPr id="120940" name="Freeform 32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1" name="Rectangle 322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42" name="Freeform 32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3" name="Freeform 32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4" name="Rectangle 325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45" name="Group 32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0970" name="AutoShape 32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71" name="AutoShape 328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46" name="Rectangle 329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47" name="Group 33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0968" name="AutoShape 33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9" name="AutoShape 332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48" name="Rectangle 333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49" name="Rectangle 334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50" name="Group 33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0966" name="AutoShape 336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7" name="AutoShape 337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51" name="Freeform 33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952" name="Group 33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0964" name="AutoShape 340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5" name="AutoShape 341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53" name="Rectangle 342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4" name="Freeform 34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5" name="Freeform 34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6" name="Oval 345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7" name="Freeform 34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8" name="AutoShape 347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9" name="AutoShape 348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0" name="Oval 349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1" name="Oval 350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2" name="Oval 351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3" name="Rectangle 352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0844" name="Line 9"/>
          <p:cNvSpPr>
            <a:spLocks noChangeShapeType="1"/>
          </p:cNvSpPr>
          <p:nvPr/>
        </p:nvSpPr>
        <p:spPr bwMode="auto">
          <a:xfrm>
            <a:off x="5927726" y="2606675"/>
            <a:ext cx="1123950" cy="7905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845" name="Group 19"/>
          <p:cNvGrpSpPr>
            <a:grpSpLocks/>
          </p:cNvGrpSpPr>
          <p:nvPr/>
        </p:nvGrpSpPr>
        <p:grpSpPr bwMode="auto">
          <a:xfrm>
            <a:off x="7089776" y="2986088"/>
            <a:ext cx="809625" cy="1049338"/>
            <a:chOff x="4296" y="2627"/>
            <a:chExt cx="510" cy="661"/>
          </a:xfrm>
        </p:grpSpPr>
        <p:sp>
          <p:nvSpPr>
            <p:cNvPr id="120925" name="Rectangle 20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6" name="Text Box 21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7" name="Rectangle 22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8" name="Line 23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29" name="Line 24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0" name="Line 25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1" name="Line 26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2" name="Line 27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3" name="Line 28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4" name="Line 29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5" name="Rectangle 30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6" name="Rectangle 31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7" name="Rectangle 32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8" name="Rectangle 33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9" name="Rectangle 34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6" name="Group 60"/>
          <p:cNvGrpSpPr>
            <a:grpSpLocks/>
          </p:cNvGrpSpPr>
          <p:nvPr/>
        </p:nvGrpSpPr>
        <p:grpSpPr bwMode="auto">
          <a:xfrm>
            <a:off x="5089526" y="4386263"/>
            <a:ext cx="809625" cy="1049338"/>
            <a:chOff x="4296" y="2627"/>
            <a:chExt cx="510" cy="661"/>
          </a:xfrm>
        </p:grpSpPr>
        <p:sp>
          <p:nvSpPr>
            <p:cNvPr id="120910" name="Rectangle 6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1" name="Text Box 6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2" name="Rectangle 6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3" name="Line 6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4" name="Line 6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5" name="Line 6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6" name="Line 6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7" name="Line 6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8" name="Line 6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9" name="Line 7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20" name="Rectangle 7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1" name="Rectangle 7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2" name="Rectangle 7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3" name="Rectangle 7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4" name="Rectangle 7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7" name="Group 96"/>
          <p:cNvGrpSpPr>
            <a:grpSpLocks/>
          </p:cNvGrpSpPr>
          <p:nvPr/>
        </p:nvGrpSpPr>
        <p:grpSpPr bwMode="auto">
          <a:xfrm>
            <a:off x="5089526" y="2138363"/>
            <a:ext cx="809625" cy="1049338"/>
            <a:chOff x="4296" y="2627"/>
            <a:chExt cx="510" cy="661"/>
          </a:xfrm>
        </p:grpSpPr>
        <p:sp>
          <p:nvSpPr>
            <p:cNvPr id="120895" name="Rectangle 97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6" name="Text Box 98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7" name="Rectangle 99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8" name="Line 100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899" name="Line 101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0" name="Line 102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1" name="Line 103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2" name="Line 104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3" name="Line 105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4" name="Line 106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5" name="Rectangle 107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6" name="Rectangle 108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7" name="Rectangle 109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8" name="Rectangle 110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9" name="Rectangle 111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0848" name="Line 117"/>
          <p:cNvSpPr>
            <a:spLocks noChangeShapeType="1"/>
          </p:cNvSpPr>
          <p:nvPr/>
        </p:nvSpPr>
        <p:spPr bwMode="auto">
          <a:xfrm flipV="1">
            <a:off x="5927726" y="3730625"/>
            <a:ext cx="1123950" cy="10858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849" name="Line 118"/>
          <p:cNvSpPr>
            <a:spLocks noChangeShapeType="1"/>
          </p:cNvSpPr>
          <p:nvPr/>
        </p:nvSpPr>
        <p:spPr bwMode="auto">
          <a:xfrm flipH="1" flipV="1">
            <a:off x="5184776" y="3206750"/>
            <a:ext cx="0" cy="12477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850" name="Group 119"/>
          <p:cNvGrpSpPr>
            <a:grpSpLocks/>
          </p:cNvGrpSpPr>
          <p:nvPr/>
        </p:nvGrpSpPr>
        <p:grpSpPr bwMode="auto">
          <a:xfrm>
            <a:off x="6024563" y="4024313"/>
            <a:ext cx="1031875" cy="457200"/>
            <a:chOff x="3745" y="2537"/>
            <a:chExt cx="650" cy="288"/>
          </a:xfrm>
        </p:grpSpPr>
        <p:sp>
          <p:nvSpPr>
            <p:cNvPr id="120893" name="Rectangle 120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4" name="Text Box 121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51" name="Group 122"/>
          <p:cNvGrpSpPr>
            <a:grpSpLocks/>
          </p:cNvGrpSpPr>
          <p:nvPr/>
        </p:nvGrpSpPr>
        <p:grpSpPr bwMode="auto">
          <a:xfrm>
            <a:off x="5986463" y="2767013"/>
            <a:ext cx="1031875" cy="457200"/>
            <a:chOff x="3745" y="2537"/>
            <a:chExt cx="650" cy="288"/>
          </a:xfrm>
        </p:grpSpPr>
        <p:sp>
          <p:nvSpPr>
            <p:cNvPr id="120891" name="Rectangle 123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2" name="Text Box 124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52" name="Group 125"/>
          <p:cNvGrpSpPr>
            <a:grpSpLocks/>
          </p:cNvGrpSpPr>
          <p:nvPr/>
        </p:nvGrpSpPr>
        <p:grpSpPr bwMode="auto">
          <a:xfrm>
            <a:off x="4662488" y="3481388"/>
            <a:ext cx="1031875" cy="457200"/>
            <a:chOff x="3745" y="2537"/>
            <a:chExt cx="650" cy="288"/>
          </a:xfrm>
        </p:grpSpPr>
        <p:sp>
          <p:nvSpPr>
            <p:cNvPr id="120889" name="Rectangle 126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0" name="Text Box 127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84" name="Group 353"/>
          <p:cNvGrpSpPr>
            <a:grpSpLocks/>
          </p:cNvGrpSpPr>
          <p:nvPr/>
        </p:nvGrpSpPr>
        <p:grpSpPr bwMode="auto">
          <a:xfrm>
            <a:off x="5716588" y="1631950"/>
            <a:ext cx="890588" cy="828675"/>
            <a:chOff x="-44" y="1473"/>
            <a:chExt cx="981" cy="1105"/>
          </a:xfrm>
        </p:grpSpPr>
        <p:pic>
          <p:nvPicPr>
            <p:cNvPr id="120887" name="Picture 35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88" name="Freeform 35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85" name="Rectangle 115"/>
          <p:cNvSpPr>
            <a:spLocks noChangeArrowheads="1"/>
          </p:cNvSpPr>
          <p:nvPr/>
        </p:nvSpPr>
        <p:spPr bwMode="auto">
          <a:xfrm>
            <a:off x="5753101" y="1447800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86" name="Text Box 116"/>
          <p:cNvSpPr txBox="1">
            <a:spLocks noChangeArrowheads="1"/>
          </p:cNvSpPr>
          <p:nvPr/>
        </p:nvSpPr>
        <p:spPr bwMode="auto">
          <a:xfrm>
            <a:off x="5694363" y="1406525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79" name="Group 425"/>
          <p:cNvGrpSpPr>
            <a:grpSpLocks/>
          </p:cNvGrpSpPr>
          <p:nvPr/>
        </p:nvGrpSpPr>
        <p:grpSpPr bwMode="auto">
          <a:xfrm>
            <a:off x="7753351" y="2447925"/>
            <a:ext cx="890588" cy="828675"/>
            <a:chOff x="-44" y="1473"/>
            <a:chExt cx="981" cy="1105"/>
          </a:xfrm>
        </p:grpSpPr>
        <p:pic>
          <p:nvPicPr>
            <p:cNvPr id="120882" name="Picture 426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83" name="Freeform 42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80" name="Rectangle 115"/>
          <p:cNvSpPr>
            <a:spLocks noChangeArrowheads="1"/>
          </p:cNvSpPr>
          <p:nvPr/>
        </p:nvSpPr>
        <p:spPr bwMode="auto">
          <a:xfrm>
            <a:off x="7789864" y="22637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81" name="Text Box 116"/>
          <p:cNvSpPr txBox="1">
            <a:spLocks noChangeArrowheads="1"/>
          </p:cNvSpPr>
          <p:nvPr/>
        </p:nvSpPr>
        <p:spPr bwMode="auto">
          <a:xfrm>
            <a:off x="7731126" y="22225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74" name="Group 431"/>
          <p:cNvGrpSpPr>
            <a:grpSpLocks/>
          </p:cNvGrpSpPr>
          <p:nvPr/>
        </p:nvGrpSpPr>
        <p:grpSpPr bwMode="auto">
          <a:xfrm>
            <a:off x="8089901" y="3209925"/>
            <a:ext cx="890588" cy="828675"/>
            <a:chOff x="-44" y="1473"/>
            <a:chExt cx="981" cy="1105"/>
          </a:xfrm>
        </p:grpSpPr>
        <p:pic>
          <p:nvPicPr>
            <p:cNvPr id="120877" name="Picture 432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78" name="Freeform 43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75" name="Rectangle 115"/>
          <p:cNvSpPr>
            <a:spLocks noChangeArrowheads="1"/>
          </p:cNvSpPr>
          <p:nvPr/>
        </p:nvSpPr>
        <p:spPr bwMode="auto">
          <a:xfrm>
            <a:off x="8126414" y="30257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76" name="Text Box 116"/>
          <p:cNvSpPr txBox="1">
            <a:spLocks noChangeArrowheads="1"/>
          </p:cNvSpPr>
          <p:nvPr/>
        </p:nvSpPr>
        <p:spPr bwMode="auto">
          <a:xfrm>
            <a:off x="8067676" y="29845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69" name="Group 437"/>
          <p:cNvGrpSpPr>
            <a:grpSpLocks/>
          </p:cNvGrpSpPr>
          <p:nvPr/>
        </p:nvGrpSpPr>
        <p:grpSpPr bwMode="auto">
          <a:xfrm>
            <a:off x="7958138" y="4257675"/>
            <a:ext cx="890588" cy="828675"/>
            <a:chOff x="-44" y="1473"/>
            <a:chExt cx="981" cy="1105"/>
          </a:xfrm>
        </p:grpSpPr>
        <p:pic>
          <p:nvPicPr>
            <p:cNvPr id="120872" name="Picture 438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73" name="Freeform 43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70" name="Rectangle 115"/>
          <p:cNvSpPr>
            <a:spLocks noChangeArrowheads="1"/>
          </p:cNvSpPr>
          <p:nvPr/>
        </p:nvSpPr>
        <p:spPr bwMode="auto">
          <a:xfrm>
            <a:off x="7994651" y="407352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71" name="Text Box 116"/>
          <p:cNvSpPr txBox="1">
            <a:spLocks noChangeArrowheads="1"/>
          </p:cNvSpPr>
          <p:nvPr/>
        </p:nvSpPr>
        <p:spPr bwMode="auto">
          <a:xfrm>
            <a:off x="7935913" y="403225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64" name="Group 443"/>
          <p:cNvGrpSpPr>
            <a:grpSpLocks/>
          </p:cNvGrpSpPr>
          <p:nvPr/>
        </p:nvGrpSpPr>
        <p:grpSpPr bwMode="auto">
          <a:xfrm>
            <a:off x="5346701" y="5695950"/>
            <a:ext cx="890588" cy="828675"/>
            <a:chOff x="-44" y="1473"/>
            <a:chExt cx="981" cy="1105"/>
          </a:xfrm>
        </p:grpSpPr>
        <p:pic>
          <p:nvPicPr>
            <p:cNvPr id="120867" name="Picture 44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68" name="Freeform 44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65" name="Rectangle 115"/>
          <p:cNvSpPr>
            <a:spLocks noChangeArrowheads="1"/>
          </p:cNvSpPr>
          <p:nvPr/>
        </p:nvSpPr>
        <p:spPr bwMode="auto">
          <a:xfrm>
            <a:off x="5383214" y="5511800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66" name="Text Box 116"/>
          <p:cNvSpPr txBox="1">
            <a:spLocks noChangeArrowheads="1"/>
          </p:cNvSpPr>
          <p:nvPr/>
        </p:nvSpPr>
        <p:spPr bwMode="auto">
          <a:xfrm>
            <a:off x="5324476" y="5470525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59" name="Group 449"/>
          <p:cNvGrpSpPr>
            <a:grpSpLocks/>
          </p:cNvGrpSpPr>
          <p:nvPr/>
        </p:nvGrpSpPr>
        <p:grpSpPr bwMode="auto">
          <a:xfrm>
            <a:off x="6075363" y="5076825"/>
            <a:ext cx="890588" cy="828675"/>
            <a:chOff x="-44" y="1473"/>
            <a:chExt cx="981" cy="1105"/>
          </a:xfrm>
        </p:grpSpPr>
        <p:pic>
          <p:nvPicPr>
            <p:cNvPr id="120862" name="Picture 45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63" name="Freeform 45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60" name="Rectangle 115"/>
          <p:cNvSpPr>
            <a:spLocks noChangeArrowheads="1"/>
          </p:cNvSpPr>
          <p:nvPr/>
        </p:nvSpPr>
        <p:spPr bwMode="auto">
          <a:xfrm>
            <a:off x="6111876" y="48926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61" name="Text Box 116"/>
          <p:cNvSpPr txBox="1">
            <a:spLocks noChangeArrowheads="1"/>
          </p:cNvSpPr>
          <p:nvPr/>
        </p:nvSpPr>
        <p:spPr bwMode="auto">
          <a:xfrm>
            <a:off x="6053138" y="48514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1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 animBg="1"/>
      <p:bldP spid="120844" grpId="0" animBg="1"/>
      <p:bldP spid="120848" grpId="0" animBg="1"/>
      <p:bldP spid="120849" grpId="0" animBg="1"/>
      <p:bldP spid="120885" grpId="0" animBg="1"/>
      <p:bldP spid="120886" grpId="0"/>
      <p:bldP spid="120880" grpId="0" animBg="1"/>
      <p:bldP spid="120881" grpId="0"/>
      <p:bldP spid="120875" grpId="0" animBg="1"/>
      <p:bldP spid="120876" grpId="0"/>
      <p:bldP spid="120870" grpId="0" animBg="1"/>
      <p:bldP spid="120871" grpId="0"/>
      <p:bldP spid="120865" grpId="0" animBg="1"/>
      <p:bldP spid="120866" grpId="0"/>
      <p:bldP spid="120860" grpId="0" animBg="1"/>
      <p:bldP spid="12086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222250"/>
            <a:ext cx="7772400" cy="8826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Mail: Mail Servers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2288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98588"/>
            <a:ext cx="4186311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Mail Servers: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mailbox</a:t>
            </a:r>
            <a:r>
              <a:rPr lang="en-US" altLang="en-US" sz="2400" dirty="0">
                <a:latin typeface="Calibri"/>
                <a:ea typeface="ＭＳ Ｐゴシック" charset="-128"/>
              </a:rPr>
              <a:t> contains incoming messages for user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message queue</a:t>
            </a:r>
            <a:r>
              <a:rPr lang="en-US" altLang="en-US" sz="2400" dirty="0">
                <a:latin typeface="Calibri"/>
                <a:ea typeface="ＭＳ Ｐゴシック" charset="-128"/>
              </a:rPr>
              <a:t> of outgoing (to be sent) mail messages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SMTP protocol</a:t>
            </a:r>
            <a:r>
              <a:rPr lang="en-US" altLang="en-US" sz="2400" dirty="0">
                <a:latin typeface="Calibri"/>
                <a:ea typeface="ＭＳ Ｐゴシック" charset="-128"/>
              </a:rPr>
              <a:t> between mail servers to send email messages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client: sending mail server</a:t>
            </a:r>
          </a:p>
          <a:p>
            <a:pPr lvl="1"/>
            <a:r>
              <a:rPr lang="en-US" altLang="ja-JP" dirty="0">
                <a:latin typeface="Calibri"/>
                <a:ea typeface="ＭＳ Ｐゴシック" charset="-128"/>
              </a:rPr>
              <a:t>“server”: receiving mail server</a:t>
            </a: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22885" name="Picture 15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88265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886" name="Group 271"/>
          <p:cNvGrpSpPr>
            <a:grpSpLocks/>
          </p:cNvGrpSpPr>
          <p:nvPr/>
        </p:nvGrpSpPr>
        <p:grpSpPr bwMode="auto">
          <a:xfrm>
            <a:off x="6899275" y="2787650"/>
            <a:ext cx="477838" cy="715963"/>
            <a:chOff x="4140" y="429"/>
            <a:chExt cx="1425" cy="2396"/>
          </a:xfrm>
        </p:grpSpPr>
        <p:sp>
          <p:nvSpPr>
            <p:cNvPr id="123049" name="Freeform 27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0" name="Rectangle 273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51" name="Freeform 27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2" name="Freeform 27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3" name="Rectangle 276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4" name="Group 27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79" name="AutoShape 278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80" name="AutoShape 279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55" name="Rectangle 280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6" name="Group 28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77" name="AutoShape 28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8" name="AutoShape 283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57" name="Rectangle 284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58" name="Rectangle 285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9" name="Group 28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75" name="AutoShape 28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6" name="AutoShape 288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60" name="Freeform 28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061" name="Group 29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73" name="AutoShape 291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4" name="AutoShape 292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62" name="Rectangle 293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3" name="Freeform 29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4" name="Freeform 29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5" name="Oval 296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6" name="Freeform 29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7" name="AutoShape 298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8" name="AutoShape 299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9" name="Oval 300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0" name="Oval 301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1" name="Oval 302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2" name="Rectangle 303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87" name="Group 304"/>
          <p:cNvGrpSpPr>
            <a:grpSpLocks/>
          </p:cNvGrpSpPr>
          <p:nvPr/>
        </p:nvGrpSpPr>
        <p:grpSpPr bwMode="auto">
          <a:xfrm>
            <a:off x="4906963" y="4181475"/>
            <a:ext cx="477837" cy="715963"/>
            <a:chOff x="4140" y="429"/>
            <a:chExt cx="1425" cy="2396"/>
          </a:xfrm>
        </p:grpSpPr>
        <p:sp>
          <p:nvSpPr>
            <p:cNvPr id="123017" name="Freeform 30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18" name="Rectangle 306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19" name="Freeform 30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20" name="Freeform 30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21" name="Rectangle 309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2" name="Group 31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47" name="AutoShape 31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8" name="AutoShape 312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3" name="Rectangle 313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4" name="Group 31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45" name="AutoShape 315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6" name="AutoShape 316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5" name="Rectangle 317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26" name="Rectangle 318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7" name="Group 31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43" name="AutoShape 320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4" name="AutoShape 321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8" name="Freeform 32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029" name="Group 32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41" name="AutoShape 324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2" name="AutoShape 325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30" name="Rectangle 326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1" name="Freeform 32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2" name="Freeform 32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3" name="Oval 329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4" name="Freeform 33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5" name="AutoShape 331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6" name="AutoShape 332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7" name="Oval 333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8" name="Oval 334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9" name="Oval 335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40" name="Rectangle 336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88" name="Group 337"/>
          <p:cNvGrpSpPr>
            <a:grpSpLocks/>
          </p:cNvGrpSpPr>
          <p:nvPr/>
        </p:nvGrpSpPr>
        <p:grpSpPr bwMode="auto">
          <a:xfrm>
            <a:off x="4929188" y="1839913"/>
            <a:ext cx="477837" cy="715962"/>
            <a:chOff x="4140" y="429"/>
            <a:chExt cx="1425" cy="2396"/>
          </a:xfrm>
        </p:grpSpPr>
        <p:sp>
          <p:nvSpPr>
            <p:cNvPr id="122985" name="Freeform 33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6" name="Rectangle 339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7" name="Freeform 34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8" name="Freeform 34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9" name="Rectangle 342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0" name="Group 34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15" name="AutoShape 344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6" name="AutoShape 345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1" name="Rectangle 346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2" name="Group 34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13" name="AutoShape 348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4" name="AutoShape 349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3" name="Rectangle 350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94" name="Rectangle 351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5" name="Group 35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11" name="AutoShape 353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2" name="AutoShape 354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6" name="Freeform 35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2997" name="Group 35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09" name="AutoShape 357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0" name="AutoShape 358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8" name="Rectangle 359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99" name="Freeform 36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0" name="Freeform 36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1" name="Oval 362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2" name="Freeform 36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3" name="AutoShape 364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4" name="AutoShape 365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5" name="Oval 366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6" name="Oval 367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7" name="Oval 368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8" name="Rectangle 369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2889" name="Line 9"/>
          <p:cNvSpPr>
            <a:spLocks noChangeShapeType="1"/>
          </p:cNvSpPr>
          <p:nvPr/>
        </p:nvSpPr>
        <p:spPr bwMode="auto">
          <a:xfrm>
            <a:off x="5927725" y="2606675"/>
            <a:ext cx="1123950" cy="7905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890" name="Group 19"/>
          <p:cNvGrpSpPr>
            <a:grpSpLocks/>
          </p:cNvGrpSpPr>
          <p:nvPr/>
        </p:nvGrpSpPr>
        <p:grpSpPr bwMode="auto">
          <a:xfrm>
            <a:off x="7089775" y="2986088"/>
            <a:ext cx="809625" cy="1049337"/>
            <a:chOff x="4296" y="2627"/>
            <a:chExt cx="510" cy="661"/>
          </a:xfrm>
        </p:grpSpPr>
        <p:sp>
          <p:nvSpPr>
            <p:cNvPr id="122970" name="Rectangle 20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1" name="Text Box 21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2" name="Rectangle 22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3" name="Line 23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4" name="Line 24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5" name="Line 25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6" name="Line 26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7" name="Line 27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8" name="Line 28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9" name="Line 29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0" name="Rectangle 30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1" name="Rectangle 31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2" name="Rectangle 32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3" name="Rectangle 33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4" name="Rectangle 34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1" name="Group 60"/>
          <p:cNvGrpSpPr>
            <a:grpSpLocks/>
          </p:cNvGrpSpPr>
          <p:nvPr/>
        </p:nvGrpSpPr>
        <p:grpSpPr bwMode="auto">
          <a:xfrm>
            <a:off x="5089525" y="4386263"/>
            <a:ext cx="809625" cy="1049337"/>
            <a:chOff x="4296" y="2627"/>
            <a:chExt cx="510" cy="661"/>
          </a:xfrm>
        </p:grpSpPr>
        <p:sp>
          <p:nvSpPr>
            <p:cNvPr id="122955" name="Rectangle 6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6" name="Text Box 6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7" name="Rectangle 6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8" name="Line 6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59" name="Line 6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0" name="Line 6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1" name="Line 6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2" name="Line 6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3" name="Line 6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4" name="Line 7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5" name="Rectangle 7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6" name="Rectangle 7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7" name="Rectangle 7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8" name="Rectangle 7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9" name="Rectangle 7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2" name="Group 96"/>
          <p:cNvGrpSpPr>
            <a:grpSpLocks/>
          </p:cNvGrpSpPr>
          <p:nvPr/>
        </p:nvGrpSpPr>
        <p:grpSpPr bwMode="auto">
          <a:xfrm>
            <a:off x="5089525" y="2138363"/>
            <a:ext cx="809625" cy="1049337"/>
            <a:chOff x="4296" y="2627"/>
            <a:chExt cx="510" cy="661"/>
          </a:xfrm>
        </p:grpSpPr>
        <p:sp>
          <p:nvSpPr>
            <p:cNvPr id="122940" name="Rectangle 97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1" name="Text Box 98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2" name="Rectangle 99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3" name="Line 100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4" name="Line 101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5" name="Line 102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6" name="Line 103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7" name="Line 104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8" name="Line 105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9" name="Line 106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50" name="Rectangle 107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1" name="Rectangle 108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2" name="Rectangle 109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3" name="Rectangle 110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4" name="Rectangle 111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2893" name="Line 117"/>
          <p:cNvSpPr>
            <a:spLocks noChangeShapeType="1"/>
          </p:cNvSpPr>
          <p:nvPr/>
        </p:nvSpPr>
        <p:spPr bwMode="auto">
          <a:xfrm flipV="1">
            <a:off x="5927725" y="3730625"/>
            <a:ext cx="1123950" cy="10858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894" name="Line 118"/>
          <p:cNvSpPr>
            <a:spLocks noChangeShapeType="1"/>
          </p:cNvSpPr>
          <p:nvPr/>
        </p:nvSpPr>
        <p:spPr bwMode="auto">
          <a:xfrm flipH="1" flipV="1">
            <a:off x="5184775" y="3206750"/>
            <a:ext cx="0" cy="12477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895" name="Group 119"/>
          <p:cNvGrpSpPr>
            <a:grpSpLocks/>
          </p:cNvGrpSpPr>
          <p:nvPr/>
        </p:nvGrpSpPr>
        <p:grpSpPr bwMode="auto">
          <a:xfrm>
            <a:off x="6024563" y="4024313"/>
            <a:ext cx="1031875" cy="457200"/>
            <a:chOff x="3745" y="2537"/>
            <a:chExt cx="650" cy="288"/>
          </a:xfrm>
        </p:grpSpPr>
        <p:sp>
          <p:nvSpPr>
            <p:cNvPr id="122938" name="Rectangle 120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9" name="Text Box 121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6" name="Group 122"/>
          <p:cNvGrpSpPr>
            <a:grpSpLocks/>
          </p:cNvGrpSpPr>
          <p:nvPr/>
        </p:nvGrpSpPr>
        <p:grpSpPr bwMode="auto">
          <a:xfrm>
            <a:off x="5986463" y="2767013"/>
            <a:ext cx="1031875" cy="457200"/>
            <a:chOff x="3745" y="2537"/>
            <a:chExt cx="650" cy="288"/>
          </a:xfrm>
        </p:grpSpPr>
        <p:sp>
          <p:nvSpPr>
            <p:cNvPr id="122936" name="Rectangle 123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7" name="Text Box 124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7" name="Group 125"/>
          <p:cNvGrpSpPr>
            <a:grpSpLocks/>
          </p:cNvGrpSpPr>
          <p:nvPr/>
        </p:nvGrpSpPr>
        <p:grpSpPr bwMode="auto">
          <a:xfrm>
            <a:off x="4662488" y="3481388"/>
            <a:ext cx="1031875" cy="457200"/>
            <a:chOff x="3745" y="2537"/>
            <a:chExt cx="650" cy="288"/>
          </a:xfrm>
        </p:grpSpPr>
        <p:sp>
          <p:nvSpPr>
            <p:cNvPr id="122934" name="Rectangle 126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5" name="Text Box 127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8" name="Group 430"/>
          <p:cNvGrpSpPr>
            <a:grpSpLocks/>
          </p:cNvGrpSpPr>
          <p:nvPr/>
        </p:nvGrpSpPr>
        <p:grpSpPr bwMode="auto">
          <a:xfrm>
            <a:off x="5694363" y="1406525"/>
            <a:ext cx="912812" cy="1054100"/>
            <a:chOff x="3574" y="550"/>
            <a:chExt cx="575" cy="664"/>
          </a:xfrm>
        </p:grpSpPr>
        <p:grpSp>
          <p:nvGrpSpPr>
            <p:cNvPr id="122929" name="Group 431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32" name="Picture 43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33" name="Freeform 43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3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9" name="Group 436"/>
          <p:cNvGrpSpPr>
            <a:grpSpLocks/>
          </p:cNvGrpSpPr>
          <p:nvPr/>
        </p:nvGrpSpPr>
        <p:grpSpPr bwMode="auto">
          <a:xfrm>
            <a:off x="7731125" y="2222500"/>
            <a:ext cx="912813" cy="1054100"/>
            <a:chOff x="3574" y="550"/>
            <a:chExt cx="575" cy="664"/>
          </a:xfrm>
        </p:grpSpPr>
        <p:grpSp>
          <p:nvGrpSpPr>
            <p:cNvPr id="122924" name="Group 437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27" name="Picture 43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28" name="Freeform 43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2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2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0" name="Group 442"/>
          <p:cNvGrpSpPr>
            <a:grpSpLocks/>
          </p:cNvGrpSpPr>
          <p:nvPr/>
        </p:nvGrpSpPr>
        <p:grpSpPr bwMode="auto">
          <a:xfrm>
            <a:off x="8067675" y="2984500"/>
            <a:ext cx="912813" cy="1054100"/>
            <a:chOff x="3574" y="550"/>
            <a:chExt cx="575" cy="664"/>
          </a:xfrm>
        </p:grpSpPr>
        <p:grpSp>
          <p:nvGrpSpPr>
            <p:cNvPr id="122919" name="Group 443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22" name="Picture 44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23" name="Freeform 44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2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2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1" name="Group 448"/>
          <p:cNvGrpSpPr>
            <a:grpSpLocks/>
          </p:cNvGrpSpPr>
          <p:nvPr/>
        </p:nvGrpSpPr>
        <p:grpSpPr bwMode="auto">
          <a:xfrm>
            <a:off x="7935913" y="4032250"/>
            <a:ext cx="912812" cy="1054100"/>
            <a:chOff x="3574" y="550"/>
            <a:chExt cx="575" cy="664"/>
          </a:xfrm>
        </p:grpSpPr>
        <p:grpSp>
          <p:nvGrpSpPr>
            <p:cNvPr id="122914" name="Group 449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17" name="Picture 4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18" name="Freeform 4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1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1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2" name="Group 454"/>
          <p:cNvGrpSpPr>
            <a:grpSpLocks/>
          </p:cNvGrpSpPr>
          <p:nvPr/>
        </p:nvGrpSpPr>
        <p:grpSpPr bwMode="auto">
          <a:xfrm>
            <a:off x="5324475" y="5470525"/>
            <a:ext cx="912813" cy="1054100"/>
            <a:chOff x="3574" y="550"/>
            <a:chExt cx="575" cy="664"/>
          </a:xfrm>
        </p:grpSpPr>
        <p:grpSp>
          <p:nvGrpSpPr>
            <p:cNvPr id="122909" name="Group 455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12" name="Picture 45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13" name="Freeform 457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1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1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3" name="Group 460"/>
          <p:cNvGrpSpPr>
            <a:grpSpLocks/>
          </p:cNvGrpSpPr>
          <p:nvPr/>
        </p:nvGrpSpPr>
        <p:grpSpPr bwMode="auto">
          <a:xfrm>
            <a:off x="6053138" y="4851400"/>
            <a:ext cx="912812" cy="1054100"/>
            <a:chOff x="3574" y="550"/>
            <a:chExt cx="575" cy="664"/>
          </a:xfrm>
        </p:grpSpPr>
        <p:grpSp>
          <p:nvGrpSpPr>
            <p:cNvPr id="122904" name="Group 461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07" name="Picture 46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08" name="Freeform 46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0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0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01" name="Rectangle 280"/>
          <p:cNvSpPr>
            <a:spLocks noChangeArrowheads="1"/>
          </p:cNvSpPr>
          <p:nvPr/>
        </p:nvSpPr>
        <p:spPr bwMode="auto">
          <a:xfrm>
            <a:off x="6962775" y="628650"/>
            <a:ext cx="1828800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202" name="Group 279"/>
          <p:cNvGrpSpPr>
            <a:grpSpLocks/>
          </p:cNvGrpSpPr>
          <p:nvPr/>
        </p:nvGrpSpPr>
        <p:grpSpPr bwMode="auto">
          <a:xfrm>
            <a:off x="7059613" y="576263"/>
            <a:ext cx="1736725" cy="955675"/>
            <a:chOff x="4458" y="3335"/>
            <a:chExt cx="1094" cy="602"/>
          </a:xfrm>
        </p:grpSpPr>
        <p:sp>
          <p:nvSpPr>
            <p:cNvPr id="203" name="Text Box 263"/>
            <p:cNvSpPr txBox="1">
              <a:spLocks noChangeArrowheads="1"/>
            </p:cNvSpPr>
            <p:nvPr/>
          </p:nvSpPr>
          <p:spPr bwMode="auto">
            <a:xfrm>
              <a:off x="4680" y="3725"/>
              <a:ext cx="8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 mailbox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204" name="Group 278"/>
            <p:cNvGrpSpPr>
              <a:grpSpLocks/>
            </p:cNvGrpSpPr>
            <p:nvPr/>
          </p:nvGrpSpPr>
          <p:grpSpPr bwMode="auto">
            <a:xfrm>
              <a:off x="4458" y="3408"/>
              <a:ext cx="450" cy="120"/>
              <a:chOff x="4314" y="3444"/>
              <a:chExt cx="450" cy="120"/>
            </a:xfrm>
          </p:grpSpPr>
          <p:sp>
            <p:nvSpPr>
              <p:cNvPr id="207" name="Rectangle 264"/>
              <p:cNvSpPr>
                <a:spLocks noChangeArrowheads="1"/>
              </p:cNvSpPr>
              <p:nvPr/>
            </p:nvSpPr>
            <p:spPr bwMode="auto">
              <a:xfrm>
                <a:off x="4314" y="3444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08" name="Line 265"/>
              <p:cNvSpPr>
                <a:spLocks noChangeShapeType="1"/>
              </p:cNvSpPr>
              <p:nvPr/>
            </p:nvSpPr>
            <p:spPr bwMode="auto">
              <a:xfrm>
                <a:off x="4363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Line 266"/>
              <p:cNvSpPr>
                <a:spLocks noChangeShapeType="1"/>
              </p:cNvSpPr>
              <p:nvPr/>
            </p:nvSpPr>
            <p:spPr bwMode="auto">
              <a:xfrm flipH="1">
                <a:off x="4472" y="3471"/>
                <a:ext cx="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Line 267"/>
              <p:cNvSpPr>
                <a:spLocks noChangeShapeType="1"/>
              </p:cNvSpPr>
              <p:nvPr/>
            </p:nvSpPr>
            <p:spPr bwMode="auto">
              <a:xfrm>
                <a:off x="4527" y="347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Line 268"/>
              <p:cNvSpPr>
                <a:spLocks noChangeShapeType="1"/>
              </p:cNvSpPr>
              <p:nvPr/>
            </p:nvSpPr>
            <p:spPr bwMode="auto">
              <a:xfrm>
                <a:off x="4584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Line 269"/>
              <p:cNvSpPr>
                <a:spLocks noChangeShapeType="1"/>
              </p:cNvSpPr>
              <p:nvPr/>
            </p:nvSpPr>
            <p:spPr bwMode="auto">
              <a:xfrm>
                <a:off x="4645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Line 270"/>
              <p:cNvSpPr>
                <a:spLocks noChangeShapeType="1"/>
              </p:cNvSpPr>
              <p:nvPr/>
            </p:nvSpPr>
            <p:spPr bwMode="auto">
              <a:xfrm>
                <a:off x="4701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Line 271"/>
              <p:cNvSpPr>
                <a:spLocks noChangeShapeType="1"/>
              </p:cNvSpPr>
              <p:nvPr/>
            </p:nvSpPr>
            <p:spPr bwMode="auto">
              <a:xfrm>
                <a:off x="4416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5" name="Rectangle 272"/>
            <p:cNvSpPr>
              <a:spLocks noChangeArrowheads="1"/>
            </p:cNvSpPr>
            <p:nvPr/>
          </p:nvSpPr>
          <p:spPr bwMode="auto">
            <a:xfrm>
              <a:off x="4472" y="3779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06" name="Text Box 277"/>
            <p:cNvSpPr txBox="1">
              <a:spLocks noChangeArrowheads="1"/>
            </p:cNvSpPr>
            <p:nvPr/>
          </p:nvSpPr>
          <p:spPr bwMode="auto">
            <a:xfrm>
              <a:off x="4526" y="3335"/>
              <a:ext cx="102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outgoing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message queue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234950"/>
            <a:ext cx="7772400" cy="9588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Mail: SMTP </a:t>
            </a:r>
            <a:r>
              <a:rPr lang="en-US" altLang="en-US" sz="3600" dirty="0">
                <a:latin typeface="Calibri Light"/>
                <a:ea typeface="ＭＳ Ｐゴシック" charset="-128"/>
              </a:rPr>
              <a:t>[RFC 2821]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2493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8963" y="1422400"/>
            <a:ext cx="7629525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uses TCP to reliably transfer email message from client to server, port 25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direct transfer: sending server to receiving server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three phases of transfer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handshaking (greeting)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transfer of messages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closure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command/response interaction (like </a:t>
            </a:r>
            <a:r>
              <a:rPr lang="en-US" altLang="en-US" sz="2400" dirty="0">
                <a:latin typeface="Calibri"/>
                <a:ea typeface="ＭＳ Ｐゴシック" charset="-128"/>
              </a:rPr>
              <a:t>HTTP</a:t>
            </a:r>
            <a:r>
              <a:rPr lang="en-US" altLang="en-US" dirty="0">
                <a:latin typeface="Calibri"/>
                <a:ea typeface="ＭＳ Ｐゴシック" charset="-128"/>
              </a:rPr>
              <a:t>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commands:</a:t>
            </a:r>
            <a:r>
              <a:rPr lang="en-US" altLang="en-US" dirty="0">
                <a:latin typeface="Calibri"/>
                <a:ea typeface="ＭＳ Ｐゴシック" charset="-128"/>
              </a:rPr>
              <a:t> ASCII text</a:t>
            </a: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Calibri"/>
                <a:ea typeface="ＭＳ Ｐゴシック" charset="-128"/>
              </a:rPr>
              <a:t>response:</a:t>
            </a:r>
            <a:r>
              <a:rPr lang="en-US" altLang="en-US" dirty="0">
                <a:latin typeface="Calibri"/>
                <a:ea typeface="ＭＳ Ｐゴシック" charset="-128"/>
              </a:rPr>
              <a:t> status code and phrase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messages must be in 7-bit ASCII</a:t>
            </a:r>
            <a:endParaRPr lang="en-US" altLang="en-US" sz="3200" dirty="0">
              <a:latin typeface="Calibri"/>
              <a:ea typeface="ＭＳ Ｐゴシック" charset="-128"/>
            </a:endParaRPr>
          </a:p>
          <a:p>
            <a:pPr lvl="1"/>
            <a:endParaRPr lang="en-US" altLang="en-US" sz="2000" dirty="0">
              <a:latin typeface="Calibri"/>
              <a:ea typeface="ＭＳ Ｐゴシック" charset="-128"/>
            </a:endParaRPr>
          </a:p>
        </p:txBody>
      </p:sp>
      <p:pic>
        <p:nvPicPr>
          <p:cNvPr id="124931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942975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0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3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22225"/>
            <a:ext cx="8235950" cy="11430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Scenario: Alice sends message to Bob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2698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3810000" cy="3219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1) Alice uses </a:t>
            </a:r>
            <a:r>
              <a:rPr lang="en-US" altLang="en-US" sz="2200" dirty="0" err="1">
                <a:latin typeface="Calibri"/>
                <a:ea typeface="ＭＳ Ｐゴシック" charset="-128"/>
              </a:rPr>
              <a:t>UA to</a:t>
            </a:r>
            <a:r>
              <a:rPr lang="en-US" altLang="en-US" sz="2200" dirty="0">
                <a:latin typeface="Calibri"/>
                <a:ea typeface="ＭＳ Ｐゴシック" charset="-128"/>
              </a:rPr>
              <a:t> compose message </a:t>
            </a:r>
            <a:r>
              <a:rPr lang="ja-JP" altLang="en-US" sz="2200" dirty="0">
                <a:latin typeface="Calibri"/>
                <a:ea typeface="ＭＳ Ｐゴシック" charset="-128"/>
              </a:rPr>
              <a:t>“</a:t>
            </a:r>
            <a:r>
              <a:rPr lang="en-US" altLang="ja-JP" sz="2200" dirty="0">
                <a:latin typeface="Calibri"/>
                <a:ea typeface="ＭＳ Ｐゴシック" charset="-128"/>
              </a:rPr>
              <a:t>to</a:t>
            </a:r>
            <a:r>
              <a:rPr lang="ja-JP" altLang="en-US" sz="2200" dirty="0">
                <a:latin typeface="Calibri"/>
                <a:ea typeface="ＭＳ Ｐゴシック" charset="-128"/>
              </a:rPr>
              <a:t>”</a:t>
            </a:r>
            <a:r>
              <a:rPr lang="en-US" altLang="ja-JP" sz="2200" dirty="0">
                <a:latin typeface="Calibri"/>
                <a:ea typeface="ＭＳ Ｐゴシック" charset="-128"/>
              </a:rPr>
              <a:t> bob@someschool.edu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2) Alice</a:t>
            </a:r>
            <a:r>
              <a:rPr lang="ja-JP" altLang="en-US" sz="2200" dirty="0">
                <a:latin typeface="Calibri"/>
                <a:ea typeface="ＭＳ Ｐゴシック" charset="-128"/>
              </a:rPr>
              <a:t>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UA sends message to her mail server; message placed in message queue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3) client side of SMTP opens TCP connection with Bob</a:t>
            </a:r>
            <a:r>
              <a:rPr lang="ja-JP" altLang="en-US" sz="2200" dirty="0">
                <a:latin typeface="Calibri"/>
                <a:ea typeface="ＭＳ Ｐゴシック" charset="-128"/>
              </a:rPr>
              <a:t>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mail server</a:t>
            </a: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sp>
        <p:nvSpPr>
          <p:cNvPr id="12698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08500" y="1335088"/>
            <a:ext cx="3810000" cy="32686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4) SMTP client sends Alice’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message over the TCP connection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5) Bob’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mail server places the message in Bob’s mailbox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6) Bob invokes his user agent to read message</a:t>
            </a:r>
          </a:p>
          <a:p>
            <a:pPr>
              <a:buFont typeface="Wingdings" charset="2"/>
              <a:buNone/>
            </a:pP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grpSp>
        <p:nvGrpSpPr>
          <p:cNvPr id="127101" name="Group 164"/>
          <p:cNvGrpSpPr>
            <a:grpSpLocks/>
          </p:cNvGrpSpPr>
          <p:nvPr/>
        </p:nvGrpSpPr>
        <p:grpSpPr bwMode="auto">
          <a:xfrm>
            <a:off x="1165225" y="5106988"/>
            <a:ext cx="890588" cy="828675"/>
            <a:chOff x="-44" y="1473"/>
            <a:chExt cx="981" cy="1105"/>
          </a:xfrm>
        </p:grpSpPr>
        <p:pic>
          <p:nvPicPr>
            <p:cNvPr id="127104" name="Picture 165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105" name="Freeform 16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7102" name="Rectangle 115"/>
          <p:cNvSpPr>
            <a:spLocks noChangeArrowheads="1"/>
          </p:cNvSpPr>
          <p:nvPr/>
        </p:nvSpPr>
        <p:spPr bwMode="auto">
          <a:xfrm>
            <a:off x="1201738" y="4922838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103" name="Text Box 116"/>
          <p:cNvSpPr txBox="1">
            <a:spLocks noChangeArrowheads="1"/>
          </p:cNvSpPr>
          <p:nvPr/>
        </p:nvSpPr>
        <p:spPr bwMode="auto">
          <a:xfrm>
            <a:off x="1143000" y="4881563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6980" name="Group 130"/>
          <p:cNvGrpSpPr>
            <a:grpSpLocks/>
          </p:cNvGrpSpPr>
          <p:nvPr/>
        </p:nvGrpSpPr>
        <p:grpSpPr bwMode="auto">
          <a:xfrm>
            <a:off x="4852988" y="4613275"/>
            <a:ext cx="511175" cy="693738"/>
            <a:chOff x="4140" y="429"/>
            <a:chExt cx="1425" cy="2396"/>
          </a:xfrm>
        </p:grpSpPr>
        <p:sp>
          <p:nvSpPr>
            <p:cNvPr id="127069" name="Freeform 13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0" name="Rectangle 132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71" name="Freeform 13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2" name="Freeform 13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3" name="Rectangle 135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4" name="Group 13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7099" name="AutoShape 13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100" name="AutoShape 138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75" name="Rectangle 139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6" name="Group 14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7097" name="AutoShape 141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8" name="AutoShape 142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77" name="Rectangle 143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78" name="Rectangle 144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9" name="Group 14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7095" name="AutoShape 146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6" name="AutoShape 147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80" name="Freeform 14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081" name="Group 14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7093" name="AutoShape 150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4" name="AutoShape 151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82" name="Rectangle 152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3" name="Freeform 15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4" name="Freeform 15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5" name="Oval 155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6" name="Freeform 15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7" name="AutoShape 157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8" name="AutoShape 158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9" name="Oval 159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0" name="Oval 160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1" name="Oval 161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2" name="Rectangle 162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6981" name="Group 97"/>
          <p:cNvGrpSpPr>
            <a:grpSpLocks/>
          </p:cNvGrpSpPr>
          <p:nvPr/>
        </p:nvGrpSpPr>
        <p:grpSpPr bwMode="auto">
          <a:xfrm>
            <a:off x="2674938" y="4668838"/>
            <a:ext cx="511175" cy="693737"/>
            <a:chOff x="4140" y="429"/>
            <a:chExt cx="1425" cy="2396"/>
          </a:xfrm>
        </p:grpSpPr>
        <p:sp>
          <p:nvSpPr>
            <p:cNvPr id="127037" name="Freeform 9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8" name="Rectangle 99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9" name="Freeform 10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40" name="Freeform 10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41" name="Rectangle 102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2" name="Group 10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7067" name="AutoShape 10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8" name="AutoShape 105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3" name="Rectangle 106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4" name="Group 10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7065" name="AutoShape 108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6" name="AutoShape 109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5" name="Rectangle 110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46" name="Rectangle 111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7" name="Group 11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7063" name="AutoShape 113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4" name="AutoShape 114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8" name="Freeform 11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049" name="Group 11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7061" name="AutoShape 117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2" name="AutoShape 118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50" name="Rectangle 119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1" name="Freeform 12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2" name="Freeform 12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3" name="Oval 122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4" name="Freeform 12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5" name="AutoShape 124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6" name="AutoShape 125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7" name="Oval 126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8" name="Oval 127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9" name="Oval 128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60" name="Rectangle 129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6982" name="Picture 83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80168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986" name="Group 20"/>
          <p:cNvGrpSpPr>
            <a:grpSpLocks/>
          </p:cNvGrpSpPr>
          <p:nvPr/>
        </p:nvGrpSpPr>
        <p:grpSpPr bwMode="auto">
          <a:xfrm>
            <a:off x="2808288" y="4956175"/>
            <a:ext cx="809625" cy="1049338"/>
            <a:chOff x="4296" y="2627"/>
            <a:chExt cx="510" cy="661"/>
          </a:xfrm>
        </p:grpSpPr>
        <p:sp>
          <p:nvSpPr>
            <p:cNvPr id="127022" name="Rectangle 2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3" name="Text Box 2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4" name="Rectangle 2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5" name="Line 2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6" name="Line 2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7" name="Line 2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8" name="Line 2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9" name="Line 2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0" name="Line 2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1" name="Line 3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2" name="Rectangle 3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3" name="Rectangle 3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4" name="Rectangle 3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5" name="Rectangle 3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6" name="Rectangle 3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6989" name="Group 48"/>
          <p:cNvGrpSpPr>
            <a:grpSpLocks/>
          </p:cNvGrpSpPr>
          <p:nvPr/>
        </p:nvGrpSpPr>
        <p:grpSpPr bwMode="auto">
          <a:xfrm>
            <a:off x="4999038" y="4902200"/>
            <a:ext cx="809625" cy="1049338"/>
            <a:chOff x="4296" y="2627"/>
            <a:chExt cx="510" cy="661"/>
          </a:xfrm>
        </p:grpSpPr>
        <p:sp>
          <p:nvSpPr>
            <p:cNvPr id="127007" name="Rectangle 49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08" name="Text Box 50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09" name="Rectangle 51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0" name="Line 52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1" name="Line 53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2" name="Line 54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3" name="Line 55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4" name="Line 56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5" name="Line 57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6" name="Line 58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7" name="Rectangle 59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8" name="Rectangle 60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9" name="Rectangle 61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0" name="Rectangle 62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1" name="Rectangle 63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6990" name="Line 69"/>
          <p:cNvSpPr>
            <a:spLocks noChangeShapeType="1"/>
          </p:cNvSpPr>
          <p:nvPr/>
        </p:nvSpPr>
        <p:spPr bwMode="auto">
          <a:xfrm>
            <a:off x="1928813" y="5494338"/>
            <a:ext cx="892175" cy="14605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1" name="Line 70"/>
          <p:cNvSpPr>
            <a:spLocks noChangeShapeType="1"/>
          </p:cNvSpPr>
          <p:nvPr/>
        </p:nvSpPr>
        <p:spPr bwMode="auto">
          <a:xfrm>
            <a:off x="3614738" y="5629275"/>
            <a:ext cx="1379537" cy="2190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2" name="Line 71"/>
          <p:cNvSpPr>
            <a:spLocks noChangeShapeType="1"/>
          </p:cNvSpPr>
          <p:nvPr/>
        </p:nvSpPr>
        <p:spPr bwMode="auto">
          <a:xfrm flipV="1">
            <a:off x="5845175" y="5408613"/>
            <a:ext cx="1027113" cy="42703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3" name="Oval 72"/>
          <p:cNvSpPr>
            <a:spLocks noChangeArrowheads="1"/>
          </p:cNvSpPr>
          <p:nvPr/>
        </p:nvSpPr>
        <p:spPr bwMode="auto">
          <a:xfrm>
            <a:off x="1058863" y="49434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4" name="Oval 74"/>
          <p:cNvSpPr>
            <a:spLocks noChangeArrowheads="1"/>
          </p:cNvSpPr>
          <p:nvPr/>
        </p:nvSpPr>
        <p:spPr bwMode="auto">
          <a:xfrm>
            <a:off x="2168525" y="54387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5" name="Oval 75"/>
          <p:cNvSpPr>
            <a:spLocks noChangeArrowheads="1"/>
          </p:cNvSpPr>
          <p:nvPr/>
        </p:nvSpPr>
        <p:spPr bwMode="auto">
          <a:xfrm>
            <a:off x="3040063" y="5518150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6" name="Oval 76"/>
          <p:cNvSpPr>
            <a:spLocks noChangeArrowheads="1"/>
          </p:cNvSpPr>
          <p:nvPr/>
        </p:nvSpPr>
        <p:spPr bwMode="auto">
          <a:xfrm>
            <a:off x="4151313" y="56038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7" name="Oval 77"/>
          <p:cNvSpPr>
            <a:spLocks noChangeArrowheads="1"/>
          </p:cNvSpPr>
          <p:nvPr/>
        </p:nvSpPr>
        <p:spPr bwMode="auto">
          <a:xfrm>
            <a:off x="5256213" y="5935663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8" name="Oval 78"/>
          <p:cNvSpPr>
            <a:spLocks noChangeArrowheads="1"/>
          </p:cNvSpPr>
          <p:nvPr/>
        </p:nvSpPr>
        <p:spPr bwMode="auto">
          <a:xfrm>
            <a:off x="6178550" y="5505450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9" name="Text Box 95"/>
          <p:cNvSpPr txBox="1">
            <a:spLocks noChangeArrowheads="1"/>
          </p:cNvSpPr>
          <p:nvPr/>
        </p:nvSpPr>
        <p:spPr bwMode="auto">
          <a:xfrm>
            <a:off x="2324100" y="6069013"/>
            <a:ext cx="18293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Alice’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 mail server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000" name="Text Box 96"/>
          <p:cNvSpPr txBox="1">
            <a:spLocks noChangeArrowheads="1"/>
          </p:cNvSpPr>
          <p:nvPr/>
        </p:nvSpPr>
        <p:spPr bwMode="auto">
          <a:xfrm>
            <a:off x="4598988" y="6132513"/>
            <a:ext cx="17414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Bob’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 mail server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7002" name="Group 170"/>
          <p:cNvGrpSpPr>
            <a:grpSpLocks/>
          </p:cNvGrpSpPr>
          <p:nvPr/>
        </p:nvGrpSpPr>
        <p:grpSpPr bwMode="auto">
          <a:xfrm>
            <a:off x="6694488" y="5033963"/>
            <a:ext cx="890587" cy="828675"/>
            <a:chOff x="-44" y="1473"/>
            <a:chExt cx="981" cy="1105"/>
          </a:xfrm>
        </p:grpSpPr>
        <p:pic>
          <p:nvPicPr>
            <p:cNvPr id="127005" name="Picture 17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006" name="Freeform 17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7003" name="Rectangle 115"/>
          <p:cNvSpPr>
            <a:spLocks noChangeArrowheads="1"/>
          </p:cNvSpPr>
          <p:nvPr/>
        </p:nvSpPr>
        <p:spPr bwMode="auto">
          <a:xfrm>
            <a:off x="6731000" y="4849813"/>
            <a:ext cx="604837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004" name="Text Box 116"/>
          <p:cNvSpPr txBox="1">
            <a:spLocks noChangeArrowheads="1"/>
          </p:cNvSpPr>
          <p:nvPr/>
        </p:nvSpPr>
        <p:spPr bwMode="auto">
          <a:xfrm>
            <a:off x="6672263" y="4808538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5"/>
          <a:srcRect l="2784" t="7488" r="79529" b="51661"/>
          <a:stretch/>
        </p:blipFill>
        <p:spPr>
          <a:xfrm>
            <a:off x="274580" y="4832428"/>
            <a:ext cx="704199" cy="100590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5"/>
          <a:srcRect l="75203" r="3135" b="51661"/>
          <a:stretch/>
        </p:blipFill>
        <p:spPr>
          <a:xfrm>
            <a:off x="7817167" y="4797423"/>
            <a:ext cx="815938" cy="11260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02" grpId="0" animBg="1"/>
      <p:bldP spid="127103" grpId="0"/>
      <p:bldP spid="126990" grpId="0" animBg="1"/>
      <p:bldP spid="126991" grpId="0" animBg="1"/>
      <p:bldP spid="126992" grpId="0" animBg="1"/>
      <p:bldP spid="126993" grpId="0" animBg="1"/>
      <p:bldP spid="126994" grpId="0" animBg="1"/>
      <p:bldP spid="126995" grpId="0" animBg="1"/>
      <p:bldP spid="126996" grpId="0" animBg="1"/>
      <p:bldP spid="126997" grpId="0" animBg="1"/>
      <p:bldP spid="126998" grpId="0" animBg="1"/>
      <p:bldP spid="126999" grpId="0"/>
      <p:bldP spid="127000" grpId="0"/>
      <p:bldP spid="127003" grpId="0" animBg="1"/>
      <p:bldP spid="12700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01613"/>
            <a:ext cx="7772400" cy="903287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Sample SMTP interaction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pic>
        <p:nvPicPr>
          <p:cNvPr id="129027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854075"/>
            <a:ext cx="54848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Rectangle 3"/>
          <p:cNvSpPr>
            <a:spLocks noChangeArrowheads="1"/>
          </p:cNvSpPr>
          <p:nvPr/>
        </p:nvSpPr>
        <p:spPr bwMode="auto">
          <a:xfrm>
            <a:off x="0" y="1273175"/>
            <a:ext cx="88709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220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HELO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 Hello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, pleased to meet you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MAIL FROM: &lt;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alice@crepes.fr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alice@crepes.fr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... Sender 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RCPT TO: &lt;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bob@hamburger.edu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bob@hamburger.edu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... Recipient 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354 Enter mail, end with "." on a line by itself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Do you like ketchup?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How about pickles?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Message accepted for delivery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QUIT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221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closing connection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61925"/>
            <a:ext cx="7772400" cy="11430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SMTP: final words</a:t>
            </a:r>
          </a:p>
        </p:txBody>
      </p:sp>
      <p:sp>
        <p:nvSpPr>
          <p:cNvPr id="13312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1650" y="1555750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SMTP uses persistent connections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 requires message (header &amp; body) to be in 7-bit ASCII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 server uses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CRLF.CRLF</a:t>
            </a:r>
            <a:r>
              <a:rPr lang="en-US" altLang="en-US" sz="2400" dirty="0">
                <a:latin typeface="Calibri"/>
                <a:ea typeface="ＭＳ Ｐゴシック" charset="-128"/>
              </a:rPr>
              <a:t> to determine end of message</a:t>
            </a:r>
          </a:p>
        </p:txBody>
      </p:sp>
      <p:sp>
        <p:nvSpPr>
          <p:cNvPr id="13312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511300"/>
            <a:ext cx="3810000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comparison with HTTP: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Calibri"/>
                <a:ea typeface="ＭＳ Ｐゴシック" charset="-128"/>
              </a:rPr>
              <a:t>HTTP: pull</a:t>
            </a:r>
          </a:p>
          <a:p>
            <a:pPr>
              <a:spcAft>
                <a:spcPct val="50000"/>
              </a:spcAft>
            </a:pPr>
            <a:r>
              <a:rPr lang="en-US" altLang="en-US" sz="2400" dirty="0">
                <a:latin typeface="Calibri"/>
                <a:ea typeface="ＭＳ Ｐゴシック" charset="-128"/>
              </a:rPr>
              <a:t>SMTP: push</a:t>
            </a:r>
          </a:p>
          <a:p>
            <a:pPr>
              <a:spcAft>
                <a:spcPct val="50000"/>
              </a:spcAft>
            </a:pPr>
            <a:r>
              <a:rPr lang="en-US" altLang="en-US" sz="2400" dirty="0">
                <a:latin typeface="Calibri"/>
                <a:ea typeface="ＭＳ Ｐゴシック" charset="-128"/>
              </a:rPr>
              <a:t>both have ASCII command/response interaction, status codes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HTTP: each object encapsulated in its own response message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SMTP: multiple objects sent in multipart message</a:t>
            </a:r>
          </a:p>
        </p:txBody>
      </p:sp>
      <p:pic>
        <p:nvPicPr>
          <p:cNvPr id="133126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68375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Mail message format</a:t>
            </a:r>
            <a:endParaRPr lang="en-US" altLang="en-US">
              <a:ea typeface="ＭＳ Ｐゴシック" charset="-128"/>
            </a:endParaRPr>
          </a:p>
        </p:txBody>
      </p:sp>
      <p:sp>
        <p:nvSpPr>
          <p:cNvPr id="13517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927475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ea typeface="ＭＳ Ｐゴシック" charset="-128"/>
              </a:rPr>
              <a:t>SMTP: protocol for exchanging email messages</a:t>
            </a:r>
          </a:p>
          <a:p>
            <a:pPr>
              <a:buFont typeface="Wingdings" charset="2"/>
              <a:buNone/>
            </a:pPr>
            <a:r>
              <a:rPr lang="en-US" altLang="en-US" sz="2400" dirty="0">
                <a:ea typeface="ＭＳ Ｐゴシック" charset="-128"/>
              </a:rPr>
              <a:t>RFC 822: standard for text message format:</a:t>
            </a:r>
          </a:p>
          <a:p>
            <a:r>
              <a:rPr lang="en-US" altLang="en-US" sz="2400" dirty="0">
                <a:ea typeface="ＭＳ Ｐゴシック" charset="-128"/>
              </a:rPr>
              <a:t>header lines, e.g.,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To: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From: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Subject:</a:t>
            </a:r>
          </a:p>
          <a:p>
            <a:pPr lvl="1">
              <a:buFont typeface="Wingdings" charset="2"/>
              <a:buNone/>
            </a:pPr>
            <a:r>
              <a:rPr lang="en-US" altLang="en-US" i="1" dirty="0">
                <a:solidFill>
                  <a:srgbClr val="FF0000"/>
                </a:solidFill>
                <a:ea typeface="ＭＳ Ｐゴシック" charset="-128"/>
              </a:rPr>
              <a:t>different</a:t>
            </a:r>
            <a:r>
              <a:rPr lang="en-US" altLang="en-US" i="1" dirty="0">
                <a:solidFill>
                  <a:srgbClr val="66FFCC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ea typeface="ＭＳ Ｐゴシック" charset="-128"/>
              </a:rPr>
              <a:t>from </a:t>
            </a:r>
            <a:r>
              <a:rPr lang="en-US" altLang="en-US" sz="2200" dirty="0">
                <a:ea typeface="ＭＳ Ｐゴシック" charset="-128"/>
              </a:rPr>
              <a:t>SMTP MAIL FROM, RCPT TO:</a:t>
            </a:r>
            <a:r>
              <a:rPr lang="en-US" altLang="en-US" dirty="0">
                <a:ea typeface="ＭＳ Ｐゴシック" charset="-128"/>
              </a:rPr>
              <a:t> commands!</a:t>
            </a:r>
          </a:p>
          <a:p>
            <a:r>
              <a:rPr lang="en-US" altLang="en-US" sz="2400" dirty="0">
                <a:ea typeface="ＭＳ Ｐゴシック" charset="-128"/>
              </a:rPr>
              <a:t>Body: the </a:t>
            </a:r>
            <a:r>
              <a:rPr lang="ja-JP" altLang="en-US" sz="2400">
                <a:ea typeface="ＭＳ Ｐゴシック" charset="-128"/>
              </a:rPr>
              <a:t>“</a:t>
            </a:r>
            <a:r>
              <a:rPr lang="en-US" altLang="ja-JP" sz="2400" dirty="0">
                <a:ea typeface="ＭＳ Ｐゴシック" charset="-128"/>
              </a:rPr>
              <a:t>message</a:t>
            </a:r>
            <a:r>
              <a:rPr lang="ja-JP" altLang="en-US" sz="2400">
                <a:ea typeface="ＭＳ Ｐゴシック" charset="-128"/>
              </a:rPr>
              <a:t>”</a:t>
            </a:r>
            <a:r>
              <a:rPr lang="en-US" altLang="ja-JP" sz="2400" dirty="0">
                <a:ea typeface="ＭＳ Ｐゴシック" charset="-128"/>
              </a:rPr>
              <a:t> 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ASCII characters only</a:t>
            </a: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4978400" y="1892300"/>
            <a:ext cx="28321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header</a:t>
            </a:r>
          </a:p>
        </p:txBody>
      </p:sp>
      <p:sp>
        <p:nvSpPr>
          <p:cNvPr id="135174" name="Rectangle 7"/>
          <p:cNvSpPr>
            <a:spLocks noChangeArrowheads="1"/>
          </p:cNvSpPr>
          <p:nvPr/>
        </p:nvSpPr>
        <p:spPr bwMode="auto">
          <a:xfrm>
            <a:off x="4978400" y="2705100"/>
            <a:ext cx="2832100" cy="1739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body</a:t>
            </a:r>
          </a:p>
        </p:txBody>
      </p:sp>
      <p:sp>
        <p:nvSpPr>
          <p:cNvPr id="135175" name="Rectangle 9"/>
          <p:cNvSpPr>
            <a:spLocks noChangeArrowheads="1"/>
          </p:cNvSpPr>
          <p:nvPr/>
        </p:nvSpPr>
        <p:spPr bwMode="auto">
          <a:xfrm>
            <a:off x="4775200" y="1778000"/>
            <a:ext cx="3238500" cy="307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5176" name="Line 10"/>
          <p:cNvSpPr>
            <a:spLocks noChangeShapeType="1"/>
          </p:cNvSpPr>
          <p:nvPr/>
        </p:nvSpPr>
        <p:spPr bwMode="auto">
          <a:xfrm flipV="1">
            <a:off x="3162300" y="2159000"/>
            <a:ext cx="1765300" cy="1016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177" name="Line 11"/>
          <p:cNvSpPr>
            <a:spLocks noChangeShapeType="1"/>
          </p:cNvSpPr>
          <p:nvPr/>
        </p:nvSpPr>
        <p:spPr bwMode="auto">
          <a:xfrm flipV="1">
            <a:off x="3009900" y="3327400"/>
            <a:ext cx="1905000" cy="187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178" name="Text Box 13"/>
          <p:cNvSpPr txBox="1">
            <a:spLocks noChangeArrowheads="1"/>
          </p:cNvSpPr>
          <p:nvPr/>
        </p:nvSpPr>
        <p:spPr bwMode="auto">
          <a:xfrm>
            <a:off x="8158328" y="2112963"/>
            <a:ext cx="7537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blank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line</a:t>
            </a:r>
          </a:p>
        </p:txBody>
      </p:sp>
      <p:sp>
        <p:nvSpPr>
          <p:cNvPr id="135179" name="Line 14"/>
          <p:cNvSpPr>
            <a:spLocks noChangeShapeType="1"/>
          </p:cNvSpPr>
          <p:nvPr/>
        </p:nvSpPr>
        <p:spPr bwMode="auto">
          <a:xfrm flipH="1">
            <a:off x="7251700" y="2552700"/>
            <a:ext cx="96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180" name="Picture 1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12813"/>
            <a:ext cx="4570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55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55588"/>
            <a:ext cx="7772400" cy="893762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Mail access protocols</a:t>
            </a:r>
          </a:p>
        </p:txBody>
      </p:sp>
      <p:sp>
        <p:nvSpPr>
          <p:cNvPr id="1372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1025" y="3230563"/>
            <a:ext cx="7381875" cy="22098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altLang="en-US" sz="2400" dirty="0">
                <a:solidFill>
                  <a:srgbClr val="CC0000"/>
                </a:solidFill>
                <a:ea typeface="ＭＳ Ｐゴシック" charset="-128"/>
              </a:rPr>
              <a:t>SMTP:</a:t>
            </a:r>
            <a:r>
              <a:rPr lang="en-US" altLang="en-US" sz="2400" dirty="0">
                <a:ea typeface="ＭＳ Ｐゴシック" charset="-128"/>
              </a:rPr>
              <a:t> delivery/storage to receiver’</a:t>
            </a:r>
            <a:r>
              <a:rPr lang="en-US" altLang="ja-JP" sz="2400" dirty="0">
                <a:ea typeface="ＭＳ Ｐゴシック" charset="-128"/>
              </a:rPr>
              <a:t>s server</a:t>
            </a:r>
          </a:p>
          <a:p>
            <a:r>
              <a:rPr lang="en-US" altLang="en-US" sz="2400" dirty="0">
                <a:ea typeface="ＭＳ Ｐゴシック" charset="-128"/>
              </a:rPr>
              <a:t>mail access protocol: retrieval from server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POP:</a:t>
            </a:r>
            <a:r>
              <a:rPr lang="en-US" altLang="en-US" sz="2200" dirty="0">
                <a:ea typeface="ＭＳ Ｐゴシック" charset="-128"/>
              </a:rPr>
              <a:t> Post Office Protocol [RFC 1939]: authorization, download 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IMAP:</a:t>
            </a:r>
            <a:r>
              <a:rPr lang="en-US" altLang="en-US" sz="2200" dirty="0">
                <a:ea typeface="ＭＳ Ｐゴシック" charset="-128"/>
              </a:rPr>
              <a:t> Internet Mail Access Protocol [RFC 1730]: more features, including manipulation of stored messages on server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HTTP:</a:t>
            </a:r>
            <a:r>
              <a:rPr lang="en-US" altLang="en-US" sz="2200" dirty="0">
                <a:ea typeface="ＭＳ Ｐゴシック" charset="-128"/>
              </a:rPr>
              <a:t> </a:t>
            </a:r>
            <a:r>
              <a:rPr lang="en-US" altLang="en-US" sz="2200" dirty="0" err="1">
                <a:ea typeface="ＭＳ Ｐゴシック" charset="-128"/>
              </a:rPr>
              <a:t>gmail</a:t>
            </a:r>
            <a:r>
              <a:rPr lang="en-US" altLang="en-US" sz="2200" dirty="0">
                <a:ea typeface="ＭＳ Ｐゴシック" charset="-128"/>
              </a:rPr>
              <a:t>, Hotmail, Yahoo! Mail, etc.</a:t>
            </a:r>
          </a:p>
          <a:p>
            <a:pPr lvl="1"/>
            <a:endParaRPr lang="en-US" altLang="en-US" sz="2200" dirty="0">
              <a:ea typeface="ＭＳ Ｐゴシック" charset="-128"/>
            </a:endParaRPr>
          </a:p>
        </p:txBody>
      </p:sp>
      <p:grpSp>
        <p:nvGrpSpPr>
          <p:cNvPr id="137219" name="Group 133"/>
          <p:cNvGrpSpPr>
            <a:grpSpLocks/>
          </p:cNvGrpSpPr>
          <p:nvPr/>
        </p:nvGrpSpPr>
        <p:grpSpPr bwMode="auto">
          <a:xfrm>
            <a:off x="2962275" y="1577975"/>
            <a:ext cx="511175" cy="693738"/>
            <a:chOff x="4140" y="429"/>
            <a:chExt cx="1425" cy="2396"/>
          </a:xfrm>
        </p:grpSpPr>
        <p:sp>
          <p:nvSpPr>
            <p:cNvPr id="137311" name="Freeform 13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2" name="Rectangle 135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13" name="Freeform 13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4" name="Freeform 13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5" name="Rectangle 138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16" name="Group 13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37341" name="AutoShape 140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42" name="AutoShape 141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17" name="Rectangle 142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18" name="Group 14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37339" name="AutoShape 144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40" name="AutoShape 145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19" name="Rectangle 146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0" name="Rectangle 147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21" name="Group 14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37337" name="AutoShape 149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38" name="AutoShape 150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22" name="Freeform 15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323" name="Group 15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37335" name="AutoShape 153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36" name="AutoShape 154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24" name="Rectangle 155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5" name="Freeform 15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6" name="Freeform 15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7" name="Oval 158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8" name="Freeform 15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9" name="AutoShape 160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0" name="AutoShape 161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1" name="Oval 162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2" name="Oval 163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3" name="Oval 164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4" name="Rectangle 165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37220" name="Group 100"/>
          <p:cNvGrpSpPr>
            <a:grpSpLocks/>
          </p:cNvGrpSpPr>
          <p:nvPr/>
        </p:nvGrpSpPr>
        <p:grpSpPr bwMode="auto">
          <a:xfrm>
            <a:off x="4648200" y="1587500"/>
            <a:ext cx="511175" cy="693738"/>
            <a:chOff x="4140" y="429"/>
            <a:chExt cx="1425" cy="2396"/>
          </a:xfrm>
        </p:grpSpPr>
        <p:sp>
          <p:nvSpPr>
            <p:cNvPr id="137279" name="Freeform 10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0" name="Rectangle 102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81" name="Freeform 10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2" name="Freeform 10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3" name="Rectangle 105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4" name="Group 10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37309" name="AutoShape 10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10" name="AutoShape 108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85" name="Rectangle 109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6" name="Group 11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37307" name="AutoShape 111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8" name="AutoShape 112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87" name="Rectangle 113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88" name="Rectangle 114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9" name="Group 11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37305" name="AutoShape 116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6" name="AutoShape 117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90" name="Freeform 11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291" name="Group 11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37303" name="AutoShape 120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4" name="AutoShape 121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92" name="Rectangle 122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3" name="Freeform 12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4" name="Freeform 12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5" name="Oval 125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6" name="Freeform 12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7" name="AutoShape 127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8" name="AutoShape 128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9" name="Oval 129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0" name="Oval 130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1" name="Oval 131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2" name="Rectangle 132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37221" name="Picture 9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9636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4" name="Group 158"/>
          <p:cNvGrpSpPr>
            <a:grpSpLocks/>
          </p:cNvGrpSpPr>
          <p:nvPr/>
        </p:nvGrpSpPr>
        <p:grpSpPr bwMode="auto">
          <a:xfrm>
            <a:off x="2841626" y="1987551"/>
            <a:ext cx="1346201" cy="1133476"/>
            <a:chOff x="1824" y="1206"/>
            <a:chExt cx="848" cy="714"/>
          </a:xfrm>
        </p:grpSpPr>
        <p:sp>
          <p:nvSpPr>
            <p:cNvPr id="137263" name="Text Box 95"/>
            <p:cNvSpPr txBox="1">
              <a:spLocks noChangeArrowheads="1"/>
            </p:cNvSpPr>
            <p:nvPr/>
          </p:nvSpPr>
          <p:spPr bwMode="auto">
            <a:xfrm>
              <a:off x="1824" y="1583"/>
              <a:ext cx="848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Sender’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 mail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64" name="Group 157"/>
            <p:cNvGrpSpPr>
              <a:grpSpLocks/>
            </p:cNvGrpSpPr>
            <p:nvPr/>
          </p:nvGrpSpPr>
          <p:grpSpPr bwMode="auto">
            <a:xfrm>
              <a:off x="1992" y="1206"/>
              <a:ext cx="510" cy="354"/>
              <a:chOff x="2070" y="2004"/>
              <a:chExt cx="510" cy="354"/>
            </a:xfrm>
          </p:grpSpPr>
          <p:sp>
            <p:nvSpPr>
              <p:cNvPr id="137265" name="Rectangle 94"/>
              <p:cNvSpPr>
                <a:spLocks noChangeArrowheads="1"/>
              </p:cNvSpPr>
              <p:nvPr/>
            </p:nvSpPr>
            <p:spPr bwMode="auto">
              <a:xfrm>
                <a:off x="2070" y="2004"/>
                <a:ext cx="510" cy="354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66" name="Rectangle 96"/>
              <p:cNvSpPr>
                <a:spLocks noChangeArrowheads="1"/>
              </p:cNvSpPr>
              <p:nvPr/>
            </p:nvSpPr>
            <p:spPr bwMode="auto">
              <a:xfrm>
                <a:off x="2094" y="2076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67" name="Line 97"/>
              <p:cNvSpPr>
                <a:spLocks noChangeShapeType="1"/>
              </p:cNvSpPr>
              <p:nvPr/>
            </p:nvSpPr>
            <p:spPr bwMode="auto">
              <a:xfrm>
                <a:off x="2143" y="2104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68" name="Line 98"/>
              <p:cNvSpPr>
                <a:spLocks noChangeShapeType="1"/>
              </p:cNvSpPr>
              <p:nvPr/>
            </p:nvSpPr>
            <p:spPr bwMode="auto">
              <a:xfrm>
                <a:off x="2252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69" name="Line 99"/>
              <p:cNvSpPr>
                <a:spLocks noChangeShapeType="1"/>
              </p:cNvSpPr>
              <p:nvPr/>
            </p:nvSpPr>
            <p:spPr bwMode="auto">
              <a:xfrm>
                <a:off x="2307" y="2105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0" name="Line 100"/>
              <p:cNvSpPr>
                <a:spLocks noChangeShapeType="1"/>
              </p:cNvSpPr>
              <p:nvPr/>
            </p:nvSpPr>
            <p:spPr bwMode="auto">
              <a:xfrm>
                <a:off x="2364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1" name="Line 101"/>
              <p:cNvSpPr>
                <a:spLocks noChangeShapeType="1"/>
              </p:cNvSpPr>
              <p:nvPr/>
            </p:nvSpPr>
            <p:spPr bwMode="auto">
              <a:xfrm>
                <a:off x="2425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2" name="Line 102"/>
              <p:cNvSpPr>
                <a:spLocks noChangeShapeType="1"/>
              </p:cNvSpPr>
              <p:nvPr/>
            </p:nvSpPr>
            <p:spPr bwMode="auto">
              <a:xfrm>
                <a:off x="2481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3" name="Line 103"/>
              <p:cNvSpPr>
                <a:spLocks noChangeShapeType="1"/>
              </p:cNvSpPr>
              <p:nvPr/>
            </p:nvSpPr>
            <p:spPr bwMode="auto">
              <a:xfrm>
                <a:off x="2196" y="2104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4" name="Rectangle 104"/>
              <p:cNvSpPr>
                <a:spLocks noChangeArrowheads="1"/>
              </p:cNvSpPr>
              <p:nvPr/>
            </p:nvSpPr>
            <p:spPr bwMode="auto">
              <a:xfrm>
                <a:off x="2102" y="2243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5" name="Rectangle 105"/>
              <p:cNvSpPr>
                <a:spLocks noChangeArrowheads="1"/>
              </p:cNvSpPr>
              <p:nvPr/>
            </p:nvSpPr>
            <p:spPr bwMode="auto">
              <a:xfrm>
                <a:off x="2188" y="2243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6" name="Rectangle 106"/>
              <p:cNvSpPr>
                <a:spLocks noChangeArrowheads="1"/>
              </p:cNvSpPr>
              <p:nvPr/>
            </p:nvSpPr>
            <p:spPr bwMode="auto">
              <a:xfrm>
                <a:off x="2274" y="2242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7" name="Rectangle 107"/>
              <p:cNvSpPr>
                <a:spLocks noChangeArrowheads="1"/>
              </p:cNvSpPr>
              <p:nvPr/>
            </p:nvSpPr>
            <p:spPr bwMode="auto">
              <a:xfrm>
                <a:off x="2371" y="2240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8" name="Rectangle 108"/>
              <p:cNvSpPr>
                <a:spLocks noChangeArrowheads="1"/>
              </p:cNvSpPr>
              <p:nvPr/>
            </p:nvSpPr>
            <p:spPr bwMode="auto">
              <a:xfrm>
                <a:off x="2467" y="2240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137225" name="Text Box 121"/>
          <p:cNvSpPr txBox="1">
            <a:spLocks noChangeArrowheads="1"/>
          </p:cNvSpPr>
          <p:nvPr/>
        </p:nvSpPr>
        <p:spPr bwMode="auto">
          <a:xfrm>
            <a:off x="2075690" y="1466850"/>
            <a:ext cx="780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SMTP</a:t>
            </a:r>
          </a:p>
        </p:txBody>
      </p:sp>
      <p:sp>
        <p:nvSpPr>
          <p:cNvPr id="137226" name="Rectangle 153"/>
          <p:cNvSpPr>
            <a:spLocks noChangeArrowheads="1"/>
          </p:cNvSpPr>
          <p:nvPr/>
        </p:nvSpPr>
        <p:spPr bwMode="auto">
          <a:xfrm>
            <a:off x="3781425" y="1457325"/>
            <a:ext cx="8572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7227" name="Text Box 154"/>
          <p:cNvSpPr txBox="1">
            <a:spLocks noChangeArrowheads="1"/>
          </p:cNvSpPr>
          <p:nvPr/>
        </p:nvSpPr>
        <p:spPr bwMode="auto">
          <a:xfrm>
            <a:off x="3677477" y="1477963"/>
            <a:ext cx="780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SMTP</a:t>
            </a:r>
          </a:p>
        </p:txBody>
      </p:sp>
      <p:sp>
        <p:nvSpPr>
          <p:cNvPr id="137228" name="Text Box 156"/>
          <p:cNvSpPr txBox="1">
            <a:spLocks noChangeArrowheads="1"/>
          </p:cNvSpPr>
          <p:nvPr/>
        </p:nvSpPr>
        <p:spPr bwMode="auto">
          <a:xfrm>
            <a:off x="5484813" y="1308100"/>
            <a:ext cx="1511300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mail access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protocol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7229" name="Text Box 160"/>
          <p:cNvSpPr txBox="1">
            <a:spLocks noChangeArrowheads="1"/>
          </p:cNvSpPr>
          <p:nvPr/>
        </p:nvSpPr>
        <p:spPr bwMode="auto">
          <a:xfrm>
            <a:off x="4404764" y="2598738"/>
            <a:ext cx="147271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Receiver’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 mail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grpSp>
        <p:nvGrpSpPr>
          <p:cNvPr id="137230" name="Group 161"/>
          <p:cNvGrpSpPr>
            <a:grpSpLocks/>
          </p:cNvGrpSpPr>
          <p:nvPr/>
        </p:nvGrpSpPr>
        <p:grpSpPr bwMode="auto">
          <a:xfrm>
            <a:off x="4800600" y="2000250"/>
            <a:ext cx="809625" cy="561975"/>
            <a:chOff x="2070" y="2004"/>
            <a:chExt cx="510" cy="354"/>
          </a:xfrm>
        </p:grpSpPr>
        <p:sp>
          <p:nvSpPr>
            <p:cNvPr id="137249" name="Rectangle 162"/>
            <p:cNvSpPr>
              <a:spLocks noChangeArrowheads="1"/>
            </p:cNvSpPr>
            <p:nvPr/>
          </p:nvSpPr>
          <p:spPr bwMode="auto">
            <a:xfrm>
              <a:off x="2070" y="2004"/>
              <a:ext cx="510" cy="354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0" name="Rectangle 163"/>
            <p:cNvSpPr>
              <a:spLocks noChangeArrowheads="1"/>
            </p:cNvSpPr>
            <p:nvPr/>
          </p:nvSpPr>
          <p:spPr bwMode="auto">
            <a:xfrm>
              <a:off x="2094" y="207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1" name="Line 164"/>
            <p:cNvSpPr>
              <a:spLocks noChangeShapeType="1"/>
            </p:cNvSpPr>
            <p:nvPr/>
          </p:nvSpPr>
          <p:spPr bwMode="auto">
            <a:xfrm>
              <a:off x="2143" y="21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2" name="Line 165"/>
            <p:cNvSpPr>
              <a:spLocks noChangeShapeType="1"/>
            </p:cNvSpPr>
            <p:nvPr/>
          </p:nvSpPr>
          <p:spPr bwMode="auto">
            <a:xfrm>
              <a:off x="2252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3" name="Line 166"/>
            <p:cNvSpPr>
              <a:spLocks noChangeShapeType="1"/>
            </p:cNvSpPr>
            <p:nvPr/>
          </p:nvSpPr>
          <p:spPr bwMode="auto">
            <a:xfrm>
              <a:off x="2307" y="210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4" name="Line 167"/>
            <p:cNvSpPr>
              <a:spLocks noChangeShapeType="1"/>
            </p:cNvSpPr>
            <p:nvPr/>
          </p:nvSpPr>
          <p:spPr bwMode="auto">
            <a:xfrm>
              <a:off x="2364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5" name="Line 168"/>
            <p:cNvSpPr>
              <a:spLocks noChangeShapeType="1"/>
            </p:cNvSpPr>
            <p:nvPr/>
          </p:nvSpPr>
          <p:spPr bwMode="auto">
            <a:xfrm>
              <a:off x="2425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6" name="Line 169"/>
            <p:cNvSpPr>
              <a:spLocks noChangeShapeType="1"/>
            </p:cNvSpPr>
            <p:nvPr/>
          </p:nvSpPr>
          <p:spPr bwMode="auto">
            <a:xfrm>
              <a:off x="2481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7" name="Line 170"/>
            <p:cNvSpPr>
              <a:spLocks noChangeShapeType="1"/>
            </p:cNvSpPr>
            <p:nvPr/>
          </p:nvSpPr>
          <p:spPr bwMode="auto">
            <a:xfrm>
              <a:off x="2196" y="21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8" name="Rectangle 171"/>
            <p:cNvSpPr>
              <a:spLocks noChangeArrowheads="1"/>
            </p:cNvSpPr>
            <p:nvPr/>
          </p:nvSpPr>
          <p:spPr bwMode="auto">
            <a:xfrm>
              <a:off x="2102" y="224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9" name="Rectangle 172"/>
            <p:cNvSpPr>
              <a:spLocks noChangeArrowheads="1"/>
            </p:cNvSpPr>
            <p:nvPr/>
          </p:nvSpPr>
          <p:spPr bwMode="auto">
            <a:xfrm>
              <a:off x="2188" y="224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0" name="Rectangle 173"/>
            <p:cNvSpPr>
              <a:spLocks noChangeArrowheads="1"/>
            </p:cNvSpPr>
            <p:nvPr/>
          </p:nvSpPr>
          <p:spPr bwMode="auto">
            <a:xfrm>
              <a:off x="2274" y="224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1" name="Rectangle 174"/>
            <p:cNvSpPr>
              <a:spLocks noChangeArrowheads="1"/>
            </p:cNvSpPr>
            <p:nvPr/>
          </p:nvSpPr>
          <p:spPr bwMode="auto">
            <a:xfrm>
              <a:off x="2371" y="224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2" name="Rectangle 175"/>
            <p:cNvSpPr>
              <a:spLocks noChangeArrowheads="1"/>
            </p:cNvSpPr>
            <p:nvPr/>
          </p:nvSpPr>
          <p:spPr bwMode="auto">
            <a:xfrm>
              <a:off x="2467" y="224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sp>
        <p:nvSpPr>
          <p:cNvPr id="137233" name="Line 94"/>
          <p:cNvSpPr>
            <a:spLocks noChangeShapeType="1"/>
          </p:cNvSpPr>
          <p:nvPr/>
        </p:nvSpPr>
        <p:spPr bwMode="auto">
          <a:xfrm>
            <a:off x="2003425" y="1905000"/>
            <a:ext cx="9032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4" name="Line 95"/>
          <p:cNvSpPr>
            <a:spLocks noChangeShapeType="1"/>
          </p:cNvSpPr>
          <p:nvPr/>
        </p:nvSpPr>
        <p:spPr bwMode="auto">
          <a:xfrm>
            <a:off x="3633788" y="1901825"/>
            <a:ext cx="903287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5" name="Line 96"/>
          <p:cNvSpPr>
            <a:spLocks noChangeShapeType="1"/>
          </p:cNvSpPr>
          <p:nvPr/>
        </p:nvSpPr>
        <p:spPr bwMode="auto">
          <a:xfrm>
            <a:off x="5253038" y="1898650"/>
            <a:ext cx="1697037" cy="158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6" name="Text Box 156"/>
          <p:cNvSpPr txBox="1">
            <a:spLocks noChangeArrowheads="1"/>
          </p:cNvSpPr>
          <p:nvPr/>
        </p:nvSpPr>
        <p:spPr bwMode="auto">
          <a:xfrm>
            <a:off x="5800112" y="1927225"/>
            <a:ext cx="1131527" cy="5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(e.g.,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POP,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        IMAP</a:t>
            </a: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)</a:t>
            </a:r>
          </a:p>
        </p:txBody>
      </p:sp>
      <p:grpSp>
        <p:nvGrpSpPr>
          <p:cNvPr id="137237" name="Group 166"/>
          <p:cNvGrpSpPr>
            <a:grpSpLocks/>
          </p:cNvGrpSpPr>
          <p:nvPr/>
        </p:nvGrpSpPr>
        <p:grpSpPr bwMode="auto">
          <a:xfrm>
            <a:off x="1085850" y="1419225"/>
            <a:ext cx="893763" cy="1054100"/>
            <a:chOff x="3586" y="550"/>
            <a:chExt cx="563" cy="664"/>
          </a:xfrm>
        </p:grpSpPr>
        <p:grpSp>
          <p:nvGrpSpPr>
            <p:cNvPr id="137244" name="Group 167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37247" name="Picture 1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8" name="Freeform 16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724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46" name="Text Box 116"/>
            <p:cNvSpPr txBox="1">
              <a:spLocks noChangeArrowheads="1"/>
            </p:cNvSpPr>
            <p:nvPr/>
          </p:nvSpPr>
          <p:spPr bwMode="auto">
            <a:xfrm>
              <a:off x="3586" y="550"/>
              <a:ext cx="41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37238" name="Group 172"/>
          <p:cNvGrpSpPr>
            <a:grpSpLocks/>
          </p:cNvGrpSpPr>
          <p:nvPr/>
        </p:nvGrpSpPr>
        <p:grpSpPr bwMode="auto">
          <a:xfrm>
            <a:off x="6986588" y="1422400"/>
            <a:ext cx="893762" cy="1054100"/>
            <a:chOff x="3586" y="550"/>
            <a:chExt cx="563" cy="664"/>
          </a:xfrm>
        </p:grpSpPr>
        <p:grpSp>
          <p:nvGrpSpPr>
            <p:cNvPr id="137239" name="Group 173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37242" name="Picture 1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3" name="Freeform 17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724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41" name="Text Box 116"/>
            <p:cNvSpPr txBox="1">
              <a:spLocks noChangeArrowheads="1"/>
            </p:cNvSpPr>
            <p:nvPr/>
          </p:nvSpPr>
          <p:spPr bwMode="auto">
            <a:xfrm>
              <a:off x="3586" y="550"/>
              <a:ext cx="41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/>
          <a:srcRect l="2784" t="7488" r="79529" b="51661"/>
          <a:stretch/>
        </p:blipFill>
        <p:spPr>
          <a:xfrm>
            <a:off x="337763" y="1515078"/>
            <a:ext cx="704199" cy="1005905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5"/>
          <a:srcRect l="75203" r="3135" b="51661"/>
          <a:stretch/>
        </p:blipFill>
        <p:spPr>
          <a:xfrm>
            <a:off x="7880350" y="1480073"/>
            <a:ext cx="815938" cy="11260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5" grpId="0"/>
      <p:bldP spid="137228" grpId="0"/>
      <p:bldP spid="137233" grpId="0" animBg="1"/>
      <p:bldP spid="137235" grpId="0" animBg="1"/>
      <p:bldP spid="13723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259C5E-1005-29C6-D3BC-8C60FB3A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875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7B0DF7-46D9-3B4A-86CF-5E2ECCED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1" y="373001"/>
            <a:ext cx="1585241" cy="1121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CE0A5-D730-7643-9C5D-7E3DC144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0" y="1718771"/>
            <a:ext cx="1585241" cy="1121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E3B9B-6EDF-5044-80D6-83800953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60" y="817286"/>
            <a:ext cx="1585241" cy="1121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F8815-AB58-F440-BB6B-E220B0EA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82" y="2054568"/>
            <a:ext cx="1585241" cy="1121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A3E6A-401C-3842-A2DB-DD48AA1C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281" y="3914112"/>
            <a:ext cx="1585241" cy="1121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7A7C7-244F-6442-9E28-EE5E2A29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30" y="5259882"/>
            <a:ext cx="1585241" cy="1121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1EAB2-5C85-0343-A156-8DC9B44B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358397"/>
            <a:ext cx="1585241" cy="112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1D206-AA11-3149-82D1-F825AC65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522" y="5595679"/>
            <a:ext cx="1585241" cy="11215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0CE75-CA5A-EB40-9AC7-D541DCF5B417}"/>
              </a:ext>
            </a:extLst>
          </p:cNvPr>
          <p:cNvCxnSpPr>
            <a:cxnSpLocks/>
          </p:cNvCxnSpPr>
          <p:nvPr/>
        </p:nvCxnSpPr>
        <p:spPr>
          <a:xfrm>
            <a:off x="1836361" y="1421844"/>
            <a:ext cx="428599" cy="8409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19F03B-1A9D-244D-A9DE-5372F7C57A44}"/>
              </a:ext>
            </a:extLst>
          </p:cNvPr>
          <p:cNvCxnSpPr>
            <a:cxnSpLocks/>
          </p:cNvCxnSpPr>
          <p:nvPr/>
        </p:nvCxnSpPr>
        <p:spPr>
          <a:xfrm flipV="1">
            <a:off x="1472339" y="1494546"/>
            <a:ext cx="294092" cy="34775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AB991D-805C-7A43-BF42-E3D42BA72731}"/>
              </a:ext>
            </a:extLst>
          </p:cNvPr>
          <p:cNvCxnSpPr>
            <a:cxnSpLocks/>
          </p:cNvCxnSpPr>
          <p:nvPr/>
        </p:nvCxnSpPr>
        <p:spPr>
          <a:xfrm flipH="1">
            <a:off x="4073471" y="4979873"/>
            <a:ext cx="170105" cy="50006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CFEB47-1A82-7C4D-BB4D-A5322EC95D79}"/>
              </a:ext>
            </a:extLst>
          </p:cNvPr>
          <p:cNvCxnSpPr>
            <a:cxnSpLocks/>
          </p:cNvCxnSpPr>
          <p:nvPr/>
        </p:nvCxnSpPr>
        <p:spPr>
          <a:xfrm>
            <a:off x="4259263" y="5009847"/>
            <a:ext cx="312737" cy="7638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B4991-3CF1-254D-8981-09C073ED59F7}"/>
              </a:ext>
            </a:extLst>
          </p:cNvPr>
          <p:cNvCxnSpPr>
            <a:cxnSpLocks/>
          </p:cNvCxnSpPr>
          <p:nvPr/>
        </p:nvCxnSpPr>
        <p:spPr>
          <a:xfrm>
            <a:off x="4314893" y="4979873"/>
            <a:ext cx="442899" cy="2800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44418E9-5BCC-A543-83B6-3C5AE2B7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40" y="228141"/>
            <a:ext cx="1883444" cy="14402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2F7E71-A3F7-EC44-9C75-834B89D6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001"/>
            <a:ext cx="1286417" cy="9837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F78197-52BB-2542-BAB8-47CDCABE8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901" y="3121957"/>
            <a:ext cx="2071788" cy="15843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7D4A3D-D79A-8544-B3F7-0D0EF95F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8" y="4146734"/>
            <a:ext cx="1415059" cy="108210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DA7F89-CD53-1244-98C3-64DDC24ACB44}"/>
              </a:ext>
            </a:extLst>
          </p:cNvPr>
          <p:cNvCxnSpPr>
            <a:cxnSpLocks/>
          </p:cNvCxnSpPr>
          <p:nvPr/>
        </p:nvCxnSpPr>
        <p:spPr>
          <a:xfrm>
            <a:off x="3533614" y="3121957"/>
            <a:ext cx="316587" cy="792155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4B42F0-6128-4A44-8CB3-D6E3C9B84BAA}"/>
              </a:ext>
            </a:extLst>
          </p:cNvPr>
          <p:cNvCxnSpPr>
            <a:cxnSpLocks/>
          </p:cNvCxnSpPr>
          <p:nvPr/>
        </p:nvCxnSpPr>
        <p:spPr>
          <a:xfrm flipV="1">
            <a:off x="1224366" y="2840316"/>
            <a:ext cx="247973" cy="151808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7DE26A-FCB9-9F4C-BC43-79A548695763}"/>
              </a:ext>
            </a:extLst>
          </p:cNvPr>
          <p:cNvCxnSpPr>
            <a:cxnSpLocks/>
          </p:cNvCxnSpPr>
          <p:nvPr/>
        </p:nvCxnSpPr>
        <p:spPr>
          <a:xfrm flipV="1">
            <a:off x="7820762" y="1718771"/>
            <a:ext cx="98872" cy="1403186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F5E88B-AE16-E346-A1EE-B77CED6BDDFE}"/>
              </a:ext>
            </a:extLst>
          </p:cNvPr>
          <p:cNvCxnSpPr>
            <a:cxnSpLocks/>
          </p:cNvCxnSpPr>
          <p:nvPr/>
        </p:nvCxnSpPr>
        <p:spPr>
          <a:xfrm flipV="1">
            <a:off x="4012253" y="1352975"/>
            <a:ext cx="1483026" cy="2561137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40ED01-F750-7246-9BD8-EDA3156A68B9}"/>
              </a:ext>
            </a:extLst>
          </p:cNvPr>
          <p:cNvCxnSpPr>
            <a:cxnSpLocks/>
          </p:cNvCxnSpPr>
          <p:nvPr/>
        </p:nvCxnSpPr>
        <p:spPr>
          <a:xfrm flipH="1" flipV="1">
            <a:off x="5718621" y="1352975"/>
            <a:ext cx="1523558" cy="184134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967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services, structure 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4746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731838" y="130016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DNS services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hostname to IP address translation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host aliasing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canonical, alias names</a:t>
            </a:r>
            <a:endParaRPr lang="en-US" altLang="en-US" sz="2000" dirty="0">
              <a:latin typeface="Calibri"/>
              <a:ea typeface="ＭＳ Ｐゴシック" charset="-128"/>
            </a:endParaRP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mail server aliasing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load distribution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replicated Web servers: many IP addresses correspond to one name</a:t>
            </a:r>
          </a:p>
          <a:p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sp>
        <p:nvSpPr>
          <p:cNvPr id="147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72000" y="1271588"/>
            <a:ext cx="4191000" cy="22637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why not centralize DNS?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single point of failure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traffic volume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distant centralized database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maintenance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147462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15988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758569" y="3429000"/>
            <a:ext cx="43854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Centralize DNS 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doesn‘t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scale!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5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MOOCs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Online Content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Search Engines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772" cy="686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86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MOOCs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Online Content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Search Engines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72" y="1972833"/>
            <a:ext cx="3887182" cy="291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67FF5-95D7-4046-80C5-656B1CE2A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53"/>
          <a:stretch/>
        </p:blipFill>
        <p:spPr>
          <a:xfrm>
            <a:off x="6450980" y="249436"/>
            <a:ext cx="2693020" cy="1973260"/>
          </a:xfrm>
          <a:prstGeom prst="rect">
            <a:avLst/>
          </a:prstGeom>
        </p:spPr>
      </p:pic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F0AADF44-841B-8A4E-90C7-C618A0880E19}"/>
              </a:ext>
            </a:extLst>
          </p:cNvPr>
          <p:cNvCxnSpPr>
            <a:cxnSpLocks/>
            <a:stCxn id="7" idx="3"/>
            <a:endCxn id="2" idx="2"/>
          </p:cNvCxnSpPr>
          <p:nvPr/>
        </p:nvCxnSpPr>
        <p:spPr>
          <a:xfrm flipV="1">
            <a:off x="6236654" y="2222696"/>
            <a:ext cx="1560836" cy="1206304"/>
          </a:xfrm>
          <a:prstGeom prst="bentConnector2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FEDC07E-A7DB-D54C-A195-58971B0494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6689" y="2020120"/>
            <a:ext cx="1456167" cy="1361591"/>
          </a:xfrm>
          <a:prstGeom prst="bentConnector3">
            <a:avLst>
              <a:gd name="adj1" fmla="val 100236"/>
            </a:avLst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2D4FF8-4689-F640-8DEF-3B3D43A68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53"/>
          <a:stretch/>
        </p:blipFill>
        <p:spPr>
          <a:xfrm>
            <a:off x="203053" y="141829"/>
            <a:ext cx="1557945" cy="21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40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9BCF1-02B7-9529-5A4B-2FAE25144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Rectangle 2">
            <a:extLst>
              <a:ext uri="{FF2B5EF4-FFF2-40B4-BE49-F238E27FC236}">
                <a16:creationId xmlns:a16="http://schemas.microsoft.com/office/drawing/2014/main" id="{83647ECB-4F7A-81C9-24ED-38F40AD4C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14" y="190500"/>
            <a:ext cx="838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Calibri Light" charset="0"/>
              </a:rPr>
              <a:t>What’</a:t>
            </a:r>
            <a:r>
              <a:rPr kumimoji="0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Calibri Light" charset="0"/>
              </a:rPr>
              <a:t>s the Internet?</a:t>
            </a: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Calibri Light" charset="0"/>
            </a:endParaRPr>
          </a:p>
        </p:txBody>
      </p:sp>
      <p:pic>
        <p:nvPicPr>
          <p:cNvPr id="4" name="p.mp4">
            <a:hlinkClick r:id="" action="ppaction://media"/>
            <a:extLst>
              <a:ext uri="{FF2B5EF4-FFF2-40B4-BE49-F238E27FC236}">
                <a16:creationId xmlns:a16="http://schemas.microsoft.com/office/drawing/2014/main" id="{0B6A3E6E-F195-2378-D309-AB44DA4696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03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01613"/>
            <a:ext cx="7772400" cy="892175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DNS records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6384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2925" y="1343025"/>
            <a:ext cx="7820025" cy="51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DNS:</a:t>
            </a:r>
            <a:r>
              <a:rPr lang="en-US" altLang="en-US" sz="2400" dirty="0">
                <a:ea typeface="ＭＳ Ｐゴシック" charset="-128"/>
              </a:rPr>
              <a:t> distributed database storing resource records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(RR)</a:t>
            </a:r>
          </a:p>
        </p:txBody>
      </p:sp>
      <p:sp>
        <p:nvSpPr>
          <p:cNvPr id="16384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33400" y="3916363"/>
            <a:ext cx="3514725" cy="19050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u="sng" dirty="0">
                <a:solidFill>
                  <a:srgbClr val="CC0000"/>
                </a:solidFill>
                <a:ea typeface="ＭＳ Ｐゴシック" charset="-128"/>
              </a:rPr>
              <a:t>type=NS</a:t>
            </a:r>
          </a:p>
          <a:p>
            <a:pPr lvl="1"/>
            <a:r>
              <a:rPr lang="en-US" altLang="en-US" sz="2000" b="1" dirty="0">
                <a:ea typeface="ＭＳ Ｐゴシック" charset="-128"/>
              </a:rPr>
              <a:t>name</a:t>
            </a:r>
            <a:r>
              <a:rPr lang="en-US" altLang="en-US" sz="2000" dirty="0">
                <a:ea typeface="ＭＳ Ｐゴシック" charset="-128"/>
              </a:rPr>
              <a:t> is domain (e.g., </a:t>
            </a:r>
            <a:r>
              <a:rPr lang="en-US" altLang="en-US" sz="2000" dirty="0" err="1">
                <a:ea typeface="ＭＳ Ｐゴシック" charset="-128"/>
              </a:rPr>
              <a:t>foo.com</a:t>
            </a:r>
            <a:r>
              <a:rPr lang="en-US" altLang="en-US" sz="2000" dirty="0">
                <a:ea typeface="ＭＳ Ｐゴシック" charset="-128"/>
              </a:rPr>
              <a:t>)</a:t>
            </a:r>
          </a:p>
          <a:p>
            <a:pPr lvl="1"/>
            <a:r>
              <a:rPr lang="en-US" altLang="en-US" sz="2000" b="1" dirty="0">
                <a:ea typeface="ＭＳ Ｐゴシック" charset="-128"/>
              </a:rPr>
              <a:t>value</a:t>
            </a:r>
            <a:r>
              <a:rPr lang="en-US" altLang="en-US" sz="2000" dirty="0">
                <a:ea typeface="ＭＳ Ｐゴシック" charset="-128"/>
              </a:rPr>
              <a:t> is hostname of authoritative name server for this domain</a:t>
            </a:r>
          </a:p>
          <a:p>
            <a:endParaRPr lang="en-US" altLang="en-US" sz="2400" dirty="0">
              <a:ea typeface="ＭＳ Ｐゴシック" charset="-128"/>
            </a:endParaRP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795463" y="1908175"/>
            <a:ext cx="5364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RR format: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(name, value, type, ttl)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1876425" y="1895475"/>
            <a:ext cx="5267325" cy="571500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523875" y="2657475"/>
            <a:ext cx="3810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hostname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IP address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9" name="Rectangle 9"/>
          <p:cNvSpPr>
            <a:spLocks noChangeArrowheads="1"/>
          </p:cNvSpPr>
          <p:nvPr/>
        </p:nvSpPr>
        <p:spPr bwMode="auto">
          <a:xfrm>
            <a:off x="4229100" y="2697163"/>
            <a:ext cx="4514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type=CNAME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alias name for some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canonical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(the real) 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www.ibm.com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is really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servereast.backup2.ibm.com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canonical name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50" name="Rectangle 10"/>
          <p:cNvSpPr>
            <a:spLocks noChangeArrowheads="1"/>
          </p:cNvSpPr>
          <p:nvPr/>
        </p:nvSpPr>
        <p:spPr bwMode="auto">
          <a:xfrm>
            <a:off x="4253706" y="4866902"/>
            <a:ext cx="440848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type=MX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name of mail server associated with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pic>
        <p:nvPicPr>
          <p:cNvPr id="163851" name="Picture 1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881063"/>
            <a:ext cx="3198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5" grpId="0" build="p"/>
      <p:bldP spid="163848" grpId="0"/>
      <p:bldP spid="163849" grpId="0"/>
      <p:bldP spid="1638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17488"/>
            <a:ext cx="7772400" cy="860425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 protocol, messages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6589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77838" y="1333500"/>
            <a:ext cx="7820025" cy="51435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query</a:t>
            </a:r>
            <a:r>
              <a:rPr lang="en-US" altLang="en-US" dirty="0">
                <a:solidFill>
                  <a:srgbClr val="FF0000"/>
                </a:solidFill>
                <a:latin typeface="Calibri"/>
                <a:ea typeface="ＭＳ Ｐゴシック" charset="-128"/>
              </a:rPr>
              <a:t> </a:t>
            </a:r>
            <a:r>
              <a:rPr lang="en-US" altLang="en-US" dirty="0">
                <a:latin typeface="Calibri"/>
                <a:ea typeface="ＭＳ Ｐゴシック" charset="-128"/>
              </a:rPr>
              <a:t>and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reply</a:t>
            </a:r>
            <a:r>
              <a:rPr lang="en-US" altLang="en-US" dirty="0">
                <a:latin typeface="Calibri"/>
                <a:ea typeface="ＭＳ Ｐゴシック" charset="-128"/>
              </a:rPr>
              <a:t> messages, both with same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message format</a:t>
            </a:r>
            <a:endParaRPr lang="en-US" altLang="en-US">
              <a:solidFill>
                <a:srgbClr val="CC0000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165891" name="Picture 1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85825"/>
            <a:ext cx="54848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Rectangle 4"/>
          <p:cNvSpPr>
            <a:spLocks noChangeArrowheads="1"/>
          </p:cNvSpPr>
          <p:nvPr/>
        </p:nvSpPr>
        <p:spPr bwMode="auto">
          <a:xfrm>
            <a:off x="490538" y="2352675"/>
            <a:ext cx="35750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message header</a:t>
            </a:r>
          </a:p>
          <a:p>
            <a:pPr marL="226695" marR="0" lvl="0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identification: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16 bit # for query, reply to query uses same #</a:t>
            </a:r>
          </a:p>
          <a:p>
            <a:pPr marL="226695" marR="0" lvl="0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flags: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query or reply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recursion desired 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recursion available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reply is authoritative</a:t>
            </a:r>
          </a:p>
        </p:txBody>
      </p:sp>
      <p:grpSp>
        <p:nvGrpSpPr>
          <p:cNvPr id="165895" name="Group 36"/>
          <p:cNvGrpSpPr>
            <a:grpSpLocks/>
          </p:cNvGrpSpPr>
          <p:nvPr/>
        </p:nvGrpSpPr>
        <p:grpSpPr bwMode="auto">
          <a:xfrm>
            <a:off x="4241800" y="2216150"/>
            <a:ext cx="3725863" cy="4184650"/>
            <a:chOff x="2672" y="1396"/>
            <a:chExt cx="2347" cy="2636"/>
          </a:xfrm>
        </p:grpSpPr>
        <p:sp>
          <p:nvSpPr>
            <p:cNvPr id="165906" name="Rectangle 33"/>
            <p:cNvSpPr>
              <a:spLocks noChangeArrowheads="1"/>
            </p:cNvSpPr>
            <p:nvPr/>
          </p:nvSpPr>
          <p:spPr bwMode="auto">
            <a:xfrm>
              <a:off x="2742" y="1396"/>
              <a:ext cx="2277" cy="258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5907" name="Rectangle 12"/>
            <p:cNvSpPr>
              <a:spLocks noChangeArrowheads="1"/>
            </p:cNvSpPr>
            <p:nvPr/>
          </p:nvSpPr>
          <p:spPr bwMode="auto">
            <a:xfrm>
              <a:off x="2688" y="1447"/>
              <a:ext cx="2277" cy="2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5908" name="Line 13"/>
            <p:cNvSpPr>
              <a:spLocks noChangeShapeType="1"/>
            </p:cNvSpPr>
            <p:nvPr/>
          </p:nvSpPr>
          <p:spPr bwMode="auto">
            <a:xfrm>
              <a:off x="2681" y="3606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09" name="Line 14"/>
            <p:cNvSpPr>
              <a:spLocks noChangeShapeType="1"/>
            </p:cNvSpPr>
            <p:nvPr/>
          </p:nvSpPr>
          <p:spPr bwMode="auto">
            <a:xfrm>
              <a:off x="2688" y="3174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0" name="Line 15"/>
            <p:cNvSpPr>
              <a:spLocks noChangeShapeType="1"/>
            </p:cNvSpPr>
            <p:nvPr/>
          </p:nvSpPr>
          <p:spPr bwMode="auto">
            <a:xfrm>
              <a:off x="2681" y="2742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1" name="Line 16"/>
            <p:cNvSpPr>
              <a:spLocks noChangeShapeType="1"/>
            </p:cNvSpPr>
            <p:nvPr/>
          </p:nvSpPr>
          <p:spPr bwMode="auto">
            <a:xfrm>
              <a:off x="2681" y="2317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2" name="Line 17"/>
            <p:cNvSpPr>
              <a:spLocks noChangeShapeType="1"/>
            </p:cNvSpPr>
            <p:nvPr/>
          </p:nvSpPr>
          <p:spPr bwMode="auto">
            <a:xfrm>
              <a:off x="2680" y="2029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3" name="Line 18"/>
            <p:cNvSpPr>
              <a:spLocks noChangeShapeType="1"/>
            </p:cNvSpPr>
            <p:nvPr/>
          </p:nvSpPr>
          <p:spPr bwMode="auto">
            <a:xfrm>
              <a:off x="2672" y="1745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4" name="Line 19"/>
            <p:cNvSpPr>
              <a:spLocks noChangeShapeType="1"/>
            </p:cNvSpPr>
            <p:nvPr/>
          </p:nvSpPr>
          <p:spPr bwMode="auto">
            <a:xfrm>
              <a:off x="3826" y="1454"/>
              <a:ext cx="2" cy="8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5" name="Text Box 20"/>
            <p:cNvSpPr txBox="1">
              <a:spLocks noChangeArrowheads="1"/>
            </p:cNvSpPr>
            <p:nvPr/>
          </p:nvSpPr>
          <p:spPr bwMode="auto">
            <a:xfrm>
              <a:off x="2842" y="1492"/>
              <a:ext cx="8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identification</a:t>
              </a:r>
            </a:p>
          </p:txBody>
        </p:sp>
        <p:sp>
          <p:nvSpPr>
            <p:cNvPr id="165916" name="Text Box 21"/>
            <p:cNvSpPr txBox="1">
              <a:spLocks noChangeArrowheads="1"/>
            </p:cNvSpPr>
            <p:nvPr/>
          </p:nvSpPr>
          <p:spPr bwMode="auto">
            <a:xfrm>
              <a:off x="4180" y="1492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flags</a:t>
              </a:r>
            </a:p>
          </p:txBody>
        </p:sp>
        <p:sp>
          <p:nvSpPr>
            <p:cNvPr id="165917" name="Text Box 22"/>
            <p:cNvSpPr txBox="1">
              <a:spLocks noChangeArrowheads="1"/>
            </p:cNvSpPr>
            <p:nvPr/>
          </p:nvSpPr>
          <p:spPr bwMode="auto">
            <a:xfrm>
              <a:off x="2862" y="1780"/>
              <a:ext cx="7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questions</a:t>
              </a:r>
            </a:p>
          </p:txBody>
        </p:sp>
        <p:sp>
          <p:nvSpPr>
            <p:cNvPr id="165918" name="Text Box 23"/>
            <p:cNvSpPr txBox="1">
              <a:spLocks noChangeArrowheads="1"/>
            </p:cNvSpPr>
            <p:nvPr/>
          </p:nvSpPr>
          <p:spPr bwMode="auto">
            <a:xfrm>
              <a:off x="2789" y="2417"/>
              <a:ext cx="20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questions (variable # of questions)</a:t>
              </a:r>
            </a:p>
          </p:txBody>
        </p:sp>
        <p:sp>
          <p:nvSpPr>
            <p:cNvPr id="165919" name="Text Box 26"/>
            <p:cNvSpPr txBox="1">
              <a:spLocks noChangeArrowheads="1"/>
            </p:cNvSpPr>
            <p:nvPr/>
          </p:nvSpPr>
          <p:spPr bwMode="auto">
            <a:xfrm>
              <a:off x="3866" y="2067"/>
              <a:ext cx="105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additional RRs</a:t>
              </a:r>
            </a:p>
          </p:txBody>
        </p:sp>
        <p:sp>
          <p:nvSpPr>
            <p:cNvPr id="165920" name="Text Box 27"/>
            <p:cNvSpPr txBox="1">
              <a:spLocks noChangeArrowheads="1"/>
            </p:cNvSpPr>
            <p:nvPr/>
          </p:nvSpPr>
          <p:spPr bwMode="auto">
            <a:xfrm>
              <a:off x="2762" y="2068"/>
              <a:ext cx="9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authority RRs</a:t>
              </a:r>
            </a:p>
          </p:txBody>
        </p:sp>
        <p:sp>
          <p:nvSpPr>
            <p:cNvPr id="165921" name="Text Box 28"/>
            <p:cNvSpPr txBox="1">
              <a:spLocks noChangeArrowheads="1"/>
            </p:cNvSpPr>
            <p:nvPr/>
          </p:nvSpPr>
          <p:spPr bwMode="auto">
            <a:xfrm>
              <a:off x="3928" y="1786"/>
              <a:ext cx="9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answer RRs</a:t>
              </a:r>
            </a:p>
          </p:txBody>
        </p:sp>
        <p:sp>
          <p:nvSpPr>
            <p:cNvPr id="165922" name="Text Box 30"/>
            <p:cNvSpPr txBox="1">
              <a:spLocks noChangeArrowheads="1"/>
            </p:cNvSpPr>
            <p:nvPr/>
          </p:nvSpPr>
          <p:spPr bwMode="auto">
            <a:xfrm>
              <a:off x="2983" y="2848"/>
              <a:ext cx="16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answers (variable # of RRs)</a:t>
              </a:r>
            </a:p>
          </p:txBody>
        </p:sp>
        <p:sp>
          <p:nvSpPr>
            <p:cNvPr id="165923" name="Text Box 31"/>
            <p:cNvSpPr txBox="1">
              <a:spLocks noChangeArrowheads="1"/>
            </p:cNvSpPr>
            <p:nvPr/>
          </p:nvSpPr>
          <p:spPr bwMode="auto">
            <a:xfrm>
              <a:off x="3002" y="3280"/>
              <a:ext cx="1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authority (variable # of RRs)</a:t>
              </a:r>
            </a:p>
          </p:txBody>
        </p:sp>
        <p:sp>
          <p:nvSpPr>
            <p:cNvPr id="165924" name="Text Box 32"/>
            <p:cNvSpPr txBox="1">
              <a:spLocks noChangeArrowheads="1"/>
            </p:cNvSpPr>
            <p:nvPr/>
          </p:nvSpPr>
          <p:spPr bwMode="auto">
            <a:xfrm>
              <a:off x="2811" y="3700"/>
              <a:ext cx="200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additional info (variable # of RRs)</a:t>
              </a:r>
            </a:p>
          </p:txBody>
        </p:sp>
      </p:grpSp>
      <p:sp>
        <p:nvSpPr>
          <p:cNvPr id="165896" name="Line 34"/>
          <p:cNvSpPr>
            <a:spLocks noChangeShapeType="1"/>
          </p:cNvSpPr>
          <p:nvPr/>
        </p:nvSpPr>
        <p:spPr bwMode="auto">
          <a:xfrm flipV="1">
            <a:off x="3417888" y="2568575"/>
            <a:ext cx="1165225" cy="327025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897" name="Line 35"/>
          <p:cNvSpPr>
            <a:spLocks noChangeShapeType="1"/>
          </p:cNvSpPr>
          <p:nvPr/>
        </p:nvSpPr>
        <p:spPr bwMode="auto">
          <a:xfrm flipV="1">
            <a:off x="1522413" y="2547938"/>
            <a:ext cx="5183187" cy="1404937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5898" name="Group 60"/>
          <p:cNvGrpSpPr>
            <a:grpSpLocks/>
          </p:cNvGrpSpPr>
          <p:nvPr/>
        </p:nvGrpSpPr>
        <p:grpSpPr bwMode="auto">
          <a:xfrm>
            <a:off x="4271963" y="1895475"/>
            <a:ext cx="1747837" cy="274638"/>
            <a:chOff x="2691" y="1194"/>
            <a:chExt cx="1101" cy="173"/>
          </a:xfrm>
        </p:grpSpPr>
        <p:sp>
          <p:nvSpPr>
            <p:cNvPr id="165903" name="Text Box 57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5904" name="Line 58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05" name="Line 59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5899" name="Group 61"/>
          <p:cNvGrpSpPr>
            <a:grpSpLocks/>
          </p:cNvGrpSpPr>
          <p:nvPr/>
        </p:nvGrpSpPr>
        <p:grpSpPr bwMode="auto">
          <a:xfrm>
            <a:off x="6046788" y="1895475"/>
            <a:ext cx="1747837" cy="274638"/>
            <a:chOff x="2691" y="1194"/>
            <a:chExt cx="1101" cy="173"/>
          </a:xfrm>
        </p:grpSpPr>
        <p:sp>
          <p:nvSpPr>
            <p:cNvPr id="165900" name="Text Box 62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5901" name="Line 63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02" name="Line 64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9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 animBg="1"/>
      <p:bldP spid="1658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1106055" y="3385183"/>
            <a:ext cx="1981633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name, type fields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for a query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922338" y="4107495"/>
            <a:ext cx="2168525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RRs in response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to query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747754" y="4759958"/>
            <a:ext cx="2346284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records for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authoritative servers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635347" y="5479097"/>
            <a:ext cx="2445991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additional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helpful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”</a:t>
            </a:r>
            <a:endParaRPr kumimoji="0" lang="en-US" altLang="ja-JP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info that may be used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grpSp>
        <p:nvGrpSpPr>
          <p:cNvPr id="167943" name="Group 17"/>
          <p:cNvGrpSpPr>
            <a:grpSpLocks/>
          </p:cNvGrpSpPr>
          <p:nvPr/>
        </p:nvGrpSpPr>
        <p:grpSpPr bwMode="auto">
          <a:xfrm>
            <a:off x="4241800" y="1901825"/>
            <a:ext cx="3725863" cy="4184650"/>
            <a:chOff x="2672" y="1396"/>
            <a:chExt cx="2347" cy="2636"/>
          </a:xfrm>
        </p:grpSpPr>
        <p:sp>
          <p:nvSpPr>
            <p:cNvPr id="167958" name="Rectangle 18"/>
            <p:cNvSpPr>
              <a:spLocks noChangeArrowheads="1"/>
            </p:cNvSpPr>
            <p:nvPr/>
          </p:nvSpPr>
          <p:spPr bwMode="auto">
            <a:xfrm>
              <a:off x="2742" y="1396"/>
              <a:ext cx="2277" cy="258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7959" name="Rectangle 19"/>
            <p:cNvSpPr>
              <a:spLocks noChangeArrowheads="1"/>
            </p:cNvSpPr>
            <p:nvPr/>
          </p:nvSpPr>
          <p:spPr bwMode="auto">
            <a:xfrm>
              <a:off x="2688" y="1447"/>
              <a:ext cx="2277" cy="2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7960" name="Line 20"/>
            <p:cNvSpPr>
              <a:spLocks noChangeShapeType="1"/>
            </p:cNvSpPr>
            <p:nvPr/>
          </p:nvSpPr>
          <p:spPr bwMode="auto">
            <a:xfrm>
              <a:off x="2681" y="3606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1" name="Line 21"/>
            <p:cNvSpPr>
              <a:spLocks noChangeShapeType="1"/>
            </p:cNvSpPr>
            <p:nvPr/>
          </p:nvSpPr>
          <p:spPr bwMode="auto">
            <a:xfrm>
              <a:off x="2688" y="3174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2" name="Line 22"/>
            <p:cNvSpPr>
              <a:spLocks noChangeShapeType="1"/>
            </p:cNvSpPr>
            <p:nvPr/>
          </p:nvSpPr>
          <p:spPr bwMode="auto">
            <a:xfrm>
              <a:off x="2681" y="2742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3" name="Line 23"/>
            <p:cNvSpPr>
              <a:spLocks noChangeShapeType="1"/>
            </p:cNvSpPr>
            <p:nvPr/>
          </p:nvSpPr>
          <p:spPr bwMode="auto">
            <a:xfrm>
              <a:off x="2681" y="2317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4" name="Line 24"/>
            <p:cNvSpPr>
              <a:spLocks noChangeShapeType="1"/>
            </p:cNvSpPr>
            <p:nvPr/>
          </p:nvSpPr>
          <p:spPr bwMode="auto">
            <a:xfrm>
              <a:off x="2680" y="2029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5" name="Line 25"/>
            <p:cNvSpPr>
              <a:spLocks noChangeShapeType="1"/>
            </p:cNvSpPr>
            <p:nvPr/>
          </p:nvSpPr>
          <p:spPr bwMode="auto">
            <a:xfrm>
              <a:off x="2672" y="1745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6" name="Line 26"/>
            <p:cNvSpPr>
              <a:spLocks noChangeShapeType="1"/>
            </p:cNvSpPr>
            <p:nvPr/>
          </p:nvSpPr>
          <p:spPr bwMode="auto">
            <a:xfrm>
              <a:off x="3826" y="1454"/>
              <a:ext cx="2" cy="8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7" name="Text Box 27"/>
            <p:cNvSpPr txBox="1">
              <a:spLocks noChangeArrowheads="1"/>
            </p:cNvSpPr>
            <p:nvPr/>
          </p:nvSpPr>
          <p:spPr bwMode="auto">
            <a:xfrm>
              <a:off x="2842" y="1492"/>
              <a:ext cx="8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identification</a:t>
              </a:r>
            </a:p>
          </p:txBody>
        </p:sp>
        <p:sp>
          <p:nvSpPr>
            <p:cNvPr id="167968" name="Text Box 28"/>
            <p:cNvSpPr txBox="1">
              <a:spLocks noChangeArrowheads="1"/>
            </p:cNvSpPr>
            <p:nvPr/>
          </p:nvSpPr>
          <p:spPr bwMode="auto">
            <a:xfrm>
              <a:off x="4180" y="1492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flags</a:t>
              </a:r>
            </a:p>
          </p:txBody>
        </p:sp>
        <p:sp>
          <p:nvSpPr>
            <p:cNvPr id="167969" name="Text Box 29"/>
            <p:cNvSpPr txBox="1">
              <a:spLocks noChangeArrowheads="1"/>
            </p:cNvSpPr>
            <p:nvPr/>
          </p:nvSpPr>
          <p:spPr bwMode="auto">
            <a:xfrm>
              <a:off x="2862" y="1780"/>
              <a:ext cx="7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questions</a:t>
              </a:r>
            </a:p>
          </p:txBody>
        </p:sp>
        <p:sp>
          <p:nvSpPr>
            <p:cNvPr id="167970" name="Text Box 30"/>
            <p:cNvSpPr txBox="1">
              <a:spLocks noChangeArrowheads="1"/>
            </p:cNvSpPr>
            <p:nvPr/>
          </p:nvSpPr>
          <p:spPr bwMode="auto">
            <a:xfrm>
              <a:off x="2789" y="2417"/>
              <a:ext cx="20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questions (variable # of questions)</a:t>
              </a:r>
            </a:p>
          </p:txBody>
        </p:sp>
        <p:sp>
          <p:nvSpPr>
            <p:cNvPr id="167971" name="Text Box 31"/>
            <p:cNvSpPr txBox="1">
              <a:spLocks noChangeArrowheads="1"/>
            </p:cNvSpPr>
            <p:nvPr/>
          </p:nvSpPr>
          <p:spPr bwMode="auto">
            <a:xfrm>
              <a:off x="3866" y="2067"/>
              <a:ext cx="105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additional RRs</a:t>
              </a:r>
            </a:p>
          </p:txBody>
        </p:sp>
        <p:sp>
          <p:nvSpPr>
            <p:cNvPr id="167972" name="Text Box 32"/>
            <p:cNvSpPr txBox="1">
              <a:spLocks noChangeArrowheads="1"/>
            </p:cNvSpPr>
            <p:nvPr/>
          </p:nvSpPr>
          <p:spPr bwMode="auto">
            <a:xfrm>
              <a:off x="2762" y="2068"/>
              <a:ext cx="9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authority RRs</a:t>
              </a:r>
            </a:p>
          </p:txBody>
        </p:sp>
        <p:sp>
          <p:nvSpPr>
            <p:cNvPr id="167973" name="Text Box 33"/>
            <p:cNvSpPr txBox="1">
              <a:spLocks noChangeArrowheads="1"/>
            </p:cNvSpPr>
            <p:nvPr/>
          </p:nvSpPr>
          <p:spPr bwMode="auto">
            <a:xfrm>
              <a:off x="3928" y="1786"/>
              <a:ext cx="9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answer RRs</a:t>
              </a:r>
            </a:p>
          </p:txBody>
        </p:sp>
        <p:sp>
          <p:nvSpPr>
            <p:cNvPr id="167974" name="Text Box 34"/>
            <p:cNvSpPr txBox="1">
              <a:spLocks noChangeArrowheads="1"/>
            </p:cNvSpPr>
            <p:nvPr/>
          </p:nvSpPr>
          <p:spPr bwMode="auto">
            <a:xfrm>
              <a:off x="2983" y="2848"/>
              <a:ext cx="16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answers (variable # of RRs)</a:t>
              </a:r>
            </a:p>
          </p:txBody>
        </p:sp>
        <p:sp>
          <p:nvSpPr>
            <p:cNvPr id="167975" name="Text Box 35"/>
            <p:cNvSpPr txBox="1">
              <a:spLocks noChangeArrowheads="1"/>
            </p:cNvSpPr>
            <p:nvPr/>
          </p:nvSpPr>
          <p:spPr bwMode="auto">
            <a:xfrm>
              <a:off x="3002" y="3280"/>
              <a:ext cx="1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authority (variable # of RRs)</a:t>
              </a:r>
            </a:p>
          </p:txBody>
        </p:sp>
        <p:sp>
          <p:nvSpPr>
            <p:cNvPr id="167976" name="Text Box 36"/>
            <p:cNvSpPr txBox="1">
              <a:spLocks noChangeArrowheads="1"/>
            </p:cNvSpPr>
            <p:nvPr/>
          </p:nvSpPr>
          <p:spPr bwMode="auto">
            <a:xfrm>
              <a:off x="2811" y="3700"/>
              <a:ext cx="200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additional info (variable # of RRs)</a:t>
              </a:r>
            </a:p>
          </p:txBody>
        </p:sp>
      </p:grpSp>
      <p:sp>
        <p:nvSpPr>
          <p:cNvPr id="167944" name="Line 37"/>
          <p:cNvSpPr>
            <a:spLocks noChangeShapeType="1"/>
          </p:cNvSpPr>
          <p:nvPr/>
        </p:nvSpPr>
        <p:spPr bwMode="auto">
          <a:xfrm flipH="1">
            <a:off x="3101975" y="5748339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45" name="Line 38"/>
          <p:cNvSpPr>
            <a:spLocks noChangeShapeType="1"/>
          </p:cNvSpPr>
          <p:nvPr/>
        </p:nvSpPr>
        <p:spPr bwMode="auto">
          <a:xfrm flipH="1">
            <a:off x="3109913" y="5089523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46" name="Line 39"/>
          <p:cNvSpPr>
            <a:spLocks noChangeShapeType="1"/>
          </p:cNvSpPr>
          <p:nvPr/>
        </p:nvSpPr>
        <p:spPr bwMode="auto">
          <a:xfrm flipH="1">
            <a:off x="3117850" y="4430712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47" name="Line 40"/>
          <p:cNvSpPr>
            <a:spLocks noChangeShapeType="1"/>
          </p:cNvSpPr>
          <p:nvPr/>
        </p:nvSpPr>
        <p:spPr bwMode="auto">
          <a:xfrm flipH="1">
            <a:off x="3103563" y="3705225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7948" name="Picture 4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85825"/>
            <a:ext cx="54848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9" name="Rectangle 2"/>
          <p:cNvSpPr>
            <a:spLocks noChangeArrowheads="1"/>
          </p:cNvSpPr>
          <p:nvPr/>
        </p:nvSpPr>
        <p:spPr bwMode="auto">
          <a:xfrm>
            <a:off x="446088" y="217488"/>
            <a:ext cx="77724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DNS protocol, messages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ＭＳ Ｐゴシック" charset="-128"/>
              <a:cs typeface="+mn-cs"/>
            </a:endParaRPr>
          </a:p>
        </p:txBody>
      </p:sp>
      <p:grpSp>
        <p:nvGrpSpPr>
          <p:cNvPr id="167950" name="Group 43"/>
          <p:cNvGrpSpPr>
            <a:grpSpLocks/>
          </p:cNvGrpSpPr>
          <p:nvPr/>
        </p:nvGrpSpPr>
        <p:grpSpPr bwMode="auto">
          <a:xfrm>
            <a:off x="4271963" y="1581150"/>
            <a:ext cx="1747837" cy="274638"/>
            <a:chOff x="2691" y="1194"/>
            <a:chExt cx="1101" cy="173"/>
          </a:xfrm>
        </p:grpSpPr>
        <p:sp>
          <p:nvSpPr>
            <p:cNvPr id="167955" name="Text Box 44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7956" name="Line 45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57" name="Line 46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7951" name="Group 47"/>
          <p:cNvGrpSpPr>
            <a:grpSpLocks/>
          </p:cNvGrpSpPr>
          <p:nvPr/>
        </p:nvGrpSpPr>
        <p:grpSpPr bwMode="auto">
          <a:xfrm>
            <a:off x="6046786" y="1581150"/>
            <a:ext cx="1747837" cy="274638"/>
            <a:chOff x="2691" y="1194"/>
            <a:chExt cx="1101" cy="173"/>
          </a:xfrm>
        </p:grpSpPr>
        <p:sp>
          <p:nvSpPr>
            <p:cNvPr id="167952" name="Text Box 48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7953" name="Line 49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54" name="Line 50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4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9388"/>
            <a:ext cx="7772400" cy="903287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Inserting records into </a:t>
            </a:r>
            <a:r>
              <a:rPr lang="en-US" altLang="en-US" sz="4000" dirty="0">
                <a:latin typeface="Calibri Light"/>
                <a:ea typeface="ＭＳ Ｐゴシック" charset="-128"/>
              </a:rPr>
              <a:t>DNS</a:t>
            </a:r>
          </a:p>
        </p:txBody>
      </p:sp>
      <p:sp>
        <p:nvSpPr>
          <p:cNvPr id="169989" name="Rectangle 4"/>
          <p:cNvSpPr>
            <a:spLocks noGrp="1" noChangeArrowheads="1"/>
          </p:cNvSpPr>
          <p:nvPr>
            <p:ph idx="1"/>
          </p:nvPr>
        </p:nvSpPr>
        <p:spPr>
          <a:xfrm>
            <a:off x="501650" y="1370013"/>
            <a:ext cx="8456613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example: new startup “</a:t>
            </a:r>
            <a:r>
              <a:rPr lang="en-US" altLang="ja-JP" dirty="0">
                <a:latin typeface="Calibri"/>
                <a:ea typeface="ＭＳ Ｐゴシック" charset="-128"/>
              </a:rPr>
              <a:t>Network Utopia”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register name networkuptopia.com at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DNS registrar</a:t>
            </a:r>
            <a:r>
              <a:rPr lang="en-US" altLang="en-US" dirty="0">
                <a:latin typeface="Calibri"/>
                <a:ea typeface="ＭＳ Ｐゴシック" charset="-128"/>
              </a:rPr>
              <a:t> (e.g., Network Solutions)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provide names, IP addresses of authoritative name server (primary and secondary)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registrar inserts two RRs into .com TLD server:</a:t>
            </a:r>
            <a:br>
              <a:rPr lang="en-US" dirty="0"/>
            </a:br>
            <a:r>
              <a:rPr lang="en-US" altLang="en-US" sz="2000" b="1" dirty="0">
                <a:latin typeface="Calibri"/>
                <a:ea typeface="ＭＳ Ｐゴシック" charset="-128"/>
              </a:rPr>
              <a:t>(networkutopia.com, dns1.networkutopia.com, NS)</a:t>
            </a:r>
          </a:p>
          <a:p>
            <a:pPr lvl="1">
              <a:buFont typeface="Wingdings" charset="2"/>
              <a:buNone/>
            </a:pPr>
            <a:r>
              <a:rPr lang="en-US" altLang="en-US" sz="2000" b="1" dirty="0">
                <a:latin typeface="Calibri"/>
                <a:ea typeface="ＭＳ Ｐゴシック" charset="-128"/>
              </a:rPr>
              <a:t>    (dns1.networkutopia.com, 212.212.212.1, A)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  <a:p>
            <a:r>
              <a:rPr lang="en-US" altLang="en-US" dirty="0">
                <a:latin typeface="Calibri"/>
                <a:ea typeface="ＭＳ Ｐゴシック" charset="-128"/>
              </a:rPr>
              <a:t>create authoritative server type A record for www.networkuptopia.com; type NS record for </a:t>
            </a:r>
            <a:r>
              <a:rPr lang="en-US" altLang="en-US" dirty="0" err="1">
                <a:latin typeface="Calibri"/>
                <a:ea typeface="ＭＳ Ｐゴシック" charset="-128"/>
              </a:rPr>
              <a:t>networkutopia.com</a:t>
            </a:r>
            <a:endParaRPr lang="en-US" altLang="en-US" dirty="0">
              <a:latin typeface="Calibri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69987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90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21068</TotalTime>
  <Words>3943</Words>
  <Application>Microsoft Macintosh PowerPoint</Application>
  <PresentationFormat>On-screen Show (4:3)</PresentationFormat>
  <Paragraphs>865</Paragraphs>
  <Slides>52</Slides>
  <Notes>43</Notes>
  <HiddenSlides>1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ＭＳ Ｐゴシック</vt:lpstr>
      <vt:lpstr>Arial</vt:lpstr>
      <vt:lpstr>Calibri</vt:lpstr>
      <vt:lpstr>Calibri Light</vt:lpstr>
      <vt:lpstr>Comic Sans MS</vt:lpstr>
      <vt:lpstr>Courier New</vt:lpstr>
      <vt:lpstr>Gill Sans MT</vt:lpstr>
      <vt:lpstr>Google Sans</vt:lpstr>
      <vt:lpstr>Lucida Bright</vt:lpstr>
      <vt:lpstr>Times New Roman</vt:lpstr>
      <vt:lpstr>Whitney SSm A</vt:lpstr>
      <vt:lpstr>Wingdings</vt:lpstr>
      <vt:lpstr>ZapfDingbats</vt:lpstr>
      <vt:lpstr>1_Office Theme</vt:lpstr>
      <vt:lpstr>Custom Design</vt:lpstr>
      <vt:lpstr>Office Theme</vt:lpstr>
      <vt:lpstr>PowerPoint Presentation</vt:lpstr>
      <vt:lpstr>DNS name  resolution example</vt:lpstr>
      <vt:lpstr>PowerPoint Presentation</vt:lpstr>
      <vt:lpstr>DNS: caching, updating records</vt:lpstr>
      <vt:lpstr>DNS: services, structure </vt:lpstr>
      <vt:lpstr>DNS records</vt:lpstr>
      <vt:lpstr>DNS protocol, messages</vt:lpstr>
      <vt:lpstr>PowerPoint Presentation</vt:lpstr>
      <vt:lpstr>Inserting records into DNS</vt:lpstr>
      <vt:lpstr>PowerPoint Presentation</vt:lpstr>
      <vt:lpstr>Web and HTTP</vt:lpstr>
      <vt:lpstr>HTTP overview</vt:lpstr>
      <vt:lpstr>HTTP overview</vt:lpstr>
      <vt:lpstr>HTTP connections</vt:lpstr>
      <vt:lpstr>Non-persistent HTTP</vt:lpstr>
      <vt:lpstr>Non-persistent HTTP: response time</vt:lpstr>
      <vt:lpstr>Persistent HTTP</vt:lpstr>
      <vt:lpstr>Other optimizations</vt:lpstr>
      <vt:lpstr>Other optimizations</vt:lpstr>
      <vt:lpstr>Other optimizations</vt:lpstr>
      <vt:lpstr>HTTP request message</vt:lpstr>
      <vt:lpstr>HTTP request message: general format</vt:lpstr>
      <vt:lpstr>Uploading form input</vt:lpstr>
      <vt:lpstr>Method types</vt:lpstr>
      <vt:lpstr>HTTP response message</vt:lpstr>
      <vt:lpstr>HTTP response status codes</vt:lpstr>
      <vt:lpstr>Trying out HTTP (client side) for yourself</vt:lpstr>
      <vt:lpstr>Trying out HTTP (client side) for yourself</vt:lpstr>
      <vt:lpstr>User-server state: cookies</vt:lpstr>
      <vt:lpstr>Cookies: keeping “state” (cont.)</vt:lpstr>
      <vt:lpstr>Cookies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 caches (proxy server)</vt:lpstr>
      <vt:lpstr>More about Web caching</vt:lpstr>
      <vt:lpstr>PowerPoint Presentation</vt:lpstr>
      <vt:lpstr>Electronic mail</vt:lpstr>
      <vt:lpstr>Electronic Mail: Mail Servers</vt:lpstr>
      <vt:lpstr>Electronic Mail: SMTP [RFC 2821]</vt:lpstr>
      <vt:lpstr>Scenario: Alice sends message to Bob</vt:lpstr>
      <vt:lpstr>Sample SMTP interaction</vt:lpstr>
      <vt:lpstr>SMTP: final words</vt:lpstr>
      <vt:lpstr>Mail message format</vt:lpstr>
      <vt:lpstr>Mail access protocols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Nirupam Roy</cp:lastModifiedBy>
  <cp:revision>1418</cp:revision>
  <dcterms:created xsi:type="dcterms:W3CDTF">2012-02-13T00:10:32Z</dcterms:created>
  <dcterms:modified xsi:type="dcterms:W3CDTF">2025-05-07T17:38:51Z</dcterms:modified>
</cp:coreProperties>
</file>