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4" r:id="rId1"/>
    <p:sldMasterId id="2147484737" r:id="rId2"/>
    <p:sldMasterId id="2147484788" r:id="rId3"/>
  </p:sldMasterIdLst>
  <p:notesMasterIdLst>
    <p:notesMasterId r:id="rId29"/>
  </p:notesMasterIdLst>
  <p:handoutMasterIdLst>
    <p:handoutMasterId r:id="rId30"/>
  </p:handoutMasterIdLst>
  <p:sldIdLst>
    <p:sldId id="1532" r:id="rId4"/>
    <p:sldId id="1729" r:id="rId5"/>
    <p:sldId id="1736" r:id="rId6"/>
    <p:sldId id="1737" r:id="rId7"/>
    <p:sldId id="1731" r:id="rId8"/>
    <p:sldId id="1732" r:id="rId9"/>
    <p:sldId id="1735" r:id="rId10"/>
    <p:sldId id="1734" r:id="rId11"/>
    <p:sldId id="1733" r:id="rId12"/>
    <p:sldId id="306" r:id="rId13"/>
    <p:sldId id="307" r:id="rId14"/>
    <p:sldId id="1728" r:id="rId15"/>
    <p:sldId id="325" r:id="rId16"/>
    <p:sldId id="326" r:id="rId17"/>
    <p:sldId id="327" r:id="rId18"/>
    <p:sldId id="328" r:id="rId19"/>
    <p:sldId id="329" r:id="rId20"/>
    <p:sldId id="331" r:id="rId21"/>
    <p:sldId id="332" r:id="rId22"/>
    <p:sldId id="333" r:id="rId23"/>
    <p:sldId id="1723" r:id="rId24"/>
    <p:sldId id="1504" r:id="rId25"/>
    <p:sldId id="267" r:id="rId26"/>
    <p:sldId id="1507" r:id="rId27"/>
    <p:sldId id="395" r:id="rId28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085"/>
    <p:restoredTop sz="96327"/>
  </p:normalViewPr>
  <p:slideViewPr>
    <p:cSldViewPr>
      <p:cViewPr varScale="1">
        <p:scale>
          <a:sx n="101" d="100"/>
          <a:sy n="101" d="100"/>
        </p:scale>
        <p:origin x="216" y="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296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5528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A467725C-78E9-E95F-D940-B29E1CC4A4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F2030613-2848-0769-462D-453B8F805AD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4E937E28-8488-E39F-AE38-573C5B30E82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>
            <a:extLst>
              <a:ext uri="{FF2B5EF4-FFF2-40B4-BE49-F238E27FC236}">
                <a16:creationId xmlns:a16="http://schemas.microsoft.com/office/drawing/2014/main" id="{6F42308C-A5EC-D751-3390-2B43DDBBBCA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1A2FC3AF-EC94-A84E-AE62-BA5A07FE85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5184C0EF-967D-71E2-3A76-BE9771045EC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l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AEC49E6A-2A2E-9CE0-A2A3-3315D50D74A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C3A1DDF3-B440-1013-8E77-AAF8A2C5A5C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3" name="Rectangle 5">
            <a:extLst>
              <a:ext uri="{FF2B5EF4-FFF2-40B4-BE49-F238E27FC236}">
                <a16:creationId xmlns:a16="http://schemas.microsoft.com/office/drawing/2014/main" id="{401241F9-FF72-EC4A-567F-678C4AB0298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6134" name="Rectangle 6">
            <a:extLst>
              <a:ext uri="{FF2B5EF4-FFF2-40B4-BE49-F238E27FC236}">
                <a16:creationId xmlns:a16="http://schemas.microsoft.com/office/drawing/2014/main" id="{22513B7E-7CD4-DF47-8563-B946C8286A2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l" defTabSz="957263" eaLnBrk="1" hangingPunct="1">
              <a:defRPr sz="1300" b="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5" name="Rectangle 7">
            <a:extLst>
              <a:ext uri="{FF2B5EF4-FFF2-40B4-BE49-F238E27FC236}">
                <a16:creationId xmlns:a16="http://schemas.microsoft.com/office/drawing/2014/main" id="{2FD85796-558A-5259-E267-CBA4498F93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r" defTabSz="957263" eaLnBrk="1" hangingPunct="1">
              <a:defRPr sz="13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61DE876-845E-814B-A07B-7B43A23062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[Ref] https://</a:t>
            </a:r>
            <a:r>
              <a:rPr lang="en-US" dirty="0" err="1"/>
              <a:t>developer.mozilla.org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-US/docs/Web/HTTP/Guides/</a:t>
            </a:r>
            <a:r>
              <a:rPr lang="en-US" dirty="0" err="1"/>
              <a:t>Evolution_of_HTTP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096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F7680-EF30-E747-9CC4-8D6EE7D7156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207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New addition for security: 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STARTTLS or SMTPS</a:t>
            </a:r>
          </a:p>
          <a:p>
            <a:endParaRPr lang="en-US" b="1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STARTTLS (Security Handshake)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STARTTLS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is the most common way to secure SMTP today.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It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upgrades a plaintext connection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to an encrypted one using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TLS (Transport Layer Security)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Here's the handshake flow: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Client connects to SMTP server (usually on port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587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Server responds with supported features (via EHLO command).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If STARTTLS is supported, the client issues a STARTTLS command.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TLS handshake</a:t>
            </a: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happens (just like in HTTPS).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Once encrypted, the SMTP session (authentication and email sending) proceeds.</a:t>
            </a:r>
          </a:p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946EC-ADD6-0149-AB2B-A7EA8D94442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132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C754C-54DD-3640-9C14-46B5552A33A4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919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Note: no authentication</a:t>
            </a:r>
          </a:p>
        </p:txBody>
      </p:sp>
      <p:sp>
        <p:nvSpPr>
          <p:cNvPr id="1300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14C95-7168-1A4D-9C21-6BF3AFE6F68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444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Question: what happens in an email with</a:t>
            </a:r>
            <a:r>
              <a:rPr lang="en-US" altLang="en-US" baseline="0" dirty="0">
                <a:latin typeface="Times New Roman" charset="0"/>
                <a:ea typeface="ＭＳ Ｐゴシック" charset="-128"/>
              </a:rPr>
              <a:t> a single dot on a line?</a:t>
            </a:r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341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1909C-5E4D-8645-95C9-0C48AD457E04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128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36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82C72-DE26-3B4D-96B2-A3BEED352208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593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58501-3314-3B44-B716-D5D7329E3F9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026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</a:t>
            </a:r>
            <a:r>
              <a:rPr lang="en-US" baseline="0" dirty="0"/>
              <a:t> building networks is hard</a:t>
            </a:r>
          </a:p>
          <a:p>
            <a:r>
              <a:rPr lang="en-US" baseline="0" dirty="0"/>
              <a:t>But unfortunately, computer networks are becoming increasingly critical to our daily lives</a:t>
            </a:r>
          </a:p>
          <a:p>
            <a:r>
              <a:rPr lang="en-US" baseline="0" dirty="0"/>
              <a:t>You know all the standard uses of computers…</a:t>
            </a:r>
          </a:p>
          <a:p>
            <a:r>
              <a:rPr lang="en-US" baseline="0" dirty="0"/>
              <a:t>Social networking</a:t>
            </a:r>
          </a:p>
          <a:p>
            <a:r>
              <a:rPr lang="en-US" baseline="0" dirty="0"/>
              <a:t>Gaming</a:t>
            </a:r>
          </a:p>
          <a:p>
            <a:endParaRPr lang="en-US" baseline="0" dirty="0"/>
          </a:p>
          <a:p>
            <a:r>
              <a:rPr lang="en-US" baseline="0" dirty="0"/>
              <a:t>But there’s a lot you may not </a:t>
            </a:r>
            <a:r>
              <a:rPr lang="en-US" baseline="0" dirty="0" err="1"/>
              <a:t>thinki</a:t>
            </a:r>
            <a:r>
              <a:rPr lang="en-US" baseline="0" dirty="0"/>
              <a:t> about</a:t>
            </a:r>
          </a:p>
          <a:p>
            <a:r>
              <a:rPr lang="en-US" baseline="0" dirty="0"/>
              <a:t>Financial sector – trillions of dollars – </a:t>
            </a:r>
          </a:p>
          <a:p>
            <a:r>
              <a:rPr lang="en-US" baseline="0" dirty="0"/>
              <a:t>Critical infrastructures – power grid, water </a:t>
            </a:r>
            <a:r>
              <a:rPr lang="en-US" baseline="0" dirty="0" err="1"/>
              <a:t>delibvery</a:t>
            </a:r>
            <a:r>
              <a:rPr lang="en-US" baseline="0" dirty="0"/>
              <a:t> systems – now all managed and operated with IP networks</a:t>
            </a:r>
          </a:p>
          <a:p>
            <a:r>
              <a:rPr lang="en-US" baseline="0" dirty="0"/>
              <a:t>911 communication services</a:t>
            </a:r>
          </a:p>
          <a:p>
            <a:endParaRPr lang="en-US" baseline="0" dirty="0"/>
          </a:p>
          <a:p>
            <a:r>
              <a:rPr lang="en-US" baseline="0" dirty="0"/>
              <a:t>…</a:t>
            </a:r>
          </a:p>
          <a:p>
            <a:r>
              <a:rPr lang="en-US" baseline="0" dirty="0"/>
              <a:t>Remote medicine</a:t>
            </a:r>
          </a:p>
          <a:p>
            <a:r>
              <a:rPr lang="en-US" baseline="0" dirty="0"/>
              <a:t>Brakes of your car</a:t>
            </a:r>
          </a:p>
          <a:p>
            <a:endParaRPr lang="en-US" baseline="0" dirty="0"/>
          </a:p>
          <a:p>
            <a:r>
              <a:rPr lang="en-US" baseline="0" dirty="0"/>
              <a:t>Power grid and critical infrastructure</a:t>
            </a:r>
          </a:p>
          <a:p>
            <a:r>
              <a:rPr lang="en-US" baseline="0" dirty="0"/>
              <a:t>Financial and trading networks – move billions of dollars per day over computer </a:t>
            </a:r>
            <a:r>
              <a:rPr lang="en-US" baseline="0" dirty="0" err="1"/>
              <a:t>netowrks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Computer networks are no longer just for fun and games</a:t>
            </a:r>
          </a:p>
          <a:p>
            <a:r>
              <a:rPr lang="en-US" baseline="0" dirty="0"/>
              <a:t>People’s lives every day depend on the availability and functioning of computer </a:t>
            </a:r>
            <a:r>
              <a:rPr lang="en-US" baseline="0" dirty="0" err="1"/>
              <a:t>netowrks</a:t>
            </a:r>
            <a:endParaRPr lang="en-US" baseline="0" dirty="0"/>
          </a:p>
          <a:p>
            <a:r>
              <a:rPr lang="en-US" baseline="0" dirty="0" err="1"/>
              <a:t>Makign</a:t>
            </a:r>
            <a:r>
              <a:rPr lang="en-US" baseline="0" dirty="0"/>
              <a:t> it very important that we build them well, and protect them from adversaries,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312A-0363-4862-9B77-D2C84F28D7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326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</a:t>
            </a:r>
            <a:r>
              <a:rPr lang="en-US" baseline="0"/>
              <a:t> building networks is hard</a:t>
            </a:r>
          </a:p>
          <a:p>
            <a:r>
              <a:rPr lang="en-US" baseline="0"/>
              <a:t>But unfortunately, computer networks are becoming increasingly critical to our daily lives</a:t>
            </a:r>
          </a:p>
          <a:p>
            <a:r>
              <a:rPr lang="en-US" baseline="0"/>
              <a:t>You know all the standard uses of computers…</a:t>
            </a:r>
          </a:p>
          <a:p>
            <a:r>
              <a:rPr lang="en-US" baseline="0"/>
              <a:t>Social networking</a:t>
            </a:r>
          </a:p>
          <a:p>
            <a:r>
              <a:rPr lang="en-US" baseline="0"/>
              <a:t>Gaming</a:t>
            </a:r>
          </a:p>
          <a:p>
            <a:endParaRPr lang="en-US" baseline="0"/>
          </a:p>
          <a:p>
            <a:r>
              <a:rPr lang="en-US" baseline="0"/>
              <a:t>But there’s a lot you may not </a:t>
            </a:r>
            <a:r>
              <a:rPr lang="en-US" baseline="0" err="1"/>
              <a:t>thinki</a:t>
            </a:r>
            <a:r>
              <a:rPr lang="en-US" baseline="0"/>
              <a:t> about</a:t>
            </a:r>
          </a:p>
          <a:p>
            <a:r>
              <a:rPr lang="en-US" baseline="0"/>
              <a:t>Financial sector – trillions of dollars – </a:t>
            </a:r>
          </a:p>
          <a:p>
            <a:r>
              <a:rPr lang="en-US" baseline="0"/>
              <a:t>Critical infrastructures – power grid, water </a:t>
            </a:r>
            <a:r>
              <a:rPr lang="en-US" baseline="0" err="1"/>
              <a:t>delibvery</a:t>
            </a:r>
            <a:r>
              <a:rPr lang="en-US" baseline="0"/>
              <a:t> systems – now all managed and operated with IP networks</a:t>
            </a:r>
          </a:p>
          <a:p>
            <a:r>
              <a:rPr lang="en-US" baseline="0"/>
              <a:t>911 communication services</a:t>
            </a:r>
          </a:p>
          <a:p>
            <a:endParaRPr lang="en-US" baseline="0"/>
          </a:p>
          <a:p>
            <a:r>
              <a:rPr lang="en-US" baseline="0"/>
              <a:t>…</a:t>
            </a:r>
          </a:p>
          <a:p>
            <a:r>
              <a:rPr lang="en-US" baseline="0"/>
              <a:t>Remote medicine</a:t>
            </a:r>
          </a:p>
          <a:p>
            <a:r>
              <a:rPr lang="en-US" baseline="0"/>
              <a:t>Brakes of your car</a:t>
            </a:r>
          </a:p>
          <a:p>
            <a:endParaRPr lang="en-US" baseline="0"/>
          </a:p>
          <a:p>
            <a:r>
              <a:rPr lang="en-US" baseline="0"/>
              <a:t>Power grid and critical infrastructure</a:t>
            </a:r>
          </a:p>
          <a:p>
            <a:r>
              <a:rPr lang="en-US" baseline="0"/>
              <a:t>Financial and trading networks – move billions of dollars per day over computer </a:t>
            </a:r>
            <a:r>
              <a:rPr lang="en-US" baseline="0" err="1"/>
              <a:t>netowrks</a:t>
            </a:r>
            <a:endParaRPr lang="en-US" baseline="0"/>
          </a:p>
          <a:p>
            <a:endParaRPr lang="en-US" baseline="0"/>
          </a:p>
          <a:p>
            <a:endParaRPr lang="en-US" baseline="0"/>
          </a:p>
          <a:p>
            <a:r>
              <a:rPr lang="en-US" baseline="0"/>
              <a:t>Computer networks are no longer just for fun and games</a:t>
            </a:r>
          </a:p>
          <a:p>
            <a:r>
              <a:rPr lang="en-US" baseline="0"/>
              <a:t>People’s lives every day depend on the availability and functioning of computer </a:t>
            </a:r>
            <a:r>
              <a:rPr lang="en-US" baseline="0" err="1"/>
              <a:t>netowrks</a:t>
            </a:r>
            <a:endParaRPr lang="en-US" baseline="0"/>
          </a:p>
          <a:p>
            <a:r>
              <a:rPr lang="en-US" baseline="0" err="1"/>
              <a:t>Makign</a:t>
            </a:r>
            <a:r>
              <a:rPr lang="en-US" baseline="0"/>
              <a:t> it very important that we build them well, and protect them from adversaries,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312A-0363-4862-9B77-D2C84F28D7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515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25FFD-FB44-3E32-A74A-B99C22B17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6537B5BD-8A16-6C66-E396-2B4E3A3960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13279-0917-5248-A975-F621F68BF2B8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2654BC2-0F6E-0E93-687B-1029A26BBB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606BD1C-BE3C-9FAA-3828-393F87A159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Associate press: an Internet vs the Internet</a:t>
            </a:r>
          </a:p>
        </p:txBody>
      </p:sp>
    </p:spTree>
    <p:extLst>
      <p:ext uri="{BB962C8B-B14F-4D97-AF65-F5344CB8AC3E}">
        <p14:creationId xmlns:p14="http://schemas.microsoft.com/office/powerpoint/2010/main" val="4268126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FA69A-2F60-F0F0-284C-FD07A09F1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958DC0-ECFA-E59C-F5B9-06C3B65C1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00B3BB-C059-A7BA-F4A4-4A4EEA0F3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[Ref] https://</a:t>
            </a:r>
            <a:r>
              <a:rPr lang="en-US" dirty="0" err="1"/>
              <a:t>developer.mozilla.org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-US/docs/Web/HTTP/Guides/</a:t>
            </a:r>
            <a:r>
              <a:rPr lang="en-US" dirty="0" err="1"/>
              <a:t>Evolution_of_HTTP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5D33C-A434-E0D0-49CB-32CBE57B69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0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ref: https://</a:t>
            </a:r>
            <a:r>
              <a:rPr lang="en-US" dirty="0" err="1"/>
              <a:t>medium.com</a:t>
            </a:r>
            <a:r>
              <a:rPr lang="en-US" dirty="0"/>
              <a:t>/</a:t>
            </a:r>
            <a:r>
              <a:rPr lang="en-US" dirty="0" err="1"/>
              <a:t>codavel</a:t>
            </a:r>
            <a:r>
              <a:rPr lang="en-US" dirty="0"/>
              <a:t>-blog/quic-vs-tcp-tls-and-why-quic-is-not-the-next-big-thing-d4ef59143efd</a:t>
            </a:r>
          </a:p>
          <a:p>
            <a:endParaRPr lang="en-US" dirty="0"/>
          </a:p>
          <a:p>
            <a:r>
              <a:rPr lang="en-US" dirty="0"/>
              <a:t>[Ref] https://</a:t>
            </a:r>
            <a:r>
              <a:rPr lang="en-US" dirty="0" err="1"/>
              <a:t>javascript-conference.com</a:t>
            </a:r>
            <a:r>
              <a:rPr lang="en-US" dirty="0"/>
              <a:t>/blog/quic-and-http-3-the-next-step-in-web-performance/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QUIC is a general-purpose transport layer network protocol initially designed by Jim </a:t>
            </a:r>
            <a:r>
              <a:rPr lang="en-US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Roskind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 at Google. It was first implemented and deployed in 2012 and was publicly announced in 2013 as experimentation broadened.</a:t>
            </a:r>
          </a:p>
          <a:p>
            <a:endParaRPr lang="en-US" b="0" i="0" u="none" strike="noStrike" dirty="0">
              <a:solidFill>
                <a:srgbClr val="1F1F1F"/>
              </a:solidFill>
              <a:effectLst/>
              <a:latin typeface="Google Sans"/>
            </a:endParaRPr>
          </a:p>
          <a:p>
            <a:endParaRPr lang="en-US" b="0" i="0" u="none" strike="noStrike" dirty="0">
              <a:solidFill>
                <a:srgbClr val="1F1F1F"/>
              </a:solidFill>
              <a:effectLst/>
              <a:latin typeface="Google Sans"/>
            </a:endParaRPr>
          </a:p>
          <a:p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[Ref] https://</a:t>
            </a:r>
            <a:r>
              <a:rPr lang="en-US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blog.apnic.net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/2022/11/03/comparing-</a:t>
            </a:r>
            <a:r>
              <a:rPr lang="en-US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tcp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-and-</a:t>
            </a:r>
            <a:r>
              <a:rPr lang="en-US" b="0" i="0" u="none" strike="noStrike" dirty="0" err="1">
                <a:solidFill>
                  <a:srgbClr val="1F1F1F"/>
                </a:solidFill>
                <a:effectLst/>
                <a:latin typeface="Google Sans"/>
              </a:rPr>
              <a:t>quic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Google Sans"/>
              </a:rPr>
              <a:t>/</a:t>
            </a:r>
          </a:p>
          <a:p>
            <a:endParaRPr lang="en-US" b="0" i="0" u="none" strike="noStrike" dirty="0">
              <a:solidFill>
                <a:srgbClr val="1F1F1F"/>
              </a:solidFill>
              <a:effectLst/>
              <a:latin typeface="Google Sans"/>
            </a:endParaRPr>
          </a:p>
          <a:p>
            <a:r>
              <a:rPr lang="en-US" b="0" i="0" u="none" strike="noStrike" dirty="0">
                <a:solidFill>
                  <a:srgbClr val="1A1A1A"/>
                </a:solidFill>
                <a:effectLst/>
                <a:latin typeface="Whitney SSm A"/>
              </a:rPr>
              <a:t>It is a grossly inaccurate simplification, but at its simplest level, QUIC is simply TCP encapsulated and encrypted in a User Datagram Protocol (UDP) payload. To the external network, QUIC has the appearance of a bidirectional UDP packet sequence where the UDP payload is concealed. To the endpoints, QUIC can be used as a reliable full duplex data flow protocol. Even at this level, QUIC has a number of advantages over TCP.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280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ref: https://</a:t>
            </a:r>
            <a:r>
              <a:rPr lang="en-US" dirty="0" err="1"/>
              <a:t>blog.apnic.net</a:t>
            </a:r>
            <a:r>
              <a:rPr lang="en-US" dirty="0"/>
              <a:t>/2022/11/03/comparing-</a:t>
            </a:r>
            <a:r>
              <a:rPr lang="en-US" dirty="0" err="1"/>
              <a:t>tcp</a:t>
            </a:r>
            <a:r>
              <a:rPr lang="en-US" dirty="0"/>
              <a:t>-and-</a:t>
            </a:r>
            <a:r>
              <a:rPr lang="en-US" dirty="0" err="1"/>
              <a:t>quic</a:t>
            </a:r>
            <a:r>
              <a:rPr lang="en-US" dirty="0"/>
              <a:t>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4634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[Ref] https://</a:t>
            </a:r>
            <a:r>
              <a:rPr lang="en-US" dirty="0" err="1"/>
              <a:t>www.catchpoint.com</a:t>
            </a:r>
            <a:r>
              <a:rPr lang="en-US" dirty="0"/>
              <a:t>/http3-vs-http2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332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ref:</a:t>
            </a:r>
          </a:p>
          <a:p>
            <a:r>
              <a:rPr lang="en-US" dirty="0"/>
              <a:t>https://</a:t>
            </a:r>
            <a:r>
              <a:rPr lang="en-US" dirty="0" err="1"/>
              <a:t>pulse.internetsociety.org</a:t>
            </a:r>
            <a:r>
              <a:rPr lang="en-US" dirty="0"/>
              <a:t>/blog/how-</a:t>
            </a:r>
            <a:r>
              <a:rPr lang="en-US" dirty="0" err="1"/>
              <a:t>quic</a:t>
            </a:r>
            <a:r>
              <a:rPr lang="en-US" dirty="0"/>
              <a:t>-helps-you-seamlessly-connect-to-different-networks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1DE876-845E-814B-A07B-7B43A23062A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064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DE2F9-DDC8-FF49-A6AF-36204A1BB9D8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80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proxy</a:t>
            </a: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CF7E7-8383-F84B-90EC-18A7C5F2DAA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757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F72C-7AA9-FE46-B19F-6059A89C5604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42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02A8D-4959-E076-04C8-ABBDB3C6A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BD128-74EA-3049-8955-D09321A79661}" type="datetime1">
              <a:rPr lang="en-US" altLang="en-US"/>
              <a:pPr>
                <a:defRPr/>
              </a:pPr>
              <a:t>5/12/25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0FC18-B67B-D173-4722-AD2482445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B4F7E-0518-78B8-2981-E1E56B24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CCFA9-98DF-3445-AF38-DFC040054D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078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D3FA9-34F0-9C86-2213-5B02775F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C4BA-33DC-904A-A478-47B49A6E2C9B}" type="datetime1">
              <a:rPr lang="en-US" altLang="en-US"/>
              <a:pPr>
                <a:defRPr/>
              </a:pPr>
              <a:t>5/12/25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068-E255-8B75-838F-7229A827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D518B-8FBD-974F-68AE-B6FAD253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B2BEB-B42D-1D44-B67F-9DBDAB0F71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72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99FBA-20C3-3799-33C5-C2E40ED0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363F9-0F17-DB48-97AE-B81601345824}" type="datetime1">
              <a:rPr lang="en-US" altLang="en-US"/>
              <a:pPr>
                <a:defRPr/>
              </a:pPr>
              <a:t>5/12/25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372D7-CEFE-25E2-ED0E-391D39D4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11EA2-D573-8360-FF93-6D831F8D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2DCA8-27F8-AC48-9530-B8637151D8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074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30312-3EDB-8410-7A9D-C7469EF5D7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11629-CB17-F54E-A6C0-BB2660F07E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22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2C156-27F7-D125-9F13-2BC7FFF9F3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ED4A9-4126-754C-A62C-78FB1F56E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481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C572F-D945-9E6E-66D0-0BB08BB8B3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84057-3682-3247-8B62-770AF49096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435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568"/>
            <a:ext cx="6858000" cy="16552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0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59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0267"/>
            <a:ext cx="7886700" cy="285326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8934"/>
            <a:ext cx="7886700" cy="15007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51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6684"/>
            <a:ext cx="3867150" cy="43497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6684"/>
            <a:ext cx="3867150" cy="43497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10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6185"/>
            <a:ext cx="78867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0634"/>
            <a:ext cx="3868737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6133"/>
            <a:ext cx="3868737" cy="368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0634"/>
            <a:ext cx="3887788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6133"/>
            <a:ext cx="3887788" cy="368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5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CFB7F-ACF6-7F13-C363-C9B593E6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90B3A-E3D3-524C-9FB1-20C7CC949A7B}" type="datetime1">
              <a:rPr lang="en-US" altLang="en-US"/>
              <a:pPr>
                <a:defRPr/>
              </a:pPr>
              <a:t>5/12/25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80417-A4D4-4807-9EC7-8343BADC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D17B1-708F-0E5F-4CB7-CC8E819E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B33E6-E29D-F74E-A082-1C3F2E4EAF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502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22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7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8485"/>
            <a:ext cx="4629150" cy="48725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69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8485"/>
            <a:ext cx="4629150" cy="48725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52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75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6185"/>
            <a:ext cx="1971675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6185"/>
            <a:ext cx="5762625" cy="581024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9B5FC-1815-48D2-BF31-5FA3E3D3DE4E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25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8F6E-BFA2-E14C-8BC4-867A927D0D2A}" type="datetime1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55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3C1A-0730-0940-AAB4-5D0390C5A59C}" type="datetime1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99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0114-3E23-0A46-9920-9A06B9DCE82F}" type="datetime1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78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561E-1FF2-654E-B1B9-FF20841CEDF7}" type="datetime1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31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70C37-3B6A-B890-FEF6-FE7226FF0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1EAC9-31C1-424D-9C17-C0259BF8D31F}" type="datetime1">
              <a:rPr lang="en-US" altLang="en-US"/>
              <a:pPr>
                <a:defRPr/>
              </a:pPr>
              <a:t>5/12/25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22F4C-EE57-B21C-63A8-CC436D4C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1029B-AB03-5CC5-A77E-CC77550A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181D-F700-F24F-A947-880A198C4C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777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7BA8-F7EC-9941-A5F1-22DC297599BF}" type="datetime1">
              <a:rPr lang="en-US" smtClean="0"/>
              <a:t>5/12/25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75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89A4-6DC7-2B4E-92E5-CA0991E5AF67}" type="datetime1">
              <a:rPr lang="en-US" smtClean="0"/>
              <a:t>5/12/25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774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792EC-27CF-1741-93A4-DF246026192F}" type="datetime1">
              <a:rPr lang="en-US" smtClean="0"/>
              <a:t>5/12/25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99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0EBEC-81D3-9F43-B558-F9A845ED744C}" type="datetime1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08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79513-D130-604C-846C-196477CACA24}" type="datetime1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362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AA91-4E89-F548-BBB3-D34C5129279F}" type="datetime1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694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500B-F297-9B40-A10A-167768D80851}" type="datetime1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33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DA3C3-AE31-FEDB-1B04-4A43EE803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3F1DE-733F-8549-A8F4-06E48C0E55FD}" type="datetime1">
              <a:rPr lang="en-US" altLang="en-US"/>
              <a:pPr>
                <a:defRPr/>
              </a:pPr>
              <a:t>5/12/25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3BF3C2-4460-141A-4420-DDB0F5EA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91FC92-1C4B-C122-66AC-074B1474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8026-DD09-6647-B43B-2C5CA286B2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117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5CACD3-4F45-CFA4-475C-999ABDAC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EE73A-103C-514B-A931-A9203F34F1D9}" type="datetime1">
              <a:rPr lang="en-US" altLang="en-US"/>
              <a:pPr>
                <a:defRPr/>
              </a:pPr>
              <a:t>5/12/25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A95924F-4804-8F60-6CC5-9AD39271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4351EC-F826-A813-9496-EF163CC7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4A86D-414F-D44B-8317-F869CF6B4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84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026F36-87B9-5AFF-2C15-37E9644DA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C096-5653-824E-9FC8-A571A2132E95}" type="datetime1">
              <a:rPr lang="en-US" altLang="en-US"/>
              <a:pPr>
                <a:defRPr/>
              </a:pPr>
              <a:t>5/12/25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1EBFE6-DB07-7CAF-629F-EB9806902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65FC9C-9ABA-F04C-6558-0E199E25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5F653-134D-004E-921B-31803B5B80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06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E30DEF-1481-0ED3-CF0E-1676476A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22B6C-AE4E-5043-B709-CBA439D9BA43}" type="datetime1">
              <a:rPr lang="en-US" altLang="en-US"/>
              <a:pPr>
                <a:defRPr/>
              </a:pPr>
              <a:t>5/12/25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CA92885-62D9-647A-F9E3-4F429AFC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391CFE-D5C2-A720-2D62-260F53FC1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95986-B31A-D245-BC24-FD95E60280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887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904645-9290-E326-2741-793D87B90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FC43A-506C-534B-9E8A-3290D87506D9}" type="datetime1">
              <a:rPr lang="en-US" altLang="en-US"/>
              <a:pPr>
                <a:defRPr/>
              </a:pPr>
              <a:t>5/12/25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F7C197-8694-7786-99FB-DDC81E05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E52D02-EF8B-EF6D-2D00-1A4531A9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9A0-E170-2C49-8A73-9D27DB089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96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C35BB4-FEF6-2A56-8ABD-0F515397D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428C2-2CEF-F644-A861-8FCD6A3205F5}" type="datetime1">
              <a:rPr lang="en-US" altLang="en-US"/>
              <a:pPr>
                <a:defRPr/>
              </a:pPr>
              <a:t>5/12/25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65C3E5-6E98-63E5-7E11-CE258B62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B80326-A29D-D4CB-AE0E-D876DDD5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9B94E-0A1D-D84E-ABB1-65BB643FEB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657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05C0DC5-2E9B-CF5A-B6C9-3E0DBC98A4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B65467C-9468-0483-FE35-AE218091A4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60BD6-B587-8279-56A0-E5D6D2EAEF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91EA724-8535-B744-883A-5639BCFC83E2}" type="datetime1">
              <a:rPr lang="en-US" altLang="en-US"/>
              <a:pPr>
                <a:defRPr/>
              </a:pPr>
              <a:t>5/12/25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4CE82-A57D-3485-47DE-B0BF40287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F3B83-BD5E-CC61-81EE-534BE9ED4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11E176E-B86E-684F-A983-567D388E43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4" r:id="rId1"/>
    <p:sldLayoutId id="2147484715" r:id="rId2"/>
    <p:sldLayoutId id="2147484716" r:id="rId3"/>
    <p:sldLayoutId id="2147484717" r:id="rId4"/>
    <p:sldLayoutId id="2147484718" r:id="rId5"/>
    <p:sldLayoutId id="2147484719" r:id="rId6"/>
    <p:sldLayoutId id="2147484720" r:id="rId7"/>
    <p:sldLayoutId id="2147484721" r:id="rId8"/>
    <p:sldLayoutId id="2147484722" r:id="rId9"/>
    <p:sldLayoutId id="2147484723" r:id="rId10"/>
    <p:sldLayoutId id="2147484724" r:id="rId11"/>
    <p:sldLayoutId id="2147484725" r:id="rId12"/>
    <p:sldLayoutId id="2147484726" r:id="rId13"/>
    <p:sldLayoutId id="2147484727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9B5FC-1815-48D2-BF31-5FA3E3D3DE4E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92F34-61E4-4876-9F08-6AAC023E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8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8" r:id="rId1"/>
    <p:sldLayoutId id="2147484739" r:id="rId2"/>
    <p:sldLayoutId id="2147484740" r:id="rId3"/>
    <p:sldLayoutId id="2147484741" r:id="rId4"/>
    <p:sldLayoutId id="2147484742" r:id="rId5"/>
    <p:sldLayoutId id="2147484743" r:id="rId6"/>
    <p:sldLayoutId id="2147484744" r:id="rId7"/>
    <p:sldLayoutId id="2147484745" r:id="rId8"/>
    <p:sldLayoutId id="2147484746" r:id="rId9"/>
    <p:sldLayoutId id="2147484747" r:id="rId10"/>
    <p:sldLayoutId id="2147484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5F53F-1A49-2D4D-ABC2-5299D88B6FDF}" type="datetime1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4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tiff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tiff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1AFC82B4-B4D2-47FA-FD2B-06AA0853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19BF18-9D68-74C7-E3BB-87C46F58E914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19459" name="TextBox 3">
            <a:extLst>
              <a:ext uri="{FF2B5EF4-FFF2-40B4-BE49-F238E27FC236}">
                <a16:creationId xmlns:a16="http://schemas.microsoft.com/office/drawing/2014/main" id="{B2477BAE-0B3F-DCDD-937A-E3C27FEF1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41100"/>
                </a:solidFill>
                <a:latin typeface="Lucida Bright" panose="02040602050505020304" pitchFamily="18" charset="77"/>
              </a:rPr>
              <a:t>Nirupam Roy</a:t>
            </a:r>
          </a:p>
        </p:txBody>
      </p:sp>
      <p:sp>
        <p:nvSpPr>
          <p:cNvPr id="19460" name="TextBox 4">
            <a:extLst>
              <a:ext uri="{FF2B5EF4-FFF2-40B4-BE49-F238E27FC236}">
                <a16:creationId xmlns:a16="http://schemas.microsoft.com/office/drawing/2014/main" id="{180BC73D-D361-F896-9A1F-314A75EFF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Lucida Bright" panose="02040602050505020304" pitchFamily="18" charset="77"/>
              </a:rPr>
              <a:t>M-W 2:00-3:15pm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19461" name="Picture 5">
            <a:extLst>
              <a:ext uri="{FF2B5EF4-FFF2-40B4-BE49-F238E27FC236}">
                <a16:creationId xmlns:a16="http://schemas.microsoft.com/office/drawing/2014/main" id="{6B6D27DD-5BDF-6BA5-26A9-EBC731D13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6">
            <a:extLst>
              <a:ext uri="{FF2B5EF4-FFF2-40B4-BE49-F238E27FC236}">
                <a16:creationId xmlns:a16="http://schemas.microsoft.com/office/drawing/2014/main" id="{213F78F1-AB81-7632-FFCD-D049D73C3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2066925"/>
            <a:ext cx="388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76092"/>
                </a:solidFill>
                <a:latin typeface="Lucida Bright" panose="02040602050505020304" pitchFamily="18" charset="77"/>
              </a:rPr>
              <a:t>CMSC 417 : Spring 2025</a:t>
            </a:r>
          </a:p>
        </p:txBody>
      </p:sp>
      <p:sp>
        <p:nvSpPr>
          <p:cNvPr id="19463" name="TextBox 7">
            <a:extLst>
              <a:ext uri="{FF2B5EF4-FFF2-40B4-BE49-F238E27FC236}">
                <a16:creationId xmlns:a16="http://schemas.microsoft.com/office/drawing/2014/main" id="{D8E43A6C-9FF9-F774-E0AD-29F05534F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3405188"/>
            <a:ext cx="9144001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olidFill>
                  <a:srgbClr val="376092"/>
                </a:solidFill>
                <a:latin typeface="Lucida Bright" panose="02040602050505020304" pitchFamily="18" charset="77"/>
              </a:rPr>
              <a:t>Topic: Application Layer Protocols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376092"/>
                </a:solidFill>
                <a:latin typeface="Lucida Bright" panose="02040602050505020304" pitchFamily="18" charset="77"/>
              </a:rPr>
              <a:t>(Textbook chapter 9)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5231A3-F49B-926B-9BAF-2C25E87D7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5022850"/>
            <a:ext cx="2789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May 12</a:t>
            </a:r>
            <a:r>
              <a:rPr lang="en-US" altLang="en-US" sz="2000" baseline="30000" dirty="0">
                <a:solidFill>
                  <a:schemeClr val="tx1"/>
                </a:solidFill>
                <a:latin typeface="Lucida Bright" panose="02040602050505020304" pitchFamily="18" charset="77"/>
              </a:rPr>
              <a:t>th</a:t>
            </a:r>
            <a:r>
              <a:rPr lang="en-US" altLang="en-US" sz="2000" dirty="0">
                <a:solidFill>
                  <a:schemeClr val="tx1"/>
                </a:solidFill>
                <a:latin typeface="Lucida Bright" panose="02040602050505020304" pitchFamily="18" charset="77"/>
              </a:rPr>
              <a:t>,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234950"/>
            <a:ext cx="7772400" cy="892175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Web caches (proxy server)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sp>
        <p:nvSpPr>
          <p:cNvPr id="1044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46075" y="1957388"/>
            <a:ext cx="3767138" cy="37623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33045" indent="-233045"/>
            <a:r>
              <a:rPr lang="en-US" altLang="en-US" sz="2400" dirty="0">
                <a:latin typeface="Calibri"/>
                <a:ea typeface="ＭＳ Ｐゴシック" charset="-128"/>
              </a:rPr>
              <a:t>user sets browser: Web accesses via  cache</a:t>
            </a:r>
          </a:p>
          <a:p>
            <a:pPr marL="233045" indent="-233045"/>
            <a:r>
              <a:rPr lang="en-US" altLang="en-US" sz="2400" dirty="0">
                <a:latin typeface="Calibri"/>
                <a:ea typeface="ＭＳ Ｐゴシック" charset="-128"/>
              </a:rPr>
              <a:t>browser sends all HTTP requests to cache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object in cache: cache returns object </a:t>
            </a:r>
          </a:p>
          <a:p>
            <a:pPr marL="685800" lvl="1" indent="-228600"/>
            <a:r>
              <a:rPr lang="en-US" altLang="en-US" dirty="0">
                <a:latin typeface="Calibri"/>
                <a:ea typeface="ＭＳ Ｐゴシック" charset="-128"/>
              </a:rPr>
              <a:t>else cache requests object from origin server, then returns object to client</a:t>
            </a:r>
          </a:p>
        </p:txBody>
      </p:sp>
      <p:grpSp>
        <p:nvGrpSpPr>
          <p:cNvPr id="104451" name="Group 171"/>
          <p:cNvGrpSpPr>
            <a:grpSpLocks/>
          </p:cNvGrpSpPr>
          <p:nvPr/>
        </p:nvGrpSpPr>
        <p:grpSpPr bwMode="auto">
          <a:xfrm>
            <a:off x="4027488" y="2695575"/>
            <a:ext cx="687387" cy="763588"/>
            <a:chOff x="-44" y="1473"/>
            <a:chExt cx="981" cy="1105"/>
          </a:xfrm>
        </p:grpSpPr>
        <p:pic>
          <p:nvPicPr>
            <p:cNvPr id="104582" name="Picture 172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583" name="Freeform 17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452" name="Group 102"/>
          <p:cNvGrpSpPr>
            <a:grpSpLocks/>
          </p:cNvGrpSpPr>
          <p:nvPr/>
        </p:nvGrpSpPr>
        <p:grpSpPr bwMode="auto">
          <a:xfrm>
            <a:off x="4092575" y="4568825"/>
            <a:ext cx="687388" cy="763588"/>
            <a:chOff x="-44" y="1473"/>
            <a:chExt cx="981" cy="1105"/>
          </a:xfrm>
        </p:grpSpPr>
        <p:pic>
          <p:nvPicPr>
            <p:cNvPr id="104580" name="Picture 103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581" name="Freeform 10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453" name="Group 138"/>
          <p:cNvGrpSpPr>
            <a:grpSpLocks/>
          </p:cNvGrpSpPr>
          <p:nvPr/>
        </p:nvGrpSpPr>
        <p:grpSpPr bwMode="auto">
          <a:xfrm>
            <a:off x="6230938" y="3457575"/>
            <a:ext cx="400050" cy="715963"/>
            <a:chOff x="4140" y="429"/>
            <a:chExt cx="1425" cy="2396"/>
          </a:xfrm>
        </p:grpSpPr>
        <p:sp>
          <p:nvSpPr>
            <p:cNvPr id="104548" name="Freeform 139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49" name="Rectangle 140"/>
            <p:cNvSpPr>
              <a:spLocks noChangeArrowheads="1"/>
            </p:cNvSpPr>
            <p:nvPr/>
          </p:nvSpPr>
          <p:spPr bwMode="auto">
            <a:xfrm>
              <a:off x="4208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50" name="Freeform 141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51" name="Freeform 142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52" name="Rectangle 143"/>
            <p:cNvSpPr>
              <a:spLocks noChangeArrowheads="1"/>
            </p:cNvSpPr>
            <p:nvPr/>
          </p:nvSpPr>
          <p:spPr bwMode="auto">
            <a:xfrm>
              <a:off x="4214" y="695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53" name="Group 144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4578" name="AutoShape 145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9" name="AutoShape 146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70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54" name="Rectangle 147"/>
            <p:cNvSpPr>
              <a:spLocks noChangeArrowheads="1"/>
            </p:cNvSpPr>
            <p:nvPr/>
          </p:nvSpPr>
          <p:spPr bwMode="auto">
            <a:xfrm>
              <a:off x="4225" y="1019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55" name="Group 148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4576" name="AutoShape 149"/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7" name="AutoShape 150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2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56" name="Rectangle 151"/>
            <p:cNvSpPr>
              <a:spLocks noChangeArrowheads="1"/>
            </p:cNvSpPr>
            <p:nvPr/>
          </p:nvSpPr>
          <p:spPr bwMode="auto">
            <a:xfrm>
              <a:off x="4219" y="1359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57" name="Rectangle 152"/>
            <p:cNvSpPr>
              <a:spLocks noChangeArrowheads="1"/>
            </p:cNvSpPr>
            <p:nvPr/>
          </p:nvSpPr>
          <p:spPr bwMode="auto">
            <a:xfrm>
              <a:off x="4230" y="1656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58" name="Group 153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4574" name="AutoShape 154"/>
              <p:cNvSpPr>
                <a:spLocks noChangeArrowheads="1"/>
              </p:cNvSpPr>
              <p:nvPr/>
            </p:nvSpPr>
            <p:spPr bwMode="auto">
              <a:xfrm>
                <a:off x="612" y="2570"/>
                <a:ext cx="726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5" name="AutoShape 155"/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59" name="Freeform 156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4560" name="Group 157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4572" name="AutoShape 158"/>
              <p:cNvSpPr>
                <a:spLocks noChangeArrowheads="1"/>
              </p:cNvSpPr>
              <p:nvPr/>
            </p:nvSpPr>
            <p:spPr bwMode="auto">
              <a:xfrm>
                <a:off x="615" y="2568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3" name="AutoShape 159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90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61" name="Rectangle 160"/>
            <p:cNvSpPr>
              <a:spLocks noChangeArrowheads="1"/>
            </p:cNvSpPr>
            <p:nvPr/>
          </p:nvSpPr>
          <p:spPr bwMode="auto">
            <a:xfrm>
              <a:off x="5248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2" name="Freeform 161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63" name="Freeform 162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64" name="Oval 163"/>
            <p:cNvSpPr>
              <a:spLocks noChangeArrowheads="1"/>
            </p:cNvSpPr>
            <p:nvPr/>
          </p:nvSpPr>
          <p:spPr bwMode="auto">
            <a:xfrm>
              <a:off x="5520" y="2612"/>
              <a:ext cx="45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5" name="Freeform 164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66" name="AutoShape 165"/>
            <p:cNvSpPr>
              <a:spLocks noChangeArrowheads="1"/>
            </p:cNvSpPr>
            <p:nvPr/>
          </p:nvSpPr>
          <p:spPr bwMode="auto">
            <a:xfrm>
              <a:off x="4140" y="2676"/>
              <a:ext cx="1199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7" name="AutoShape 166"/>
            <p:cNvSpPr>
              <a:spLocks noChangeArrowheads="1"/>
            </p:cNvSpPr>
            <p:nvPr/>
          </p:nvSpPr>
          <p:spPr bwMode="auto">
            <a:xfrm>
              <a:off x="4208" y="2713"/>
              <a:ext cx="1069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8" name="Oval 167"/>
            <p:cNvSpPr>
              <a:spLocks noChangeArrowheads="1"/>
            </p:cNvSpPr>
            <p:nvPr/>
          </p:nvSpPr>
          <p:spPr bwMode="auto">
            <a:xfrm>
              <a:off x="4310" y="2384"/>
              <a:ext cx="158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9" name="Oval 168"/>
            <p:cNvSpPr>
              <a:spLocks noChangeArrowheads="1"/>
            </p:cNvSpPr>
            <p:nvPr/>
          </p:nvSpPr>
          <p:spPr bwMode="auto">
            <a:xfrm>
              <a:off x="4485" y="2384"/>
              <a:ext cx="158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70" name="Oval 169"/>
            <p:cNvSpPr>
              <a:spLocks noChangeArrowheads="1"/>
            </p:cNvSpPr>
            <p:nvPr/>
          </p:nvSpPr>
          <p:spPr bwMode="auto">
            <a:xfrm>
              <a:off x="4660" y="2379"/>
              <a:ext cx="158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71" name="Rectangle 170"/>
            <p:cNvSpPr>
              <a:spLocks noChangeArrowheads="1"/>
            </p:cNvSpPr>
            <p:nvPr/>
          </p:nvSpPr>
          <p:spPr bwMode="auto">
            <a:xfrm>
              <a:off x="5062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04454" name="Group 105"/>
          <p:cNvGrpSpPr>
            <a:grpSpLocks/>
          </p:cNvGrpSpPr>
          <p:nvPr/>
        </p:nvGrpSpPr>
        <p:grpSpPr bwMode="auto">
          <a:xfrm>
            <a:off x="8178800" y="2836863"/>
            <a:ext cx="433388" cy="715962"/>
            <a:chOff x="4140" y="429"/>
            <a:chExt cx="1425" cy="2396"/>
          </a:xfrm>
        </p:grpSpPr>
        <p:sp>
          <p:nvSpPr>
            <p:cNvPr id="104516" name="Freeform 106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7" name="Rectangle 107"/>
            <p:cNvSpPr>
              <a:spLocks noChangeArrowheads="1"/>
            </p:cNvSpPr>
            <p:nvPr/>
          </p:nvSpPr>
          <p:spPr bwMode="auto">
            <a:xfrm>
              <a:off x="4208" y="429"/>
              <a:ext cx="1044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18" name="Freeform 108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9" name="Freeform 109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20" name="Rectangle 110"/>
            <p:cNvSpPr>
              <a:spLocks noChangeArrowheads="1"/>
            </p:cNvSpPr>
            <p:nvPr/>
          </p:nvSpPr>
          <p:spPr bwMode="auto">
            <a:xfrm>
              <a:off x="4213" y="695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21" name="Group 111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4546" name="AutoShape 112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3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7" name="AutoShape 113"/>
              <p:cNvSpPr>
                <a:spLocks noChangeArrowheads="1"/>
              </p:cNvSpPr>
              <p:nvPr/>
            </p:nvSpPr>
            <p:spPr bwMode="auto">
              <a:xfrm>
                <a:off x="629" y="2583"/>
                <a:ext cx="690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2" name="Rectangle 114"/>
            <p:cNvSpPr>
              <a:spLocks noChangeArrowheads="1"/>
            </p:cNvSpPr>
            <p:nvPr/>
          </p:nvSpPr>
          <p:spPr bwMode="auto">
            <a:xfrm>
              <a:off x="4224" y="101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23" name="Group 115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4544" name="AutoShape 116"/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30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5" name="AutoShape 117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7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4" name="Rectangle 118"/>
            <p:cNvSpPr>
              <a:spLocks noChangeArrowheads="1"/>
            </p:cNvSpPr>
            <p:nvPr/>
          </p:nvSpPr>
          <p:spPr bwMode="auto">
            <a:xfrm>
              <a:off x="4218" y="135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25" name="Rectangle 119"/>
            <p:cNvSpPr>
              <a:spLocks noChangeArrowheads="1"/>
            </p:cNvSpPr>
            <p:nvPr/>
          </p:nvSpPr>
          <p:spPr bwMode="auto">
            <a:xfrm>
              <a:off x="4229" y="1656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26" name="Group 120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4542" name="AutoShape 121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2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3" name="AutoShape 122"/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83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7" name="Freeform 123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4528" name="Group 124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4540" name="AutoShape 125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1" name="AutoShape 126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89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9" name="Rectangle 127"/>
            <p:cNvSpPr>
              <a:spLocks noChangeArrowheads="1"/>
            </p:cNvSpPr>
            <p:nvPr/>
          </p:nvSpPr>
          <p:spPr bwMode="auto">
            <a:xfrm>
              <a:off x="5252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0" name="Freeform 128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31" name="Freeform 129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32" name="Oval 130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3" name="Freeform 131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34" name="AutoShape 132"/>
            <p:cNvSpPr>
              <a:spLocks noChangeArrowheads="1"/>
            </p:cNvSpPr>
            <p:nvPr/>
          </p:nvSpPr>
          <p:spPr bwMode="auto">
            <a:xfrm>
              <a:off x="4140" y="2676"/>
              <a:ext cx="1201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5" name="AutoShape 133"/>
            <p:cNvSpPr>
              <a:spLocks noChangeArrowheads="1"/>
            </p:cNvSpPr>
            <p:nvPr/>
          </p:nvSpPr>
          <p:spPr bwMode="auto">
            <a:xfrm>
              <a:off x="4208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6" name="Oval 134"/>
            <p:cNvSpPr>
              <a:spLocks noChangeArrowheads="1"/>
            </p:cNvSpPr>
            <p:nvPr/>
          </p:nvSpPr>
          <p:spPr bwMode="auto">
            <a:xfrm>
              <a:off x="4307" y="2384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7" name="Oval 135"/>
            <p:cNvSpPr>
              <a:spLocks noChangeArrowheads="1"/>
            </p:cNvSpPr>
            <p:nvPr/>
          </p:nvSpPr>
          <p:spPr bwMode="auto">
            <a:xfrm>
              <a:off x="4485" y="2384"/>
              <a:ext cx="162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8" name="Oval 136"/>
            <p:cNvSpPr>
              <a:spLocks noChangeArrowheads="1"/>
            </p:cNvSpPr>
            <p:nvPr/>
          </p:nvSpPr>
          <p:spPr bwMode="auto">
            <a:xfrm>
              <a:off x="4662" y="2379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9" name="Rectangle 137"/>
            <p:cNvSpPr>
              <a:spLocks noChangeArrowheads="1"/>
            </p:cNvSpPr>
            <p:nvPr/>
          </p:nvSpPr>
          <p:spPr bwMode="auto">
            <a:xfrm>
              <a:off x="5064" y="1837"/>
              <a:ext cx="84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04455" name="Picture 63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93763"/>
            <a:ext cx="59420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8" name="Rectangle 4"/>
          <p:cNvSpPr>
            <a:spLocks noChangeArrowheads="1"/>
          </p:cNvSpPr>
          <p:nvPr/>
        </p:nvSpPr>
        <p:spPr bwMode="auto">
          <a:xfrm>
            <a:off x="393700" y="1265238"/>
            <a:ext cx="87503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goal: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satisfy client request without involving origin server</a:t>
            </a:r>
          </a:p>
        </p:txBody>
      </p:sp>
      <p:sp>
        <p:nvSpPr>
          <p:cNvPr id="104459" name="Text Box 6"/>
          <p:cNvSpPr txBox="1">
            <a:spLocks noChangeArrowheads="1"/>
          </p:cNvSpPr>
          <p:nvPr/>
        </p:nvSpPr>
        <p:spPr bwMode="auto">
          <a:xfrm>
            <a:off x="4171950" y="3368675"/>
            <a:ext cx="657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client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0" name="Text Box 8"/>
          <p:cNvSpPr txBox="1">
            <a:spLocks noChangeArrowheads="1"/>
          </p:cNvSpPr>
          <p:nvPr/>
        </p:nvSpPr>
        <p:spPr bwMode="auto">
          <a:xfrm>
            <a:off x="5957888" y="2774950"/>
            <a:ext cx="88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proxy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1" name="Text Box 21"/>
          <p:cNvSpPr txBox="1">
            <a:spLocks noChangeArrowheads="1"/>
          </p:cNvSpPr>
          <p:nvPr/>
        </p:nvSpPr>
        <p:spPr bwMode="auto">
          <a:xfrm>
            <a:off x="4294188" y="5340350"/>
            <a:ext cx="657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client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4" name="Group 53"/>
          <p:cNvGrpSpPr>
            <a:grpSpLocks/>
          </p:cNvGrpSpPr>
          <p:nvPr/>
        </p:nvGrpSpPr>
        <p:grpSpPr bwMode="auto">
          <a:xfrm>
            <a:off x="4597400" y="4095750"/>
            <a:ext cx="1563688" cy="760413"/>
            <a:chOff x="2896" y="2580"/>
            <a:chExt cx="985" cy="479"/>
          </a:xfrm>
        </p:grpSpPr>
        <p:sp>
          <p:nvSpPr>
            <p:cNvPr id="104514" name="Line 19"/>
            <p:cNvSpPr>
              <a:spLocks noChangeShapeType="1"/>
            </p:cNvSpPr>
            <p:nvPr/>
          </p:nvSpPr>
          <p:spPr bwMode="auto">
            <a:xfrm flipV="1">
              <a:off x="2998" y="2580"/>
              <a:ext cx="883" cy="479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5" name="Text Box 23"/>
            <p:cNvSpPr txBox="1">
              <a:spLocks noChangeArrowheads="1"/>
            </p:cNvSpPr>
            <p:nvPr/>
          </p:nvSpPr>
          <p:spPr bwMode="auto">
            <a:xfrm rot="-1692639">
              <a:off x="2896" y="2646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" name="Group 54"/>
          <p:cNvGrpSpPr>
            <a:grpSpLocks/>
          </p:cNvGrpSpPr>
          <p:nvPr/>
        </p:nvGrpSpPr>
        <p:grpSpPr bwMode="auto">
          <a:xfrm>
            <a:off x="4781550" y="4183063"/>
            <a:ext cx="1604963" cy="785812"/>
            <a:chOff x="3012" y="2635"/>
            <a:chExt cx="1011" cy="495"/>
          </a:xfrm>
        </p:grpSpPr>
        <p:sp>
          <p:nvSpPr>
            <p:cNvPr id="104512" name="Line 20"/>
            <p:cNvSpPr>
              <a:spLocks noChangeShapeType="1"/>
            </p:cNvSpPr>
            <p:nvPr/>
          </p:nvSpPr>
          <p:spPr bwMode="auto">
            <a:xfrm flipH="1">
              <a:off x="3030" y="2635"/>
              <a:ext cx="884" cy="49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3" name="Text Box 25"/>
            <p:cNvSpPr txBox="1">
              <a:spLocks noChangeArrowheads="1"/>
            </p:cNvSpPr>
            <p:nvPr/>
          </p:nvSpPr>
          <p:spPr bwMode="auto">
            <a:xfrm rot="-1737783">
              <a:off x="3012" y="2847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4765675" y="3124200"/>
            <a:ext cx="3251200" cy="730250"/>
            <a:chOff x="3002" y="1979"/>
            <a:chExt cx="2048" cy="460"/>
          </a:xfrm>
        </p:grpSpPr>
        <p:sp>
          <p:nvSpPr>
            <p:cNvPr id="104509" name="Freeform 18"/>
            <p:cNvSpPr>
              <a:spLocks/>
            </p:cNvSpPr>
            <p:nvPr/>
          </p:nvSpPr>
          <p:spPr bwMode="auto">
            <a:xfrm>
              <a:off x="3002" y="1979"/>
              <a:ext cx="2048" cy="460"/>
            </a:xfrm>
            <a:custGeom>
              <a:avLst/>
              <a:gdLst>
                <a:gd name="T0" fmla="*/ 0 w 2048"/>
                <a:gd name="T1" fmla="*/ 2 h 460"/>
                <a:gd name="T2" fmla="*/ 1011 w 2048"/>
                <a:gd name="T3" fmla="*/ 460 h 460"/>
                <a:gd name="T4" fmla="*/ 2048 w 2048"/>
                <a:gd name="T5" fmla="*/ 0 h 460"/>
                <a:gd name="T6" fmla="*/ 0 60000 65536"/>
                <a:gd name="T7" fmla="*/ 0 60000 65536"/>
                <a:gd name="T8" fmla="*/ 0 60000 65536"/>
                <a:gd name="T9" fmla="*/ 0 w 2048"/>
                <a:gd name="T10" fmla="*/ 0 h 460"/>
                <a:gd name="T11" fmla="*/ 2048 w 2048"/>
                <a:gd name="T12" fmla="*/ 460 h 4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8" h="460">
                  <a:moveTo>
                    <a:pt x="0" y="2"/>
                  </a:moveTo>
                  <a:lnTo>
                    <a:pt x="1011" y="460"/>
                  </a:lnTo>
                  <a:lnTo>
                    <a:pt x="2048" y="0"/>
                  </a:lnTo>
                </a:path>
              </a:pathLst>
            </a:cu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0" name="Text Box 22"/>
            <p:cNvSpPr txBox="1">
              <a:spLocks noChangeArrowheads="1"/>
            </p:cNvSpPr>
            <p:nvPr/>
          </p:nvSpPr>
          <p:spPr bwMode="auto">
            <a:xfrm rot="1422049">
              <a:off x="3083" y="2006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11" name="Text Box 45"/>
            <p:cNvSpPr txBox="1">
              <a:spLocks noChangeArrowheads="1"/>
            </p:cNvSpPr>
            <p:nvPr/>
          </p:nvSpPr>
          <p:spPr bwMode="auto">
            <a:xfrm rot="-1419968">
              <a:off x="4114" y="2016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04465" name="Text Box 47"/>
          <p:cNvSpPr txBox="1">
            <a:spLocks noChangeArrowheads="1"/>
          </p:cNvSpPr>
          <p:nvPr/>
        </p:nvSpPr>
        <p:spPr bwMode="auto">
          <a:xfrm>
            <a:off x="7999413" y="5421313"/>
            <a:ext cx="749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origin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6" name="Text Box 48"/>
          <p:cNvSpPr txBox="1">
            <a:spLocks noChangeArrowheads="1"/>
          </p:cNvSpPr>
          <p:nvPr/>
        </p:nvSpPr>
        <p:spPr bwMode="auto">
          <a:xfrm>
            <a:off x="8016875" y="3484563"/>
            <a:ext cx="749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origin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7" name="Rectangle 55"/>
          <p:cNvSpPr>
            <a:spLocks noChangeArrowheads="1"/>
          </p:cNvSpPr>
          <p:nvPr/>
        </p:nvSpPr>
        <p:spPr bwMode="auto">
          <a:xfrm>
            <a:off x="6946900" y="4349750"/>
            <a:ext cx="4064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pic>
        <p:nvPicPr>
          <p:cNvPr id="104468" name="Picture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63" y="2632075"/>
            <a:ext cx="5270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60"/>
          <p:cNvGrpSpPr>
            <a:grpSpLocks/>
          </p:cNvGrpSpPr>
          <p:nvPr/>
        </p:nvGrpSpPr>
        <p:grpSpPr bwMode="auto">
          <a:xfrm>
            <a:off x="3992563" y="2671763"/>
            <a:ext cx="4178300" cy="1814512"/>
            <a:chOff x="2515" y="1687"/>
            <a:chExt cx="2632" cy="1143"/>
          </a:xfrm>
        </p:grpSpPr>
        <p:sp>
          <p:nvSpPr>
            <p:cNvPr id="104504" name="Freeform 44"/>
            <p:cNvSpPr>
              <a:spLocks/>
            </p:cNvSpPr>
            <p:nvPr/>
          </p:nvSpPr>
          <p:spPr bwMode="auto">
            <a:xfrm>
              <a:off x="2985" y="2026"/>
              <a:ext cx="2119" cy="476"/>
            </a:xfrm>
            <a:custGeom>
              <a:avLst/>
              <a:gdLst>
                <a:gd name="T0" fmla="*/ 2119 w 2119"/>
                <a:gd name="T1" fmla="*/ 0 h 476"/>
                <a:gd name="T2" fmla="*/ 1020 w 2119"/>
                <a:gd name="T3" fmla="*/ 476 h 476"/>
                <a:gd name="T4" fmla="*/ 0 w 2119"/>
                <a:gd name="T5" fmla="*/ 8 h 476"/>
                <a:gd name="T6" fmla="*/ 0 60000 65536"/>
                <a:gd name="T7" fmla="*/ 0 60000 65536"/>
                <a:gd name="T8" fmla="*/ 0 60000 65536"/>
                <a:gd name="T9" fmla="*/ 0 w 2119"/>
                <a:gd name="T10" fmla="*/ 0 h 476"/>
                <a:gd name="T11" fmla="*/ 2119 w 2119"/>
                <a:gd name="T12" fmla="*/ 476 h 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9" h="476">
                  <a:moveTo>
                    <a:pt x="2119" y="0"/>
                  </a:moveTo>
                  <a:lnTo>
                    <a:pt x="1020" y="476"/>
                  </a:lnTo>
                  <a:lnTo>
                    <a:pt x="0" y="8"/>
                  </a:lnTo>
                </a:path>
              </a:pathLst>
            </a:cu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05" name="Text Box 24"/>
            <p:cNvSpPr txBox="1">
              <a:spLocks noChangeArrowheads="1"/>
            </p:cNvSpPr>
            <p:nvPr/>
          </p:nvSpPr>
          <p:spPr bwMode="auto">
            <a:xfrm rot="1411598">
              <a:off x="2906" y="2244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06" name="Text Box 46"/>
            <p:cNvSpPr txBox="1">
              <a:spLocks noChangeArrowheads="1"/>
            </p:cNvSpPr>
            <p:nvPr/>
          </p:nvSpPr>
          <p:spPr bwMode="auto">
            <a:xfrm rot="-1415789">
              <a:off x="4136" y="2232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104507" name="Picture 5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" y="2557"/>
              <a:ext cx="332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08" name="Picture 5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" y="1687"/>
              <a:ext cx="332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1069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4613275"/>
            <a:ext cx="5270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471" name="Group 69"/>
          <p:cNvGrpSpPr>
            <a:grpSpLocks/>
          </p:cNvGrpSpPr>
          <p:nvPr/>
        </p:nvGrpSpPr>
        <p:grpSpPr bwMode="auto">
          <a:xfrm>
            <a:off x="8112125" y="4764088"/>
            <a:ext cx="433388" cy="715962"/>
            <a:chOff x="4140" y="429"/>
            <a:chExt cx="1425" cy="2396"/>
          </a:xfrm>
        </p:grpSpPr>
        <p:sp>
          <p:nvSpPr>
            <p:cNvPr id="104472" name="Freeform 70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73" name="Rectangle 71"/>
            <p:cNvSpPr>
              <a:spLocks noChangeArrowheads="1"/>
            </p:cNvSpPr>
            <p:nvPr/>
          </p:nvSpPr>
          <p:spPr bwMode="auto">
            <a:xfrm>
              <a:off x="4208" y="429"/>
              <a:ext cx="1044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74" name="Freeform 72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75" name="Freeform 73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76" name="Rectangle 74"/>
            <p:cNvSpPr>
              <a:spLocks noChangeArrowheads="1"/>
            </p:cNvSpPr>
            <p:nvPr/>
          </p:nvSpPr>
          <p:spPr bwMode="auto">
            <a:xfrm>
              <a:off x="4213" y="695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477" name="Group 75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4502" name="AutoShape 76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3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03" name="AutoShape 77"/>
              <p:cNvSpPr>
                <a:spLocks noChangeArrowheads="1"/>
              </p:cNvSpPr>
              <p:nvPr/>
            </p:nvSpPr>
            <p:spPr bwMode="auto">
              <a:xfrm>
                <a:off x="629" y="2583"/>
                <a:ext cx="690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78" name="Rectangle 78"/>
            <p:cNvSpPr>
              <a:spLocks noChangeArrowheads="1"/>
            </p:cNvSpPr>
            <p:nvPr/>
          </p:nvSpPr>
          <p:spPr bwMode="auto">
            <a:xfrm>
              <a:off x="4224" y="101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479" name="Group 79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4500" name="AutoShape 80"/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30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01" name="AutoShape 81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7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80" name="Rectangle 82"/>
            <p:cNvSpPr>
              <a:spLocks noChangeArrowheads="1"/>
            </p:cNvSpPr>
            <p:nvPr/>
          </p:nvSpPr>
          <p:spPr bwMode="auto">
            <a:xfrm>
              <a:off x="4218" y="135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81" name="Rectangle 83"/>
            <p:cNvSpPr>
              <a:spLocks noChangeArrowheads="1"/>
            </p:cNvSpPr>
            <p:nvPr/>
          </p:nvSpPr>
          <p:spPr bwMode="auto">
            <a:xfrm>
              <a:off x="4229" y="1656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482" name="Group 84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4498" name="AutoShape 85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2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499" name="AutoShape 86"/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83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83" name="Freeform 87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4484" name="Group 88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4496" name="AutoShape 89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497" name="AutoShape 90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89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85" name="Rectangle 91"/>
            <p:cNvSpPr>
              <a:spLocks noChangeArrowheads="1"/>
            </p:cNvSpPr>
            <p:nvPr/>
          </p:nvSpPr>
          <p:spPr bwMode="auto">
            <a:xfrm>
              <a:off x="5252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86" name="Freeform 92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87" name="Freeform 93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88" name="Oval 94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89" name="Freeform 95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90" name="AutoShape 96"/>
            <p:cNvSpPr>
              <a:spLocks noChangeArrowheads="1"/>
            </p:cNvSpPr>
            <p:nvPr/>
          </p:nvSpPr>
          <p:spPr bwMode="auto">
            <a:xfrm>
              <a:off x="4140" y="2676"/>
              <a:ext cx="1201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1" name="AutoShape 97"/>
            <p:cNvSpPr>
              <a:spLocks noChangeArrowheads="1"/>
            </p:cNvSpPr>
            <p:nvPr/>
          </p:nvSpPr>
          <p:spPr bwMode="auto">
            <a:xfrm>
              <a:off x="4208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2" name="Oval 98"/>
            <p:cNvSpPr>
              <a:spLocks noChangeArrowheads="1"/>
            </p:cNvSpPr>
            <p:nvPr/>
          </p:nvSpPr>
          <p:spPr bwMode="auto">
            <a:xfrm>
              <a:off x="4307" y="2384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3" name="Oval 99"/>
            <p:cNvSpPr>
              <a:spLocks noChangeArrowheads="1"/>
            </p:cNvSpPr>
            <p:nvPr/>
          </p:nvSpPr>
          <p:spPr bwMode="auto">
            <a:xfrm>
              <a:off x="4485" y="2384"/>
              <a:ext cx="162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4" name="Oval 100"/>
            <p:cNvSpPr>
              <a:spLocks noChangeArrowheads="1"/>
            </p:cNvSpPr>
            <p:nvPr/>
          </p:nvSpPr>
          <p:spPr bwMode="auto">
            <a:xfrm>
              <a:off x="4662" y="2379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5" name="Rectangle 101"/>
            <p:cNvSpPr>
              <a:spLocks noChangeArrowheads="1"/>
            </p:cNvSpPr>
            <p:nvPr/>
          </p:nvSpPr>
          <p:spPr bwMode="auto">
            <a:xfrm>
              <a:off x="5064" y="1837"/>
              <a:ext cx="84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14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7" grpId="0" uiExpand="1" build="p"/>
      <p:bldP spid="104458" grpId="0"/>
      <p:bldP spid="1044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38" y="234950"/>
            <a:ext cx="7772400" cy="947738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More about Web caching</a:t>
            </a:r>
          </a:p>
        </p:txBody>
      </p:sp>
      <p:sp>
        <p:nvSpPr>
          <p:cNvPr id="10650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11313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cache acts as both client and server</a:t>
            </a:r>
          </a:p>
          <a:p>
            <a:pPr lvl="1"/>
            <a:r>
              <a:rPr lang="en-US" altLang="en-US" sz="2000" dirty="0">
                <a:latin typeface="Calibri"/>
                <a:ea typeface="ＭＳ Ｐゴシック" charset="-128"/>
              </a:rPr>
              <a:t>server for original requesting client</a:t>
            </a:r>
          </a:p>
          <a:p>
            <a:pPr lvl="1"/>
            <a:r>
              <a:rPr lang="en-US" altLang="en-US" sz="2000" dirty="0">
                <a:latin typeface="Calibri"/>
                <a:ea typeface="ＭＳ Ｐゴシック" charset="-128"/>
              </a:rPr>
              <a:t>client to origin server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typically cache is installed by ISP (university, company, residential ISP)</a:t>
            </a:r>
          </a:p>
        </p:txBody>
      </p:sp>
      <p:sp>
        <p:nvSpPr>
          <p:cNvPr id="10650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95800" y="1611313"/>
            <a:ext cx="415925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why Web caching?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reduce response time for client request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reduce traffic on an institution’</a:t>
            </a:r>
            <a:r>
              <a:rPr lang="en-US" altLang="ja-JP" dirty="0">
                <a:latin typeface="Calibri"/>
                <a:ea typeface="ＭＳ Ｐゴシック" charset="-128"/>
              </a:rPr>
              <a:t>s access link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Internet dense with caches: enables </a:t>
            </a:r>
            <a:r>
              <a:rPr lang="ja-JP" altLang="en-US" dirty="0">
                <a:latin typeface="Calibri"/>
                <a:ea typeface="ＭＳ Ｐゴシック" charset="-128"/>
              </a:rPr>
              <a:t>“</a:t>
            </a:r>
            <a:r>
              <a:rPr lang="en-US" altLang="ja-JP" dirty="0">
                <a:latin typeface="Calibri"/>
                <a:ea typeface="ＭＳ Ｐゴシック" charset="-128"/>
              </a:rPr>
              <a:t>poor</a:t>
            </a:r>
            <a:r>
              <a:rPr lang="ja-JP" altLang="en-US" dirty="0">
                <a:latin typeface="Calibri"/>
                <a:ea typeface="ＭＳ Ｐゴシック" charset="-128"/>
              </a:rPr>
              <a:t>”</a:t>
            </a:r>
            <a:r>
              <a:rPr lang="en-US" altLang="ja-JP" dirty="0">
                <a:latin typeface="Calibri"/>
                <a:ea typeface="ＭＳ Ｐゴシック" charset="-128"/>
              </a:rPr>
              <a:t> content providers to effectively deliver content</a:t>
            </a:r>
            <a:endParaRPr lang="en-US" altLang="en-US" dirty="0">
              <a:latin typeface="Calibri"/>
              <a:ea typeface="ＭＳ Ｐゴシック" charset="-128"/>
            </a:endParaRPr>
          </a:p>
        </p:txBody>
      </p:sp>
      <p:pic>
        <p:nvPicPr>
          <p:cNvPr id="106499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936625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595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3171A-D532-3E5E-C238-72986F3AD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3AFABF-5551-D7B6-3E90-748FDE48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8F4576-31F0-3FFC-0F79-B117F8176150}"/>
              </a:ext>
            </a:extLst>
          </p:cNvPr>
          <p:cNvSpPr txBox="1"/>
          <p:nvPr/>
        </p:nvSpPr>
        <p:spPr>
          <a:xfrm>
            <a:off x="1" y="3277456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Electronic Mail</a:t>
            </a:r>
          </a:p>
        </p:txBody>
      </p:sp>
    </p:spTree>
    <p:extLst>
      <p:ext uri="{BB962C8B-B14F-4D97-AF65-F5344CB8AC3E}">
        <p14:creationId xmlns:p14="http://schemas.microsoft.com/office/powerpoint/2010/main" val="2726809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301625"/>
            <a:ext cx="7772400" cy="86995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Electronic mail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12083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44513" y="1366838"/>
            <a:ext cx="3933825" cy="48768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Three major components: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</a:rPr>
              <a:t> </a:t>
            </a:r>
          </a:p>
          <a:p>
            <a:r>
              <a:rPr lang="en-US" altLang="en-US" sz="2400" dirty="0">
                <a:ea typeface="ＭＳ Ｐゴシック" charset="-128"/>
              </a:rPr>
              <a:t>user agents </a:t>
            </a:r>
          </a:p>
          <a:p>
            <a:r>
              <a:rPr lang="en-US" altLang="en-US" sz="2400" dirty="0">
                <a:ea typeface="ＭＳ Ｐゴシック" charset="-128"/>
              </a:rPr>
              <a:t>mail servers </a:t>
            </a:r>
          </a:p>
          <a:p>
            <a:pPr>
              <a:spcAft>
                <a:spcPct val="75000"/>
              </a:spcAft>
            </a:pPr>
            <a:r>
              <a:rPr lang="en-US" altLang="en-US" sz="2400" dirty="0">
                <a:ea typeface="ＭＳ Ｐゴシック" charset="-128"/>
              </a:rPr>
              <a:t>SMTP: Simple Mail Transfer Protocol</a:t>
            </a:r>
          </a:p>
          <a:p>
            <a:pPr>
              <a:buFont typeface="Wingdings" charset="2"/>
              <a:buNone/>
            </a:pPr>
            <a:r>
              <a:rPr lang="en-US" altLang="en-US" sz="3200" i="1" dirty="0">
                <a:solidFill>
                  <a:srgbClr val="CC0000"/>
                </a:solidFill>
                <a:ea typeface="ＭＳ Ｐゴシック" charset="-128"/>
              </a:rPr>
              <a:t>User Agent</a:t>
            </a:r>
          </a:p>
          <a:p>
            <a:r>
              <a:rPr lang="en-US" altLang="en-US" sz="2400" dirty="0">
                <a:ea typeface="ＭＳ Ｐゴシック" charset="-128"/>
              </a:rPr>
              <a:t>a.k.a. </a:t>
            </a:r>
            <a:r>
              <a:rPr lang="ja-JP" altLang="en-US" sz="2400" dirty="0">
                <a:ea typeface="ＭＳ Ｐゴシック" charset="-128"/>
              </a:rPr>
              <a:t>“</a:t>
            </a:r>
            <a:r>
              <a:rPr lang="en-US" altLang="ja-JP" sz="2400" dirty="0">
                <a:ea typeface="ＭＳ Ｐゴシック" charset="-128"/>
              </a:rPr>
              <a:t>mail reader</a:t>
            </a:r>
            <a:r>
              <a:rPr lang="ja-JP" altLang="en-US" sz="2400" dirty="0">
                <a:ea typeface="ＭＳ Ｐゴシック" charset="-128"/>
              </a:rPr>
              <a:t>”</a:t>
            </a:r>
            <a:endParaRPr lang="en-US" altLang="ja-JP" sz="2400" dirty="0">
              <a:ea typeface="ＭＳ Ｐゴシック" charset="-128"/>
            </a:endParaRPr>
          </a:p>
          <a:p>
            <a:r>
              <a:rPr lang="en-US" altLang="en-US" sz="2400" dirty="0">
                <a:ea typeface="ＭＳ Ｐゴシック" charset="-128"/>
              </a:rPr>
              <a:t>composing, editing, reading mail messages</a:t>
            </a:r>
          </a:p>
          <a:p>
            <a:r>
              <a:rPr lang="en-US" altLang="en-US" sz="2400" dirty="0">
                <a:ea typeface="ＭＳ Ｐゴシック" charset="-128"/>
              </a:rPr>
              <a:t>e.g., Outlook, Thunderbird, iPhone mail client</a:t>
            </a:r>
          </a:p>
          <a:p>
            <a:r>
              <a:rPr lang="en-US" altLang="en-US" sz="2400" dirty="0">
                <a:ea typeface="ＭＳ Ｐゴシック" charset="-128"/>
              </a:rPr>
              <a:t>outgoing, incoming messages stored on server</a:t>
            </a:r>
          </a:p>
        </p:txBody>
      </p:sp>
      <p:sp>
        <p:nvSpPr>
          <p:cNvPr id="120837" name="Rectangle 280"/>
          <p:cNvSpPr>
            <a:spLocks noChangeArrowheads="1"/>
          </p:cNvSpPr>
          <p:nvPr/>
        </p:nvSpPr>
        <p:spPr bwMode="auto">
          <a:xfrm>
            <a:off x="6962775" y="628650"/>
            <a:ext cx="1828800" cy="98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38" name="Group 279"/>
          <p:cNvGrpSpPr>
            <a:grpSpLocks/>
          </p:cNvGrpSpPr>
          <p:nvPr/>
        </p:nvGrpSpPr>
        <p:grpSpPr bwMode="auto">
          <a:xfrm>
            <a:off x="7059613" y="576263"/>
            <a:ext cx="1736725" cy="955675"/>
            <a:chOff x="4458" y="3335"/>
            <a:chExt cx="1094" cy="602"/>
          </a:xfrm>
        </p:grpSpPr>
        <p:sp>
          <p:nvSpPr>
            <p:cNvPr id="121036" name="Text Box 263"/>
            <p:cNvSpPr txBox="1">
              <a:spLocks noChangeArrowheads="1"/>
            </p:cNvSpPr>
            <p:nvPr/>
          </p:nvSpPr>
          <p:spPr bwMode="auto">
            <a:xfrm>
              <a:off x="4680" y="3725"/>
              <a:ext cx="84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 mailbox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1037" name="Group 278"/>
            <p:cNvGrpSpPr>
              <a:grpSpLocks/>
            </p:cNvGrpSpPr>
            <p:nvPr/>
          </p:nvGrpSpPr>
          <p:grpSpPr bwMode="auto">
            <a:xfrm>
              <a:off x="4458" y="3408"/>
              <a:ext cx="450" cy="120"/>
              <a:chOff x="4314" y="3444"/>
              <a:chExt cx="450" cy="120"/>
            </a:xfrm>
          </p:grpSpPr>
          <p:sp>
            <p:nvSpPr>
              <p:cNvPr id="121040" name="Rectangle 264"/>
              <p:cNvSpPr>
                <a:spLocks noChangeArrowheads="1"/>
              </p:cNvSpPr>
              <p:nvPr/>
            </p:nvSpPr>
            <p:spPr bwMode="auto">
              <a:xfrm>
                <a:off x="4314" y="3444"/>
                <a:ext cx="450" cy="120"/>
              </a:xfrm>
              <a:prstGeom prst="rect">
                <a:avLst/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41" name="Line 265"/>
              <p:cNvSpPr>
                <a:spLocks noChangeShapeType="1"/>
              </p:cNvSpPr>
              <p:nvPr/>
            </p:nvSpPr>
            <p:spPr bwMode="auto">
              <a:xfrm>
                <a:off x="4363" y="3472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2" name="Line 266"/>
              <p:cNvSpPr>
                <a:spLocks noChangeShapeType="1"/>
              </p:cNvSpPr>
              <p:nvPr/>
            </p:nvSpPr>
            <p:spPr bwMode="auto">
              <a:xfrm flipH="1">
                <a:off x="4472" y="3471"/>
                <a:ext cx="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3" name="Line 267"/>
              <p:cNvSpPr>
                <a:spLocks noChangeShapeType="1"/>
              </p:cNvSpPr>
              <p:nvPr/>
            </p:nvSpPr>
            <p:spPr bwMode="auto">
              <a:xfrm>
                <a:off x="4527" y="347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4" name="Line 268"/>
              <p:cNvSpPr>
                <a:spLocks noChangeShapeType="1"/>
              </p:cNvSpPr>
              <p:nvPr/>
            </p:nvSpPr>
            <p:spPr bwMode="auto">
              <a:xfrm>
                <a:off x="4584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5" name="Line 269"/>
              <p:cNvSpPr>
                <a:spLocks noChangeShapeType="1"/>
              </p:cNvSpPr>
              <p:nvPr/>
            </p:nvSpPr>
            <p:spPr bwMode="auto">
              <a:xfrm>
                <a:off x="4645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6" name="Line 270"/>
              <p:cNvSpPr>
                <a:spLocks noChangeShapeType="1"/>
              </p:cNvSpPr>
              <p:nvPr/>
            </p:nvSpPr>
            <p:spPr bwMode="auto">
              <a:xfrm>
                <a:off x="4701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7" name="Line 271"/>
              <p:cNvSpPr>
                <a:spLocks noChangeShapeType="1"/>
              </p:cNvSpPr>
              <p:nvPr/>
            </p:nvSpPr>
            <p:spPr bwMode="auto">
              <a:xfrm>
                <a:off x="4416" y="3472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1038" name="Rectangle 272"/>
            <p:cNvSpPr>
              <a:spLocks noChangeArrowheads="1"/>
            </p:cNvSpPr>
            <p:nvPr/>
          </p:nvSpPr>
          <p:spPr bwMode="auto">
            <a:xfrm>
              <a:off x="4472" y="3779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39" name="Text Box 277"/>
            <p:cNvSpPr txBox="1">
              <a:spLocks noChangeArrowheads="1"/>
            </p:cNvSpPr>
            <p:nvPr/>
          </p:nvSpPr>
          <p:spPr bwMode="auto">
            <a:xfrm>
              <a:off x="4526" y="3335"/>
              <a:ext cx="102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outgoing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message queue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20839" name="Picture 23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947738"/>
            <a:ext cx="31940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0841" name="Group 389"/>
          <p:cNvGrpSpPr>
            <a:grpSpLocks/>
          </p:cNvGrpSpPr>
          <p:nvPr/>
        </p:nvGrpSpPr>
        <p:grpSpPr bwMode="auto">
          <a:xfrm>
            <a:off x="6899276" y="2787650"/>
            <a:ext cx="477838" cy="715963"/>
            <a:chOff x="4140" y="429"/>
            <a:chExt cx="1425" cy="2396"/>
          </a:xfrm>
        </p:grpSpPr>
        <p:sp>
          <p:nvSpPr>
            <p:cNvPr id="121004" name="Freeform 390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05" name="Rectangle 391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06" name="Freeform 392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07" name="Freeform 393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08" name="Rectangle 394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1009" name="Group 395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1034" name="AutoShape 396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35" name="AutoShape 397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1010" name="Rectangle 398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1011" name="Group 399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1032" name="AutoShape 400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33" name="AutoShape 401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1012" name="Rectangle 402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13" name="Rectangle 403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1014" name="Group 404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1030" name="AutoShape 405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31" name="AutoShape 406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1015" name="Freeform 407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1016" name="Group 408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1028" name="AutoShape 409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29" name="AutoShape 410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1017" name="Rectangle 411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18" name="Freeform 412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19" name="Freeform 413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20" name="Oval 414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1" name="Freeform 415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22" name="AutoShape 416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3" name="AutoShape 417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4" name="Oval 418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5" name="Oval 419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6" name="Oval 420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7" name="Rectangle 421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0842" name="Group 356"/>
          <p:cNvGrpSpPr>
            <a:grpSpLocks/>
          </p:cNvGrpSpPr>
          <p:nvPr/>
        </p:nvGrpSpPr>
        <p:grpSpPr bwMode="auto">
          <a:xfrm>
            <a:off x="4906963" y="4181475"/>
            <a:ext cx="477838" cy="715963"/>
            <a:chOff x="4140" y="429"/>
            <a:chExt cx="1425" cy="2396"/>
          </a:xfrm>
        </p:grpSpPr>
        <p:sp>
          <p:nvSpPr>
            <p:cNvPr id="120972" name="Freeform 357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73" name="Rectangle 358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74" name="Freeform 359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75" name="Freeform 360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76" name="Rectangle 361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77" name="Group 362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1002" name="AutoShape 363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03" name="AutoShape 364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78" name="Rectangle 365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79" name="Group 366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1000" name="AutoShape 367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01" name="AutoShape 368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80" name="Rectangle 369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81" name="Rectangle 370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82" name="Group 371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0998" name="AutoShape 372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99" name="AutoShape 373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83" name="Freeform 374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0984" name="Group 375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0996" name="AutoShape 376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97" name="AutoShape 377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85" name="Rectangle 378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86" name="Freeform 379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87" name="Freeform 380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88" name="Oval 381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89" name="Freeform 382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90" name="AutoShape 383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1" name="AutoShape 384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2" name="Oval 385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3" name="Oval 386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4" name="Oval 387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5" name="Rectangle 388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0843" name="Group 320"/>
          <p:cNvGrpSpPr>
            <a:grpSpLocks/>
          </p:cNvGrpSpPr>
          <p:nvPr/>
        </p:nvGrpSpPr>
        <p:grpSpPr bwMode="auto">
          <a:xfrm>
            <a:off x="4929188" y="1839913"/>
            <a:ext cx="477838" cy="715963"/>
            <a:chOff x="4140" y="429"/>
            <a:chExt cx="1425" cy="2396"/>
          </a:xfrm>
        </p:grpSpPr>
        <p:sp>
          <p:nvSpPr>
            <p:cNvPr id="120940" name="Freeform 32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41" name="Rectangle 322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42" name="Freeform 32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43" name="Freeform 32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44" name="Rectangle 325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45" name="Group 32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0970" name="AutoShape 327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71" name="AutoShape 328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46" name="Rectangle 329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47" name="Group 33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0968" name="AutoShape 331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69" name="AutoShape 332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48" name="Rectangle 333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49" name="Rectangle 334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50" name="Group 33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0966" name="AutoShape 336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67" name="AutoShape 337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51" name="Freeform 33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0952" name="Group 33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0964" name="AutoShape 340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65" name="AutoShape 341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53" name="Rectangle 342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54" name="Freeform 34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55" name="Freeform 34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56" name="Oval 345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57" name="Freeform 34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58" name="AutoShape 347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59" name="AutoShape 348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60" name="Oval 349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61" name="Oval 350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62" name="Oval 351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63" name="Rectangle 352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0844" name="Line 9"/>
          <p:cNvSpPr>
            <a:spLocks noChangeShapeType="1"/>
          </p:cNvSpPr>
          <p:nvPr/>
        </p:nvSpPr>
        <p:spPr bwMode="auto">
          <a:xfrm>
            <a:off x="5927726" y="2606675"/>
            <a:ext cx="1123950" cy="7905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0845" name="Group 19"/>
          <p:cNvGrpSpPr>
            <a:grpSpLocks/>
          </p:cNvGrpSpPr>
          <p:nvPr/>
        </p:nvGrpSpPr>
        <p:grpSpPr bwMode="auto">
          <a:xfrm>
            <a:off x="7089776" y="2986088"/>
            <a:ext cx="809625" cy="1049338"/>
            <a:chOff x="4296" y="2627"/>
            <a:chExt cx="510" cy="661"/>
          </a:xfrm>
        </p:grpSpPr>
        <p:sp>
          <p:nvSpPr>
            <p:cNvPr id="120925" name="Rectangle 20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6" name="Text Box 21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7" name="Rectangle 22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8" name="Line 23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29" name="Line 24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0" name="Line 25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1" name="Line 26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2" name="Line 27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3" name="Line 28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4" name="Line 29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5" name="Rectangle 30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36" name="Rectangle 31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37" name="Rectangle 32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38" name="Rectangle 33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39" name="Rectangle 34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0846" name="Group 60"/>
          <p:cNvGrpSpPr>
            <a:grpSpLocks/>
          </p:cNvGrpSpPr>
          <p:nvPr/>
        </p:nvGrpSpPr>
        <p:grpSpPr bwMode="auto">
          <a:xfrm>
            <a:off x="5089526" y="4386263"/>
            <a:ext cx="809625" cy="1049338"/>
            <a:chOff x="4296" y="2627"/>
            <a:chExt cx="510" cy="661"/>
          </a:xfrm>
        </p:grpSpPr>
        <p:sp>
          <p:nvSpPr>
            <p:cNvPr id="120910" name="Rectangle 61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11" name="Text Box 62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12" name="Rectangle 63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13" name="Line 64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4" name="Line 65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5" name="Line 66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6" name="Line 67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7" name="Line 68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8" name="Line 69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9" name="Line 70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20" name="Rectangle 71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1" name="Rectangle 72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2" name="Rectangle 73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3" name="Rectangle 74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4" name="Rectangle 75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0847" name="Group 96"/>
          <p:cNvGrpSpPr>
            <a:grpSpLocks/>
          </p:cNvGrpSpPr>
          <p:nvPr/>
        </p:nvGrpSpPr>
        <p:grpSpPr bwMode="auto">
          <a:xfrm>
            <a:off x="5089526" y="2138363"/>
            <a:ext cx="809625" cy="1049338"/>
            <a:chOff x="4296" y="2627"/>
            <a:chExt cx="510" cy="661"/>
          </a:xfrm>
        </p:grpSpPr>
        <p:sp>
          <p:nvSpPr>
            <p:cNvPr id="120895" name="Rectangle 97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6" name="Text Box 98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7" name="Rectangle 99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8" name="Line 100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899" name="Line 101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0" name="Line 102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1" name="Line 103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2" name="Line 104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3" name="Line 105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4" name="Line 106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5" name="Rectangle 107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06" name="Rectangle 108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07" name="Rectangle 109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08" name="Rectangle 110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09" name="Rectangle 111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0848" name="Line 117"/>
          <p:cNvSpPr>
            <a:spLocks noChangeShapeType="1"/>
          </p:cNvSpPr>
          <p:nvPr/>
        </p:nvSpPr>
        <p:spPr bwMode="auto">
          <a:xfrm flipV="1">
            <a:off x="5927726" y="3730625"/>
            <a:ext cx="1123950" cy="10858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849" name="Line 118"/>
          <p:cNvSpPr>
            <a:spLocks noChangeShapeType="1"/>
          </p:cNvSpPr>
          <p:nvPr/>
        </p:nvSpPr>
        <p:spPr bwMode="auto">
          <a:xfrm flipH="1" flipV="1">
            <a:off x="5184776" y="3206750"/>
            <a:ext cx="0" cy="12477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0850" name="Group 119"/>
          <p:cNvGrpSpPr>
            <a:grpSpLocks/>
          </p:cNvGrpSpPr>
          <p:nvPr/>
        </p:nvGrpSpPr>
        <p:grpSpPr bwMode="auto">
          <a:xfrm>
            <a:off x="6024563" y="4024313"/>
            <a:ext cx="1031875" cy="457200"/>
            <a:chOff x="3745" y="2537"/>
            <a:chExt cx="650" cy="288"/>
          </a:xfrm>
        </p:grpSpPr>
        <p:sp>
          <p:nvSpPr>
            <p:cNvPr id="120893" name="Rectangle 120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4" name="Text Box 121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0851" name="Group 122"/>
          <p:cNvGrpSpPr>
            <a:grpSpLocks/>
          </p:cNvGrpSpPr>
          <p:nvPr/>
        </p:nvGrpSpPr>
        <p:grpSpPr bwMode="auto">
          <a:xfrm>
            <a:off x="5986463" y="2767013"/>
            <a:ext cx="1031875" cy="457200"/>
            <a:chOff x="3745" y="2537"/>
            <a:chExt cx="650" cy="288"/>
          </a:xfrm>
        </p:grpSpPr>
        <p:sp>
          <p:nvSpPr>
            <p:cNvPr id="120891" name="Rectangle 123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2" name="Text Box 124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0852" name="Group 125"/>
          <p:cNvGrpSpPr>
            <a:grpSpLocks/>
          </p:cNvGrpSpPr>
          <p:nvPr/>
        </p:nvGrpSpPr>
        <p:grpSpPr bwMode="auto">
          <a:xfrm>
            <a:off x="4662488" y="3481388"/>
            <a:ext cx="1031875" cy="457200"/>
            <a:chOff x="3745" y="2537"/>
            <a:chExt cx="650" cy="288"/>
          </a:xfrm>
        </p:grpSpPr>
        <p:sp>
          <p:nvSpPr>
            <p:cNvPr id="120889" name="Rectangle 126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0" name="Text Box 127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0884" name="Group 353"/>
          <p:cNvGrpSpPr>
            <a:grpSpLocks/>
          </p:cNvGrpSpPr>
          <p:nvPr/>
        </p:nvGrpSpPr>
        <p:grpSpPr bwMode="auto">
          <a:xfrm>
            <a:off x="5716588" y="1631950"/>
            <a:ext cx="890588" cy="828675"/>
            <a:chOff x="-44" y="1473"/>
            <a:chExt cx="981" cy="1105"/>
          </a:xfrm>
        </p:grpSpPr>
        <p:pic>
          <p:nvPicPr>
            <p:cNvPr id="120887" name="Picture 354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88" name="Freeform 35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85" name="Rectangle 115"/>
          <p:cNvSpPr>
            <a:spLocks noChangeArrowheads="1"/>
          </p:cNvSpPr>
          <p:nvPr/>
        </p:nvSpPr>
        <p:spPr bwMode="auto">
          <a:xfrm>
            <a:off x="5753101" y="1447800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86" name="Text Box 116"/>
          <p:cNvSpPr txBox="1">
            <a:spLocks noChangeArrowheads="1"/>
          </p:cNvSpPr>
          <p:nvPr/>
        </p:nvSpPr>
        <p:spPr bwMode="auto">
          <a:xfrm>
            <a:off x="5694363" y="1406525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79" name="Group 425"/>
          <p:cNvGrpSpPr>
            <a:grpSpLocks/>
          </p:cNvGrpSpPr>
          <p:nvPr/>
        </p:nvGrpSpPr>
        <p:grpSpPr bwMode="auto">
          <a:xfrm>
            <a:off x="7753351" y="2447925"/>
            <a:ext cx="890588" cy="828675"/>
            <a:chOff x="-44" y="1473"/>
            <a:chExt cx="981" cy="1105"/>
          </a:xfrm>
        </p:grpSpPr>
        <p:pic>
          <p:nvPicPr>
            <p:cNvPr id="120882" name="Picture 426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83" name="Freeform 42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80" name="Rectangle 115"/>
          <p:cNvSpPr>
            <a:spLocks noChangeArrowheads="1"/>
          </p:cNvSpPr>
          <p:nvPr/>
        </p:nvSpPr>
        <p:spPr bwMode="auto">
          <a:xfrm>
            <a:off x="7789864" y="2263775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81" name="Text Box 116"/>
          <p:cNvSpPr txBox="1">
            <a:spLocks noChangeArrowheads="1"/>
          </p:cNvSpPr>
          <p:nvPr/>
        </p:nvSpPr>
        <p:spPr bwMode="auto">
          <a:xfrm>
            <a:off x="7731126" y="2222500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74" name="Group 431"/>
          <p:cNvGrpSpPr>
            <a:grpSpLocks/>
          </p:cNvGrpSpPr>
          <p:nvPr/>
        </p:nvGrpSpPr>
        <p:grpSpPr bwMode="auto">
          <a:xfrm>
            <a:off x="8089901" y="3209925"/>
            <a:ext cx="890588" cy="828675"/>
            <a:chOff x="-44" y="1473"/>
            <a:chExt cx="981" cy="1105"/>
          </a:xfrm>
        </p:grpSpPr>
        <p:pic>
          <p:nvPicPr>
            <p:cNvPr id="120877" name="Picture 432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78" name="Freeform 43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75" name="Rectangle 115"/>
          <p:cNvSpPr>
            <a:spLocks noChangeArrowheads="1"/>
          </p:cNvSpPr>
          <p:nvPr/>
        </p:nvSpPr>
        <p:spPr bwMode="auto">
          <a:xfrm>
            <a:off x="8126414" y="3025775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76" name="Text Box 116"/>
          <p:cNvSpPr txBox="1">
            <a:spLocks noChangeArrowheads="1"/>
          </p:cNvSpPr>
          <p:nvPr/>
        </p:nvSpPr>
        <p:spPr bwMode="auto">
          <a:xfrm>
            <a:off x="8067676" y="2984500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69" name="Group 437"/>
          <p:cNvGrpSpPr>
            <a:grpSpLocks/>
          </p:cNvGrpSpPr>
          <p:nvPr/>
        </p:nvGrpSpPr>
        <p:grpSpPr bwMode="auto">
          <a:xfrm>
            <a:off x="7958138" y="4257675"/>
            <a:ext cx="890588" cy="828675"/>
            <a:chOff x="-44" y="1473"/>
            <a:chExt cx="981" cy="1105"/>
          </a:xfrm>
        </p:grpSpPr>
        <p:pic>
          <p:nvPicPr>
            <p:cNvPr id="120872" name="Picture 438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73" name="Freeform 439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70" name="Rectangle 115"/>
          <p:cNvSpPr>
            <a:spLocks noChangeArrowheads="1"/>
          </p:cNvSpPr>
          <p:nvPr/>
        </p:nvSpPr>
        <p:spPr bwMode="auto">
          <a:xfrm>
            <a:off x="7994651" y="4073525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71" name="Text Box 116"/>
          <p:cNvSpPr txBox="1">
            <a:spLocks noChangeArrowheads="1"/>
          </p:cNvSpPr>
          <p:nvPr/>
        </p:nvSpPr>
        <p:spPr bwMode="auto">
          <a:xfrm>
            <a:off x="7935913" y="4032250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64" name="Group 443"/>
          <p:cNvGrpSpPr>
            <a:grpSpLocks/>
          </p:cNvGrpSpPr>
          <p:nvPr/>
        </p:nvGrpSpPr>
        <p:grpSpPr bwMode="auto">
          <a:xfrm>
            <a:off x="5346701" y="5695950"/>
            <a:ext cx="890588" cy="828675"/>
            <a:chOff x="-44" y="1473"/>
            <a:chExt cx="981" cy="1105"/>
          </a:xfrm>
        </p:grpSpPr>
        <p:pic>
          <p:nvPicPr>
            <p:cNvPr id="120867" name="Picture 444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68" name="Freeform 44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65" name="Rectangle 115"/>
          <p:cNvSpPr>
            <a:spLocks noChangeArrowheads="1"/>
          </p:cNvSpPr>
          <p:nvPr/>
        </p:nvSpPr>
        <p:spPr bwMode="auto">
          <a:xfrm>
            <a:off x="5383214" y="5511800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66" name="Text Box 116"/>
          <p:cNvSpPr txBox="1">
            <a:spLocks noChangeArrowheads="1"/>
          </p:cNvSpPr>
          <p:nvPr/>
        </p:nvSpPr>
        <p:spPr bwMode="auto">
          <a:xfrm>
            <a:off x="5324476" y="5470525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59" name="Group 449"/>
          <p:cNvGrpSpPr>
            <a:grpSpLocks/>
          </p:cNvGrpSpPr>
          <p:nvPr/>
        </p:nvGrpSpPr>
        <p:grpSpPr bwMode="auto">
          <a:xfrm>
            <a:off x="6075363" y="5076825"/>
            <a:ext cx="890588" cy="828675"/>
            <a:chOff x="-44" y="1473"/>
            <a:chExt cx="981" cy="1105"/>
          </a:xfrm>
        </p:grpSpPr>
        <p:pic>
          <p:nvPicPr>
            <p:cNvPr id="120862" name="Picture 450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63" name="Freeform 45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60" name="Rectangle 115"/>
          <p:cNvSpPr>
            <a:spLocks noChangeArrowheads="1"/>
          </p:cNvSpPr>
          <p:nvPr/>
        </p:nvSpPr>
        <p:spPr bwMode="auto">
          <a:xfrm>
            <a:off x="6111876" y="4892675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61" name="Text Box 116"/>
          <p:cNvSpPr txBox="1">
            <a:spLocks noChangeArrowheads="1"/>
          </p:cNvSpPr>
          <p:nvPr/>
        </p:nvSpPr>
        <p:spPr bwMode="auto">
          <a:xfrm>
            <a:off x="6053138" y="4851400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1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7" grpId="0" animBg="1"/>
      <p:bldP spid="120844" grpId="0" animBg="1"/>
      <p:bldP spid="120848" grpId="0" animBg="1"/>
      <p:bldP spid="120849" grpId="0" animBg="1"/>
      <p:bldP spid="120885" grpId="0" animBg="1"/>
      <p:bldP spid="120886" grpId="0"/>
      <p:bldP spid="120880" grpId="0" animBg="1"/>
      <p:bldP spid="120881" grpId="0"/>
      <p:bldP spid="120875" grpId="0" animBg="1"/>
      <p:bldP spid="120876" grpId="0"/>
      <p:bldP spid="120870" grpId="0" animBg="1"/>
      <p:bldP spid="120871" grpId="0"/>
      <p:bldP spid="120865" grpId="0" animBg="1"/>
      <p:bldP spid="120866" grpId="0"/>
      <p:bldP spid="120860" grpId="0" animBg="1"/>
      <p:bldP spid="1208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2"/>
          <p:cNvSpPr>
            <a:spLocks noGrp="1" noChangeArrowheads="1"/>
          </p:cNvSpPr>
          <p:nvPr>
            <p:ph type="title"/>
          </p:nvPr>
        </p:nvSpPr>
        <p:spPr>
          <a:xfrm>
            <a:off x="376238" y="222250"/>
            <a:ext cx="7772400" cy="88265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Electronic Mail: Mail Servers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12288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398588"/>
            <a:ext cx="4186311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/>
                <a:ea typeface="ＭＳ Ｐゴシック" charset="-128"/>
              </a:rPr>
              <a:t>Mail Servers:</a:t>
            </a:r>
          </a:p>
          <a:p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mailbox</a:t>
            </a:r>
            <a:r>
              <a:rPr lang="en-US" altLang="en-US" sz="2400" dirty="0">
                <a:latin typeface="Calibri"/>
                <a:ea typeface="ＭＳ Ｐゴシック" charset="-128"/>
              </a:rPr>
              <a:t> contains incoming messages for user</a:t>
            </a:r>
          </a:p>
          <a:p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message queue</a:t>
            </a:r>
            <a:r>
              <a:rPr lang="en-US" altLang="en-US" sz="2400" dirty="0">
                <a:latin typeface="Calibri"/>
                <a:ea typeface="ＭＳ Ｐゴシック" charset="-128"/>
              </a:rPr>
              <a:t> of outgoing (to be sent) mail messages</a:t>
            </a:r>
          </a:p>
          <a:p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SMTP protocol</a:t>
            </a:r>
            <a:r>
              <a:rPr lang="en-US" altLang="en-US" sz="2400" dirty="0">
                <a:latin typeface="Calibri"/>
                <a:ea typeface="ＭＳ Ｐゴシック" charset="-128"/>
              </a:rPr>
              <a:t> between mail servers to send email messages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client: sending mail server</a:t>
            </a:r>
          </a:p>
          <a:p>
            <a:pPr lvl="1"/>
            <a:r>
              <a:rPr lang="en-US" altLang="ja-JP" dirty="0">
                <a:latin typeface="Calibri"/>
                <a:ea typeface="ＭＳ Ｐゴシック" charset="-128"/>
              </a:rPr>
              <a:t>“server”: receiving mail server</a:t>
            </a:r>
            <a:endParaRPr lang="en-US" altLang="en-US" dirty="0">
              <a:latin typeface="Calibri"/>
              <a:ea typeface="ＭＳ Ｐゴシック" charset="-128"/>
            </a:endParaRPr>
          </a:p>
        </p:txBody>
      </p:sp>
      <p:pic>
        <p:nvPicPr>
          <p:cNvPr id="122885" name="Picture 15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882650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886" name="Group 271"/>
          <p:cNvGrpSpPr>
            <a:grpSpLocks/>
          </p:cNvGrpSpPr>
          <p:nvPr/>
        </p:nvGrpSpPr>
        <p:grpSpPr bwMode="auto">
          <a:xfrm>
            <a:off x="6899275" y="2787650"/>
            <a:ext cx="477838" cy="715963"/>
            <a:chOff x="4140" y="429"/>
            <a:chExt cx="1425" cy="2396"/>
          </a:xfrm>
        </p:grpSpPr>
        <p:sp>
          <p:nvSpPr>
            <p:cNvPr id="123049" name="Freeform 272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50" name="Rectangle 273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51" name="Freeform 274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52" name="Freeform 275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53" name="Rectangle 276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54" name="Group 277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3079" name="AutoShape 278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80" name="AutoShape 279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55" name="Rectangle 280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56" name="Group 281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3077" name="AutoShape 282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78" name="AutoShape 283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57" name="Rectangle 284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58" name="Rectangle 285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59" name="Group 286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3075" name="AutoShape 287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76" name="AutoShape 288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60" name="Freeform 289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3061" name="Group 290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3073" name="AutoShape 291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74" name="AutoShape 292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62" name="Rectangle 293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63" name="Freeform 294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64" name="Freeform 295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65" name="Oval 296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66" name="Freeform 297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67" name="AutoShape 298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68" name="AutoShape 299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69" name="Oval 300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70" name="Oval 301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71" name="Oval 302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72" name="Rectangle 303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87" name="Group 304"/>
          <p:cNvGrpSpPr>
            <a:grpSpLocks/>
          </p:cNvGrpSpPr>
          <p:nvPr/>
        </p:nvGrpSpPr>
        <p:grpSpPr bwMode="auto">
          <a:xfrm>
            <a:off x="4906963" y="4181475"/>
            <a:ext cx="477837" cy="715963"/>
            <a:chOff x="4140" y="429"/>
            <a:chExt cx="1425" cy="2396"/>
          </a:xfrm>
        </p:grpSpPr>
        <p:sp>
          <p:nvSpPr>
            <p:cNvPr id="123017" name="Freeform 305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18" name="Rectangle 306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19" name="Freeform 307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20" name="Freeform 308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21" name="Rectangle 309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22" name="Group 310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3047" name="AutoShape 311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48" name="AutoShape 312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23" name="Rectangle 313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24" name="Group 314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3045" name="AutoShape 315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46" name="AutoShape 316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25" name="Rectangle 317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26" name="Rectangle 318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27" name="Group 319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3043" name="AutoShape 320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44" name="AutoShape 321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28" name="Freeform 322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3029" name="Group 323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3041" name="AutoShape 324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42" name="AutoShape 325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30" name="Rectangle 326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1" name="Freeform 327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32" name="Freeform 328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33" name="Oval 329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4" name="Freeform 330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35" name="AutoShape 331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6" name="AutoShape 332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7" name="Oval 333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8" name="Oval 334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9" name="Oval 335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40" name="Rectangle 336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88" name="Group 337"/>
          <p:cNvGrpSpPr>
            <a:grpSpLocks/>
          </p:cNvGrpSpPr>
          <p:nvPr/>
        </p:nvGrpSpPr>
        <p:grpSpPr bwMode="auto">
          <a:xfrm>
            <a:off x="4929188" y="1839913"/>
            <a:ext cx="477837" cy="715962"/>
            <a:chOff x="4140" y="429"/>
            <a:chExt cx="1425" cy="2396"/>
          </a:xfrm>
        </p:grpSpPr>
        <p:sp>
          <p:nvSpPr>
            <p:cNvPr id="122985" name="Freeform 33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86" name="Rectangle 339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7" name="Freeform 34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88" name="Freeform 34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89" name="Rectangle 342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2990" name="Group 34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3015" name="AutoShape 344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16" name="AutoShape 345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2991" name="Rectangle 346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2992" name="Group 34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3013" name="AutoShape 348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14" name="AutoShape 349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2993" name="Rectangle 350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94" name="Rectangle 351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2995" name="Group 35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3011" name="AutoShape 353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12" name="AutoShape 354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2996" name="Freeform 35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2997" name="Group 35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3009" name="AutoShape 357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10" name="AutoShape 358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2998" name="Rectangle 359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99" name="Freeform 36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00" name="Freeform 36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01" name="Oval 362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2" name="Freeform 36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03" name="AutoShape 364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4" name="AutoShape 365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5" name="Oval 366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6" name="Oval 367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7" name="Oval 368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8" name="Rectangle 369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2889" name="Line 9"/>
          <p:cNvSpPr>
            <a:spLocks noChangeShapeType="1"/>
          </p:cNvSpPr>
          <p:nvPr/>
        </p:nvSpPr>
        <p:spPr bwMode="auto">
          <a:xfrm>
            <a:off x="5927725" y="2606675"/>
            <a:ext cx="1123950" cy="7905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2890" name="Group 19"/>
          <p:cNvGrpSpPr>
            <a:grpSpLocks/>
          </p:cNvGrpSpPr>
          <p:nvPr/>
        </p:nvGrpSpPr>
        <p:grpSpPr bwMode="auto">
          <a:xfrm>
            <a:off x="7089775" y="2986088"/>
            <a:ext cx="809625" cy="1049337"/>
            <a:chOff x="4296" y="2627"/>
            <a:chExt cx="510" cy="661"/>
          </a:xfrm>
        </p:grpSpPr>
        <p:sp>
          <p:nvSpPr>
            <p:cNvPr id="122970" name="Rectangle 20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71" name="Text Box 21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72" name="Rectangle 22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73" name="Line 23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4" name="Line 24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5" name="Line 25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6" name="Line 26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7" name="Line 27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8" name="Line 28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9" name="Line 29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80" name="Rectangle 30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1" name="Rectangle 31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2" name="Rectangle 32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3" name="Rectangle 33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4" name="Rectangle 34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91" name="Group 60"/>
          <p:cNvGrpSpPr>
            <a:grpSpLocks/>
          </p:cNvGrpSpPr>
          <p:nvPr/>
        </p:nvGrpSpPr>
        <p:grpSpPr bwMode="auto">
          <a:xfrm>
            <a:off x="5089525" y="4386263"/>
            <a:ext cx="809625" cy="1049337"/>
            <a:chOff x="4296" y="2627"/>
            <a:chExt cx="510" cy="661"/>
          </a:xfrm>
        </p:grpSpPr>
        <p:sp>
          <p:nvSpPr>
            <p:cNvPr id="122955" name="Rectangle 61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6" name="Text Box 62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7" name="Rectangle 63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8" name="Line 64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59" name="Line 65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0" name="Line 66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1" name="Line 67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2" name="Line 68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3" name="Line 69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4" name="Line 70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5" name="Rectangle 71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66" name="Rectangle 72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67" name="Rectangle 73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68" name="Rectangle 74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69" name="Rectangle 75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92" name="Group 96"/>
          <p:cNvGrpSpPr>
            <a:grpSpLocks/>
          </p:cNvGrpSpPr>
          <p:nvPr/>
        </p:nvGrpSpPr>
        <p:grpSpPr bwMode="auto">
          <a:xfrm>
            <a:off x="5089525" y="2138363"/>
            <a:ext cx="809625" cy="1049337"/>
            <a:chOff x="4296" y="2627"/>
            <a:chExt cx="510" cy="661"/>
          </a:xfrm>
        </p:grpSpPr>
        <p:sp>
          <p:nvSpPr>
            <p:cNvPr id="122940" name="Rectangle 97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41" name="Text Box 98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42" name="Rectangle 99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43" name="Line 100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4" name="Line 101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5" name="Line 102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6" name="Line 103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7" name="Line 104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8" name="Line 105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9" name="Line 106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50" name="Rectangle 107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1" name="Rectangle 108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2" name="Rectangle 109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3" name="Rectangle 110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4" name="Rectangle 111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2893" name="Line 117"/>
          <p:cNvSpPr>
            <a:spLocks noChangeShapeType="1"/>
          </p:cNvSpPr>
          <p:nvPr/>
        </p:nvSpPr>
        <p:spPr bwMode="auto">
          <a:xfrm flipV="1">
            <a:off x="5927725" y="3730625"/>
            <a:ext cx="1123950" cy="10858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894" name="Line 118"/>
          <p:cNvSpPr>
            <a:spLocks noChangeShapeType="1"/>
          </p:cNvSpPr>
          <p:nvPr/>
        </p:nvSpPr>
        <p:spPr bwMode="auto">
          <a:xfrm flipH="1" flipV="1">
            <a:off x="5184775" y="3206750"/>
            <a:ext cx="0" cy="12477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2895" name="Group 119"/>
          <p:cNvGrpSpPr>
            <a:grpSpLocks/>
          </p:cNvGrpSpPr>
          <p:nvPr/>
        </p:nvGrpSpPr>
        <p:grpSpPr bwMode="auto">
          <a:xfrm>
            <a:off x="6024563" y="4024313"/>
            <a:ext cx="1031875" cy="457200"/>
            <a:chOff x="3745" y="2537"/>
            <a:chExt cx="650" cy="288"/>
          </a:xfrm>
        </p:grpSpPr>
        <p:sp>
          <p:nvSpPr>
            <p:cNvPr id="122938" name="Rectangle 120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39" name="Text Box 121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2896" name="Group 122"/>
          <p:cNvGrpSpPr>
            <a:grpSpLocks/>
          </p:cNvGrpSpPr>
          <p:nvPr/>
        </p:nvGrpSpPr>
        <p:grpSpPr bwMode="auto">
          <a:xfrm>
            <a:off x="5986463" y="2767013"/>
            <a:ext cx="1031875" cy="457200"/>
            <a:chOff x="3745" y="2537"/>
            <a:chExt cx="650" cy="288"/>
          </a:xfrm>
        </p:grpSpPr>
        <p:sp>
          <p:nvSpPr>
            <p:cNvPr id="122936" name="Rectangle 123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37" name="Text Box 124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2897" name="Group 125"/>
          <p:cNvGrpSpPr>
            <a:grpSpLocks/>
          </p:cNvGrpSpPr>
          <p:nvPr/>
        </p:nvGrpSpPr>
        <p:grpSpPr bwMode="auto">
          <a:xfrm>
            <a:off x="4662488" y="3481388"/>
            <a:ext cx="1031875" cy="457200"/>
            <a:chOff x="3745" y="2537"/>
            <a:chExt cx="650" cy="288"/>
          </a:xfrm>
        </p:grpSpPr>
        <p:sp>
          <p:nvSpPr>
            <p:cNvPr id="122934" name="Rectangle 126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35" name="Text Box 127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2898" name="Group 430"/>
          <p:cNvGrpSpPr>
            <a:grpSpLocks/>
          </p:cNvGrpSpPr>
          <p:nvPr/>
        </p:nvGrpSpPr>
        <p:grpSpPr bwMode="auto">
          <a:xfrm>
            <a:off x="5694363" y="1406525"/>
            <a:ext cx="912812" cy="1054100"/>
            <a:chOff x="3574" y="550"/>
            <a:chExt cx="575" cy="664"/>
          </a:xfrm>
        </p:grpSpPr>
        <p:grpSp>
          <p:nvGrpSpPr>
            <p:cNvPr id="122929" name="Group 431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32" name="Picture 432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33" name="Freeform 433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30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31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99" name="Group 436"/>
          <p:cNvGrpSpPr>
            <a:grpSpLocks/>
          </p:cNvGrpSpPr>
          <p:nvPr/>
        </p:nvGrpSpPr>
        <p:grpSpPr bwMode="auto">
          <a:xfrm>
            <a:off x="7731125" y="2222500"/>
            <a:ext cx="912813" cy="1054100"/>
            <a:chOff x="3574" y="550"/>
            <a:chExt cx="575" cy="664"/>
          </a:xfrm>
        </p:grpSpPr>
        <p:grpSp>
          <p:nvGrpSpPr>
            <p:cNvPr id="122924" name="Group 437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27" name="Picture 43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28" name="Freeform 439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25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26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900" name="Group 442"/>
          <p:cNvGrpSpPr>
            <a:grpSpLocks/>
          </p:cNvGrpSpPr>
          <p:nvPr/>
        </p:nvGrpSpPr>
        <p:grpSpPr bwMode="auto">
          <a:xfrm>
            <a:off x="8067675" y="2984500"/>
            <a:ext cx="912813" cy="1054100"/>
            <a:chOff x="3574" y="550"/>
            <a:chExt cx="575" cy="664"/>
          </a:xfrm>
        </p:grpSpPr>
        <p:grpSp>
          <p:nvGrpSpPr>
            <p:cNvPr id="122919" name="Group 443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22" name="Picture 444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23" name="Freeform 445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20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21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901" name="Group 448"/>
          <p:cNvGrpSpPr>
            <a:grpSpLocks/>
          </p:cNvGrpSpPr>
          <p:nvPr/>
        </p:nvGrpSpPr>
        <p:grpSpPr bwMode="auto">
          <a:xfrm>
            <a:off x="7935913" y="4032250"/>
            <a:ext cx="912812" cy="1054100"/>
            <a:chOff x="3574" y="550"/>
            <a:chExt cx="575" cy="664"/>
          </a:xfrm>
        </p:grpSpPr>
        <p:grpSp>
          <p:nvGrpSpPr>
            <p:cNvPr id="122914" name="Group 449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17" name="Picture 45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18" name="Freeform 451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15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16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902" name="Group 454"/>
          <p:cNvGrpSpPr>
            <a:grpSpLocks/>
          </p:cNvGrpSpPr>
          <p:nvPr/>
        </p:nvGrpSpPr>
        <p:grpSpPr bwMode="auto">
          <a:xfrm>
            <a:off x="5324475" y="5470525"/>
            <a:ext cx="912813" cy="1054100"/>
            <a:chOff x="3574" y="550"/>
            <a:chExt cx="575" cy="664"/>
          </a:xfrm>
        </p:grpSpPr>
        <p:grpSp>
          <p:nvGrpSpPr>
            <p:cNvPr id="122909" name="Group 455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12" name="Picture 456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13" name="Freeform 457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10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11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903" name="Group 460"/>
          <p:cNvGrpSpPr>
            <a:grpSpLocks/>
          </p:cNvGrpSpPr>
          <p:nvPr/>
        </p:nvGrpSpPr>
        <p:grpSpPr bwMode="auto">
          <a:xfrm>
            <a:off x="6053138" y="4851400"/>
            <a:ext cx="912812" cy="1054100"/>
            <a:chOff x="3574" y="550"/>
            <a:chExt cx="575" cy="664"/>
          </a:xfrm>
        </p:grpSpPr>
        <p:grpSp>
          <p:nvGrpSpPr>
            <p:cNvPr id="122904" name="Group 461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07" name="Picture 462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08" name="Freeform 463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05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06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201" name="Rectangle 280"/>
          <p:cNvSpPr>
            <a:spLocks noChangeArrowheads="1"/>
          </p:cNvSpPr>
          <p:nvPr/>
        </p:nvSpPr>
        <p:spPr bwMode="auto">
          <a:xfrm>
            <a:off x="6962775" y="628650"/>
            <a:ext cx="1828800" cy="98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202" name="Group 279"/>
          <p:cNvGrpSpPr>
            <a:grpSpLocks/>
          </p:cNvGrpSpPr>
          <p:nvPr/>
        </p:nvGrpSpPr>
        <p:grpSpPr bwMode="auto">
          <a:xfrm>
            <a:off x="7059613" y="576263"/>
            <a:ext cx="1736725" cy="955675"/>
            <a:chOff x="4458" y="3335"/>
            <a:chExt cx="1094" cy="602"/>
          </a:xfrm>
        </p:grpSpPr>
        <p:sp>
          <p:nvSpPr>
            <p:cNvPr id="203" name="Text Box 263"/>
            <p:cNvSpPr txBox="1">
              <a:spLocks noChangeArrowheads="1"/>
            </p:cNvSpPr>
            <p:nvPr/>
          </p:nvSpPr>
          <p:spPr bwMode="auto">
            <a:xfrm>
              <a:off x="4680" y="3725"/>
              <a:ext cx="84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 mailbox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204" name="Group 278"/>
            <p:cNvGrpSpPr>
              <a:grpSpLocks/>
            </p:cNvGrpSpPr>
            <p:nvPr/>
          </p:nvGrpSpPr>
          <p:grpSpPr bwMode="auto">
            <a:xfrm>
              <a:off x="4458" y="3408"/>
              <a:ext cx="450" cy="120"/>
              <a:chOff x="4314" y="3444"/>
              <a:chExt cx="450" cy="120"/>
            </a:xfrm>
          </p:grpSpPr>
          <p:sp>
            <p:nvSpPr>
              <p:cNvPr id="207" name="Rectangle 264"/>
              <p:cNvSpPr>
                <a:spLocks noChangeArrowheads="1"/>
              </p:cNvSpPr>
              <p:nvPr/>
            </p:nvSpPr>
            <p:spPr bwMode="auto">
              <a:xfrm>
                <a:off x="4314" y="3444"/>
                <a:ext cx="450" cy="120"/>
              </a:xfrm>
              <a:prstGeom prst="rect">
                <a:avLst/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08" name="Line 265"/>
              <p:cNvSpPr>
                <a:spLocks noChangeShapeType="1"/>
              </p:cNvSpPr>
              <p:nvPr/>
            </p:nvSpPr>
            <p:spPr bwMode="auto">
              <a:xfrm>
                <a:off x="4363" y="3472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Line 266"/>
              <p:cNvSpPr>
                <a:spLocks noChangeShapeType="1"/>
              </p:cNvSpPr>
              <p:nvPr/>
            </p:nvSpPr>
            <p:spPr bwMode="auto">
              <a:xfrm flipH="1">
                <a:off x="4472" y="3471"/>
                <a:ext cx="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Line 267"/>
              <p:cNvSpPr>
                <a:spLocks noChangeShapeType="1"/>
              </p:cNvSpPr>
              <p:nvPr/>
            </p:nvSpPr>
            <p:spPr bwMode="auto">
              <a:xfrm>
                <a:off x="4527" y="347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Line 268"/>
              <p:cNvSpPr>
                <a:spLocks noChangeShapeType="1"/>
              </p:cNvSpPr>
              <p:nvPr/>
            </p:nvSpPr>
            <p:spPr bwMode="auto">
              <a:xfrm>
                <a:off x="4584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Line 269"/>
              <p:cNvSpPr>
                <a:spLocks noChangeShapeType="1"/>
              </p:cNvSpPr>
              <p:nvPr/>
            </p:nvSpPr>
            <p:spPr bwMode="auto">
              <a:xfrm>
                <a:off x="4645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Line 270"/>
              <p:cNvSpPr>
                <a:spLocks noChangeShapeType="1"/>
              </p:cNvSpPr>
              <p:nvPr/>
            </p:nvSpPr>
            <p:spPr bwMode="auto">
              <a:xfrm>
                <a:off x="4701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Line 271"/>
              <p:cNvSpPr>
                <a:spLocks noChangeShapeType="1"/>
              </p:cNvSpPr>
              <p:nvPr/>
            </p:nvSpPr>
            <p:spPr bwMode="auto">
              <a:xfrm>
                <a:off x="4416" y="3472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5" name="Rectangle 272"/>
            <p:cNvSpPr>
              <a:spLocks noChangeArrowheads="1"/>
            </p:cNvSpPr>
            <p:nvPr/>
          </p:nvSpPr>
          <p:spPr bwMode="auto">
            <a:xfrm>
              <a:off x="4472" y="3779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06" name="Text Box 277"/>
            <p:cNvSpPr txBox="1">
              <a:spLocks noChangeArrowheads="1"/>
            </p:cNvSpPr>
            <p:nvPr/>
          </p:nvSpPr>
          <p:spPr bwMode="auto">
            <a:xfrm>
              <a:off x="4526" y="3335"/>
              <a:ext cx="102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outgoing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message queue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93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234950"/>
            <a:ext cx="7772400" cy="95885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Electronic Mail: SMTP </a:t>
            </a:r>
            <a:r>
              <a:rPr lang="en-US" altLang="en-US" sz="3600" dirty="0">
                <a:latin typeface="Calibri Light"/>
                <a:ea typeface="ＭＳ Ｐゴシック" charset="-128"/>
              </a:rPr>
              <a:t>[RFC 2821]</a:t>
            </a:r>
            <a:endParaRPr lang="en-US" altLang="en-US">
              <a:latin typeface="Calibri Light"/>
              <a:ea typeface="ＭＳ Ｐゴシック" charset="-128"/>
            </a:endParaRPr>
          </a:p>
        </p:txBody>
      </p:sp>
      <p:sp>
        <p:nvSpPr>
          <p:cNvPr id="12493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88963" y="1422400"/>
            <a:ext cx="7629525" cy="46482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uses TCP to reliably transfer email message from client to server, port 25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direct transfer: sending server to receiving server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three phases of transfer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handshaking (greeting)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transfer of messages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closure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command/response interaction (like </a:t>
            </a:r>
            <a:r>
              <a:rPr lang="en-US" altLang="en-US" sz="2400" dirty="0">
                <a:latin typeface="Calibri"/>
                <a:ea typeface="ＭＳ Ｐゴシック" charset="-128"/>
              </a:rPr>
              <a:t>HTTP</a:t>
            </a:r>
            <a:r>
              <a:rPr lang="en-US" altLang="en-US" dirty="0">
                <a:latin typeface="Calibri"/>
                <a:ea typeface="ＭＳ Ｐゴシック" charset="-128"/>
              </a:rPr>
              <a:t>)</a:t>
            </a:r>
            <a:endParaRPr lang="en-US" altLang="en-US" dirty="0">
              <a:solidFill>
                <a:schemeClr val="accent2"/>
              </a:solidFill>
              <a:latin typeface="Calibri"/>
              <a:ea typeface="ＭＳ Ｐゴシック" charset="-128"/>
            </a:endParaRPr>
          </a:p>
          <a:p>
            <a:pPr lvl="1"/>
            <a:r>
              <a:rPr lang="en-US" altLang="en-US" dirty="0">
                <a:solidFill>
                  <a:srgbClr val="000099"/>
                </a:solidFill>
                <a:latin typeface="Calibri"/>
                <a:ea typeface="ＭＳ Ｐゴシック" charset="-128"/>
              </a:rPr>
              <a:t>commands:</a:t>
            </a:r>
            <a:r>
              <a:rPr lang="en-US" altLang="en-US" dirty="0">
                <a:latin typeface="Calibri"/>
                <a:ea typeface="ＭＳ Ｐゴシック" charset="-128"/>
              </a:rPr>
              <a:t> ASCII text</a:t>
            </a:r>
          </a:p>
          <a:p>
            <a:pPr lvl="1"/>
            <a:r>
              <a:rPr lang="en-US" altLang="en-US" dirty="0">
                <a:solidFill>
                  <a:srgbClr val="000099"/>
                </a:solidFill>
                <a:latin typeface="Calibri"/>
                <a:ea typeface="ＭＳ Ｐゴシック" charset="-128"/>
              </a:rPr>
              <a:t>response:</a:t>
            </a:r>
            <a:r>
              <a:rPr lang="en-US" altLang="en-US" dirty="0">
                <a:latin typeface="Calibri"/>
                <a:ea typeface="ＭＳ Ｐゴシック" charset="-128"/>
              </a:rPr>
              <a:t> status code and phrase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messages must be in 7-bit ASCII</a:t>
            </a:r>
            <a:endParaRPr lang="en-US" altLang="en-US" sz="3200" dirty="0">
              <a:latin typeface="Calibri"/>
              <a:ea typeface="ＭＳ Ｐゴシック" charset="-128"/>
            </a:endParaRPr>
          </a:p>
          <a:p>
            <a:pPr lvl="1"/>
            <a:endParaRPr lang="en-US" altLang="en-US" sz="2000" dirty="0">
              <a:latin typeface="Calibri"/>
              <a:ea typeface="ＭＳ Ｐゴシック" charset="-128"/>
            </a:endParaRPr>
          </a:p>
        </p:txBody>
      </p:sp>
      <p:pic>
        <p:nvPicPr>
          <p:cNvPr id="124931" name="Picture 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942975"/>
            <a:ext cx="7313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07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3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22225"/>
            <a:ext cx="8235950" cy="114300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Scenario: Alice sends message to Bob</a:t>
            </a:r>
            <a:endParaRPr lang="en-US" altLang="en-US">
              <a:latin typeface="Calibri Light"/>
              <a:ea typeface="ＭＳ Ｐゴシック" charset="-128"/>
            </a:endParaRPr>
          </a:p>
        </p:txBody>
      </p:sp>
      <p:sp>
        <p:nvSpPr>
          <p:cNvPr id="12698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371600"/>
            <a:ext cx="3810000" cy="32194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1) Alice uses </a:t>
            </a:r>
            <a:r>
              <a:rPr lang="en-US" altLang="en-US" sz="2200" dirty="0" err="1">
                <a:latin typeface="Calibri"/>
                <a:ea typeface="ＭＳ Ｐゴシック" charset="-128"/>
              </a:rPr>
              <a:t>UA to</a:t>
            </a:r>
            <a:r>
              <a:rPr lang="en-US" altLang="en-US" sz="2200" dirty="0">
                <a:latin typeface="Calibri"/>
                <a:ea typeface="ＭＳ Ｐゴシック" charset="-128"/>
              </a:rPr>
              <a:t> compose message </a:t>
            </a:r>
            <a:r>
              <a:rPr lang="ja-JP" altLang="en-US" sz="2200" dirty="0">
                <a:latin typeface="Calibri"/>
                <a:ea typeface="ＭＳ Ｐゴシック" charset="-128"/>
              </a:rPr>
              <a:t>“</a:t>
            </a:r>
            <a:r>
              <a:rPr lang="en-US" altLang="ja-JP" sz="2200" dirty="0">
                <a:latin typeface="Calibri"/>
                <a:ea typeface="ＭＳ Ｐゴシック" charset="-128"/>
              </a:rPr>
              <a:t>to</a:t>
            </a:r>
            <a:r>
              <a:rPr lang="ja-JP" altLang="en-US" sz="2200" dirty="0">
                <a:latin typeface="Calibri"/>
                <a:ea typeface="ＭＳ Ｐゴシック" charset="-128"/>
              </a:rPr>
              <a:t>”</a:t>
            </a:r>
            <a:r>
              <a:rPr lang="en-US" altLang="ja-JP" sz="2200" dirty="0">
                <a:latin typeface="Calibri"/>
                <a:ea typeface="ＭＳ Ｐゴシック" charset="-128"/>
              </a:rPr>
              <a:t> bob@someschool.edu</a:t>
            </a:r>
          </a:p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2) Alice</a:t>
            </a:r>
            <a:r>
              <a:rPr lang="ja-JP" altLang="en-US" sz="2200" dirty="0">
                <a:latin typeface="Calibri"/>
                <a:ea typeface="ＭＳ Ｐゴシック" charset="-128"/>
              </a:rPr>
              <a:t>’</a:t>
            </a:r>
            <a:r>
              <a:rPr lang="en-US" altLang="ja-JP" sz="2200" dirty="0">
                <a:latin typeface="Calibri"/>
                <a:ea typeface="ＭＳ Ｐゴシック" charset="-128"/>
              </a:rPr>
              <a:t>s UA sends message to her mail server; message placed in message queue</a:t>
            </a:r>
          </a:p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3) client side of SMTP opens TCP connection with Bob</a:t>
            </a:r>
            <a:r>
              <a:rPr lang="ja-JP" altLang="en-US" sz="2200" dirty="0">
                <a:latin typeface="Calibri"/>
                <a:ea typeface="ＭＳ Ｐゴシック" charset="-128"/>
              </a:rPr>
              <a:t>’</a:t>
            </a:r>
            <a:r>
              <a:rPr lang="en-US" altLang="ja-JP" sz="2200" dirty="0">
                <a:latin typeface="Calibri"/>
                <a:ea typeface="ＭＳ Ｐゴシック" charset="-128"/>
              </a:rPr>
              <a:t>s mail server</a:t>
            </a:r>
            <a:endParaRPr lang="en-US" altLang="en-US" sz="2200" dirty="0">
              <a:latin typeface="Calibri"/>
              <a:ea typeface="ＭＳ Ｐゴシック" charset="-128"/>
            </a:endParaRPr>
          </a:p>
        </p:txBody>
      </p:sp>
      <p:sp>
        <p:nvSpPr>
          <p:cNvPr id="126985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508500" y="1335088"/>
            <a:ext cx="3810000" cy="32686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4) SMTP client sends Alice’</a:t>
            </a:r>
            <a:r>
              <a:rPr lang="en-US" altLang="ja-JP" sz="2200" dirty="0">
                <a:latin typeface="Calibri"/>
                <a:ea typeface="ＭＳ Ｐゴシック" charset="-128"/>
              </a:rPr>
              <a:t>s message over the TCP connection</a:t>
            </a:r>
          </a:p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5) Bob’</a:t>
            </a:r>
            <a:r>
              <a:rPr lang="en-US" altLang="ja-JP" sz="2200" dirty="0">
                <a:latin typeface="Calibri"/>
                <a:ea typeface="ＭＳ Ｐゴシック" charset="-128"/>
              </a:rPr>
              <a:t>s mail server places the message in Bob’s mailbox</a:t>
            </a:r>
          </a:p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6) Bob invokes his user agent to read message</a:t>
            </a:r>
          </a:p>
          <a:p>
            <a:pPr>
              <a:buFont typeface="Wingdings" charset="2"/>
              <a:buNone/>
            </a:pPr>
            <a:endParaRPr lang="en-US" altLang="en-US" sz="2200" dirty="0">
              <a:latin typeface="Calibri"/>
              <a:ea typeface="ＭＳ Ｐゴシック" charset="-128"/>
            </a:endParaRPr>
          </a:p>
        </p:txBody>
      </p:sp>
      <p:grpSp>
        <p:nvGrpSpPr>
          <p:cNvPr id="127101" name="Group 164"/>
          <p:cNvGrpSpPr>
            <a:grpSpLocks/>
          </p:cNvGrpSpPr>
          <p:nvPr/>
        </p:nvGrpSpPr>
        <p:grpSpPr bwMode="auto">
          <a:xfrm>
            <a:off x="1165225" y="5106988"/>
            <a:ext cx="890588" cy="828675"/>
            <a:chOff x="-44" y="1473"/>
            <a:chExt cx="981" cy="1105"/>
          </a:xfrm>
        </p:grpSpPr>
        <p:pic>
          <p:nvPicPr>
            <p:cNvPr id="127104" name="Picture 165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7105" name="Freeform 16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7102" name="Rectangle 115"/>
          <p:cNvSpPr>
            <a:spLocks noChangeArrowheads="1"/>
          </p:cNvSpPr>
          <p:nvPr/>
        </p:nvSpPr>
        <p:spPr bwMode="auto">
          <a:xfrm>
            <a:off x="1201738" y="4922838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7103" name="Text Box 116"/>
          <p:cNvSpPr txBox="1">
            <a:spLocks noChangeArrowheads="1"/>
          </p:cNvSpPr>
          <p:nvPr/>
        </p:nvSpPr>
        <p:spPr bwMode="auto">
          <a:xfrm>
            <a:off x="1143000" y="4881563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6980" name="Group 130"/>
          <p:cNvGrpSpPr>
            <a:grpSpLocks/>
          </p:cNvGrpSpPr>
          <p:nvPr/>
        </p:nvGrpSpPr>
        <p:grpSpPr bwMode="auto">
          <a:xfrm>
            <a:off x="4852988" y="4613275"/>
            <a:ext cx="511175" cy="693738"/>
            <a:chOff x="4140" y="429"/>
            <a:chExt cx="1425" cy="2396"/>
          </a:xfrm>
        </p:grpSpPr>
        <p:sp>
          <p:nvSpPr>
            <p:cNvPr id="127069" name="Freeform 13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70" name="Rectangle 132"/>
            <p:cNvSpPr>
              <a:spLocks noChangeArrowheads="1"/>
            </p:cNvSpPr>
            <p:nvPr/>
          </p:nvSpPr>
          <p:spPr bwMode="auto">
            <a:xfrm>
              <a:off x="4206" y="429"/>
              <a:ext cx="1044" cy="2286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71" name="Freeform 13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72" name="Freeform 13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73" name="Rectangle 135"/>
            <p:cNvSpPr>
              <a:spLocks noChangeArrowheads="1"/>
            </p:cNvSpPr>
            <p:nvPr/>
          </p:nvSpPr>
          <p:spPr bwMode="auto">
            <a:xfrm>
              <a:off x="4211" y="692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74" name="Group 13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7099" name="AutoShape 137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3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100" name="AutoShape 138"/>
              <p:cNvSpPr>
                <a:spLocks noChangeArrowheads="1"/>
              </p:cNvSpPr>
              <p:nvPr/>
            </p:nvSpPr>
            <p:spPr bwMode="auto">
              <a:xfrm>
                <a:off x="633" y="2586"/>
                <a:ext cx="690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75" name="Rectangle 139"/>
            <p:cNvSpPr>
              <a:spLocks noChangeArrowheads="1"/>
            </p:cNvSpPr>
            <p:nvPr/>
          </p:nvSpPr>
          <p:spPr bwMode="auto">
            <a:xfrm>
              <a:off x="4224" y="1021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76" name="Group 14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7097" name="AutoShape 141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18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98" name="AutoShape 142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77" name="Rectangle 143"/>
            <p:cNvSpPr>
              <a:spLocks noChangeArrowheads="1"/>
            </p:cNvSpPr>
            <p:nvPr/>
          </p:nvSpPr>
          <p:spPr bwMode="auto">
            <a:xfrm>
              <a:off x="4215" y="1356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78" name="Rectangle 144"/>
            <p:cNvSpPr>
              <a:spLocks noChangeArrowheads="1"/>
            </p:cNvSpPr>
            <p:nvPr/>
          </p:nvSpPr>
          <p:spPr bwMode="auto">
            <a:xfrm>
              <a:off x="4229" y="1657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79" name="Group 14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7095" name="AutoShape 146"/>
              <p:cNvSpPr>
                <a:spLocks noChangeArrowheads="1"/>
              </p:cNvSpPr>
              <p:nvPr/>
            </p:nvSpPr>
            <p:spPr bwMode="auto">
              <a:xfrm>
                <a:off x="612" y="2581"/>
                <a:ext cx="728" cy="12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96" name="AutoShape 147"/>
              <p:cNvSpPr>
                <a:spLocks noChangeArrowheads="1"/>
              </p:cNvSpPr>
              <p:nvPr/>
            </p:nvSpPr>
            <p:spPr bwMode="auto">
              <a:xfrm>
                <a:off x="628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80" name="Freeform 14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7081" name="Group 14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7093" name="AutoShape 150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8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94" name="AutoShape 151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5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82" name="Rectangle 152"/>
            <p:cNvSpPr>
              <a:spLocks noChangeArrowheads="1"/>
            </p:cNvSpPr>
            <p:nvPr/>
          </p:nvSpPr>
          <p:spPr bwMode="auto">
            <a:xfrm>
              <a:off x="5251" y="429"/>
              <a:ext cx="66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83" name="Freeform 15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84" name="Freeform 15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85" name="Oval 155"/>
            <p:cNvSpPr>
              <a:spLocks noChangeArrowheads="1"/>
            </p:cNvSpPr>
            <p:nvPr/>
          </p:nvSpPr>
          <p:spPr bwMode="auto">
            <a:xfrm>
              <a:off x="5516" y="2611"/>
              <a:ext cx="49" cy="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86" name="Freeform 15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87" name="AutoShape 157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88" name="AutoShape 158"/>
            <p:cNvSpPr>
              <a:spLocks noChangeArrowheads="1"/>
            </p:cNvSpPr>
            <p:nvPr/>
          </p:nvSpPr>
          <p:spPr bwMode="auto">
            <a:xfrm>
              <a:off x="4206" y="2710"/>
              <a:ext cx="1071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89" name="Oval 159"/>
            <p:cNvSpPr>
              <a:spLocks noChangeArrowheads="1"/>
            </p:cNvSpPr>
            <p:nvPr/>
          </p:nvSpPr>
          <p:spPr bwMode="auto">
            <a:xfrm>
              <a:off x="4308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90" name="Oval 160"/>
            <p:cNvSpPr>
              <a:spLocks noChangeArrowheads="1"/>
            </p:cNvSpPr>
            <p:nvPr/>
          </p:nvSpPr>
          <p:spPr bwMode="auto">
            <a:xfrm>
              <a:off x="4485" y="2386"/>
              <a:ext cx="159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91" name="Oval 161"/>
            <p:cNvSpPr>
              <a:spLocks noChangeArrowheads="1"/>
            </p:cNvSpPr>
            <p:nvPr/>
          </p:nvSpPr>
          <p:spPr bwMode="auto">
            <a:xfrm>
              <a:off x="4662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92" name="Rectangle 162"/>
            <p:cNvSpPr>
              <a:spLocks noChangeArrowheads="1"/>
            </p:cNvSpPr>
            <p:nvPr/>
          </p:nvSpPr>
          <p:spPr bwMode="auto">
            <a:xfrm>
              <a:off x="5060" y="1833"/>
              <a:ext cx="89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6981" name="Group 97"/>
          <p:cNvGrpSpPr>
            <a:grpSpLocks/>
          </p:cNvGrpSpPr>
          <p:nvPr/>
        </p:nvGrpSpPr>
        <p:grpSpPr bwMode="auto">
          <a:xfrm>
            <a:off x="2674938" y="4668838"/>
            <a:ext cx="511175" cy="693737"/>
            <a:chOff x="4140" y="429"/>
            <a:chExt cx="1425" cy="2396"/>
          </a:xfrm>
        </p:grpSpPr>
        <p:sp>
          <p:nvSpPr>
            <p:cNvPr id="127037" name="Freeform 9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38" name="Rectangle 99"/>
            <p:cNvSpPr>
              <a:spLocks noChangeArrowheads="1"/>
            </p:cNvSpPr>
            <p:nvPr/>
          </p:nvSpPr>
          <p:spPr bwMode="auto">
            <a:xfrm>
              <a:off x="4206" y="429"/>
              <a:ext cx="1044" cy="2286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9" name="Freeform 10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40" name="Freeform 10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41" name="Rectangle 102"/>
            <p:cNvSpPr>
              <a:spLocks noChangeArrowheads="1"/>
            </p:cNvSpPr>
            <p:nvPr/>
          </p:nvSpPr>
          <p:spPr bwMode="auto">
            <a:xfrm>
              <a:off x="4211" y="692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42" name="Group 10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7067" name="AutoShape 10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3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68" name="AutoShape 105"/>
              <p:cNvSpPr>
                <a:spLocks noChangeArrowheads="1"/>
              </p:cNvSpPr>
              <p:nvPr/>
            </p:nvSpPr>
            <p:spPr bwMode="auto">
              <a:xfrm>
                <a:off x="633" y="2586"/>
                <a:ext cx="690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43" name="Rectangle 106"/>
            <p:cNvSpPr>
              <a:spLocks noChangeArrowheads="1"/>
            </p:cNvSpPr>
            <p:nvPr/>
          </p:nvSpPr>
          <p:spPr bwMode="auto">
            <a:xfrm>
              <a:off x="4224" y="1021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44" name="Group 10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7065" name="AutoShape 108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18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66" name="AutoShape 109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45" name="Rectangle 110"/>
            <p:cNvSpPr>
              <a:spLocks noChangeArrowheads="1"/>
            </p:cNvSpPr>
            <p:nvPr/>
          </p:nvSpPr>
          <p:spPr bwMode="auto">
            <a:xfrm>
              <a:off x="4215" y="1356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46" name="Rectangle 111"/>
            <p:cNvSpPr>
              <a:spLocks noChangeArrowheads="1"/>
            </p:cNvSpPr>
            <p:nvPr/>
          </p:nvSpPr>
          <p:spPr bwMode="auto">
            <a:xfrm>
              <a:off x="4229" y="1657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47" name="Group 11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7063" name="AutoShape 113"/>
              <p:cNvSpPr>
                <a:spLocks noChangeArrowheads="1"/>
              </p:cNvSpPr>
              <p:nvPr/>
            </p:nvSpPr>
            <p:spPr bwMode="auto">
              <a:xfrm>
                <a:off x="612" y="2581"/>
                <a:ext cx="728" cy="12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64" name="AutoShape 114"/>
              <p:cNvSpPr>
                <a:spLocks noChangeArrowheads="1"/>
              </p:cNvSpPr>
              <p:nvPr/>
            </p:nvSpPr>
            <p:spPr bwMode="auto">
              <a:xfrm>
                <a:off x="628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48" name="Freeform 11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7049" name="Group 11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7061" name="AutoShape 117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8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62" name="AutoShape 118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5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50" name="Rectangle 119"/>
            <p:cNvSpPr>
              <a:spLocks noChangeArrowheads="1"/>
            </p:cNvSpPr>
            <p:nvPr/>
          </p:nvSpPr>
          <p:spPr bwMode="auto">
            <a:xfrm>
              <a:off x="5251" y="429"/>
              <a:ext cx="66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1" name="Freeform 12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52" name="Freeform 12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53" name="Oval 122"/>
            <p:cNvSpPr>
              <a:spLocks noChangeArrowheads="1"/>
            </p:cNvSpPr>
            <p:nvPr/>
          </p:nvSpPr>
          <p:spPr bwMode="auto">
            <a:xfrm>
              <a:off x="5516" y="2611"/>
              <a:ext cx="49" cy="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4" name="Freeform 12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55" name="AutoShape 124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6" name="AutoShape 125"/>
            <p:cNvSpPr>
              <a:spLocks noChangeArrowheads="1"/>
            </p:cNvSpPr>
            <p:nvPr/>
          </p:nvSpPr>
          <p:spPr bwMode="auto">
            <a:xfrm>
              <a:off x="4206" y="2710"/>
              <a:ext cx="1071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7" name="Oval 126"/>
            <p:cNvSpPr>
              <a:spLocks noChangeArrowheads="1"/>
            </p:cNvSpPr>
            <p:nvPr/>
          </p:nvSpPr>
          <p:spPr bwMode="auto">
            <a:xfrm>
              <a:off x="4308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8" name="Oval 127"/>
            <p:cNvSpPr>
              <a:spLocks noChangeArrowheads="1"/>
            </p:cNvSpPr>
            <p:nvPr/>
          </p:nvSpPr>
          <p:spPr bwMode="auto">
            <a:xfrm>
              <a:off x="4485" y="2386"/>
              <a:ext cx="159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9" name="Oval 128"/>
            <p:cNvSpPr>
              <a:spLocks noChangeArrowheads="1"/>
            </p:cNvSpPr>
            <p:nvPr/>
          </p:nvSpPr>
          <p:spPr bwMode="auto">
            <a:xfrm>
              <a:off x="4662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60" name="Rectangle 129"/>
            <p:cNvSpPr>
              <a:spLocks noChangeArrowheads="1"/>
            </p:cNvSpPr>
            <p:nvPr/>
          </p:nvSpPr>
          <p:spPr bwMode="auto">
            <a:xfrm>
              <a:off x="5060" y="1833"/>
              <a:ext cx="89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26982" name="Picture 83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80168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6986" name="Group 20"/>
          <p:cNvGrpSpPr>
            <a:grpSpLocks/>
          </p:cNvGrpSpPr>
          <p:nvPr/>
        </p:nvGrpSpPr>
        <p:grpSpPr bwMode="auto">
          <a:xfrm>
            <a:off x="2808288" y="4956175"/>
            <a:ext cx="809625" cy="1049338"/>
            <a:chOff x="4296" y="2627"/>
            <a:chExt cx="510" cy="661"/>
          </a:xfrm>
        </p:grpSpPr>
        <p:sp>
          <p:nvSpPr>
            <p:cNvPr id="127022" name="Rectangle 21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3" name="Text Box 22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4" name="Rectangle 23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5" name="Line 24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26" name="Line 25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27" name="Line 26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28" name="Line 27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29" name="Line 28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30" name="Line 29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31" name="Line 30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32" name="Rectangle 31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3" name="Rectangle 32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4" name="Rectangle 33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5" name="Rectangle 34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6" name="Rectangle 35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6989" name="Group 48"/>
          <p:cNvGrpSpPr>
            <a:grpSpLocks/>
          </p:cNvGrpSpPr>
          <p:nvPr/>
        </p:nvGrpSpPr>
        <p:grpSpPr bwMode="auto">
          <a:xfrm>
            <a:off x="4999038" y="4902200"/>
            <a:ext cx="809625" cy="1049338"/>
            <a:chOff x="4296" y="2627"/>
            <a:chExt cx="510" cy="661"/>
          </a:xfrm>
        </p:grpSpPr>
        <p:sp>
          <p:nvSpPr>
            <p:cNvPr id="127007" name="Rectangle 49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08" name="Text Box 50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09" name="Rectangle 51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10" name="Line 52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1" name="Line 53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2" name="Line 54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3" name="Line 55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4" name="Line 56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5" name="Line 57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6" name="Line 58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7" name="Rectangle 59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18" name="Rectangle 60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19" name="Rectangle 61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0" name="Rectangle 62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1" name="Rectangle 63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6990" name="Line 69"/>
          <p:cNvSpPr>
            <a:spLocks noChangeShapeType="1"/>
          </p:cNvSpPr>
          <p:nvPr/>
        </p:nvSpPr>
        <p:spPr bwMode="auto">
          <a:xfrm>
            <a:off x="1928813" y="5494338"/>
            <a:ext cx="892175" cy="14605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991" name="Line 70"/>
          <p:cNvSpPr>
            <a:spLocks noChangeShapeType="1"/>
          </p:cNvSpPr>
          <p:nvPr/>
        </p:nvSpPr>
        <p:spPr bwMode="auto">
          <a:xfrm>
            <a:off x="3614738" y="5629275"/>
            <a:ext cx="1379537" cy="21907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992" name="Line 71"/>
          <p:cNvSpPr>
            <a:spLocks noChangeShapeType="1"/>
          </p:cNvSpPr>
          <p:nvPr/>
        </p:nvSpPr>
        <p:spPr bwMode="auto">
          <a:xfrm flipV="1">
            <a:off x="5845175" y="5408613"/>
            <a:ext cx="1027113" cy="427037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993" name="Oval 72"/>
          <p:cNvSpPr>
            <a:spLocks noChangeArrowheads="1"/>
          </p:cNvSpPr>
          <p:nvPr/>
        </p:nvSpPr>
        <p:spPr bwMode="auto">
          <a:xfrm>
            <a:off x="1058863" y="4943475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4" name="Oval 74"/>
          <p:cNvSpPr>
            <a:spLocks noChangeArrowheads="1"/>
          </p:cNvSpPr>
          <p:nvPr/>
        </p:nvSpPr>
        <p:spPr bwMode="auto">
          <a:xfrm>
            <a:off x="2168525" y="5438775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5" name="Oval 75"/>
          <p:cNvSpPr>
            <a:spLocks noChangeArrowheads="1"/>
          </p:cNvSpPr>
          <p:nvPr/>
        </p:nvSpPr>
        <p:spPr bwMode="auto">
          <a:xfrm>
            <a:off x="3040063" y="5518150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6" name="Oval 76"/>
          <p:cNvSpPr>
            <a:spLocks noChangeArrowheads="1"/>
          </p:cNvSpPr>
          <p:nvPr/>
        </p:nvSpPr>
        <p:spPr bwMode="auto">
          <a:xfrm>
            <a:off x="4151313" y="5603875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4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7" name="Oval 77"/>
          <p:cNvSpPr>
            <a:spLocks noChangeArrowheads="1"/>
          </p:cNvSpPr>
          <p:nvPr/>
        </p:nvSpPr>
        <p:spPr bwMode="auto">
          <a:xfrm>
            <a:off x="5256213" y="5935663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5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8" name="Oval 78"/>
          <p:cNvSpPr>
            <a:spLocks noChangeArrowheads="1"/>
          </p:cNvSpPr>
          <p:nvPr/>
        </p:nvSpPr>
        <p:spPr bwMode="auto">
          <a:xfrm>
            <a:off x="6178550" y="5505450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6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9" name="Text Box 95"/>
          <p:cNvSpPr txBox="1">
            <a:spLocks noChangeArrowheads="1"/>
          </p:cNvSpPr>
          <p:nvPr/>
        </p:nvSpPr>
        <p:spPr bwMode="auto">
          <a:xfrm>
            <a:off x="2324100" y="6069013"/>
            <a:ext cx="18293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Alice’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 mail server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7000" name="Text Box 96"/>
          <p:cNvSpPr txBox="1">
            <a:spLocks noChangeArrowheads="1"/>
          </p:cNvSpPr>
          <p:nvPr/>
        </p:nvSpPr>
        <p:spPr bwMode="auto">
          <a:xfrm>
            <a:off x="4598988" y="6132513"/>
            <a:ext cx="17414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Bob’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 mail server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7002" name="Group 170"/>
          <p:cNvGrpSpPr>
            <a:grpSpLocks/>
          </p:cNvGrpSpPr>
          <p:nvPr/>
        </p:nvGrpSpPr>
        <p:grpSpPr bwMode="auto">
          <a:xfrm>
            <a:off x="6694488" y="5033963"/>
            <a:ext cx="890587" cy="828675"/>
            <a:chOff x="-44" y="1473"/>
            <a:chExt cx="981" cy="1105"/>
          </a:xfrm>
        </p:grpSpPr>
        <p:pic>
          <p:nvPicPr>
            <p:cNvPr id="127005" name="Picture 17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7006" name="Freeform 17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7003" name="Rectangle 115"/>
          <p:cNvSpPr>
            <a:spLocks noChangeArrowheads="1"/>
          </p:cNvSpPr>
          <p:nvPr/>
        </p:nvSpPr>
        <p:spPr bwMode="auto">
          <a:xfrm>
            <a:off x="6731000" y="4849813"/>
            <a:ext cx="604837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7004" name="Text Box 116"/>
          <p:cNvSpPr txBox="1">
            <a:spLocks noChangeArrowheads="1"/>
          </p:cNvSpPr>
          <p:nvPr/>
        </p:nvSpPr>
        <p:spPr bwMode="auto">
          <a:xfrm>
            <a:off x="6672263" y="4808538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5"/>
          <a:srcRect l="2784" t="7488" r="79529" b="51661"/>
          <a:stretch/>
        </p:blipFill>
        <p:spPr>
          <a:xfrm>
            <a:off x="274580" y="4832428"/>
            <a:ext cx="704199" cy="1005905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5"/>
          <a:srcRect l="75203" r="3135" b="51661"/>
          <a:stretch/>
        </p:blipFill>
        <p:spPr>
          <a:xfrm>
            <a:off x="7817167" y="4797423"/>
            <a:ext cx="815938" cy="11260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46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102" grpId="0" animBg="1"/>
      <p:bldP spid="127103" grpId="0"/>
      <p:bldP spid="126990" grpId="0" animBg="1"/>
      <p:bldP spid="126991" grpId="0" animBg="1"/>
      <p:bldP spid="126992" grpId="0" animBg="1"/>
      <p:bldP spid="126993" grpId="0" animBg="1"/>
      <p:bldP spid="126994" grpId="0" animBg="1"/>
      <p:bldP spid="126995" grpId="0" animBg="1"/>
      <p:bldP spid="126996" grpId="0" animBg="1"/>
      <p:bldP spid="126997" grpId="0" animBg="1"/>
      <p:bldP spid="126998" grpId="0" animBg="1"/>
      <p:bldP spid="126999" grpId="0"/>
      <p:bldP spid="127000" grpId="0"/>
      <p:bldP spid="127003" grpId="0" animBg="1"/>
      <p:bldP spid="12700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01613"/>
            <a:ext cx="7772400" cy="903287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Sample SMTP interaction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pic>
        <p:nvPicPr>
          <p:cNvPr id="129027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854075"/>
            <a:ext cx="54848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Rectangle 3"/>
          <p:cNvSpPr>
            <a:spLocks noChangeArrowheads="1"/>
          </p:cNvSpPr>
          <p:nvPr/>
        </p:nvSpPr>
        <p:spPr bwMode="auto">
          <a:xfrm>
            <a:off x="0" y="1273175"/>
            <a:ext cx="88709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220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hamburger.edu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HELO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crepes.fr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250  Hello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crepes.fr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, pleased to meet you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MAIL FROM: &lt;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alice@crepes.fr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&gt;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250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alice@crepes.fr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... Sender ok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RCPT TO: &lt;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bob@hamburger.edu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&gt;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250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bob@hamburger.edu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... Recipient ok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DATA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354 Enter mail, end with "." on a line by itself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Do you like ketchup?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How about pickles?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250 Message accepted for delivery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QUIT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221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hamburger.edu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closing connection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23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61925"/>
            <a:ext cx="7772400" cy="1143000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SMTP: final words</a:t>
            </a:r>
          </a:p>
        </p:txBody>
      </p:sp>
      <p:sp>
        <p:nvSpPr>
          <p:cNvPr id="13312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01650" y="1555750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2400" dirty="0">
                <a:latin typeface="Calibri"/>
                <a:ea typeface="ＭＳ Ｐゴシック" charset="-128"/>
              </a:rPr>
              <a:t>SMTP uses persistent connections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SMTP requires message (header &amp; body) to be in 7-bit ASCII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SMTP server uses </a:t>
            </a:r>
            <a:r>
              <a:rPr lang="en-US" altLang="en-US" sz="2400" dirty="0" err="1">
                <a:latin typeface="Calibri"/>
                <a:ea typeface="ＭＳ Ｐゴシック" charset="-128"/>
              </a:rPr>
              <a:t>CRLF.CRLF</a:t>
            </a:r>
            <a:r>
              <a:rPr lang="en-US" altLang="en-US" sz="2400" dirty="0">
                <a:latin typeface="Calibri"/>
                <a:ea typeface="ＭＳ Ｐゴシック" charset="-128"/>
              </a:rPr>
              <a:t> to determine end of message</a:t>
            </a:r>
          </a:p>
        </p:txBody>
      </p:sp>
      <p:sp>
        <p:nvSpPr>
          <p:cNvPr id="133125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95800" y="1511300"/>
            <a:ext cx="3810000" cy="46482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comparison with HTTP: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latin typeface="Calibri"/>
                <a:ea typeface="ＭＳ Ｐゴシック" charset="-128"/>
              </a:rPr>
              <a:t>HTTP: pull</a:t>
            </a:r>
          </a:p>
          <a:p>
            <a:pPr>
              <a:spcAft>
                <a:spcPct val="50000"/>
              </a:spcAft>
            </a:pPr>
            <a:r>
              <a:rPr lang="en-US" altLang="en-US" sz="2400" dirty="0">
                <a:latin typeface="Calibri"/>
                <a:ea typeface="ＭＳ Ｐゴシック" charset="-128"/>
              </a:rPr>
              <a:t>SMTP: push</a:t>
            </a:r>
          </a:p>
          <a:p>
            <a:pPr>
              <a:spcAft>
                <a:spcPct val="50000"/>
              </a:spcAft>
            </a:pPr>
            <a:r>
              <a:rPr lang="en-US" altLang="en-US" sz="2400" dirty="0">
                <a:latin typeface="Calibri"/>
                <a:ea typeface="ＭＳ Ｐゴシック" charset="-128"/>
              </a:rPr>
              <a:t>both have ASCII command/response interaction, status codes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HTTP: each object encapsulated in its own response message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SMTP: multiple objects sent in multipart message</a:t>
            </a:r>
          </a:p>
        </p:txBody>
      </p:sp>
      <p:pic>
        <p:nvPicPr>
          <p:cNvPr id="133126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968375"/>
            <a:ext cx="4570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7475"/>
            <a:ext cx="7772400" cy="1143000"/>
          </a:xfrm>
        </p:spPr>
        <p:txBody>
          <a:bodyPr/>
          <a:lstStyle/>
          <a:p>
            <a:r>
              <a:rPr lang="en-US" altLang="en-US" sz="4000" dirty="0">
                <a:ea typeface="ＭＳ Ｐゴシック" charset="-128"/>
              </a:rPr>
              <a:t>Mail message format</a:t>
            </a:r>
            <a:endParaRPr lang="en-US" altLang="en-US">
              <a:ea typeface="ＭＳ Ｐゴシック" charset="-128"/>
            </a:endParaRPr>
          </a:p>
        </p:txBody>
      </p:sp>
      <p:sp>
        <p:nvSpPr>
          <p:cNvPr id="13517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11313"/>
            <a:ext cx="3927475" cy="46482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ea typeface="ＭＳ Ｐゴシック" charset="-128"/>
              </a:rPr>
              <a:t>SMTP: protocol for exchanging email messages</a:t>
            </a:r>
          </a:p>
          <a:p>
            <a:pPr>
              <a:buFont typeface="Wingdings" charset="2"/>
              <a:buNone/>
            </a:pPr>
            <a:r>
              <a:rPr lang="en-US" altLang="en-US" sz="2400" dirty="0">
                <a:ea typeface="ＭＳ Ｐゴシック" charset="-128"/>
              </a:rPr>
              <a:t>RFC 822: standard for text message format:</a:t>
            </a:r>
          </a:p>
          <a:p>
            <a:r>
              <a:rPr lang="en-US" altLang="en-US" sz="2400" dirty="0">
                <a:ea typeface="ＭＳ Ｐゴシック" charset="-128"/>
              </a:rPr>
              <a:t>header lines, e.g.,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To: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From: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Subject:</a:t>
            </a:r>
          </a:p>
          <a:p>
            <a:pPr lvl="1">
              <a:buFont typeface="Wingdings" charset="2"/>
              <a:buNone/>
            </a:pPr>
            <a:r>
              <a:rPr lang="en-US" altLang="en-US" i="1" dirty="0">
                <a:solidFill>
                  <a:srgbClr val="FF0000"/>
                </a:solidFill>
                <a:ea typeface="ＭＳ Ｐゴシック" charset="-128"/>
              </a:rPr>
              <a:t>different</a:t>
            </a:r>
            <a:r>
              <a:rPr lang="en-US" altLang="en-US" i="1" dirty="0">
                <a:solidFill>
                  <a:srgbClr val="66FFCC"/>
                </a:solidFill>
                <a:ea typeface="ＭＳ Ｐゴシック" charset="-128"/>
              </a:rPr>
              <a:t> </a:t>
            </a:r>
            <a:r>
              <a:rPr lang="en-US" altLang="en-US" i="1" dirty="0">
                <a:ea typeface="ＭＳ Ｐゴシック" charset="-128"/>
              </a:rPr>
              <a:t>from </a:t>
            </a:r>
            <a:r>
              <a:rPr lang="en-US" altLang="en-US" sz="2200" dirty="0">
                <a:ea typeface="ＭＳ Ｐゴシック" charset="-128"/>
              </a:rPr>
              <a:t>SMTP MAIL FROM, RCPT TO:</a:t>
            </a:r>
            <a:r>
              <a:rPr lang="en-US" altLang="en-US" dirty="0">
                <a:ea typeface="ＭＳ Ｐゴシック" charset="-128"/>
              </a:rPr>
              <a:t> commands!</a:t>
            </a:r>
          </a:p>
          <a:p>
            <a:r>
              <a:rPr lang="en-US" altLang="en-US" sz="2400" dirty="0">
                <a:ea typeface="ＭＳ Ｐゴシック" charset="-128"/>
              </a:rPr>
              <a:t>Body: the </a:t>
            </a:r>
            <a:r>
              <a:rPr lang="ja-JP" altLang="en-US" sz="2400">
                <a:ea typeface="ＭＳ Ｐゴシック" charset="-128"/>
              </a:rPr>
              <a:t>“</a:t>
            </a:r>
            <a:r>
              <a:rPr lang="en-US" altLang="ja-JP" sz="2400" dirty="0">
                <a:ea typeface="ＭＳ Ｐゴシック" charset="-128"/>
              </a:rPr>
              <a:t>message</a:t>
            </a:r>
            <a:r>
              <a:rPr lang="ja-JP" altLang="en-US" sz="2400">
                <a:ea typeface="ＭＳ Ｐゴシック" charset="-128"/>
              </a:rPr>
              <a:t>”</a:t>
            </a:r>
            <a:r>
              <a:rPr lang="en-US" altLang="ja-JP" sz="2400" dirty="0">
                <a:ea typeface="ＭＳ Ｐゴシック" charset="-128"/>
              </a:rPr>
              <a:t> 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ASCII characters only</a:t>
            </a:r>
          </a:p>
        </p:txBody>
      </p:sp>
      <p:sp>
        <p:nvSpPr>
          <p:cNvPr id="135173" name="Rectangle 5"/>
          <p:cNvSpPr>
            <a:spLocks noChangeArrowheads="1"/>
          </p:cNvSpPr>
          <p:nvPr/>
        </p:nvSpPr>
        <p:spPr bwMode="auto">
          <a:xfrm>
            <a:off x="4978400" y="1892300"/>
            <a:ext cx="28321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header</a:t>
            </a:r>
          </a:p>
        </p:txBody>
      </p:sp>
      <p:sp>
        <p:nvSpPr>
          <p:cNvPr id="135174" name="Rectangle 7"/>
          <p:cNvSpPr>
            <a:spLocks noChangeArrowheads="1"/>
          </p:cNvSpPr>
          <p:nvPr/>
        </p:nvSpPr>
        <p:spPr bwMode="auto">
          <a:xfrm>
            <a:off x="4978400" y="2705100"/>
            <a:ext cx="2832100" cy="17399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body</a:t>
            </a:r>
          </a:p>
        </p:txBody>
      </p:sp>
      <p:sp>
        <p:nvSpPr>
          <p:cNvPr id="135175" name="Rectangle 9"/>
          <p:cNvSpPr>
            <a:spLocks noChangeArrowheads="1"/>
          </p:cNvSpPr>
          <p:nvPr/>
        </p:nvSpPr>
        <p:spPr bwMode="auto">
          <a:xfrm>
            <a:off x="4775200" y="1778000"/>
            <a:ext cx="3238500" cy="3073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35176" name="Line 10"/>
          <p:cNvSpPr>
            <a:spLocks noChangeShapeType="1"/>
          </p:cNvSpPr>
          <p:nvPr/>
        </p:nvSpPr>
        <p:spPr bwMode="auto">
          <a:xfrm flipV="1">
            <a:off x="3162300" y="2159000"/>
            <a:ext cx="1765300" cy="1016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177" name="Line 11"/>
          <p:cNvSpPr>
            <a:spLocks noChangeShapeType="1"/>
          </p:cNvSpPr>
          <p:nvPr/>
        </p:nvSpPr>
        <p:spPr bwMode="auto">
          <a:xfrm flipV="1">
            <a:off x="3009900" y="3327400"/>
            <a:ext cx="1905000" cy="1879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178" name="Text Box 13"/>
          <p:cNvSpPr txBox="1">
            <a:spLocks noChangeArrowheads="1"/>
          </p:cNvSpPr>
          <p:nvPr/>
        </p:nvSpPr>
        <p:spPr bwMode="auto">
          <a:xfrm>
            <a:off x="8158328" y="2112963"/>
            <a:ext cx="7537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blank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line</a:t>
            </a:r>
          </a:p>
        </p:txBody>
      </p:sp>
      <p:sp>
        <p:nvSpPr>
          <p:cNvPr id="135179" name="Line 14"/>
          <p:cNvSpPr>
            <a:spLocks noChangeShapeType="1"/>
          </p:cNvSpPr>
          <p:nvPr/>
        </p:nvSpPr>
        <p:spPr bwMode="auto">
          <a:xfrm flipH="1">
            <a:off x="7251700" y="2552700"/>
            <a:ext cx="965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5180" name="Picture 16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912813"/>
            <a:ext cx="45704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255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2EFE3D-550A-BBD5-7B99-59904489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798384-911C-51A0-A089-7A08E3A6F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7200"/>
            <a:ext cx="9144000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C73221-5606-FFC6-5301-C2085C6DBCB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26170"/>
            <a:ext cx="9144000" cy="92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dirty="0">
                <a:latin typeface="Calibri Light"/>
                <a:ea typeface="ＭＳ Ｐゴシック" charset="-128"/>
              </a:rPr>
              <a:t>QUIC: Quick UDP Internet Connections </a:t>
            </a:r>
            <a:r>
              <a:rPr lang="en-US" altLang="en-US" sz="3200" b="0" dirty="0">
                <a:latin typeface="Calibri Light"/>
                <a:ea typeface="ＭＳ Ｐゴシック" charset="-128"/>
              </a:rPr>
              <a:t>A new transport layer protocol for web</a:t>
            </a:r>
          </a:p>
        </p:txBody>
      </p:sp>
    </p:spTree>
    <p:extLst>
      <p:ext uri="{BB962C8B-B14F-4D97-AF65-F5344CB8AC3E}">
        <p14:creationId xmlns:p14="http://schemas.microsoft.com/office/powerpoint/2010/main" val="1955548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55588"/>
            <a:ext cx="7772400" cy="893762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Mail access protocols</a:t>
            </a:r>
          </a:p>
        </p:txBody>
      </p:sp>
      <p:sp>
        <p:nvSpPr>
          <p:cNvPr id="1372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81025" y="3230563"/>
            <a:ext cx="7381875" cy="22098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altLang="en-US" sz="2400" dirty="0">
                <a:solidFill>
                  <a:srgbClr val="CC0000"/>
                </a:solidFill>
                <a:ea typeface="ＭＳ Ｐゴシック" charset="-128"/>
              </a:rPr>
              <a:t>SMTP:</a:t>
            </a:r>
            <a:r>
              <a:rPr lang="en-US" altLang="en-US" sz="2400" dirty="0">
                <a:ea typeface="ＭＳ Ｐゴシック" charset="-128"/>
              </a:rPr>
              <a:t> delivery/storage to receiver’</a:t>
            </a:r>
            <a:r>
              <a:rPr lang="en-US" altLang="ja-JP" sz="2400" dirty="0">
                <a:ea typeface="ＭＳ Ｐゴシック" charset="-128"/>
              </a:rPr>
              <a:t>s server</a:t>
            </a:r>
          </a:p>
          <a:p>
            <a:r>
              <a:rPr lang="en-US" altLang="en-US" sz="2400" dirty="0">
                <a:ea typeface="ＭＳ Ｐゴシック" charset="-128"/>
              </a:rPr>
              <a:t>mail access protocol: retrieval from server</a:t>
            </a:r>
          </a:p>
          <a:p>
            <a:pPr lvl="1"/>
            <a:r>
              <a:rPr lang="en-US" altLang="en-US" sz="2200" dirty="0">
                <a:solidFill>
                  <a:srgbClr val="CC0000"/>
                </a:solidFill>
                <a:ea typeface="ＭＳ Ｐゴシック" charset="-128"/>
              </a:rPr>
              <a:t>POP:</a:t>
            </a:r>
            <a:r>
              <a:rPr lang="en-US" altLang="en-US" sz="2200" dirty="0">
                <a:ea typeface="ＭＳ Ｐゴシック" charset="-128"/>
              </a:rPr>
              <a:t> Post Office Protocol [RFC 1939]: authorization, download </a:t>
            </a:r>
          </a:p>
          <a:p>
            <a:pPr lvl="1"/>
            <a:r>
              <a:rPr lang="en-US" altLang="en-US" sz="2200" dirty="0">
                <a:solidFill>
                  <a:srgbClr val="CC0000"/>
                </a:solidFill>
                <a:ea typeface="ＭＳ Ｐゴシック" charset="-128"/>
              </a:rPr>
              <a:t>IMAP:</a:t>
            </a:r>
            <a:r>
              <a:rPr lang="en-US" altLang="en-US" sz="2200" dirty="0">
                <a:ea typeface="ＭＳ Ｐゴシック" charset="-128"/>
              </a:rPr>
              <a:t> Internet Mail Access Protocol [RFC 1730]: more features, including manipulation of stored messages on server</a:t>
            </a:r>
          </a:p>
          <a:p>
            <a:pPr lvl="1"/>
            <a:r>
              <a:rPr lang="en-US" altLang="en-US" sz="2200" dirty="0">
                <a:solidFill>
                  <a:srgbClr val="CC0000"/>
                </a:solidFill>
                <a:ea typeface="ＭＳ Ｐゴシック" charset="-128"/>
              </a:rPr>
              <a:t>HTTP:</a:t>
            </a:r>
            <a:r>
              <a:rPr lang="en-US" altLang="en-US" sz="2200" dirty="0">
                <a:ea typeface="ＭＳ Ｐゴシック" charset="-128"/>
              </a:rPr>
              <a:t> </a:t>
            </a:r>
            <a:r>
              <a:rPr lang="en-US" altLang="en-US" sz="2200" dirty="0" err="1">
                <a:ea typeface="ＭＳ Ｐゴシック" charset="-128"/>
              </a:rPr>
              <a:t>gmail</a:t>
            </a:r>
            <a:r>
              <a:rPr lang="en-US" altLang="en-US" sz="2200" dirty="0">
                <a:ea typeface="ＭＳ Ｐゴシック" charset="-128"/>
              </a:rPr>
              <a:t>, Hotmail, Yahoo! Mail, etc.</a:t>
            </a:r>
          </a:p>
          <a:p>
            <a:pPr lvl="1"/>
            <a:endParaRPr lang="en-US" altLang="en-US" sz="2200" dirty="0">
              <a:ea typeface="ＭＳ Ｐゴシック" charset="-128"/>
            </a:endParaRPr>
          </a:p>
        </p:txBody>
      </p:sp>
      <p:grpSp>
        <p:nvGrpSpPr>
          <p:cNvPr id="137219" name="Group 133"/>
          <p:cNvGrpSpPr>
            <a:grpSpLocks/>
          </p:cNvGrpSpPr>
          <p:nvPr/>
        </p:nvGrpSpPr>
        <p:grpSpPr bwMode="auto">
          <a:xfrm>
            <a:off x="2962275" y="1577975"/>
            <a:ext cx="511175" cy="693738"/>
            <a:chOff x="4140" y="429"/>
            <a:chExt cx="1425" cy="2396"/>
          </a:xfrm>
        </p:grpSpPr>
        <p:sp>
          <p:nvSpPr>
            <p:cNvPr id="137311" name="Freeform 13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12" name="Rectangle 135"/>
            <p:cNvSpPr>
              <a:spLocks noChangeArrowheads="1"/>
            </p:cNvSpPr>
            <p:nvPr/>
          </p:nvSpPr>
          <p:spPr bwMode="auto">
            <a:xfrm>
              <a:off x="4206" y="429"/>
              <a:ext cx="1044" cy="2286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13" name="Freeform 13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14" name="Freeform 13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15" name="Rectangle 138"/>
            <p:cNvSpPr>
              <a:spLocks noChangeArrowheads="1"/>
            </p:cNvSpPr>
            <p:nvPr/>
          </p:nvSpPr>
          <p:spPr bwMode="auto">
            <a:xfrm>
              <a:off x="4211" y="692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316" name="Group 13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37341" name="AutoShape 140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3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42" name="AutoShape 141"/>
              <p:cNvSpPr>
                <a:spLocks noChangeArrowheads="1"/>
              </p:cNvSpPr>
              <p:nvPr/>
            </p:nvSpPr>
            <p:spPr bwMode="auto">
              <a:xfrm>
                <a:off x="633" y="2586"/>
                <a:ext cx="690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317" name="Rectangle 142"/>
            <p:cNvSpPr>
              <a:spLocks noChangeArrowheads="1"/>
            </p:cNvSpPr>
            <p:nvPr/>
          </p:nvSpPr>
          <p:spPr bwMode="auto">
            <a:xfrm>
              <a:off x="4224" y="1021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318" name="Group 14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37339" name="AutoShape 144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18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40" name="AutoShape 145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319" name="Rectangle 146"/>
            <p:cNvSpPr>
              <a:spLocks noChangeArrowheads="1"/>
            </p:cNvSpPr>
            <p:nvPr/>
          </p:nvSpPr>
          <p:spPr bwMode="auto">
            <a:xfrm>
              <a:off x="4215" y="1356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20" name="Rectangle 147"/>
            <p:cNvSpPr>
              <a:spLocks noChangeArrowheads="1"/>
            </p:cNvSpPr>
            <p:nvPr/>
          </p:nvSpPr>
          <p:spPr bwMode="auto">
            <a:xfrm>
              <a:off x="4229" y="1657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321" name="Group 14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37337" name="AutoShape 149"/>
              <p:cNvSpPr>
                <a:spLocks noChangeArrowheads="1"/>
              </p:cNvSpPr>
              <p:nvPr/>
            </p:nvSpPr>
            <p:spPr bwMode="auto">
              <a:xfrm>
                <a:off x="612" y="2581"/>
                <a:ext cx="728" cy="12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38" name="AutoShape 150"/>
              <p:cNvSpPr>
                <a:spLocks noChangeArrowheads="1"/>
              </p:cNvSpPr>
              <p:nvPr/>
            </p:nvSpPr>
            <p:spPr bwMode="auto">
              <a:xfrm>
                <a:off x="628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322" name="Freeform 15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7323" name="Group 15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37335" name="AutoShape 153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8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36" name="AutoShape 154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5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324" name="Rectangle 155"/>
            <p:cNvSpPr>
              <a:spLocks noChangeArrowheads="1"/>
            </p:cNvSpPr>
            <p:nvPr/>
          </p:nvSpPr>
          <p:spPr bwMode="auto">
            <a:xfrm>
              <a:off x="5251" y="429"/>
              <a:ext cx="66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25" name="Freeform 15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26" name="Freeform 15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27" name="Oval 158"/>
            <p:cNvSpPr>
              <a:spLocks noChangeArrowheads="1"/>
            </p:cNvSpPr>
            <p:nvPr/>
          </p:nvSpPr>
          <p:spPr bwMode="auto">
            <a:xfrm>
              <a:off x="5516" y="2611"/>
              <a:ext cx="49" cy="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28" name="Freeform 15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29" name="AutoShape 160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0" name="AutoShape 161"/>
            <p:cNvSpPr>
              <a:spLocks noChangeArrowheads="1"/>
            </p:cNvSpPr>
            <p:nvPr/>
          </p:nvSpPr>
          <p:spPr bwMode="auto">
            <a:xfrm>
              <a:off x="4206" y="2710"/>
              <a:ext cx="1071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1" name="Oval 162"/>
            <p:cNvSpPr>
              <a:spLocks noChangeArrowheads="1"/>
            </p:cNvSpPr>
            <p:nvPr/>
          </p:nvSpPr>
          <p:spPr bwMode="auto">
            <a:xfrm>
              <a:off x="4308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2" name="Oval 163"/>
            <p:cNvSpPr>
              <a:spLocks noChangeArrowheads="1"/>
            </p:cNvSpPr>
            <p:nvPr/>
          </p:nvSpPr>
          <p:spPr bwMode="auto">
            <a:xfrm>
              <a:off x="4485" y="2386"/>
              <a:ext cx="159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3" name="Oval 164"/>
            <p:cNvSpPr>
              <a:spLocks noChangeArrowheads="1"/>
            </p:cNvSpPr>
            <p:nvPr/>
          </p:nvSpPr>
          <p:spPr bwMode="auto">
            <a:xfrm>
              <a:off x="4662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4" name="Rectangle 165"/>
            <p:cNvSpPr>
              <a:spLocks noChangeArrowheads="1"/>
            </p:cNvSpPr>
            <p:nvPr/>
          </p:nvSpPr>
          <p:spPr bwMode="auto">
            <a:xfrm>
              <a:off x="5060" y="1833"/>
              <a:ext cx="89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37220" name="Group 100"/>
          <p:cNvGrpSpPr>
            <a:grpSpLocks/>
          </p:cNvGrpSpPr>
          <p:nvPr/>
        </p:nvGrpSpPr>
        <p:grpSpPr bwMode="auto">
          <a:xfrm>
            <a:off x="4648200" y="1587500"/>
            <a:ext cx="511175" cy="693738"/>
            <a:chOff x="4140" y="429"/>
            <a:chExt cx="1425" cy="2396"/>
          </a:xfrm>
        </p:grpSpPr>
        <p:sp>
          <p:nvSpPr>
            <p:cNvPr id="137279" name="Freeform 10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80" name="Rectangle 102"/>
            <p:cNvSpPr>
              <a:spLocks noChangeArrowheads="1"/>
            </p:cNvSpPr>
            <p:nvPr/>
          </p:nvSpPr>
          <p:spPr bwMode="auto">
            <a:xfrm>
              <a:off x="4206" y="429"/>
              <a:ext cx="1044" cy="2286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81" name="Freeform 10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82" name="Freeform 10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83" name="Rectangle 105"/>
            <p:cNvSpPr>
              <a:spLocks noChangeArrowheads="1"/>
            </p:cNvSpPr>
            <p:nvPr/>
          </p:nvSpPr>
          <p:spPr bwMode="auto">
            <a:xfrm>
              <a:off x="4211" y="692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284" name="Group 10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37309" name="AutoShape 107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3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10" name="AutoShape 108"/>
              <p:cNvSpPr>
                <a:spLocks noChangeArrowheads="1"/>
              </p:cNvSpPr>
              <p:nvPr/>
            </p:nvSpPr>
            <p:spPr bwMode="auto">
              <a:xfrm>
                <a:off x="633" y="2586"/>
                <a:ext cx="690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285" name="Rectangle 109"/>
            <p:cNvSpPr>
              <a:spLocks noChangeArrowheads="1"/>
            </p:cNvSpPr>
            <p:nvPr/>
          </p:nvSpPr>
          <p:spPr bwMode="auto">
            <a:xfrm>
              <a:off x="4224" y="1021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286" name="Group 11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37307" name="AutoShape 111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18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08" name="AutoShape 112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287" name="Rectangle 113"/>
            <p:cNvSpPr>
              <a:spLocks noChangeArrowheads="1"/>
            </p:cNvSpPr>
            <p:nvPr/>
          </p:nvSpPr>
          <p:spPr bwMode="auto">
            <a:xfrm>
              <a:off x="4215" y="1356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88" name="Rectangle 114"/>
            <p:cNvSpPr>
              <a:spLocks noChangeArrowheads="1"/>
            </p:cNvSpPr>
            <p:nvPr/>
          </p:nvSpPr>
          <p:spPr bwMode="auto">
            <a:xfrm>
              <a:off x="4229" y="1657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289" name="Group 11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37305" name="AutoShape 116"/>
              <p:cNvSpPr>
                <a:spLocks noChangeArrowheads="1"/>
              </p:cNvSpPr>
              <p:nvPr/>
            </p:nvSpPr>
            <p:spPr bwMode="auto">
              <a:xfrm>
                <a:off x="612" y="2581"/>
                <a:ext cx="728" cy="12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06" name="AutoShape 117"/>
              <p:cNvSpPr>
                <a:spLocks noChangeArrowheads="1"/>
              </p:cNvSpPr>
              <p:nvPr/>
            </p:nvSpPr>
            <p:spPr bwMode="auto">
              <a:xfrm>
                <a:off x="628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290" name="Freeform 11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7291" name="Group 11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37303" name="AutoShape 120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8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04" name="AutoShape 121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5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292" name="Rectangle 122"/>
            <p:cNvSpPr>
              <a:spLocks noChangeArrowheads="1"/>
            </p:cNvSpPr>
            <p:nvPr/>
          </p:nvSpPr>
          <p:spPr bwMode="auto">
            <a:xfrm>
              <a:off x="5251" y="429"/>
              <a:ext cx="66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93" name="Freeform 12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94" name="Freeform 12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95" name="Oval 125"/>
            <p:cNvSpPr>
              <a:spLocks noChangeArrowheads="1"/>
            </p:cNvSpPr>
            <p:nvPr/>
          </p:nvSpPr>
          <p:spPr bwMode="auto">
            <a:xfrm>
              <a:off x="5516" y="2611"/>
              <a:ext cx="49" cy="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96" name="Freeform 12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97" name="AutoShape 127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98" name="AutoShape 128"/>
            <p:cNvSpPr>
              <a:spLocks noChangeArrowheads="1"/>
            </p:cNvSpPr>
            <p:nvPr/>
          </p:nvSpPr>
          <p:spPr bwMode="auto">
            <a:xfrm>
              <a:off x="4206" y="2710"/>
              <a:ext cx="1071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99" name="Oval 129"/>
            <p:cNvSpPr>
              <a:spLocks noChangeArrowheads="1"/>
            </p:cNvSpPr>
            <p:nvPr/>
          </p:nvSpPr>
          <p:spPr bwMode="auto">
            <a:xfrm>
              <a:off x="4308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00" name="Oval 130"/>
            <p:cNvSpPr>
              <a:spLocks noChangeArrowheads="1"/>
            </p:cNvSpPr>
            <p:nvPr/>
          </p:nvSpPr>
          <p:spPr bwMode="auto">
            <a:xfrm>
              <a:off x="4485" y="2386"/>
              <a:ext cx="159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01" name="Oval 131"/>
            <p:cNvSpPr>
              <a:spLocks noChangeArrowheads="1"/>
            </p:cNvSpPr>
            <p:nvPr/>
          </p:nvSpPr>
          <p:spPr bwMode="auto">
            <a:xfrm>
              <a:off x="4662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02" name="Rectangle 132"/>
            <p:cNvSpPr>
              <a:spLocks noChangeArrowheads="1"/>
            </p:cNvSpPr>
            <p:nvPr/>
          </p:nvSpPr>
          <p:spPr bwMode="auto">
            <a:xfrm>
              <a:off x="5060" y="1833"/>
              <a:ext cx="89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37221" name="Picture 9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9636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24" name="Group 158"/>
          <p:cNvGrpSpPr>
            <a:grpSpLocks/>
          </p:cNvGrpSpPr>
          <p:nvPr/>
        </p:nvGrpSpPr>
        <p:grpSpPr bwMode="auto">
          <a:xfrm>
            <a:off x="2841626" y="1987551"/>
            <a:ext cx="1346201" cy="1133476"/>
            <a:chOff x="1824" y="1206"/>
            <a:chExt cx="848" cy="714"/>
          </a:xfrm>
        </p:grpSpPr>
        <p:sp>
          <p:nvSpPr>
            <p:cNvPr id="137263" name="Text Box 95"/>
            <p:cNvSpPr txBox="1">
              <a:spLocks noChangeArrowheads="1"/>
            </p:cNvSpPr>
            <p:nvPr/>
          </p:nvSpPr>
          <p:spPr bwMode="auto">
            <a:xfrm>
              <a:off x="1824" y="1583"/>
              <a:ext cx="848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Sender’</a:t>
              </a: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s mail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264" name="Group 157"/>
            <p:cNvGrpSpPr>
              <a:grpSpLocks/>
            </p:cNvGrpSpPr>
            <p:nvPr/>
          </p:nvGrpSpPr>
          <p:grpSpPr bwMode="auto">
            <a:xfrm>
              <a:off x="1992" y="1206"/>
              <a:ext cx="510" cy="354"/>
              <a:chOff x="2070" y="2004"/>
              <a:chExt cx="510" cy="354"/>
            </a:xfrm>
          </p:grpSpPr>
          <p:sp>
            <p:nvSpPr>
              <p:cNvPr id="137265" name="Rectangle 94"/>
              <p:cNvSpPr>
                <a:spLocks noChangeArrowheads="1"/>
              </p:cNvSpPr>
              <p:nvPr/>
            </p:nvSpPr>
            <p:spPr bwMode="auto">
              <a:xfrm>
                <a:off x="2070" y="2004"/>
                <a:ext cx="510" cy="354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66" name="Rectangle 96"/>
              <p:cNvSpPr>
                <a:spLocks noChangeArrowheads="1"/>
              </p:cNvSpPr>
              <p:nvPr/>
            </p:nvSpPr>
            <p:spPr bwMode="auto">
              <a:xfrm>
                <a:off x="2094" y="2076"/>
                <a:ext cx="450" cy="120"/>
              </a:xfrm>
              <a:prstGeom prst="rect">
                <a:avLst/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67" name="Line 97"/>
              <p:cNvSpPr>
                <a:spLocks noChangeShapeType="1"/>
              </p:cNvSpPr>
              <p:nvPr/>
            </p:nvSpPr>
            <p:spPr bwMode="auto">
              <a:xfrm>
                <a:off x="2143" y="2104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68" name="Line 98"/>
              <p:cNvSpPr>
                <a:spLocks noChangeShapeType="1"/>
              </p:cNvSpPr>
              <p:nvPr/>
            </p:nvSpPr>
            <p:spPr bwMode="auto">
              <a:xfrm>
                <a:off x="2252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69" name="Line 99"/>
              <p:cNvSpPr>
                <a:spLocks noChangeShapeType="1"/>
              </p:cNvSpPr>
              <p:nvPr/>
            </p:nvSpPr>
            <p:spPr bwMode="auto">
              <a:xfrm>
                <a:off x="2307" y="2105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0" name="Line 100"/>
              <p:cNvSpPr>
                <a:spLocks noChangeShapeType="1"/>
              </p:cNvSpPr>
              <p:nvPr/>
            </p:nvSpPr>
            <p:spPr bwMode="auto">
              <a:xfrm>
                <a:off x="2364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1" name="Line 101"/>
              <p:cNvSpPr>
                <a:spLocks noChangeShapeType="1"/>
              </p:cNvSpPr>
              <p:nvPr/>
            </p:nvSpPr>
            <p:spPr bwMode="auto">
              <a:xfrm>
                <a:off x="2425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2" name="Line 102"/>
              <p:cNvSpPr>
                <a:spLocks noChangeShapeType="1"/>
              </p:cNvSpPr>
              <p:nvPr/>
            </p:nvSpPr>
            <p:spPr bwMode="auto">
              <a:xfrm>
                <a:off x="2481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3" name="Line 103"/>
              <p:cNvSpPr>
                <a:spLocks noChangeShapeType="1"/>
              </p:cNvSpPr>
              <p:nvPr/>
            </p:nvSpPr>
            <p:spPr bwMode="auto">
              <a:xfrm>
                <a:off x="2196" y="2104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4" name="Rectangle 104"/>
              <p:cNvSpPr>
                <a:spLocks noChangeArrowheads="1"/>
              </p:cNvSpPr>
              <p:nvPr/>
            </p:nvSpPr>
            <p:spPr bwMode="auto">
              <a:xfrm>
                <a:off x="2102" y="2243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75" name="Rectangle 105"/>
              <p:cNvSpPr>
                <a:spLocks noChangeArrowheads="1"/>
              </p:cNvSpPr>
              <p:nvPr/>
            </p:nvSpPr>
            <p:spPr bwMode="auto">
              <a:xfrm>
                <a:off x="2188" y="2243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76" name="Rectangle 106"/>
              <p:cNvSpPr>
                <a:spLocks noChangeArrowheads="1"/>
              </p:cNvSpPr>
              <p:nvPr/>
            </p:nvSpPr>
            <p:spPr bwMode="auto">
              <a:xfrm>
                <a:off x="2274" y="2242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77" name="Rectangle 107"/>
              <p:cNvSpPr>
                <a:spLocks noChangeArrowheads="1"/>
              </p:cNvSpPr>
              <p:nvPr/>
            </p:nvSpPr>
            <p:spPr bwMode="auto">
              <a:xfrm>
                <a:off x="2371" y="2240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78" name="Rectangle 108"/>
              <p:cNvSpPr>
                <a:spLocks noChangeArrowheads="1"/>
              </p:cNvSpPr>
              <p:nvPr/>
            </p:nvSpPr>
            <p:spPr bwMode="auto">
              <a:xfrm>
                <a:off x="2467" y="2240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</p:grpSp>
      <p:sp>
        <p:nvSpPr>
          <p:cNvPr id="137225" name="Text Box 121"/>
          <p:cNvSpPr txBox="1">
            <a:spLocks noChangeArrowheads="1"/>
          </p:cNvSpPr>
          <p:nvPr/>
        </p:nvSpPr>
        <p:spPr bwMode="auto">
          <a:xfrm>
            <a:off x="2075690" y="1466850"/>
            <a:ext cx="780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SMTP</a:t>
            </a:r>
          </a:p>
        </p:txBody>
      </p:sp>
      <p:sp>
        <p:nvSpPr>
          <p:cNvPr id="137226" name="Rectangle 153"/>
          <p:cNvSpPr>
            <a:spLocks noChangeArrowheads="1"/>
          </p:cNvSpPr>
          <p:nvPr/>
        </p:nvSpPr>
        <p:spPr bwMode="auto">
          <a:xfrm>
            <a:off x="3781425" y="1457325"/>
            <a:ext cx="8572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37227" name="Text Box 154"/>
          <p:cNvSpPr txBox="1">
            <a:spLocks noChangeArrowheads="1"/>
          </p:cNvSpPr>
          <p:nvPr/>
        </p:nvSpPr>
        <p:spPr bwMode="auto">
          <a:xfrm>
            <a:off x="3677477" y="1477963"/>
            <a:ext cx="780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SMTP</a:t>
            </a:r>
          </a:p>
        </p:txBody>
      </p:sp>
      <p:sp>
        <p:nvSpPr>
          <p:cNvPr id="137228" name="Text Box 156"/>
          <p:cNvSpPr txBox="1">
            <a:spLocks noChangeArrowheads="1"/>
          </p:cNvSpPr>
          <p:nvPr/>
        </p:nvSpPr>
        <p:spPr bwMode="auto">
          <a:xfrm>
            <a:off x="5484813" y="1308100"/>
            <a:ext cx="1511300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mail access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protocol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37229" name="Text Box 160"/>
          <p:cNvSpPr txBox="1">
            <a:spLocks noChangeArrowheads="1"/>
          </p:cNvSpPr>
          <p:nvPr/>
        </p:nvSpPr>
        <p:spPr bwMode="auto">
          <a:xfrm>
            <a:off x="4404764" y="2598738"/>
            <a:ext cx="147271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Receiver’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 mail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grpSp>
        <p:nvGrpSpPr>
          <p:cNvPr id="137230" name="Group 161"/>
          <p:cNvGrpSpPr>
            <a:grpSpLocks/>
          </p:cNvGrpSpPr>
          <p:nvPr/>
        </p:nvGrpSpPr>
        <p:grpSpPr bwMode="auto">
          <a:xfrm>
            <a:off x="4800600" y="2000250"/>
            <a:ext cx="809625" cy="561975"/>
            <a:chOff x="2070" y="2004"/>
            <a:chExt cx="510" cy="354"/>
          </a:xfrm>
        </p:grpSpPr>
        <p:sp>
          <p:nvSpPr>
            <p:cNvPr id="137249" name="Rectangle 162"/>
            <p:cNvSpPr>
              <a:spLocks noChangeArrowheads="1"/>
            </p:cNvSpPr>
            <p:nvPr/>
          </p:nvSpPr>
          <p:spPr bwMode="auto">
            <a:xfrm>
              <a:off x="2070" y="2004"/>
              <a:ext cx="510" cy="354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50" name="Rectangle 163"/>
            <p:cNvSpPr>
              <a:spLocks noChangeArrowheads="1"/>
            </p:cNvSpPr>
            <p:nvPr/>
          </p:nvSpPr>
          <p:spPr bwMode="auto">
            <a:xfrm>
              <a:off x="2094" y="207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51" name="Line 164"/>
            <p:cNvSpPr>
              <a:spLocks noChangeShapeType="1"/>
            </p:cNvSpPr>
            <p:nvPr/>
          </p:nvSpPr>
          <p:spPr bwMode="auto">
            <a:xfrm>
              <a:off x="2143" y="210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2" name="Line 165"/>
            <p:cNvSpPr>
              <a:spLocks noChangeShapeType="1"/>
            </p:cNvSpPr>
            <p:nvPr/>
          </p:nvSpPr>
          <p:spPr bwMode="auto">
            <a:xfrm>
              <a:off x="2252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3" name="Line 166"/>
            <p:cNvSpPr>
              <a:spLocks noChangeShapeType="1"/>
            </p:cNvSpPr>
            <p:nvPr/>
          </p:nvSpPr>
          <p:spPr bwMode="auto">
            <a:xfrm>
              <a:off x="2307" y="210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4" name="Line 167"/>
            <p:cNvSpPr>
              <a:spLocks noChangeShapeType="1"/>
            </p:cNvSpPr>
            <p:nvPr/>
          </p:nvSpPr>
          <p:spPr bwMode="auto">
            <a:xfrm>
              <a:off x="2364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5" name="Line 168"/>
            <p:cNvSpPr>
              <a:spLocks noChangeShapeType="1"/>
            </p:cNvSpPr>
            <p:nvPr/>
          </p:nvSpPr>
          <p:spPr bwMode="auto">
            <a:xfrm>
              <a:off x="2425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6" name="Line 169"/>
            <p:cNvSpPr>
              <a:spLocks noChangeShapeType="1"/>
            </p:cNvSpPr>
            <p:nvPr/>
          </p:nvSpPr>
          <p:spPr bwMode="auto">
            <a:xfrm>
              <a:off x="2481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7" name="Line 170"/>
            <p:cNvSpPr>
              <a:spLocks noChangeShapeType="1"/>
            </p:cNvSpPr>
            <p:nvPr/>
          </p:nvSpPr>
          <p:spPr bwMode="auto">
            <a:xfrm>
              <a:off x="2196" y="210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8" name="Rectangle 171"/>
            <p:cNvSpPr>
              <a:spLocks noChangeArrowheads="1"/>
            </p:cNvSpPr>
            <p:nvPr/>
          </p:nvSpPr>
          <p:spPr bwMode="auto">
            <a:xfrm>
              <a:off x="2102" y="224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59" name="Rectangle 172"/>
            <p:cNvSpPr>
              <a:spLocks noChangeArrowheads="1"/>
            </p:cNvSpPr>
            <p:nvPr/>
          </p:nvSpPr>
          <p:spPr bwMode="auto">
            <a:xfrm>
              <a:off x="2188" y="224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60" name="Rectangle 173"/>
            <p:cNvSpPr>
              <a:spLocks noChangeArrowheads="1"/>
            </p:cNvSpPr>
            <p:nvPr/>
          </p:nvSpPr>
          <p:spPr bwMode="auto">
            <a:xfrm>
              <a:off x="2274" y="224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61" name="Rectangle 174"/>
            <p:cNvSpPr>
              <a:spLocks noChangeArrowheads="1"/>
            </p:cNvSpPr>
            <p:nvPr/>
          </p:nvSpPr>
          <p:spPr bwMode="auto">
            <a:xfrm>
              <a:off x="2371" y="224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62" name="Rectangle 175"/>
            <p:cNvSpPr>
              <a:spLocks noChangeArrowheads="1"/>
            </p:cNvSpPr>
            <p:nvPr/>
          </p:nvSpPr>
          <p:spPr bwMode="auto">
            <a:xfrm>
              <a:off x="2467" y="224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sp>
        <p:nvSpPr>
          <p:cNvPr id="137233" name="Line 94"/>
          <p:cNvSpPr>
            <a:spLocks noChangeShapeType="1"/>
          </p:cNvSpPr>
          <p:nvPr/>
        </p:nvSpPr>
        <p:spPr bwMode="auto">
          <a:xfrm>
            <a:off x="2003425" y="1905000"/>
            <a:ext cx="903288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234" name="Line 95"/>
          <p:cNvSpPr>
            <a:spLocks noChangeShapeType="1"/>
          </p:cNvSpPr>
          <p:nvPr/>
        </p:nvSpPr>
        <p:spPr bwMode="auto">
          <a:xfrm>
            <a:off x="3633788" y="1901825"/>
            <a:ext cx="903287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235" name="Line 96"/>
          <p:cNvSpPr>
            <a:spLocks noChangeShapeType="1"/>
          </p:cNvSpPr>
          <p:nvPr/>
        </p:nvSpPr>
        <p:spPr bwMode="auto">
          <a:xfrm>
            <a:off x="5253038" y="1898650"/>
            <a:ext cx="1697037" cy="1588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236" name="Text Box 156"/>
          <p:cNvSpPr txBox="1">
            <a:spLocks noChangeArrowheads="1"/>
          </p:cNvSpPr>
          <p:nvPr/>
        </p:nvSpPr>
        <p:spPr bwMode="auto">
          <a:xfrm>
            <a:off x="5800112" y="1927225"/>
            <a:ext cx="1131527" cy="56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(e.g., </a:t>
            </a: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POP,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        IMAP</a:t>
            </a: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)</a:t>
            </a:r>
          </a:p>
        </p:txBody>
      </p:sp>
      <p:grpSp>
        <p:nvGrpSpPr>
          <p:cNvPr id="137237" name="Group 166"/>
          <p:cNvGrpSpPr>
            <a:grpSpLocks/>
          </p:cNvGrpSpPr>
          <p:nvPr/>
        </p:nvGrpSpPr>
        <p:grpSpPr bwMode="auto">
          <a:xfrm>
            <a:off x="1085850" y="1419225"/>
            <a:ext cx="893763" cy="1054100"/>
            <a:chOff x="3586" y="550"/>
            <a:chExt cx="563" cy="664"/>
          </a:xfrm>
        </p:grpSpPr>
        <p:grpSp>
          <p:nvGrpSpPr>
            <p:cNvPr id="137244" name="Group 167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37247" name="Picture 16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248" name="Freeform 169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7245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46" name="Text Box 116"/>
            <p:cNvSpPr txBox="1">
              <a:spLocks noChangeArrowheads="1"/>
            </p:cNvSpPr>
            <p:nvPr/>
          </p:nvSpPr>
          <p:spPr bwMode="auto">
            <a:xfrm>
              <a:off x="3586" y="550"/>
              <a:ext cx="41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37238" name="Group 172"/>
          <p:cNvGrpSpPr>
            <a:grpSpLocks/>
          </p:cNvGrpSpPr>
          <p:nvPr/>
        </p:nvGrpSpPr>
        <p:grpSpPr bwMode="auto">
          <a:xfrm>
            <a:off x="6986588" y="1422400"/>
            <a:ext cx="893762" cy="1054100"/>
            <a:chOff x="3586" y="550"/>
            <a:chExt cx="563" cy="664"/>
          </a:xfrm>
        </p:grpSpPr>
        <p:grpSp>
          <p:nvGrpSpPr>
            <p:cNvPr id="137239" name="Group 173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37242" name="Picture 174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243" name="Freeform 175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7240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41" name="Text Box 116"/>
            <p:cNvSpPr txBox="1">
              <a:spLocks noChangeArrowheads="1"/>
            </p:cNvSpPr>
            <p:nvPr/>
          </p:nvSpPr>
          <p:spPr bwMode="auto">
            <a:xfrm>
              <a:off x="3586" y="550"/>
              <a:ext cx="41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5"/>
          <a:srcRect l="2784" t="7488" r="79529" b="51661"/>
          <a:stretch/>
        </p:blipFill>
        <p:spPr>
          <a:xfrm>
            <a:off x="337763" y="1515078"/>
            <a:ext cx="704199" cy="1005905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5"/>
          <a:srcRect l="75203" r="3135" b="51661"/>
          <a:stretch/>
        </p:blipFill>
        <p:spPr>
          <a:xfrm>
            <a:off x="7880350" y="1480073"/>
            <a:ext cx="815938" cy="11260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58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5" grpId="0"/>
      <p:bldP spid="137228" grpId="0"/>
      <p:bldP spid="137233" grpId="0" animBg="1"/>
      <p:bldP spid="137235" grpId="0" animBg="1"/>
      <p:bldP spid="1372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259C5E-1005-29C6-D3BC-8C60FB3A5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875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7B0DF7-46D9-3B4A-86CF-5E2ECCED1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41" y="373001"/>
            <a:ext cx="1585241" cy="1121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ACE0A5-D730-7643-9C5D-7E3DC144C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90" y="1718771"/>
            <a:ext cx="1585241" cy="1121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AE3B9B-6EDF-5044-80D6-83800953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960" y="817286"/>
            <a:ext cx="1585241" cy="1121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F8815-AB58-F440-BB6B-E220B0EA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482" y="2054568"/>
            <a:ext cx="1585241" cy="1121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6A3E6A-401C-3842-A2DB-DD48AA1CD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281" y="3914112"/>
            <a:ext cx="1585241" cy="1121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37A7C7-244F-6442-9E28-EE5E2A294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30" y="5259882"/>
            <a:ext cx="1585241" cy="1121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A1EAB2-5C85-0343-A156-8DC9B44B9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358397"/>
            <a:ext cx="1585241" cy="1121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91D206-AA11-3149-82D1-F825AC65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522" y="5595679"/>
            <a:ext cx="1585241" cy="112154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D0CE75-CA5A-EB40-9AC7-D541DCF5B417}"/>
              </a:ext>
            </a:extLst>
          </p:cNvPr>
          <p:cNvCxnSpPr>
            <a:cxnSpLocks/>
          </p:cNvCxnSpPr>
          <p:nvPr/>
        </p:nvCxnSpPr>
        <p:spPr>
          <a:xfrm>
            <a:off x="1836361" y="1421844"/>
            <a:ext cx="428599" cy="84090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19F03B-1A9D-244D-A9DE-5372F7C57A44}"/>
              </a:ext>
            </a:extLst>
          </p:cNvPr>
          <p:cNvCxnSpPr>
            <a:cxnSpLocks/>
          </p:cNvCxnSpPr>
          <p:nvPr/>
        </p:nvCxnSpPr>
        <p:spPr>
          <a:xfrm flipV="1">
            <a:off x="1472339" y="1494546"/>
            <a:ext cx="294092" cy="347752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AB991D-805C-7A43-BF42-E3D42BA72731}"/>
              </a:ext>
            </a:extLst>
          </p:cNvPr>
          <p:cNvCxnSpPr>
            <a:cxnSpLocks/>
          </p:cNvCxnSpPr>
          <p:nvPr/>
        </p:nvCxnSpPr>
        <p:spPr>
          <a:xfrm flipH="1">
            <a:off x="4073471" y="4979873"/>
            <a:ext cx="170105" cy="50006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CFEB47-1A82-7C4D-BB4D-A5322EC95D79}"/>
              </a:ext>
            </a:extLst>
          </p:cNvPr>
          <p:cNvCxnSpPr>
            <a:cxnSpLocks/>
          </p:cNvCxnSpPr>
          <p:nvPr/>
        </p:nvCxnSpPr>
        <p:spPr>
          <a:xfrm>
            <a:off x="4259263" y="5009847"/>
            <a:ext cx="312737" cy="76380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B4991-3CF1-254D-8981-09C073ED59F7}"/>
              </a:ext>
            </a:extLst>
          </p:cNvPr>
          <p:cNvCxnSpPr>
            <a:cxnSpLocks/>
          </p:cNvCxnSpPr>
          <p:nvPr/>
        </p:nvCxnSpPr>
        <p:spPr>
          <a:xfrm>
            <a:off x="4314893" y="4979873"/>
            <a:ext cx="442899" cy="28000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344418E9-5BCC-A543-83B6-3C5AE2B75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040" y="228141"/>
            <a:ext cx="1883444" cy="14402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22F7E71-A3F7-EC44-9C75-834B89D62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3001"/>
            <a:ext cx="1286417" cy="9837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0F78197-52BB-2542-BAB8-47CDCABE8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901" y="3121957"/>
            <a:ext cx="2071788" cy="15843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7D4A3D-D79A-8544-B3F7-0D0EF95F5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8" y="4146734"/>
            <a:ext cx="1415059" cy="108210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4DA7F89-CD53-1244-98C3-64DDC24ACB44}"/>
              </a:ext>
            </a:extLst>
          </p:cNvPr>
          <p:cNvCxnSpPr>
            <a:cxnSpLocks/>
          </p:cNvCxnSpPr>
          <p:nvPr/>
        </p:nvCxnSpPr>
        <p:spPr>
          <a:xfrm>
            <a:off x="3533614" y="3121957"/>
            <a:ext cx="316587" cy="792155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4B42F0-6128-4A44-8CB3-D6E3C9B84BAA}"/>
              </a:ext>
            </a:extLst>
          </p:cNvPr>
          <p:cNvCxnSpPr>
            <a:cxnSpLocks/>
          </p:cNvCxnSpPr>
          <p:nvPr/>
        </p:nvCxnSpPr>
        <p:spPr>
          <a:xfrm flipV="1">
            <a:off x="1224366" y="2840316"/>
            <a:ext cx="247973" cy="1518082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7DE26A-FCB9-9F4C-BC43-79A548695763}"/>
              </a:ext>
            </a:extLst>
          </p:cNvPr>
          <p:cNvCxnSpPr>
            <a:cxnSpLocks/>
          </p:cNvCxnSpPr>
          <p:nvPr/>
        </p:nvCxnSpPr>
        <p:spPr>
          <a:xfrm flipV="1">
            <a:off x="7820762" y="1718771"/>
            <a:ext cx="98872" cy="1403186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F5E88B-AE16-E346-A1EE-B77CED6BDDFE}"/>
              </a:ext>
            </a:extLst>
          </p:cNvPr>
          <p:cNvCxnSpPr>
            <a:cxnSpLocks/>
          </p:cNvCxnSpPr>
          <p:nvPr/>
        </p:nvCxnSpPr>
        <p:spPr>
          <a:xfrm flipV="1">
            <a:off x="4012253" y="1352975"/>
            <a:ext cx="1483026" cy="2561137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C40ED01-F750-7246-9BD8-EDA3156A68B9}"/>
              </a:ext>
            </a:extLst>
          </p:cNvPr>
          <p:cNvCxnSpPr>
            <a:cxnSpLocks/>
          </p:cNvCxnSpPr>
          <p:nvPr/>
        </p:nvCxnSpPr>
        <p:spPr>
          <a:xfrm flipH="1" flipV="1">
            <a:off x="5718621" y="1352975"/>
            <a:ext cx="1523558" cy="1841342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967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3977" y="7425685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MOOCs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27955" y="7415857"/>
            <a:ext cx="1730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Online Content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66903" y="7420777"/>
            <a:ext cx="1735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Search Engines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772" cy="686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286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3977" y="7425685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MOOCs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27955" y="7415857"/>
            <a:ext cx="1730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Online Content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66903" y="7420777"/>
            <a:ext cx="1735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Search Engines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72" y="1972833"/>
            <a:ext cx="3887182" cy="291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67FF5-95D7-4046-80C5-656B1CE2A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353"/>
          <a:stretch/>
        </p:blipFill>
        <p:spPr>
          <a:xfrm>
            <a:off x="6450980" y="249436"/>
            <a:ext cx="2693020" cy="1973260"/>
          </a:xfrm>
          <a:prstGeom prst="rect">
            <a:avLst/>
          </a:prstGeom>
        </p:spPr>
      </p:pic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F0AADF44-841B-8A4E-90C7-C618A0880E19}"/>
              </a:ext>
            </a:extLst>
          </p:cNvPr>
          <p:cNvCxnSpPr>
            <a:cxnSpLocks/>
            <a:stCxn id="7" idx="3"/>
            <a:endCxn id="2" idx="2"/>
          </p:cNvCxnSpPr>
          <p:nvPr/>
        </p:nvCxnSpPr>
        <p:spPr>
          <a:xfrm flipV="1">
            <a:off x="6236654" y="2222696"/>
            <a:ext cx="1560836" cy="1206304"/>
          </a:xfrm>
          <a:prstGeom prst="bentConnector2">
            <a:avLst/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EFEDC07E-A7DB-D54C-A195-58971B0494A5}"/>
              </a:ext>
            </a:extLst>
          </p:cNvPr>
          <p:cNvCxnSpPr>
            <a:cxnSpLocks/>
          </p:cNvCxnSpPr>
          <p:nvPr/>
        </p:nvCxnSpPr>
        <p:spPr>
          <a:xfrm rot="16200000" flipH="1">
            <a:off x="936689" y="2020120"/>
            <a:ext cx="1456167" cy="1361591"/>
          </a:xfrm>
          <a:prstGeom prst="bentConnector3">
            <a:avLst>
              <a:gd name="adj1" fmla="val 100236"/>
            </a:avLst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F2D4FF8-4689-F640-8DEF-3B3D43A683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953"/>
          <a:stretch/>
        </p:blipFill>
        <p:spPr>
          <a:xfrm>
            <a:off x="203053" y="141829"/>
            <a:ext cx="1557945" cy="21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94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9BCF1-02B7-9529-5A4B-2FAE25144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Rectangle 2">
            <a:extLst>
              <a:ext uri="{FF2B5EF4-FFF2-40B4-BE49-F238E27FC236}">
                <a16:creationId xmlns:a16="http://schemas.microsoft.com/office/drawing/2014/main" id="{83647ECB-4F7A-81C9-24ED-38F40AD4C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14" y="190500"/>
            <a:ext cx="8382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Calibri Light" charset="0"/>
              </a:rPr>
              <a:t>What’</a:t>
            </a:r>
            <a:r>
              <a:rPr kumimoji="0" lang="en-US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 Light" charset="0"/>
                <a:ea typeface="ＭＳ Ｐゴシック" charset="-128"/>
                <a:cs typeface="Calibri Light" charset="0"/>
              </a:rPr>
              <a:t>s the Internet?</a:t>
            </a:r>
            <a:endParaRPr kumimoji="0" lang="en-US" altLang="en-US" sz="4000" b="0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 Light" charset="0"/>
              <a:ea typeface="ＭＳ Ｐゴシック" charset="-128"/>
              <a:cs typeface="Calibri Light" charset="0"/>
            </a:endParaRPr>
          </a:p>
        </p:txBody>
      </p:sp>
      <p:pic>
        <p:nvPicPr>
          <p:cNvPr id="4" name="p.mp4">
            <a:hlinkClick r:id="" action="ppaction://media"/>
            <a:extLst>
              <a:ext uri="{FF2B5EF4-FFF2-40B4-BE49-F238E27FC236}">
                <a16:creationId xmlns:a16="http://schemas.microsoft.com/office/drawing/2014/main" id="{0B6A3E6E-F195-2378-D309-AB44DA4696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0031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C9E122-E933-1F62-FBDA-A818643C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8F90C33-EBE1-5106-C420-A129A99A7C50}"/>
              </a:ext>
            </a:extLst>
          </p:cNvPr>
          <p:cNvSpPr/>
          <p:nvPr/>
        </p:nvSpPr>
        <p:spPr>
          <a:xfrm>
            <a:off x="462665" y="817460"/>
            <a:ext cx="3610070" cy="2112275"/>
          </a:xfrm>
          <a:prstGeom prst="roundRect">
            <a:avLst>
              <a:gd name="adj" fmla="val 5972"/>
            </a:avLst>
          </a:prstGeom>
          <a:solidFill>
            <a:schemeClr val="accent5">
              <a:lumMod val="20000"/>
              <a:lumOff val="80000"/>
              <a:alpha val="40474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003B443-07E1-8594-3937-510C57054B95}"/>
              </a:ext>
            </a:extLst>
          </p:cNvPr>
          <p:cNvSpPr/>
          <p:nvPr/>
        </p:nvSpPr>
        <p:spPr>
          <a:xfrm>
            <a:off x="4899070" y="817460"/>
            <a:ext cx="3610070" cy="2112275"/>
          </a:xfrm>
          <a:prstGeom prst="roundRect">
            <a:avLst>
              <a:gd name="adj" fmla="val 5972"/>
            </a:avLst>
          </a:prstGeom>
          <a:solidFill>
            <a:schemeClr val="accent5">
              <a:lumMod val="20000"/>
              <a:lumOff val="80000"/>
              <a:alpha val="40474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BBAB6F2-535B-C0F3-1656-ECB16BBD7FA5}"/>
              </a:ext>
            </a:extLst>
          </p:cNvPr>
          <p:cNvSpPr/>
          <p:nvPr/>
        </p:nvSpPr>
        <p:spPr>
          <a:xfrm>
            <a:off x="4899070" y="4043480"/>
            <a:ext cx="3610070" cy="2112275"/>
          </a:xfrm>
          <a:prstGeom prst="roundRect">
            <a:avLst>
              <a:gd name="adj" fmla="val 5972"/>
            </a:avLst>
          </a:prstGeom>
          <a:solidFill>
            <a:schemeClr val="accent5">
              <a:lumMod val="20000"/>
              <a:lumOff val="80000"/>
              <a:alpha val="40474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8CF4B1E-C445-8087-DE0B-5139B8FCDFC7}"/>
              </a:ext>
            </a:extLst>
          </p:cNvPr>
          <p:cNvSpPr/>
          <p:nvPr/>
        </p:nvSpPr>
        <p:spPr>
          <a:xfrm>
            <a:off x="456315" y="4043480"/>
            <a:ext cx="3610070" cy="2112275"/>
          </a:xfrm>
          <a:prstGeom prst="roundRect">
            <a:avLst>
              <a:gd name="adj" fmla="val 5972"/>
            </a:avLst>
          </a:prstGeom>
          <a:solidFill>
            <a:schemeClr val="accent5">
              <a:lumMod val="20000"/>
              <a:lumOff val="80000"/>
              <a:alpha val="40474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6D54BD-F532-51C6-7C8D-1605389521F3}"/>
              </a:ext>
            </a:extLst>
          </p:cNvPr>
          <p:cNvSpPr txBox="1"/>
          <p:nvPr/>
        </p:nvSpPr>
        <p:spPr>
          <a:xfrm>
            <a:off x="452240" y="195084"/>
            <a:ext cx="3079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HTTP/0.9</a:t>
            </a:r>
          </a:p>
          <a:p>
            <a:r>
              <a:rPr lang="en-US" sz="1800" dirty="0"/>
              <a:t>The one-line protocol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8FDF9-8532-58EC-D7BA-0B3509EAD686}"/>
              </a:ext>
            </a:extLst>
          </p:cNvPr>
          <p:cNvSpPr txBox="1"/>
          <p:nvPr/>
        </p:nvSpPr>
        <p:spPr>
          <a:xfrm>
            <a:off x="462665" y="863626"/>
            <a:ext cx="30787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Initial version. Simple.</a:t>
            </a:r>
          </a:p>
          <a:p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One-line request</a:t>
            </a:r>
          </a:p>
          <a:p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Only the GET method works</a:t>
            </a:r>
          </a:p>
          <a:p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Server sends HTML files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363658-45EA-432B-EA12-00005E2820BF}"/>
              </a:ext>
            </a:extLst>
          </p:cNvPr>
          <p:cNvSpPr txBox="1"/>
          <p:nvPr/>
        </p:nvSpPr>
        <p:spPr>
          <a:xfrm>
            <a:off x="4897655" y="855865"/>
            <a:ext cx="365587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Status code included, helped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application caching and failure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management.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Metadata sent over HTTP header,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Helped extensibility.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Documents other than HTML files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can be sent.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6DD7AD-8565-8E5F-1958-0F462FE112D4}"/>
              </a:ext>
            </a:extLst>
          </p:cNvPr>
          <p:cNvSpPr txBox="1"/>
          <p:nvPr/>
        </p:nvSpPr>
        <p:spPr>
          <a:xfrm>
            <a:off x="4969405" y="4218725"/>
            <a:ext cx="35060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Connection reuse.</a:t>
            </a:r>
          </a:p>
          <a:p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Pipeline</a:t>
            </a:r>
          </a:p>
          <a:p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Content negotiation—Language,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encoding etc.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0257DC-B3C0-1D83-2C81-FB0F5AA19649}"/>
              </a:ext>
            </a:extLst>
          </p:cNvPr>
          <p:cNvSpPr txBox="1"/>
          <p:nvPr/>
        </p:nvSpPr>
        <p:spPr>
          <a:xfrm>
            <a:off x="4899070" y="211756"/>
            <a:ext cx="2803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HTTP/1.0</a:t>
            </a:r>
          </a:p>
          <a:p>
            <a:r>
              <a:rPr lang="en-US" sz="1800" dirty="0"/>
              <a:t>Added extensibility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396609-845A-4BB2-6A2C-E2E3A5C3D8E5}"/>
              </a:ext>
            </a:extLst>
          </p:cNvPr>
          <p:cNvSpPr txBox="1"/>
          <p:nvPr/>
        </p:nvSpPr>
        <p:spPr>
          <a:xfrm>
            <a:off x="4969405" y="3371798"/>
            <a:ext cx="2252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HTTP/1.1</a:t>
            </a:r>
          </a:p>
          <a:p>
            <a:r>
              <a:rPr lang="en-US" sz="1800" dirty="0"/>
              <a:t>Standardization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DC7B1D-D1FF-7924-9A44-E3805759EEDB}"/>
              </a:ext>
            </a:extLst>
          </p:cNvPr>
          <p:cNvSpPr txBox="1"/>
          <p:nvPr/>
        </p:nvSpPr>
        <p:spPr>
          <a:xfrm>
            <a:off x="462665" y="3429000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HTTP/2.0</a:t>
            </a:r>
          </a:p>
          <a:p>
            <a:r>
              <a:rPr lang="en-US" sz="1800" dirty="0"/>
              <a:t>Performance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FF5DE6B-FEB1-7788-6BB7-A563C5773097}"/>
              </a:ext>
            </a:extLst>
          </p:cNvPr>
          <p:cNvCxnSpPr>
            <a:cxnSpLocks/>
          </p:cNvCxnSpPr>
          <p:nvPr/>
        </p:nvCxnSpPr>
        <p:spPr>
          <a:xfrm flipV="1">
            <a:off x="4149545" y="1873597"/>
            <a:ext cx="691290" cy="1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287FE9C-D0A0-BEFF-0DD0-5361C970E191}"/>
              </a:ext>
            </a:extLst>
          </p:cNvPr>
          <p:cNvCxnSpPr>
            <a:cxnSpLocks/>
          </p:cNvCxnSpPr>
          <p:nvPr/>
        </p:nvCxnSpPr>
        <p:spPr>
          <a:xfrm>
            <a:off x="7605995" y="2955836"/>
            <a:ext cx="0" cy="1062293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ECCD4B4-FB20-EF20-9C77-D436B65D4D13}"/>
              </a:ext>
            </a:extLst>
          </p:cNvPr>
          <p:cNvCxnSpPr>
            <a:cxnSpLocks/>
          </p:cNvCxnSpPr>
          <p:nvPr/>
        </p:nvCxnSpPr>
        <p:spPr>
          <a:xfrm flipH="1">
            <a:off x="4072735" y="4829443"/>
            <a:ext cx="765338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15C3B63-FB4F-1CDF-82DA-2149173C4AA8}"/>
              </a:ext>
            </a:extLst>
          </p:cNvPr>
          <p:cNvSpPr txBox="1"/>
          <p:nvPr/>
        </p:nvSpPr>
        <p:spPr>
          <a:xfrm>
            <a:off x="542609" y="4362990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Binary protocol, not text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256492-99FA-ADEA-E470-9CFE425BF2B9}"/>
              </a:ext>
            </a:extLst>
          </p:cNvPr>
          <p:cNvSpPr txBox="1"/>
          <p:nvPr/>
        </p:nvSpPr>
        <p:spPr>
          <a:xfrm>
            <a:off x="542609" y="4749488"/>
            <a:ext cx="32239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Multiplexed: Multiple requests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(streams) over the same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connection.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E4E293-503F-1384-9F20-F7417AB1C914}"/>
              </a:ext>
            </a:extLst>
          </p:cNvPr>
          <p:cNvSpPr txBox="1"/>
          <p:nvPr/>
        </p:nvSpPr>
        <p:spPr>
          <a:xfrm>
            <a:off x="543304" y="572962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Header compression</a:t>
            </a:r>
          </a:p>
        </p:txBody>
      </p:sp>
    </p:spTree>
    <p:extLst>
      <p:ext uri="{BB962C8B-B14F-4D97-AF65-F5344CB8AC3E}">
        <p14:creationId xmlns:p14="http://schemas.microsoft.com/office/powerpoint/2010/main" val="264525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/>
      <p:bldP spid="12" grpId="0"/>
      <p:bldP spid="14" grpId="0"/>
      <p:bldP spid="15" grpId="0"/>
      <p:bldP spid="16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F1F33-1BD6-9A93-4887-780AE729D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6CFE9C-FA96-18E1-178E-E865F496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4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32A9D07-8511-28F2-4F51-09F17E39EABA}"/>
              </a:ext>
            </a:extLst>
          </p:cNvPr>
          <p:cNvSpPr/>
          <p:nvPr/>
        </p:nvSpPr>
        <p:spPr>
          <a:xfrm>
            <a:off x="456315" y="4043480"/>
            <a:ext cx="3610070" cy="2112275"/>
          </a:xfrm>
          <a:prstGeom prst="roundRect">
            <a:avLst>
              <a:gd name="adj" fmla="val 5972"/>
            </a:avLst>
          </a:prstGeom>
          <a:solidFill>
            <a:schemeClr val="accent5">
              <a:lumMod val="20000"/>
              <a:lumOff val="80000"/>
              <a:alpha val="40474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D494E0-78B7-96B0-8C0E-3DC537169EA6}"/>
              </a:ext>
            </a:extLst>
          </p:cNvPr>
          <p:cNvSpPr txBox="1"/>
          <p:nvPr/>
        </p:nvSpPr>
        <p:spPr>
          <a:xfrm>
            <a:off x="542609" y="4362990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Binary protocol, not text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0D337D-2B1C-DAD4-19C1-F671E9BCCF27}"/>
              </a:ext>
            </a:extLst>
          </p:cNvPr>
          <p:cNvSpPr txBox="1"/>
          <p:nvPr/>
        </p:nvSpPr>
        <p:spPr>
          <a:xfrm>
            <a:off x="462665" y="3429000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HTTP/2.0</a:t>
            </a:r>
          </a:p>
          <a:p>
            <a:r>
              <a:rPr lang="en-US" sz="1800" dirty="0"/>
              <a:t>Performance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D6B986-2AED-62AF-468B-80360DAAB070}"/>
              </a:ext>
            </a:extLst>
          </p:cNvPr>
          <p:cNvSpPr txBox="1"/>
          <p:nvPr/>
        </p:nvSpPr>
        <p:spPr>
          <a:xfrm>
            <a:off x="542609" y="4749488"/>
            <a:ext cx="32239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Multiplexed: Multiple requests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(streams) over the same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connection.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693592-2EDF-0F0F-786F-68405694D4CE}"/>
              </a:ext>
            </a:extLst>
          </p:cNvPr>
          <p:cNvSpPr txBox="1"/>
          <p:nvPr/>
        </p:nvSpPr>
        <p:spPr>
          <a:xfrm>
            <a:off x="543304" y="572962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Header compression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A8FAC0-1EED-14BE-2A51-1C11BC7AF3CC}"/>
              </a:ext>
            </a:extLst>
          </p:cNvPr>
          <p:cNvSpPr txBox="1"/>
          <p:nvPr/>
        </p:nvSpPr>
        <p:spPr>
          <a:xfrm>
            <a:off x="693095" y="571507"/>
            <a:ext cx="8564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Transport layer (TCP) limitation for HTTP/2.0 streaming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CDD189-A1B7-E3A2-C3AB-B69E735A50D0}"/>
              </a:ext>
            </a:extLst>
          </p:cNvPr>
          <p:cNvSpPr txBox="1"/>
          <p:nvPr/>
        </p:nvSpPr>
        <p:spPr>
          <a:xfrm>
            <a:off x="1313218" y="1268162"/>
            <a:ext cx="74687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Head-of-Line Blocking (HOLB):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  HTTP/2.0 resolves application layer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HOLB through multiplexing, but transport layer HOLB persists. 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If a packet for a particular stream is lost or delayed (head-of-line), it can</a:t>
            </a: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block all other streams using that same TCP connection</a:t>
            </a:r>
          </a:p>
          <a:p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TCP resolves order before sending to application layer.</a:t>
            </a:r>
          </a:p>
        </p:txBody>
      </p:sp>
    </p:spTree>
    <p:extLst>
      <p:ext uri="{BB962C8B-B14F-4D97-AF65-F5344CB8AC3E}">
        <p14:creationId xmlns:p14="http://schemas.microsoft.com/office/powerpoint/2010/main" val="866954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458F1C-B3C2-8212-A53B-5AA60499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95986-B31A-D245-BC24-FD95E602805F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E62D87F-4F17-ED38-B8D9-9C2149AEC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22400"/>
            <a:ext cx="889000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4D3B47-220C-AC9A-51CB-27914A21F30B}"/>
              </a:ext>
            </a:extLst>
          </p:cNvPr>
          <p:cNvSpPr txBox="1">
            <a:spLocks noChangeArrowheads="1"/>
          </p:cNvSpPr>
          <p:nvPr/>
        </p:nvSpPr>
        <p:spPr>
          <a:xfrm>
            <a:off x="373063" y="126170"/>
            <a:ext cx="7772400" cy="92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dirty="0">
                <a:latin typeface="Calibri Light"/>
                <a:ea typeface="ＭＳ Ｐゴシック" charset="-128"/>
              </a:rPr>
              <a:t>QUIC: A cross-layer approach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9B79D-0209-D954-5675-4832A02E7E9A}"/>
              </a:ext>
            </a:extLst>
          </p:cNvPr>
          <p:cNvSpPr txBox="1"/>
          <p:nvPr/>
        </p:nvSpPr>
        <p:spPr>
          <a:xfrm>
            <a:off x="7620000" y="262249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(+TLS 1.3)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A50181-BF43-69CE-7B40-0E73951F0A5A}"/>
              </a:ext>
            </a:extLst>
          </p:cNvPr>
          <p:cNvSpPr txBox="1"/>
          <p:nvPr/>
        </p:nvSpPr>
        <p:spPr>
          <a:xfrm>
            <a:off x="127000" y="6053632"/>
            <a:ext cx="926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QUIC can exist by itself, HTTP/3 can’t exist without QUIC. </a:t>
            </a:r>
          </a:p>
        </p:txBody>
      </p:sp>
    </p:spTree>
    <p:extLst>
      <p:ext uri="{BB962C8B-B14F-4D97-AF65-F5344CB8AC3E}">
        <p14:creationId xmlns:p14="http://schemas.microsoft.com/office/powerpoint/2010/main" val="1960575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2DD863-86EE-3D1C-0FDA-D3A5AD593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95986-B31A-D245-BC24-FD95E602805F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4098" name="Picture 2" descr="Diagram showing TCP/TLS and QUIC handshakes.">
            <a:extLst>
              <a:ext uri="{FF2B5EF4-FFF2-40B4-BE49-F238E27FC236}">
                <a16:creationId xmlns:a16="http://schemas.microsoft.com/office/drawing/2014/main" id="{B240F64E-8420-3230-9F56-CD0B6DA15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66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F8EA7B-498E-6926-0C1F-BA9153DF257D}"/>
              </a:ext>
            </a:extLst>
          </p:cNvPr>
          <p:cNvSpPr txBox="1">
            <a:spLocks noChangeArrowheads="1"/>
          </p:cNvSpPr>
          <p:nvPr/>
        </p:nvSpPr>
        <p:spPr>
          <a:xfrm>
            <a:off x="373063" y="126170"/>
            <a:ext cx="7772400" cy="92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dirty="0">
                <a:latin typeface="Calibri Light"/>
                <a:ea typeface="ＭＳ Ｐゴシック" charset="-128"/>
              </a:rPr>
              <a:t>QUIC: A cross-layer approach</a:t>
            </a:r>
          </a:p>
        </p:txBody>
      </p:sp>
    </p:spTree>
    <p:extLst>
      <p:ext uri="{BB962C8B-B14F-4D97-AF65-F5344CB8AC3E}">
        <p14:creationId xmlns:p14="http://schemas.microsoft.com/office/powerpoint/2010/main" val="4170188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127C3A-C09A-1A8D-37B6-F4247DAF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95986-B31A-D245-BC24-FD95E602805F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851D37B-1539-76C1-4B56-257CC2944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125"/>
            <a:ext cx="9144000" cy="46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F35AF4-BDC0-64E5-552B-6FF6D84B4A3C}"/>
              </a:ext>
            </a:extLst>
          </p:cNvPr>
          <p:cNvSpPr txBox="1">
            <a:spLocks noChangeArrowheads="1"/>
          </p:cNvSpPr>
          <p:nvPr/>
        </p:nvSpPr>
        <p:spPr>
          <a:xfrm>
            <a:off x="373063" y="126170"/>
            <a:ext cx="8461892" cy="92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dirty="0">
                <a:latin typeface="Calibri Light"/>
                <a:ea typeface="ＭＳ Ｐゴシック" charset="-128"/>
              </a:rPr>
              <a:t>QUIC: Expedited secure handshake</a:t>
            </a:r>
          </a:p>
        </p:txBody>
      </p:sp>
    </p:spTree>
    <p:extLst>
      <p:ext uri="{BB962C8B-B14F-4D97-AF65-F5344CB8AC3E}">
        <p14:creationId xmlns:p14="http://schemas.microsoft.com/office/powerpoint/2010/main" val="441996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58AA27-FBB8-DF20-21AC-9DA1D6FF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95986-B31A-D245-BC24-FD95E602805F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78A520-D6FD-AF9B-FEAF-6DA62A2F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70"/>
            <a:ext cx="91440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B2174E-BF5A-3BC5-33BC-BA22DD05B7F5}"/>
              </a:ext>
            </a:extLst>
          </p:cNvPr>
          <p:cNvSpPr txBox="1">
            <a:spLocks noChangeArrowheads="1"/>
          </p:cNvSpPr>
          <p:nvPr/>
        </p:nvSpPr>
        <p:spPr>
          <a:xfrm>
            <a:off x="373063" y="126170"/>
            <a:ext cx="7772400" cy="92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dirty="0">
                <a:latin typeface="Calibri Light"/>
                <a:ea typeface="ＭＳ Ｐゴシック" charset="-128"/>
              </a:rPr>
              <a:t>QUIC: Stream multiplexing</a:t>
            </a:r>
          </a:p>
        </p:txBody>
      </p:sp>
    </p:spTree>
    <p:extLst>
      <p:ext uri="{BB962C8B-B14F-4D97-AF65-F5344CB8AC3E}">
        <p14:creationId xmlns:p14="http://schemas.microsoft.com/office/powerpoint/2010/main" val="270322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16E9F9-45B9-905E-A408-67F3E50DE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895986-B31A-D245-BC24-FD95E602805F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BA7501-896A-6508-BB0F-CC2EE095ED7B}"/>
              </a:ext>
            </a:extLst>
          </p:cNvPr>
          <p:cNvSpPr txBox="1">
            <a:spLocks noChangeArrowheads="1"/>
          </p:cNvSpPr>
          <p:nvPr/>
        </p:nvSpPr>
        <p:spPr>
          <a:xfrm>
            <a:off x="373063" y="126170"/>
            <a:ext cx="7772400" cy="925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b="0" dirty="0">
                <a:latin typeface="Calibri Light"/>
                <a:ea typeface="ＭＳ Ｐゴシック" charset="-128"/>
              </a:rPr>
              <a:t>QUIC: A cross-layer approach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F7EA78-D72B-9A44-034A-AAEB3A87FD77}"/>
              </a:ext>
            </a:extLst>
          </p:cNvPr>
          <p:cNvSpPr txBox="1"/>
          <p:nvPr/>
        </p:nvSpPr>
        <p:spPr>
          <a:xfrm>
            <a:off x="373063" y="1289931"/>
            <a:ext cx="6683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Seamless migration between multiple &lt;IP, port&gt;</a:t>
            </a:r>
          </a:p>
        </p:txBody>
      </p:sp>
      <p:pic>
        <p:nvPicPr>
          <p:cNvPr id="5122" name="Picture 2" descr="Infographic showing the TCP handshake from WiFi and 4G client networks to a server. ">
            <a:extLst>
              <a:ext uri="{FF2B5EF4-FFF2-40B4-BE49-F238E27FC236}">
                <a16:creationId xmlns:a16="http://schemas.microsoft.com/office/drawing/2014/main" id="{A053F842-8836-2A3E-BA30-6D0FC8385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055" y="2507281"/>
            <a:ext cx="5500935" cy="360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nfographic showing the QUIC handshake from WiFi and 4G client networks to a server. ">
            <a:extLst>
              <a:ext uri="{FF2B5EF4-FFF2-40B4-BE49-F238E27FC236}">
                <a16:creationId xmlns:a16="http://schemas.microsoft.com/office/drawing/2014/main" id="{7BDA1FB5-0608-42CA-62FD-CC1C923DA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591" y="2507281"/>
            <a:ext cx="5618679" cy="337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22566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21201</TotalTime>
  <Words>1787</Words>
  <Application>Microsoft Macintosh PowerPoint</Application>
  <PresentationFormat>On-screen Show (4:3)</PresentationFormat>
  <Paragraphs>377</Paragraphs>
  <Slides>25</Slides>
  <Notes>19</Notes>
  <HiddenSlides>1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ＭＳ Ｐゴシック</vt:lpstr>
      <vt:lpstr>Arial</vt:lpstr>
      <vt:lpstr>Calibri</vt:lpstr>
      <vt:lpstr>Calibri Light</vt:lpstr>
      <vt:lpstr>Comic Sans MS</vt:lpstr>
      <vt:lpstr>Courier New</vt:lpstr>
      <vt:lpstr>Google Sans</vt:lpstr>
      <vt:lpstr>Lucida Bright</vt:lpstr>
      <vt:lpstr>Times New Roman</vt:lpstr>
      <vt:lpstr>Whitney SSm A</vt:lpstr>
      <vt:lpstr>Wingdings</vt:lpstr>
      <vt:lpstr>1_Office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 caches (proxy server)</vt:lpstr>
      <vt:lpstr>More about Web caching</vt:lpstr>
      <vt:lpstr>PowerPoint Presentation</vt:lpstr>
      <vt:lpstr>Electronic mail</vt:lpstr>
      <vt:lpstr>Electronic Mail: Mail Servers</vt:lpstr>
      <vt:lpstr>Electronic Mail: SMTP [RFC 2821]</vt:lpstr>
      <vt:lpstr>Scenario: Alice sends message to Bob</vt:lpstr>
      <vt:lpstr>Sample SMTP interaction</vt:lpstr>
      <vt:lpstr>SMTP: final words</vt:lpstr>
      <vt:lpstr>Mail message format</vt:lpstr>
      <vt:lpstr>Mail access protocols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Princeton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</dc:title>
  <dc:creator>Kai Li</dc:creator>
  <cp:lastModifiedBy>Nirupam Roy</cp:lastModifiedBy>
  <cp:revision>1438</cp:revision>
  <dcterms:created xsi:type="dcterms:W3CDTF">2012-02-13T00:10:32Z</dcterms:created>
  <dcterms:modified xsi:type="dcterms:W3CDTF">2025-05-12T17:29:11Z</dcterms:modified>
</cp:coreProperties>
</file>