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1493" r:id="rId2"/>
    <p:sldId id="1554" r:id="rId3"/>
    <p:sldId id="373" r:id="rId4"/>
    <p:sldId id="292" r:id="rId5"/>
    <p:sldId id="1523" r:id="rId6"/>
    <p:sldId id="1524" r:id="rId7"/>
    <p:sldId id="1512" r:id="rId8"/>
    <p:sldId id="293" r:id="rId9"/>
    <p:sldId id="296" r:id="rId10"/>
    <p:sldId id="298" r:id="rId11"/>
    <p:sldId id="1555" r:id="rId12"/>
    <p:sldId id="297" r:id="rId13"/>
    <p:sldId id="1551" r:id="rId14"/>
    <p:sldId id="749" r:id="rId15"/>
    <p:sldId id="1534" r:id="rId16"/>
    <p:sldId id="1507" r:id="rId17"/>
    <p:sldId id="1533" r:id="rId18"/>
    <p:sldId id="1543" r:id="rId19"/>
    <p:sldId id="1542" r:id="rId20"/>
    <p:sldId id="1544" r:id="rId21"/>
    <p:sldId id="1535" r:id="rId22"/>
    <p:sldId id="318" r:id="rId23"/>
    <p:sldId id="396" r:id="rId24"/>
    <p:sldId id="1559" r:id="rId25"/>
    <p:sldId id="1536" r:id="rId26"/>
    <p:sldId id="317" r:id="rId27"/>
    <p:sldId id="1560" r:id="rId28"/>
    <p:sldId id="1561" r:id="rId29"/>
    <p:sldId id="1545" r:id="rId30"/>
    <p:sldId id="1530" r:id="rId31"/>
    <p:sldId id="395" r:id="rId32"/>
    <p:sldId id="1541" r:id="rId33"/>
    <p:sldId id="1525" r:id="rId34"/>
    <p:sldId id="1526" r:id="rId35"/>
    <p:sldId id="301" r:id="rId36"/>
    <p:sldId id="306" r:id="rId37"/>
    <p:sldId id="1527" r:id="rId38"/>
    <p:sldId id="307" r:id="rId39"/>
    <p:sldId id="308" r:id="rId40"/>
    <p:sldId id="374" r:id="rId41"/>
    <p:sldId id="1528" r:id="rId42"/>
    <p:sldId id="314" r:id="rId43"/>
    <p:sldId id="315" r:id="rId44"/>
    <p:sldId id="1563" r:id="rId45"/>
    <p:sldId id="316" r:id="rId46"/>
    <p:sldId id="1562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75" r:id="rId57"/>
    <p:sldId id="334" r:id="rId58"/>
    <p:sldId id="156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4"/>
    <p:restoredTop sz="95102"/>
  </p:normalViewPr>
  <p:slideViewPr>
    <p:cSldViewPr snapToGrid="0" snapToObjects="1" showGuides="1">
      <p:cViewPr varScale="1">
        <p:scale>
          <a:sx n="117" d="100"/>
          <a:sy n="117" d="100"/>
        </p:scale>
        <p:origin x="92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3F0DC-FB3C-F59B-847D-18D3CD3C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19CC0795-C364-E339-B064-1FC27D2D07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08AA12-D87F-BD42-9B2A-AC86F7178B0E}" type="slidenum">
              <a:rPr lang="en-US" altLang="en-US" sz="1300">
                <a:latin typeface="Times New Roman" charset="0"/>
              </a:rPr>
              <a:pPr/>
              <a:t>2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C11990EA-F162-E7AC-6112-5906AF40C9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D3A7934-1B80-7A25-BFF5-68B698F1E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07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0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viable solution (for small networks, like home networks, access networks—ethernet, USB hub that is also a network by its own merits…it addresses protocols etc.). Only 	question is that is this connection topology suitable for the Internet?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0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22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748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23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93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25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20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26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35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3CE0-53F7-8260-F08B-F140AFFD1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DA7C5362-FBED-EE7E-6A8F-78FD7BC4DD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28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2A70175-284C-ACB5-61FD-4E1D9CE119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AE1950-3B5F-D4C3-3CF3-7BFD382CC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700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29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70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5FFD-FB44-3E32-A74A-B99C22B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537B5BD-8A16-6C66-E396-2B4E3A396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D13279-0917-5248-A975-F621F68BF2B8}" type="slidenum">
              <a:rPr lang="en-US" altLang="en-US" sz="1300">
                <a:latin typeface="Times New Roman" charset="0"/>
              </a:rPr>
              <a:pPr/>
              <a:t>31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654BC2-0F6E-0E93-687B-1029A26B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606BD1C-BE3C-9FAA-3828-393F87A15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2886968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32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17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3B93D-6772-1677-FBD3-243F8138D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E1BF94B-DE89-C618-BAFA-38FC57A44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3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901DAA8-6A2D-C215-E646-598A1EB880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797E723-B78B-666E-260F-10D57286B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7618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9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404C56-9938-D44A-B199-D08FF877D159}" type="slidenum">
              <a:rPr lang="en-US" altLang="en-US" sz="1300">
                <a:latin typeface="Times New Roman" charset="0"/>
              </a:rPr>
              <a:pPr/>
              <a:t>35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603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527D9C-0205-0643-A1BF-B8758DAEFA32}" type="slidenum">
              <a:rPr lang="en-US" altLang="en-US" sz="1300">
                <a:latin typeface="Times New Roman" charset="0"/>
              </a:rPr>
              <a:pPr/>
              <a:t>36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812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7C25DF-036B-F541-A7B7-48CDFB7C9C5C}" type="slidenum">
              <a:rPr lang="en-US" altLang="en-US" sz="1300">
                <a:latin typeface="Times New Roman" charset="0"/>
              </a:rPr>
              <a:pPr/>
              <a:t>39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20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40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973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1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1E1F7F-D410-B545-8D2E-22BD3A14125C}" type="slidenum">
              <a:rPr lang="en-US" altLang="en-US" sz="1300">
                <a:latin typeface="Times New Roman" charset="0"/>
              </a:rPr>
              <a:pPr/>
              <a:t>42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6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BE5E-5D8E-4C4F-B432-3FD96A734116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990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5C31B-8509-01BB-5BAE-D951350B5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116D63-824A-4362-0344-24F8AFFCD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4482C-4628-01C7-89BC-D16C26590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291EA-F3D8-F864-CD7A-5C18979FF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BE5E-5D8E-4C4F-B432-3FD96A734116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385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D493E6-7745-0D48-A8A0-FB59F4F4B9A9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45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3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4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78167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7576B4-0BED-6845-A7DF-94146859B103}" type="slidenum">
              <a:rPr lang="en-US" altLang="en-US" sz="1300">
                <a:latin typeface="Times New Roman" charset="0"/>
              </a:rPr>
              <a:pPr/>
              <a:t>47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76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5AA4A0-B75D-F241-91E9-16A4D391E99F}" type="slidenum">
              <a:rPr lang="en-US" altLang="en-US" sz="1300">
                <a:latin typeface="Times New Roman" charset="0"/>
              </a:rPr>
              <a:pPr/>
              <a:t>48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061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0946EE7-2E27-334F-B36A-4ACBF863E546}" type="slidenum">
              <a:rPr lang="en-US" altLang="en-US" sz="1300">
                <a:latin typeface="Times New Roman" charset="0"/>
              </a:rPr>
              <a:pPr/>
              <a:t>49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265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986D303-134D-9246-B87E-7783A732FAEB}" type="slidenum">
              <a:rPr lang="en-US" altLang="en-US" sz="1300">
                <a:latin typeface="Times New Roman" charset="0"/>
              </a:rPr>
              <a:pPr/>
              <a:t>50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14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D59E67B-76A5-E44E-A339-47D4CB0C9D53}" type="slidenum">
              <a:rPr lang="en-US" altLang="en-US" sz="1300">
                <a:latin typeface="Times New Roman" charset="0"/>
              </a:rPr>
              <a:pPr/>
              <a:t>51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068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3BBFFBB-B105-4044-AB48-D7E792D23EBB}" type="slidenum">
              <a:rPr lang="en-US" altLang="en-US" sz="1300">
                <a:latin typeface="Times New Roman" charset="0"/>
              </a:rPr>
              <a:pPr/>
              <a:t>52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282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4298694-8B09-A941-8C8C-341EAB03F28D}" type="slidenum">
              <a:rPr lang="en-US" altLang="en-US" sz="1300">
                <a:latin typeface="Times New Roman" charset="0"/>
              </a:rPr>
              <a:pPr/>
              <a:t>53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608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D758A66-771E-634D-9A8B-DA2D9F8D0EA9}" type="slidenum">
              <a:rPr lang="en-US" altLang="en-US" sz="1300">
                <a:latin typeface="Times New Roman" charset="0"/>
              </a:rPr>
              <a:pPr/>
              <a:t>54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5366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80CBA3-7F49-6A43-A7BB-BF6260D102C7}" type="slidenum">
              <a:rPr lang="en-US" altLang="en-US" sz="1300">
                <a:latin typeface="Times New Roman" charset="0"/>
              </a:rPr>
              <a:pPr/>
              <a:t>55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7714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56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9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5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74FDD81-8D3A-5C49-A314-D643B7F717C4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57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84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267D1DE8-A8BC-8041-980F-75D3D7C04217}" type="slidenum">
              <a:rPr lang="en-US" altLang="en-US" sz="1300">
                <a:latin typeface="Times New Roman" charset="0"/>
              </a:rPr>
              <a:pPr algn="r"/>
              <a:t>8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670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D13279-0917-5248-A975-F621F68BF2B8}" type="slidenum">
              <a:rPr lang="en-US" altLang="en-US" sz="1300">
                <a:latin typeface="Times New Roman" charset="0"/>
              </a:rPr>
              <a:pPr/>
              <a:t>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256723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8385B6C-BB63-9041-80E1-5D03AEA917B5}" type="slidenum">
              <a:rPr lang="en-US" altLang="en-US" sz="1300">
                <a:latin typeface="Times New Roman" charset="0"/>
              </a:rPr>
              <a:pPr/>
              <a:t>10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372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ED26B-7004-5582-DA88-73CBA63AF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BA4D5C9-A358-E969-F7C3-6ACFAA764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386CF4-F2C8-2B4A-B6BC-2D78A724BB55}" type="slidenum">
              <a:rPr lang="en-US" altLang="en-US" sz="1300">
                <a:latin typeface="Times New Roman" charset="0"/>
              </a:rPr>
              <a:pPr/>
              <a:t>11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0B21807-5D26-9374-4190-787E86748B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38A53C3-EDC7-F69E-FBED-9D1B7C907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333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FCA220C-9BB7-B943-A2DD-525A6BE262FF}" type="slidenum">
              <a:rPr lang="en-US" altLang="en-US" sz="1300">
                <a:latin typeface="Times New Roman" charset="0"/>
              </a:rPr>
              <a:pPr/>
              <a:t>12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83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0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2/17/25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7.tiff"/><Relationship Id="rId4" Type="http://schemas.openxmlformats.org/officeDocument/2006/relationships/image" Target="../media/image51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30.png"/><Relationship Id="rId5" Type="http://schemas.openxmlformats.org/officeDocument/2006/relationships/image" Target="../media/image57.png"/><Relationship Id="rId10" Type="http://schemas.openxmlformats.org/officeDocument/2006/relationships/image" Target="../media/image29.png"/><Relationship Id="rId4" Type="http://schemas.openxmlformats.org/officeDocument/2006/relationships/image" Target="../media/image56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3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.png"/><Relationship Id="rId5" Type="http://schemas.openxmlformats.org/officeDocument/2006/relationships/image" Target="../media/image71.png"/><Relationship Id="rId15" Type="http://schemas.openxmlformats.org/officeDocument/2006/relationships/image" Target="../media/image29.png"/><Relationship Id="rId10" Type="http://schemas.openxmlformats.org/officeDocument/2006/relationships/image" Target="../media/image76.png"/><Relationship Id="rId4" Type="http://schemas.openxmlformats.org/officeDocument/2006/relationships/image" Target="../media/image56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7.tiff"/><Relationship Id="rId4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CMSC 417: 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980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90315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159475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6824478" y="2054204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3951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Overview of networks Part-2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B0A3-B559-11A4-4ACE-FA089752174D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Lucida Bright" panose="02040602050505020304" pitchFamily="18" charset="77"/>
              </a:rPr>
              <a:t>Jan 29</a:t>
            </a:r>
            <a:r>
              <a:rPr lang="en-US" sz="2000" b="1" baseline="30000">
                <a:latin typeface="Lucida Bright" panose="02040602050505020304" pitchFamily="18" charset="77"/>
              </a:rPr>
              <a:t>th</a:t>
            </a:r>
            <a:r>
              <a:rPr lang="en-US" sz="2000" b="1">
                <a:latin typeface="Lucida Bright" panose="02040602050505020304" pitchFamily="18" charset="77"/>
              </a:rPr>
              <a:t>, 2025</a:t>
            </a:r>
            <a:endParaRPr lang="en-US" sz="2000" b="1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5604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4" y="315232"/>
            <a:ext cx="5657850" cy="8683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What’</a:t>
            </a:r>
            <a:r>
              <a:rPr lang="en-US" altLang="ja-JP" dirty="0">
                <a:ea typeface="ＭＳ Ｐゴシック" charset="-128"/>
              </a:rPr>
              <a:t>s a protocol?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2513" y="1377948"/>
            <a:ext cx="3831773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Human protocols:</a:t>
            </a:r>
          </a:p>
          <a:p>
            <a:pPr eaLnBrk="1" hangingPunct="1"/>
            <a:r>
              <a:rPr lang="ja-JP" altLang="en-US" sz="2400" dirty="0"/>
              <a:t>“</a:t>
            </a:r>
            <a:r>
              <a:rPr lang="en-US" altLang="ja-JP" sz="2400" dirty="0"/>
              <a:t>what</a:t>
            </a:r>
            <a:r>
              <a:rPr lang="ja-JP" altLang="en-US" sz="2400" dirty="0"/>
              <a:t>’</a:t>
            </a:r>
            <a:r>
              <a:rPr lang="en-US" altLang="ja-JP" sz="2400" dirty="0"/>
              <a:t>s the time?</a:t>
            </a:r>
            <a:r>
              <a:rPr lang="ja-JP" altLang="en-US" sz="2400" dirty="0"/>
              <a:t>”</a:t>
            </a:r>
            <a:endParaRPr lang="en-US" altLang="ja-JP" sz="2400" dirty="0"/>
          </a:p>
          <a:p>
            <a:pPr eaLnBrk="1" hangingPunct="1"/>
            <a:r>
              <a:rPr lang="ja-JP" altLang="en-US" sz="2400" dirty="0"/>
              <a:t>“</a:t>
            </a:r>
            <a:r>
              <a:rPr lang="en-US" altLang="ja-JP" sz="2400" dirty="0"/>
              <a:t>I have a question</a:t>
            </a:r>
            <a:r>
              <a:rPr lang="ja-JP" altLang="en-US" sz="2400" dirty="0"/>
              <a:t>”</a:t>
            </a:r>
            <a:endParaRPr lang="en-US" altLang="ja-JP" sz="2400" dirty="0"/>
          </a:p>
          <a:p>
            <a:pPr eaLnBrk="1" hangingPunct="1"/>
            <a:r>
              <a:rPr lang="en-US" altLang="en-US" sz="2400" dirty="0"/>
              <a:t>introductions</a:t>
            </a:r>
            <a:endParaRPr lang="en-US" altLang="en-US" sz="2000" dirty="0"/>
          </a:p>
          <a:p>
            <a:pPr eaLnBrk="1" hangingPunct="1">
              <a:buFont typeface="Wingdings" charset="2"/>
              <a:buNone/>
            </a:pPr>
            <a:r>
              <a:rPr lang="en-US" altLang="en-US" sz="2400" dirty="0"/>
              <a:t>… specific messages sent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 sz="2400" dirty="0"/>
              <a:t>… specific actions taken when messages received, or other events</a:t>
            </a:r>
          </a:p>
        </p:txBody>
      </p:sp>
      <p:sp>
        <p:nvSpPr>
          <p:cNvPr id="430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7569" y="1371600"/>
            <a:ext cx="3810000" cy="2590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</a:rPr>
              <a:t>Network protocols:</a:t>
            </a:r>
          </a:p>
          <a:p>
            <a:pPr marL="231775" indent="-231775" eaLnBrk="1" hangingPunct="1">
              <a:defRPr/>
            </a:pPr>
            <a:r>
              <a:rPr lang="en-US" sz="2400" dirty="0"/>
              <a:t>Machines rather than humans</a:t>
            </a:r>
          </a:p>
          <a:p>
            <a:pPr marL="231775" indent="-231775" eaLnBrk="1" hangingPunct="1">
              <a:defRPr/>
            </a:pPr>
            <a:r>
              <a:rPr lang="en-US" sz="2400" dirty="0"/>
              <a:t>All communication activity in Internet governed by protocols</a:t>
            </a: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522513" y="5018314"/>
            <a:ext cx="7965056" cy="146957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None/>
            </a:pPr>
            <a:r>
              <a:rPr lang="en-US" altLang="en-US" sz="28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Protocols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define </a:t>
            </a:r>
            <a:r>
              <a:rPr lang="en-US" altLang="en-US" sz="28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format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altLang="en-US" sz="28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order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altLang="en-US" sz="28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messages sent and received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among network entities, and </a:t>
            </a:r>
            <a:r>
              <a:rPr lang="en-US" altLang="en-US" sz="28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actions taken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on message transmission, receipt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090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4DB4-612A-2598-C11C-38B263149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E300509-BFEC-A257-088E-04A9776F037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266" y="1383126"/>
            <a:ext cx="8153400" cy="685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A</a:t>
            </a:r>
            <a:r>
              <a:rPr lang="en-US" altLang="en-US"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human protocol and a computer network protocol:</a:t>
            </a: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31748" name="Line 10">
            <a:extLst>
              <a:ext uri="{FF2B5EF4-FFF2-40B4-BE49-F238E27FC236}">
                <a16:creationId xmlns:a16="http://schemas.microsoft.com/office/drawing/2014/main" id="{E816D129-E741-658D-D62E-82390CBC79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2771775"/>
            <a:ext cx="1762125" cy="2762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64">
            <a:extLst>
              <a:ext uri="{FF2B5EF4-FFF2-40B4-BE49-F238E27FC236}">
                <a16:creationId xmlns:a16="http://schemas.microsoft.com/office/drawing/2014/main" id="{0C8D7CE5-41C4-057A-B247-66A7767E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25" y="2484438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CC0000"/>
                </a:solidFill>
              </a:rPr>
              <a:t>Hi</a:t>
            </a:r>
          </a:p>
        </p:txBody>
      </p:sp>
      <p:sp>
        <p:nvSpPr>
          <p:cNvPr id="31752" name="Line 66">
            <a:extLst>
              <a:ext uri="{FF2B5EF4-FFF2-40B4-BE49-F238E27FC236}">
                <a16:creationId xmlns:a16="http://schemas.microsoft.com/office/drawing/2014/main" id="{27741D1E-9450-298B-E927-D7EF90AC86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9325" y="3330575"/>
            <a:ext cx="2085975" cy="361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Text Box 67">
            <a:extLst>
              <a:ext uri="{FF2B5EF4-FFF2-40B4-BE49-F238E27FC236}">
                <a16:creationId xmlns:a16="http://schemas.microsoft.com/office/drawing/2014/main" id="{CE1B5E20-7074-E7CB-B1DB-8087D4201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3108325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CC0000"/>
                </a:solidFill>
              </a:rPr>
              <a:t>Hi</a:t>
            </a:r>
          </a:p>
        </p:txBody>
      </p:sp>
      <p:sp>
        <p:nvSpPr>
          <p:cNvPr id="31754" name="Line 70">
            <a:extLst>
              <a:ext uri="{FF2B5EF4-FFF2-40B4-BE49-F238E27FC236}">
                <a16:creationId xmlns:a16="http://schemas.microsoft.com/office/drawing/2014/main" id="{7D34CEDD-22D1-1BD6-68DA-555AAAFC0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450" y="3762375"/>
            <a:ext cx="2162175" cy="4381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5" name="Group 72">
            <a:extLst>
              <a:ext uri="{FF2B5EF4-FFF2-40B4-BE49-F238E27FC236}">
                <a16:creationId xmlns:a16="http://schemas.microsoft.com/office/drawing/2014/main" id="{C2F1EA62-1643-76AE-2DEC-4CF6387FC7FD}"/>
              </a:ext>
            </a:extLst>
          </p:cNvPr>
          <p:cNvGrpSpPr>
            <a:grpSpLocks/>
          </p:cNvGrpSpPr>
          <p:nvPr/>
        </p:nvGrpSpPr>
        <p:grpSpPr bwMode="auto">
          <a:xfrm>
            <a:off x="1471613" y="3694113"/>
            <a:ext cx="1014412" cy="701675"/>
            <a:chOff x="761" y="2747"/>
            <a:chExt cx="639" cy="442"/>
          </a:xfrm>
        </p:grpSpPr>
        <p:sp>
          <p:nvSpPr>
            <p:cNvPr id="31816" name="Rectangle 71">
              <a:extLst>
                <a:ext uri="{FF2B5EF4-FFF2-40B4-BE49-F238E27FC236}">
                  <a16:creationId xmlns:a16="http://schemas.microsoft.com/office/drawing/2014/main" id="{1C0E2D42-453E-2DE5-A822-7D23ECB7B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90"/>
              <a:ext cx="58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rgbClr val="CC0000"/>
                </a:solidFill>
              </a:endParaRPr>
            </a:p>
          </p:txBody>
        </p:sp>
        <p:sp>
          <p:nvSpPr>
            <p:cNvPr id="31817" name="Text Box 69">
              <a:extLst>
                <a:ext uri="{FF2B5EF4-FFF2-40B4-BE49-F238E27FC236}">
                  <a16:creationId xmlns:a16="http://schemas.microsoft.com/office/drawing/2014/main" id="{5B9F2D59-EA0D-4E04-7647-1EFEF079E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" y="2747"/>
              <a:ext cx="639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dirty="0">
                  <a:solidFill>
                    <a:srgbClr val="CC0000"/>
                  </a:solidFill>
                </a:rPr>
                <a:t>Got the</a:t>
              </a:r>
            </a:p>
            <a:p>
              <a:pPr algn="ctr"/>
              <a:r>
                <a:rPr lang="en-US" altLang="en-US" sz="2000" dirty="0">
                  <a:solidFill>
                    <a:srgbClr val="CC0000"/>
                  </a:solidFill>
                </a:rPr>
                <a:t>time?</a:t>
              </a:r>
            </a:p>
          </p:txBody>
        </p:sp>
      </p:grpSp>
      <p:sp>
        <p:nvSpPr>
          <p:cNvPr id="31756" name="Line 73">
            <a:extLst>
              <a:ext uri="{FF2B5EF4-FFF2-40B4-BE49-F238E27FC236}">
                <a16:creationId xmlns:a16="http://schemas.microsoft.com/office/drawing/2014/main" id="{CDE8DD8F-3040-593A-E9AC-7075BC646C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5375" y="4333875"/>
            <a:ext cx="1952625" cy="3333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7" name="Group 76">
            <a:extLst>
              <a:ext uri="{FF2B5EF4-FFF2-40B4-BE49-F238E27FC236}">
                <a16:creationId xmlns:a16="http://schemas.microsoft.com/office/drawing/2014/main" id="{7C52356E-43F3-0C90-9CE3-3606395F0ABB}"/>
              </a:ext>
            </a:extLst>
          </p:cNvPr>
          <p:cNvGrpSpPr>
            <a:grpSpLocks/>
          </p:cNvGrpSpPr>
          <p:nvPr/>
        </p:nvGrpSpPr>
        <p:grpSpPr bwMode="auto">
          <a:xfrm>
            <a:off x="1565275" y="4338638"/>
            <a:ext cx="796925" cy="457200"/>
            <a:chOff x="1046" y="2771"/>
            <a:chExt cx="502" cy="288"/>
          </a:xfrm>
        </p:grpSpPr>
        <p:sp>
          <p:nvSpPr>
            <p:cNvPr id="31814" name="Rectangle 75">
              <a:extLst>
                <a:ext uri="{FF2B5EF4-FFF2-40B4-BE49-F238E27FC236}">
                  <a16:creationId xmlns:a16="http://schemas.microsoft.com/office/drawing/2014/main" id="{79B0F87C-A0A2-BA1D-8477-108212EEE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rgbClr val="CC0000"/>
                </a:solidFill>
              </a:endParaRPr>
            </a:p>
          </p:txBody>
        </p:sp>
        <p:sp>
          <p:nvSpPr>
            <p:cNvPr id="31815" name="Text Box 74">
              <a:extLst>
                <a:ext uri="{FF2B5EF4-FFF2-40B4-BE49-F238E27FC236}">
                  <a16:creationId xmlns:a16="http://schemas.microsoft.com/office/drawing/2014/main" id="{D53D7309-F738-4C94-E15B-C3ACBBC1D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" y="2771"/>
              <a:ext cx="49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dirty="0">
                  <a:solidFill>
                    <a:srgbClr val="CC0000"/>
                  </a:solidFill>
                </a:rPr>
                <a:t>2:00</a:t>
              </a:r>
            </a:p>
          </p:txBody>
        </p:sp>
      </p:grpSp>
      <p:sp>
        <p:nvSpPr>
          <p:cNvPr id="31758" name="Line 85">
            <a:extLst>
              <a:ext uri="{FF2B5EF4-FFF2-40B4-BE49-F238E27FC236}">
                <a16:creationId xmlns:a16="http://schemas.microsoft.com/office/drawing/2014/main" id="{6CD3EE1B-7736-0DC1-A047-28A2C7382E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5725" y="4525963"/>
            <a:ext cx="2343150" cy="4286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Line 89">
            <a:extLst>
              <a:ext uri="{FF2B5EF4-FFF2-40B4-BE49-F238E27FC236}">
                <a16:creationId xmlns:a16="http://schemas.microsoft.com/office/drawing/2014/main" id="{21985FE1-1837-766A-4952-E1E5C20F15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0013" y="2811463"/>
            <a:ext cx="2176462" cy="347662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Line 90">
            <a:extLst>
              <a:ext uri="{FF2B5EF4-FFF2-40B4-BE49-F238E27FC236}">
                <a16:creationId xmlns:a16="http://schemas.microsoft.com/office/drawing/2014/main" id="{D1D2C55C-8BA7-E9F0-84C1-ACE4104BA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8100" y="3317875"/>
            <a:ext cx="2216150" cy="3984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Rectangle 92">
            <a:extLst>
              <a:ext uri="{FF2B5EF4-FFF2-40B4-BE49-F238E27FC236}">
                <a16:creationId xmlns:a16="http://schemas.microsoft.com/office/drawing/2014/main" id="{543D308D-87C8-3567-ABEE-814744D80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075" y="3340100"/>
            <a:ext cx="1438275" cy="39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31762" name="Text Box 91">
            <a:extLst>
              <a:ext uri="{FF2B5EF4-FFF2-40B4-BE49-F238E27FC236}">
                <a16:creationId xmlns:a16="http://schemas.microsoft.com/office/drawing/2014/main" id="{41F5DEA7-BFF0-54FF-BE5F-902A3E114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3341688"/>
            <a:ext cx="18097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dirty="0">
                <a:solidFill>
                  <a:srgbClr val="CC0000"/>
                </a:solidFill>
              </a:rPr>
              <a:t>TCP connection</a:t>
            </a:r>
          </a:p>
          <a:p>
            <a:pPr algn="ctr">
              <a:lnSpc>
                <a:spcPct val="85000"/>
              </a:lnSpc>
            </a:pPr>
            <a:r>
              <a:rPr lang="en-US" altLang="en-US" sz="1800" dirty="0">
                <a:solidFill>
                  <a:srgbClr val="CC0000"/>
                </a:solidFill>
              </a:rPr>
              <a:t>response</a:t>
            </a:r>
          </a:p>
        </p:txBody>
      </p:sp>
      <p:sp>
        <p:nvSpPr>
          <p:cNvPr id="31763" name="Line 94">
            <a:extLst>
              <a:ext uri="{FF2B5EF4-FFF2-40B4-BE49-F238E27FC236}">
                <a16:creationId xmlns:a16="http://schemas.microsoft.com/office/drawing/2014/main" id="{2FCBDB6D-AF38-80D0-5EDC-AA98F7E3F5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5725" y="3990975"/>
            <a:ext cx="2400300" cy="4191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64" name="Group 97">
            <a:extLst>
              <a:ext uri="{FF2B5EF4-FFF2-40B4-BE49-F238E27FC236}">
                <a16:creationId xmlns:a16="http://schemas.microsoft.com/office/drawing/2014/main" id="{0CB68BD8-A150-3C27-CA30-D034BB11827C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4029075"/>
            <a:ext cx="3794125" cy="366713"/>
            <a:chOff x="3212" y="2597"/>
            <a:chExt cx="2390" cy="231"/>
          </a:xfrm>
        </p:grpSpPr>
        <p:sp>
          <p:nvSpPr>
            <p:cNvPr id="31812" name="Rectangle 96">
              <a:extLst>
                <a:ext uri="{FF2B5EF4-FFF2-40B4-BE49-F238E27FC236}">
                  <a16:creationId xmlns:a16="http://schemas.microsoft.com/office/drawing/2014/main" id="{EC55FFAB-2A97-3CBB-9702-4AA76A5CE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" y="2628"/>
              <a:ext cx="210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rgbClr val="CC0000"/>
                </a:solidFill>
              </a:endParaRPr>
            </a:p>
          </p:txBody>
        </p:sp>
        <p:sp>
          <p:nvSpPr>
            <p:cNvPr id="31813" name="Text Box 95">
              <a:extLst>
                <a:ext uri="{FF2B5EF4-FFF2-40B4-BE49-F238E27FC236}">
                  <a16:creationId xmlns:a16="http://schemas.microsoft.com/office/drawing/2014/main" id="{CD7DC492-F6F0-C70F-9C31-B4941EF8F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2" y="2597"/>
              <a:ext cx="23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 dirty="0">
                  <a:solidFill>
                    <a:srgbClr val="CC0000"/>
                  </a:solidFill>
                </a:rPr>
                <a:t>Get</a:t>
              </a:r>
              <a:r>
                <a:rPr lang="en-US" altLang="en-US" sz="1400" dirty="0">
                  <a:solidFill>
                    <a:srgbClr val="CC0000"/>
                  </a:solidFill>
                </a:rPr>
                <a:t> http://</a:t>
              </a:r>
              <a:r>
                <a:rPr lang="en-US" altLang="en-US" sz="1400" dirty="0" err="1">
                  <a:solidFill>
                    <a:srgbClr val="CC0000"/>
                  </a:solidFill>
                </a:rPr>
                <a:t>www.awl.com</a:t>
              </a:r>
              <a:r>
                <a:rPr lang="en-US" altLang="en-US" sz="1400" dirty="0">
                  <a:solidFill>
                    <a:srgbClr val="CC0000"/>
                  </a:solidFill>
                </a:rPr>
                <a:t>/</a:t>
              </a:r>
              <a:r>
                <a:rPr lang="en-US" altLang="en-US" sz="1400" dirty="0" err="1">
                  <a:solidFill>
                    <a:srgbClr val="CC0000"/>
                  </a:solidFill>
                </a:rPr>
                <a:t>kurose</a:t>
              </a:r>
              <a:r>
                <a:rPr lang="en-US" altLang="en-US" sz="1400" dirty="0">
                  <a:solidFill>
                    <a:srgbClr val="CC0000"/>
                  </a:solidFill>
                </a:rPr>
                <a:t>-ross</a:t>
              </a:r>
              <a:endParaRPr lang="en-US" altLang="en-US" dirty="0">
                <a:solidFill>
                  <a:srgbClr val="CC0000"/>
                </a:solidFill>
              </a:endParaRPr>
            </a:p>
          </p:txBody>
        </p:sp>
      </p:grpSp>
      <p:sp>
        <p:nvSpPr>
          <p:cNvPr id="31765" name="Rectangle 99">
            <a:extLst>
              <a:ext uri="{FF2B5EF4-FFF2-40B4-BE49-F238E27FC236}">
                <a16:creationId xmlns:a16="http://schemas.microsoft.com/office/drawing/2014/main" id="{A22415A8-0D04-7578-EF88-F9D36DBEF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4624388"/>
            <a:ext cx="919163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31766" name="Text Box 100">
            <a:extLst>
              <a:ext uri="{FF2B5EF4-FFF2-40B4-BE49-F238E27FC236}">
                <a16:creationId xmlns:a16="http://schemas.microsoft.com/office/drawing/2014/main" id="{F01F22DD-5A5F-8E28-D193-B665B7652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738" y="4510088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solidFill>
                  <a:srgbClr val="CC0000"/>
                </a:solidFill>
              </a:rPr>
              <a:t>&lt;file&gt;</a:t>
            </a:r>
          </a:p>
        </p:txBody>
      </p:sp>
      <p:sp>
        <p:nvSpPr>
          <p:cNvPr id="31767" name="Line 101">
            <a:extLst>
              <a:ext uri="{FF2B5EF4-FFF2-40B4-BE49-F238E27FC236}">
                <a16:creationId xmlns:a16="http://schemas.microsoft.com/office/drawing/2014/main" id="{80B37DCB-06D0-A436-63CA-ABF2A2DCCA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7650" y="2068513"/>
            <a:ext cx="0" cy="3573462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68" name="Group 105">
            <a:extLst>
              <a:ext uri="{FF2B5EF4-FFF2-40B4-BE49-F238E27FC236}">
                <a16:creationId xmlns:a16="http://schemas.microsoft.com/office/drawing/2014/main" id="{16305F47-E3BF-A43E-40C2-E767CFF11F93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4972050"/>
            <a:ext cx="720725" cy="396875"/>
            <a:chOff x="2198" y="3221"/>
            <a:chExt cx="454" cy="250"/>
          </a:xfrm>
        </p:grpSpPr>
        <p:sp>
          <p:nvSpPr>
            <p:cNvPr id="31810" name="Rectangle 104">
              <a:extLst>
                <a:ext uri="{FF2B5EF4-FFF2-40B4-BE49-F238E27FC236}">
                  <a16:creationId xmlns:a16="http://schemas.microsoft.com/office/drawing/2014/main" id="{BE7476E5-C4DC-D996-2816-A70EDEE6B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31811" name="Text Box 102">
              <a:extLst>
                <a:ext uri="{FF2B5EF4-FFF2-40B4-BE49-F238E27FC236}">
                  <a16:creationId xmlns:a16="http://schemas.microsoft.com/office/drawing/2014/main" id="{13401571-9F2E-0885-83C5-354995977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3221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chemeClr val="bg2"/>
                  </a:solidFill>
                </a:rPr>
                <a:t>time</a:t>
              </a:r>
            </a:p>
          </p:txBody>
        </p:sp>
      </p:grpSp>
      <p:sp>
        <p:nvSpPr>
          <p:cNvPr id="31769" name="Rectangle 52">
            <a:extLst>
              <a:ext uri="{FF2B5EF4-FFF2-40B4-BE49-F238E27FC236}">
                <a16:creationId xmlns:a16="http://schemas.microsoft.com/office/drawing/2014/main" id="{8348BBB7-F1F0-BC05-9C74-6F58074CA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2751138"/>
            <a:ext cx="1365250" cy="439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1770" name="Text Box 91">
            <a:extLst>
              <a:ext uri="{FF2B5EF4-FFF2-40B4-BE49-F238E27FC236}">
                <a16:creationId xmlns:a16="http://schemas.microsoft.com/office/drawing/2014/main" id="{F136E605-1642-14A9-ED39-E248B8B6B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63" y="2682875"/>
            <a:ext cx="18097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>
                <a:solidFill>
                  <a:srgbClr val="CC0000"/>
                </a:solidFill>
              </a:rPr>
              <a:t>TCP connection</a:t>
            </a:r>
          </a:p>
          <a:p>
            <a:pPr algn="ctr">
              <a:lnSpc>
                <a:spcPct val="85000"/>
              </a:lnSpc>
            </a:pPr>
            <a:r>
              <a:rPr lang="en-US" altLang="en-US" sz="1800">
                <a:solidFill>
                  <a:srgbClr val="CC0000"/>
                </a:solidFill>
              </a:rPr>
              <a:t>request</a:t>
            </a:r>
          </a:p>
        </p:txBody>
      </p:sp>
      <p:grpSp>
        <p:nvGrpSpPr>
          <p:cNvPr id="31773" name="Group 57">
            <a:extLst>
              <a:ext uri="{FF2B5EF4-FFF2-40B4-BE49-F238E27FC236}">
                <a16:creationId xmlns:a16="http://schemas.microsoft.com/office/drawing/2014/main" id="{1F115CA1-918C-B88A-8B01-A54E7FB30412}"/>
              </a:ext>
            </a:extLst>
          </p:cNvPr>
          <p:cNvGrpSpPr>
            <a:grpSpLocks/>
          </p:cNvGrpSpPr>
          <p:nvPr/>
        </p:nvGrpSpPr>
        <p:grpSpPr bwMode="auto">
          <a:xfrm>
            <a:off x="7412038" y="2782888"/>
            <a:ext cx="431800" cy="755650"/>
            <a:chOff x="4140" y="429"/>
            <a:chExt cx="1425" cy="2396"/>
          </a:xfrm>
        </p:grpSpPr>
        <p:sp>
          <p:nvSpPr>
            <p:cNvPr id="31778" name="Freeform 58">
              <a:extLst>
                <a:ext uri="{FF2B5EF4-FFF2-40B4-BE49-F238E27FC236}">
                  <a16:creationId xmlns:a16="http://schemas.microsoft.com/office/drawing/2014/main" id="{841C55F7-5968-B806-C518-46810DF66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59">
              <a:extLst>
                <a:ext uri="{FF2B5EF4-FFF2-40B4-BE49-F238E27FC236}">
                  <a16:creationId xmlns:a16="http://schemas.microsoft.com/office/drawing/2014/main" id="{F4F9BFC2-D1EE-2E2E-2531-21FC1D55D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429"/>
              <a:ext cx="1043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80" name="Freeform 60">
              <a:extLst>
                <a:ext uri="{FF2B5EF4-FFF2-40B4-BE49-F238E27FC236}">
                  <a16:creationId xmlns:a16="http://schemas.microsoft.com/office/drawing/2014/main" id="{E1761680-70D9-261E-B502-0CEEA740A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61">
              <a:extLst>
                <a:ext uri="{FF2B5EF4-FFF2-40B4-BE49-F238E27FC236}">
                  <a16:creationId xmlns:a16="http://schemas.microsoft.com/office/drawing/2014/main" id="{3922F671-8485-34FA-F4C5-EF5EFAB3F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Rectangle 62">
              <a:extLst>
                <a:ext uri="{FF2B5EF4-FFF2-40B4-BE49-F238E27FC236}">
                  <a16:creationId xmlns:a16="http://schemas.microsoft.com/office/drawing/2014/main" id="{E8AC02F5-CDB9-C7EB-3C37-9C2EDFB37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1783" name="Group 63">
              <a:extLst>
                <a:ext uri="{FF2B5EF4-FFF2-40B4-BE49-F238E27FC236}">
                  <a16:creationId xmlns:a16="http://schemas.microsoft.com/office/drawing/2014/main" id="{56E4EA55-828B-7150-B5CC-D806127094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31808" name="AutoShape 64">
                <a:extLst>
                  <a:ext uri="{FF2B5EF4-FFF2-40B4-BE49-F238E27FC236}">
                    <a16:creationId xmlns:a16="http://schemas.microsoft.com/office/drawing/2014/main" id="{AEBB0EE1-24E9-3308-92C4-9A72E9C4F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6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809" name="AutoShape 65">
                <a:extLst>
                  <a:ext uri="{FF2B5EF4-FFF2-40B4-BE49-F238E27FC236}">
                    <a16:creationId xmlns:a16="http://schemas.microsoft.com/office/drawing/2014/main" id="{E912D48B-922C-F0F6-CE23-88BA2B1FE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0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1784" name="Rectangle 66">
              <a:extLst>
                <a:ext uri="{FF2B5EF4-FFF2-40B4-BE49-F238E27FC236}">
                  <a16:creationId xmlns:a16="http://schemas.microsoft.com/office/drawing/2014/main" id="{61F10D12-CC07-B726-6C43-143E477C1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018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1785" name="Group 67">
              <a:extLst>
                <a:ext uri="{FF2B5EF4-FFF2-40B4-BE49-F238E27FC236}">
                  <a16:creationId xmlns:a16="http://schemas.microsoft.com/office/drawing/2014/main" id="{CC5EB7D5-44A6-EB8B-2F76-70E08AA8B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31806" name="AutoShape 68">
                <a:extLst>
                  <a:ext uri="{FF2B5EF4-FFF2-40B4-BE49-F238E27FC236}">
                    <a16:creationId xmlns:a16="http://schemas.microsoft.com/office/drawing/2014/main" id="{C8A5B9D4-CF65-79B2-FBC5-DA4635DCA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6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807" name="AutoShape 69">
                <a:extLst>
                  <a:ext uri="{FF2B5EF4-FFF2-40B4-BE49-F238E27FC236}">
                    <a16:creationId xmlns:a16="http://schemas.microsoft.com/office/drawing/2014/main" id="{B0913271-0F2C-950A-9AB7-2F8A67210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2"/>
                <a:ext cx="693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1786" name="Rectangle 70">
              <a:extLst>
                <a:ext uri="{FF2B5EF4-FFF2-40B4-BE49-F238E27FC236}">
                  <a16:creationId xmlns:a16="http://schemas.microsoft.com/office/drawing/2014/main" id="{4D193915-CBE2-DEDF-133A-FFCC931E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9" y="1360"/>
              <a:ext cx="59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87" name="Rectangle 71">
              <a:extLst>
                <a:ext uri="{FF2B5EF4-FFF2-40B4-BE49-F238E27FC236}">
                  <a16:creationId xmlns:a16="http://schemas.microsoft.com/office/drawing/2014/main" id="{78B00B99-6AA8-34C2-BB9B-32F667D02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9" y="1657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1788" name="Group 72">
              <a:extLst>
                <a:ext uri="{FF2B5EF4-FFF2-40B4-BE49-F238E27FC236}">
                  <a16:creationId xmlns:a16="http://schemas.microsoft.com/office/drawing/2014/main" id="{784F473E-2EA7-785B-198C-E2D046FC76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31804" name="AutoShape 73">
                <a:extLst>
                  <a:ext uri="{FF2B5EF4-FFF2-40B4-BE49-F238E27FC236}">
                    <a16:creationId xmlns:a16="http://schemas.microsoft.com/office/drawing/2014/main" id="{F5939D49-ADB0-ABAA-98DB-47AB7776C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" y="2568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805" name="AutoShape 74">
                <a:extLst>
                  <a:ext uri="{FF2B5EF4-FFF2-40B4-BE49-F238E27FC236}">
                    <a16:creationId xmlns:a16="http://schemas.microsoft.com/office/drawing/2014/main" id="{9A6A23A2-9077-A167-E939-D23DDD2F6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2"/>
                <a:ext cx="692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1789" name="Freeform 75">
              <a:extLst>
                <a:ext uri="{FF2B5EF4-FFF2-40B4-BE49-F238E27FC236}">
                  <a16:creationId xmlns:a16="http://schemas.microsoft.com/office/drawing/2014/main" id="{F28D9408-5E0D-334E-8F69-F6C9BED76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90" name="Group 76">
              <a:extLst>
                <a:ext uri="{FF2B5EF4-FFF2-40B4-BE49-F238E27FC236}">
                  <a16:creationId xmlns:a16="http://schemas.microsoft.com/office/drawing/2014/main" id="{A4C27A54-75D9-714B-BAC1-DADE4DE55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31802" name="AutoShape 77">
                <a:extLst>
                  <a:ext uri="{FF2B5EF4-FFF2-40B4-BE49-F238E27FC236}">
                    <a16:creationId xmlns:a16="http://schemas.microsoft.com/office/drawing/2014/main" id="{9409674A-73B8-7854-A249-E235F8B18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1803" name="AutoShape 78">
                <a:extLst>
                  <a:ext uri="{FF2B5EF4-FFF2-40B4-BE49-F238E27FC236}">
                    <a16:creationId xmlns:a16="http://schemas.microsoft.com/office/drawing/2014/main" id="{A895AEC9-B407-439B-33B4-E00E94A5A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2" cy="1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1791" name="Rectangle 79">
              <a:extLst>
                <a:ext uri="{FF2B5EF4-FFF2-40B4-BE49-F238E27FC236}">
                  <a16:creationId xmlns:a16="http://schemas.microsoft.com/office/drawing/2014/main" id="{44C69515-7BDC-3201-326F-D4F66478E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92" name="Freeform 80">
              <a:extLst>
                <a:ext uri="{FF2B5EF4-FFF2-40B4-BE49-F238E27FC236}">
                  <a16:creationId xmlns:a16="http://schemas.microsoft.com/office/drawing/2014/main" id="{FA4F3B77-9929-3D6A-656A-33DF73338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81">
              <a:extLst>
                <a:ext uri="{FF2B5EF4-FFF2-40B4-BE49-F238E27FC236}">
                  <a16:creationId xmlns:a16="http://schemas.microsoft.com/office/drawing/2014/main" id="{2DBDE215-8202-E89A-7426-71258CAD7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Oval 82">
              <a:extLst>
                <a:ext uri="{FF2B5EF4-FFF2-40B4-BE49-F238E27FC236}">
                  <a16:creationId xmlns:a16="http://schemas.microsoft.com/office/drawing/2014/main" id="{53AD49AA-F168-9E2A-A3A7-EC7F38743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" y="2609"/>
              <a:ext cx="47" cy="10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95" name="Freeform 83">
              <a:extLst>
                <a:ext uri="{FF2B5EF4-FFF2-40B4-BE49-F238E27FC236}">
                  <a16:creationId xmlns:a16="http://schemas.microsoft.com/office/drawing/2014/main" id="{0C061E73-FB7B-D0CE-9555-7D755AC6F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AutoShape 84">
              <a:extLst>
                <a:ext uri="{FF2B5EF4-FFF2-40B4-BE49-F238E27FC236}">
                  <a16:creationId xmlns:a16="http://schemas.microsoft.com/office/drawing/2014/main" id="{D74E1559-BE14-8892-B735-AF27CA05E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9"/>
              <a:ext cx="1200" cy="14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97" name="AutoShape 85">
              <a:extLst>
                <a:ext uri="{FF2B5EF4-FFF2-40B4-BE49-F238E27FC236}">
                  <a16:creationId xmlns:a16="http://schemas.microsoft.com/office/drawing/2014/main" id="{33F72E38-3A8B-5896-F79B-C8035EC8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709"/>
              <a:ext cx="1069" cy="8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98" name="Oval 86">
              <a:extLst>
                <a:ext uri="{FF2B5EF4-FFF2-40B4-BE49-F238E27FC236}">
                  <a16:creationId xmlns:a16="http://schemas.microsoft.com/office/drawing/2014/main" id="{735FE768-04C4-6970-A404-3CD2BEB41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382"/>
              <a:ext cx="157" cy="146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799" name="Oval 87">
              <a:extLst>
                <a:ext uri="{FF2B5EF4-FFF2-40B4-BE49-F238E27FC236}">
                  <a16:creationId xmlns:a16="http://schemas.microsoft.com/office/drawing/2014/main" id="{D4C03CFF-69A1-FF21-879E-4B4AD854C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6" y="2382"/>
              <a:ext cx="162" cy="1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31800" name="Oval 88">
              <a:extLst>
                <a:ext uri="{FF2B5EF4-FFF2-40B4-BE49-F238E27FC236}">
                  <a16:creationId xmlns:a16="http://schemas.microsoft.com/office/drawing/2014/main" id="{51183C51-8305-CB81-F758-DAB15866A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2382"/>
              <a:ext cx="157" cy="1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801" name="Rectangle 89">
              <a:extLst>
                <a:ext uri="{FF2B5EF4-FFF2-40B4-BE49-F238E27FC236}">
                  <a16:creationId xmlns:a16="http://schemas.microsoft.com/office/drawing/2014/main" id="{9867074C-73B0-B277-904B-A238B4D9E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33"/>
              <a:ext cx="84" cy="765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1774" name="Group 90">
            <a:extLst>
              <a:ext uri="{FF2B5EF4-FFF2-40B4-BE49-F238E27FC236}">
                <a16:creationId xmlns:a16="http://schemas.microsoft.com/office/drawing/2014/main" id="{2EF03FE5-D9DC-0FD8-2E38-F04B4E417E29}"/>
              </a:ext>
            </a:extLst>
          </p:cNvPr>
          <p:cNvGrpSpPr>
            <a:grpSpLocks/>
          </p:cNvGrpSpPr>
          <p:nvPr/>
        </p:nvGrpSpPr>
        <p:grpSpPr bwMode="auto">
          <a:xfrm>
            <a:off x="4275138" y="2339975"/>
            <a:ext cx="893762" cy="828675"/>
            <a:chOff x="-44" y="1473"/>
            <a:chExt cx="981" cy="1105"/>
          </a:xfrm>
        </p:grpSpPr>
        <p:pic>
          <p:nvPicPr>
            <p:cNvPr id="31776" name="Picture 91" descr="desktop_computer_stylized_medium">
              <a:extLst>
                <a:ext uri="{FF2B5EF4-FFF2-40B4-BE49-F238E27FC236}">
                  <a16:creationId xmlns:a16="http://schemas.microsoft.com/office/drawing/2014/main" id="{CE97D4AB-AB1D-FFE8-7B4E-12C000D3C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7" name="Freeform 92">
              <a:extLst>
                <a:ext uri="{FF2B5EF4-FFF2-40B4-BE49-F238E27FC236}">
                  <a16:creationId xmlns:a16="http://schemas.microsoft.com/office/drawing/2014/main" id="{BD7E35EE-CD7A-3CD5-834B-B6C8CE65B4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5" name="Rectangle 2">
            <a:extLst>
              <a:ext uri="{FF2B5EF4-FFF2-40B4-BE49-F238E27FC236}">
                <a16:creationId xmlns:a16="http://schemas.microsoft.com/office/drawing/2014/main" id="{0CCB0299-2FA1-5D52-F57C-271819A6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4" y="315232"/>
            <a:ext cx="56578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 dirty="0">
                <a:ea typeface="ＭＳ Ｐゴシック" charset="-128"/>
              </a:rPr>
              <a:t>What’</a:t>
            </a:r>
            <a:r>
              <a:rPr lang="en-US" altLang="ja-JP" kern="0" dirty="0">
                <a:ea typeface="ＭＳ Ｐゴシック" charset="-128"/>
              </a:rPr>
              <a:t>s a protocol?</a:t>
            </a:r>
            <a:endParaRPr lang="en-US" altLang="en-US" kern="0" dirty="0">
              <a:ea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81D3D-5DC8-C170-CBE2-A35CA992A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4" t="7488" r="79529" b="51661"/>
          <a:stretch/>
        </p:blipFill>
        <p:spPr>
          <a:xfrm>
            <a:off x="489276" y="2253530"/>
            <a:ext cx="704199" cy="100590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D693B39-CFEE-36FD-9202-6513DDBBD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03" r="3135" b="51661"/>
          <a:stretch/>
        </p:blipFill>
        <p:spPr>
          <a:xfrm>
            <a:off x="3051212" y="2419467"/>
            <a:ext cx="815938" cy="1126079"/>
          </a:xfrm>
          <a:prstGeom prst="rect">
            <a:avLst/>
          </a:prstGeom>
        </p:spPr>
      </p:pic>
      <p:sp>
        <p:nvSpPr>
          <p:cNvPr id="78" name="Text Box 102">
            <a:extLst>
              <a:ext uri="{FF2B5EF4-FFF2-40B4-BE49-F238E27FC236}">
                <a16:creationId xmlns:a16="http://schemas.microsoft.com/office/drawing/2014/main" id="{6B588F5D-6B91-05F5-BCEA-381DF899F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13" y="1989196"/>
            <a:ext cx="784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/>
              <a:t>client</a:t>
            </a:r>
          </a:p>
        </p:txBody>
      </p:sp>
      <p:sp>
        <p:nvSpPr>
          <p:cNvPr id="79" name="Text Box 102">
            <a:extLst>
              <a:ext uri="{FF2B5EF4-FFF2-40B4-BE49-F238E27FC236}">
                <a16:creationId xmlns:a16="http://schemas.microsoft.com/office/drawing/2014/main" id="{EEF609EB-F46F-AC6D-2CAD-EAD24DA19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43" y="2337995"/>
            <a:ext cx="896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30614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1628" y="256542"/>
            <a:ext cx="8382000" cy="846137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What’</a:t>
            </a:r>
            <a:r>
              <a:rPr lang="en-US" altLang="ja-JP" sz="3600" dirty="0">
                <a:ea typeface="ＭＳ Ｐゴシック" charset="-128"/>
              </a:rPr>
              <a:t>s the Internet: A Service View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1" y="1481228"/>
            <a:ext cx="4670424" cy="4799829"/>
          </a:xfrm>
        </p:spPr>
        <p:txBody>
          <a:bodyPr/>
          <a:lstStyle/>
          <a:p>
            <a:pPr marL="287338" indent="-287338" eaLnBrk="1" hangingPunct="1"/>
            <a:r>
              <a:rPr lang="en-US" altLang="en-US" dirty="0">
                <a:solidFill>
                  <a:srgbClr val="CC0000"/>
                </a:solidFill>
              </a:rPr>
              <a:t>Infrastructure that provides services to applications:</a:t>
            </a:r>
            <a:endParaRPr lang="en-US" altLang="en-US" sz="2400" dirty="0"/>
          </a:p>
          <a:p>
            <a:pPr marL="682625" lvl="1" indent="-225425" eaLnBrk="1" hangingPunct="1"/>
            <a:r>
              <a:rPr lang="en-US" altLang="en-US" dirty="0"/>
              <a:t>Web, VoIP, email, games, e-commerce, social nets, …</a:t>
            </a:r>
          </a:p>
          <a:p>
            <a:pPr marL="287338" indent="-287338" eaLnBrk="1" hangingPunct="1"/>
            <a:r>
              <a:rPr lang="en-US" altLang="en-US" dirty="0">
                <a:solidFill>
                  <a:srgbClr val="CC0000"/>
                </a:solidFill>
              </a:rPr>
              <a:t>Provides programming interface to apps</a:t>
            </a:r>
          </a:p>
          <a:p>
            <a:pPr marL="682625" lvl="1" indent="-225425" eaLnBrk="1" hangingPunct="1"/>
            <a:r>
              <a:rPr lang="en-US" altLang="en-US" dirty="0"/>
              <a:t>hooks that allow sending and receiving  app programs to </a:t>
            </a:r>
            <a:r>
              <a:rPr lang="ja-JP" altLang="en-US" dirty="0"/>
              <a:t>“</a:t>
            </a:r>
            <a:r>
              <a:rPr lang="en-US" altLang="ja-JP" dirty="0"/>
              <a:t>connect</a:t>
            </a:r>
            <a:r>
              <a:rPr lang="ja-JP" altLang="en-US" dirty="0"/>
              <a:t>”</a:t>
            </a:r>
            <a:r>
              <a:rPr lang="en-US" altLang="ja-JP" dirty="0"/>
              <a:t> to Internet</a:t>
            </a:r>
          </a:p>
          <a:p>
            <a:pPr marL="682625" lvl="1" indent="-225425" eaLnBrk="1" hangingPunct="1"/>
            <a:r>
              <a:rPr lang="en-US" altLang="en-US" dirty="0"/>
              <a:t>provides service options, analogous to postal service</a:t>
            </a:r>
          </a:p>
        </p:txBody>
      </p:sp>
      <p:grpSp>
        <p:nvGrpSpPr>
          <p:cNvPr id="27654" name="Group 979"/>
          <p:cNvGrpSpPr>
            <a:grpSpLocks/>
          </p:cNvGrpSpPr>
          <p:nvPr/>
        </p:nvGrpSpPr>
        <p:grpSpPr bwMode="auto">
          <a:xfrm>
            <a:off x="5202238" y="1384300"/>
            <a:ext cx="3551237" cy="4743450"/>
            <a:chOff x="5202238" y="1384300"/>
            <a:chExt cx="3551237" cy="4743450"/>
          </a:xfrm>
        </p:grpSpPr>
        <p:sp>
          <p:nvSpPr>
            <p:cNvPr id="27655" name="Freeform 416"/>
            <p:cNvSpPr>
              <a:spLocks/>
            </p:cNvSpPr>
            <p:nvPr/>
          </p:nvSpPr>
          <p:spPr bwMode="auto">
            <a:xfrm>
              <a:off x="7023100" y="2001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Freeform 415"/>
            <p:cNvSpPr>
              <a:spLocks/>
            </p:cNvSpPr>
            <p:nvPr/>
          </p:nvSpPr>
          <p:spPr bwMode="auto">
            <a:xfrm>
              <a:off x="7004050" y="3527425"/>
              <a:ext cx="1314450" cy="674688"/>
            </a:xfrm>
            <a:custGeom>
              <a:avLst/>
              <a:gdLst>
                <a:gd name="T0" fmla="*/ 2147483647 w 828"/>
                <a:gd name="T1" fmla="*/ 2147483647 h 425"/>
                <a:gd name="T2" fmla="*/ 2147483647 w 828"/>
                <a:gd name="T3" fmla="*/ 2147483647 h 425"/>
                <a:gd name="T4" fmla="*/ 2147483647 w 828"/>
                <a:gd name="T5" fmla="*/ 2147483647 h 425"/>
                <a:gd name="T6" fmla="*/ 2147483647 w 828"/>
                <a:gd name="T7" fmla="*/ 2147483647 h 425"/>
                <a:gd name="T8" fmla="*/ 2147483647 w 828"/>
                <a:gd name="T9" fmla="*/ 2147483647 h 425"/>
                <a:gd name="T10" fmla="*/ 2147483647 w 828"/>
                <a:gd name="T11" fmla="*/ 2147483647 h 425"/>
                <a:gd name="T12" fmla="*/ 2147483647 w 828"/>
                <a:gd name="T13" fmla="*/ 2147483647 h 425"/>
                <a:gd name="T14" fmla="*/ 2147483647 w 828"/>
                <a:gd name="T15" fmla="*/ 2147483647 h 425"/>
                <a:gd name="T16" fmla="*/ 2147483647 w 828"/>
                <a:gd name="T17" fmla="*/ 2147483647 h 425"/>
                <a:gd name="T18" fmla="*/ 2147483647 w 828"/>
                <a:gd name="T19" fmla="*/ 2147483647 h 425"/>
                <a:gd name="T20" fmla="*/ 2147483647 w 828"/>
                <a:gd name="T21" fmla="*/ 2147483647 h 425"/>
                <a:gd name="T22" fmla="*/ 2147483647 w 828"/>
                <a:gd name="T23" fmla="*/ 2147483647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Freeform 665"/>
            <p:cNvSpPr>
              <a:spLocks/>
            </p:cNvSpPr>
            <p:nvPr/>
          </p:nvSpPr>
          <p:spPr bwMode="auto">
            <a:xfrm>
              <a:off x="5202238" y="1712913"/>
              <a:ext cx="1736725" cy="1071562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8" name="Group 666"/>
            <p:cNvGrpSpPr>
              <a:grpSpLocks/>
            </p:cNvGrpSpPr>
            <p:nvPr/>
          </p:nvGrpSpPr>
          <p:grpSpPr bwMode="auto">
            <a:xfrm>
              <a:off x="5329977" y="2980450"/>
              <a:ext cx="1458912" cy="933450"/>
              <a:chOff x="2889" y="1631"/>
              <a:chExt cx="980" cy="743"/>
            </a:xfrm>
          </p:grpSpPr>
          <p:sp>
            <p:nvSpPr>
              <p:cNvPr id="28265" name="Rectangle 6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266" name="AutoShape 6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CCFF"/>
                  </a:solidFill>
                </a:endParaRPr>
              </a:p>
            </p:txBody>
          </p:sp>
        </p:grpSp>
        <p:sp>
          <p:nvSpPr>
            <p:cNvPr id="27659" name="Freeform 669"/>
            <p:cNvSpPr>
              <a:spLocks/>
            </p:cNvSpPr>
            <p:nvPr/>
          </p:nvSpPr>
          <p:spPr bwMode="auto">
            <a:xfrm>
              <a:off x="5364163" y="4331380"/>
              <a:ext cx="3225800" cy="1665288"/>
            </a:xfrm>
            <a:custGeom>
              <a:avLst/>
              <a:gdLst>
                <a:gd name="T0" fmla="*/ 2147483647 w 2032"/>
                <a:gd name="T1" fmla="*/ 2147483647 h 1049"/>
                <a:gd name="T2" fmla="*/ 2147483647 w 2032"/>
                <a:gd name="T3" fmla="*/ 2147483647 h 1049"/>
                <a:gd name="T4" fmla="*/ 2147483647 w 2032"/>
                <a:gd name="T5" fmla="*/ 2147483647 h 1049"/>
                <a:gd name="T6" fmla="*/ 2147483647 w 2032"/>
                <a:gd name="T7" fmla="*/ 2147483647 h 1049"/>
                <a:gd name="T8" fmla="*/ 2147483647 w 2032"/>
                <a:gd name="T9" fmla="*/ 2147483647 h 1049"/>
                <a:gd name="T10" fmla="*/ 2147483647 w 2032"/>
                <a:gd name="T11" fmla="*/ 2147483647 h 1049"/>
                <a:gd name="T12" fmla="*/ 2147483647 w 2032"/>
                <a:gd name="T13" fmla="*/ 2147483647 h 1049"/>
                <a:gd name="T14" fmla="*/ 2147483647 w 2032"/>
                <a:gd name="T15" fmla="*/ 2147483647 h 1049"/>
                <a:gd name="T16" fmla="*/ 2147483647 w 2032"/>
                <a:gd name="T17" fmla="*/ 2147483647 h 1049"/>
                <a:gd name="T18" fmla="*/ 2147483647 w 2032"/>
                <a:gd name="T19" fmla="*/ 2147483647 h 1049"/>
                <a:gd name="T20" fmla="*/ 2147483647 w 2032"/>
                <a:gd name="T21" fmla="*/ 2147483647 h 1049"/>
                <a:gd name="T22" fmla="*/ 2147483647 w 2032"/>
                <a:gd name="T23" fmla="*/ 2147483647 h 1049"/>
                <a:gd name="T24" fmla="*/ 2147483647 w 2032"/>
                <a:gd name="T25" fmla="*/ 2147483647 h 1049"/>
                <a:gd name="T26" fmla="*/ 2147483647 w 2032"/>
                <a:gd name="T27" fmla="*/ 2147483647 h 1049"/>
                <a:gd name="T28" fmla="*/ 2147483647 w 2032"/>
                <a:gd name="T29" fmla="*/ 2147483647 h 1049"/>
                <a:gd name="T30" fmla="*/ 2147483647 w 2032"/>
                <a:gd name="T31" fmla="*/ 2147483647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2"/>
                <a:gd name="T49" fmla="*/ 0 h 1049"/>
                <a:gd name="T50" fmla="*/ 2032 w 2032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2" h="1049">
                  <a:moveTo>
                    <a:pt x="1044" y="26"/>
                  </a:moveTo>
                  <a:cubicBezTo>
                    <a:pt x="959" y="45"/>
                    <a:pt x="924" y="118"/>
                    <a:pt x="847" y="125"/>
                  </a:cubicBezTo>
                  <a:cubicBezTo>
                    <a:pt x="770" y="132"/>
                    <a:pt x="697" y="61"/>
                    <a:pt x="580" y="68"/>
                  </a:cubicBezTo>
                  <a:cubicBezTo>
                    <a:pt x="463" y="75"/>
                    <a:pt x="232" y="119"/>
                    <a:pt x="143" y="170"/>
                  </a:cubicBezTo>
                  <a:cubicBezTo>
                    <a:pt x="54" y="221"/>
                    <a:pt x="65" y="289"/>
                    <a:pt x="48" y="374"/>
                  </a:cubicBezTo>
                  <a:cubicBezTo>
                    <a:pt x="31" y="459"/>
                    <a:pt x="0" y="618"/>
                    <a:pt x="41" y="680"/>
                  </a:cubicBezTo>
                  <a:cubicBezTo>
                    <a:pt x="82" y="742"/>
                    <a:pt x="191" y="709"/>
                    <a:pt x="294" y="744"/>
                  </a:cubicBezTo>
                  <a:cubicBezTo>
                    <a:pt x="397" y="779"/>
                    <a:pt x="527" y="849"/>
                    <a:pt x="660" y="893"/>
                  </a:cubicBezTo>
                  <a:cubicBezTo>
                    <a:pt x="793" y="938"/>
                    <a:pt x="944" y="991"/>
                    <a:pt x="1088" y="1014"/>
                  </a:cubicBezTo>
                  <a:cubicBezTo>
                    <a:pt x="1232" y="1036"/>
                    <a:pt x="1401" y="1049"/>
                    <a:pt x="1525" y="1031"/>
                  </a:cubicBezTo>
                  <a:cubicBezTo>
                    <a:pt x="1649" y="1012"/>
                    <a:pt x="1749" y="960"/>
                    <a:pt x="1831" y="907"/>
                  </a:cubicBezTo>
                  <a:cubicBezTo>
                    <a:pt x="1913" y="855"/>
                    <a:pt x="1998" y="824"/>
                    <a:pt x="2015" y="714"/>
                  </a:cubicBezTo>
                  <a:cubicBezTo>
                    <a:pt x="2032" y="604"/>
                    <a:pt x="1990" y="350"/>
                    <a:pt x="1931" y="251"/>
                  </a:cubicBezTo>
                  <a:cubicBezTo>
                    <a:pt x="1872" y="151"/>
                    <a:pt x="1754" y="153"/>
                    <a:pt x="1658" y="114"/>
                  </a:cubicBezTo>
                  <a:cubicBezTo>
                    <a:pt x="1562" y="76"/>
                    <a:pt x="1457" y="30"/>
                    <a:pt x="1355" y="15"/>
                  </a:cubicBezTo>
                  <a:cubicBezTo>
                    <a:pt x="1253" y="0"/>
                    <a:pt x="1129" y="8"/>
                    <a:pt x="1044" y="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670"/>
            <p:cNvSpPr>
              <a:spLocks noChangeShapeType="1"/>
            </p:cNvSpPr>
            <p:nvPr/>
          </p:nvSpPr>
          <p:spPr bwMode="auto">
            <a:xfrm rot="-5400000">
              <a:off x="7845425" y="5162551"/>
              <a:ext cx="523875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671"/>
            <p:cNvSpPr>
              <a:spLocks noChangeShapeType="1"/>
            </p:cNvSpPr>
            <p:nvPr/>
          </p:nvSpPr>
          <p:spPr bwMode="auto">
            <a:xfrm rot="5400000" flipV="1">
              <a:off x="7991475" y="5443538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672"/>
            <p:cNvSpPr>
              <a:spLocks noChangeShapeType="1"/>
            </p:cNvSpPr>
            <p:nvPr/>
          </p:nvSpPr>
          <p:spPr bwMode="auto">
            <a:xfrm rot="-5400000">
              <a:off x="8177213" y="5116513"/>
              <a:ext cx="0" cy="114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674"/>
            <p:cNvSpPr>
              <a:spLocks noChangeShapeType="1"/>
            </p:cNvSpPr>
            <p:nvPr/>
          </p:nvSpPr>
          <p:spPr bwMode="auto">
            <a:xfrm>
              <a:off x="6100763" y="4776788"/>
              <a:ext cx="217487" cy="100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675"/>
            <p:cNvSpPr>
              <a:spLocks noChangeShapeType="1"/>
            </p:cNvSpPr>
            <p:nvPr/>
          </p:nvSpPr>
          <p:spPr bwMode="auto">
            <a:xfrm flipV="1">
              <a:off x="5842000" y="5038725"/>
              <a:ext cx="407988" cy="746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678"/>
            <p:cNvSpPr>
              <a:spLocks noChangeShapeType="1"/>
            </p:cNvSpPr>
            <p:nvPr/>
          </p:nvSpPr>
          <p:spPr bwMode="auto">
            <a:xfrm flipH="1">
              <a:off x="6267450" y="5102225"/>
              <a:ext cx="144463" cy="1698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679"/>
            <p:cNvSpPr>
              <a:spLocks noChangeShapeType="1"/>
            </p:cNvSpPr>
            <p:nvPr/>
          </p:nvSpPr>
          <p:spPr bwMode="auto">
            <a:xfrm flipH="1" flipV="1">
              <a:off x="6586538" y="5110163"/>
              <a:ext cx="76200" cy="163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680"/>
            <p:cNvSpPr>
              <a:spLocks noChangeShapeType="1"/>
            </p:cNvSpPr>
            <p:nvPr/>
          </p:nvSpPr>
          <p:spPr bwMode="auto">
            <a:xfrm>
              <a:off x="6743700" y="5056188"/>
              <a:ext cx="503238" cy="269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682"/>
            <p:cNvSpPr>
              <a:spLocks noChangeShapeType="1"/>
            </p:cNvSpPr>
            <p:nvPr/>
          </p:nvSpPr>
          <p:spPr bwMode="auto">
            <a:xfrm>
              <a:off x="6284913" y="3551238"/>
              <a:ext cx="0" cy="106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683"/>
            <p:cNvSpPr>
              <a:spLocks noChangeShapeType="1"/>
            </p:cNvSpPr>
            <p:nvPr/>
          </p:nvSpPr>
          <p:spPr bwMode="auto">
            <a:xfrm flipV="1">
              <a:off x="5891213" y="3736975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670" name="Picture 684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88" y="3548063"/>
              <a:ext cx="36988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Line 685"/>
            <p:cNvSpPr>
              <a:spLocks noChangeShapeType="1"/>
            </p:cNvSpPr>
            <p:nvPr/>
          </p:nvSpPr>
          <p:spPr bwMode="auto">
            <a:xfrm rot="5400000" flipV="1">
              <a:off x="7994650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Line 686"/>
            <p:cNvSpPr>
              <a:spLocks noChangeShapeType="1"/>
            </p:cNvSpPr>
            <p:nvPr/>
          </p:nvSpPr>
          <p:spPr bwMode="auto">
            <a:xfrm flipV="1">
              <a:off x="5894388" y="3733800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673" name="Picture 70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546475"/>
              <a:ext cx="36988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4" name="Line 711"/>
            <p:cNvSpPr>
              <a:spLocks noChangeShapeType="1"/>
            </p:cNvSpPr>
            <p:nvPr/>
          </p:nvSpPr>
          <p:spPr bwMode="auto">
            <a:xfrm>
              <a:off x="7396163" y="3816350"/>
              <a:ext cx="163512" cy="1206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712"/>
            <p:cNvSpPr>
              <a:spLocks noChangeShapeType="1"/>
            </p:cNvSpPr>
            <p:nvPr/>
          </p:nvSpPr>
          <p:spPr bwMode="auto">
            <a:xfrm>
              <a:off x="7493000" y="3736975"/>
              <a:ext cx="2794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713"/>
            <p:cNvSpPr>
              <a:spLocks noChangeShapeType="1"/>
            </p:cNvSpPr>
            <p:nvPr/>
          </p:nvSpPr>
          <p:spPr bwMode="auto">
            <a:xfrm flipV="1">
              <a:off x="7729538" y="3822700"/>
              <a:ext cx="134937" cy="1047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714"/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715"/>
            <p:cNvSpPr>
              <a:spLocks noChangeShapeType="1"/>
            </p:cNvSpPr>
            <p:nvPr/>
          </p:nvSpPr>
          <p:spPr bwMode="auto">
            <a:xfrm>
              <a:off x="7358063" y="4700588"/>
              <a:ext cx="390525" cy="184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716"/>
            <p:cNvSpPr>
              <a:spLocks noChangeShapeType="1"/>
            </p:cNvSpPr>
            <p:nvPr/>
          </p:nvSpPr>
          <p:spPr bwMode="auto">
            <a:xfrm flipV="1">
              <a:off x="6737350" y="4687888"/>
              <a:ext cx="322263" cy="1984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717"/>
            <p:cNvSpPr>
              <a:spLocks noChangeShapeType="1"/>
            </p:cNvSpPr>
            <p:nvPr/>
          </p:nvSpPr>
          <p:spPr bwMode="auto">
            <a:xfrm flipV="1">
              <a:off x="6780213" y="4979988"/>
              <a:ext cx="971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718"/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Line 719"/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720"/>
            <p:cNvSpPr>
              <a:spLocks noChangeShapeType="1"/>
            </p:cNvSpPr>
            <p:nvPr/>
          </p:nvSpPr>
          <p:spPr bwMode="auto">
            <a:xfrm flipV="1">
              <a:off x="7577138" y="2565400"/>
              <a:ext cx="263525" cy="2889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721"/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722"/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Line 723"/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7" name="Line 724"/>
            <p:cNvSpPr>
              <a:spLocks noChangeShapeType="1"/>
            </p:cNvSpPr>
            <p:nvPr/>
          </p:nvSpPr>
          <p:spPr bwMode="auto">
            <a:xfrm flipH="1">
              <a:off x="7296150" y="2936875"/>
              <a:ext cx="98425" cy="7048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725"/>
            <p:cNvSpPr>
              <a:spLocks noChangeShapeType="1"/>
            </p:cNvSpPr>
            <p:nvPr/>
          </p:nvSpPr>
          <p:spPr bwMode="auto">
            <a:xfrm flipH="1">
              <a:off x="7888288" y="2936875"/>
              <a:ext cx="111125" cy="7270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726"/>
            <p:cNvSpPr>
              <a:spLocks noChangeShapeType="1"/>
            </p:cNvSpPr>
            <p:nvPr/>
          </p:nvSpPr>
          <p:spPr bwMode="auto">
            <a:xfrm flipV="1">
              <a:off x="7272338" y="4078288"/>
              <a:ext cx="227012" cy="4365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Line 727"/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728"/>
            <p:cNvSpPr>
              <a:spLocks noChangeShapeType="1"/>
            </p:cNvSpPr>
            <p:nvPr/>
          </p:nvSpPr>
          <p:spPr bwMode="auto">
            <a:xfrm>
              <a:off x="6289675" y="2406650"/>
              <a:ext cx="152400" cy="95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Oval 407"/>
            <p:cNvSpPr>
              <a:spLocks noChangeArrowheads="1"/>
            </p:cNvSpPr>
            <p:nvPr/>
          </p:nvSpPr>
          <p:spPr bwMode="auto">
            <a:xfrm>
              <a:off x="6354763" y="2565400"/>
              <a:ext cx="387350" cy="9525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7693" name="Rectangle 410"/>
            <p:cNvSpPr>
              <a:spLocks noChangeArrowheads="1"/>
            </p:cNvSpPr>
            <p:nvPr/>
          </p:nvSpPr>
          <p:spPr bwMode="auto">
            <a:xfrm>
              <a:off x="6354763" y="2555875"/>
              <a:ext cx="388937" cy="5873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27694" name="Oval 411"/>
            <p:cNvSpPr>
              <a:spLocks noChangeArrowheads="1"/>
            </p:cNvSpPr>
            <p:nvPr/>
          </p:nvSpPr>
          <p:spPr bwMode="auto">
            <a:xfrm>
              <a:off x="6353175" y="2490788"/>
              <a:ext cx="387350" cy="1111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27695" name="Group 732"/>
            <p:cNvGrpSpPr>
              <a:grpSpLocks/>
            </p:cNvGrpSpPr>
            <p:nvPr/>
          </p:nvGrpSpPr>
          <p:grpSpPr bwMode="auto">
            <a:xfrm>
              <a:off x="6430963" y="2519363"/>
              <a:ext cx="219075" cy="52387"/>
              <a:chOff x="2468" y="1332"/>
              <a:chExt cx="310" cy="60"/>
            </a:xfrm>
          </p:grpSpPr>
          <p:sp>
            <p:nvSpPr>
              <p:cNvPr id="28263" name="Freeform 7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4" name="Freeform 7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96" name="Line 735"/>
            <p:cNvSpPr>
              <a:spLocks noChangeShapeType="1"/>
            </p:cNvSpPr>
            <p:nvPr/>
          </p:nvSpPr>
          <p:spPr bwMode="auto">
            <a:xfrm>
              <a:off x="6354763" y="2543175"/>
              <a:ext cx="0" cy="74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Line 736"/>
            <p:cNvSpPr>
              <a:spLocks noChangeShapeType="1"/>
            </p:cNvSpPr>
            <p:nvPr/>
          </p:nvSpPr>
          <p:spPr bwMode="auto">
            <a:xfrm>
              <a:off x="6740525" y="2546350"/>
              <a:ext cx="0" cy="730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98" name="Group 737"/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28255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56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57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58" name="Group 74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61" name="Freeform 7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62" name="Freeform 7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59" name="Line 74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0" name="Line 74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99" name="Group 746"/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28247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48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49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50" name="Group 750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53" name="Freeform 75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54" name="Freeform 75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51" name="Line 753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2" name="Line 754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00" name="Group 764"/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2823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4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4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42" name="Group 768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45" name="Freeform 76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46" name="Freeform 77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43" name="Line 771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4" name="Line 772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701" name="Line 782"/>
            <p:cNvSpPr>
              <a:spLocks noChangeShapeType="1"/>
            </p:cNvSpPr>
            <p:nvPr/>
          </p:nvSpPr>
          <p:spPr bwMode="auto">
            <a:xfrm>
              <a:off x="6427788" y="3743325"/>
              <a:ext cx="679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02" name="Group 801"/>
            <p:cNvGrpSpPr>
              <a:grpSpLocks/>
            </p:cNvGrpSpPr>
            <p:nvPr/>
          </p:nvGrpSpPr>
          <p:grpSpPr bwMode="auto">
            <a:xfrm>
              <a:off x="7591425" y="4806950"/>
              <a:ext cx="622300" cy="244475"/>
              <a:chOff x="4334" y="1470"/>
              <a:chExt cx="246" cy="107"/>
            </a:xfrm>
          </p:grpSpPr>
          <p:sp>
            <p:nvSpPr>
              <p:cNvPr id="28231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32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33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34" name="Group 80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37" name="Freeform 80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38" name="Freeform 80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35" name="Line 80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6" name="Line 80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03" name="Group 810"/>
            <p:cNvGrpSpPr>
              <a:grpSpLocks/>
            </p:cNvGrpSpPr>
            <p:nvPr/>
          </p:nvGrpSpPr>
          <p:grpSpPr bwMode="auto">
            <a:xfrm>
              <a:off x="6965950" y="4508500"/>
              <a:ext cx="622300" cy="244475"/>
              <a:chOff x="4334" y="1470"/>
              <a:chExt cx="246" cy="107"/>
            </a:xfrm>
          </p:grpSpPr>
          <p:sp>
            <p:nvSpPr>
              <p:cNvPr id="2822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2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2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26" name="Group 814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29" name="Freeform 81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30" name="Freeform 81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27" name="Line 817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8" name="Line 818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04" name="Group 819"/>
            <p:cNvGrpSpPr>
              <a:grpSpLocks/>
            </p:cNvGrpSpPr>
            <p:nvPr/>
          </p:nvGrpSpPr>
          <p:grpSpPr bwMode="auto">
            <a:xfrm>
              <a:off x="6242050" y="4851400"/>
              <a:ext cx="622300" cy="244475"/>
              <a:chOff x="4334" y="1470"/>
              <a:chExt cx="246" cy="107"/>
            </a:xfrm>
          </p:grpSpPr>
          <p:sp>
            <p:nvSpPr>
              <p:cNvPr id="28215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16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17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18" name="Group 82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21" name="Freeform 82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22" name="Freeform 82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19" name="Line 82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0" name="Line 82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05" name="Group 828"/>
            <p:cNvGrpSpPr>
              <a:grpSpLocks/>
            </p:cNvGrpSpPr>
            <p:nvPr/>
          </p:nvGrpSpPr>
          <p:grpSpPr bwMode="auto">
            <a:xfrm>
              <a:off x="6051550" y="3644900"/>
              <a:ext cx="390525" cy="171450"/>
              <a:chOff x="4334" y="1470"/>
              <a:chExt cx="246" cy="107"/>
            </a:xfrm>
          </p:grpSpPr>
          <p:sp>
            <p:nvSpPr>
              <p:cNvPr id="28207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08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209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210" name="Group 832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8213" name="Freeform 833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14" name="Freeform 834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211" name="Line 835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2" name="Line 836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06" name="Group 846"/>
            <p:cNvGrpSpPr>
              <a:grpSpLocks/>
            </p:cNvGrpSpPr>
            <p:nvPr/>
          </p:nvGrpSpPr>
          <p:grpSpPr bwMode="auto">
            <a:xfrm>
              <a:off x="6138863" y="1989138"/>
              <a:ext cx="282575" cy="477837"/>
              <a:chOff x="3748" y="1253"/>
              <a:chExt cx="178" cy="301"/>
            </a:xfrm>
          </p:grpSpPr>
          <p:sp>
            <p:nvSpPr>
              <p:cNvPr id="28191" name="Line 270"/>
              <p:cNvSpPr>
                <a:spLocks noChangeShapeType="1"/>
              </p:cNvSpPr>
              <p:nvPr/>
            </p:nvSpPr>
            <p:spPr bwMode="auto">
              <a:xfrm flipH="1">
                <a:off x="3748" y="1276"/>
                <a:ext cx="89" cy="2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2" name="Line 271"/>
              <p:cNvSpPr>
                <a:spLocks noChangeShapeType="1"/>
              </p:cNvSpPr>
              <p:nvPr/>
            </p:nvSpPr>
            <p:spPr bwMode="auto">
              <a:xfrm>
                <a:off x="3837" y="1276"/>
                <a:ext cx="89" cy="2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3" name="Line 272"/>
              <p:cNvSpPr>
                <a:spLocks noChangeShapeType="1"/>
              </p:cNvSpPr>
              <p:nvPr/>
            </p:nvSpPr>
            <p:spPr bwMode="auto">
              <a:xfrm>
                <a:off x="3748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4" name="Line 273"/>
              <p:cNvSpPr>
                <a:spLocks noChangeShapeType="1"/>
              </p:cNvSpPr>
              <p:nvPr/>
            </p:nvSpPr>
            <p:spPr bwMode="auto">
              <a:xfrm flipH="1">
                <a:off x="3837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5" name="Line 274"/>
              <p:cNvSpPr>
                <a:spLocks noChangeShapeType="1"/>
              </p:cNvSpPr>
              <p:nvPr/>
            </p:nvSpPr>
            <p:spPr bwMode="auto">
              <a:xfrm>
                <a:off x="3837" y="1282"/>
                <a:ext cx="0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6" name="Line 275"/>
              <p:cNvSpPr>
                <a:spLocks noChangeShapeType="1"/>
              </p:cNvSpPr>
              <p:nvPr/>
            </p:nvSpPr>
            <p:spPr bwMode="auto">
              <a:xfrm flipV="1">
                <a:off x="3748" y="1501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7" name="Line 276"/>
              <p:cNvSpPr>
                <a:spLocks noChangeShapeType="1"/>
              </p:cNvSpPr>
              <p:nvPr/>
            </p:nvSpPr>
            <p:spPr bwMode="auto">
              <a:xfrm flipH="1" flipV="1">
                <a:off x="3837" y="1501"/>
                <a:ext cx="89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8" name="Line 277"/>
              <p:cNvSpPr>
                <a:spLocks noChangeShapeType="1"/>
              </p:cNvSpPr>
              <p:nvPr/>
            </p:nvSpPr>
            <p:spPr bwMode="auto">
              <a:xfrm>
                <a:off x="3786" y="1418"/>
                <a:ext cx="51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199" name="Line 278"/>
              <p:cNvSpPr>
                <a:spLocks noChangeShapeType="1"/>
              </p:cNvSpPr>
              <p:nvPr/>
            </p:nvSpPr>
            <p:spPr bwMode="auto">
              <a:xfrm flipV="1">
                <a:off x="3837" y="1418"/>
                <a:ext cx="54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0" name="Line 279"/>
              <p:cNvSpPr>
                <a:spLocks noChangeShapeType="1"/>
              </p:cNvSpPr>
              <p:nvPr/>
            </p:nvSpPr>
            <p:spPr bwMode="auto">
              <a:xfrm>
                <a:off x="3768" y="1455"/>
                <a:ext cx="66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1" name="Line 280"/>
              <p:cNvSpPr>
                <a:spLocks noChangeShapeType="1"/>
              </p:cNvSpPr>
              <p:nvPr/>
            </p:nvSpPr>
            <p:spPr bwMode="auto">
              <a:xfrm flipV="1">
                <a:off x="3837" y="1461"/>
                <a:ext cx="66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2" name="Line 281"/>
              <p:cNvSpPr>
                <a:spLocks noChangeShapeType="1"/>
              </p:cNvSpPr>
              <p:nvPr/>
            </p:nvSpPr>
            <p:spPr bwMode="auto">
              <a:xfrm flipV="1">
                <a:off x="3837" y="1381"/>
                <a:ext cx="34" cy="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3" name="Line 282"/>
              <p:cNvSpPr>
                <a:spLocks noChangeShapeType="1"/>
              </p:cNvSpPr>
              <p:nvPr/>
            </p:nvSpPr>
            <p:spPr bwMode="auto">
              <a:xfrm flipV="1">
                <a:off x="3837" y="1329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4" name="Line 283"/>
              <p:cNvSpPr>
                <a:spLocks noChangeShapeType="1"/>
              </p:cNvSpPr>
              <p:nvPr/>
            </p:nvSpPr>
            <p:spPr bwMode="auto">
              <a:xfrm>
                <a:off x="3798" y="1377"/>
                <a:ext cx="42" cy="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5" name="Line 284"/>
              <p:cNvSpPr>
                <a:spLocks noChangeShapeType="1"/>
              </p:cNvSpPr>
              <p:nvPr/>
            </p:nvSpPr>
            <p:spPr bwMode="auto">
              <a:xfrm>
                <a:off x="3817" y="1327"/>
                <a:ext cx="24" cy="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206" name="Oval 862"/>
              <p:cNvSpPr>
                <a:spLocks noChangeArrowheads="1"/>
              </p:cNvSpPr>
              <p:nvPr/>
            </p:nvSpPr>
            <p:spPr bwMode="auto">
              <a:xfrm>
                <a:off x="3821" y="1253"/>
                <a:ext cx="30" cy="2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27707" name="Picture 915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5056188"/>
              <a:ext cx="433388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8" name="Line 918"/>
            <p:cNvSpPr>
              <a:spLocks noChangeShapeType="1"/>
            </p:cNvSpPr>
            <p:nvPr/>
          </p:nvSpPr>
          <p:spPr bwMode="auto">
            <a:xfrm rot="5400000" flipV="1">
              <a:off x="7991475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709" name="Group 919"/>
            <p:cNvGrpSpPr>
              <a:grpSpLocks/>
            </p:cNvGrpSpPr>
            <p:nvPr/>
          </p:nvGrpSpPr>
          <p:grpSpPr bwMode="auto">
            <a:xfrm flipH="1">
              <a:off x="5775325" y="4533900"/>
              <a:ext cx="414338" cy="373063"/>
              <a:chOff x="2839" y="3501"/>
              <a:chExt cx="755" cy="803"/>
            </a:xfrm>
          </p:grpSpPr>
          <p:pic>
            <p:nvPicPr>
              <p:cNvPr id="28189" name="Picture 92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90" name="Freeform 921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10" name="Group 922"/>
            <p:cNvGrpSpPr>
              <a:grpSpLocks/>
            </p:cNvGrpSpPr>
            <p:nvPr/>
          </p:nvGrpSpPr>
          <p:grpSpPr bwMode="auto">
            <a:xfrm flipH="1">
              <a:off x="5457825" y="4954588"/>
              <a:ext cx="482600" cy="406400"/>
              <a:chOff x="2839" y="3501"/>
              <a:chExt cx="755" cy="803"/>
            </a:xfrm>
          </p:grpSpPr>
          <p:pic>
            <p:nvPicPr>
              <p:cNvPr id="28187" name="Picture 92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88" name="Freeform 924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11" name="Group 925"/>
            <p:cNvGrpSpPr>
              <a:grpSpLocks/>
            </p:cNvGrpSpPr>
            <p:nvPr/>
          </p:nvGrpSpPr>
          <p:grpSpPr bwMode="auto">
            <a:xfrm flipH="1">
              <a:off x="5935663" y="5256213"/>
              <a:ext cx="427037" cy="349250"/>
              <a:chOff x="2839" y="3501"/>
              <a:chExt cx="755" cy="803"/>
            </a:xfrm>
          </p:grpSpPr>
          <p:pic>
            <p:nvPicPr>
              <p:cNvPr id="28185" name="Picture 92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86" name="Freeform 92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12" name="Group 928"/>
            <p:cNvGrpSpPr>
              <a:grpSpLocks/>
            </p:cNvGrpSpPr>
            <p:nvPr/>
          </p:nvGrpSpPr>
          <p:grpSpPr bwMode="auto">
            <a:xfrm>
              <a:off x="6550025" y="5238750"/>
              <a:ext cx="427038" cy="350838"/>
              <a:chOff x="2839" y="3501"/>
              <a:chExt cx="755" cy="803"/>
            </a:xfrm>
          </p:grpSpPr>
          <p:pic>
            <p:nvPicPr>
              <p:cNvPr id="28183" name="Picture 92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184" name="Freeform 930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7713" name="Picture 933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010" y="1604047"/>
              <a:ext cx="136841" cy="32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4" name="Picture 934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163" y="1558925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5" name="Picture 936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5057775"/>
              <a:ext cx="41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716" name="Group 938"/>
            <p:cNvGrpSpPr>
              <a:grpSpLocks/>
            </p:cNvGrpSpPr>
            <p:nvPr/>
          </p:nvGrpSpPr>
          <p:grpSpPr bwMode="auto">
            <a:xfrm>
              <a:off x="8240713" y="5002213"/>
              <a:ext cx="227012" cy="481012"/>
              <a:chOff x="4140" y="429"/>
              <a:chExt cx="1425" cy="2396"/>
            </a:xfrm>
          </p:grpSpPr>
          <p:sp>
            <p:nvSpPr>
              <p:cNvPr id="28151" name="Freeform 93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2" name="Rectangle 940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53" name="Freeform 94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4" name="Freeform 94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5" name="Rectangle 943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56" name="Group 94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8181" name="AutoShape 945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82" name="AutoShape 946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57" name="Rectangle 947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58" name="Group 94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8179" name="AutoShape 94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80" name="AutoShape 950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59" name="Rectangle 951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60" name="Rectangle 952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61" name="Group 95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8177" name="AutoShape 954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78" name="AutoShape 955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62" name="Freeform 95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163" name="Group 95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8175" name="AutoShape 958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76" name="AutoShape 95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64" name="Rectangle 960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65" name="Freeform 96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6" name="Freeform 96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7" name="Oval 963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68" name="Freeform 96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9" name="AutoShape 96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70" name="AutoShape 966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71" name="Oval 967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72" name="Oval 968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173" name="Oval 969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74" name="Rectangle 970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7717" name="Group 971"/>
            <p:cNvGrpSpPr>
              <a:grpSpLocks/>
            </p:cNvGrpSpPr>
            <p:nvPr/>
          </p:nvGrpSpPr>
          <p:grpSpPr bwMode="auto">
            <a:xfrm>
              <a:off x="7924800" y="5303838"/>
              <a:ext cx="227013" cy="481012"/>
              <a:chOff x="4140" y="429"/>
              <a:chExt cx="1425" cy="2396"/>
            </a:xfrm>
          </p:grpSpPr>
          <p:sp>
            <p:nvSpPr>
              <p:cNvPr id="28119" name="Freeform 972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0" name="Rectangle 973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21" name="Freeform 974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2" name="Freeform 975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3" name="Rectangle 976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24" name="Group 977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8149" name="AutoShape 978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50" name="AutoShape 979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25" name="Rectangle 980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26" name="Group 981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8147" name="AutoShape 982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48" name="AutoShape 983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27" name="Rectangle 984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28" name="Rectangle 985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8129" name="Group 986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8145" name="AutoShape 987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46" name="AutoShape 988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30" name="Freeform 989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131" name="Group 990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8143" name="AutoShape 991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8144" name="AutoShape 992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8132" name="Rectangle 993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33" name="Freeform 994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4" name="Freeform 995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5" name="Oval 996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36" name="Freeform 997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7" name="AutoShape 998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38" name="AutoShape 999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39" name="Oval 1000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40" name="Oval 1001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141" name="Oval 1002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8142" name="Rectangle 1003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27718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250" y="2043113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9" name="Picture 1006" descr="laptop_keyboar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5327957" y="2291590"/>
              <a:ext cx="437222" cy="159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20" name="Freeform 1007"/>
            <p:cNvSpPr>
              <a:spLocks/>
            </p:cNvSpPr>
            <p:nvPr/>
          </p:nvSpPr>
          <p:spPr bwMode="auto">
            <a:xfrm>
              <a:off x="5472854" y="2136804"/>
              <a:ext cx="351920" cy="208166"/>
            </a:xfrm>
            <a:custGeom>
              <a:avLst/>
              <a:gdLst>
                <a:gd name="T0" fmla="*/ 118 w 2982"/>
                <a:gd name="T1" fmla="*/ 0 h 2442"/>
                <a:gd name="T2" fmla="*/ 0 w 2982"/>
                <a:gd name="T3" fmla="*/ 85 h 2442"/>
                <a:gd name="T4" fmla="*/ 472 w 2982"/>
                <a:gd name="T5" fmla="*/ 85 h 2442"/>
                <a:gd name="T6" fmla="*/ 472 w 2982"/>
                <a:gd name="T7" fmla="*/ 85 h 2442"/>
                <a:gd name="T8" fmla="*/ 118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21" name="Picture 1008" descr="scree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187" y="2142157"/>
              <a:ext cx="319785" cy="18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22" name="Freeform 1009"/>
            <p:cNvSpPr>
              <a:spLocks/>
            </p:cNvSpPr>
            <p:nvPr/>
          </p:nvSpPr>
          <p:spPr bwMode="auto">
            <a:xfrm>
              <a:off x="5536928" y="2130663"/>
              <a:ext cx="298168" cy="38736"/>
            </a:xfrm>
            <a:custGeom>
              <a:avLst/>
              <a:gdLst>
                <a:gd name="T0" fmla="*/ 118 w 2528"/>
                <a:gd name="T1" fmla="*/ 0 h 455"/>
                <a:gd name="T2" fmla="*/ 472 w 2528"/>
                <a:gd name="T3" fmla="*/ 85 h 455"/>
                <a:gd name="T4" fmla="*/ 472 w 2528"/>
                <a:gd name="T5" fmla="*/ 85 h 455"/>
                <a:gd name="T6" fmla="*/ 0 w 2528"/>
                <a:gd name="T7" fmla="*/ 85 h 455"/>
                <a:gd name="T8" fmla="*/ 118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Freeform 1010"/>
            <p:cNvSpPr>
              <a:spLocks/>
            </p:cNvSpPr>
            <p:nvPr/>
          </p:nvSpPr>
          <p:spPr bwMode="auto">
            <a:xfrm>
              <a:off x="5469738" y="2130348"/>
              <a:ext cx="82770" cy="161242"/>
            </a:xfrm>
            <a:custGeom>
              <a:avLst/>
              <a:gdLst>
                <a:gd name="T0" fmla="*/ 118 w 702"/>
                <a:gd name="T1" fmla="*/ 0 h 1893"/>
                <a:gd name="T2" fmla="*/ 0 w 702"/>
                <a:gd name="T3" fmla="*/ 85 h 1893"/>
                <a:gd name="T4" fmla="*/ 118 w 702"/>
                <a:gd name="T5" fmla="*/ 85 h 1893"/>
                <a:gd name="T6" fmla="*/ 118 w 702"/>
                <a:gd name="T7" fmla="*/ 85 h 1893"/>
                <a:gd name="T8" fmla="*/ 118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Freeform 1011"/>
            <p:cNvSpPr>
              <a:spLocks/>
            </p:cNvSpPr>
            <p:nvPr/>
          </p:nvSpPr>
          <p:spPr bwMode="auto">
            <a:xfrm>
              <a:off x="5743756" y="2159163"/>
              <a:ext cx="89197" cy="186121"/>
            </a:xfrm>
            <a:custGeom>
              <a:avLst/>
              <a:gdLst>
                <a:gd name="T0" fmla="*/ 118 w 756"/>
                <a:gd name="T1" fmla="*/ 0 h 2184"/>
                <a:gd name="T2" fmla="*/ 118 w 756"/>
                <a:gd name="T3" fmla="*/ 85 h 2184"/>
                <a:gd name="T4" fmla="*/ 0 w 756"/>
                <a:gd name="T5" fmla="*/ 85 h 2184"/>
                <a:gd name="T6" fmla="*/ 118 w 756"/>
                <a:gd name="T7" fmla="*/ 85 h 2184"/>
                <a:gd name="T8" fmla="*/ 118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Freeform 1012"/>
            <p:cNvSpPr>
              <a:spLocks/>
            </p:cNvSpPr>
            <p:nvPr/>
          </p:nvSpPr>
          <p:spPr bwMode="auto">
            <a:xfrm>
              <a:off x="5468764" y="2283402"/>
              <a:ext cx="327186" cy="62828"/>
            </a:xfrm>
            <a:custGeom>
              <a:avLst/>
              <a:gdLst>
                <a:gd name="T0" fmla="*/ 118 w 2773"/>
                <a:gd name="T1" fmla="*/ 0 h 738"/>
                <a:gd name="T2" fmla="*/ 0 w 2773"/>
                <a:gd name="T3" fmla="*/ 85 h 738"/>
                <a:gd name="T4" fmla="*/ 472 w 2773"/>
                <a:gd name="T5" fmla="*/ 85 h 738"/>
                <a:gd name="T6" fmla="*/ 472 w 2773"/>
                <a:gd name="T7" fmla="*/ 85 h 738"/>
                <a:gd name="T8" fmla="*/ 118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Freeform 1013"/>
            <p:cNvSpPr>
              <a:spLocks/>
            </p:cNvSpPr>
            <p:nvPr/>
          </p:nvSpPr>
          <p:spPr bwMode="auto">
            <a:xfrm>
              <a:off x="5753689" y="2160738"/>
              <a:ext cx="83549" cy="186909"/>
            </a:xfrm>
            <a:custGeom>
              <a:avLst/>
              <a:gdLst>
                <a:gd name="T0" fmla="*/ 393 w 637"/>
                <a:gd name="T1" fmla="*/ 0 h 1659"/>
                <a:gd name="T2" fmla="*/ 393 w 637"/>
                <a:gd name="T3" fmla="*/ 0 h 1659"/>
                <a:gd name="T4" fmla="*/ 131 w 637"/>
                <a:gd name="T5" fmla="*/ 2366 h 1659"/>
                <a:gd name="T6" fmla="*/ 0 w 637"/>
                <a:gd name="T7" fmla="*/ 2366 h 1659"/>
                <a:gd name="T8" fmla="*/ 393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Freeform 1014"/>
            <p:cNvSpPr>
              <a:spLocks/>
            </p:cNvSpPr>
            <p:nvPr/>
          </p:nvSpPr>
          <p:spPr bwMode="auto">
            <a:xfrm>
              <a:off x="5469154" y="2291747"/>
              <a:ext cx="290962" cy="62040"/>
            </a:xfrm>
            <a:custGeom>
              <a:avLst/>
              <a:gdLst>
                <a:gd name="T0" fmla="*/ 0 w 2216"/>
                <a:gd name="T1" fmla="*/ 0 h 550"/>
                <a:gd name="T2" fmla="*/ 131 w 2216"/>
                <a:gd name="T3" fmla="*/ 113 h 550"/>
                <a:gd name="T4" fmla="*/ 1707 w 2216"/>
                <a:gd name="T5" fmla="*/ 790 h 550"/>
                <a:gd name="T6" fmla="*/ 1707 w 2216"/>
                <a:gd name="T7" fmla="*/ 67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28" name="Group 1015"/>
            <p:cNvGrpSpPr>
              <a:grpSpLocks/>
            </p:cNvGrpSpPr>
            <p:nvPr/>
          </p:nvGrpSpPr>
          <p:grpSpPr bwMode="auto">
            <a:xfrm>
              <a:off x="5464285" y="2358039"/>
              <a:ext cx="98740" cy="36846"/>
              <a:chOff x="1740" y="2642"/>
              <a:chExt cx="752" cy="327"/>
            </a:xfrm>
          </p:grpSpPr>
          <p:sp>
            <p:nvSpPr>
              <p:cNvPr id="28113" name="Freeform 101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4" name="Freeform 101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5" name="Freeform 101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6" name="Freeform 101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7" name="Freeform 102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8" name="Freeform 102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729" name="Freeform 1022"/>
            <p:cNvSpPr>
              <a:spLocks/>
            </p:cNvSpPr>
            <p:nvPr/>
          </p:nvSpPr>
          <p:spPr bwMode="auto">
            <a:xfrm>
              <a:off x="5633331" y="2363550"/>
              <a:ext cx="119579" cy="80936"/>
            </a:xfrm>
            <a:custGeom>
              <a:avLst/>
              <a:gdLst>
                <a:gd name="T0" fmla="*/ 121 w 990"/>
                <a:gd name="T1" fmla="*/ 307 h 792"/>
                <a:gd name="T2" fmla="*/ 242 w 990"/>
                <a:gd name="T3" fmla="*/ 0 h 792"/>
                <a:gd name="T4" fmla="*/ 242 w 990"/>
                <a:gd name="T5" fmla="*/ 102 h 792"/>
                <a:gd name="T6" fmla="*/ 0 w 990"/>
                <a:gd name="T7" fmla="*/ 307 h 792"/>
                <a:gd name="T8" fmla="*/ 121 w 990"/>
                <a:gd name="T9" fmla="*/ 30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Freeform 1023"/>
            <p:cNvSpPr>
              <a:spLocks/>
            </p:cNvSpPr>
            <p:nvPr/>
          </p:nvSpPr>
          <p:spPr bwMode="auto">
            <a:xfrm>
              <a:off x="5328152" y="2370006"/>
              <a:ext cx="305958" cy="73850"/>
            </a:xfrm>
            <a:custGeom>
              <a:avLst/>
              <a:gdLst>
                <a:gd name="T0" fmla="*/ 121 w 2532"/>
                <a:gd name="T1" fmla="*/ 0 h 723"/>
                <a:gd name="T2" fmla="*/ 121 w 2532"/>
                <a:gd name="T3" fmla="*/ 0 h 723"/>
                <a:gd name="T4" fmla="*/ 725 w 2532"/>
                <a:gd name="T5" fmla="*/ 306 h 723"/>
                <a:gd name="T6" fmla="*/ 725 w 2532"/>
                <a:gd name="T7" fmla="*/ 306 h 723"/>
                <a:gd name="T8" fmla="*/ 0 w 2532"/>
                <a:gd name="T9" fmla="*/ 102 h 723"/>
                <a:gd name="T10" fmla="*/ 12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Freeform 1024"/>
            <p:cNvSpPr>
              <a:spLocks/>
            </p:cNvSpPr>
            <p:nvPr/>
          </p:nvSpPr>
          <p:spPr bwMode="auto">
            <a:xfrm>
              <a:off x="5328347" y="2356465"/>
              <a:ext cx="3311" cy="14959"/>
            </a:xfrm>
            <a:custGeom>
              <a:avLst/>
              <a:gdLst>
                <a:gd name="T0" fmla="*/ 127 w 26"/>
                <a:gd name="T1" fmla="*/ 102 h 147"/>
                <a:gd name="T2" fmla="*/ 127 w 26"/>
                <a:gd name="T3" fmla="*/ 102 h 147"/>
                <a:gd name="T4" fmla="*/ 0 w 26"/>
                <a:gd name="T5" fmla="*/ 102 h 147"/>
                <a:gd name="T6" fmla="*/ 127 w 26"/>
                <a:gd name="T7" fmla="*/ 0 h 147"/>
                <a:gd name="T8" fmla="*/ 127 w 26"/>
                <a:gd name="T9" fmla="*/ 102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Freeform 1025"/>
            <p:cNvSpPr>
              <a:spLocks/>
            </p:cNvSpPr>
            <p:nvPr/>
          </p:nvSpPr>
          <p:spPr bwMode="auto">
            <a:xfrm>
              <a:off x="5328542" y="2295526"/>
              <a:ext cx="142170" cy="61883"/>
            </a:xfrm>
            <a:custGeom>
              <a:avLst/>
              <a:gdLst>
                <a:gd name="T0" fmla="*/ 242 w 1176"/>
                <a:gd name="T1" fmla="*/ 0 h 606"/>
                <a:gd name="T2" fmla="*/ 0 w 1176"/>
                <a:gd name="T3" fmla="*/ 204 h 606"/>
                <a:gd name="T4" fmla="*/ 121 w 1176"/>
                <a:gd name="T5" fmla="*/ 204 h 606"/>
                <a:gd name="T6" fmla="*/ 242 w 1176"/>
                <a:gd name="T7" fmla="*/ 102 h 606"/>
                <a:gd name="T8" fmla="*/ 24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Freeform 1026"/>
            <p:cNvSpPr>
              <a:spLocks/>
            </p:cNvSpPr>
            <p:nvPr/>
          </p:nvSpPr>
          <p:spPr bwMode="auto">
            <a:xfrm>
              <a:off x="5338085" y="2359614"/>
              <a:ext cx="290183" cy="71016"/>
            </a:xfrm>
            <a:custGeom>
              <a:avLst/>
              <a:gdLst>
                <a:gd name="T0" fmla="*/ 115 w 2532"/>
                <a:gd name="T1" fmla="*/ 0 h 723"/>
                <a:gd name="T2" fmla="*/ 115 w 2532"/>
                <a:gd name="T3" fmla="*/ 0 h 723"/>
                <a:gd name="T4" fmla="*/ 229 w 2532"/>
                <a:gd name="T5" fmla="*/ 98 h 723"/>
                <a:gd name="T6" fmla="*/ 229 w 2532"/>
                <a:gd name="T7" fmla="*/ 98 h 723"/>
                <a:gd name="T8" fmla="*/ 0 w 2532"/>
                <a:gd name="T9" fmla="*/ 98 h 723"/>
                <a:gd name="T10" fmla="*/ 115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Freeform 1027"/>
            <p:cNvSpPr>
              <a:spLocks/>
            </p:cNvSpPr>
            <p:nvPr/>
          </p:nvSpPr>
          <p:spPr bwMode="auto">
            <a:xfrm flipV="1">
              <a:off x="5627878" y="2354575"/>
              <a:ext cx="118410" cy="7353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05 h 723"/>
                <a:gd name="T6" fmla="*/ 0 w 2532"/>
                <a:gd name="T7" fmla="*/ 305 h 723"/>
                <a:gd name="T8" fmla="*/ 0 w 2532"/>
                <a:gd name="T9" fmla="*/ 102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735" name="Picture 1030" descr="laptop_keyboar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6897688" y="57356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36" name="Freeform 1031"/>
            <p:cNvSpPr>
              <a:spLocks/>
            </p:cNvSpPr>
            <p:nvPr/>
          </p:nvSpPr>
          <p:spPr bwMode="auto">
            <a:xfrm>
              <a:off x="7026275" y="55800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37" name="Picture 1032" descr="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5848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38" name="Freeform 1033"/>
            <p:cNvSpPr>
              <a:spLocks/>
            </p:cNvSpPr>
            <p:nvPr/>
          </p:nvSpPr>
          <p:spPr bwMode="auto">
            <a:xfrm>
              <a:off x="7083425" y="55737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Freeform 1034"/>
            <p:cNvSpPr>
              <a:spLocks/>
            </p:cNvSpPr>
            <p:nvPr/>
          </p:nvSpPr>
          <p:spPr bwMode="auto">
            <a:xfrm>
              <a:off x="7024688" y="55737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Freeform 1035"/>
            <p:cNvSpPr>
              <a:spLocks/>
            </p:cNvSpPr>
            <p:nvPr/>
          </p:nvSpPr>
          <p:spPr bwMode="auto">
            <a:xfrm>
              <a:off x="7267575" y="56022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Freeform 1036"/>
            <p:cNvSpPr>
              <a:spLocks/>
            </p:cNvSpPr>
            <p:nvPr/>
          </p:nvSpPr>
          <p:spPr bwMode="auto">
            <a:xfrm>
              <a:off x="7023100" y="57261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Freeform 1037"/>
            <p:cNvSpPr>
              <a:spLocks/>
            </p:cNvSpPr>
            <p:nvPr/>
          </p:nvSpPr>
          <p:spPr bwMode="auto">
            <a:xfrm>
              <a:off x="7275513" y="56038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Freeform 1038"/>
            <p:cNvSpPr>
              <a:spLocks/>
            </p:cNvSpPr>
            <p:nvPr/>
          </p:nvSpPr>
          <p:spPr bwMode="auto">
            <a:xfrm>
              <a:off x="7023100" y="57356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44" name="Group 1039"/>
            <p:cNvGrpSpPr>
              <a:grpSpLocks/>
            </p:cNvGrpSpPr>
            <p:nvPr/>
          </p:nvGrpSpPr>
          <p:grpSpPr bwMode="auto">
            <a:xfrm>
              <a:off x="7019925" y="5800725"/>
              <a:ext cx="87313" cy="38100"/>
              <a:chOff x="1740" y="2642"/>
              <a:chExt cx="752" cy="327"/>
            </a:xfrm>
          </p:grpSpPr>
          <p:sp>
            <p:nvSpPr>
              <p:cNvPr id="28107" name="Freeform 104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8" name="Freeform 104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9" name="Freeform 104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0" name="Freeform 104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1" name="Freeform 104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2" name="Freeform 104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745" name="Freeform 1046"/>
            <p:cNvSpPr>
              <a:spLocks/>
            </p:cNvSpPr>
            <p:nvPr/>
          </p:nvSpPr>
          <p:spPr bwMode="auto">
            <a:xfrm>
              <a:off x="7169150" y="58070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Freeform 1047"/>
            <p:cNvSpPr>
              <a:spLocks/>
            </p:cNvSpPr>
            <p:nvPr/>
          </p:nvSpPr>
          <p:spPr bwMode="auto">
            <a:xfrm>
              <a:off x="6897688" y="58134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Freeform 1048"/>
            <p:cNvSpPr>
              <a:spLocks/>
            </p:cNvSpPr>
            <p:nvPr/>
          </p:nvSpPr>
          <p:spPr bwMode="auto">
            <a:xfrm>
              <a:off x="6899275" y="57991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Freeform 1049"/>
            <p:cNvSpPr>
              <a:spLocks/>
            </p:cNvSpPr>
            <p:nvPr/>
          </p:nvSpPr>
          <p:spPr bwMode="auto">
            <a:xfrm>
              <a:off x="6899275" y="57388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Freeform 1050"/>
            <p:cNvSpPr>
              <a:spLocks/>
            </p:cNvSpPr>
            <p:nvPr/>
          </p:nvSpPr>
          <p:spPr bwMode="auto">
            <a:xfrm>
              <a:off x="6907213" y="58023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Freeform 1051"/>
            <p:cNvSpPr>
              <a:spLocks/>
            </p:cNvSpPr>
            <p:nvPr/>
          </p:nvSpPr>
          <p:spPr bwMode="auto">
            <a:xfrm flipV="1">
              <a:off x="7164388" y="57975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51" name="Group 2"/>
            <p:cNvGrpSpPr>
              <a:grpSpLocks/>
            </p:cNvGrpSpPr>
            <p:nvPr/>
          </p:nvGrpSpPr>
          <p:grpSpPr bwMode="auto">
            <a:xfrm>
              <a:off x="5607050" y="3182938"/>
              <a:ext cx="317500" cy="246062"/>
              <a:chOff x="5581650" y="3128963"/>
              <a:chExt cx="423863" cy="320675"/>
            </a:xfrm>
          </p:grpSpPr>
          <p:pic>
            <p:nvPicPr>
              <p:cNvPr id="28085" name="Picture 1054" descr="laptop_keyboard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5581650" y="3290888"/>
                <a:ext cx="363538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086" name="Freeform 1055"/>
              <p:cNvSpPr>
                <a:spLocks/>
              </p:cNvSpPr>
              <p:nvPr/>
            </p:nvSpPr>
            <p:spPr bwMode="auto">
              <a:xfrm>
                <a:off x="5702300" y="3135313"/>
                <a:ext cx="292100" cy="207962"/>
              </a:xfrm>
              <a:custGeom>
                <a:avLst/>
                <a:gdLst>
                  <a:gd name="T0" fmla="*/ 2147483647 w 2982"/>
                  <a:gd name="T1" fmla="*/ 0 h 2442"/>
                  <a:gd name="T2" fmla="*/ 0 w 2982"/>
                  <a:gd name="T3" fmla="*/ 2147483647 h 2442"/>
                  <a:gd name="T4" fmla="*/ 2147483647 w 2982"/>
                  <a:gd name="T5" fmla="*/ 2147483647 h 2442"/>
                  <a:gd name="T6" fmla="*/ 2147483647 w 2982"/>
                  <a:gd name="T7" fmla="*/ 2147483647 h 2442"/>
                  <a:gd name="T8" fmla="*/ 2147483647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087" name="Picture 1056" descr="screen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6588" y="3140075"/>
                <a:ext cx="266700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088" name="Freeform 1057"/>
              <p:cNvSpPr>
                <a:spLocks/>
              </p:cNvSpPr>
              <p:nvPr/>
            </p:nvSpPr>
            <p:spPr bwMode="auto">
              <a:xfrm>
                <a:off x="5756275" y="3128963"/>
                <a:ext cx="247650" cy="39687"/>
              </a:xfrm>
              <a:custGeom>
                <a:avLst/>
                <a:gdLst>
                  <a:gd name="T0" fmla="*/ 2147483647 w 2528"/>
                  <a:gd name="T1" fmla="*/ 0 h 455"/>
                  <a:gd name="T2" fmla="*/ 2147483647 w 2528"/>
                  <a:gd name="T3" fmla="*/ 2147483647 h 455"/>
                  <a:gd name="T4" fmla="*/ 2147483647 w 2528"/>
                  <a:gd name="T5" fmla="*/ 2147483647 h 455"/>
                  <a:gd name="T6" fmla="*/ 0 w 2528"/>
                  <a:gd name="T7" fmla="*/ 2147483647 h 455"/>
                  <a:gd name="T8" fmla="*/ 2147483647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9" name="Freeform 1058"/>
              <p:cNvSpPr>
                <a:spLocks/>
              </p:cNvSpPr>
              <p:nvPr/>
            </p:nvSpPr>
            <p:spPr bwMode="auto">
              <a:xfrm>
                <a:off x="5700713" y="3128963"/>
                <a:ext cx="68262" cy="161925"/>
              </a:xfrm>
              <a:custGeom>
                <a:avLst/>
                <a:gdLst>
                  <a:gd name="T0" fmla="*/ 2147483647 w 702"/>
                  <a:gd name="T1" fmla="*/ 0 h 1893"/>
                  <a:gd name="T2" fmla="*/ 0 w 702"/>
                  <a:gd name="T3" fmla="*/ 2147483647 h 1893"/>
                  <a:gd name="T4" fmla="*/ 2147483647 w 702"/>
                  <a:gd name="T5" fmla="*/ 2147483647 h 1893"/>
                  <a:gd name="T6" fmla="*/ 2147483647 w 702"/>
                  <a:gd name="T7" fmla="*/ 2147483647 h 1893"/>
                  <a:gd name="T8" fmla="*/ 2147483647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0" name="Freeform 1059"/>
              <p:cNvSpPr>
                <a:spLocks/>
              </p:cNvSpPr>
              <p:nvPr/>
            </p:nvSpPr>
            <p:spPr bwMode="auto">
              <a:xfrm>
                <a:off x="5927725" y="3157538"/>
                <a:ext cx="74613" cy="185737"/>
              </a:xfrm>
              <a:custGeom>
                <a:avLst/>
                <a:gdLst>
                  <a:gd name="T0" fmla="*/ 2147483647 w 756"/>
                  <a:gd name="T1" fmla="*/ 0 h 2184"/>
                  <a:gd name="T2" fmla="*/ 2147483647 w 756"/>
                  <a:gd name="T3" fmla="*/ 2147483647 h 2184"/>
                  <a:gd name="T4" fmla="*/ 0 w 756"/>
                  <a:gd name="T5" fmla="*/ 2147483647 h 2184"/>
                  <a:gd name="T6" fmla="*/ 2147483647 w 756"/>
                  <a:gd name="T7" fmla="*/ 2147483647 h 2184"/>
                  <a:gd name="T8" fmla="*/ 214748364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1" name="Freeform 1060"/>
              <p:cNvSpPr>
                <a:spLocks/>
              </p:cNvSpPr>
              <p:nvPr/>
            </p:nvSpPr>
            <p:spPr bwMode="auto">
              <a:xfrm>
                <a:off x="5699125" y="3281363"/>
                <a:ext cx="271463" cy="63500"/>
              </a:xfrm>
              <a:custGeom>
                <a:avLst/>
                <a:gdLst>
                  <a:gd name="T0" fmla="*/ 2147483647 w 2773"/>
                  <a:gd name="T1" fmla="*/ 0 h 738"/>
                  <a:gd name="T2" fmla="*/ 0 w 2773"/>
                  <a:gd name="T3" fmla="*/ 2147483647 h 738"/>
                  <a:gd name="T4" fmla="*/ 2147483647 w 2773"/>
                  <a:gd name="T5" fmla="*/ 2147483647 h 738"/>
                  <a:gd name="T6" fmla="*/ 2147483647 w 2773"/>
                  <a:gd name="T7" fmla="*/ 2147483647 h 738"/>
                  <a:gd name="T8" fmla="*/ 2147483647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2" name="Freeform 1061"/>
              <p:cNvSpPr>
                <a:spLocks/>
              </p:cNvSpPr>
              <p:nvPr/>
            </p:nvSpPr>
            <p:spPr bwMode="auto">
              <a:xfrm>
                <a:off x="5935663" y="3159125"/>
                <a:ext cx="69850" cy="187325"/>
              </a:xfrm>
              <a:custGeom>
                <a:avLst/>
                <a:gdLst>
                  <a:gd name="T0" fmla="*/ 2147483647 w 637"/>
                  <a:gd name="T1" fmla="*/ 0 h 1659"/>
                  <a:gd name="T2" fmla="*/ 2147483647 w 637"/>
                  <a:gd name="T3" fmla="*/ 0 h 1659"/>
                  <a:gd name="T4" fmla="*/ 2147483647 w 637"/>
                  <a:gd name="T5" fmla="*/ 2147483647 h 1659"/>
                  <a:gd name="T6" fmla="*/ 0 w 637"/>
                  <a:gd name="T7" fmla="*/ 2147483647 h 1659"/>
                  <a:gd name="T8" fmla="*/ 2147483647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3" name="Freeform 1062"/>
              <p:cNvSpPr>
                <a:spLocks/>
              </p:cNvSpPr>
              <p:nvPr/>
            </p:nvSpPr>
            <p:spPr bwMode="auto">
              <a:xfrm>
                <a:off x="5699125" y="3290888"/>
                <a:ext cx="242888" cy="61912"/>
              </a:xfrm>
              <a:custGeom>
                <a:avLst/>
                <a:gdLst>
                  <a:gd name="T0" fmla="*/ 0 w 2216"/>
                  <a:gd name="T1" fmla="*/ 0 h 550"/>
                  <a:gd name="T2" fmla="*/ 2147483647 w 2216"/>
                  <a:gd name="T3" fmla="*/ 2147483647 h 550"/>
                  <a:gd name="T4" fmla="*/ 2147483647 w 2216"/>
                  <a:gd name="T5" fmla="*/ 2147483647 h 550"/>
                  <a:gd name="T6" fmla="*/ 2147483647 w 2216"/>
                  <a:gd name="T7" fmla="*/ 214748364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094" name="Group 1063"/>
              <p:cNvGrpSpPr>
                <a:grpSpLocks/>
              </p:cNvGrpSpPr>
              <p:nvPr/>
            </p:nvGrpSpPr>
            <p:grpSpPr bwMode="auto">
              <a:xfrm>
                <a:off x="5695950" y="3355975"/>
                <a:ext cx="80963" cy="38100"/>
                <a:chOff x="1740" y="2642"/>
                <a:chExt cx="752" cy="327"/>
              </a:xfrm>
            </p:grpSpPr>
            <p:sp>
              <p:nvSpPr>
                <p:cNvPr id="28101" name="Freeform 106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02" name="Freeform 106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03" name="Freeform 106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04" name="Freeform 106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05" name="Freeform 106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06" name="Freeform 106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95" name="Freeform 1070"/>
              <p:cNvSpPr>
                <a:spLocks/>
              </p:cNvSpPr>
              <p:nvPr/>
            </p:nvSpPr>
            <p:spPr bwMode="auto">
              <a:xfrm>
                <a:off x="5835650" y="3362325"/>
                <a:ext cx="100013" cy="80963"/>
              </a:xfrm>
              <a:custGeom>
                <a:avLst/>
                <a:gdLst>
                  <a:gd name="T0" fmla="*/ 2147483647 w 990"/>
                  <a:gd name="T1" fmla="*/ 2147483647 h 792"/>
                  <a:gd name="T2" fmla="*/ 2147483647 w 990"/>
                  <a:gd name="T3" fmla="*/ 0 h 792"/>
                  <a:gd name="T4" fmla="*/ 2147483647 w 990"/>
                  <a:gd name="T5" fmla="*/ 2147483647 h 792"/>
                  <a:gd name="T6" fmla="*/ 0 w 990"/>
                  <a:gd name="T7" fmla="*/ 2147483647 h 792"/>
                  <a:gd name="T8" fmla="*/ 2147483647 w 990"/>
                  <a:gd name="T9" fmla="*/ 214748364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6" name="Freeform 1071"/>
              <p:cNvSpPr>
                <a:spLocks/>
              </p:cNvSpPr>
              <p:nvPr/>
            </p:nvSpPr>
            <p:spPr bwMode="auto">
              <a:xfrm>
                <a:off x="5583238" y="3368675"/>
                <a:ext cx="254000" cy="73025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7" name="Freeform 1072"/>
              <p:cNvSpPr>
                <a:spLocks/>
              </p:cNvSpPr>
              <p:nvPr/>
            </p:nvSpPr>
            <p:spPr bwMode="auto">
              <a:xfrm>
                <a:off x="5583238" y="3354388"/>
                <a:ext cx="1587" cy="15875"/>
              </a:xfrm>
              <a:custGeom>
                <a:avLst/>
                <a:gdLst>
                  <a:gd name="T0" fmla="*/ 2147483647 w 26"/>
                  <a:gd name="T1" fmla="*/ 2147483647 h 147"/>
                  <a:gd name="T2" fmla="*/ 2147483647 w 26"/>
                  <a:gd name="T3" fmla="*/ 2147483647 h 147"/>
                  <a:gd name="T4" fmla="*/ 0 w 26"/>
                  <a:gd name="T5" fmla="*/ 2147483647 h 147"/>
                  <a:gd name="T6" fmla="*/ 2147483647 w 26"/>
                  <a:gd name="T7" fmla="*/ 0 h 147"/>
                  <a:gd name="T8" fmla="*/ 2147483647 w 26"/>
                  <a:gd name="T9" fmla="*/ 21474836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8" name="Freeform 1073"/>
              <p:cNvSpPr>
                <a:spLocks/>
              </p:cNvSpPr>
              <p:nvPr/>
            </p:nvSpPr>
            <p:spPr bwMode="auto">
              <a:xfrm>
                <a:off x="5583238" y="3294063"/>
                <a:ext cx="117475" cy="61912"/>
              </a:xfrm>
              <a:custGeom>
                <a:avLst/>
                <a:gdLst>
                  <a:gd name="T0" fmla="*/ 2147483647 w 1176"/>
                  <a:gd name="T1" fmla="*/ 0 h 606"/>
                  <a:gd name="T2" fmla="*/ 0 w 1176"/>
                  <a:gd name="T3" fmla="*/ 2147483647 h 606"/>
                  <a:gd name="T4" fmla="*/ 2147483647 w 1176"/>
                  <a:gd name="T5" fmla="*/ 2147483647 h 606"/>
                  <a:gd name="T6" fmla="*/ 2147483647 w 1176"/>
                  <a:gd name="T7" fmla="*/ 2147483647 h 606"/>
                  <a:gd name="T8" fmla="*/ 2147483647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9" name="Freeform 1074"/>
              <p:cNvSpPr>
                <a:spLocks/>
              </p:cNvSpPr>
              <p:nvPr/>
            </p:nvSpPr>
            <p:spPr bwMode="auto">
              <a:xfrm>
                <a:off x="5591175" y="3357563"/>
                <a:ext cx="241300" cy="71437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0" name="Freeform 1075"/>
              <p:cNvSpPr>
                <a:spLocks/>
              </p:cNvSpPr>
              <p:nvPr/>
            </p:nvSpPr>
            <p:spPr bwMode="auto">
              <a:xfrm flipV="1">
                <a:off x="5830888" y="3352800"/>
                <a:ext cx="98425" cy="74613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7752" name="Picture 10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56325" y="3300413"/>
              <a:ext cx="3429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53" name="Freeform 1078"/>
            <p:cNvSpPr>
              <a:spLocks/>
            </p:cNvSpPr>
            <p:nvPr/>
          </p:nvSpPr>
          <p:spPr bwMode="auto">
            <a:xfrm flipH="1">
              <a:off x="6302568" y="3332533"/>
              <a:ext cx="161685" cy="153507"/>
            </a:xfrm>
            <a:custGeom>
              <a:avLst/>
              <a:gdLst>
                <a:gd name="T0" fmla="*/ 0 w 356"/>
                <a:gd name="T1" fmla="*/ 0 h 368"/>
                <a:gd name="T2" fmla="*/ 136251 w 356"/>
                <a:gd name="T3" fmla="*/ 5840 h 368"/>
                <a:gd name="T4" fmla="*/ 161685 w 356"/>
                <a:gd name="T5" fmla="*/ 122639 h 368"/>
                <a:gd name="T6" fmla="*/ 35425 w 356"/>
                <a:gd name="T7" fmla="*/ 15350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27754" name="Picture 1081" descr="laptop_keyboar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7329488" y="56721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55" name="Freeform 1082"/>
            <p:cNvSpPr>
              <a:spLocks/>
            </p:cNvSpPr>
            <p:nvPr/>
          </p:nvSpPr>
          <p:spPr bwMode="auto">
            <a:xfrm>
              <a:off x="7458075" y="55165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56" name="Picture 1083" descr="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55213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57" name="Freeform 1084"/>
            <p:cNvSpPr>
              <a:spLocks/>
            </p:cNvSpPr>
            <p:nvPr/>
          </p:nvSpPr>
          <p:spPr bwMode="auto">
            <a:xfrm>
              <a:off x="7515225" y="55102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8" name="Freeform 1085"/>
            <p:cNvSpPr>
              <a:spLocks/>
            </p:cNvSpPr>
            <p:nvPr/>
          </p:nvSpPr>
          <p:spPr bwMode="auto">
            <a:xfrm>
              <a:off x="7456488" y="55102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9" name="Freeform 1086"/>
            <p:cNvSpPr>
              <a:spLocks/>
            </p:cNvSpPr>
            <p:nvPr/>
          </p:nvSpPr>
          <p:spPr bwMode="auto">
            <a:xfrm>
              <a:off x="7699375" y="55387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Freeform 1087"/>
            <p:cNvSpPr>
              <a:spLocks/>
            </p:cNvSpPr>
            <p:nvPr/>
          </p:nvSpPr>
          <p:spPr bwMode="auto">
            <a:xfrm>
              <a:off x="7454900" y="56626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Freeform 1088"/>
            <p:cNvSpPr>
              <a:spLocks/>
            </p:cNvSpPr>
            <p:nvPr/>
          </p:nvSpPr>
          <p:spPr bwMode="auto">
            <a:xfrm>
              <a:off x="7707313" y="55403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Freeform 1089"/>
            <p:cNvSpPr>
              <a:spLocks/>
            </p:cNvSpPr>
            <p:nvPr/>
          </p:nvSpPr>
          <p:spPr bwMode="auto">
            <a:xfrm>
              <a:off x="7454900" y="56721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63" name="Group 1090"/>
            <p:cNvGrpSpPr>
              <a:grpSpLocks/>
            </p:cNvGrpSpPr>
            <p:nvPr/>
          </p:nvGrpSpPr>
          <p:grpSpPr bwMode="auto">
            <a:xfrm>
              <a:off x="7451725" y="5737225"/>
              <a:ext cx="87313" cy="38100"/>
              <a:chOff x="1740" y="2642"/>
              <a:chExt cx="752" cy="327"/>
            </a:xfrm>
          </p:grpSpPr>
          <p:sp>
            <p:nvSpPr>
              <p:cNvPr id="28079" name="Freeform 109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0" name="Freeform 109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1" name="Freeform 109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2" name="Freeform 109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3" name="Freeform 109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4" name="Freeform 109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764" name="Freeform 1097"/>
            <p:cNvSpPr>
              <a:spLocks/>
            </p:cNvSpPr>
            <p:nvPr/>
          </p:nvSpPr>
          <p:spPr bwMode="auto">
            <a:xfrm>
              <a:off x="7600950" y="57435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5" name="Freeform 1098"/>
            <p:cNvSpPr>
              <a:spLocks/>
            </p:cNvSpPr>
            <p:nvPr/>
          </p:nvSpPr>
          <p:spPr bwMode="auto">
            <a:xfrm>
              <a:off x="7329488" y="57499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6" name="Freeform 1099"/>
            <p:cNvSpPr>
              <a:spLocks/>
            </p:cNvSpPr>
            <p:nvPr/>
          </p:nvSpPr>
          <p:spPr bwMode="auto">
            <a:xfrm>
              <a:off x="7331075" y="57356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7" name="Freeform 1100"/>
            <p:cNvSpPr>
              <a:spLocks/>
            </p:cNvSpPr>
            <p:nvPr/>
          </p:nvSpPr>
          <p:spPr bwMode="auto">
            <a:xfrm>
              <a:off x="7331075" y="56753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8" name="Freeform 1101"/>
            <p:cNvSpPr>
              <a:spLocks/>
            </p:cNvSpPr>
            <p:nvPr/>
          </p:nvSpPr>
          <p:spPr bwMode="auto">
            <a:xfrm>
              <a:off x="7339013" y="57388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9" name="Freeform 1102"/>
            <p:cNvSpPr>
              <a:spLocks/>
            </p:cNvSpPr>
            <p:nvPr/>
          </p:nvSpPr>
          <p:spPr bwMode="auto">
            <a:xfrm flipV="1">
              <a:off x="7596188" y="57340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70" name="Group 1103"/>
            <p:cNvGrpSpPr>
              <a:grpSpLocks/>
            </p:cNvGrpSpPr>
            <p:nvPr/>
          </p:nvGrpSpPr>
          <p:grpSpPr bwMode="auto">
            <a:xfrm>
              <a:off x="6351588" y="2493963"/>
              <a:ext cx="390525" cy="169862"/>
              <a:chOff x="4650" y="1129"/>
              <a:chExt cx="246" cy="95"/>
            </a:xfrm>
          </p:grpSpPr>
          <p:sp>
            <p:nvSpPr>
              <p:cNvPr id="28071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72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73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074" name="Group 110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8077" name="Freeform 110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" name="Freeform 110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75" name="Line 111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6" name="Line 111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71" name="Group 1112"/>
            <p:cNvGrpSpPr>
              <a:grpSpLocks/>
            </p:cNvGrpSpPr>
            <p:nvPr/>
          </p:nvGrpSpPr>
          <p:grpSpPr bwMode="auto">
            <a:xfrm>
              <a:off x="6051550" y="3641725"/>
              <a:ext cx="390525" cy="169863"/>
              <a:chOff x="4650" y="1129"/>
              <a:chExt cx="246" cy="95"/>
            </a:xfrm>
          </p:grpSpPr>
          <p:sp>
            <p:nvSpPr>
              <p:cNvPr id="28063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64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65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066" name="Group 11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8069" name="Freeform 11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0" name="Freeform 11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67" name="Line 11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8" name="Line 11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72" name="Group 1121"/>
            <p:cNvGrpSpPr>
              <a:grpSpLocks/>
            </p:cNvGrpSpPr>
            <p:nvPr/>
          </p:nvGrpSpPr>
          <p:grpSpPr bwMode="auto">
            <a:xfrm>
              <a:off x="6248400" y="4852988"/>
              <a:ext cx="617538" cy="247650"/>
              <a:chOff x="2356" y="1300"/>
              <a:chExt cx="555" cy="194"/>
            </a:xfrm>
          </p:grpSpPr>
          <p:sp>
            <p:nvSpPr>
              <p:cNvPr id="28055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56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57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058" name="Group 1125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8061" name="Freeform 11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62" name="Freeform 11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59" name="Line 1128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0" name="Line 1129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73" name="Group 1130"/>
            <p:cNvGrpSpPr>
              <a:grpSpLocks/>
            </p:cNvGrpSpPr>
            <p:nvPr/>
          </p:nvGrpSpPr>
          <p:grpSpPr bwMode="auto">
            <a:xfrm>
              <a:off x="6969125" y="4510088"/>
              <a:ext cx="617538" cy="247650"/>
              <a:chOff x="2356" y="1300"/>
              <a:chExt cx="555" cy="194"/>
            </a:xfrm>
          </p:grpSpPr>
          <p:sp>
            <p:nvSpPr>
              <p:cNvPr id="2804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4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4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050" name="Group 1134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8053" name="Freeform 113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54" name="Freeform 113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51" name="Line 1137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2" name="Line 1138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74" name="Group 1139"/>
            <p:cNvGrpSpPr>
              <a:grpSpLocks/>
            </p:cNvGrpSpPr>
            <p:nvPr/>
          </p:nvGrpSpPr>
          <p:grpSpPr bwMode="auto">
            <a:xfrm>
              <a:off x="7585075" y="4811713"/>
              <a:ext cx="617538" cy="247650"/>
              <a:chOff x="2356" y="1300"/>
              <a:chExt cx="555" cy="194"/>
            </a:xfrm>
          </p:grpSpPr>
          <p:sp>
            <p:nvSpPr>
              <p:cNvPr id="2803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4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804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8042" name="Group 1143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8045" name="Freeform 114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46" name="Freeform 114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043" name="Line 1146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4" name="Line 1147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75" name="Group 3"/>
            <p:cNvGrpSpPr>
              <a:grpSpLocks/>
            </p:cNvGrpSpPr>
            <p:nvPr/>
          </p:nvGrpSpPr>
          <p:grpSpPr bwMode="auto">
            <a:xfrm>
              <a:off x="5964238" y="3135313"/>
              <a:ext cx="314325" cy="334962"/>
              <a:chOff x="5974579" y="3105349"/>
              <a:chExt cx="347997" cy="396620"/>
            </a:xfrm>
          </p:grpSpPr>
          <p:pic>
            <p:nvPicPr>
              <p:cNvPr id="28037" name="Picture 555" descr="fridge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4343" y="3164942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038" name="Picture 1115" descr="antenna_stylized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4579" y="3105349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7776" name="Picture 603" descr="car_icon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13" y="1744663"/>
              <a:ext cx="84931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7" name="Picture 814" descr="light2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07188" y="2019300"/>
              <a:ext cx="92075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8" name="Picture 1017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25" y="1946275"/>
              <a:ext cx="531813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79" name="Picture 1017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38" y="1685925"/>
              <a:ext cx="530225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780" name="Group 347"/>
            <p:cNvGrpSpPr>
              <a:grpSpLocks/>
            </p:cNvGrpSpPr>
            <p:nvPr/>
          </p:nvGrpSpPr>
          <p:grpSpPr bwMode="auto">
            <a:xfrm>
              <a:off x="6220922" y="4838544"/>
              <a:ext cx="660165" cy="269566"/>
              <a:chOff x="1871277" y="1576300"/>
              <a:chExt cx="1128371" cy="437861"/>
            </a:xfrm>
          </p:grpSpPr>
          <p:sp>
            <p:nvSpPr>
              <p:cNvPr id="1354" name="Oval 1353"/>
              <p:cNvSpPr/>
              <p:nvPr/>
            </p:nvSpPr>
            <p:spPr bwMode="auto">
              <a:xfrm flipV="1">
                <a:off x="1874829" y="1695169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55" name="Rectangle 1354"/>
              <p:cNvSpPr/>
              <p:nvPr/>
            </p:nvSpPr>
            <p:spPr bwMode="auto">
              <a:xfrm>
                <a:off x="1872116" y="1739006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6" name="Oval 1355"/>
              <p:cNvSpPr/>
              <p:nvPr/>
            </p:nvSpPr>
            <p:spPr bwMode="auto">
              <a:xfrm flipV="1">
                <a:off x="1872116" y="1576553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57" name="Freeform 1356"/>
              <p:cNvSpPr/>
              <p:nvPr/>
            </p:nvSpPr>
            <p:spPr bwMode="auto">
              <a:xfrm>
                <a:off x="2159736" y="1674540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8" name="Freeform 1357"/>
              <p:cNvSpPr/>
              <p:nvPr/>
            </p:nvSpPr>
            <p:spPr bwMode="auto">
              <a:xfrm>
                <a:off x="2102754" y="1633283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9" name="Freeform 1358"/>
              <p:cNvSpPr/>
              <p:nvPr/>
            </p:nvSpPr>
            <p:spPr bwMode="auto">
              <a:xfrm>
                <a:off x="2536897" y="1728692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0" name="Freeform 1359"/>
              <p:cNvSpPr/>
              <p:nvPr/>
            </p:nvSpPr>
            <p:spPr bwMode="auto">
              <a:xfrm>
                <a:off x="2091900" y="1731270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61" name="Straight Connector 1360"/>
              <p:cNvCxnSpPr>
                <a:endCxn id="1356" idx="2"/>
              </p:cNvCxnSpPr>
              <p:nvPr/>
            </p:nvCxnSpPr>
            <p:spPr bwMode="auto">
              <a:xfrm flipH="1" flipV="1">
                <a:off x="1872116" y="1736427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Straight Connector 1361"/>
              <p:cNvCxnSpPr/>
              <p:nvPr/>
            </p:nvCxnSpPr>
            <p:spPr bwMode="auto">
              <a:xfrm flipH="1" flipV="1">
                <a:off x="2998175" y="1736427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1" name="Group 347"/>
            <p:cNvGrpSpPr>
              <a:grpSpLocks/>
            </p:cNvGrpSpPr>
            <p:nvPr/>
          </p:nvGrpSpPr>
          <p:grpSpPr bwMode="auto">
            <a:xfrm>
              <a:off x="6933466" y="4503243"/>
              <a:ext cx="660165" cy="269566"/>
              <a:chOff x="1871277" y="1576300"/>
              <a:chExt cx="1128371" cy="437861"/>
            </a:xfrm>
          </p:grpSpPr>
          <p:sp>
            <p:nvSpPr>
              <p:cNvPr id="1345" name="Oval 1344"/>
              <p:cNvSpPr/>
              <p:nvPr/>
            </p:nvSpPr>
            <p:spPr bwMode="auto">
              <a:xfrm flipV="1">
                <a:off x="1875246" y="1695720"/>
                <a:ext cx="1123346" cy="3171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 bwMode="auto">
              <a:xfrm>
                <a:off x="1872532" y="1739555"/>
                <a:ext cx="1126060" cy="116038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7" name="Oval 1346"/>
              <p:cNvSpPr/>
              <p:nvPr/>
            </p:nvSpPr>
            <p:spPr bwMode="auto">
              <a:xfrm flipV="1">
                <a:off x="1872532" y="1577104"/>
                <a:ext cx="1123346" cy="3171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48" name="Freeform 1347"/>
              <p:cNvSpPr/>
              <p:nvPr/>
            </p:nvSpPr>
            <p:spPr bwMode="auto">
              <a:xfrm>
                <a:off x="2160152" y="1672512"/>
                <a:ext cx="548106" cy="16245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9" name="Freeform 1348"/>
              <p:cNvSpPr/>
              <p:nvPr/>
            </p:nvSpPr>
            <p:spPr bwMode="auto">
              <a:xfrm>
                <a:off x="2103171" y="1633833"/>
                <a:ext cx="662069" cy="110879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0" name="Freeform 1349"/>
              <p:cNvSpPr/>
              <p:nvPr/>
            </p:nvSpPr>
            <p:spPr bwMode="auto">
              <a:xfrm>
                <a:off x="2537314" y="1726663"/>
                <a:ext cx="244206" cy="97987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1" name="Freeform 1350"/>
              <p:cNvSpPr/>
              <p:nvPr/>
            </p:nvSpPr>
            <p:spPr bwMode="auto">
              <a:xfrm>
                <a:off x="2089603" y="1729241"/>
                <a:ext cx="241493" cy="979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52" name="Straight Connector 1351"/>
              <p:cNvCxnSpPr>
                <a:endCxn id="1347" idx="2"/>
              </p:cNvCxnSpPr>
              <p:nvPr/>
            </p:nvCxnSpPr>
            <p:spPr bwMode="auto">
              <a:xfrm flipH="1" flipV="1">
                <a:off x="1872532" y="173697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Straight Connector 1352"/>
              <p:cNvCxnSpPr/>
              <p:nvPr/>
            </p:nvCxnSpPr>
            <p:spPr bwMode="auto">
              <a:xfrm flipH="1" flipV="1">
                <a:off x="2995877" y="173439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2" name="Group 347"/>
            <p:cNvGrpSpPr>
              <a:grpSpLocks/>
            </p:cNvGrpSpPr>
            <p:nvPr/>
          </p:nvGrpSpPr>
          <p:grpSpPr bwMode="auto">
            <a:xfrm>
              <a:off x="7563920" y="4800505"/>
              <a:ext cx="660165" cy="269566"/>
              <a:chOff x="1871277" y="1576300"/>
              <a:chExt cx="1128371" cy="437861"/>
            </a:xfrm>
          </p:grpSpPr>
          <p:sp>
            <p:nvSpPr>
              <p:cNvPr id="1336" name="Oval 1335"/>
              <p:cNvSpPr/>
              <p:nvPr/>
            </p:nvSpPr>
            <p:spPr bwMode="auto">
              <a:xfrm flipV="1">
                <a:off x="1874875" y="1695070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 bwMode="auto">
              <a:xfrm>
                <a:off x="1872162" y="1738907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8" name="Oval 1337"/>
              <p:cNvSpPr/>
              <p:nvPr/>
            </p:nvSpPr>
            <p:spPr bwMode="auto">
              <a:xfrm flipV="1">
                <a:off x="1872162" y="1576454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9" name="Freeform 1338"/>
              <p:cNvSpPr/>
              <p:nvPr/>
            </p:nvSpPr>
            <p:spPr bwMode="auto">
              <a:xfrm>
                <a:off x="2159782" y="1674441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0" name="Freeform 1339"/>
              <p:cNvSpPr/>
              <p:nvPr/>
            </p:nvSpPr>
            <p:spPr bwMode="auto">
              <a:xfrm>
                <a:off x="2102800" y="1633184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1" name="Freeform 1340"/>
              <p:cNvSpPr/>
              <p:nvPr/>
            </p:nvSpPr>
            <p:spPr bwMode="auto">
              <a:xfrm>
                <a:off x="2536944" y="1728593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2" name="Freeform 1341"/>
              <p:cNvSpPr/>
              <p:nvPr/>
            </p:nvSpPr>
            <p:spPr bwMode="auto">
              <a:xfrm>
                <a:off x="2091947" y="1731171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43" name="Straight Connector 1342"/>
              <p:cNvCxnSpPr>
                <a:endCxn id="1338" idx="2"/>
              </p:cNvCxnSpPr>
              <p:nvPr/>
            </p:nvCxnSpPr>
            <p:spPr bwMode="auto">
              <a:xfrm flipH="1" flipV="1">
                <a:off x="1872162" y="1736328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Straight Connector 1343"/>
              <p:cNvCxnSpPr/>
              <p:nvPr/>
            </p:nvCxnSpPr>
            <p:spPr bwMode="auto">
              <a:xfrm flipH="1" flipV="1">
                <a:off x="2998221" y="1736328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3" name="Group 347"/>
            <p:cNvGrpSpPr>
              <a:grpSpLocks/>
            </p:cNvGrpSpPr>
            <p:nvPr/>
          </p:nvGrpSpPr>
          <p:grpSpPr bwMode="auto">
            <a:xfrm>
              <a:off x="6050373" y="3620176"/>
              <a:ext cx="425094" cy="228319"/>
              <a:chOff x="1871277" y="1576300"/>
              <a:chExt cx="1128371" cy="437861"/>
            </a:xfrm>
          </p:grpSpPr>
          <p:sp>
            <p:nvSpPr>
              <p:cNvPr id="1327" name="Oval 1326"/>
              <p:cNvSpPr/>
              <p:nvPr/>
            </p:nvSpPr>
            <p:spPr bwMode="auto">
              <a:xfrm flipV="1">
                <a:off x="1874401" y="1693738"/>
                <a:ext cx="1125103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 bwMode="auto">
              <a:xfrm>
                <a:off x="1870189" y="1739404"/>
                <a:ext cx="1129316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9" name="Oval 1328"/>
              <p:cNvSpPr/>
              <p:nvPr/>
            </p:nvSpPr>
            <p:spPr bwMode="auto">
              <a:xfrm flipV="1">
                <a:off x="1870189" y="1575004"/>
                <a:ext cx="1125101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0" name="Freeform 1329"/>
              <p:cNvSpPr/>
              <p:nvPr/>
            </p:nvSpPr>
            <p:spPr bwMode="auto">
              <a:xfrm>
                <a:off x="2160944" y="1672426"/>
                <a:ext cx="547803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1" name="Freeform 1330"/>
              <p:cNvSpPr/>
              <p:nvPr/>
            </p:nvSpPr>
            <p:spPr bwMode="auto">
              <a:xfrm>
                <a:off x="2101950" y="1632849"/>
                <a:ext cx="661578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2" name="Freeform 1331"/>
              <p:cNvSpPr/>
              <p:nvPr/>
            </p:nvSpPr>
            <p:spPr bwMode="auto">
              <a:xfrm>
                <a:off x="2535979" y="1727226"/>
                <a:ext cx="244404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3" name="Freeform 1332"/>
              <p:cNvSpPr/>
              <p:nvPr/>
            </p:nvSpPr>
            <p:spPr bwMode="auto">
              <a:xfrm>
                <a:off x="2089310" y="1730271"/>
                <a:ext cx="240189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34" name="Straight Connector 1333"/>
              <p:cNvCxnSpPr>
                <a:endCxn id="1329" idx="2"/>
              </p:cNvCxnSpPr>
              <p:nvPr/>
            </p:nvCxnSpPr>
            <p:spPr bwMode="auto">
              <a:xfrm flipH="1" flipV="1">
                <a:off x="1870189" y="1736360"/>
                <a:ext cx="4213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Straight Connector 1334"/>
              <p:cNvCxnSpPr/>
              <p:nvPr/>
            </p:nvCxnSpPr>
            <p:spPr bwMode="auto">
              <a:xfrm flipH="1" flipV="1">
                <a:off x="2995289" y="1733315"/>
                <a:ext cx="4215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4" name="Group 347"/>
            <p:cNvGrpSpPr>
              <a:grpSpLocks/>
            </p:cNvGrpSpPr>
            <p:nvPr/>
          </p:nvGrpSpPr>
          <p:grpSpPr bwMode="auto">
            <a:xfrm>
              <a:off x="6347637" y="2481965"/>
              <a:ext cx="403071" cy="202807"/>
              <a:chOff x="1871277" y="1576300"/>
              <a:chExt cx="1128371" cy="437861"/>
            </a:xfrm>
          </p:grpSpPr>
          <p:sp>
            <p:nvSpPr>
              <p:cNvPr id="1318" name="Oval 1317"/>
              <p:cNvSpPr/>
              <p:nvPr/>
            </p:nvSpPr>
            <p:spPr bwMode="auto">
              <a:xfrm flipV="1">
                <a:off x="1877892" y="1694743"/>
                <a:ext cx="1119914" cy="318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 bwMode="auto">
              <a:xfrm>
                <a:off x="1873449" y="1739300"/>
                <a:ext cx="1124357" cy="11653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0" name="Oval 1319"/>
              <p:cNvSpPr/>
              <p:nvPr/>
            </p:nvSpPr>
            <p:spPr bwMode="auto">
              <a:xfrm flipV="1">
                <a:off x="1873449" y="1574784"/>
                <a:ext cx="1119914" cy="31874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21" name="Freeform 1320"/>
              <p:cNvSpPr/>
              <p:nvPr/>
            </p:nvSpPr>
            <p:spPr bwMode="auto">
              <a:xfrm>
                <a:off x="2162315" y="1670752"/>
                <a:ext cx="546626" cy="16108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2" name="Freeform 1321"/>
              <p:cNvSpPr/>
              <p:nvPr/>
            </p:nvSpPr>
            <p:spPr bwMode="auto">
              <a:xfrm>
                <a:off x="2104543" y="1633049"/>
                <a:ext cx="657727" cy="109677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3" name="Freeform 1322"/>
              <p:cNvSpPr/>
              <p:nvPr/>
            </p:nvSpPr>
            <p:spPr bwMode="auto">
              <a:xfrm>
                <a:off x="2535619" y="1725591"/>
                <a:ext cx="244427" cy="99394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4" name="Freeform 1323"/>
              <p:cNvSpPr/>
              <p:nvPr/>
            </p:nvSpPr>
            <p:spPr bwMode="auto">
              <a:xfrm>
                <a:off x="2091209" y="1729017"/>
                <a:ext cx="239982" cy="9596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25" name="Straight Connector 1324"/>
              <p:cNvCxnSpPr>
                <a:endCxn id="1320" idx="2"/>
              </p:cNvCxnSpPr>
              <p:nvPr/>
            </p:nvCxnSpPr>
            <p:spPr bwMode="auto">
              <a:xfrm flipH="1" flipV="1">
                <a:off x="1873449" y="1735872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Straight Connector 1325"/>
              <p:cNvCxnSpPr/>
              <p:nvPr/>
            </p:nvCxnSpPr>
            <p:spPr bwMode="auto">
              <a:xfrm flipH="1" flipV="1">
                <a:off x="2993363" y="1732446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5" name="Group 1110"/>
            <p:cNvGrpSpPr>
              <a:grpSpLocks/>
            </p:cNvGrpSpPr>
            <p:nvPr/>
          </p:nvGrpSpPr>
          <p:grpSpPr bwMode="auto">
            <a:xfrm>
              <a:off x="7678804" y="2388750"/>
              <a:ext cx="418211" cy="189727"/>
              <a:chOff x="7913987" y="1515773"/>
              <a:chExt cx="625138" cy="276534"/>
            </a:xfrm>
          </p:grpSpPr>
          <p:sp>
            <p:nvSpPr>
              <p:cNvPr id="1309" name="Oval 1308"/>
              <p:cNvSpPr/>
              <p:nvPr/>
            </p:nvSpPr>
            <p:spPr bwMode="auto">
              <a:xfrm flipV="1">
                <a:off x="7916261" y="1595082"/>
                <a:ext cx="621721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 bwMode="auto">
              <a:xfrm>
                <a:off x="7913888" y="1622848"/>
                <a:ext cx="624093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1" name="Oval 1310"/>
              <p:cNvSpPr/>
              <p:nvPr/>
            </p:nvSpPr>
            <p:spPr bwMode="auto">
              <a:xfrm flipV="1">
                <a:off x="7913888" y="1516411"/>
                <a:ext cx="621721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2" name="Freeform 1311"/>
              <p:cNvSpPr/>
              <p:nvPr/>
            </p:nvSpPr>
            <p:spPr bwMode="auto">
              <a:xfrm>
                <a:off x="8072877" y="1581199"/>
                <a:ext cx="303742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3" name="Freeform 1312"/>
              <p:cNvSpPr/>
              <p:nvPr/>
            </p:nvSpPr>
            <p:spPr bwMode="auto">
              <a:xfrm>
                <a:off x="8042029" y="1555746"/>
                <a:ext cx="365439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4" name="Freeform 1313"/>
              <p:cNvSpPr/>
              <p:nvPr/>
            </p:nvSpPr>
            <p:spPr bwMode="auto">
              <a:xfrm>
                <a:off x="8281700" y="1613593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5" name="Freeform 1314"/>
              <p:cNvSpPr/>
              <p:nvPr/>
            </p:nvSpPr>
            <p:spPr bwMode="auto">
              <a:xfrm>
                <a:off x="8034910" y="1615906"/>
                <a:ext cx="132887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16" name="Straight Connector 1315"/>
              <p:cNvCxnSpPr>
                <a:endCxn id="1311" idx="2"/>
              </p:cNvCxnSpPr>
              <p:nvPr/>
            </p:nvCxnSpPr>
            <p:spPr bwMode="auto">
              <a:xfrm flipH="1" flipV="1">
                <a:off x="7913888" y="161590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Straight Connector 1316"/>
              <p:cNvCxnSpPr/>
              <p:nvPr/>
            </p:nvCxnSpPr>
            <p:spPr bwMode="auto">
              <a:xfrm flipH="1" flipV="1">
                <a:off x="8535609" y="1618220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6" name="Group 1111"/>
            <p:cNvGrpSpPr>
              <a:grpSpLocks/>
            </p:cNvGrpSpPr>
            <p:nvPr/>
          </p:nvGrpSpPr>
          <p:grpSpPr bwMode="auto">
            <a:xfrm>
              <a:off x="7187343" y="2485248"/>
              <a:ext cx="418211" cy="189727"/>
              <a:chOff x="7913987" y="1515773"/>
              <a:chExt cx="625138" cy="276534"/>
            </a:xfrm>
          </p:grpSpPr>
          <p:sp>
            <p:nvSpPr>
              <p:cNvPr id="1300" name="Oval 1299"/>
              <p:cNvSpPr/>
              <p:nvPr/>
            </p:nvSpPr>
            <p:spPr bwMode="auto">
              <a:xfrm flipV="1">
                <a:off x="7915268" y="1595576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 bwMode="auto">
              <a:xfrm>
                <a:off x="7912896" y="1623342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2" name="Oval 1301"/>
              <p:cNvSpPr/>
              <p:nvPr/>
            </p:nvSpPr>
            <p:spPr bwMode="auto">
              <a:xfrm flipV="1">
                <a:off x="7912896" y="1516906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3" name="Freeform 1302"/>
              <p:cNvSpPr/>
              <p:nvPr/>
            </p:nvSpPr>
            <p:spPr bwMode="auto">
              <a:xfrm>
                <a:off x="8071885" y="1581693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4" name="Freeform 1303"/>
              <p:cNvSpPr/>
              <p:nvPr/>
            </p:nvSpPr>
            <p:spPr bwMode="auto">
              <a:xfrm>
                <a:off x="8041037" y="1556241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5" name="Freeform 1304"/>
              <p:cNvSpPr/>
              <p:nvPr/>
            </p:nvSpPr>
            <p:spPr bwMode="auto">
              <a:xfrm>
                <a:off x="8283081" y="1614087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6" name="Freeform 1305"/>
              <p:cNvSpPr/>
              <p:nvPr/>
            </p:nvSpPr>
            <p:spPr bwMode="auto">
              <a:xfrm>
                <a:off x="8033917" y="1616401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07" name="Straight Connector 1306"/>
              <p:cNvCxnSpPr>
                <a:endCxn id="1302" idx="2"/>
              </p:cNvCxnSpPr>
              <p:nvPr/>
            </p:nvCxnSpPr>
            <p:spPr bwMode="auto">
              <a:xfrm flipH="1" flipV="1">
                <a:off x="7912896" y="1616401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8" name="Straight Connector 1307"/>
              <p:cNvCxnSpPr/>
              <p:nvPr/>
            </p:nvCxnSpPr>
            <p:spPr bwMode="auto">
              <a:xfrm flipH="1" flipV="1">
                <a:off x="8536989" y="1618714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7" name="Group 1112"/>
            <p:cNvGrpSpPr>
              <a:grpSpLocks/>
            </p:cNvGrpSpPr>
            <p:nvPr/>
          </p:nvGrpSpPr>
          <p:grpSpPr bwMode="auto">
            <a:xfrm>
              <a:off x="7195275" y="2751878"/>
              <a:ext cx="418211" cy="189727"/>
              <a:chOff x="7913987" y="1515773"/>
              <a:chExt cx="625138" cy="276534"/>
            </a:xfrm>
          </p:grpSpPr>
          <p:sp>
            <p:nvSpPr>
              <p:cNvPr id="1291" name="Oval 1290"/>
              <p:cNvSpPr/>
              <p:nvPr/>
            </p:nvSpPr>
            <p:spPr bwMode="auto">
              <a:xfrm flipV="1">
                <a:off x="7915277" y="1593365"/>
                <a:ext cx="624093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 bwMode="auto">
              <a:xfrm>
                <a:off x="7912903" y="162113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3" name="Oval 1292"/>
              <p:cNvSpPr/>
              <p:nvPr/>
            </p:nvSpPr>
            <p:spPr bwMode="auto">
              <a:xfrm flipV="1">
                <a:off x="7912903" y="1514694"/>
                <a:ext cx="624095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4" name="Freeform 1293"/>
              <p:cNvSpPr/>
              <p:nvPr/>
            </p:nvSpPr>
            <p:spPr bwMode="auto">
              <a:xfrm>
                <a:off x="8071894" y="1579482"/>
                <a:ext cx="306114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5" name="Freeform 1294"/>
              <p:cNvSpPr/>
              <p:nvPr/>
            </p:nvSpPr>
            <p:spPr bwMode="auto">
              <a:xfrm>
                <a:off x="8041044" y="1554029"/>
                <a:ext cx="367813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6" name="Freeform 1295"/>
              <p:cNvSpPr/>
              <p:nvPr/>
            </p:nvSpPr>
            <p:spPr bwMode="auto">
              <a:xfrm>
                <a:off x="8283088" y="1614189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7" name="Freeform 1296"/>
              <p:cNvSpPr/>
              <p:nvPr/>
            </p:nvSpPr>
            <p:spPr bwMode="auto">
              <a:xfrm>
                <a:off x="8033926" y="1614189"/>
                <a:ext cx="135259" cy="6247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98" name="Straight Connector 1297"/>
              <p:cNvCxnSpPr>
                <a:endCxn id="1293" idx="2"/>
              </p:cNvCxnSpPr>
              <p:nvPr/>
            </p:nvCxnSpPr>
            <p:spPr bwMode="auto">
              <a:xfrm flipH="1" flipV="1">
                <a:off x="7912903" y="1614189"/>
                <a:ext cx="2374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Straight Connector 1298"/>
              <p:cNvCxnSpPr/>
              <p:nvPr/>
            </p:nvCxnSpPr>
            <p:spPr bwMode="auto">
              <a:xfrm flipH="1" flipV="1">
                <a:off x="8536998" y="161881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8" name="Group 1113"/>
            <p:cNvGrpSpPr>
              <a:grpSpLocks/>
            </p:cNvGrpSpPr>
            <p:nvPr/>
          </p:nvGrpSpPr>
          <p:grpSpPr bwMode="auto">
            <a:xfrm>
              <a:off x="7088975" y="3633334"/>
              <a:ext cx="418211" cy="189727"/>
              <a:chOff x="7913987" y="1515773"/>
              <a:chExt cx="625138" cy="276534"/>
            </a:xfrm>
          </p:grpSpPr>
          <p:sp>
            <p:nvSpPr>
              <p:cNvPr id="1282" name="Oval 1281"/>
              <p:cNvSpPr/>
              <p:nvPr/>
            </p:nvSpPr>
            <p:spPr bwMode="auto">
              <a:xfrm flipV="1">
                <a:off x="7915183" y="1595105"/>
                <a:ext cx="624095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 bwMode="auto">
              <a:xfrm>
                <a:off x="7912811" y="162287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4" name="Oval 1283"/>
              <p:cNvSpPr/>
              <p:nvPr/>
            </p:nvSpPr>
            <p:spPr bwMode="auto">
              <a:xfrm flipV="1">
                <a:off x="7912811" y="1516435"/>
                <a:ext cx="624093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5" name="Freeform 1284"/>
              <p:cNvSpPr/>
              <p:nvPr/>
            </p:nvSpPr>
            <p:spPr bwMode="auto">
              <a:xfrm>
                <a:off x="8071800" y="1581222"/>
                <a:ext cx="306115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6" name="Freeform 1285"/>
              <p:cNvSpPr/>
              <p:nvPr/>
            </p:nvSpPr>
            <p:spPr bwMode="auto">
              <a:xfrm>
                <a:off x="8040952" y="1555769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7" name="Freeform 1286"/>
              <p:cNvSpPr/>
              <p:nvPr/>
            </p:nvSpPr>
            <p:spPr bwMode="auto">
              <a:xfrm>
                <a:off x="8282996" y="161361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8" name="Freeform 1287"/>
              <p:cNvSpPr/>
              <p:nvPr/>
            </p:nvSpPr>
            <p:spPr bwMode="auto">
              <a:xfrm>
                <a:off x="8033832" y="1615929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9" name="Straight Connector 1288"/>
              <p:cNvCxnSpPr>
                <a:endCxn id="1284" idx="2"/>
              </p:cNvCxnSpPr>
              <p:nvPr/>
            </p:nvCxnSpPr>
            <p:spPr bwMode="auto">
              <a:xfrm flipH="1" flipV="1">
                <a:off x="7912811" y="1615929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Straight Connector 1289"/>
              <p:cNvCxnSpPr/>
              <p:nvPr/>
            </p:nvCxnSpPr>
            <p:spPr bwMode="auto">
              <a:xfrm flipH="1" flipV="1">
                <a:off x="8536904" y="161824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89" name="Group 1114"/>
            <p:cNvGrpSpPr>
              <a:grpSpLocks/>
            </p:cNvGrpSpPr>
            <p:nvPr/>
          </p:nvGrpSpPr>
          <p:grpSpPr bwMode="auto">
            <a:xfrm>
              <a:off x="7748699" y="3641266"/>
              <a:ext cx="418211" cy="189727"/>
              <a:chOff x="7913987" y="1515773"/>
              <a:chExt cx="625138" cy="276534"/>
            </a:xfrm>
          </p:grpSpPr>
          <p:sp>
            <p:nvSpPr>
              <p:cNvPr id="1273" name="Oval 1272"/>
              <p:cNvSpPr/>
              <p:nvPr/>
            </p:nvSpPr>
            <p:spPr bwMode="auto">
              <a:xfrm flipV="1">
                <a:off x="7916193" y="1595113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 bwMode="auto">
              <a:xfrm>
                <a:off x="7913821" y="1622879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5" name="Oval 1274"/>
              <p:cNvSpPr/>
              <p:nvPr/>
            </p:nvSpPr>
            <p:spPr bwMode="auto">
              <a:xfrm flipV="1">
                <a:off x="7913821" y="1516442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6" name="Freeform 1275"/>
              <p:cNvSpPr/>
              <p:nvPr/>
            </p:nvSpPr>
            <p:spPr bwMode="auto">
              <a:xfrm>
                <a:off x="8072810" y="1581230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7" name="Freeform 1276"/>
              <p:cNvSpPr/>
              <p:nvPr/>
            </p:nvSpPr>
            <p:spPr bwMode="auto">
              <a:xfrm>
                <a:off x="8041962" y="1555778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8" name="Freeform 1277"/>
              <p:cNvSpPr/>
              <p:nvPr/>
            </p:nvSpPr>
            <p:spPr bwMode="auto">
              <a:xfrm>
                <a:off x="8284006" y="1613623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9" name="Freeform 1278"/>
              <p:cNvSpPr/>
              <p:nvPr/>
            </p:nvSpPr>
            <p:spPr bwMode="auto">
              <a:xfrm>
                <a:off x="8034842" y="1615938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0" name="Straight Connector 1279"/>
              <p:cNvCxnSpPr>
                <a:endCxn id="1275" idx="2"/>
              </p:cNvCxnSpPr>
              <p:nvPr/>
            </p:nvCxnSpPr>
            <p:spPr bwMode="auto">
              <a:xfrm flipH="1" flipV="1">
                <a:off x="7913821" y="1615938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Straight Connector 1280"/>
              <p:cNvCxnSpPr/>
              <p:nvPr/>
            </p:nvCxnSpPr>
            <p:spPr bwMode="auto">
              <a:xfrm flipH="1" flipV="1">
                <a:off x="8537914" y="1618251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90" name="Group 1115"/>
            <p:cNvGrpSpPr>
              <a:grpSpLocks/>
            </p:cNvGrpSpPr>
            <p:nvPr/>
          </p:nvGrpSpPr>
          <p:grpSpPr bwMode="auto">
            <a:xfrm>
              <a:off x="7440813" y="3924693"/>
              <a:ext cx="418211" cy="189727"/>
              <a:chOff x="7913987" y="1515773"/>
              <a:chExt cx="625138" cy="276534"/>
            </a:xfrm>
          </p:grpSpPr>
          <p:sp>
            <p:nvSpPr>
              <p:cNvPr id="1264" name="Oval 1263"/>
              <p:cNvSpPr/>
              <p:nvPr/>
            </p:nvSpPr>
            <p:spPr bwMode="auto">
              <a:xfrm flipV="1">
                <a:off x="7916060" y="1593871"/>
                <a:ext cx="624095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 bwMode="auto">
              <a:xfrm>
                <a:off x="7913688" y="1621637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6" name="Oval 1265"/>
              <p:cNvSpPr/>
              <p:nvPr/>
            </p:nvSpPr>
            <p:spPr bwMode="auto">
              <a:xfrm flipV="1">
                <a:off x="7913688" y="1515200"/>
                <a:ext cx="624093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7" name="Freeform 1266"/>
              <p:cNvSpPr/>
              <p:nvPr/>
            </p:nvSpPr>
            <p:spPr bwMode="auto">
              <a:xfrm>
                <a:off x="8072677" y="1579988"/>
                <a:ext cx="306115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8" name="Freeform 1267"/>
              <p:cNvSpPr/>
              <p:nvPr/>
            </p:nvSpPr>
            <p:spPr bwMode="auto">
              <a:xfrm>
                <a:off x="8041829" y="1554536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9" name="Freeform 1268"/>
              <p:cNvSpPr/>
              <p:nvPr/>
            </p:nvSpPr>
            <p:spPr bwMode="auto">
              <a:xfrm>
                <a:off x="8283873" y="161469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0" name="Freeform 1269"/>
              <p:cNvSpPr/>
              <p:nvPr/>
            </p:nvSpPr>
            <p:spPr bwMode="auto">
              <a:xfrm>
                <a:off x="8034709" y="1614696"/>
                <a:ext cx="135261" cy="6247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71" name="Straight Connector 1270"/>
              <p:cNvCxnSpPr>
                <a:endCxn id="1266" idx="2"/>
              </p:cNvCxnSpPr>
              <p:nvPr/>
            </p:nvCxnSpPr>
            <p:spPr bwMode="auto">
              <a:xfrm flipH="1" flipV="1">
                <a:off x="7913688" y="1614696"/>
                <a:ext cx="2372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/>
              <p:cNvCxnSpPr/>
              <p:nvPr/>
            </p:nvCxnSpPr>
            <p:spPr bwMode="auto">
              <a:xfrm flipH="1" flipV="1">
                <a:off x="8537781" y="161932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791" name="Line 421"/>
            <p:cNvSpPr>
              <a:spLocks noChangeShapeType="1"/>
            </p:cNvSpPr>
            <p:nvPr/>
          </p:nvSpPr>
          <p:spPr bwMode="auto">
            <a:xfrm>
              <a:off x="7396163" y="3813175"/>
              <a:ext cx="163512" cy="120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2" name="Line 422"/>
            <p:cNvSpPr>
              <a:spLocks noChangeShapeType="1"/>
            </p:cNvSpPr>
            <p:nvPr/>
          </p:nvSpPr>
          <p:spPr bwMode="auto">
            <a:xfrm>
              <a:off x="7493000" y="3733800"/>
              <a:ext cx="27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3" name="Line 423"/>
            <p:cNvSpPr>
              <a:spLocks noChangeShapeType="1"/>
            </p:cNvSpPr>
            <p:nvPr/>
          </p:nvSpPr>
          <p:spPr bwMode="auto">
            <a:xfrm flipV="1">
              <a:off x="7729538" y="3819525"/>
              <a:ext cx="134937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4" name="Line 444"/>
            <p:cNvSpPr>
              <a:spLocks noChangeShapeType="1"/>
            </p:cNvSpPr>
            <p:nvPr/>
          </p:nvSpPr>
          <p:spPr bwMode="auto">
            <a:xfrm flipV="1">
              <a:off x="7577138" y="2492375"/>
              <a:ext cx="123825" cy="87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5" name="Line 445"/>
            <p:cNvSpPr>
              <a:spLocks noChangeShapeType="1"/>
            </p:cNvSpPr>
            <p:nvPr/>
          </p:nvSpPr>
          <p:spPr bwMode="auto">
            <a:xfrm>
              <a:off x="7405688" y="2665413"/>
              <a:ext cx="0" cy="8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6" name="Line 446"/>
            <p:cNvSpPr>
              <a:spLocks noChangeShapeType="1"/>
            </p:cNvSpPr>
            <p:nvPr/>
          </p:nvSpPr>
          <p:spPr bwMode="auto">
            <a:xfrm flipV="1">
              <a:off x="7577138" y="2562225"/>
              <a:ext cx="2635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7" name="Line 447"/>
            <p:cNvSpPr>
              <a:spLocks noChangeShapeType="1"/>
            </p:cNvSpPr>
            <p:nvPr/>
          </p:nvSpPr>
          <p:spPr bwMode="auto">
            <a:xfrm>
              <a:off x="7942263" y="2560638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8" name="Line 448"/>
            <p:cNvSpPr>
              <a:spLocks noChangeShapeType="1"/>
            </p:cNvSpPr>
            <p:nvPr/>
          </p:nvSpPr>
          <p:spPr bwMode="auto">
            <a:xfrm>
              <a:off x="7596188" y="2867025"/>
              <a:ext cx="188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99" name="Line 450"/>
            <p:cNvSpPr>
              <a:spLocks noChangeShapeType="1"/>
            </p:cNvSpPr>
            <p:nvPr/>
          </p:nvSpPr>
          <p:spPr bwMode="auto">
            <a:xfrm>
              <a:off x="8150225" y="2857500"/>
              <a:ext cx="17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0" name="Line 451"/>
            <p:cNvSpPr>
              <a:spLocks noChangeShapeType="1"/>
            </p:cNvSpPr>
            <p:nvPr/>
          </p:nvSpPr>
          <p:spPr bwMode="auto">
            <a:xfrm flipH="1">
              <a:off x="7296150" y="2933700"/>
              <a:ext cx="98425" cy="704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1" name="Line 452"/>
            <p:cNvSpPr>
              <a:spLocks noChangeShapeType="1"/>
            </p:cNvSpPr>
            <p:nvPr/>
          </p:nvSpPr>
          <p:spPr bwMode="auto">
            <a:xfrm flipH="1">
              <a:off x="7888288" y="2933700"/>
              <a:ext cx="111125" cy="727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02" name="Line 541"/>
            <p:cNvSpPr>
              <a:spLocks noChangeShapeType="1"/>
            </p:cNvSpPr>
            <p:nvPr/>
          </p:nvSpPr>
          <p:spPr bwMode="auto">
            <a:xfrm flipV="1">
              <a:off x="7272338" y="4075113"/>
              <a:ext cx="227012" cy="436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803" name="Group 665"/>
            <p:cNvGrpSpPr>
              <a:grpSpLocks/>
            </p:cNvGrpSpPr>
            <p:nvPr/>
          </p:nvGrpSpPr>
          <p:grpSpPr bwMode="auto">
            <a:xfrm>
              <a:off x="7689850" y="2395538"/>
              <a:ext cx="390525" cy="169862"/>
              <a:chOff x="4650" y="1129"/>
              <a:chExt cx="246" cy="95"/>
            </a:xfrm>
          </p:grpSpPr>
          <p:sp>
            <p:nvSpPr>
              <p:cNvPr id="27930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31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32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933" name="Group 65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936" name="Freeform 66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7" name="Freeform 66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34" name="Line 66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" name="Line 66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804" name="Group 675"/>
            <p:cNvGrpSpPr>
              <a:grpSpLocks/>
            </p:cNvGrpSpPr>
            <p:nvPr/>
          </p:nvGrpSpPr>
          <p:grpSpPr bwMode="auto">
            <a:xfrm>
              <a:off x="7204075" y="2493963"/>
              <a:ext cx="390525" cy="169862"/>
              <a:chOff x="4650" y="1129"/>
              <a:chExt cx="246" cy="95"/>
            </a:xfrm>
          </p:grpSpPr>
          <p:sp>
            <p:nvSpPr>
              <p:cNvPr id="2792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2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2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925" name="Group 67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928" name="Freeform 68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29" name="Freeform 68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26" name="Line 68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7" name="Line 68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805" name="Group 684"/>
            <p:cNvGrpSpPr>
              <a:grpSpLocks/>
            </p:cNvGrpSpPr>
            <p:nvPr/>
          </p:nvGrpSpPr>
          <p:grpSpPr bwMode="auto">
            <a:xfrm>
              <a:off x="7215188" y="2757488"/>
              <a:ext cx="390525" cy="169862"/>
              <a:chOff x="4650" y="1129"/>
              <a:chExt cx="246" cy="95"/>
            </a:xfrm>
          </p:grpSpPr>
          <p:sp>
            <p:nvSpPr>
              <p:cNvPr id="2791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1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1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917" name="Group 68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920" name="Freeform 68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21" name="Freeform 69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18" name="Line 69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9" name="Line 69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806" name="Line 693"/>
            <p:cNvSpPr>
              <a:spLocks noChangeShapeType="1"/>
            </p:cNvSpPr>
            <p:nvPr/>
          </p:nvSpPr>
          <p:spPr bwMode="auto">
            <a:xfrm>
              <a:off x="8345488" y="2855913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807" name="Group 694"/>
            <p:cNvGrpSpPr>
              <a:grpSpLocks/>
            </p:cNvGrpSpPr>
            <p:nvPr/>
          </p:nvGrpSpPr>
          <p:grpSpPr bwMode="auto">
            <a:xfrm>
              <a:off x="7400925" y="3911600"/>
              <a:ext cx="485775" cy="203200"/>
              <a:chOff x="4650" y="1129"/>
              <a:chExt cx="246" cy="95"/>
            </a:xfrm>
          </p:grpSpPr>
          <p:sp>
            <p:nvSpPr>
              <p:cNvPr id="27906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07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08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909" name="Group 69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912" name="Freeform 69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3" name="Freeform 70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10" name="Line 70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1" name="Line 70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808" name="Group 712"/>
            <p:cNvGrpSpPr>
              <a:grpSpLocks/>
            </p:cNvGrpSpPr>
            <p:nvPr/>
          </p:nvGrpSpPr>
          <p:grpSpPr bwMode="auto">
            <a:xfrm>
              <a:off x="7081838" y="3630613"/>
              <a:ext cx="485775" cy="203200"/>
              <a:chOff x="4650" y="1129"/>
              <a:chExt cx="246" cy="95"/>
            </a:xfrm>
          </p:grpSpPr>
          <p:sp>
            <p:nvSpPr>
              <p:cNvPr id="2789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89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90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901" name="Group 7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904" name="Freeform 7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05" name="Freeform 7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902" name="Line 7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3" name="Line 7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809" name="Group 721"/>
            <p:cNvGrpSpPr>
              <a:grpSpLocks/>
            </p:cNvGrpSpPr>
            <p:nvPr/>
          </p:nvGrpSpPr>
          <p:grpSpPr bwMode="auto">
            <a:xfrm>
              <a:off x="7743825" y="3643313"/>
              <a:ext cx="485775" cy="203200"/>
              <a:chOff x="4650" y="1129"/>
              <a:chExt cx="246" cy="95"/>
            </a:xfrm>
          </p:grpSpPr>
          <p:sp>
            <p:nvSpPr>
              <p:cNvPr id="27890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891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7892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7893" name="Group 725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7896" name="Freeform 7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97" name="Freeform 7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894" name="Line 728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5" name="Line 729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810" name="Text Box 580"/>
            <p:cNvSpPr txBox="1">
              <a:spLocks noChangeArrowheads="1"/>
            </p:cNvSpPr>
            <p:nvPr/>
          </p:nvSpPr>
          <p:spPr bwMode="auto">
            <a:xfrm>
              <a:off x="5957888" y="1384300"/>
              <a:ext cx="1549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mobile network</a:t>
              </a:r>
            </a:p>
          </p:txBody>
        </p:sp>
        <p:sp>
          <p:nvSpPr>
            <p:cNvPr id="27811" name="Text Box 580"/>
            <p:cNvSpPr txBox="1">
              <a:spLocks noChangeArrowheads="1"/>
            </p:cNvSpPr>
            <p:nvPr/>
          </p:nvSpPr>
          <p:spPr bwMode="auto">
            <a:xfrm>
              <a:off x="7561263" y="2071688"/>
              <a:ext cx="1108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global ISP</a:t>
              </a:r>
            </a:p>
          </p:txBody>
        </p:sp>
        <p:sp>
          <p:nvSpPr>
            <p:cNvPr id="27812" name="Text Box 580"/>
            <p:cNvSpPr txBox="1">
              <a:spLocks noChangeArrowheads="1"/>
            </p:cNvSpPr>
            <p:nvPr/>
          </p:nvSpPr>
          <p:spPr bwMode="auto">
            <a:xfrm>
              <a:off x="7337425" y="3298825"/>
              <a:ext cx="1289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regional ISP</a:t>
              </a:r>
            </a:p>
          </p:txBody>
        </p:sp>
        <p:sp>
          <p:nvSpPr>
            <p:cNvPr id="27813" name="Text Box 580"/>
            <p:cNvSpPr txBox="1">
              <a:spLocks noChangeArrowheads="1"/>
            </p:cNvSpPr>
            <p:nvPr/>
          </p:nvSpPr>
          <p:spPr bwMode="auto">
            <a:xfrm>
              <a:off x="6324600" y="2963863"/>
              <a:ext cx="89535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/>
                <a:t>home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/>
                <a:t>network</a:t>
              </a:r>
            </a:p>
          </p:txBody>
        </p:sp>
        <p:sp>
          <p:nvSpPr>
            <p:cNvPr id="27814" name="Text Box 580"/>
            <p:cNvSpPr txBox="1">
              <a:spLocks noChangeArrowheads="1"/>
            </p:cNvSpPr>
            <p:nvPr/>
          </p:nvSpPr>
          <p:spPr bwMode="auto">
            <a:xfrm>
              <a:off x="5584825" y="5645150"/>
              <a:ext cx="12954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/>
                <a:t>institutional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/>
                <a:t>       network</a:t>
              </a:r>
            </a:p>
          </p:txBody>
        </p:sp>
        <p:pic>
          <p:nvPicPr>
            <p:cNvPr id="27815" name="Picture 269" descr="cell_tower_radiation copy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49" y="1803400"/>
              <a:ext cx="518463" cy="41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816" name="Group 347"/>
            <p:cNvGrpSpPr>
              <a:grpSpLocks/>
            </p:cNvGrpSpPr>
            <p:nvPr/>
          </p:nvGrpSpPr>
          <p:grpSpPr bwMode="auto">
            <a:xfrm>
              <a:off x="7077272" y="3621727"/>
              <a:ext cx="493804" cy="228319"/>
              <a:chOff x="1871277" y="1576300"/>
              <a:chExt cx="1128371" cy="437861"/>
            </a:xfrm>
          </p:grpSpPr>
          <p:sp>
            <p:nvSpPr>
              <p:cNvPr id="1207" name="Oval 1206"/>
              <p:cNvSpPr/>
              <p:nvPr/>
            </p:nvSpPr>
            <p:spPr bwMode="auto">
              <a:xfrm flipV="1">
                <a:off x="1874456" y="1693807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 bwMode="auto">
              <a:xfrm>
                <a:off x="1870827" y="1739475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9" name="Oval 1208"/>
              <p:cNvSpPr/>
              <p:nvPr/>
            </p:nvSpPr>
            <p:spPr bwMode="auto">
              <a:xfrm flipV="1">
                <a:off x="1870827" y="1575075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10" name="Freeform 1209"/>
              <p:cNvSpPr/>
              <p:nvPr/>
            </p:nvSpPr>
            <p:spPr bwMode="auto">
              <a:xfrm>
                <a:off x="2157403" y="1672497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1" name="Freeform 1210"/>
              <p:cNvSpPr/>
              <p:nvPr/>
            </p:nvSpPr>
            <p:spPr bwMode="auto">
              <a:xfrm>
                <a:off x="2102989" y="1632918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2" name="Freeform 1211"/>
              <p:cNvSpPr/>
              <p:nvPr/>
            </p:nvSpPr>
            <p:spPr bwMode="auto">
              <a:xfrm>
                <a:off x="2534666" y="1727297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3" name="Freeform 1212"/>
              <p:cNvSpPr/>
              <p:nvPr/>
            </p:nvSpPr>
            <p:spPr bwMode="auto">
              <a:xfrm>
                <a:off x="2088479" y="1730340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14" name="Straight Connector 1213"/>
              <p:cNvCxnSpPr>
                <a:endCxn id="1209" idx="2"/>
              </p:cNvCxnSpPr>
              <p:nvPr/>
            </p:nvCxnSpPr>
            <p:spPr bwMode="auto">
              <a:xfrm flipH="1" flipV="1">
                <a:off x="1870827" y="1736429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Straight Connector 1214"/>
              <p:cNvCxnSpPr/>
              <p:nvPr/>
            </p:nvCxnSpPr>
            <p:spPr bwMode="auto">
              <a:xfrm flipH="1" flipV="1">
                <a:off x="2995361" y="1733386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17" name="Group 347"/>
            <p:cNvGrpSpPr>
              <a:grpSpLocks/>
            </p:cNvGrpSpPr>
            <p:nvPr/>
          </p:nvGrpSpPr>
          <p:grpSpPr bwMode="auto">
            <a:xfrm>
              <a:off x="7733157" y="3638864"/>
              <a:ext cx="493804" cy="228319"/>
              <a:chOff x="1871277" y="1576300"/>
              <a:chExt cx="1128371" cy="437861"/>
            </a:xfrm>
          </p:grpSpPr>
          <p:sp>
            <p:nvSpPr>
              <p:cNvPr id="1198" name="Oval 1197"/>
              <p:cNvSpPr/>
              <p:nvPr/>
            </p:nvSpPr>
            <p:spPr bwMode="auto">
              <a:xfrm flipV="1">
                <a:off x="1873889" y="1694432"/>
                <a:ext cx="1124534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 bwMode="auto">
              <a:xfrm>
                <a:off x="1870262" y="1740098"/>
                <a:ext cx="1128161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0" name="Oval 1199"/>
              <p:cNvSpPr/>
              <p:nvPr/>
            </p:nvSpPr>
            <p:spPr bwMode="auto">
              <a:xfrm flipV="1">
                <a:off x="1870262" y="1575698"/>
                <a:ext cx="1124534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1" name="Freeform 1200"/>
              <p:cNvSpPr/>
              <p:nvPr/>
            </p:nvSpPr>
            <p:spPr bwMode="auto">
              <a:xfrm>
                <a:off x="2156836" y="1673120"/>
                <a:ext cx="551385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2" name="Freeform 1201"/>
              <p:cNvSpPr/>
              <p:nvPr/>
            </p:nvSpPr>
            <p:spPr bwMode="auto">
              <a:xfrm>
                <a:off x="2102424" y="1633543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3" name="Freeform 1202"/>
              <p:cNvSpPr/>
              <p:nvPr/>
            </p:nvSpPr>
            <p:spPr bwMode="auto">
              <a:xfrm>
                <a:off x="2534099" y="1727920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4" name="Freeform 1203"/>
              <p:cNvSpPr/>
              <p:nvPr/>
            </p:nvSpPr>
            <p:spPr bwMode="auto">
              <a:xfrm>
                <a:off x="2087914" y="1730965"/>
                <a:ext cx="243043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05" name="Straight Connector 1204"/>
              <p:cNvCxnSpPr>
                <a:endCxn id="1200" idx="2"/>
              </p:cNvCxnSpPr>
              <p:nvPr/>
            </p:nvCxnSpPr>
            <p:spPr bwMode="auto">
              <a:xfrm flipH="1" flipV="1">
                <a:off x="1870262" y="1737054"/>
                <a:ext cx="3626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/>
              <p:cNvCxnSpPr/>
              <p:nvPr/>
            </p:nvCxnSpPr>
            <p:spPr bwMode="auto">
              <a:xfrm flipH="1" flipV="1">
                <a:off x="2994797" y="1734009"/>
                <a:ext cx="3626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18" name="Group 347"/>
            <p:cNvGrpSpPr>
              <a:grpSpLocks/>
            </p:cNvGrpSpPr>
            <p:nvPr/>
          </p:nvGrpSpPr>
          <p:grpSpPr bwMode="auto">
            <a:xfrm>
              <a:off x="7397100" y="3903983"/>
              <a:ext cx="493804" cy="228319"/>
              <a:chOff x="1871277" y="1576300"/>
              <a:chExt cx="1128371" cy="437861"/>
            </a:xfrm>
          </p:grpSpPr>
          <p:sp>
            <p:nvSpPr>
              <p:cNvPr id="1189" name="Oval 1188"/>
              <p:cNvSpPr/>
              <p:nvPr/>
            </p:nvSpPr>
            <p:spPr bwMode="auto">
              <a:xfrm flipV="1">
                <a:off x="1876391" y="1694419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 bwMode="auto">
              <a:xfrm>
                <a:off x="1872762" y="1740086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1" name="Oval 1190"/>
              <p:cNvSpPr/>
              <p:nvPr/>
            </p:nvSpPr>
            <p:spPr bwMode="auto">
              <a:xfrm flipV="1">
                <a:off x="1872762" y="1575686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2" name="Freeform 1191"/>
              <p:cNvSpPr/>
              <p:nvPr/>
            </p:nvSpPr>
            <p:spPr bwMode="auto">
              <a:xfrm>
                <a:off x="2159338" y="1673109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3" name="Freeform 1192"/>
              <p:cNvSpPr/>
              <p:nvPr/>
            </p:nvSpPr>
            <p:spPr bwMode="auto">
              <a:xfrm>
                <a:off x="2104924" y="1633530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4" name="Freeform 1193"/>
              <p:cNvSpPr/>
              <p:nvPr/>
            </p:nvSpPr>
            <p:spPr bwMode="auto">
              <a:xfrm>
                <a:off x="2536601" y="1727909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5" name="Freeform 1194"/>
              <p:cNvSpPr/>
              <p:nvPr/>
            </p:nvSpPr>
            <p:spPr bwMode="auto">
              <a:xfrm>
                <a:off x="2090414" y="1730952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96" name="Straight Connector 1195"/>
              <p:cNvCxnSpPr>
                <a:endCxn id="1191" idx="2"/>
              </p:cNvCxnSpPr>
              <p:nvPr/>
            </p:nvCxnSpPr>
            <p:spPr bwMode="auto">
              <a:xfrm flipH="1" flipV="1">
                <a:off x="1872762" y="1737041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/>
              <p:cNvCxnSpPr/>
              <p:nvPr/>
            </p:nvCxnSpPr>
            <p:spPr bwMode="auto">
              <a:xfrm flipH="1" flipV="1">
                <a:off x="2997297" y="1733997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19" name="Group 347"/>
            <p:cNvGrpSpPr>
              <a:grpSpLocks/>
            </p:cNvGrpSpPr>
            <p:nvPr/>
          </p:nvGrpSpPr>
          <p:grpSpPr bwMode="auto">
            <a:xfrm>
              <a:off x="7195340" y="2756360"/>
              <a:ext cx="413310" cy="196874"/>
              <a:chOff x="1871277" y="1576300"/>
              <a:chExt cx="1128371" cy="437861"/>
            </a:xfrm>
          </p:grpSpPr>
          <p:sp>
            <p:nvSpPr>
              <p:cNvPr id="1180" name="Oval 1179"/>
              <p:cNvSpPr/>
              <p:nvPr/>
            </p:nvSpPr>
            <p:spPr bwMode="auto">
              <a:xfrm flipV="1">
                <a:off x="1873456" y="1695321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 bwMode="auto">
              <a:xfrm>
                <a:off x="1869120" y="1737689"/>
                <a:ext cx="1131178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2" name="Oval 1181"/>
              <p:cNvSpPr/>
              <p:nvPr/>
            </p:nvSpPr>
            <p:spPr bwMode="auto">
              <a:xfrm flipV="1">
                <a:off x="1869120" y="1575277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3" name="Freeform 1182"/>
              <p:cNvSpPr/>
              <p:nvPr/>
            </p:nvSpPr>
            <p:spPr bwMode="auto">
              <a:xfrm>
                <a:off x="2159500" y="1670607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4" name="Freeform 1183"/>
              <p:cNvSpPr/>
              <p:nvPr/>
            </p:nvSpPr>
            <p:spPr bwMode="auto">
              <a:xfrm>
                <a:off x="2103157" y="1631768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5" name="Freeform 1184"/>
              <p:cNvSpPr/>
              <p:nvPr/>
            </p:nvSpPr>
            <p:spPr bwMode="auto">
              <a:xfrm>
                <a:off x="2536558" y="1727098"/>
                <a:ext cx="242704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6" name="Freeform 1185"/>
              <p:cNvSpPr/>
              <p:nvPr/>
            </p:nvSpPr>
            <p:spPr bwMode="auto">
              <a:xfrm>
                <a:off x="2090156" y="1730628"/>
                <a:ext cx="238369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87" name="Straight Connector 1186"/>
              <p:cNvCxnSpPr>
                <a:endCxn id="1182" idx="2"/>
              </p:cNvCxnSpPr>
              <p:nvPr/>
            </p:nvCxnSpPr>
            <p:spPr bwMode="auto">
              <a:xfrm flipH="1" flipV="1">
                <a:off x="1869120" y="1737689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Straight Connector 1187"/>
              <p:cNvCxnSpPr/>
              <p:nvPr/>
            </p:nvCxnSpPr>
            <p:spPr bwMode="auto">
              <a:xfrm flipH="1" flipV="1">
                <a:off x="2995962" y="1734160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20" name="Group 347"/>
            <p:cNvGrpSpPr>
              <a:grpSpLocks/>
            </p:cNvGrpSpPr>
            <p:nvPr/>
          </p:nvGrpSpPr>
          <p:grpSpPr bwMode="auto">
            <a:xfrm>
              <a:off x="7677419" y="2378982"/>
              <a:ext cx="413310" cy="196874"/>
              <a:chOff x="1871277" y="1576300"/>
              <a:chExt cx="1128371" cy="437861"/>
            </a:xfrm>
          </p:grpSpPr>
          <p:sp>
            <p:nvSpPr>
              <p:cNvPr id="1171" name="Oval 1170"/>
              <p:cNvSpPr/>
              <p:nvPr/>
            </p:nvSpPr>
            <p:spPr bwMode="auto">
              <a:xfrm flipV="1">
                <a:off x="1874878" y="1697859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 bwMode="auto">
              <a:xfrm>
                <a:off x="1870543" y="1740227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3" name="Oval 1172"/>
              <p:cNvSpPr/>
              <p:nvPr/>
            </p:nvSpPr>
            <p:spPr bwMode="auto">
              <a:xfrm flipV="1">
                <a:off x="1870543" y="1577815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4" name="Freeform 1173"/>
              <p:cNvSpPr/>
              <p:nvPr/>
            </p:nvSpPr>
            <p:spPr bwMode="auto">
              <a:xfrm>
                <a:off x="2160923" y="1673143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5" name="Freeform 1174"/>
              <p:cNvSpPr/>
              <p:nvPr/>
            </p:nvSpPr>
            <p:spPr bwMode="auto">
              <a:xfrm>
                <a:off x="2104579" y="1634306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6" name="Freeform 1175"/>
              <p:cNvSpPr/>
              <p:nvPr/>
            </p:nvSpPr>
            <p:spPr bwMode="auto">
              <a:xfrm>
                <a:off x="2537980" y="1729634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7" name="Freeform 1176"/>
              <p:cNvSpPr/>
              <p:nvPr/>
            </p:nvSpPr>
            <p:spPr bwMode="auto">
              <a:xfrm>
                <a:off x="2091578" y="1733166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78" name="Straight Connector 1177"/>
              <p:cNvCxnSpPr>
                <a:endCxn id="1173" idx="2"/>
              </p:cNvCxnSpPr>
              <p:nvPr/>
            </p:nvCxnSpPr>
            <p:spPr bwMode="auto">
              <a:xfrm flipH="1" flipV="1">
                <a:off x="1870543" y="1740227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Straight Connector 1178"/>
              <p:cNvCxnSpPr/>
              <p:nvPr/>
            </p:nvCxnSpPr>
            <p:spPr bwMode="auto">
              <a:xfrm flipH="1" flipV="1">
                <a:off x="2997385" y="1736695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21" name="Group 347"/>
            <p:cNvGrpSpPr>
              <a:grpSpLocks/>
            </p:cNvGrpSpPr>
            <p:nvPr/>
          </p:nvGrpSpPr>
          <p:grpSpPr bwMode="auto">
            <a:xfrm>
              <a:off x="7186342" y="2486295"/>
              <a:ext cx="413310" cy="196874"/>
              <a:chOff x="1871277" y="1576300"/>
              <a:chExt cx="1128371" cy="437861"/>
            </a:xfrm>
          </p:grpSpPr>
          <p:sp>
            <p:nvSpPr>
              <p:cNvPr id="1162" name="Oval 1161"/>
              <p:cNvSpPr/>
              <p:nvPr/>
            </p:nvSpPr>
            <p:spPr bwMode="auto">
              <a:xfrm flipV="1">
                <a:off x="1876349" y="1695744"/>
                <a:ext cx="1122510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 bwMode="auto">
              <a:xfrm>
                <a:off x="1872017" y="1738112"/>
                <a:ext cx="1126842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4" name="Oval 1163"/>
              <p:cNvSpPr/>
              <p:nvPr/>
            </p:nvSpPr>
            <p:spPr bwMode="auto">
              <a:xfrm flipV="1">
                <a:off x="1872017" y="1575700"/>
                <a:ext cx="1122507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5" name="Freeform 1164"/>
              <p:cNvSpPr/>
              <p:nvPr/>
            </p:nvSpPr>
            <p:spPr bwMode="auto">
              <a:xfrm>
                <a:off x="2158061" y="1671030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6" name="Freeform 1165"/>
              <p:cNvSpPr/>
              <p:nvPr/>
            </p:nvSpPr>
            <p:spPr bwMode="auto">
              <a:xfrm>
                <a:off x="2101718" y="1632191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7" name="Freeform 1166"/>
              <p:cNvSpPr/>
              <p:nvPr/>
            </p:nvSpPr>
            <p:spPr bwMode="auto">
              <a:xfrm>
                <a:off x="2535119" y="1727521"/>
                <a:ext cx="247040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8" name="Freeform 1167"/>
              <p:cNvSpPr/>
              <p:nvPr/>
            </p:nvSpPr>
            <p:spPr bwMode="auto">
              <a:xfrm>
                <a:off x="2088717" y="1731051"/>
                <a:ext cx="242704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69" name="Straight Connector 1168"/>
              <p:cNvCxnSpPr>
                <a:endCxn id="1164" idx="2"/>
              </p:cNvCxnSpPr>
              <p:nvPr/>
            </p:nvCxnSpPr>
            <p:spPr bwMode="auto">
              <a:xfrm flipH="1" flipV="1">
                <a:off x="1872017" y="1738112"/>
                <a:ext cx="4333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Straight Connector 1169"/>
              <p:cNvCxnSpPr/>
              <p:nvPr/>
            </p:nvCxnSpPr>
            <p:spPr bwMode="auto">
              <a:xfrm flipH="1" flipV="1">
                <a:off x="2994524" y="1734582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22" name="Group 347"/>
            <p:cNvGrpSpPr>
              <a:grpSpLocks/>
            </p:cNvGrpSpPr>
            <p:nvPr/>
          </p:nvGrpSpPr>
          <p:grpSpPr bwMode="auto">
            <a:xfrm>
              <a:off x="7750914" y="2756819"/>
              <a:ext cx="413310" cy="196874"/>
              <a:chOff x="1871277" y="1576300"/>
              <a:chExt cx="1128371" cy="437861"/>
            </a:xfrm>
          </p:grpSpPr>
          <p:sp>
            <p:nvSpPr>
              <p:cNvPr id="1153" name="Oval 1152"/>
              <p:cNvSpPr/>
              <p:nvPr/>
            </p:nvSpPr>
            <p:spPr bwMode="auto">
              <a:xfrm flipV="1">
                <a:off x="1873595" y="1697832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 bwMode="auto">
              <a:xfrm>
                <a:off x="1869259" y="1740200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5" name="Oval 1154"/>
              <p:cNvSpPr/>
              <p:nvPr/>
            </p:nvSpPr>
            <p:spPr bwMode="auto">
              <a:xfrm flipV="1">
                <a:off x="1869259" y="1577788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56" name="Freeform 1155"/>
              <p:cNvSpPr/>
              <p:nvPr/>
            </p:nvSpPr>
            <p:spPr bwMode="auto">
              <a:xfrm>
                <a:off x="2159639" y="1673116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7" name="Freeform 1156"/>
              <p:cNvSpPr/>
              <p:nvPr/>
            </p:nvSpPr>
            <p:spPr bwMode="auto">
              <a:xfrm>
                <a:off x="2103296" y="1634279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8" name="Freeform 1157"/>
              <p:cNvSpPr/>
              <p:nvPr/>
            </p:nvSpPr>
            <p:spPr bwMode="auto">
              <a:xfrm>
                <a:off x="2536697" y="1729607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9" name="Freeform 1158"/>
              <p:cNvSpPr/>
              <p:nvPr/>
            </p:nvSpPr>
            <p:spPr bwMode="auto">
              <a:xfrm>
                <a:off x="2090295" y="1733139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60" name="Straight Connector 1159"/>
              <p:cNvCxnSpPr>
                <a:endCxn id="1155" idx="2"/>
              </p:cNvCxnSpPr>
              <p:nvPr/>
            </p:nvCxnSpPr>
            <p:spPr bwMode="auto">
              <a:xfrm flipH="1" flipV="1">
                <a:off x="1869259" y="1740200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Straight Connector 1160"/>
              <p:cNvCxnSpPr/>
              <p:nvPr/>
            </p:nvCxnSpPr>
            <p:spPr bwMode="auto">
              <a:xfrm flipH="1" flipV="1">
                <a:off x="2996102" y="1736669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823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100" y="309515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24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951" y="5490536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25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711" y="543869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26" name="Picture 934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052" y="5017186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094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505B1-3617-4C5D-79BE-A4388C53511F}"/>
              </a:ext>
            </a:extLst>
          </p:cNvPr>
          <p:cNvSpPr/>
          <p:nvPr/>
        </p:nvSpPr>
        <p:spPr>
          <a:xfrm>
            <a:off x="0" y="2861953"/>
            <a:ext cx="9144000" cy="11519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9D612-B9BD-6291-6EC6-14186EA3984A}"/>
              </a:ext>
            </a:extLst>
          </p:cNvPr>
          <p:cNvSpPr txBox="1"/>
          <p:nvPr/>
        </p:nvSpPr>
        <p:spPr>
          <a:xfrm>
            <a:off x="1034143" y="3105834"/>
            <a:ext cx="707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Circuit-Switching / Packet-Switching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14CE21-88CC-0E70-FAB4-2202890CBF6E}"/>
              </a:ext>
            </a:extLst>
          </p:cNvPr>
          <p:cNvSpPr txBox="1"/>
          <p:nvPr/>
        </p:nvSpPr>
        <p:spPr>
          <a:xfrm>
            <a:off x="0" y="1678184"/>
            <a:ext cx="9144000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connect computers in a network?</a:t>
            </a:r>
          </a:p>
        </p:txBody>
      </p:sp>
    </p:spTree>
    <p:extLst>
      <p:ext uri="{BB962C8B-B14F-4D97-AF65-F5344CB8AC3E}">
        <p14:creationId xmlns:p14="http://schemas.microsoft.com/office/powerpoint/2010/main" val="421399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11FB34-628B-6A42-9E10-34230F67FB46}"/>
              </a:ext>
            </a:extLst>
          </p:cNvPr>
          <p:cNvCxnSpPr/>
          <p:nvPr/>
        </p:nvCxnSpPr>
        <p:spPr>
          <a:xfrm>
            <a:off x="2120900" y="3429000"/>
            <a:ext cx="51435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4F0D0-4D18-344E-BE65-F0261512B53C}"/>
              </a:ext>
            </a:extLst>
          </p:cNvPr>
          <p:cNvSpPr txBox="1"/>
          <p:nvPr/>
        </p:nvSpPr>
        <p:spPr>
          <a:xfrm>
            <a:off x="3159918" y="5696571"/>
            <a:ext cx="3065463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Point-to-point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88F2C-D2F4-414B-9F8D-C193AA12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0" y="26945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B0115-4BB1-2D4B-98D8-E16C7EC9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6240" y="2694540"/>
            <a:ext cx="1468920" cy="1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70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8C55D-E1A2-304B-8529-71288A66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7" y="1005118"/>
            <a:ext cx="1721104" cy="1721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8B28C-43AF-5E44-854E-E4C0D89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9" y="966921"/>
            <a:ext cx="1721104" cy="17211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B6EBAE-7EAE-CB45-A746-2C9EA6CD3AA0}"/>
              </a:ext>
            </a:extLst>
          </p:cNvPr>
          <p:cNvCxnSpPr>
            <a:cxnSpLocks/>
          </p:cNvCxnSpPr>
          <p:nvPr/>
        </p:nvCxnSpPr>
        <p:spPr>
          <a:xfrm>
            <a:off x="1737442" y="2278626"/>
            <a:ext cx="5666248" cy="0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86A1600-A800-8042-BD5A-145F8956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80" y="2729780"/>
            <a:ext cx="1721104" cy="1721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999C3-208B-1742-962D-0EFEF50B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11" y="4492639"/>
            <a:ext cx="1721104" cy="1721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84CD8-0ACB-E04F-B28D-A4D01842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93" y="3429000"/>
            <a:ext cx="1721104" cy="1721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CCD21-7DB3-6E4F-86C0-63C11404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86" y="64614"/>
            <a:ext cx="1721104" cy="1721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D88DB-B69F-0043-B14E-67004CE9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10" y="64614"/>
            <a:ext cx="1721104" cy="1721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EE62C-C565-4E40-B2AF-CAB3CF05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6" y="2726222"/>
            <a:ext cx="1721104" cy="1721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76CA7-E292-7046-94AC-E9080653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89" y="2640453"/>
            <a:ext cx="1721104" cy="1721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9ACE5-5AB5-AC4E-9F54-573B2AC5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60" y="4579374"/>
            <a:ext cx="1721104" cy="17211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FB1BF-67FA-4741-8F75-28332F7B69D5}"/>
              </a:ext>
            </a:extLst>
          </p:cNvPr>
          <p:cNvCxnSpPr>
            <a:cxnSpLocks/>
          </p:cNvCxnSpPr>
          <p:nvPr/>
        </p:nvCxnSpPr>
        <p:spPr>
          <a:xfrm flipV="1">
            <a:off x="1732812" y="834873"/>
            <a:ext cx="4187541" cy="2326781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E1B576-6CC4-F944-804B-EF600EAE68BF}"/>
              </a:ext>
            </a:extLst>
          </p:cNvPr>
          <p:cNvCxnSpPr>
            <a:cxnSpLocks/>
          </p:cNvCxnSpPr>
          <p:nvPr/>
        </p:nvCxnSpPr>
        <p:spPr>
          <a:xfrm>
            <a:off x="3301139" y="1549831"/>
            <a:ext cx="4056810" cy="1703045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7DE8EA-EA67-2E4A-9D0C-FB0DAD34B09D}"/>
              </a:ext>
            </a:extLst>
          </p:cNvPr>
          <p:cNvCxnSpPr>
            <a:cxnSpLocks/>
          </p:cNvCxnSpPr>
          <p:nvPr/>
        </p:nvCxnSpPr>
        <p:spPr>
          <a:xfrm>
            <a:off x="3704095" y="3931913"/>
            <a:ext cx="3474102" cy="1959166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7F2963-77E2-5D48-A6CF-94090E6C1A5B}"/>
              </a:ext>
            </a:extLst>
          </p:cNvPr>
          <p:cNvCxnSpPr>
            <a:cxnSpLocks/>
          </p:cNvCxnSpPr>
          <p:nvPr/>
        </p:nvCxnSpPr>
        <p:spPr>
          <a:xfrm flipV="1">
            <a:off x="2402237" y="4289552"/>
            <a:ext cx="3280349" cy="1421278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E4884B-05F3-254D-8CA0-71286B1523C5}"/>
              </a:ext>
            </a:extLst>
          </p:cNvPr>
          <p:cNvGrpSpPr/>
          <p:nvPr/>
        </p:nvGrpSpPr>
        <p:grpSpPr>
          <a:xfrm>
            <a:off x="-77492" y="38704"/>
            <a:ext cx="2093812" cy="1061963"/>
            <a:chOff x="0" y="270309"/>
            <a:chExt cx="4245184" cy="20108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0D8D34-5E66-5444-A3C0-4A0F663A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5B6750-D171-904D-97B3-D632E095E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157FD7-F833-2C41-A66E-B549B84E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084C2-3684-5D4C-A13E-B2402D290BF7}"/>
              </a:ext>
            </a:extLst>
          </p:cNvPr>
          <p:cNvGrpSpPr/>
          <p:nvPr/>
        </p:nvGrpSpPr>
        <p:grpSpPr>
          <a:xfrm>
            <a:off x="7127680" y="5436"/>
            <a:ext cx="2093812" cy="1061963"/>
            <a:chOff x="0" y="270309"/>
            <a:chExt cx="4245184" cy="2010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2F6F45-CE6D-3648-ABCA-2B7C80D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DA3C9D-D253-9C41-8C32-579FE5E1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AFBD4F0-681E-7C43-B38B-3EDD9A17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820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4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</p:spTree>
    <p:extLst>
      <p:ext uri="{BB962C8B-B14F-4D97-AF65-F5344CB8AC3E}">
        <p14:creationId xmlns:p14="http://schemas.microsoft.com/office/powerpoint/2010/main" val="2455414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D2399-7EB9-4942-9A9C-D596F468BEF9}"/>
              </a:ext>
            </a:extLst>
          </p:cNvPr>
          <p:cNvSpPr/>
          <p:nvPr/>
        </p:nvSpPr>
        <p:spPr>
          <a:xfrm>
            <a:off x="0" y="2828544"/>
            <a:ext cx="9144000" cy="10728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Is this scalable?</a:t>
            </a:r>
          </a:p>
        </p:txBody>
      </p:sp>
    </p:spTree>
    <p:extLst>
      <p:ext uri="{BB962C8B-B14F-4D97-AF65-F5344CB8AC3E}">
        <p14:creationId xmlns:p14="http://schemas.microsoft.com/office/powerpoint/2010/main" val="1580391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90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2594E-423A-D671-BA9B-DFF06216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5BCE96A7-418A-F857-2F44-EFE1E34D721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76400" y="1774372"/>
            <a:ext cx="5943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Our Goal: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Get </a:t>
            </a:r>
            <a:r>
              <a:rPr lang="ja-JP" altLang="en-US" dirty="0"/>
              <a:t>“</a:t>
            </a:r>
            <a:r>
              <a:rPr lang="en-US" altLang="ja-JP" dirty="0"/>
              <a:t>feel</a:t>
            </a:r>
            <a:r>
              <a:rPr lang="ja-JP" altLang="en-US" dirty="0"/>
              <a:t>”</a:t>
            </a:r>
            <a:r>
              <a:rPr lang="en-US" altLang="ja-JP" dirty="0"/>
              <a:t> and terminology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More depth, detail later in course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Approach:</a:t>
            </a:r>
          </a:p>
          <a:p>
            <a:pPr lvl="1" eaLnBrk="1" hangingPunct="1">
              <a:lnSpc>
                <a:spcPct val="90000"/>
              </a:lnSpc>
              <a:buSzPct val="85000"/>
            </a:pPr>
            <a:r>
              <a:rPr lang="en-US" altLang="en-US" sz="2800" dirty="0"/>
              <a:t>Use Internet as example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1015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D3376D-0CC1-CC44-AC57-C02D8798B6B1}"/>
              </a:ext>
            </a:extLst>
          </p:cNvPr>
          <p:cNvSpPr txBox="1"/>
          <p:nvPr/>
        </p:nvSpPr>
        <p:spPr>
          <a:xfrm>
            <a:off x="3108290" y="4325767"/>
            <a:ext cx="274120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 to direct the flow of data at these points?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6049E4C-F0CF-3A44-8D53-411EF9C5AA84}"/>
              </a:ext>
            </a:extLst>
          </p:cNvPr>
          <p:cNvSpPr/>
          <p:nvPr/>
        </p:nvSpPr>
        <p:spPr>
          <a:xfrm>
            <a:off x="4743252" y="3487085"/>
            <a:ext cx="1389046" cy="800582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114DE1A-78CA-1D4D-B080-95CE182BF4E1}"/>
              </a:ext>
            </a:extLst>
          </p:cNvPr>
          <p:cNvSpPr/>
          <p:nvPr/>
        </p:nvSpPr>
        <p:spPr>
          <a:xfrm rot="14798807">
            <a:off x="2822378" y="3305497"/>
            <a:ext cx="1389508" cy="1140924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05-9780123850591 copy">
            <a:extLst>
              <a:ext uri="{FF2B5EF4-FFF2-40B4-BE49-F238E27FC236}">
                <a16:creationId xmlns:a16="http://schemas.microsoft.com/office/drawing/2014/main" id="{ADEB051B-FB19-AC49-9A68-5525A53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80" y="917084"/>
            <a:ext cx="6249049" cy="34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7B889F5D-C01D-4147-8BF8-30692400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947" y="4780400"/>
            <a:ext cx="4176713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latin typeface="+mj-lt"/>
              </a:rPr>
              <a:t>Multiplexing multiple logical flows over a single physical link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F3633-0F2F-2246-B2F0-FF6FC1BD49EF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Switching</a:t>
            </a:r>
          </a:p>
        </p:txBody>
      </p:sp>
    </p:spTree>
    <p:extLst>
      <p:ext uri="{BB962C8B-B14F-4D97-AF65-F5344CB8AC3E}">
        <p14:creationId xmlns:p14="http://schemas.microsoft.com/office/powerpoint/2010/main" val="148356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827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witching: Telephone (voice)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8" y="1178013"/>
            <a:ext cx="6932427" cy="56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1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,500+ Telegraph Machine Stock Photos, Pictures &amp; Royalty-Free Images -  iStock | Telegram, Radio, Old phone">
            <a:extLst>
              <a:ext uri="{FF2B5EF4-FFF2-40B4-BE49-F238E27FC236}">
                <a16:creationId xmlns:a16="http://schemas.microsoft.com/office/drawing/2014/main" id="{7B704BF0-ECB5-0848-96A5-7BB2E5BF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1230085"/>
            <a:ext cx="7772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26">
            <a:extLst>
              <a:ext uri="{FF2B5EF4-FFF2-40B4-BE49-F238E27FC236}">
                <a16:creationId xmlns:a16="http://schemas.microsoft.com/office/drawing/2014/main" id="{70E2676F-CF6E-993B-9FB7-886A78494121}"/>
              </a:ext>
            </a:extLst>
          </p:cNvPr>
          <p:cNvSpPr txBox="1">
            <a:spLocks noChangeArrowheads="1"/>
          </p:cNvSpPr>
          <p:nvPr/>
        </p:nvSpPr>
        <p:spPr>
          <a:xfrm>
            <a:off x="555171" y="274638"/>
            <a:ext cx="7772400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witching: Telephone (data)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5989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C1CC17-28EC-E845-8263-25E7900A992C}"/>
              </a:ext>
            </a:extLst>
          </p:cNvPr>
          <p:cNvSpPr txBox="1"/>
          <p:nvPr/>
        </p:nvSpPr>
        <p:spPr>
          <a:xfrm>
            <a:off x="0" y="530352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Circuit segment idle if there is not enough data</a:t>
            </a:r>
          </a:p>
        </p:txBody>
      </p:sp>
    </p:spTree>
    <p:extLst>
      <p:ext uri="{BB962C8B-B14F-4D97-AF65-F5344CB8AC3E}">
        <p14:creationId xmlns:p14="http://schemas.microsoft.com/office/powerpoint/2010/main" val="31594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Switching: What is a packet</a:t>
            </a:r>
            <a:br>
              <a:rPr lang="en-US" altLang="en-US" sz="3600" dirty="0">
                <a:ea typeface="ＭＳ Ｐゴシック" charset="-128"/>
              </a:rPr>
            </a:br>
            <a:r>
              <a:rPr lang="en-US" altLang="en-US" sz="3600" dirty="0">
                <a:ea typeface="ＭＳ Ｐゴシック" charset="-128"/>
              </a:rPr>
              <a:t>(packet/datagram/frame)</a:t>
            </a:r>
            <a:endParaRPr lang="en-US" altLang="en-US" sz="4000" dirty="0">
              <a:ea typeface="ＭＳ Ｐゴシック" charset="-128"/>
            </a:endParaRPr>
          </a:p>
        </p:txBody>
      </p:sp>
      <p:pic>
        <p:nvPicPr>
          <p:cNvPr id="1026" name="Picture 2" descr="Network Packet">
            <a:extLst>
              <a:ext uri="{FF2B5EF4-FFF2-40B4-BE49-F238E27FC236}">
                <a16:creationId xmlns:a16="http://schemas.microsoft.com/office/drawing/2014/main" id="{6387A33B-D907-9C42-B541-9FF851BE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7" y="1828800"/>
            <a:ext cx="5105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E39776-FDF0-1643-84BA-E079178F5E24}"/>
              </a:ext>
            </a:extLst>
          </p:cNvPr>
          <p:cNvGrpSpPr/>
          <p:nvPr/>
        </p:nvGrpSpPr>
        <p:grpSpPr>
          <a:xfrm>
            <a:off x="2641381" y="3565154"/>
            <a:ext cx="4033535" cy="1017217"/>
            <a:chOff x="2641381" y="3565154"/>
            <a:chExt cx="4033535" cy="1017217"/>
          </a:xfrm>
        </p:grpSpPr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8E887C5A-44D9-9646-8209-58183F69F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381" y="4183355"/>
              <a:ext cx="4033535" cy="39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3F0EEEB4-2D02-AD43-9041-7695ADE6A9AE}"/>
                </a:ext>
              </a:extLst>
            </p:cNvPr>
            <p:cNvSpPr/>
            <p:nvPr/>
          </p:nvSpPr>
          <p:spPr>
            <a:xfrm>
              <a:off x="4333229" y="3565154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E20791-C382-9541-BD25-0FC692EC45E0}"/>
              </a:ext>
            </a:extLst>
          </p:cNvPr>
          <p:cNvGrpSpPr/>
          <p:nvPr/>
        </p:nvGrpSpPr>
        <p:grpSpPr>
          <a:xfrm>
            <a:off x="2435091" y="4718525"/>
            <a:ext cx="4261627" cy="1297362"/>
            <a:chOff x="2435091" y="4718525"/>
            <a:chExt cx="4261627" cy="1297362"/>
          </a:xfrm>
        </p:grpSpPr>
        <p:sp>
          <p:nvSpPr>
            <p:cNvPr id="115" name="Down Arrow 114">
              <a:extLst>
                <a:ext uri="{FF2B5EF4-FFF2-40B4-BE49-F238E27FC236}">
                  <a16:creationId xmlns:a16="http://schemas.microsoft.com/office/drawing/2014/main" id="{610C7EFB-B1BA-9D4B-908D-4665DD711E02}"/>
                </a:ext>
              </a:extLst>
            </p:cNvPr>
            <p:cNvSpPr/>
            <p:nvPr/>
          </p:nvSpPr>
          <p:spPr>
            <a:xfrm>
              <a:off x="4333229" y="4718525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7C1A45-38AD-BE4A-8B68-CB447C83A187}"/>
                </a:ext>
              </a:extLst>
            </p:cNvPr>
            <p:cNvGrpSpPr/>
            <p:nvPr/>
          </p:nvGrpSpPr>
          <p:grpSpPr>
            <a:xfrm>
              <a:off x="2435091" y="5336726"/>
              <a:ext cx="4261627" cy="679161"/>
              <a:chOff x="1134207" y="5336726"/>
              <a:chExt cx="6863394" cy="679161"/>
            </a:xfrm>
          </p:grpSpPr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1FFB9B51-51D5-A444-B9BA-0AA31FCD3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207" y="5408688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>
                <a:extLst>
                  <a:ext uri="{FF2B5EF4-FFF2-40B4-BE49-F238E27FC236}">
                    <a16:creationId xmlns:a16="http://schemas.microsoft.com/office/drawing/2014/main" id="{1A1FB94D-8A01-F84A-97E1-139A7BC7D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806" y="5336726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795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59763-0ECB-7741-E409-29E232085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7" y="1491691"/>
            <a:ext cx="6460177" cy="457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2E5382B-DC2E-2D3D-935B-3D3A67AA1E8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ea typeface="ＭＳ Ｐゴシック" charset="-128"/>
              </a:rPr>
              <a:t>Data packets: A format for organizing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947FE-981E-F446-F8E7-9AB56214897B}"/>
              </a:ext>
            </a:extLst>
          </p:cNvPr>
          <p:cNvSpPr txBox="1"/>
          <p:nvPr/>
        </p:nvSpPr>
        <p:spPr>
          <a:xfrm>
            <a:off x="3303896" y="6419706"/>
            <a:ext cx="2536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Analogy: JPEG file format</a:t>
            </a:r>
          </a:p>
        </p:txBody>
      </p:sp>
    </p:spTree>
    <p:extLst>
      <p:ext uri="{BB962C8B-B14F-4D97-AF65-F5344CB8AC3E}">
        <p14:creationId xmlns:p14="http://schemas.microsoft.com/office/powerpoint/2010/main" val="122334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8256D-5F2E-F283-4DF8-19AB78D58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>
            <a:extLst>
              <a:ext uri="{FF2B5EF4-FFF2-40B4-BE49-F238E27FC236}">
                <a16:creationId xmlns:a16="http://schemas.microsoft.com/office/drawing/2014/main" id="{5DC78FD7-A54D-83BA-90BD-51B9934E6B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Switching: What is a packet</a:t>
            </a:r>
            <a:br>
              <a:rPr lang="en-US" altLang="en-US" sz="3600" dirty="0">
                <a:ea typeface="ＭＳ Ｐゴシック" charset="-128"/>
              </a:rPr>
            </a:br>
            <a:r>
              <a:rPr lang="en-US" altLang="en-US" sz="3600" dirty="0">
                <a:ea typeface="ＭＳ Ｐゴシック" charset="-128"/>
              </a:rPr>
              <a:t>(packet/datagram/frame)</a:t>
            </a:r>
            <a:endParaRPr lang="en-US" altLang="en-US" sz="4000" dirty="0">
              <a:ea typeface="ＭＳ Ｐゴシック" charset="-128"/>
            </a:endParaRPr>
          </a:p>
        </p:txBody>
      </p:sp>
      <p:pic>
        <p:nvPicPr>
          <p:cNvPr id="1026" name="Picture 2" descr="Network Packet">
            <a:extLst>
              <a:ext uri="{FF2B5EF4-FFF2-40B4-BE49-F238E27FC236}">
                <a16:creationId xmlns:a16="http://schemas.microsoft.com/office/drawing/2014/main" id="{2FAD3F15-EFBA-D165-59D4-A852B6FD9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34" y="1273175"/>
            <a:ext cx="5105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ava - Efficient decoding of binary and text structures (packets) - Stack  Overflow">
            <a:extLst>
              <a:ext uri="{FF2B5EF4-FFF2-40B4-BE49-F238E27FC236}">
                <a16:creationId xmlns:a16="http://schemas.microsoft.com/office/drawing/2014/main" id="{3DC83BD3-16BD-128A-1920-324BE321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084" y="3091284"/>
            <a:ext cx="4963474" cy="37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0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347"/>
          <p:cNvGrpSpPr>
            <a:grpSpLocks/>
          </p:cNvGrpSpPr>
          <p:nvPr/>
        </p:nvGrpSpPr>
        <p:grpSpPr bwMode="auto">
          <a:xfrm>
            <a:off x="2266950" y="2079625"/>
            <a:ext cx="1173163" cy="534988"/>
            <a:chOff x="1871277" y="1576300"/>
            <a:chExt cx="1128371" cy="437861"/>
          </a:xfrm>
        </p:grpSpPr>
        <p:sp>
          <p:nvSpPr>
            <p:cNvPr id="105" name="Oval 104"/>
            <p:cNvSpPr/>
            <p:nvPr/>
          </p:nvSpPr>
          <p:spPr bwMode="auto">
            <a:xfrm flipV="1">
              <a:off x="1874331" y="1694536"/>
              <a:ext cx="1125317" cy="31962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1871277" y="1740010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 bwMode="auto">
            <a:xfrm flipV="1">
              <a:off x="1871277" y="1576300"/>
              <a:ext cx="1125317" cy="3196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159859" y="1673747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03364" y="1633469"/>
              <a:ext cx="661143" cy="11044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537000" y="1728317"/>
              <a:ext cx="244302" cy="9614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089623" y="1729616"/>
              <a:ext cx="241248" cy="9744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2" name="Straight Connector 111"/>
            <p:cNvCxnSpPr>
              <a:endCxn id="107" idx="2"/>
            </p:cNvCxnSpPr>
            <p:nvPr/>
          </p:nvCxnSpPr>
          <p:spPr bwMode="auto">
            <a:xfrm flipH="1" flipV="1">
              <a:off x="1871277" y="1737412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flipH="1" flipV="1">
              <a:off x="2996594" y="1734813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105"/>
          <p:cNvGrpSpPr>
            <a:grpSpLocks/>
          </p:cNvGrpSpPr>
          <p:nvPr/>
        </p:nvGrpSpPr>
        <p:grpSpPr bwMode="auto">
          <a:xfrm>
            <a:off x="6764338" y="2314575"/>
            <a:ext cx="779462" cy="679450"/>
            <a:chOff x="-44" y="1473"/>
            <a:chExt cx="981" cy="1105"/>
          </a:xfrm>
        </p:grpSpPr>
        <p:pic>
          <p:nvPicPr>
            <p:cNvPr id="61533" name="Picture 10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4" name="Freeform 10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61445" name="Line 230"/>
          <p:cNvSpPr>
            <a:spLocks noChangeShapeType="1"/>
          </p:cNvSpPr>
          <p:nvPr/>
        </p:nvSpPr>
        <p:spPr bwMode="auto">
          <a:xfrm>
            <a:off x="3467100" y="2303463"/>
            <a:ext cx="0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276"/>
          <p:cNvSpPr>
            <a:spLocks noChangeShapeType="1"/>
          </p:cNvSpPr>
          <p:nvPr/>
        </p:nvSpPr>
        <p:spPr bwMode="auto">
          <a:xfrm>
            <a:off x="1590675" y="1971675"/>
            <a:ext cx="744538" cy="38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277"/>
          <p:cNvSpPr>
            <a:spLocks noChangeShapeType="1"/>
          </p:cNvSpPr>
          <p:nvPr/>
        </p:nvSpPr>
        <p:spPr bwMode="auto">
          <a:xfrm flipV="1">
            <a:off x="1735138" y="2457450"/>
            <a:ext cx="57785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278"/>
          <p:cNvSpPr>
            <a:spLocks noChangeShapeType="1"/>
          </p:cNvSpPr>
          <p:nvPr/>
        </p:nvSpPr>
        <p:spPr bwMode="auto">
          <a:xfrm>
            <a:off x="3432175" y="2398713"/>
            <a:ext cx="20161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279"/>
          <p:cNvSpPr>
            <a:spLocks noChangeShapeType="1"/>
          </p:cNvSpPr>
          <p:nvPr/>
        </p:nvSpPr>
        <p:spPr bwMode="auto">
          <a:xfrm flipH="1" flipV="1">
            <a:off x="6035675" y="2581275"/>
            <a:ext cx="9525" cy="363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280"/>
          <p:cNvSpPr>
            <a:spLocks noChangeShapeType="1"/>
          </p:cNvSpPr>
          <p:nvPr/>
        </p:nvSpPr>
        <p:spPr bwMode="auto">
          <a:xfrm flipV="1">
            <a:off x="6508750" y="2030413"/>
            <a:ext cx="604838" cy="307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287"/>
          <p:cNvSpPr>
            <a:spLocks noChangeArrowheads="1"/>
          </p:cNvSpPr>
          <p:nvPr/>
        </p:nvSpPr>
        <p:spPr bwMode="auto">
          <a:xfrm>
            <a:off x="36306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2" name="Rectangle 288"/>
          <p:cNvSpPr>
            <a:spLocks noChangeArrowheads="1"/>
          </p:cNvSpPr>
          <p:nvPr/>
        </p:nvSpPr>
        <p:spPr bwMode="auto">
          <a:xfrm>
            <a:off x="37925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3" name="Rectangle 289"/>
          <p:cNvSpPr>
            <a:spLocks noChangeArrowheads="1"/>
          </p:cNvSpPr>
          <p:nvPr/>
        </p:nvSpPr>
        <p:spPr bwMode="auto">
          <a:xfrm>
            <a:off x="39544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4" name="Rectangle 290"/>
          <p:cNvSpPr>
            <a:spLocks noChangeArrowheads="1"/>
          </p:cNvSpPr>
          <p:nvPr/>
        </p:nvSpPr>
        <p:spPr bwMode="auto">
          <a:xfrm>
            <a:off x="411638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5" name="Rectangle 291"/>
          <p:cNvSpPr>
            <a:spLocks noChangeArrowheads="1"/>
          </p:cNvSpPr>
          <p:nvPr/>
        </p:nvSpPr>
        <p:spPr bwMode="auto">
          <a:xfrm>
            <a:off x="427831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6" name="Rectangle 292"/>
          <p:cNvSpPr>
            <a:spLocks noChangeArrowheads="1"/>
          </p:cNvSpPr>
          <p:nvPr/>
        </p:nvSpPr>
        <p:spPr bwMode="auto">
          <a:xfrm>
            <a:off x="46497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7" name="Rectangle 293"/>
          <p:cNvSpPr>
            <a:spLocks noChangeArrowheads="1"/>
          </p:cNvSpPr>
          <p:nvPr/>
        </p:nvSpPr>
        <p:spPr bwMode="auto">
          <a:xfrm>
            <a:off x="508793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1458" name="Group 311"/>
          <p:cNvGrpSpPr>
            <a:grpSpLocks/>
          </p:cNvGrpSpPr>
          <p:nvPr/>
        </p:nvGrpSpPr>
        <p:grpSpPr bwMode="auto">
          <a:xfrm>
            <a:off x="2786063" y="2262188"/>
            <a:ext cx="633412" cy="200025"/>
            <a:chOff x="1800" y="1425"/>
            <a:chExt cx="399" cy="126"/>
          </a:xfrm>
        </p:grpSpPr>
        <p:sp>
          <p:nvSpPr>
            <p:cNvPr id="61529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0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1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2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459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0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1" name="Line 300"/>
          <p:cNvSpPr>
            <a:spLocks noChangeShapeType="1"/>
          </p:cNvSpPr>
          <p:nvPr/>
        </p:nvSpPr>
        <p:spPr bwMode="auto">
          <a:xfrm>
            <a:off x="2090738" y="2111375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Line 301"/>
          <p:cNvSpPr>
            <a:spLocks noChangeShapeType="1"/>
          </p:cNvSpPr>
          <p:nvPr/>
        </p:nvSpPr>
        <p:spPr bwMode="auto">
          <a:xfrm flipV="1">
            <a:off x="2092325" y="2582863"/>
            <a:ext cx="1746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Line 302"/>
          <p:cNvSpPr>
            <a:spLocks noChangeShapeType="1"/>
          </p:cNvSpPr>
          <p:nvPr/>
        </p:nvSpPr>
        <p:spPr bwMode="auto">
          <a:xfrm>
            <a:off x="401161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Text Box 303"/>
          <p:cNvSpPr txBox="1">
            <a:spLocks noChangeArrowheads="1"/>
          </p:cNvSpPr>
          <p:nvPr/>
        </p:nvSpPr>
        <p:spPr bwMode="auto">
          <a:xfrm>
            <a:off x="749300" y="16335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61465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61466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C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7" name="Text Box 308"/>
          <p:cNvSpPr txBox="1">
            <a:spLocks noChangeArrowheads="1"/>
          </p:cNvSpPr>
          <p:nvPr/>
        </p:nvSpPr>
        <p:spPr bwMode="auto">
          <a:xfrm>
            <a:off x="1636713" y="1585913"/>
            <a:ext cx="156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R</a:t>
            </a:r>
            <a:r>
              <a:rPr lang="en-US" altLang="en-US" sz="1800"/>
              <a:t> = 100 Mb/s</a:t>
            </a:r>
          </a:p>
        </p:txBody>
      </p:sp>
      <p:sp>
        <p:nvSpPr>
          <p:cNvPr id="61468" name="Text Box 309"/>
          <p:cNvSpPr txBox="1">
            <a:spLocks noChangeArrowheads="1"/>
          </p:cNvSpPr>
          <p:nvPr/>
        </p:nvSpPr>
        <p:spPr bwMode="auto">
          <a:xfrm>
            <a:off x="3625850" y="2438400"/>
            <a:ext cx="16414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</a:t>
            </a:r>
            <a:r>
              <a:rPr lang="en-US" altLang="en-US" sz="2000"/>
              <a:t> = 1.5 Mb/s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9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0" name="Line 281"/>
          <p:cNvSpPr>
            <a:spLocks noChangeShapeType="1"/>
          </p:cNvSpPr>
          <p:nvPr/>
        </p:nvSpPr>
        <p:spPr bwMode="auto">
          <a:xfrm flipV="1">
            <a:off x="6662738" y="3146425"/>
            <a:ext cx="984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Line 283"/>
          <p:cNvSpPr>
            <a:spLocks noChangeShapeType="1"/>
          </p:cNvSpPr>
          <p:nvPr/>
        </p:nvSpPr>
        <p:spPr bwMode="auto">
          <a:xfrm flipH="1">
            <a:off x="6638925" y="2849563"/>
            <a:ext cx="379413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Text Box 306"/>
          <p:cNvSpPr txBox="1">
            <a:spLocks noChangeArrowheads="1"/>
          </p:cNvSpPr>
          <p:nvPr/>
        </p:nvSpPr>
        <p:spPr bwMode="auto">
          <a:xfrm>
            <a:off x="7556500" y="22240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D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3" name="Text Box 307"/>
          <p:cNvSpPr txBox="1">
            <a:spLocks noChangeArrowheads="1"/>
          </p:cNvSpPr>
          <p:nvPr/>
        </p:nvSpPr>
        <p:spPr bwMode="auto">
          <a:xfrm>
            <a:off x="8299450" y="2840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E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4" name="Text Box 330"/>
          <p:cNvSpPr txBox="1">
            <a:spLocks noChangeArrowheads="1"/>
          </p:cNvSpPr>
          <p:nvPr/>
        </p:nvSpPr>
        <p:spPr bwMode="auto">
          <a:xfrm>
            <a:off x="2051050" y="2984500"/>
            <a:ext cx="23542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/>
              <a:t>queue of packets</a:t>
            </a:r>
          </a:p>
          <a:p>
            <a:pPr algn="ctr">
              <a:lnSpc>
                <a:spcPct val="85000"/>
              </a:lnSpc>
            </a:pPr>
            <a:r>
              <a:rPr lang="en-US" altLang="en-US" sz="1800"/>
              <a:t>waiting for output link</a:t>
            </a:r>
            <a:endParaRPr lang="en-US" altLang="en-US" sz="1800">
              <a:solidFill>
                <a:schemeClr val="accent1"/>
              </a:solidFill>
            </a:endParaRPr>
          </a:p>
        </p:txBody>
      </p:sp>
      <p:sp>
        <p:nvSpPr>
          <p:cNvPr id="61475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76" name="Group 96"/>
          <p:cNvGrpSpPr>
            <a:grpSpLocks/>
          </p:cNvGrpSpPr>
          <p:nvPr/>
        </p:nvGrpSpPr>
        <p:grpSpPr bwMode="auto">
          <a:xfrm>
            <a:off x="898525" y="1651000"/>
            <a:ext cx="779463" cy="679450"/>
            <a:chOff x="-44" y="1473"/>
            <a:chExt cx="981" cy="1105"/>
          </a:xfrm>
        </p:grpSpPr>
        <p:pic>
          <p:nvPicPr>
            <p:cNvPr id="61527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8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7" name="Group 99"/>
          <p:cNvGrpSpPr>
            <a:grpSpLocks/>
          </p:cNvGrpSpPr>
          <p:nvPr/>
        </p:nvGrpSpPr>
        <p:grpSpPr bwMode="auto">
          <a:xfrm>
            <a:off x="1085850" y="2625725"/>
            <a:ext cx="779463" cy="679450"/>
            <a:chOff x="-44" y="1473"/>
            <a:chExt cx="981" cy="1105"/>
          </a:xfrm>
        </p:grpSpPr>
        <p:pic>
          <p:nvPicPr>
            <p:cNvPr id="61525" name="Picture 10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6" name="Freeform 10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8" name="Group 102"/>
          <p:cNvGrpSpPr>
            <a:grpSpLocks/>
          </p:cNvGrpSpPr>
          <p:nvPr/>
        </p:nvGrpSpPr>
        <p:grpSpPr bwMode="auto">
          <a:xfrm>
            <a:off x="7481888" y="2686050"/>
            <a:ext cx="779462" cy="679450"/>
            <a:chOff x="-44" y="1473"/>
            <a:chExt cx="981" cy="1105"/>
          </a:xfrm>
        </p:grpSpPr>
        <p:pic>
          <p:nvPicPr>
            <p:cNvPr id="61523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4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9" name="Group 108"/>
          <p:cNvGrpSpPr>
            <a:grpSpLocks/>
          </p:cNvGrpSpPr>
          <p:nvPr/>
        </p:nvGrpSpPr>
        <p:grpSpPr bwMode="auto">
          <a:xfrm>
            <a:off x="6846888" y="1493838"/>
            <a:ext cx="779462" cy="679450"/>
            <a:chOff x="-44" y="1473"/>
            <a:chExt cx="981" cy="1105"/>
          </a:xfrm>
        </p:grpSpPr>
        <p:pic>
          <p:nvPicPr>
            <p:cNvPr id="61521" name="Picture 10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2" name="Freeform 11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81" name="Group 228"/>
          <p:cNvGrpSpPr>
            <a:grpSpLocks/>
          </p:cNvGrpSpPr>
          <p:nvPr/>
        </p:nvGrpSpPr>
        <p:grpSpPr bwMode="auto">
          <a:xfrm>
            <a:off x="5391150" y="2160588"/>
            <a:ext cx="1128713" cy="439737"/>
            <a:chOff x="4650" y="1129"/>
            <a:chExt cx="246" cy="95"/>
          </a:xfrm>
        </p:grpSpPr>
        <p:sp>
          <p:nvSpPr>
            <p:cNvPr id="6151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1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1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16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9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0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17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8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4" name="Group 228"/>
          <p:cNvGrpSpPr>
            <a:grpSpLocks/>
          </p:cNvGrpSpPr>
          <p:nvPr/>
        </p:nvGrpSpPr>
        <p:grpSpPr bwMode="auto">
          <a:xfrm>
            <a:off x="5530850" y="2930525"/>
            <a:ext cx="1128713" cy="439738"/>
            <a:chOff x="4650" y="1129"/>
            <a:chExt cx="246" cy="95"/>
          </a:xfrm>
        </p:grpSpPr>
        <p:sp>
          <p:nvSpPr>
            <p:cNvPr id="6150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0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0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08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1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12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09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0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5" name="Group 347"/>
          <p:cNvGrpSpPr>
            <a:grpSpLocks/>
          </p:cNvGrpSpPr>
          <p:nvPr/>
        </p:nvGrpSpPr>
        <p:grpSpPr bwMode="auto">
          <a:xfrm>
            <a:off x="5516563" y="2897188"/>
            <a:ext cx="1171575" cy="534987"/>
            <a:chOff x="1871277" y="1576300"/>
            <a:chExt cx="1128371" cy="437861"/>
          </a:xfrm>
        </p:grpSpPr>
        <p:sp>
          <p:nvSpPr>
            <p:cNvPr id="85" name="Oval 84"/>
            <p:cNvSpPr/>
            <p:nvPr/>
          </p:nvSpPr>
          <p:spPr bwMode="auto">
            <a:xfrm flipV="1">
              <a:off x="1874335" y="1694535"/>
              <a:ext cx="1125313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 bwMode="auto">
            <a:xfrm flipV="1">
              <a:off x="1871277" y="1576300"/>
              <a:ext cx="1125313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60250" y="1673746"/>
              <a:ext cx="547367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102149" y="1633469"/>
              <a:ext cx="663568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536373" y="1728317"/>
              <a:ext cx="244633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089918" y="1729616"/>
              <a:ext cx="241575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2" name="Straight Connector 91"/>
            <p:cNvCxnSpPr>
              <a:endCxn id="87" idx="2"/>
            </p:cNvCxnSpPr>
            <p:nvPr/>
          </p:nvCxnSpPr>
          <p:spPr bwMode="auto">
            <a:xfrm flipH="1" flipV="1">
              <a:off x="1871277" y="1737412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H="1" flipV="1">
              <a:off x="2996590" y="1734814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6" name="Group 347"/>
          <p:cNvGrpSpPr>
            <a:grpSpLocks/>
          </p:cNvGrpSpPr>
          <p:nvPr/>
        </p:nvGrpSpPr>
        <p:grpSpPr bwMode="auto">
          <a:xfrm>
            <a:off x="5343525" y="2116138"/>
            <a:ext cx="1173163" cy="534987"/>
            <a:chOff x="1871277" y="1576300"/>
            <a:chExt cx="1128371" cy="437861"/>
          </a:xfrm>
        </p:grpSpPr>
        <p:sp>
          <p:nvSpPr>
            <p:cNvPr id="95" name="Oval 94"/>
            <p:cNvSpPr/>
            <p:nvPr/>
          </p:nvSpPr>
          <p:spPr bwMode="auto">
            <a:xfrm flipV="1">
              <a:off x="1874331" y="1694535"/>
              <a:ext cx="1125317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 bwMode="auto">
            <a:xfrm flipV="1">
              <a:off x="1871277" y="1576300"/>
              <a:ext cx="1125317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159859" y="1673746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103364" y="1633469"/>
              <a:ext cx="661143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2537000" y="1728317"/>
              <a:ext cx="244302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2089623" y="1729616"/>
              <a:ext cx="241248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2" name="Straight Connector 101"/>
            <p:cNvCxnSpPr>
              <a:endCxn id="97" idx="2"/>
            </p:cNvCxnSpPr>
            <p:nvPr/>
          </p:nvCxnSpPr>
          <p:spPr bwMode="auto">
            <a:xfrm flipH="1" flipV="1">
              <a:off x="1871277" y="1737412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 flipV="1">
              <a:off x="2996594" y="1734814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09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56A78-8120-0842-24F4-3F4B130D7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696CAF9A-E29C-0C99-B6BD-47F1360E67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Roadmap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215DD59-7692-9CAD-84ED-E08DE42BFE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marL="0" indent="0" eaLnBrk="1" hangingPunct="1">
              <a:buNone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97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f01-04-9780123850591 copy">
            <a:extLst>
              <a:ext uri="{FF2B5EF4-FFF2-40B4-BE49-F238E27FC236}">
                <a16:creationId xmlns:a16="http://schemas.microsoft.com/office/drawing/2014/main" id="{AB489DF3-2F50-6049-860D-19D5C2D4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6" y="1287737"/>
            <a:ext cx="4533515" cy="39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f01-03-9780123850591 copy">
            <a:extLst>
              <a:ext uri="{FF2B5EF4-FFF2-40B4-BE49-F238E27FC236}">
                <a16:creationId xmlns:a16="http://schemas.microsoft.com/office/drawing/2014/main" id="{7DC3955C-F227-A349-904F-A1B00F96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9" y="1268412"/>
            <a:ext cx="23844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>
            <a:extLst>
              <a:ext uri="{FF2B5EF4-FFF2-40B4-BE49-F238E27FC236}">
                <a16:creationId xmlns:a16="http://schemas.microsoft.com/office/drawing/2014/main" id="{A1D11341-1C1D-444D-BCA1-7CB77E0EB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Switch vs Router</a:t>
            </a:r>
            <a:endParaRPr lang="en-GB" alt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7F0D5F4-B5E3-144C-A3F0-6F63B0EEDA5D}"/>
              </a:ext>
            </a:extLst>
          </p:cNvPr>
          <p:cNvSpPr txBox="1">
            <a:spLocks noChangeArrowheads="1"/>
          </p:cNvSpPr>
          <p:nvPr/>
        </p:nvSpPr>
        <p:spPr>
          <a:xfrm>
            <a:off x="721467" y="3529011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Switches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EEC0DF2-41DC-E140-BBC7-DF2FC3FF3337}"/>
              </a:ext>
            </a:extLst>
          </p:cNvPr>
          <p:cNvSpPr txBox="1">
            <a:spLocks noChangeArrowheads="1"/>
          </p:cNvSpPr>
          <p:nvPr/>
        </p:nvSpPr>
        <p:spPr>
          <a:xfrm>
            <a:off x="5755439" y="5361243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Routers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052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CF1-02B7-9529-5A4B-2FAE251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>
            <a:extLst>
              <a:ext uri="{FF2B5EF4-FFF2-40B4-BE49-F238E27FC236}">
                <a16:creationId xmlns:a16="http://schemas.microsoft.com/office/drawing/2014/main" id="{83647ECB-4F7A-81C9-24ED-38F40AD4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sz="3600" kern="0" dirty="0">
                <a:ea typeface="ＭＳ Ｐゴシック" charset="-128"/>
              </a:rPr>
              <a:t>What’</a:t>
            </a:r>
            <a:r>
              <a:rPr lang="en-US" altLang="ja-JP" sz="3600" kern="0" dirty="0">
                <a:ea typeface="ＭＳ Ｐゴシック" charset="-128"/>
              </a:rPr>
              <a:t>s the Internet?</a:t>
            </a:r>
            <a:endParaRPr lang="en-US" altLang="en-US" kern="0" dirty="0">
              <a:ea typeface="ＭＳ Ｐゴシック" charset="-128"/>
            </a:endParaRPr>
          </a:p>
        </p:txBody>
      </p:sp>
      <p:pic>
        <p:nvPicPr>
          <p:cNvPr id="4" name="p.mp4">
            <a:hlinkClick r:id="" action="ppaction://media"/>
            <a:extLst>
              <a:ext uri="{FF2B5EF4-FFF2-40B4-BE49-F238E27FC236}">
                <a16:creationId xmlns:a16="http://schemas.microsoft.com/office/drawing/2014/main" id="{0B6A3E6E-F195-2378-D309-AB44DA469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70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5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4C427-AA73-464E-BE17-6421E55D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41" y="185119"/>
            <a:ext cx="5398317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96582-7F6A-5B44-8006-29B84B1FF8A2}"/>
              </a:ext>
            </a:extLst>
          </p:cNvPr>
          <p:cNvSpPr txBox="1"/>
          <p:nvPr/>
        </p:nvSpPr>
        <p:spPr>
          <a:xfrm>
            <a:off x="1104313" y="6396335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</p:spTree>
    <p:extLst>
      <p:ext uri="{BB962C8B-B14F-4D97-AF65-F5344CB8AC3E}">
        <p14:creationId xmlns:p14="http://schemas.microsoft.com/office/powerpoint/2010/main" val="4200777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92A22-AC71-8A48-A1E0-CBF019EB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27" y="747490"/>
            <a:ext cx="5152088" cy="6234545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56" y="201613"/>
            <a:ext cx="7772400" cy="892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A closer look at network structure: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14" y="1381124"/>
            <a:ext cx="4203700" cy="4822825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dirty="0">
                <a:solidFill>
                  <a:srgbClr val="CC0000"/>
                </a:solidFill>
              </a:rPr>
              <a:t>Network edge: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hosts: clients and servers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servers often in data centers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altLang="en-US" i="1" dirty="0">
                <a:solidFill>
                  <a:srgbClr val="CC0000"/>
                </a:solidFill>
                <a:latin typeface="Gill Sans MT" charset="0"/>
              </a:rPr>
              <a:t>access networks, physical media:</a:t>
            </a:r>
            <a:r>
              <a:rPr lang="en-US" altLang="en-US" dirty="0">
                <a:latin typeface="Gill Sans MT" charset="0"/>
              </a:rPr>
              <a:t> wired, wireless communication links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buSzPct val="75000"/>
              <a:buFont typeface="Arial"/>
              <a:buChar char="•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88" name="Rectangle 872"/>
          <p:cNvSpPr>
            <a:spLocks noChangeArrowheads="1"/>
          </p:cNvSpPr>
          <p:nvPr/>
        </p:nvSpPr>
        <p:spPr bwMode="auto">
          <a:xfrm>
            <a:off x="419100" y="3068638"/>
            <a:ext cx="40274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5288" indent="-3952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3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1"/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  <p:sp>
        <p:nvSpPr>
          <p:cNvPr id="43012" name="AutoShape 99"/>
          <p:cNvSpPr>
            <a:spLocks noChangeArrowheads="1"/>
          </p:cNvSpPr>
          <p:nvPr/>
        </p:nvSpPr>
        <p:spPr bwMode="auto">
          <a:xfrm>
            <a:off x="754063" y="1158875"/>
            <a:ext cx="5649912" cy="768350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905500" y="3178175"/>
            <a:ext cx="2897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to/from headend or central office</a:t>
            </a:r>
          </a:p>
        </p:txBody>
      </p:sp>
      <p:sp>
        <p:nvSpPr>
          <p:cNvPr id="43014" name="Rectangle 87"/>
          <p:cNvSpPr>
            <a:spLocks noChangeArrowheads="1"/>
          </p:cNvSpPr>
          <p:nvPr/>
        </p:nvSpPr>
        <p:spPr bwMode="auto">
          <a:xfrm>
            <a:off x="1189038" y="1912938"/>
            <a:ext cx="4781550" cy="26622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3015" name="Group 105"/>
          <p:cNvGrpSpPr>
            <a:grpSpLocks/>
          </p:cNvGrpSpPr>
          <p:nvPr/>
        </p:nvGrpSpPr>
        <p:grpSpPr bwMode="auto">
          <a:xfrm>
            <a:off x="4287838" y="3252788"/>
            <a:ext cx="3000375" cy="361950"/>
            <a:chOff x="2434" y="2109"/>
            <a:chExt cx="1890" cy="228"/>
          </a:xfrm>
        </p:grpSpPr>
        <p:grpSp>
          <p:nvGrpSpPr>
            <p:cNvPr id="43095" name="Group 91"/>
            <p:cNvGrpSpPr>
              <a:grpSpLocks/>
            </p:cNvGrpSpPr>
            <p:nvPr/>
          </p:nvGrpSpPr>
          <p:grpSpPr bwMode="auto">
            <a:xfrm>
              <a:off x="2722" y="2109"/>
              <a:ext cx="642" cy="228"/>
              <a:chOff x="322" y="890"/>
              <a:chExt cx="872" cy="339"/>
            </a:xfrm>
          </p:grpSpPr>
          <p:sp>
            <p:nvSpPr>
              <p:cNvPr id="43098" name="Rectangle 92"/>
              <p:cNvSpPr>
                <a:spLocks noChangeArrowheads="1"/>
              </p:cNvSpPr>
              <p:nvPr/>
            </p:nvSpPr>
            <p:spPr bwMode="auto">
              <a:xfrm>
                <a:off x="323" y="1004"/>
                <a:ext cx="871" cy="2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93"/>
              <p:cNvSpPr>
                <a:spLocks noChangeArrowheads="1"/>
              </p:cNvSpPr>
              <p:nvPr/>
            </p:nvSpPr>
            <p:spPr bwMode="auto">
              <a:xfrm>
                <a:off x="393" y="1073"/>
                <a:ext cx="57" cy="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94"/>
              <p:cNvSpPr>
                <a:spLocks noChangeArrowheads="1"/>
              </p:cNvSpPr>
              <p:nvPr/>
            </p:nvSpPr>
            <p:spPr bwMode="auto">
              <a:xfrm>
                <a:off x="467" y="1073"/>
                <a:ext cx="56" cy="57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95"/>
              <p:cNvSpPr>
                <a:spLocks noChangeArrowheads="1"/>
              </p:cNvSpPr>
              <p:nvPr/>
            </p:nvSpPr>
            <p:spPr bwMode="auto">
              <a:xfrm>
                <a:off x="541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96"/>
              <p:cNvSpPr>
                <a:spLocks noChangeArrowheads="1"/>
              </p:cNvSpPr>
              <p:nvPr/>
            </p:nvSpPr>
            <p:spPr bwMode="auto">
              <a:xfrm>
                <a:off x="615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AutoShape 97"/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96" name="Line 102"/>
            <p:cNvSpPr>
              <a:spLocks noChangeShapeType="1"/>
            </p:cNvSpPr>
            <p:nvPr/>
          </p:nvSpPr>
          <p:spPr bwMode="auto">
            <a:xfrm flipH="1">
              <a:off x="3361" y="2258"/>
              <a:ext cx="9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104"/>
            <p:cNvSpPr>
              <a:spLocks noChangeShapeType="1"/>
            </p:cNvSpPr>
            <p:nvPr/>
          </p:nvSpPr>
          <p:spPr bwMode="auto">
            <a:xfrm flipH="1">
              <a:off x="2434" y="22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6" name="Group 107"/>
          <p:cNvGrpSpPr>
            <a:grpSpLocks/>
          </p:cNvGrpSpPr>
          <p:nvPr/>
        </p:nvGrpSpPr>
        <p:grpSpPr bwMode="auto">
          <a:xfrm>
            <a:off x="3273425" y="3227388"/>
            <a:ext cx="1065213" cy="455612"/>
            <a:chOff x="2356" y="1300"/>
            <a:chExt cx="555" cy="194"/>
          </a:xfrm>
        </p:grpSpPr>
        <p:sp>
          <p:nvSpPr>
            <p:cNvPr id="4308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308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308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3090" name="Group 111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3093" name="Freeform 11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4" name="Freeform 11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91" name="Line 114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Line 115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Line 116"/>
          <p:cNvSpPr>
            <a:spLocks noChangeShapeType="1"/>
          </p:cNvSpPr>
          <p:nvPr/>
        </p:nvSpPr>
        <p:spPr bwMode="auto">
          <a:xfrm flipH="1">
            <a:off x="2435225" y="3463925"/>
            <a:ext cx="822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18" name="Group 119"/>
          <p:cNvGrpSpPr>
            <a:grpSpLocks/>
          </p:cNvGrpSpPr>
          <p:nvPr/>
        </p:nvGrpSpPr>
        <p:grpSpPr bwMode="auto">
          <a:xfrm>
            <a:off x="1814513" y="2884488"/>
            <a:ext cx="1068387" cy="820737"/>
            <a:chOff x="2967" y="478"/>
            <a:chExt cx="788" cy="625"/>
          </a:xfrm>
        </p:grpSpPr>
        <p:pic>
          <p:nvPicPr>
            <p:cNvPr id="43085" name="Picture 120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86" name="Picture 121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9" name="Line 122"/>
          <p:cNvSpPr>
            <a:spLocks noChangeShapeType="1"/>
          </p:cNvSpPr>
          <p:nvPr/>
        </p:nvSpPr>
        <p:spPr bwMode="auto">
          <a:xfrm flipH="1" flipV="1">
            <a:off x="3756025" y="27670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38"/>
          <p:cNvGrpSpPr>
            <a:grpSpLocks/>
          </p:cNvGrpSpPr>
          <p:nvPr/>
        </p:nvGrpSpPr>
        <p:grpSpPr bwMode="auto">
          <a:xfrm>
            <a:off x="5326065" y="3703637"/>
            <a:ext cx="3476626" cy="1489074"/>
            <a:chOff x="3355" y="2333"/>
            <a:chExt cx="2190" cy="938"/>
          </a:xfrm>
        </p:grpSpPr>
        <p:sp>
          <p:nvSpPr>
            <p:cNvPr id="43083" name="Text Box 39"/>
            <p:cNvSpPr txBox="1">
              <a:spLocks noChangeArrowheads="1"/>
            </p:cNvSpPr>
            <p:nvPr/>
          </p:nvSpPr>
          <p:spPr bwMode="auto">
            <a:xfrm>
              <a:off x="3355" y="2934"/>
              <a:ext cx="219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cable or DSL modem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800" dirty="0"/>
                <a:t>(DSL=Digital Subscriber Line)</a:t>
              </a:r>
            </a:p>
          </p:txBody>
        </p:sp>
        <p:sp>
          <p:nvSpPr>
            <p:cNvPr id="43084" name="Line 129"/>
            <p:cNvSpPr>
              <a:spLocks noChangeShapeType="1"/>
            </p:cNvSpPr>
            <p:nvPr/>
          </p:nvSpPr>
          <p:spPr bwMode="auto">
            <a:xfrm>
              <a:off x="3449" y="2333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9"/>
          <p:cNvGrpSpPr>
            <a:grpSpLocks/>
          </p:cNvGrpSpPr>
          <p:nvPr/>
        </p:nvGrpSpPr>
        <p:grpSpPr bwMode="auto">
          <a:xfrm>
            <a:off x="4060825" y="3695700"/>
            <a:ext cx="2593975" cy="1778000"/>
            <a:chOff x="2558" y="2328"/>
            <a:chExt cx="1634" cy="1120"/>
          </a:xfrm>
        </p:grpSpPr>
        <p:sp>
          <p:nvSpPr>
            <p:cNvPr id="43081" name="Text Box 39"/>
            <p:cNvSpPr txBox="1">
              <a:spLocks noChangeArrowheads="1"/>
            </p:cNvSpPr>
            <p:nvPr/>
          </p:nvSpPr>
          <p:spPr bwMode="auto">
            <a:xfrm>
              <a:off x="2558" y="3252"/>
              <a:ext cx="163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router, firewall</a:t>
              </a:r>
            </a:p>
          </p:txBody>
        </p:sp>
        <p:sp>
          <p:nvSpPr>
            <p:cNvPr id="43082" name="Line 133"/>
            <p:cNvSpPr>
              <a:spLocks noChangeShapeType="1"/>
            </p:cNvSpPr>
            <p:nvPr/>
          </p:nvSpPr>
          <p:spPr bwMode="auto">
            <a:xfrm>
              <a:off x="2645" y="2328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41"/>
          <p:cNvGrpSpPr>
            <a:grpSpLocks/>
          </p:cNvGrpSpPr>
          <p:nvPr/>
        </p:nvGrpSpPr>
        <p:grpSpPr bwMode="auto">
          <a:xfrm>
            <a:off x="3605213" y="4576763"/>
            <a:ext cx="2927350" cy="1403350"/>
            <a:chOff x="2062" y="2532"/>
            <a:chExt cx="1844" cy="1220"/>
          </a:xfrm>
        </p:grpSpPr>
        <p:sp>
          <p:nvSpPr>
            <p:cNvPr id="43079" name="Line 134"/>
            <p:cNvSpPr>
              <a:spLocks noChangeShapeType="1"/>
            </p:cNvSpPr>
            <p:nvPr/>
          </p:nvSpPr>
          <p:spPr bwMode="auto">
            <a:xfrm>
              <a:off x="2064" y="2532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Text Box 39"/>
            <p:cNvSpPr txBox="1">
              <a:spLocks noChangeArrowheads="1"/>
            </p:cNvSpPr>
            <p:nvPr/>
          </p:nvSpPr>
          <p:spPr bwMode="auto">
            <a:xfrm>
              <a:off x="2062" y="3471"/>
              <a:ext cx="18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wired Ethernet</a:t>
              </a:r>
            </a:p>
          </p:txBody>
        </p:sp>
      </p:grpSp>
      <p:grpSp>
        <p:nvGrpSpPr>
          <p:cNvPr id="10" name="Group 140"/>
          <p:cNvGrpSpPr>
            <a:grpSpLocks/>
          </p:cNvGrpSpPr>
          <p:nvPr/>
        </p:nvGrpSpPr>
        <p:grpSpPr bwMode="auto">
          <a:xfrm>
            <a:off x="423863" y="3725862"/>
            <a:ext cx="1966912" cy="2047874"/>
            <a:chOff x="267" y="2347"/>
            <a:chExt cx="1239" cy="1290"/>
          </a:xfrm>
        </p:grpSpPr>
        <p:sp>
          <p:nvSpPr>
            <p:cNvPr id="43077" name="Line 136"/>
            <p:cNvSpPr>
              <a:spLocks noChangeShapeType="1"/>
            </p:cNvSpPr>
            <p:nvPr/>
          </p:nvSpPr>
          <p:spPr bwMode="auto">
            <a:xfrm>
              <a:off x="1360" y="2347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Text Box 39"/>
            <p:cNvSpPr txBox="1">
              <a:spLocks noChangeArrowheads="1"/>
            </p:cNvSpPr>
            <p:nvPr/>
          </p:nvSpPr>
          <p:spPr bwMode="auto">
            <a:xfrm>
              <a:off x="267" y="3300"/>
              <a:ext cx="123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altLang="en-US" sz="1800" dirty="0"/>
                <a:t>wireless access </a:t>
              </a:r>
            </a:p>
            <a:p>
              <a:pPr algn="r">
                <a:lnSpc>
                  <a:spcPct val="80000"/>
                </a:lnSpc>
              </a:pPr>
              <a:r>
                <a:rPr lang="en-US" altLang="en-US" sz="1800" dirty="0"/>
                <a:t>point</a:t>
              </a:r>
            </a:p>
          </p:txBody>
        </p:sp>
      </p:grpSp>
      <p:sp>
        <p:nvSpPr>
          <p:cNvPr id="11406" name="Text Box 142"/>
          <p:cNvSpPr txBox="1">
            <a:spLocks noChangeArrowheads="1"/>
          </p:cNvSpPr>
          <p:nvPr/>
        </p:nvSpPr>
        <p:spPr bwMode="auto">
          <a:xfrm>
            <a:off x="1038225" y="1303338"/>
            <a:ext cx="110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000"/>
              <a:t>wireless</a:t>
            </a:r>
          </a:p>
          <a:p>
            <a:pPr algn="r"/>
            <a:r>
              <a:rPr lang="en-US" altLang="en-US" sz="2000"/>
              <a:t>devices</a:t>
            </a:r>
          </a:p>
        </p:txBody>
      </p:sp>
      <p:grpSp>
        <p:nvGrpSpPr>
          <p:cNvPr id="43025" name="Group 143"/>
          <p:cNvGrpSpPr>
            <a:grpSpLocks/>
          </p:cNvGrpSpPr>
          <p:nvPr/>
        </p:nvGrpSpPr>
        <p:grpSpPr bwMode="auto">
          <a:xfrm>
            <a:off x="1384300" y="1954213"/>
            <a:ext cx="733425" cy="758825"/>
            <a:chOff x="2751" y="1851"/>
            <a:chExt cx="462" cy="478"/>
          </a:xfrm>
        </p:grpSpPr>
        <p:pic>
          <p:nvPicPr>
            <p:cNvPr id="43075" name="Picture 14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6" name="Picture 145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26" name="Line 146"/>
          <p:cNvSpPr>
            <a:spLocks noChangeShapeType="1"/>
          </p:cNvSpPr>
          <p:nvPr/>
        </p:nvSpPr>
        <p:spPr bwMode="auto">
          <a:xfrm>
            <a:off x="3679825" y="3679825"/>
            <a:ext cx="127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11" name="Oval 147"/>
          <p:cNvSpPr>
            <a:spLocks noChangeArrowheads="1"/>
          </p:cNvSpPr>
          <p:nvPr/>
        </p:nvSpPr>
        <p:spPr bwMode="auto">
          <a:xfrm>
            <a:off x="1292687" y="2801938"/>
            <a:ext cx="4689475" cy="1050925"/>
          </a:xfrm>
          <a:prstGeom prst="ellips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136525" y="3532188"/>
            <a:ext cx="1630363" cy="717550"/>
            <a:chOff x="86" y="2225"/>
            <a:chExt cx="1027" cy="452"/>
          </a:xfrm>
        </p:grpSpPr>
        <p:sp>
          <p:nvSpPr>
            <p:cNvPr id="43073" name="Text Box 148"/>
            <p:cNvSpPr txBox="1">
              <a:spLocks noChangeArrowheads="1"/>
            </p:cNvSpPr>
            <p:nvPr/>
          </p:nvSpPr>
          <p:spPr bwMode="auto">
            <a:xfrm>
              <a:off x="86" y="2357"/>
              <a:ext cx="102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600"/>
                <a:t>often combined 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600"/>
                <a:t>in single box</a:t>
              </a:r>
            </a:p>
          </p:txBody>
        </p:sp>
        <p:sp>
          <p:nvSpPr>
            <p:cNvPr id="43074" name="Line 149"/>
            <p:cNvSpPr>
              <a:spLocks noChangeShapeType="1"/>
            </p:cNvSpPr>
            <p:nvPr/>
          </p:nvSpPr>
          <p:spPr bwMode="auto">
            <a:xfrm flipV="1">
              <a:off x="590" y="2225"/>
              <a:ext cx="2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29" name="Group 151"/>
          <p:cNvGrpSpPr>
            <a:grpSpLocks/>
          </p:cNvGrpSpPr>
          <p:nvPr/>
        </p:nvGrpSpPr>
        <p:grpSpPr bwMode="auto">
          <a:xfrm>
            <a:off x="2379663" y="1566863"/>
            <a:ext cx="954087" cy="1027112"/>
            <a:chOff x="877" y="1008"/>
            <a:chExt cx="2747" cy="2591"/>
          </a:xfrm>
        </p:grpSpPr>
        <p:pic>
          <p:nvPicPr>
            <p:cNvPr id="43050" name="Picture 152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1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2" name="Freeform 154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3053" name="Picture 1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4" name="Freeform 156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157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158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Freeform 159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160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161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60" name="Group 162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3067" name="Freeform 16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8" name="Freeform 16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9" name="Freeform 16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0" name="Freeform 16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1" name="Freeform 16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2" name="Freeform 16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61" name="Freeform 169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170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171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172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173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174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30" name="Group 175"/>
          <p:cNvGrpSpPr>
            <a:grpSpLocks/>
          </p:cNvGrpSpPr>
          <p:nvPr/>
        </p:nvGrpSpPr>
        <p:grpSpPr bwMode="auto">
          <a:xfrm>
            <a:off x="3149600" y="2032000"/>
            <a:ext cx="1123950" cy="862013"/>
            <a:chOff x="-44" y="1473"/>
            <a:chExt cx="981" cy="1105"/>
          </a:xfrm>
        </p:grpSpPr>
        <p:pic>
          <p:nvPicPr>
            <p:cNvPr id="43048" name="Picture 176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9" name="Freeform 17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1" name="Group 178"/>
          <p:cNvGrpSpPr>
            <a:grpSpLocks/>
          </p:cNvGrpSpPr>
          <p:nvPr/>
        </p:nvGrpSpPr>
        <p:grpSpPr bwMode="auto">
          <a:xfrm>
            <a:off x="3090863" y="3838575"/>
            <a:ext cx="849312" cy="712788"/>
            <a:chOff x="-44" y="1473"/>
            <a:chExt cx="981" cy="1105"/>
          </a:xfrm>
        </p:grpSpPr>
        <p:pic>
          <p:nvPicPr>
            <p:cNvPr id="43046" name="Picture 179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7" name="Freeform 18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3" name="Group 98"/>
          <p:cNvGrpSpPr>
            <a:grpSpLocks/>
          </p:cNvGrpSpPr>
          <p:nvPr/>
        </p:nvGrpSpPr>
        <p:grpSpPr bwMode="auto">
          <a:xfrm>
            <a:off x="4486275" y="1708150"/>
            <a:ext cx="958850" cy="1276350"/>
            <a:chOff x="5806938" y="3011924"/>
            <a:chExt cx="347997" cy="396620"/>
          </a:xfrm>
        </p:grpSpPr>
        <p:pic>
          <p:nvPicPr>
            <p:cNvPr id="43044" name="Picture 101" descr="fridge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111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34" name="Group 347"/>
          <p:cNvGrpSpPr>
            <a:grpSpLocks/>
          </p:cNvGrpSpPr>
          <p:nvPr/>
        </p:nvGrpSpPr>
        <p:grpSpPr bwMode="auto">
          <a:xfrm>
            <a:off x="3236913" y="3187700"/>
            <a:ext cx="1114425" cy="541338"/>
            <a:chOff x="1871277" y="1576300"/>
            <a:chExt cx="1128371" cy="437861"/>
          </a:xfrm>
        </p:grpSpPr>
        <p:sp>
          <p:nvSpPr>
            <p:cNvPr id="88" name="Oval 87"/>
            <p:cNvSpPr/>
            <p:nvPr/>
          </p:nvSpPr>
          <p:spPr bwMode="auto">
            <a:xfrm flipV="1">
              <a:off x="1874492" y="1694432"/>
              <a:ext cx="1125156" cy="3197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871277" y="1739375"/>
              <a:ext cx="1128371" cy="11684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 bwMode="auto">
            <a:xfrm flipV="1">
              <a:off x="1871277" y="1576300"/>
              <a:ext cx="1125156" cy="3197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58995" y="1673888"/>
              <a:ext cx="549719" cy="16050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02738" y="1632798"/>
              <a:ext cx="662235" cy="11171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536727" y="1727818"/>
              <a:ext cx="244320" cy="97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089879" y="1730386"/>
              <a:ext cx="241105" cy="9630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5" name="Straight Connector 94"/>
            <p:cNvCxnSpPr>
              <a:endCxn id="90" idx="2"/>
            </p:cNvCxnSpPr>
            <p:nvPr/>
          </p:nvCxnSpPr>
          <p:spPr bwMode="auto">
            <a:xfrm flipH="1" flipV="1">
              <a:off x="1871277" y="1736806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2996433" y="1734238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03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  <p:bldP spid="11406" grpId="0"/>
      <p:bldP spid="114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D2786-373D-C54F-9424-EE7FA66B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1731645"/>
            <a:ext cx="8018780" cy="3394710"/>
          </a:xfrm>
          <a:prstGeom prst="rect">
            <a:avLst/>
          </a:prstGeom>
        </p:spPr>
      </p:pic>
      <p:sp>
        <p:nvSpPr>
          <p:cNvPr id="3" name="Title 41">
            <a:extLst>
              <a:ext uri="{FF2B5EF4-FFF2-40B4-BE49-F238E27FC236}">
                <a16:creationId xmlns:a16="http://schemas.microsoft.com/office/drawing/2014/main" id="{93869B7D-B337-1D48-A5E5-5FA6F3A91D20}"/>
              </a:ext>
            </a:extLst>
          </p:cNvPr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</p:spTree>
    <p:extLst>
      <p:ext uri="{BB962C8B-B14F-4D97-AF65-F5344CB8AC3E}">
        <p14:creationId xmlns:p14="http://schemas.microsoft.com/office/powerpoint/2010/main" val="3236176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50"/>
          <p:cNvSpPr>
            <a:spLocks noGrp="1"/>
          </p:cNvSpPr>
          <p:nvPr>
            <p:ph type="title" idx="4294967295"/>
          </p:nvPr>
        </p:nvSpPr>
        <p:spPr>
          <a:xfrm>
            <a:off x="507961" y="363833"/>
            <a:ext cx="8321675" cy="765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Enterprise Access </a:t>
            </a:r>
            <a:r>
              <a:rPr lang="en-US" altLang="en-US" dirty="0">
                <a:ea typeface="ＭＳ Ｐゴシック" charset="-128"/>
              </a:rPr>
              <a:t>N</a:t>
            </a:r>
            <a:r>
              <a:rPr lang="en-US" altLang="en-US" sz="4000" dirty="0">
                <a:ea typeface="ＭＳ Ｐゴシック" charset="-128"/>
              </a:rPr>
              <a:t>etworks (Ethernet)</a:t>
            </a:r>
          </a:p>
        </p:txBody>
      </p:sp>
      <p:sp>
        <p:nvSpPr>
          <p:cNvPr id="58371" name="Content Placeholder 52"/>
          <p:cNvSpPr>
            <a:spLocks noGrp="1"/>
          </p:cNvSpPr>
          <p:nvPr>
            <p:ph idx="4294967295"/>
          </p:nvPr>
        </p:nvSpPr>
        <p:spPr>
          <a:xfrm>
            <a:off x="715178" y="4793490"/>
            <a:ext cx="8043863" cy="1414462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sz="2400" dirty="0"/>
              <a:t>Typically used in companies, universities, etc.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10 Mbps, 100Mbps, 1Gbps, 10Gbps transmission rates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Today, end systems typically connect into Ethernet switch</a:t>
            </a: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45060" name="Line 2"/>
          <p:cNvSpPr>
            <a:spLocks noChangeShapeType="1"/>
          </p:cNvSpPr>
          <p:nvPr/>
        </p:nvSpPr>
        <p:spPr bwMode="auto">
          <a:xfrm>
            <a:off x="2217738" y="31861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2636838" y="3194050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flipH="1">
            <a:off x="1614488" y="3167063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3" name="Group 51"/>
          <p:cNvGrpSpPr>
            <a:grpSpLocks/>
          </p:cNvGrpSpPr>
          <p:nvPr/>
        </p:nvGrpSpPr>
        <p:grpSpPr bwMode="auto">
          <a:xfrm>
            <a:off x="2016125" y="2873375"/>
            <a:ext cx="1052513" cy="355600"/>
            <a:chOff x="4410" y="1365"/>
            <a:chExt cx="663" cy="224"/>
          </a:xfrm>
        </p:grpSpPr>
        <p:sp>
          <p:nvSpPr>
            <p:cNvPr id="45261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2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3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265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64" name="Line 59"/>
          <p:cNvSpPr>
            <a:spLocks noChangeShapeType="1"/>
          </p:cNvSpPr>
          <p:nvPr/>
        </p:nvSpPr>
        <p:spPr bwMode="auto">
          <a:xfrm flipH="1">
            <a:off x="1108075" y="2946400"/>
            <a:ext cx="106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61"/>
          <p:cNvSpPr>
            <a:spLocks noChangeShapeType="1"/>
          </p:cNvSpPr>
          <p:nvPr/>
        </p:nvSpPr>
        <p:spPr bwMode="auto">
          <a:xfrm flipV="1">
            <a:off x="2389188" y="23288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6" name="Group 62"/>
          <p:cNvGrpSpPr>
            <a:grpSpLocks/>
          </p:cNvGrpSpPr>
          <p:nvPr/>
        </p:nvGrpSpPr>
        <p:grpSpPr bwMode="auto">
          <a:xfrm>
            <a:off x="2089150" y="1876425"/>
            <a:ext cx="873125" cy="627063"/>
            <a:chOff x="2967" y="478"/>
            <a:chExt cx="788" cy="625"/>
          </a:xfrm>
        </p:grpSpPr>
        <p:pic>
          <p:nvPicPr>
            <p:cNvPr id="45259" name="Picture 63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60" name="Picture 64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7" name="Group 65"/>
          <p:cNvGrpSpPr>
            <a:grpSpLocks/>
          </p:cNvGrpSpPr>
          <p:nvPr/>
        </p:nvGrpSpPr>
        <p:grpSpPr bwMode="auto">
          <a:xfrm>
            <a:off x="2746375" y="1231900"/>
            <a:ext cx="622300" cy="706438"/>
            <a:chOff x="877" y="1008"/>
            <a:chExt cx="2747" cy="2591"/>
          </a:xfrm>
        </p:grpSpPr>
        <p:pic>
          <p:nvPicPr>
            <p:cNvPr id="45236" name="Picture 66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37" name="Picture 67" descr="laptop_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38" name="Freeform 6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39" name="Picture 69" descr="scre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40" name="Freeform 7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7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7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7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7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7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46" name="Group 7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53" name="Freeform 7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4" name="Freeform 7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5" name="Freeform 7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6" name="Freeform 8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7" name="Freeform 8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8" name="Freeform 8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47" name="Freeform 8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8" name="Group 89"/>
          <p:cNvGrpSpPr>
            <a:grpSpLocks/>
          </p:cNvGrpSpPr>
          <p:nvPr/>
        </p:nvGrpSpPr>
        <p:grpSpPr bwMode="auto">
          <a:xfrm>
            <a:off x="1216025" y="1511300"/>
            <a:ext cx="566738" cy="625475"/>
            <a:chOff x="877" y="1008"/>
            <a:chExt cx="2747" cy="2591"/>
          </a:xfrm>
        </p:grpSpPr>
        <p:pic>
          <p:nvPicPr>
            <p:cNvPr id="45213" name="Picture 90" descr="antenna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14" name="Picture 91" descr="laptop_keyboar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5" name="Freeform 92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16" name="Picture 93" descr="scre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7" name="Freeform 94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95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96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97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98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99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23" name="Group 100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30" name="Freeform 10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1" name="Freeform 10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2" name="Freeform 10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3" name="Freeform 10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4" name="Freeform 10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5" name="Freeform 10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24" name="Freeform 107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108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109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110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111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112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9" name="Group 113"/>
          <p:cNvGrpSpPr>
            <a:grpSpLocks/>
          </p:cNvGrpSpPr>
          <p:nvPr/>
        </p:nvGrpSpPr>
        <p:grpSpPr bwMode="auto">
          <a:xfrm>
            <a:off x="1963738" y="1203325"/>
            <a:ext cx="635000" cy="615950"/>
            <a:chOff x="877" y="1008"/>
            <a:chExt cx="2747" cy="2591"/>
          </a:xfrm>
        </p:grpSpPr>
        <p:pic>
          <p:nvPicPr>
            <p:cNvPr id="45190" name="Picture 114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91" name="Picture 115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2" name="Freeform 116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93" name="Picture 117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4" name="Freeform 118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19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20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21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22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23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00" name="Group 124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07" name="Freeform 125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8" name="Freeform 126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9" name="Freeform 127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0" name="Freeform 128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1" name="Freeform 129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2" name="Freeform 130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01" name="Freeform 131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Freeform 132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Freeform 133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Freeform 134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35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36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70" name="Group 296"/>
          <p:cNvGrpSpPr>
            <a:grpSpLocks/>
          </p:cNvGrpSpPr>
          <p:nvPr/>
        </p:nvGrpSpPr>
        <p:grpSpPr bwMode="auto">
          <a:xfrm>
            <a:off x="4429125" y="1851025"/>
            <a:ext cx="1166813" cy="479425"/>
            <a:chOff x="2356" y="1300"/>
            <a:chExt cx="555" cy="194"/>
          </a:xfrm>
        </p:grpSpPr>
        <p:sp>
          <p:nvSpPr>
            <p:cNvPr id="4518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518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518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5185" name="Group 300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5188" name="Freeform 30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9" name="Freeform 30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86" name="Line 303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Line 304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305"/>
          <p:cNvSpPr>
            <a:spLocks noChangeShapeType="1"/>
          </p:cNvSpPr>
          <p:nvPr/>
        </p:nvSpPr>
        <p:spPr bwMode="auto">
          <a:xfrm flipV="1">
            <a:off x="2778125" y="2111375"/>
            <a:ext cx="1668463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306"/>
          <p:cNvSpPr>
            <a:spLocks noChangeShapeType="1"/>
          </p:cNvSpPr>
          <p:nvPr/>
        </p:nvSpPr>
        <p:spPr bwMode="auto">
          <a:xfrm>
            <a:off x="4594225" y="3005138"/>
            <a:ext cx="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340"/>
          <p:cNvSpPr>
            <a:spLocks noChangeShapeType="1"/>
          </p:cNvSpPr>
          <p:nvPr/>
        </p:nvSpPr>
        <p:spPr bwMode="auto">
          <a:xfrm>
            <a:off x="4975225" y="2997200"/>
            <a:ext cx="0" cy="652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4" name="Group 230"/>
          <p:cNvGrpSpPr>
            <a:grpSpLocks/>
          </p:cNvGrpSpPr>
          <p:nvPr/>
        </p:nvGrpSpPr>
        <p:grpSpPr bwMode="auto">
          <a:xfrm>
            <a:off x="4432300" y="3616325"/>
            <a:ext cx="365125" cy="766763"/>
            <a:chOff x="4140" y="429"/>
            <a:chExt cx="1425" cy="2396"/>
          </a:xfrm>
        </p:grpSpPr>
        <p:sp>
          <p:nvSpPr>
            <p:cNvPr id="45150" name="Freeform 2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23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2" name="Freeform 2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2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Rectangle 23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5" name="Group 2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80" name="AutoShape 23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81" name="AutoShape 23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6" name="Rectangle 23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7" name="Group 2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78" name="AutoShape 24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9" name="AutoShape 2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8" name="Rectangle 24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9" name="Rectangle 24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60" name="Group 2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76" name="AutoShape 24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7" name="AutoShape 24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1" name="Freeform 2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62" name="Group 2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74" name="AutoShape 25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5" name="AutoShape 25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3" name="Rectangle 25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4" name="Freeform 2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2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Oval 25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7" name="Freeform 2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AutoShape 25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9" name="AutoShape 25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0" name="Oval 25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1" name="Oval 26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72" name="Oval 26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3" name="Rectangle 26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75" name="Line 342"/>
          <p:cNvSpPr>
            <a:spLocks noChangeShapeType="1"/>
          </p:cNvSpPr>
          <p:nvPr/>
        </p:nvSpPr>
        <p:spPr bwMode="auto">
          <a:xfrm>
            <a:off x="3017838" y="3208338"/>
            <a:ext cx="503237" cy="3317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Text Box 343"/>
          <p:cNvSpPr txBox="1">
            <a:spLocks noChangeArrowheads="1"/>
          </p:cNvSpPr>
          <p:nvPr/>
        </p:nvSpPr>
        <p:spPr bwMode="auto">
          <a:xfrm>
            <a:off x="3051175" y="3538538"/>
            <a:ext cx="121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Ethernet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switch</a:t>
            </a:r>
          </a:p>
        </p:txBody>
      </p:sp>
      <p:sp>
        <p:nvSpPr>
          <p:cNvPr id="45077" name="Line 344"/>
          <p:cNvSpPr>
            <a:spLocks noChangeShapeType="1"/>
          </p:cNvSpPr>
          <p:nvPr/>
        </p:nvSpPr>
        <p:spPr bwMode="auto">
          <a:xfrm>
            <a:off x="5307013" y="3954463"/>
            <a:ext cx="5254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Text Box 345"/>
          <p:cNvSpPr txBox="1">
            <a:spLocks noChangeArrowheads="1"/>
          </p:cNvSpPr>
          <p:nvPr/>
        </p:nvSpPr>
        <p:spPr bwMode="auto">
          <a:xfrm>
            <a:off x="5667375" y="3552825"/>
            <a:ext cx="2062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mail,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web servers</a:t>
            </a:r>
          </a:p>
        </p:txBody>
      </p:sp>
      <p:sp>
        <p:nvSpPr>
          <p:cNvPr id="45079" name="Text Box 346"/>
          <p:cNvSpPr txBox="1">
            <a:spLocks noChangeArrowheads="1"/>
          </p:cNvSpPr>
          <p:nvPr/>
        </p:nvSpPr>
        <p:spPr bwMode="auto">
          <a:xfrm>
            <a:off x="6332538" y="2986088"/>
            <a:ext cx="2187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router</a:t>
            </a:r>
          </a:p>
        </p:txBody>
      </p:sp>
      <p:sp>
        <p:nvSpPr>
          <p:cNvPr id="45080" name="Line 347"/>
          <p:cNvSpPr>
            <a:spLocks noChangeShapeType="1"/>
          </p:cNvSpPr>
          <p:nvPr/>
        </p:nvSpPr>
        <p:spPr bwMode="auto">
          <a:xfrm>
            <a:off x="5505450" y="2368550"/>
            <a:ext cx="1006475" cy="663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348"/>
          <p:cNvSpPr>
            <a:spLocks noChangeShapeType="1"/>
          </p:cNvSpPr>
          <p:nvPr/>
        </p:nvSpPr>
        <p:spPr bwMode="auto">
          <a:xfrm>
            <a:off x="5578475" y="20320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349"/>
          <p:cNvSpPr>
            <a:spLocks noChangeShapeType="1"/>
          </p:cNvSpPr>
          <p:nvPr/>
        </p:nvSpPr>
        <p:spPr bwMode="auto">
          <a:xfrm>
            <a:off x="6608763" y="2028825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Line 350"/>
          <p:cNvSpPr>
            <a:spLocks noChangeShapeType="1"/>
          </p:cNvSpPr>
          <p:nvPr/>
        </p:nvSpPr>
        <p:spPr bwMode="auto">
          <a:xfrm>
            <a:off x="5999163" y="2117725"/>
            <a:ext cx="503237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Text Box 351"/>
          <p:cNvSpPr txBox="1">
            <a:spLocks noChangeArrowheads="1"/>
          </p:cNvSpPr>
          <p:nvPr/>
        </p:nvSpPr>
        <p:spPr bwMode="auto">
          <a:xfrm>
            <a:off x="6475413" y="2320925"/>
            <a:ext cx="22590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link to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ISP (Internet)</a:t>
            </a:r>
          </a:p>
          <a:p>
            <a:pPr algn="ctr">
              <a:lnSpc>
                <a:spcPct val="85000"/>
              </a:lnSpc>
            </a:pPr>
            <a:endParaRPr lang="en-US" altLang="en-US" sz="2000"/>
          </a:p>
        </p:txBody>
      </p:sp>
      <p:grpSp>
        <p:nvGrpSpPr>
          <p:cNvPr id="45085" name="Group 353"/>
          <p:cNvGrpSpPr>
            <a:grpSpLocks/>
          </p:cNvGrpSpPr>
          <p:nvPr/>
        </p:nvGrpSpPr>
        <p:grpSpPr bwMode="auto">
          <a:xfrm>
            <a:off x="4397375" y="2636838"/>
            <a:ext cx="1052513" cy="355600"/>
            <a:chOff x="4410" y="1365"/>
            <a:chExt cx="663" cy="224"/>
          </a:xfrm>
        </p:grpSpPr>
        <p:sp>
          <p:nvSpPr>
            <p:cNvPr id="45145" name="Rectangle 354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6" name="AutoShape 355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7" name="Freeform 356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357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149" name="Freeform 358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86" name="Line 359"/>
          <p:cNvSpPr>
            <a:spLocks noChangeShapeType="1"/>
          </p:cNvSpPr>
          <p:nvPr/>
        </p:nvSpPr>
        <p:spPr bwMode="auto">
          <a:xfrm>
            <a:off x="4983163" y="2332038"/>
            <a:ext cx="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360"/>
          <p:cNvGrpSpPr>
            <a:grpSpLocks/>
          </p:cNvGrpSpPr>
          <p:nvPr/>
        </p:nvGrpSpPr>
        <p:grpSpPr bwMode="auto">
          <a:xfrm>
            <a:off x="4872038" y="3609975"/>
            <a:ext cx="365125" cy="766763"/>
            <a:chOff x="4140" y="429"/>
            <a:chExt cx="1425" cy="2396"/>
          </a:xfrm>
        </p:grpSpPr>
        <p:sp>
          <p:nvSpPr>
            <p:cNvPr id="45113" name="Freeform 36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36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5" name="Freeform 36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36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Rectangle 36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18" name="Group 36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43" name="AutoShape 36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4" name="AutoShape 36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19" name="Rectangle 36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0" name="Group 37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41" name="AutoShape 37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2" name="AutoShape 37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1" name="Rectangle 37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2" name="Rectangle 37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3" name="Group 37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39" name="AutoShape 37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0" name="AutoShape 37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4" name="Freeform 37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25" name="Group 37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37" name="AutoShape 3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38" name="AutoShape 38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6" name="Rectangle 38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7" name="Freeform 38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38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Oval 38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0" name="Freeform 38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AutoShape 38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2" name="AutoShape 38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3" name="Oval 38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4" name="Oval 39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35" name="Oval 39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6" name="Rectangle 39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88" name="Line 393"/>
          <p:cNvSpPr>
            <a:spLocks noChangeShapeType="1"/>
          </p:cNvSpPr>
          <p:nvPr/>
        </p:nvSpPr>
        <p:spPr bwMode="auto">
          <a:xfrm flipH="1">
            <a:off x="3638550" y="3051175"/>
            <a:ext cx="788988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90" name="Group 395"/>
          <p:cNvGrpSpPr>
            <a:grpSpLocks/>
          </p:cNvGrpSpPr>
          <p:nvPr/>
        </p:nvGrpSpPr>
        <p:grpSpPr bwMode="auto">
          <a:xfrm>
            <a:off x="606425" y="2566988"/>
            <a:ext cx="723900" cy="665162"/>
            <a:chOff x="-44" y="1473"/>
            <a:chExt cx="981" cy="1105"/>
          </a:xfrm>
        </p:grpSpPr>
        <p:pic>
          <p:nvPicPr>
            <p:cNvPr id="45111" name="Picture 396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2" name="Freeform 39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1" name="Group 398"/>
          <p:cNvGrpSpPr>
            <a:grpSpLocks/>
          </p:cNvGrpSpPr>
          <p:nvPr/>
        </p:nvGrpSpPr>
        <p:grpSpPr bwMode="auto">
          <a:xfrm>
            <a:off x="1000125" y="3016250"/>
            <a:ext cx="723900" cy="665163"/>
            <a:chOff x="-44" y="1473"/>
            <a:chExt cx="981" cy="1105"/>
          </a:xfrm>
        </p:grpSpPr>
        <p:pic>
          <p:nvPicPr>
            <p:cNvPr id="45109" name="Picture 399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0" name="Freeform 40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2" name="Group 401"/>
          <p:cNvGrpSpPr>
            <a:grpSpLocks/>
          </p:cNvGrpSpPr>
          <p:nvPr/>
        </p:nvGrpSpPr>
        <p:grpSpPr bwMode="auto">
          <a:xfrm>
            <a:off x="1611313" y="3592513"/>
            <a:ext cx="723900" cy="665162"/>
            <a:chOff x="-44" y="1473"/>
            <a:chExt cx="981" cy="1105"/>
          </a:xfrm>
        </p:grpSpPr>
        <p:pic>
          <p:nvPicPr>
            <p:cNvPr id="45107" name="Picture 402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8" name="Freeform 40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3" name="Group 404"/>
          <p:cNvGrpSpPr>
            <a:grpSpLocks/>
          </p:cNvGrpSpPr>
          <p:nvPr/>
        </p:nvGrpSpPr>
        <p:grpSpPr bwMode="auto">
          <a:xfrm>
            <a:off x="2184400" y="3606800"/>
            <a:ext cx="723900" cy="665163"/>
            <a:chOff x="-44" y="1473"/>
            <a:chExt cx="981" cy="1105"/>
          </a:xfrm>
        </p:grpSpPr>
        <p:pic>
          <p:nvPicPr>
            <p:cNvPr id="45105" name="Picture 405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6" name="Freeform 4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5" name="Group 347"/>
          <p:cNvGrpSpPr>
            <a:grpSpLocks/>
          </p:cNvGrpSpPr>
          <p:nvPr/>
        </p:nvGrpSpPr>
        <p:grpSpPr bwMode="auto">
          <a:xfrm>
            <a:off x="4386263" y="1743075"/>
            <a:ext cx="1262062" cy="647700"/>
            <a:chOff x="1871277" y="1576300"/>
            <a:chExt cx="1128371" cy="437861"/>
          </a:xfrm>
        </p:grpSpPr>
        <p:sp>
          <p:nvSpPr>
            <p:cNvPr id="202" name="Oval 201"/>
            <p:cNvSpPr/>
            <p:nvPr/>
          </p:nvSpPr>
          <p:spPr bwMode="auto">
            <a:xfrm flipV="1">
              <a:off x="1874116" y="1694351"/>
              <a:ext cx="1125532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4" name="Oval 203"/>
            <p:cNvSpPr/>
            <p:nvPr/>
          </p:nvSpPr>
          <p:spPr bwMode="auto">
            <a:xfrm flipV="1">
              <a:off x="1871277" y="1576300"/>
              <a:ext cx="1125532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2159402" y="1672887"/>
              <a:ext cx="549283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102628" y="1633179"/>
              <a:ext cx="662830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536945" y="1727620"/>
              <a:ext cx="244126" cy="9766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089855" y="1729766"/>
              <a:ext cx="241287" cy="9766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9" name="Straight Connector 208"/>
            <p:cNvCxnSpPr>
              <a:endCxn id="204" idx="2"/>
            </p:cNvCxnSpPr>
            <p:nvPr/>
          </p:nvCxnSpPr>
          <p:spPr bwMode="auto">
            <a:xfrm flipH="1" flipV="1">
              <a:off x="1871277" y="1737278"/>
              <a:ext cx="2839" cy="12341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 bwMode="auto">
            <a:xfrm flipH="1" flipV="1">
              <a:off x="2996809" y="1735132"/>
              <a:ext cx="2839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51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44" y="169863"/>
            <a:ext cx="8382000" cy="984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Wireless Access Networks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087" y="1322388"/>
            <a:ext cx="8370888" cy="865187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/>
              <a:t>Shared </a:t>
            </a:r>
            <a:r>
              <a:rPr lang="en-US" altLang="en-US" sz="2400" i="1" dirty="0"/>
              <a:t>wireless</a:t>
            </a:r>
            <a:r>
              <a:rPr lang="en-US" altLang="en-US" sz="2400" dirty="0"/>
              <a:t> access network connects end system to router</a:t>
            </a:r>
          </a:p>
          <a:p>
            <a:pPr marL="682625" lvl="1" indent="-225425" eaLnBrk="1" hangingPunct="1"/>
            <a:r>
              <a:rPr lang="en-US" altLang="en-US" dirty="0"/>
              <a:t>via base station aka </a:t>
            </a:r>
            <a:r>
              <a:rPr lang="ja-JP" altLang="en-US" dirty="0"/>
              <a:t>“</a:t>
            </a:r>
            <a:r>
              <a:rPr lang="en-US" altLang="ja-JP" dirty="0"/>
              <a:t>access point</a:t>
            </a:r>
            <a:r>
              <a:rPr lang="ja-JP" altLang="en-US" dirty="0"/>
              <a:t>”</a:t>
            </a:r>
            <a:endParaRPr lang="en-US" altLang="en-US" dirty="0"/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511487" y="2552934"/>
            <a:ext cx="4079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Wireless LANs: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within building (100 ft.)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802.11b/g/n 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WiFi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): 11, 54, 450 Mbps transmission rate</a:t>
            </a: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4682054" y="2189013"/>
            <a:ext cx="46196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Wide-area wireless access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provided by telco (cellular) operator, 10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km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between 1 and 10 Mbps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3G, 4G: LTE, 5G,…</a:t>
            </a:r>
          </a:p>
        </p:txBody>
      </p:sp>
      <p:grpSp>
        <p:nvGrpSpPr>
          <p:cNvPr id="46087" name="Group 85"/>
          <p:cNvGrpSpPr>
            <a:grpSpLocks/>
          </p:cNvGrpSpPr>
          <p:nvPr/>
        </p:nvGrpSpPr>
        <p:grpSpPr bwMode="auto">
          <a:xfrm>
            <a:off x="959162" y="4445000"/>
            <a:ext cx="2487613" cy="1562100"/>
            <a:chOff x="2889" y="1631"/>
            <a:chExt cx="980" cy="743"/>
          </a:xfrm>
        </p:grpSpPr>
        <p:sp>
          <p:nvSpPr>
            <p:cNvPr id="46212" name="Rectangle 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213" name="AutoShape 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46088" name="Line 110"/>
          <p:cNvSpPr>
            <a:spLocks noChangeShapeType="1"/>
          </p:cNvSpPr>
          <p:nvPr/>
        </p:nvSpPr>
        <p:spPr bwMode="auto">
          <a:xfrm>
            <a:off x="2603812" y="5849937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116"/>
          <p:cNvSpPr>
            <a:spLocks noChangeShapeType="1"/>
          </p:cNvSpPr>
          <p:nvPr/>
        </p:nvSpPr>
        <p:spPr bwMode="auto">
          <a:xfrm flipV="1">
            <a:off x="2003737" y="5715000"/>
            <a:ext cx="2873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90" name="Group 228"/>
          <p:cNvGrpSpPr>
            <a:grpSpLocks/>
          </p:cNvGrpSpPr>
          <p:nvPr/>
        </p:nvGrpSpPr>
        <p:grpSpPr bwMode="auto">
          <a:xfrm>
            <a:off x="2279962" y="5557837"/>
            <a:ext cx="666750" cy="284163"/>
            <a:chOff x="4650" y="1129"/>
            <a:chExt cx="246" cy="95"/>
          </a:xfrm>
        </p:grpSpPr>
        <p:sp>
          <p:nvSpPr>
            <p:cNvPr id="462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62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62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6207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210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1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208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246"/>
          <p:cNvGrpSpPr>
            <a:grpSpLocks/>
          </p:cNvGrpSpPr>
          <p:nvPr/>
        </p:nvGrpSpPr>
        <p:grpSpPr bwMode="auto">
          <a:xfrm>
            <a:off x="1527487" y="5324475"/>
            <a:ext cx="863600" cy="588962"/>
            <a:chOff x="2967" y="478"/>
            <a:chExt cx="788" cy="625"/>
          </a:xfrm>
        </p:grpSpPr>
        <p:pic>
          <p:nvPicPr>
            <p:cNvPr id="46202" name="Picture 24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03" name="Picture 24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2" name="Group 390"/>
          <p:cNvGrpSpPr>
            <a:grpSpLocks/>
          </p:cNvGrpSpPr>
          <p:nvPr/>
        </p:nvGrpSpPr>
        <p:grpSpPr bwMode="auto">
          <a:xfrm>
            <a:off x="1441762" y="4556125"/>
            <a:ext cx="757238" cy="682625"/>
            <a:chOff x="877" y="1008"/>
            <a:chExt cx="2747" cy="2591"/>
          </a:xfrm>
        </p:grpSpPr>
        <p:pic>
          <p:nvPicPr>
            <p:cNvPr id="46179" name="Picture 391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80" name="Picture 392" descr="laptop_keyboa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1" name="Freeform 39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6182" name="Picture 394" descr="scre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3" name="Freeform 39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39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39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Freeform 39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Freeform 39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Freeform 40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89" name="Group 40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6196" name="Freeform 40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7" name="Freeform 40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8" name="Freeform 40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9" name="Freeform 40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0" name="Freeform 40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1" name="Freeform 40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90" name="Freeform 40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Freeform 40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Freeform 41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41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41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Freeform 41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3" name="Group 445"/>
          <p:cNvGrpSpPr>
            <a:grpSpLocks/>
          </p:cNvGrpSpPr>
          <p:nvPr/>
        </p:nvGrpSpPr>
        <p:grpSpPr bwMode="auto">
          <a:xfrm>
            <a:off x="5555768" y="4348956"/>
            <a:ext cx="2709863" cy="1951037"/>
            <a:chOff x="3652" y="2846"/>
            <a:chExt cx="1253" cy="934"/>
          </a:xfrm>
        </p:grpSpPr>
        <p:sp>
          <p:nvSpPr>
            <p:cNvPr id="46120" name="Freeform 84"/>
            <p:cNvSpPr>
              <a:spLocks/>
            </p:cNvSpPr>
            <p:nvPr/>
          </p:nvSpPr>
          <p:spPr bwMode="auto">
            <a:xfrm>
              <a:off x="3652" y="2949"/>
              <a:ext cx="1094" cy="675"/>
            </a:xfrm>
            <a:custGeom>
              <a:avLst/>
              <a:gdLst>
                <a:gd name="T0" fmla="*/ 1388 w 1036"/>
                <a:gd name="T1" fmla="*/ 11 h 675"/>
                <a:gd name="T2" fmla="*/ 837 w 1036"/>
                <a:gd name="T3" fmla="*/ 53 h 675"/>
                <a:gd name="T4" fmla="*/ 442 w 1036"/>
                <a:gd name="T5" fmla="*/ 129 h 675"/>
                <a:gd name="T6" fmla="*/ 329 w 1036"/>
                <a:gd name="T7" fmla="*/ 229 h 675"/>
                <a:gd name="T8" fmla="*/ 45 w 1036"/>
                <a:gd name="T9" fmla="*/ 297 h 675"/>
                <a:gd name="T10" fmla="*/ 37 w 1036"/>
                <a:gd name="T11" fmla="*/ 459 h 675"/>
                <a:gd name="T12" fmla="*/ 282 w 1036"/>
                <a:gd name="T13" fmla="*/ 489 h 675"/>
                <a:gd name="T14" fmla="*/ 984 w 1036"/>
                <a:gd name="T15" fmla="*/ 489 h 675"/>
                <a:gd name="T16" fmla="*/ 1281 w 1036"/>
                <a:gd name="T17" fmla="*/ 555 h 675"/>
                <a:gd name="T18" fmla="*/ 1612 w 1036"/>
                <a:gd name="T19" fmla="*/ 657 h 675"/>
                <a:gd name="T20" fmla="*/ 1865 w 1036"/>
                <a:gd name="T21" fmla="*/ 661 h 675"/>
                <a:gd name="T22" fmla="*/ 2039 w 1036"/>
                <a:gd name="T23" fmla="*/ 603 h 675"/>
                <a:gd name="T24" fmla="*/ 2128 w 1036"/>
                <a:gd name="T25" fmla="*/ 445 h 675"/>
                <a:gd name="T26" fmla="*/ 2183 w 1036"/>
                <a:gd name="T27" fmla="*/ 291 h 675"/>
                <a:gd name="T28" fmla="*/ 2189 w 1036"/>
                <a:gd name="T29" fmla="*/ 107 h 675"/>
                <a:gd name="T30" fmla="*/ 2001 w 1036"/>
                <a:gd name="T31" fmla="*/ 17 h 675"/>
                <a:gd name="T32" fmla="*/ 1662 w 1036"/>
                <a:gd name="T33" fmla="*/ 3 h 675"/>
                <a:gd name="T34" fmla="*/ 138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Line 93"/>
            <p:cNvSpPr>
              <a:spLocks noChangeShapeType="1"/>
            </p:cNvSpPr>
            <p:nvPr/>
          </p:nvSpPr>
          <p:spPr bwMode="auto">
            <a:xfrm>
              <a:off x="4337" y="3386"/>
              <a:ext cx="96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6122" name="Picture 133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2956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123" name="Group 134"/>
            <p:cNvGrpSpPr>
              <a:grpSpLocks/>
            </p:cNvGrpSpPr>
            <p:nvPr/>
          </p:nvGrpSpPr>
          <p:grpSpPr bwMode="auto">
            <a:xfrm>
              <a:off x="3911" y="2846"/>
              <a:ext cx="262" cy="243"/>
              <a:chOff x="2751" y="1851"/>
              <a:chExt cx="462" cy="478"/>
            </a:xfrm>
          </p:grpSpPr>
          <p:pic>
            <p:nvPicPr>
              <p:cNvPr id="46177" name="Picture 135" descr="iphone_stylized_small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78" name="Picture 136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24" name="Group 252"/>
            <p:cNvGrpSpPr>
              <a:grpSpLocks/>
            </p:cNvGrpSpPr>
            <p:nvPr/>
          </p:nvGrpSpPr>
          <p:grpSpPr bwMode="auto">
            <a:xfrm>
              <a:off x="4193" y="3034"/>
              <a:ext cx="288" cy="398"/>
              <a:chOff x="742" y="2409"/>
              <a:chExt cx="576" cy="881"/>
            </a:xfrm>
          </p:grpSpPr>
          <p:grpSp>
            <p:nvGrpSpPr>
              <p:cNvPr id="46159" name="Group 25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4616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46160" name="Picture 269" descr="cell_tower_radiation cop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61" name="Oval 27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5" cy="67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6125" name="Group 342"/>
            <p:cNvGrpSpPr>
              <a:grpSpLocks/>
            </p:cNvGrpSpPr>
            <p:nvPr/>
          </p:nvGrpSpPr>
          <p:grpSpPr bwMode="auto">
            <a:xfrm>
              <a:off x="3715" y="3159"/>
              <a:ext cx="337" cy="257"/>
              <a:chOff x="877" y="1008"/>
              <a:chExt cx="2747" cy="2591"/>
            </a:xfrm>
          </p:grpSpPr>
          <p:pic>
            <p:nvPicPr>
              <p:cNvPr id="46136" name="Picture 343" descr="antenna_styliz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37" name="Picture 344" descr="laptop_keyboar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38" name="Freeform 345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2 w 2982"/>
                  <a:gd name="T5" fmla="*/ 1 h 2442"/>
                  <a:gd name="T6" fmla="*/ 2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6139" name="Picture 346" descr="scree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40" name="Freeform 347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2 w 2528"/>
                  <a:gd name="T3" fmla="*/ 1 h 455"/>
                  <a:gd name="T4" fmla="*/ 2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Freeform 348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Freeform 349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Freeform 350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2 w 2773"/>
                  <a:gd name="T5" fmla="*/ 1 h 738"/>
                  <a:gd name="T6" fmla="*/ 2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Freeform 351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2 w 637"/>
                  <a:gd name="T1" fmla="*/ 0 h 1659"/>
                  <a:gd name="T2" fmla="*/ 2 w 637"/>
                  <a:gd name="T3" fmla="*/ 0 h 1659"/>
                  <a:gd name="T4" fmla="*/ 1 w 637"/>
                  <a:gd name="T5" fmla="*/ 15 h 1659"/>
                  <a:gd name="T6" fmla="*/ 0 w 637"/>
                  <a:gd name="T7" fmla="*/ 15 h 1659"/>
                  <a:gd name="T8" fmla="*/ 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Freeform 352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9 w 2216"/>
                  <a:gd name="T5" fmla="*/ 5 h 550"/>
                  <a:gd name="T6" fmla="*/ 9 w 2216"/>
                  <a:gd name="T7" fmla="*/ 4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46" name="Group 353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46153" name="Freeform 35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4" name="Freeform 35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5" name="Freeform 35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6" name="Freeform 35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7" name="Freeform 35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8" name="Freeform 35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47" name="Freeform 360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2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2 h 792"/>
                  <a:gd name="T8" fmla="*/ 1 w 990"/>
                  <a:gd name="T9" fmla="*/ 2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Freeform 361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4 w 2532"/>
                  <a:gd name="T5" fmla="*/ 2 h 723"/>
                  <a:gd name="T6" fmla="*/ 4 w 2532"/>
                  <a:gd name="T7" fmla="*/ 2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Freeform 362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Freeform 363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Freeform 364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Freeform 365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2 h 723"/>
                  <a:gd name="T6" fmla="*/ 0 w 2532"/>
                  <a:gd name="T7" fmla="*/ 2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26" name="Group 237"/>
            <p:cNvGrpSpPr>
              <a:grpSpLocks/>
            </p:cNvGrpSpPr>
            <p:nvPr/>
          </p:nvGrpSpPr>
          <p:grpSpPr bwMode="auto">
            <a:xfrm>
              <a:off x="4377" y="3439"/>
              <a:ext cx="246" cy="107"/>
              <a:chOff x="4650" y="1129"/>
              <a:chExt cx="246" cy="95"/>
            </a:xfrm>
          </p:grpSpPr>
          <p:sp>
            <p:nvSpPr>
              <p:cNvPr id="461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6131" name="Group 2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46134" name="Freeform 2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35" name="Freeform 2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32" name="Line 2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Line 2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27" name="Line 444"/>
            <p:cNvSpPr>
              <a:spLocks noChangeShapeType="1"/>
            </p:cNvSpPr>
            <p:nvPr/>
          </p:nvSpPr>
          <p:spPr bwMode="auto">
            <a:xfrm>
              <a:off x="4514" y="3542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4" name="Text Box 446"/>
          <p:cNvSpPr txBox="1">
            <a:spLocks noChangeArrowheads="1"/>
          </p:cNvSpPr>
          <p:nvPr/>
        </p:nvSpPr>
        <p:spPr bwMode="auto">
          <a:xfrm>
            <a:off x="2045012" y="6094412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sp>
        <p:nvSpPr>
          <p:cNvPr id="46095" name="Text Box 447"/>
          <p:cNvSpPr txBox="1">
            <a:spLocks noChangeArrowheads="1"/>
          </p:cNvSpPr>
          <p:nvPr/>
        </p:nvSpPr>
        <p:spPr bwMode="auto">
          <a:xfrm>
            <a:off x="7121043" y="6161881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grpSp>
        <p:nvGrpSpPr>
          <p:cNvPr id="46097" name="Group 114"/>
          <p:cNvGrpSpPr>
            <a:grpSpLocks/>
          </p:cNvGrpSpPr>
          <p:nvPr/>
        </p:nvGrpSpPr>
        <p:grpSpPr bwMode="auto">
          <a:xfrm>
            <a:off x="2330762" y="4616450"/>
            <a:ext cx="636588" cy="879475"/>
            <a:chOff x="5806938" y="3011924"/>
            <a:chExt cx="347997" cy="396620"/>
          </a:xfrm>
        </p:grpSpPr>
        <p:pic>
          <p:nvPicPr>
            <p:cNvPr id="46118" name="Picture 117" descr="fridge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9" name="Picture 111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8" name="Group 347"/>
          <p:cNvGrpSpPr>
            <a:grpSpLocks/>
          </p:cNvGrpSpPr>
          <p:nvPr/>
        </p:nvGrpSpPr>
        <p:grpSpPr bwMode="auto">
          <a:xfrm>
            <a:off x="2268850" y="5543550"/>
            <a:ext cx="692150" cy="331787"/>
            <a:chOff x="1871277" y="1576300"/>
            <a:chExt cx="1128371" cy="437861"/>
          </a:xfrm>
        </p:grpSpPr>
        <p:sp>
          <p:nvSpPr>
            <p:cNvPr id="116" name="Oval 115"/>
            <p:cNvSpPr/>
            <p:nvPr/>
          </p:nvSpPr>
          <p:spPr bwMode="auto">
            <a:xfrm flipV="1">
              <a:off x="1873864" y="1693622"/>
              <a:ext cx="1125784" cy="3205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871277" y="1739712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Oval 117"/>
            <p:cNvSpPr/>
            <p:nvPr/>
          </p:nvSpPr>
          <p:spPr bwMode="auto">
            <a:xfrm flipV="1">
              <a:off x="1871277" y="1576300"/>
              <a:ext cx="1125782" cy="320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158545" y="1672671"/>
              <a:ext cx="548657" cy="16131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101609" y="1632865"/>
              <a:ext cx="662530" cy="111037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536394" y="1727142"/>
              <a:ext cx="243273" cy="9846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091257" y="1729237"/>
              <a:ext cx="240685" cy="9846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3" name="Straight Connector 122"/>
            <p:cNvCxnSpPr>
              <a:endCxn id="118" idx="2"/>
            </p:cNvCxnSpPr>
            <p:nvPr/>
          </p:nvCxnSpPr>
          <p:spPr bwMode="auto">
            <a:xfrm flipH="1" flipV="1">
              <a:off x="1871277" y="1737617"/>
              <a:ext cx="2587" cy="12360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flipH="1" flipV="1">
              <a:off x="2997059" y="1735522"/>
              <a:ext cx="2589" cy="1215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99" name="Group 347"/>
          <p:cNvGrpSpPr>
            <a:grpSpLocks/>
          </p:cNvGrpSpPr>
          <p:nvPr/>
        </p:nvGrpSpPr>
        <p:grpSpPr bwMode="auto">
          <a:xfrm>
            <a:off x="7090881" y="5563393"/>
            <a:ext cx="569912" cy="269875"/>
            <a:chOff x="1871277" y="1576300"/>
            <a:chExt cx="1128371" cy="437861"/>
          </a:xfrm>
        </p:grpSpPr>
        <p:sp>
          <p:nvSpPr>
            <p:cNvPr id="126" name="Oval 125"/>
            <p:cNvSpPr/>
            <p:nvPr/>
          </p:nvSpPr>
          <p:spPr bwMode="auto">
            <a:xfrm flipV="1">
              <a:off x="1874419" y="1694780"/>
              <a:ext cx="1125229" cy="3193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871277" y="1738567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 bwMode="auto">
            <a:xfrm flipV="1">
              <a:off x="1871277" y="1576300"/>
              <a:ext cx="1125229" cy="31938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2160442" y="1674175"/>
              <a:ext cx="546899" cy="15969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2103866" y="1632964"/>
              <a:ext cx="660050" cy="11075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2537614" y="1728264"/>
              <a:ext cx="242018" cy="9529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091294" y="1730839"/>
              <a:ext cx="238875" cy="9530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3" name="Straight Connector 132"/>
            <p:cNvCxnSpPr>
              <a:endCxn id="128" idx="2"/>
            </p:cNvCxnSpPr>
            <p:nvPr/>
          </p:nvCxnSpPr>
          <p:spPr bwMode="auto">
            <a:xfrm flipH="1" flipV="1">
              <a:off x="1871277" y="1735990"/>
              <a:ext cx="3142" cy="12363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 bwMode="auto">
            <a:xfrm flipH="1" flipV="1">
              <a:off x="2996506" y="1735990"/>
              <a:ext cx="3142" cy="12105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398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587977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ea typeface="ＭＳ Ｐゴシック" charset="-128"/>
              </a:rPr>
              <a:t>What is the Internet ?</a:t>
            </a:r>
          </a:p>
        </p:txBody>
      </p:sp>
    </p:spTree>
    <p:extLst>
      <p:ext uri="{BB962C8B-B14F-4D97-AF65-F5344CB8AC3E}">
        <p14:creationId xmlns:p14="http://schemas.microsoft.com/office/powerpoint/2010/main" val="2589933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73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Core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8EA6F9-531F-614F-88E1-25973208191B}"/>
              </a:ext>
            </a:extLst>
          </p:cNvPr>
          <p:cNvGrpSpPr/>
          <p:nvPr/>
        </p:nvGrpSpPr>
        <p:grpSpPr>
          <a:xfrm>
            <a:off x="2550686" y="3203799"/>
            <a:ext cx="1890712" cy="1125537"/>
            <a:chOff x="6723063" y="2128838"/>
            <a:chExt cx="1890712" cy="1125537"/>
          </a:xfrm>
        </p:grpSpPr>
        <p:sp>
          <p:nvSpPr>
            <p:cNvPr id="24" name="Freeform 660">
              <a:extLst>
                <a:ext uri="{FF2B5EF4-FFF2-40B4-BE49-F238E27FC236}">
                  <a16:creationId xmlns:a16="http://schemas.microsoft.com/office/drawing/2014/main" id="{3D981057-723D-AB4E-A3EC-CE94DC57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2128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64">
              <a:extLst>
                <a:ext uri="{FF2B5EF4-FFF2-40B4-BE49-F238E27FC236}">
                  <a16:creationId xmlns:a16="http://schemas.microsoft.com/office/drawing/2014/main" id="{464C40EE-FB60-8E44-AB4C-503191CCD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68">
              <a:extLst>
                <a:ext uri="{FF2B5EF4-FFF2-40B4-BE49-F238E27FC236}">
                  <a16:creationId xmlns:a16="http://schemas.microsoft.com/office/drawing/2014/main" id="{70D830EE-8CCC-1646-8BD3-C6FE4C12D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69">
              <a:extLst>
                <a:ext uri="{FF2B5EF4-FFF2-40B4-BE49-F238E27FC236}">
                  <a16:creationId xmlns:a16="http://schemas.microsoft.com/office/drawing/2014/main" id="{2933767E-0E10-BC4F-8518-A343FBE35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70">
              <a:extLst>
                <a:ext uri="{FF2B5EF4-FFF2-40B4-BE49-F238E27FC236}">
                  <a16:creationId xmlns:a16="http://schemas.microsoft.com/office/drawing/2014/main" id="{E7827E4D-B484-AF4C-A6F8-F6836338D5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0313" y="2562225"/>
              <a:ext cx="263525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71">
              <a:extLst>
                <a:ext uri="{FF2B5EF4-FFF2-40B4-BE49-F238E27FC236}">
                  <a16:creationId xmlns:a16="http://schemas.microsoft.com/office/drawing/2014/main" id="{AB93DE39-717A-A84C-BC1B-4173C3839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2">
              <a:extLst>
                <a:ext uri="{FF2B5EF4-FFF2-40B4-BE49-F238E27FC236}">
                  <a16:creationId xmlns:a16="http://schemas.microsoft.com/office/drawing/2014/main" id="{E52BC2D7-2A77-9D4E-A85C-6916DBC6E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3">
              <a:extLst>
                <a:ext uri="{FF2B5EF4-FFF2-40B4-BE49-F238E27FC236}">
                  <a16:creationId xmlns:a16="http://schemas.microsoft.com/office/drawing/2014/main" id="{7A41FFB5-5969-1342-BA60-EFB90F28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77">
              <a:extLst>
                <a:ext uri="{FF2B5EF4-FFF2-40B4-BE49-F238E27FC236}">
                  <a16:creationId xmlns:a16="http://schemas.microsoft.com/office/drawing/2014/main" id="{22EBAFF5-79B2-3848-ABA9-07FD720D4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706">
              <a:extLst>
                <a:ext uri="{FF2B5EF4-FFF2-40B4-BE49-F238E27FC236}">
                  <a16:creationId xmlns:a16="http://schemas.microsoft.com/office/drawing/2014/main" id="{57971C44-19D1-5047-9E8C-D84389A77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36" name="Oval 407">
                <a:extLst>
                  <a:ext uri="{FF2B5EF4-FFF2-40B4-BE49-F238E27FC236}">
                    <a16:creationId xmlns:a16="http://schemas.microsoft.com/office/drawing/2014/main" id="{9084CBC1-7111-8E43-BE59-EC42E13A3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7" name="Rectangle 410">
                <a:extLst>
                  <a:ext uri="{FF2B5EF4-FFF2-40B4-BE49-F238E27FC236}">
                    <a16:creationId xmlns:a16="http://schemas.microsoft.com/office/drawing/2014/main" id="{199B8423-5A33-BA47-8AA7-7060DDCC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8" name="Oval 411">
                <a:extLst>
                  <a:ext uri="{FF2B5EF4-FFF2-40B4-BE49-F238E27FC236}">
                    <a16:creationId xmlns:a16="http://schemas.microsoft.com/office/drawing/2014/main" id="{D6704F62-0D8E-A844-845E-DAB81734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39" name="Group 710">
                <a:extLst>
                  <a:ext uri="{FF2B5EF4-FFF2-40B4-BE49-F238E27FC236}">
                    <a16:creationId xmlns:a16="http://schemas.microsoft.com/office/drawing/2014/main" id="{2E80017F-1D2A-134F-BF21-420073105C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2" name="Freeform 711">
                  <a:extLst>
                    <a:ext uri="{FF2B5EF4-FFF2-40B4-BE49-F238E27FC236}">
                      <a16:creationId xmlns:a16="http://schemas.microsoft.com/office/drawing/2014/main" id="{C4A9EF8E-8ECA-AE47-B5A4-C5D490223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712">
                  <a:extLst>
                    <a:ext uri="{FF2B5EF4-FFF2-40B4-BE49-F238E27FC236}">
                      <a16:creationId xmlns:a16="http://schemas.microsoft.com/office/drawing/2014/main" id="{5C0FDCE9-9B3D-A644-8600-DA46943BA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" name="Line 713">
                <a:extLst>
                  <a:ext uri="{FF2B5EF4-FFF2-40B4-BE49-F238E27FC236}">
                    <a16:creationId xmlns:a16="http://schemas.microsoft.com/office/drawing/2014/main" id="{279F672D-924D-3E47-A266-B38E1F4E2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714">
                <a:extLst>
                  <a:ext uri="{FF2B5EF4-FFF2-40B4-BE49-F238E27FC236}">
                    <a16:creationId xmlns:a16="http://schemas.microsoft.com/office/drawing/2014/main" id="{9F8D2445-BBCF-AF49-8306-442787924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715">
              <a:extLst>
                <a:ext uri="{FF2B5EF4-FFF2-40B4-BE49-F238E27FC236}">
                  <a16:creationId xmlns:a16="http://schemas.microsoft.com/office/drawing/2014/main" id="{2A623679-DC64-A14B-B5DB-F03A6ACEC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45" name="Oval 407">
                <a:extLst>
                  <a:ext uri="{FF2B5EF4-FFF2-40B4-BE49-F238E27FC236}">
                    <a16:creationId xmlns:a16="http://schemas.microsoft.com/office/drawing/2014/main" id="{400387B4-95F3-8647-8E79-2D455C85F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" name="Rectangle 410">
                <a:extLst>
                  <a:ext uri="{FF2B5EF4-FFF2-40B4-BE49-F238E27FC236}">
                    <a16:creationId xmlns:a16="http://schemas.microsoft.com/office/drawing/2014/main" id="{DAE578F9-8D7F-9848-B637-A8C80AC92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7" name="Oval 411">
                <a:extLst>
                  <a:ext uri="{FF2B5EF4-FFF2-40B4-BE49-F238E27FC236}">
                    <a16:creationId xmlns:a16="http://schemas.microsoft.com/office/drawing/2014/main" id="{EBF24FEA-8DE8-9E4F-9998-798F4280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8" name="Group 719">
                <a:extLst>
                  <a:ext uri="{FF2B5EF4-FFF2-40B4-BE49-F238E27FC236}">
                    <a16:creationId xmlns:a16="http://schemas.microsoft.com/office/drawing/2014/main" id="{C587ED1E-AF39-D442-B474-30DB586C4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1" name="Freeform 720">
                  <a:extLst>
                    <a:ext uri="{FF2B5EF4-FFF2-40B4-BE49-F238E27FC236}">
                      <a16:creationId xmlns:a16="http://schemas.microsoft.com/office/drawing/2014/main" id="{794EC0C7-ACDF-0C44-A6B3-D9990D136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721">
                  <a:extLst>
                    <a:ext uri="{FF2B5EF4-FFF2-40B4-BE49-F238E27FC236}">
                      <a16:creationId xmlns:a16="http://schemas.microsoft.com/office/drawing/2014/main" id="{A86A5F96-9DC9-4B42-A92D-6AD04E20F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Line 722">
                <a:extLst>
                  <a:ext uri="{FF2B5EF4-FFF2-40B4-BE49-F238E27FC236}">
                    <a16:creationId xmlns:a16="http://schemas.microsoft.com/office/drawing/2014/main" id="{8C559E0A-B2C7-3441-BDBB-AD2C5BDAA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3">
                <a:extLst>
                  <a:ext uri="{FF2B5EF4-FFF2-40B4-BE49-F238E27FC236}">
                    <a16:creationId xmlns:a16="http://schemas.microsoft.com/office/drawing/2014/main" id="{2C583F8B-F16B-7843-B8FD-93C27C3B3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724">
              <a:extLst>
                <a:ext uri="{FF2B5EF4-FFF2-40B4-BE49-F238E27FC236}">
                  <a16:creationId xmlns:a16="http://schemas.microsoft.com/office/drawing/2014/main" id="{9ED424DC-A316-DE45-A0B6-68DB8E37D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75" y="2759075"/>
              <a:ext cx="390525" cy="174625"/>
              <a:chOff x="4334" y="1470"/>
              <a:chExt cx="246" cy="107"/>
            </a:xfrm>
          </p:grpSpPr>
          <p:sp>
            <p:nvSpPr>
              <p:cNvPr id="54" name="Oval 407">
                <a:extLst>
                  <a:ext uri="{FF2B5EF4-FFF2-40B4-BE49-F238E27FC236}">
                    <a16:creationId xmlns:a16="http://schemas.microsoft.com/office/drawing/2014/main" id="{12DF0C9C-37EC-8649-B5AA-367D50105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5" name="Rectangle 410">
                <a:extLst>
                  <a:ext uri="{FF2B5EF4-FFF2-40B4-BE49-F238E27FC236}">
                    <a16:creationId xmlns:a16="http://schemas.microsoft.com/office/drawing/2014/main" id="{95C67F77-B36E-464A-80EB-8651993B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6" name="Oval 411">
                <a:extLst>
                  <a:ext uri="{FF2B5EF4-FFF2-40B4-BE49-F238E27FC236}">
                    <a16:creationId xmlns:a16="http://schemas.microsoft.com/office/drawing/2014/main" id="{4EDBE130-01C7-2646-8D12-000FD2AB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" name="Group 728">
                <a:extLst>
                  <a:ext uri="{FF2B5EF4-FFF2-40B4-BE49-F238E27FC236}">
                    <a16:creationId xmlns:a16="http://schemas.microsoft.com/office/drawing/2014/main" id="{9930856F-ED09-6144-83AD-E7A1412D4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0" name="Freeform 729">
                  <a:extLst>
                    <a:ext uri="{FF2B5EF4-FFF2-40B4-BE49-F238E27FC236}">
                      <a16:creationId xmlns:a16="http://schemas.microsoft.com/office/drawing/2014/main" id="{C45B8AF9-A0CA-924B-A97B-114713D1C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730">
                  <a:extLst>
                    <a:ext uri="{FF2B5EF4-FFF2-40B4-BE49-F238E27FC236}">
                      <a16:creationId xmlns:a16="http://schemas.microsoft.com/office/drawing/2014/main" id="{48A5D1D5-DFFC-0644-8FBB-A1537B6FD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Line 731">
                <a:extLst>
                  <a:ext uri="{FF2B5EF4-FFF2-40B4-BE49-F238E27FC236}">
                    <a16:creationId xmlns:a16="http://schemas.microsoft.com/office/drawing/2014/main" id="{2C78F3D9-E6C2-624C-A925-5DA1B6E0D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32">
                <a:extLst>
                  <a:ext uri="{FF2B5EF4-FFF2-40B4-BE49-F238E27FC236}">
                    <a16:creationId xmlns:a16="http://schemas.microsoft.com/office/drawing/2014/main" id="{70E41FD5-3219-2741-B1C4-4BF8595E2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33">
              <a:extLst>
                <a:ext uri="{FF2B5EF4-FFF2-40B4-BE49-F238E27FC236}">
                  <a16:creationId xmlns:a16="http://schemas.microsoft.com/office/drawing/2014/main" id="{40E69493-4E22-CE47-96CE-360855CAF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63" name="Oval 407">
                <a:extLst>
                  <a:ext uri="{FF2B5EF4-FFF2-40B4-BE49-F238E27FC236}">
                    <a16:creationId xmlns:a16="http://schemas.microsoft.com/office/drawing/2014/main" id="{A3357D5E-1647-B043-B1D0-B6B1C57E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4" name="Rectangle 410">
                <a:extLst>
                  <a:ext uri="{FF2B5EF4-FFF2-40B4-BE49-F238E27FC236}">
                    <a16:creationId xmlns:a16="http://schemas.microsoft.com/office/drawing/2014/main" id="{771091E8-AE60-024B-AFA4-91633713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5" name="Oval 411">
                <a:extLst>
                  <a:ext uri="{FF2B5EF4-FFF2-40B4-BE49-F238E27FC236}">
                    <a16:creationId xmlns:a16="http://schemas.microsoft.com/office/drawing/2014/main" id="{D54384EA-CCB2-C04D-8045-459B35AB4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66" name="Group 737">
                <a:extLst>
                  <a:ext uri="{FF2B5EF4-FFF2-40B4-BE49-F238E27FC236}">
                    <a16:creationId xmlns:a16="http://schemas.microsoft.com/office/drawing/2014/main" id="{11C261ED-0FA6-B24A-B8D7-993414A7D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9" name="Freeform 738">
                  <a:extLst>
                    <a:ext uri="{FF2B5EF4-FFF2-40B4-BE49-F238E27FC236}">
                      <a16:creationId xmlns:a16="http://schemas.microsoft.com/office/drawing/2014/main" id="{E67F7A14-2994-1148-AC43-94335D73C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39">
                  <a:extLst>
                    <a:ext uri="{FF2B5EF4-FFF2-40B4-BE49-F238E27FC236}">
                      <a16:creationId xmlns:a16="http://schemas.microsoft.com/office/drawing/2014/main" id="{5FB347DB-125B-184F-81C8-D797FB0EB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" name="Line 740">
                <a:extLst>
                  <a:ext uri="{FF2B5EF4-FFF2-40B4-BE49-F238E27FC236}">
                    <a16:creationId xmlns:a16="http://schemas.microsoft.com/office/drawing/2014/main" id="{404FEC10-DA45-2E48-8718-0FD225ADE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741">
                <a:extLst>
                  <a:ext uri="{FF2B5EF4-FFF2-40B4-BE49-F238E27FC236}">
                    <a16:creationId xmlns:a16="http://schemas.microsoft.com/office/drawing/2014/main" id="{91E4F50D-37BF-434E-99D1-D380040A1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1070">
              <a:extLst>
                <a:ext uri="{FF2B5EF4-FFF2-40B4-BE49-F238E27FC236}">
                  <a16:creationId xmlns:a16="http://schemas.microsoft.com/office/drawing/2014/main" id="{4BD6C38C-5AAA-C84E-91DD-994DA0AE5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86025"/>
              <a:ext cx="392112" cy="180975"/>
              <a:chOff x="4655" y="2464"/>
              <a:chExt cx="319" cy="132"/>
            </a:xfrm>
          </p:grpSpPr>
          <p:grpSp>
            <p:nvGrpSpPr>
              <p:cNvPr id="72" name="Group 1071">
                <a:extLst>
                  <a:ext uri="{FF2B5EF4-FFF2-40B4-BE49-F238E27FC236}">
                    <a16:creationId xmlns:a16="http://schemas.microsoft.com/office/drawing/2014/main" id="{0AF38107-4AAC-9C40-9F1A-12675E4B86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81" name="Oval 407">
                  <a:extLst>
                    <a:ext uri="{FF2B5EF4-FFF2-40B4-BE49-F238E27FC236}">
                      <a16:creationId xmlns:a16="http://schemas.microsoft.com/office/drawing/2014/main" id="{161FC79C-7F3D-1145-A6CF-ECB98CF1B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2" name="Rectangle 410">
                  <a:extLst>
                    <a:ext uri="{FF2B5EF4-FFF2-40B4-BE49-F238E27FC236}">
                      <a16:creationId xmlns:a16="http://schemas.microsoft.com/office/drawing/2014/main" id="{8032EFCF-65E3-4F41-A526-573B1B0E8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3" name="Oval 411">
                  <a:extLst>
                    <a:ext uri="{FF2B5EF4-FFF2-40B4-BE49-F238E27FC236}">
                      <a16:creationId xmlns:a16="http://schemas.microsoft.com/office/drawing/2014/main" id="{325FFE43-E8C1-6F4A-A9EC-D0D1D31E7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84" name="Group 1075">
                  <a:extLst>
                    <a:ext uri="{FF2B5EF4-FFF2-40B4-BE49-F238E27FC236}">
                      <a16:creationId xmlns:a16="http://schemas.microsoft.com/office/drawing/2014/main" id="{35745935-DFBB-B848-AC32-70B07528A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87" name="Freeform 1076">
                    <a:extLst>
                      <a:ext uri="{FF2B5EF4-FFF2-40B4-BE49-F238E27FC236}">
                        <a16:creationId xmlns:a16="http://schemas.microsoft.com/office/drawing/2014/main" id="{A8253BD5-79A6-4341-BFCA-B706FD60B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1077">
                    <a:extLst>
                      <a:ext uri="{FF2B5EF4-FFF2-40B4-BE49-F238E27FC236}">
                        <a16:creationId xmlns:a16="http://schemas.microsoft.com/office/drawing/2014/main" id="{F374D73E-8BC5-5142-82DA-2CAAD6CAC1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Line 1078">
                  <a:extLst>
                    <a:ext uri="{FF2B5EF4-FFF2-40B4-BE49-F238E27FC236}">
                      <a16:creationId xmlns:a16="http://schemas.microsoft.com/office/drawing/2014/main" id="{FC72D8C3-51C8-A944-94DA-B055D7020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079">
                  <a:extLst>
                    <a:ext uri="{FF2B5EF4-FFF2-40B4-BE49-F238E27FC236}">
                      <a16:creationId xmlns:a16="http://schemas.microsoft.com/office/drawing/2014/main" id="{A29D88A6-0721-254D-8298-B02BF75E7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3" name="Oval 407">
                <a:extLst>
                  <a:ext uri="{FF2B5EF4-FFF2-40B4-BE49-F238E27FC236}">
                    <a16:creationId xmlns:a16="http://schemas.microsoft.com/office/drawing/2014/main" id="{F690D0B5-9518-5B48-9EFD-98BFD9E74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4" name="Rectangle 410">
                <a:extLst>
                  <a:ext uri="{FF2B5EF4-FFF2-40B4-BE49-F238E27FC236}">
                    <a16:creationId xmlns:a16="http://schemas.microsoft.com/office/drawing/2014/main" id="{AFEE8586-2E17-C947-A198-6B01A216F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5" name="Oval 411">
                <a:extLst>
                  <a:ext uri="{FF2B5EF4-FFF2-40B4-BE49-F238E27FC236}">
                    <a16:creationId xmlns:a16="http://schemas.microsoft.com/office/drawing/2014/main" id="{BFC6265B-5CBB-0A43-8801-FC8B82E4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76" name="Group 1083">
                <a:extLst>
                  <a:ext uri="{FF2B5EF4-FFF2-40B4-BE49-F238E27FC236}">
                    <a16:creationId xmlns:a16="http://schemas.microsoft.com/office/drawing/2014/main" id="{A766C95B-C9AB-CF47-B0A4-0B8BA67BF9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79" name="Freeform 1084">
                  <a:extLst>
                    <a:ext uri="{FF2B5EF4-FFF2-40B4-BE49-F238E27FC236}">
                      <a16:creationId xmlns:a16="http://schemas.microsoft.com/office/drawing/2014/main" id="{8C39F1C0-3ED4-AE4F-A21D-A737C718D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085">
                  <a:extLst>
                    <a:ext uri="{FF2B5EF4-FFF2-40B4-BE49-F238E27FC236}">
                      <a16:creationId xmlns:a16="http://schemas.microsoft.com/office/drawing/2014/main" id="{56C9A652-4E84-4C4F-84B6-A5C8B53FC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Line 1086">
                <a:extLst>
                  <a:ext uri="{FF2B5EF4-FFF2-40B4-BE49-F238E27FC236}">
                    <a16:creationId xmlns:a16="http://schemas.microsoft.com/office/drawing/2014/main" id="{9A3A0071-FED2-9D40-BFE1-58893D1FA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087">
                <a:extLst>
                  <a:ext uri="{FF2B5EF4-FFF2-40B4-BE49-F238E27FC236}">
                    <a16:creationId xmlns:a16="http://schemas.microsoft.com/office/drawing/2014/main" id="{F776122B-E4B1-1E46-B60D-7CED0BB37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1088">
              <a:extLst>
                <a:ext uri="{FF2B5EF4-FFF2-40B4-BE49-F238E27FC236}">
                  <a16:creationId xmlns:a16="http://schemas.microsoft.com/office/drawing/2014/main" id="{E33E0820-E493-7243-9A2B-63D5D7D96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5663" y="2752725"/>
              <a:ext cx="407987" cy="180975"/>
              <a:chOff x="4655" y="2464"/>
              <a:chExt cx="319" cy="132"/>
            </a:xfrm>
          </p:grpSpPr>
          <p:grpSp>
            <p:nvGrpSpPr>
              <p:cNvPr id="90" name="Group 1089">
                <a:extLst>
                  <a:ext uri="{FF2B5EF4-FFF2-40B4-BE49-F238E27FC236}">
                    <a16:creationId xmlns:a16="http://schemas.microsoft.com/office/drawing/2014/main" id="{F6CC5809-73C7-9946-8BEE-4011BB22E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99" name="Oval 407">
                  <a:extLst>
                    <a:ext uri="{FF2B5EF4-FFF2-40B4-BE49-F238E27FC236}">
                      <a16:creationId xmlns:a16="http://schemas.microsoft.com/office/drawing/2014/main" id="{5A79E756-25B0-454F-AD50-6B74ADF57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0" name="Rectangle 410">
                  <a:extLst>
                    <a:ext uri="{FF2B5EF4-FFF2-40B4-BE49-F238E27FC236}">
                      <a16:creationId xmlns:a16="http://schemas.microsoft.com/office/drawing/2014/main" id="{066EE371-CD5C-E844-A90A-42905186E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1" name="Oval 411">
                  <a:extLst>
                    <a:ext uri="{FF2B5EF4-FFF2-40B4-BE49-F238E27FC236}">
                      <a16:creationId xmlns:a16="http://schemas.microsoft.com/office/drawing/2014/main" id="{6E6242F1-9D0B-A348-961B-1BA7B4E44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02" name="Group 1093">
                  <a:extLst>
                    <a:ext uri="{FF2B5EF4-FFF2-40B4-BE49-F238E27FC236}">
                      <a16:creationId xmlns:a16="http://schemas.microsoft.com/office/drawing/2014/main" id="{50C5C17C-103D-E343-8ABB-9F4F0DF273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05" name="Freeform 1094">
                    <a:extLst>
                      <a:ext uri="{FF2B5EF4-FFF2-40B4-BE49-F238E27FC236}">
                        <a16:creationId xmlns:a16="http://schemas.microsoft.com/office/drawing/2014/main" id="{824476F6-D332-2A48-8603-37280CEBA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95">
                    <a:extLst>
                      <a:ext uri="{FF2B5EF4-FFF2-40B4-BE49-F238E27FC236}">
                        <a16:creationId xmlns:a16="http://schemas.microsoft.com/office/drawing/2014/main" id="{A1EBC0DF-72F1-B840-B24F-6287DF2EC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Line 1096">
                  <a:extLst>
                    <a:ext uri="{FF2B5EF4-FFF2-40B4-BE49-F238E27FC236}">
                      <a16:creationId xmlns:a16="http://schemas.microsoft.com/office/drawing/2014/main" id="{4998ACDD-8C03-2144-B908-9EFB17695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097">
                  <a:extLst>
                    <a:ext uri="{FF2B5EF4-FFF2-40B4-BE49-F238E27FC236}">
                      <a16:creationId xmlns:a16="http://schemas.microsoft.com/office/drawing/2014/main" id="{A323A17F-009A-B34D-97D9-2C89436DD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Oval 407">
                <a:extLst>
                  <a:ext uri="{FF2B5EF4-FFF2-40B4-BE49-F238E27FC236}">
                    <a16:creationId xmlns:a16="http://schemas.microsoft.com/office/drawing/2014/main" id="{56982340-A981-7F45-A4BD-91FE54EB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2" name="Rectangle 410">
                <a:extLst>
                  <a:ext uri="{FF2B5EF4-FFF2-40B4-BE49-F238E27FC236}">
                    <a16:creationId xmlns:a16="http://schemas.microsoft.com/office/drawing/2014/main" id="{1E0AA754-484E-D143-9B65-86AF75EEA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3" name="Oval 411">
                <a:extLst>
                  <a:ext uri="{FF2B5EF4-FFF2-40B4-BE49-F238E27FC236}">
                    <a16:creationId xmlns:a16="http://schemas.microsoft.com/office/drawing/2014/main" id="{C9CEFB54-1DCD-F249-ABFE-D7A1850A6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94" name="Group 1101">
                <a:extLst>
                  <a:ext uri="{FF2B5EF4-FFF2-40B4-BE49-F238E27FC236}">
                    <a16:creationId xmlns:a16="http://schemas.microsoft.com/office/drawing/2014/main" id="{F28F2901-E61B-7A4A-8CA5-2CA4B46D43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97" name="Freeform 1102">
                  <a:extLst>
                    <a:ext uri="{FF2B5EF4-FFF2-40B4-BE49-F238E27FC236}">
                      <a16:creationId xmlns:a16="http://schemas.microsoft.com/office/drawing/2014/main" id="{6847163B-F5EE-F44C-BDD3-B826E3252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103">
                  <a:extLst>
                    <a:ext uri="{FF2B5EF4-FFF2-40B4-BE49-F238E27FC236}">
                      <a16:creationId xmlns:a16="http://schemas.microsoft.com/office/drawing/2014/main" id="{617729D2-D4D9-0B4C-944F-5670EA21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" name="Line 1104">
                <a:extLst>
                  <a:ext uri="{FF2B5EF4-FFF2-40B4-BE49-F238E27FC236}">
                    <a16:creationId xmlns:a16="http://schemas.microsoft.com/office/drawing/2014/main" id="{A20AC0BB-30C6-9041-A037-07FF9830D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105">
                <a:extLst>
                  <a:ext uri="{FF2B5EF4-FFF2-40B4-BE49-F238E27FC236}">
                    <a16:creationId xmlns:a16="http://schemas.microsoft.com/office/drawing/2014/main" id="{B4FEF317-C51D-A64E-A28C-A0B4CEB6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1106">
              <a:extLst>
                <a:ext uri="{FF2B5EF4-FFF2-40B4-BE49-F238E27FC236}">
                  <a16:creationId xmlns:a16="http://schemas.microsoft.com/office/drawing/2014/main" id="{73CF1AA6-4B84-9F43-BB39-DDA885053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8113" y="2749550"/>
              <a:ext cx="407987" cy="180975"/>
              <a:chOff x="4655" y="2464"/>
              <a:chExt cx="319" cy="132"/>
            </a:xfrm>
          </p:grpSpPr>
          <p:grpSp>
            <p:nvGrpSpPr>
              <p:cNvPr id="108" name="Group 1107">
                <a:extLst>
                  <a:ext uri="{FF2B5EF4-FFF2-40B4-BE49-F238E27FC236}">
                    <a16:creationId xmlns:a16="http://schemas.microsoft.com/office/drawing/2014/main" id="{E12DFC84-0AD2-AA44-9400-6A37A9594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17" name="Oval 407">
                  <a:extLst>
                    <a:ext uri="{FF2B5EF4-FFF2-40B4-BE49-F238E27FC236}">
                      <a16:creationId xmlns:a16="http://schemas.microsoft.com/office/drawing/2014/main" id="{01D44D46-D972-F148-B18E-936C5B7F3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8" name="Rectangle 410">
                  <a:extLst>
                    <a:ext uri="{FF2B5EF4-FFF2-40B4-BE49-F238E27FC236}">
                      <a16:creationId xmlns:a16="http://schemas.microsoft.com/office/drawing/2014/main" id="{45B957EE-72BA-6441-8A89-F88028675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9" name="Oval 411">
                  <a:extLst>
                    <a:ext uri="{FF2B5EF4-FFF2-40B4-BE49-F238E27FC236}">
                      <a16:creationId xmlns:a16="http://schemas.microsoft.com/office/drawing/2014/main" id="{FD0D21D9-4DBD-1B48-BA58-28F633E84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20" name="Group 1111">
                  <a:extLst>
                    <a:ext uri="{FF2B5EF4-FFF2-40B4-BE49-F238E27FC236}">
                      <a16:creationId xmlns:a16="http://schemas.microsoft.com/office/drawing/2014/main" id="{56FF2BBF-2E5B-4A4B-BA1C-2C2119825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23" name="Freeform 1112">
                    <a:extLst>
                      <a:ext uri="{FF2B5EF4-FFF2-40B4-BE49-F238E27FC236}">
                        <a16:creationId xmlns:a16="http://schemas.microsoft.com/office/drawing/2014/main" id="{D2D86D17-D8F3-A44C-AD5E-63224CB89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113">
                    <a:extLst>
                      <a:ext uri="{FF2B5EF4-FFF2-40B4-BE49-F238E27FC236}">
                        <a16:creationId xmlns:a16="http://schemas.microsoft.com/office/drawing/2014/main" id="{9C828A76-BA2C-D54D-BCAF-D4C04C442D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1" name="Line 1114">
                  <a:extLst>
                    <a:ext uri="{FF2B5EF4-FFF2-40B4-BE49-F238E27FC236}">
                      <a16:creationId xmlns:a16="http://schemas.microsoft.com/office/drawing/2014/main" id="{7E819FE6-6121-C343-90AE-64658D17F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115">
                  <a:extLst>
                    <a:ext uri="{FF2B5EF4-FFF2-40B4-BE49-F238E27FC236}">
                      <a16:creationId xmlns:a16="http://schemas.microsoft.com/office/drawing/2014/main" id="{228AC77B-C04C-2B42-8B35-B0C94B29D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Oval 407">
                <a:extLst>
                  <a:ext uri="{FF2B5EF4-FFF2-40B4-BE49-F238E27FC236}">
                    <a16:creationId xmlns:a16="http://schemas.microsoft.com/office/drawing/2014/main" id="{DE19106B-D0D5-094F-8E3B-CB1173B09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0" name="Rectangle 410">
                <a:extLst>
                  <a:ext uri="{FF2B5EF4-FFF2-40B4-BE49-F238E27FC236}">
                    <a16:creationId xmlns:a16="http://schemas.microsoft.com/office/drawing/2014/main" id="{EB646FAF-C185-2247-9EC2-7C3B6ED5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1" name="Oval 411">
                <a:extLst>
                  <a:ext uri="{FF2B5EF4-FFF2-40B4-BE49-F238E27FC236}">
                    <a16:creationId xmlns:a16="http://schemas.microsoft.com/office/drawing/2014/main" id="{17879234-0306-E84B-A957-76CF7B249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12" name="Group 1119">
                <a:extLst>
                  <a:ext uri="{FF2B5EF4-FFF2-40B4-BE49-F238E27FC236}">
                    <a16:creationId xmlns:a16="http://schemas.microsoft.com/office/drawing/2014/main" id="{2F678603-0915-0744-9601-E0B42BD2B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15" name="Freeform 1120">
                  <a:extLst>
                    <a:ext uri="{FF2B5EF4-FFF2-40B4-BE49-F238E27FC236}">
                      <a16:creationId xmlns:a16="http://schemas.microsoft.com/office/drawing/2014/main" id="{8090B84F-5421-BA40-A13C-AD5EF4404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121">
                  <a:extLst>
                    <a:ext uri="{FF2B5EF4-FFF2-40B4-BE49-F238E27FC236}">
                      <a16:creationId xmlns:a16="http://schemas.microsoft.com/office/drawing/2014/main" id="{EA5A72B7-9918-A048-A812-F8E87445D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" name="Line 1122">
                <a:extLst>
                  <a:ext uri="{FF2B5EF4-FFF2-40B4-BE49-F238E27FC236}">
                    <a16:creationId xmlns:a16="http://schemas.microsoft.com/office/drawing/2014/main" id="{E85A4216-2AE3-714E-B737-159FB49E8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123">
                <a:extLst>
                  <a:ext uri="{FF2B5EF4-FFF2-40B4-BE49-F238E27FC236}">
                    <a16:creationId xmlns:a16="http://schemas.microsoft.com/office/drawing/2014/main" id="{E63E7809-CAD6-4944-BA32-8C54F438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5" name="Group 1124">
              <a:extLst>
                <a:ext uri="{FF2B5EF4-FFF2-40B4-BE49-F238E27FC236}">
                  <a16:creationId xmlns:a16="http://schemas.microsoft.com/office/drawing/2014/main" id="{2F7FB7C8-0725-6948-BECF-FA36DE1EE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8263" y="2390775"/>
              <a:ext cx="392112" cy="180975"/>
              <a:chOff x="4655" y="2464"/>
              <a:chExt cx="319" cy="132"/>
            </a:xfrm>
          </p:grpSpPr>
          <p:grpSp>
            <p:nvGrpSpPr>
              <p:cNvPr id="126" name="Group 1125">
                <a:extLst>
                  <a:ext uri="{FF2B5EF4-FFF2-40B4-BE49-F238E27FC236}">
                    <a16:creationId xmlns:a16="http://schemas.microsoft.com/office/drawing/2014/main" id="{761FA59B-D0A3-FB4B-9BD9-053C68B0D9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35" name="Oval 407">
                  <a:extLst>
                    <a:ext uri="{FF2B5EF4-FFF2-40B4-BE49-F238E27FC236}">
                      <a16:creationId xmlns:a16="http://schemas.microsoft.com/office/drawing/2014/main" id="{795EC5BB-A93E-3E4C-AA9D-B5AB40247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6" name="Rectangle 410">
                  <a:extLst>
                    <a:ext uri="{FF2B5EF4-FFF2-40B4-BE49-F238E27FC236}">
                      <a16:creationId xmlns:a16="http://schemas.microsoft.com/office/drawing/2014/main" id="{AE4B3B39-79E5-FE43-AFFD-CA15A5B6D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7" name="Oval 411">
                  <a:extLst>
                    <a:ext uri="{FF2B5EF4-FFF2-40B4-BE49-F238E27FC236}">
                      <a16:creationId xmlns:a16="http://schemas.microsoft.com/office/drawing/2014/main" id="{15059AF1-C0E6-0B4A-9404-34805A128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38" name="Group 1129">
                  <a:extLst>
                    <a:ext uri="{FF2B5EF4-FFF2-40B4-BE49-F238E27FC236}">
                      <a16:creationId xmlns:a16="http://schemas.microsoft.com/office/drawing/2014/main" id="{B3A71F15-B622-1E41-9C67-D6797730A4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41" name="Freeform 1130">
                    <a:extLst>
                      <a:ext uri="{FF2B5EF4-FFF2-40B4-BE49-F238E27FC236}">
                        <a16:creationId xmlns:a16="http://schemas.microsoft.com/office/drawing/2014/main" id="{B8435ADC-91F6-CC4B-85B0-8BE8D00A6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131">
                    <a:extLst>
                      <a:ext uri="{FF2B5EF4-FFF2-40B4-BE49-F238E27FC236}">
                        <a16:creationId xmlns:a16="http://schemas.microsoft.com/office/drawing/2014/main" id="{961C1164-3FD7-4440-B56A-E9A82B423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Line 1132">
                  <a:extLst>
                    <a:ext uri="{FF2B5EF4-FFF2-40B4-BE49-F238E27FC236}">
                      <a16:creationId xmlns:a16="http://schemas.microsoft.com/office/drawing/2014/main" id="{DCDDB6D1-C901-124B-A71E-774EB94AE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1133">
                  <a:extLst>
                    <a:ext uri="{FF2B5EF4-FFF2-40B4-BE49-F238E27FC236}">
                      <a16:creationId xmlns:a16="http://schemas.microsoft.com/office/drawing/2014/main" id="{63EEB48D-799B-0A4B-914C-FB8E3B55B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" name="Oval 407">
                <a:extLst>
                  <a:ext uri="{FF2B5EF4-FFF2-40B4-BE49-F238E27FC236}">
                    <a16:creationId xmlns:a16="http://schemas.microsoft.com/office/drawing/2014/main" id="{2EB16364-0250-D249-895C-A19610803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8" name="Rectangle 410">
                <a:extLst>
                  <a:ext uri="{FF2B5EF4-FFF2-40B4-BE49-F238E27FC236}">
                    <a16:creationId xmlns:a16="http://schemas.microsoft.com/office/drawing/2014/main" id="{FF20B47B-859C-DE49-9E14-C677D223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9" name="Oval 411">
                <a:extLst>
                  <a:ext uri="{FF2B5EF4-FFF2-40B4-BE49-F238E27FC236}">
                    <a16:creationId xmlns:a16="http://schemas.microsoft.com/office/drawing/2014/main" id="{1E275EAF-78FA-0342-A29E-0512462B9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30" name="Group 1137">
                <a:extLst>
                  <a:ext uri="{FF2B5EF4-FFF2-40B4-BE49-F238E27FC236}">
                    <a16:creationId xmlns:a16="http://schemas.microsoft.com/office/drawing/2014/main" id="{2C738884-039F-DF48-B78B-6979FA3AB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33" name="Freeform 1138">
                  <a:extLst>
                    <a:ext uri="{FF2B5EF4-FFF2-40B4-BE49-F238E27FC236}">
                      <a16:creationId xmlns:a16="http://schemas.microsoft.com/office/drawing/2014/main" id="{54000BE4-CB71-AE4B-9D35-70D6AE177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39">
                  <a:extLst>
                    <a:ext uri="{FF2B5EF4-FFF2-40B4-BE49-F238E27FC236}">
                      <a16:creationId xmlns:a16="http://schemas.microsoft.com/office/drawing/2014/main" id="{169B368F-3972-0145-8819-5C40081BE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1" name="Line 1140">
                <a:extLst>
                  <a:ext uri="{FF2B5EF4-FFF2-40B4-BE49-F238E27FC236}">
                    <a16:creationId xmlns:a16="http://schemas.microsoft.com/office/drawing/2014/main" id="{6E4D8546-19D9-2146-846A-8ACC6AE75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41">
                <a:extLst>
                  <a:ext uri="{FF2B5EF4-FFF2-40B4-BE49-F238E27FC236}">
                    <a16:creationId xmlns:a16="http://schemas.microsoft.com/office/drawing/2014/main" id="{15B06D13-585F-614B-BB5D-A7D4C996A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" name="Group 5">
              <a:extLst>
                <a:ext uri="{FF2B5EF4-FFF2-40B4-BE49-F238E27FC236}">
                  <a16:creationId xmlns:a16="http://schemas.microsoft.com/office/drawing/2014/main" id="{48CAB0F4-522D-CC46-823B-FC19453BF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3500" y="2387600"/>
              <a:ext cx="409575" cy="222250"/>
              <a:chOff x="2213011" y="6015083"/>
              <a:chExt cx="745177" cy="40710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91A80A7-F05D-1B4C-B02A-CF3BFFAB7378}"/>
                  </a:ext>
                </a:extLst>
              </p:cNvPr>
              <p:cNvSpPr/>
              <p:nvPr/>
            </p:nvSpPr>
            <p:spPr bwMode="auto">
              <a:xfrm flipV="1">
                <a:off x="2215900" y="6122676"/>
                <a:ext cx="742288" cy="299514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6C2ECAC-572C-AE4D-819F-5FC326C04C08}"/>
                  </a:ext>
                </a:extLst>
              </p:cNvPr>
              <p:cNvSpPr/>
              <p:nvPr/>
            </p:nvSpPr>
            <p:spPr bwMode="auto">
              <a:xfrm>
                <a:off x="2213011" y="6163387"/>
                <a:ext cx="745177" cy="110500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9A6FE3-6495-9046-8CED-1725BCEE33E2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951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11B5211C-4833-F047-B5E8-BD55510AA8AA}"/>
                  </a:ext>
                </a:extLst>
              </p:cNvPr>
              <p:cNvSpPr/>
              <p:nvPr/>
            </p:nvSpPr>
            <p:spPr bwMode="auto">
              <a:xfrm>
                <a:off x="2403638" y="6102320"/>
                <a:ext cx="361036" cy="15121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223991AC-20C2-FD41-8C30-F3B143820255}"/>
                  </a:ext>
                </a:extLst>
              </p:cNvPr>
              <p:cNvSpPr/>
              <p:nvPr/>
            </p:nvSpPr>
            <p:spPr bwMode="auto">
              <a:xfrm>
                <a:off x="2366091" y="6064518"/>
                <a:ext cx="436130" cy="10468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25AB6D4-CA77-4B4B-820A-DD83EC05DC7A}"/>
                  </a:ext>
                </a:extLst>
              </p:cNvPr>
              <p:cNvSpPr/>
              <p:nvPr/>
            </p:nvSpPr>
            <p:spPr bwMode="auto">
              <a:xfrm>
                <a:off x="2652030" y="6154663"/>
                <a:ext cx="161744" cy="90146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2C4E2D7E-ECF7-F946-BA57-D1A1BCB8E56D}"/>
                  </a:ext>
                </a:extLst>
              </p:cNvPr>
              <p:cNvSpPr/>
              <p:nvPr/>
            </p:nvSpPr>
            <p:spPr bwMode="auto">
              <a:xfrm>
                <a:off x="2357425" y="6154663"/>
                <a:ext cx="158856" cy="9305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065E3DC-7B62-0C42-9FD6-8DCE989557EE}"/>
                  </a:ext>
                </a:extLst>
              </p:cNvPr>
              <p:cNvCxnSpPr>
                <a:endCxn id="146" idx="2"/>
              </p:cNvCxnSpPr>
              <p:nvPr/>
            </p:nvCxnSpPr>
            <p:spPr bwMode="auto">
              <a:xfrm flipH="1" flipV="1">
                <a:off x="2213011" y="6166294"/>
                <a:ext cx="2889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3840350-AEBC-DF4C-B8C4-D1F76B60E803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0478"/>
                <a:ext cx="2887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542">
              <a:extLst>
                <a:ext uri="{FF2B5EF4-FFF2-40B4-BE49-F238E27FC236}">
                  <a16:creationId xmlns:a16="http://schemas.microsoft.com/office/drawing/2014/main" id="{3C8FF5C9-DFC7-CE43-A12D-13EA93253A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1763" y="2738438"/>
              <a:ext cx="411162" cy="220662"/>
              <a:chOff x="2213011" y="6015083"/>
              <a:chExt cx="745177" cy="407107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63281B-B6B4-C74D-89DD-B4CB7970D881}"/>
                  </a:ext>
                </a:extLst>
              </p:cNvPr>
              <p:cNvSpPr/>
              <p:nvPr/>
            </p:nvSpPr>
            <p:spPr bwMode="auto">
              <a:xfrm flipV="1">
                <a:off x="2215887" y="6123449"/>
                <a:ext cx="742301" cy="298741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4FBE3C-B953-464C-8B9B-167E693918C4}"/>
                  </a:ext>
                </a:extLst>
              </p:cNvPr>
              <p:cNvSpPr/>
              <p:nvPr/>
            </p:nvSpPr>
            <p:spPr bwMode="auto">
              <a:xfrm>
                <a:off x="2213011" y="6164453"/>
                <a:ext cx="745177" cy="108368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7200F3B-132E-FC45-9CB8-AD78AF664CC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301" cy="2987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C68CB6F8-3AC2-CA42-A8EC-C92E4B970C9B}"/>
                  </a:ext>
                </a:extLst>
              </p:cNvPr>
              <p:cNvSpPr/>
              <p:nvPr/>
            </p:nvSpPr>
            <p:spPr bwMode="auto">
              <a:xfrm>
                <a:off x="2402902" y="6102948"/>
                <a:ext cx="362519" cy="1493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824668FA-EA61-BA45-9C17-E0FD61A1E50F}"/>
                  </a:ext>
                </a:extLst>
              </p:cNvPr>
              <p:cNvSpPr/>
              <p:nvPr/>
            </p:nvSpPr>
            <p:spPr bwMode="auto">
              <a:xfrm>
                <a:off x="2365498" y="6064872"/>
                <a:ext cx="437324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B38BA906-375E-E84F-9808-37BA8CBB19E7}"/>
                  </a:ext>
                </a:extLst>
              </p:cNvPr>
              <p:cNvSpPr/>
              <p:nvPr/>
            </p:nvSpPr>
            <p:spPr bwMode="auto">
              <a:xfrm>
                <a:off x="2653212" y="6152737"/>
                <a:ext cx="161120" cy="90795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6791E8D5-F228-934F-8D0F-9097BA0380F8}"/>
                  </a:ext>
                </a:extLst>
              </p:cNvPr>
              <p:cNvSpPr/>
              <p:nvPr/>
            </p:nvSpPr>
            <p:spPr bwMode="auto">
              <a:xfrm>
                <a:off x="2356868" y="6155667"/>
                <a:ext cx="158242" cy="9079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14DE8B3-31A4-8A4C-B3AE-DC1788E53E29}"/>
                  </a:ext>
                </a:extLst>
              </p:cNvPr>
              <p:cNvCxnSpPr>
                <a:endCxn id="156" idx="2"/>
              </p:cNvCxnSpPr>
              <p:nvPr/>
            </p:nvCxnSpPr>
            <p:spPr bwMode="auto">
              <a:xfrm flipH="1" flipV="1">
                <a:off x="2213011" y="6167382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8FC3235-091A-9E46-BBF1-3428EFA6CA7E}"/>
                  </a:ext>
                </a:extLst>
              </p:cNvPr>
              <p:cNvCxnSpPr/>
              <p:nvPr/>
            </p:nvCxnSpPr>
            <p:spPr bwMode="auto">
              <a:xfrm flipH="1" flipV="1">
                <a:off x="2955312" y="6161525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552">
              <a:extLst>
                <a:ext uri="{FF2B5EF4-FFF2-40B4-BE49-F238E27FC236}">
                  <a16:creationId xmlns:a16="http://schemas.microsoft.com/office/drawing/2014/main" id="{863B1FB1-E648-CC44-91BE-4C5065F74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0900" y="2743200"/>
              <a:ext cx="411163" cy="220663"/>
              <a:chOff x="2213011" y="6015083"/>
              <a:chExt cx="745177" cy="407107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5C26D69-57CE-7345-B3CD-26EF41032159}"/>
                  </a:ext>
                </a:extLst>
              </p:cNvPr>
              <p:cNvSpPr/>
              <p:nvPr/>
            </p:nvSpPr>
            <p:spPr bwMode="auto">
              <a:xfrm flipV="1">
                <a:off x="2215889" y="6123450"/>
                <a:ext cx="742299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FDB5061-8991-8E42-BABA-C0BFC4FEAC95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9BACE495-07B1-7C44-99D3-4C8AFA5055DC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9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9E2784BA-9318-D741-9C76-E0A1EE4B009F}"/>
                  </a:ext>
                </a:extLst>
              </p:cNvPr>
              <p:cNvSpPr/>
              <p:nvPr/>
            </p:nvSpPr>
            <p:spPr bwMode="auto">
              <a:xfrm>
                <a:off x="2402901" y="6102948"/>
                <a:ext cx="362518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440A9532-A43D-F149-9EA1-4D2E2C1B07BD}"/>
                  </a:ext>
                </a:extLst>
              </p:cNvPr>
              <p:cNvSpPr/>
              <p:nvPr/>
            </p:nvSpPr>
            <p:spPr bwMode="auto">
              <a:xfrm>
                <a:off x="2365500" y="6064874"/>
                <a:ext cx="437323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CE06327E-3A3A-534C-A7B2-EF8496042E5F}"/>
                  </a:ext>
                </a:extLst>
              </p:cNvPr>
              <p:cNvSpPr/>
              <p:nvPr/>
            </p:nvSpPr>
            <p:spPr bwMode="auto">
              <a:xfrm>
                <a:off x="2653212" y="6152738"/>
                <a:ext cx="161119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CB987550-F033-D74E-BD35-C4C7D383DC24}"/>
                  </a:ext>
                </a:extLst>
              </p:cNvPr>
              <p:cNvSpPr/>
              <p:nvPr/>
            </p:nvSpPr>
            <p:spPr bwMode="auto">
              <a:xfrm>
                <a:off x="2356867" y="6155666"/>
                <a:ext cx="158243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CC6E3E4-0E23-9B49-B11F-D87A810B27DC}"/>
                  </a:ext>
                </a:extLst>
              </p:cNvPr>
              <p:cNvCxnSpPr>
                <a:endCxn id="166" idx="2"/>
              </p:cNvCxnSpPr>
              <p:nvPr/>
            </p:nvCxnSpPr>
            <p:spPr bwMode="auto">
              <a:xfrm flipH="1" flipV="1">
                <a:off x="2213011" y="6167382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FBDC167-BE55-1843-9E74-ED81B7EBB0B7}"/>
                  </a:ext>
                </a:extLst>
              </p:cNvPr>
              <p:cNvCxnSpPr/>
              <p:nvPr/>
            </p:nvCxnSpPr>
            <p:spPr bwMode="auto">
              <a:xfrm flipH="1" flipV="1">
                <a:off x="2955310" y="6161524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562">
              <a:extLst>
                <a:ext uri="{FF2B5EF4-FFF2-40B4-BE49-F238E27FC236}">
                  <a16:creationId xmlns:a16="http://schemas.microsoft.com/office/drawing/2014/main" id="{BF64B630-BC12-CC42-9B2B-547E6EC6C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200" y="2473325"/>
              <a:ext cx="409575" cy="220663"/>
              <a:chOff x="2213011" y="6015083"/>
              <a:chExt cx="745177" cy="40710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AEED11D-C6E1-024F-BCD1-5A943DD80435}"/>
                  </a:ext>
                </a:extLst>
              </p:cNvPr>
              <p:cNvSpPr/>
              <p:nvPr/>
            </p:nvSpPr>
            <p:spPr bwMode="auto">
              <a:xfrm flipV="1">
                <a:off x="2215900" y="6123450"/>
                <a:ext cx="742288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653035BB-58E7-484D-81B6-0A94F23ADDA2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45DC8AA-C5FD-C04C-B59D-9995EE12629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E7DBE5-1AC0-6544-AD7C-7BED35DCD014}"/>
                  </a:ext>
                </a:extLst>
              </p:cNvPr>
              <p:cNvSpPr/>
              <p:nvPr/>
            </p:nvSpPr>
            <p:spPr bwMode="auto">
              <a:xfrm>
                <a:off x="2403638" y="6102948"/>
                <a:ext cx="361036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AAECC986-FEEE-5245-82F1-0933D749F7B7}"/>
                  </a:ext>
                </a:extLst>
              </p:cNvPr>
              <p:cNvSpPr/>
              <p:nvPr/>
            </p:nvSpPr>
            <p:spPr bwMode="auto">
              <a:xfrm>
                <a:off x="2366091" y="6064874"/>
                <a:ext cx="436130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029B5C53-D9C4-D541-92D9-3E5F47F392CB}"/>
                  </a:ext>
                </a:extLst>
              </p:cNvPr>
              <p:cNvSpPr/>
              <p:nvPr/>
            </p:nvSpPr>
            <p:spPr bwMode="auto">
              <a:xfrm>
                <a:off x="2652030" y="6152738"/>
                <a:ext cx="161744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A5F1B59-B936-E441-A8A0-8C7F54E2D81C}"/>
                  </a:ext>
                </a:extLst>
              </p:cNvPr>
              <p:cNvSpPr/>
              <p:nvPr/>
            </p:nvSpPr>
            <p:spPr bwMode="auto">
              <a:xfrm>
                <a:off x="2357425" y="6155666"/>
                <a:ext cx="158856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A860CD0-777B-7F47-81E6-7B229CA8ED0B}"/>
                  </a:ext>
                </a:extLst>
              </p:cNvPr>
              <p:cNvCxnSpPr>
                <a:endCxn id="176" idx="2"/>
              </p:cNvCxnSpPr>
              <p:nvPr/>
            </p:nvCxnSpPr>
            <p:spPr bwMode="auto">
              <a:xfrm flipH="1" flipV="1">
                <a:off x="2213011" y="6167382"/>
                <a:ext cx="2889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ABABEA2-84AB-C347-91DB-013984C30905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1524"/>
                <a:ext cx="2887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6A6FE58-5790-7C41-9FBA-B698EF08474A}"/>
              </a:ext>
            </a:extLst>
          </p:cNvPr>
          <p:cNvCxnSpPr>
            <a:cxnSpLocks/>
          </p:cNvCxnSpPr>
          <p:nvPr/>
        </p:nvCxnSpPr>
        <p:spPr>
          <a:xfrm flipH="1" flipV="1">
            <a:off x="3814336" y="4720489"/>
            <a:ext cx="423862" cy="1475345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94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5625" y="1498600"/>
            <a:ext cx="4592638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Mesh of interconnected routers</a:t>
            </a:r>
          </a:p>
          <a:p>
            <a:pPr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Packet-switching:</a:t>
            </a:r>
            <a:endParaRPr lang="en-US" altLang="en-US" i="1" dirty="0">
              <a:solidFill>
                <a:srgbClr val="CC0000"/>
              </a:solidFill>
              <a:ea typeface="ＭＳ Ｐゴシック" charset="-128"/>
            </a:endParaRPr>
          </a:p>
          <a:p>
            <a:pPr lvl="1" eaLnBrk="1" hangingPunct="1"/>
            <a:r>
              <a:rPr lang="en-US" altLang="en-US" dirty="0"/>
              <a:t>forward packets</a:t>
            </a:r>
            <a:r>
              <a:rPr lang="en-US" altLang="en-US" i="1" dirty="0"/>
              <a:t> </a:t>
            </a:r>
            <a:r>
              <a:rPr lang="en-US" altLang="en-US" dirty="0"/>
              <a:t>from one router to the next, across links on path from source to destination</a:t>
            </a:r>
          </a:p>
          <a:p>
            <a:pPr lvl="1" eaLnBrk="1" hangingPunct="1"/>
            <a:r>
              <a:rPr lang="en-US" altLang="en-US" dirty="0"/>
              <a:t>each packet transmitted at full link capacity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1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The Network Core</a:t>
            </a:r>
          </a:p>
        </p:txBody>
      </p:sp>
      <p:sp>
        <p:nvSpPr>
          <p:cNvPr id="57348" name="Freeform 637"/>
          <p:cNvSpPr>
            <a:spLocks/>
          </p:cNvSpPr>
          <p:nvPr/>
        </p:nvSpPr>
        <p:spPr bwMode="auto">
          <a:xfrm>
            <a:off x="5202238" y="1712913"/>
            <a:ext cx="1736725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49" name="Group 638"/>
          <p:cNvGrpSpPr>
            <a:grpSpLocks/>
          </p:cNvGrpSpPr>
          <p:nvPr/>
        </p:nvGrpSpPr>
        <p:grpSpPr bwMode="auto">
          <a:xfrm>
            <a:off x="5370513" y="3048000"/>
            <a:ext cx="1458912" cy="933450"/>
            <a:chOff x="2889" y="1631"/>
            <a:chExt cx="980" cy="743"/>
          </a:xfrm>
        </p:grpSpPr>
        <p:sp>
          <p:nvSpPr>
            <p:cNvPr id="57897" name="Rectangle 63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898" name="AutoShape 64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57350" name="Freeform 641"/>
          <p:cNvSpPr>
            <a:spLocks/>
          </p:cNvSpPr>
          <p:nvPr/>
        </p:nvSpPr>
        <p:spPr bwMode="auto">
          <a:xfrm>
            <a:off x="5364163" y="4425950"/>
            <a:ext cx="3225800" cy="1665288"/>
          </a:xfrm>
          <a:custGeom>
            <a:avLst/>
            <a:gdLst>
              <a:gd name="T0" fmla="*/ 2147483647 w 2032"/>
              <a:gd name="T1" fmla="*/ 2147483647 h 1049"/>
              <a:gd name="T2" fmla="*/ 2147483647 w 2032"/>
              <a:gd name="T3" fmla="*/ 2147483647 h 1049"/>
              <a:gd name="T4" fmla="*/ 2147483647 w 2032"/>
              <a:gd name="T5" fmla="*/ 2147483647 h 1049"/>
              <a:gd name="T6" fmla="*/ 2147483647 w 2032"/>
              <a:gd name="T7" fmla="*/ 2147483647 h 1049"/>
              <a:gd name="T8" fmla="*/ 2147483647 w 2032"/>
              <a:gd name="T9" fmla="*/ 2147483647 h 1049"/>
              <a:gd name="T10" fmla="*/ 2147483647 w 2032"/>
              <a:gd name="T11" fmla="*/ 2147483647 h 1049"/>
              <a:gd name="T12" fmla="*/ 2147483647 w 2032"/>
              <a:gd name="T13" fmla="*/ 2147483647 h 1049"/>
              <a:gd name="T14" fmla="*/ 2147483647 w 2032"/>
              <a:gd name="T15" fmla="*/ 2147483647 h 1049"/>
              <a:gd name="T16" fmla="*/ 2147483647 w 2032"/>
              <a:gd name="T17" fmla="*/ 2147483647 h 1049"/>
              <a:gd name="T18" fmla="*/ 2147483647 w 2032"/>
              <a:gd name="T19" fmla="*/ 2147483647 h 1049"/>
              <a:gd name="T20" fmla="*/ 2147483647 w 2032"/>
              <a:gd name="T21" fmla="*/ 2147483647 h 1049"/>
              <a:gd name="T22" fmla="*/ 2147483647 w 2032"/>
              <a:gd name="T23" fmla="*/ 2147483647 h 1049"/>
              <a:gd name="T24" fmla="*/ 2147483647 w 2032"/>
              <a:gd name="T25" fmla="*/ 2147483647 h 1049"/>
              <a:gd name="T26" fmla="*/ 2147483647 w 2032"/>
              <a:gd name="T27" fmla="*/ 2147483647 h 1049"/>
              <a:gd name="T28" fmla="*/ 2147483647 w 2032"/>
              <a:gd name="T29" fmla="*/ 2147483647 h 1049"/>
              <a:gd name="T30" fmla="*/ 2147483647 w 2032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32"/>
              <a:gd name="T49" fmla="*/ 0 h 1049"/>
              <a:gd name="T50" fmla="*/ 2032 w 2032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642"/>
          <p:cNvSpPr>
            <a:spLocks noChangeShapeType="1"/>
          </p:cNvSpPr>
          <p:nvPr/>
        </p:nvSpPr>
        <p:spPr bwMode="auto">
          <a:xfrm rot="-5400000">
            <a:off x="7845425" y="5162551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643"/>
          <p:cNvSpPr>
            <a:spLocks noChangeShapeType="1"/>
          </p:cNvSpPr>
          <p:nvPr/>
        </p:nvSpPr>
        <p:spPr bwMode="auto">
          <a:xfrm rot="5400000" flipV="1">
            <a:off x="7991475" y="5443538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644"/>
          <p:cNvSpPr>
            <a:spLocks noChangeShapeType="1"/>
          </p:cNvSpPr>
          <p:nvPr/>
        </p:nvSpPr>
        <p:spPr bwMode="auto">
          <a:xfrm rot="-5400000">
            <a:off x="8177213" y="5119688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646"/>
          <p:cNvSpPr>
            <a:spLocks noChangeShapeType="1"/>
          </p:cNvSpPr>
          <p:nvPr/>
        </p:nvSpPr>
        <p:spPr bwMode="auto">
          <a:xfrm>
            <a:off x="6100763" y="4776788"/>
            <a:ext cx="2127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647"/>
          <p:cNvSpPr>
            <a:spLocks noChangeShapeType="1"/>
          </p:cNvSpPr>
          <p:nvPr/>
        </p:nvSpPr>
        <p:spPr bwMode="auto">
          <a:xfrm flipV="1">
            <a:off x="5842000" y="5040313"/>
            <a:ext cx="3905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650"/>
          <p:cNvSpPr>
            <a:spLocks noChangeShapeType="1"/>
          </p:cNvSpPr>
          <p:nvPr/>
        </p:nvSpPr>
        <p:spPr bwMode="auto">
          <a:xfrm flipH="1">
            <a:off x="6267450" y="5087938"/>
            <a:ext cx="103188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651"/>
          <p:cNvSpPr>
            <a:spLocks noChangeShapeType="1"/>
          </p:cNvSpPr>
          <p:nvPr/>
        </p:nvSpPr>
        <p:spPr bwMode="auto">
          <a:xfrm flipH="1" flipV="1">
            <a:off x="6548438" y="5100638"/>
            <a:ext cx="114300" cy="173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652"/>
          <p:cNvSpPr>
            <a:spLocks noChangeShapeType="1"/>
          </p:cNvSpPr>
          <p:nvPr/>
        </p:nvSpPr>
        <p:spPr bwMode="auto">
          <a:xfrm>
            <a:off x="6743700" y="5056188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654"/>
          <p:cNvSpPr>
            <a:spLocks noChangeShapeType="1"/>
          </p:cNvSpPr>
          <p:nvPr/>
        </p:nvSpPr>
        <p:spPr bwMode="auto">
          <a:xfrm>
            <a:off x="6046788" y="3582988"/>
            <a:ext cx="234950" cy="74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655"/>
          <p:cNvSpPr>
            <a:spLocks noChangeShapeType="1"/>
          </p:cNvSpPr>
          <p:nvPr/>
        </p:nvSpPr>
        <p:spPr bwMode="auto">
          <a:xfrm flipV="1">
            <a:off x="5891213" y="3736975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61" name="Group 656"/>
          <p:cNvGrpSpPr>
            <a:grpSpLocks/>
          </p:cNvGrpSpPr>
          <p:nvPr/>
        </p:nvGrpSpPr>
        <p:grpSpPr bwMode="auto">
          <a:xfrm>
            <a:off x="5611813" y="3503613"/>
            <a:ext cx="506412" cy="352425"/>
            <a:chOff x="2967" y="478"/>
            <a:chExt cx="788" cy="625"/>
          </a:xfrm>
        </p:grpSpPr>
        <p:pic>
          <p:nvPicPr>
            <p:cNvPr id="57895" name="Picture 65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896" name="Picture 65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2" name="Freeform 659"/>
          <p:cNvSpPr>
            <a:spLocks/>
          </p:cNvSpPr>
          <p:nvPr/>
        </p:nvSpPr>
        <p:spPr bwMode="auto">
          <a:xfrm>
            <a:off x="6919913" y="3476625"/>
            <a:ext cx="1470025" cy="765175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Freeform 660"/>
          <p:cNvSpPr>
            <a:spLocks/>
          </p:cNvSpPr>
          <p:nvPr/>
        </p:nvSpPr>
        <p:spPr bwMode="auto">
          <a:xfrm>
            <a:off x="6883400" y="2128838"/>
            <a:ext cx="1730375" cy="1125537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661"/>
          <p:cNvSpPr>
            <a:spLocks noChangeShapeType="1"/>
          </p:cNvSpPr>
          <p:nvPr/>
        </p:nvSpPr>
        <p:spPr bwMode="auto">
          <a:xfrm>
            <a:off x="7396163" y="3816350"/>
            <a:ext cx="163512" cy="120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662"/>
          <p:cNvSpPr>
            <a:spLocks noChangeShapeType="1"/>
          </p:cNvSpPr>
          <p:nvPr/>
        </p:nvSpPr>
        <p:spPr bwMode="auto">
          <a:xfrm>
            <a:off x="7493000" y="3736975"/>
            <a:ext cx="27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663"/>
          <p:cNvSpPr>
            <a:spLocks noChangeShapeType="1"/>
          </p:cNvSpPr>
          <p:nvPr/>
        </p:nvSpPr>
        <p:spPr bwMode="auto">
          <a:xfrm flipV="1">
            <a:off x="7729538" y="3822700"/>
            <a:ext cx="134937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664"/>
          <p:cNvSpPr>
            <a:spLocks noChangeShapeType="1"/>
          </p:cNvSpPr>
          <p:nvPr/>
        </p:nvSpPr>
        <p:spPr bwMode="auto">
          <a:xfrm>
            <a:off x="6723063" y="2590800"/>
            <a:ext cx="5095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665"/>
          <p:cNvSpPr>
            <a:spLocks noChangeShapeType="1"/>
          </p:cNvSpPr>
          <p:nvPr/>
        </p:nvSpPr>
        <p:spPr bwMode="auto">
          <a:xfrm>
            <a:off x="7358063" y="4700588"/>
            <a:ext cx="390525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666"/>
          <p:cNvSpPr>
            <a:spLocks noChangeShapeType="1"/>
          </p:cNvSpPr>
          <p:nvPr/>
        </p:nvSpPr>
        <p:spPr bwMode="auto">
          <a:xfrm flipV="1">
            <a:off x="6737350" y="4687888"/>
            <a:ext cx="322263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667"/>
          <p:cNvSpPr>
            <a:spLocks noChangeShapeType="1"/>
          </p:cNvSpPr>
          <p:nvPr/>
        </p:nvSpPr>
        <p:spPr bwMode="auto">
          <a:xfrm flipV="1">
            <a:off x="6780213" y="4979988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668"/>
          <p:cNvSpPr>
            <a:spLocks noChangeShapeType="1"/>
          </p:cNvSpPr>
          <p:nvPr/>
        </p:nvSpPr>
        <p:spPr bwMode="auto">
          <a:xfrm flipV="1">
            <a:off x="7577138" y="2495550"/>
            <a:ext cx="123825" cy="87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Line 669"/>
          <p:cNvSpPr>
            <a:spLocks noChangeShapeType="1"/>
          </p:cNvSpPr>
          <p:nvPr/>
        </p:nvSpPr>
        <p:spPr bwMode="auto">
          <a:xfrm>
            <a:off x="7405688" y="2668588"/>
            <a:ext cx="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670"/>
          <p:cNvSpPr>
            <a:spLocks noChangeShapeType="1"/>
          </p:cNvSpPr>
          <p:nvPr/>
        </p:nvSpPr>
        <p:spPr bwMode="auto">
          <a:xfrm flipV="1">
            <a:off x="7580313" y="2562225"/>
            <a:ext cx="26352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671"/>
          <p:cNvSpPr>
            <a:spLocks noChangeShapeType="1"/>
          </p:cNvSpPr>
          <p:nvPr/>
        </p:nvSpPr>
        <p:spPr bwMode="auto">
          <a:xfrm>
            <a:off x="7942263" y="2563813"/>
            <a:ext cx="0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Line 672"/>
          <p:cNvSpPr>
            <a:spLocks noChangeShapeType="1"/>
          </p:cNvSpPr>
          <p:nvPr/>
        </p:nvSpPr>
        <p:spPr bwMode="auto">
          <a:xfrm>
            <a:off x="7596188" y="2870200"/>
            <a:ext cx="188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Line 673"/>
          <p:cNvSpPr>
            <a:spLocks noChangeShapeType="1"/>
          </p:cNvSpPr>
          <p:nvPr/>
        </p:nvSpPr>
        <p:spPr bwMode="auto">
          <a:xfrm>
            <a:off x="8150225" y="2860675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Line 674"/>
          <p:cNvSpPr>
            <a:spLocks noChangeShapeType="1"/>
          </p:cNvSpPr>
          <p:nvPr/>
        </p:nvSpPr>
        <p:spPr bwMode="auto">
          <a:xfrm flipH="1">
            <a:off x="7299325" y="2936875"/>
            <a:ext cx="98425" cy="704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Line 675"/>
          <p:cNvSpPr>
            <a:spLocks noChangeShapeType="1"/>
          </p:cNvSpPr>
          <p:nvPr/>
        </p:nvSpPr>
        <p:spPr bwMode="auto">
          <a:xfrm flipH="1">
            <a:off x="7888288" y="2936875"/>
            <a:ext cx="111125" cy="7270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Line 676"/>
          <p:cNvSpPr>
            <a:spLocks noChangeShapeType="1"/>
          </p:cNvSpPr>
          <p:nvPr/>
        </p:nvSpPr>
        <p:spPr bwMode="auto">
          <a:xfrm flipV="1">
            <a:off x="7272338" y="4078288"/>
            <a:ext cx="227012" cy="436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Line 677"/>
          <p:cNvSpPr>
            <a:spLocks noChangeShapeType="1"/>
          </p:cNvSpPr>
          <p:nvPr/>
        </p:nvSpPr>
        <p:spPr bwMode="auto">
          <a:xfrm>
            <a:off x="8345488" y="2859088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1" name="Group 678"/>
          <p:cNvGrpSpPr>
            <a:grpSpLocks/>
          </p:cNvGrpSpPr>
          <p:nvPr/>
        </p:nvGrpSpPr>
        <p:grpSpPr bwMode="auto">
          <a:xfrm>
            <a:off x="6053138" y="1846263"/>
            <a:ext cx="468312" cy="620712"/>
            <a:chOff x="1653" y="3023"/>
            <a:chExt cx="622" cy="911"/>
          </a:xfrm>
        </p:grpSpPr>
        <p:sp>
          <p:nvSpPr>
            <p:cNvPr id="57878" name="Line 270"/>
            <p:cNvSpPr>
              <a:spLocks noChangeShapeType="1"/>
            </p:cNvSpPr>
            <p:nvPr/>
          </p:nvSpPr>
          <p:spPr bwMode="auto">
            <a:xfrm flipH="1">
              <a:off x="1766" y="3287"/>
              <a:ext cx="188" cy="58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79" name="Line 271"/>
            <p:cNvSpPr>
              <a:spLocks noChangeShapeType="1"/>
            </p:cNvSpPr>
            <p:nvPr/>
          </p:nvSpPr>
          <p:spPr bwMode="auto">
            <a:xfrm>
              <a:off x="1954" y="3287"/>
              <a:ext cx="188" cy="58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0" name="Line 272"/>
            <p:cNvSpPr>
              <a:spLocks noChangeShapeType="1"/>
            </p:cNvSpPr>
            <p:nvPr/>
          </p:nvSpPr>
          <p:spPr bwMode="auto">
            <a:xfrm>
              <a:off x="1766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1" name="Line 273"/>
            <p:cNvSpPr>
              <a:spLocks noChangeShapeType="1"/>
            </p:cNvSpPr>
            <p:nvPr/>
          </p:nvSpPr>
          <p:spPr bwMode="auto">
            <a:xfrm flipH="1">
              <a:off x="1954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2" name="Line 274"/>
            <p:cNvSpPr>
              <a:spLocks noChangeShapeType="1"/>
            </p:cNvSpPr>
            <p:nvPr/>
          </p:nvSpPr>
          <p:spPr bwMode="auto">
            <a:xfrm>
              <a:off x="1954" y="3300"/>
              <a:ext cx="0" cy="63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3" name="Line 275"/>
            <p:cNvSpPr>
              <a:spLocks noChangeShapeType="1"/>
            </p:cNvSpPr>
            <p:nvPr/>
          </p:nvSpPr>
          <p:spPr bwMode="auto">
            <a:xfrm flipV="1">
              <a:off x="1766" y="3810"/>
              <a:ext cx="188" cy="6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4" name="Line 276"/>
            <p:cNvSpPr>
              <a:spLocks noChangeShapeType="1"/>
            </p:cNvSpPr>
            <p:nvPr/>
          </p:nvSpPr>
          <p:spPr bwMode="auto">
            <a:xfrm flipH="1" flipV="1">
              <a:off x="1954" y="3810"/>
              <a:ext cx="188" cy="6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5" name="Line 277"/>
            <p:cNvSpPr>
              <a:spLocks noChangeShapeType="1"/>
            </p:cNvSpPr>
            <p:nvPr/>
          </p:nvSpPr>
          <p:spPr bwMode="auto">
            <a:xfrm>
              <a:off x="1846" y="3618"/>
              <a:ext cx="108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6" name="Line 278"/>
            <p:cNvSpPr>
              <a:spLocks noChangeShapeType="1"/>
            </p:cNvSpPr>
            <p:nvPr/>
          </p:nvSpPr>
          <p:spPr bwMode="auto">
            <a:xfrm flipV="1">
              <a:off x="1954" y="3618"/>
              <a:ext cx="114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7" name="Line 279"/>
            <p:cNvSpPr>
              <a:spLocks noChangeShapeType="1"/>
            </p:cNvSpPr>
            <p:nvPr/>
          </p:nvSpPr>
          <p:spPr bwMode="auto">
            <a:xfrm>
              <a:off x="1810" y="3704"/>
              <a:ext cx="139" cy="6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8" name="Line 280"/>
            <p:cNvSpPr>
              <a:spLocks noChangeShapeType="1"/>
            </p:cNvSpPr>
            <p:nvPr/>
          </p:nvSpPr>
          <p:spPr bwMode="auto">
            <a:xfrm flipV="1">
              <a:off x="1954" y="3717"/>
              <a:ext cx="140" cy="5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9" name="Line 281"/>
            <p:cNvSpPr>
              <a:spLocks noChangeShapeType="1"/>
            </p:cNvSpPr>
            <p:nvPr/>
          </p:nvSpPr>
          <p:spPr bwMode="auto">
            <a:xfrm flipV="1">
              <a:off x="1954" y="3530"/>
              <a:ext cx="72" cy="2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0" name="Line 282"/>
            <p:cNvSpPr>
              <a:spLocks noChangeShapeType="1"/>
            </p:cNvSpPr>
            <p:nvPr/>
          </p:nvSpPr>
          <p:spPr bwMode="auto">
            <a:xfrm flipV="1">
              <a:off x="1954" y="3409"/>
              <a:ext cx="45" cy="1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1" name="Line 283"/>
            <p:cNvSpPr>
              <a:spLocks noChangeShapeType="1"/>
            </p:cNvSpPr>
            <p:nvPr/>
          </p:nvSpPr>
          <p:spPr bwMode="auto">
            <a:xfrm>
              <a:off x="1873" y="3522"/>
              <a:ext cx="87" cy="3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2" name="Line 284"/>
            <p:cNvSpPr>
              <a:spLocks noChangeShapeType="1"/>
            </p:cNvSpPr>
            <p:nvPr/>
          </p:nvSpPr>
          <p:spPr bwMode="auto">
            <a:xfrm>
              <a:off x="1912" y="3404"/>
              <a:ext cx="50" cy="3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3" name="Oval 694"/>
            <p:cNvSpPr>
              <a:spLocks noChangeArrowheads="1"/>
            </p:cNvSpPr>
            <p:nvPr/>
          </p:nvSpPr>
          <p:spPr bwMode="auto">
            <a:xfrm>
              <a:off x="1921" y="3233"/>
              <a:ext cx="63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7894" name="Picture 695" descr="cell_tower_radiation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" y="3023"/>
              <a:ext cx="62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82" name="Group 696"/>
          <p:cNvGrpSpPr>
            <a:grpSpLocks/>
          </p:cNvGrpSpPr>
          <p:nvPr/>
        </p:nvGrpSpPr>
        <p:grpSpPr bwMode="auto">
          <a:xfrm>
            <a:off x="6289675" y="2406650"/>
            <a:ext cx="454025" cy="254000"/>
            <a:chOff x="3843" y="1516"/>
            <a:chExt cx="286" cy="160"/>
          </a:xfrm>
        </p:grpSpPr>
        <p:sp>
          <p:nvSpPr>
            <p:cNvPr id="57869" name="Line 697"/>
            <p:cNvSpPr>
              <a:spLocks noChangeShapeType="1"/>
            </p:cNvSpPr>
            <p:nvPr/>
          </p:nvSpPr>
          <p:spPr bwMode="auto">
            <a:xfrm>
              <a:off x="3843" y="1516"/>
              <a:ext cx="96" cy="6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0" name="Oval 407"/>
            <p:cNvSpPr>
              <a:spLocks noChangeArrowheads="1"/>
            </p:cNvSpPr>
            <p:nvPr/>
          </p:nvSpPr>
          <p:spPr bwMode="auto">
            <a:xfrm>
              <a:off x="3884" y="1616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71" name="Rectangle 410"/>
            <p:cNvSpPr>
              <a:spLocks noChangeArrowheads="1"/>
            </p:cNvSpPr>
            <p:nvPr/>
          </p:nvSpPr>
          <p:spPr bwMode="auto">
            <a:xfrm>
              <a:off x="3884" y="1610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72" name="Oval 411"/>
            <p:cNvSpPr>
              <a:spLocks noChangeArrowheads="1"/>
            </p:cNvSpPr>
            <p:nvPr/>
          </p:nvSpPr>
          <p:spPr bwMode="auto">
            <a:xfrm>
              <a:off x="3883" y="1569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73" name="Group 701"/>
            <p:cNvGrpSpPr>
              <a:grpSpLocks/>
            </p:cNvGrpSpPr>
            <p:nvPr/>
          </p:nvGrpSpPr>
          <p:grpSpPr bwMode="auto">
            <a:xfrm>
              <a:off x="3932" y="1587"/>
              <a:ext cx="138" cy="33"/>
              <a:chOff x="2468" y="1332"/>
              <a:chExt cx="310" cy="60"/>
            </a:xfrm>
          </p:grpSpPr>
          <p:sp>
            <p:nvSpPr>
              <p:cNvPr id="57876" name="Freeform 7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7" name="Freeform 7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74" name="Line 704"/>
            <p:cNvSpPr>
              <a:spLocks noChangeShapeType="1"/>
            </p:cNvSpPr>
            <p:nvPr/>
          </p:nvSpPr>
          <p:spPr bwMode="auto">
            <a:xfrm>
              <a:off x="3884" y="1602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5" name="Line 705"/>
            <p:cNvSpPr>
              <a:spLocks noChangeShapeType="1"/>
            </p:cNvSpPr>
            <p:nvPr/>
          </p:nvSpPr>
          <p:spPr bwMode="auto">
            <a:xfrm>
              <a:off x="4127" y="1604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3" name="Group 706"/>
          <p:cNvGrpSpPr>
            <a:grpSpLocks/>
          </p:cNvGrpSpPr>
          <p:nvPr/>
        </p:nvGrpSpPr>
        <p:grpSpPr bwMode="auto">
          <a:xfrm>
            <a:off x="7202488" y="2493963"/>
            <a:ext cx="390525" cy="174625"/>
            <a:chOff x="4334" y="1470"/>
            <a:chExt cx="246" cy="107"/>
          </a:xfrm>
        </p:grpSpPr>
        <p:sp>
          <p:nvSpPr>
            <p:cNvPr id="5786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6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6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64" name="Group 710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67" name="Freeform 71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8" name="Freeform 71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65" name="Line 713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66" name="Line 714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4" name="Group 715"/>
          <p:cNvGrpSpPr>
            <a:grpSpLocks/>
          </p:cNvGrpSpPr>
          <p:nvPr/>
        </p:nvGrpSpPr>
        <p:grpSpPr bwMode="auto">
          <a:xfrm>
            <a:off x="7213600" y="2757488"/>
            <a:ext cx="390525" cy="174625"/>
            <a:chOff x="4334" y="1470"/>
            <a:chExt cx="246" cy="107"/>
          </a:xfrm>
        </p:grpSpPr>
        <p:sp>
          <p:nvSpPr>
            <p:cNvPr id="5785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5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5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56" name="Group 719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9" name="Freeform 7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0" name="Freeform 7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57" name="Line 722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" name="Line 723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5" name="Group 724"/>
          <p:cNvGrpSpPr>
            <a:grpSpLocks/>
          </p:cNvGrpSpPr>
          <p:nvPr/>
        </p:nvGrpSpPr>
        <p:grpSpPr bwMode="auto">
          <a:xfrm>
            <a:off x="7762875" y="2759075"/>
            <a:ext cx="390525" cy="174625"/>
            <a:chOff x="4334" y="1470"/>
            <a:chExt cx="246" cy="107"/>
          </a:xfrm>
        </p:grpSpPr>
        <p:sp>
          <p:nvSpPr>
            <p:cNvPr id="5784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4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4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8" name="Group 728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1" name="Freeform 72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2" name="Freeform 73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9" name="Line 731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0" name="Line 732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6" name="Group 733"/>
          <p:cNvGrpSpPr>
            <a:grpSpLocks/>
          </p:cNvGrpSpPr>
          <p:nvPr/>
        </p:nvGrpSpPr>
        <p:grpSpPr bwMode="auto">
          <a:xfrm>
            <a:off x="7689850" y="2393950"/>
            <a:ext cx="390525" cy="174625"/>
            <a:chOff x="4334" y="1470"/>
            <a:chExt cx="246" cy="107"/>
          </a:xfrm>
        </p:grpSpPr>
        <p:sp>
          <p:nvSpPr>
            <p:cNvPr id="5783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0" name="Group 737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43" name="Freeform 7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4" name="Freeform 7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1" name="Line 740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42" name="Line 741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87" name="Line 751"/>
          <p:cNvSpPr>
            <a:spLocks noChangeShapeType="1"/>
          </p:cNvSpPr>
          <p:nvPr/>
        </p:nvSpPr>
        <p:spPr bwMode="auto">
          <a:xfrm>
            <a:off x="6427788" y="3743325"/>
            <a:ext cx="679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8" name="Group 761"/>
          <p:cNvGrpSpPr>
            <a:grpSpLocks/>
          </p:cNvGrpSpPr>
          <p:nvPr/>
        </p:nvGrpSpPr>
        <p:grpSpPr bwMode="auto">
          <a:xfrm>
            <a:off x="7591425" y="4806950"/>
            <a:ext cx="622300" cy="244475"/>
            <a:chOff x="4334" y="1470"/>
            <a:chExt cx="246" cy="107"/>
          </a:xfrm>
        </p:grpSpPr>
        <p:sp>
          <p:nvSpPr>
            <p:cNvPr id="57829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0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1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32" name="Group 76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35" name="Freeform 7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6" name="Freeform 7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33" name="Line 76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34" name="Line 76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9" name="Group 770"/>
          <p:cNvGrpSpPr>
            <a:grpSpLocks/>
          </p:cNvGrpSpPr>
          <p:nvPr/>
        </p:nvGrpSpPr>
        <p:grpSpPr bwMode="auto">
          <a:xfrm>
            <a:off x="6965950" y="4508500"/>
            <a:ext cx="622300" cy="244475"/>
            <a:chOff x="4334" y="1470"/>
            <a:chExt cx="246" cy="107"/>
          </a:xfrm>
        </p:grpSpPr>
        <p:sp>
          <p:nvSpPr>
            <p:cNvPr id="5782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2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2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24" name="Group 77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27" name="Freeform 7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8" name="Freeform 7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25" name="Line 77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26" name="Line 77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0" name="Group 779"/>
          <p:cNvGrpSpPr>
            <a:grpSpLocks/>
          </p:cNvGrpSpPr>
          <p:nvPr/>
        </p:nvGrpSpPr>
        <p:grpSpPr bwMode="auto">
          <a:xfrm>
            <a:off x="6242050" y="4851400"/>
            <a:ext cx="622300" cy="244475"/>
            <a:chOff x="4334" y="1470"/>
            <a:chExt cx="246" cy="107"/>
          </a:xfrm>
        </p:grpSpPr>
        <p:sp>
          <p:nvSpPr>
            <p:cNvPr id="5781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1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1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16" name="Group 78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9" name="Freeform 7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0" name="Freeform 7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17" name="Line 78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8" name="Line 78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1" name="Group 788"/>
          <p:cNvGrpSpPr>
            <a:grpSpLocks/>
          </p:cNvGrpSpPr>
          <p:nvPr/>
        </p:nvGrpSpPr>
        <p:grpSpPr bwMode="auto">
          <a:xfrm>
            <a:off x="6051550" y="3644900"/>
            <a:ext cx="390525" cy="171450"/>
            <a:chOff x="4334" y="1470"/>
            <a:chExt cx="246" cy="107"/>
          </a:xfrm>
        </p:grpSpPr>
        <p:sp>
          <p:nvSpPr>
            <p:cNvPr id="5780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0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0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08" name="Group 79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1" name="Freeform 79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2" name="Freeform 79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09" name="Line 795"/>
            <p:cNvSpPr>
              <a:spLocks noChangeShapeType="1"/>
            </p:cNvSpPr>
            <p:nvPr/>
          </p:nvSpPr>
          <p:spPr bwMode="auto">
            <a:xfrm>
              <a:off x="4335" y="1503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0" name="Line 796"/>
            <p:cNvSpPr>
              <a:spLocks noChangeShapeType="1"/>
            </p:cNvSpPr>
            <p:nvPr/>
          </p:nvSpPr>
          <p:spPr bwMode="auto">
            <a:xfrm>
              <a:off x="4578" y="1505"/>
              <a:ext cx="0" cy="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2" name="Group 797"/>
          <p:cNvGrpSpPr>
            <a:grpSpLocks/>
          </p:cNvGrpSpPr>
          <p:nvPr/>
        </p:nvGrpSpPr>
        <p:grpSpPr bwMode="auto">
          <a:xfrm>
            <a:off x="7161213" y="5005388"/>
            <a:ext cx="446087" cy="422275"/>
            <a:chOff x="5072" y="3611"/>
            <a:chExt cx="459" cy="380"/>
          </a:xfrm>
        </p:grpSpPr>
        <p:grpSp>
          <p:nvGrpSpPr>
            <p:cNvPr id="57791" name="Group 798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93" name="Freeform 799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4" name="Freeform 800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5" name="Freeform 801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6" name="Freeform 802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7" name="Freeform 803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8" name="Freeform 804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9" name="Freeform 805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0" name="Freeform 806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1" name="Freeform 807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2" name="Freeform 808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3" name="Freeform 809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4" name="Freeform 810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92" name="Picture 811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3" name="Group 812"/>
          <p:cNvGrpSpPr>
            <a:grpSpLocks/>
          </p:cNvGrpSpPr>
          <p:nvPr/>
        </p:nvGrpSpPr>
        <p:grpSpPr bwMode="auto">
          <a:xfrm>
            <a:off x="5638800" y="3509963"/>
            <a:ext cx="398463" cy="358775"/>
            <a:chOff x="5072" y="3611"/>
            <a:chExt cx="459" cy="380"/>
          </a:xfrm>
        </p:grpSpPr>
        <p:grpSp>
          <p:nvGrpSpPr>
            <p:cNvPr id="57777" name="Group 813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79" name="Freeform 814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0" name="Freeform 815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1" name="Freeform 816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2" name="Freeform 817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3" name="Freeform 818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4" name="Freeform 819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5" name="Freeform 820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6" name="Freeform 821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7" name="Freeform 822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8" name="Freeform 823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9" name="Freeform 824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0" name="Freeform 825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78" name="Picture 826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94" name="Line 827"/>
          <p:cNvSpPr>
            <a:spLocks noChangeShapeType="1"/>
          </p:cNvSpPr>
          <p:nvPr/>
        </p:nvSpPr>
        <p:spPr bwMode="auto">
          <a:xfrm rot="5400000" flipV="1">
            <a:off x="7991475" y="544036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5" name="Group 828"/>
          <p:cNvGrpSpPr>
            <a:grpSpLocks/>
          </p:cNvGrpSpPr>
          <p:nvPr/>
        </p:nvGrpSpPr>
        <p:grpSpPr bwMode="auto">
          <a:xfrm>
            <a:off x="5254625" y="2038350"/>
            <a:ext cx="504825" cy="401638"/>
            <a:chOff x="2896" y="396"/>
            <a:chExt cx="1848" cy="1887"/>
          </a:xfrm>
        </p:grpSpPr>
        <p:pic>
          <p:nvPicPr>
            <p:cNvPr id="57754" name="Picture 82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5" name="Freeform 830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6" name="Picture 83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7" name="Freeform 832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8" name="Freeform 833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9" name="Freeform 834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0" name="Freeform 835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1" name="Freeform 836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2" name="Freeform 837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3" name="Freeform 838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4" name="Freeform 839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5" name="Freeform 840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6" name="Freeform 841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7" name="Freeform 842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8" name="Freeform 843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9" name="Freeform 844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0" name="Freeform 845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1" name="Freeform 846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2" name="Freeform 847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3" name="Freeform 848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4" name="Freeform 849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5" name="Freeform 850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76" name="Picture 851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6" name="Group 852"/>
          <p:cNvGrpSpPr>
            <a:grpSpLocks/>
          </p:cNvGrpSpPr>
          <p:nvPr/>
        </p:nvGrpSpPr>
        <p:grpSpPr bwMode="auto">
          <a:xfrm>
            <a:off x="5537200" y="3054350"/>
            <a:ext cx="504825" cy="401638"/>
            <a:chOff x="2896" y="396"/>
            <a:chExt cx="1848" cy="1887"/>
          </a:xfrm>
        </p:grpSpPr>
        <p:pic>
          <p:nvPicPr>
            <p:cNvPr id="57731" name="Picture 8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2" name="Freeform 854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3" name="Picture 8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4" name="Freeform 856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5" name="Freeform 857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6" name="Freeform 858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7" name="Freeform 859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8" name="Freeform 860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9" name="Freeform 861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0" name="Freeform 862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1" name="Freeform 863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2" name="Freeform 864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3" name="Freeform 865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4" name="Freeform 866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5" name="Freeform 867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6" name="Freeform 868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7" name="Freeform 869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8" name="Freeform 870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9" name="Freeform 871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0" name="Freeform 872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1" name="Freeform 873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2" name="Freeform 874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3" name="Picture 875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7" name="Group 876"/>
          <p:cNvGrpSpPr>
            <a:grpSpLocks/>
          </p:cNvGrpSpPr>
          <p:nvPr/>
        </p:nvGrpSpPr>
        <p:grpSpPr bwMode="auto">
          <a:xfrm>
            <a:off x="6959600" y="5495925"/>
            <a:ext cx="504825" cy="401638"/>
            <a:chOff x="2896" y="396"/>
            <a:chExt cx="1848" cy="1887"/>
          </a:xfrm>
        </p:grpSpPr>
        <p:pic>
          <p:nvPicPr>
            <p:cNvPr id="57708" name="Picture 877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09" name="Freeform 878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10" name="Picture 879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11" name="Freeform 880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2" name="Freeform 881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3" name="Freeform 882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4" name="Freeform 883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5" name="Freeform 884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Freeform 885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Freeform 886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Freeform 887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9" name="Freeform 888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0" name="Freeform 889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1" name="Freeform 890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2" name="Freeform 891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3" name="Freeform 892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4" name="Freeform 893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5" name="Freeform 894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6" name="Freeform 895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7" name="Freeform 896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8" name="Freeform 897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9" name="Freeform 898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0" name="Picture 899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8" name="Group 900"/>
          <p:cNvGrpSpPr>
            <a:grpSpLocks/>
          </p:cNvGrpSpPr>
          <p:nvPr/>
        </p:nvGrpSpPr>
        <p:grpSpPr bwMode="auto">
          <a:xfrm>
            <a:off x="7378700" y="5524500"/>
            <a:ext cx="504825" cy="401638"/>
            <a:chOff x="2896" y="396"/>
            <a:chExt cx="1848" cy="1887"/>
          </a:xfrm>
        </p:grpSpPr>
        <p:pic>
          <p:nvPicPr>
            <p:cNvPr id="57685" name="Picture 90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6" name="Freeform 902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687" name="Picture 90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8" name="Freeform 904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89" name="Freeform 905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0" name="Freeform 906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1" name="Freeform 907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2" name="Freeform 908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3" name="Freeform 909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4" name="Freeform 910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5" name="Freeform 911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6" name="Freeform 912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7" name="Freeform 913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8" name="Freeform 914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9" name="Freeform 915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0" name="Freeform 916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1" name="Freeform 917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2" name="Freeform 918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3" name="Freeform 919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4" name="Freeform 920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5" name="Freeform 921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6" name="Freeform 922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07" name="Picture 923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9" name="Group 924"/>
          <p:cNvGrpSpPr>
            <a:grpSpLocks/>
          </p:cNvGrpSpPr>
          <p:nvPr/>
        </p:nvGrpSpPr>
        <p:grpSpPr bwMode="auto">
          <a:xfrm>
            <a:off x="5349875" y="1590675"/>
            <a:ext cx="617538" cy="387350"/>
            <a:chOff x="2920" y="972"/>
            <a:chExt cx="389" cy="244"/>
          </a:xfrm>
        </p:grpSpPr>
        <p:grpSp>
          <p:nvGrpSpPr>
            <p:cNvPr id="57673" name="Group 925"/>
            <p:cNvGrpSpPr>
              <a:grpSpLocks/>
            </p:cNvGrpSpPr>
            <p:nvPr/>
          </p:nvGrpSpPr>
          <p:grpSpPr bwMode="auto">
            <a:xfrm>
              <a:off x="3085" y="1027"/>
              <a:ext cx="102" cy="189"/>
              <a:chOff x="3436" y="1504"/>
              <a:chExt cx="393" cy="942"/>
            </a:xfrm>
          </p:grpSpPr>
          <p:pic>
            <p:nvPicPr>
              <p:cNvPr id="57675" name="Picture 926" descr="iphone_stylized_smal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1504"/>
                <a:ext cx="393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676" name="Freeform 927"/>
              <p:cNvSpPr>
                <a:spLocks/>
              </p:cNvSpPr>
              <p:nvPr/>
            </p:nvSpPr>
            <p:spPr bwMode="auto">
              <a:xfrm>
                <a:off x="3484" y="1523"/>
                <a:ext cx="339" cy="906"/>
              </a:xfrm>
              <a:custGeom>
                <a:avLst/>
                <a:gdLst>
                  <a:gd name="T0" fmla="*/ 6 w 339"/>
                  <a:gd name="T1" fmla="*/ 31 h 906"/>
                  <a:gd name="T2" fmla="*/ 38 w 339"/>
                  <a:gd name="T3" fmla="*/ 0 h 906"/>
                  <a:gd name="T4" fmla="*/ 323 w 339"/>
                  <a:gd name="T5" fmla="*/ 45 h 906"/>
                  <a:gd name="T6" fmla="*/ 338 w 339"/>
                  <a:gd name="T7" fmla="*/ 85 h 906"/>
                  <a:gd name="T8" fmla="*/ 339 w 339"/>
                  <a:gd name="T9" fmla="*/ 813 h 906"/>
                  <a:gd name="T10" fmla="*/ 312 w 339"/>
                  <a:gd name="T11" fmla="*/ 865 h 906"/>
                  <a:gd name="T12" fmla="*/ 29 w 339"/>
                  <a:gd name="T13" fmla="*/ 906 h 906"/>
                  <a:gd name="T14" fmla="*/ 0 w 339"/>
                  <a:gd name="T15" fmla="*/ 876 h 906"/>
                  <a:gd name="T16" fmla="*/ 6 w 339"/>
                  <a:gd name="T17" fmla="*/ 31 h 9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9"/>
                  <a:gd name="T28" fmla="*/ 0 h 906"/>
                  <a:gd name="T29" fmla="*/ 339 w 339"/>
                  <a:gd name="T30" fmla="*/ 906 h 9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9" h="906">
                    <a:moveTo>
                      <a:pt x="6" y="31"/>
                    </a:moveTo>
                    <a:lnTo>
                      <a:pt x="38" y="0"/>
                    </a:lnTo>
                    <a:lnTo>
                      <a:pt x="323" y="45"/>
                    </a:lnTo>
                    <a:lnTo>
                      <a:pt x="338" y="85"/>
                    </a:lnTo>
                    <a:lnTo>
                      <a:pt x="339" y="813"/>
                    </a:lnTo>
                    <a:lnTo>
                      <a:pt x="312" y="865"/>
                    </a:lnTo>
                    <a:lnTo>
                      <a:pt x="29" y="906"/>
                    </a:lnTo>
                    <a:lnTo>
                      <a:pt x="0" y="876"/>
                    </a:lnTo>
                    <a:lnTo>
                      <a:pt x="6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alpha val="82001"/>
                    </a:srgbClr>
                  </a:gs>
                  <a:gs pos="100000">
                    <a:srgbClr val="666666">
                      <a:alpha val="82001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677" name="Group 928"/>
              <p:cNvGrpSpPr>
                <a:grpSpLocks/>
              </p:cNvGrpSpPr>
              <p:nvPr/>
            </p:nvGrpSpPr>
            <p:grpSpPr bwMode="auto">
              <a:xfrm>
                <a:off x="3511" y="1689"/>
                <a:ext cx="289" cy="576"/>
                <a:chOff x="3511" y="1689"/>
                <a:chExt cx="289" cy="576"/>
              </a:xfrm>
            </p:grpSpPr>
            <p:sp>
              <p:nvSpPr>
                <p:cNvPr id="57678" name="Freeform 929"/>
                <p:cNvSpPr>
                  <a:spLocks/>
                </p:cNvSpPr>
                <p:nvPr/>
              </p:nvSpPr>
              <p:spPr bwMode="auto">
                <a:xfrm>
                  <a:off x="3519" y="2175"/>
                  <a:ext cx="66" cy="90"/>
                </a:xfrm>
                <a:custGeom>
                  <a:avLst/>
                  <a:gdLst>
                    <a:gd name="T0" fmla="*/ 0 w 66"/>
                    <a:gd name="T1" fmla="*/ 5 h 90"/>
                    <a:gd name="T2" fmla="*/ 66 w 66"/>
                    <a:gd name="T3" fmla="*/ 0 h 90"/>
                    <a:gd name="T4" fmla="*/ 65 w 66"/>
                    <a:gd name="T5" fmla="*/ 80 h 90"/>
                    <a:gd name="T6" fmla="*/ 2 w 66"/>
                    <a:gd name="T7" fmla="*/ 90 h 90"/>
                    <a:gd name="T8" fmla="*/ 0 w 6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0"/>
                    <a:gd name="T17" fmla="*/ 66 w 6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0">
                      <a:moveTo>
                        <a:pt x="0" y="5"/>
                      </a:moveTo>
                      <a:lnTo>
                        <a:pt x="66" y="0"/>
                      </a:lnTo>
                      <a:lnTo>
                        <a:pt x="65" y="80"/>
                      </a:lnTo>
                      <a:lnTo>
                        <a:pt x="2" y="9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79" name="Freeform 930"/>
                <p:cNvSpPr>
                  <a:spLocks/>
                </p:cNvSpPr>
                <p:nvPr/>
              </p:nvSpPr>
              <p:spPr bwMode="auto">
                <a:xfrm>
                  <a:off x="3593" y="2166"/>
                  <a:ext cx="69" cy="89"/>
                </a:xfrm>
                <a:custGeom>
                  <a:avLst/>
                  <a:gdLst>
                    <a:gd name="T0" fmla="*/ 3 w 69"/>
                    <a:gd name="T1" fmla="*/ 8 h 89"/>
                    <a:gd name="T2" fmla="*/ 66 w 69"/>
                    <a:gd name="T3" fmla="*/ 0 h 89"/>
                    <a:gd name="T4" fmla="*/ 69 w 69"/>
                    <a:gd name="T5" fmla="*/ 80 h 89"/>
                    <a:gd name="T6" fmla="*/ 0 w 69"/>
                    <a:gd name="T7" fmla="*/ 89 h 89"/>
                    <a:gd name="T8" fmla="*/ 3 w 69"/>
                    <a:gd name="T9" fmla="*/ 8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89"/>
                    <a:gd name="T17" fmla="*/ 69 w 6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89">
                      <a:moveTo>
                        <a:pt x="3" y="8"/>
                      </a:moveTo>
                      <a:lnTo>
                        <a:pt x="66" y="0"/>
                      </a:lnTo>
                      <a:lnTo>
                        <a:pt x="69" y="80"/>
                      </a:lnTo>
                      <a:lnTo>
                        <a:pt x="0" y="89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0" name="Freeform 931"/>
                <p:cNvSpPr>
                  <a:spLocks/>
                </p:cNvSpPr>
                <p:nvPr/>
              </p:nvSpPr>
              <p:spPr bwMode="auto">
                <a:xfrm>
                  <a:off x="3665" y="2162"/>
                  <a:ext cx="62" cy="82"/>
                </a:xfrm>
                <a:custGeom>
                  <a:avLst/>
                  <a:gdLst>
                    <a:gd name="T0" fmla="*/ 0 w 62"/>
                    <a:gd name="T1" fmla="*/ 6 h 82"/>
                    <a:gd name="T2" fmla="*/ 61 w 62"/>
                    <a:gd name="T3" fmla="*/ 0 h 82"/>
                    <a:gd name="T4" fmla="*/ 62 w 62"/>
                    <a:gd name="T5" fmla="*/ 75 h 82"/>
                    <a:gd name="T6" fmla="*/ 3 w 62"/>
                    <a:gd name="T7" fmla="*/ 82 h 82"/>
                    <a:gd name="T8" fmla="*/ 0 w 62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82"/>
                    <a:gd name="T17" fmla="*/ 62 w 62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82">
                      <a:moveTo>
                        <a:pt x="0" y="6"/>
                      </a:moveTo>
                      <a:lnTo>
                        <a:pt x="61" y="0"/>
                      </a:lnTo>
                      <a:lnTo>
                        <a:pt x="62" y="75"/>
                      </a:lnTo>
                      <a:lnTo>
                        <a:pt x="3" y="8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1" name="Freeform 932"/>
                <p:cNvSpPr>
                  <a:spLocks/>
                </p:cNvSpPr>
                <p:nvPr/>
              </p:nvSpPr>
              <p:spPr bwMode="auto">
                <a:xfrm>
                  <a:off x="3734" y="2154"/>
                  <a:ext cx="66" cy="84"/>
                </a:xfrm>
                <a:custGeom>
                  <a:avLst/>
                  <a:gdLst>
                    <a:gd name="T0" fmla="*/ 1 w 66"/>
                    <a:gd name="T1" fmla="*/ 6 h 84"/>
                    <a:gd name="T2" fmla="*/ 66 w 66"/>
                    <a:gd name="T3" fmla="*/ 0 h 84"/>
                    <a:gd name="T4" fmla="*/ 63 w 66"/>
                    <a:gd name="T5" fmla="*/ 77 h 84"/>
                    <a:gd name="T6" fmla="*/ 0 w 66"/>
                    <a:gd name="T7" fmla="*/ 84 h 84"/>
                    <a:gd name="T8" fmla="*/ 1 w 66"/>
                    <a:gd name="T9" fmla="*/ 6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84"/>
                    <a:gd name="T17" fmla="*/ 66 w 66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84">
                      <a:moveTo>
                        <a:pt x="1" y="6"/>
                      </a:moveTo>
                      <a:lnTo>
                        <a:pt x="66" y="0"/>
                      </a:lnTo>
                      <a:lnTo>
                        <a:pt x="63" y="77"/>
                      </a:lnTo>
                      <a:lnTo>
                        <a:pt x="0" y="8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2" name="Rectangle 933"/>
                <p:cNvSpPr>
                  <a:spLocks noChangeArrowheads="1"/>
                </p:cNvSpPr>
                <p:nvPr/>
              </p:nvSpPr>
              <p:spPr bwMode="auto">
                <a:xfrm>
                  <a:off x="3513" y="1688"/>
                  <a:ext cx="54" cy="4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3" name="Rectangle 934"/>
                <p:cNvSpPr>
                  <a:spLocks noChangeArrowheads="1"/>
                </p:cNvSpPr>
                <p:nvPr/>
              </p:nvSpPr>
              <p:spPr bwMode="auto">
                <a:xfrm>
                  <a:off x="3501" y="1738"/>
                  <a:ext cx="92" cy="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4" name="Freeform 935"/>
                <p:cNvSpPr>
                  <a:spLocks/>
                </p:cNvSpPr>
                <p:nvPr/>
              </p:nvSpPr>
              <p:spPr bwMode="auto">
                <a:xfrm>
                  <a:off x="3515" y="1794"/>
                  <a:ext cx="261" cy="204"/>
                </a:xfrm>
                <a:custGeom>
                  <a:avLst/>
                  <a:gdLst>
                    <a:gd name="T0" fmla="*/ 0 w 261"/>
                    <a:gd name="T1" fmla="*/ 0 h 204"/>
                    <a:gd name="T2" fmla="*/ 0 w 261"/>
                    <a:gd name="T3" fmla="*/ 204 h 204"/>
                    <a:gd name="T4" fmla="*/ 259 w 261"/>
                    <a:gd name="T5" fmla="*/ 201 h 204"/>
                    <a:gd name="T6" fmla="*/ 261 w 261"/>
                    <a:gd name="T7" fmla="*/ 12 h 204"/>
                    <a:gd name="T8" fmla="*/ 0 w 261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"/>
                    <a:gd name="T16" fmla="*/ 0 h 204"/>
                    <a:gd name="T17" fmla="*/ 261 w 261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259" y="201"/>
                      </a:lnTo>
                      <a:lnTo>
                        <a:pt x="26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57674" name="Picture 936" descr="grayed_radi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7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400" name="Picture 937" descr="car_gray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670050"/>
            <a:ext cx="7540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401" name="Group 938"/>
          <p:cNvGrpSpPr>
            <a:grpSpLocks/>
          </p:cNvGrpSpPr>
          <p:nvPr/>
        </p:nvGrpSpPr>
        <p:grpSpPr bwMode="auto">
          <a:xfrm>
            <a:off x="5662613" y="4538663"/>
            <a:ext cx="463550" cy="398462"/>
            <a:chOff x="3987" y="-51"/>
            <a:chExt cx="1252" cy="983"/>
          </a:xfrm>
        </p:grpSpPr>
        <p:pic>
          <p:nvPicPr>
            <p:cNvPr id="57671" name="Picture 939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2" name="Freeform 940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2" name="Group 941"/>
          <p:cNvGrpSpPr>
            <a:grpSpLocks/>
          </p:cNvGrpSpPr>
          <p:nvPr/>
        </p:nvGrpSpPr>
        <p:grpSpPr bwMode="auto">
          <a:xfrm>
            <a:off x="5500688" y="4938713"/>
            <a:ext cx="463550" cy="398462"/>
            <a:chOff x="3987" y="-51"/>
            <a:chExt cx="1252" cy="983"/>
          </a:xfrm>
        </p:grpSpPr>
        <p:pic>
          <p:nvPicPr>
            <p:cNvPr id="57669" name="Picture 942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0" name="Freeform 943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3" name="Group 944"/>
          <p:cNvGrpSpPr>
            <a:grpSpLocks/>
          </p:cNvGrpSpPr>
          <p:nvPr/>
        </p:nvGrpSpPr>
        <p:grpSpPr bwMode="auto">
          <a:xfrm>
            <a:off x="5957888" y="5186363"/>
            <a:ext cx="463550" cy="398462"/>
            <a:chOff x="3987" y="-51"/>
            <a:chExt cx="1252" cy="983"/>
          </a:xfrm>
        </p:grpSpPr>
        <p:pic>
          <p:nvPicPr>
            <p:cNvPr id="57667" name="Picture 945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8" name="Freeform 946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4" name="Group 947"/>
          <p:cNvGrpSpPr>
            <a:grpSpLocks/>
          </p:cNvGrpSpPr>
          <p:nvPr/>
        </p:nvGrpSpPr>
        <p:grpSpPr bwMode="auto">
          <a:xfrm>
            <a:off x="6396038" y="5224463"/>
            <a:ext cx="463550" cy="398462"/>
            <a:chOff x="3987" y="-51"/>
            <a:chExt cx="1252" cy="983"/>
          </a:xfrm>
        </p:grpSpPr>
        <p:pic>
          <p:nvPicPr>
            <p:cNvPr id="57665" name="Picture 948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6" name="Freeform 949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5" name="Group 950"/>
          <p:cNvGrpSpPr>
            <a:grpSpLocks/>
          </p:cNvGrpSpPr>
          <p:nvPr/>
        </p:nvGrpSpPr>
        <p:grpSpPr bwMode="auto">
          <a:xfrm>
            <a:off x="8186738" y="5014913"/>
            <a:ext cx="249237" cy="555625"/>
            <a:chOff x="1115" y="2770"/>
            <a:chExt cx="589" cy="1034"/>
          </a:xfrm>
        </p:grpSpPr>
        <p:sp>
          <p:nvSpPr>
            <p:cNvPr id="57633" name="Freeform 951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4" name="Rectangle 952"/>
            <p:cNvSpPr>
              <a:spLocks noChangeArrowheads="1"/>
            </p:cNvSpPr>
            <p:nvPr/>
          </p:nvSpPr>
          <p:spPr bwMode="auto">
            <a:xfrm>
              <a:off x="1141" y="2770"/>
              <a:ext cx="435" cy="98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35" name="Freeform 953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6" name="Freeform 954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7" name="Rectangle 955"/>
            <p:cNvSpPr>
              <a:spLocks noChangeArrowheads="1"/>
            </p:cNvSpPr>
            <p:nvPr/>
          </p:nvSpPr>
          <p:spPr bwMode="auto">
            <a:xfrm>
              <a:off x="1145" y="2885"/>
              <a:ext cx="248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38" name="Group 956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63" name="AutoShape 95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4" name="AutoShape 958"/>
              <p:cNvSpPr>
                <a:spLocks noChangeArrowheads="1"/>
              </p:cNvSpPr>
              <p:nvPr/>
            </p:nvSpPr>
            <p:spPr bwMode="auto">
              <a:xfrm>
                <a:off x="623" y="2582"/>
                <a:ext cx="691" cy="10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39" name="Rectangle 959"/>
            <p:cNvSpPr>
              <a:spLocks noChangeArrowheads="1"/>
            </p:cNvSpPr>
            <p:nvPr/>
          </p:nvSpPr>
          <p:spPr bwMode="auto">
            <a:xfrm>
              <a:off x="1149" y="3024"/>
              <a:ext cx="248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0" name="Group 960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61" name="AutoShape 961"/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5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2" name="AutoShape 962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1" cy="106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1" name="Rectangle 963"/>
            <p:cNvSpPr>
              <a:spLocks noChangeArrowheads="1"/>
            </p:cNvSpPr>
            <p:nvPr/>
          </p:nvSpPr>
          <p:spPr bwMode="auto">
            <a:xfrm>
              <a:off x="1149" y="3172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2" name="Rectangle 964"/>
            <p:cNvSpPr>
              <a:spLocks noChangeArrowheads="1"/>
            </p:cNvSpPr>
            <p:nvPr/>
          </p:nvSpPr>
          <p:spPr bwMode="auto">
            <a:xfrm>
              <a:off x="1153" y="3299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3" name="Group 965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59" name="AutoShape 966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0" name="AutoShape 967"/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1" cy="10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4" name="Freeform 968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45" name="Group 969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57" name="AutoShape 97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5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58" name="AutoShape 971"/>
              <p:cNvSpPr>
                <a:spLocks noChangeArrowheads="1"/>
              </p:cNvSpPr>
              <p:nvPr/>
            </p:nvSpPr>
            <p:spPr bwMode="auto">
              <a:xfrm>
                <a:off x="624" y="2579"/>
                <a:ext cx="691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6" name="Rectangle 972"/>
            <p:cNvSpPr>
              <a:spLocks noChangeArrowheads="1"/>
            </p:cNvSpPr>
            <p:nvPr/>
          </p:nvSpPr>
          <p:spPr bwMode="auto">
            <a:xfrm>
              <a:off x="1573" y="2770"/>
              <a:ext cx="30" cy="9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7" name="Freeform 973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8" name="Freeform 974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9" name="Oval 975"/>
            <p:cNvSpPr>
              <a:spLocks noChangeArrowheads="1"/>
            </p:cNvSpPr>
            <p:nvPr/>
          </p:nvSpPr>
          <p:spPr bwMode="auto">
            <a:xfrm>
              <a:off x="1685" y="3712"/>
              <a:ext cx="19" cy="41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0" name="Freeform 976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1" name="AutoShape 977"/>
            <p:cNvSpPr>
              <a:spLocks noChangeArrowheads="1"/>
            </p:cNvSpPr>
            <p:nvPr/>
          </p:nvSpPr>
          <p:spPr bwMode="auto">
            <a:xfrm>
              <a:off x="1115" y="3742"/>
              <a:ext cx="495" cy="6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2" name="AutoShape 978"/>
            <p:cNvSpPr>
              <a:spLocks noChangeArrowheads="1"/>
            </p:cNvSpPr>
            <p:nvPr/>
          </p:nvSpPr>
          <p:spPr bwMode="auto">
            <a:xfrm>
              <a:off x="1141" y="3754"/>
              <a:ext cx="443" cy="3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3" name="Oval 979"/>
            <p:cNvSpPr>
              <a:spLocks noChangeArrowheads="1"/>
            </p:cNvSpPr>
            <p:nvPr/>
          </p:nvSpPr>
          <p:spPr bwMode="auto">
            <a:xfrm>
              <a:off x="1183" y="3612"/>
              <a:ext cx="68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4" name="Oval 980"/>
            <p:cNvSpPr>
              <a:spLocks noChangeArrowheads="1"/>
            </p:cNvSpPr>
            <p:nvPr/>
          </p:nvSpPr>
          <p:spPr bwMode="auto">
            <a:xfrm>
              <a:off x="1258" y="3615"/>
              <a:ext cx="68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55" name="Oval 981"/>
            <p:cNvSpPr>
              <a:spLocks noChangeArrowheads="1"/>
            </p:cNvSpPr>
            <p:nvPr/>
          </p:nvSpPr>
          <p:spPr bwMode="auto">
            <a:xfrm>
              <a:off x="1333" y="3612"/>
              <a:ext cx="64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6" name="Rectangle 982"/>
            <p:cNvSpPr>
              <a:spLocks noChangeArrowheads="1"/>
            </p:cNvSpPr>
            <p:nvPr/>
          </p:nvSpPr>
          <p:spPr bwMode="auto">
            <a:xfrm>
              <a:off x="1498" y="3376"/>
              <a:ext cx="34" cy="3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6" name="Group 983"/>
          <p:cNvGrpSpPr>
            <a:grpSpLocks/>
          </p:cNvGrpSpPr>
          <p:nvPr/>
        </p:nvGrpSpPr>
        <p:grpSpPr bwMode="auto">
          <a:xfrm>
            <a:off x="7900988" y="5224463"/>
            <a:ext cx="230187" cy="498475"/>
            <a:chOff x="1115" y="2770"/>
            <a:chExt cx="589" cy="1034"/>
          </a:xfrm>
        </p:grpSpPr>
        <p:sp>
          <p:nvSpPr>
            <p:cNvPr id="57601" name="Freeform 984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2" name="Rectangle 985"/>
            <p:cNvSpPr>
              <a:spLocks noChangeArrowheads="1"/>
            </p:cNvSpPr>
            <p:nvPr/>
          </p:nvSpPr>
          <p:spPr bwMode="auto">
            <a:xfrm>
              <a:off x="1143" y="2770"/>
              <a:ext cx="431" cy="98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03" name="Freeform 986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4" name="Freeform 987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5" name="Rectangle 988"/>
            <p:cNvSpPr>
              <a:spLocks noChangeArrowheads="1"/>
            </p:cNvSpPr>
            <p:nvPr/>
          </p:nvSpPr>
          <p:spPr bwMode="auto">
            <a:xfrm>
              <a:off x="1143" y="2885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6" name="Group 989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31" name="AutoShape 990"/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4" cy="13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2" name="AutoShape 991"/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699" cy="10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7" name="Rectangle 992"/>
            <p:cNvSpPr>
              <a:spLocks noChangeArrowheads="1"/>
            </p:cNvSpPr>
            <p:nvPr/>
          </p:nvSpPr>
          <p:spPr bwMode="auto">
            <a:xfrm>
              <a:off x="1152" y="3024"/>
              <a:ext cx="244" cy="2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8" name="Group 993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29" name="AutoShape 994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4" cy="142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0" name="AutoShape 995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9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9" name="Rectangle 996"/>
            <p:cNvSpPr>
              <a:spLocks noChangeArrowheads="1"/>
            </p:cNvSpPr>
            <p:nvPr/>
          </p:nvSpPr>
          <p:spPr bwMode="auto">
            <a:xfrm>
              <a:off x="1147" y="3172"/>
              <a:ext cx="244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0" name="Rectangle 997"/>
            <p:cNvSpPr>
              <a:spLocks noChangeArrowheads="1"/>
            </p:cNvSpPr>
            <p:nvPr/>
          </p:nvSpPr>
          <p:spPr bwMode="auto">
            <a:xfrm>
              <a:off x="1152" y="3300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11" name="Group 998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27" name="AutoShape 999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8" name="AutoShape 1000"/>
              <p:cNvSpPr>
                <a:spLocks noChangeArrowheads="1"/>
              </p:cNvSpPr>
              <p:nvPr/>
            </p:nvSpPr>
            <p:spPr bwMode="auto">
              <a:xfrm>
                <a:off x="632" y="2582"/>
                <a:ext cx="699" cy="11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2" name="Freeform 1001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13" name="Group 1002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25" name="AutoShape 1003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6" name="AutoShape 1004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9" cy="10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4" name="Rectangle 1005"/>
            <p:cNvSpPr>
              <a:spLocks noChangeArrowheads="1"/>
            </p:cNvSpPr>
            <p:nvPr/>
          </p:nvSpPr>
          <p:spPr bwMode="auto">
            <a:xfrm>
              <a:off x="1574" y="2770"/>
              <a:ext cx="28" cy="9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5" name="Freeform 1006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6" name="Freeform 1007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7" name="Oval 1008"/>
            <p:cNvSpPr>
              <a:spLocks noChangeArrowheads="1"/>
            </p:cNvSpPr>
            <p:nvPr/>
          </p:nvSpPr>
          <p:spPr bwMode="auto">
            <a:xfrm>
              <a:off x="1684" y="3712"/>
              <a:ext cx="20" cy="4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8" name="Freeform 1009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9" name="AutoShape 1010"/>
            <p:cNvSpPr>
              <a:spLocks noChangeArrowheads="1"/>
            </p:cNvSpPr>
            <p:nvPr/>
          </p:nvSpPr>
          <p:spPr bwMode="auto">
            <a:xfrm>
              <a:off x="1115" y="3741"/>
              <a:ext cx="496" cy="6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0" name="AutoShape 1011"/>
            <p:cNvSpPr>
              <a:spLocks noChangeArrowheads="1"/>
            </p:cNvSpPr>
            <p:nvPr/>
          </p:nvSpPr>
          <p:spPr bwMode="auto">
            <a:xfrm>
              <a:off x="1143" y="3755"/>
              <a:ext cx="443" cy="3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1" name="Oval 1012"/>
            <p:cNvSpPr>
              <a:spLocks noChangeArrowheads="1"/>
            </p:cNvSpPr>
            <p:nvPr/>
          </p:nvSpPr>
          <p:spPr bwMode="auto">
            <a:xfrm>
              <a:off x="1184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2" name="Oval 1013"/>
            <p:cNvSpPr>
              <a:spLocks noChangeArrowheads="1"/>
            </p:cNvSpPr>
            <p:nvPr/>
          </p:nvSpPr>
          <p:spPr bwMode="auto">
            <a:xfrm>
              <a:off x="1257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23" name="Oval 1014"/>
            <p:cNvSpPr>
              <a:spLocks noChangeArrowheads="1"/>
            </p:cNvSpPr>
            <p:nvPr/>
          </p:nvSpPr>
          <p:spPr bwMode="auto">
            <a:xfrm>
              <a:off x="1330" y="3613"/>
              <a:ext cx="65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4" name="Rectangle 1015"/>
            <p:cNvSpPr>
              <a:spLocks noChangeArrowheads="1"/>
            </p:cNvSpPr>
            <p:nvPr/>
          </p:nvSpPr>
          <p:spPr bwMode="auto">
            <a:xfrm>
              <a:off x="1497" y="3376"/>
              <a:ext cx="32" cy="3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7" name="Group 1070"/>
          <p:cNvGrpSpPr>
            <a:grpSpLocks/>
          </p:cNvGrpSpPr>
          <p:nvPr/>
        </p:nvGrpSpPr>
        <p:grpSpPr bwMode="auto">
          <a:xfrm>
            <a:off x="7202488" y="2486025"/>
            <a:ext cx="392112" cy="180975"/>
            <a:chOff x="4655" y="2464"/>
            <a:chExt cx="319" cy="132"/>
          </a:xfrm>
        </p:grpSpPr>
        <p:grpSp>
          <p:nvGrpSpPr>
            <p:cNvPr id="57584" name="Group 107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9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96" name="Group 107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99" name="Freeform 107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00" name="Freeform 107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97" name="Line 107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8" name="Line 107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5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86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87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88" name="Group 1083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91" name="Freeform 10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2" name="Freeform 10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9" name="Line 1086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90" name="Line 1087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8" name="Group 1088"/>
          <p:cNvGrpSpPr>
            <a:grpSpLocks/>
          </p:cNvGrpSpPr>
          <p:nvPr/>
        </p:nvGrpSpPr>
        <p:grpSpPr bwMode="auto">
          <a:xfrm>
            <a:off x="7205663" y="2752725"/>
            <a:ext cx="407987" cy="180975"/>
            <a:chOff x="4655" y="2464"/>
            <a:chExt cx="319" cy="132"/>
          </a:xfrm>
        </p:grpSpPr>
        <p:grpSp>
          <p:nvGrpSpPr>
            <p:cNvPr id="57567" name="Group 1089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7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79" name="Group 109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82" name="Freeform 109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83" name="Freeform 109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80" name="Line 109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1" name="Line 109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6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6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7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71" name="Group 1101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74" name="Freeform 11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5" name="Freeform 11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72" name="Line 1104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73" name="Line 1105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9" name="Group 1106"/>
          <p:cNvGrpSpPr>
            <a:grpSpLocks/>
          </p:cNvGrpSpPr>
          <p:nvPr/>
        </p:nvGrpSpPr>
        <p:grpSpPr bwMode="auto">
          <a:xfrm>
            <a:off x="7758113" y="2749550"/>
            <a:ext cx="407987" cy="180975"/>
            <a:chOff x="4655" y="2464"/>
            <a:chExt cx="319" cy="132"/>
          </a:xfrm>
        </p:grpSpPr>
        <p:grpSp>
          <p:nvGrpSpPr>
            <p:cNvPr id="57550" name="Group 110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5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62" name="Group 111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65" name="Freeform 111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66" name="Freeform 111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63" name="Line 111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4" name="Line 111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1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52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53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54" name="Group 111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57" name="Freeform 11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8" name="Freeform 11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5" name="Line 1122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6" name="Line 112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0" name="Group 1124"/>
          <p:cNvGrpSpPr>
            <a:grpSpLocks/>
          </p:cNvGrpSpPr>
          <p:nvPr/>
        </p:nvGrpSpPr>
        <p:grpSpPr bwMode="auto">
          <a:xfrm>
            <a:off x="7688263" y="2390775"/>
            <a:ext cx="392112" cy="180975"/>
            <a:chOff x="4655" y="2464"/>
            <a:chExt cx="319" cy="132"/>
          </a:xfrm>
        </p:grpSpPr>
        <p:grpSp>
          <p:nvGrpSpPr>
            <p:cNvPr id="57533" name="Group 112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4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45" name="Group 112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48" name="Freeform 113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49" name="Freeform 113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46" name="Line 113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7" name="Line 113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4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35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36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37" name="Group 113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40" name="Freeform 1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1" name="Freeform 1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8" name="Line 1140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39" name="Line 1141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3" name="Group 7"/>
          <p:cNvGrpSpPr>
            <a:grpSpLocks/>
          </p:cNvGrpSpPr>
          <p:nvPr/>
        </p:nvGrpSpPr>
        <p:grpSpPr bwMode="auto">
          <a:xfrm>
            <a:off x="6219825" y="4837113"/>
            <a:ext cx="628650" cy="276225"/>
            <a:chOff x="4786435" y="6027638"/>
            <a:chExt cx="748703" cy="417782"/>
          </a:xfrm>
        </p:grpSpPr>
        <p:sp>
          <p:nvSpPr>
            <p:cNvPr id="519" name="Oval 518"/>
            <p:cNvSpPr/>
            <p:nvPr/>
          </p:nvSpPr>
          <p:spPr bwMode="auto">
            <a:xfrm flipV="1">
              <a:off x="4792108" y="6145288"/>
              <a:ext cx="743030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0" name="Rectangle 519"/>
            <p:cNvSpPr/>
            <p:nvPr/>
          </p:nvSpPr>
          <p:spPr bwMode="auto">
            <a:xfrm>
              <a:off x="4790216" y="6188507"/>
              <a:ext cx="74492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1" name="Oval 520"/>
            <p:cNvSpPr/>
            <p:nvPr/>
          </p:nvSpPr>
          <p:spPr bwMode="auto">
            <a:xfrm flipV="1">
              <a:off x="4786435" y="6027638"/>
              <a:ext cx="743032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2" name="Freeform 521"/>
            <p:cNvSpPr/>
            <p:nvPr/>
          </p:nvSpPr>
          <p:spPr bwMode="auto">
            <a:xfrm>
              <a:off x="4981174" y="6126080"/>
              <a:ext cx="361116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3" name="Freeform 522"/>
            <p:cNvSpPr/>
            <p:nvPr/>
          </p:nvSpPr>
          <p:spPr bwMode="auto">
            <a:xfrm>
              <a:off x="4943361" y="6087663"/>
              <a:ext cx="436743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4" name="Freeform 523"/>
            <p:cNvSpPr/>
            <p:nvPr/>
          </p:nvSpPr>
          <p:spPr bwMode="auto">
            <a:xfrm>
              <a:off x="5228850" y="6176503"/>
              <a:ext cx="162597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5" name="Freeform 524"/>
            <p:cNvSpPr/>
            <p:nvPr/>
          </p:nvSpPr>
          <p:spPr bwMode="auto">
            <a:xfrm>
              <a:off x="4933907" y="6178903"/>
              <a:ext cx="158816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26" name="Straight Connector 525"/>
            <p:cNvCxnSpPr>
              <a:endCxn id="521" idx="2"/>
            </p:cNvCxnSpPr>
            <p:nvPr/>
          </p:nvCxnSpPr>
          <p:spPr bwMode="auto">
            <a:xfrm flipH="1" flipV="1">
              <a:off x="4786435" y="6178903"/>
              <a:ext cx="1891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 bwMode="auto">
            <a:xfrm flipH="1" flipV="1">
              <a:off x="5533248" y="6183705"/>
              <a:ext cx="1890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4" name="Group 5"/>
          <p:cNvGrpSpPr>
            <a:grpSpLocks/>
          </p:cNvGrpSpPr>
          <p:nvPr/>
        </p:nvGrpSpPr>
        <p:grpSpPr bwMode="auto">
          <a:xfrm>
            <a:off x="7683500" y="2387600"/>
            <a:ext cx="409575" cy="222250"/>
            <a:chOff x="2213011" y="6015083"/>
            <a:chExt cx="745177" cy="407107"/>
          </a:xfrm>
        </p:grpSpPr>
        <p:sp>
          <p:nvSpPr>
            <p:cNvPr id="529" name="Oval 528"/>
            <p:cNvSpPr/>
            <p:nvPr/>
          </p:nvSpPr>
          <p:spPr bwMode="auto">
            <a:xfrm flipV="1">
              <a:off x="2215900" y="6122676"/>
              <a:ext cx="742288" cy="299514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0" name="Rectangle 529"/>
            <p:cNvSpPr/>
            <p:nvPr/>
          </p:nvSpPr>
          <p:spPr bwMode="auto">
            <a:xfrm>
              <a:off x="2213011" y="6163387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1" name="Oval 530"/>
            <p:cNvSpPr/>
            <p:nvPr/>
          </p:nvSpPr>
          <p:spPr bwMode="auto">
            <a:xfrm flipV="1">
              <a:off x="2213011" y="6015083"/>
              <a:ext cx="742290" cy="299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2" name="Freeform 531"/>
            <p:cNvSpPr/>
            <p:nvPr/>
          </p:nvSpPr>
          <p:spPr bwMode="auto">
            <a:xfrm>
              <a:off x="2403638" y="6102320"/>
              <a:ext cx="361036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3" name="Freeform 532"/>
            <p:cNvSpPr/>
            <p:nvPr/>
          </p:nvSpPr>
          <p:spPr bwMode="auto">
            <a:xfrm>
              <a:off x="2366091" y="6064518"/>
              <a:ext cx="436130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4" name="Freeform 533"/>
            <p:cNvSpPr/>
            <p:nvPr/>
          </p:nvSpPr>
          <p:spPr bwMode="auto">
            <a:xfrm>
              <a:off x="2652030" y="6154663"/>
              <a:ext cx="161744" cy="9014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5" name="Freeform 534"/>
            <p:cNvSpPr/>
            <p:nvPr/>
          </p:nvSpPr>
          <p:spPr bwMode="auto">
            <a:xfrm>
              <a:off x="2357425" y="6154663"/>
              <a:ext cx="158856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6" name="Straight Connector 535"/>
            <p:cNvCxnSpPr>
              <a:endCxn id="531" idx="2"/>
            </p:cNvCxnSpPr>
            <p:nvPr/>
          </p:nvCxnSpPr>
          <p:spPr bwMode="auto">
            <a:xfrm flipH="1" flipV="1">
              <a:off x="2213011" y="6166294"/>
              <a:ext cx="2889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 flipH="1" flipV="1">
              <a:off x="2955301" y="6160478"/>
              <a:ext cx="2887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5" name="Group 542"/>
          <p:cNvGrpSpPr>
            <a:grpSpLocks/>
          </p:cNvGrpSpPr>
          <p:nvPr/>
        </p:nvGrpSpPr>
        <p:grpSpPr bwMode="auto">
          <a:xfrm>
            <a:off x="7751763" y="2738438"/>
            <a:ext cx="411162" cy="220662"/>
            <a:chOff x="2213011" y="6015083"/>
            <a:chExt cx="745177" cy="407107"/>
          </a:xfrm>
        </p:grpSpPr>
        <p:sp>
          <p:nvSpPr>
            <p:cNvPr id="544" name="Oval 543"/>
            <p:cNvSpPr/>
            <p:nvPr/>
          </p:nvSpPr>
          <p:spPr bwMode="auto">
            <a:xfrm flipV="1">
              <a:off x="2215887" y="6123449"/>
              <a:ext cx="742301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5" name="Rectangle 54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6" name="Oval 545"/>
            <p:cNvSpPr/>
            <p:nvPr/>
          </p:nvSpPr>
          <p:spPr bwMode="auto">
            <a:xfrm flipV="1">
              <a:off x="2213011" y="6015083"/>
              <a:ext cx="742301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402902" y="6102948"/>
              <a:ext cx="362519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365498" y="6064872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653212" y="6152737"/>
              <a:ext cx="161120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0" name="Freeform 549"/>
            <p:cNvSpPr/>
            <p:nvPr/>
          </p:nvSpPr>
          <p:spPr bwMode="auto">
            <a:xfrm>
              <a:off x="2356868" y="6155667"/>
              <a:ext cx="158242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1" name="Straight Connector 550"/>
            <p:cNvCxnSpPr>
              <a:endCxn id="546" idx="2"/>
            </p:cNvCxnSpPr>
            <p:nvPr/>
          </p:nvCxnSpPr>
          <p:spPr bwMode="auto">
            <a:xfrm flipH="1" flipV="1">
              <a:off x="2213011" y="6167382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 bwMode="auto">
            <a:xfrm flipH="1" flipV="1">
              <a:off x="2955312" y="6161525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6" name="Group 552"/>
          <p:cNvGrpSpPr>
            <a:grpSpLocks/>
          </p:cNvGrpSpPr>
          <p:nvPr/>
        </p:nvGrpSpPr>
        <p:grpSpPr bwMode="auto">
          <a:xfrm>
            <a:off x="7200900" y="2743200"/>
            <a:ext cx="411163" cy="220663"/>
            <a:chOff x="2213011" y="6015083"/>
            <a:chExt cx="745177" cy="407107"/>
          </a:xfrm>
        </p:grpSpPr>
        <p:sp>
          <p:nvSpPr>
            <p:cNvPr id="554" name="Oval 553"/>
            <p:cNvSpPr/>
            <p:nvPr/>
          </p:nvSpPr>
          <p:spPr bwMode="auto">
            <a:xfrm flipV="1">
              <a:off x="2215889" y="6123450"/>
              <a:ext cx="742299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Rectangle 55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 bwMode="auto">
            <a:xfrm flipV="1">
              <a:off x="2213011" y="6015083"/>
              <a:ext cx="742299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402901" y="6102948"/>
              <a:ext cx="362518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365500" y="6064874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9" name="Freeform 558"/>
            <p:cNvSpPr/>
            <p:nvPr/>
          </p:nvSpPr>
          <p:spPr bwMode="auto">
            <a:xfrm>
              <a:off x="2653212" y="6152738"/>
              <a:ext cx="161119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0" name="Freeform 559"/>
            <p:cNvSpPr/>
            <p:nvPr/>
          </p:nvSpPr>
          <p:spPr bwMode="auto">
            <a:xfrm>
              <a:off x="2356867" y="6155666"/>
              <a:ext cx="158243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1" name="Straight Connector 560"/>
            <p:cNvCxnSpPr>
              <a:endCxn id="556" idx="2"/>
            </p:cNvCxnSpPr>
            <p:nvPr/>
          </p:nvCxnSpPr>
          <p:spPr bwMode="auto">
            <a:xfrm flipH="1" flipV="1">
              <a:off x="2213011" y="6167382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 bwMode="auto">
            <a:xfrm flipH="1" flipV="1">
              <a:off x="2955310" y="6161524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7" name="Group 562"/>
          <p:cNvGrpSpPr>
            <a:grpSpLocks/>
          </p:cNvGrpSpPr>
          <p:nvPr/>
        </p:nvGrpSpPr>
        <p:grpSpPr bwMode="auto">
          <a:xfrm>
            <a:off x="7188200" y="2473325"/>
            <a:ext cx="409575" cy="220663"/>
            <a:chOff x="2213011" y="6015083"/>
            <a:chExt cx="745177" cy="407107"/>
          </a:xfrm>
        </p:grpSpPr>
        <p:sp>
          <p:nvSpPr>
            <p:cNvPr id="564" name="Oval 563"/>
            <p:cNvSpPr/>
            <p:nvPr/>
          </p:nvSpPr>
          <p:spPr bwMode="auto">
            <a:xfrm flipV="1">
              <a:off x="2215900" y="6123450"/>
              <a:ext cx="742288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5" name="Rectangle 56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Oval 565"/>
            <p:cNvSpPr/>
            <p:nvPr/>
          </p:nvSpPr>
          <p:spPr bwMode="auto">
            <a:xfrm flipV="1">
              <a:off x="2213011" y="6015083"/>
              <a:ext cx="742290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403638" y="6102948"/>
              <a:ext cx="361036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8" name="Freeform 567"/>
            <p:cNvSpPr/>
            <p:nvPr/>
          </p:nvSpPr>
          <p:spPr bwMode="auto">
            <a:xfrm>
              <a:off x="2366091" y="6064874"/>
              <a:ext cx="436130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9" name="Freeform 568"/>
            <p:cNvSpPr/>
            <p:nvPr/>
          </p:nvSpPr>
          <p:spPr bwMode="auto">
            <a:xfrm>
              <a:off x="2652030" y="6152738"/>
              <a:ext cx="161744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0" name="Freeform 569"/>
            <p:cNvSpPr/>
            <p:nvPr/>
          </p:nvSpPr>
          <p:spPr bwMode="auto">
            <a:xfrm>
              <a:off x="2357425" y="6155666"/>
              <a:ext cx="158856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1" name="Straight Connector 570"/>
            <p:cNvCxnSpPr>
              <a:endCxn id="566" idx="2"/>
            </p:cNvCxnSpPr>
            <p:nvPr/>
          </p:nvCxnSpPr>
          <p:spPr bwMode="auto">
            <a:xfrm flipH="1" flipV="1">
              <a:off x="2213011" y="6167382"/>
              <a:ext cx="2889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 bwMode="auto">
            <a:xfrm flipH="1" flipV="1">
              <a:off x="2955301" y="6161524"/>
              <a:ext cx="2887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8" name="Group 572"/>
          <p:cNvGrpSpPr>
            <a:grpSpLocks/>
          </p:cNvGrpSpPr>
          <p:nvPr/>
        </p:nvGrpSpPr>
        <p:grpSpPr bwMode="auto">
          <a:xfrm>
            <a:off x="7085013" y="3622675"/>
            <a:ext cx="411162" cy="220663"/>
            <a:chOff x="2213011" y="6015083"/>
            <a:chExt cx="745177" cy="407107"/>
          </a:xfrm>
        </p:grpSpPr>
        <p:sp>
          <p:nvSpPr>
            <p:cNvPr id="574" name="Oval 573"/>
            <p:cNvSpPr/>
            <p:nvPr/>
          </p:nvSpPr>
          <p:spPr bwMode="auto">
            <a:xfrm flipV="1">
              <a:off x="2215887" y="6123450"/>
              <a:ext cx="742301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5" name="Rectangle 57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Oval 575"/>
            <p:cNvSpPr/>
            <p:nvPr/>
          </p:nvSpPr>
          <p:spPr bwMode="auto">
            <a:xfrm flipV="1">
              <a:off x="2213011" y="6015083"/>
              <a:ext cx="742301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7" name="Freeform 576"/>
            <p:cNvSpPr/>
            <p:nvPr/>
          </p:nvSpPr>
          <p:spPr bwMode="auto">
            <a:xfrm>
              <a:off x="2402902" y="6102948"/>
              <a:ext cx="362519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8" name="Freeform 577"/>
            <p:cNvSpPr/>
            <p:nvPr/>
          </p:nvSpPr>
          <p:spPr bwMode="auto">
            <a:xfrm>
              <a:off x="2365498" y="6064874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9" name="Freeform 578"/>
            <p:cNvSpPr/>
            <p:nvPr/>
          </p:nvSpPr>
          <p:spPr bwMode="auto">
            <a:xfrm>
              <a:off x="2653212" y="6152738"/>
              <a:ext cx="161120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0" name="Freeform 579"/>
            <p:cNvSpPr/>
            <p:nvPr/>
          </p:nvSpPr>
          <p:spPr bwMode="auto">
            <a:xfrm>
              <a:off x="2356868" y="6155666"/>
              <a:ext cx="158242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1" name="Straight Connector 580"/>
            <p:cNvCxnSpPr>
              <a:endCxn id="576" idx="2"/>
            </p:cNvCxnSpPr>
            <p:nvPr/>
          </p:nvCxnSpPr>
          <p:spPr bwMode="auto">
            <a:xfrm flipH="1" flipV="1">
              <a:off x="2213011" y="6167382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 bwMode="auto">
            <a:xfrm flipH="1" flipV="1">
              <a:off x="2955312" y="6161524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9" name="Group 582"/>
          <p:cNvGrpSpPr>
            <a:grpSpLocks/>
          </p:cNvGrpSpPr>
          <p:nvPr/>
        </p:nvGrpSpPr>
        <p:grpSpPr bwMode="auto">
          <a:xfrm>
            <a:off x="7753350" y="3636963"/>
            <a:ext cx="411163" cy="220662"/>
            <a:chOff x="2213011" y="6015083"/>
            <a:chExt cx="745177" cy="407107"/>
          </a:xfrm>
        </p:grpSpPr>
        <p:sp>
          <p:nvSpPr>
            <p:cNvPr id="584" name="Oval 583"/>
            <p:cNvSpPr/>
            <p:nvPr/>
          </p:nvSpPr>
          <p:spPr bwMode="auto">
            <a:xfrm flipV="1">
              <a:off x="2215889" y="6123449"/>
              <a:ext cx="742299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5" name="Rectangle 58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6" name="Oval 585"/>
            <p:cNvSpPr/>
            <p:nvPr/>
          </p:nvSpPr>
          <p:spPr bwMode="auto">
            <a:xfrm flipV="1">
              <a:off x="2213011" y="6015083"/>
              <a:ext cx="742299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7" name="Freeform 586"/>
            <p:cNvSpPr/>
            <p:nvPr/>
          </p:nvSpPr>
          <p:spPr bwMode="auto">
            <a:xfrm>
              <a:off x="2402901" y="6102948"/>
              <a:ext cx="362518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8" name="Freeform 587"/>
            <p:cNvSpPr/>
            <p:nvPr/>
          </p:nvSpPr>
          <p:spPr bwMode="auto">
            <a:xfrm>
              <a:off x="2365500" y="6064872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9" name="Freeform 588"/>
            <p:cNvSpPr/>
            <p:nvPr/>
          </p:nvSpPr>
          <p:spPr bwMode="auto">
            <a:xfrm>
              <a:off x="2653212" y="6152737"/>
              <a:ext cx="161119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Freeform 589"/>
            <p:cNvSpPr/>
            <p:nvPr/>
          </p:nvSpPr>
          <p:spPr bwMode="auto">
            <a:xfrm>
              <a:off x="2356867" y="6155667"/>
              <a:ext cx="158243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1" name="Straight Connector 590"/>
            <p:cNvCxnSpPr>
              <a:endCxn id="586" idx="2"/>
            </p:cNvCxnSpPr>
            <p:nvPr/>
          </p:nvCxnSpPr>
          <p:spPr bwMode="auto">
            <a:xfrm flipH="1" flipV="1">
              <a:off x="2213011" y="6167382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 bwMode="auto">
            <a:xfrm flipH="1" flipV="1">
              <a:off x="2955310" y="6161525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0" name="Group 592"/>
          <p:cNvGrpSpPr>
            <a:grpSpLocks/>
          </p:cNvGrpSpPr>
          <p:nvPr/>
        </p:nvGrpSpPr>
        <p:grpSpPr bwMode="auto">
          <a:xfrm>
            <a:off x="7454900" y="3903663"/>
            <a:ext cx="411163" cy="222250"/>
            <a:chOff x="2213011" y="6015083"/>
            <a:chExt cx="745177" cy="407107"/>
          </a:xfrm>
        </p:grpSpPr>
        <p:sp>
          <p:nvSpPr>
            <p:cNvPr id="594" name="Oval 593"/>
            <p:cNvSpPr/>
            <p:nvPr/>
          </p:nvSpPr>
          <p:spPr bwMode="auto">
            <a:xfrm flipV="1">
              <a:off x="2215889" y="6122675"/>
              <a:ext cx="742299" cy="299515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2213011" y="6163385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6" name="Oval 595"/>
            <p:cNvSpPr/>
            <p:nvPr/>
          </p:nvSpPr>
          <p:spPr bwMode="auto">
            <a:xfrm flipV="1">
              <a:off x="2213011" y="6015083"/>
              <a:ext cx="742299" cy="2995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7" name="Freeform 596"/>
            <p:cNvSpPr/>
            <p:nvPr/>
          </p:nvSpPr>
          <p:spPr bwMode="auto">
            <a:xfrm>
              <a:off x="2402901" y="6102320"/>
              <a:ext cx="362518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8" name="Freeform 597"/>
            <p:cNvSpPr/>
            <p:nvPr/>
          </p:nvSpPr>
          <p:spPr bwMode="auto">
            <a:xfrm>
              <a:off x="2365500" y="6064517"/>
              <a:ext cx="437323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Freeform 598"/>
            <p:cNvSpPr/>
            <p:nvPr/>
          </p:nvSpPr>
          <p:spPr bwMode="auto">
            <a:xfrm>
              <a:off x="2653212" y="6154663"/>
              <a:ext cx="161119" cy="90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356867" y="6154663"/>
              <a:ext cx="158243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1" name="Straight Connector 600"/>
            <p:cNvCxnSpPr>
              <a:endCxn id="596" idx="2"/>
            </p:cNvCxnSpPr>
            <p:nvPr/>
          </p:nvCxnSpPr>
          <p:spPr bwMode="auto">
            <a:xfrm flipH="1" flipV="1">
              <a:off x="2213011" y="6166294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 bwMode="auto">
            <a:xfrm flipH="1" flipV="1">
              <a:off x="2955310" y="6160478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1" name="Group 604"/>
          <p:cNvGrpSpPr>
            <a:grpSpLocks/>
          </p:cNvGrpSpPr>
          <p:nvPr/>
        </p:nvGrpSpPr>
        <p:grpSpPr bwMode="auto">
          <a:xfrm>
            <a:off x="6962775" y="4495800"/>
            <a:ext cx="627063" cy="276225"/>
            <a:chOff x="4786435" y="6027638"/>
            <a:chExt cx="748703" cy="417782"/>
          </a:xfrm>
        </p:grpSpPr>
        <p:sp>
          <p:nvSpPr>
            <p:cNvPr id="606" name="Oval 605"/>
            <p:cNvSpPr/>
            <p:nvPr/>
          </p:nvSpPr>
          <p:spPr bwMode="auto">
            <a:xfrm flipV="1">
              <a:off x="4792122" y="6145290"/>
              <a:ext cx="743016" cy="30013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790226" y="6188509"/>
              <a:ext cx="744912" cy="108046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8" name="Oval 607"/>
            <p:cNvSpPr/>
            <p:nvPr/>
          </p:nvSpPr>
          <p:spPr bwMode="auto">
            <a:xfrm flipV="1">
              <a:off x="4786435" y="6027638"/>
              <a:ext cx="743016" cy="3001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9" name="Freeform 608"/>
            <p:cNvSpPr/>
            <p:nvPr/>
          </p:nvSpPr>
          <p:spPr bwMode="auto">
            <a:xfrm>
              <a:off x="4979771" y="6126082"/>
              <a:ext cx="362031" cy="15126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0" name="Freeform 609"/>
            <p:cNvSpPr/>
            <p:nvPr/>
          </p:nvSpPr>
          <p:spPr bwMode="auto">
            <a:xfrm>
              <a:off x="4941862" y="6087665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1" name="Freeform 61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2" name="Freeform 611"/>
            <p:cNvSpPr/>
            <p:nvPr/>
          </p:nvSpPr>
          <p:spPr bwMode="auto">
            <a:xfrm>
              <a:off x="4934280" y="6178905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3" name="Straight Connector 612"/>
            <p:cNvCxnSpPr>
              <a:endCxn id="608" idx="2"/>
            </p:cNvCxnSpPr>
            <p:nvPr/>
          </p:nvCxnSpPr>
          <p:spPr bwMode="auto">
            <a:xfrm flipH="1" flipV="1">
              <a:off x="4786435" y="61789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 bwMode="auto">
            <a:xfrm flipH="1" flipV="1">
              <a:off x="5533242" y="6183707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2" name="Group 614"/>
          <p:cNvGrpSpPr>
            <a:grpSpLocks/>
          </p:cNvGrpSpPr>
          <p:nvPr/>
        </p:nvGrpSpPr>
        <p:grpSpPr bwMode="auto">
          <a:xfrm>
            <a:off x="7581900" y="4792663"/>
            <a:ext cx="627063" cy="276225"/>
            <a:chOff x="4786435" y="6027638"/>
            <a:chExt cx="748703" cy="417782"/>
          </a:xfrm>
        </p:grpSpPr>
        <p:sp>
          <p:nvSpPr>
            <p:cNvPr id="616" name="Oval 615"/>
            <p:cNvSpPr/>
            <p:nvPr/>
          </p:nvSpPr>
          <p:spPr bwMode="auto">
            <a:xfrm flipV="1">
              <a:off x="4792122" y="6145288"/>
              <a:ext cx="743016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4790226" y="6188507"/>
              <a:ext cx="74491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8" name="Oval 617"/>
            <p:cNvSpPr/>
            <p:nvPr/>
          </p:nvSpPr>
          <p:spPr bwMode="auto">
            <a:xfrm flipV="1">
              <a:off x="4786435" y="6027638"/>
              <a:ext cx="743016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9" name="Freeform 618"/>
            <p:cNvSpPr/>
            <p:nvPr/>
          </p:nvSpPr>
          <p:spPr bwMode="auto">
            <a:xfrm>
              <a:off x="4979771" y="6126080"/>
              <a:ext cx="362031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0" name="Freeform 619"/>
            <p:cNvSpPr/>
            <p:nvPr/>
          </p:nvSpPr>
          <p:spPr bwMode="auto">
            <a:xfrm>
              <a:off x="4941862" y="6087663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1" name="Freeform 62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2" name="Freeform 621"/>
            <p:cNvSpPr/>
            <p:nvPr/>
          </p:nvSpPr>
          <p:spPr bwMode="auto">
            <a:xfrm>
              <a:off x="4934280" y="6178903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23" name="Straight Connector 622"/>
            <p:cNvCxnSpPr>
              <a:endCxn id="618" idx="2"/>
            </p:cNvCxnSpPr>
            <p:nvPr/>
          </p:nvCxnSpPr>
          <p:spPr bwMode="auto">
            <a:xfrm flipH="1" flipV="1">
              <a:off x="4786435" y="6178903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 bwMode="auto">
            <a:xfrm flipH="1" flipV="1">
              <a:off x="5533242" y="61837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3" name="Group 624"/>
          <p:cNvGrpSpPr>
            <a:grpSpLocks/>
          </p:cNvGrpSpPr>
          <p:nvPr/>
        </p:nvGrpSpPr>
        <p:grpSpPr bwMode="auto">
          <a:xfrm>
            <a:off x="6048375" y="3622675"/>
            <a:ext cx="442913" cy="219075"/>
            <a:chOff x="4786435" y="6027638"/>
            <a:chExt cx="748703" cy="417782"/>
          </a:xfrm>
        </p:grpSpPr>
        <p:sp>
          <p:nvSpPr>
            <p:cNvPr id="626" name="Oval 62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7" name="Rectangle 62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8" name="Oval 62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9" name="Freeform 62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0" name="Freeform 62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1" name="Freeform 63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2" name="Freeform 63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33" name="Straight Connector 632"/>
            <p:cNvCxnSpPr>
              <a:endCxn id="62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4" name="Group 634"/>
          <p:cNvGrpSpPr>
            <a:grpSpLocks/>
          </p:cNvGrpSpPr>
          <p:nvPr/>
        </p:nvGrpSpPr>
        <p:grpSpPr bwMode="auto">
          <a:xfrm>
            <a:off x="6350000" y="2482850"/>
            <a:ext cx="442913" cy="219075"/>
            <a:chOff x="4786435" y="6027638"/>
            <a:chExt cx="748703" cy="417782"/>
          </a:xfrm>
        </p:grpSpPr>
        <p:sp>
          <p:nvSpPr>
            <p:cNvPr id="636" name="Oval 63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8" name="Oval 63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9" name="Freeform 63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0" name="Freeform 63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1" name="Freeform 64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2" name="Freeform 64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3" name="Straight Connector 642"/>
            <p:cNvCxnSpPr>
              <a:endCxn id="63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2777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Two key network-core functions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728788"/>
            <a:ext cx="4192588" cy="4648200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ea typeface="ＭＳ Ｐゴシック" charset="-128"/>
              </a:rPr>
              <a:t>forwarding</a:t>
            </a:r>
            <a:r>
              <a:rPr lang="en-US" altLang="en-US" sz="2400" i="1" dirty="0">
                <a:solidFill>
                  <a:srgbClr val="C00000"/>
                </a:solidFill>
                <a:ea typeface="ＭＳ Ｐゴシック" charset="-128"/>
              </a:rPr>
              <a:t>:</a:t>
            </a:r>
            <a:r>
              <a:rPr lang="en-US" altLang="en-US" sz="24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move packets from router’</a:t>
            </a:r>
            <a:r>
              <a:rPr lang="en-US" altLang="ja-JP" sz="2400" dirty="0">
                <a:ea typeface="ＭＳ Ｐゴシック" charset="-128"/>
              </a:rPr>
              <a:t>s input to appropriate router output</a:t>
            </a: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384175" y="1385888"/>
            <a:ext cx="41925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7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sz="2800" i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routing:</a:t>
            </a:r>
            <a:r>
              <a:rPr lang="en-US" altLang="en-US" sz="280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determines source-destination route taken by packets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routing algorithms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endParaRPr lang="en-US" alt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 rot="16200000">
            <a:off x="3289300" y="3600451"/>
            <a:ext cx="2198687" cy="1497012"/>
          </a:xfrm>
          <a:custGeom>
            <a:avLst/>
            <a:gdLst>
              <a:gd name="T0" fmla="*/ 0 w 1443"/>
              <a:gd name="T1" fmla="*/ 0 h 816"/>
              <a:gd name="T2" fmla="*/ 1076 w 1443"/>
              <a:gd name="T3" fmla="*/ 782 h 816"/>
              <a:gd name="T4" fmla="*/ 1320 w 1443"/>
              <a:gd name="T5" fmla="*/ 788 h 816"/>
              <a:gd name="T6" fmla="*/ 1443 w 1443"/>
              <a:gd name="T7" fmla="*/ 5 h 816"/>
              <a:gd name="T8" fmla="*/ 0 w 1443"/>
              <a:gd name="T9" fmla="*/ 0 h 816"/>
              <a:gd name="connsiteX0" fmla="*/ 0 w 10000"/>
              <a:gd name="connsiteY0" fmla="*/ 0 h 9714"/>
              <a:gd name="connsiteX1" fmla="*/ 3718 w 10000"/>
              <a:gd name="connsiteY1" fmla="*/ 8779 h 9714"/>
              <a:gd name="connsiteX2" fmla="*/ 9148 w 10000"/>
              <a:gd name="connsiteY2" fmla="*/ 9657 h 9714"/>
              <a:gd name="connsiteX3" fmla="*/ 10000 w 10000"/>
              <a:gd name="connsiteY3" fmla="*/ 61 h 9714"/>
              <a:gd name="connsiteX4" fmla="*/ 0 w 10000"/>
              <a:gd name="connsiteY4" fmla="*/ 0 h 9714"/>
              <a:gd name="connsiteX0" fmla="*/ 0 w 10000"/>
              <a:gd name="connsiteY0" fmla="*/ 0 h 9095"/>
              <a:gd name="connsiteX1" fmla="*/ 3718 w 10000"/>
              <a:gd name="connsiteY1" fmla="*/ 9037 h 9095"/>
              <a:gd name="connsiteX2" fmla="*/ 5712 w 10000"/>
              <a:gd name="connsiteY2" fmla="*/ 8929 h 9095"/>
              <a:gd name="connsiteX3" fmla="*/ 10000 w 10000"/>
              <a:gd name="connsiteY3" fmla="*/ 63 h 9095"/>
              <a:gd name="connsiteX4" fmla="*/ 0 w 10000"/>
              <a:gd name="connsiteY4" fmla="*/ 0 h 9095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8989"/>
              <a:gd name="connsiteY0" fmla="*/ 0 h 11618"/>
              <a:gd name="connsiteX1" fmla="*/ 2707 w 8989"/>
              <a:gd name="connsiteY1" fmla="*/ 11554 h 11618"/>
              <a:gd name="connsiteX2" fmla="*/ 4701 w 8989"/>
              <a:gd name="connsiteY2" fmla="*/ 11435 h 11618"/>
              <a:gd name="connsiteX3" fmla="*/ 8989 w 8989"/>
              <a:gd name="connsiteY3" fmla="*/ 1687 h 11618"/>
              <a:gd name="connsiteX4" fmla="*/ 0 w 8989"/>
              <a:gd name="connsiteY4" fmla="*/ 0 h 11618"/>
              <a:gd name="connsiteX0" fmla="*/ 0 w 9888"/>
              <a:gd name="connsiteY0" fmla="*/ 115 h 10115"/>
              <a:gd name="connsiteX1" fmla="*/ 3011 w 9888"/>
              <a:gd name="connsiteY1" fmla="*/ 10060 h 10115"/>
              <a:gd name="connsiteX2" fmla="*/ 5230 w 9888"/>
              <a:gd name="connsiteY2" fmla="*/ 9957 h 10115"/>
              <a:gd name="connsiteX3" fmla="*/ 9888 w 9888"/>
              <a:gd name="connsiteY3" fmla="*/ 0 h 10115"/>
              <a:gd name="connsiteX4" fmla="*/ 0 w 9888"/>
              <a:gd name="connsiteY4" fmla="*/ 115 h 10115"/>
              <a:gd name="connsiteX0" fmla="*/ 0 w 9829"/>
              <a:gd name="connsiteY0" fmla="*/ 0 h 10833"/>
              <a:gd name="connsiteX1" fmla="*/ 2874 w 9829"/>
              <a:gd name="connsiteY1" fmla="*/ 10779 h 10833"/>
              <a:gd name="connsiteX2" fmla="*/ 5118 w 9829"/>
              <a:gd name="connsiteY2" fmla="*/ 10677 h 10833"/>
              <a:gd name="connsiteX3" fmla="*/ 9829 w 9829"/>
              <a:gd name="connsiteY3" fmla="*/ 833 h 10833"/>
              <a:gd name="connsiteX4" fmla="*/ 0 w 9829"/>
              <a:gd name="connsiteY4" fmla="*/ 0 h 10833"/>
              <a:gd name="connsiteX0" fmla="*/ 0 w 10289"/>
              <a:gd name="connsiteY0" fmla="*/ 0 h 10000"/>
              <a:gd name="connsiteX1" fmla="*/ 2924 w 10289"/>
              <a:gd name="connsiteY1" fmla="*/ 9950 h 10000"/>
              <a:gd name="connsiteX2" fmla="*/ 5207 w 10289"/>
              <a:gd name="connsiteY2" fmla="*/ 9856 h 10000"/>
              <a:gd name="connsiteX3" fmla="*/ 10289 w 10289"/>
              <a:gd name="connsiteY3" fmla="*/ 54 h 10000"/>
              <a:gd name="connsiteX4" fmla="*/ 0 w 10289"/>
              <a:gd name="connsiteY4" fmla="*/ 0 h 10000"/>
              <a:gd name="connsiteX0" fmla="*/ 0 w 10289"/>
              <a:gd name="connsiteY0" fmla="*/ 0 h 10953"/>
              <a:gd name="connsiteX1" fmla="*/ 2924 w 10289"/>
              <a:gd name="connsiteY1" fmla="*/ 9950 h 10953"/>
              <a:gd name="connsiteX2" fmla="*/ 3723 w 10289"/>
              <a:gd name="connsiteY2" fmla="*/ 10695 h 10953"/>
              <a:gd name="connsiteX3" fmla="*/ 5207 w 10289"/>
              <a:gd name="connsiteY3" fmla="*/ 9856 h 10953"/>
              <a:gd name="connsiteX4" fmla="*/ 10289 w 10289"/>
              <a:gd name="connsiteY4" fmla="*/ 54 h 10953"/>
              <a:gd name="connsiteX5" fmla="*/ 0 w 10289"/>
              <a:gd name="connsiteY5" fmla="*/ 0 h 10953"/>
              <a:gd name="connsiteX0" fmla="*/ 0 w 10289"/>
              <a:gd name="connsiteY0" fmla="*/ 0 h 11138"/>
              <a:gd name="connsiteX1" fmla="*/ 2924 w 10289"/>
              <a:gd name="connsiteY1" fmla="*/ 9950 h 11138"/>
              <a:gd name="connsiteX2" fmla="*/ 5207 w 10289"/>
              <a:gd name="connsiteY2" fmla="*/ 9856 h 11138"/>
              <a:gd name="connsiteX3" fmla="*/ 10289 w 10289"/>
              <a:gd name="connsiteY3" fmla="*/ 54 h 11138"/>
              <a:gd name="connsiteX4" fmla="*/ 0 w 10289"/>
              <a:gd name="connsiteY4" fmla="*/ 0 h 11138"/>
              <a:gd name="connsiteX0" fmla="*/ 0 w 10289"/>
              <a:gd name="connsiteY0" fmla="*/ 0 h 10669"/>
              <a:gd name="connsiteX1" fmla="*/ 2924 w 10289"/>
              <a:gd name="connsiteY1" fmla="*/ 9950 h 10669"/>
              <a:gd name="connsiteX2" fmla="*/ 5207 w 10289"/>
              <a:gd name="connsiteY2" fmla="*/ 9856 h 10669"/>
              <a:gd name="connsiteX3" fmla="*/ 10289 w 10289"/>
              <a:gd name="connsiteY3" fmla="*/ 54 h 10669"/>
              <a:gd name="connsiteX4" fmla="*/ 0 w 10289"/>
              <a:gd name="connsiteY4" fmla="*/ 0 h 10669"/>
              <a:gd name="connsiteX0" fmla="*/ 0 w 10289"/>
              <a:gd name="connsiteY0" fmla="*/ 0 h 10734"/>
              <a:gd name="connsiteX1" fmla="*/ 2924 w 10289"/>
              <a:gd name="connsiteY1" fmla="*/ 9950 h 10734"/>
              <a:gd name="connsiteX2" fmla="*/ 4455 w 10289"/>
              <a:gd name="connsiteY2" fmla="*/ 10094 h 10734"/>
              <a:gd name="connsiteX3" fmla="*/ 10289 w 10289"/>
              <a:gd name="connsiteY3" fmla="*/ 54 h 10734"/>
              <a:gd name="connsiteX4" fmla="*/ 0 w 10289"/>
              <a:gd name="connsiteY4" fmla="*/ 0 h 10734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9960"/>
              <a:gd name="connsiteX1" fmla="*/ 2924 w 10289"/>
              <a:gd name="connsiteY1" fmla="*/ 9950 h 9960"/>
              <a:gd name="connsiteX2" fmla="*/ 4166 w 10289"/>
              <a:gd name="connsiteY2" fmla="*/ 9776 h 9960"/>
              <a:gd name="connsiteX3" fmla="*/ 10289 w 10289"/>
              <a:gd name="connsiteY3" fmla="*/ 54 h 9960"/>
              <a:gd name="connsiteX4" fmla="*/ 0 w 10289"/>
              <a:gd name="connsiteY4" fmla="*/ 0 h 9960"/>
              <a:gd name="connsiteX0" fmla="*/ 0 w 10000"/>
              <a:gd name="connsiteY0" fmla="*/ 0 h 10000"/>
              <a:gd name="connsiteX1" fmla="*/ 2842 w 10000"/>
              <a:gd name="connsiteY1" fmla="*/ 9990 h 10000"/>
              <a:gd name="connsiteX2" fmla="*/ 4049 w 10000"/>
              <a:gd name="connsiteY2" fmla="*/ 9815 h 10000"/>
              <a:gd name="connsiteX3" fmla="*/ 10000 w 10000"/>
              <a:gd name="connsiteY3" fmla="*/ 54 h 10000"/>
              <a:gd name="connsiteX4" fmla="*/ 0 w 10000"/>
              <a:gd name="connsiteY4" fmla="*/ 0 h 10000"/>
              <a:gd name="connsiteX0" fmla="*/ 0 w 10000"/>
              <a:gd name="connsiteY0" fmla="*/ 0 h 10400"/>
              <a:gd name="connsiteX1" fmla="*/ 2740 w 10000"/>
              <a:gd name="connsiteY1" fmla="*/ 10397 h 10400"/>
              <a:gd name="connsiteX2" fmla="*/ 4049 w 10000"/>
              <a:gd name="connsiteY2" fmla="*/ 9815 h 10400"/>
              <a:gd name="connsiteX3" fmla="*/ 10000 w 10000"/>
              <a:gd name="connsiteY3" fmla="*/ 54 h 10400"/>
              <a:gd name="connsiteX4" fmla="*/ 0 w 10000"/>
              <a:gd name="connsiteY4" fmla="*/ 0 h 10400"/>
              <a:gd name="connsiteX0" fmla="*/ 0 w 10000"/>
              <a:gd name="connsiteY0" fmla="*/ 0 h 10419"/>
              <a:gd name="connsiteX1" fmla="*/ 2740 w 10000"/>
              <a:gd name="connsiteY1" fmla="*/ 10397 h 10419"/>
              <a:gd name="connsiteX2" fmla="*/ 3599 w 10000"/>
              <a:gd name="connsiteY2" fmla="*/ 10338 h 10419"/>
              <a:gd name="connsiteX3" fmla="*/ 10000 w 10000"/>
              <a:gd name="connsiteY3" fmla="*/ 54 h 10419"/>
              <a:gd name="connsiteX4" fmla="*/ 0 w 10000"/>
              <a:gd name="connsiteY4" fmla="*/ 0 h 10419"/>
              <a:gd name="connsiteX0" fmla="*/ 0 w 10000"/>
              <a:gd name="connsiteY0" fmla="*/ 0 h 10397"/>
              <a:gd name="connsiteX1" fmla="*/ 2740 w 10000"/>
              <a:gd name="connsiteY1" fmla="*/ 10397 h 10397"/>
              <a:gd name="connsiteX2" fmla="*/ 3599 w 10000"/>
              <a:gd name="connsiteY2" fmla="*/ 10338 h 10397"/>
              <a:gd name="connsiteX3" fmla="*/ 10000 w 10000"/>
              <a:gd name="connsiteY3" fmla="*/ 54 h 10397"/>
              <a:gd name="connsiteX4" fmla="*/ 0 w 10000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75"/>
              <a:gd name="connsiteY0" fmla="*/ 0 h 10310"/>
              <a:gd name="connsiteX1" fmla="*/ 2801 w 10675"/>
              <a:gd name="connsiteY1" fmla="*/ 10310 h 10310"/>
              <a:gd name="connsiteX2" fmla="*/ 3660 w 10675"/>
              <a:gd name="connsiteY2" fmla="*/ 10251 h 10310"/>
              <a:gd name="connsiteX3" fmla="*/ 10675 w 10675"/>
              <a:gd name="connsiteY3" fmla="*/ 25 h 10310"/>
              <a:gd name="connsiteX4" fmla="*/ 0 w 10675"/>
              <a:gd name="connsiteY4" fmla="*/ 0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" h="10310">
                <a:moveTo>
                  <a:pt x="0" y="0"/>
                </a:moveTo>
                <a:cubicBezTo>
                  <a:pt x="3109" y="3835"/>
                  <a:pt x="2511" y="6378"/>
                  <a:pt x="2801" y="10310"/>
                </a:cubicBezTo>
                <a:cubicBezTo>
                  <a:pt x="3337" y="10277"/>
                  <a:pt x="2862" y="10312"/>
                  <a:pt x="3660" y="10251"/>
                </a:cubicBezTo>
                <a:cubicBezTo>
                  <a:pt x="5139" y="5189"/>
                  <a:pt x="6996" y="3438"/>
                  <a:pt x="10675" y="25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75000">
                <a:srgbClr val="7BE5CA"/>
              </a:gs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63496" name="Group 4"/>
          <p:cNvGrpSpPr>
            <a:grpSpLocks/>
          </p:cNvGrpSpPr>
          <p:nvPr/>
        </p:nvGrpSpPr>
        <p:grpSpPr bwMode="auto">
          <a:xfrm>
            <a:off x="1328738" y="3152775"/>
            <a:ext cx="2317750" cy="2333625"/>
            <a:chOff x="272609" y="3015788"/>
            <a:chExt cx="2317750" cy="2333625"/>
          </a:xfrm>
        </p:grpSpPr>
        <p:sp>
          <p:nvSpPr>
            <p:cNvPr id="63710" name="Rectangle 4"/>
            <p:cNvSpPr>
              <a:spLocks noChangeArrowheads="1"/>
            </p:cNvSpPr>
            <p:nvPr/>
          </p:nvSpPr>
          <p:spPr bwMode="auto">
            <a:xfrm>
              <a:off x="272609" y="3015788"/>
              <a:ext cx="2317750" cy="233362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1" name="Oval 5"/>
            <p:cNvSpPr>
              <a:spLocks noChangeArrowheads="1"/>
            </p:cNvSpPr>
            <p:nvPr/>
          </p:nvSpPr>
          <p:spPr bwMode="auto">
            <a:xfrm>
              <a:off x="398021" y="3068176"/>
              <a:ext cx="2095500" cy="6048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2" name="Text Box 108"/>
            <p:cNvSpPr txBox="1">
              <a:spLocks noChangeArrowheads="1"/>
            </p:cNvSpPr>
            <p:nvPr/>
          </p:nvSpPr>
          <p:spPr bwMode="auto">
            <a:xfrm>
              <a:off x="526609" y="3225338"/>
              <a:ext cx="1863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routing algorithm</a:t>
              </a:r>
            </a:p>
          </p:txBody>
        </p:sp>
        <p:sp>
          <p:nvSpPr>
            <p:cNvPr id="63713" name="Rectangle 109"/>
            <p:cNvSpPr>
              <a:spLocks noChangeArrowheads="1"/>
            </p:cNvSpPr>
            <p:nvPr/>
          </p:nvSpPr>
          <p:spPr bwMode="auto">
            <a:xfrm>
              <a:off x="451996" y="3973051"/>
              <a:ext cx="2005013" cy="1279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4" name="Text Box 110"/>
            <p:cNvSpPr txBox="1">
              <a:spLocks noChangeArrowheads="1"/>
            </p:cNvSpPr>
            <p:nvPr/>
          </p:nvSpPr>
          <p:spPr bwMode="auto">
            <a:xfrm>
              <a:off x="532959" y="3925426"/>
              <a:ext cx="1858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local forwarding table</a:t>
              </a:r>
            </a:p>
          </p:txBody>
        </p:sp>
        <p:sp>
          <p:nvSpPr>
            <p:cNvPr id="63715" name="Text Box 111"/>
            <p:cNvSpPr txBox="1">
              <a:spLocks noChangeArrowheads="1"/>
            </p:cNvSpPr>
            <p:nvPr/>
          </p:nvSpPr>
          <p:spPr bwMode="auto">
            <a:xfrm>
              <a:off x="415484" y="4173076"/>
              <a:ext cx="1212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header value</a:t>
              </a:r>
            </a:p>
          </p:txBody>
        </p:sp>
        <p:sp>
          <p:nvSpPr>
            <p:cNvPr id="63716" name="Text Box 112"/>
            <p:cNvSpPr txBox="1">
              <a:spLocks noChangeArrowheads="1"/>
            </p:cNvSpPr>
            <p:nvPr/>
          </p:nvSpPr>
          <p:spPr bwMode="auto">
            <a:xfrm>
              <a:off x="1482284" y="4174663"/>
              <a:ext cx="1041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output link</a:t>
              </a:r>
            </a:p>
          </p:txBody>
        </p:sp>
        <p:sp>
          <p:nvSpPr>
            <p:cNvPr id="63717" name="Line 113"/>
            <p:cNvSpPr>
              <a:spLocks noChangeShapeType="1"/>
            </p:cNvSpPr>
            <p:nvPr/>
          </p:nvSpPr>
          <p:spPr bwMode="auto">
            <a:xfrm>
              <a:off x="1580709" y="4185776"/>
              <a:ext cx="7937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18" name="Text Box 114"/>
            <p:cNvSpPr txBox="1">
              <a:spLocks noChangeArrowheads="1"/>
            </p:cNvSpPr>
            <p:nvPr/>
          </p:nvSpPr>
          <p:spPr bwMode="auto">
            <a:xfrm>
              <a:off x="1071121" y="4457238"/>
              <a:ext cx="5207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0100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0111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1001</a:t>
              </a:r>
            </a:p>
          </p:txBody>
        </p:sp>
        <p:sp>
          <p:nvSpPr>
            <p:cNvPr id="63719" name="Text Box 115"/>
            <p:cNvSpPr txBox="1">
              <a:spLocks noChangeArrowheads="1"/>
            </p:cNvSpPr>
            <p:nvPr/>
          </p:nvSpPr>
          <p:spPr bwMode="auto">
            <a:xfrm>
              <a:off x="1596584" y="4457238"/>
              <a:ext cx="268287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3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720" name="Line 116"/>
            <p:cNvSpPr>
              <a:spLocks noChangeShapeType="1"/>
            </p:cNvSpPr>
            <p:nvPr/>
          </p:nvSpPr>
          <p:spPr bwMode="auto">
            <a:xfrm>
              <a:off x="451996" y="444295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1" name="Line 117"/>
            <p:cNvSpPr>
              <a:spLocks noChangeShapeType="1"/>
            </p:cNvSpPr>
            <p:nvPr/>
          </p:nvSpPr>
          <p:spPr bwMode="auto">
            <a:xfrm>
              <a:off x="444059" y="419530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2" name="AutoShape 118"/>
            <p:cNvSpPr>
              <a:spLocks noChangeArrowheads="1"/>
            </p:cNvSpPr>
            <p:nvPr/>
          </p:nvSpPr>
          <p:spPr bwMode="auto">
            <a:xfrm rot="5400000">
              <a:off x="1350521" y="3680951"/>
              <a:ext cx="241300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63497" name="Group 3"/>
          <p:cNvGrpSpPr>
            <a:grpSpLocks/>
          </p:cNvGrpSpPr>
          <p:nvPr/>
        </p:nvGrpSpPr>
        <p:grpSpPr bwMode="auto">
          <a:xfrm>
            <a:off x="2749550" y="3632200"/>
            <a:ext cx="5195888" cy="2989263"/>
            <a:chOff x="1638346" y="3641726"/>
            <a:chExt cx="5194254" cy="2989731"/>
          </a:xfrm>
        </p:grpSpPr>
        <p:sp>
          <p:nvSpPr>
            <p:cNvPr id="63560" name="Freeform 2"/>
            <p:cNvSpPr>
              <a:spLocks/>
            </p:cNvSpPr>
            <p:nvPr/>
          </p:nvSpPr>
          <p:spPr bwMode="auto">
            <a:xfrm>
              <a:off x="3894138" y="4260851"/>
              <a:ext cx="2847975" cy="1481138"/>
            </a:xfrm>
            <a:custGeom>
              <a:avLst/>
              <a:gdLst>
                <a:gd name="T0" fmla="*/ 2147483647 w 1794"/>
                <a:gd name="T1" fmla="*/ 2147483647 h 933"/>
                <a:gd name="T2" fmla="*/ 2147483647 w 1794"/>
                <a:gd name="T3" fmla="*/ 2147483647 h 933"/>
                <a:gd name="T4" fmla="*/ 2147483647 w 1794"/>
                <a:gd name="T5" fmla="*/ 2147483647 h 933"/>
                <a:gd name="T6" fmla="*/ 2147483647 w 1794"/>
                <a:gd name="T7" fmla="*/ 2147483647 h 933"/>
                <a:gd name="T8" fmla="*/ 2147483647 w 1794"/>
                <a:gd name="T9" fmla="*/ 2147483647 h 933"/>
                <a:gd name="T10" fmla="*/ 2147483647 w 1794"/>
                <a:gd name="T11" fmla="*/ 2147483647 h 933"/>
                <a:gd name="T12" fmla="*/ 2147483647 w 1794"/>
                <a:gd name="T13" fmla="*/ 2147483647 h 933"/>
                <a:gd name="T14" fmla="*/ 2147483647 w 1794"/>
                <a:gd name="T15" fmla="*/ 2147483647 h 933"/>
                <a:gd name="T16" fmla="*/ 2147483647 w 1794"/>
                <a:gd name="T17" fmla="*/ 2147483647 h 933"/>
                <a:gd name="T18" fmla="*/ 2147483647 w 1794"/>
                <a:gd name="T19" fmla="*/ 2147483647 h 933"/>
                <a:gd name="T20" fmla="*/ 2147483647 w 1794"/>
                <a:gd name="T21" fmla="*/ 2147483647 h 9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4"/>
                <a:gd name="T34" fmla="*/ 0 h 933"/>
                <a:gd name="T35" fmla="*/ 1794 w 1794"/>
                <a:gd name="T36" fmla="*/ 933 h 9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4" h="933">
                  <a:moveTo>
                    <a:pt x="6" y="483"/>
                  </a:moveTo>
                  <a:cubicBezTo>
                    <a:pt x="0" y="365"/>
                    <a:pt x="16" y="189"/>
                    <a:pt x="108" y="125"/>
                  </a:cubicBezTo>
                  <a:cubicBezTo>
                    <a:pt x="200" y="61"/>
                    <a:pt x="389" y="116"/>
                    <a:pt x="559" y="100"/>
                  </a:cubicBezTo>
                  <a:cubicBezTo>
                    <a:pt x="729" y="84"/>
                    <a:pt x="935" y="0"/>
                    <a:pt x="1128" y="29"/>
                  </a:cubicBezTo>
                  <a:cubicBezTo>
                    <a:pt x="1321" y="58"/>
                    <a:pt x="1638" y="142"/>
                    <a:pt x="1716" y="275"/>
                  </a:cubicBezTo>
                  <a:cubicBezTo>
                    <a:pt x="1794" y="408"/>
                    <a:pt x="1652" y="721"/>
                    <a:pt x="1596" y="827"/>
                  </a:cubicBezTo>
                  <a:cubicBezTo>
                    <a:pt x="1540" y="933"/>
                    <a:pt x="1506" y="894"/>
                    <a:pt x="1380" y="911"/>
                  </a:cubicBezTo>
                  <a:cubicBezTo>
                    <a:pt x="1254" y="928"/>
                    <a:pt x="1001" y="929"/>
                    <a:pt x="840" y="929"/>
                  </a:cubicBezTo>
                  <a:cubicBezTo>
                    <a:pt x="679" y="929"/>
                    <a:pt x="530" y="927"/>
                    <a:pt x="414" y="911"/>
                  </a:cubicBezTo>
                  <a:cubicBezTo>
                    <a:pt x="298" y="895"/>
                    <a:pt x="211" y="903"/>
                    <a:pt x="143" y="832"/>
                  </a:cubicBezTo>
                  <a:cubicBezTo>
                    <a:pt x="75" y="761"/>
                    <a:pt x="4" y="624"/>
                    <a:pt x="6" y="483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1" name="Freeform 6"/>
            <p:cNvSpPr>
              <a:spLocks/>
            </p:cNvSpPr>
            <p:nvPr/>
          </p:nvSpPr>
          <p:spPr bwMode="auto">
            <a:xfrm>
              <a:off x="4532313" y="4564063"/>
              <a:ext cx="542925" cy="295275"/>
            </a:xfrm>
            <a:custGeom>
              <a:avLst/>
              <a:gdLst>
                <a:gd name="T0" fmla="*/ 0 w 342"/>
                <a:gd name="T1" fmla="*/ 2147483647 h 186"/>
                <a:gd name="T2" fmla="*/ 2147483647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62" name="Group 7"/>
            <p:cNvGrpSpPr>
              <a:grpSpLocks/>
            </p:cNvGrpSpPr>
            <p:nvPr/>
          </p:nvGrpSpPr>
          <p:grpSpPr bwMode="auto">
            <a:xfrm>
              <a:off x="4038600" y="4738688"/>
              <a:ext cx="501650" cy="233363"/>
              <a:chOff x="3600" y="219"/>
              <a:chExt cx="360" cy="175"/>
            </a:xfrm>
          </p:grpSpPr>
          <p:sp>
            <p:nvSpPr>
              <p:cNvPr id="63697" name="Oval 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98" name="Line 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" name="Line 1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" name="Rectangle 1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701" name="Oval 12"/>
              <p:cNvSpPr>
                <a:spLocks noChangeArrowheads="1"/>
              </p:cNvSpPr>
              <p:nvPr/>
            </p:nvSpPr>
            <p:spPr bwMode="auto">
              <a:xfrm>
                <a:off x="3603" y="219"/>
                <a:ext cx="354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702" name="Group 1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70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8" name="Line 1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9" name="Line 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703" name="Group 1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70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5" name="Line 1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6" name="Line 2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3" name="Group 21"/>
            <p:cNvGrpSpPr>
              <a:grpSpLocks/>
            </p:cNvGrpSpPr>
            <p:nvPr/>
          </p:nvGrpSpPr>
          <p:grpSpPr bwMode="auto">
            <a:xfrm>
              <a:off x="4391025" y="5376863"/>
              <a:ext cx="501650" cy="233363"/>
              <a:chOff x="3600" y="219"/>
              <a:chExt cx="360" cy="175"/>
            </a:xfrm>
          </p:grpSpPr>
          <p:sp>
            <p:nvSpPr>
              <p:cNvPr id="63684" name="Oval 22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85" name="Line 23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6" name="Line 2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7" name="Rectangle 25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88" name="Oval 2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89" name="Group 2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9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5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6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90" name="Group 3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91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2" name="Line 3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3" name="Line 34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4" name="Group 35"/>
            <p:cNvGrpSpPr>
              <a:grpSpLocks/>
            </p:cNvGrpSpPr>
            <p:nvPr/>
          </p:nvGrpSpPr>
          <p:grpSpPr bwMode="auto">
            <a:xfrm>
              <a:off x="5065713" y="4433888"/>
              <a:ext cx="501650" cy="233363"/>
              <a:chOff x="3600" y="219"/>
              <a:chExt cx="360" cy="175"/>
            </a:xfrm>
          </p:grpSpPr>
          <p:sp>
            <p:nvSpPr>
              <p:cNvPr id="63671" name="Oval 36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72" name="Line 37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3" name="Line 3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4" name="Rectangle 39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75" name="Oval 4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76" name="Group 4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81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2" name="Line 43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3" name="Line 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77" name="Group 4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9" name="Line 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0" name="Line 48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5" name="Group 49"/>
            <p:cNvGrpSpPr>
              <a:grpSpLocks/>
            </p:cNvGrpSpPr>
            <p:nvPr/>
          </p:nvGrpSpPr>
          <p:grpSpPr bwMode="auto">
            <a:xfrm>
              <a:off x="4987925" y="5099051"/>
              <a:ext cx="500063" cy="233363"/>
              <a:chOff x="3600" y="219"/>
              <a:chExt cx="360" cy="175"/>
            </a:xfrm>
          </p:grpSpPr>
          <p:sp>
            <p:nvSpPr>
              <p:cNvPr id="63658" name="Oval 50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59" name="Line 51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0" name="Line 5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1" name="Rectangle 53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62" name="Oval 5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6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63" name="Group 5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9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0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64" name="Group 5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6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6" name="Line 6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7" name="Line 62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6" name="Group 63"/>
            <p:cNvGrpSpPr>
              <a:grpSpLocks/>
            </p:cNvGrpSpPr>
            <p:nvPr/>
          </p:nvGrpSpPr>
          <p:grpSpPr bwMode="auto">
            <a:xfrm>
              <a:off x="5622925" y="5395913"/>
              <a:ext cx="501650" cy="233363"/>
              <a:chOff x="3600" y="219"/>
              <a:chExt cx="360" cy="175"/>
            </a:xfrm>
          </p:grpSpPr>
          <p:sp>
            <p:nvSpPr>
              <p:cNvPr id="63645" name="Oval 64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46" name="Line 65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7" name="Line 6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8" name="Rectangle 67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49" name="Oval 6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50" name="Group 6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5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6" name="Line 71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7" name="Line 7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51" name="Group 7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5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3" name="Line 7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4" name="Line 76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7" name="Group 77"/>
            <p:cNvGrpSpPr>
              <a:grpSpLocks/>
            </p:cNvGrpSpPr>
            <p:nvPr/>
          </p:nvGrpSpPr>
          <p:grpSpPr bwMode="auto">
            <a:xfrm>
              <a:off x="6067425" y="4740276"/>
              <a:ext cx="501650" cy="233363"/>
              <a:chOff x="3600" y="219"/>
              <a:chExt cx="360" cy="175"/>
            </a:xfrm>
          </p:grpSpPr>
          <p:sp>
            <p:nvSpPr>
              <p:cNvPr id="63632" name="Oval 7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3" name="Line 7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4" name="Line 8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5" name="Rectangle 8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36" name="Oval 8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37" name="Group 8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4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3" name="Line 8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4" name="Line 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38" name="Group 8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39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0" name="Line 8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1" name="Line 9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3568" name="Freeform 91"/>
            <p:cNvSpPr>
              <a:spLocks/>
            </p:cNvSpPr>
            <p:nvPr/>
          </p:nvSpPr>
          <p:spPr bwMode="auto">
            <a:xfrm>
              <a:off x="5573713" y="4557713"/>
              <a:ext cx="504825" cy="307975"/>
            </a:xfrm>
            <a:custGeom>
              <a:avLst/>
              <a:gdLst>
                <a:gd name="T0" fmla="*/ 0 w 318"/>
                <a:gd name="T1" fmla="*/ 0 h 194"/>
                <a:gd name="T2" fmla="*/ 2147483647 w 318"/>
                <a:gd name="T3" fmla="*/ 2147483647 h 194"/>
                <a:gd name="T4" fmla="*/ 0 60000 65536"/>
                <a:gd name="T5" fmla="*/ 0 60000 65536"/>
                <a:gd name="T6" fmla="*/ 0 w 318"/>
                <a:gd name="T7" fmla="*/ 0 h 194"/>
                <a:gd name="T8" fmla="*/ 318 w 318"/>
                <a:gd name="T9" fmla="*/ 194 h 1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8" h="194">
                  <a:moveTo>
                    <a:pt x="0" y="0"/>
                  </a:moveTo>
                  <a:lnTo>
                    <a:pt x="318" y="19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9" name="Freeform 92"/>
            <p:cNvSpPr>
              <a:spLocks/>
            </p:cNvSpPr>
            <p:nvPr/>
          </p:nvSpPr>
          <p:spPr bwMode="auto">
            <a:xfrm>
              <a:off x="4508500" y="4949826"/>
              <a:ext cx="481013" cy="238125"/>
            </a:xfrm>
            <a:custGeom>
              <a:avLst/>
              <a:gdLst>
                <a:gd name="T0" fmla="*/ 0 w 294"/>
                <a:gd name="T1" fmla="*/ 0 h 174"/>
                <a:gd name="T2" fmla="*/ 2147483647 w 294"/>
                <a:gd name="T3" fmla="*/ 2147483647 h 174"/>
                <a:gd name="T4" fmla="*/ 0 60000 65536"/>
                <a:gd name="T5" fmla="*/ 0 60000 65536"/>
                <a:gd name="T6" fmla="*/ 0 w 294"/>
                <a:gd name="T7" fmla="*/ 0 h 174"/>
                <a:gd name="T8" fmla="*/ 294 w 294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4" h="174">
                  <a:moveTo>
                    <a:pt x="0" y="0"/>
                  </a:moveTo>
                  <a:lnTo>
                    <a:pt x="294" y="1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0" name="Freeform 93"/>
            <p:cNvSpPr>
              <a:spLocks/>
            </p:cNvSpPr>
            <p:nvPr/>
          </p:nvSpPr>
          <p:spPr bwMode="auto">
            <a:xfrm>
              <a:off x="5456238" y="4926013"/>
              <a:ext cx="628650" cy="247650"/>
            </a:xfrm>
            <a:custGeom>
              <a:avLst/>
              <a:gdLst>
                <a:gd name="T0" fmla="*/ 0 w 378"/>
                <a:gd name="T1" fmla="*/ 2147483647 h 174"/>
                <a:gd name="T2" fmla="*/ 2147483647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1" name="Freeform 94"/>
            <p:cNvSpPr>
              <a:spLocks/>
            </p:cNvSpPr>
            <p:nvPr/>
          </p:nvSpPr>
          <p:spPr bwMode="auto">
            <a:xfrm>
              <a:off x="6122988" y="4979988"/>
              <a:ext cx="206375" cy="508000"/>
            </a:xfrm>
            <a:custGeom>
              <a:avLst/>
              <a:gdLst>
                <a:gd name="T0" fmla="*/ 0 w 118"/>
                <a:gd name="T1" fmla="*/ 2147483647 h 500"/>
                <a:gd name="T2" fmla="*/ 2147483647 w 118"/>
                <a:gd name="T3" fmla="*/ 0 h 500"/>
                <a:gd name="T4" fmla="*/ 0 60000 65536"/>
                <a:gd name="T5" fmla="*/ 0 60000 65536"/>
                <a:gd name="T6" fmla="*/ 0 w 118"/>
                <a:gd name="T7" fmla="*/ 0 h 500"/>
                <a:gd name="T8" fmla="*/ 118 w 11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" h="500">
                  <a:moveTo>
                    <a:pt x="0" y="500"/>
                  </a:moveTo>
                  <a:lnTo>
                    <a:pt x="11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2" name="Freeform 95"/>
            <p:cNvSpPr>
              <a:spLocks/>
            </p:cNvSpPr>
            <p:nvPr/>
          </p:nvSpPr>
          <p:spPr bwMode="auto">
            <a:xfrm>
              <a:off x="4887913" y="5513388"/>
              <a:ext cx="736600" cy="74613"/>
            </a:xfrm>
            <a:custGeom>
              <a:avLst/>
              <a:gdLst>
                <a:gd name="T0" fmla="*/ 2147483647 w 370"/>
                <a:gd name="T1" fmla="*/ 2147483647 h 32"/>
                <a:gd name="T2" fmla="*/ 0 w 370"/>
                <a:gd name="T3" fmla="*/ 0 h 32"/>
                <a:gd name="T4" fmla="*/ 0 60000 65536"/>
                <a:gd name="T5" fmla="*/ 0 60000 65536"/>
                <a:gd name="T6" fmla="*/ 0 w 370"/>
                <a:gd name="T7" fmla="*/ 0 h 32"/>
                <a:gd name="T8" fmla="*/ 370 w 37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" h="32">
                  <a:moveTo>
                    <a:pt x="370" y="3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3" name="Freeform 96"/>
            <p:cNvSpPr>
              <a:spLocks/>
            </p:cNvSpPr>
            <p:nvPr/>
          </p:nvSpPr>
          <p:spPr bwMode="auto">
            <a:xfrm>
              <a:off x="4351338" y="4973638"/>
              <a:ext cx="193675" cy="425450"/>
            </a:xfrm>
            <a:custGeom>
              <a:avLst/>
              <a:gdLst>
                <a:gd name="T0" fmla="*/ 2147483647 w 176"/>
                <a:gd name="T1" fmla="*/ 2147483647 h 412"/>
                <a:gd name="T2" fmla="*/ 2147483647 w 176"/>
                <a:gd name="T3" fmla="*/ 2147483647 h 412"/>
                <a:gd name="T4" fmla="*/ 0 w 176"/>
                <a:gd name="T5" fmla="*/ 0 h 412"/>
                <a:gd name="T6" fmla="*/ 0 60000 65536"/>
                <a:gd name="T7" fmla="*/ 0 60000 65536"/>
                <a:gd name="T8" fmla="*/ 0 60000 65536"/>
                <a:gd name="T9" fmla="*/ 0 w 176"/>
                <a:gd name="T10" fmla="*/ 0 h 412"/>
                <a:gd name="T11" fmla="*/ 176 w 176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412">
                  <a:moveTo>
                    <a:pt x="162" y="408"/>
                  </a:moveTo>
                  <a:lnTo>
                    <a:pt x="176" y="41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4" name="Text Box 100"/>
            <p:cNvSpPr txBox="1">
              <a:spLocks noChangeArrowheads="1"/>
            </p:cNvSpPr>
            <p:nvPr/>
          </p:nvSpPr>
          <p:spPr bwMode="auto">
            <a:xfrm>
              <a:off x="4440876" y="4483071"/>
              <a:ext cx="311067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575" name="Text Box 101"/>
            <p:cNvSpPr txBox="1">
              <a:spLocks noChangeArrowheads="1"/>
            </p:cNvSpPr>
            <p:nvPr/>
          </p:nvSpPr>
          <p:spPr bwMode="auto">
            <a:xfrm>
              <a:off x="4378980" y="4897394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3576" name="Text Box 102"/>
            <p:cNvSpPr txBox="1">
              <a:spLocks noChangeArrowheads="1"/>
            </p:cNvSpPr>
            <p:nvPr/>
          </p:nvSpPr>
          <p:spPr bwMode="auto">
            <a:xfrm>
              <a:off x="4128222" y="4970416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3</a:t>
              </a:r>
            </a:p>
          </p:txBody>
        </p:sp>
        <p:grpSp>
          <p:nvGrpSpPr>
            <p:cNvPr id="63577" name="Group 1"/>
            <p:cNvGrpSpPr>
              <a:grpSpLocks/>
            </p:cNvGrpSpPr>
            <p:nvPr/>
          </p:nvGrpSpPr>
          <p:grpSpPr bwMode="auto">
            <a:xfrm rot="-2012368">
              <a:off x="2645158" y="5398104"/>
              <a:ext cx="1447800" cy="274638"/>
              <a:chOff x="2436813" y="4587876"/>
              <a:chExt cx="1447800" cy="274638"/>
            </a:xfrm>
          </p:grpSpPr>
          <p:sp>
            <p:nvSpPr>
              <p:cNvPr id="63627" name="Rectangle 97"/>
              <p:cNvSpPr>
                <a:spLocks noChangeArrowheads="1"/>
              </p:cNvSpPr>
              <p:nvPr/>
            </p:nvSpPr>
            <p:spPr bwMode="auto">
              <a:xfrm>
                <a:off x="2461850" y="4583083"/>
                <a:ext cx="1155391" cy="2381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8" name="Rectangle 98"/>
              <p:cNvSpPr>
                <a:spLocks noChangeArrowheads="1"/>
              </p:cNvSpPr>
              <p:nvPr/>
            </p:nvSpPr>
            <p:spPr bwMode="auto">
              <a:xfrm>
                <a:off x="2437928" y="4606491"/>
                <a:ext cx="1147455" cy="238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9" name="Line 99"/>
              <p:cNvSpPr>
                <a:spLocks noChangeShapeType="1"/>
              </p:cNvSpPr>
              <p:nvPr/>
            </p:nvSpPr>
            <p:spPr bwMode="auto">
              <a:xfrm>
                <a:off x="3462418" y="4739659"/>
                <a:ext cx="42216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0" name="Rectangle 104"/>
              <p:cNvSpPr>
                <a:spLocks noChangeArrowheads="1"/>
              </p:cNvSpPr>
              <p:nvPr/>
            </p:nvSpPr>
            <p:spPr bwMode="auto">
              <a:xfrm>
                <a:off x="3067594" y="4610052"/>
                <a:ext cx="426923" cy="23970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1" name="Text Box 105"/>
              <p:cNvSpPr txBox="1">
                <a:spLocks noChangeArrowheads="1"/>
              </p:cNvSpPr>
              <p:nvPr/>
            </p:nvSpPr>
            <p:spPr bwMode="auto">
              <a:xfrm rot="289934">
                <a:off x="3019653" y="4584228"/>
                <a:ext cx="52056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0111</a:t>
                </a:r>
              </a:p>
            </p:txBody>
          </p:sp>
        </p:grpSp>
        <p:sp>
          <p:nvSpPr>
            <p:cNvPr id="63578" name="Text Box 106"/>
            <p:cNvSpPr txBox="1">
              <a:spLocks noChangeArrowheads="1"/>
            </p:cNvSpPr>
            <p:nvPr/>
          </p:nvSpPr>
          <p:spPr bwMode="auto">
            <a:xfrm>
              <a:off x="1638346" y="6046702"/>
              <a:ext cx="2909795" cy="58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destination address in arriving</a:t>
              </a:r>
            </a:p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packet</a:t>
              </a:r>
              <a:r>
                <a:rPr lang="ja-JP" altLang="en-US" sz="1600">
                  <a:solidFill>
                    <a:srgbClr val="000000"/>
                  </a:solidFill>
                </a:rPr>
                <a:t>’</a:t>
              </a:r>
              <a:r>
                <a:rPr lang="en-US" altLang="ja-JP" sz="1600">
                  <a:solidFill>
                    <a:srgbClr val="000000"/>
                  </a:solidFill>
                </a:rPr>
                <a:t>s header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63579" name="Line 107"/>
            <p:cNvSpPr>
              <a:spLocks noChangeShapeType="1"/>
            </p:cNvSpPr>
            <p:nvPr/>
          </p:nvSpPr>
          <p:spPr bwMode="auto">
            <a:xfrm flipH="1">
              <a:off x="2626848" y="4873581"/>
              <a:ext cx="1407736" cy="914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Line 119"/>
            <p:cNvSpPr>
              <a:spLocks noChangeShapeType="1"/>
            </p:cNvSpPr>
            <p:nvPr/>
          </p:nvSpPr>
          <p:spPr bwMode="auto">
            <a:xfrm flipH="1" flipV="1">
              <a:off x="3588616" y="5648254"/>
              <a:ext cx="22219" cy="4508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Freeform 121"/>
            <p:cNvSpPr>
              <a:spLocks/>
            </p:cNvSpPr>
            <p:nvPr/>
          </p:nvSpPr>
          <p:spPr bwMode="auto">
            <a:xfrm flipH="1">
              <a:off x="6254750" y="4370388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2" name="Freeform 122"/>
            <p:cNvSpPr>
              <a:spLocks/>
            </p:cNvSpPr>
            <p:nvPr/>
          </p:nvSpPr>
          <p:spPr bwMode="auto">
            <a:xfrm flipH="1">
              <a:off x="5243513" y="4086226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Freeform 123"/>
            <p:cNvSpPr>
              <a:spLocks/>
            </p:cNvSpPr>
            <p:nvPr/>
          </p:nvSpPr>
          <p:spPr bwMode="auto">
            <a:xfrm flipH="1" flipV="1">
              <a:off x="5911850" y="5632451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Freeform 124"/>
            <p:cNvSpPr>
              <a:spLocks/>
            </p:cNvSpPr>
            <p:nvPr/>
          </p:nvSpPr>
          <p:spPr bwMode="auto">
            <a:xfrm flipH="1" flipV="1">
              <a:off x="4562475" y="5616576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Freeform 125"/>
            <p:cNvSpPr>
              <a:spLocks/>
            </p:cNvSpPr>
            <p:nvPr/>
          </p:nvSpPr>
          <p:spPr bwMode="auto">
            <a:xfrm flipH="1" flipV="1">
              <a:off x="5202238" y="5324476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86" name="Group 126"/>
            <p:cNvGrpSpPr>
              <a:grpSpLocks/>
            </p:cNvGrpSpPr>
            <p:nvPr/>
          </p:nvGrpSpPr>
          <p:grpSpPr bwMode="auto">
            <a:xfrm>
              <a:off x="5251450" y="3641726"/>
              <a:ext cx="550863" cy="452438"/>
              <a:chOff x="2886" y="1668"/>
              <a:chExt cx="347" cy="285"/>
            </a:xfrm>
          </p:grpSpPr>
          <p:sp>
            <p:nvSpPr>
              <p:cNvPr id="63620" name="Rectangle 127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1" name="Oval 128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2" name="Rectangle 129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3" name="Line 130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4" name="Line 131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5" name="Line 132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6" name="AutoShape 133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7" name="Group 134"/>
            <p:cNvGrpSpPr>
              <a:grpSpLocks/>
            </p:cNvGrpSpPr>
            <p:nvPr/>
          </p:nvGrpSpPr>
          <p:grpSpPr bwMode="auto">
            <a:xfrm>
              <a:off x="6264275" y="3914776"/>
              <a:ext cx="550863" cy="452438"/>
              <a:chOff x="2886" y="1668"/>
              <a:chExt cx="347" cy="285"/>
            </a:xfrm>
          </p:grpSpPr>
          <p:sp>
            <p:nvSpPr>
              <p:cNvPr id="63613" name="Rectangle 135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4" name="Oval 136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5" name="Rectangle 137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6" name="Line 138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7" name="Line 139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8" name="Line 140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9" name="AutoShape 141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8" name="Group 142"/>
            <p:cNvGrpSpPr>
              <a:grpSpLocks/>
            </p:cNvGrpSpPr>
            <p:nvPr/>
          </p:nvGrpSpPr>
          <p:grpSpPr bwMode="auto">
            <a:xfrm>
              <a:off x="5894388" y="5991226"/>
              <a:ext cx="550863" cy="452438"/>
              <a:chOff x="2886" y="1668"/>
              <a:chExt cx="347" cy="285"/>
            </a:xfrm>
          </p:grpSpPr>
          <p:sp>
            <p:nvSpPr>
              <p:cNvPr id="63606" name="Rectangle 143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7" name="Oval 144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8" name="Rectangle 145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9" name="Line 146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0" name="Line 147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1" name="Line 148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2" name="AutoShape 149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9" name="Group 150"/>
            <p:cNvGrpSpPr>
              <a:grpSpLocks/>
            </p:cNvGrpSpPr>
            <p:nvPr/>
          </p:nvGrpSpPr>
          <p:grpSpPr bwMode="auto">
            <a:xfrm>
              <a:off x="5199063" y="5772151"/>
              <a:ext cx="550863" cy="452438"/>
              <a:chOff x="2886" y="1668"/>
              <a:chExt cx="347" cy="285"/>
            </a:xfrm>
          </p:grpSpPr>
          <p:sp>
            <p:nvSpPr>
              <p:cNvPr id="63599" name="Rectangle 151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0" name="Oval 152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1" name="Rectangle 153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2" name="Line 154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3" name="Line 155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4" name="Line 156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5" name="AutoShape 157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90" name="Group 158"/>
            <p:cNvGrpSpPr>
              <a:grpSpLocks/>
            </p:cNvGrpSpPr>
            <p:nvPr/>
          </p:nvGrpSpPr>
          <p:grpSpPr bwMode="auto">
            <a:xfrm>
              <a:off x="4543425" y="5964238"/>
              <a:ext cx="550863" cy="452438"/>
              <a:chOff x="2886" y="1668"/>
              <a:chExt cx="347" cy="285"/>
            </a:xfrm>
          </p:grpSpPr>
          <p:sp>
            <p:nvSpPr>
              <p:cNvPr id="63592" name="Rectangle 159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3" name="Oval 160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4" name="Rectangle 161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5" name="Line 162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6" name="Line 163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7" name="Line 164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8" name="AutoShape 165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91" name="Freeform 120"/>
            <p:cNvSpPr>
              <a:spLocks/>
            </p:cNvSpPr>
            <p:nvPr/>
          </p:nvSpPr>
          <p:spPr bwMode="auto">
            <a:xfrm>
              <a:off x="3757473" y="4834039"/>
              <a:ext cx="1041539" cy="336504"/>
            </a:xfrm>
            <a:custGeom>
              <a:avLst/>
              <a:gdLst>
                <a:gd name="T0" fmla="*/ 0 w 10844"/>
                <a:gd name="T1" fmla="*/ 2147483647 h 14797"/>
                <a:gd name="T2" fmla="*/ 2147483647 w 10844"/>
                <a:gd name="T3" fmla="*/ 2147483647 h 14797"/>
                <a:gd name="T4" fmla="*/ 2147483647 w 10844"/>
                <a:gd name="T5" fmla="*/ 2147483647 h 14797"/>
                <a:gd name="T6" fmla="*/ 0 60000 65536"/>
                <a:gd name="T7" fmla="*/ 0 60000 65536"/>
                <a:gd name="T8" fmla="*/ 0 60000 65536"/>
                <a:gd name="T9" fmla="*/ 0 w 10844"/>
                <a:gd name="T10" fmla="*/ 0 h 14797"/>
                <a:gd name="T11" fmla="*/ 10844 w 10844"/>
                <a:gd name="T12" fmla="*/ 14797 h 14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44" h="14797">
                  <a:moveTo>
                    <a:pt x="0" y="14797"/>
                  </a:moveTo>
                  <a:cubicBezTo>
                    <a:pt x="2168" y="9517"/>
                    <a:pt x="5654" y="-1331"/>
                    <a:pt x="7042" y="135"/>
                  </a:cubicBezTo>
                  <a:cubicBezTo>
                    <a:pt x="8563" y="1950"/>
                    <a:pt x="9984" y="6698"/>
                    <a:pt x="10844" y="9978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3498" name="Straight Connector 421888"/>
          <p:cNvCxnSpPr>
            <a:cxnSpLocks noChangeShapeType="1"/>
          </p:cNvCxnSpPr>
          <p:nvPr/>
        </p:nvCxnSpPr>
        <p:spPr bwMode="auto">
          <a:xfrm>
            <a:off x="2197100" y="2743200"/>
            <a:ext cx="2095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9" name="Straight Connector 421894"/>
          <p:cNvCxnSpPr>
            <a:cxnSpLocks noChangeShapeType="1"/>
          </p:cNvCxnSpPr>
          <p:nvPr/>
        </p:nvCxnSpPr>
        <p:spPr bwMode="auto">
          <a:xfrm flipH="1">
            <a:off x="3552825" y="2822575"/>
            <a:ext cx="2393950" cy="13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3500" name="Group 347"/>
          <p:cNvGrpSpPr>
            <a:grpSpLocks/>
          </p:cNvGrpSpPr>
          <p:nvPr/>
        </p:nvGrpSpPr>
        <p:grpSpPr bwMode="auto">
          <a:xfrm>
            <a:off x="6099175" y="5089525"/>
            <a:ext cx="523875" cy="261938"/>
            <a:chOff x="1871277" y="1576300"/>
            <a:chExt cx="1128371" cy="437861"/>
          </a:xfrm>
        </p:grpSpPr>
        <p:sp>
          <p:nvSpPr>
            <p:cNvPr id="177" name="Oval 176"/>
            <p:cNvSpPr/>
            <p:nvPr/>
          </p:nvSpPr>
          <p:spPr bwMode="auto">
            <a:xfrm flipV="1">
              <a:off x="1874697" y="1695717"/>
              <a:ext cx="11249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 bwMode="auto">
            <a:xfrm flipV="1">
              <a:off x="1871277" y="1576300"/>
              <a:ext cx="112495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158499" y="1674488"/>
              <a:ext cx="550509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2103790" y="1632028"/>
              <a:ext cx="659927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538043" y="1727562"/>
              <a:ext cx="242770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2090113" y="1730214"/>
              <a:ext cx="239351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4" name="Straight Connector 183"/>
            <p:cNvCxnSpPr>
              <a:endCxn id="179" idx="2"/>
            </p:cNvCxnSpPr>
            <p:nvPr/>
          </p:nvCxnSpPr>
          <p:spPr bwMode="auto">
            <a:xfrm flipH="1" flipV="1">
              <a:off x="1871277" y="1738176"/>
              <a:ext cx="3420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H="1" flipV="1">
              <a:off x="2996230" y="1735522"/>
              <a:ext cx="3418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1" name="Group 347"/>
          <p:cNvGrpSpPr>
            <a:grpSpLocks/>
          </p:cNvGrpSpPr>
          <p:nvPr/>
        </p:nvGrpSpPr>
        <p:grpSpPr bwMode="auto">
          <a:xfrm>
            <a:off x="5481638" y="5353050"/>
            <a:ext cx="523875" cy="263525"/>
            <a:chOff x="1871277" y="1576300"/>
            <a:chExt cx="1128371" cy="437861"/>
          </a:xfrm>
        </p:grpSpPr>
        <p:sp>
          <p:nvSpPr>
            <p:cNvPr id="187" name="Oval 186"/>
            <p:cNvSpPr/>
            <p:nvPr/>
          </p:nvSpPr>
          <p:spPr bwMode="auto">
            <a:xfrm flipV="1">
              <a:off x="1874695" y="1694998"/>
              <a:ext cx="1124953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 bwMode="auto">
            <a:xfrm flipV="1">
              <a:off x="1871277" y="1576300"/>
              <a:ext cx="1124951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2158499" y="1673896"/>
              <a:ext cx="550507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2103790" y="1634330"/>
              <a:ext cx="659925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2538041" y="1726651"/>
              <a:ext cx="242772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4" name="Straight Connector 193"/>
            <p:cNvCxnSpPr>
              <a:endCxn id="189" idx="2"/>
            </p:cNvCxnSpPr>
            <p:nvPr/>
          </p:nvCxnSpPr>
          <p:spPr bwMode="auto">
            <a:xfrm flipH="1" flipV="1">
              <a:off x="1871277" y="1737202"/>
              <a:ext cx="3418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2996228" y="1734563"/>
              <a:ext cx="3420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2" name="Group 347"/>
          <p:cNvGrpSpPr>
            <a:grpSpLocks/>
          </p:cNvGrpSpPr>
          <p:nvPr/>
        </p:nvGrpSpPr>
        <p:grpSpPr bwMode="auto">
          <a:xfrm>
            <a:off x="6723063" y="5376863"/>
            <a:ext cx="523875" cy="261937"/>
            <a:chOff x="1871277" y="1576300"/>
            <a:chExt cx="1128371" cy="437861"/>
          </a:xfrm>
        </p:grpSpPr>
        <p:sp>
          <p:nvSpPr>
            <p:cNvPr id="197" name="Oval 196"/>
            <p:cNvSpPr/>
            <p:nvPr/>
          </p:nvSpPr>
          <p:spPr bwMode="auto">
            <a:xfrm flipV="1">
              <a:off x="1874695" y="1695716"/>
              <a:ext cx="1124953" cy="3184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1871277" y="1740830"/>
              <a:ext cx="1128371" cy="114109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Oval 198"/>
            <p:cNvSpPr/>
            <p:nvPr/>
          </p:nvSpPr>
          <p:spPr bwMode="auto">
            <a:xfrm flipV="1">
              <a:off x="1871277" y="1576300"/>
              <a:ext cx="1124951" cy="318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158499" y="1674486"/>
              <a:ext cx="550507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103790" y="1632027"/>
              <a:ext cx="659925" cy="11145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2538041" y="1727561"/>
              <a:ext cx="242772" cy="981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2090113" y="1730215"/>
              <a:ext cx="239351" cy="981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4" name="Straight Connector 203"/>
            <p:cNvCxnSpPr>
              <a:endCxn id="199" idx="2"/>
            </p:cNvCxnSpPr>
            <p:nvPr/>
          </p:nvCxnSpPr>
          <p:spPr bwMode="auto">
            <a:xfrm flipH="1" flipV="1">
              <a:off x="1871277" y="1738175"/>
              <a:ext cx="3418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flipH="1" flipV="1">
              <a:off x="2996228" y="1735522"/>
              <a:ext cx="3420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3" name="Group 347"/>
          <p:cNvGrpSpPr>
            <a:grpSpLocks/>
          </p:cNvGrpSpPr>
          <p:nvPr/>
        </p:nvGrpSpPr>
        <p:grpSpPr bwMode="auto">
          <a:xfrm>
            <a:off x="7165975" y="4721225"/>
            <a:ext cx="522288" cy="263525"/>
            <a:chOff x="1871277" y="1576300"/>
            <a:chExt cx="1128371" cy="437861"/>
          </a:xfrm>
        </p:grpSpPr>
        <p:sp>
          <p:nvSpPr>
            <p:cNvPr id="207" name="Oval 206"/>
            <p:cNvSpPr/>
            <p:nvPr/>
          </p:nvSpPr>
          <p:spPr bwMode="auto">
            <a:xfrm flipV="1">
              <a:off x="1874708" y="1694998"/>
              <a:ext cx="1124940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Rectangle 20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 bwMode="auto">
            <a:xfrm flipV="1">
              <a:off x="1871277" y="1576300"/>
              <a:ext cx="1124940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159371" y="1673896"/>
              <a:ext cx="548751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101068" y="1634330"/>
              <a:ext cx="665361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2536638" y="1726651"/>
              <a:ext cx="243509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2090778" y="1729288"/>
              <a:ext cx="240079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4" name="Straight Connector 213"/>
            <p:cNvCxnSpPr>
              <a:endCxn id="209" idx="2"/>
            </p:cNvCxnSpPr>
            <p:nvPr/>
          </p:nvCxnSpPr>
          <p:spPr bwMode="auto">
            <a:xfrm flipH="1" flipV="1">
              <a:off x="1871277" y="1737202"/>
              <a:ext cx="3431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 bwMode="auto">
            <a:xfrm flipH="1" flipV="1">
              <a:off x="2996217" y="1734563"/>
              <a:ext cx="3431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4" name="Group 347"/>
          <p:cNvGrpSpPr>
            <a:grpSpLocks/>
          </p:cNvGrpSpPr>
          <p:nvPr/>
        </p:nvGrpSpPr>
        <p:grpSpPr bwMode="auto">
          <a:xfrm>
            <a:off x="6169025" y="4416425"/>
            <a:ext cx="522288" cy="261938"/>
            <a:chOff x="1871277" y="1576300"/>
            <a:chExt cx="1128371" cy="437861"/>
          </a:xfrm>
        </p:grpSpPr>
        <p:sp>
          <p:nvSpPr>
            <p:cNvPr id="217" name="Oval 216"/>
            <p:cNvSpPr/>
            <p:nvPr/>
          </p:nvSpPr>
          <p:spPr bwMode="auto">
            <a:xfrm flipV="1">
              <a:off x="1874708" y="1695717"/>
              <a:ext cx="1124940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Rectangle 21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 bwMode="auto">
            <a:xfrm flipV="1">
              <a:off x="1871277" y="1576300"/>
              <a:ext cx="1124940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159371" y="1674488"/>
              <a:ext cx="548751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101068" y="1632028"/>
              <a:ext cx="665361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2" name="Freeform 221"/>
            <p:cNvSpPr/>
            <p:nvPr/>
          </p:nvSpPr>
          <p:spPr bwMode="auto">
            <a:xfrm>
              <a:off x="2536638" y="1727562"/>
              <a:ext cx="243509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3" name="Freeform 222"/>
            <p:cNvSpPr/>
            <p:nvPr/>
          </p:nvSpPr>
          <p:spPr bwMode="auto">
            <a:xfrm>
              <a:off x="2090778" y="1730214"/>
              <a:ext cx="240079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4" name="Straight Connector 223"/>
            <p:cNvCxnSpPr>
              <a:endCxn id="219" idx="2"/>
            </p:cNvCxnSpPr>
            <p:nvPr/>
          </p:nvCxnSpPr>
          <p:spPr bwMode="auto">
            <a:xfrm flipH="1" flipV="1">
              <a:off x="1871277" y="1738176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2996217" y="1735522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5" name="Group 347"/>
          <p:cNvGrpSpPr>
            <a:grpSpLocks/>
          </p:cNvGrpSpPr>
          <p:nvPr/>
        </p:nvGrpSpPr>
        <p:grpSpPr bwMode="auto">
          <a:xfrm>
            <a:off x="5149850" y="4714875"/>
            <a:ext cx="523875" cy="263525"/>
            <a:chOff x="1871277" y="1576300"/>
            <a:chExt cx="1128371" cy="437861"/>
          </a:xfrm>
        </p:grpSpPr>
        <p:sp>
          <p:nvSpPr>
            <p:cNvPr id="227" name="Oval 226"/>
            <p:cNvSpPr/>
            <p:nvPr/>
          </p:nvSpPr>
          <p:spPr bwMode="auto">
            <a:xfrm flipV="1">
              <a:off x="1874697" y="1694998"/>
              <a:ext cx="1124951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Rectangle 22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Oval 228"/>
            <p:cNvSpPr/>
            <p:nvPr/>
          </p:nvSpPr>
          <p:spPr bwMode="auto">
            <a:xfrm flipV="1">
              <a:off x="1871277" y="1576300"/>
              <a:ext cx="1124953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58499" y="1673896"/>
              <a:ext cx="550509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103790" y="1634330"/>
              <a:ext cx="659927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538043" y="1726651"/>
              <a:ext cx="242770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4" name="Straight Connector 233"/>
            <p:cNvCxnSpPr>
              <a:endCxn id="229" idx="2"/>
            </p:cNvCxnSpPr>
            <p:nvPr/>
          </p:nvCxnSpPr>
          <p:spPr bwMode="auto">
            <a:xfrm flipH="1" flipV="1">
              <a:off x="1871277" y="1737202"/>
              <a:ext cx="3420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 bwMode="auto">
            <a:xfrm flipH="1" flipV="1">
              <a:off x="2996230" y="1734563"/>
              <a:ext cx="3418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331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231B-0FA6-ED37-7B65-78E36F756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0AFC6445-19B8-636B-549A-E8BAC0A7B0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Why is routing challenging?</a:t>
            </a:r>
          </a:p>
        </p:txBody>
      </p:sp>
      <p:sp>
        <p:nvSpPr>
          <p:cNvPr id="63560" name="Freeform 2">
            <a:extLst>
              <a:ext uri="{FF2B5EF4-FFF2-40B4-BE49-F238E27FC236}">
                <a16:creationId xmlns:a16="http://schemas.microsoft.com/office/drawing/2014/main" id="{C643E778-6193-D1EF-8C3D-29E8B83DCA84}"/>
              </a:ext>
            </a:extLst>
          </p:cNvPr>
          <p:cNvSpPr>
            <a:spLocks/>
          </p:cNvSpPr>
          <p:nvPr/>
        </p:nvSpPr>
        <p:spPr bwMode="auto">
          <a:xfrm>
            <a:off x="2843095" y="2090058"/>
            <a:ext cx="2848871" cy="1480906"/>
          </a:xfrm>
          <a:custGeom>
            <a:avLst/>
            <a:gdLst>
              <a:gd name="T0" fmla="*/ 2147483647 w 1794"/>
              <a:gd name="T1" fmla="*/ 2147483647 h 933"/>
              <a:gd name="T2" fmla="*/ 2147483647 w 1794"/>
              <a:gd name="T3" fmla="*/ 2147483647 h 933"/>
              <a:gd name="T4" fmla="*/ 2147483647 w 1794"/>
              <a:gd name="T5" fmla="*/ 2147483647 h 933"/>
              <a:gd name="T6" fmla="*/ 2147483647 w 1794"/>
              <a:gd name="T7" fmla="*/ 2147483647 h 933"/>
              <a:gd name="T8" fmla="*/ 2147483647 w 1794"/>
              <a:gd name="T9" fmla="*/ 2147483647 h 933"/>
              <a:gd name="T10" fmla="*/ 2147483647 w 1794"/>
              <a:gd name="T11" fmla="*/ 2147483647 h 933"/>
              <a:gd name="T12" fmla="*/ 2147483647 w 1794"/>
              <a:gd name="T13" fmla="*/ 2147483647 h 933"/>
              <a:gd name="T14" fmla="*/ 2147483647 w 1794"/>
              <a:gd name="T15" fmla="*/ 2147483647 h 933"/>
              <a:gd name="T16" fmla="*/ 2147483647 w 1794"/>
              <a:gd name="T17" fmla="*/ 2147483647 h 933"/>
              <a:gd name="T18" fmla="*/ 2147483647 w 1794"/>
              <a:gd name="T19" fmla="*/ 2147483647 h 933"/>
              <a:gd name="T20" fmla="*/ 2147483647 w 1794"/>
              <a:gd name="T21" fmla="*/ 2147483647 h 9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94"/>
              <a:gd name="T34" fmla="*/ 0 h 933"/>
              <a:gd name="T35" fmla="*/ 1794 w 1794"/>
              <a:gd name="T36" fmla="*/ 933 h 9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94" h="933">
                <a:moveTo>
                  <a:pt x="6" y="483"/>
                </a:moveTo>
                <a:cubicBezTo>
                  <a:pt x="0" y="365"/>
                  <a:pt x="16" y="189"/>
                  <a:pt x="108" y="125"/>
                </a:cubicBezTo>
                <a:cubicBezTo>
                  <a:pt x="200" y="61"/>
                  <a:pt x="389" y="116"/>
                  <a:pt x="559" y="100"/>
                </a:cubicBezTo>
                <a:cubicBezTo>
                  <a:pt x="729" y="84"/>
                  <a:pt x="935" y="0"/>
                  <a:pt x="1128" y="29"/>
                </a:cubicBezTo>
                <a:cubicBezTo>
                  <a:pt x="1321" y="58"/>
                  <a:pt x="1638" y="142"/>
                  <a:pt x="1716" y="275"/>
                </a:cubicBezTo>
                <a:cubicBezTo>
                  <a:pt x="1794" y="408"/>
                  <a:pt x="1652" y="721"/>
                  <a:pt x="1596" y="827"/>
                </a:cubicBezTo>
                <a:cubicBezTo>
                  <a:pt x="1540" y="933"/>
                  <a:pt x="1506" y="894"/>
                  <a:pt x="1380" y="911"/>
                </a:cubicBezTo>
                <a:cubicBezTo>
                  <a:pt x="1254" y="928"/>
                  <a:pt x="1001" y="929"/>
                  <a:pt x="840" y="929"/>
                </a:cubicBezTo>
                <a:cubicBezTo>
                  <a:pt x="679" y="929"/>
                  <a:pt x="530" y="927"/>
                  <a:pt x="414" y="911"/>
                </a:cubicBezTo>
                <a:cubicBezTo>
                  <a:pt x="298" y="895"/>
                  <a:pt x="211" y="903"/>
                  <a:pt x="143" y="832"/>
                </a:cubicBezTo>
                <a:cubicBezTo>
                  <a:pt x="75" y="761"/>
                  <a:pt x="4" y="624"/>
                  <a:pt x="6" y="483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61" name="Freeform 6">
            <a:extLst>
              <a:ext uri="{FF2B5EF4-FFF2-40B4-BE49-F238E27FC236}">
                <a16:creationId xmlns:a16="http://schemas.microsoft.com/office/drawing/2014/main" id="{DCDBC0AA-4F17-D7C4-55D3-2BE1A0EB11C3}"/>
              </a:ext>
            </a:extLst>
          </p:cNvPr>
          <p:cNvSpPr>
            <a:spLocks/>
          </p:cNvSpPr>
          <p:nvPr/>
        </p:nvSpPr>
        <p:spPr bwMode="auto">
          <a:xfrm>
            <a:off x="3481470" y="2393223"/>
            <a:ext cx="543096" cy="295229"/>
          </a:xfrm>
          <a:custGeom>
            <a:avLst/>
            <a:gdLst>
              <a:gd name="T0" fmla="*/ 0 w 342"/>
              <a:gd name="T1" fmla="*/ 2147483647 h 186"/>
              <a:gd name="T2" fmla="*/ 2147483647 w 342"/>
              <a:gd name="T3" fmla="*/ 0 h 186"/>
              <a:gd name="T4" fmla="*/ 0 60000 65536"/>
              <a:gd name="T5" fmla="*/ 0 60000 65536"/>
              <a:gd name="T6" fmla="*/ 0 w 342"/>
              <a:gd name="T7" fmla="*/ 0 h 186"/>
              <a:gd name="T8" fmla="*/ 342 w 342"/>
              <a:gd name="T9" fmla="*/ 186 h 1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2" h="186">
                <a:moveTo>
                  <a:pt x="0" y="186"/>
                </a:moveTo>
                <a:lnTo>
                  <a:pt x="342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562" name="Group 7">
            <a:extLst>
              <a:ext uri="{FF2B5EF4-FFF2-40B4-BE49-F238E27FC236}">
                <a16:creationId xmlns:a16="http://schemas.microsoft.com/office/drawing/2014/main" id="{D3D54C11-3C3A-9185-B92E-830E5761CC76}"/>
              </a:ext>
            </a:extLst>
          </p:cNvPr>
          <p:cNvGrpSpPr>
            <a:grpSpLocks/>
          </p:cNvGrpSpPr>
          <p:nvPr/>
        </p:nvGrpSpPr>
        <p:grpSpPr bwMode="auto">
          <a:xfrm>
            <a:off x="2987602" y="2567820"/>
            <a:ext cx="501808" cy="233326"/>
            <a:chOff x="3600" y="219"/>
            <a:chExt cx="360" cy="175"/>
          </a:xfrm>
        </p:grpSpPr>
        <p:sp>
          <p:nvSpPr>
            <p:cNvPr id="63697" name="Oval 8">
              <a:extLst>
                <a:ext uri="{FF2B5EF4-FFF2-40B4-BE49-F238E27FC236}">
                  <a16:creationId xmlns:a16="http://schemas.microsoft.com/office/drawing/2014/main" id="{F5B9E314-8E0C-9849-1D70-BE87DA391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98" name="Line 9">
              <a:extLst>
                <a:ext uri="{FF2B5EF4-FFF2-40B4-BE49-F238E27FC236}">
                  <a16:creationId xmlns:a16="http://schemas.microsoft.com/office/drawing/2014/main" id="{9AE25CD2-DAE3-6A64-6EF0-8AA8C32D9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99" name="Line 10">
              <a:extLst>
                <a:ext uri="{FF2B5EF4-FFF2-40B4-BE49-F238E27FC236}">
                  <a16:creationId xmlns:a16="http://schemas.microsoft.com/office/drawing/2014/main" id="{1363AEE2-E74D-6460-0BFD-F1854450A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00" name="Rectangle 11">
              <a:extLst>
                <a:ext uri="{FF2B5EF4-FFF2-40B4-BE49-F238E27FC236}">
                  <a16:creationId xmlns:a16="http://schemas.microsoft.com/office/drawing/2014/main" id="{4F9402E2-5ED5-D8F4-3E7A-89A390889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701" name="Oval 12">
              <a:extLst>
                <a:ext uri="{FF2B5EF4-FFF2-40B4-BE49-F238E27FC236}">
                  <a16:creationId xmlns:a16="http://schemas.microsoft.com/office/drawing/2014/main" id="{D96A8F40-7E36-BBD1-5DF1-DB08031C5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19"/>
              <a:ext cx="354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702" name="Group 13">
              <a:extLst>
                <a:ext uri="{FF2B5EF4-FFF2-40B4-BE49-F238E27FC236}">
                  <a16:creationId xmlns:a16="http://schemas.microsoft.com/office/drawing/2014/main" id="{ABBCC601-7AB7-4643-B88B-8C302364D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707" name="Line 14">
                <a:extLst>
                  <a:ext uri="{FF2B5EF4-FFF2-40B4-BE49-F238E27FC236}">
                    <a16:creationId xmlns:a16="http://schemas.microsoft.com/office/drawing/2014/main" id="{8E9AD61D-234E-89AD-82A4-493C8DD3B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8" name="Line 15">
                <a:extLst>
                  <a:ext uri="{FF2B5EF4-FFF2-40B4-BE49-F238E27FC236}">
                    <a16:creationId xmlns:a16="http://schemas.microsoft.com/office/drawing/2014/main" id="{514FCACB-1B15-8173-7D6B-1991D3457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9" name="Line 16">
                <a:extLst>
                  <a:ext uri="{FF2B5EF4-FFF2-40B4-BE49-F238E27FC236}">
                    <a16:creationId xmlns:a16="http://schemas.microsoft.com/office/drawing/2014/main" id="{4DFCC6A9-317E-2262-F49B-2524B92236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703" name="Group 17">
              <a:extLst>
                <a:ext uri="{FF2B5EF4-FFF2-40B4-BE49-F238E27FC236}">
                  <a16:creationId xmlns:a16="http://schemas.microsoft.com/office/drawing/2014/main" id="{D4765B28-8CC5-90A2-9E3F-587FB070CB2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704" name="Line 18">
                <a:extLst>
                  <a:ext uri="{FF2B5EF4-FFF2-40B4-BE49-F238E27FC236}">
                    <a16:creationId xmlns:a16="http://schemas.microsoft.com/office/drawing/2014/main" id="{16901561-5683-DD11-07DF-6CF5E3C33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5" name="Line 19">
                <a:extLst>
                  <a:ext uri="{FF2B5EF4-FFF2-40B4-BE49-F238E27FC236}">
                    <a16:creationId xmlns:a16="http://schemas.microsoft.com/office/drawing/2014/main" id="{EE6060FC-65A9-63D7-CF6A-7A2C26D08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6" name="Line 20">
                <a:extLst>
                  <a:ext uri="{FF2B5EF4-FFF2-40B4-BE49-F238E27FC236}">
                    <a16:creationId xmlns:a16="http://schemas.microsoft.com/office/drawing/2014/main" id="{EFB40984-9A66-628E-BDC5-6C50C6B8F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63" name="Group 21">
            <a:extLst>
              <a:ext uri="{FF2B5EF4-FFF2-40B4-BE49-F238E27FC236}">
                <a16:creationId xmlns:a16="http://schemas.microsoft.com/office/drawing/2014/main" id="{61F1EF17-07A3-9599-C113-20C68BCAA4AE}"/>
              </a:ext>
            </a:extLst>
          </p:cNvPr>
          <p:cNvGrpSpPr>
            <a:grpSpLocks/>
          </p:cNvGrpSpPr>
          <p:nvPr/>
        </p:nvGrpSpPr>
        <p:grpSpPr bwMode="auto">
          <a:xfrm>
            <a:off x="3340138" y="3205895"/>
            <a:ext cx="501808" cy="233326"/>
            <a:chOff x="3600" y="219"/>
            <a:chExt cx="360" cy="175"/>
          </a:xfrm>
        </p:grpSpPr>
        <p:sp>
          <p:nvSpPr>
            <p:cNvPr id="63684" name="Oval 22">
              <a:extLst>
                <a:ext uri="{FF2B5EF4-FFF2-40B4-BE49-F238E27FC236}">
                  <a16:creationId xmlns:a16="http://schemas.microsoft.com/office/drawing/2014/main" id="{83CA91F3-064F-9316-4F7D-DCCE19CF0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85" name="Line 23">
              <a:extLst>
                <a:ext uri="{FF2B5EF4-FFF2-40B4-BE49-F238E27FC236}">
                  <a16:creationId xmlns:a16="http://schemas.microsoft.com/office/drawing/2014/main" id="{F9C0198A-4C01-4730-7B8F-2BA0F13919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86" name="Line 24">
              <a:extLst>
                <a:ext uri="{FF2B5EF4-FFF2-40B4-BE49-F238E27FC236}">
                  <a16:creationId xmlns:a16="http://schemas.microsoft.com/office/drawing/2014/main" id="{BA4552F4-508D-0F01-1D37-66A472179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87" name="Rectangle 25">
              <a:extLst>
                <a:ext uri="{FF2B5EF4-FFF2-40B4-BE49-F238E27FC236}">
                  <a16:creationId xmlns:a16="http://schemas.microsoft.com/office/drawing/2014/main" id="{D0A002FF-4BAD-FA0B-FE54-C5CEC60C8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688" name="Oval 26">
              <a:extLst>
                <a:ext uri="{FF2B5EF4-FFF2-40B4-BE49-F238E27FC236}">
                  <a16:creationId xmlns:a16="http://schemas.microsoft.com/office/drawing/2014/main" id="{EDC8AE02-0643-58DF-B7EF-2E41020E9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5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689" name="Group 27">
              <a:extLst>
                <a:ext uri="{FF2B5EF4-FFF2-40B4-BE49-F238E27FC236}">
                  <a16:creationId xmlns:a16="http://schemas.microsoft.com/office/drawing/2014/main" id="{DBF8487B-9D02-AC02-2F1A-E1B9DB53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94" name="Line 28">
                <a:extLst>
                  <a:ext uri="{FF2B5EF4-FFF2-40B4-BE49-F238E27FC236}">
                    <a16:creationId xmlns:a16="http://schemas.microsoft.com/office/drawing/2014/main" id="{2198E05C-AD7E-E8E3-9487-4E710B3868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5" name="Line 29">
                <a:extLst>
                  <a:ext uri="{FF2B5EF4-FFF2-40B4-BE49-F238E27FC236}">
                    <a16:creationId xmlns:a16="http://schemas.microsoft.com/office/drawing/2014/main" id="{243BCCBA-41D5-2B3D-5137-71DF626BE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6" name="Line 30">
                <a:extLst>
                  <a:ext uri="{FF2B5EF4-FFF2-40B4-BE49-F238E27FC236}">
                    <a16:creationId xmlns:a16="http://schemas.microsoft.com/office/drawing/2014/main" id="{EEAAA901-76FF-3E2C-F543-54A46DA36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90" name="Group 31">
              <a:extLst>
                <a:ext uri="{FF2B5EF4-FFF2-40B4-BE49-F238E27FC236}">
                  <a16:creationId xmlns:a16="http://schemas.microsoft.com/office/drawing/2014/main" id="{EE713414-5810-8F31-FC78-DDC8AE291CA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91" name="Line 32">
                <a:extLst>
                  <a:ext uri="{FF2B5EF4-FFF2-40B4-BE49-F238E27FC236}">
                    <a16:creationId xmlns:a16="http://schemas.microsoft.com/office/drawing/2014/main" id="{63A8C81E-4EBC-6B5F-DE57-B95523E0A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2" name="Line 33">
                <a:extLst>
                  <a:ext uri="{FF2B5EF4-FFF2-40B4-BE49-F238E27FC236}">
                    <a16:creationId xmlns:a16="http://schemas.microsoft.com/office/drawing/2014/main" id="{3A1D6989-2121-D6E1-CEF5-E3C550821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3" name="Line 34">
                <a:extLst>
                  <a:ext uri="{FF2B5EF4-FFF2-40B4-BE49-F238E27FC236}">
                    <a16:creationId xmlns:a16="http://schemas.microsoft.com/office/drawing/2014/main" id="{0E3ED0F2-C45B-45B8-0A35-B9CBA91F7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64" name="Group 35">
            <a:extLst>
              <a:ext uri="{FF2B5EF4-FFF2-40B4-BE49-F238E27FC236}">
                <a16:creationId xmlns:a16="http://schemas.microsoft.com/office/drawing/2014/main" id="{ED735B05-5D53-3873-5C02-D18C500E19AC}"/>
              </a:ext>
            </a:extLst>
          </p:cNvPr>
          <p:cNvGrpSpPr>
            <a:grpSpLocks/>
          </p:cNvGrpSpPr>
          <p:nvPr/>
        </p:nvGrpSpPr>
        <p:grpSpPr bwMode="auto">
          <a:xfrm>
            <a:off x="4015038" y="2263068"/>
            <a:ext cx="501808" cy="233326"/>
            <a:chOff x="3600" y="219"/>
            <a:chExt cx="360" cy="175"/>
          </a:xfrm>
        </p:grpSpPr>
        <p:sp>
          <p:nvSpPr>
            <p:cNvPr id="63671" name="Oval 36">
              <a:extLst>
                <a:ext uri="{FF2B5EF4-FFF2-40B4-BE49-F238E27FC236}">
                  <a16:creationId xmlns:a16="http://schemas.microsoft.com/office/drawing/2014/main" id="{9E8395E3-771C-B8B4-3E2C-C99707AAD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72" name="Line 37">
              <a:extLst>
                <a:ext uri="{FF2B5EF4-FFF2-40B4-BE49-F238E27FC236}">
                  <a16:creationId xmlns:a16="http://schemas.microsoft.com/office/drawing/2014/main" id="{0F850AB4-F329-584D-5B01-65C62E238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73" name="Line 38">
              <a:extLst>
                <a:ext uri="{FF2B5EF4-FFF2-40B4-BE49-F238E27FC236}">
                  <a16:creationId xmlns:a16="http://schemas.microsoft.com/office/drawing/2014/main" id="{ED4DDAA3-C792-2968-4704-524A78774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74" name="Rectangle 39">
              <a:extLst>
                <a:ext uri="{FF2B5EF4-FFF2-40B4-BE49-F238E27FC236}">
                  <a16:creationId xmlns:a16="http://schemas.microsoft.com/office/drawing/2014/main" id="{DAF7F50B-EDDE-5AF4-5F6F-C0A05A708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675" name="Oval 40">
              <a:extLst>
                <a:ext uri="{FF2B5EF4-FFF2-40B4-BE49-F238E27FC236}">
                  <a16:creationId xmlns:a16="http://schemas.microsoft.com/office/drawing/2014/main" id="{C99F498E-1811-C485-3B1D-78248EBE1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5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676" name="Group 41">
              <a:extLst>
                <a:ext uri="{FF2B5EF4-FFF2-40B4-BE49-F238E27FC236}">
                  <a16:creationId xmlns:a16="http://schemas.microsoft.com/office/drawing/2014/main" id="{64368414-C0BD-C557-BEEF-5F0424851E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81" name="Line 42">
                <a:extLst>
                  <a:ext uri="{FF2B5EF4-FFF2-40B4-BE49-F238E27FC236}">
                    <a16:creationId xmlns:a16="http://schemas.microsoft.com/office/drawing/2014/main" id="{A82D3ED5-5341-6D73-EA1D-D5CB81F50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2" name="Line 43">
                <a:extLst>
                  <a:ext uri="{FF2B5EF4-FFF2-40B4-BE49-F238E27FC236}">
                    <a16:creationId xmlns:a16="http://schemas.microsoft.com/office/drawing/2014/main" id="{9DD4DC6B-4DDF-44E6-A11E-89440C625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3" name="Line 44">
                <a:extLst>
                  <a:ext uri="{FF2B5EF4-FFF2-40B4-BE49-F238E27FC236}">
                    <a16:creationId xmlns:a16="http://schemas.microsoft.com/office/drawing/2014/main" id="{5A1B488A-A554-7AB2-F50E-61F5643F1F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77" name="Group 45">
              <a:extLst>
                <a:ext uri="{FF2B5EF4-FFF2-40B4-BE49-F238E27FC236}">
                  <a16:creationId xmlns:a16="http://schemas.microsoft.com/office/drawing/2014/main" id="{4B0FF70D-E6B8-5B85-C31A-D1594831EC9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78" name="Line 46">
                <a:extLst>
                  <a:ext uri="{FF2B5EF4-FFF2-40B4-BE49-F238E27FC236}">
                    <a16:creationId xmlns:a16="http://schemas.microsoft.com/office/drawing/2014/main" id="{C7C1D099-27CA-BD7F-94AE-45C996273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9" name="Line 47">
                <a:extLst>
                  <a:ext uri="{FF2B5EF4-FFF2-40B4-BE49-F238E27FC236}">
                    <a16:creationId xmlns:a16="http://schemas.microsoft.com/office/drawing/2014/main" id="{C41D748C-DB43-6C81-0292-CA6FEA4EB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0" name="Line 48">
                <a:extLst>
                  <a:ext uri="{FF2B5EF4-FFF2-40B4-BE49-F238E27FC236}">
                    <a16:creationId xmlns:a16="http://schemas.microsoft.com/office/drawing/2014/main" id="{081EE534-2EDD-851C-5754-1D354CA5B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65" name="Group 49">
            <a:extLst>
              <a:ext uri="{FF2B5EF4-FFF2-40B4-BE49-F238E27FC236}">
                <a16:creationId xmlns:a16="http://schemas.microsoft.com/office/drawing/2014/main" id="{FE862977-EB32-11C9-5AE0-BF23871C5261}"/>
              </a:ext>
            </a:extLst>
          </p:cNvPr>
          <p:cNvGrpSpPr>
            <a:grpSpLocks/>
          </p:cNvGrpSpPr>
          <p:nvPr/>
        </p:nvGrpSpPr>
        <p:grpSpPr bwMode="auto">
          <a:xfrm>
            <a:off x="3937226" y="2928127"/>
            <a:ext cx="500220" cy="233326"/>
            <a:chOff x="3600" y="219"/>
            <a:chExt cx="360" cy="175"/>
          </a:xfrm>
        </p:grpSpPr>
        <p:sp>
          <p:nvSpPr>
            <p:cNvPr id="63658" name="Oval 50">
              <a:extLst>
                <a:ext uri="{FF2B5EF4-FFF2-40B4-BE49-F238E27FC236}">
                  <a16:creationId xmlns:a16="http://schemas.microsoft.com/office/drawing/2014/main" id="{2F3A7080-E5F6-C8A0-4E9D-E3FC44877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59" name="Line 51">
              <a:extLst>
                <a:ext uri="{FF2B5EF4-FFF2-40B4-BE49-F238E27FC236}">
                  <a16:creationId xmlns:a16="http://schemas.microsoft.com/office/drawing/2014/main" id="{09A427EE-6FEC-9239-A876-B5F103360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60" name="Line 52">
              <a:extLst>
                <a:ext uri="{FF2B5EF4-FFF2-40B4-BE49-F238E27FC236}">
                  <a16:creationId xmlns:a16="http://schemas.microsoft.com/office/drawing/2014/main" id="{C903F997-A90A-DDEB-6F94-27576E26E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61" name="Rectangle 53">
              <a:extLst>
                <a:ext uri="{FF2B5EF4-FFF2-40B4-BE49-F238E27FC236}">
                  <a16:creationId xmlns:a16="http://schemas.microsoft.com/office/drawing/2014/main" id="{CA54F74F-93F5-68ED-E8C5-171120CB6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662" name="Oval 54">
              <a:extLst>
                <a:ext uri="{FF2B5EF4-FFF2-40B4-BE49-F238E27FC236}">
                  <a16:creationId xmlns:a16="http://schemas.microsoft.com/office/drawing/2014/main" id="{3FF6A1AB-5B2A-D014-43A7-63904F45B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6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663" name="Group 55">
              <a:extLst>
                <a:ext uri="{FF2B5EF4-FFF2-40B4-BE49-F238E27FC236}">
                  <a16:creationId xmlns:a16="http://schemas.microsoft.com/office/drawing/2014/main" id="{914B3030-490E-3536-F293-2384D655BD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68" name="Line 56">
                <a:extLst>
                  <a:ext uri="{FF2B5EF4-FFF2-40B4-BE49-F238E27FC236}">
                    <a16:creationId xmlns:a16="http://schemas.microsoft.com/office/drawing/2014/main" id="{168D16FB-C35A-15D6-6F1C-4FC2BC337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9" name="Line 57">
                <a:extLst>
                  <a:ext uri="{FF2B5EF4-FFF2-40B4-BE49-F238E27FC236}">
                    <a16:creationId xmlns:a16="http://schemas.microsoft.com/office/drawing/2014/main" id="{0D9AF853-3679-823C-0044-977778BE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0" name="Line 58">
                <a:extLst>
                  <a:ext uri="{FF2B5EF4-FFF2-40B4-BE49-F238E27FC236}">
                    <a16:creationId xmlns:a16="http://schemas.microsoft.com/office/drawing/2014/main" id="{26680556-ED0F-8001-5985-09871A6C1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64" name="Group 59">
              <a:extLst>
                <a:ext uri="{FF2B5EF4-FFF2-40B4-BE49-F238E27FC236}">
                  <a16:creationId xmlns:a16="http://schemas.microsoft.com/office/drawing/2014/main" id="{EECD6D8A-71CF-4258-7FF3-8DFB81A1C74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65" name="Line 60">
                <a:extLst>
                  <a:ext uri="{FF2B5EF4-FFF2-40B4-BE49-F238E27FC236}">
                    <a16:creationId xmlns:a16="http://schemas.microsoft.com/office/drawing/2014/main" id="{C688C105-A802-6DE9-B403-50BB043A0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6" name="Line 61">
                <a:extLst>
                  <a:ext uri="{FF2B5EF4-FFF2-40B4-BE49-F238E27FC236}">
                    <a16:creationId xmlns:a16="http://schemas.microsoft.com/office/drawing/2014/main" id="{F5957A1B-6C1C-2A5B-6869-4CEC9904A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7" name="Line 62">
                <a:extLst>
                  <a:ext uri="{FF2B5EF4-FFF2-40B4-BE49-F238E27FC236}">
                    <a16:creationId xmlns:a16="http://schemas.microsoft.com/office/drawing/2014/main" id="{46070469-D543-C8F1-EAAA-057F5A029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66" name="Group 63">
            <a:extLst>
              <a:ext uri="{FF2B5EF4-FFF2-40B4-BE49-F238E27FC236}">
                <a16:creationId xmlns:a16="http://schemas.microsoft.com/office/drawing/2014/main" id="{FE5987FE-CA3F-28BC-6AC0-7828510424C7}"/>
              </a:ext>
            </a:extLst>
          </p:cNvPr>
          <p:cNvGrpSpPr>
            <a:grpSpLocks/>
          </p:cNvGrpSpPr>
          <p:nvPr/>
        </p:nvGrpSpPr>
        <p:grpSpPr bwMode="auto">
          <a:xfrm>
            <a:off x="4572425" y="3224942"/>
            <a:ext cx="501808" cy="233326"/>
            <a:chOff x="3600" y="219"/>
            <a:chExt cx="360" cy="175"/>
          </a:xfrm>
        </p:grpSpPr>
        <p:sp>
          <p:nvSpPr>
            <p:cNvPr id="63645" name="Oval 64">
              <a:extLst>
                <a:ext uri="{FF2B5EF4-FFF2-40B4-BE49-F238E27FC236}">
                  <a16:creationId xmlns:a16="http://schemas.microsoft.com/office/drawing/2014/main" id="{85CEBC8E-4799-F9D2-224E-8E20713A2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46" name="Line 65">
              <a:extLst>
                <a:ext uri="{FF2B5EF4-FFF2-40B4-BE49-F238E27FC236}">
                  <a16:creationId xmlns:a16="http://schemas.microsoft.com/office/drawing/2014/main" id="{889D7918-9658-D616-0FD1-4F3BBA49E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47" name="Line 66">
              <a:extLst>
                <a:ext uri="{FF2B5EF4-FFF2-40B4-BE49-F238E27FC236}">
                  <a16:creationId xmlns:a16="http://schemas.microsoft.com/office/drawing/2014/main" id="{FB99B1E7-3C87-B8B5-C28E-8E5D487DEF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48" name="Rectangle 67">
              <a:extLst>
                <a:ext uri="{FF2B5EF4-FFF2-40B4-BE49-F238E27FC236}">
                  <a16:creationId xmlns:a16="http://schemas.microsoft.com/office/drawing/2014/main" id="{A206419B-8AD8-5698-DA5A-5FC0EF5E3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649" name="Oval 68">
              <a:extLst>
                <a:ext uri="{FF2B5EF4-FFF2-40B4-BE49-F238E27FC236}">
                  <a16:creationId xmlns:a16="http://schemas.microsoft.com/office/drawing/2014/main" id="{956BC1F9-EB84-FDC6-4A11-63ECC9106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5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650" name="Group 69">
              <a:extLst>
                <a:ext uri="{FF2B5EF4-FFF2-40B4-BE49-F238E27FC236}">
                  <a16:creationId xmlns:a16="http://schemas.microsoft.com/office/drawing/2014/main" id="{934A33A7-B00E-FFD6-14B3-E0E43283B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55" name="Line 70">
                <a:extLst>
                  <a:ext uri="{FF2B5EF4-FFF2-40B4-BE49-F238E27FC236}">
                    <a16:creationId xmlns:a16="http://schemas.microsoft.com/office/drawing/2014/main" id="{AE04833B-0F74-C622-7A15-D8F0F1E96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6" name="Line 71">
                <a:extLst>
                  <a:ext uri="{FF2B5EF4-FFF2-40B4-BE49-F238E27FC236}">
                    <a16:creationId xmlns:a16="http://schemas.microsoft.com/office/drawing/2014/main" id="{44BD2F1F-DB57-53FF-0F26-DC43699C20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7" name="Line 72">
                <a:extLst>
                  <a:ext uri="{FF2B5EF4-FFF2-40B4-BE49-F238E27FC236}">
                    <a16:creationId xmlns:a16="http://schemas.microsoft.com/office/drawing/2014/main" id="{7AFBF45B-746E-A087-0B0E-B948356F3F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51" name="Group 73">
              <a:extLst>
                <a:ext uri="{FF2B5EF4-FFF2-40B4-BE49-F238E27FC236}">
                  <a16:creationId xmlns:a16="http://schemas.microsoft.com/office/drawing/2014/main" id="{331DC12B-3668-8DBF-9694-A8D09A5EF66F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52" name="Line 74">
                <a:extLst>
                  <a:ext uri="{FF2B5EF4-FFF2-40B4-BE49-F238E27FC236}">
                    <a16:creationId xmlns:a16="http://schemas.microsoft.com/office/drawing/2014/main" id="{6896ABFF-4D80-3FDF-8FE8-5788A614E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3" name="Line 75">
                <a:extLst>
                  <a:ext uri="{FF2B5EF4-FFF2-40B4-BE49-F238E27FC236}">
                    <a16:creationId xmlns:a16="http://schemas.microsoft.com/office/drawing/2014/main" id="{1C526065-7006-6A92-F132-8C679A432A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4" name="Line 76">
                <a:extLst>
                  <a:ext uri="{FF2B5EF4-FFF2-40B4-BE49-F238E27FC236}">
                    <a16:creationId xmlns:a16="http://schemas.microsoft.com/office/drawing/2014/main" id="{01F02B83-D8E3-D84F-2694-14CDDF89F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67" name="Group 77">
            <a:extLst>
              <a:ext uri="{FF2B5EF4-FFF2-40B4-BE49-F238E27FC236}">
                <a16:creationId xmlns:a16="http://schemas.microsoft.com/office/drawing/2014/main" id="{8EC52B38-BCEF-69E0-510D-453EDD0EC4D9}"/>
              </a:ext>
            </a:extLst>
          </p:cNvPr>
          <p:cNvGrpSpPr>
            <a:grpSpLocks/>
          </p:cNvGrpSpPr>
          <p:nvPr/>
        </p:nvGrpSpPr>
        <p:grpSpPr bwMode="auto">
          <a:xfrm>
            <a:off x="5017065" y="2569408"/>
            <a:ext cx="501808" cy="233326"/>
            <a:chOff x="3600" y="219"/>
            <a:chExt cx="360" cy="175"/>
          </a:xfrm>
        </p:grpSpPr>
        <p:sp>
          <p:nvSpPr>
            <p:cNvPr id="63632" name="Oval 78">
              <a:extLst>
                <a:ext uri="{FF2B5EF4-FFF2-40B4-BE49-F238E27FC236}">
                  <a16:creationId xmlns:a16="http://schemas.microsoft.com/office/drawing/2014/main" id="{3931FCE9-E843-F5BC-1FF5-9683A4EF2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98"/>
              <a:ext cx="355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633" name="Line 79">
              <a:extLst>
                <a:ext uri="{FF2B5EF4-FFF2-40B4-BE49-F238E27FC236}">
                  <a16:creationId xmlns:a16="http://schemas.microsoft.com/office/drawing/2014/main" id="{E8663659-16AB-5172-6CF5-48C2EB4AA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5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34" name="Line 80">
              <a:extLst>
                <a:ext uri="{FF2B5EF4-FFF2-40B4-BE49-F238E27FC236}">
                  <a16:creationId xmlns:a16="http://schemas.microsoft.com/office/drawing/2014/main" id="{F4647E8B-5017-3150-1F32-2DB415EA6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35" name="Rectangle 81">
              <a:extLst>
                <a:ext uri="{FF2B5EF4-FFF2-40B4-BE49-F238E27FC236}">
                  <a16:creationId xmlns:a16="http://schemas.microsoft.com/office/drawing/2014/main" id="{DEDEF9DB-BA7F-E591-6E71-A15FA5B65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5" y="289"/>
              <a:ext cx="352" cy="5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63636" name="Oval 82">
              <a:extLst>
                <a:ext uri="{FF2B5EF4-FFF2-40B4-BE49-F238E27FC236}">
                  <a16:creationId xmlns:a16="http://schemas.microsoft.com/office/drawing/2014/main" id="{65FFFEB5-9D49-887E-4F48-0E74DA350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5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63637" name="Group 83">
              <a:extLst>
                <a:ext uri="{FF2B5EF4-FFF2-40B4-BE49-F238E27FC236}">
                  <a16:creationId xmlns:a16="http://schemas.microsoft.com/office/drawing/2014/main" id="{5E6A63B5-7077-85C0-58E2-1C018D0D31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42" name="Line 84">
                <a:extLst>
                  <a:ext uri="{FF2B5EF4-FFF2-40B4-BE49-F238E27FC236}">
                    <a16:creationId xmlns:a16="http://schemas.microsoft.com/office/drawing/2014/main" id="{D7C673D5-1AF4-9247-FA19-6647B57BD7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3" name="Line 85">
                <a:extLst>
                  <a:ext uri="{FF2B5EF4-FFF2-40B4-BE49-F238E27FC236}">
                    <a16:creationId xmlns:a16="http://schemas.microsoft.com/office/drawing/2014/main" id="{105CDE07-CBA9-B172-F21D-DA95D2B00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2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4" name="Line 86">
                <a:extLst>
                  <a:ext uri="{FF2B5EF4-FFF2-40B4-BE49-F238E27FC236}">
                    <a16:creationId xmlns:a16="http://schemas.microsoft.com/office/drawing/2014/main" id="{C451AD6F-392F-6FC5-37B9-370FA835E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38" name="Group 87">
              <a:extLst>
                <a:ext uri="{FF2B5EF4-FFF2-40B4-BE49-F238E27FC236}">
                  <a16:creationId xmlns:a16="http://schemas.microsoft.com/office/drawing/2014/main" id="{8C021E7A-E8A6-934A-CDD4-9FC7491F22F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39" name="Line 88">
                <a:extLst>
                  <a:ext uri="{FF2B5EF4-FFF2-40B4-BE49-F238E27FC236}">
                    <a16:creationId xmlns:a16="http://schemas.microsoft.com/office/drawing/2014/main" id="{CDF4D19A-6FBA-CD1D-3BFF-6B4FAC07A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6"/>
                <a:ext cx="50" cy="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0" name="Line 89">
                <a:extLst>
                  <a:ext uri="{FF2B5EF4-FFF2-40B4-BE49-F238E27FC236}">
                    <a16:creationId xmlns:a16="http://schemas.microsoft.com/office/drawing/2014/main" id="{D9AAF827-8334-5A00-E0F2-9E1DEBE2E8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1" name="Line 90">
                <a:extLst>
                  <a:ext uri="{FF2B5EF4-FFF2-40B4-BE49-F238E27FC236}">
                    <a16:creationId xmlns:a16="http://schemas.microsoft.com/office/drawing/2014/main" id="{72BF01DC-1A22-1610-6C6A-D5A5E7E5DF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49"/>
                <a:ext cx="52" cy="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3568" name="Freeform 91">
            <a:extLst>
              <a:ext uri="{FF2B5EF4-FFF2-40B4-BE49-F238E27FC236}">
                <a16:creationId xmlns:a16="http://schemas.microsoft.com/office/drawing/2014/main" id="{F9DCDA9B-D18A-8A5F-DC1D-EA31DBDA1CC5}"/>
              </a:ext>
            </a:extLst>
          </p:cNvPr>
          <p:cNvSpPr>
            <a:spLocks/>
          </p:cNvSpPr>
          <p:nvPr/>
        </p:nvSpPr>
        <p:spPr bwMode="auto">
          <a:xfrm>
            <a:off x="4523198" y="2386874"/>
            <a:ext cx="504984" cy="307927"/>
          </a:xfrm>
          <a:custGeom>
            <a:avLst/>
            <a:gdLst>
              <a:gd name="T0" fmla="*/ 0 w 318"/>
              <a:gd name="T1" fmla="*/ 0 h 194"/>
              <a:gd name="T2" fmla="*/ 2147483647 w 318"/>
              <a:gd name="T3" fmla="*/ 2147483647 h 194"/>
              <a:gd name="T4" fmla="*/ 0 60000 65536"/>
              <a:gd name="T5" fmla="*/ 0 60000 65536"/>
              <a:gd name="T6" fmla="*/ 0 w 318"/>
              <a:gd name="T7" fmla="*/ 0 h 194"/>
              <a:gd name="T8" fmla="*/ 318 w 318"/>
              <a:gd name="T9" fmla="*/ 194 h 1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8" h="194">
                <a:moveTo>
                  <a:pt x="0" y="0"/>
                </a:moveTo>
                <a:lnTo>
                  <a:pt x="318" y="19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69" name="Freeform 92">
            <a:extLst>
              <a:ext uri="{FF2B5EF4-FFF2-40B4-BE49-F238E27FC236}">
                <a16:creationId xmlns:a16="http://schemas.microsoft.com/office/drawing/2014/main" id="{F1372599-3BEC-B328-B9E6-436202755FA8}"/>
              </a:ext>
            </a:extLst>
          </p:cNvPr>
          <p:cNvSpPr>
            <a:spLocks/>
          </p:cNvSpPr>
          <p:nvPr/>
        </p:nvSpPr>
        <p:spPr bwMode="auto">
          <a:xfrm>
            <a:off x="3457650" y="2778925"/>
            <a:ext cx="481164" cy="238088"/>
          </a:xfrm>
          <a:custGeom>
            <a:avLst/>
            <a:gdLst>
              <a:gd name="T0" fmla="*/ 0 w 294"/>
              <a:gd name="T1" fmla="*/ 0 h 174"/>
              <a:gd name="T2" fmla="*/ 2147483647 w 294"/>
              <a:gd name="T3" fmla="*/ 2147483647 h 174"/>
              <a:gd name="T4" fmla="*/ 0 60000 65536"/>
              <a:gd name="T5" fmla="*/ 0 60000 65536"/>
              <a:gd name="T6" fmla="*/ 0 w 294"/>
              <a:gd name="T7" fmla="*/ 0 h 174"/>
              <a:gd name="T8" fmla="*/ 294 w 294"/>
              <a:gd name="T9" fmla="*/ 174 h 1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4" h="174">
                <a:moveTo>
                  <a:pt x="0" y="0"/>
                </a:moveTo>
                <a:lnTo>
                  <a:pt x="294" y="174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70" name="Freeform 93">
            <a:extLst>
              <a:ext uri="{FF2B5EF4-FFF2-40B4-BE49-F238E27FC236}">
                <a16:creationId xmlns:a16="http://schemas.microsoft.com/office/drawing/2014/main" id="{F9904B3E-8F31-D0EF-7C3A-E2E4F8248B65}"/>
              </a:ext>
            </a:extLst>
          </p:cNvPr>
          <p:cNvSpPr>
            <a:spLocks/>
          </p:cNvSpPr>
          <p:nvPr/>
        </p:nvSpPr>
        <p:spPr bwMode="auto">
          <a:xfrm>
            <a:off x="4405686" y="2755116"/>
            <a:ext cx="628848" cy="247611"/>
          </a:xfrm>
          <a:custGeom>
            <a:avLst/>
            <a:gdLst>
              <a:gd name="T0" fmla="*/ 0 w 378"/>
              <a:gd name="T1" fmla="*/ 2147483647 h 174"/>
              <a:gd name="T2" fmla="*/ 2147483647 w 378"/>
              <a:gd name="T3" fmla="*/ 0 h 174"/>
              <a:gd name="T4" fmla="*/ 0 60000 65536"/>
              <a:gd name="T5" fmla="*/ 0 60000 65536"/>
              <a:gd name="T6" fmla="*/ 0 w 378"/>
              <a:gd name="T7" fmla="*/ 0 h 174"/>
              <a:gd name="T8" fmla="*/ 378 w 378"/>
              <a:gd name="T9" fmla="*/ 174 h 1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8" h="174">
                <a:moveTo>
                  <a:pt x="0" y="174"/>
                </a:moveTo>
                <a:lnTo>
                  <a:pt x="37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71" name="Freeform 94">
            <a:extLst>
              <a:ext uri="{FF2B5EF4-FFF2-40B4-BE49-F238E27FC236}">
                <a16:creationId xmlns:a16="http://schemas.microsoft.com/office/drawing/2014/main" id="{FD695337-D76B-80BB-09B9-AB94A589577B}"/>
              </a:ext>
            </a:extLst>
          </p:cNvPr>
          <p:cNvSpPr>
            <a:spLocks/>
          </p:cNvSpPr>
          <p:nvPr/>
        </p:nvSpPr>
        <p:spPr bwMode="auto">
          <a:xfrm>
            <a:off x="5072646" y="2809083"/>
            <a:ext cx="206440" cy="507920"/>
          </a:xfrm>
          <a:custGeom>
            <a:avLst/>
            <a:gdLst>
              <a:gd name="T0" fmla="*/ 0 w 118"/>
              <a:gd name="T1" fmla="*/ 2147483647 h 500"/>
              <a:gd name="T2" fmla="*/ 2147483647 w 118"/>
              <a:gd name="T3" fmla="*/ 0 h 500"/>
              <a:gd name="T4" fmla="*/ 0 60000 65536"/>
              <a:gd name="T5" fmla="*/ 0 60000 65536"/>
              <a:gd name="T6" fmla="*/ 0 w 118"/>
              <a:gd name="T7" fmla="*/ 0 h 500"/>
              <a:gd name="T8" fmla="*/ 118 w 118"/>
              <a:gd name="T9" fmla="*/ 500 h 5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8" h="500">
                <a:moveTo>
                  <a:pt x="0" y="500"/>
                </a:moveTo>
                <a:lnTo>
                  <a:pt x="11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73" name="Freeform 96">
            <a:extLst>
              <a:ext uri="{FF2B5EF4-FFF2-40B4-BE49-F238E27FC236}">
                <a16:creationId xmlns:a16="http://schemas.microsoft.com/office/drawing/2014/main" id="{BF7EED56-03B0-BF6E-CADB-078E591455F9}"/>
              </a:ext>
            </a:extLst>
          </p:cNvPr>
          <p:cNvSpPr>
            <a:spLocks/>
          </p:cNvSpPr>
          <p:nvPr/>
        </p:nvSpPr>
        <p:spPr bwMode="auto">
          <a:xfrm>
            <a:off x="3300438" y="2802734"/>
            <a:ext cx="193736" cy="425383"/>
          </a:xfrm>
          <a:custGeom>
            <a:avLst/>
            <a:gdLst>
              <a:gd name="T0" fmla="*/ 2147483647 w 176"/>
              <a:gd name="T1" fmla="*/ 2147483647 h 412"/>
              <a:gd name="T2" fmla="*/ 2147483647 w 176"/>
              <a:gd name="T3" fmla="*/ 2147483647 h 412"/>
              <a:gd name="T4" fmla="*/ 0 w 176"/>
              <a:gd name="T5" fmla="*/ 0 h 412"/>
              <a:gd name="T6" fmla="*/ 0 60000 65536"/>
              <a:gd name="T7" fmla="*/ 0 60000 65536"/>
              <a:gd name="T8" fmla="*/ 0 60000 65536"/>
              <a:gd name="T9" fmla="*/ 0 w 176"/>
              <a:gd name="T10" fmla="*/ 0 h 412"/>
              <a:gd name="T11" fmla="*/ 176 w 176"/>
              <a:gd name="T12" fmla="*/ 412 h 4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" h="412">
                <a:moveTo>
                  <a:pt x="162" y="408"/>
                </a:moveTo>
                <a:lnTo>
                  <a:pt x="176" y="41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74" name="Text Box 100">
            <a:extLst>
              <a:ext uri="{FF2B5EF4-FFF2-40B4-BE49-F238E27FC236}">
                <a16:creationId xmlns:a16="http://schemas.microsoft.com/office/drawing/2014/main" id="{E2C28DF5-E68D-C51C-4A25-4F71D0F3F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005" y="2312243"/>
            <a:ext cx="311165" cy="36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63575" name="Text Box 101">
            <a:extLst>
              <a:ext uri="{FF2B5EF4-FFF2-40B4-BE49-F238E27FC236}">
                <a16:creationId xmlns:a16="http://schemas.microsoft.com/office/drawing/2014/main" id="{7EA8363A-0523-9A85-224F-FA453EF5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089" y="2726501"/>
            <a:ext cx="296876" cy="3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3576" name="Text Box 102">
            <a:extLst>
              <a:ext uri="{FF2B5EF4-FFF2-40B4-BE49-F238E27FC236}">
                <a16:creationId xmlns:a16="http://schemas.microsoft.com/office/drawing/2014/main" id="{644F4CAB-7D4B-2B76-1E99-47A212B13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252" y="2799512"/>
            <a:ext cx="296876" cy="3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</a:rPr>
              <a:t>3</a:t>
            </a:r>
          </a:p>
        </p:txBody>
      </p:sp>
      <p:grpSp>
        <p:nvGrpSpPr>
          <p:cNvPr id="63500" name="Group 347">
            <a:extLst>
              <a:ext uri="{FF2B5EF4-FFF2-40B4-BE49-F238E27FC236}">
                <a16:creationId xmlns:a16="http://schemas.microsoft.com/office/drawing/2014/main" id="{B9FAC40E-95BD-7E8D-042F-B0D67434345E}"/>
              </a:ext>
            </a:extLst>
          </p:cNvPr>
          <p:cNvGrpSpPr>
            <a:grpSpLocks/>
          </p:cNvGrpSpPr>
          <p:nvPr/>
        </p:nvGrpSpPr>
        <p:grpSpPr bwMode="auto">
          <a:xfrm>
            <a:off x="3937226" y="2920498"/>
            <a:ext cx="523875" cy="261938"/>
            <a:chOff x="1871277" y="1576300"/>
            <a:chExt cx="1128371" cy="437861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796F7C61-FDD6-A701-8DC4-59CEC938C698}"/>
                </a:ext>
              </a:extLst>
            </p:cNvPr>
            <p:cNvSpPr/>
            <p:nvPr/>
          </p:nvSpPr>
          <p:spPr bwMode="auto">
            <a:xfrm flipV="1">
              <a:off x="1874697" y="1695717"/>
              <a:ext cx="11249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482DEBF-783B-1638-B5D2-718103C7A991}"/>
                </a:ext>
              </a:extLst>
            </p:cNvPr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4926AD4-465B-7A0F-A129-391B059DDFA8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5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EB1A9675-E55D-75EF-008D-C573A97ACE59}"/>
                </a:ext>
              </a:extLst>
            </p:cNvPr>
            <p:cNvSpPr/>
            <p:nvPr/>
          </p:nvSpPr>
          <p:spPr bwMode="auto">
            <a:xfrm>
              <a:off x="2158499" y="1674488"/>
              <a:ext cx="550509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238FD976-F236-B8FE-EA73-2F475B9F6D4A}"/>
                </a:ext>
              </a:extLst>
            </p:cNvPr>
            <p:cNvSpPr/>
            <p:nvPr/>
          </p:nvSpPr>
          <p:spPr bwMode="auto">
            <a:xfrm>
              <a:off x="2103790" y="1632028"/>
              <a:ext cx="659927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F4D118E3-02E2-9A12-75F5-4D7AAA7408D9}"/>
                </a:ext>
              </a:extLst>
            </p:cNvPr>
            <p:cNvSpPr/>
            <p:nvPr/>
          </p:nvSpPr>
          <p:spPr bwMode="auto">
            <a:xfrm>
              <a:off x="2538043" y="1727562"/>
              <a:ext cx="242770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E613FCF-2EFC-AB8A-7864-685DA450DB59}"/>
                </a:ext>
              </a:extLst>
            </p:cNvPr>
            <p:cNvSpPr/>
            <p:nvPr/>
          </p:nvSpPr>
          <p:spPr bwMode="auto">
            <a:xfrm>
              <a:off x="2090113" y="1730214"/>
              <a:ext cx="239351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F18A7647-598E-C05E-CB1E-AB140AC11A6F}"/>
                </a:ext>
              </a:extLst>
            </p:cNvPr>
            <p:cNvCxnSpPr>
              <a:endCxn id="179" idx="2"/>
            </p:cNvCxnSpPr>
            <p:nvPr/>
          </p:nvCxnSpPr>
          <p:spPr bwMode="auto">
            <a:xfrm flipH="1" flipV="1">
              <a:off x="1871277" y="1738176"/>
              <a:ext cx="3420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6B4CF6F-E276-DA53-069C-22464AB8D469}"/>
                </a:ext>
              </a:extLst>
            </p:cNvPr>
            <p:cNvCxnSpPr/>
            <p:nvPr/>
          </p:nvCxnSpPr>
          <p:spPr bwMode="auto">
            <a:xfrm flipH="1" flipV="1">
              <a:off x="2996230" y="1735522"/>
              <a:ext cx="3418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1" name="Group 347">
            <a:extLst>
              <a:ext uri="{FF2B5EF4-FFF2-40B4-BE49-F238E27FC236}">
                <a16:creationId xmlns:a16="http://schemas.microsoft.com/office/drawing/2014/main" id="{7155982A-8711-C42D-9F04-D96DB5132B7B}"/>
              </a:ext>
            </a:extLst>
          </p:cNvPr>
          <p:cNvGrpSpPr>
            <a:grpSpLocks/>
          </p:cNvGrpSpPr>
          <p:nvPr/>
        </p:nvGrpSpPr>
        <p:grpSpPr bwMode="auto">
          <a:xfrm>
            <a:off x="3319689" y="3184023"/>
            <a:ext cx="523875" cy="263525"/>
            <a:chOff x="1871277" y="1576300"/>
            <a:chExt cx="1128371" cy="437861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1960C2E-B3DE-90F0-9414-139878E47642}"/>
                </a:ext>
              </a:extLst>
            </p:cNvPr>
            <p:cNvSpPr/>
            <p:nvPr/>
          </p:nvSpPr>
          <p:spPr bwMode="auto">
            <a:xfrm flipV="1">
              <a:off x="1874695" y="1694998"/>
              <a:ext cx="1124953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854EC05-EFAF-9369-3033-D33A7BA13582}"/>
                </a:ext>
              </a:extLst>
            </p:cNvPr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A1D8E4F-A1FE-8BCB-D77A-71479BE651AB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51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24B0A8A8-F0C2-96CC-4B2E-20BAB17DBCD3}"/>
                </a:ext>
              </a:extLst>
            </p:cNvPr>
            <p:cNvSpPr/>
            <p:nvPr/>
          </p:nvSpPr>
          <p:spPr bwMode="auto">
            <a:xfrm>
              <a:off x="2158499" y="1673896"/>
              <a:ext cx="550507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80F5BD93-A286-8610-47D9-38AFFBDDCF73}"/>
                </a:ext>
              </a:extLst>
            </p:cNvPr>
            <p:cNvSpPr/>
            <p:nvPr/>
          </p:nvSpPr>
          <p:spPr bwMode="auto">
            <a:xfrm>
              <a:off x="2103790" y="1634330"/>
              <a:ext cx="659925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A408F9B6-F9F5-595B-55FE-1C471FCF6DE1}"/>
                </a:ext>
              </a:extLst>
            </p:cNvPr>
            <p:cNvSpPr/>
            <p:nvPr/>
          </p:nvSpPr>
          <p:spPr bwMode="auto">
            <a:xfrm>
              <a:off x="2538041" y="1726651"/>
              <a:ext cx="242772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2DB1DDC3-8C16-AC17-ECBC-211E01013068}"/>
                </a:ext>
              </a:extLst>
            </p:cNvPr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EDD37EB-FB6E-1A8E-2853-2679ED740C30}"/>
                </a:ext>
              </a:extLst>
            </p:cNvPr>
            <p:cNvCxnSpPr>
              <a:endCxn id="189" idx="2"/>
            </p:cNvCxnSpPr>
            <p:nvPr/>
          </p:nvCxnSpPr>
          <p:spPr bwMode="auto">
            <a:xfrm flipH="1" flipV="1">
              <a:off x="1871277" y="1737202"/>
              <a:ext cx="3418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2B9E0EC-108D-2632-7AD1-EF1167715BEB}"/>
                </a:ext>
              </a:extLst>
            </p:cNvPr>
            <p:cNvCxnSpPr/>
            <p:nvPr/>
          </p:nvCxnSpPr>
          <p:spPr bwMode="auto">
            <a:xfrm flipH="1" flipV="1">
              <a:off x="2996228" y="1734563"/>
              <a:ext cx="3420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2" name="Group 347">
            <a:extLst>
              <a:ext uri="{FF2B5EF4-FFF2-40B4-BE49-F238E27FC236}">
                <a16:creationId xmlns:a16="http://schemas.microsoft.com/office/drawing/2014/main" id="{A24A2E7C-8F82-8280-07E1-D0D5F1A7C80A}"/>
              </a:ext>
            </a:extLst>
          </p:cNvPr>
          <p:cNvGrpSpPr>
            <a:grpSpLocks/>
          </p:cNvGrpSpPr>
          <p:nvPr/>
        </p:nvGrpSpPr>
        <p:grpSpPr bwMode="auto">
          <a:xfrm>
            <a:off x="4561114" y="3207836"/>
            <a:ext cx="523875" cy="261937"/>
            <a:chOff x="1871277" y="1576300"/>
            <a:chExt cx="1128371" cy="437861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70C2B76-32AE-742A-6208-7CC10C7BE0C6}"/>
                </a:ext>
              </a:extLst>
            </p:cNvPr>
            <p:cNvSpPr/>
            <p:nvPr/>
          </p:nvSpPr>
          <p:spPr bwMode="auto">
            <a:xfrm flipV="1">
              <a:off x="1874695" y="1695716"/>
              <a:ext cx="1124953" cy="3184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B0FEABF-1E61-18AE-A021-A92701DB047E}"/>
                </a:ext>
              </a:extLst>
            </p:cNvPr>
            <p:cNvSpPr/>
            <p:nvPr/>
          </p:nvSpPr>
          <p:spPr bwMode="auto">
            <a:xfrm>
              <a:off x="1871277" y="1740830"/>
              <a:ext cx="1128371" cy="114109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ABEBE3F-16FE-D79D-47EE-7B5F2F8A3A7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51" cy="318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27FA333C-D31F-7B3F-1573-E8AD917A4D45}"/>
                </a:ext>
              </a:extLst>
            </p:cNvPr>
            <p:cNvSpPr/>
            <p:nvPr/>
          </p:nvSpPr>
          <p:spPr bwMode="auto">
            <a:xfrm>
              <a:off x="2158499" y="1674486"/>
              <a:ext cx="550507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8D313C6-959A-1355-FB7F-DA3B960C9DBF}"/>
                </a:ext>
              </a:extLst>
            </p:cNvPr>
            <p:cNvSpPr/>
            <p:nvPr/>
          </p:nvSpPr>
          <p:spPr bwMode="auto">
            <a:xfrm>
              <a:off x="2103790" y="1632027"/>
              <a:ext cx="659925" cy="11145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DCE8829-B8E6-4D4E-C72D-91CDCFB4332B}"/>
                </a:ext>
              </a:extLst>
            </p:cNvPr>
            <p:cNvSpPr/>
            <p:nvPr/>
          </p:nvSpPr>
          <p:spPr bwMode="auto">
            <a:xfrm>
              <a:off x="2538041" y="1727561"/>
              <a:ext cx="242772" cy="981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CD1873D4-A773-60FF-F783-72E587BC989B}"/>
                </a:ext>
              </a:extLst>
            </p:cNvPr>
            <p:cNvSpPr/>
            <p:nvPr/>
          </p:nvSpPr>
          <p:spPr bwMode="auto">
            <a:xfrm>
              <a:off x="2090113" y="1730215"/>
              <a:ext cx="239351" cy="981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AE50AF3-DA95-12DA-E898-B64F016248EF}"/>
                </a:ext>
              </a:extLst>
            </p:cNvPr>
            <p:cNvCxnSpPr>
              <a:endCxn id="199" idx="2"/>
            </p:cNvCxnSpPr>
            <p:nvPr/>
          </p:nvCxnSpPr>
          <p:spPr bwMode="auto">
            <a:xfrm flipH="1" flipV="1">
              <a:off x="1871277" y="1738175"/>
              <a:ext cx="3418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6F75A37-672B-C8F1-26A7-9512A90EA4C3}"/>
                </a:ext>
              </a:extLst>
            </p:cNvPr>
            <p:cNvCxnSpPr/>
            <p:nvPr/>
          </p:nvCxnSpPr>
          <p:spPr bwMode="auto">
            <a:xfrm flipH="1" flipV="1">
              <a:off x="2996228" y="1735522"/>
              <a:ext cx="3420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3" name="Group 347">
            <a:extLst>
              <a:ext uri="{FF2B5EF4-FFF2-40B4-BE49-F238E27FC236}">
                <a16:creationId xmlns:a16="http://schemas.microsoft.com/office/drawing/2014/main" id="{40794786-895A-5C23-4C81-7E7AED588CE5}"/>
              </a:ext>
            </a:extLst>
          </p:cNvPr>
          <p:cNvGrpSpPr>
            <a:grpSpLocks/>
          </p:cNvGrpSpPr>
          <p:nvPr/>
        </p:nvGrpSpPr>
        <p:grpSpPr bwMode="auto">
          <a:xfrm>
            <a:off x="5004026" y="2552198"/>
            <a:ext cx="522288" cy="263525"/>
            <a:chOff x="1871277" y="1576300"/>
            <a:chExt cx="1128371" cy="437861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8126E1A4-138D-F46A-A021-042B3F603C8B}"/>
                </a:ext>
              </a:extLst>
            </p:cNvPr>
            <p:cNvSpPr/>
            <p:nvPr/>
          </p:nvSpPr>
          <p:spPr bwMode="auto">
            <a:xfrm flipV="1">
              <a:off x="1874708" y="1694998"/>
              <a:ext cx="1124940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FA24B0A1-4B6C-49C9-E727-53096910F610}"/>
                </a:ext>
              </a:extLst>
            </p:cNvPr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3DD5D71-14DF-8EB0-C168-B2B1B654F9CC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40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01C4537F-E6DC-122F-C790-EC41D5ED115E}"/>
                </a:ext>
              </a:extLst>
            </p:cNvPr>
            <p:cNvSpPr/>
            <p:nvPr/>
          </p:nvSpPr>
          <p:spPr bwMode="auto">
            <a:xfrm>
              <a:off x="2159371" y="1673896"/>
              <a:ext cx="548751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0266DAC9-7F05-B6FC-BF99-4C52D2C9C05E}"/>
                </a:ext>
              </a:extLst>
            </p:cNvPr>
            <p:cNvSpPr/>
            <p:nvPr/>
          </p:nvSpPr>
          <p:spPr bwMode="auto">
            <a:xfrm>
              <a:off x="2101068" y="1634330"/>
              <a:ext cx="665361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97A65838-FBE8-FE53-722B-9BDE7959EA00}"/>
                </a:ext>
              </a:extLst>
            </p:cNvPr>
            <p:cNvSpPr/>
            <p:nvPr/>
          </p:nvSpPr>
          <p:spPr bwMode="auto">
            <a:xfrm>
              <a:off x="2536638" y="1726651"/>
              <a:ext cx="243509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202A39A5-640D-DE4E-4E02-60BCC55F4ED0}"/>
                </a:ext>
              </a:extLst>
            </p:cNvPr>
            <p:cNvSpPr/>
            <p:nvPr/>
          </p:nvSpPr>
          <p:spPr bwMode="auto">
            <a:xfrm>
              <a:off x="2090778" y="1729288"/>
              <a:ext cx="240079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4526382C-6CE3-B6BE-C623-517A823AC0F7}"/>
                </a:ext>
              </a:extLst>
            </p:cNvPr>
            <p:cNvCxnSpPr>
              <a:endCxn id="209" idx="2"/>
            </p:cNvCxnSpPr>
            <p:nvPr/>
          </p:nvCxnSpPr>
          <p:spPr bwMode="auto">
            <a:xfrm flipH="1" flipV="1">
              <a:off x="1871277" y="1737202"/>
              <a:ext cx="3431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E1779ECB-B334-3669-CE84-D6A9A8365428}"/>
                </a:ext>
              </a:extLst>
            </p:cNvPr>
            <p:cNvCxnSpPr/>
            <p:nvPr/>
          </p:nvCxnSpPr>
          <p:spPr bwMode="auto">
            <a:xfrm flipH="1" flipV="1">
              <a:off x="2996217" y="1734563"/>
              <a:ext cx="3431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4" name="Group 347">
            <a:extLst>
              <a:ext uri="{FF2B5EF4-FFF2-40B4-BE49-F238E27FC236}">
                <a16:creationId xmlns:a16="http://schemas.microsoft.com/office/drawing/2014/main" id="{53740FC8-5E3F-DE5E-163F-FFA1151C23A5}"/>
              </a:ext>
            </a:extLst>
          </p:cNvPr>
          <p:cNvGrpSpPr>
            <a:grpSpLocks/>
          </p:cNvGrpSpPr>
          <p:nvPr/>
        </p:nvGrpSpPr>
        <p:grpSpPr bwMode="auto">
          <a:xfrm>
            <a:off x="4007076" y="2247398"/>
            <a:ext cx="522288" cy="261938"/>
            <a:chOff x="1871277" y="1576300"/>
            <a:chExt cx="1128371" cy="437861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C75F3DF1-71E3-FF2E-1899-20C34AEC467B}"/>
                </a:ext>
              </a:extLst>
            </p:cNvPr>
            <p:cNvSpPr/>
            <p:nvPr/>
          </p:nvSpPr>
          <p:spPr bwMode="auto">
            <a:xfrm flipV="1">
              <a:off x="1874708" y="1695717"/>
              <a:ext cx="1124940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3CB235F-0810-9717-7479-BA70CFE83C3A}"/>
                </a:ext>
              </a:extLst>
            </p:cNvPr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43DD221E-7BCA-D5D6-9760-48C51A7860FD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40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6BEE7574-5DB7-A1BD-63B1-B8547E892E5B}"/>
                </a:ext>
              </a:extLst>
            </p:cNvPr>
            <p:cNvSpPr/>
            <p:nvPr/>
          </p:nvSpPr>
          <p:spPr bwMode="auto">
            <a:xfrm>
              <a:off x="2159371" y="1674488"/>
              <a:ext cx="548751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9DC7A232-C351-1BC8-D6C8-17F2F7AA9085}"/>
                </a:ext>
              </a:extLst>
            </p:cNvPr>
            <p:cNvSpPr/>
            <p:nvPr/>
          </p:nvSpPr>
          <p:spPr bwMode="auto">
            <a:xfrm>
              <a:off x="2101068" y="1632028"/>
              <a:ext cx="665361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597BA762-962C-EA51-6EA2-BDB72DD2BC96}"/>
                </a:ext>
              </a:extLst>
            </p:cNvPr>
            <p:cNvSpPr/>
            <p:nvPr/>
          </p:nvSpPr>
          <p:spPr bwMode="auto">
            <a:xfrm>
              <a:off x="2536638" y="1727562"/>
              <a:ext cx="243509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8A83D424-9D07-F1F8-A013-99D9359A4995}"/>
                </a:ext>
              </a:extLst>
            </p:cNvPr>
            <p:cNvSpPr/>
            <p:nvPr/>
          </p:nvSpPr>
          <p:spPr bwMode="auto">
            <a:xfrm>
              <a:off x="2090778" y="1730214"/>
              <a:ext cx="240079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9B09ACF4-5D6E-7064-6766-5859A5F49FA6}"/>
                </a:ext>
              </a:extLst>
            </p:cNvPr>
            <p:cNvCxnSpPr>
              <a:endCxn id="219" idx="2"/>
            </p:cNvCxnSpPr>
            <p:nvPr/>
          </p:nvCxnSpPr>
          <p:spPr bwMode="auto">
            <a:xfrm flipH="1" flipV="1">
              <a:off x="1871277" y="1738176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7044A62-D1EA-D48E-228E-1A202E60CA14}"/>
                </a:ext>
              </a:extLst>
            </p:cNvPr>
            <p:cNvCxnSpPr/>
            <p:nvPr/>
          </p:nvCxnSpPr>
          <p:spPr bwMode="auto">
            <a:xfrm flipH="1" flipV="1">
              <a:off x="2996217" y="1735522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5" name="Group 347">
            <a:extLst>
              <a:ext uri="{FF2B5EF4-FFF2-40B4-BE49-F238E27FC236}">
                <a16:creationId xmlns:a16="http://schemas.microsoft.com/office/drawing/2014/main" id="{B82DF4CD-1905-29BE-9964-F71A51D43935}"/>
              </a:ext>
            </a:extLst>
          </p:cNvPr>
          <p:cNvGrpSpPr>
            <a:grpSpLocks/>
          </p:cNvGrpSpPr>
          <p:nvPr/>
        </p:nvGrpSpPr>
        <p:grpSpPr bwMode="auto">
          <a:xfrm>
            <a:off x="2987901" y="2545848"/>
            <a:ext cx="523875" cy="263525"/>
            <a:chOff x="1871277" y="1576300"/>
            <a:chExt cx="1128371" cy="437861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B3D350A2-15AD-4FFB-359A-F15F6CAF92AC}"/>
                </a:ext>
              </a:extLst>
            </p:cNvPr>
            <p:cNvSpPr/>
            <p:nvPr/>
          </p:nvSpPr>
          <p:spPr bwMode="auto">
            <a:xfrm flipV="1">
              <a:off x="1874697" y="1694998"/>
              <a:ext cx="1124951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E1938681-4913-297A-8D15-731CB8BBEE0C}"/>
                </a:ext>
              </a:extLst>
            </p:cNvPr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F38D88ED-144B-981C-E36C-044C9D653D3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4953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E167874F-E42B-3CC0-F7FB-78FA2232C626}"/>
                </a:ext>
              </a:extLst>
            </p:cNvPr>
            <p:cNvSpPr/>
            <p:nvPr/>
          </p:nvSpPr>
          <p:spPr bwMode="auto">
            <a:xfrm>
              <a:off x="2158499" y="1673896"/>
              <a:ext cx="550509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8F16C50C-5DAC-790A-4FD9-DD341043E0C6}"/>
                </a:ext>
              </a:extLst>
            </p:cNvPr>
            <p:cNvSpPr/>
            <p:nvPr/>
          </p:nvSpPr>
          <p:spPr bwMode="auto">
            <a:xfrm>
              <a:off x="2103790" y="1634330"/>
              <a:ext cx="659927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872B123F-7F5B-0FA8-444A-058B2D814C8B}"/>
                </a:ext>
              </a:extLst>
            </p:cNvPr>
            <p:cNvSpPr/>
            <p:nvPr/>
          </p:nvSpPr>
          <p:spPr bwMode="auto">
            <a:xfrm>
              <a:off x="2538043" y="1726651"/>
              <a:ext cx="242770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2C2E69D2-CF6E-1CD7-2DAD-88FCA2DB726F}"/>
                </a:ext>
              </a:extLst>
            </p:cNvPr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C56B7DE2-E57F-58CC-0F05-79D0B48F29FD}"/>
                </a:ext>
              </a:extLst>
            </p:cNvPr>
            <p:cNvCxnSpPr>
              <a:endCxn id="229" idx="2"/>
            </p:cNvCxnSpPr>
            <p:nvPr/>
          </p:nvCxnSpPr>
          <p:spPr bwMode="auto">
            <a:xfrm flipH="1" flipV="1">
              <a:off x="1871277" y="1737202"/>
              <a:ext cx="3420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4C97A21D-F304-9EE4-E02E-0CFA5DA98978}"/>
                </a:ext>
              </a:extLst>
            </p:cNvPr>
            <p:cNvCxnSpPr/>
            <p:nvPr/>
          </p:nvCxnSpPr>
          <p:spPr bwMode="auto">
            <a:xfrm flipH="1" flipV="1">
              <a:off x="2996230" y="1734563"/>
              <a:ext cx="3418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1276F70D-3566-C845-3066-BF987F633A2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767942"/>
            <a:ext cx="9144000" cy="6012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>
                <a:solidFill>
                  <a:schemeClr val="bg1"/>
                </a:solidFill>
                <a:ea typeface="ＭＳ Ｐゴシック" charset="-128"/>
              </a:rPr>
              <a:t>No central control in a distributed system.</a:t>
            </a:r>
          </a:p>
        </p:txBody>
      </p:sp>
    </p:spTree>
    <p:extLst>
      <p:ext uri="{BB962C8B-B14F-4D97-AF65-F5344CB8AC3E}">
        <p14:creationId xmlns:p14="http://schemas.microsoft.com/office/powerpoint/2010/main" val="36383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5429" y="280988"/>
            <a:ext cx="8193088" cy="8334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Packet-switching: Store-and-Forward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356" y="3617361"/>
            <a:ext cx="5184775" cy="3262313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>
                <a:ea typeface="ＭＳ Ｐゴシック" charset="-128"/>
              </a:rPr>
              <a:t>takes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/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seconds to transmit (push out)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-bit packet into link at 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bps</a:t>
            </a:r>
          </a:p>
          <a:p>
            <a:pPr marL="287338" indent="-287338" eaLnBrk="1" hangingPunct="1"/>
            <a:r>
              <a:rPr lang="en-US" altLang="en-US" sz="2400" i="1" dirty="0">
                <a:solidFill>
                  <a:srgbClr val="CC0000"/>
                </a:solidFill>
                <a:ea typeface="ＭＳ Ｐゴシック" charset="-128"/>
              </a:rPr>
              <a:t>store and forward: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entire packet must  arrive at router before it can be transmitted on next link</a:t>
            </a:r>
          </a:p>
        </p:txBody>
      </p:sp>
      <p:sp>
        <p:nvSpPr>
          <p:cNvPr id="727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29275" y="3602038"/>
            <a:ext cx="3514725" cy="22320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solidFill>
                  <a:srgbClr val="000099"/>
                </a:solidFill>
              </a:rPr>
              <a:t>one-hop numerical example: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L</a:t>
            </a:r>
            <a:r>
              <a:rPr lang="en-US" sz="2400" dirty="0"/>
              <a:t> = 7.5 Mbits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R</a:t>
            </a:r>
            <a:r>
              <a:rPr lang="en-US" sz="2400" dirty="0"/>
              <a:t> = 1.5 Mbps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dirty="0"/>
              <a:t>one-hop transmission delay = 5 sec</a:t>
            </a:r>
          </a:p>
        </p:txBody>
      </p:sp>
      <p:sp>
        <p:nvSpPr>
          <p:cNvPr id="59398" name="AutoShape 42"/>
          <p:cNvSpPr>
            <a:spLocks/>
          </p:cNvSpPr>
          <p:nvPr/>
        </p:nvSpPr>
        <p:spPr bwMode="auto">
          <a:xfrm>
            <a:off x="4975225" y="5695950"/>
            <a:ext cx="152400" cy="728663"/>
          </a:xfrm>
          <a:prstGeom prst="rightBrace">
            <a:avLst>
              <a:gd name="adj1" fmla="val 5011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9" name="Text Box 43"/>
          <p:cNvSpPr txBox="1">
            <a:spLocks noChangeArrowheads="1"/>
          </p:cNvSpPr>
          <p:nvPr/>
        </p:nvSpPr>
        <p:spPr bwMode="auto">
          <a:xfrm>
            <a:off x="5121275" y="5999163"/>
            <a:ext cx="279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Gill Sans MT" charset="0"/>
              </a:rPr>
              <a:t>more on delay shortly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2650" y="2679700"/>
            <a:ext cx="658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source</a:t>
            </a:r>
          </a:p>
        </p:txBody>
      </p:sp>
      <p:grpSp>
        <p:nvGrpSpPr>
          <p:cNvPr id="59402" name="Group 41"/>
          <p:cNvGrpSpPr>
            <a:grpSpLocks/>
          </p:cNvGrpSpPr>
          <p:nvPr/>
        </p:nvGrpSpPr>
        <p:grpSpPr bwMode="auto">
          <a:xfrm>
            <a:off x="1630363" y="2768600"/>
            <a:ext cx="1057275" cy="420688"/>
            <a:chOff x="1816230" y="6118900"/>
            <a:chExt cx="1843339" cy="739100"/>
          </a:xfrm>
        </p:grpSpPr>
        <p:pic>
          <p:nvPicPr>
            <p:cNvPr id="5946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4002"/>
              <a:ext cx="1843339" cy="71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 rot="1049095">
              <a:off x="1947488" y="6118900"/>
              <a:ext cx="1650399" cy="462656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cxnSp>
        <p:nvCxnSpPr>
          <p:cNvPr id="59403" name="Straight Connector 42"/>
          <p:cNvCxnSpPr>
            <a:cxnSpLocks noChangeShapeType="1"/>
          </p:cNvCxnSpPr>
          <p:nvPr/>
        </p:nvCxnSpPr>
        <p:spPr bwMode="auto">
          <a:xfrm flipV="1">
            <a:off x="2576513" y="2874963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4" name="Group 43"/>
          <p:cNvGrpSpPr>
            <a:grpSpLocks/>
          </p:cNvGrpSpPr>
          <p:nvPr/>
        </p:nvGrpSpPr>
        <p:grpSpPr bwMode="auto">
          <a:xfrm>
            <a:off x="3922713" y="2687638"/>
            <a:ext cx="1058862" cy="384175"/>
            <a:chOff x="5142253" y="5649029"/>
            <a:chExt cx="1304545" cy="695633"/>
          </a:xfrm>
        </p:grpSpPr>
        <p:grpSp>
          <p:nvGrpSpPr>
            <p:cNvPr id="59456" name="Group 92"/>
            <p:cNvGrpSpPr>
              <a:grpSpLocks/>
            </p:cNvGrpSpPr>
            <p:nvPr/>
          </p:nvGrpSpPr>
          <p:grpSpPr bwMode="auto">
            <a:xfrm>
              <a:off x="5147271" y="5649029"/>
              <a:ext cx="1276350" cy="695633"/>
              <a:chOff x="4981575" y="5851547"/>
              <a:chExt cx="1276350" cy="695633"/>
            </a:xfrm>
          </p:grpSpPr>
          <p:pic>
            <p:nvPicPr>
              <p:cNvPr id="59459" name="Picture 9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75" y="5944151"/>
                <a:ext cx="1276350" cy="60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60" name="Rectangle 96"/>
              <p:cNvSpPr>
                <a:spLocks noChangeArrowheads="1"/>
              </p:cNvSpPr>
              <p:nvPr/>
            </p:nvSpPr>
            <p:spPr bwMode="auto">
              <a:xfrm>
                <a:off x="6065959" y="6205112"/>
                <a:ext cx="44985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1" name="Rectangle 97"/>
              <p:cNvSpPr>
                <a:spLocks noChangeArrowheads="1"/>
              </p:cNvSpPr>
              <p:nvPr/>
            </p:nvSpPr>
            <p:spPr bwMode="auto">
              <a:xfrm>
                <a:off x="5178008" y="6228108"/>
                <a:ext cx="62587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2" name="Oval 98"/>
              <p:cNvSpPr>
                <a:spLocks noChangeArrowheads="1"/>
              </p:cNvSpPr>
              <p:nvPr/>
            </p:nvSpPr>
            <p:spPr bwMode="auto">
              <a:xfrm>
                <a:off x="5023497" y="5851547"/>
                <a:ext cx="1196974" cy="494417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57" name="Rectangle 93"/>
            <p:cNvSpPr>
              <a:spLocks noChangeArrowheads="1"/>
            </p:cNvSpPr>
            <p:nvPr/>
          </p:nvSpPr>
          <p:spPr bwMode="auto">
            <a:xfrm>
              <a:off x="6360741" y="5695021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8" name="Rectangle 94"/>
            <p:cNvSpPr>
              <a:spLocks noChangeArrowheads="1"/>
            </p:cNvSpPr>
            <p:nvPr/>
          </p:nvSpPr>
          <p:spPr bwMode="auto">
            <a:xfrm>
              <a:off x="5142253" y="5700770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5" name="Group 44"/>
          <p:cNvGrpSpPr>
            <a:grpSpLocks/>
          </p:cNvGrpSpPr>
          <p:nvPr/>
        </p:nvGrpSpPr>
        <p:grpSpPr bwMode="auto">
          <a:xfrm>
            <a:off x="3876675" y="1608138"/>
            <a:ext cx="1092200" cy="303212"/>
            <a:chOff x="5128542" y="4838701"/>
            <a:chExt cx="1300833" cy="530211"/>
          </a:xfrm>
        </p:grpSpPr>
        <p:pic>
          <p:nvPicPr>
            <p:cNvPr id="594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4838701"/>
              <a:ext cx="1300833" cy="49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54" name="Rectangle 90"/>
            <p:cNvSpPr>
              <a:spLocks noChangeArrowheads="1"/>
            </p:cNvSpPr>
            <p:nvPr/>
          </p:nvSpPr>
          <p:spPr bwMode="auto">
            <a:xfrm>
              <a:off x="6327275" y="5219009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5" name="Rectangle 91"/>
            <p:cNvSpPr>
              <a:spLocks noChangeArrowheads="1"/>
            </p:cNvSpPr>
            <p:nvPr/>
          </p:nvSpPr>
          <p:spPr bwMode="auto">
            <a:xfrm>
              <a:off x="5158794" y="5241217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6" name="Group 45"/>
          <p:cNvGrpSpPr>
            <a:grpSpLocks/>
          </p:cNvGrpSpPr>
          <p:nvPr/>
        </p:nvGrpSpPr>
        <p:grpSpPr bwMode="auto">
          <a:xfrm>
            <a:off x="1735138" y="1196975"/>
            <a:ext cx="1150937" cy="730250"/>
            <a:chOff x="2387973" y="4309243"/>
            <a:chExt cx="1771787" cy="1282262"/>
          </a:xfrm>
        </p:grpSpPr>
        <p:pic>
          <p:nvPicPr>
            <p:cNvPr id="5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481" y="4309243"/>
              <a:ext cx="1285463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 rot="11601822">
              <a:off x="2387973" y="5128665"/>
              <a:ext cx="1771787" cy="422704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935288" y="2908300"/>
            <a:ext cx="566737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cxnSp>
        <p:nvCxnSpPr>
          <p:cNvPr id="59408" name="Straight Connector 47"/>
          <p:cNvCxnSpPr>
            <a:cxnSpLocks noChangeShapeType="1"/>
          </p:cNvCxnSpPr>
          <p:nvPr/>
        </p:nvCxnSpPr>
        <p:spPr bwMode="auto">
          <a:xfrm flipV="1">
            <a:off x="4967288" y="2879725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9" name="Group 100"/>
          <p:cNvGrpSpPr>
            <a:grpSpLocks/>
          </p:cNvGrpSpPr>
          <p:nvPr/>
        </p:nvGrpSpPr>
        <p:grpSpPr bwMode="auto">
          <a:xfrm>
            <a:off x="5945188" y="2071688"/>
            <a:ext cx="1477962" cy="1284287"/>
            <a:chOff x="-44" y="1473"/>
            <a:chExt cx="981" cy="1105"/>
          </a:xfrm>
        </p:grpSpPr>
        <p:pic>
          <p:nvPicPr>
            <p:cNvPr id="59447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2"/>
            <p:cNvSpPr>
              <a:spLocks/>
            </p:cNvSpPr>
            <p:nvPr/>
          </p:nvSpPr>
          <p:spPr bwMode="auto">
            <a:xfrm flipH="1">
              <a:off x="374" y="1580"/>
              <a:ext cx="474" cy="505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427913" y="2778125"/>
            <a:ext cx="10128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destination</a:t>
            </a:r>
          </a:p>
        </p:txBody>
      </p:sp>
      <p:sp>
        <p:nvSpPr>
          <p:cNvPr id="59411" name="TextBox 52"/>
          <p:cNvSpPr txBox="1">
            <a:spLocks noChangeArrowheads="1"/>
          </p:cNvSpPr>
          <p:nvPr/>
        </p:nvSpPr>
        <p:spPr bwMode="auto">
          <a:xfrm>
            <a:off x="2395538" y="257492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1</a:t>
            </a:r>
          </a:p>
        </p:txBody>
      </p:sp>
      <p:sp>
        <p:nvSpPr>
          <p:cNvPr id="59412" name="TextBox 53"/>
          <p:cNvSpPr txBox="1">
            <a:spLocks noChangeArrowheads="1"/>
          </p:cNvSpPr>
          <p:nvPr/>
        </p:nvSpPr>
        <p:spPr bwMode="auto">
          <a:xfrm>
            <a:off x="2198688" y="258127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59413" name="TextBox 54"/>
          <p:cNvSpPr txBox="1">
            <a:spLocks noChangeArrowheads="1"/>
          </p:cNvSpPr>
          <p:nvPr/>
        </p:nvSpPr>
        <p:spPr bwMode="auto">
          <a:xfrm>
            <a:off x="2011363" y="2578100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3</a:t>
            </a:r>
          </a:p>
        </p:txBody>
      </p:sp>
      <p:grpSp>
        <p:nvGrpSpPr>
          <p:cNvPr id="59414" name="Group 55"/>
          <p:cNvGrpSpPr>
            <a:grpSpLocks/>
          </p:cNvGrpSpPr>
          <p:nvPr/>
        </p:nvGrpSpPr>
        <p:grpSpPr bwMode="auto">
          <a:xfrm>
            <a:off x="1744663" y="1873250"/>
            <a:ext cx="2935287" cy="841375"/>
            <a:chOff x="593766" y="5264055"/>
            <a:chExt cx="3597129" cy="1011695"/>
          </a:xfrm>
        </p:grpSpPr>
        <p:grpSp>
          <p:nvGrpSpPr>
            <p:cNvPr id="59418" name="Group 56"/>
            <p:cNvGrpSpPr>
              <a:grpSpLocks/>
            </p:cNvGrpSpPr>
            <p:nvPr/>
          </p:nvGrpSpPr>
          <p:grpSpPr bwMode="auto">
            <a:xfrm>
              <a:off x="3527077" y="5264055"/>
              <a:ext cx="617671" cy="927313"/>
              <a:chOff x="2105936" y="5387204"/>
              <a:chExt cx="617671" cy="927313"/>
            </a:xfrm>
          </p:grpSpPr>
          <p:sp>
            <p:nvSpPr>
              <p:cNvPr id="59439" name="Rectangle 77"/>
              <p:cNvSpPr>
                <a:spLocks noChangeArrowheads="1"/>
              </p:cNvSpPr>
              <p:nvPr/>
            </p:nvSpPr>
            <p:spPr bwMode="auto">
              <a:xfrm>
                <a:off x="2577155" y="6049578"/>
                <a:ext cx="140072" cy="265331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10248" y="5705984"/>
                <a:ext cx="466907" cy="608925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106358" y="5688804"/>
                <a:ext cx="616705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2114139" y="5396749"/>
                <a:ext cx="595306" cy="647102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43" name="Straight Connector 81"/>
              <p:cNvCxnSpPr>
                <a:cxnSpLocks noChangeShapeType="1"/>
                <a:stCxn id="81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4" name="Straight Connector 82"/>
              <p:cNvCxnSpPr>
                <a:cxnSpLocks noChangeShapeType="1"/>
                <a:endCxn id="81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5" name="Straight Connector 83"/>
              <p:cNvCxnSpPr>
                <a:cxnSpLocks noChangeShapeType="1"/>
                <a:endCxn id="81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6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19" name="Group 57"/>
            <p:cNvGrpSpPr>
              <a:grpSpLocks/>
            </p:cNvGrpSpPr>
            <p:nvPr/>
          </p:nvGrpSpPr>
          <p:grpSpPr bwMode="auto">
            <a:xfrm>
              <a:off x="1326802" y="5273580"/>
              <a:ext cx="617671" cy="927313"/>
              <a:chOff x="2105936" y="5387204"/>
              <a:chExt cx="617671" cy="927313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2110224" y="5706003"/>
                <a:ext cx="466907" cy="60892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106333" y="5688824"/>
                <a:ext cx="616707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3" name="Rectangle 71"/>
              <p:cNvSpPr>
                <a:spLocks noChangeArrowheads="1"/>
              </p:cNvSpPr>
              <p:nvPr/>
            </p:nvSpPr>
            <p:spPr bwMode="auto">
              <a:xfrm>
                <a:off x="2577131" y="6049598"/>
                <a:ext cx="140072" cy="265332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114115" y="5396768"/>
                <a:ext cx="595306" cy="647103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35" name="Straight Connector 73"/>
              <p:cNvCxnSpPr>
                <a:cxnSpLocks noChangeShapeType="1"/>
                <a:stCxn id="73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6" name="Straight Connector 74"/>
              <p:cNvCxnSpPr>
                <a:cxnSpLocks noChangeShapeType="1"/>
                <a:endCxn id="73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7" name="Straight Connector 75"/>
              <p:cNvCxnSpPr>
                <a:cxnSpLocks noChangeShapeType="1"/>
                <a:endCxn id="73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8" name="Straight Connector 76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20" name="Group 58"/>
            <p:cNvGrpSpPr>
              <a:grpSpLocks/>
            </p:cNvGrpSpPr>
            <p:nvPr/>
          </p:nvGrpSpPr>
          <p:grpSpPr bwMode="auto">
            <a:xfrm>
              <a:off x="971797" y="5294415"/>
              <a:ext cx="605641" cy="915203"/>
              <a:chOff x="335231" y="4405745"/>
              <a:chExt cx="1252537" cy="2138362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33961" y="4406169"/>
                <a:ext cx="969641" cy="213635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350055" y="4410631"/>
                <a:ext cx="1239211" cy="77158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0" name="Rectangle 68"/>
              <p:cNvSpPr>
                <a:spLocks noChangeArrowheads="1"/>
              </p:cNvSpPr>
              <p:nvPr/>
            </p:nvSpPr>
            <p:spPr bwMode="auto">
              <a:xfrm>
                <a:off x="1299580" y="5177755"/>
                <a:ext cx="289686" cy="1351386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1" name="Rectangle 59"/>
            <p:cNvSpPr>
              <a:spLocks noChangeArrowheads="1"/>
            </p:cNvSpPr>
            <p:nvPr/>
          </p:nvSpPr>
          <p:spPr bwMode="auto">
            <a:xfrm>
              <a:off x="1838851" y="6126859"/>
              <a:ext cx="2180844" cy="64901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22" name="Right Arrow 60"/>
            <p:cNvSpPr>
              <a:spLocks noChangeArrowheads="1"/>
            </p:cNvSpPr>
            <p:nvPr/>
          </p:nvSpPr>
          <p:spPr bwMode="auto">
            <a:xfrm>
              <a:off x="2556720" y="6056232"/>
              <a:ext cx="266527" cy="219518"/>
            </a:xfrm>
            <a:prstGeom prst="rightArrow">
              <a:avLst>
                <a:gd name="adj1" fmla="val 13889"/>
                <a:gd name="adj2" fmla="val 53703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59423" name="Group 61"/>
            <p:cNvGrpSpPr>
              <a:grpSpLocks/>
            </p:cNvGrpSpPr>
            <p:nvPr/>
          </p:nvGrpSpPr>
          <p:grpSpPr bwMode="auto">
            <a:xfrm>
              <a:off x="593766" y="5284519"/>
              <a:ext cx="605641" cy="915203"/>
              <a:chOff x="335231" y="4405745"/>
              <a:chExt cx="1252537" cy="2138362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35231" y="4406992"/>
                <a:ext cx="965619" cy="2136350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51325" y="4411451"/>
                <a:ext cx="1235186" cy="77158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27" name="Rectangle 65"/>
              <p:cNvSpPr>
                <a:spLocks noChangeArrowheads="1"/>
              </p:cNvSpPr>
              <p:nvPr/>
            </p:nvSpPr>
            <p:spPr bwMode="auto">
              <a:xfrm>
                <a:off x="1296825" y="5178575"/>
                <a:ext cx="289686" cy="1351389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4" name="Right Arrow 62"/>
            <p:cNvSpPr>
              <a:spLocks noChangeArrowheads="1"/>
            </p:cNvSpPr>
            <p:nvPr/>
          </p:nvSpPr>
          <p:spPr bwMode="auto">
            <a:xfrm rot="-5245926">
              <a:off x="3947358" y="5684800"/>
              <a:ext cx="267240" cy="219835"/>
            </a:xfrm>
            <a:prstGeom prst="rightArrow">
              <a:avLst>
                <a:gd name="adj1" fmla="val 13889"/>
                <a:gd name="adj2" fmla="val 53702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41338" y="1903413"/>
            <a:ext cx="1181100" cy="533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bits</a:t>
            </a:r>
          </a:p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per packet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334000" y="2898775"/>
            <a:ext cx="56673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sp>
        <p:nvSpPr>
          <p:cNvPr id="59417" name="Rectangle 3"/>
          <p:cNvSpPr txBox="1">
            <a:spLocks noChangeArrowheads="1"/>
          </p:cNvSpPr>
          <p:nvPr/>
        </p:nvSpPr>
        <p:spPr bwMode="auto">
          <a:xfrm>
            <a:off x="582613" y="5711825"/>
            <a:ext cx="46021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end-end delay = 2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(assuming zero propagation delay)</a:t>
            </a:r>
          </a:p>
        </p:txBody>
      </p:sp>
    </p:spTree>
    <p:extLst>
      <p:ext uri="{BB962C8B-B14F-4D97-AF65-F5344CB8AC3E}">
        <p14:creationId xmlns:p14="http://schemas.microsoft.com/office/powerpoint/2010/main" val="42098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uiExpand="1" build="p"/>
      <p:bldP spid="59398" grpId="0" animBg="1"/>
      <p:bldP spid="59399" grpId="0"/>
      <p:bldP spid="594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AF632-02D0-7EB4-A002-B2CB1DD478CD}"/>
              </a:ext>
            </a:extLst>
          </p:cNvPr>
          <p:cNvSpPr txBox="1"/>
          <p:nvPr/>
        </p:nvSpPr>
        <p:spPr>
          <a:xfrm>
            <a:off x="0" y="3075057"/>
            <a:ext cx="9144000" cy="13234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Organization of the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“Network of networks”</a:t>
            </a:r>
          </a:p>
        </p:txBody>
      </p:sp>
    </p:spTree>
    <p:extLst>
      <p:ext uri="{BB962C8B-B14F-4D97-AF65-F5344CB8AC3E}">
        <p14:creationId xmlns:p14="http://schemas.microsoft.com/office/powerpoint/2010/main" val="611771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1898" y="491672"/>
            <a:ext cx="8510587" cy="650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Internet Structure: Network of Networks</a:t>
            </a:r>
            <a:endParaRPr lang="en-US" altLang="en-US" sz="4400">
              <a:ea typeface="ＭＳ Ｐゴシック" charset="-128"/>
            </a:endParaRPr>
          </a:p>
        </p:txBody>
      </p:sp>
      <p:sp>
        <p:nvSpPr>
          <p:cNvPr id="72707" name="Rectangle 3"/>
          <p:cNvSpPr txBox="1">
            <a:spLocks noChangeArrowheads="1"/>
          </p:cNvSpPr>
          <p:nvPr/>
        </p:nvSpPr>
        <p:spPr bwMode="auto">
          <a:xfrm>
            <a:off x="491899" y="1285421"/>
            <a:ext cx="81962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 systems connect to Internet via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access ISPs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(Internet Service Providers)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residential, company and university ISPs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Access ISPs in turn must be interconnected.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so that any two hosts can send packets to each other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Resulting network of networks is very complex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evolution was driven by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economics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national policies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Let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take a stepwise approach to describe current Internet structure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073" y="1256942"/>
            <a:ext cx="8204200" cy="906463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>
                <a:solidFill>
                  <a:srgbClr val="CC0000"/>
                </a:solidFill>
                <a:ea typeface="ＭＳ Ｐゴシック" charset="-128"/>
              </a:rPr>
              <a:t>Question: </a:t>
            </a:r>
            <a:r>
              <a:rPr lang="en-US" altLang="en-US" sz="2400">
                <a:ea typeface="ＭＳ Ｐゴシック" charset="-128"/>
              </a:rPr>
              <a:t>given millions of access ISPs, how to connect them together?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4756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4759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48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2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0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48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0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1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48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8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2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48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6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3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48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4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4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48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2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5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47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0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6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47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8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7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47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6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8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47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4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9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47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2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0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47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0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1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47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8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2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47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6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3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47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4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4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47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2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4775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6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7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8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9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80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854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6707" y="1345907"/>
            <a:ext cx="8204200" cy="673100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 i="1">
                <a:solidFill>
                  <a:srgbClr val="CC0000"/>
                </a:solidFill>
                <a:ea typeface="ＭＳ Ｐゴシック" charset="-128"/>
              </a:rPr>
              <a:t>Option: </a:t>
            </a:r>
            <a:r>
              <a:rPr lang="en-US" altLang="en-US" sz="2400" i="1">
                <a:ea typeface="ＭＳ Ｐゴシック" charset="-128"/>
              </a:rPr>
              <a:t>connect each access ISP to every other access ISP? 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6804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7691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05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7691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06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7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8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908050" y="2281238"/>
            <a:ext cx="7361238" cy="3768725"/>
            <a:chOff x="888125" y="2295063"/>
            <a:chExt cx="7361771" cy="3769689"/>
          </a:xfrm>
        </p:grpSpPr>
        <p:cxnSp>
          <p:nvCxnSpPr>
            <p:cNvPr id="76890" name="Straight Connector 7"/>
            <p:cNvCxnSpPr>
              <a:cxnSpLocks noChangeShapeType="1"/>
              <a:stCxn id="76852" idx="0"/>
            </p:cNvCxnSpPr>
            <p:nvPr/>
          </p:nvCxnSpPr>
          <p:spPr bwMode="auto">
            <a:xfrm flipV="1">
              <a:off x="1661409" y="2570969"/>
              <a:ext cx="577293" cy="2802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1" name="Straight Connector 188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509155" y="3032403"/>
              <a:ext cx="171469" cy="2327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2" name="Straight Connector 190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5287" y="3451504"/>
              <a:ext cx="495337" cy="1908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3" name="Straight Connector 192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1567" y="4298698"/>
              <a:ext cx="499057" cy="10608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4" name="Straight Connector 195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386886" y="4980292"/>
              <a:ext cx="293738" cy="379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5" name="Straight Connector 197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61409" y="5373637"/>
              <a:ext cx="1526432" cy="593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6" name="Straight Connector 199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2723702" cy="703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7" name="Straight Connector 201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3605885" cy="619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8" name="Straight Connector 20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5184745"/>
              <a:ext cx="6569272" cy="1747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9" name="Straight Connector 204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5742435" cy="486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0" name="Straight Connector 207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4311835"/>
              <a:ext cx="6338019" cy="1047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1" name="Straight Connector 209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3273553"/>
              <a:ext cx="5749312" cy="20859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2" name="Straight Connector 211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784308"/>
              <a:ext cx="4942318" cy="2575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3" name="Straight Connector 21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063"/>
              <a:ext cx="2971398" cy="3064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4" name="Straight Connector 215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321"/>
              <a:ext cx="2025496" cy="3064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905" name="TextBox 24"/>
            <p:cNvSpPr txBox="1">
              <a:spLocks noChangeArrowheads="1"/>
            </p:cNvSpPr>
            <p:nvPr/>
          </p:nvSpPr>
          <p:spPr bwMode="auto">
            <a:xfrm rot="5710989">
              <a:off x="859913" y="4114468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6" name="TextBox 218"/>
            <p:cNvSpPr txBox="1">
              <a:spLocks noChangeArrowheads="1"/>
            </p:cNvSpPr>
            <p:nvPr/>
          </p:nvSpPr>
          <p:spPr bwMode="auto">
            <a:xfrm rot="7515077">
              <a:off x="4511491" y="5728762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7" name="TextBox 219"/>
            <p:cNvSpPr txBox="1">
              <a:spLocks noChangeArrowheads="1"/>
            </p:cNvSpPr>
            <p:nvPr/>
          </p:nvSpPr>
          <p:spPr bwMode="auto">
            <a:xfrm rot="3940343">
              <a:off x="6392354" y="384621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8" name="TextBox 220"/>
            <p:cNvSpPr txBox="1">
              <a:spLocks noChangeArrowheads="1"/>
            </p:cNvSpPr>
            <p:nvPr/>
          </p:nvSpPr>
          <p:spPr bwMode="auto">
            <a:xfrm rot="2048420">
              <a:off x="4482993" y="2684685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9" name="TextBox 221"/>
            <p:cNvSpPr txBox="1">
              <a:spLocks noChangeArrowheads="1"/>
            </p:cNvSpPr>
            <p:nvPr/>
          </p:nvSpPr>
          <p:spPr bwMode="auto">
            <a:xfrm rot="-316136">
              <a:off x="2189980" y="268738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</p:grpSp>
      <p:grpSp>
        <p:nvGrpSpPr>
          <p:cNvPr id="20" name="Group 223"/>
          <p:cNvGrpSpPr>
            <a:grpSpLocks/>
          </p:cNvGrpSpPr>
          <p:nvPr/>
        </p:nvGrpSpPr>
        <p:grpSpPr bwMode="auto">
          <a:xfrm>
            <a:off x="1158875" y="2305050"/>
            <a:ext cx="7094538" cy="3695700"/>
            <a:chOff x="862570" y="2361120"/>
            <a:chExt cx="7094553" cy="3695520"/>
          </a:xfrm>
        </p:grpSpPr>
        <p:cxnSp>
          <p:nvCxnSpPr>
            <p:cNvPr id="76875" name="Straight Connector 224"/>
            <p:cNvCxnSpPr>
              <a:cxnSpLocks noChangeShapeType="1"/>
            </p:cNvCxnSpPr>
            <p:nvPr/>
          </p:nvCxnSpPr>
          <p:spPr bwMode="auto">
            <a:xfrm flipH="1">
              <a:off x="1446332" y="2897188"/>
              <a:ext cx="4736982" cy="2535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6" name="Straight Connector 225"/>
            <p:cNvCxnSpPr>
              <a:cxnSpLocks noChangeShapeType="1"/>
            </p:cNvCxnSpPr>
            <p:nvPr/>
          </p:nvCxnSpPr>
          <p:spPr bwMode="auto">
            <a:xfrm flipH="1">
              <a:off x="2972043" y="2885760"/>
              <a:ext cx="3213953" cy="3041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7" name="Straight Connector 226"/>
            <p:cNvCxnSpPr>
              <a:cxnSpLocks noChangeShapeType="1"/>
            </p:cNvCxnSpPr>
            <p:nvPr/>
          </p:nvCxnSpPr>
          <p:spPr bwMode="auto">
            <a:xfrm flipH="1">
              <a:off x="4328465" y="2877120"/>
              <a:ext cx="1866171" cy="3179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8" name="Straight Connector 227"/>
            <p:cNvCxnSpPr>
              <a:cxnSpLocks noChangeShapeType="1"/>
            </p:cNvCxnSpPr>
            <p:nvPr/>
          </p:nvCxnSpPr>
          <p:spPr bwMode="auto">
            <a:xfrm flipH="1">
              <a:off x="5270184" y="2877120"/>
              <a:ext cx="915812" cy="3058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9" name="Straight Connector 228"/>
            <p:cNvCxnSpPr>
              <a:cxnSpLocks noChangeShapeType="1"/>
            </p:cNvCxnSpPr>
            <p:nvPr/>
          </p:nvCxnSpPr>
          <p:spPr bwMode="auto">
            <a:xfrm>
              <a:off x="6167438" y="2901156"/>
              <a:ext cx="1141702" cy="280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0" name="Straight Connector 229"/>
            <p:cNvCxnSpPr>
              <a:cxnSpLocks noChangeShapeType="1"/>
            </p:cNvCxnSpPr>
            <p:nvPr/>
          </p:nvCxnSpPr>
          <p:spPr bwMode="auto">
            <a:xfrm>
              <a:off x="6171406" y="2889250"/>
              <a:ext cx="1785717" cy="2355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1" name="Straight Connector 230"/>
            <p:cNvCxnSpPr>
              <a:cxnSpLocks noChangeShapeType="1"/>
            </p:cNvCxnSpPr>
            <p:nvPr/>
          </p:nvCxnSpPr>
          <p:spPr bwMode="auto">
            <a:xfrm>
              <a:off x="6179344" y="2881313"/>
              <a:ext cx="1587707" cy="1386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2" name="Straight Connector 231"/>
            <p:cNvCxnSpPr>
              <a:cxnSpLocks noChangeShapeType="1"/>
            </p:cNvCxnSpPr>
            <p:nvPr/>
          </p:nvCxnSpPr>
          <p:spPr bwMode="auto">
            <a:xfrm>
              <a:off x="6179344" y="2897188"/>
              <a:ext cx="602786" cy="290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3" name="Straight Connector 232"/>
            <p:cNvCxnSpPr>
              <a:cxnSpLocks noChangeShapeType="1"/>
            </p:cNvCxnSpPr>
            <p:nvPr/>
          </p:nvCxnSpPr>
          <p:spPr bwMode="auto">
            <a:xfrm>
              <a:off x="4584546" y="2364240"/>
              <a:ext cx="1558252" cy="51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4" name="Straight Connector 233"/>
            <p:cNvCxnSpPr>
              <a:cxnSpLocks noChangeShapeType="1"/>
            </p:cNvCxnSpPr>
            <p:nvPr/>
          </p:nvCxnSpPr>
          <p:spPr bwMode="auto">
            <a:xfrm>
              <a:off x="3691549" y="2361120"/>
              <a:ext cx="2485808" cy="533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5" name="Straight Connector 234"/>
            <p:cNvCxnSpPr>
              <a:cxnSpLocks noChangeShapeType="1"/>
            </p:cNvCxnSpPr>
            <p:nvPr/>
          </p:nvCxnSpPr>
          <p:spPr bwMode="auto">
            <a:xfrm>
              <a:off x="2081460" y="2548080"/>
              <a:ext cx="4078617" cy="337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6" name="Straight Connector 235"/>
            <p:cNvCxnSpPr>
              <a:cxnSpLocks noChangeShapeType="1"/>
            </p:cNvCxnSpPr>
            <p:nvPr/>
          </p:nvCxnSpPr>
          <p:spPr bwMode="auto">
            <a:xfrm flipV="1">
              <a:off x="1309418" y="2903040"/>
              <a:ext cx="4842020" cy="30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7" name="Straight Connector 236"/>
            <p:cNvCxnSpPr>
              <a:cxnSpLocks noChangeShapeType="1"/>
            </p:cNvCxnSpPr>
            <p:nvPr/>
          </p:nvCxnSpPr>
          <p:spPr bwMode="auto">
            <a:xfrm flipV="1">
              <a:off x="934801" y="2894400"/>
              <a:ext cx="5242556" cy="377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8" name="Straight Connector 237"/>
            <p:cNvCxnSpPr>
              <a:cxnSpLocks noChangeShapeType="1"/>
            </p:cNvCxnSpPr>
            <p:nvPr/>
          </p:nvCxnSpPr>
          <p:spPr bwMode="auto">
            <a:xfrm flipV="1">
              <a:off x="862570" y="2901156"/>
              <a:ext cx="5296930" cy="1386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9" name="Straight Connector 238"/>
            <p:cNvCxnSpPr>
              <a:cxnSpLocks noChangeShapeType="1"/>
            </p:cNvCxnSpPr>
            <p:nvPr/>
          </p:nvCxnSpPr>
          <p:spPr bwMode="auto">
            <a:xfrm flipV="1">
              <a:off x="1101367" y="2901156"/>
              <a:ext cx="5077977" cy="2026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39"/>
          <p:cNvGrpSpPr>
            <a:grpSpLocks/>
          </p:cNvGrpSpPr>
          <p:nvPr/>
        </p:nvGrpSpPr>
        <p:grpSpPr bwMode="auto">
          <a:xfrm>
            <a:off x="1095375" y="2195513"/>
            <a:ext cx="7158038" cy="3798887"/>
            <a:chOff x="799176" y="2251902"/>
            <a:chExt cx="7158126" cy="3799069"/>
          </a:xfrm>
        </p:grpSpPr>
        <p:cxnSp>
          <p:nvCxnSpPr>
            <p:cNvPr id="76860" name="Straight Connector 240"/>
            <p:cNvCxnSpPr>
              <a:cxnSpLocks noChangeShapeType="1"/>
            </p:cNvCxnSpPr>
            <p:nvPr/>
          </p:nvCxnSpPr>
          <p:spPr bwMode="auto">
            <a:xfrm>
              <a:off x="2012365" y="2732956"/>
              <a:ext cx="3121627" cy="3204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1" name="Straight Connector 241"/>
            <p:cNvCxnSpPr>
              <a:cxnSpLocks noChangeShapeType="1"/>
            </p:cNvCxnSpPr>
            <p:nvPr/>
          </p:nvCxnSpPr>
          <p:spPr bwMode="auto">
            <a:xfrm>
              <a:off x="2009682" y="2721528"/>
              <a:ext cx="2384511" cy="3329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2" name="Straight Connector 242"/>
            <p:cNvCxnSpPr>
              <a:cxnSpLocks noChangeShapeType="1"/>
            </p:cNvCxnSpPr>
            <p:nvPr/>
          </p:nvCxnSpPr>
          <p:spPr bwMode="auto">
            <a:xfrm>
              <a:off x="2001042" y="2712888"/>
              <a:ext cx="1091382" cy="3197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3" name="Straight Connector 243"/>
            <p:cNvCxnSpPr>
              <a:cxnSpLocks noChangeShapeType="1"/>
            </p:cNvCxnSpPr>
            <p:nvPr/>
          </p:nvCxnSpPr>
          <p:spPr bwMode="auto">
            <a:xfrm flipH="1">
              <a:off x="1471306" y="2712888"/>
              <a:ext cx="538376" cy="2698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4" name="Straight Connector 244"/>
            <p:cNvCxnSpPr>
              <a:cxnSpLocks noChangeShapeType="1"/>
            </p:cNvCxnSpPr>
            <p:nvPr/>
          </p:nvCxnSpPr>
          <p:spPr bwMode="auto">
            <a:xfrm flipH="1">
              <a:off x="1007181" y="2736924"/>
              <a:ext cx="1021059" cy="2069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5" name="Straight Connector 245"/>
            <p:cNvCxnSpPr>
              <a:cxnSpLocks noChangeShapeType="1"/>
            </p:cNvCxnSpPr>
            <p:nvPr/>
          </p:nvCxnSpPr>
          <p:spPr bwMode="auto">
            <a:xfrm flipH="1">
              <a:off x="799176" y="2725018"/>
              <a:ext cx="1225097" cy="1413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6" name="Straight Connector 246"/>
            <p:cNvCxnSpPr>
              <a:cxnSpLocks noChangeShapeType="1"/>
            </p:cNvCxnSpPr>
            <p:nvPr/>
          </p:nvCxnSpPr>
          <p:spPr bwMode="auto">
            <a:xfrm flipH="1">
              <a:off x="932218" y="2704755"/>
              <a:ext cx="1107153" cy="588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7" name="Straight Connector 247"/>
            <p:cNvCxnSpPr>
              <a:cxnSpLocks noChangeShapeType="1"/>
            </p:cNvCxnSpPr>
            <p:nvPr/>
          </p:nvCxnSpPr>
          <p:spPr bwMode="auto">
            <a:xfrm flipH="1">
              <a:off x="1293642" y="2704755"/>
              <a:ext cx="745729" cy="216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8" name="Straight Connector 248"/>
            <p:cNvCxnSpPr>
              <a:cxnSpLocks noChangeShapeType="1"/>
            </p:cNvCxnSpPr>
            <p:nvPr/>
          </p:nvCxnSpPr>
          <p:spPr bwMode="auto">
            <a:xfrm flipH="1">
              <a:off x="2052880" y="2251902"/>
              <a:ext cx="1141349" cy="460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9" name="Straight Connector 249"/>
            <p:cNvCxnSpPr>
              <a:cxnSpLocks noChangeShapeType="1"/>
            </p:cNvCxnSpPr>
            <p:nvPr/>
          </p:nvCxnSpPr>
          <p:spPr bwMode="auto">
            <a:xfrm flipH="1">
              <a:off x="2018321" y="2332076"/>
              <a:ext cx="2284094" cy="3980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0" name="Straight Connector 250"/>
            <p:cNvCxnSpPr>
              <a:cxnSpLocks noChangeShapeType="1"/>
            </p:cNvCxnSpPr>
            <p:nvPr/>
          </p:nvCxnSpPr>
          <p:spPr bwMode="auto">
            <a:xfrm flipH="1" flipV="1">
              <a:off x="2035602" y="2721528"/>
              <a:ext cx="4016700" cy="14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1" name="Straight Connector 251"/>
            <p:cNvCxnSpPr>
              <a:cxnSpLocks noChangeShapeType="1"/>
            </p:cNvCxnSpPr>
            <p:nvPr/>
          </p:nvCxnSpPr>
          <p:spPr bwMode="auto">
            <a:xfrm flipH="1" flipV="1">
              <a:off x="2044240" y="2738808"/>
              <a:ext cx="4755057" cy="529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2" name="Straight Connector 252"/>
            <p:cNvCxnSpPr>
              <a:cxnSpLocks noChangeShapeType="1"/>
            </p:cNvCxnSpPr>
            <p:nvPr/>
          </p:nvCxnSpPr>
          <p:spPr bwMode="auto">
            <a:xfrm flipH="1" flipV="1">
              <a:off x="2018321" y="2730168"/>
              <a:ext cx="5710381" cy="1554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3" name="Straight Connector 253"/>
            <p:cNvCxnSpPr>
              <a:cxnSpLocks noChangeShapeType="1"/>
            </p:cNvCxnSpPr>
            <p:nvPr/>
          </p:nvCxnSpPr>
          <p:spPr bwMode="auto">
            <a:xfrm flipH="1" flipV="1">
              <a:off x="2036178" y="2736924"/>
              <a:ext cx="5921124" cy="2462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4" name="Straight Connector 254"/>
            <p:cNvCxnSpPr>
              <a:cxnSpLocks noChangeShapeType="1"/>
            </p:cNvCxnSpPr>
            <p:nvPr/>
          </p:nvCxnSpPr>
          <p:spPr bwMode="auto">
            <a:xfrm flipH="1" flipV="1">
              <a:off x="2016335" y="2736924"/>
              <a:ext cx="5165304" cy="3000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497138" y="3403600"/>
            <a:ext cx="42687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/>
              <a:t>connecting each access ISP to each other directly </a:t>
            </a:r>
            <a:r>
              <a:rPr lang="en-US" altLang="en-US" i="1">
                <a:solidFill>
                  <a:srgbClr val="CC0000"/>
                </a:solidFill>
              </a:rPr>
              <a:t>doesn’t scale: </a:t>
            </a:r>
            <a:r>
              <a:rPr lang="en-US" altLang="en-US"/>
              <a:t>O(</a:t>
            </a:r>
            <a:r>
              <a:rPr lang="en-US" altLang="en-US" i="1"/>
              <a:t>N</a:t>
            </a:r>
            <a:r>
              <a:rPr lang="en-US" altLang="en-US" baseline="30000"/>
              <a:t>2</a:t>
            </a:r>
            <a:r>
              <a:rPr lang="en-US" altLang="en-US"/>
              <a:t>) connections.</a:t>
            </a:r>
          </a:p>
        </p:txBody>
      </p:sp>
      <p:grpSp>
        <p:nvGrpSpPr>
          <p:cNvPr id="76815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7685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6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7685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7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7685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8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7685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9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7685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0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7684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7684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3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7684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4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7684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5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7684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6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7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7683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7683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7683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3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7683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3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8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10E230-71F0-3F4D-BDB4-BE8F6D53B3F8}"/>
              </a:ext>
            </a:extLst>
          </p:cNvPr>
          <p:cNvSpPr txBox="1"/>
          <p:nvPr/>
        </p:nvSpPr>
        <p:spPr>
          <a:xfrm>
            <a:off x="937590" y="5396148"/>
            <a:ext cx="69353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internet == The network of networks</a:t>
            </a:r>
          </a:p>
        </p:txBody>
      </p:sp>
    </p:spTree>
    <p:extLst>
      <p:ext uri="{BB962C8B-B14F-4D97-AF65-F5344CB8AC3E}">
        <p14:creationId xmlns:p14="http://schemas.microsoft.com/office/powerpoint/2010/main" val="1071557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8961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901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4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2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90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2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3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90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0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4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90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8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5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90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6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6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90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4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7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90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2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8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89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0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9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89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8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0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89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6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1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89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4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2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89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2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3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89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0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4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89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8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5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89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6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6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89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4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8977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8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9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0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1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2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464344" y="1225665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Option: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connect each access ISP to one global transit ISP?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Customer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provider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ISPs have economic agreement.</a:t>
            </a:r>
          </a:p>
        </p:txBody>
      </p:sp>
      <p:sp>
        <p:nvSpPr>
          <p:cNvPr id="78855" name="Oval 3"/>
          <p:cNvSpPr>
            <a:spLocks noChangeArrowheads="1"/>
          </p:cNvSpPr>
          <p:nvPr/>
        </p:nvSpPr>
        <p:spPr bwMode="auto">
          <a:xfrm>
            <a:off x="2716213" y="3192463"/>
            <a:ext cx="3709987" cy="1862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78856" name="Straight Connector 10"/>
          <p:cNvCxnSpPr>
            <a:cxnSpLocks noChangeShapeType="1"/>
            <a:stCxn id="163" idx="7"/>
          </p:cNvCxnSpPr>
          <p:nvPr/>
        </p:nvCxnSpPr>
        <p:spPr bwMode="auto">
          <a:xfrm>
            <a:off x="4022725" y="3521075"/>
            <a:ext cx="1223963" cy="968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7" name="Straight Connector 297"/>
          <p:cNvCxnSpPr>
            <a:cxnSpLocks noChangeShapeType="1"/>
          </p:cNvCxnSpPr>
          <p:nvPr/>
        </p:nvCxnSpPr>
        <p:spPr bwMode="auto">
          <a:xfrm>
            <a:off x="4656138" y="3924300"/>
            <a:ext cx="139700" cy="1127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8" name="Straight Connector 298"/>
          <p:cNvCxnSpPr>
            <a:cxnSpLocks noChangeShapeType="1"/>
          </p:cNvCxnSpPr>
          <p:nvPr/>
        </p:nvCxnSpPr>
        <p:spPr bwMode="auto">
          <a:xfrm flipV="1">
            <a:off x="4425950" y="4200525"/>
            <a:ext cx="280988" cy="61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9" name="Straight Connector 299"/>
          <p:cNvCxnSpPr>
            <a:cxnSpLocks noChangeShapeType="1"/>
          </p:cNvCxnSpPr>
          <p:nvPr/>
        </p:nvCxnSpPr>
        <p:spPr bwMode="auto">
          <a:xfrm flipV="1">
            <a:off x="4083050" y="3962400"/>
            <a:ext cx="223838" cy="1492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0" name="Straight Connector 300"/>
          <p:cNvCxnSpPr>
            <a:cxnSpLocks noChangeShapeType="1"/>
            <a:stCxn id="237" idx="6"/>
          </p:cNvCxnSpPr>
          <p:nvPr/>
        </p:nvCxnSpPr>
        <p:spPr bwMode="auto">
          <a:xfrm flipV="1">
            <a:off x="3722688" y="4367213"/>
            <a:ext cx="238125" cy="13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1" name="Straight Connector 301"/>
          <p:cNvCxnSpPr>
            <a:cxnSpLocks noChangeShapeType="1"/>
          </p:cNvCxnSpPr>
          <p:nvPr/>
        </p:nvCxnSpPr>
        <p:spPr bwMode="auto">
          <a:xfrm flipV="1">
            <a:off x="4675188" y="4267200"/>
            <a:ext cx="2921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2" name="Straight Connector 302"/>
          <p:cNvCxnSpPr>
            <a:cxnSpLocks noChangeShapeType="1"/>
          </p:cNvCxnSpPr>
          <p:nvPr/>
        </p:nvCxnSpPr>
        <p:spPr bwMode="auto">
          <a:xfrm flipH="1" flipV="1">
            <a:off x="5243513" y="4248150"/>
            <a:ext cx="412750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3" name="Straight Connector 303"/>
          <p:cNvCxnSpPr>
            <a:cxnSpLocks noChangeShapeType="1"/>
          </p:cNvCxnSpPr>
          <p:nvPr/>
        </p:nvCxnSpPr>
        <p:spPr bwMode="auto">
          <a:xfrm flipV="1">
            <a:off x="5227638" y="3776663"/>
            <a:ext cx="328612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Straight Connector 304"/>
          <p:cNvCxnSpPr>
            <a:cxnSpLocks noChangeShapeType="1"/>
            <a:endCxn id="161" idx="7"/>
          </p:cNvCxnSpPr>
          <p:nvPr/>
        </p:nvCxnSpPr>
        <p:spPr bwMode="auto">
          <a:xfrm flipH="1" flipV="1">
            <a:off x="4024313" y="3600450"/>
            <a:ext cx="261937" cy="1190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5" name="TextBox 39958"/>
          <p:cNvSpPr txBox="1">
            <a:spLocks noChangeArrowheads="1"/>
          </p:cNvSpPr>
          <p:nvPr/>
        </p:nvSpPr>
        <p:spPr bwMode="auto">
          <a:xfrm>
            <a:off x="2887663" y="35845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global</a:t>
            </a:r>
            <a:br>
              <a:rPr lang="en-US" altLang="en-US" i="1"/>
            </a:br>
            <a:r>
              <a:rPr lang="en-US" altLang="en-US" i="1"/>
              <a:t>ISP</a:t>
            </a:r>
          </a:p>
        </p:txBody>
      </p:sp>
      <p:grpSp>
        <p:nvGrpSpPr>
          <p:cNvPr id="78866" name="Group 347"/>
          <p:cNvGrpSpPr>
            <a:grpSpLocks/>
          </p:cNvGrpSpPr>
          <p:nvPr/>
        </p:nvGrpSpPr>
        <p:grpSpPr bwMode="auto">
          <a:xfrm>
            <a:off x="4662488" y="3994150"/>
            <a:ext cx="611187" cy="298450"/>
            <a:chOff x="1871277" y="1576300"/>
            <a:chExt cx="1128371" cy="437860"/>
          </a:xfrm>
        </p:grpSpPr>
        <p:sp>
          <p:nvSpPr>
            <p:cNvPr id="195" name="Oval 19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2" name="Straight Connector 201"/>
            <p:cNvCxnSpPr>
              <a:endCxn id="19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7" name="Group 347"/>
          <p:cNvGrpSpPr>
            <a:grpSpLocks/>
          </p:cNvGrpSpPr>
          <p:nvPr/>
        </p:nvGrpSpPr>
        <p:grpSpPr bwMode="auto">
          <a:xfrm>
            <a:off x="4108450" y="3694113"/>
            <a:ext cx="609600" cy="296862"/>
            <a:chOff x="1871277" y="1576300"/>
            <a:chExt cx="1128371" cy="437860"/>
          </a:xfrm>
        </p:grpSpPr>
        <p:sp>
          <p:nvSpPr>
            <p:cNvPr id="205" name="Oval 204"/>
            <p:cNvSpPr/>
            <p:nvPr/>
          </p:nvSpPr>
          <p:spPr bwMode="auto">
            <a:xfrm flipV="1">
              <a:off x="1874216" y="1695716"/>
              <a:ext cx="1125432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Oval 206"/>
            <p:cNvSpPr/>
            <p:nvPr/>
          </p:nvSpPr>
          <p:spPr bwMode="auto">
            <a:xfrm flipV="1">
              <a:off x="1871277" y="1576300"/>
              <a:ext cx="112543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159247" y="1672301"/>
              <a:ext cx="549494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103417" y="1632496"/>
              <a:ext cx="661154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538310" y="1728497"/>
              <a:ext cx="243892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088723" y="1730839"/>
              <a:ext cx="240954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2" name="Straight Connector 211"/>
            <p:cNvCxnSpPr>
              <a:endCxn id="207" idx="2"/>
            </p:cNvCxnSpPr>
            <p:nvPr/>
          </p:nvCxnSpPr>
          <p:spPr bwMode="auto">
            <a:xfrm flipH="1" flipV="1">
              <a:off x="1871277" y="1737863"/>
              <a:ext cx="2939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996710" y="1735522"/>
              <a:ext cx="2938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8" name="Group 347"/>
          <p:cNvGrpSpPr>
            <a:grpSpLocks/>
          </p:cNvGrpSpPr>
          <p:nvPr/>
        </p:nvGrpSpPr>
        <p:grpSpPr bwMode="auto">
          <a:xfrm>
            <a:off x="3848100" y="4106863"/>
            <a:ext cx="611188" cy="298450"/>
            <a:chOff x="1871277" y="1576300"/>
            <a:chExt cx="1128371" cy="437860"/>
          </a:xfrm>
        </p:grpSpPr>
        <p:sp>
          <p:nvSpPr>
            <p:cNvPr id="215" name="Oval 214"/>
            <p:cNvSpPr/>
            <p:nvPr/>
          </p:nvSpPr>
          <p:spPr bwMode="auto">
            <a:xfrm flipV="1">
              <a:off x="1874209" y="1695080"/>
              <a:ext cx="1125439" cy="31908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 bwMode="auto">
            <a:xfrm flipV="1">
              <a:off x="1871277" y="1576300"/>
              <a:ext cx="1125439" cy="31907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58498" y="1674120"/>
              <a:ext cx="550996" cy="16070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102814" y="1632197"/>
              <a:ext cx="662368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536577" y="1727687"/>
              <a:ext cx="243258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091090" y="1730017"/>
              <a:ext cx="240328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2" name="Straight Connector 221"/>
            <p:cNvCxnSpPr>
              <a:endCxn id="217" idx="2"/>
            </p:cNvCxnSpPr>
            <p:nvPr/>
          </p:nvCxnSpPr>
          <p:spPr bwMode="auto">
            <a:xfrm flipH="1" flipV="1">
              <a:off x="1871277" y="1737003"/>
              <a:ext cx="2932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 bwMode="auto">
            <a:xfrm flipH="1" flipV="1">
              <a:off x="2996716" y="1734675"/>
              <a:ext cx="2932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69" name="Straight Connector 307"/>
          <p:cNvCxnSpPr>
            <a:cxnSpLocks noChangeShapeType="1"/>
          </p:cNvCxnSpPr>
          <p:nvPr/>
        </p:nvCxnSpPr>
        <p:spPr bwMode="auto">
          <a:xfrm>
            <a:off x="1166813" y="4260850"/>
            <a:ext cx="19716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Straight Connector 308"/>
          <p:cNvCxnSpPr>
            <a:cxnSpLocks noChangeShapeType="1"/>
          </p:cNvCxnSpPr>
          <p:nvPr/>
        </p:nvCxnSpPr>
        <p:spPr bwMode="auto">
          <a:xfrm flipV="1">
            <a:off x="1393825" y="4573588"/>
            <a:ext cx="17446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1" name="Straight Connector 309"/>
          <p:cNvCxnSpPr>
            <a:cxnSpLocks noChangeShapeType="1"/>
          </p:cNvCxnSpPr>
          <p:nvPr/>
        </p:nvCxnSpPr>
        <p:spPr bwMode="auto">
          <a:xfrm flipV="1">
            <a:off x="1797050" y="4622800"/>
            <a:ext cx="14319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2" name="Group 347"/>
          <p:cNvGrpSpPr>
            <a:grpSpLocks/>
          </p:cNvGrpSpPr>
          <p:nvPr/>
        </p:nvGrpSpPr>
        <p:grpSpPr bwMode="auto">
          <a:xfrm>
            <a:off x="3113088" y="4391025"/>
            <a:ext cx="611187" cy="298450"/>
            <a:chOff x="1871277" y="1576300"/>
            <a:chExt cx="1128371" cy="437860"/>
          </a:xfrm>
        </p:grpSpPr>
        <p:sp>
          <p:nvSpPr>
            <p:cNvPr id="235" name="Oval 23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7" name="Oval 23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8" name="Freeform 23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2" name="Straight Connector 241"/>
            <p:cNvCxnSpPr>
              <a:endCxn id="23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3" name="Straight Connector 310"/>
          <p:cNvCxnSpPr>
            <a:cxnSpLocks noChangeShapeType="1"/>
            <a:stCxn id="78984" idx="0"/>
          </p:cNvCxnSpPr>
          <p:nvPr/>
        </p:nvCxnSpPr>
        <p:spPr bwMode="auto">
          <a:xfrm flipV="1">
            <a:off x="3389313" y="4643438"/>
            <a:ext cx="57150" cy="1211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4" name="Straight Connector 311"/>
          <p:cNvCxnSpPr>
            <a:cxnSpLocks noChangeShapeType="1"/>
          </p:cNvCxnSpPr>
          <p:nvPr/>
        </p:nvCxnSpPr>
        <p:spPr bwMode="auto">
          <a:xfrm flipV="1">
            <a:off x="4616450" y="4872038"/>
            <a:ext cx="635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5" name="Straight Connector 312"/>
          <p:cNvCxnSpPr>
            <a:cxnSpLocks noChangeShapeType="1"/>
            <a:stCxn id="78987" idx="1"/>
          </p:cNvCxnSpPr>
          <p:nvPr/>
        </p:nvCxnSpPr>
        <p:spPr bwMode="auto">
          <a:xfrm flipH="1" flipV="1">
            <a:off x="4924425" y="4821238"/>
            <a:ext cx="506413" cy="1058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6" name="Group 347"/>
          <p:cNvGrpSpPr>
            <a:grpSpLocks/>
          </p:cNvGrpSpPr>
          <p:nvPr/>
        </p:nvGrpSpPr>
        <p:grpSpPr bwMode="auto">
          <a:xfrm>
            <a:off x="4432300" y="4586288"/>
            <a:ext cx="611188" cy="296862"/>
            <a:chOff x="1871277" y="1576300"/>
            <a:chExt cx="1128371" cy="437860"/>
          </a:xfrm>
        </p:grpSpPr>
        <p:sp>
          <p:nvSpPr>
            <p:cNvPr id="225" name="Oval 224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7" name="Oval 226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2" name="Straight Connector 231"/>
            <p:cNvCxnSpPr>
              <a:endCxn id="227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7" name="Straight Connector 313"/>
          <p:cNvCxnSpPr>
            <a:cxnSpLocks noChangeShapeType="1"/>
            <a:endCxn id="183" idx="7"/>
          </p:cNvCxnSpPr>
          <p:nvPr/>
        </p:nvCxnSpPr>
        <p:spPr bwMode="auto">
          <a:xfrm flipH="1" flipV="1">
            <a:off x="6042025" y="4586288"/>
            <a:ext cx="1512888" cy="1082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8" name="Straight Connector 314"/>
          <p:cNvCxnSpPr>
            <a:cxnSpLocks noChangeShapeType="1"/>
          </p:cNvCxnSpPr>
          <p:nvPr/>
        </p:nvCxnSpPr>
        <p:spPr bwMode="auto">
          <a:xfrm flipH="1" flipV="1">
            <a:off x="6099175" y="4464050"/>
            <a:ext cx="22447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9" name="Straight Connector 315"/>
          <p:cNvCxnSpPr>
            <a:cxnSpLocks noChangeShapeType="1"/>
            <a:endCxn id="185" idx="5"/>
          </p:cNvCxnSpPr>
          <p:nvPr/>
        </p:nvCxnSpPr>
        <p:spPr bwMode="auto">
          <a:xfrm flipH="1">
            <a:off x="6040438" y="4159250"/>
            <a:ext cx="207645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0" name="Group 347"/>
          <p:cNvGrpSpPr>
            <a:grpSpLocks/>
          </p:cNvGrpSpPr>
          <p:nvPr/>
        </p:nvGrpSpPr>
        <p:grpSpPr bwMode="auto">
          <a:xfrm>
            <a:off x="5521325" y="4321175"/>
            <a:ext cx="611188" cy="296863"/>
            <a:chOff x="1871277" y="1576300"/>
            <a:chExt cx="1128371" cy="437860"/>
          </a:xfrm>
        </p:grpSpPr>
        <p:sp>
          <p:nvSpPr>
            <p:cNvPr id="183" name="Oval 182"/>
            <p:cNvSpPr/>
            <p:nvPr/>
          </p:nvSpPr>
          <p:spPr bwMode="auto">
            <a:xfrm flipV="1">
              <a:off x="1874209" y="1695717"/>
              <a:ext cx="1125439" cy="31844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1871277" y="1740205"/>
              <a:ext cx="1128371" cy="11473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 bwMode="auto">
            <a:xfrm flipV="1">
              <a:off x="1871277" y="1576300"/>
              <a:ext cx="1125439" cy="3184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2158498" y="1672302"/>
              <a:ext cx="550996" cy="16156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2536577" y="1728498"/>
              <a:ext cx="243258" cy="9600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2091090" y="1730839"/>
              <a:ext cx="240328" cy="960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0" name="Straight Connector 189"/>
            <p:cNvCxnSpPr>
              <a:endCxn id="185" idx="2"/>
            </p:cNvCxnSpPr>
            <p:nvPr/>
          </p:nvCxnSpPr>
          <p:spPr bwMode="auto">
            <a:xfrm flipH="1" flipV="1">
              <a:off x="1871277" y="1737864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1" name="Straight Connector 316"/>
          <p:cNvCxnSpPr>
            <a:cxnSpLocks noChangeShapeType="1"/>
          </p:cNvCxnSpPr>
          <p:nvPr/>
        </p:nvCxnSpPr>
        <p:spPr bwMode="auto">
          <a:xfrm flipH="1">
            <a:off x="5861050" y="3227388"/>
            <a:ext cx="14224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2" name="Straight Connector 317"/>
          <p:cNvCxnSpPr>
            <a:cxnSpLocks noChangeShapeType="1"/>
          </p:cNvCxnSpPr>
          <p:nvPr/>
        </p:nvCxnSpPr>
        <p:spPr bwMode="auto">
          <a:xfrm flipH="1">
            <a:off x="5684838" y="2803525"/>
            <a:ext cx="8985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3" name="Straight Connector 318"/>
          <p:cNvCxnSpPr>
            <a:cxnSpLocks noChangeShapeType="1"/>
            <a:stCxn id="78995" idx="9"/>
          </p:cNvCxnSpPr>
          <p:nvPr/>
        </p:nvCxnSpPr>
        <p:spPr bwMode="auto">
          <a:xfrm>
            <a:off x="4849813" y="2381250"/>
            <a:ext cx="55562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4" name="Group 347"/>
          <p:cNvGrpSpPr>
            <a:grpSpLocks/>
          </p:cNvGrpSpPr>
          <p:nvPr/>
        </p:nvGrpSpPr>
        <p:grpSpPr bwMode="auto">
          <a:xfrm>
            <a:off x="5254625" y="3497263"/>
            <a:ext cx="611188" cy="296862"/>
            <a:chOff x="1871277" y="1576300"/>
            <a:chExt cx="1128371" cy="437860"/>
          </a:xfrm>
        </p:grpSpPr>
        <p:sp>
          <p:nvSpPr>
            <p:cNvPr id="173" name="Oval 172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5" name="Oval 174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0" name="Straight Connector 179"/>
            <p:cNvCxnSpPr>
              <a:endCxn id="175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5" name="Straight Connector 22"/>
          <p:cNvCxnSpPr>
            <a:cxnSpLocks noChangeShapeType="1"/>
          </p:cNvCxnSpPr>
          <p:nvPr/>
        </p:nvCxnSpPr>
        <p:spPr bwMode="auto">
          <a:xfrm>
            <a:off x="2362200" y="2578100"/>
            <a:ext cx="1230313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6" name="Straight Connector 305"/>
          <p:cNvCxnSpPr>
            <a:cxnSpLocks noChangeShapeType="1"/>
          </p:cNvCxnSpPr>
          <p:nvPr/>
        </p:nvCxnSpPr>
        <p:spPr bwMode="auto">
          <a:xfrm>
            <a:off x="1617663" y="2909888"/>
            <a:ext cx="18859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7" name="Straight Connector 306"/>
          <p:cNvCxnSpPr>
            <a:cxnSpLocks noChangeShapeType="1"/>
          </p:cNvCxnSpPr>
          <p:nvPr/>
        </p:nvCxnSpPr>
        <p:spPr bwMode="auto">
          <a:xfrm>
            <a:off x="1230313" y="3278188"/>
            <a:ext cx="227330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8" name="Group 347"/>
          <p:cNvGrpSpPr>
            <a:grpSpLocks/>
          </p:cNvGrpSpPr>
          <p:nvPr/>
        </p:nvGrpSpPr>
        <p:grpSpPr bwMode="auto">
          <a:xfrm>
            <a:off x="3502025" y="3335338"/>
            <a:ext cx="611188" cy="296862"/>
            <a:chOff x="1871277" y="1576300"/>
            <a:chExt cx="1128371" cy="437860"/>
          </a:xfrm>
        </p:grpSpPr>
        <p:sp>
          <p:nvSpPr>
            <p:cNvPr id="161" name="Oval 160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8" name="Straight Connector 167"/>
            <p:cNvCxnSpPr>
              <a:endCxn id="163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624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898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99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0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1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2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3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4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5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6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7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0908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9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0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1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12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13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5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6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7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8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9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0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1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22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0923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4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5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6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27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28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9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0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1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2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3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4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5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6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37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0938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39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0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1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2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3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6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11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8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7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11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6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8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11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9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111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0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110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110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8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1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6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3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1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4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4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1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5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109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0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6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10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8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7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109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6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109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4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109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2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6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108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0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096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2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3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4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5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6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096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69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0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6" name="Straight Connector 509"/>
          <p:cNvCxnSpPr>
            <a:cxnSpLocks noChangeShapeType="1"/>
            <a:stCxn id="81093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7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8" name="Straight Connector 511"/>
          <p:cNvCxnSpPr>
            <a:cxnSpLocks noChangeShapeType="1"/>
            <a:stCxn id="81090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9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0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1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4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5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6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87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8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9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0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1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2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3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4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95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96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09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98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423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</a:t>
            </a:r>
          </a:p>
        </p:txBody>
      </p:sp>
    </p:spTree>
    <p:extLst>
      <p:ext uri="{BB962C8B-B14F-4D97-AF65-F5344CB8AC3E}">
        <p14:creationId xmlns:p14="http://schemas.microsoft.com/office/powerpoint/2010/main" val="3296706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46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7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8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9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0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1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2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3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4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5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2956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7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8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9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60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61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3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4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5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6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7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8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9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70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2971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2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3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4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75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76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7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8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9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0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1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2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3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4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85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2986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7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8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9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0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1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4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318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5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318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6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318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5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7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318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8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318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1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9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317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9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0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317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1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317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5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2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317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3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3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317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1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4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31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9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5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316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7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6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316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5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7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316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3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8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316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1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09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0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2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3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4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3015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6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7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8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9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0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1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2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3" name="Straight Connector 509"/>
          <p:cNvCxnSpPr>
            <a:cxnSpLocks noChangeShapeType="1"/>
            <a:stCxn id="83164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4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5" name="Straight Connector 511"/>
          <p:cNvCxnSpPr>
            <a:cxnSpLocks noChangeShapeType="1"/>
            <a:stCxn id="83161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6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7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8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3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4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4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30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69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44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which must be interconnected</a:t>
            </a:r>
          </a:p>
        </p:txBody>
      </p:sp>
      <p:grpSp>
        <p:nvGrpSpPr>
          <p:cNvPr id="51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3063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3066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67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64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5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1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3060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1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2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5" name="Group 39945"/>
          <p:cNvGrpSpPr>
            <a:grpSpLocks/>
          </p:cNvGrpSpPr>
          <p:nvPr/>
        </p:nvGrpSpPr>
        <p:grpSpPr bwMode="auto">
          <a:xfrm>
            <a:off x="4686300" y="4864100"/>
            <a:ext cx="1914525" cy="741363"/>
            <a:chOff x="4686300" y="4864100"/>
            <a:chExt cx="1914118" cy="740879"/>
          </a:xfrm>
        </p:grpSpPr>
        <p:sp>
          <p:nvSpPr>
            <p:cNvPr id="83058" name="TextBox 39940"/>
            <p:cNvSpPr txBox="1">
              <a:spLocks noChangeArrowheads="1"/>
            </p:cNvSpPr>
            <p:nvPr/>
          </p:nvSpPr>
          <p:spPr bwMode="auto">
            <a:xfrm>
              <a:off x="4838700" y="5143500"/>
              <a:ext cx="1761718" cy="46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peering link</a:t>
              </a:r>
            </a:p>
          </p:txBody>
        </p:sp>
        <p:cxnSp>
          <p:nvCxnSpPr>
            <p:cNvPr id="83059" name="Straight Connector 39943"/>
            <p:cNvCxnSpPr>
              <a:cxnSpLocks noChangeShapeType="1"/>
            </p:cNvCxnSpPr>
            <p:nvPr/>
          </p:nvCxnSpPr>
          <p:spPr bwMode="auto">
            <a:xfrm>
              <a:off x="4686300" y="4864100"/>
              <a:ext cx="266700" cy="4191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8" name="Group 39950"/>
          <p:cNvGrpSpPr>
            <a:grpSpLocks/>
          </p:cNvGrpSpPr>
          <p:nvPr/>
        </p:nvGrpSpPr>
        <p:grpSpPr bwMode="auto">
          <a:xfrm>
            <a:off x="5270500" y="1701800"/>
            <a:ext cx="3478213" cy="1169988"/>
            <a:chOff x="5270500" y="1701800"/>
            <a:chExt cx="3477123" cy="1169232"/>
          </a:xfrm>
        </p:grpSpPr>
        <p:sp>
          <p:nvSpPr>
            <p:cNvPr id="83056" name="TextBox 39946"/>
            <p:cNvSpPr txBox="1">
              <a:spLocks noChangeArrowheads="1"/>
            </p:cNvSpPr>
            <p:nvPr/>
          </p:nvSpPr>
          <p:spPr bwMode="auto">
            <a:xfrm>
              <a:off x="5270500" y="1701800"/>
              <a:ext cx="3477123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Internet exchange point </a:t>
              </a:r>
            </a:p>
          </p:txBody>
        </p:sp>
        <p:cxnSp>
          <p:nvCxnSpPr>
            <p:cNvPr id="83057" name="Straight Connector 39948"/>
            <p:cNvCxnSpPr>
              <a:cxnSpLocks noChangeShapeType="1"/>
              <a:endCxn id="83067" idx="0"/>
            </p:cNvCxnSpPr>
            <p:nvPr/>
          </p:nvCxnSpPr>
          <p:spPr bwMode="auto">
            <a:xfrm flipH="1">
              <a:off x="5952289" y="2159000"/>
              <a:ext cx="219911" cy="7120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1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3050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3051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3054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55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52" name="Straight Connector 519"/>
            <p:cNvCxnSpPr>
              <a:cxnSpLocks noChangeShapeType="1"/>
              <a:stCxn id="83054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53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0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4994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5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6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7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8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0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1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2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3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5004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5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6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7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08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09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0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1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2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3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4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5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6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7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8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5019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0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1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2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23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24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5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6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7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8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9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0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1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2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33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5034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5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6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7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8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9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42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523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3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523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4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523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5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522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6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522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7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522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8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522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9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52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0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521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1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52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2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52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3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52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5054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5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6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7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8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9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5060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6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7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8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7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8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8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51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8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511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511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2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1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5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511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6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510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510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511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1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09" name="Straight Connector 519"/>
            <p:cNvCxnSpPr>
              <a:cxnSpLocks noChangeShapeType="1"/>
              <a:stCxn id="8511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5087" name="Straight Connector 500"/>
          <p:cNvCxnSpPr>
            <a:cxnSpLocks noChangeShapeType="1"/>
            <a:endCxn id="85090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8" name="Straight Connector 501"/>
          <p:cNvCxnSpPr>
            <a:cxnSpLocks noChangeShapeType="1"/>
            <a:endCxn id="85090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9" name="Straight Connector 514"/>
          <p:cNvCxnSpPr>
            <a:cxnSpLocks noChangeShapeType="1"/>
            <a:endCxn id="85090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0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91" name="Straight Connector 39941"/>
          <p:cNvCxnSpPr>
            <a:cxnSpLocks noChangeShapeType="1"/>
            <a:stCxn id="85090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2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93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5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4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5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5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5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5096" name="Straight Connector 509"/>
          <p:cNvCxnSpPr>
            <a:cxnSpLocks noChangeShapeType="1"/>
            <a:endCxn id="85098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7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8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5099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 dirty="0"/>
              <a:t>regional net</a:t>
            </a:r>
          </a:p>
        </p:txBody>
      </p:sp>
      <p:sp>
        <p:nvSpPr>
          <p:cNvPr id="85100" name="Rectangle 3"/>
          <p:cNvSpPr txBox="1">
            <a:spLocks noChangeArrowheads="1"/>
          </p:cNvSpPr>
          <p:nvPr/>
        </p:nvSpPr>
        <p:spPr bwMode="auto">
          <a:xfrm>
            <a:off x="500828" y="1312069"/>
            <a:ext cx="839651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regional networks may arise to connect access nets to ISPs 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8DF3C78C-4223-8E30-8342-312DC56402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9774" y="3698553"/>
            <a:ext cx="1255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i="1" dirty="0"/>
              <a:t>regional net</a:t>
            </a:r>
          </a:p>
        </p:txBody>
      </p:sp>
    </p:spTree>
    <p:extLst>
      <p:ext uri="{BB962C8B-B14F-4D97-AF65-F5344CB8AC3E}">
        <p14:creationId xmlns:p14="http://schemas.microsoft.com/office/powerpoint/2010/main" val="2294164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42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3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4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5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6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7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8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9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0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1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7052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3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4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5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56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57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2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3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4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7067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8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9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70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71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72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3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4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5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6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7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8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9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80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81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7082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3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4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5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6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7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90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728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1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728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2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728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3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727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4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727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5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727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6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727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7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72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8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726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9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726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0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726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1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726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7102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3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4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5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6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7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710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09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0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1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2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3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4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5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6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19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0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1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22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23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4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5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6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7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8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9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30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31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71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7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32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716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716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7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6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3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716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4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715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715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716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6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59" name="Straight Connector 519"/>
            <p:cNvCxnSpPr>
              <a:cxnSpLocks noChangeShapeType="1"/>
              <a:stCxn id="8716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7135" name="Straight Connector 500"/>
          <p:cNvCxnSpPr>
            <a:cxnSpLocks noChangeShapeType="1"/>
            <a:endCxn id="87138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6" name="Straight Connector 501"/>
          <p:cNvCxnSpPr>
            <a:cxnSpLocks noChangeShapeType="1"/>
            <a:endCxn id="87138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7" name="Straight Connector 514"/>
          <p:cNvCxnSpPr>
            <a:cxnSpLocks noChangeShapeType="1"/>
            <a:endCxn id="87138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38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139" name="Straight Connector 39941"/>
          <p:cNvCxnSpPr>
            <a:cxnSpLocks noChangeShapeType="1"/>
            <a:stCxn id="87138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0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4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715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2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715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3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715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7144" name="Straight Connector 509"/>
          <p:cNvCxnSpPr>
            <a:cxnSpLocks noChangeShapeType="1"/>
            <a:endCxn id="87146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5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46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7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7148" name="Oval 11"/>
          <p:cNvSpPr>
            <a:spLocks noChangeArrowheads="1"/>
          </p:cNvSpPr>
          <p:nvPr/>
        </p:nvSpPr>
        <p:spPr bwMode="auto">
          <a:xfrm>
            <a:off x="1866900" y="3429000"/>
            <a:ext cx="6096000" cy="673100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9" name="TextBox 13"/>
          <p:cNvSpPr txBox="1">
            <a:spLocks noChangeArrowheads="1"/>
          </p:cNvSpPr>
          <p:nvPr/>
        </p:nvSpPr>
        <p:spPr bwMode="auto">
          <a:xfrm>
            <a:off x="2455401" y="3557588"/>
            <a:ext cx="5202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 dirty="0">
                <a:solidFill>
                  <a:schemeClr val="bg1"/>
                </a:solidFill>
              </a:rPr>
              <a:t>Content provider/distribution network</a:t>
            </a:r>
          </a:p>
        </p:txBody>
      </p:sp>
      <p:sp>
        <p:nvSpPr>
          <p:cNvPr id="87150" name="Rectangle 3"/>
          <p:cNvSpPr txBox="1">
            <a:spLocks noChangeArrowheads="1"/>
          </p:cNvSpPr>
          <p:nvPr/>
        </p:nvSpPr>
        <p:spPr bwMode="auto">
          <a:xfrm>
            <a:off x="499208" y="1217160"/>
            <a:ext cx="86500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content provider networks  (e.g., Google, Microsoft,   Akamai) may run their own network, to bring services, content close to end users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441B928-9B8E-30BD-FDB0-184D2C7A6A2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49774" y="3698553"/>
            <a:ext cx="1255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 i="1" dirty="0"/>
              <a:t>regional net</a:t>
            </a:r>
          </a:p>
        </p:txBody>
      </p:sp>
    </p:spTree>
    <p:extLst>
      <p:ext uri="{BB962C8B-B14F-4D97-AF65-F5344CB8AC3E}">
        <p14:creationId xmlns:p14="http://schemas.microsoft.com/office/powerpoint/2010/main" val="35918006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66166"/>
            <a:ext cx="8712200" cy="1827212"/>
          </a:xfrm>
        </p:spPr>
        <p:txBody>
          <a:bodyPr>
            <a:normAutofit lnSpcReduction="10000"/>
          </a:bodyPr>
          <a:lstStyle/>
          <a:p>
            <a:pPr indent="-288925" eaLnBrk="1" hangingPunct="1"/>
            <a:r>
              <a:rPr lang="en-US" altLang="en-US" sz="2400" dirty="0">
                <a:ea typeface="ＭＳ Ｐゴシック" charset="-128"/>
              </a:rPr>
              <a:t>at center: small # of well-connected large networks</a:t>
            </a:r>
          </a:p>
          <a:p>
            <a:pPr marL="682625" lvl="1" indent="-225425" eaLnBrk="1" hangingPunct="1"/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tier-1</a:t>
            </a:r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 commercial ISPs</a:t>
            </a:r>
            <a:r>
              <a:rPr lang="en-US" altLang="ja-JP" sz="20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000" dirty="0">
                <a:ea typeface="ＭＳ Ｐゴシック" charset="-128"/>
              </a:rPr>
              <a:t>(e.g., Level 3, Sprint, AT&amp;T, NTT), national &amp; international coverage</a:t>
            </a:r>
          </a:p>
          <a:p>
            <a:pPr marL="682625" lvl="1" indent="-225425" eaLnBrk="1" hangingPunct="1"/>
            <a:r>
              <a:rPr lang="en-US" altLang="en-US" sz="2000" dirty="0">
                <a:solidFill>
                  <a:srgbClr val="CC0000"/>
                </a:solidFill>
              </a:rPr>
              <a:t>content provider/distribution network </a:t>
            </a:r>
            <a:r>
              <a:rPr lang="en-US" altLang="en-US" sz="2000" dirty="0"/>
              <a:t>(e.g., Google, Akamai): private network that connects it data centers to Internet, often bypassing tier-1, regional ISPs</a:t>
            </a:r>
          </a:p>
          <a:p>
            <a:pPr marL="682625" lvl="1" indent="-225425" eaLnBrk="1" hangingPunct="1">
              <a:buFont typeface="Wingdings" charset="2"/>
              <a:buNone/>
            </a:pPr>
            <a:endParaRPr lang="en-US" altLang="en-US" sz="20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2189163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5029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/>
          <p:cNvCxnSpPr>
            <a:endCxn id="89131" idx="0"/>
          </p:cNvCxnSpPr>
          <p:nvPr/>
        </p:nvCxnSpPr>
        <p:spPr bwMode="auto">
          <a:xfrm rot="5400000">
            <a:off x="449263" y="3055937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9128" idx="4"/>
          </p:cNvCxnSpPr>
          <p:nvPr/>
        </p:nvCxnSpPr>
        <p:spPr bwMode="auto">
          <a:xfrm rot="5400000">
            <a:off x="3203575" y="4089400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9128" idx="3"/>
          </p:cNvCxnSpPr>
          <p:nvPr/>
        </p:nvCxnSpPr>
        <p:spPr bwMode="auto">
          <a:xfrm rot="5400000">
            <a:off x="2349501" y="3935412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857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9" idx="2"/>
          </p:cNvCxnSpPr>
          <p:nvPr/>
        </p:nvCxnSpPr>
        <p:spPr bwMode="auto">
          <a:xfrm rot="5400000">
            <a:off x="1389857" y="3418681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 bwMode="auto">
          <a:xfrm>
            <a:off x="7705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/>
          <p:cNvCxnSpPr>
            <a:endCxn id="89134" idx="0"/>
          </p:cNvCxnSpPr>
          <p:nvPr/>
        </p:nvCxnSpPr>
        <p:spPr bwMode="auto">
          <a:xfrm>
            <a:off x="3973513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9129" idx="2"/>
            <a:endCxn id="89128" idx="6"/>
          </p:cNvCxnSpPr>
          <p:nvPr/>
        </p:nvCxnSpPr>
        <p:spPr bwMode="auto">
          <a:xfrm rot="10800000">
            <a:off x="4497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5187950" y="3946525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932487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9129" idx="5"/>
          </p:cNvCxnSpPr>
          <p:nvPr/>
        </p:nvCxnSpPr>
        <p:spPr bwMode="auto">
          <a:xfrm>
            <a:off x="6721475" y="3770313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9127" idx="4"/>
            <a:endCxn id="89136" idx="7"/>
          </p:cNvCxnSpPr>
          <p:nvPr/>
        </p:nvCxnSpPr>
        <p:spPr bwMode="auto">
          <a:xfrm>
            <a:off x="6975475" y="2105025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0800000">
            <a:off x="3081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10800000">
            <a:off x="5434013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/>
          <p:cNvSpPr/>
          <p:nvPr/>
        </p:nvSpPr>
        <p:spPr bwMode="auto">
          <a:xfrm>
            <a:off x="2189163" y="1190623"/>
            <a:ext cx="4460875" cy="304801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/>
          <p:cNvCxnSpPr/>
          <p:nvPr/>
        </p:nvCxnSpPr>
        <p:spPr bwMode="auto">
          <a:xfrm rot="16200000" flipH="1">
            <a:off x="7357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9" idx="0"/>
          </p:cNvCxnSpPr>
          <p:nvPr/>
        </p:nvCxnSpPr>
        <p:spPr bwMode="auto">
          <a:xfrm rot="16200000" flipH="1">
            <a:off x="2163763" y="2135187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6200000" flipH="1">
            <a:off x="2731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 rot="10800000" flipV="1">
            <a:off x="2838450" y="1876425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H="1">
            <a:off x="4897437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5400000">
            <a:off x="3483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16200000" flipH="1">
            <a:off x="5362576" y="2938462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 rot="10800000" flipV="1">
            <a:off x="4217988" y="2790825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9125" idx="5"/>
          </p:cNvCxnSpPr>
          <p:nvPr/>
        </p:nvCxnSpPr>
        <p:spPr bwMode="auto">
          <a:xfrm rot="16200000" flipH="1">
            <a:off x="3234531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9" idx="2"/>
          </p:cNvCxnSpPr>
          <p:nvPr/>
        </p:nvCxnSpPr>
        <p:spPr bwMode="auto">
          <a:xfrm rot="16200000" flipH="1">
            <a:off x="7421562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5400000">
            <a:off x="6410325" y="3101975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9" idx="1"/>
          </p:cNvCxnSpPr>
          <p:nvPr/>
        </p:nvCxnSpPr>
        <p:spPr bwMode="auto">
          <a:xfrm rot="10800000" flipV="1">
            <a:off x="6407150" y="2714625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0" idx="3"/>
          </p:cNvCxnSpPr>
          <p:nvPr/>
        </p:nvCxnSpPr>
        <p:spPr bwMode="auto">
          <a:xfrm rot="10800000" flipV="1">
            <a:off x="5676900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>
            <a:off x="5297488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/>
          <p:cNvSpPr>
            <a:spLocks noChangeArrowheads="1"/>
          </p:cNvSpPr>
          <p:nvPr/>
        </p:nvSpPr>
        <p:spPr bwMode="auto">
          <a:xfrm>
            <a:off x="1135063" y="1266825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/>
          <p:cNvSpPr>
            <a:spLocks noChangeArrowheads="1"/>
          </p:cNvSpPr>
          <p:nvPr/>
        </p:nvSpPr>
        <p:spPr bwMode="auto">
          <a:xfrm>
            <a:off x="3487738" y="1266825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/>
          <p:cNvSpPr>
            <a:spLocks noChangeArrowheads="1"/>
          </p:cNvSpPr>
          <p:nvPr/>
        </p:nvSpPr>
        <p:spPr bwMode="auto">
          <a:xfrm>
            <a:off x="5921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/>
          <p:cNvSpPr>
            <a:spLocks noChangeArrowheads="1"/>
          </p:cNvSpPr>
          <p:nvPr/>
        </p:nvSpPr>
        <p:spPr bwMode="auto">
          <a:xfrm>
            <a:off x="25146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29" name="Oval 33"/>
          <p:cNvSpPr>
            <a:spLocks noChangeArrowheads="1"/>
          </p:cNvSpPr>
          <p:nvPr/>
        </p:nvSpPr>
        <p:spPr bwMode="auto">
          <a:xfrm>
            <a:off x="50292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30" name="Oval 76"/>
          <p:cNvSpPr>
            <a:spLocks noChangeArrowheads="1"/>
          </p:cNvSpPr>
          <p:nvPr/>
        </p:nvSpPr>
        <p:spPr bwMode="auto">
          <a:xfrm>
            <a:off x="2027238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/>
          <p:cNvSpPr>
            <a:spLocks noChangeArrowheads="1"/>
          </p:cNvSpPr>
          <p:nvPr/>
        </p:nvSpPr>
        <p:spPr bwMode="auto">
          <a:xfrm>
            <a:off x="105410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/>
          <p:cNvSpPr>
            <a:spLocks noChangeArrowheads="1"/>
          </p:cNvSpPr>
          <p:nvPr/>
        </p:nvSpPr>
        <p:spPr bwMode="auto">
          <a:xfrm>
            <a:off x="5921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/>
          <p:cNvSpPr>
            <a:spLocks noChangeArrowheads="1"/>
          </p:cNvSpPr>
          <p:nvPr/>
        </p:nvSpPr>
        <p:spPr bwMode="auto">
          <a:xfrm>
            <a:off x="4946650" y="4391025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/>
          <p:cNvSpPr>
            <a:spLocks noChangeArrowheads="1"/>
          </p:cNvSpPr>
          <p:nvPr/>
        </p:nvSpPr>
        <p:spPr bwMode="auto">
          <a:xfrm>
            <a:off x="3973513" y="4391025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/>
          <p:cNvSpPr>
            <a:spLocks noChangeArrowheads="1"/>
          </p:cNvSpPr>
          <p:nvPr/>
        </p:nvSpPr>
        <p:spPr bwMode="auto">
          <a:xfrm>
            <a:off x="3000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/>
          <p:cNvSpPr>
            <a:spLocks noChangeArrowheads="1"/>
          </p:cNvSpPr>
          <p:nvPr/>
        </p:nvSpPr>
        <p:spPr bwMode="auto">
          <a:xfrm>
            <a:off x="6894513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/>
          <p:cNvSpPr>
            <a:spLocks noChangeArrowheads="1"/>
          </p:cNvSpPr>
          <p:nvPr/>
        </p:nvSpPr>
        <p:spPr bwMode="auto">
          <a:xfrm>
            <a:off x="786765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 dirty="0">
                <a:ea typeface="ＭＳ Ｐゴシック" charset="-128"/>
              </a:rPr>
              <a:t>Internet Structure: Network of Networks</a:t>
            </a:r>
            <a:endParaRPr lang="en-US" altLang="en-US" sz="4400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37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715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Line 24"/>
          <p:cNvSpPr>
            <a:spLocks noChangeShapeType="1"/>
          </p:cNvSpPr>
          <p:nvPr/>
        </p:nvSpPr>
        <p:spPr bwMode="auto">
          <a:xfrm>
            <a:off x="1643063" y="4237038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4" name="Group 347"/>
          <p:cNvGrpSpPr>
            <a:grpSpLocks/>
          </p:cNvGrpSpPr>
          <p:nvPr/>
        </p:nvGrpSpPr>
        <p:grpSpPr bwMode="auto">
          <a:xfrm>
            <a:off x="2359025" y="4284663"/>
            <a:ext cx="1162050" cy="715962"/>
            <a:chOff x="1871277" y="1576300"/>
            <a:chExt cx="1128371" cy="437861"/>
          </a:xfrm>
        </p:grpSpPr>
        <p:sp>
          <p:nvSpPr>
            <p:cNvPr id="106" name="Oval 105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3" name="Straight Connector 112"/>
            <p:cNvCxnSpPr>
              <a:endCxn id="108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35" name="Line 26"/>
          <p:cNvSpPr>
            <a:spLocks noChangeShapeType="1"/>
          </p:cNvSpPr>
          <p:nvPr/>
        </p:nvSpPr>
        <p:spPr bwMode="auto">
          <a:xfrm>
            <a:off x="3567113" y="4656138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30"/>
          <p:cNvSpPr>
            <a:spLocks noChangeArrowheads="1"/>
          </p:cNvSpPr>
          <p:nvPr/>
        </p:nvSpPr>
        <p:spPr bwMode="auto">
          <a:xfrm>
            <a:off x="3233738" y="4527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31"/>
          <p:cNvSpPr>
            <a:spLocks noChangeArrowheads="1"/>
          </p:cNvSpPr>
          <p:nvPr/>
        </p:nvSpPr>
        <p:spPr bwMode="auto">
          <a:xfrm>
            <a:off x="3389313" y="4527550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38"/>
          <p:cNvSpPr>
            <a:spLocks noChangeArrowheads="1"/>
          </p:cNvSpPr>
          <p:nvPr/>
        </p:nvSpPr>
        <p:spPr bwMode="auto">
          <a:xfrm>
            <a:off x="3524250" y="44656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9" name="Line 25"/>
          <p:cNvSpPr>
            <a:spLocks noChangeShapeType="1"/>
          </p:cNvSpPr>
          <p:nvPr/>
        </p:nvSpPr>
        <p:spPr bwMode="auto">
          <a:xfrm flipV="1">
            <a:off x="1641475" y="4776788"/>
            <a:ext cx="735013" cy="550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32"/>
          <p:cNvSpPr>
            <a:spLocks noChangeArrowheads="1"/>
          </p:cNvSpPr>
          <p:nvPr/>
        </p:nvSpPr>
        <p:spPr bwMode="auto">
          <a:xfrm>
            <a:off x="2181225" y="44275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1" name="Line 33"/>
          <p:cNvSpPr>
            <a:spLocks noChangeShapeType="1"/>
          </p:cNvSpPr>
          <p:nvPr/>
        </p:nvSpPr>
        <p:spPr bwMode="auto">
          <a:xfrm>
            <a:off x="2132013" y="4364038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Text Box 36"/>
          <p:cNvSpPr txBox="1">
            <a:spLocks noChangeArrowheads="1"/>
          </p:cNvSpPr>
          <p:nvPr/>
        </p:nvSpPr>
        <p:spPr bwMode="auto">
          <a:xfrm>
            <a:off x="765175" y="39211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5243" name="Text Box 37"/>
          <p:cNvSpPr txBox="1">
            <a:spLocks noChangeArrowheads="1"/>
          </p:cNvSpPr>
          <p:nvPr/>
        </p:nvSpPr>
        <p:spPr bwMode="auto">
          <a:xfrm>
            <a:off x="941388" y="487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5244" name="Group 66"/>
          <p:cNvGrpSpPr>
            <a:grpSpLocks/>
          </p:cNvGrpSpPr>
          <p:nvPr/>
        </p:nvGrpSpPr>
        <p:grpSpPr bwMode="auto">
          <a:xfrm>
            <a:off x="915988" y="3921125"/>
            <a:ext cx="779462" cy="679450"/>
            <a:chOff x="-44" y="1473"/>
            <a:chExt cx="981" cy="1105"/>
          </a:xfrm>
        </p:grpSpPr>
        <p:pic>
          <p:nvPicPr>
            <p:cNvPr id="952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5" name="Group 69"/>
          <p:cNvGrpSpPr>
            <a:grpSpLocks/>
          </p:cNvGrpSpPr>
          <p:nvPr/>
        </p:nvGrpSpPr>
        <p:grpSpPr bwMode="auto">
          <a:xfrm>
            <a:off x="966788" y="4927600"/>
            <a:ext cx="779462" cy="679450"/>
            <a:chOff x="-44" y="1473"/>
            <a:chExt cx="981" cy="1105"/>
          </a:xfrm>
        </p:grpSpPr>
        <p:pic>
          <p:nvPicPr>
            <p:cNvPr id="952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6" name="Group 347"/>
          <p:cNvGrpSpPr>
            <a:grpSpLocks/>
          </p:cNvGrpSpPr>
          <p:nvPr/>
        </p:nvGrpSpPr>
        <p:grpSpPr bwMode="auto">
          <a:xfrm>
            <a:off x="5497513" y="4329113"/>
            <a:ext cx="1162050" cy="715962"/>
            <a:chOff x="1871277" y="1576300"/>
            <a:chExt cx="1128371" cy="437861"/>
          </a:xfrm>
        </p:grpSpPr>
        <p:sp>
          <p:nvSpPr>
            <p:cNvPr id="93" name="Oval 92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159535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0" name="Straight Connector 99"/>
            <p:cNvCxnSpPr>
              <a:endCxn id="95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47" name="Rectangle 31"/>
          <p:cNvSpPr>
            <a:spLocks noChangeArrowheads="1"/>
          </p:cNvSpPr>
          <p:nvPr/>
        </p:nvSpPr>
        <p:spPr bwMode="auto">
          <a:xfrm>
            <a:off x="1744663" y="5083175"/>
            <a:ext cx="139700" cy="1857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8" name="Line 33"/>
          <p:cNvSpPr>
            <a:spLocks noChangeShapeType="1"/>
          </p:cNvSpPr>
          <p:nvPr/>
        </p:nvSpPr>
        <p:spPr bwMode="auto">
          <a:xfrm flipV="1">
            <a:off x="1919288" y="5053013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Rectangle 89"/>
          <p:cNvSpPr>
            <a:spLocks noChangeArrowheads="1"/>
          </p:cNvSpPr>
          <p:nvPr/>
        </p:nvSpPr>
        <p:spPr bwMode="auto">
          <a:xfrm>
            <a:off x="3081338" y="4529138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0" name="Rectangle 89"/>
          <p:cNvSpPr>
            <a:spLocks noChangeArrowheads="1"/>
          </p:cNvSpPr>
          <p:nvPr/>
        </p:nvSpPr>
        <p:spPr bwMode="auto">
          <a:xfrm>
            <a:off x="2932113" y="4527550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1" name="Rectangle 89"/>
          <p:cNvSpPr>
            <a:spLocks noChangeArrowheads="1"/>
          </p:cNvSpPr>
          <p:nvPr/>
        </p:nvSpPr>
        <p:spPr bwMode="auto">
          <a:xfrm>
            <a:off x="2779713" y="4530725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How do loss and delay occur?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438" y="1371600"/>
            <a:ext cx="8564562" cy="211455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/>
              <a:t>packets </a:t>
            </a:r>
            <a:r>
              <a:rPr lang="en-US" i="1" dirty="0"/>
              <a:t>queue</a:t>
            </a:r>
            <a:r>
              <a:rPr lang="en-US" dirty="0"/>
              <a:t> in router buffers</a:t>
            </a:r>
            <a:r>
              <a:rPr lang="en-US" sz="2400" dirty="0"/>
              <a:t> </a:t>
            </a:r>
          </a:p>
          <a:p>
            <a:pPr marL="287338" indent="-287338" eaLnBrk="1" hangingPunct="1">
              <a:defRPr/>
            </a:pPr>
            <a:r>
              <a:rPr lang="en-US" sz="2400" dirty="0">
                <a:solidFill>
                  <a:srgbClr val="CC0000"/>
                </a:solidFill>
              </a:rPr>
              <a:t>packet arrival rate to link (temporarily) exceeds output link capacity</a:t>
            </a:r>
          </a:p>
          <a:p>
            <a:pPr marL="287338" indent="-287338" eaLnBrk="1" hangingPunct="1">
              <a:defRPr/>
            </a:pPr>
            <a:r>
              <a:rPr lang="en-US" sz="2400" dirty="0"/>
              <a:t>packets queue, wait for turn</a:t>
            </a: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3621088" y="2982913"/>
            <a:ext cx="3979862" cy="1454150"/>
            <a:chOff x="2259" y="2090"/>
            <a:chExt cx="2507" cy="916"/>
          </a:xfrm>
        </p:grpSpPr>
        <p:sp>
          <p:nvSpPr>
            <p:cNvPr id="95264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 being transmitted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5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338513" y="4802188"/>
            <a:ext cx="3414712" cy="804862"/>
            <a:chOff x="2103" y="3214"/>
            <a:chExt cx="2151" cy="507"/>
          </a:xfrm>
        </p:grpSpPr>
        <p:sp>
          <p:nvSpPr>
            <p:cNvPr id="95262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</a:rPr>
                <a:t>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3" name="Line 73"/>
            <p:cNvSpPr>
              <a:spLocks noChangeShapeType="1"/>
            </p:cNvSpPr>
            <p:nvPr/>
          </p:nvSpPr>
          <p:spPr bwMode="auto">
            <a:xfrm rot="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2517775" y="4764088"/>
            <a:ext cx="4248150" cy="1511300"/>
            <a:chOff x="1586" y="3190"/>
            <a:chExt cx="2676" cy="952"/>
          </a:xfrm>
        </p:grpSpPr>
        <p:sp>
          <p:nvSpPr>
            <p:cNvPr id="95260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1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6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free (available) buffers: arriving packets </a:t>
              </a:r>
            </a:p>
            <a:p>
              <a:r>
                <a:rPr lang="en-US" altLang="en-US" sz="1800">
                  <a:solidFill>
                    <a:srgbClr val="000000"/>
                  </a:solidFill>
                </a:rPr>
                <a:t>dropped (</a:t>
              </a:r>
              <a:r>
                <a:rPr lang="en-US" altLang="en-US" sz="1800">
                  <a:solidFill>
                    <a:srgbClr val="CC0000"/>
                  </a:solidFill>
                </a:rPr>
                <a:t>loss</a:t>
              </a:r>
              <a:r>
                <a:rPr lang="en-US" altLang="en-US" sz="1800">
                  <a:solidFill>
                    <a:srgbClr val="000000"/>
                  </a:solidFill>
                </a:rPr>
                <a:t>) if no free buffers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947BB-B2AB-BDE8-F473-81C9CE8ED0A2}"/>
              </a:ext>
            </a:extLst>
          </p:cNvPr>
          <p:cNvSpPr txBox="1"/>
          <p:nvPr/>
        </p:nvSpPr>
        <p:spPr>
          <a:xfrm>
            <a:off x="3918858" y="3059668"/>
            <a:ext cx="169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421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10E230-71F0-3F4D-BDB4-BE8F6D53B3F8}"/>
              </a:ext>
            </a:extLst>
          </p:cNvPr>
          <p:cNvSpPr txBox="1"/>
          <p:nvPr/>
        </p:nvSpPr>
        <p:spPr>
          <a:xfrm>
            <a:off x="937590" y="5396148"/>
            <a:ext cx="69353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Lucida Bright" panose="02040602050505020304" pitchFamily="18" charset="77"/>
              </a:rPr>
              <a:t>internet </a:t>
            </a:r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== The network of networks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B308D9-CAAF-A34E-8C43-9F4C34E017F9}"/>
              </a:ext>
            </a:extLst>
          </p:cNvPr>
          <p:cNvSpPr txBox="1"/>
          <p:nvPr/>
        </p:nvSpPr>
        <p:spPr>
          <a:xfrm>
            <a:off x="947945" y="5999753"/>
            <a:ext cx="69353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The Internet?</a:t>
            </a:r>
          </a:p>
        </p:txBody>
      </p:sp>
    </p:spTree>
    <p:extLst>
      <p:ext uri="{BB962C8B-B14F-4D97-AF65-F5344CB8AC3E}">
        <p14:creationId xmlns:p14="http://schemas.microsoft.com/office/powerpoint/2010/main" val="94932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887678B3-9BB6-2542-9B94-448CD687BC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7433" y="2170922"/>
            <a:ext cx="1822303" cy="1258078"/>
          </a:xfrm>
          <a:prstGeom prst="bentConnector3">
            <a:avLst>
              <a:gd name="adj1" fmla="val -1722"/>
            </a:avLst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983977" y="1972832"/>
            <a:ext cx="1962423" cy="1456168"/>
          </a:xfrm>
          <a:prstGeom prst="bentConnector3">
            <a:avLst>
              <a:gd name="adj1" fmla="val -897"/>
            </a:avLst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2D630-B3BD-0343-9757-B94D28518052}"/>
              </a:ext>
            </a:extLst>
          </p:cNvPr>
          <p:cNvSpPr txBox="1"/>
          <p:nvPr/>
        </p:nvSpPr>
        <p:spPr>
          <a:xfrm>
            <a:off x="1104314" y="4940595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Abstraction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400" y="18034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14" y="190500"/>
            <a:ext cx="8382000" cy="93662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What’</a:t>
            </a:r>
            <a:r>
              <a:rPr lang="en-US" altLang="ja-JP" sz="3600" dirty="0">
                <a:ea typeface="ＭＳ Ｐゴシック" charset="-128"/>
              </a:rPr>
              <a:t>s the Internet: Components View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25676" y="1216557"/>
            <a:ext cx="3779838" cy="1951562"/>
          </a:xfrm>
        </p:spPr>
        <p:txBody>
          <a:bodyPr/>
          <a:lstStyle/>
          <a:p>
            <a:pPr marL="287338" indent="-287338" eaLnBrk="1" hangingPunct="1">
              <a:spcBef>
                <a:spcPct val="15000"/>
              </a:spcBef>
            </a:pPr>
            <a:r>
              <a:rPr lang="en-US" altLang="en-US" sz="2400" dirty="0">
                <a:ea typeface="ＭＳ Ｐゴシック" charset="-128"/>
              </a:rPr>
              <a:t>Billions of connected computing devices: </a:t>
            </a:r>
          </a:p>
          <a:p>
            <a:pPr marL="631825" lvl="1" indent="-231775" eaLnBrk="1" hangingPunct="1">
              <a:spcBef>
                <a:spcPct val="15000"/>
              </a:spcBef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hosts </a:t>
            </a:r>
            <a:r>
              <a:rPr lang="en-US" altLang="en-US" i="1" dirty="0">
                <a:ea typeface="ＭＳ Ｐゴシック" charset="-128"/>
              </a:rPr>
              <a:t>=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 end systems</a:t>
            </a:r>
            <a:r>
              <a:rPr lang="en-US" altLang="en-US" i="1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marL="631825" lvl="1" indent="-231775" eaLnBrk="1" hangingPunct="1"/>
            <a:r>
              <a:rPr lang="en-US" altLang="en-US" dirty="0"/>
              <a:t>running </a:t>
            </a:r>
            <a:r>
              <a:rPr lang="en-US" altLang="en-US" i="1" dirty="0">
                <a:solidFill>
                  <a:srgbClr val="CC0000"/>
                </a:solidFill>
              </a:rPr>
              <a:t>network apps</a:t>
            </a:r>
            <a:endParaRPr lang="en-US" altLang="en-US" dirty="0">
              <a:solidFill>
                <a:srgbClr val="CC0000"/>
              </a:solidFill>
            </a:endParaRPr>
          </a:p>
        </p:txBody>
      </p:sp>
      <p:sp>
        <p:nvSpPr>
          <p:cNvPr id="4766" name="Rectangle 670"/>
          <p:cNvSpPr>
            <a:spLocks noChangeArrowheads="1"/>
          </p:cNvSpPr>
          <p:nvPr/>
        </p:nvSpPr>
        <p:spPr bwMode="auto">
          <a:xfrm>
            <a:off x="1831975" y="3040856"/>
            <a:ext cx="33686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28650" indent="-2333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Communication links</a:t>
            </a:r>
            <a:endParaRPr lang="en-US" altLang="en-US" dirty="0">
              <a:solidFill>
                <a:srgbClr val="CC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ct val="80000"/>
              </a:lnSpc>
              <a:spcBef>
                <a:spcPct val="1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fiber, copper, radio, satellite</a:t>
            </a:r>
          </a:p>
          <a:p>
            <a:pPr lvl="1">
              <a:lnSpc>
                <a:spcPct val="80000"/>
              </a:lnSpc>
              <a:spcBef>
                <a:spcPct val="10000"/>
              </a:spcBef>
              <a:buClr>
                <a:srgbClr val="000099"/>
              </a:buClr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transmission rate: </a:t>
            </a: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bandwidth</a:t>
            </a:r>
            <a:endParaRPr lang="en-US" altLang="en-US" dirty="0">
              <a:solidFill>
                <a:srgbClr val="CC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67" name="Rectangle 671"/>
          <p:cNvSpPr>
            <a:spLocks noChangeArrowheads="1"/>
          </p:cNvSpPr>
          <p:nvPr/>
        </p:nvSpPr>
        <p:spPr bwMode="auto">
          <a:xfrm>
            <a:off x="1824037" y="5031581"/>
            <a:ext cx="37798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7338" indent="-287338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Packet switches: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forward packets (chunks of data)</a:t>
            </a:r>
          </a:p>
          <a:p>
            <a:pPr marL="628650" lvl="1" indent="-233363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/>
              <a:buChar char="•"/>
              <a:defRPr/>
            </a:pPr>
            <a:r>
              <a:rPr lang="en-US" sz="2400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routers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2400" i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switches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defRPr/>
            </a:pP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842"/>
          <p:cNvGrpSpPr>
            <a:grpSpLocks/>
          </p:cNvGrpSpPr>
          <p:nvPr/>
        </p:nvGrpSpPr>
        <p:grpSpPr bwMode="auto">
          <a:xfrm>
            <a:off x="453232" y="3629438"/>
            <a:ext cx="1573212" cy="1060450"/>
            <a:chOff x="98" y="2320"/>
            <a:chExt cx="991" cy="668"/>
          </a:xfrm>
        </p:grpSpPr>
        <p:sp>
          <p:nvSpPr>
            <p:cNvPr id="22205" name="Text Box 666"/>
            <p:cNvSpPr txBox="1">
              <a:spLocks noChangeArrowheads="1"/>
            </p:cNvSpPr>
            <p:nvPr/>
          </p:nvSpPr>
          <p:spPr bwMode="auto">
            <a:xfrm>
              <a:off x="564" y="2728"/>
              <a:ext cx="38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400" dirty="0"/>
                <a:t>wired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400" dirty="0"/>
                <a:t>links</a:t>
              </a:r>
            </a:p>
          </p:txBody>
        </p:sp>
        <p:sp>
          <p:nvSpPr>
            <p:cNvPr id="22206" name="Text Box 669"/>
            <p:cNvSpPr txBox="1">
              <a:spLocks noChangeArrowheads="1"/>
            </p:cNvSpPr>
            <p:nvPr/>
          </p:nvSpPr>
          <p:spPr bwMode="auto">
            <a:xfrm>
              <a:off x="569" y="2465"/>
              <a:ext cx="52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400" dirty="0"/>
                <a:t>wireless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400" dirty="0"/>
                <a:t>links</a:t>
              </a:r>
            </a:p>
          </p:txBody>
        </p:sp>
        <p:grpSp>
          <p:nvGrpSpPr>
            <p:cNvPr id="22207" name="Group 819"/>
            <p:cNvGrpSpPr>
              <a:grpSpLocks/>
            </p:cNvGrpSpPr>
            <p:nvPr/>
          </p:nvGrpSpPr>
          <p:grpSpPr bwMode="auto">
            <a:xfrm>
              <a:off x="385" y="2320"/>
              <a:ext cx="201" cy="282"/>
              <a:chOff x="742" y="2409"/>
              <a:chExt cx="576" cy="881"/>
            </a:xfrm>
          </p:grpSpPr>
          <p:grpSp>
            <p:nvGrpSpPr>
              <p:cNvPr id="22212" name="Group 820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22215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16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17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18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19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0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1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2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3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4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5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6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7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8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229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/>
                </a:p>
              </p:txBody>
            </p:sp>
          </p:grpSp>
          <p:pic>
            <p:nvPicPr>
              <p:cNvPr id="22213" name="Picture 836" descr="cell_tower_radiation cop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214" name="Oval 837"/>
              <p:cNvSpPr>
                <a:spLocks noChangeArrowheads="1"/>
              </p:cNvSpPr>
              <p:nvPr/>
            </p:nvSpPr>
            <p:spPr bwMode="auto">
              <a:xfrm>
                <a:off x="986" y="2596"/>
                <a:ext cx="66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</p:grpSp>
        <p:grpSp>
          <p:nvGrpSpPr>
            <p:cNvPr id="22208" name="Group 838"/>
            <p:cNvGrpSpPr>
              <a:grpSpLocks/>
            </p:cNvGrpSpPr>
            <p:nvPr/>
          </p:nvGrpSpPr>
          <p:grpSpPr bwMode="auto">
            <a:xfrm>
              <a:off x="98" y="2444"/>
              <a:ext cx="355" cy="265"/>
              <a:chOff x="2967" y="478"/>
              <a:chExt cx="788" cy="625"/>
            </a:xfrm>
          </p:grpSpPr>
          <p:pic>
            <p:nvPicPr>
              <p:cNvPr id="22210" name="Picture 839" descr="access_point_stylized_smal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" y="559"/>
                <a:ext cx="576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211" name="Picture 840" descr="antenna_radiation_styliz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478"/>
                <a:ext cx="788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209" name="Line 841"/>
            <p:cNvSpPr>
              <a:spLocks noChangeShapeType="1"/>
            </p:cNvSpPr>
            <p:nvPr/>
          </p:nvSpPr>
          <p:spPr bwMode="auto">
            <a:xfrm>
              <a:off x="288" y="2830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852"/>
          <p:cNvGrpSpPr>
            <a:grpSpLocks/>
          </p:cNvGrpSpPr>
          <p:nvPr/>
        </p:nvGrpSpPr>
        <p:grpSpPr bwMode="auto">
          <a:xfrm>
            <a:off x="701636" y="5495131"/>
            <a:ext cx="646112" cy="477837"/>
            <a:chOff x="293" y="3440"/>
            <a:chExt cx="407" cy="301"/>
          </a:xfrm>
        </p:grpSpPr>
        <p:sp>
          <p:nvSpPr>
            <p:cNvPr id="22195" name="Text Box 662"/>
            <p:cNvSpPr txBox="1">
              <a:spLocks noChangeArrowheads="1"/>
            </p:cNvSpPr>
            <p:nvPr/>
          </p:nvSpPr>
          <p:spPr bwMode="auto">
            <a:xfrm>
              <a:off x="293" y="3549"/>
              <a:ext cx="4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dirty="0"/>
                <a:t>router</a:t>
              </a:r>
            </a:p>
          </p:txBody>
        </p:sp>
        <p:grpSp>
          <p:nvGrpSpPr>
            <p:cNvPr id="22196" name="Group 843"/>
            <p:cNvGrpSpPr>
              <a:grpSpLocks/>
            </p:cNvGrpSpPr>
            <p:nvPr/>
          </p:nvGrpSpPr>
          <p:grpSpPr bwMode="auto">
            <a:xfrm>
              <a:off x="337" y="3440"/>
              <a:ext cx="306" cy="128"/>
              <a:chOff x="4650" y="1129"/>
              <a:chExt cx="246" cy="95"/>
            </a:xfrm>
          </p:grpSpPr>
          <p:sp>
            <p:nvSpPr>
              <p:cNvPr id="22197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98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99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200" name="Group 84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2203" name="Freeform 84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04" name="Freeform 84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201" name="Line 85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202" name="Line 85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3439" name="Group 1201"/>
          <p:cNvGrpSpPr>
            <a:grpSpLocks/>
          </p:cNvGrpSpPr>
          <p:nvPr/>
        </p:nvGrpSpPr>
        <p:grpSpPr bwMode="auto">
          <a:xfrm>
            <a:off x="423069" y="1349608"/>
            <a:ext cx="1555750" cy="1622425"/>
            <a:chOff x="210" y="833"/>
            <a:chExt cx="980" cy="1022"/>
          </a:xfrm>
        </p:grpSpPr>
        <p:sp>
          <p:nvSpPr>
            <p:cNvPr id="22128" name="Text Box 667"/>
            <p:cNvSpPr txBox="1">
              <a:spLocks noChangeArrowheads="1"/>
            </p:cNvSpPr>
            <p:nvPr/>
          </p:nvSpPr>
          <p:spPr bwMode="auto">
            <a:xfrm>
              <a:off x="479" y="1667"/>
              <a:ext cx="71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400" dirty="0"/>
                <a:t>smartphone</a:t>
              </a:r>
            </a:p>
          </p:txBody>
        </p:sp>
        <p:sp>
          <p:nvSpPr>
            <p:cNvPr id="22129" name="Text Box 663"/>
            <p:cNvSpPr txBox="1">
              <a:spLocks noChangeArrowheads="1"/>
            </p:cNvSpPr>
            <p:nvPr/>
          </p:nvSpPr>
          <p:spPr bwMode="auto">
            <a:xfrm>
              <a:off x="487" y="872"/>
              <a:ext cx="2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dirty="0"/>
                <a:t>PC</a:t>
              </a:r>
            </a:p>
          </p:txBody>
        </p:sp>
        <p:sp>
          <p:nvSpPr>
            <p:cNvPr id="22130" name="Text Box 664"/>
            <p:cNvSpPr txBox="1">
              <a:spLocks noChangeArrowheads="1"/>
            </p:cNvSpPr>
            <p:nvPr/>
          </p:nvSpPr>
          <p:spPr bwMode="auto">
            <a:xfrm>
              <a:off x="488" y="1096"/>
              <a:ext cx="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 dirty="0"/>
                <a:t>server</a:t>
              </a:r>
            </a:p>
          </p:txBody>
        </p:sp>
        <p:sp>
          <p:nvSpPr>
            <p:cNvPr id="22131" name="Text Box 665"/>
            <p:cNvSpPr txBox="1">
              <a:spLocks noChangeArrowheads="1"/>
            </p:cNvSpPr>
            <p:nvPr/>
          </p:nvSpPr>
          <p:spPr bwMode="auto">
            <a:xfrm>
              <a:off x="493" y="1390"/>
              <a:ext cx="520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altLang="en-US" sz="1400" dirty="0"/>
                <a:t>wireless</a:t>
              </a:r>
            </a:p>
            <a:p>
              <a:pPr>
                <a:lnSpc>
                  <a:spcPct val="75000"/>
                </a:lnSpc>
              </a:pPr>
              <a:r>
                <a:rPr lang="en-US" altLang="en-US" sz="1400" dirty="0"/>
                <a:t>laptop</a:t>
              </a:r>
            </a:p>
          </p:txBody>
        </p:sp>
        <p:grpSp>
          <p:nvGrpSpPr>
            <p:cNvPr id="22132" name="Group 805"/>
            <p:cNvGrpSpPr>
              <a:grpSpLocks/>
            </p:cNvGrpSpPr>
            <p:nvPr/>
          </p:nvGrpSpPr>
          <p:grpSpPr bwMode="auto">
            <a:xfrm flipH="1">
              <a:off x="244" y="833"/>
              <a:ext cx="261" cy="235"/>
              <a:chOff x="2839" y="3501"/>
              <a:chExt cx="755" cy="803"/>
            </a:xfrm>
          </p:grpSpPr>
          <p:pic>
            <p:nvPicPr>
              <p:cNvPr id="22193" name="Picture 80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194" name="Freeform 80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2133" name="Group 808"/>
            <p:cNvGrpSpPr>
              <a:grpSpLocks/>
            </p:cNvGrpSpPr>
            <p:nvPr/>
          </p:nvGrpSpPr>
          <p:grpSpPr bwMode="auto">
            <a:xfrm>
              <a:off x="298" y="1682"/>
              <a:ext cx="234" cy="173"/>
              <a:chOff x="2751" y="1851"/>
              <a:chExt cx="462" cy="478"/>
            </a:xfrm>
          </p:grpSpPr>
          <p:pic>
            <p:nvPicPr>
              <p:cNvPr id="22191" name="Picture 809" descr="iphone_stylized_small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192" name="Picture 810" descr="antenna_radiation_stylize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134" name="Group 1088"/>
            <p:cNvGrpSpPr>
              <a:grpSpLocks/>
            </p:cNvGrpSpPr>
            <p:nvPr/>
          </p:nvGrpSpPr>
          <p:grpSpPr bwMode="auto">
            <a:xfrm>
              <a:off x="210" y="1368"/>
              <a:ext cx="301" cy="236"/>
              <a:chOff x="877" y="1008"/>
              <a:chExt cx="2747" cy="2591"/>
            </a:xfrm>
          </p:grpSpPr>
          <p:pic>
            <p:nvPicPr>
              <p:cNvPr id="22168" name="Picture 1089" descr="antenna_stylized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169" name="Picture 1090" descr="laptop_keyboar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170" name="Freeform 1091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2 w 2982"/>
                  <a:gd name="T5" fmla="*/ 1 h 2442"/>
                  <a:gd name="T6" fmla="*/ 2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22171" name="Picture 1092" descr="screen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172" name="Freeform 1093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2 w 2528"/>
                  <a:gd name="T3" fmla="*/ 1 h 455"/>
                  <a:gd name="T4" fmla="*/ 2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73" name="Freeform 1094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74" name="Freeform 1095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75" name="Freeform 1096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2 w 2773"/>
                  <a:gd name="T5" fmla="*/ 1 h 738"/>
                  <a:gd name="T6" fmla="*/ 2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76" name="Freeform 1097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2 w 637"/>
                  <a:gd name="T1" fmla="*/ 0 h 1659"/>
                  <a:gd name="T2" fmla="*/ 2 w 637"/>
                  <a:gd name="T3" fmla="*/ 0 h 1659"/>
                  <a:gd name="T4" fmla="*/ 1 w 637"/>
                  <a:gd name="T5" fmla="*/ 15 h 1659"/>
                  <a:gd name="T6" fmla="*/ 0 w 637"/>
                  <a:gd name="T7" fmla="*/ 15 h 1659"/>
                  <a:gd name="T8" fmla="*/ 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77" name="Freeform 1098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9 w 2216"/>
                  <a:gd name="T5" fmla="*/ 5 h 550"/>
                  <a:gd name="T6" fmla="*/ 9 w 2216"/>
                  <a:gd name="T7" fmla="*/ 4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2178" name="Group 1099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22185" name="Freeform 1100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86" name="Freeform 1101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87" name="Freeform 1102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88" name="Freeform 1103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89" name="Freeform 1104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90" name="Freeform 1105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179" name="Freeform 1106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2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2 h 792"/>
                  <a:gd name="T8" fmla="*/ 1 w 990"/>
                  <a:gd name="T9" fmla="*/ 2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80" name="Freeform 1107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4 w 2532"/>
                  <a:gd name="T5" fmla="*/ 2 h 723"/>
                  <a:gd name="T6" fmla="*/ 4 w 2532"/>
                  <a:gd name="T7" fmla="*/ 2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81" name="Freeform 1108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82" name="Freeform 1109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83" name="Freeform 1110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84" name="Freeform 1111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2 h 723"/>
                  <a:gd name="T6" fmla="*/ 0 w 2532"/>
                  <a:gd name="T7" fmla="*/ 2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135" name="Group 1168"/>
            <p:cNvGrpSpPr>
              <a:grpSpLocks/>
            </p:cNvGrpSpPr>
            <p:nvPr/>
          </p:nvGrpSpPr>
          <p:grpSpPr bwMode="auto">
            <a:xfrm>
              <a:off x="340" y="1097"/>
              <a:ext cx="157" cy="256"/>
              <a:chOff x="4140" y="429"/>
              <a:chExt cx="1425" cy="2396"/>
            </a:xfrm>
          </p:grpSpPr>
          <p:sp>
            <p:nvSpPr>
              <p:cNvPr id="22136" name="Freeform 116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37" name="Rectangle 1170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53" cy="2284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38" name="Freeform 117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39" name="Freeform 117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40" name="Rectangle 1173"/>
              <p:cNvSpPr>
                <a:spLocks noChangeArrowheads="1"/>
              </p:cNvSpPr>
              <p:nvPr/>
            </p:nvSpPr>
            <p:spPr bwMode="auto">
              <a:xfrm>
                <a:off x="4213" y="691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141" name="Group 117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2166" name="AutoShape 1175"/>
                <p:cNvSpPr>
                  <a:spLocks noChangeArrowheads="1"/>
                </p:cNvSpPr>
                <p:nvPr/>
              </p:nvSpPr>
              <p:spPr bwMode="auto">
                <a:xfrm>
                  <a:off x="613" y="2572"/>
                  <a:ext cx="725" cy="13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167" name="AutoShape 1176"/>
                <p:cNvSpPr>
                  <a:spLocks noChangeArrowheads="1"/>
                </p:cNvSpPr>
                <p:nvPr/>
              </p:nvSpPr>
              <p:spPr bwMode="auto">
                <a:xfrm>
                  <a:off x="624" y="2590"/>
                  <a:ext cx="691" cy="9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142" name="Rectangle 1177"/>
              <p:cNvSpPr>
                <a:spLocks noChangeArrowheads="1"/>
              </p:cNvSpPr>
              <p:nvPr/>
            </p:nvSpPr>
            <p:spPr bwMode="auto">
              <a:xfrm>
                <a:off x="4222" y="1019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143" name="Group 117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2164" name="AutoShape 117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5" cy="14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165" name="AutoShape 1180"/>
                <p:cNvSpPr>
                  <a:spLocks noChangeArrowheads="1"/>
                </p:cNvSpPr>
                <p:nvPr/>
              </p:nvSpPr>
              <p:spPr bwMode="auto">
                <a:xfrm>
                  <a:off x="627" y="2584"/>
                  <a:ext cx="691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144" name="Rectangle 1181"/>
              <p:cNvSpPr>
                <a:spLocks noChangeArrowheads="1"/>
              </p:cNvSpPr>
              <p:nvPr/>
            </p:nvSpPr>
            <p:spPr bwMode="auto">
              <a:xfrm>
                <a:off x="4213" y="1356"/>
                <a:ext cx="599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45" name="Rectangle 1182"/>
              <p:cNvSpPr>
                <a:spLocks noChangeArrowheads="1"/>
              </p:cNvSpPr>
              <p:nvPr/>
            </p:nvSpPr>
            <p:spPr bwMode="auto">
              <a:xfrm>
                <a:off x="4231" y="1655"/>
                <a:ext cx="590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146" name="Group 118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2162" name="AutoShape 1184"/>
                <p:cNvSpPr>
                  <a:spLocks noChangeArrowheads="1"/>
                </p:cNvSpPr>
                <p:nvPr/>
              </p:nvSpPr>
              <p:spPr bwMode="auto">
                <a:xfrm>
                  <a:off x="619" y="2568"/>
                  <a:ext cx="724" cy="13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163" name="AutoShape 1185"/>
                <p:cNvSpPr>
                  <a:spLocks noChangeArrowheads="1"/>
                </p:cNvSpPr>
                <p:nvPr/>
              </p:nvSpPr>
              <p:spPr bwMode="auto">
                <a:xfrm>
                  <a:off x="630" y="2585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147" name="Freeform 118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2148" name="Group 118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2160" name="AutoShape 1188"/>
                <p:cNvSpPr>
                  <a:spLocks noChangeArrowheads="1"/>
                </p:cNvSpPr>
                <p:nvPr/>
              </p:nvSpPr>
              <p:spPr bwMode="auto">
                <a:xfrm>
                  <a:off x="614" y="2569"/>
                  <a:ext cx="724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161" name="AutoShape 118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69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149" name="Rectangle 1190"/>
              <p:cNvSpPr>
                <a:spLocks noChangeArrowheads="1"/>
              </p:cNvSpPr>
              <p:nvPr/>
            </p:nvSpPr>
            <p:spPr bwMode="auto">
              <a:xfrm>
                <a:off x="5247" y="429"/>
                <a:ext cx="73" cy="2293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0" name="Freeform 119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51" name="Freeform 119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52" name="Oval 1193"/>
              <p:cNvSpPr>
                <a:spLocks noChangeArrowheads="1"/>
              </p:cNvSpPr>
              <p:nvPr/>
            </p:nvSpPr>
            <p:spPr bwMode="auto">
              <a:xfrm>
                <a:off x="5520" y="2610"/>
                <a:ext cx="45" cy="9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3" name="Freeform 119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54" name="AutoShape 119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8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5" name="AutoShape 1196"/>
              <p:cNvSpPr>
                <a:spLocks noChangeArrowheads="1"/>
              </p:cNvSpPr>
              <p:nvPr/>
            </p:nvSpPr>
            <p:spPr bwMode="auto">
              <a:xfrm>
                <a:off x="4204" y="2713"/>
                <a:ext cx="1071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6" name="Oval 1197"/>
              <p:cNvSpPr>
                <a:spLocks noChangeArrowheads="1"/>
              </p:cNvSpPr>
              <p:nvPr/>
            </p:nvSpPr>
            <p:spPr bwMode="auto">
              <a:xfrm>
                <a:off x="4312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7" name="Oval 1198"/>
              <p:cNvSpPr>
                <a:spLocks noChangeArrowheads="1"/>
              </p:cNvSpPr>
              <p:nvPr/>
            </p:nvSpPr>
            <p:spPr bwMode="auto">
              <a:xfrm>
                <a:off x="4485" y="2385"/>
                <a:ext cx="163" cy="1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158" name="Oval 1199"/>
              <p:cNvSpPr>
                <a:spLocks noChangeArrowheads="1"/>
              </p:cNvSpPr>
              <p:nvPr/>
            </p:nvSpPr>
            <p:spPr bwMode="auto">
              <a:xfrm>
                <a:off x="4666" y="2385"/>
                <a:ext cx="154" cy="140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59" name="Rectangle 1200"/>
              <p:cNvSpPr>
                <a:spLocks noChangeArrowheads="1"/>
              </p:cNvSpPr>
              <p:nvPr/>
            </p:nvSpPr>
            <p:spPr bwMode="auto">
              <a:xfrm>
                <a:off x="5066" y="1833"/>
                <a:ext cx="82" cy="767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</p:grpSp>
      </p:grpSp>
      <p:grpSp>
        <p:nvGrpSpPr>
          <p:cNvPr id="21515" name="Group 2"/>
          <p:cNvGrpSpPr>
            <a:grpSpLocks/>
          </p:cNvGrpSpPr>
          <p:nvPr/>
        </p:nvGrpSpPr>
        <p:grpSpPr bwMode="auto">
          <a:xfrm>
            <a:off x="5202238" y="1384300"/>
            <a:ext cx="3551237" cy="4743450"/>
            <a:chOff x="5202238" y="1384300"/>
            <a:chExt cx="3551237" cy="4743450"/>
          </a:xfrm>
        </p:grpSpPr>
        <p:sp>
          <p:nvSpPr>
            <p:cNvPr id="21516" name="Freeform 416"/>
            <p:cNvSpPr>
              <a:spLocks/>
            </p:cNvSpPr>
            <p:nvPr/>
          </p:nvSpPr>
          <p:spPr bwMode="auto">
            <a:xfrm>
              <a:off x="7023100" y="2001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17" name="Freeform 415"/>
            <p:cNvSpPr>
              <a:spLocks/>
            </p:cNvSpPr>
            <p:nvPr/>
          </p:nvSpPr>
          <p:spPr bwMode="auto">
            <a:xfrm>
              <a:off x="7004050" y="3527425"/>
              <a:ext cx="1314450" cy="674688"/>
            </a:xfrm>
            <a:custGeom>
              <a:avLst/>
              <a:gdLst>
                <a:gd name="T0" fmla="*/ 2147483647 w 828"/>
                <a:gd name="T1" fmla="*/ 2147483647 h 425"/>
                <a:gd name="T2" fmla="*/ 2147483647 w 828"/>
                <a:gd name="T3" fmla="*/ 2147483647 h 425"/>
                <a:gd name="T4" fmla="*/ 2147483647 w 828"/>
                <a:gd name="T5" fmla="*/ 2147483647 h 425"/>
                <a:gd name="T6" fmla="*/ 2147483647 w 828"/>
                <a:gd name="T7" fmla="*/ 2147483647 h 425"/>
                <a:gd name="T8" fmla="*/ 2147483647 w 828"/>
                <a:gd name="T9" fmla="*/ 2147483647 h 425"/>
                <a:gd name="T10" fmla="*/ 2147483647 w 828"/>
                <a:gd name="T11" fmla="*/ 2147483647 h 425"/>
                <a:gd name="T12" fmla="*/ 2147483647 w 828"/>
                <a:gd name="T13" fmla="*/ 2147483647 h 425"/>
                <a:gd name="T14" fmla="*/ 2147483647 w 828"/>
                <a:gd name="T15" fmla="*/ 2147483647 h 425"/>
                <a:gd name="T16" fmla="*/ 2147483647 w 828"/>
                <a:gd name="T17" fmla="*/ 2147483647 h 425"/>
                <a:gd name="T18" fmla="*/ 2147483647 w 828"/>
                <a:gd name="T19" fmla="*/ 2147483647 h 425"/>
                <a:gd name="T20" fmla="*/ 2147483647 w 828"/>
                <a:gd name="T21" fmla="*/ 2147483647 h 425"/>
                <a:gd name="T22" fmla="*/ 2147483647 w 828"/>
                <a:gd name="T23" fmla="*/ 2147483647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18" name="Freeform 665"/>
            <p:cNvSpPr>
              <a:spLocks/>
            </p:cNvSpPr>
            <p:nvPr/>
          </p:nvSpPr>
          <p:spPr bwMode="auto">
            <a:xfrm>
              <a:off x="5202238" y="1712913"/>
              <a:ext cx="1736725" cy="1071562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519" name="Group 666"/>
            <p:cNvGrpSpPr>
              <a:grpSpLocks/>
            </p:cNvGrpSpPr>
            <p:nvPr/>
          </p:nvGrpSpPr>
          <p:grpSpPr bwMode="auto">
            <a:xfrm>
              <a:off x="5329977" y="2980450"/>
              <a:ext cx="1458912" cy="933450"/>
              <a:chOff x="2889" y="1631"/>
              <a:chExt cx="980" cy="743"/>
            </a:xfrm>
          </p:grpSpPr>
          <p:sp>
            <p:nvSpPr>
              <p:cNvPr id="22126" name="Rectangle 6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127" name="AutoShape 6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solidFill>
                    <a:srgbClr val="00CCFF"/>
                  </a:solidFill>
                </a:endParaRPr>
              </a:p>
            </p:txBody>
          </p:sp>
        </p:grpSp>
        <p:sp>
          <p:nvSpPr>
            <p:cNvPr id="21520" name="Freeform 669"/>
            <p:cNvSpPr>
              <a:spLocks/>
            </p:cNvSpPr>
            <p:nvPr/>
          </p:nvSpPr>
          <p:spPr bwMode="auto">
            <a:xfrm>
              <a:off x="5364163" y="4331380"/>
              <a:ext cx="3225800" cy="1665288"/>
            </a:xfrm>
            <a:custGeom>
              <a:avLst/>
              <a:gdLst>
                <a:gd name="T0" fmla="*/ 2147483647 w 2032"/>
                <a:gd name="T1" fmla="*/ 2147483647 h 1049"/>
                <a:gd name="T2" fmla="*/ 2147483647 w 2032"/>
                <a:gd name="T3" fmla="*/ 2147483647 h 1049"/>
                <a:gd name="T4" fmla="*/ 2147483647 w 2032"/>
                <a:gd name="T5" fmla="*/ 2147483647 h 1049"/>
                <a:gd name="T6" fmla="*/ 2147483647 w 2032"/>
                <a:gd name="T7" fmla="*/ 2147483647 h 1049"/>
                <a:gd name="T8" fmla="*/ 2147483647 w 2032"/>
                <a:gd name="T9" fmla="*/ 2147483647 h 1049"/>
                <a:gd name="T10" fmla="*/ 2147483647 w 2032"/>
                <a:gd name="T11" fmla="*/ 2147483647 h 1049"/>
                <a:gd name="T12" fmla="*/ 2147483647 w 2032"/>
                <a:gd name="T13" fmla="*/ 2147483647 h 1049"/>
                <a:gd name="T14" fmla="*/ 2147483647 w 2032"/>
                <a:gd name="T15" fmla="*/ 2147483647 h 1049"/>
                <a:gd name="T16" fmla="*/ 2147483647 w 2032"/>
                <a:gd name="T17" fmla="*/ 2147483647 h 1049"/>
                <a:gd name="T18" fmla="*/ 2147483647 w 2032"/>
                <a:gd name="T19" fmla="*/ 2147483647 h 1049"/>
                <a:gd name="T20" fmla="*/ 2147483647 w 2032"/>
                <a:gd name="T21" fmla="*/ 2147483647 h 1049"/>
                <a:gd name="T22" fmla="*/ 2147483647 w 2032"/>
                <a:gd name="T23" fmla="*/ 2147483647 h 1049"/>
                <a:gd name="T24" fmla="*/ 2147483647 w 2032"/>
                <a:gd name="T25" fmla="*/ 2147483647 h 1049"/>
                <a:gd name="T26" fmla="*/ 2147483647 w 2032"/>
                <a:gd name="T27" fmla="*/ 2147483647 h 1049"/>
                <a:gd name="T28" fmla="*/ 2147483647 w 2032"/>
                <a:gd name="T29" fmla="*/ 2147483647 h 1049"/>
                <a:gd name="T30" fmla="*/ 2147483647 w 2032"/>
                <a:gd name="T31" fmla="*/ 2147483647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2"/>
                <a:gd name="T49" fmla="*/ 0 h 1049"/>
                <a:gd name="T50" fmla="*/ 2032 w 2032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2" h="1049">
                  <a:moveTo>
                    <a:pt x="1044" y="26"/>
                  </a:moveTo>
                  <a:cubicBezTo>
                    <a:pt x="959" y="45"/>
                    <a:pt x="924" y="118"/>
                    <a:pt x="847" y="125"/>
                  </a:cubicBezTo>
                  <a:cubicBezTo>
                    <a:pt x="770" y="132"/>
                    <a:pt x="697" y="61"/>
                    <a:pt x="580" y="68"/>
                  </a:cubicBezTo>
                  <a:cubicBezTo>
                    <a:pt x="463" y="75"/>
                    <a:pt x="232" y="119"/>
                    <a:pt x="143" y="170"/>
                  </a:cubicBezTo>
                  <a:cubicBezTo>
                    <a:pt x="54" y="221"/>
                    <a:pt x="65" y="289"/>
                    <a:pt x="48" y="374"/>
                  </a:cubicBezTo>
                  <a:cubicBezTo>
                    <a:pt x="31" y="459"/>
                    <a:pt x="0" y="618"/>
                    <a:pt x="41" y="680"/>
                  </a:cubicBezTo>
                  <a:cubicBezTo>
                    <a:pt x="82" y="742"/>
                    <a:pt x="191" y="709"/>
                    <a:pt x="294" y="744"/>
                  </a:cubicBezTo>
                  <a:cubicBezTo>
                    <a:pt x="397" y="779"/>
                    <a:pt x="527" y="849"/>
                    <a:pt x="660" y="893"/>
                  </a:cubicBezTo>
                  <a:cubicBezTo>
                    <a:pt x="793" y="938"/>
                    <a:pt x="944" y="991"/>
                    <a:pt x="1088" y="1014"/>
                  </a:cubicBezTo>
                  <a:cubicBezTo>
                    <a:pt x="1232" y="1036"/>
                    <a:pt x="1401" y="1049"/>
                    <a:pt x="1525" y="1031"/>
                  </a:cubicBezTo>
                  <a:cubicBezTo>
                    <a:pt x="1649" y="1012"/>
                    <a:pt x="1749" y="960"/>
                    <a:pt x="1831" y="907"/>
                  </a:cubicBezTo>
                  <a:cubicBezTo>
                    <a:pt x="1913" y="855"/>
                    <a:pt x="1998" y="824"/>
                    <a:pt x="2015" y="714"/>
                  </a:cubicBezTo>
                  <a:cubicBezTo>
                    <a:pt x="2032" y="604"/>
                    <a:pt x="1990" y="350"/>
                    <a:pt x="1931" y="251"/>
                  </a:cubicBezTo>
                  <a:cubicBezTo>
                    <a:pt x="1872" y="151"/>
                    <a:pt x="1754" y="153"/>
                    <a:pt x="1658" y="114"/>
                  </a:cubicBezTo>
                  <a:cubicBezTo>
                    <a:pt x="1562" y="76"/>
                    <a:pt x="1457" y="30"/>
                    <a:pt x="1355" y="15"/>
                  </a:cubicBezTo>
                  <a:cubicBezTo>
                    <a:pt x="1253" y="0"/>
                    <a:pt x="1129" y="8"/>
                    <a:pt x="1044" y="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1" name="Line 670"/>
            <p:cNvSpPr>
              <a:spLocks noChangeShapeType="1"/>
            </p:cNvSpPr>
            <p:nvPr/>
          </p:nvSpPr>
          <p:spPr bwMode="auto">
            <a:xfrm rot="-5400000">
              <a:off x="7845425" y="5162551"/>
              <a:ext cx="523875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22" name="Line 671"/>
            <p:cNvSpPr>
              <a:spLocks noChangeShapeType="1"/>
            </p:cNvSpPr>
            <p:nvPr/>
          </p:nvSpPr>
          <p:spPr bwMode="auto">
            <a:xfrm rot="5400000" flipV="1">
              <a:off x="7991475" y="5443538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23" name="Line 672"/>
            <p:cNvSpPr>
              <a:spLocks noChangeShapeType="1"/>
            </p:cNvSpPr>
            <p:nvPr/>
          </p:nvSpPr>
          <p:spPr bwMode="auto">
            <a:xfrm rot="-5400000">
              <a:off x="8177213" y="5116513"/>
              <a:ext cx="0" cy="114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24" name="Line 674"/>
            <p:cNvSpPr>
              <a:spLocks noChangeShapeType="1"/>
            </p:cNvSpPr>
            <p:nvPr/>
          </p:nvSpPr>
          <p:spPr bwMode="auto">
            <a:xfrm>
              <a:off x="6100763" y="4776788"/>
              <a:ext cx="217487" cy="100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5" name="Line 675"/>
            <p:cNvSpPr>
              <a:spLocks noChangeShapeType="1"/>
            </p:cNvSpPr>
            <p:nvPr/>
          </p:nvSpPr>
          <p:spPr bwMode="auto">
            <a:xfrm flipV="1">
              <a:off x="5842000" y="5038725"/>
              <a:ext cx="407988" cy="746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6" name="Line 678"/>
            <p:cNvSpPr>
              <a:spLocks noChangeShapeType="1"/>
            </p:cNvSpPr>
            <p:nvPr/>
          </p:nvSpPr>
          <p:spPr bwMode="auto">
            <a:xfrm flipH="1">
              <a:off x="6267450" y="5102225"/>
              <a:ext cx="144463" cy="1698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7" name="Line 679"/>
            <p:cNvSpPr>
              <a:spLocks noChangeShapeType="1"/>
            </p:cNvSpPr>
            <p:nvPr/>
          </p:nvSpPr>
          <p:spPr bwMode="auto">
            <a:xfrm flipH="1" flipV="1">
              <a:off x="6586538" y="5110163"/>
              <a:ext cx="76200" cy="163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8" name="Line 680"/>
            <p:cNvSpPr>
              <a:spLocks noChangeShapeType="1"/>
            </p:cNvSpPr>
            <p:nvPr/>
          </p:nvSpPr>
          <p:spPr bwMode="auto">
            <a:xfrm>
              <a:off x="6743700" y="5056188"/>
              <a:ext cx="503238" cy="269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29" name="Line 682"/>
            <p:cNvSpPr>
              <a:spLocks noChangeShapeType="1"/>
            </p:cNvSpPr>
            <p:nvPr/>
          </p:nvSpPr>
          <p:spPr bwMode="auto">
            <a:xfrm>
              <a:off x="6284913" y="3551238"/>
              <a:ext cx="0" cy="106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30" name="Line 683"/>
            <p:cNvSpPr>
              <a:spLocks noChangeShapeType="1"/>
            </p:cNvSpPr>
            <p:nvPr/>
          </p:nvSpPr>
          <p:spPr bwMode="auto">
            <a:xfrm flipV="1">
              <a:off x="5891213" y="3736975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531" name="Picture 684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88" y="3548063"/>
              <a:ext cx="36988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2" name="Line 685"/>
            <p:cNvSpPr>
              <a:spLocks noChangeShapeType="1"/>
            </p:cNvSpPr>
            <p:nvPr/>
          </p:nvSpPr>
          <p:spPr bwMode="auto">
            <a:xfrm rot="5400000" flipV="1">
              <a:off x="7994650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533" name="Line 686"/>
            <p:cNvSpPr>
              <a:spLocks noChangeShapeType="1"/>
            </p:cNvSpPr>
            <p:nvPr/>
          </p:nvSpPr>
          <p:spPr bwMode="auto">
            <a:xfrm flipV="1">
              <a:off x="5894388" y="3733800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534" name="Picture 708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546475"/>
              <a:ext cx="36988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35" name="Line 711"/>
            <p:cNvSpPr>
              <a:spLocks noChangeShapeType="1"/>
            </p:cNvSpPr>
            <p:nvPr/>
          </p:nvSpPr>
          <p:spPr bwMode="auto">
            <a:xfrm>
              <a:off x="7396163" y="3816350"/>
              <a:ext cx="163512" cy="1206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36" name="Line 712"/>
            <p:cNvSpPr>
              <a:spLocks noChangeShapeType="1"/>
            </p:cNvSpPr>
            <p:nvPr/>
          </p:nvSpPr>
          <p:spPr bwMode="auto">
            <a:xfrm>
              <a:off x="7493000" y="3736975"/>
              <a:ext cx="2794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37" name="Line 713"/>
            <p:cNvSpPr>
              <a:spLocks noChangeShapeType="1"/>
            </p:cNvSpPr>
            <p:nvPr/>
          </p:nvSpPr>
          <p:spPr bwMode="auto">
            <a:xfrm flipV="1">
              <a:off x="7729538" y="3822700"/>
              <a:ext cx="134937" cy="1047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38" name="Line 714"/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39" name="Line 715"/>
            <p:cNvSpPr>
              <a:spLocks noChangeShapeType="1"/>
            </p:cNvSpPr>
            <p:nvPr/>
          </p:nvSpPr>
          <p:spPr bwMode="auto">
            <a:xfrm>
              <a:off x="7358063" y="4700588"/>
              <a:ext cx="390525" cy="184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0" name="Line 716"/>
            <p:cNvSpPr>
              <a:spLocks noChangeShapeType="1"/>
            </p:cNvSpPr>
            <p:nvPr/>
          </p:nvSpPr>
          <p:spPr bwMode="auto">
            <a:xfrm flipV="1">
              <a:off x="6737350" y="4687888"/>
              <a:ext cx="322263" cy="1984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1" name="Line 717"/>
            <p:cNvSpPr>
              <a:spLocks noChangeShapeType="1"/>
            </p:cNvSpPr>
            <p:nvPr/>
          </p:nvSpPr>
          <p:spPr bwMode="auto">
            <a:xfrm flipV="1">
              <a:off x="6780213" y="4979988"/>
              <a:ext cx="971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2" name="Line 718"/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3" name="Line 719"/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4" name="Line 720"/>
            <p:cNvSpPr>
              <a:spLocks noChangeShapeType="1"/>
            </p:cNvSpPr>
            <p:nvPr/>
          </p:nvSpPr>
          <p:spPr bwMode="auto">
            <a:xfrm flipV="1">
              <a:off x="7577138" y="2565400"/>
              <a:ext cx="263525" cy="2889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5" name="Line 721"/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6" name="Line 722"/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7" name="Line 723"/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8" name="Line 724"/>
            <p:cNvSpPr>
              <a:spLocks noChangeShapeType="1"/>
            </p:cNvSpPr>
            <p:nvPr/>
          </p:nvSpPr>
          <p:spPr bwMode="auto">
            <a:xfrm flipH="1">
              <a:off x="7296150" y="2936875"/>
              <a:ext cx="98425" cy="7048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49" name="Line 725"/>
            <p:cNvSpPr>
              <a:spLocks noChangeShapeType="1"/>
            </p:cNvSpPr>
            <p:nvPr/>
          </p:nvSpPr>
          <p:spPr bwMode="auto">
            <a:xfrm flipH="1">
              <a:off x="7888288" y="2936875"/>
              <a:ext cx="111125" cy="7270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50" name="Line 726"/>
            <p:cNvSpPr>
              <a:spLocks noChangeShapeType="1"/>
            </p:cNvSpPr>
            <p:nvPr/>
          </p:nvSpPr>
          <p:spPr bwMode="auto">
            <a:xfrm flipV="1">
              <a:off x="7272338" y="4078288"/>
              <a:ext cx="227012" cy="4365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51" name="Line 727"/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52" name="Line 728"/>
            <p:cNvSpPr>
              <a:spLocks noChangeShapeType="1"/>
            </p:cNvSpPr>
            <p:nvPr/>
          </p:nvSpPr>
          <p:spPr bwMode="auto">
            <a:xfrm>
              <a:off x="6289675" y="2406650"/>
              <a:ext cx="152400" cy="95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53" name="Oval 407"/>
            <p:cNvSpPr>
              <a:spLocks noChangeArrowheads="1"/>
            </p:cNvSpPr>
            <p:nvPr/>
          </p:nvSpPr>
          <p:spPr bwMode="auto">
            <a:xfrm>
              <a:off x="6354763" y="2565400"/>
              <a:ext cx="387350" cy="9525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dirty="0">
                <a:latin typeface="Times New Roman" charset="0"/>
              </a:endParaRPr>
            </a:p>
          </p:txBody>
        </p:sp>
        <p:sp>
          <p:nvSpPr>
            <p:cNvPr id="21554" name="Rectangle 410"/>
            <p:cNvSpPr>
              <a:spLocks noChangeArrowheads="1"/>
            </p:cNvSpPr>
            <p:nvPr/>
          </p:nvSpPr>
          <p:spPr bwMode="auto">
            <a:xfrm>
              <a:off x="6354763" y="2555875"/>
              <a:ext cx="388937" cy="5873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 dirty="0">
                <a:latin typeface="Times New Roman" charset="0"/>
              </a:endParaRPr>
            </a:p>
          </p:txBody>
        </p:sp>
        <p:sp>
          <p:nvSpPr>
            <p:cNvPr id="21555" name="Oval 411"/>
            <p:cNvSpPr>
              <a:spLocks noChangeArrowheads="1"/>
            </p:cNvSpPr>
            <p:nvPr/>
          </p:nvSpPr>
          <p:spPr bwMode="auto">
            <a:xfrm>
              <a:off x="6353175" y="2490788"/>
              <a:ext cx="387350" cy="1111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dirty="0">
                <a:latin typeface="Times New Roman" charset="0"/>
              </a:endParaRPr>
            </a:p>
          </p:txBody>
        </p:sp>
        <p:grpSp>
          <p:nvGrpSpPr>
            <p:cNvPr id="21556" name="Group 732"/>
            <p:cNvGrpSpPr>
              <a:grpSpLocks/>
            </p:cNvGrpSpPr>
            <p:nvPr/>
          </p:nvGrpSpPr>
          <p:grpSpPr bwMode="auto">
            <a:xfrm>
              <a:off x="6430963" y="2519363"/>
              <a:ext cx="219075" cy="52387"/>
              <a:chOff x="2468" y="1332"/>
              <a:chExt cx="310" cy="60"/>
            </a:xfrm>
          </p:grpSpPr>
          <p:sp>
            <p:nvSpPr>
              <p:cNvPr id="22124" name="Freeform 7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25" name="Freeform 7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557" name="Line 735"/>
            <p:cNvSpPr>
              <a:spLocks noChangeShapeType="1"/>
            </p:cNvSpPr>
            <p:nvPr/>
          </p:nvSpPr>
          <p:spPr bwMode="auto">
            <a:xfrm>
              <a:off x="6354763" y="2543175"/>
              <a:ext cx="0" cy="74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58" name="Line 736"/>
            <p:cNvSpPr>
              <a:spLocks noChangeShapeType="1"/>
            </p:cNvSpPr>
            <p:nvPr/>
          </p:nvSpPr>
          <p:spPr bwMode="auto">
            <a:xfrm>
              <a:off x="6740525" y="2546350"/>
              <a:ext cx="0" cy="730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559" name="Group 737"/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2211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1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1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119" name="Group 74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122" name="Freeform 7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23" name="Freeform 7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120" name="Line 74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21" name="Line 74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0" name="Group 746"/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2210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0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1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111" name="Group 750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114" name="Freeform 75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15" name="Freeform 75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112" name="Line 753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13" name="Line 754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1" name="Group 764"/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22100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01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102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103" name="Group 768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106" name="Freeform 76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07" name="Freeform 77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104" name="Line 771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105" name="Line 772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562" name="Line 782"/>
            <p:cNvSpPr>
              <a:spLocks noChangeShapeType="1"/>
            </p:cNvSpPr>
            <p:nvPr/>
          </p:nvSpPr>
          <p:spPr bwMode="auto">
            <a:xfrm>
              <a:off x="6427788" y="3743325"/>
              <a:ext cx="679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563" name="Group 801"/>
            <p:cNvGrpSpPr>
              <a:grpSpLocks/>
            </p:cNvGrpSpPr>
            <p:nvPr/>
          </p:nvGrpSpPr>
          <p:grpSpPr bwMode="auto">
            <a:xfrm>
              <a:off x="7591425" y="4806950"/>
              <a:ext cx="622300" cy="244475"/>
              <a:chOff x="4334" y="1470"/>
              <a:chExt cx="246" cy="107"/>
            </a:xfrm>
          </p:grpSpPr>
          <p:sp>
            <p:nvSpPr>
              <p:cNvPr id="2209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9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9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095" name="Group 80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098" name="Freeform 80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99" name="Freeform 80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096" name="Line 80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97" name="Line 80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4" name="Group 810"/>
            <p:cNvGrpSpPr>
              <a:grpSpLocks/>
            </p:cNvGrpSpPr>
            <p:nvPr/>
          </p:nvGrpSpPr>
          <p:grpSpPr bwMode="auto">
            <a:xfrm>
              <a:off x="6965950" y="4508500"/>
              <a:ext cx="622300" cy="244475"/>
              <a:chOff x="4334" y="1470"/>
              <a:chExt cx="246" cy="107"/>
            </a:xfrm>
          </p:grpSpPr>
          <p:sp>
            <p:nvSpPr>
              <p:cNvPr id="22084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85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86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087" name="Group 814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090" name="Freeform 81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91" name="Freeform 81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088" name="Line 817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89" name="Line 818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5" name="Group 819"/>
            <p:cNvGrpSpPr>
              <a:grpSpLocks/>
            </p:cNvGrpSpPr>
            <p:nvPr/>
          </p:nvGrpSpPr>
          <p:grpSpPr bwMode="auto">
            <a:xfrm>
              <a:off x="6242050" y="4851400"/>
              <a:ext cx="622300" cy="244475"/>
              <a:chOff x="4334" y="1470"/>
              <a:chExt cx="246" cy="107"/>
            </a:xfrm>
          </p:grpSpPr>
          <p:sp>
            <p:nvSpPr>
              <p:cNvPr id="2207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7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7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079" name="Group 82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082" name="Freeform 82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83" name="Freeform 82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080" name="Line 82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81" name="Line 82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6" name="Group 828"/>
            <p:cNvGrpSpPr>
              <a:grpSpLocks/>
            </p:cNvGrpSpPr>
            <p:nvPr/>
          </p:nvGrpSpPr>
          <p:grpSpPr bwMode="auto">
            <a:xfrm>
              <a:off x="6051550" y="3644900"/>
              <a:ext cx="390525" cy="171450"/>
              <a:chOff x="4334" y="1470"/>
              <a:chExt cx="246" cy="107"/>
            </a:xfrm>
          </p:grpSpPr>
          <p:sp>
            <p:nvSpPr>
              <p:cNvPr id="22068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69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2070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2071" name="Group 832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2074" name="Freeform 833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75" name="Freeform 834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2072" name="Line 835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73" name="Line 836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567" name="Group 846"/>
            <p:cNvGrpSpPr>
              <a:grpSpLocks/>
            </p:cNvGrpSpPr>
            <p:nvPr/>
          </p:nvGrpSpPr>
          <p:grpSpPr bwMode="auto">
            <a:xfrm>
              <a:off x="6138863" y="1989138"/>
              <a:ext cx="282575" cy="477837"/>
              <a:chOff x="3748" y="1253"/>
              <a:chExt cx="178" cy="301"/>
            </a:xfrm>
          </p:grpSpPr>
          <p:sp>
            <p:nvSpPr>
              <p:cNvPr id="22052" name="Line 270"/>
              <p:cNvSpPr>
                <a:spLocks noChangeShapeType="1"/>
              </p:cNvSpPr>
              <p:nvPr/>
            </p:nvSpPr>
            <p:spPr bwMode="auto">
              <a:xfrm flipH="1">
                <a:off x="3748" y="1276"/>
                <a:ext cx="89" cy="2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3" name="Line 271"/>
              <p:cNvSpPr>
                <a:spLocks noChangeShapeType="1"/>
              </p:cNvSpPr>
              <p:nvPr/>
            </p:nvSpPr>
            <p:spPr bwMode="auto">
              <a:xfrm>
                <a:off x="3837" y="1276"/>
                <a:ext cx="89" cy="2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4" name="Line 272"/>
              <p:cNvSpPr>
                <a:spLocks noChangeShapeType="1"/>
              </p:cNvSpPr>
              <p:nvPr/>
            </p:nvSpPr>
            <p:spPr bwMode="auto">
              <a:xfrm>
                <a:off x="3748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5" name="Line 273"/>
              <p:cNvSpPr>
                <a:spLocks noChangeShapeType="1"/>
              </p:cNvSpPr>
              <p:nvPr/>
            </p:nvSpPr>
            <p:spPr bwMode="auto">
              <a:xfrm flipH="1">
                <a:off x="3837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6" name="Line 274"/>
              <p:cNvSpPr>
                <a:spLocks noChangeShapeType="1"/>
              </p:cNvSpPr>
              <p:nvPr/>
            </p:nvSpPr>
            <p:spPr bwMode="auto">
              <a:xfrm>
                <a:off x="3837" y="1282"/>
                <a:ext cx="0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7" name="Line 275"/>
              <p:cNvSpPr>
                <a:spLocks noChangeShapeType="1"/>
              </p:cNvSpPr>
              <p:nvPr/>
            </p:nvSpPr>
            <p:spPr bwMode="auto">
              <a:xfrm flipV="1">
                <a:off x="3748" y="1501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8" name="Line 276"/>
              <p:cNvSpPr>
                <a:spLocks noChangeShapeType="1"/>
              </p:cNvSpPr>
              <p:nvPr/>
            </p:nvSpPr>
            <p:spPr bwMode="auto">
              <a:xfrm flipH="1" flipV="1">
                <a:off x="3837" y="1501"/>
                <a:ext cx="89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59" name="Line 277"/>
              <p:cNvSpPr>
                <a:spLocks noChangeShapeType="1"/>
              </p:cNvSpPr>
              <p:nvPr/>
            </p:nvSpPr>
            <p:spPr bwMode="auto">
              <a:xfrm>
                <a:off x="3786" y="1418"/>
                <a:ext cx="51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0" name="Line 278"/>
              <p:cNvSpPr>
                <a:spLocks noChangeShapeType="1"/>
              </p:cNvSpPr>
              <p:nvPr/>
            </p:nvSpPr>
            <p:spPr bwMode="auto">
              <a:xfrm flipV="1">
                <a:off x="3837" y="1418"/>
                <a:ext cx="54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1" name="Line 279"/>
              <p:cNvSpPr>
                <a:spLocks noChangeShapeType="1"/>
              </p:cNvSpPr>
              <p:nvPr/>
            </p:nvSpPr>
            <p:spPr bwMode="auto">
              <a:xfrm>
                <a:off x="3768" y="1455"/>
                <a:ext cx="66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2" name="Line 280"/>
              <p:cNvSpPr>
                <a:spLocks noChangeShapeType="1"/>
              </p:cNvSpPr>
              <p:nvPr/>
            </p:nvSpPr>
            <p:spPr bwMode="auto">
              <a:xfrm flipV="1">
                <a:off x="3837" y="1461"/>
                <a:ext cx="66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3" name="Line 281"/>
              <p:cNvSpPr>
                <a:spLocks noChangeShapeType="1"/>
              </p:cNvSpPr>
              <p:nvPr/>
            </p:nvSpPr>
            <p:spPr bwMode="auto">
              <a:xfrm flipV="1">
                <a:off x="3837" y="1381"/>
                <a:ext cx="34" cy="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4" name="Line 282"/>
              <p:cNvSpPr>
                <a:spLocks noChangeShapeType="1"/>
              </p:cNvSpPr>
              <p:nvPr/>
            </p:nvSpPr>
            <p:spPr bwMode="auto">
              <a:xfrm flipV="1">
                <a:off x="3837" y="1329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5" name="Line 283"/>
              <p:cNvSpPr>
                <a:spLocks noChangeShapeType="1"/>
              </p:cNvSpPr>
              <p:nvPr/>
            </p:nvSpPr>
            <p:spPr bwMode="auto">
              <a:xfrm>
                <a:off x="3798" y="1377"/>
                <a:ext cx="42" cy="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6" name="Line 284"/>
              <p:cNvSpPr>
                <a:spLocks noChangeShapeType="1"/>
              </p:cNvSpPr>
              <p:nvPr/>
            </p:nvSpPr>
            <p:spPr bwMode="auto">
              <a:xfrm>
                <a:off x="3817" y="1327"/>
                <a:ext cx="24" cy="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2067" name="Oval 862"/>
              <p:cNvSpPr>
                <a:spLocks noChangeArrowheads="1"/>
              </p:cNvSpPr>
              <p:nvPr/>
            </p:nvSpPr>
            <p:spPr bwMode="auto">
              <a:xfrm>
                <a:off x="3821" y="1253"/>
                <a:ext cx="30" cy="2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</p:grpSp>
        <p:pic>
          <p:nvPicPr>
            <p:cNvPr id="21568" name="Picture 915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5056188"/>
              <a:ext cx="433388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9" name="Line 918"/>
            <p:cNvSpPr>
              <a:spLocks noChangeShapeType="1"/>
            </p:cNvSpPr>
            <p:nvPr/>
          </p:nvSpPr>
          <p:spPr bwMode="auto">
            <a:xfrm rot="5400000" flipV="1">
              <a:off x="7991475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1570" name="Group 919"/>
            <p:cNvGrpSpPr>
              <a:grpSpLocks/>
            </p:cNvGrpSpPr>
            <p:nvPr/>
          </p:nvGrpSpPr>
          <p:grpSpPr bwMode="auto">
            <a:xfrm flipH="1">
              <a:off x="5775325" y="4533900"/>
              <a:ext cx="414338" cy="373063"/>
              <a:chOff x="2839" y="3501"/>
              <a:chExt cx="755" cy="803"/>
            </a:xfrm>
          </p:grpSpPr>
          <p:pic>
            <p:nvPicPr>
              <p:cNvPr id="22050" name="Picture 92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51" name="Freeform 921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1571" name="Group 922"/>
            <p:cNvGrpSpPr>
              <a:grpSpLocks/>
            </p:cNvGrpSpPr>
            <p:nvPr/>
          </p:nvGrpSpPr>
          <p:grpSpPr bwMode="auto">
            <a:xfrm flipH="1">
              <a:off x="5457825" y="4954588"/>
              <a:ext cx="482600" cy="406400"/>
              <a:chOff x="2839" y="3501"/>
              <a:chExt cx="755" cy="803"/>
            </a:xfrm>
          </p:grpSpPr>
          <p:pic>
            <p:nvPicPr>
              <p:cNvPr id="22048" name="Picture 92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49" name="Freeform 924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1572" name="Group 925"/>
            <p:cNvGrpSpPr>
              <a:grpSpLocks/>
            </p:cNvGrpSpPr>
            <p:nvPr/>
          </p:nvGrpSpPr>
          <p:grpSpPr bwMode="auto">
            <a:xfrm flipH="1">
              <a:off x="5935663" y="5256213"/>
              <a:ext cx="427037" cy="349250"/>
              <a:chOff x="2839" y="3501"/>
              <a:chExt cx="755" cy="803"/>
            </a:xfrm>
          </p:grpSpPr>
          <p:pic>
            <p:nvPicPr>
              <p:cNvPr id="22046" name="Picture 92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47" name="Freeform 92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grpSp>
          <p:nvGrpSpPr>
            <p:cNvPr id="21573" name="Group 928"/>
            <p:cNvGrpSpPr>
              <a:grpSpLocks/>
            </p:cNvGrpSpPr>
            <p:nvPr/>
          </p:nvGrpSpPr>
          <p:grpSpPr bwMode="auto">
            <a:xfrm>
              <a:off x="6550025" y="5238750"/>
              <a:ext cx="427038" cy="350838"/>
              <a:chOff x="2839" y="3501"/>
              <a:chExt cx="755" cy="803"/>
            </a:xfrm>
          </p:grpSpPr>
          <p:pic>
            <p:nvPicPr>
              <p:cNvPr id="22044" name="Picture 92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45" name="Freeform 930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dirty="0"/>
              </a:p>
            </p:txBody>
          </p:sp>
        </p:grpSp>
        <p:pic>
          <p:nvPicPr>
            <p:cNvPr id="21574" name="Picture 933" descr="iphone_stylized_small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010" y="1604047"/>
              <a:ext cx="136841" cy="32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5" name="Picture 934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163" y="1558925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76" name="Picture 936" descr="access_point_styliz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5057775"/>
              <a:ext cx="41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77" name="Group 938"/>
            <p:cNvGrpSpPr>
              <a:grpSpLocks/>
            </p:cNvGrpSpPr>
            <p:nvPr/>
          </p:nvGrpSpPr>
          <p:grpSpPr bwMode="auto">
            <a:xfrm>
              <a:off x="8240713" y="5002213"/>
              <a:ext cx="227012" cy="481012"/>
              <a:chOff x="4140" y="429"/>
              <a:chExt cx="1425" cy="2396"/>
            </a:xfrm>
          </p:grpSpPr>
          <p:sp>
            <p:nvSpPr>
              <p:cNvPr id="22012" name="Freeform 93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13" name="Rectangle 940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14" name="Freeform 94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15" name="Freeform 94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16" name="Rectangle 943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017" name="Group 94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2042" name="AutoShape 945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43" name="AutoShape 946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018" name="Rectangle 947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019" name="Group 94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2040" name="AutoShape 94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41" name="AutoShape 950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020" name="Rectangle 951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21" name="Rectangle 952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2022" name="Group 95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2038" name="AutoShape 954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39" name="AutoShape 955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023" name="Freeform 95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2024" name="Group 95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2036" name="AutoShape 958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37" name="AutoShape 95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2025" name="Rectangle 960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26" name="Freeform 96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27" name="Freeform 96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28" name="Oval 963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29" name="Freeform 96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030" name="AutoShape 96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31" name="AutoShape 966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32" name="Oval 967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33" name="Oval 968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034" name="Oval 969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35" name="Rectangle 970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</p:grpSp>
        <p:grpSp>
          <p:nvGrpSpPr>
            <p:cNvPr id="21578" name="Group 971"/>
            <p:cNvGrpSpPr>
              <a:grpSpLocks/>
            </p:cNvGrpSpPr>
            <p:nvPr/>
          </p:nvGrpSpPr>
          <p:grpSpPr bwMode="auto">
            <a:xfrm>
              <a:off x="7924800" y="5303838"/>
              <a:ext cx="227013" cy="481012"/>
              <a:chOff x="4140" y="429"/>
              <a:chExt cx="1425" cy="2396"/>
            </a:xfrm>
          </p:grpSpPr>
          <p:sp>
            <p:nvSpPr>
              <p:cNvPr id="21980" name="Freeform 972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81" name="Rectangle 973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1982" name="Freeform 974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83" name="Freeform 975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84" name="Rectangle 976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1985" name="Group 977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2010" name="AutoShape 978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11" name="AutoShape 979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1986" name="Rectangle 980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1987" name="Group 981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2008" name="AutoShape 982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09" name="AutoShape 983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1988" name="Rectangle 984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1989" name="Rectangle 985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grpSp>
            <p:nvGrpSpPr>
              <p:cNvPr id="21990" name="Group 986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2006" name="AutoShape 987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07" name="AutoShape 988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1991" name="Freeform 989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1992" name="Group 990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2004" name="AutoShape 991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  <p:sp>
              <p:nvSpPr>
                <p:cNvPr id="22005" name="AutoShape 992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dirty="0"/>
                </a:p>
              </p:txBody>
            </p:sp>
          </p:grpSp>
          <p:sp>
            <p:nvSpPr>
              <p:cNvPr id="21993" name="Rectangle 993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1994" name="Freeform 994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95" name="Freeform 995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96" name="Oval 996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1997" name="Freeform 997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98" name="AutoShape 998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1999" name="AutoShape 999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00" name="Oval 1000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01" name="Oval 1001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002" name="Oval 1002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22003" name="Rectangle 1003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/>
              </a:p>
            </p:txBody>
          </p:sp>
        </p:grpSp>
        <p:pic>
          <p:nvPicPr>
            <p:cNvPr id="21579" name="Picture 100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250" y="2043113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80" name="Picture 1006" descr="laptop_keyboard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5327957" y="2291590"/>
              <a:ext cx="437222" cy="159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81" name="Freeform 1007"/>
            <p:cNvSpPr>
              <a:spLocks/>
            </p:cNvSpPr>
            <p:nvPr/>
          </p:nvSpPr>
          <p:spPr bwMode="auto">
            <a:xfrm>
              <a:off x="5472854" y="2136804"/>
              <a:ext cx="351920" cy="208166"/>
            </a:xfrm>
            <a:custGeom>
              <a:avLst/>
              <a:gdLst>
                <a:gd name="T0" fmla="*/ 118 w 2982"/>
                <a:gd name="T1" fmla="*/ 0 h 2442"/>
                <a:gd name="T2" fmla="*/ 0 w 2982"/>
                <a:gd name="T3" fmla="*/ 85 h 2442"/>
                <a:gd name="T4" fmla="*/ 472 w 2982"/>
                <a:gd name="T5" fmla="*/ 85 h 2442"/>
                <a:gd name="T6" fmla="*/ 472 w 2982"/>
                <a:gd name="T7" fmla="*/ 85 h 2442"/>
                <a:gd name="T8" fmla="*/ 118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582" name="Picture 1008" descr="screen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187" y="2142157"/>
              <a:ext cx="319785" cy="18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83" name="Freeform 1009"/>
            <p:cNvSpPr>
              <a:spLocks/>
            </p:cNvSpPr>
            <p:nvPr/>
          </p:nvSpPr>
          <p:spPr bwMode="auto">
            <a:xfrm>
              <a:off x="5536928" y="2130663"/>
              <a:ext cx="298168" cy="38736"/>
            </a:xfrm>
            <a:custGeom>
              <a:avLst/>
              <a:gdLst>
                <a:gd name="T0" fmla="*/ 118 w 2528"/>
                <a:gd name="T1" fmla="*/ 0 h 455"/>
                <a:gd name="T2" fmla="*/ 472 w 2528"/>
                <a:gd name="T3" fmla="*/ 85 h 455"/>
                <a:gd name="T4" fmla="*/ 472 w 2528"/>
                <a:gd name="T5" fmla="*/ 85 h 455"/>
                <a:gd name="T6" fmla="*/ 0 w 2528"/>
                <a:gd name="T7" fmla="*/ 85 h 455"/>
                <a:gd name="T8" fmla="*/ 118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84" name="Freeform 1010"/>
            <p:cNvSpPr>
              <a:spLocks/>
            </p:cNvSpPr>
            <p:nvPr/>
          </p:nvSpPr>
          <p:spPr bwMode="auto">
            <a:xfrm>
              <a:off x="5469738" y="2130348"/>
              <a:ext cx="82770" cy="161242"/>
            </a:xfrm>
            <a:custGeom>
              <a:avLst/>
              <a:gdLst>
                <a:gd name="T0" fmla="*/ 118 w 702"/>
                <a:gd name="T1" fmla="*/ 0 h 1893"/>
                <a:gd name="T2" fmla="*/ 0 w 702"/>
                <a:gd name="T3" fmla="*/ 85 h 1893"/>
                <a:gd name="T4" fmla="*/ 118 w 702"/>
                <a:gd name="T5" fmla="*/ 85 h 1893"/>
                <a:gd name="T6" fmla="*/ 118 w 702"/>
                <a:gd name="T7" fmla="*/ 85 h 1893"/>
                <a:gd name="T8" fmla="*/ 118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85" name="Freeform 1011"/>
            <p:cNvSpPr>
              <a:spLocks/>
            </p:cNvSpPr>
            <p:nvPr/>
          </p:nvSpPr>
          <p:spPr bwMode="auto">
            <a:xfrm>
              <a:off x="5743756" y="2159163"/>
              <a:ext cx="89197" cy="186121"/>
            </a:xfrm>
            <a:custGeom>
              <a:avLst/>
              <a:gdLst>
                <a:gd name="T0" fmla="*/ 118 w 756"/>
                <a:gd name="T1" fmla="*/ 0 h 2184"/>
                <a:gd name="T2" fmla="*/ 118 w 756"/>
                <a:gd name="T3" fmla="*/ 85 h 2184"/>
                <a:gd name="T4" fmla="*/ 0 w 756"/>
                <a:gd name="T5" fmla="*/ 85 h 2184"/>
                <a:gd name="T6" fmla="*/ 118 w 756"/>
                <a:gd name="T7" fmla="*/ 85 h 2184"/>
                <a:gd name="T8" fmla="*/ 118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86" name="Freeform 1012"/>
            <p:cNvSpPr>
              <a:spLocks/>
            </p:cNvSpPr>
            <p:nvPr/>
          </p:nvSpPr>
          <p:spPr bwMode="auto">
            <a:xfrm>
              <a:off x="5468764" y="2283402"/>
              <a:ext cx="327186" cy="62828"/>
            </a:xfrm>
            <a:custGeom>
              <a:avLst/>
              <a:gdLst>
                <a:gd name="T0" fmla="*/ 118 w 2773"/>
                <a:gd name="T1" fmla="*/ 0 h 738"/>
                <a:gd name="T2" fmla="*/ 0 w 2773"/>
                <a:gd name="T3" fmla="*/ 85 h 738"/>
                <a:gd name="T4" fmla="*/ 472 w 2773"/>
                <a:gd name="T5" fmla="*/ 85 h 738"/>
                <a:gd name="T6" fmla="*/ 472 w 2773"/>
                <a:gd name="T7" fmla="*/ 85 h 738"/>
                <a:gd name="T8" fmla="*/ 118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87" name="Freeform 1013"/>
            <p:cNvSpPr>
              <a:spLocks/>
            </p:cNvSpPr>
            <p:nvPr/>
          </p:nvSpPr>
          <p:spPr bwMode="auto">
            <a:xfrm>
              <a:off x="5753689" y="2160738"/>
              <a:ext cx="83549" cy="186909"/>
            </a:xfrm>
            <a:custGeom>
              <a:avLst/>
              <a:gdLst>
                <a:gd name="T0" fmla="*/ 393 w 637"/>
                <a:gd name="T1" fmla="*/ 0 h 1659"/>
                <a:gd name="T2" fmla="*/ 393 w 637"/>
                <a:gd name="T3" fmla="*/ 0 h 1659"/>
                <a:gd name="T4" fmla="*/ 131 w 637"/>
                <a:gd name="T5" fmla="*/ 2366 h 1659"/>
                <a:gd name="T6" fmla="*/ 0 w 637"/>
                <a:gd name="T7" fmla="*/ 2366 h 1659"/>
                <a:gd name="T8" fmla="*/ 393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88" name="Freeform 1014"/>
            <p:cNvSpPr>
              <a:spLocks/>
            </p:cNvSpPr>
            <p:nvPr/>
          </p:nvSpPr>
          <p:spPr bwMode="auto">
            <a:xfrm>
              <a:off x="5469154" y="2291747"/>
              <a:ext cx="290962" cy="62040"/>
            </a:xfrm>
            <a:custGeom>
              <a:avLst/>
              <a:gdLst>
                <a:gd name="T0" fmla="*/ 0 w 2216"/>
                <a:gd name="T1" fmla="*/ 0 h 550"/>
                <a:gd name="T2" fmla="*/ 131 w 2216"/>
                <a:gd name="T3" fmla="*/ 113 h 550"/>
                <a:gd name="T4" fmla="*/ 1707 w 2216"/>
                <a:gd name="T5" fmla="*/ 790 h 550"/>
                <a:gd name="T6" fmla="*/ 1707 w 2216"/>
                <a:gd name="T7" fmla="*/ 67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589" name="Group 1015"/>
            <p:cNvGrpSpPr>
              <a:grpSpLocks/>
            </p:cNvGrpSpPr>
            <p:nvPr/>
          </p:nvGrpSpPr>
          <p:grpSpPr bwMode="auto">
            <a:xfrm>
              <a:off x="5464285" y="2358039"/>
              <a:ext cx="98740" cy="36846"/>
              <a:chOff x="1740" y="2642"/>
              <a:chExt cx="752" cy="327"/>
            </a:xfrm>
          </p:grpSpPr>
          <p:sp>
            <p:nvSpPr>
              <p:cNvPr id="21974" name="Freeform 101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5" name="Freeform 101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6" name="Freeform 101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7" name="Freeform 101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8" name="Freeform 102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9" name="Freeform 102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590" name="Freeform 1022"/>
            <p:cNvSpPr>
              <a:spLocks/>
            </p:cNvSpPr>
            <p:nvPr/>
          </p:nvSpPr>
          <p:spPr bwMode="auto">
            <a:xfrm>
              <a:off x="5633331" y="2363550"/>
              <a:ext cx="119579" cy="80936"/>
            </a:xfrm>
            <a:custGeom>
              <a:avLst/>
              <a:gdLst>
                <a:gd name="T0" fmla="*/ 121 w 990"/>
                <a:gd name="T1" fmla="*/ 307 h 792"/>
                <a:gd name="T2" fmla="*/ 242 w 990"/>
                <a:gd name="T3" fmla="*/ 0 h 792"/>
                <a:gd name="T4" fmla="*/ 242 w 990"/>
                <a:gd name="T5" fmla="*/ 102 h 792"/>
                <a:gd name="T6" fmla="*/ 0 w 990"/>
                <a:gd name="T7" fmla="*/ 307 h 792"/>
                <a:gd name="T8" fmla="*/ 121 w 990"/>
                <a:gd name="T9" fmla="*/ 30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91" name="Freeform 1023"/>
            <p:cNvSpPr>
              <a:spLocks/>
            </p:cNvSpPr>
            <p:nvPr/>
          </p:nvSpPr>
          <p:spPr bwMode="auto">
            <a:xfrm>
              <a:off x="5328152" y="2370006"/>
              <a:ext cx="305958" cy="73850"/>
            </a:xfrm>
            <a:custGeom>
              <a:avLst/>
              <a:gdLst>
                <a:gd name="T0" fmla="*/ 121 w 2532"/>
                <a:gd name="T1" fmla="*/ 0 h 723"/>
                <a:gd name="T2" fmla="*/ 121 w 2532"/>
                <a:gd name="T3" fmla="*/ 0 h 723"/>
                <a:gd name="T4" fmla="*/ 725 w 2532"/>
                <a:gd name="T5" fmla="*/ 306 h 723"/>
                <a:gd name="T6" fmla="*/ 725 w 2532"/>
                <a:gd name="T7" fmla="*/ 306 h 723"/>
                <a:gd name="T8" fmla="*/ 0 w 2532"/>
                <a:gd name="T9" fmla="*/ 102 h 723"/>
                <a:gd name="T10" fmla="*/ 12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92" name="Freeform 1024"/>
            <p:cNvSpPr>
              <a:spLocks/>
            </p:cNvSpPr>
            <p:nvPr/>
          </p:nvSpPr>
          <p:spPr bwMode="auto">
            <a:xfrm>
              <a:off x="5328347" y="2356465"/>
              <a:ext cx="3311" cy="14959"/>
            </a:xfrm>
            <a:custGeom>
              <a:avLst/>
              <a:gdLst>
                <a:gd name="T0" fmla="*/ 127 w 26"/>
                <a:gd name="T1" fmla="*/ 102 h 147"/>
                <a:gd name="T2" fmla="*/ 127 w 26"/>
                <a:gd name="T3" fmla="*/ 102 h 147"/>
                <a:gd name="T4" fmla="*/ 0 w 26"/>
                <a:gd name="T5" fmla="*/ 102 h 147"/>
                <a:gd name="T6" fmla="*/ 127 w 26"/>
                <a:gd name="T7" fmla="*/ 0 h 147"/>
                <a:gd name="T8" fmla="*/ 127 w 26"/>
                <a:gd name="T9" fmla="*/ 102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93" name="Freeform 1025"/>
            <p:cNvSpPr>
              <a:spLocks/>
            </p:cNvSpPr>
            <p:nvPr/>
          </p:nvSpPr>
          <p:spPr bwMode="auto">
            <a:xfrm>
              <a:off x="5328542" y="2295526"/>
              <a:ext cx="142170" cy="61883"/>
            </a:xfrm>
            <a:custGeom>
              <a:avLst/>
              <a:gdLst>
                <a:gd name="T0" fmla="*/ 242 w 1176"/>
                <a:gd name="T1" fmla="*/ 0 h 606"/>
                <a:gd name="T2" fmla="*/ 0 w 1176"/>
                <a:gd name="T3" fmla="*/ 204 h 606"/>
                <a:gd name="T4" fmla="*/ 121 w 1176"/>
                <a:gd name="T5" fmla="*/ 204 h 606"/>
                <a:gd name="T6" fmla="*/ 242 w 1176"/>
                <a:gd name="T7" fmla="*/ 102 h 606"/>
                <a:gd name="T8" fmla="*/ 24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94" name="Freeform 1026"/>
            <p:cNvSpPr>
              <a:spLocks/>
            </p:cNvSpPr>
            <p:nvPr/>
          </p:nvSpPr>
          <p:spPr bwMode="auto">
            <a:xfrm>
              <a:off x="5338085" y="2359614"/>
              <a:ext cx="290183" cy="71016"/>
            </a:xfrm>
            <a:custGeom>
              <a:avLst/>
              <a:gdLst>
                <a:gd name="T0" fmla="*/ 115 w 2532"/>
                <a:gd name="T1" fmla="*/ 0 h 723"/>
                <a:gd name="T2" fmla="*/ 115 w 2532"/>
                <a:gd name="T3" fmla="*/ 0 h 723"/>
                <a:gd name="T4" fmla="*/ 229 w 2532"/>
                <a:gd name="T5" fmla="*/ 98 h 723"/>
                <a:gd name="T6" fmla="*/ 229 w 2532"/>
                <a:gd name="T7" fmla="*/ 98 h 723"/>
                <a:gd name="T8" fmla="*/ 0 w 2532"/>
                <a:gd name="T9" fmla="*/ 98 h 723"/>
                <a:gd name="T10" fmla="*/ 115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95" name="Freeform 1027"/>
            <p:cNvSpPr>
              <a:spLocks/>
            </p:cNvSpPr>
            <p:nvPr/>
          </p:nvSpPr>
          <p:spPr bwMode="auto">
            <a:xfrm flipV="1">
              <a:off x="5627878" y="2354575"/>
              <a:ext cx="118410" cy="7353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05 h 723"/>
                <a:gd name="T6" fmla="*/ 0 w 2532"/>
                <a:gd name="T7" fmla="*/ 305 h 723"/>
                <a:gd name="T8" fmla="*/ 0 w 2532"/>
                <a:gd name="T9" fmla="*/ 102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596" name="Picture 1030" descr="laptop_keyboard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6897688" y="57356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97" name="Freeform 1031"/>
            <p:cNvSpPr>
              <a:spLocks/>
            </p:cNvSpPr>
            <p:nvPr/>
          </p:nvSpPr>
          <p:spPr bwMode="auto">
            <a:xfrm>
              <a:off x="7026275" y="55800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598" name="Picture 1032" descr="screen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5848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99" name="Freeform 1033"/>
            <p:cNvSpPr>
              <a:spLocks/>
            </p:cNvSpPr>
            <p:nvPr/>
          </p:nvSpPr>
          <p:spPr bwMode="auto">
            <a:xfrm>
              <a:off x="7083425" y="55737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0" name="Freeform 1034"/>
            <p:cNvSpPr>
              <a:spLocks/>
            </p:cNvSpPr>
            <p:nvPr/>
          </p:nvSpPr>
          <p:spPr bwMode="auto">
            <a:xfrm>
              <a:off x="7024688" y="55737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1" name="Freeform 1035"/>
            <p:cNvSpPr>
              <a:spLocks/>
            </p:cNvSpPr>
            <p:nvPr/>
          </p:nvSpPr>
          <p:spPr bwMode="auto">
            <a:xfrm>
              <a:off x="7267575" y="56022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2" name="Freeform 1036"/>
            <p:cNvSpPr>
              <a:spLocks/>
            </p:cNvSpPr>
            <p:nvPr/>
          </p:nvSpPr>
          <p:spPr bwMode="auto">
            <a:xfrm>
              <a:off x="7023100" y="57261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3" name="Freeform 1037"/>
            <p:cNvSpPr>
              <a:spLocks/>
            </p:cNvSpPr>
            <p:nvPr/>
          </p:nvSpPr>
          <p:spPr bwMode="auto">
            <a:xfrm>
              <a:off x="7275513" y="56038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4" name="Freeform 1038"/>
            <p:cNvSpPr>
              <a:spLocks/>
            </p:cNvSpPr>
            <p:nvPr/>
          </p:nvSpPr>
          <p:spPr bwMode="auto">
            <a:xfrm>
              <a:off x="7023100" y="57356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05" name="Group 1039"/>
            <p:cNvGrpSpPr>
              <a:grpSpLocks/>
            </p:cNvGrpSpPr>
            <p:nvPr/>
          </p:nvGrpSpPr>
          <p:grpSpPr bwMode="auto">
            <a:xfrm>
              <a:off x="7019925" y="5800725"/>
              <a:ext cx="87313" cy="38100"/>
              <a:chOff x="1740" y="2642"/>
              <a:chExt cx="752" cy="327"/>
            </a:xfrm>
          </p:grpSpPr>
          <p:sp>
            <p:nvSpPr>
              <p:cNvPr id="21968" name="Freeform 104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69" name="Freeform 104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0" name="Freeform 104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1" name="Freeform 104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2" name="Freeform 104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73" name="Freeform 104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606" name="Freeform 1046"/>
            <p:cNvSpPr>
              <a:spLocks/>
            </p:cNvSpPr>
            <p:nvPr/>
          </p:nvSpPr>
          <p:spPr bwMode="auto">
            <a:xfrm>
              <a:off x="7169150" y="58070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7" name="Freeform 1047"/>
            <p:cNvSpPr>
              <a:spLocks/>
            </p:cNvSpPr>
            <p:nvPr/>
          </p:nvSpPr>
          <p:spPr bwMode="auto">
            <a:xfrm>
              <a:off x="6897688" y="58134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8" name="Freeform 1048"/>
            <p:cNvSpPr>
              <a:spLocks/>
            </p:cNvSpPr>
            <p:nvPr/>
          </p:nvSpPr>
          <p:spPr bwMode="auto">
            <a:xfrm>
              <a:off x="6899275" y="57991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09" name="Freeform 1049"/>
            <p:cNvSpPr>
              <a:spLocks/>
            </p:cNvSpPr>
            <p:nvPr/>
          </p:nvSpPr>
          <p:spPr bwMode="auto">
            <a:xfrm>
              <a:off x="6899275" y="57388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10" name="Freeform 1050"/>
            <p:cNvSpPr>
              <a:spLocks/>
            </p:cNvSpPr>
            <p:nvPr/>
          </p:nvSpPr>
          <p:spPr bwMode="auto">
            <a:xfrm>
              <a:off x="6907213" y="58023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11" name="Freeform 1051"/>
            <p:cNvSpPr>
              <a:spLocks/>
            </p:cNvSpPr>
            <p:nvPr/>
          </p:nvSpPr>
          <p:spPr bwMode="auto">
            <a:xfrm flipV="1">
              <a:off x="7164388" y="57975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12" name="Group 2"/>
            <p:cNvGrpSpPr>
              <a:grpSpLocks/>
            </p:cNvGrpSpPr>
            <p:nvPr/>
          </p:nvGrpSpPr>
          <p:grpSpPr bwMode="auto">
            <a:xfrm>
              <a:off x="5607050" y="3182938"/>
              <a:ext cx="317500" cy="246062"/>
              <a:chOff x="5581650" y="3128963"/>
              <a:chExt cx="423863" cy="320675"/>
            </a:xfrm>
          </p:grpSpPr>
          <p:pic>
            <p:nvPicPr>
              <p:cNvPr id="21946" name="Picture 1054" descr="laptop_keyboard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5581650" y="3290888"/>
                <a:ext cx="363538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47" name="Freeform 1055"/>
              <p:cNvSpPr>
                <a:spLocks/>
              </p:cNvSpPr>
              <p:nvPr/>
            </p:nvSpPr>
            <p:spPr bwMode="auto">
              <a:xfrm>
                <a:off x="5702300" y="3135313"/>
                <a:ext cx="292100" cy="207962"/>
              </a:xfrm>
              <a:custGeom>
                <a:avLst/>
                <a:gdLst>
                  <a:gd name="T0" fmla="*/ 2147483647 w 2982"/>
                  <a:gd name="T1" fmla="*/ 0 h 2442"/>
                  <a:gd name="T2" fmla="*/ 0 w 2982"/>
                  <a:gd name="T3" fmla="*/ 2147483647 h 2442"/>
                  <a:gd name="T4" fmla="*/ 2147483647 w 2982"/>
                  <a:gd name="T5" fmla="*/ 2147483647 h 2442"/>
                  <a:gd name="T6" fmla="*/ 2147483647 w 2982"/>
                  <a:gd name="T7" fmla="*/ 2147483647 h 2442"/>
                  <a:gd name="T8" fmla="*/ 2147483647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pic>
            <p:nvPicPr>
              <p:cNvPr id="21948" name="Picture 1056" descr="screen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6588" y="3140075"/>
                <a:ext cx="266700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49" name="Freeform 1057"/>
              <p:cNvSpPr>
                <a:spLocks/>
              </p:cNvSpPr>
              <p:nvPr/>
            </p:nvSpPr>
            <p:spPr bwMode="auto">
              <a:xfrm>
                <a:off x="5756275" y="3128963"/>
                <a:ext cx="247650" cy="39687"/>
              </a:xfrm>
              <a:custGeom>
                <a:avLst/>
                <a:gdLst>
                  <a:gd name="T0" fmla="*/ 2147483647 w 2528"/>
                  <a:gd name="T1" fmla="*/ 0 h 455"/>
                  <a:gd name="T2" fmla="*/ 2147483647 w 2528"/>
                  <a:gd name="T3" fmla="*/ 2147483647 h 455"/>
                  <a:gd name="T4" fmla="*/ 2147483647 w 2528"/>
                  <a:gd name="T5" fmla="*/ 2147483647 h 455"/>
                  <a:gd name="T6" fmla="*/ 0 w 2528"/>
                  <a:gd name="T7" fmla="*/ 2147483647 h 455"/>
                  <a:gd name="T8" fmla="*/ 2147483647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0" name="Freeform 1058"/>
              <p:cNvSpPr>
                <a:spLocks/>
              </p:cNvSpPr>
              <p:nvPr/>
            </p:nvSpPr>
            <p:spPr bwMode="auto">
              <a:xfrm>
                <a:off x="5700713" y="3128963"/>
                <a:ext cx="68262" cy="161925"/>
              </a:xfrm>
              <a:custGeom>
                <a:avLst/>
                <a:gdLst>
                  <a:gd name="T0" fmla="*/ 2147483647 w 702"/>
                  <a:gd name="T1" fmla="*/ 0 h 1893"/>
                  <a:gd name="T2" fmla="*/ 0 w 702"/>
                  <a:gd name="T3" fmla="*/ 2147483647 h 1893"/>
                  <a:gd name="T4" fmla="*/ 2147483647 w 702"/>
                  <a:gd name="T5" fmla="*/ 2147483647 h 1893"/>
                  <a:gd name="T6" fmla="*/ 2147483647 w 702"/>
                  <a:gd name="T7" fmla="*/ 2147483647 h 1893"/>
                  <a:gd name="T8" fmla="*/ 2147483647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1" name="Freeform 1059"/>
              <p:cNvSpPr>
                <a:spLocks/>
              </p:cNvSpPr>
              <p:nvPr/>
            </p:nvSpPr>
            <p:spPr bwMode="auto">
              <a:xfrm>
                <a:off x="5927725" y="3157538"/>
                <a:ext cx="74613" cy="185737"/>
              </a:xfrm>
              <a:custGeom>
                <a:avLst/>
                <a:gdLst>
                  <a:gd name="T0" fmla="*/ 2147483647 w 756"/>
                  <a:gd name="T1" fmla="*/ 0 h 2184"/>
                  <a:gd name="T2" fmla="*/ 2147483647 w 756"/>
                  <a:gd name="T3" fmla="*/ 2147483647 h 2184"/>
                  <a:gd name="T4" fmla="*/ 0 w 756"/>
                  <a:gd name="T5" fmla="*/ 2147483647 h 2184"/>
                  <a:gd name="T6" fmla="*/ 2147483647 w 756"/>
                  <a:gd name="T7" fmla="*/ 2147483647 h 2184"/>
                  <a:gd name="T8" fmla="*/ 214748364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2" name="Freeform 1060"/>
              <p:cNvSpPr>
                <a:spLocks/>
              </p:cNvSpPr>
              <p:nvPr/>
            </p:nvSpPr>
            <p:spPr bwMode="auto">
              <a:xfrm>
                <a:off x="5699125" y="3281363"/>
                <a:ext cx="271463" cy="63500"/>
              </a:xfrm>
              <a:custGeom>
                <a:avLst/>
                <a:gdLst>
                  <a:gd name="T0" fmla="*/ 2147483647 w 2773"/>
                  <a:gd name="T1" fmla="*/ 0 h 738"/>
                  <a:gd name="T2" fmla="*/ 0 w 2773"/>
                  <a:gd name="T3" fmla="*/ 2147483647 h 738"/>
                  <a:gd name="T4" fmla="*/ 2147483647 w 2773"/>
                  <a:gd name="T5" fmla="*/ 2147483647 h 738"/>
                  <a:gd name="T6" fmla="*/ 2147483647 w 2773"/>
                  <a:gd name="T7" fmla="*/ 2147483647 h 738"/>
                  <a:gd name="T8" fmla="*/ 2147483647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3" name="Freeform 1061"/>
              <p:cNvSpPr>
                <a:spLocks/>
              </p:cNvSpPr>
              <p:nvPr/>
            </p:nvSpPr>
            <p:spPr bwMode="auto">
              <a:xfrm>
                <a:off x="5935663" y="3159125"/>
                <a:ext cx="69850" cy="187325"/>
              </a:xfrm>
              <a:custGeom>
                <a:avLst/>
                <a:gdLst>
                  <a:gd name="T0" fmla="*/ 2147483647 w 637"/>
                  <a:gd name="T1" fmla="*/ 0 h 1659"/>
                  <a:gd name="T2" fmla="*/ 2147483647 w 637"/>
                  <a:gd name="T3" fmla="*/ 0 h 1659"/>
                  <a:gd name="T4" fmla="*/ 2147483647 w 637"/>
                  <a:gd name="T5" fmla="*/ 2147483647 h 1659"/>
                  <a:gd name="T6" fmla="*/ 0 w 637"/>
                  <a:gd name="T7" fmla="*/ 2147483647 h 1659"/>
                  <a:gd name="T8" fmla="*/ 2147483647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4" name="Freeform 1062"/>
              <p:cNvSpPr>
                <a:spLocks/>
              </p:cNvSpPr>
              <p:nvPr/>
            </p:nvSpPr>
            <p:spPr bwMode="auto">
              <a:xfrm>
                <a:off x="5699125" y="3290888"/>
                <a:ext cx="242888" cy="61912"/>
              </a:xfrm>
              <a:custGeom>
                <a:avLst/>
                <a:gdLst>
                  <a:gd name="T0" fmla="*/ 0 w 2216"/>
                  <a:gd name="T1" fmla="*/ 0 h 550"/>
                  <a:gd name="T2" fmla="*/ 2147483647 w 2216"/>
                  <a:gd name="T3" fmla="*/ 2147483647 h 550"/>
                  <a:gd name="T4" fmla="*/ 2147483647 w 2216"/>
                  <a:gd name="T5" fmla="*/ 2147483647 h 550"/>
                  <a:gd name="T6" fmla="*/ 2147483647 w 2216"/>
                  <a:gd name="T7" fmla="*/ 214748364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1955" name="Group 1063"/>
              <p:cNvGrpSpPr>
                <a:grpSpLocks/>
              </p:cNvGrpSpPr>
              <p:nvPr/>
            </p:nvGrpSpPr>
            <p:grpSpPr bwMode="auto">
              <a:xfrm>
                <a:off x="5695950" y="3355975"/>
                <a:ext cx="80963" cy="38100"/>
                <a:chOff x="1740" y="2642"/>
                <a:chExt cx="752" cy="327"/>
              </a:xfrm>
            </p:grpSpPr>
            <p:sp>
              <p:nvSpPr>
                <p:cNvPr id="21962" name="Freeform 106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63" name="Freeform 106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64" name="Freeform 106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65" name="Freeform 106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66" name="Freeform 106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67" name="Freeform 106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56" name="Freeform 1070"/>
              <p:cNvSpPr>
                <a:spLocks/>
              </p:cNvSpPr>
              <p:nvPr/>
            </p:nvSpPr>
            <p:spPr bwMode="auto">
              <a:xfrm>
                <a:off x="5835650" y="3362325"/>
                <a:ext cx="100013" cy="80963"/>
              </a:xfrm>
              <a:custGeom>
                <a:avLst/>
                <a:gdLst>
                  <a:gd name="T0" fmla="*/ 2147483647 w 990"/>
                  <a:gd name="T1" fmla="*/ 2147483647 h 792"/>
                  <a:gd name="T2" fmla="*/ 2147483647 w 990"/>
                  <a:gd name="T3" fmla="*/ 0 h 792"/>
                  <a:gd name="T4" fmla="*/ 2147483647 w 990"/>
                  <a:gd name="T5" fmla="*/ 2147483647 h 792"/>
                  <a:gd name="T6" fmla="*/ 0 w 990"/>
                  <a:gd name="T7" fmla="*/ 2147483647 h 792"/>
                  <a:gd name="T8" fmla="*/ 2147483647 w 990"/>
                  <a:gd name="T9" fmla="*/ 214748364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7" name="Freeform 1071"/>
              <p:cNvSpPr>
                <a:spLocks/>
              </p:cNvSpPr>
              <p:nvPr/>
            </p:nvSpPr>
            <p:spPr bwMode="auto">
              <a:xfrm>
                <a:off x="5583238" y="3368675"/>
                <a:ext cx="254000" cy="73025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8" name="Freeform 1072"/>
              <p:cNvSpPr>
                <a:spLocks/>
              </p:cNvSpPr>
              <p:nvPr/>
            </p:nvSpPr>
            <p:spPr bwMode="auto">
              <a:xfrm>
                <a:off x="5583238" y="3354388"/>
                <a:ext cx="1587" cy="15875"/>
              </a:xfrm>
              <a:custGeom>
                <a:avLst/>
                <a:gdLst>
                  <a:gd name="T0" fmla="*/ 2147483647 w 26"/>
                  <a:gd name="T1" fmla="*/ 2147483647 h 147"/>
                  <a:gd name="T2" fmla="*/ 2147483647 w 26"/>
                  <a:gd name="T3" fmla="*/ 2147483647 h 147"/>
                  <a:gd name="T4" fmla="*/ 0 w 26"/>
                  <a:gd name="T5" fmla="*/ 2147483647 h 147"/>
                  <a:gd name="T6" fmla="*/ 2147483647 w 26"/>
                  <a:gd name="T7" fmla="*/ 0 h 147"/>
                  <a:gd name="T8" fmla="*/ 2147483647 w 26"/>
                  <a:gd name="T9" fmla="*/ 21474836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59" name="Freeform 1073"/>
              <p:cNvSpPr>
                <a:spLocks/>
              </p:cNvSpPr>
              <p:nvPr/>
            </p:nvSpPr>
            <p:spPr bwMode="auto">
              <a:xfrm>
                <a:off x="5583238" y="3294063"/>
                <a:ext cx="117475" cy="61912"/>
              </a:xfrm>
              <a:custGeom>
                <a:avLst/>
                <a:gdLst>
                  <a:gd name="T0" fmla="*/ 2147483647 w 1176"/>
                  <a:gd name="T1" fmla="*/ 0 h 606"/>
                  <a:gd name="T2" fmla="*/ 0 w 1176"/>
                  <a:gd name="T3" fmla="*/ 2147483647 h 606"/>
                  <a:gd name="T4" fmla="*/ 2147483647 w 1176"/>
                  <a:gd name="T5" fmla="*/ 2147483647 h 606"/>
                  <a:gd name="T6" fmla="*/ 2147483647 w 1176"/>
                  <a:gd name="T7" fmla="*/ 2147483647 h 606"/>
                  <a:gd name="T8" fmla="*/ 2147483647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60" name="Freeform 1074"/>
              <p:cNvSpPr>
                <a:spLocks/>
              </p:cNvSpPr>
              <p:nvPr/>
            </p:nvSpPr>
            <p:spPr bwMode="auto">
              <a:xfrm>
                <a:off x="5591175" y="3357563"/>
                <a:ext cx="241300" cy="71437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61" name="Freeform 1075"/>
              <p:cNvSpPr>
                <a:spLocks/>
              </p:cNvSpPr>
              <p:nvPr/>
            </p:nvSpPr>
            <p:spPr bwMode="auto">
              <a:xfrm flipV="1">
                <a:off x="5830888" y="3352800"/>
                <a:ext cx="98425" cy="74613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pic>
          <p:nvPicPr>
            <p:cNvPr id="21613" name="Picture 1077" descr="desktop_computer_stylized_mediu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56325" y="3300413"/>
              <a:ext cx="3429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14" name="Freeform 1078"/>
            <p:cNvSpPr>
              <a:spLocks/>
            </p:cNvSpPr>
            <p:nvPr/>
          </p:nvSpPr>
          <p:spPr bwMode="auto">
            <a:xfrm flipH="1">
              <a:off x="6302568" y="3332533"/>
              <a:ext cx="161685" cy="153507"/>
            </a:xfrm>
            <a:custGeom>
              <a:avLst/>
              <a:gdLst>
                <a:gd name="T0" fmla="*/ 0 w 356"/>
                <a:gd name="T1" fmla="*/ 0 h 368"/>
                <a:gd name="T2" fmla="*/ 136251 w 356"/>
                <a:gd name="T3" fmla="*/ 5840 h 368"/>
                <a:gd name="T4" fmla="*/ 161685 w 356"/>
                <a:gd name="T5" fmla="*/ 122639 h 368"/>
                <a:gd name="T6" fmla="*/ 35425 w 356"/>
                <a:gd name="T7" fmla="*/ 15350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pic>
          <p:nvPicPr>
            <p:cNvPr id="21615" name="Picture 1081" descr="laptop_keyboard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7329488" y="56721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16" name="Freeform 1082"/>
            <p:cNvSpPr>
              <a:spLocks/>
            </p:cNvSpPr>
            <p:nvPr/>
          </p:nvSpPr>
          <p:spPr bwMode="auto">
            <a:xfrm>
              <a:off x="7458075" y="55165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21617" name="Picture 1083" descr="screen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55213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18" name="Freeform 1084"/>
            <p:cNvSpPr>
              <a:spLocks/>
            </p:cNvSpPr>
            <p:nvPr/>
          </p:nvSpPr>
          <p:spPr bwMode="auto">
            <a:xfrm>
              <a:off x="7515225" y="55102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19" name="Freeform 1085"/>
            <p:cNvSpPr>
              <a:spLocks/>
            </p:cNvSpPr>
            <p:nvPr/>
          </p:nvSpPr>
          <p:spPr bwMode="auto">
            <a:xfrm>
              <a:off x="7456488" y="55102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0" name="Freeform 1086"/>
            <p:cNvSpPr>
              <a:spLocks/>
            </p:cNvSpPr>
            <p:nvPr/>
          </p:nvSpPr>
          <p:spPr bwMode="auto">
            <a:xfrm>
              <a:off x="7699375" y="55387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1" name="Freeform 1087"/>
            <p:cNvSpPr>
              <a:spLocks/>
            </p:cNvSpPr>
            <p:nvPr/>
          </p:nvSpPr>
          <p:spPr bwMode="auto">
            <a:xfrm>
              <a:off x="7454900" y="56626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2" name="Freeform 1088"/>
            <p:cNvSpPr>
              <a:spLocks/>
            </p:cNvSpPr>
            <p:nvPr/>
          </p:nvSpPr>
          <p:spPr bwMode="auto">
            <a:xfrm>
              <a:off x="7707313" y="55403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3" name="Freeform 1089"/>
            <p:cNvSpPr>
              <a:spLocks/>
            </p:cNvSpPr>
            <p:nvPr/>
          </p:nvSpPr>
          <p:spPr bwMode="auto">
            <a:xfrm>
              <a:off x="7454900" y="56721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24" name="Group 1090"/>
            <p:cNvGrpSpPr>
              <a:grpSpLocks/>
            </p:cNvGrpSpPr>
            <p:nvPr/>
          </p:nvGrpSpPr>
          <p:grpSpPr bwMode="auto">
            <a:xfrm>
              <a:off x="7451725" y="5737225"/>
              <a:ext cx="87313" cy="38100"/>
              <a:chOff x="1740" y="2642"/>
              <a:chExt cx="752" cy="327"/>
            </a:xfrm>
          </p:grpSpPr>
          <p:sp>
            <p:nvSpPr>
              <p:cNvPr id="21940" name="Freeform 109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41" name="Freeform 109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42" name="Freeform 109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43" name="Freeform 109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44" name="Freeform 109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45" name="Freeform 109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625" name="Freeform 1097"/>
            <p:cNvSpPr>
              <a:spLocks/>
            </p:cNvSpPr>
            <p:nvPr/>
          </p:nvSpPr>
          <p:spPr bwMode="auto">
            <a:xfrm>
              <a:off x="7600950" y="57435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6" name="Freeform 1098"/>
            <p:cNvSpPr>
              <a:spLocks/>
            </p:cNvSpPr>
            <p:nvPr/>
          </p:nvSpPr>
          <p:spPr bwMode="auto">
            <a:xfrm>
              <a:off x="7329488" y="57499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7" name="Freeform 1099"/>
            <p:cNvSpPr>
              <a:spLocks/>
            </p:cNvSpPr>
            <p:nvPr/>
          </p:nvSpPr>
          <p:spPr bwMode="auto">
            <a:xfrm>
              <a:off x="7331075" y="57356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8" name="Freeform 1100"/>
            <p:cNvSpPr>
              <a:spLocks/>
            </p:cNvSpPr>
            <p:nvPr/>
          </p:nvSpPr>
          <p:spPr bwMode="auto">
            <a:xfrm>
              <a:off x="7331075" y="56753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29" name="Freeform 1101"/>
            <p:cNvSpPr>
              <a:spLocks/>
            </p:cNvSpPr>
            <p:nvPr/>
          </p:nvSpPr>
          <p:spPr bwMode="auto">
            <a:xfrm>
              <a:off x="7339013" y="57388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30" name="Freeform 1102"/>
            <p:cNvSpPr>
              <a:spLocks/>
            </p:cNvSpPr>
            <p:nvPr/>
          </p:nvSpPr>
          <p:spPr bwMode="auto">
            <a:xfrm flipV="1">
              <a:off x="7596188" y="57340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31" name="Group 1103"/>
            <p:cNvGrpSpPr>
              <a:grpSpLocks/>
            </p:cNvGrpSpPr>
            <p:nvPr/>
          </p:nvGrpSpPr>
          <p:grpSpPr bwMode="auto">
            <a:xfrm>
              <a:off x="6351588" y="2493963"/>
              <a:ext cx="390525" cy="169862"/>
              <a:chOff x="4650" y="1129"/>
              <a:chExt cx="246" cy="95"/>
            </a:xfrm>
          </p:grpSpPr>
          <p:sp>
            <p:nvSpPr>
              <p:cNvPr id="2193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3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3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935" name="Group 110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938" name="Freeform 110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39" name="Freeform 110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36" name="Line 111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37" name="Line 111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32" name="Group 1112"/>
            <p:cNvGrpSpPr>
              <a:grpSpLocks/>
            </p:cNvGrpSpPr>
            <p:nvPr/>
          </p:nvGrpSpPr>
          <p:grpSpPr bwMode="auto">
            <a:xfrm>
              <a:off x="6051550" y="3641725"/>
              <a:ext cx="390525" cy="169863"/>
              <a:chOff x="4650" y="1129"/>
              <a:chExt cx="246" cy="95"/>
            </a:xfrm>
          </p:grpSpPr>
          <p:sp>
            <p:nvSpPr>
              <p:cNvPr id="2192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2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2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927" name="Group 11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930" name="Freeform 11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31" name="Freeform 11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28" name="Line 11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29" name="Line 11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33" name="Group 1121"/>
            <p:cNvGrpSpPr>
              <a:grpSpLocks/>
            </p:cNvGrpSpPr>
            <p:nvPr/>
          </p:nvGrpSpPr>
          <p:grpSpPr bwMode="auto">
            <a:xfrm>
              <a:off x="6248400" y="4852988"/>
              <a:ext cx="617538" cy="247650"/>
              <a:chOff x="2356" y="1300"/>
              <a:chExt cx="555" cy="194"/>
            </a:xfrm>
          </p:grpSpPr>
          <p:sp>
            <p:nvSpPr>
              <p:cNvPr id="21916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17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18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919" name="Group 1125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922" name="Freeform 11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23" name="Freeform 11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20" name="Line 1128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21" name="Line 1129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34" name="Group 1130"/>
            <p:cNvGrpSpPr>
              <a:grpSpLocks/>
            </p:cNvGrpSpPr>
            <p:nvPr/>
          </p:nvGrpSpPr>
          <p:grpSpPr bwMode="auto">
            <a:xfrm>
              <a:off x="6969125" y="4510088"/>
              <a:ext cx="617538" cy="247650"/>
              <a:chOff x="2356" y="1300"/>
              <a:chExt cx="555" cy="194"/>
            </a:xfrm>
          </p:grpSpPr>
          <p:sp>
            <p:nvSpPr>
              <p:cNvPr id="21908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09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10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911" name="Group 1134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914" name="Freeform 113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15" name="Freeform 113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12" name="Line 1137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13" name="Line 1138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35" name="Group 1139"/>
            <p:cNvGrpSpPr>
              <a:grpSpLocks/>
            </p:cNvGrpSpPr>
            <p:nvPr/>
          </p:nvGrpSpPr>
          <p:grpSpPr bwMode="auto">
            <a:xfrm>
              <a:off x="7585075" y="4811713"/>
              <a:ext cx="617538" cy="247650"/>
              <a:chOff x="2356" y="1300"/>
              <a:chExt cx="555" cy="194"/>
            </a:xfrm>
          </p:grpSpPr>
          <p:sp>
            <p:nvSpPr>
              <p:cNvPr id="21900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01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902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903" name="Group 1143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1906" name="Freeform 114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07" name="Freeform 114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904" name="Line 1146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905" name="Line 1147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36" name="Group 3"/>
            <p:cNvGrpSpPr>
              <a:grpSpLocks/>
            </p:cNvGrpSpPr>
            <p:nvPr/>
          </p:nvGrpSpPr>
          <p:grpSpPr bwMode="auto">
            <a:xfrm>
              <a:off x="5964238" y="3135313"/>
              <a:ext cx="314325" cy="334962"/>
              <a:chOff x="5974579" y="3105349"/>
              <a:chExt cx="347997" cy="396620"/>
            </a:xfrm>
          </p:grpSpPr>
          <p:pic>
            <p:nvPicPr>
              <p:cNvPr id="21898" name="Picture 555" descr="fridge2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4343" y="3164942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899" name="Picture 1115" descr="antenna_stylized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4579" y="3105349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637" name="Picture 603" descr="car_icon_small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13" y="1744663"/>
              <a:ext cx="84931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38" name="Picture 814" descr="light2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07188" y="2019300"/>
              <a:ext cx="92075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39" name="Picture 1017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25" y="1946275"/>
              <a:ext cx="531813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40" name="Picture 1017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38" y="1685925"/>
              <a:ext cx="530225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641" name="Group 347"/>
            <p:cNvGrpSpPr>
              <a:grpSpLocks/>
            </p:cNvGrpSpPr>
            <p:nvPr/>
          </p:nvGrpSpPr>
          <p:grpSpPr bwMode="auto">
            <a:xfrm>
              <a:off x="6220922" y="4838544"/>
              <a:ext cx="660165" cy="269566"/>
              <a:chOff x="1871277" y="1576300"/>
              <a:chExt cx="1128371" cy="437861"/>
            </a:xfrm>
          </p:grpSpPr>
          <p:sp>
            <p:nvSpPr>
              <p:cNvPr id="829" name="Oval 828"/>
              <p:cNvSpPr/>
              <p:nvPr/>
            </p:nvSpPr>
            <p:spPr bwMode="auto">
              <a:xfrm flipV="1">
                <a:off x="1874829" y="1695169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 bwMode="auto">
              <a:xfrm>
                <a:off x="1872116" y="1739006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31" name="Oval 830"/>
              <p:cNvSpPr/>
              <p:nvPr/>
            </p:nvSpPr>
            <p:spPr bwMode="auto">
              <a:xfrm flipV="1">
                <a:off x="1872116" y="1576553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32" name="Freeform 831"/>
              <p:cNvSpPr/>
              <p:nvPr/>
            </p:nvSpPr>
            <p:spPr bwMode="auto">
              <a:xfrm>
                <a:off x="2159736" y="1674540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33" name="Freeform 832"/>
              <p:cNvSpPr/>
              <p:nvPr/>
            </p:nvSpPr>
            <p:spPr bwMode="auto">
              <a:xfrm>
                <a:off x="2102754" y="1633283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34" name="Freeform 833"/>
              <p:cNvSpPr/>
              <p:nvPr/>
            </p:nvSpPr>
            <p:spPr bwMode="auto">
              <a:xfrm>
                <a:off x="2536897" y="1728692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35" name="Freeform 834"/>
              <p:cNvSpPr/>
              <p:nvPr/>
            </p:nvSpPr>
            <p:spPr bwMode="auto">
              <a:xfrm>
                <a:off x="2091900" y="1731270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36" name="Straight Connector 835"/>
              <p:cNvCxnSpPr>
                <a:endCxn id="831" idx="2"/>
              </p:cNvCxnSpPr>
              <p:nvPr/>
            </p:nvCxnSpPr>
            <p:spPr bwMode="auto">
              <a:xfrm flipH="1" flipV="1">
                <a:off x="1872116" y="1736427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/>
              <p:cNvCxnSpPr/>
              <p:nvPr/>
            </p:nvCxnSpPr>
            <p:spPr bwMode="auto">
              <a:xfrm flipH="1" flipV="1">
                <a:off x="2998175" y="1736427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2" name="Group 347"/>
            <p:cNvGrpSpPr>
              <a:grpSpLocks/>
            </p:cNvGrpSpPr>
            <p:nvPr/>
          </p:nvGrpSpPr>
          <p:grpSpPr bwMode="auto">
            <a:xfrm>
              <a:off x="6933466" y="4503243"/>
              <a:ext cx="660165" cy="269566"/>
              <a:chOff x="1871277" y="1576300"/>
              <a:chExt cx="1128371" cy="437861"/>
            </a:xfrm>
          </p:grpSpPr>
          <p:sp>
            <p:nvSpPr>
              <p:cNvPr id="820" name="Oval 819"/>
              <p:cNvSpPr/>
              <p:nvPr/>
            </p:nvSpPr>
            <p:spPr bwMode="auto">
              <a:xfrm flipV="1">
                <a:off x="1875246" y="1695720"/>
                <a:ext cx="1123346" cy="3171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 bwMode="auto">
              <a:xfrm>
                <a:off x="1872532" y="1739555"/>
                <a:ext cx="1126060" cy="116038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22" name="Oval 821"/>
              <p:cNvSpPr/>
              <p:nvPr/>
            </p:nvSpPr>
            <p:spPr bwMode="auto">
              <a:xfrm flipV="1">
                <a:off x="1872532" y="1577104"/>
                <a:ext cx="1123346" cy="3171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23" name="Freeform 822"/>
              <p:cNvSpPr/>
              <p:nvPr/>
            </p:nvSpPr>
            <p:spPr bwMode="auto">
              <a:xfrm>
                <a:off x="2160152" y="1672512"/>
                <a:ext cx="548106" cy="16245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24" name="Freeform 823"/>
              <p:cNvSpPr/>
              <p:nvPr/>
            </p:nvSpPr>
            <p:spPr bwMode="auto">
              <a:xfrm>
                <a:off x="2103171" y="1633833"/>
                <a:ext cx="662069" cy="110879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25" name="Freeform 824"/>
              <p:cNvSpPr/>
              <p:nvPr/>
            </p:nvSpPr>
            <p:spPr bwMode="auto">
              <a:xfrm>
                <a:off x="2537314" y="1726663"/>
                <a:ext cx="244206" cy="97987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26" name="Freeform 825"/>
              <p:cNvSpPr/>
              <p:nvPr/>
            </p:nvSpPr>
            <p:spPr bwMode="auto">
              <a:xfrm>
                <a:off x="2089603" y="1729241"/>
                <a:ext cx="241493" cy="979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27" name="Straight Connector 826"/>
              <p:cNvCxnSpPr>
                <a:endCxn id="822" idx="2"/>
              </p:cNvCxnSpPr>
              <p:nvPr/>
            </p:nvCxnSpPr>
            <p:spPr bwMode="auto">
              <a:xfrm flipH="1" flipV="1">
                <a:off x="1872532" y="173697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8" name="Straight Connector 827"/>
              <p:cNvCxnSpPr/>
              <p:nvPr/>
            </p:nvCxnSpPr>
            <p:spPr bwMode="auto">
              <a:xfrm flipH="1" flipV="1">
                <a:off x="2995877" y="173439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3" name="Group 347"/>
            <p:cNvGrpSpPr>
              <a:grpSpLocks/>
            </p:cNvGrpSpPr>
            <p:nvPr/>
          </p:nvGrpSpPr>
          <p:grpSpPr bwMode="auto">
            <a:xfrm>
              <a:off x="7563920" y="4800505"/>
              <a:ext cx="660165" cy="269566"/>
              <a:chOff x="1871277" y="1576300"/>
              <a:chExt cx="1128371" cy="437861"/>
            </a:xfrm>
          </p:grpSpPr>
          <p:sp>
            <p:nvSpPr>
              <p:cNvPr id="811" name="Oval 810"/>
              <p:cNvSpPr/>
              <p:nvPr/>
            </p:nvSpPr>
            <p:spPr bwMode="auto">
              <a:xfrm flipV="1">
                <a:off x="1874875" y="1695070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 bwMode="auto">
              <a:xfrm>
                <a:off x="1872162" y="1738907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13" name="Oval 812"/>
              <p:cNvSpPr/>
              <p:nvPr/>
            </p:nvSpPr>
            <p:spPr bwMode="auto">
              <a:xfrm flipV="1">
                <a:off x="1872162" y="1576454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14" name="Freeform 813"/>
              <p:cNvSpPr/>
              <p:nvPr/>
            </p:nvSpPr>
            <p:spPr bwMode="auto">
              <a:xfrm>
                <a:off x="2159782" y="1674441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15" name="Freeform 814"/>
              <p:cNvSpPr/>
              <p:nvPr/>
            </p:nvSpPr>
            <p:spPr bwMode="auto">
              <a:xfrm>
                <a:off x="2102800" y="1633184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16" name="Freeform 815"/>
              <p:cNvSpPr/>
              <p:nvPr/>
            </p:nvSpPr>
            <p:spPr bwMode="auto">
              <a:xfrm>
                <a:off x="2536944" y="1728593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17" name="Freeform 816"/>
              <p:cNvSpPr/>
              <p:nvPr/>
            </p:nvSpPr>
            <p:spPr bwMode="auto">
              <a:xfrm>
                <a:off x="2091947" y="1731171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18" name="Straight Connector 817"/>
              <p:cNvCxnSpPr>
                <a:endCxn id="813" idx="2"/>
              </p:cNvCxnSpPr>
              <p:nvPr/>
            </p:nvCxnSpPr>
            <p:spPr bwMode="auto">
              <a:xfrm flipH="1" flipV="1">
                <a:off x="1872162" y="1736328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/>
              <p:cNvCxnSpPr/>
              <p:nvPr/>
            </p:nvCxnSpPr>
            <p:spPr bwMode="auto">
              <a:xfrm flipH="1" flipV="1">
                <a:off x="2998221" y="1736328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4" name="Group 347"/>
            <p:cNvGrpSpPr>
              <a:grpSpLocks/>
            </p:cNvGrpSpPr>
            <p:nvPr/>
          </p:nvGrpSpPr>
          <p:grpSpPr bwMode="auto">
            <a:xfrm>
              <a:off x="6050373" y="3620176"/>
              <a:ext cx="425094" cy="228319"/>
              <a:chOff x="1871277" y="1576300"/>
              <a:chExt cx="1128371" cy="437861"/>
            </a:xfrm>
          </p:grpSpPr>
          <p:sp>
            <p:nvSpPr>
              <p:cNvPr id="802" name="Oval 801"/>
              <p:cNvSpPr/>
              <p:nvPr/>
            </p:nvSpPr>
            <p:spPr bwMode="auto">
              <a:xfrm flipV="1">
                <a:off x="1874401" y="1693738"/>
                <a:ext cx="1125103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 bwMode="auto">
              <a:xfrm>
                <a:off x="1870189" y="1739404"/>
                <a:ext cx="1129316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04" name="Oval 803"/>
              <p:cNvSpPr/>
              <p:nvPr/>
            </p:nvSpPr>
            <p:spPr bwMode="auto">
              <a:xfrm flipV="1">
                <a:off x="1870189" y="1575004"/>
                <a:ext cx="1125101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5" name="Freeform 804"/>
              <p:cNvSpPr/>
              <p:nvPr/>
            </p:nvSpPr>
            <p:spPr bwMode="auto">
              <a:xfrm>
                <a:off x="2160944" y="1672426"/>
                <a:ext cx="547803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06" name="Freeform 805"/>
              <p:cNvSpPr/>
              <p:nvPr/>
            </p:nvSpPr>
            <p:spPr bwMode="auto">
              <a:xfrm>
                <a:off x="2101950" y="1632849"/>
                <a:ext cx="661578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07" name="Freeform 806"/>
              <p:cNvSpPr/>
              <p:nvPr/>
            </p:nvSpPr>
            <p:spPr bwMode="auto">
              <a:xfrm>
                <a:off x="2535979" y="1727226"/>
                <a:ext cx="244404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808" name="Freeform 807"/>
              <p:cNvSpPr/>
              <p:nvPr/>
            </p:nvSpPr>
            <p:spPr bwMode="auto">
              <a:xfrm>
                <a:off x="2089310" y="1730271"/>
                <a:ext cx="240189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09" name="Straight Connector 808"/>
              <p:cNvCxnSpPr>
                <a:endCxn id="804" idx="2"/>
              </p:cNvCxnSpPr>
              <p:nvPr/>
            </p:nvCxnSpPr>
            <p:spPr bwMode="auto">
              <a:xfrm flipH="1" flipV="1">
                <a:off x="1870189" y="1736360"/>
                <a:ext cx="4213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/>
              <p:cNvCxnSpPr/>
              <p:nvPr/>
            </p:nvCxnSpPr>
            <p:spPr bwMode="auto">
              <a:xfrm flipH="1" flipV="1">
                <a:off x="2995289" y="1733315"/>
                <a:ext cx="4215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5" name="Group 347"/>
            <p:cNvGrpSpPr>
              <a:grpSpLocks/>
            </p:cNvGrpSpPr>
            <p:nvPr/>
          </p:nvGrpSpPr>
          <p:grpSpPr bwMode="auto">
            <a:xfrm>
              <a:off x="6347637" y="2481965"/>
              <a:ext cx="403071" cy="202807"/>
              <a:chOff x="1871277" y="1576300"/>
              <a:chExt cx="1128371" cy="437861"/>
            </a:xfrm>
          </p:grpSpPr>
          <p:sp>
            <p:nvSpPr>
              <p:cNvPr id="793" name="Oval 792"/>
              <p:cNvSpPr/>
              <p:nvPr/>
            </p:nvSpPr>
            <p:spPr bwMode="auto">
              <a:xfrm flipV="1">
                <a:off x="1877892" y="1694743"/>
                <a:ext cx="1119914" cy="318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 bwMode="auto">
              <a:xfrm>
                <a:off x="1873449" y="1739300"/>
                <a:ext cx="1124357" cy="11653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5" name="Oval 794"/>
              <p:cNvSpPr/>
              <p:nvPr/>
            </p:nvSpPr>
            <p:spPr bwMode="auto">
              <a:xfrm flipV="1">
                <a:off x="1873449" y="1574784"/>
                <a:ext cx="1119914" cy="31874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96" name="Freeform 795"/>
              <p:cNvSpPr/>
              <p:nvPr/>
            </p:nvSpPr>
            <p:spPr bwMode="auto">
              <a:xfrm>
                <a:off x="2162315" y="1670752"/>
                <a:ext cx="546626" cy="16108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7" name="Freeform 796"/>
              <p:cNvSpPr/>
              <p:nvPr/>
            </p:nvSpPr>
            <p:spPr bwMode="auto">
              <a:xfrm>
                <a:off x="2104543" y="1633049"/>
                <a:ext cx="657727" cy="109677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8" name="Freeform 797"/>
              <p:cNvSpPr/>
              <p:nvPr/>
            </p:nvSpPr>
            <p:spPr bwMode="auto">
              <a:xfrm>
                <a:off x="2535619" y="1725591"/>
                <a:ext cx="244427" cy="99394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9" name="Freeform 798"/>
              <p:cNvSpPr/>
              <p:nvPr/>
            </p:nvSpPr>
            <p:spPr bwMode="auto">
              <a:xfrm>
                <a:off x="2091209" y="1729017"/>
                <a:ext cx="239982" cy="9596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800" name="Straight Connector 799"/>
              <p:cNvCxnSpPr>
                <a:endCxn id="795" idx="2"/>
              </p:cNvCxnSpPr>
              <p:nvPr/>
            </p:nvCxnSpPr>
            <p:spPr bwMode="auto">
              <a:xfrm flipH="1" flipV="1">
                <a:off x="1873449" y="1735872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Connector 800"/>
              <p:cNvCxnSpPr/>
              <p:nvPr/>
            </p:nvCxnSpPr>
            <p:spPr bwMode="auto">
              <a:xfrm flipH="1" flipV="1">
                <a:off x="2993363" y="1732446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6" name="Group 589"/>
            <p:cNvGrpSpPr>
              <a:grpSpLocks/>
            </p:cNvGrpSpPr>
            <p:nvPr/>
          </p:nvGrpSpPr>
          <p:grpSpPr bwMode="auto">
            <a:xfrm>
              <a:off x="7678804" y="2388750"/>
              <a:ext cx="418211" cy="189727"/>
              <a:chOff x="7913987" y="1515773"/>
              <a:chExt cx="625138" cy="276534"/>
            </a:xfrm>
          </p:grpSpPr>
          <p:sp>
            <p:nvSpPr>
              <p:cNvPr id="784" name="Oval 783"/>
              <p:cNvSpPr/>
              <p:nvPr/>
            </p:nvSpPr>
            <p:spPr bwMode="auto">
              <a:xfrm flipV="1">
                <a:off x="7916261" y="1595082"/>
                <a:ext cx="621721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 bwMode="auto">
              <a:xfrm>
                <a:off x="7913888" y="1622848"/>
                <a:ext cx="624093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6" name="Oval 785"/>
              <p:cNvSpPr/>
              <p:nvPr/>
            </p:nvSpPr>
            <p:spPr bwMode="auto">
              <a:xfrm flipV="1">
                <a:off x="7913888" y="1516411"/>
                <a:ext cx="621721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87" name="Freeform 786"/>
              <p:cNvSpPr/>
              <p:nvPr/>
            </p:nvSpPr>
            <p:spPr bwMode="auto">
              <a:xfrm>
                <a:off x="8072877" y="1581199"/>
                <a:ext cx="303742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8" name="Freeform 787"/>
              <p:cNvSpPr/>
              <p:nvPr/>
            </p:nvSpPr>
            <p:spPr bwMode="auto">
              <a:xfrm>
                <a:off x="8042029" y="1555746"/>
                <a:ext cx="365439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9" name="Freeform 788"/>
              <p:cNvSpPr/>
              <p:nvPr/>
            </p:nvSpPr>
            <p:spPr bwMode="auto">
              <a:xfrm>
                <a:off x="8281700" y="1613593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90" name="Freeform 789"/>
              <p:cNvSpPr/>
              <p:nvPr/>
            </p:nvSpPr>
            <p:spPr bwMode="auto">
              <a:xfrm>
                <a:off x="8034910" y="1615906"/>
                <a:ext cx="132887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91" name="Straight Connector 790"/>
              <p:cNvCxnSpPr>
                <a:endCxn id="786" idx="2"/>
              </p:cNvCxnSpPr>
              <p:nvPr/>
            </p:nvCxnSpPr>
            <p:spPr bwMode="auto">
              <a:xfrm flipH="1" flipV="1">
                <a:off x="7913888" y="161590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Straight Connector 791"/>
              <p:cNvCxnSpPr/>
              <p:nvPr/>
            </p:nvCxnSpPr>
            <p:spPr bwMode="auto">
              <a:xfrm flipH="1" flipV="1">
                <a:off x="8535609" y="1618220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7" name="Group 590"/>
            <p:cNvGrpSpPr>
              <a:grpSpLocks/>
            </p:cNvGrpSpPr>
            <p:nvPr/>
          </p:nvGrpSpPr>
          <p:grpSpPr bwMode="auto">
            <a:xfrm>
              <a:off x="7187343" y="2485248"/>
              <a:ext cx="418211" cy="189727"/>
              <a:chOff x="7913987" y="1515773"/>
              <a:chExt cx="625138" cy="276534"/>
            </a:xfrm>
          </p:grpSpPr>
          <p:sp>
            <p:nvSpPr>
              <p:cNvPr id="775" name="Oval 774"/>
              <p:cNvSpPr/>
              <p:nvPr/>
            </p:nvSpPr>
            <p:spPr bwMode="auto">
              <a:xfrm flipV="1">
                <a:off x="7915268" y="1595576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 bwMode="auto">
              <a:xfrm>
                <a:off x="7912896" y="1623342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7" name="Oval 776"/>
              <p:cNvSpPr/>
              <p:nvPr/>
            </p:nvSpPr>
            <p:spPr bwMode="auto">
              <a:xfrm flipV="1">
                <a:off x="7912896" y="1516906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78" name="Freeform 777"/>
              <p:cNvSpPr/>
              <p:nvPr/>
            </p:nvSpPr>
            <p:spPr bwMode="auto">
              <a:xfrm>
                <a:off x="8071885" y="1581693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9" name="Freeform 778"/>
              <p:cNvSpPr/>
              <p:nvPr/>
            </p:nvSpPr>
            <p:spPr bwMode="auto">
              <a:xfrm>
                <a:off x="8041037" y="1556241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0" name="Freeform 779"/>
              <p:cNvSpPr/>
              <p:nvPr/>
            </p:nvSpPr>
            <p:spPr bwMode="auto">
              <a:xfrm>
                <a:off x="8283081" y="1614087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81" name="Freeform 780"/>
              <p:cNvSpPr/>
              <p:nvPr/>
            </p:nvSpPr>
            <p:spPr bwMode="auto">
              <a:xfrm>
                <a:off x="8033917" y="1616401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82" name="Straight Connector 781"/>
              <p:cNvCxnSpPr>
                <a:endCxn id="777" idx="2"/>
              </p:cNvCxnSpPr>
              <p:nvPr/>
            </p:nvCxnSpPr>
            <p:spPr bwMode="auto">
              <a:xfrm flipH="1" flipV="1">
                <a:off x="7912896" y="1616401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/>
              <p:cNvCxnSpPr/>
              <p:nvPr/>
            </p:nvCxnSpPr>
            <p:spPr bwMode="auto">
              <a:xfrm flipH="1" flipV="1">
                <a:off x="8536989" y="1618714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8" name="Group 591"/>
            <p:cNvGrpSpPr>
              <a:grpSpLocks/>
            </p:cNvGrpSpPr>
            <p:nvPr/>
          </p:nvGrpSpPr>
          <p:grpSpPr bwMode="auto">
            <a:xfrm>
              <a:off x="7195275" y="2751878"/>
              <a:ext cx="418211" cy="189727"/>
              <a:chOff x="7913987" y="1515773"/>
              <a:chExt cx="625138" cy="276534"/>
            </a:xfrm>
          </p:grpSpPr>
          <p:sp>
            <p:nvSpPr>
              <p:cNvPr id="766" name="Oval 765"/>
              <p:cNvSpPr/>
              <p:nvPr/>
            </p:nvSpPr>
            <p:spPr bwMode="auto">
              <a:xfrm flipV="1">
                <a:off x="7915277" y="1593365"/>
                <a:ext cx="624093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 bwMode="auto">
              <a:xfrm>
                <a:off x="7912903" y="162113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68" name="Oval 767"/>
              <p:cNvSpPr/>
              <p:nvPr/>
            </p:nvSpPr>
            <p:spPr bwMode="auto">
              <a:xfrm flipV="1">
                <a:off x="7912903" y="1514694"/>
                <a:ext cx="624095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69" name="Freeform 768"/>
              <p:cNvSpPr/>
              <p:nvPr/>
            </p:nvSpPr>
            <p:spPr bwMode="auto">
              <a:xfrm>
                <a:off x="8071894" y="1579482"/>
                <a:ext cx="306114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0" name="Freeform 769"/>
              <p:cNvSpPr/>
              <p:nvPr/>
            </p:nvSpPr>
            <p:spPr bwMode="auto">
              <a:xfrm>
                <a:off x="8041044" y="1554029"/>
                <a:ext cx="367813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1" name="Freeform 770"/>
              <p:cNvSpPr/>
              <p:nvPr/>
            </p:nvSpPr>
            <p:spPr bwMode="auto">
              <a:xfrm>
                <a:off x="8283088" y="1614189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72" name="Freeform 771"/>
              <p:cNvSpPr/>
              <p:nvPr/>
            </p:nvSpPr>
            <p:spPr bwMode="auto">
              <a:xfrm>
                <a:off x="8033926" y="1614189"/>
                <a:ext cx="135259" cy="6247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73" name="Straight Connector 772"/>
              <p:cNvCxnSpPr>
                <a:endCxn id="768" idx="2"/>
              </p:cNvCxnSpPr>
              <p:nvPr/>
            </p:nvCxnSpPr>
            <p:spPr bwMode="auto">
              <a:xfrm flipH="1" flipV="1">
                <a:off x="7912903" y="1614189"/>
                <a:ext cx="2374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 bwMode="auto">
              <a:xfrm flipH="1" flipV="1">
                <a:off x="8536998" y="161881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49" name="Group 592"/>
            <p:cNvGrpSpPr>
              <a:grpSpLocks/>
            </p:cNvGrpSpPr>
            <p:nvPr/>
          </p:nvGrpSpPr>
          <p:grpSpPr bwMode="auto">
            <a:xfrm>
              <a:off x="7088975" y="3633334"/>
              <a:ext cx="418211" cy="189727"/>
              <a:chOff x="7913987" y="1515773"/>
              <a:chExt cx="625138" cy="276534"/>
            </a:xfrm>
          </p:grpSpPr>
          <p:sp>
            <p:nvSpPr>
              <p:cNvPr id="757" name="Oval 756"/>
              <p:cNvSpPr/>
              <p:nvPr/>
            </p:nvSpPr>
            <p:spPr bwMode="auto">
              <a:xfrm flipV="1">
                <a:off x="7915183" y="1595105"/>
                <a:ext cx="624095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 bwMode="auto">
              <a:xfrm>
                <a:off x="7912811" y="162287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59" name="Oval 758"/>
              <p:cNvSpPr/>
              <p:nvPr/>
            </p:nvSpPr>
            <p:spPr bwMode="auto">
              <a:xfrm flipV="1">
                <a:off x="7912811" y="1516435"/>
                <a:ext cx="624093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60" name="Freeform 759"/>
              <p:cNvSpPr/>
              <p:nvPr/>
            </p:nvSpPr>
            <p:spPr bwMode="auto">
              <a:xfrm>
                <a:off x="8071800" y="1581222"/>
                <a:ext cx="306115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61" name="Freeform 760"/>
              <p:cNvSpPr/>
              <p:nvPr/>
            </p:nvSpPr>
            <p:spPr bwMode="auto">
              <a:xfrm>
                <a:off x="8040952" y="1555769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62" name="Freeform 761"/>
              <p:cNvSpPr/>
              <p:nvPr/>
            </p:nvSpPr>
            <p:spPr bwMode="auto">
              <a:xfrm>
                <a:off x="8282996" y="161361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63" name="Freeform 762"/>
              <p:cNvSpPr/>
              <p:nvPr/>
            </p:nvSpPr>
            <p:spPr bwMode="auto">
              <a:xfrm>
                <a:off x="8033832" y="1615929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64" name="Straight Connector 763"/>
              <p:cNvCxnSpPr>
                <a:endCxn id="759" idx="2"/>
              </p:cNvCxnSpPr>
              <p:nvPr/>
            </p:nvCxnSpPr>
            <p:spPr bwMode="auto">
              <a:xfrm flipH="1" flipV="1">
                <a:off x="7912811" y="1615929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 bwMode="auto">
              <a:xfrm flipH="1" flipV="1">
                <a:off x="8536904" y="161824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50" name="Group 593"/>
            <p:cNvGrpSpPr>
              <a:grpSpLocks/>
            </p:cNvGrpSpPr>
            <p:nvPr/>
          </p:nvGrpSpPr>
          <p:grpSpPr bwMode="auto">
            <a:xfrm>
              <a:off x="7748699" y="3641266"/>
              <a:ext cx="418211" cy="189727"/>
              <a:chOff x="7913987" y="1515773"/>
              <a:chExt cx="625138" cy="276534"/>
            </a:xfrm>
          </p:grpSpPr>
          <p:sp>
            <p:nvSpPr>
              <p:cNvPr id="748" name="Oval 747"/>
              <p:cNvSpPr/>
              <p:nvPr/>
            </p:nvSpPr>
            <p:spPr bwMode="auto">
              <a:xfrm flipV="1">
                <a:off x="7916193" y="1595113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49" name="Rectangle 748"/>
              <p:cNvSpPr/>
              <p:nvPr/>
            </p:nvSpPr>
            <p:spPr bwMode="auto">
              <a:xfrm>
                <a:off x="7913821" y="1622879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50" name="Oval 749"/>
              <p:cNvSpPr/>
              <p:nvPr/>
            </p:nvSpPr>
            <p:spPr bwMode="auto">
              <a:xfrm flipV="1">
                <a:off x="7913821" y="1516442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51" name="Freeform 750"/>
              <p:cNvSpPr/>
              <p:nvPr/>
            </p:nvSpPr>
            <p:spPr bwMode="auto">
              <a:xfrm>
                <a:off x="8072810" y="1581230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52" name="Freeform 751"/>
              <p:cNvSpPr/>
              <p:nvPr/>
            </p:nvSpPr>
            <p:spPr bwMode="auto">
              <a:xfrm>
                <a:off x="8041962" y="1555778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53" name="Freeform 752"/>
              <p:cNvSpPr/>
              <p:nvPr/>
            </p:nvSpPr>
            <p:spPr bwMode="auto">
              <a:xfrm>
                <a:off x="8284006" y="1613623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54" name="Freeform 753"/>
              <p:cNvSpPr/>
              <p:nvPr/>
            </p:nvSpPr>
            <p:spPr bwMode="auto">
              <a:xfrm>
                <a:off x="8034842" y="1615938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55" name="Straight Connector 754"/>
              <p:cNvCxnSpPr>
                <a:endCxn id="750" idx="2"/>
              </p:cNvCxnSpPr>
              <p:nvPr/>
            </p:nvCxnSpPr>
            <p:spPr bwMode="auto">
              <a:xfrm flipH="1" flipV="1">
                <a:off x="7913821" y="1615938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Straight Connector 755"/>
              <p:cNvCxnSpPr/>
              <p:nvPr/>
            </p:nvCxnSpPr>
            <p:spPr bwMode="auto">
              <a:xfrm flipH="1" flipV="1">
                <a:off x="8537914" y="1618251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51" name="Group 594"/>
            <p:cNvGrpSpPr>
              <a:grpSpLocks/>
            </p:cNvGrpSpPr>
            <p:nvPr/>
          </p:nvGrpSpPr>
          <p:grpSpPr bwMode="auto">
            <a:xfrm>
              <a:off x="7440813" y="3924693"/>
              <a:ext cx="418211" cy="189727"/>
              <a:chOff x="7913987" y="1515773"/>
              <a:chExt cx="625138" cy="276534"/>
            </a:xfrm>
          </p:grpSpPr>
          <p:sp>
            <p:nvSpPr>
              <p:cNvPr id="739" name="Oval 738"/>
              <p:cNvSpPr/>
              <p:nvPr/>
            </p:nvSpPr>
            <p:spPr bwMode="auto">
              <a:xfrm flipV="1">
                <a:off x="7916060" y="1593871"/>
                <a:ext cx="624095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 bwMode="auto">
              <a:xfrm>
                <a:off x="7913688" y="1621637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41" name="Oval 740"/>
              <p:cNvSpPr/>
              <p:nvPr/>
            </p:nvSpPr>
            <p:spPr bwMode="auto">
              <a:xfrm flipV="1">
                <a:off x="7913688" y="1515200"/>
                <a:ext cx="624093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42" name="Freeform 741"/>
              <p:cNvSpPr/>
              <p:nvPr/>
            </p:nvSpPr>
            <p:spPr bwMode="auto">
              <a:xfrm>
                <a:off x="8072677" y="1579988"/>
                <a:ext cx="306115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43" name="Freeform 742"/>
              <p:cNvSpPr/>
              <p:nvPr/>
            </p:nvSpPr>
            <p:spPr bwMode="auto">
              <a:xfrm>
                <a:off x="8041829" y="1554536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44" name="Freeform 743"/>
              <p:cNvSpPr/>
              <p:nvPr/>
            </p:nvSpPr>
            <p:spPr bwMode="auto">
              <a:xfrm>
                <a:off x="8283873" y="161469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745" name="Freeform 744"/>
              <p:cNvSpPr/>
              <p:nvPr/>
            </p:nvSpPr>
            <p:spPr bwMode="auto">
              <a:xfrm>
                <a:off x="8034709" y="1614696"/>
                <a:ext cx="135261" cy="6247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746" name="Straight Connector 745"/>
              <p:cNvCxnSpPr>
                <a:endCxn id="741" idx="2"/>
              </p:cNvCxnSpPr>
              <p:nvPr/>
            </p:nvCxnSpPr>
            <p:spPr bwMode="auto">
              <a:xfrm flipH="1" flipV="1">
                <a:off x="7913688" y="1614696"/>
                <a:ext cx="2372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/>
              <p:cNvCxnSpPr/>
              <p:nvPr/>
            </p:nvCxnSpPr>
            <p:spPr bwMode="auto">
              <a:xfrm flipH="1" flipV="1">
                <a:off x="8537781" y="161932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52" name="Line 421"/>
            <p:cNvSpPr>
              <a:spLocks noChangeShapeType="1"/>
            </p:cNvSpPr>
            <p:nvPr/>
          </p:nvSpPr>
          <p:spPr bwMode="auto">
            <a:xfrm>
              <a:off x="7396163" y="3813175"/>
              <a:ext cx="163512" cy="120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3" name="Line 422"/>
            <p:cNvSpPr>
              <a:spLocks noChangeShapeType="1"/>
            </p:cNvSpPr>
            <p:nvPr/>
          </p:nvSpPr>
          <p:spPr bwMode="auto">
            <a:xfrm>
              <a:off x="7493000" y="3733800"/>
              <a:ext cx="27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4" name="Line 423"/>
            <p:cNvSpPr>
              <a:spLocks noChangeShapeType="1"/>
            </p:cNvSpPr>
            <p:nvPr/>
          </p:nvSpPr>
          <p:spPr bwMode="auto">
            <a:xfrm flipV="1">
              <a:off x="7729538" y="3819525"/>
              <a:ext cx="134937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5" name="Line 444"/>
            <p:cNvSpPr>
              <a:spLocks noChangeShapeType="1"/>
            </p:cNvSpPr>
            <p:nvPr/>
          </p:nvSpPr>
          <p:spPr bwMode="auto">
            <a:xfrm flipV="1">
              <a:off x="7577138" y="2492375"/>
              <a:ext cx="123825" cy="87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6" name="Line 445"/>
            <p:cNvSpPr>
              <a:spLocks noChangeShapeType="1"/>
            </p:cNvSpPr>
            <p:nvPr/>
          </p:nvSpPr>
          <p:spPr bwMode="auto">
            <a:xfrm>
              <a:off x="7405688" y="2665413"/>
              <a:ext cx="0" cy="8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7" name="Line 446"/>
            <p:cNvSpPr>
              <a:spLocks noChangeShapeType="1"/>
            </p:cNvSpPr>
            <p:nvPr/>
          </p:nvSpPr>
          <p:spPr bwMode="auto">
            <a:xfrm flipV="1">
              <a:off x="7577138" y="2562225"/>
              <a:ext cx="2635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8" name="Line 447"/>
            <p:cNvSpPr>
              <a:spLocks noChangeShapeType="1"/>
            </p:cNvSpPr>
            <p:nvPr/>
          </p:nvSpPr>
          <p:spPr bwMode="auto">
            <a:xfrm>
              <a:off x="7942263" y="2560638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59" name="Line 448"/>
            <p:cNvSpPr>
              <a:spLocks noChangeShapeType="1"/>
            </p:cNvSpPr>
            <p:nvPr/>
          </p:nvSpPr>
          <p:spPr bwMode="auto">
            <a:xfrm>
              <a:off x="7596188" y="2867025"/>
              <a:ext cx="188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60" name="Line 450"/>
            <p:cNvSpPr>
              <a:spLocks noChangeShapeType="1"/>
            </p:cNvSpPr>
            <p:nvPr/>
          </p:nvSpPr>
          <p:spPr bwMode="auto">
            <a:xfrm>
              <a:off x="8150225" y="2857500"/>
              <a:ext cx="17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61" name="Line 451"/>
            <p:cNvSpPr>
              <a:spLocks noChangeShapeType="1"/>
            </p:cNvSpPr>
            <p:nvPr/>
          </p:nvSpPr>
          <p:spPr bwMode="auto">
            <a:xfrm flipH="1">
              <a:off x="7296150" y="2933700"/>
              <a:ext cx="98425" cy="704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62" name="Line 452"/>
            <p:cNvSpPr>
              <a:spLocks noChangeShapeType="1"/>
            </p:cNvSpPr>
            <p:nvPr/>
          </p:nvSpPr>
          <p:spPr bwMode="auto">
            <a:xfrm flipH="1">
              <a:off x="7888288" y="2933700"/>
              <a:ext cx="111125" cy="727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63" name="Line 541"/>
            <p:cNvSpPr>
              <a:spLocks noChangeShapeType="1"/>
            </p:cNvSpPr>
            <p:nvPr/>
          </p:nvSpPr>
          <p:spPr bwMode="auto">
            <a:xfrm flipV="1">
              <a:off x="7272338" y="4075113"/>
              <a:ext cx="227012" cy="436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64" name="Group 665"/>
            <p:cNvGrpSpPr>
              <a:grpSpLocks/>
            </p:cNvGrpSpPr>
            <p:nvPr/>
          </p:nvGrpSpPr>
          <p:grpSpPr bwMode="auto">
            <a:xfrm>
              <a:off x="7689850" y="2395538"/>
              <a:ext cx="390525" cy="169862"/>
              <a:chOff x="4650" y="1129"/>
              <a:chExt cx="246" cy="95"/>
            </a:xfrm>
          </p:grpSpPr>
          <p:sp>
            <p:nvSpPr>
              <p:cNvPr id="21791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92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93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94" name="Group 65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97" name="Freeform 66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98" name="Freeform 66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95" name="Line 66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96" name="Line 66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65" name="Group 675"/>
            <p:cNvGrpSpPr>
              <a:grpSpLocks/>
            </p:cNvGrpSpPr>
            <p:nvPr/>
          </p:nvGrpSpPr>
          <p:grpSpPr bwMode="auto">
            <a:xfrm>
              <a:off x="7204075" y="2493963"/>
              <a:ext cx="390525" cy="169862"/>
              <a:chOff x="4650" y="1129"/>
              <a:chExt cx="246" cy="95"/>
            </a:xfrm>
          </p:grpSpPr>
          <p:sp>
            <p:nvSpPr>
              <p:cNvPr id="21783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84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85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86" name="Group 67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89" name="Freeform 68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90" name="Freeform 68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87" name="Line 68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88" name="Line 68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66" name="Group 684"/>
            <p:cNvGrpSpPr>
              <a:grpSpLocks/>
            </p:cNvGrpSpPr>
            <p:nvPr/>
          </p:nvGrpSpPr>
          <p:grpSpPr bwMode="auto">
            <a:xfrm>
              <a:off x="7215188" y="2757488"/>
              <a:ext cx="390525" cy="169862"/>
              <a:chOff x="4650" y="1129"/>
              <a:chExt cx="246" cy="95"/>
            </a:xfrm>
          </p:grpSpPr>
          <p:sp>
            <p:nvSpPr>
              <p:cNvPr id="21775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76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77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78" name="Group 68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81" name="Freeform 68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82" name="Freeform 69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79" name="Line 69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80" name="Line 69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667" name="Line 693"/>
            <p:cNvSpPr>
              <a:spLocks noChangeShapeType="1"/>
            </p:cNvSpPr>
            <p:nvPr/>
          </p:nvSpPr>
          <p:spPr bwMode="auto">
            <a:xfrm>
              <a:off x="8345488" y="2855913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1668" name="Group 694"/>
            <p:cNvGrpSpPr>
              <a:grpSpLocks/>
            </p:cNvGrpSpPr>
            <p:nvPr/>
          </p:nvGrpSpPr>
          <p:grpSpPr bwMode="auto">
            <a:xfrm>
              <a:off x="7400925" y="3911600"/>
              <a:ext cx="485775" cy="203200"/>
              <a:chOff x="4650" y="1129"/>
              <a:chExt cx="246" cy="95"/>
            </a:xfrm>
          </p:grpSpPr>
          <p:sp>
            <p:nvSpPr>
              <p:cNvPr id="21767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68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69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70" name="Group 69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73" name="Freeform 69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74" name="Freeform 70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71" name="Line 70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72" name="Line 70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69" name="Group 712"/>
            <p:cNvGrpSpPr>
              <a:grpSpLocks/>
            </p:cNvGrpSpPr>
            <p:nvPr/>
          </p:nvGrpSpPr>
          <p:grpSpPr bwMode="auto">
            <a:xfrm>
              <a:off x="7081838" y="3630613"/>
              <a:ext cx="485775" cy="203200"/>
              <a:chOff x="4650" y="1129"/>
              <a:chExt cx="246" cy="95"/>
            </a:xfrm>
          </p:grpSpPr>
          <p:sp>
            <p:nvSpPr>
              <p:cNvPr id="21759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60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61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62" name="Group 7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65" name="Freeform 7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66" name="Freeform 7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63" name="Line 7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64" name="Line 7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1670" name="Group 721"/>
            <p:cNvGrpSpPr>
              <a:grpSpLocks/>
            </p:cNvGrpSpPr>
            <p:nvPr/>
          </p:nvGrpSpPr>
          <p:grpSpPr bwMode="auto">
            <a:xfrm>
              <a:off x="7743825" y="3643313"/>
              <a:ext cx="485775" cy="203200"/>
              <a:chOff x="4650" y="1129"/>
              <a:chExt cx="246" cy="95"/>
            </a:xfrm>
          </p:grpSpPr>
          <p:sp>
            <p:nvSpPr>
              <p:cNvPr id="21751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52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 dirty="0">
                  <a:latin typeface="Times New Roman" charset="0"/>
                </a:endParaRPr>
              </a:p>
            </p:txBody>
          </p:sp>
          <p:sp>
            <p:nvSpPr>
              <p:cNvPr id="21753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dirty="0">
                  <a:latin typeface="Times New Roman" charset="0"/>
                </a:endParaRPr>
              </a:p>
            </p:txBody>
          </p:sp>
          <p:grpSp>
            <p:nvGrpSpPr>
              <p:cNvPr id="21754" name="Group 725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1757" name="Freeform 7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58" name="Freeform 7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1755" name="Line 728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756" name="Line 729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671" name="Text Box 580"/>
            <p:cNvSpPr txBox="1">
              <a:spLocks noChangeArrowheads="1"/>
            </p:cNvSpPr>
            <p:nvPr/>
          </p:nvSpPr>
          <p:spPr bwMode="auto">
            <a:xfrm>
              <a:off x="5957888" y="1384300"/>
              <a:ext cx="1549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 dirty="0"/>
                <a:t>mobile network</a:t>
              </a:r>
            </a:p>
          </p:txBody>
        </p:sp>
        <p:sp>
          <p:nvSpPr>
            <p:cNvPr id="21672" name="Text Box 580"/>
            <p:cNvSpPr txBox="1">
              <a:spLocks noChangeArrowheads="1"/>
            </p:cNvSpPr>
            <p:nvPr/>
          </p:nvSpPr>
          <p:spPr bwMode="auto">
            <a:xfrm>
              <a:off x="7561263" y="2071688"/>
              <a:ext cx="1108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 dirty="0"/>
                <a:t>global ISP</a:t>
              </a:r>
            </a:p>
          </p:txBody>
        </p:sp>
        <p:sp>
          <p:nvSpPr>
            <p:cNvPr id="21673" name="Text Box 580"/>
            <p:cNvSpPr txBox="1">
              <a:spLocks noChangeArrowheads="1"/>
            </p:cNvSpPr>
            <p:nvPr/>
          </p:nvSpPr>
          <p:spPr bwMode="auto">
            <a:xfrm>
              <a:off x="7337425" y="3298825"/>
              <a:ext cx="1289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 dirty="0"/>
                <a:t>regional ISP</a:t>
              </a:r>
            </a:p>
          </p:txBody>
        </p:sp>
        <p:sp>
          <p:nvSpPr>
            <p:cNvPr id="21674" name="Text Box 580"/>
            <p:cNvSpPr txBox="1">
              <a:spLocks noChangeArrowheads="1"/>
            </p:cNvSpPr>
            <p:nvPr/>
          </p:nvSpPr>
          <p:spPr bwMode="auto">
            <a:xfrm>
              <a:off x="6215182" y="2898775"/>
              <a:ext cx="89535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dirty="0"/>
                <a:t>home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dirty="0"/>
                <a:t>network</a:t>
              </a:r>
            </a:p>
          </p:txBody>
        </p:sp>
        <p:sp>
          <p:nvSpPr>
            <p:cNvPr id="21675" name="Text Box 580"/>
            <p:cNvSpPr txBox="1">
              <a:spLocks noChangeArrowheads="1"/>
            </p:cNvSpPr>
            <p:nvPr/>
          </p:nvSpPr>
          <p:spPr bwMode="auto">
            <a:xfrm>
              <a:off x="5584825" y="5645150"/>
              <a:ext cx="12954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 dirty="0"/>
                <a:t>institutional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 dirty="0"/>
                <a:t>       network</a:t>
              </a:r>
            </a:p>
          </p:txBody>
        </p:sp>
        <p:pic>
          <p:nvPicPr>
            <p:cNvPr id="21676" name="Picture 269" descr="cell_tower_radiation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49" y="1803400"/>
              <a:ext cx="518463" cy="41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677" name="Group 347"/>
            <p:cNvGrpSpPr>
              <a:grpSpLocks/>
            </p:cNvGrpSpPr>
            <p:nvPr/>
          </p:nvGrpSpPr>
          <p:grpSpPr bwMode="auto">
            <a:xfrm>
              <a:off x="7077272" y="3621727"/>
              <a:ext cx="493804" cy="228319"/>
              <a:chOff x="1871277" y="1576300"/>
              <a:chExt cx="1128371" cy="437861"/>
            </a:xfrm>
          </p:grpSpPr>
          <p:sp>
            <p:nvSpPr>
              <p:cNvPr id="682" name="Oval 681"/>
              <p:cNvSpPr/>
              <p:nvPr/>
            </p:nvSpPr>
            <p:spPr bwMode="auto">
              <a:xfrm flipV="1">
                <a:off x="1874456" y="1693807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 bwMode="auto">
              <a:xfrm>
                <a:off x="1870827" y="1739475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84" name="Oval 683"/>
              <p:cNvSpPr/>
              <p:nvPr/>
            </p:nvSpPr>
            <p:spPr bwMode="auto">
              <a:xfrm flipV="1">
                <a:off x="1870827" y="1575075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85" name="Freeform 684"/>
              <p:cNvSpPr/>
              <p:nvPr/>
            </p:nvSpPr>
            <p:spPr bwMode="auto">
              <a:xfrm>
                <a:off x="2157403" y="1672497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86" name="Freeform 685"/>
              <p:cNvSpPr/>
              <p:nvPr/>
            </p:nvSpPr>
            <p:spPr bwMode="auto">
              <a:xfrm>
                <a:off x="2102989" y="1632918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87" name="Freeform 686"/>
              <p:cNvSpPr/>
              <p:nvPr/>
            </p:nvSpPr>
            <p:spPr bwMode="auto">
              <a:xfrm>
                <a:off x="2534666" y="1727297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88" name="Freeform 687"/>
              <p:cNvSpPr/>
              <p:nvPr/>
            </p:nvSpPr>
            <p:spPr bwMode="auto">
              <a:xfrm>
                <a:off x="2088479" y="1730340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89" name="Straight Connector 688"/>
              <p:cNvCxnSpPr>
                <a:endCxn id="684" idx="2"/>
              </p:cNvCxnSpPr>
              <p:nvPr/>
            </p:nvCxnSpPr>
            <p:spPr bwMode="auto">
              <a:xfrm flipH="1" flipV="1">
                <a:off x="1870827" y="1736429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Straight Connector 689"/>
              <p:cNvCxnSpPr/>
              <p:nvPr/>
            </p:nvCxnSpPr>
            <p:spPr bwMode="auto">
              <a:xfrm flipH="1" flipV="1">
                <a:off x="2995361" y="1733386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78" name="Group 347"/>
            <p:cNvGrpSpPr>
              <a:grpSpLocks/>
            </p:cNvGrpSpPr>
            <p:nvPr/>
          </p:nvGrpSpPr>
          <p:grpSpPr bwMode="auto">
            <a:xfrm>
              <a:off x="7733157" y="3638864"/>
              <a:ext cx="493804" cy="228319"/>
              <a:chOff x="1871277" y="1576300"/>
              <a:chExt cx="1128371" cy="437861"/>
            </a:xfrm>
          </p:grpSpPr>
          <p:sp>
            <p:nvSpPr>
              <p:cNvPr id="673" name="Oval 672"/>
              <p:cNvSpPr/>
              <p:nvPr/>
            </p:nvSpPr>
            <p:spPr bwMode="auto">
              <a:xfrm flipV="1">
                <a:off x="1873889" y="1694432"/>
                <a:ext cx="1124534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 bwMode="auto">
              <a:xfrm>
                <a:off x="1870262" y="1740098"/>
                <a:ext cx="1128161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5" name="Oval 674"/>
              <p:cNvSpPr/>
              <p:nvPr/>
            </p:nvSpPr>
            <p:spPr bwMode="auto">
              <a:xfrm flipV="1">
                <a:off x="1870262" y="1575698"/>
                <a:ext cx="1124534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76" name="Freeform 675"/>
              <p:cNvSpPr/>
              <p:nvPr/>
            </p:nvSpPr>
            <p:spPr bwMode="auto">
              <a:xfrm>
                <a:off x="2156836" y="1673120"/>
                <a:ext cx="551385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7" name="Freeform 676"/>
              <p:cNvSpPr/>
              <p:nvPr/>
            </p:nvSpPr>
            <p:spPr bwMode="auto">
              <a:xfrm>
                <a:off x="2102424" y="1633543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8" name="Freeform 677"/>
              <p:cNvSpPr/>
              <p:nvPr/>
            </p:nvSpPr>
            <p:spPr bwMode="auto">
              <a:xfrm>
                <a:off x="2534099" y="1727920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9" name="Freeform 678"/>
              <p:cNvSpPr/>
              <p:nvPr/>
            </p:nvSpPr>
            <p:spPr bwMode="auto">
              <a:xfrm>
                <a:off x="2087914" y="1730965"/>
                <a:ext cx="243043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80" name="Straight Connector 679"/>
              <p:cNvCxnSpPr>
                <a:endCxn id="675" idx="2"/>
              </p:cNvCxnSpPr>
              <p:nvPr/>
            </p:nvCxnSpPr>
            <p:spPr bwMode="auto">
              <a:xfrm flipH="1" flipV="1">
                <a:off x="1870262" y="1737054"/>
                <a:ext cx="3626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/>
              <p:cNvCxnSpPr/>
              <p:nvPr/>
            </p:nvCxnSpPr>
            <p:spPr bwMode="auto">
              <a:xfrm flipH="1" flipV="1">
                <a:off x="2994797" y="1734009"/>
                <a:ext cx="3626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79" name="Group 347"/>
            <p:cNvGrpSpPr>
              <a:grpSpLocks/>
            </p:cNvGrpSpPr>
            <p:nvPr/>
          </p:nvGrpSpPr>
          <p:grpSpPr bwMode="auto">
            <a:xfrm>
              <a:off x="7397100" y="3903983"/>
              <a:ext cx="493804" cy="228319"/>
              <a:chOff x="1871277" y="1576300"/>
              <a:chExt cx="1128371" cy="437861"/>
            </a:xfrm>
          </p:grpSpPr>
          <p:sp>
            <p:nvSpPr>
              <p:cNvPr id="664" name="Oval 663"/>
              <p:cNvSpPr/>
              <p:nvPr/>
            </p:nvSpPr>
            <p:spPr bwMode="auto">
              <a:xfrm flipV="1">
                <a:off x="1876391" y="1694419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 bwMode="auto">
              <a:xfrm>
                <a:off x="1872762" y="1740086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66" name="Oval 665"/>
              <p:cNvSpPr/>
              <p:nvPr/>
            </p:nvSpPr>
            <p:spPr bwMode="auto">
              <a:xfrm flipV="1">
                <a:off x="1872762" y="1575686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67" name="Freeform 666"/>
              <p:cNvSpPr/>
              <p:nvPr/>
            </p:nvSpPr>
            <p:spPr bwMode="auto">
              <a:xfrm>
                <a:off x="2159338" y="1673109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68" name="Freeform 667"/>
              <p:cNvSpPr/>
              <p:nvPr/>
            </p:nvSpPr>
            <p:spPr bwMode="auto">
              <a:xfrm>
                <a:off x="2104924" y="1633530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69" name="Freeform 668"/>
              <p:cNvSpPr/>
              <p:nvPr/>
            </p:nvSpPr>
            <p:spPr bwMode="auto">
              <a:xfrm>
                <a:off x="2536601" y="1727909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70" name="Freeform 669"/>
              <p:cNvSpPr/>
              <p:nvPr/>
            </p:nvSpPr>
            <p:spPr bwMode="auto">
              <a:xfrm>
                <a:off x="2090414" y="1730952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71" name="Straight Connector 670"/>
              <p:cNvCxnSpPr>
                <a:endCxn id="666" idx="2"/>
              </p:cNvCxnSpPr>
              <p:nvPr/>
            </p:nvCxnSpPr>
            <p:spPr bwMode="auto">
              <a:xfrm flipH="1" flipV="1">
                <a:off x="1872762" y="1737041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Straight Connector 671"/>
              <p:cNvCxnSpPr/>
              <p:nvPr/>
            </p:nvCxnSpPr>
            <p:spPr bwMode="auto">
              <a:xfrm flipH="1" flipV="1">
                <a:off x="2997297" y="1733997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80" name="Group 347"/>
            <p:cNvGrpSpPr>
              <a:grpSpLocks/>
            </p:cNvGrpSpPr>
            <p:nvPr/>
          </p:nvGrpSpPr>
          <p:grpSpPr bwMode="auto">
            <a:xfrm>
              <a:off x="7195340" y="2756360"/>
              <a:ext cx="413310" cy="196874"/>
              <a:chOff x="1871277" y="1576300"/>
              <a:chExt cx="1128371" cy="437861"/>
            </a:xfrm>
          </p:grpSpPr>
          <p:sp>
            <p:nvSpPr>
              <p:cNvPr id="655" name="Oval 654"/>
              <p:cNvSpPr/>
              <p:nvPr/>
            </p:nvSpPr>
            <p:spPr bwMode="auto">
              <a:xfrm flipV="1">
                <a:off x="1873456" y="1695321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 bwMode="auto">
              <a:xfrm>
                <a:off x="1869120" y="1737689"/>
                <a:ext cx="1131178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57" name="Oval 656"/>
              <p:cNvSpPr/>
              <p:nvPr/>
            </p:nvSpPr>
            <p:spPr bwMode="auto">
              <a:xfrm flipV="1">
                <a:off x="1869120" y="1575277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58" name="Freeform 657"/>
              <p:cNvSpPr/>
              <p:nvPr/>
            </p:nvSpPr>
            <p:spPr bwMode="auto">
              <a:xfrm>
                <a:off x="2159500" y="1670607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59" name="Freeform 658"/>
              <p:cNvSpPr/>
              <p:nvPr/>
            </p:nvSpPr>
            <p:spPr bwMode="auto">
              <a:xfrm>
                <a:off x="2103157" y="1631768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60" name="Freeform 659"/>
              <p:cNvSpPr/>
              <p:nvPr/>
            </p:nvSpPr>
            <p:spPr bwMode="auto">
              <a:xfrm>
                <a:off x="2536558" y="1727098"/>
                <a:ext cx="242704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61" name="Freeform 660"/>
              <p:cNvSpPr/>
              <p:nvPr/>
            </p:nvSpPr>
            <p:spPr bwMode="auto">
              <a:xfrm>
                <a:off x="2090156" y="1730628"/>
                <a:ext cx="238369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62" name="Straight Connector 661"/>
              <p:cNvCxnSpPr>
                <a:endCxn id="657" idx="2"/>
              </p:cNvCxnSpPr>
              <p:nvPr/>
            </p:nvCxnSpPr>
            <p:spPr bwMode="auto">
              <a:xfrm flipH="1" flipV="1">
                <a:off x="1869120" y="1737689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/>
              <p:cNvCxnSpPr/>
              <p:nvPr/>
            </p:nvCxnSpPr>
            <p:spPr bwMode="auto">
              <a:xfrm flipH="1" flipV="1">
                <a:off x="2995962" y="1734160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81" name="Group 347"/>
            <p:cNvGrpSpPr>
              <a:grpSpLocks/>
            </p:cNvGrpSpPr>
            <p:nvPr/>
          </p:nvGrpSpPr>
          <p:grpSpPr bwMode="auto">
            <a:xfrm>
              <a:off x="7677419" y="2378982"/>
              <a:ext cx="413310" cy="196874"/>
              <a:chOff x="1871277" y="1576300"/>
              <a:chExt cx="1128371" cy="437861"/>
            </a:xfrm>
          </p:grpSpPr>
          <p:sp>
            <p:nvSpPr>
              <p:cNvPr id="646" name="Oval 645"/>
              <p:cNvSpPr/>
              <p:nvPr/>
            </p:nvSpPr>
            <p:spPr bwMode="auto">
              <a:xfrm flipV="1">
                <a:off x="1874878" y="1697859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 bwMode="auto">
              <a:xfrm>
                <a:off x="1870543" y="1740227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48" name="Oval 647"/>
              <p:cNvSpPr/>
              <p:nvPr/>
            </p:nvSpPr>
            <p:spPr bwMode="auto">
              <a:xfrm flipV="1">
                <a:off x="1870543" y="1577815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9" name="Freeform 648"/>
              <p:cNvSpPr/>
              <p:nvPr/>
            </p:nvSpPr>
            <p:spPr bwMode="auto">
              <a:xfrm>
                <a:off x="2160923" y="1673143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50" name="Freeform 649"/>
              <p:cNvSpPr/>
              <p:nvPr/>
            </p:nvSpPr>
            <p:spPr bwMode="auto">
              <a:xfrm>
                <a:off x="2104579" y="1634306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51" name="Freeform 650"/>
              <p:cNvSpPr/>
              <p:nvPr/>
            </p:nvSpPr>
            <p:spPr bwMode="auto">
              <a:xfrm>
                <a:off x="2537980" y="1729634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52" name="Freeform 651"/>
              <p:cNvSpPr/>
              <p:nvPr/>
            </p:nvSpPr>
            <p:spPr bwMode="auto">
              <a:xfrm>
                <a:off x="2091578" y="1733166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53" name="Straight Connector 652"/>
              <p:cNvCxnSpPr>
                <a:endCxn id="648" idx="2"/>
              </p:cNvCxnSpPr>
              <p:nvPr/>
            </p:nvCxnSpPr>
            <p:spPr bwMode="auto">
              <a:xfrm flipH="1" flipV="1">
                <a:off x="1870543" y="1740227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Connector 653"/>
              <p:cNvCxnSpPr/>
              <p:nvPr/>
            </p:nvCxnSpPr>
            <p:spPr bwMode="auto">
              <a:xfrm flipH="1" flipV="1">
                <a:off x="2997385" y="1736695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82" name="Group 347"/>
            <p:cNvGrpSpPr>
              <a:grpSpLocks/>
            </p:cNvGrpSpPr>
            <p:nvPr/>
          </p:nvGrpSpPr>
          <p:grpSpPr bwMode="auto">
            <a:xfrm>
              <a:off x="7186342" y="2486295"/>
              <a:ext cx="413310" cy="196874"/>
              <a:chOff x="1871277" y="1576300"/>
              <a:chExt cx="1128371" cy="437861"/>
            </a:xfrm>
          </p:grpSpPr>
          <p:sp>
            <p:nvSpPr>
              <p:cNvPr id="637" name="Oval 636"/>
              <p:cNvSpPr/>
              <p:nvPr/>
            </p:nvSpPr>
            <p:spPr bwMode="auto">
              <a:xfrm flipV="1">
                <a:off x="1876349" y="1695744"/>
                <a:ext cx="1122510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 bwMode="auto">
              <a:xfrm>
                <a:off x="1872017" y="1738112"/>
                <a:ext cx="1126842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9" name="Oval 638"/>
              <p:cNvSpPr/>
              <p:nvPr/>
            </p:nvSpPr>
            <p:spPr bwMode="auto">
              <a:xfrm flipV="1">
                <a:off x="1872017" y="1575700"/>
                <a:ext cx="1122507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0" name="Freeform 639"/>
              <p:cNvSpPr/>
              <p:nvPr/>
            </p:nvSpPr>
            <p:spPr bwMode="auto">
              <a:xfrm>
                <a:off x="2158061" y="1671030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41" name="Freeform 640"/>
              <p:cNvSpPr/>
              <p:nvPr/>
            </p:nvSpPr>
            <p:spPr bwMode="auto">
              <a:xfrm>
                <a:off x="2101718" y="1632191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42" name="Freeform 641"/>
              <p:cNvSpPr/>
              <p:nvPr/>
            </p:nvSpPr>
            <p:spPr bwMode="auto">
              <a:xfrm>
                <a:off x="2535119" y="1727521"/>
                <a:ext cx="247040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43" name="Freeform 642"/>
              <p:cNvSpPr/>
              <p:nvPr/>
            </p:nvSpPr>
            <p:spPr bwMode="auto">
              <a:xfrm>
                <a:off x="2088717" y="1731051"/>
                <a:ext cx="242704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44" name="Straight Connector 643"/>
              <p:cNvCxnSpPr>
                <a:endCxn id="639" idx="2"/>
              </p:cNvCxnSpPr>
              <p:nvPr/>
            </p:nvCxnSpPr>
            <p:spPr bwMode="auto">
              <a:xfrm flipH="1" flipV="1">
                <a:off x="1872017" y="1738112"/>
                <a:ext cx="4333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/>
              <p:cNvCxnSpPr/>
              <p:nvPr/>
            </p:nvCxnSpPr>
            <p:spPr bwMode="auto">
              <a:xfrm flipH="1" flipV="1">
                <a:off x="2994524" y="1734582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83" name="Group 347"/>
            <p:cNvGrpSpPr>
              <a:grpSpLocks/>
            </p:cNvGrpSpPr>
            <p:nvPr/>
          </p:nvGrpSpPr>
          <p:grpSpPr bwMode="auto">
            <a:xfrm>
              <a:off x="7750914" y="2756819"/>
              <a:ext cx="413310" cy="196874"/>
              <a:chOff x="1871277" y="1576300"/>
              <a:chExt cx="1128371" cy="437861"/>
            </a:xfrm>
          </p:grpSpPr>
          <p:sp>
            <p:nvSpPr>
              <p:cNvPr id="628" name="Oval 627"/>
              <p:cNvSpPr/>
              <p:nvPr/>
            </p:nvSpPr>
            <p:spPr bwMode="auto">
              <a:xfrm flipV="1">
                <a:off x="1873595" y="1697832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 bwMode="auto">
              <a:xfrm>
                <a:off x="1869259" y="1740200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0" name="Oval 629"/>
              <p:cNvSpPr/>
              <p:nvPr/>
            </p:nvSpPr>
            <p:spPr bwMode="auto">
              <a:xfrm flipV="1">
                <a:off x="1869259" y="1577788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31" name="Freeform 630"/>
              <p:cNvSpPr/>
              <p:nvPr/>
            </p:nvSpPr>
            <p:spPr bwMode="auto">
              <a:xfrm>
                <a:off x="2159639" y="1673116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2" name="Freeform 631"/>
              <p:cNvSpPr/>
              <p:nvPr/>
            </p:nvSpPr>
            <p:spPr bwMode="auto">
              <a:xfrm>
                <a:off x="2103296" y="1634279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3" name="Freeform 632"/>
              <p:cNvSpPr/>
              <p:nvPr/>
            </p:nvSpPr>
            <p:spPr bwMode="auto">
              <a:xfrm>
                <a:off x="2536697" y="1729607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634" name="Freeform 633"/>
              <p:cNvSpPr/>
              <p:nvPr/>
            </p:nvSpPr>
            <p:spPr bwMode="auto">
              <a:xfrm>
                <a:off x="2090295" y="1733139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635" name="Straight Connector 634"/>
              <p:cNvCxnSpPr>
                <a:endCxn id="630" idx="2"/>
              </p:cNvCxnSpPr>
              <p:nvPr/>
            </p:nvCxnSpPr>
            <p:spPr bwMode="auto">
              <a:xfrm flipH="1" flipV="1">
                <a:off x="1869259" y="1740200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Straight Connector 635"/>
              <p:cNvCxnSpPr/>
              <p:nvPr/>
            </p:nvCxnSpPr>
            <p:spPr bwMode="auto">
              <a:xfrm flipH="1" flipV="1">
                <a:off x="2996102" y="1736669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684" name="Picture 100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100" y="309515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5" name="Picture 100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951" y="5490536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6" name="Picture 1005" descr="antenna_stylized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711" y="543869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87" name="Picture 934" descr="antenna_radiation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052" y="5017186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2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766" grpId="0"/>
      <p:bldP spid="47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6088" y="1463675"/>
            <a:ext cx="5203824" cy="4457700"/>
          </a:xfrm>
        </p:spPr>
        <p:txBody>
          <a:bodyPr/>
          <a:lstStyle/>
          <a:p>
            <a:pPr marL="231775" indent="-231775"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Internet: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network of networks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endParaRPr lang="en-US" altLang="ja-JP" dirty="0">
              <a:solidFill>
                <a:srgbClr val="CC0000"/>
              </a:solidFill>
              <a:ea typeface="ＭＳ Ｐゴシック" charset="-128"/>
            </a:endParaRPr>
          </a:p>
          <a:p>
            <a:pPr marL="682625" lvl="1" indent="-225425" eaLnBrk="1" hangingPunct="1"/>
            <a:r>
              <a:rPr lang="en-US" altLang="en-US" dirty="0"/>
              <a:t>Interconnected ISPs</a:t>
            </a:r>
          </a:p>
          <a:p>
            <a:pPr marL="231775" indent="-231775"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Protocols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control sending, receiving of messages</a:t>
            </a:r>
          </a:p>
          <a:p>
            <a:pPr marL="682625" lvl="1" indent="-225425" eaLnBrk="1" hangingPunct="1"/>
            <a:r>
              <a:rPr lang="en-US" altLang="en-US" dirty="0"/>
              <a:t>e.g., TCP, IP, HTTP, Skype,  802.11</a:t>
            </a:r>
            <a:endParaRPr lang="en-US" altLang="en-US" sz="2800" dirty="0"/>
          </a:p>
          <a:p>
            <a:pPr marL="231775" indent="-231775" eaLnBrk="1" hangingPunct="1"/>
            <a:r>
              <a:rPr lang="en-US" altLang="en-US" dirty="0">
                <a:solidFill>
                  <a:srgbClr val="C00000"/>
                </a:solidFill>
                <a:ea typeface="ＭＳ Ｐゴシック" charset="-128"/>
              </a:rPr>
              <a:t>Internet  standards</a:t>
            </a:r>
          </a:p>
          <a:p>
            <a:pPr marL="682625" lvl="1" indent="-225425" eaLnBrk="1" hangingPunct="1"/>
            <a:r>
              <a:rPr lang="en-US" altLang="en-US" dirty="0"/>
              <a:t>RFC: Request for comments</a:t>
            </a:r>
          </a:p>
          <a:p>
            <a:pPr marL="682625" lvl="1" indent="-225425" eaLnBrk="1" hangingPunct="1"/>
            <a:r>
              <a:rPr lang="en-US" altLang="en-US" dirty="0"/>
              <a:t>IETF: Internet Engineering Task Force</a:t>
            </a:r>
          </a:p>
          <a:p>
            <a:pPr marL="682625" lvl="1" indent="-225425" eaLnBrk="1" hangingPunct="1"/>
            <a:r>
              <a:rPr lang="en-US" altLang="en-US" dirty="0"/>
              <a:t>(also ISO, IEEE)</a:t>
            </a:r>
          </a:p>
        </p:txBody>
      </p:sp>
      <p:grpSp>
        <p:nvGrpSpPr>
          <p:cNvPr id="25606" name="Group 979"/>
          <p:cNvGrpSpPr>
            <a:grpSpLocks/>
          </p:cNvGrpSpPr>
          <p:nvPr/>
        </p:nvGrpSpPr>
        <p:grpSpPr bwMode="auto">
          <a:xfrm>
            <a:off x="5202238" y="1384300"/>
            <a:ext cx="3551237" cy="4743450"/>
            <a:chOff x="5202238" y="1384300"/>
            <a:chExt cx="3551237" cy="4743450"/>
          </a:xfrm>
        </p:grpSpPr>
        <p:sp>
          <p:nvSpPr>
            <p:cNvPr id="25607" name="Freeform 416"/>
            <p:cNvSpPr>
              <a:spLocks/>
            </p:cNvSpPr>
            <p:nvPr/>
          </p:nvSpPr>
          <p:spPr bwMode="auto">
            <a:xfrm>
              <a:off x="7023100" y="2001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415"/>
            <p:cNvSpPr>
              <a:spLocks/>
            </p:cNvSpPr>
            <p:nvPr/>
          </p:nvSpPr>
          <p:spPr bwMode="auto">
            <a:xfrm>
              <a:off x="7004050" y="3527425"/>
              <a:ext cx="1314450" cy="674688"/>
            </a:xfrm>
            <a:custGeom>
              <a:avLst/>
              <a:gdLst>
                <a:gd name="T0" fmla="*/ 2147483647 w 828"/>
                <a:gd name="T1" fmla="*/ 2147483647 h 425"/>
                <a:gd name="T2" fmla="*/ 2147483647 w 828"/>
                <a:gd name="T3" fmla="*/ 2147483647 h 425"/>
                <a:gd name="T4" fmla="*/ 2147483647 w 828"/>
                <a:gd name="T5" fmla="*/ 2147483647 h 425"/>
                <a:gd name="T6" fmla="*/ 2147483647 w 828"/>
                <a:gd name="T7" fmla="*/ 2147483647 h 425"/>
                <a:gd name="T8" fmla="*/ 2147483647 w 828"/>
                <a:gd name="T9" fmla="*/ 2147483647 h 425"/>
                <a:gd name="T10" fmla="*/ 2147483647 w 828"/>
                <a:gd name="T11" fmla="*/ 2147483647 h 425"/>
                <a:gd name="T12" fmla="*/ 2147483647 w 828"/>
                <a:gd name="T13" fmla="*/ 2147483647 h 425"/>
                <a:gd name="T14" fmla="*/ 2147483647 w 828"/>
                <a:gd name="T15" fmla="*/ 2147483647 h 425"/>
                <a:gd name="T16" fmla="*/ 2147483647 w 828"/>
                <a:gd name="T17" fmla="*/ 2147483647 h 425"/>
                <a:gd name="T18" fmla="*/ 2147483647 w 828"/>
                <a:gd name="T19" fmla="*/ 2147483647 h 425"/>
                <a:gd name="T20" fmla="*/ 2147483647 w 828"/>
                <a:gd name="T21" fmla="*/ 2147483647 h 425"/>
                <a:gd name="T22" fmla="*/ 2147483647 w 828"/>
                <a:gd name="T23" fmla="*/ 2147483647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665"/>
            <p:cNvSpPr>
              <a:spLocks/>
            </p:cNvSpPr>
            <p:nvPr/>
          </p:nvSpPr>
          <p:spPr bwMode="auto">
            <a:xfrm>
              <a:off x="5202238" y="1712913"/>
              <a:ext cx="1736725" cy="1071562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10" name="Group 666"/>
            <p:cNvGrpSpPr>
              <a:grpSpLocks/>
            </p:cNvGrpSpPr>
            <p:nvPr/>
          </p:nvGrpSpPr>
          <p:grpSpPr bwMode="auto">
            <a:xfrm>
              <a:off x="5329977" y="2980450"/>
              <a:ext cx="1458912" cy="933450"/>
              <a:chOff x="2889" y="1631"/>
              <a:chExt cx="980" cy="743"/>
            </a:xfrm>
          </p:grpSpPr>
          <p:sp>
            <p:nvSpPr>
              <p:cNvPr id="26217" name="Rectangle 6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218" name="AutoShape 6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CCFF"/>
                  </a:solidFill>
                </a:endParaRPr>
              </a:p>
            </p:txBody>
          </p:sp>
        </p:grpSp>
        <p:sp>
          <p:nvSpPr>
            <p:cNvPr id="25611" name="Freeform 669"/>
            <p:cNvSpPr>
              <a:spLocks/>
            </p:cNvSpPr>
            <p:nvPr/>
          </p:nvSpPr>
          <p:spPr bwMode="auto">
            <a:xfrm>
              <a:off x="5364163" y="4331380"/>
              <a:ext cx="3225800" cy="1665288"/>
            </a:xfrm>
            <a:custGeom>
              <a:avLst/>
              <a:gdLst>
                <a:gd name="T0" fmla="*/ 2147483647 w 2032"/>
                <a:gd name="T1" fmla="*/ 2147483647 h 1049"/>
                <a:gd name="T2" fmla="*/ 2147483647 w 2032"/>
                <a:gd name="T3" fmla="*/ 2147483647 h 1049"/>
                <a:gd name="T4" fmla="*/ 2147483647 w 2032"/>
                <a:gd name="T5" fmla="*/ 2147483647 h 1049"/>
                <a:gd name="T6" fmla="*/ 2147483647 w 2032"/>
                <a:gd name="T7" fmla="*/ 2147483647 h 1049"/>
                <a:gd name="T8" fmla="*/ 2147483647 w 2032"/>
                <a:gd name="T9" fmla="*/ 2147483647 h 1049"/>
                <a:gd name="T10" fmla="*/ 2147483647 w 2032"/>
                <a:gd name="T11" fmla="*/ 2147483647 h 1049"/>
                <a:gd name="T12" fmla="*/ 2147483647 w 2032"/>
                <a:gd name="T13" fmla="*/ 2147483647 h 1049"/>
                <a:gd name="T14" fmla="*/ 2147483647 w 2032"/>
                <a:gd name="T15" fmla="*/ 2147483647 h 1049"/>
                <a:gd name="T16" fmla="*/ 2147483647 w 2032"/>
                <a:gd name="T17" fmla="*/ 2147483647 h 1049"/>
                <a:gd name="T18" fmla="*/ 2147483647 w 2032"/>
                <a:gd name="T19" fmla="*/ 2147483647 h 1049"/>
                <a:gd name="T20" fmla="*/ 2147483647 w 2032"/>
                <a:gd name="T21" fmla="*/ 2147483647 h 1049"/>
                <a:gd name="T22" fmla="*/ 2147483647 w 2032"/>
                <a:gd name="T23" fmla="*/ 2147483647 h 1049"/>
                <a:gd name="T24" fmla="*/ 2147483647 w 2032"/>
                <a:gd name="T25" fmla="*/ 2147483647 h 1049"/>
                <a:gd name="T26" fmla="*/ 2147483647 w 2032"/>
                <a:gd name="T27" fmla="*/ 2147483647 h 1049"/>
                <a:gd name="T28" fmla="*/ 2147483647 w 2032"/>
                <a:gd name="T29" fmla="*/ 2147483647 h 1049"/>
                <a:gd name="T30" fmla="*/ 2147483647 w 2032"/>
                <a:gd name="T31" fmla="*/ 2147483647 h 10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32"/>
                <a:gd name="T49" fmla="*/ 0 h 1049"/>
                <a:gd name="T50" fmla="*/ 2032 w 2032"/>
                <a:gd name="T51" fmla="*/ 1049 h 10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32" h="1049">
                  <a:moveTo>
                    <a:pt x="1044" y="26"/>
                  </a:moveTo>
                  <a:cubicBezTo>
                    <a:pt x="959" y="45"/>
                    <a:pt x="924" y="118"/>
                    <a:pt x="847" y="125"/>
                  </a:cubicBezTo>
                  <a:cubicBezTo>
                    <a:pt x="770" y="132"/>
                    <a:pt x="697" y="61"/>
                    <a:pt x="580" y="68"/>
                  </a:cubicBezTo>
                  <a:cubicBezTo>
                    <a:pt x="463" y="75"/>
                    <a:pt x="232" y="119"/>
                    <a:pt x="143" y="170"/>
                  </a:cubicBezTo>
                  <a:cubicBezTo>
                    <a:pt x="54" y="221"/>
                    <a:pt x="65" y="289"/>
                    <a:pt x="48" y="374"/>
                  </a:cubicBezTo>
                  <a:cubicBezTo>
                    <a:pt x="31" y="459"/>
                    <a:pt x="0" y="618"/>
                    <a:pt x="41" y="680"/>
                  </a:cubicBezTo>
                  <a:cubicBezTo>
                    <a:pt x="82" y="742"/>
                    <a:pt x="191" y="709"/>
                    <a:pt x="294" y="744"/>
                  </a:cubicBezTo>
                  <a:cubicBezTo>
                    <a:pt x="397" y="779"/>
                    <a:pt x="527" y="849"/>
                    <a:pt x="660" y="893"/>
                  </a:cubicBezTo>
                  <a:cubicBezTo>
                    <a:pt x="793" y="938"/>
                    <a:pt x="944" y="991"/>
                    <a:pt x="1088" y="1014"/>
                  </a:cubicBezTo>
                  <a:cubicBezTo>
                    <a:pt x="1232" y="1036"/>
                    <a:pt x="1401" y="1049"/>
                    <a:pt x="1525" y="1031"/>
                  </a:cubicBezTo>
                  <a:cubicBezTo>
                    <a:pt x="1649" y="1012"/>
                    <a:pt x="1749" y="960"/>
                    <a:pt x="1831" y="907"/>
                  </a:cubicBezTo>
                  <a:cubicBezTo>
                    <a:pt x="1913" y="855"/>
                    <a:pt x="1998" y="824"/>
                    <a:pt x="2015" y="714"/>
                  </a:cubicBezTo>
                  <a:cubicBezTo>
                    <a:pt x="2032" y="604"/>
                    <a:pt x="1990" y="350"/>
                    <a:pt x="1931" y="251"/>
                  </a:cubicBezTo>
                  <a:cubicBezTo>
                    <a:pt x="1872" y="151"/>
                    <a:pt x="1754" y="153"/>
                    <a:pt x="1658" y="114"/>
                  </a:cubicBezTo>
                  <a:cubicBezTo>
                    <a:pt x="1562" y="76"/>
                    <a:pt x="1457" y="30"/>
                    <a:pt x="1355" y="15"/>
                  </a:cubicBezTo>
                  <a:cubicBezTo>
                    <a:pt x="1253" y="0"/>
                    <a:pt x="1129" y="8"/>
                    <a:pt x="1044" y="26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670"/>
            <p:cNvSpPr>
              <a:spLocks noChangeShapeType="1"/>
            </p:cNvSpPr>
            <p:nvPr/>
          </p:nvSpPr>
          <p:spPr bwMode="auto">
            <a:xfrm rot="-5400000">
              <a:off x="7845425" y="5162551"/>
              <a:ext cx="523875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671"/>
            <p:cNvSpPr>
              <a:spLocks noChangeShapeType="1"/>
            </p:cNvSpPr>
            <p:nvPr/>
          </p:nvSpPr>
          <p:spPr bwMode="auto">
            <a:xfrm rot="5400000" flipV="1">
              <a:off x="7991475" y="5443538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Line 672"/>
            <p:cNvSpPr>
              <a:spLocks noChangeShapeType="1"/>
            </p:cNvSpPr>
            <p:nvPr/>
          </p:nvSpPr>
          <p:spPr bwMode="auto">
            <a:xfrm rot="-5400000">
              <a:off x="8177213" y="5116513"/>
              <a:ext cx="0" cy="114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Line 674"/>
            <p:cNvSpPr>
              <a:spLocks noChangeShapeType="1"/>
            </p:cNvSpPr>
            <p:nvPr/>
          </p:nvSpPr>
          <p:spPr bwMode="auto">
            <a:xfrm>
              <a:off x="6100763" y="4776788"/>
              <a:ext cx="217487" cy="1000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675"/>
            <p:cNvSpPr>
              <a:spLocks noChangeShapeType="1"/>
            </p:cNvSpPr>
            <p:nvPr/>
          </p:nvSpPr>
          <p:spPr bwMode="auto">
            <a:xfrm flipV="1">
              <a:off x="5842000" y="5038725"/>
              <a:ext cx="407988" cy="746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678"/>
            <p:cNvSpPr>
              <a:spLocks noChangeShapeType="1"/>
            </p:cNvSpPr>
            <p:nvPr/>
          </p:nvSpPr>
          <p:spPr bwMode="auto">
            <a:xfrm flipH="1">
              <a:off x="6267450" y="5102225"/>
              <a:ext cx="144463" cy="1698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679"/>
            <p:cNvSpPr>
              <a:spLocks noChangeShapeType="1"/>
            </p:cNvSpPr>
            <p:nvPr/>
          </p:nvSpPr>
          <p:spPr bwMode="auto">
            <a:xfrm flipH="1" flipV="1">
              <a:off x="6586538" y="5110163"/>
              <a:ext cx="76200" cy="163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680"/>
            <p:cNvSpPr>
              <a:spLocks noChangeShapeType="1"/>
            </p:cNvSpPr>
            <p:nvPr/>
          </p:nvSpPr>
          <p:spPr bwMode="auto">
            <a:xfrm>
              <a:off x="6743700" y="5056188"/>
              <a:ext cx="503238" cy="269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682"/>
            <p:cNvSpPr>
              <a:spLocks noChangeShapeType="1"/>
            </p:cNvSpPr>
            <p:nvPr/>
          </p:nvSpPr>
          <p:spPr bwMode="auto">
            <a:xfrm>
              <a:off x="6284913" y="3551238"/>
              <a:ext cx="0" cy="106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683"/>
            <p:cNvSpPr>
              <a:spLocks noChangeShapeType="1"/>
            </p:cNvSpPr>
            <p:nvPr/>
          </p:nvSpPr>
          <p:spPr bwMode="auto">
            <a:xfrm flipV="1">
              <a:off x="5891213" y="3736975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622" name="Picture 684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88" y="3548063"/>
              <a:ext cx="36988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3" name="Line 685"/>
            <p:cNvSpPr>
              <a:spLocks noChangeShapeType="1"/>
            </p:cNvSpPr>
            <p:nvPr/>
          </p:nvSpPr>
          <p:spPr bwMode="auto">
            <a:xfrm rot="5400000" flipV="1">
              <a:off x="7994650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Line 686"/>
            <p:cNvSpPr>
              <a:spLocks noChangeShapeType="1"/>
            </p:cNvSpPr>
            <p:nvPr/>
          </p:nvSpPr>
          <p:spPr bwMode="auto">
            <a:xfrm flipV="1">
              <a:off x="5894388" y="3733800"/>
              <a:ext cx="168275" cy="3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625" name="Picture 708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975" y="3546475"/>
              <a:ext cx="369888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6" name="Line 711"/>
            <p:cNvSpPr>
              <a:spLocks noChangeShapeType="1"/>
            </p:cNvSpPr>
            <p:nvPr/>
          </p:nvSpPr>
          <p:spPr bwMode="auto">
            <a:xfrm>
              <a:off x="7396163" y="3816350"/>
              <a:ext cx="163512" cy="1206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712"/>
            <p:cNvSpPr>
              <a:spLocks noChangeShapeType="1"/>
            </p:cNvSpPr>
            <p:nvPr/>
          </p:nvSpPr>
          <p:spPr bwMode="auto">
            <a:xfrm>
              <a:off x="7493000" y="3736975"/>
              <a:ext cx="2794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713"/>
            <p:cNvSpPr>
              <a:spLocks noChangeShapeType="1"/>
            </p:cNvSpPr>
            <p:nvPr/>
          </p:nvSpPr>
          <p:spPr bwMode="auto">
            <a:xfrm flipV="1">
              <a:off x="7729538" y="3822700"/>
              <a:ext cx="134937" cy="1047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714"/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715"/>
            <p:cNvSpPr>
              <a:spLocks noChangeShapeType="1"/>
            </p:cNvSpPr>
            <p:nvPr/>
          </p:nvSpPr>
          <p:spPr bwMode="auto">
            <a:xfrm>
              <a:off x="7358063" y="4700588"/>
              <a:ext cx="390525" cy="184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716"/>
            <p:cNvSpPr>
              <a:spLocks noChangeShapeType="1"/>
            </p:cNvSpPr>
            <p:nvPr/>
          </p:nvSpPr>
          <p:spPr bwMode="auto">
            <a:xfrm flipV="1">
              <a:off x="6737350" y="4687888"/>
              <a:ext cx="322263" cy="1984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717"/>
            <p:cNvSpPr>
              <a:spLocks noChangeShapeType="1"/>
            </p:cNvSpPr>
            <p:nvPr/>
          </p:nvSpPr>
          <p:spPr bwMode="auto">
            <a:xfrm flipV="1">
              <a:off x="6780213" y="4979988"/>
              <a:ext cx="971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718"/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719"/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720"/>
            <p:cNvSpPr>
              <a:spLocks noChangeShapeType="1"/>
            </p:cNvSpPr>
            <p:nvPr/>
          </p:nvSpPr>
          <p:spPr bwMode="auto">
            <a:xfrm flipV="1">
              <a:off x="7577138" y="2565400"/>
              <a:ext cx="263525" cy="2889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721"/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722"/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723"/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724"/>
            <p:cNvSpPr>
              <a:spLocks noChangeShapeType="1"/>
            </p:cNvSpPr>
            <p:nvPr/>
          </p:nvSpPr>
          <p:spPr bwMode="auto">
            <a:xfrm flipH="1">
              <a:off x="7296150" y="2936875"/>
              <a:ext cx="98425" cy="70485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725"/>
            <p:cNvSpPr>
              <a:spLocks noChangeShapeType="1"/>
            </p:cNvSpPr>
            <p:nvPr/>
          </p:nvSpPr>
          <p:spPr bwMode="auto">
            <a:xfrm flipH="1">
              <a:off x="7888288" y="2936875"/>
              <a:ext cx="111125" cy="7270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726"/>
            <p:cNvSpPr>
              <a:spLocks noChangeShapeType="1"/>
            </p:cNvSpPr>
            <p:nvPr/>
          </p:nvSpPr>
          <p:spPr bwMode="auto">
            <a:xfrm flipV="1">
              <a:off x="7272338" y="4078288"/>
              <a:ext cx="227012" cy="43656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Line 727"/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728"/>
            <p:cNvSpPr>
              <a:spLocks noChangeShapeType="1"/>
            </p:cNvSpPr>
            <p:nvPr/>
          </p:nvSpPr>
          <p:spPr bwMode="auto">
            <a:xfrm>
              <a:off x="6289675" y="2406650"/>
              <a:ext cx="152400" cy="952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Oval 407"/>
            <p:cNvSpPr>
              <a:spLocks noChangeArrowheads="1"/>
            </p:cNvSpPr>
            <p:nvPr/>
          </p:nvSpPr>
          <p:spPr bwMode="auto">
            <a:xfrm>
              <a:off x="6354763" y="2565400"/>
              <a:ext cx="387350" cy="9525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645" name="Rectangle 410"/>
            <p:cNvSpPr>
              <a:spLocks noChangeArrowheads="1"/>
            </p:cNvSpPr>
            <p:nvPr/>
          </p:nvSpPr>
          <p:spPr bwMode="auto">
            <a:xfrm>
              <a:off x="6354763" y="2555875"/>
              <a:ext cx="388937" cy="5873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25646" name="Oval 411"/>
            <p:cNvSpPr>
              <a:spLocks noChangeArrowheads="1"/>
            </p:cNvSpPr>
            <p:nvPr/>
          </p:nvSpPr>
          <p:spPr bwMode="auto">
            <a:xfrm>
              <a:off x="6353175" y="2490788"/>
              <a:ext cx="387350" cy="1111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25647" name="Group 732"/>
            <p:cNvGrpSpPr>
              <a:grpSpLocks/>
            </p:cNvGrpSpPr>
            <p:nvPr/>
          </p:nvGrpSpPr>
          <p:grpSpPr bwMode="auto">
            <a:xfrm>
              <a:off x="6430963" y="2519363"/>
              <a:ext cx="219075" cy="52387"/>
              <a:chOff x="2468" y="1332"/>
              <a:chExt cx="310" cy="60"/>
            </a:xfrm>
          </p:grpSpPr>
          <p:sp>
            <p:nvSpPr>
              <p:cNvPr id="26215" name="Freeform 7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16" name="Freeform 7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48" name="Line 735"/>
            <p:cNvSpPr>
              <a:spLocks noChangeShapeType="1"/>
            </p:cNvSpPr>
            <p:nvPr/>
          </p:nvSpPr>
          <p:spPr bwMode="auto">
            <a:xfrm>
              <a:off x="6354763" y="2543175"/>
              <a:ext cx="0" cy="74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736"/>
            <p:cNvSpPr>
              <a:spLocks noChangeShapeType="1"/>
            </p:cNvSpPr>
            <p:nvPr/>
          </p:nvSpPr>
          <p:spPr bwMode="auto">
            <a:xfrm>
              <a:off x="6740525" y="2546350"/>
              <a:ext cx="0" cy="730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50" name="Group 737"/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26207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208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209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210" name="Group 74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213" name="Freeform 7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14" name="Freeform 7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211" name="Line 74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12" name="Line 74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1" name="Group 746"/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2619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20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20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202" name="Group 750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205" name="Freeform 751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06" name="Freeform 752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203" name="Line 753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04" name="Line 754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2" name="Group 764"/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26191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92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93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194" name="Group 768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197" name="Freeform 76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98" name="Freeform 77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195" name="Line 771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96" name="Line 772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53" name="Line 782"/>
            <p:cNvSpPr>
              <a:spLocks noChangeShapeType="1"/>
            </p:cNvSpPr>
            <p:nvPr/>
          </p:nvSpPr>
          <p:spPr bwMode="auto">
            <a:xfrm>
              <a:off x="6427788" y="3743325"/>
              <a:ext cx="679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54" name="Group 801"/>
            <p:cNvGrpSpPr>
              <a:grpSpLocks/>
            </p:cNvGrpSpPr>
            <p:nvPr/>
          </p:nvGrpSpPr>
          <p:grpSpPr bwMode="auto">
            <a:xfrm>
              <a:off x="7591425" y="4806950"/>
              <a:ext cx="622300" cy="244475"/>
              <a:chOff x="4334" y="1470"/>
              <a:chExt cx="246" cy="107"/>
            </a:xfrm>
          </p:grpSpPr>
          <p:sp>
            <p:nvSpPr>
              <p:cNvPr id="2618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8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8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186" name="Group 80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189" name="Freeform 80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90" name="Freeform 80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187" name="Line 80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88" name="Line 80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5" name="Group 810"/>
            <p:cNvGrpSpPr>
              <a:grpSpLocks/>
            </p:cNvGrpSpPr>
            <p:nvPr/>
          </p:nvGrpSpPr>
          <p:grpSpPr bwMode="auto">
            <a:xfrm>
              <a:off x="6965950" y="4508500"/>
              <a:ext cx="622300" cy="244475"/>
              <a:chOff x="4334" y="1470"/>
              <a:chExt cx="246" cy="107"/>
            </a:xfrm>
          </p:grpSpPr>
          <p:sp>
            <p:nvSpPr>
              <p:cNvPr id="26175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76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77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178" name="Group 814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181" name="Freeform 81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82" name="Freeform 81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179" name="Line 817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80" name="Line 818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6" name="Group 819"/>
            <p:cNvGrpSpPr>
              <a:grpSpLocks/>
            </p:cNvGrpSpPr>
            <p:nvPr/>
          </p:nvGrpSpPr>
          <p:grpSpPr bwMode="auto">
            <a:xfrm>
              <a:off x="6242050" y="4851400"/>
              <a:ext cx="622300" cy="244475"/>
              <a:chOff x="4334" y="1470"/>
              <a:chExt cx="246" cy="107"/>
            </a:xfrm>
          </p:grpSpPr>
          <p:sp>
            <p:nvSpPr>
              <p:cNvPr id="26167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68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69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170" name="Group 82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173" name="Freeform 82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74" name="Freeform 82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171" name="Line 82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72" name="Line 82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7" name="Group 828"/>
            <p:cNvGrpSpPr>
              <a:grpSpLocks/>
            </p:cNvGrpSpPr>
            <p:nvPr/>
          </p:nvGrpSpPr>
          <p:grpSpPr bwMode="auto">
            <a:xfrm>
              <a:off x="6051550" y="3644900"/>
              <a:ext cx="390525" cy="171450"/>
              <a:chOff x="4334" y="1470"/>
              <a:chExt cx="246" cy="107"/>
            </a:xfrm>
          </p:grpSpPr>
          <p:sp>
            <p:nvSpPr>
              <p:cNvPr id="2615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6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16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162" name="Group 832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26165" name="Freeform 833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66" name="Freeform 834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163" name="Line 835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64" name="Line 836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58" name="Group 846"/>
            <p:cNvGrpSpPr>
              <a:grpSpLocks/>
            </p:cNvGrpSpPr>
            <p:nvPr/>
          </p:nvGrpSpPr>
          <p:grpSpPr bwMode="auto">
            <a:xfrm>
              <a:off x="6138863" y="1989138"/>
              <a:ext cx="282575" cy="477837"/>
              <a:chOff x="3748" y="1253"/>
              <a:chExt cx="178" cy="301"/>
            </a:xfrm>
          </p:grpSpPr>
          <p:sp>
            <p:nvSpPr>
              <p:cNvPr id="26143" name="Line 270"/>
              <p:cNvSpPr>
                <a:spLocks noChangeShapeType="1"/>
              </p:cNvSpPr>
              <p:nvPr/>
            </p:nvSpPr>
            <p:spPr bwMode="auto">
              <a:xfrm flipH="1">
                <a:off x="3748" y="1276"/>
                <a:ext cx="89" cy="2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4" name="Line 271"/>
              <p:cNvSpPr>
                <a:spLocks noChangeShapeType="1"/>
              </p:cNvSpPr>
              <p:nvPr/>
            </p:nvSpPr>
            <p:spPr bwMode="auto">
              <a:xfrm>
                <a:off x="3837" y="1276"/>
                <a:ext cx="89" cy="2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5" name="Line 272"/>
              <p:cNvSpPr>
                <a:spLocks noChangeShapeType="1"/>
              </p:cNvSpPr>
              <p:nvPr/>
            </p:nvSpPr>
            <p:spPr bwMode="auto">
              <a:xfrm>
                <a:off x="3748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6" name="Line 273"/>
              <p:cNvSpPr>
                <a:spLocks noChangeShapeType="1"/>
              </p:cNvSpPr>
              <p:nvPr/>
            </p:nvSpPr>
            <p:spPr bwMode="auto">
              <a:xfrm flipH="1">
                <a:off x="3837" y="1527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7" name="Line 274"/>
              <p:cNvSpPr>
                <a:spLocks noChangeShapeType="1"/>
              </p:cNvSpPr>
              <p:nvPr/>
            </p:nvSpPr>
            <p:spPr bwMode="auto">
              <a:xfrm>
                <a:off x="3837" y="1282"/>
                <a:ext cx="0" cy="2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8" name="Line 275"/>
              <p:cNvSpPr>
                <a:spLocks noChangeShapeType="1"/>
              </p:cNvSpPr>
              <p:nvPr/>
            </p:nvSpPr>
            <p:spPr bwMode="auto">
              <a:xfrm flipV="1">
                <a:off x="3748" y="1501"/>
                <a:ext cx="89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49" name="Line 276"/>
              <p:cNvSpPr>
                <a:spLocks noChangeShapeType="1"/>
              </p:cNvSpPr>
              <p:nvPr/>
            </p:nvSpPr>
            <p:spPr bwMode="auto">
              <a:xfrm flipH="1" flipV="1">
                <a:off x="3837" y="1501"/>
                <a:ext cx="89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0" name="Line 277"/>
              <p:cNvSpPr>
                <a:spLocks noChangeShapeType="1"/>
              </p:cNvSpPr>
              <p:nvPr/>
            </p:nvSpPr>
            <p:spPr bwMode="auto">
              <a:xfrm>
                <a:off x="3786" y="1418"/>
                <a:ext cx="51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1" name="Line 278"/>
              <p:cNvSpPr>
                <a:spLocks noChangeShapeType="1"/>
              </p:cNvSpPr>
              <p:nvPr/>
            </p:nvSpPr>
            <p:spPr bwMode="auto">
              <a:xfrm flipV="1">
                <a:off x="3837" y="1418"/>
                <a:ext cx="54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2" name="Line 279"/>
              <p:cNvSpPr>
                <a:spLocks noChangeShapeType="1"/>
              </p:cNvSpPr>
              <p:nvPr/>
            </p:nvSpPr>
            <p:spPr bwMode="auto">
              <a:xfrm>
                <a:off x="3768" y="1455"/>
                <a:ext cx="66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3" name="Line 280"/>
              <p:cNvSpPr>
                <a:spLocks noChangeShapeType="1"/>
              </p:cNvSpPr>
              <p:nvPr/>
            </p:nvSpPr>
            <p:spPr bwMode="auto">
              <a:xfrm flipV="1">
                <a:off x="3837" y="1461"/>
                <a:ext cx="66" cy="2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4" name="Line 281"/>
              <p:cNvSpPr>
                <a:spLocks noChangeShapeType="1"/>
              </p:cNvSpPr>
              <p:nvPr/>
            </p:nvSpPr>
            <p:spPr bwMode="auto">
              <a:xfrm flipV="1">
                <a:off x="3837" y="1381"/>
                <a:ext cx="34" cy="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5" name="Line 282"/>
              <p:cNvSpPr>
                <a:spLocks noChangeShapeType="1"/>
              </p:cNvSpPr>
              <p:nvPr/>
            </p:nvSpPr>
            <p:spPr bwMode="auto">
              <a:xfrm flipV="1">
                <a:off x="3837" y="1329"/>
                <a:ext cx="21" cy="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6" name="Line 283"/>
              <p:cNvSpPr>
                <a:spLocks noChangeShapeType="1"/>
              </p:cNvSpPr>
              <p:nvPr/>
            </p:nvSpPr>
            <p:spPr bwMode="auto">
              <a:xfrm>
                <a:off x="3798" y="1377"/>
                <a:ext cx="42" cy="1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7" name="Line 284"/>
              <p:cNvSpPr>
                <a:spLocks noChangeShapeType="1"/>
              </p:cNvSpPr>
              <p:nvPr/>
            </p:nvSpPr>
            <p:spPr bwMode="auto">
              <a:xfrm>
                <a:off x="3817" y="1327"/>
                <a:ext cx="24" cy="1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158" name="Oval 862"/>
              <p:cNvSpPr>
                <a:spLocks noChangeArrowheads="1"/>
              </p:cNvSpPr>
              <p:nvPr/>
            </p:nvSpPr>
            <p:spPr bwMode="auto">
              <a:xfrm>
                <a:off x="3821" y="1253"/>
                <a:ext cx="30" cy="2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25659" name="Picture 915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625" y="5056188"/>
              <a:ext cx="433388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60" name="Line 918"/>
            <p:cNvSpPr>
              <a:spLocks noChangeShapeType="1"/>
            </p:cNvSpPr>
            <p:nvPr/>
          </p:nvSpPr>
          <p:spPr bwMode="auto">
            <a:xfrm rot="5400000" flipV="1">
              <a:off x="7991475" y="544036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61" name="Group 919"/>
            <p:cNvGrpSpPr>
              <a:grpSpLocks/>
            </p:cNvGrpSpPr>
            <p:nvPr/>
          </p:nvGrpSpPr>
          <p:grpSpPr bwMode="auto">
            <a:xfrm flipH="1">
              <a:off x="5775325" y="4533900"/>
              <a:ext cx="414338" cy="373063"/>
              <a:chOff x="2839" y="3501"/>
              <a:chExt cx="755" cy="803"/>
            </a:xfrm>
          </p:grpSpPr>
          <p:pic>
            <p:nvPicPr>
              <p:cNvPr id="26141" name="Picture 92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142" name="Freeform 921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5662" name="Group 922"/>
            <p:cNvGrpSpPr>
              <a:grpSpLocks/>
            </p:cNvGrpSpPr>
            <p:nvPr/>
          </p:nvGrpSpPr>
          <p:grpSpPr bwMode="auto">
            <a:xfrm flipH="1">
              <a:off x="5457825" y="4954588"/>
              <a:ext cx="482600" cy="406400"/>
              <a:chOff x="2839" y="3501"/>
              <a:chExt cx="755" cy="803"/>
            </a:xfrm>
          </p:grpSpPr>
          <p:pic>
            <p:nvPicPr>
              <p:cNvPr id="26139" name="Picture 923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140" name="Freeform 924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5663" name="Group 925"/>
            <p:cNvGrpSpPr>
              <a:grpSpLocks/>
            </p:cNvGrpSpPr>
            <p:nvPr/>
          </p:nvGrpSpPr>
          <p:grpSpPr bwMode="auto">
            <a:xfrm flipH="1">
              <a:off x="5935663" y="5256213"/>
              <a:ext cx="427037" cy="349250"/>
              <a:chOff x="2839" y="3501"/>
              <a:chExt cx="755" cy="803"/>
            </a:xfrm>
          </p:grpSpPr>
          <p:pic>
            <p:nvPicPr>
              <p:cNvPr id="26137" name="Picture 92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138" name="Freeform 927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5664" name="Group 928"/>
            <p:cNvGrpSpPr>
              <a:grpSpLocks/>
            </p:cNvGrpSpPr>
            <p:nvPr/>
          </p:nvGrpSpPr>
          <p:grpSpPr bwMode="auto">
            <a:xfrm>
              <a:off x="6550025" y="5238750"/>
              <a:ext cx="427038" cy="350838"/>
              <a:chOff x="2839" y="3501"/>
              <a:chExt cx="755" cy="803"/>
            </a:xfrm>
          </p:grpSpPr>
          <p:pic>
            <p:nvPicPr>
              <p:cNvPr id="26135" name="Picture 92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136" name="Freeform 930"/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25665" name="Picture 933" descr="iphone_stylized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010" y="1604047"/>
              <a:ext cx="136841" cy="32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6" name="Picture 934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163" y="1558925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67" name="Picture 936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5057775"/>
              <a:ext cx="41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68" name="Group 938"/>
            <p:cNvGrpSpPr>
              <a:grpSpLocks/>
            </p:cNvGrpSpPr>
            <p:nvPr/>
          </p:nvGrpSpPr>
          <p:grpSpPr bwMode="auto">
            <a:xfrm>
              <a:off x="8240713" y="5002213"/>
              <a:ext cx="227012" cy="481012"/>
              <a:chOff x="4140" y="429"/>
              <a:chExt cx="1425" cy="2396"/>
            </a:xfrm>
          </p:grpSpPr>
          <p:sp>
            <p:nvSpPr>
              <p:cNvPr id="26103" name="Freeform 939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04" name="Rectangle 940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05" name="Freeform 941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06" name="Freeform 942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07" name="Rectangle 943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108" name="Group 944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6133" name="AutoShape 945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34" name="AutoShape 946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109" name="Rectangle 947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110" name="Group 948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6131" name="AutoShape 949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32" name="AutoShape 950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111" name="Rectangle 951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12" name="Rectangle 952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113" name="Group 953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6129" name="AutoShape 954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30" name="AutoShape 955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114" name="Freeform 956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115" name="Group 957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6127" name="AutoShape 958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28" name="AutoShape 959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116" name="Rectangle 960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17" name="Freeform 961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18" name="Freeform 962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19" name="Oval 963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20" name="Freeform 964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21" name="AutoShape 965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22" name="AutoShape 966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23" name="Oval 967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24" name="Oval 968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125" name="Oval 969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126" name="Rectangle 970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5669" name="Group 971"/>
            <p:cNvGrpSpPr>
              <a:grpSpLocks/>
            </p:cNvGrpSpPr>
            <p:nvPr/>
          </p:nvGrpSpPr>
          <p:grpSpPr bwMode="auto">
            <a:xfrm>
              <a:off x="7924800" y="5303838"/>
              <a:ext cx="227013" cy="481012"/>
              <a:chOff x="4140" y="429"/>
              <a:chExt cx="1425" cy="2396"/>
            </a:xfrm>
          </p:grpSpPr>
          <p:sp>
            <p:nvSpPr>
              <p:cNvPr id="26071" name="Freeform 972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2" name="Rectangle 973"/>
              <p:cNvSpPr>
                <a:spLocks noChangeArrowheads="1"/>
              </p:cNvSpPr>
              <p:nvPr/>
            </p:nvSpPr>
            <p:spPr bwMode="auto">
              <a:xfrm>
                <a:off x="4210" y="429"/>
                <a:ext cx="1046" cy="2285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73" name="Freeform 974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4" name="Freeform 975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5" name="Rectangle 976"/>
              <p:cNvSpPr>
                <a:spLocks noChangeArrowheads="1"/>
              </p:cNvSpPr>
              <p:nvPr/>
            </p:nvSpPr>
            <p:spPr bwMode="auto">
              <a:xfrm>
                <a:off x="4210" y="690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076" name="Group 977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26101" name="AutoShape 978"/>
                <p:cNvSpPr>
                  <a:spLocks noChangeArrowheads="1"/>
                </p:cNvSpPr>
                <p:nvPr/>
              </p:nvSpPr>
              <p:spPr bwMode="auto">
                <a:xfrm>
                  <a:off x="613" y="2566"/>
                  <a:ext cx="721" cy="14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02" name="AutoShape 979"/>
                <p:cNvSpPr>
                  <a:spLocks noChangeArrowheads="1"/>
                </p:cNvSpPr>
                <p:nvPr/>
              </p:nvSpPr>
              <p:spPr bwMode="auto">
                <a:xfrm>
                  <a:off x="625" y="2581"/>
                  <a:ext cx="696" cy="11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077" name="Rectangle 980"/>
              <p:cNvSpPr>
                <a:spLocks noChangeArrowheads="1"/>
              </p:cNvSpPr>
              <p:nvPr/>
            </p:nvSpPr>
            <p:spPr bwMode="auto">
              <a:xfrm>
                <a:off x="4220" y="1022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078" name="Group 981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26099" name="AutoShape 982"/>
                <p:cNvSpPr>
                  <a:spLocks noChangeArrowheads="1"/>
                </p:cNvSpPr>
                <p:nvPr/>
              </p:nvSpPr>
              <p:spPr bwMode="auto">
                <a:xfrm>
                  <a:off x="615" y="2564"/>
                  <a:ext cx="721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100" name="AutoShape 983"/>
                <p:cNvSpPr>
                  <a:spLocks noChangeArrowheads="1"/>
                </p:cNvSpPr>
                <p:nvPr/>
              </p:nvSpPr>
              <p:spPr bwMode="auto">
                <a:xfrm>
                  <a:off x="628" y="2581"/>
                  <a:ext cx="696" cy="107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079" name="Rectangle 984"/>
              <p:cNvSpPr>
                <a:spLocks noChangeArrowheads="1"/>
              </p:cNvSpPr>
              <p:nvPr/>
            </p:nvSpPr>
            <p:spPr bwMode="auto">
              <a:xfrm>
                <a:off x="4220" y="1354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80" name="Rectangle 985"/>
              <p:cNvSpPr>
                <a:spLocks noChangeArrowheads="1"/>
              </p:cNvSpPr>
              <p:nvPr/>
            </p:nvSpPr>
            <p:spPr bwMode="auto">
              <a:xfrm>
                <a:off x="4230" y="1655"/>
                <a:ext cx="598" cy="4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6081" name="Group 986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26097" name="AutoShape 987"/>
                <p:cNvSpPr>
                  <a:spLocks noChangeArrowheads="1"/>
                </p:cNvSpPr>
                <p:nvPr/>
              </p:nvSpPr>
              <p:spPr bwMode="auto">
                <a:xfrm>
                  <a:off x="618" y="2586"/>
                  <a:ext cx="720" cy="1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098" name="AutoShape 988"/>
                <p:cNvSpPr>
                  <a:spLocks noChangeArrowheads="1"/>
                </p:cNvSpPr>
                <p:nvPr/>
              </p:nvSpPr>
              <p:spPr bwMode="auto">
                <a:xfrm>
                  <a:off x="630" y="2586"/>
                  <a:ext cx="695" cy="109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082" name="Freeform 989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083" name="Group 990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26095" name="AutoShape 991"/>
                <p:cNvSpPr>
                  <a:spLocks noChangeArrowheads="1"/>
                </p:cNvSpPr>
                <p:nvPr/>
              </p:nvSpPr>
              <p:spPr bwMode="auto">
                <a:xfrm>
                  <a:off x="613" y="2571"/>
                  <a:ext cx="732" cy="13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6096" name="AutoShape 992"/>
                <p:cNvSpPr>
                  <a:spLocks noChangeArrowheads="1"/>
                </p:cNvSpPr>
                <p:nvPr/>
              </p:nvSpPr>
              <p:spPr bwMode="auto">
                <a:xfrm>
                  <a:off x="625" y="2587"/>
                  <a:ext cx="720" cy="10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26084" name="Rectangle 993"/>
              <p:cNvSpPr>
                <a:spLocks noChangeArrowheads="1"/>
              </p:cNvSpPr>
              <p:nvPr/>
            </p:nvSpPr>
            <p:spPr bwMode="auto">
              <a:xfrm>
                <a:off x="5246" y="429"/>
                <a:ext cx="70" cy="2285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85" name="Freeform 994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86" name="Freeform 995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87" name="Oval 996"/>
              <p:cNvSpPr>
                <a:spLocks noChangeArrowheads="1"/>
              </p:cNvSpPr>
              <p:nvPr/>
            </p:nvSpPr>
            <p:spPr bwMode="auto">
              <a:xfrm>
                <a:off x="5515" y="2611"/>
                <a:ext cx="50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88" name="Freeform 997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89" name="AutoShape 998"/>
              <p:cNvSpPr>
                <a:spLocks noChangeArrowheads="1"/>
              </p:cNvSpPr>
              <p:nvPr/>
            </p:nvSpPr>
            <p:spPr bwMode="auto">
              <a:xfrm>
                <a:off x="4140" y="2675"/>
                <a:ext cx="1196" cy="15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90" name="AutoShape 999"/>
              <p:cNvSpPr>
                <a:spLocks noChangeArrowheads="1"/>
              </p:cNvSpPr>
              <p:nvPr/>
            </p:nvSpPr>
            <p:spPr bwMode="auto">
              <a:xfrm>
                <a:off x="4210" y="2714"/>
                <a:ext cx="1066" cy="7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91" name="Oval 1000"/>
              <p:cNvSpPr>
                <a:spLocks noChangeArrowheads="1"/>
              </p:cNvSpPr>
              <p:nvPr/>
            </p:nvSpPr>
            <p:spPr bwMode="auto">
              <a:xfrm>
                <a:off x="4309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92" name="Oval 1001"/>
              <p:cNvSpPr>
                <a:spLocks noChangeArrowheads="1"/>
              </p:cNvSpPr>
              <p:nvPr/>
            </p:nvSpPr>
            <p:spPr bwMode="auto">
              <a:xfrm>
                <a:off x="4489" y="2382"/>
                <a:ext cx="159" cy="14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093" name="Oval 1002"/>
              <p:cNvSpPr>
                <a:spLocks noChangeArrowheads="1"/>
              </p:cNvSpPr>
              <p:nvPr/>
            </p:nvSpPr>
            <p:spPr bwMode="auto">
              <a:xfrm>
                <a:off x="4658" y="2382"/>
                <a:ext cx="159" cy="142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6094" name="Rectangle 1003"/>
              <p:cNvSpPr>
                <a:spLocks noChangeArrowheads="1"/>
              </p:cNvSpPr>
              <p:nvPr/>
            </p:nvSpPr>
            <p:spPr bwMode="auto">
              <a:xfrm>
                <a:off x="5067" y="1837"/>
                <a:ext cx="80" cy="759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pic>
          <p:nvPicPr>
            <p:cNvPr id="25670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250" y="2043113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71" name="Picture 1006" descr="laptop_keyboar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5327957" y="2291590"/>
              <a:ext cx="437222" cy="159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72" name="Freeform 1007"/>
            <p:cNvSpPr>
              <a:spLocks/>
            </p:cNvSpPr>
            <p:nvPr/>
          </p:nvSpPr>
          <p:spPr bwMode="auto">
            <a:xfrm>
              <a:off x="5472854" y="2136804"/>
              <a:ext cx="351920" cy="208166"/>
            </a:xfrm>
            <a:custGeom>
              <a:avLst/>
              <a:gdLst>
                <a:gd name="T0" fmla="*/ 118 w 2982"/>
                <a:gd name="T1" fmla="*/ 0 h 2442"/>
                <a:gd name="T2" fmla="*/ 0 w 2982"/>
                <a:gd name="T3" fmla="*/ 85 h 2442"/>
                <a:gd name="T4" fmla="*/ 472 w 2982"/>
                <a:gd name="T5" fmla="*/ 85 h 2442"/>
                <a:gd name="T6" fmla="*/ 472 w 2982"/>
                <a:gd name="T7" fmla="*/ 85 h 2442"/>
                <a:gd name="T8" fmla="*/ 118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673" name="Picture 1008" descr="scree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187" y="2142157"/>
              <a:ext cx="319785" cy="18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74" name="Freeform 1009"/>
            <p:cNvSpPr>
              <a:spLocks/>
            </p:cNvSpPr>
            <p:nvPr/>
          </p:nvSpPr>
          <p:spPr bwMode="auto">
            <a:xfrm>
              <a:off x="5536928" y="2130663"/>
              <a:ext cx="298168" cy="38736"/>
            </a:xfrm>
            <a:custGeom>
              <a:avLst/>
              <a:gdLst>
                <a:gd name="T0" fmla="*/ 118 w 2528"/>
                <a:gd name="T1" fmla="*/ 0 h 455"/>
                <a:gd name="T2" fmla="*/ 472 w 2528"/>
                <a:gd name="T3" fmla="*/ 85 h 455"/>
                <a:gd name="T4" fmla="*/ 472 w 2528"/>
                <a:gd name="T5" fmla="*/ 85 h 455"/>
                <a:gd name="T6" fmla="*/ 0 w 2528"/>
                <a:gd name="T7" fmla="*/ 85 h 455"/>
                <a:gd name="T8" fmla="*/ 118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5" name="Freeform 1010"/>
            <p:cNvSpPr>
              <a:spLocks/>
            </p:cNvSpPr>
            <p:nvPr/>
          </p:nvSpPr>
          <p:spPr bwMode="auto">
            <a:xfrm>
              <a:off x="5469738" y="2130348"/>
              <a:ext cx="82770" cy="161242"/>
            </a:xfrm>
            <a:custGeom>
              <a:avLst/>
              <a:gdLst>
                <a:gd name="T0" fmla="*/ 118 w 702"/>
                <a:gd name="T1" fmla="*/ 0 h 1893"/>
                <a:gd name="T2" fmla="*/ 0 w 702"/>
                <a:gd name="T3" fmla="*/ 85 h 1893"/>
                <a:gd name="T4" fmla="*/ 118 w 702"/>
                <a:gd name="T5" fmla="*/ 85 h 1893"/>
                <a:gd name="T6" fmla="*/ 118 w 702"/>
                <a:gd name="T7" fmla="*/ 85 h 1893"/>
                <a:gd name="T8" fmla="*/ 118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6" name="Freeform 1011"/>
            <p:cNvSpPr>
              <a:spLocks/>
            </p:cNvSpPr>
            <p:nvPr/>
          </p:nvSpPr>
          <p:spPr bwMode="auto">
            <a:xfrm>
              <a:off x="5743756" y="2159163"/>
              <a:ext cx="89197" cy="186121"/>
            </a:xfrm>
            <a:custGeom>
              <a:avLst/>
              <a:gdLst>
                <a:gd name="T0" fmla="*/ 118 w 756"/>
                <a:gd name="T1" fmla="*/ 0 h 2184"/>
                <a:gd name="T2" fmla="*/ 118 w 756"/>
                <a:gd name="T3" fmla="*/ 85 h 2184"/>
                <a:gd name="T4" fmla="*/ 0 w 756"/>
                <a:gd name="T5" fmla="*/ 85 h 2184"/>
                <a:gd name="T6" fmla="*/ 118 w 756"/>
                <a:gd name="T7" fmla="*/ 85 h 2184"/>
                <a:gd name="T8" fmla="*/ 118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7" name="Freeform 1012"/>
            <p:cNvSpPr>
              <a:spLocks/>
            </p:cNvSpPr>
            <p:nvPr/>
          </p:nvSpPr>
          <p:spPr bwMode="auto">
            <a:xfrm>
              <a:off x="5468764" y="2283402"/>
              <a:ext cx="327186" cy="62828"/>
            </a:xfrm>
            <a:custGeom>
              <a:avLst/>
              <a:gdLst>
                <a:gd name="T0" fmla="*/ 118 w 2773"/>
                <a:gd name="T1" fmla="*/ 0 h 738"/>
                <a:gd name="T2" fmla="*/ 0 w 2773"/>
                <a:gd name="T3" fmla="*/ 85 h 738"/>
                <a:gd name="T4" fmla="*/ 472 w 2773"/>
                <a:gd name="T5" fmla="*/ 85 h 738"/>
                <a:gd name="T6" fmla="*/ 472 w 2773"/>
                <a:gd name="T7" fmla="*/ 85 h 738"/>
                <a:gd name="T8" fmla="*/ 118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8" name="Freeform 1013"/>
            <p:cNvSpPr>
              <a:spLocks/>
            </p:cNvSpPr>
            <p:nvPr/>
          </p:nvSpPr>
          <p:spPr bwMode="auto">
            <a:xfrm>
              <a:off x="5753689" y="2160738"/>
              <a:ext cx="83549" cy="186909"/>
            </a:xfrm>
            <a:custGeom>
              <a:avLst/>
              <a:gdLst>
                <a:gd name="T0" fmla="*/ 393 w 637"/>
                <a:gd name="T1" fmla="*/ 0 h 1659"/>
                <a:gd name="T2" fmla="*/ 393 w 637"/>
                <a:gd name="T3" fmla="*/ 0 h 1659"/>
                <a:gd name="T4" fmla="*/ 131 w 637"/>
                <a:gd name="T5" fmla="*/ 2366 h 1659"/>
                <a:gd name="T6" fmla="*/ 0 w 637"/>
                <a:gd name="T7" fmla="*/ 2366 h 1659"/>
                <a:gd name="T8" fmla="*/ 393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9" name="Freeform 1014"/>
            <p:cNvSpPr>
              <a:spLocks/>
            </p:cNvSpPr>
            <p:nvPr/>
          </p:nvSpPr>
          <p:spPr bwMode="auto">
            <a:xfrm>
              <a:off x="5469154" y="2291747"/>
              <a:ext cx="290962" cy="62040"/>
            </a:xfrm>
            <a:custGeom>
              <a:avLst/>
              <a:gdLst>
                <a:gd name="T0" fmla="*/ 0 w 2216"/>
                <a:gd name="T1" fmla="*/ 0 h 550"/>
                <a:gd name="T2" fmla="*/ 131 w 2216"/>
                <a:gd name="T3" fmla="*/ 113 h 550"/>
                <a:gd name="T4" fmla="*/ 1707 w 2216"/>
                <a:gd name="T5" fmla="*/ 790 h 550"/>
                <a:gd name="T6" fmla="*/ 1707 w 2216"/>
                <a:gd name="T7" fmla="*/ 67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80" name="Group 1015"/>
            <p:cNvGrpSpPr>
              <a:grpSpLocks/>
            </p:cNvGrpSpPr>
            <p:nvPr/>
          </p:nvGrpSpPr>
          <p:grpSpPr bwMode="auto">
            <a:xfrm>
              <a:off x="5464285" y="2358039"/>
              <a:ext cx="98740" cy="36846"/>
              <a:chOff x="1740" y="2642"/>
              <a:chExt cx="752" cy="327"/>
            </a:xfrm>
          </p:grpSpPr>
          <p:sp>
            <p:nvSpPr>
              <p:cNvPr id="26065" name="Freeform 101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6" name="Freeform 101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7" name="Freeform 101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8" name="Freeform 101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9" name="Freeform 102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0" name="Freeform 102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81" name="Freeform 1022"/>
            <p:cNvSpPr>
              <a:spLocks/>
            </p:cNvSpPr>
            <p:nvPr/>
          </p:nvSpPr>
          <p:spPr bwMode="auto">
            <a:xfrm>
              <a:off x="5633331" y="2363550"/>
              <a:ext cx="119579" cy="80936"/>
            </a:xfrm>
            <a:custGeom>
              <a:avLst/>
              <a:gdLst>
                <a:gd name="T0" fmla="*/ 121 w 990"/>
                <a:gd name="T1" fmla="*/ 307 h 792"/>
                <a:gd name="T2" fmla="*/ 242 w 990"/>
                <a:gd name="T3" fmla="*/ 0 h 792"/>
                <a:gd name="T4" fmla="*/ 242 w 990"/>
                <a:gd name="T5" fmla="*/ 102 h 792"/>
                <a:gd name="T6" fmla="*/ 0 w 990"/>
                <a:gd name="T7" fmla="*/ 307 h 792"/>
                <a:gd name="T8" fmla="*/ 121 w 990"/>
                <a:gd name="T9" fmla="*/ 30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2" name="Freeform 1023"/>
            <p:cNvSpPr>
              <a:spLocks/>
            </p:cNvSpPr>
            <p:nvPr/>
          </p:nvSpPr>
          <p:spPr bwMode="auto">
            <a:xfrm>
              <a:off x="5328152" y="2370006"/>
              <a:ext cx="305958" cy="73850"/>
            </a:xfrm>
            <a:custGeom>
              <a:avLst/>
              <a:gdLst>
                <a:gd name="T0" fmla="*/ 121 w 2532"/>
                <a:gd name="T1" fmla="*/ 0 h 723"/>
                <a:gd name="T2" fmla="*/ 121 w 2532"/>
                <a:gd name="T3" fmla="*/ 0 h 723"/>
                <a:gd name="T4" fmla="*/ 725 w 2532"/>
                <a:gd name="T5" fmla="*/ 306 h 723"/>
                <a:gd name="T6" fmla="*/ 725 w 2532"/>
                <a:gd name="T7" fmla="*/ 306 h 723"/>
                <a:gd name="T8" fmla="*/ 0 w 2532"/>
                <a:gd name="T9" fmla="*/ 102 h 723"/>
                <a:gd name="T10" fmla="*/ 12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3" name="Freeform 1024"/>
            <p:cNvSpPr>
              <a:spLocks/>
            </p:cNvSpPr>
            <p:nvPr/>
          </p:nvSpPr>
          <p:spPr bwMode="auto">
            <a:xfrm>
              <a:off x="5328347" y="2356465"/>
              <a:ext cx="3311" cy="14959"/>
            </a:xfrm>
            <a:custGeom>
              <a:avLst/>
              <a:gdLst>
                <a:gd name="T0" fmla="*/ 127 w 26"/>
                <a:gd name="T1" fmla="*/ 102 h 147"/>
                <a:gd name="T2" fmla="*/ 127 w 26"/>
                <a:gd name="T3" fmla="*/ 102 h 147"/>
                <a:gd name="T4" fmla="*/ 0 w 26"/>
                <a:gd name="T5" fmla="*/ 102 h 147"/>
                <a:gd name="T6" fmla="*/ 127 w 26"/>
                <a:gd name="T7" fmla="*/ 0 h 147"/>
                <a:gd name="T8" fmla="*/ 127 w 26"/>
                <a:gd name="T9" fmla="*/ 102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4" name="Freeform 1025"/>
            <p:cNvSpPr>
              <a:spLocks/>
            </p:cNvSpPr>
            <p:nvPr/>
          </p:nvSpPr>
          <p:spPr bwMode="auto">
            <a:xfrm>
              <a:off x="5328542" y="2295526"/>
              <a:ext cx="142170" cy="61883"/>
            </a:xfrm>
            <a:custGeom>
              <a:avLst/>
              <a:gdLst>
                <a:gd name="T0" fmla="*/ 242 w 1176"/>
                <a:gd name="T1" fmla="*/ 0 h 606"/>
                <a:gd name="T2" fmla="*/ 0 w 1176"/>
                <a:gd name="T3" fmla="*/ 204 h 606"/>
                <a:gd name="T4" fmla="*/ 121 w 1176"/>
                <a:gd name="T5" fmla="*/ 204 h 606"/>
                <a:gd name="T6" fmla="*/ 242 w 1176"/>
                <a:gd name="T7" fmla="*/ 102 h 606"/>
                <a:gd name="T8" fmla="*/ 242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5" name="Freeform 1026"/>
            <p:cNvSpPr>
              <a:spLocks/>
            </p:cNvSpPr>
            <p:nvPr/>
          </p:nvSpPr>
          <p:spPr bwMode="auto">
            <a:xfrm>
              <a:off x="5338085" y="2359614"/>
              <a:ext cx="290183" cy="71016"/>
            </a:xfrm>
            <a:custGeom>
              <a:avLst/>
              <a:gdLst>
                <a:gd name="T0" fmla="*/ 115 w 2532"/>
                <a:gd name="T1" fmla="*/ 0 h 723"/>
                <a:gd name="T2" fmla="*/ 115 w 2532"/>
                <a:gd name="T3" fmla="*/ 0 h 723"/>
                <a:gd name="T4" fmla="*/ 229 w 2532"/>
                <a:gd name="T5" fmla="*/ 98 h 723"/>
                <a:gd name="T6" fmla="*/ 229 w 2532"/>
                <a:gd name="T7" fmla="*/ 98 h 723"/>
                <a:gd name="T8" fmla="*/ 0 w 2532"/>
                <a:gd name="T9" fmla="*/ 98 h 723"/>
                <a:gd name="T10" fmla="*/ 115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6" name="Freeform 1027"/>
            <p:cNvSpPr>
              <a:spLocks/>
            </p:cNvSpPr>
            <p:nvPr/>
          </p:nvSpPr>
          <p:spPr bwMode="auto">
            <a:xfrm flipV="1">
              <a:off x="5627878" y="2354575"/>
              <a:ext cx="118410" cy="7353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305 h 723"/>
                <a:gd name="T6" fmla="*/ 0 w 2532"/>
                <a:gd name="T7" fmla="*/ 305 h 723"/>
                <a:gd name="T8" fmla="*/ 0 w 2532"/>
                <a:gd name="T9" fmla="*/ 102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5687" name="Picture 1030" descr="laptop_keyboar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6897688" y="57356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88" name="Freeform 1031"/>
            <p:cNvSpPr>
              <a:spLocks/>
            </p:cNvSpPr>
            <p:nvPr/>
          </p:nvSpPr>
          <p:spPr bwMode="auto">
            <a:xfrm>
              <a:off x="7026275" y="55800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689" name="Picture 1032" descr="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5848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0" name="Freeform 1033"/>
            <p:cNvSpPr>
              <a:spLocks/>
            </p:cNvSpPr>
            <p:nvPr/>
          </p:nvSpPr>
          <p:spPr bwMode="auto">
            <a:xfrm>
              <a:off x="7083425" y="55737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1" name="Freeform 1034"/>
            <p:cNvSpPr>
              <a:spLocks/>
            </p:cNvSpPr>
            <p:nvPr/>
          </p:nvSpPr>
          <p:spPr bwMode="auto">
            <a:xfrm>
              <a:off x="7024688" y="55737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2" name="Freeform 1035"/>
            <p:cNvSpPr>
              <a:spLocks/>
            </p:cNvSpPr>
            <p:nvPr/>
          </p:nvSpPr>
          <p:spPr bwMode="auto">
            <a:xfrm>
              <a:off x="7267575" y="56022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3" name="Freeform 1036"/>
            <p:cNvSpPr>
              <a:spLocks/>
            </p:cNvSpPr>
            <p:nvPr/>
          </p:nvSpPr>
          <p:spPr bwMode="auto">
            <a:xfrm>
              <a:off x="7023100" y="57261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4" name="Freeform 1037"/>
            <p:cNvSpPr>
              <a:spLocks/>
            </p:cNvSpPr>
            <p:nvPr/>
          </p:nvSpPr>
          <p:spPr bwMode="auto">
            <a:xfrm>
              <a:off x="7275513" y="56038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5" name="Freeform 1038"/>
            <p:cNvSpPr>
              <a:spLocks/>
            </p:cNvSpPr>
            <p:nvPr/>
          </p:nvSpPr>
          <p:spPr bwMode="auto">
            <a:xfrm>
              <a:off x="7023100" y="57356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96" name="Group 1039"/>
            <p:cNvGrpSpPr>
              <a:grpSpLocks/>
            </p:cNvGrpSpPr>
            <p:nvPr/>
          </p:nvGrpSpPr>
          <p:grpSpPr bwMode="auto">
            <a:xfrm>
              <a:off x="7019925" y="5800725"/>
              <a:ext cx="87313" cy="38100"/>
              <a:chOff x="1740" y="2642"/>
              <a:chExt cx="752" cy="327"/>
            </a:xfrm>
          </p:grpSpPr>
          <p:sp>
            <p:nvSpPr>
              <p:cNvPr id="26059" name="Freeform 104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0" name="Freeform 104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1" name="Freeform 104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2" name="Freeform 104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3" name="Freeform 104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4" name="Freeform 104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97" name="Freeform 1046"/>
            <p:cNvSpPr>
              <a:spLocks/>
            </p:cNvSpPr>
            <p:nvPr/>
          </p:nvSpPr>
          <p:spPr bwMode="auto">
            <a:xfrm>
              <a:off x="7169150" y="58070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8" name="Freeform 1047"/>
            <p:cNvSpPr>
              <a:spLocks/>
            </p:cNvSpPr>
            <p:nvPr/>
          </p:nvSpPr>
          <p:spPr bwMode="auto">
            <a:xfrm>
              <a:off x="6897688" y="58134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99" name="Freeform 1048"/>
            <p:cNvSpPr>
              <a:spLocks/>
            </p:cNvSpPr>
            <p:nvPr/>
          </p:nvSpPr>
          <p:spPr bwMode="auto">
            <a:xfrm>
              <a:off x="6899275" y="57991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0" name="Freeform 1049"/>
            <p:cNvSpPr>
              <a:spLocks/>
            </p:cNvSpPr>
            <p:nvPr/>
          </p:nvSpPr>
          <p:spPr bwMode="auto">
            <a:xfrm>
              <a:off x="6899275" y="57388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1" name="Freeform 1050"/>
            <p:cNvSpPr>
              <a:spLocks/>
            </p:cNvSpPr>
            <p:nvPr/>
          </p:nvSpPr>
          <p:spPr bwMode="auto">
            <a:xfrm>
              <a:off x="6907213" y="58023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02" name="Freeform 1051"/>
            <p:cNvSpPr>
              <a:spLocks/>
            </p:cNvSpPr>
            <p:nvPr/>
          </p:nvSpPr>
          <p:spPr bwMode="auto">
            <a:xfrm flipV="1">
              <a:off x="7164388" y="57975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703" name="Group 2"/>
            <p:cNvGrpSpPr>
              <a:grpSpLocks/>
            </p:cNvGrpSpPr>
            <p:nvPr/>
          </p:nvGrpSpPr>
          <p:grpSpPr bwMode="auto">
            <a:xfrm>
              <a:off x="5607050" y="3182938"/>
              <a:ext cx="317500" cy="246062"/>
              <a:chOff x="5581650" y="3128963"/>
              <a:chExt cx="423863" cy="320675"/>
            </a:xfrm>
          </p:grpSpPr>
          <p:pic>
            <p:nvPicPr>
              <p:cNvPr id="26037" name="Picture 1054" descr="laptop_keyboard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5581650" y="3290888"/>
                <a:ext cx="363538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038" name="Freeform 1055"/>
              <p:cNvSpPr>
                <a:spLocks/>
              </p:cNvSpPr>
              <p:nvPr/>
            </p:nvSpPr>
            <p:spPr bwMode="auto">
              <a:xfrm>
                <a:off x="5702300" y="3135313"/>
                <a:ext cx="292100" cy="207962"/>
              </a:xfrm>
              <a:custGeom>
                <a:avLst/>
                <a:gdLst>
                  <a:gd name="T0" fmla="*/ 2147483647 w 2982"/>
                  <a:gd name="T1" fmla="*/ 0 h 2442"/>
                  <a:gd name="T2" fmla="*/ 0 w 2982"/>
                  <a:gd name="T3" fmla="*/ 2147483647 h 2442"/>
                  <a:gd name="T4" fmla="*/ 2147483647 w 2982"/>
                  <a:gd name="T5" fmla="*/ 2147483647 h 2442"/>
                  <a:gd name="T6" fmla="*/ 2147483647 w 2982"/>
                  <a:gd name="T7" fmla="*/ 2147483647 h 2442"/>
                  <a:gd name="T8" fmla="*/ 2147483647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6039" name="Picture 1056" descr="screen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6588" y="3140075"/>
                <a:ext cx="266700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040" name="Freeform 1057"/>
              <p:cNvSpPr>
                <a:spLocks/>
              </p:cNvSpPr>
              <p:nvPr/>
            </p:nvSpPr>
            <p:spPr bwMode="auto">
              <a:xfrm>
                <a:off x="5756275" y="3128963"/>
                <a:ext cx="247650" cy="39687"/>
              </a:xfrm>
              <a:custGeom>
                <a:avLst/>
                <a:gdLst>
                  <a:gd name="T0" fmla="*/ 2147483647 w 2528"/>
                  <a:gd name="T1" fmla="*/ 0 h 455"/>
                  <a:gd name="T2" fmla="*/ 2147483647 w 2528"/>
                  <a:gd name="T3" fmla="*/ 2147483647 h 455"/>
                  <a:gd name="T4" fmla="*/ 2147483647 w 2528"/>
                  <a:gd name="T5" fmla="*/ 2147483647 h 455"/>
                  <a:gd name="T6" fmla="*/ 0 w 2528"/>
                  <a:gd name="T7" fmla="*/ 2147483647 h 455"/>
                  <a:gd name="T8" fmla="*/ 2147483647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1" name="Freeform 1058"/>
              <p:cNvSpPr>
                <a:spLocks/>
              </p:cNvSpPr>
              <p:nvPr/>
            </p:nvSpPr>
            <p:spPr bwMode="auto">
              <a:xfrm>
                <a:off x="5700713" y="3128963"/>
                <a:ext cx="68262" cy="161925"/>
              </a:xfrm>
              <a:custGeom>
                <a:avLst/>
                <a:gdLst>
                  <a:gd name="T0" fmla="*/ 2147483647 w 702"/>
                  <a:gd name="T1" fmla="*/ 0 h 1893"/>
                  <a:gd name="T2" fmla="*/ 0 w 702"/>
                  <a:gd name="T3" fmla="*/ 2147483647 h 1893"/>
                  <a:gd name="T4" fmla="*/ 2147483647 w 702"/>
                  <a:gd name="T5" fmla="*/ 2147483647 h 1893"/>
                  <a:gd name="T6" fmla="*/ 2147483647 w 702"/>
                  <a:gd name="T7" fmla="*/ 2147483647 h 1893"/>
                  <a:gd name="T8" fmla="*/ 2147483647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2" name="Freeform 1059"/>
              <p:cNvSpPr>
                <a:spLocks/>
              </p:cNvSpPr>
              <p:nvPr/>
            </p:nvSpPr>
            <p:spPr bwMode="auto">
              <a:xfrm>
                <a:off x="5927725" y="3157538"/>
                <a:ext cx="74613" cy="185737"/>
              </a:xfrm>
              <a:custGeom>
                <a:avLst/>
                <a:gdLst>
                  <a:gd name="T0" fmla="*/ 2147483647 w 756"/>
                  <a:gd name="T1" fmla="*/ 0 h 2184"/>
                  <a:gd name="T2" fmla="*/ 2147483647 w 756"/>
                  <a:gd name="T3" fmla="*/ 2147483647 h 2184"/>
                  <a:gd name="T4" fmla="*/ 0 w 756"/>
                  <a:gd name="T5" fmla="*/ 2147483647 h 2184"/>
                  <a:gd name="T6" fmla="*/ 2147483647 w 756"/>
                  <a:gd name="T7" fmla="*/ 2147483647 h 2184"/>
                  <a:gd name="T8" fmla="*/ 214748364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3" name="Freeform 1060"/>
              <p:cNvSpPr>
                <a:spLocks/>
              </p:cNvSpPr>
              <p:nvPr/>
            </p:nvSpPr>
            <p:spPr bwMode="auto">
              <a:xfrm>
                <a:off x="5699125" y="3281363"/>
                <a:ext cx="271463" cy="63500"/>
              </a:xfrm>
              <a:custGeom>
                <a:avLst/>
                <a:gdLst>
                  <a:gd name="T0" fmla="*/ 2147483647 w 2773"/>
                  <a:gd name="T1" fmla="*/ 0 h 738"/>
                  <a:gd name="T2" fmla="*/ 0 w 2773"/>
                  <a:gd name="T3" fmla="*/ 2147483647 h 738"/>
                  <a:gd name="T4" fmla="*/ 2147483647 w 2773"/>
                  <a:gd name="T5" fmla="*/ 2147483647 h 738"/>
                  <a:gd name="T6" fmla="*/ 2147483647 w 2773"/>
                  <a:gd name="T7" fmla="*/ 2147483647 h 738"/>
                  <a:gd name="T8" fmla="*/ 2147483647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4" name="Freeform 1061"/>
              <p:cNvSpPr>
                <a:spLocks/>
              </p:cNvSpPr>
              <p:nvPr/>
            </p:nvSpPr>
            <p:spPr bwMode="auto">
              <a:xfrm>
                <a:off x="5935663" y="3159125"/>
                <a:ext cx="69850" cy="187325"/>
              </a:xfrm>
              <a:custGeom>
                <a:avLst/>
                <a:gdLst>
                  <a:gd name="T0" fmla="*/ 2147483647 w 637"/>
                  <a:gd name="T1" fmla="*/ 0 h 1659"/>
                  <a:gd name="T2" fmla="*/ 2147483647 w 637"/>
                  <a:gd name="T3" fmla="*/ 0 h 1659"/>
                  <a:gd name="T4" fmla="*/ 2147483647 w 637"/>
                  <a:gd name="T5" fmla="*/ 2147483647 h 1659"/>
                  <a:gd name="T6" fmla="*/ 0 w 637"/>
                  <a:gd name="T7" fmla="*/ 2147483647 h 1659"/>
                  <a:gd name="T8" fmla="*/ 2147483647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5" name="Freeform 1062"/>
              <p:cNvSpPr>
                <a:spLocks/>
              </p:cNvSpPr>
              <p:nvPr/>
            </p:nvSpPr>
            <p:spPr bwMode="auto">
              <a:xfrm>
                <a:off x="5699125" y="3290888"/>
                <a:ext cx="242888" cy="61912"/>
              </a:xfrm>
              <a:custGeom>
                <a:avLst/>
                <a:gdLst>
                  <a:gd name="T0" fmla="*/ 0 w 2216"/>
                  <a:gd name="T1" fmla="*/ 0 h 550"/>
                  <a:gd name="T2" fmla="*/ 2147483647 w 2216"/>
                  <a:gd name="T3" fmla="*/ 2147483647 h 550"/>
                  <a:gd name="T4" fmla="*/ 2147483647 w 2216"/>
                  <a:gd name="T5" fmla="*/ 2147483647 h 550"/>
                  <a:gd name="T6" fmla="*/ 2147483647 w 2216"/>
                  <a:gd name="T7" fmla="*/ 2147483647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046" name="Group 1063"/>
              <p:cNvGrpSpPr>
                <a:grpSpLocks/>
              </p:cNvGrpSpPr>
              <p:nvPr/>
            </p:nvGrpSpPr>
            <p:grpSpPr bwMode="auto">
              <a:xfrm>
                <a:off x="5695950" y="3355975"/>
                <a:ext cx="80963" cy="38100"/>
                <a:chOff x="1740" y="2642"/>
                <a:chExt cx="752" cy="327"/>
              </a:xfrm>
            </p:grpSpPr>
            <p:sp>
              <p:nvSpPr>
                <p:cNvPr id="26053" name="Freeform 106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54" name="Freeform 106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55" name="Freeform 106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56" name="Freeform 106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57" name="Freeform 106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58" name="Freeform 106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047" name="Freeform 1070"/>
              <p:cNvSpPr>
                <a:spLocks/>
              </p:cNvSpPr>
              <p:nvPr/>
            </p:nvSpPr>
            <p:spPr bwMode="auto">
              <a:xfrm>
                <a:off x="5835650" y="3362325"/>
                <a:ext cx="100013" cy="80963"/>
              </a:xfrm>
              <a:custGeom>
                <a:avLst/>
                <a:gdLst>
                  <a:gd name="T0" fmla="*/ 2147483647 w 990"/>
                  <a:gd name="T1" fmla="*/ 2147483647 h 792"/>
                  <a:gd name="T2" fmla="*/ 2147483647 w 990"/>
                  <a:gd name="T3" fmla="*/ 0 h 792"/>
                  <a:gd name="T4" fmla="*/ 2147483647 w 990"/>
                  <a:gd name="T5" fmla="*/ 2147483647 h 792"/>
                  <a:gd name="T6" fmla="*/ 0 w 990"/>
                  <a:gd name="T7" fmla="*/ 2147483647 h 792"/>
                  <a:gd name="T8" fmla="*/ 2147483647 w 990"/>
                  <a:gd name="T9" fmla="*/ 214748364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8" name="Freeform 1071"/>
              <p:cNvSpPr>
                <a:spLocks/>
              </p:cNvSpPr>
              <p:nvPr/>
            </p:nvSpPr>
            <p:spPr bwMode="auto">
              <a:xfrm>
                <a:off x="5583238" y="3368675"/>
                <a:ext cx="254000" cy="73025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9" name="Freeform 1072"/>
              <p:cNvSpPr>
                <a:spLocks/>
              </p:cNvSpPr>
              <p:nvPr/>
            </p:nvSpPr>
            <p:spPr bwMode="auto">
              <a:xfrm>
                <a:off x="5583238" y="3354388"/>
                <a:ext cx="1587" cy="15875"/>
              </a:xfrm>
              <a:custGeom>
                <a:avLst/>
                <a:gdLst>
                  <a:gd name="T0" fmla="*/ 2147483647 w 26"/>
                  <a:gd name="T1" fmla="*/ 2147483647 h 147"/>
                  <a:gd name="T2" fmla="*/ 2147483647 w 26"/>
                  <a:gd name="T3" fmla="*/ 2147483647 h 147"/>
                  <a:gd name="T4" fmla="*/ 0 w 26"/>
                  <a:gd name="T5" fmla="*/ 2147483647 h 147"/>
                  <a:gd name="T6" fmla="*/ 2147483647 w 26"/>
                  <a:gd name="T7" fmla="*/ 0 h 147"/>
                  <a:gd name="T8" fmla="*/ 2147483647 w 26"/>
                  <a:gd name="T9" fmla="*/ 2147483647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50" name="Freeform 1073"/>
              <p:cNvSpPr>
                <a:spLocks/>
              </p:cNvSpPr>
              <p:nvPr/>
            </p:nvSpPr>
            <p:spPr bwMode="auto">
              <a:xfrm>
                <a:off x="5583238" y="3294063"/>
                <a:ext cx="117475" cy="61912"/>
              </a:xfrm>
              <a:custGeom>
                <a:avLst/>
                <a:gdLst>
                  <a:gd name="T0" fmla="*/ 2147483647 w 1176"/>
                  <a:gd name="T1" fmla="*/ 0 h 606"/>
                  <a:gd name="T2" fmla="*/ 0 w 1176"/>
                  <a:gd name="T3" fmla="*/ 2147483647 h 606"/>
                  <a:gd name="T4" fmla="*/ 2147483647 w 1176"/>
                  <a:gd name="T5" fmla="*/ 2147483647 h 606"/>
                  <a:gd name="T6" fmla="*/ 2147483647 w 1176"/>
                  <a:gd name="T7" fmla="*/ 2147483647 h 606"/>
                  <a:gd name="T8" fmla="*/ 2147483647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51" name="Freeform 1074"/>
              <p:cNvSpPr>
                <a:spLocks/>
              </p:cNvSpPr>
              <p:nvPr/>
            </p:nvSpPr>
            <p:spPr bwMode="auto">
              <a:xfrm>
                <a:off x="5591175" y="3357563"/>
                <a:ext cx="241300" cy="71437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52" name="Freeform 1075"/>
              <p:cNvSpPr>
                <a:spLocks/>
              </p:cNvSpPr>
              <p:nvPr/>
            </p:nvSpPr>
            <p:spPr bwMode="auto">
              <a:xfrm flipV="1">
                <a:off x="5830888" y="3352800"/>
                <a:ext cx="98425" cy="74613"/>
              </a:xfrm>
              <a:custGeom>
                <a:avLst/>
                <a:gdLst>
                  <a:gd name="T0" fmla="*/ 2147483647 w 2532"/>
                  <a:gd name="T1" fmla="*/ 0 h 723"/>
                  <a:gd name="T2" fmla="*/ 2147483647 w 2532"/>
                  <a:gd name="T3" fmla="*/ 0 h 723"/>
                  <a:gd name="T4" fmla="*/ 2147483647 w 2532"/>
                  <a:gd name="T5" fmla="*/ 2147483647 h 723"/>
                  <a:gd name="T6" fmla="*/ 2147483647 w 2532"/>
                  <a:gd name="T7" fmla="*/ 2147483647 h 723"/>
                  <a:gd name="T8" fmla="*/ 0 w 2532"/>
                  <a:gd name="T9" fmla="*/ 2147483647 h 723"/>
                  <a:gd name="T10" fmla="*/ 2147483647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5704" name="Picture 10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56325" y="3300413"/>
              <a:ext cx="3429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5" name="Freeform 1078"/>
            <p:cNvSpPr>
              <a:spLocks/>
            </p:cNvSpPr>
            <p:nvPr/>
          </p:nvSpPr>
          <p:spPr bwMode="auto">
            <a:xfrm flipH="1">
              <a:off x="6302568" y="3332533"/>
              <a:ext cx="161685" cy="153507"/>
            </a:xfrm>
            <a:custGeom>
              <a:avLst/>
              <a:gdLst>
                <a:gd name="T0" fmla="*/ 0 w 356"/>
                <a:gd name="T1" fmla="*/ 0 h 368"/>
                <a:gd name="T2" fmla="*/ 136251 w 356"/>
                <a:gd name="T3" fmla="*/ 5840 h 368"/>
                <a:gd name="T4" fmla="*/ 161685 w 356"/>
                <a:gd name="T5" fmla="*/ 122639 h 368"/>
                <a:gd name="T6" fmla="*/ 35425 w 356"/>
                <a:gd name="T7" fmla="*/ 15350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25706" name="Picture 1081" descr="laptop_keyboar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7329488" y="5672138"/>
              <a:ext cx="388937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7" name="Freeform 1082"/>
            <p:cNvSpPr>
              <a:spLocks/>
            </p:cNvSpPr>
            <p:nvPr/>
          </p:nvSpPr>
          <p:spPr bwMode="auto">
            <a:xfrm>
              <a:off x="7458075" y="5516563"/>
              <a:ext cx="312738" cy="207962"/>
            </a:xfrm>
            <a:custGeom>
              <a:avLst/>
              <a:gdLst>
                <a:gd name="T0" fmla="*/ 2147483647 w 2982"/>
                <a:gd name="T1" fmla="*/ 0 h 2442"/>
                <a:gd name="T2" fmla="*/ 0 w 2982"/>
                <a:gd name="T3" fmla="*/ 2147483647 h 2442"/>
                <a:gd name="T4" fmla="*/ 2147483647 w 2982"/>
                <a:gd name="T5" fmla="*/ 2147483647 h 2442"/>
                <a:gd name="T6" fmla="*/ 2147483647 w 2982"/>
                <a:gd name="T7" fmla="*/ 2147483647 h 2442"/>
                <a:gd name="T8" fmla="*/ 2147483647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5708" name="Picture 1083" descr="scree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950" y="5521325"/>
              <a:ext cx="284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9" name="Freeform 1084"/>
            <p:cNvSpPr>
              <a:spLocks/>
            </p:cNvSpPr>
            <p:nvPr/>
          </p:nvSpPr>
          <p:spPr bwMode="auto">
            <a:xfrm>
              <a:off x="7515225" y="5510213"/>
              <a:ext cx="265113" cy="39687"/>
            </a:xfrm>
            <a:custGeom>
              <a:avLst/>
              <a:gdLst>
                <a:gd name="T0" fmla="*/ 2147483647 w 2528"/>
                <a:gd name="T1" fmla="*/ 0 h 455"/>
                <a:gd name="T2" fmla="*/ 2147483647 w 2528"/>
                <a:gd name="T3" fmla="*/ 2147483647 h 455"/>
                <a:gd name="T4" fmla="*/ 2147483647 w 2528"/>
                <a:gd name="T5" fmla="*/ 2147483647 h 455"/>
                <a:gd name="T6" fmla="*/ 0 w 2528"/>
                <a:gd name="T7" fmla="*/ 2147483647 h 455"/>
                <a:gd name="T8" fmla="*/ 2147483647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0" name="Freeform 1085"/>
            <p:cNvSpPr>
              <a:spLocks/>
            </p:cNvSpPr>
            <p:nvPr/>
          </p:nvSpPr>
          <p:spPr bwMode="auto">
            <a:xfrm>
              <a:off x="7456488" y="5510213"/>
              <a:ext cx="73025" cy="161925"/>
            </a:xfrm>
            <a:custGeom>
              <a:avLst/>
              <a:gdLst>
                <a:gd name="T0" fmla="*/ 2147483647 w 702"/>
                <a:gd name="T1" fmla="*/ 0 h 1893"/>
                <a:gd name="T2" fmla="*/ 0 w 702"/>
                <a:gd name="T3" fmla="*/ 2147483647 h 1893"/>
                <a:gd name="T4" fmla="*/ 2147483647 w 702"/>
                <a:gd name="T5" fmla="*/ 2147483647 h 1893"/>
                <a:gd name="T6" fmla="*/ 2147483647 w 702"/>
                <a:gd name="T7" fmla="*/ 2147483647 h 1893"/>
                <a:gd name="T8" fmla="*/ 2147483647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1" name="Freeform 1086"/>
            <p:cNvSpPr>
              <a:spLocks/>
            </p:cNvSpPr>
            <p:nvPr/>
          </p:nvSpPr>
          <p:spPr bwMode="auto">
            <a:xfrm>
              <a:off x="7699375" y="5538788"/>
              <a:ext cx="79375" cy="185737"/>
            </a:xfrm>
            <a:custGeom>
              <a:avLst/>
              <a:gdLst>
                <a:gd name="T0" fmla="*/ 2147483647 w 756"/>
                <a:gd name="T1" fmla="*/ 0 h 2184"/>
                <a:gd name="T2" fmla="*/ 2147483647 w 756"/>
                <a:gd name="T3" fmla="*/ 2147483647 h 2184"/>
                <a:gd name="T4" fmla="*/ 0 w 756"/>
                <a:gd name="T5" fmla="*/ 2147483647 h 2184"/>
                <a:gd name="T6" fmla="*/ 2147483647 w 756"/>
                <a:gd name="T7" fmla="*/ 2147483647 h 2184"/>
                <a:gd name="T8" fmla="*/ 2147483647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Freeform 1087"/>
            <p:cNvSpPr>
              <a:spLocks/>
            </p:cNvSpPr>
            <p:nvPr/>
          </p:nvSpPr>
          <p:spPr bwMode="auto">
            <a:xfrm>
              <a:off x="7454900" y="5662613"/>
              <a:ext cx="290513" cy="63500"/>
            </a:xfrm>
            <a:custGeom>
              <a:avLst/>
              <a:gdLst>
                <a:gd name="T0" fmla="*/ 2147483647 w 2773"/>
                <a:gd name="T1" fmla="*/ 0 h 738"/>
                <a:gd name="T2" fmla="*/ 0 w 2773"/>
                <a:gd name="T3" fmla="*/ 2147483647 h 738"/>
                <a:gd name="T4" fmla="*/ 2147483647 w 2773"/>
                <a:gd name="T5" fmla="*/ 2147483647 h 738"/>
                <a:gd name="T6" fmla="*/ 2147483647 w 2773"/>
                <a:gd name="T7" fmla="*/ 2147483647 h 738"/>
                <a:gd name="T8" fmla="*/ 2147483647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Freeform 1088"/>
            <p:cNvSpPr>
              <a:spLocks/>
            </p:cNvSpPr>
            <p:nvPr/>
          </p:nvSpPr>
          <p:spPr bwMode="auto">
            <a:xfrm>
              <a:off x="7707313" y="5540375"/>
              <a:ext cx="74612" cy="187325"/>
            </a:xfrm>
            <a:custGeom>
              <a:avLst/>
              <a:gdLst>
                <a:gd name="T0" fmla="*/ 2147483647 w 637"/>
                <a:gd name="T1" fmla="*/ 0 h 1659"/>
                <a:gd name="T2" fmla="*/ 2147483647 w 637"/>
                <a:gd name="T3" fmla="*/ 0 h 1659"/>
                <a:gd name="T4" fmla="*/ 2147483647 w 637"/>
                <a:gd name="T5" fmla="*/ 2147483647 h 1659"/>
                <a:gd name="T6" fmla="*/ 0 w 637"/>
                <a:gd name="T7" fmla="*/ 2147483647 h 1659"/>
                <a:gd name="T8" fmla="*/ 2147483647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Freeform 1089"/>
            <p:cNvSpPr>
              <a:spLocks/>
            </p:cNvSpPr>
            <p:nvPr/>
          </p:nvSpPr>
          <p:spPr bwMode="auto">
            <a:xfrm>
              <a:off x="7454900" y="5672138"/>
              <a:ext cx="258763" cy="61912"/>
            </a:xfrm>
            <a:custGeom>
              <a:avLst/>
              <a:gdLst>
                <a:gd name="T0" fmla="*/ 0 w 2216"/>
                <a:gd name="T1" fmla="*/ 0 h 550"/>
                <a:gd name="T2" fmla="*/ 2147483647 w 2216"/>
                <a:gd name="T3" fmla="*/ 2147483647 h 550"/>
                <a:gd name="T4" fmla="*/ 2147483647 w 2216"/>
                <a:gd name="T5" fmla="*/ 2147483647 h 550"/>
                <a:gd name="T6" fmla="*/ 2147483647 w 2216"/>
                <a:gd name="T7" fmla="*/ 2147483647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715" name="Group 1090"/>
            <p:cNvGrpSpPr>
              <a:grpSpLocks/>
            </p:cNvGrpSpPr>
            <p:nvPr/>
          </p:nvGrpSpPr>
          <p:grpSpPr bwMode="auto">
            <a:xfrm>
              <a:off x="7451725" y="5737225"/>
              <a:ext cx="87313" cy="38100"/>
              <a:chOff x="1740" y="2642"/>
              <a:chExt cx="752" cy="327"/>
            </a:xfrm>
          </p:grpSpPr>
          <p:sp>
            <p:nvSpPr>
              <p:cNvPr id="26031" name="Freeform 109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2" name="Freeform 109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3" name="Freeform 109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4" name="Freeform 109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5" name="Freeform 109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6" name="Freeform 109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16" name="Freeform 1097"/>
            <p:cNvSpPr>
              <a:spLocks/>
            </p:cNvSpPr>
            <p:nvPr/>
          </p:nvSpPr>
          <p:spPr bwMode="auto">
            <a:xfrm>
              <a:off x="7600950" y="5743575"/>
              <a:ext cx="106363" cy="80963"/>
            </a:xfrm>
            <a:custGeom>
              <a:avLst/>
              <a:gdLst>
                <a:gd name="T0" fmla="*/ 2147483647 w 990"/>
                <a:gd name="T1" fmla="*/ 2147483647 h 792"/>
                <a:gd name="T2" fmla="*/ 2147483647 w 990"/>
                <a:gd name="T3" fmla="*/ 0 h 792"/>
                <a:gd name="T4" fmla="*/ 2147483647 w 990"/>
                <a:gd name="T5" fmla="*/ 2147483647 h 792"/>
                <a:gd name="T6" fmla="*/ 0 w 990"/>
                <a:gd name="T7" fmla="*/ 2147483647 h 792"/>
                <a:gd name="T8" fmla="*/ 2147483647 w 990"/>
                <a:gd name="T9" fmla="*/ 2147483647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Freeform 1098"/>
            <p:cNvSpPr>
              <a:spLocks/>
            </p:cNvSpPr>
            <p:nvPr/>
          </p:nvSpPr>
          <p:spPr bwMode="auto">
            <a:xfrm>
              <a:off x="7329488" y="5749925"/>
              <a:ext cx="271462" cy="73025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Freeform 1099"/>
            <p:cNvSpPr>
              <a:spLocks/>
            </p:cNvSpPr>
            <p:nvPr/>
          </p:nvSpPr>
          <p:spPr bwMode="auto">
            <a:xfrm>
              <a:off x="7331075" y="5735638"/>
              <a:ext cx="1588" cy="15875"/>
            </a:xfrm>
            <a:custGeom>
              <a:avLst/>
              <a:gdLst>
                <a:gd name="T0" fmla="*/ 2147483647 w 26"/>
                <a:gd name="T1" fmla="*/ 2147483647 h 147"/>
                <a:gd name="T2" fmla="*/ 2147483647 w 26"/>
                <a:gd name="T3" fmla="*/ 2147483647 h 147"/>
                <a:gd name="T4" fmla="*/ 0 w 26"/>
                <a:gd name="T5" fmla="*/ 2147483647 h 147"/>
                <a:gd name="T6" fmla="*/ 2147483647 w 26"/>
                <a:gd name="T7" fmla="*/ 0 h 147"/>
                <a:gd name="T8" fmla="*/ 2147483647 w 26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Freeform 1100"/>
            <p:cNvSpPr>
              <a:spLocks/>
            </p:cNvSpPr>
            <p:nvPr/>
          </p:nvSpPr>
          <p:spPr bwMode="auto">
            <a:xfrm>
              <a:off x="7331075" y="5675313"/>
              <a:ext cx="125413" cy="61912"/>
            </a:xfrm>
            <a:custGeom>
              <a:avLst/>
              <a:gdLst>
                <a:gd name="T0" fmla="*/ 2147483647 w 1176"/>
                <a:gd name="T1" fmla="*/ 0 h 606"/>
                <a:gd name="T2" fmla="*/ 0 w 1176"/>
                <a:gd name="T3" fmla="*/ 2147483647 h 606"/>
                <a:gd name="T4" fmla="*/ 2147483647 w 1176"/>
                <a:gd name="T5" fmla="*/ 2147483647 h 606"/>
                <a:gd name="T6" fmla="*/ 2147483647 w 1176"/>
                <a:gd name="T7" fmla="*/ 2147483647 h 606"/>
                <a:gd name="T8" fmla="*/ 2147483647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Freeform 1101"/>
            <p:cNvSpPr>
              <a:spLocks/>
            </p:cNvSpPr>
            <p:nvPr/>
          </p:nvSpPr>
          <p:spPr bwMode="auto">
            <a:xfrm>
              <a:off x="7339013" y="5738813"/>
              <a:ext cx="257175" cy="71437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Freeform 1102"/>
            <p:cNvSpPr>
              <a:spLocks/>
            </p:cNvSpPr>
            <p:nvPr/>
          </p:nvSpPr>
          <p:spPr bwMode="auto">
            <a:xfrm flipV="1">
              <a:off x="7596188" y="5734050"/>
              <a:ext cx="104775" cy="74613"/>
            </a:xfrm>
            <a:custGeom>
              <a:avLst/>
              <a:gdLst>
                <a:gd name="T0" fmla="*/ 2147483647 w 2532"/>
                <a:gd name="T1" fmla="*/ 0 h 723"/>
                <a:gd name="T2" fmla="*/ 2147483647 w 2532"/>
                <a:gd name="T3" fmla="*/ 0 h 723"/>
                <a:gd name="T4" fmla="*/ 2147483647 w 2532"/>
                <a:gd name="T5" fmla="*/ 2147483647 h 723"/>
                <a:gd name="T6" fmla="*/ 2147483647 w 2532"/>
                <a:gd name="T7" fmla="*/ 2147483647 h 723"/>
                <a:gd name="T8" fmla="*/ 0 w 2532"/>
                <a:gd name="T9" fmla="*/ 2147483647 h 723"/>
                <a:gd name="T10" fmla="*/ 2147483647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722" name="Group 1103"/>
            <p:cNvGrpSpPr>
              <a:grpSpLocks/>
            </p:cNvGrpSpPr>
            <p:nvPr/>
          </p:nvGrpSpPr>
          <p:grpSpPr bwMode="auto">
            <a:xfrm>
              <a:off x="6351588" y="2493963"/>
              <a:ext cx="390525" cy="169862"/>
              <a:chOff x="4650" y="1129"/>
              <a:chExt cx="246" cy="95"/>
            </a:xfrm>
          </p:grpSpPr>
          <p:sp>
            <p:nvSpPr>
              <p:cNvPr id="26023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24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25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026" name="Group 1107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6029" name="Freeform 1108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30" name="Freeform 1109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027" name="Line 1110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28" name="Line 1111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23" name="Group 1112"/>
            <p:cNvGrpSpPr>
              <a:grpSpLocks/>
            </p:cNvGrpSpPr>
            <p:nvPr/>
          </p:nvGrpSpPr>
          <p:grpSpPr bwMode="auto">
            <a:xfrm>
              <a:off x="6051550" y="3641725"/>
              <a:ext cx="390525" cy="169863"/>
              <a:chOff x="4650" y="1129"/>
              <a:chExt cx="246" cy="95"/>
            </a:xfrm>
          </p:grpSpPr>
          <p:sp>
            <p:nvSpPr>
              <p:cNvPr id="26015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16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17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018" name="Group 11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6021" name="Freeform 11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22" name="Freeform 11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019" name="Line 11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20" name="Line 11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24" name="Group 1121"/>
            <p:cNvGrpSpPr>
              <a:grpSpLocks/>
            </p:cNvGrpSpPr>
            <p:nvPr/>
          </p:nvGrpSpPr>
          <p:grpSpPr bwMode="auto">
            <a:xfrm>
              <a:off x="6248400" y="4852988"/>
              <a:ext cx="617538" cy="247650"/>
              <a:chOff x="2356" y="1300"/>
              <a:chExt cx="555" cy="194"/>
            </a:xfrm>
          </p:grpSpPr>
          <p:sp>
            <p:nvSpPr>
              <p:cNvPr id="26007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08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09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010" name="Group 1125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6013" name="Freeform 11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14" name="Freeform 11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011" name="Line 1128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12" name="Line 1129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25" name="Group 1130"/>
            <p:cNvGrpSpPr>
              <a:grpSpLocks/>
            </p:cNvGrpSpPr>
            <p:nvPr/>
          </p:nvGrpSpPr>
          <p:grpSpPr bwMode="auto">
            <a:xfrm>
              <a:off x="6969125" y="4510088"/>
              <a:ext cx="617538" cy="247650"/>
              <a:chOff x="2356" y="1300"/>
              <a:chExt cx="555" cy="194"/>
            </a:xfrm>
          </p:grpSpPr>
          <p:sp>
            <p:nvSpPr>
              <p:cNvPr id="25999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00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6001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6002" name="Group 1134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6005" name="Freeform 1135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06" name="Freeform 1136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003" name="Line 1137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04" name="Line 1138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26" name="Group 1139"/>
            <p:cNvGrpSpPr>
              <a:grpSpLocks/>
            </p:cNvGrpSpPr>
            <p:nvPr/>
          </p:nvGrpSpPr>
          <p:grpSpPr bwMode="auto">
            <a:xfrm>
              <a:off x="7585075" y="4811713"/>
              <a:ext cx="617538" cy="247650"/>
              <a:chOff x="2356" y="1300"/>
              <a:chExt cx="555" cy="194"/>
            </a:xfrm>
          </p:grpSpPr>
          <p:sp>
            <p:nvSpPr>
              <p:cNvPr id="25991" name="Oval 407"/>
              <p:cNvSpPr>
                <a:spLocks noChangeArrowheads="1"/>
              </p:cNvSpPr>
              <p:nvPr/>
            </p:nvSpPr>
            <p:spPr bwMode="auto">
              <a:xfrm>
                <a:off x="2357" y="1385"/>
                <a:ext cx="551" cy="10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992" name="Rectangle 410"/>
              <p:cNvSpPr>
                <a:spLocks noChangeArrowheads="1"/>
              </p:cNvSpPr>
              <p:nvPr/>
            </p:nvSpPr>
            <p:spPr bwMode="auto">
              <a:xfrm>
                <a:off x="2357" y="1374"/>
                <a:ext cx="554" cy="66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993" name="Oval 411"/>
              <p:cNvSpPr>
                <a:spLocks noChangeArrowheads="1"/>
              </p:cNvSpPr>
              <p:nvPr/>
            </p:nvSpPr>
            <p:spPr bwMode="auto">
              <a:xfrm>
                <a:off x="2356" y="1300"/>
                <a:ext cx="551" cy="12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994" name="Group 1143"/>
              <p:cNvGrpSpPr>
                <a:grpSpLocks/>
              </p:cNvGrpSpPr>
              <p:nvPr/>
            </p:nvGrpSpPr>
            <p:grpSpPr bwMode="auto">
              <a:xfrm>
                <a:off x="2468" y="1332"/>
                <a:ext cx="310" cy="60"/>
                <a:chOff x="2468" y="1332"/>
                <a:chExt cx="310" cy="60"/>
              </a:xfrm>
            </p:grpSpPr>
            <p:sp>
              <p:nvSpPr>
                <p:cNvPr id="25997" name="Freeform 114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98" name="Freeform 114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995" name="Line 1146"/>
              <p:cNvSpPr>
                <a:spLocks noChangeShapeType="1"/>
              </p:cNvSpPr>
              <p:nvPr/>
            </p:nvSpPr>
            <p:spPr bwMode="auto">
              <a:xfrm>
                <a:off x="2357" y="1361"/>
                <a:ext cx="0" cy="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96" name="Line 1147"/>
              <p:cNvSpPr>
                <a:spLocks noChangeShapeType="1"/>
              </p:cNvSpPr>
              <p:nvPr/>
            </p:nvSpPr>
            <p:spPr bwMode="auto">
              <a:xfrm>
                <a:off x="2907" y="1363"/>
                <a:ext cx="0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27" name="Group 3"/>
            <p:cNvGrpSpPr>
              <a:grpSpLocks/>
            </p:cNvGrpSpPr>
            <p:nvPr/>
          </p:nvGrpSpPr>
          <p:grpSpPr bwMode="auto">
            <a:xfrm>
              <a:off x="5964238" y="3135313"/>
              <a:ext cx="314325" cy="334962"/>
              <a:chOff x="5974579" y="3105349"/>
              <a:chExt cx="347997" cy="396620"/>
            </a:xfrm>
          </p:grpSpPr>
          <p:pic>
            <p:nvPicPr>
              <p:cNvPr id="25989" name="Picture 555" descr="fridge2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4343" y="3164942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990" name="Picture 1115" descr="antenna_stylized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4579" y="3105349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728" name="Picture 603" descr="car_icon_smal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13" y="1744663"/>
              <a:ext cx="849312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29" name="Picture 814" descr="light2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07188" y="2019300"/>
              <a:ext cx="92075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0" name="Picture 1017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925" y="1946275"/>
              <a:ext cx="531813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31" name="Picture 1017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538" y="1685925"/>
              <a:ext cx="530225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732" name="Group 347"/>
            <p:cNvGrpSpPr>
              <a:grpSpLocks/>
            </p:cNvGrpSpPr>
            <p:nvPr/>
          </p:nvGrpSpPr>
          <p:grpSpPr bwMode="auto">
            <a:xfrm>
              <a:off x="6220922" y="4838544"/>
              <a:ext cx="660165" cy="269566"/>
              <a:chOff x="1871277" y="1576300"/>
              <a:chExt cx="1128371" cy="437861"/>
            </a:xfrm>
          </p:grpSpPr>
          <p:sp>
            <p:nvSpPr>
              <p:cNvPr id="1354" name="Oval 1353"/>
              <p:cNvSpPr/>
              <p:nvPr/>
            </p:nvSpPr>
            <p:spPr bwMode="auto">
              <a:xfrm flipV="1">
                <a:off x="1874829" y="1695169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55" name="Rectangle 1354"/>
              <p:cNvSpPr/>
              <p:nvPr/>
            </p:nvSpPr>
            <p:spPr bwMode="auto">
              <a:xfrm>
                <a:off x="1872116" y="1739006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6" name="Oval 1355"/>
              <p:cNvSpPr/>
              <p:nvPr/>
            </p:nvSpPr>
            <p:spPr bwMode="auto">
              <a:xfrm flipV="1">
                <a:off x="1872116" y="1576553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57" name="Freeform 1356"/>
              <p:cNvSpPr/>
              <p:nvPr/>
            </p:nvSpPr>
            <p:spPr bwMode="auto">
              <a:xfrm>
                <a:off x="2159736" y="1674540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8" name="Freeform 1357"/>
              <p:cNvSpPr/>
              <p:nvPr/>
            </p:nvSpPr>
            <p:spPr bwMode="auto">
              <a:xfrm>
                <a:off x="2102754" y="1633283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9" name="Freeform 1358"/>
              <p:cNvSpPr/>
              <p:nvPr/>
            </p:nvSpPr>
            <p:spPr bwMode="auto">
              <a:xfrm>
                <a:off x="2536897" y="1728692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60" name="Freeform 1359"/>
              <p:cNvSpPr/>
              <p:nvPr/>
            </p:nvSpPr>
            <p:spPr bwMode="auto">
              <a:xfrm>
                <a:off x="2091900" y="1731270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61" name="Straight Connector 1360"/>
              <p:cNvCxnSpPr>
                <a:endCxn id="1356" idx="2"/>
              </p:cNvCxnSpPr>
              <p:nvPr/>
            </p:nvCxnSpPr>
            <p:spPr bwMode="auto">
              <a:xfrm flipH="1" flipV="1">
                <a:off x="1872116" y="1736427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Straight Connector 1361"/>
              <p:cNvCxnSpPr/>
              <p:nvPr/>
            </p:nvCxnSpPr>
            <p:spPr bwMode="auto">
              <a:xfrm flipH="1" flipV="1">
                <a:off x="2998175" y="1736427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3" name="Group 347"/>
            <p:cNvGrpSpPr>
              <a:grpSpLocks/>
            </p:cNvGrpSpPr>
            <p:nvPr/>
          </p:nvGrpSpPr>
          <p:grpSpPr bwMode="auto">
            <a:xfrm>
              <a:off x="6933466" y="4503243"/>
              <a:ext cx="660165" cy="269566"/>
              <a:chOff x="1871277" y="1576300"/>
              <a:chExt cx="1128371" cy="437861"/>
            </a:xfrm>
          </p:grpSpPr>
          <p:sp>
            <p:nvSpPr>
              <p:cNvPr id="1345" name="Oval 1344"/>
              <p:cNvSpPr/>
              <p:nvPr/>
            </p:nvSpPr>
            <p:spPr bwMode="auto">
              <a:xfrm flipV="1">
                <a:off x="1875246" y="1695720"/>
                <a:ext cx="1123346" cy="3171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 bwMode="auto">
              <a:xfrm>
                <a:off x="1872532" y="1739555"/>
                <a:ext cx="1126060" cy="116038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7" name="Oval 1346"/>
              <p:cNvSpPr/>
              <p:nvPr/>
            </p:nvSpPr>
            <p:spPr bwMode="auto">
              <a:xfrm flipV="1">
                <a:off x="1872532" y="1577104"/>
                <a:ext cx="1123346" cy="3171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48" name="Freeform 1347"/>
              <p:cNvSpPr/>
              <p:nvPr/>
            </p:nvSpPr>
            <p:spPr bwMode="auto">
              <a:xfrm>
                <a:off x="2160152" y="1672512"/>
                <a:ext cx="548106" cy="16245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9" name="Freeform 1348"/>
              <p:cNvSpPr/>
              <p:nvPr/>
            </p:nvSpPr>
            <p:spPr bwMode="auto">
              <a:xfrm>
                <a:off x="2103171" y="1633833"/>
                <a:ext cx="662069" cy="110879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0" name="Freeform 1349"/>
              <p:cNvSpPr/>
              <p:nvPr/>
            </p:nvSpPr>
            <p:spPr bwMode="auto">
              <a:xfrm>
                <a:off x="2537314" y="1726663"/>
                <a:ext cx="244206" cy="97987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1" name="Freeform 1350"/>
              <p:cNvSpPr/>
              <p:nvPr/>
            </p:nvSpPr>
            <p:spPr bwMode="auto">
              <a:xfrm>
                <a:off x="2089603" y="1729241"/>
                <a:ext cx="241493" cy="979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52" name="Straight Connector 1351"/>
              <p:cNvCxnSpPr>
                <a:endCxn id="1347" idx="2"/>
              </p:cNvCxnSpPr>
              <p:nvPr/>
            </p:nvCxnSpPr>
            <p:spPr bwMode="auto">
              <a:xfrm flipH="1" flipV="1">
                <a:off x="1872532" y="173697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Straight Connector 1352"/>
              <p:cNvCxnSpPr/>
              <p:nvPr/>
            </p:nvCxnSpPr>
            <p:spPr bwMode="auto">
              <a:xfrm flipH="1" flipV="1">
                <a:off x="2995877" y="1734398"/>
                <a:ext cx="2714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4" name="Group 347"/>
            <p:cNvGrpSpPr>
              <a:grpSpLocks/>
            </p:cNvGrpSpPr>
            <p:nvPr/>
          </p:nvGrpSpPr>
          <p:grpSpPr bwMode="auto">
            <a:xfrm>
              <a:off x="7563920" y="4800505"/>
              <a:ext cx="660165" cy="269566"/>
              <a:chOff x="1871277" y="1576300"/>
              <a:chExt cx="1128371" cy="437861"/>
            </a:xfrm>
          </p:grpSpPr>
          <p:sp>
            <p:nvSpPr>
              <p:cNvPr id="1336" name="Oval 1335"/>
              <p:cNvSpPr/>
              <p:nvPr/>
            </p:nvSpPr>
            <p:spPr bwMode="auto">
              <a:xfrm flipV="1">
                <a:off x="1874875" y="1695070"/>
                <a:ext cx="1126060" cy="31974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 bwMode="auto">
              <a:xfrm>
                <a:off x="1872162" y="1738907"/>
                <a:ext cx="1128773" cy="116036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8" name="Oval 1337"/>
              <p:cNvSpPr/>
              <p:nvPr/>
            </p:nvSpPr>
            <p:spPr bwMode="auto">
              <a:xfrm flipV="1">
                <a:off x="1872162" y="1576454"/>
                <a:ext cx="1126058" cy="31974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9" name="Freeform 1338"/>
              <p:cNvSpPr/>
              <p:nvPr/>
            </p:nvSpPr>
            <p:spPr bwMode="auto">
              <a:xfrm>
                <a:off x="2159782" y="1674441"/>
                <a:ext cx="548106" cy="15987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0" name="Freeform 1339"/>
              <p:cNvSpPr/>
              <p:nvPr/>
            </p:nvSpPr>
            <p:spPr bwMode="auto">
              <a:xfrm>
                <a:off x="2102800" y="1633184"/>
                <a:ext cx="664783" cy="110881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1" name="Freeform 1340"/>
              <p:cNvSpPr/>
              <p:nvPr/>
            </p:nvSpPr>
            <p:spPr bwMode="auto">
              <a:xfrm>
                <a:off x="2536944" y="1728593"/>
                <a:ext cx="244206" cy="9540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42" name="Freeform 1341"/>
              <p:cNvSpPr/>
              <p:nvPr/>
            </p:nvSpPr>
            <p:spPr bwMode="auto">
              <a:xfrm>
                <a:off x="2091947" y="1731171"/>
                <a:ext cx="238779" cy="95409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43" name="Straight Connector 1342"/>
              <p:cNvCxnSpPr>
                <a:endCxn id="1338" idx="2"/>
              </p:cNvCxnSpPr>
              <p:nvPr/>
            </p:nvCxnSpPr>
            <p:spPr bwMode="auto">
              <a:xfrm flipH="1" flipV="1">
                <a:off x="1872162" y="1736328"/>
                <a:ext cx="2713" cy="12377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Straight Connector 1343"/>
              <p:cNvCxnSpPr/>
              <p:nvPr/>
            </p:nvCxnSpPr>
            <p:spPr bwMode="auto">
              <a:xfrm flipH="1" flipV="1">
                <a:off x="2998221" y="1736328"/>
                <a:ext cx="2714" cy="12119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5" name="Group 347"/>
            <p:cNvGrpSpPr>
              <a:grpSpLocks/>
            </p:cNvGrpSpPr>
            <p:nvPr/>
          </p:nvGrpSpPr>
          <p:grpSpPr bwMode="auto">
            <a:xfrm>
              <a:off x="6050373" y="3620176"/>
              <a:ext cx="425094" cy="228319"/>
              <a:chOff x="1871277" y="1576300"/>
              <a:chExt cx="1128371" cy="437861"/>
            </a:xfrm>
          </p:grpSpPr>
          <p:sp>
            <p:nvSpPr>
              <p:cNvPr id="1327" name="Oval 1326"/>
              <p:cNvSpPr/>
              <p:nvPr/>
            </p:nvSpPr>
            <p:spPr bwMode="auto">
              <a:xfrm flipV="1">
                <a:off x="1874401" y="1693738"/>
                <a:ext cx="1125103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 bwMode="auto">
              <a:xfrm>
                <a:off x="1870189" y="1739404"/>
                <a:ext cx="1129316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9" name="Oval 1328"/>
              <p:cNvSpPr/>
              <p:nvPr/>
            </p:nvSpPr>
            <p:spPr bwMode="auto">
              <a:xfrm flipV="1">
                <a:off x="1870189" y="1575004"/>
                <a:ext cx="1125101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30" name="Freeform 1329"/>
              <p:cNvSpPr/>
              <p:nvPr/>
            </p:nvSpPr>
            <p:spPr bwMode="auto">
              <a:xfrm>
                <a:off x="2160944" y="1672426"/>
                <a:ext cx="547803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1" name="Freeform 1330"/>
              <p:cNvSpPr/>
              <p:nvPr/>
            </p:nvSpPr>
            <p:spPr bwMode="auto">
              <a:xfrm>
                <a:off x="2101950" y="1632849"/>
                <a:ext cx="661578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2" name="Freeform 1331"/>
              <p:cNvSpPr/>
              <p:nvPr/>
            </p:nvSpPr>
            <p:spPr bwMode="auto">
              <a:xfrm>
                <a:off x="2535979" y="1727226"/>
                <a:ext cx="244404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3" name="Freeform 1332"/>
              <p:cNvSpPr/>
              <p:nvPr/>
            </p:nvSpPr>
            <p:spPr bwMode="auto">
              <a:xfrm>
                <a:off x="2089310" y="1730271"/>
                <a:ext cx="240189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34" name="Straight Connector 1333"/>
              <p:cNvCxnSpPr>
                <a:endCxn id="1329" idx="2"/>
              </p:cNvCxnSpPr>
              <p:nvPr/>
            </p:nvCxnSpPr>
            <p:spPr bwMode="auto">
              <a:xfrm flipH="1" flipV="1">
                <a:off x="1870189" y="1736360"/>
                <a:ext cx="4213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Straight Connector 1334"/>
              <p:cNvCxnSpPr/>
              <p:nvPr/>
            </p:nvCxnSpPr>
            <p:spPr bwMode="auto">
              <a:xfrm flipH="1" flipV="1">
                <a:off x="2995289" y="1733315"/>
                <a:ext cx="4215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6" name="Group 347"/>
            <p:cNvGrpSpPr>
              <a:grpSpLocks/>
            </p:cNvGrpSpPr>
            <p:nvPr/>
          </p:nvGrpSpPr>
          <p:grpSpPr bwMode="auto">
            <a:xfrm>
              <a:off x="6347637" y="2481965"/>
              <a:ext cx="403071" cy="202807"/>
              <a:chOff x="1871277" y="1576300"/>
              <a:chExt cx="1128371" cy="437861"/>
            </a:xfrm>
          </p:grpSpPr>
          <p:sp>
            <p:nvSpPr>
              <p:cNvPr id="1318" name="Oval 1317"/>
              <p:cNvSpPr/>
              <p:nvPr/>
            </p:nvSpPr>
            <p:spPr bwMode="auto">
              <a:xfrm flipV="1">
                <a:off x="1877892" y="1694743"/>
                <a:ext cx="1119914" cy="318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 bwMode="auto">
              <a:xfrm>
                <a:off x="1873449" y="1739300"/>
                <a:ext cx="1124357" cy="11653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0" name="Oval 1319"/>
              <p:cNvSpPr/>
              <p:nvPr/>
            </p:nvSpPr>
            <p:spPr bwMode="auto">
              <a:xfrm flipV="1">
                <a:off x="1873449" y="1574784"/>
                <a:ext cx="1119914" cy="31874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21" name="Freeform 1320"/>
              <p:cNvSpPr/>
              <p:nvPr/>
            </p:nvSpPr>
            <p:spPr bwMode="auto">
              <a:xfrm>
                <a:off x="2162315" y="1670752"/>
                <a:ext cx="546626" cy="16108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2" name="Freeform 1321"/>
              <p:cNvSpPr/>
              <p:nvPr/>
            </p:nvSpPr>
            <p:spPr bwMode="auto">
              <a:xfrm>
                <a:off x="2104543" y="1633049"/>
                <a:ext cx="657727" cy="109677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3" name="Freeform 1322"/>
              <p:cNvSpPr/>
              <p:nvPr/>
            </p:nvSpPr>
            <p:spPr bwMode="auto">
              <a:xfrm>
                <a:off x="2535619" y="1725591"/>
                <a:ext cx="244427" cy="99394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4" name="Freeform 1323"/>
              <p:cNvSpPr/>
              <p:nvPr/>
            </p:nvSpPr>
            <p:spPr bwMode="auto">
              <a:xfrm>
                <a:off x="2091209" y="1729017"/>
                <a:ext cx="239982" cy="9596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25" name="Straight Connector 1324"/>
              <p:cNvCxnSpPr>
                <a:endCxn id="1320" idx="2"/>
              </p:cNvCxnSpPr>
              <p:nvPr/>
            </p:nvCxnSpPr>
            <p:spPr bwMode="auto">
              <a:xfrm flipH="1" flipV="1">
                <a:off x="1873449" y="1735872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Straight Connector 1325"/>
              <p:cNvCxnSpPr/>
              <p:nvPr/>
            </p:nvCxnSpPr>
            <p:spPr bwMode="auto">
              <a:xfrm flipH="1" flipV="1">
                <a:off x="2993363" y="1732446"/>
                <a:ext cx="4443" cy="12338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7" name="Group 1110"/>
            <p:cNvGrpSpPr>
              <a:grpSpLocks/>
            </p:cNvGrpSpPr>
            <p:nvPr/>
          </p:nvGrpSpPr>
          <p:grpSpPr bwMode="auto">
            <a:xfrm>
              <a:off x="7678804" y="2388750"/>
              <a:ext cx="418211" cy="189727"/>
              <a:chOff x="7913987" y="1515773"/>
              <a:chExt cx="625138" cy="276534"/>
            </a:xfrm>
          </p:grpSpPr>
          <p:sp>
            <p:nvSpPr>
              <p:cNvPr id="1309" name="Oval 1308"/>
              <p:cNvSpPr/>
              <p:nvPr/>
            </p:nvSpPr>
            <p:spPr bwMode="auto">
              <a:xfrm flipV="1">
                <a:off x="7916261" y="1595082"/>
                <a:ext cx="621721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 bwMode="auto">
              <a:xfrm>
                <a:off x="7913888" y="1622848"/>
                <a:ext cx="624093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1" name="Oval 1310"/>
              <p:cNvSpPr/>
              <p:nvPr/>
            </p:nvSpPr>
            <p:spPr bwMode="auto">
              <a:xfrm flipV="1">
                <a:off x="7913888" y="1516411"/>
                <a:ext cx="621721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12" name="Freeform 1311"/>
              <p:cNvSpPr/>
              <p:nvPr/>
            </p:nvSpPr>
            <p:spPr bwMode="auto">
              <a:xfrm>
                <a:off x="8072877" y="1581199"/>
                <a:ext cx="303742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3" name="Freeform 1312"/>
              <p:cNvSpPr/>
              <p:nvPr/>
            </p:nvSpPr>
            <p:spPr bwMode="auto">
              <a:xfrm>
                <a:off x="8042029" y="1555746"/>
                <a:ext cx="365439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4" name="Freeform 1313"/>
              <p:cNvSpPr/>
              <p:nvPr/>
            </p:nvSpPr>
            <p:spPr bwMode="auto">
              <a:xfrm>
                <a:off x="8281700" y="1613593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5" name="Freeform 1314"/>
              <p:cNvSpPr/>
              <p:nvPr/>
            </p:nvSpPr>
            <p:spPr bwMode="auto">
              <a:xfrm>
                <a:off x="8034910" y="1615906"/>
                <a:ext cx="132887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16" name="Straight Connector 1315"/>
              <p:cNvCxnSpPr>
                <a:endCxn id="1311" idx="2"/>
              </p:cNvCxnSpPr>
              <p:nvPr/>
            </p:nvCxnSpPr>
            <p:spPr bwMode="auto">
              <a:xfrm flipH="1" flipV="1">
                <a:off x="7913888" y="161590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Straight Connector 1316"/>
              <p:cNvCxnSpPr/>
              <p:nvPr/>
            </p:nvCxnSpPr>
            <p:spPr bwMode="auto">
              <a:xfrm flipH="1" flipV="1">
                <a:off x="8535609" y="1618220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8" name="Group 1111"/>
            <p:cNvGrpSpPr>
              <a:grpSpLocks/>
            </p:cNvGrpSpPr>
            <p:nvPr/>
          </p:nvGrpSpPr>
          <p:grpSpPr bwMode="auto">
            <a:xfrm>
              <a:off x="7187343" y="2485248"/>
              <a:ext cx="418211" cy="189727"/>
              <a:chOff x="7913987" y="1515773"/>
              <a:chExt cx="625138" cy="276534"/>
            </a:xfrm>
          </p:grpSpPr>
          <p:sp>
            <p:nvSpPr>
              <p:cNvPr id="1300" name="Oval 1299"/>
              <p:cNvSpPr/>
              <p:nvPr/>
            </p:nvSpPr>
            <p:spPr bwMode="auto">
              <a:xfrm flipV="1">
                <a:off x="7915268" y="1595576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 bwMode="auto">
              <a:xfrm>
                <a:off x="7912896" y="1623342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2" name="Oval 1301"/>
              <p:cNvSpPr/>
              <p:nvPr/>
            </p:nvSpPr>
            <p:spPr bwMode="auto">
              <a:xfrm flipV="1">
                <a:off x="7912896" y="1516906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3" name="Freeform 1302"/>
              <p:cNvSpPr/>
              <p:nvPr/>
            </p:nvSpPr>
            <p:spPr bwMode="auto">
              <a:xfrm>
                <a:off x="8071885" y="1581693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4" name="Freeform 1303"/>
              <p:cNvSpPr/>
              <p:nvPr/>
            </p:nvSpPr>
            <p:spPr bwMode="auto">
              <a:xfrm>
                <a:off x="8041037" y="1556241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5" name="Freeform 1304"/>
              <p:cNvSpPr/>
              <p:nvPr/>
            </p:nvSpPr>
            <p:spPr bwMode="auto">
              <a:xfrm>
                <a:off x="8283081" y="1614087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6" name="Freeform 1305"/>
              <p:cNvSpPr/>
              <p:nvPr/>
            </p:nvSpPr>
            <p:spPr bwMode="auto">
              <a:xfrm>
                <a:off x="8033917" y="1616401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07" name="Straight Connector 1306"/>
              <p:cNvCxnSpPr>
                <a:endCxn id="1302" idx="2"/>
              </p:cNvCxnSpPr>
              <p:nvPr/>
            </p:nvCxnSpPr>
            <p:spPr bwMode="auto">
              <a:xfrm flipH="1" flipV="1">
                <a:off x="7912896" y="1616401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8" name="Straight Connector 1307"/>
              <p:cNvCxnSpPr/>
              <p:nvPr/>
            </p:nvCxnSpPr>
            <p:spPr bwMode="auto">
              <a:xfrm flipH="1" flipV="1">
                <a:off x="8536989" y="1618714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39" name="Group 1112"/>
            <p:cNvGrpSpPr>
              <a:grpSpLocks/>
            </p:cNvGrpSpPr>
            <p:nvPr/>
          </p:nvGrpSpPr>
          <p:grpSpPr bwMode="auto">
            <a:xfrm>
              <a:off x="7195275" y="2751878"/>
              <a:ext cx="418211" cy="189727"/>
              <a:chOff x="7913987" y="1515773"/>
              <a:chExt cx="625138" cy="276534"/>
            </a:xfrm>
          </p:grpSpPr>
          <p:sp>
            <p:nvSpPr>
              <p:cNvPr id="1291" name="Oval 1290"/>
              <p:cNvSpPr/>
              <p:nvPr/>
            </p:nvSpPr>
            <p:spPr bwMode="auto">
              <a:xfrm flipV="1">
                <a:off x="7915277" y="1593365"/>
                <a:ext cx="624093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 bwMode="auto">
              <a:xfrm>
                <a:off x="7912903" y="162113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3" name="Oval 1292"/>
              <p:cNvSpPr/>
              <p:nvPr/>
            </p:nvSpPr>
            <p:spPr bwMode="auto">
              <a:xfrm flipV="1">
                <a:off x="7912903" y="1514694"/>
                <a:ext cx="624095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4" name="Freeform 1293"/>
              <p:cNvSpPr/>
              <p:nvPr/>
            </p:nvSpPr>
            <p:spPr bwMode="auto">
              <a:xfrm>
                <a:off x="8071894" y="1579482"/>
                <a:ext cx="306114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5" name="Freeform 1294"/>
              <p:cNvSpPr/>
              <p:nvPr/>
            </p:nvSpPr>
            <p:spPr bwMode="auto">
              <a:xfrm>
                <a:off x="8041044" y="1554029"/>
                <a:ext cx="367813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6" name="Freeform 1295"/>
              <p:cNvSpPr/>
              <p:nvPr/>
            </p:nvSpPr>
            <p:spPr bwMode="auto">
              <a:xfrm>
                <a:off x="8283088" y="1614189"/>
                <a:ext cx="135261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97" name="Freeform 1296"/>
              <p:cNvSpPr/>
              <p:nvPr/>
            </p:nvSpPr>
            <p:spPr bwMode="auto">
              <a:xfrm>
                <a:off x="8033926" y="1614189"/>
                <a:ext cx="135259" cy="6247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98" name="Straight Connector 1297"/>
              <p:cNvCxnSpPr>
                <a:endCxn id="1293" idx="2"/>
              </p:cNvCxnSpPr>
              <p:nvPr/>
            </p:nvCxnSpPr>
            <p:spPr bwMode="auto">
              <a:xfrm flipH="1" flipV="1">
                <a:off x="7912903" y="1614189"/>
                <a:ext cx="2374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Straight Connector 1298"/>
              <p:cNvCxnSpPr/>
              <p:nvPr/>
            </p:nvCxnSpPr>
            <p:spPr bwMode="auto">
              <a:xfrm flipH="1" flipV="1">
                <a:off x="8536998" y="1618816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40" name="Group 1113"/>
            <p:cNvGrpSpPr>
              <a:grpSpLocks/>
            </p:cNvGrpSpPr>
            <p:nvPr/>
          </p:nvGrpSpPr>
          <p:grpSpPr bwMode="auto">
            <a:xfrm>
              <a:off x="7088975" y="3633334"/>
              <a:ext cx="418211" cy="189727"/>
              <a:chOff x="7913987" y="1515773"/>
              <a:chExt cx="625138" cy="276534"/>
            </a:xfrm>
          </p:grpSpPr>
          <p:sp>
            <p:nvSpPr>
              <p:cNvPr id="1282" name="Oval 1281"/>
              <p:cNvSpPr/>
              <p:nvPr/>
            </p:nvSpPr>
            <p:spPr bwMode="auto">
              <a:xfrm flipV="1">
                <a:off x="7915183" y="1595105"/>
                <a:ext cx="624095" cy="1966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 bwMode="auto">
              <a:xfrm>
                <a:off x="7912811" y="1622871"/>
                <a:ext cx="626467" cy="71728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4" name="Oval 1283"/>
              <p:cNvSpPr/>
              <p:nvPr/>
            </p:nvSpPr>
            <p:spPr bwMode="auto">
              <a:xfrm flipV="1">
                <a:off x="7912811" y="1516435"/>
                <a:ext cx="624093" cy="1966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5" name="Freeform 1284"/>
              <p:cNvSpPr/>
              <p:nvPr/>
            </p:nvSpPr>
            <p:spPr bwMode="auto">
              <a:xfrm>
                <a:off x="8071800" y="1581222"/>
                <a:ext cx="306115" cy="99494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6" name="Freeform 1285"/>
              <p:cNvSpPr/>
              <p:nvPr/>
            </p:nvSpPr>
            <p:spPr bwMode="auto">
              <a:xfrm>
                <a:off x="8040952" y="1555769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7" name="Freeform 1286"/>
              <p:cNvSpPr/>
              <p:nvPr/>
            </p:nvSpPr>
            <p:spPr bwMode="auto">
              <a:xfrm>
                <a:off x="8282996" y="161361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88" name="Freeform 1287"/>
              <p:cNvSpPr/>
              <p:nvPr/>
            </p:nvSpPr>
            <p:spPr bwMode="auto">
              <a:xfrm>
                <a:off x="8033832" y="1615929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9" name="Straight Connector 1288"/>
              <p:cNvCxnSpPr>
                <a:endCxn id="1284" idx="2"/>
              </p:cNvCxnSpPr>
              <p:nvPr/>
            </p:nvCxnSpPr>
            <p:spPr bwMode="auto">
              <a:xfrm flipH="1" flipV="1">
                <a:off x="7912811" y="1615929"/>
                <a:ext cx="2372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Straight Connector 1289"/>
              <p:cNvCxnSpPr/>
              <p:nvPr/>
            </p:nvCxnSpPr>
            <p:spPr bwMode="auto">
              <a:xfrm flipH="1" flipV="1">
                <a:off x="8536904" y="161824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41" name="Group 1114"/>
            <p:cNvGrpSpPr>
              <a:grpSpLocks/>
            </p:cNvGrpSpPr>
            <p:nvPr/>
          </p:nvGrpSpPr>
          <p:grpSpPr bwMode="auto">
            <a:xfrm>
              <a:off x="7748699" y="3641266"/>
              <a:ext cx="418211" cy="189727"/>
              <a:chOff x="7913987" y="1515773"/>
              <a:chExt cx="625138" cy="276534"/>
            </a:xfrm>
          </p:grpSpPr>
          <p:sp>
            <p:nvSpPr>
              <p:cNvPr id="1273" name="Oval 1272"/>
              <p:cNvSpPr/>
              <p:nvPr/>
            </p:nvSpPr>
            <p:spPr bwMode="auto">
              <a:xfrm flipV="1">
                <a:off x="7916193" y="1595113"/>
                <a:ext cx="624095" cy="19667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 bwMode="auto">
              <a:xfrm>
                <a:off x="7913821" y="1622879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5" name="Oval 1274"/>
              <p:cNvSpPr/>
              <p:nvPr/>
            </p:nvSpPr>
            <p:spPr bwMode="auto">
              <a:xfrm flipV="1">
                <a:off x="7913821" y="1516442"/>
                <a:ext cx="624093" cy="19667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6" name="Freeform 1275"/>
              <p:cNvSpPr/>
              <p:nvPr/>
            </p:nvSpPr>
            <p:spPr bwMode="auto">
              <a:xfrm>
                <a:off x="8072810" y="1581230"/>
                <a:ext cx="306115" cy="9949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7" name="Freeform 1276"/>
              <p:cNvSpPr/>
              <p:nvPr/>
            </p:nvSpPr>
            <p:spPr bwMode="auto">
              <a:xfrm>
                <a:off x="8041962" y="1555778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8" name="Freeform 1277"/>
              <p:cNvSpPr/>
              <p:nvPr/>
            </p:nvSpPr>
            <p:spPr bwMode="auto">
              <a:xfrm>
                <a:off x="8284006" y="1613623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9" name="Freeform 1278"/>
              <p:cNvSpPr/>
              <p:nvPr/>
            </p:nvSpPr>
            <p:spPr bwMode="auto">
              <a:xfrm>
                <a:off x="8034842" y="1615938"/>
                <a:ext cx="135261" cy="6016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0" name="Straight Connector 1279"/>
              <p:cNvCxnSpPr>
                <a:endCxn id="1275" idx="2"/>
              </p:cNvCxnSpPr>
              <p:nvPr/>
            </p:nvCxnSpPr>
            <p:spPr bwMode="auto">
              <a:xfrm flipH="1" flipV="1">
                <a:off x="7913821" y="1615938"/>
                <a:ext cx="2372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Straight Connector 1280"/>
              <p:cNvCxnSpPr/>
              <p:nvPr/>
            </p:nvCxnSpPr>
            <p:spPr bwMode="auto">
              <a:xfrm flipH="1" flipV="1">
                <a:off x="8537914" y="1618251"/>
                <a:ext cx="2374" cy="76357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42" name="Group 1115"/>
            <p:cNvGrpSpPr>
              <a:grpSpLocks/>
            </p:cNvGrpSpPr>
            <p:nvPr/>
          </p:nvGrpSpPr>
          <p:grpSpPr bwMode="auto">
            <a:xfrm>
              <a:off x="7440813" y="3924693"/>
              <a:ext cx="418211" cy="189727"/>
              <a:chOff x="7913987" y="1515773"/>
              <a:chExt cx="625138" cy="276534"/>
            </a:xfrm>
          </p:grpSpPr>
          <p:sp>
            <p:nvSpPr>
              <p:cNvPr id="1264" name="Oval 1263"/>
              <p:cNvSpPr/>
              <p:nvPr/>
            </p:nvSpPr>
            <p:spPr bwMode="auto">
              <a:xfrm flipV="1">
                <a:off x="7916060" y="1593871"/>
                <a:ext cx="624095" cy="19899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0" dist="23000" dir="5400000" rotWithShape="0">
                  <a:schemeClr val="bg1">
                    <a:lumMod val="7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 bwMode="auto">
              <a:xfrm>
                <a:off x="7913688" y="1621637"/>
                <a:ext cx="626467" cy="71730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6" name="Oval 1265"/>
              <p:cNvSpPr/>
              <p:nvPr/>
            </p:nvSpPr>
            <p:spPr bwMode="auto">
              <a:xfrm flipV="1">
                <a:off x="7913688" y="1515200"/>
                <a:ext cx="624093" cy="1989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7" name="Freeform 1266"/>
              <p:cNvSpPr/>
              <p:nvPr/>
            </p:nvSpPr>
            <p:spPr bwMode="auto">
              <a:xfrm>
                <a:off x="8072677" y="1579988"/>
                <a:ext cx="306115" cy="101809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8" name="Freeform 1267"/>
              <p:cNvSpPr/>
              <p:nvPr/>
            </p:nvSpPr>
            <p:spPr bwMode="auto">
              <a:xfrm>
                <a:off x="8041829" y="1554536"/>
                <a:ext cx="367811" cy="6941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69" name="Freeform 1268"/>
              <p:cNvSpPr/>
              <p:nvPr/>
            </p:nvSpPr>
            <p:spPr bwMode="auto">
              <a:xfrm>
                <a:off x="8283873" y="1614696"/>
                <a:ext cx="135259" cy="6016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0" name="Freeform 1269"/>
              <p:cNvSpPr/>
              <p:nvPr/>
            </p:nvSpPr>
            <p:spPr bwMode="auto">
              <a:xfrm>
                <a:off x="8034709" y="1614696"/>
                <a:ext cx="135261" cy="6247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71" name="Straight Connector 1270"/>
              <p:cNvCxnSpPr>
                <a:endCxn id="1266" idx="2"/>
              </p:cNvCxnSpPr>
              <p:nvPr/>
            </p:nvCxnSpPr>
            <p:spPr bwMode="auto">
              <a:xfrm flipH="1" flipV="1">
                <a:off x="7913688" y="1614696"/>
                <a:ext cx="2372" cy="78671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Straight Connector 1271"/>
              <p:cNvCxnSpPr/>
              <p:nvPr/>
            </p:nvCxnSpPr>
            <p:spPr bwMode="auto">
              <a:xfrm flipH="1" flipV="1">
                <a:off x="8537781" y="1619324"/>
                <a:ext cx="2374" cy="76356"/>
              </a:xfrm>
              <a:prstGeom prst="line">
                <a:avLst/>
              </a:prstGeom>
              <a:ln w="6350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743" name="Line 421"/>
            <p:cNvSpPr>
              <a:spLocks noChangeShapeType="1"/>
            </p:cNvSpPr>
            <p:nvPr/>
          </p:nvSpPr>
          <p:spPr bwMode="auto">
            <a:xfrm>
              <a:off x="7396163" y="3813175"/>
              <a:ext cx="163512" cy="120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Line 422"/>
            <p:cNvSpPr>
              <a:spLocks noChangeShapeType="1"/>
            </p:cNvSpPr>
            <p:nvPr/>
          </p:nvSpPr>
          <p:spPr bwMode="auto">
            <a:xfrm>
              <a:off x="7493000" y="3733800"/>
              <a:ext cx="27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Line 423"/>
            <p:cNvSpPr>
              <a:spLocks noChangeShapeType="1"/>
            </p:cNvSpPr>
            <p:nvPr/>
          </p:nvSpPr>
          <p:spPr bwMode="auto">
            <a:xfrm flipV="1">
              <a:off x="7729538" y="3819525"/>
              <a:ext cx="134937" cy="104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Line 444"/>
            <p:cNvSpPr>
              <a:spLocks noChangeShapeType="1"/>
            </p:cNvSpPr>
            <p:nvPr/>
          </p:nvSpPr>
          <p:spPr bwMode="auto">
            <a:xfrm flipV="1">
              <a:off x="7577138" y="2492375"/>
              <a:ext cx="123825" cy="873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Line 445"/>
            <p:cNvSpPr>
              <a:spLocks noChangeShapeType="1"/>
            </p:cNvSpPr>
            <p:nvPr/>
          </p:nvSpPr>
          <p:spPr bwMode="auto">
            <a:xfrm>
              <a:off x="7405688" y="2665413"/>
              <a:ext cx="0" cy="8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Line 446"/>
            <p:cNvSpPr>
              <a:spLocks noChangeShapeType="1"/>
            </p:cNvSpPr>
            <p:nvPr/>
          </p:nvSpPr>
          <p:spPr bwMode="auto">
            <a:xfrm flipV="1">
              <a:off x="7577138" y="2562225"/>
              <a:ext cx="263525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Line 447"/>
            <p:cNvSpPr>
              <a:spLocks noChangeShapeType="1"/>
            </p:cNvSpPr>
            <p:nvPr/>
          </p:nvSpPr>
          <p:spPr bwMode="auto">
            <a:xfrm>
              <a:off x="7942263" y="2560638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Line 448"/>
            <p:cNvSpPr>
              <a:spLocks noChangeShapeType="1"/>
            </p:cNvSpPr>
            <p:nvPr/>
          </p:nvSpPr>
          <p:spPr bwMode="auto">
            <a:xfrm>
              <a:off x="7596188" y="2867025"/>
              <a:ext cx="188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Line 450"/>
            <p:cNvSpPr>
              <a:spLocks noChangeShapeType="1"/>
            </p:cNvSpPr>
            <p:nvPr/>
          </p:nvSpPr>
          <p:spPr bwMode="auto">
            <a:xfrm>
              <a:off x="8150225" y="2857500"/>
              <a:ext cx="177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Line 451"/>
            <p:cNvSpPr>
              <a:spLocks noChangeShapeType="1"/>
            </p:cNvSpPr>
            <p:nvPr/>
          </p:nvSpPr>
          <p:spPr bwMode="auto">
            <a:xfrm flipH="1">
              <a:off x="7296150" y="2933700"/>
              <a:ext cx="98425" cy="704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Line 452"/>
            <p:cNvSpPr>
              <a:spLocks noChangeShapeType="1"/>
            </p:cNvSpPr>
            <p:nvPr/>
          </p:nvSpPr>
          <p:spPr bwMode="auto">
            <a:xfrm flipH="1">
              <a:off x="7888288" y="2933700"/>
              <a:ext cx="111125" cy="727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Line 541"/>
            <p:cNvSpPr>
              <a:spLocks noChangeShapeType="1"/>
            </p:cNvSpPr>
            <p:nvPr/>
          </p:nvSpPr>
          <p:spPr bwMode="auto">
            <a:xfrm flipV="1">
              <a:off x="7272338" y="4075113"/>
              <a:ext cx="227012" cy="436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755" name="Group 665"/>
            <p:cNvGrpSpPr>
              <a:grpSpLocks/>
            </p:cNvGrpSpPr>
            <p:nvPr/>
          </p:nvGrpSpPr>
          <p:grpSpPr bwMode="auto">
            <a:xfrm>
              <a:off x="7689850" y="2395538"/>
              <a:ext cx="390525" cy="169862"/>
              <a:chOff x="4650" y="1129"/>
              <a:chExt cx="246" cy="95"/>
            </a:xfrm>
          </p:grpSpPr>
          <p:sp>
            <p:nvSpPr>
              <p:cNvPr id="2588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8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8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85" name="Group 65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88" name="Freeform 66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89" name="Freeform 66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86" name="Line 66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7" name="Line 66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56" name="Group 675"/>
            <p:cNvGrpSpPr>
              <a:grpSpLocks/>
            </p:cNvGrpSpPr>
            <p:nvPr/>
          </p:nvGrpSpPr>
          <p:grpSpPr bwMode="auto">
            <a:xfrm>
              <a:off x="7204075" y="2493963"/>
              <a:ext cx="390525" cy="169862"/>
              <a:chOff x="4650" y="1129"/>
              <a:chExt cx="246" cy="95"/>
            </a:xfrm>
          </p:grpSpPr>
          <p:sp>
            <p:nvSpPr>
              <p:cNvPr id="25874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75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76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77" name="Group 679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80" name="Freeform 68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81" name="Freeform 68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78" name="Line 682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79" name="Line 683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57" name="Group 684"/>
            <p:cNvGrpSpPr>
              <a:grpSpLocks/>
            </p:cNvGrpSpPr>
            <p:nvPr/>
          </p:nvGrpSpPr>
          <p:grpSpPr bwMode="auto">
            <a:xfrm>
              <a:off x="7215188" y="2757488"/>
              <a:ext cx="390525" cy="169862"/>
              <a:chOff x="4650" y="1129"/>
              <a:chExt cx="246" cy="95"/>
            </a:xfrm>
          </p:grpSpPr>
          <p:sp>
            <p:nvSpPr>
              <p:cNvPr id="25866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67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68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69" name="Group 68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72" name="Freeform 68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73" name="Freeform 69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70" name="Line 69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71" name="Line 69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58" name="Line 693"/>
            <p:cNvSpPr>
              <a:spLocks noChangeShapeType="1"/>
            </p:cNvSpPr>
            <p:nvPr/>
          </p:nvSpPr>
          <p:spPr bwMode="auto">
            <a:xfrm>
              <a:off x="8345488" y="2855913"/>
              <a:ext cx="1778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759" name="Group 694"/>
            <p:cNvGrpSpPr>
              <a:grpSpLocks/>
            </p:cNvGrpSpPr>
            <p:nvPr/>
          </p:nvGrpSpPr>
          <p:grpSpPr bwMode="auto">
            <a:xfrm>
              <a:off x="7400925" y="3911600"/>
              <a:ext cx="485775" cy="203200"/>
              <a:chOff x="4650" y="1129"/>
              <a:chExt cx="246" cy="95"/>
            </a:xfrm>
          </p:grpSpPr>
          <p:sp>
            <p:nvSpPr>
              <p:cNvPr id="2585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5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6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61" name="Group 698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64" name="Freeform 699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65" name="Freeform 700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62" name="Line 701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63" name="Line 702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60" name="Group 712"/>
            <p:cNvGrpSpPr>
              <a:grpSpLocks/>
            </p:cNvGrpSpPr>
            <p:nvPr/>
          </p:nvGrpSpPr>
          <p:grpSpPr bwMode="auto">
            <a:xfrm>
              <a:off x="7081838" y="3630613"/>
              <a:ext cx="485775" cy="203200"/>
              <a:chOff x="4650" y="1129"/>
              <a:chExt cx="246" cy="95"/>
            </a:xfrm>
          </p:grpSpPr>
          <p:sp>
            <p:nvSpPr>
              <p:cNvPr id="25850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51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52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53" name="Group 716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56" name="Freeform 717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57" name="Freeform 718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54" name="Line 719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55" name="Line 720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761" name="Group 721"/>
            <p:cNvGrpSpPr>
              <a:grpSpLocks/>
            </p:cNvGrpSpPr>
            <p:nvPr/>
          </p:nvGrpSpPr>
          <p:grpSpPr bwMode="auto">
            <a:xfrm>
              <a:off x="7743825" y="3643313"/>
              <a:ext cx="485775" cy="203200"/>
              <a:chOff x="4650" y="1129"/>
              <a:chExt cx="246" cy="95"/>
            </a:xfrm>
          </p:grpSpPr>
          <p:sp>
            <p:nvSpPr>
              <p:cNvPr id="25842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43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25844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25845" name="Group 725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25848" name="Freeform 72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49" name="Freeform 72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5846" name="Line 728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47" name="Line 729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62" name="Text Box 580"/>
            <p:cNvSpPr txBox="1">
              <a:spLocks noChangeArrowheads="1"/>
            </p:cNvSpPr>
            <p:nvPr/>
          </p:nvSpPr>
          <p:spPr bwMode="auto">
            <a:xfrm>
              <a:off x="5957888" y="1384300"/>
              <a:ext cx="15494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mobile network</a:t>
              </a:r>
            </a:p>
          </p:txBody>
        </p:sp>
        <p:sp>
          <p:nvSpPr>
            <p:cNvPr id="25763" name="Text Box 580"/>
            <p:cNvSpPr txBox="1">
              <a:spLocks noChangeArrowheads="1"/>
            </p:cNvSpPr>
            <p:nvPr/>
          </p:nvSpPr>
          <p:spPr bwMode="auto">
            <a:xfrm>
              <a:off x="7561263" y="2071688"/>
              <a:ext cx="1108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global ISP</a:t>
              </a:r>
            </a:p>
          </p:txBody>
        </p:sp>
        <p:sp>
          <p:nvSpPr>
            <p:cNvPr id="25764" name="Text Box 580"/>
            <p:cNvSpPr txBox="1">
              <a:spLocks noChangeArrowheads="1"/>
            </p:cNvSpPr>
            <p:nvPr/>
          </p:nvSpPr>
          <p:spPr bwMode="auto">
            <a:xfrm>
              <a:off x="7337425" y="3298825"/>
              <a:ext cx="1289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600"/>
                <a:t>regional ISP</a:t>
              </a:r>
            </a:p>
          </p:txBody>
        </p:sp>
        <p:sp>
          <p:nvSpPr>
            <p:cNvPr id="25765" name="Text Box 580"/>
            <p:cNvSpPr txBox="1">
              <a:spLocks noChangeArrowheads="1"/>
            </p:cNvSpPr>
            <p:nvPr/>
          </p:nvSpPr>
          <p:spPr bwMode="auto">
            <a:xfrm>
              <a:off x="6324600" y="2963863"/>
              <a:ext cx="89535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/>
                <a:t>home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/>
                <a:t>network</a:t>
              </a:r>
            </a:p>
          </p:txBody>
        </p:sp>
        <p:sp>
          <p:nvSpPr>
            <p:cNvPr id="25766" name="Text Box 580"/>
            <p:cNvSpPr txBox="1">
              <a:spLocks noChangeArrowheads="1"/>
            </p:cNvSpPr>
            <p:nvPr/>
          </p:nvSpPr>
          <p:spPr bwMode="auto">
            <a:xfrm>
              <a:off x="5584825" y="5645150"/>
              <a:ext cx="1295400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600"/>
                <a:t>institutional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600"/>
                <a:t>       network</a:t>
              </a:r>
            </a:p>
          </p:txBody>
        </p:sp>
        <p:pic>
          <p:nvPicPr>
            <p:cNvPr id="25767" name="Picture 269" descr="cell_tower_radiation copy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149" y="1803400"/>
              <a:ext cx="518463" cy="41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768" name="Group 347"/>
            <p:cNvGrpSpPr>
              <a:grpSpLocks/>
            </p:cNvGrpSpPr>
            <p:nvPr/>
          </p:nvGrpSpPr>
          <p:grpSpPr bwMode="auto">
            <a:xfrm>
              <a:off x="7077272" y="3621727"/>
              <a:ext cx="493804" cy="228319"/>
              <a:chOff x="1871277" y="1576300"/>
              <a:chExt cx="1128371" cy="437861"/>
            </a:xfrm>
          </p:grpSpPr>
          <p:sp>
            <p:nvSpPr>
              <p:cNvPr id="1207" name="Oval 1206"/>
              <p:cNvSpPr/>
              <p:nvPr/>
            </p:nvSpPr>
            <p:spPr bwMode="auto">
              <a:xfrm flipV="1">
                <a:off x="1874456" y="1693807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 bwMode="auto">
              <a:xfrm>
                <a:off x="1870827" y="1739475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9" name="Oval 1208"/>
              <p:cNvSpPr/>
              <p:nvPr/>
            </p:nvSpPr>
            <p:spPr bwMode="auto">
              <a:xfrm flipV="1">
                <a:off x="1870827" y="1575075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10" name="Freeform 1209"/>
              <p:cNvSpPr/>
              <p:nvPr/>
            </p:nvSpPr>
            <p:spPr bwMode="auto">
              <a:xfrm>
                <a:off x="2157403" y="1672497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1" name="Freeform 1210"/>
              <p:cNvSpPr/>
              <p:nvPr/>
            </p:nvSpPr>
            <p:spPr bwMode="auto">
              <a:xfrm>
                <a:off x="2102989" y="1632918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2" name="Freeform 1211"/>
              <p:cNvSpPr/>
              <p:nvPr/>
            </p:nvSpPr>
            <p:spPr bwMode="auto">
              <a:xfrm>
                <a:off x="2534666" y="1727297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13" name="Freeform 1212"/>
              <p:cNvSpPr/>
              <p:nvPr/>
            </p:nvSpPr>
            <p:spPr bwMode="auto">
              <a:xfrm>
                <a:off x="2088479" y="1730340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14" name="Straight Connector 1213"/>
              <p:cNvCxnSpPr>
                <a:endCxn id="1209" idx="2"/>
              </p:cNvCxnSpPr>
              <p:nvPr/>
            </p:nvCxnSpPr>
            <p:spPr bwMode="auto">
              <a:xfrm flipH="1" flipV="1">
                <a:off x="1870827" y="1736429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5" name="Straight Connector 1214"/>
              <p:cNvCxnSpPr/>
              <p:nvPr/>
            </p:nvCxnSpPr>
            <p:spPr bwMode="auto">
              <a:xfrm flipH="1" flipV="1">
                <a:off x="2995361" y="1733386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69" name="Group 347"/>
            <p:cNvGrpSpPr>
              <a:grpSpLocks/>
            </p:cNvGrpSpPr>
            <p:nvPr/>
          </p:nvGrpSpPr>
          <p:grpSpPr bwMode="auto">
            <a:xfrm>
              <a:off x="7733157" y="3638864"/>
              <a:ext cx="493804" cy="228319"/>
              <a:chOff x="1871277" y="1576300"/>
              <a:chExt cx="1128371" cy="437861"/>
            </a:xfrm>
          </p:grpSpPr>
          <p:sp>
            <p:nvSpPr>
              <p:cNvPr id="1198" name="Oval 1197"/>
              <p:cNvSpPr/>
              <p:nvPr/>
            </p:nvSpPr>
            <p:spPr bwMode="auto">
              <a:xfrm flipV="1">
                <a:off x="1873889" y="1694432"/>
                <a:ext cx="1124534" cy="3196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 bwMode="auto">
              <a:xfrm>
                <a:off x="1870262" y="1740098"/>
                <a:ext cx="1128161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0" name="Oval 1199"/>
              <p:cNvSpPr/>
              <p:nvPr/>
            </p:nvSpPr>
            <p:spPr bwMode="auto">
              <a:xfrm flipV="1">
                <a:off x="1870262" y="1575698"/>
                <a:ext cx="1124534" cy="31966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1" name="Freeform 1200"/>
              <p:cNvSpPr/>
              <p:nvPr/>
            </p:nvSpPr>
            <p:spPr bwMode="auto">
              <a:xfrm>
                <a:off x="2156836" y="1673120"/>
                <a:ext cx="551385" cy="161356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2" name="Freeform 1201"/>
              <p:cNvSpPr/>
              <p:nvPr/>
            </p:nvSpPr>
            <p:spPr bwMode="auto">
              <a:xfrm>
                <a:off x="2102424" y="1633543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3" name="Freeform 1202"/>
              <p:cNvSpPr/>
              <p:nvPr/>
            </p:nvSpPr>
            <p:spPr bwMode="auto">
              <a:xfrm>
                <a:off x="2534099" y="1727920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04" name="Freeform 1203"/>
              <p:cNvSpPr/>
              <p:nvPr/>
            </p:nvSpPr>
            <p:spPr bwMode="auto">
              <a:xfrm>
                <a:off x="2087914" y="1730965"/>
                <a:ext cx="243043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05" name="Straight Connector 1204"/>
              <p:cNvCxnSpPr>
                <a:endCxn id="1200" idx="2"/>
              </p:cNvCxnSpPr>
              <p:nvPr/>
            </p:nvCxnSpPr>
            <p:spPr bwMode="auto">
              <a:xfrm flipH="1" flipV="1">
                <a:off x="1870262" y="1737054"/>
                <a:ext cx="3626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6" name="Straight Connector 1205"/>
              <p:cNvCxnSpPr/>
              <p:nvPr/>
            </p:nvCxnSpPr>
            <p:spPr bwMode="auto">
              <a:xfrm flipH="1" flipV="1">
                <a:off x="2994797" y="1734009"/>
                <a:ext cx="3626" cy="12482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70" name="Group 347"/>
            <p:cNvGrpSpPr>
              <a:grpSpLocks/>
            </p:cNvGrpSpPr>
            <p:nvPr/>
          </p:nvGrpSpPr>
          <p:grpSpPr bwMode="auto">
            <a:xfrm>
              <a:off x="7397100" y="3903983"/>
              <a:ext cx="493804" cy="228319"/>
              <a:chOff x="1871277" y="1576300"/>
              <a:chExt cx="1128371" cy="437861"/>
            </a:xfrm>
          </p:grpSpPr>
          <p:sp>
            <p:nvSpPr>
              <p:cNvPr id="1189" name="Oval 1188"/>
              <p:cNvSpPr/>
              <p:nvPr/>
            </p:nvSpPr>
            <p:spPr bwMode="auto">
              <a:xfrm flipV="1">
                <a:off x="1876391" y="1694419"/>
                <a:ext cx="1124534" cy="31966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 bwMode="auto">
              <a:xfrm>
                <a:off x="1872762" y="1740086"/>
                <a:ext cx="1128163" cy="11568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1" name="Oval 1190"/>
              <p:cNvSpPr/>
              <p:nvPr/>
            </p:nvSpPr>
            <p:spPr bwMode="auto">
              <a:xfrm flipV="1">
                <a:off x="1872762" y="1575686"/>
                <a:ext cx="1124534" cy="31966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2" name="Freeform 1191"/>
              <p:cNvSpPr/>
              <p:nvPr/>
            </p:nvSpPr>
            <p:spPr bwMode="auto">
              <a:xfrm>
                <a:off x="2159338" y="1673109"/>
                <a:ext cx="551385" cy="161355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3" name="Freeform 1192"/>
              <p:cNvSpPr/>
              <p:nvPr/>
            </p:nvSpPr>
            <p:spPr bwMode="auto">
              <a:xfrm>
                <a:off x="2104924" y="1633530"/>
                <a:ext cx="660211" cy="109600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4" name="Freeform 1193"/>
              <p:cNvSpPr/>
              <p:nvPr/>
            </p:nvSpPr>
            <p:spPr bwMode="auto">
              <a:xfrm>
                <a:off x="2536601" y="1727909"/>
                <a:ext cx="246672" cy="97422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5" name="Freeform 1194"/>
              <p:cNvSpPr/>
              <p:nvPr/>
            </p:nvSpPr>
            <p:spPr bwMode="auto">
              <a:xfrm>
                <a:off x="2090414" y="1730952"/>
                <a:ext cx="243046" cy="97422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96" name="Straight Connector 1195"/>
              <p:cNvCxnSpPr>
                <a:endCxn id="1191" idx="2"/>
              </p:cNvCxnSpPr>
              <p:nvPr/>
            </p:nvCxnSpPr>
            <p:spPr bwMode="auto">
              <a:xfrm flipH="1" flipV="1">
                <a:off x="1872762" y="1737041"/>
                <a:ext cx="3629" cy="1217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Straight Connector 1196"/>
              <p:cNvCxnSpPr/>
              <p:nvPr/>
            </p:nvCxnSpPr>
            <p:spPr bwMode="auto">
              <a:xfrm flipH="1" flipV="1">
                <a:off x="2997297" y="1733997"/>
                <a:ext cx="3629" cy="124821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71" name="Group 347"/>
            <p:cNvGrpSpPr>
              <a:grpSpLocks/>
            </p:cNvGrpSpPr>
            <p:nvPr/>
          </p:nvGrpSpPr>
          <p:grpSpPr bwMode="auto">
            <a:xfrm>
              <a:off x="7195340" y="2756360"/>
              <a:ext cx="413310" cy="196874"/>
              <a:chOff x="1871277" y="1576300"/>
              <a:chExt cx="1128371" cy="437861"/>
            </a:xfrm>
          </p:grpSpPr>
          <p:sp>
            <p:nvSpPr>
              <p:cNvPr id="1180" name="Oval 1179"/>
              <p:cNvSpPr/>
              <p:nvPr/>
            </p:nvSpPr>
            <p:spPr bwMode="auto">
              <a:xfrm flipV="1">
                <a:off x="1873456" y="1695321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 bwMode="auto">
              <a:xfrm>
                <a:off x="1869120" y="1737689"/>
                <a:ext cx="1131178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2" name="Oval 1181"/>
              <p:cNvSpPr/>
              <p:nvPr/>
            </p:nvSpPr>
            <p:spPr bwMode="auto">
              <a:xfrm flipV="1">
                <a:off x="1869120" y="1575277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3" name="Freeform 1182"/>
              <p:cNvSpPr/>
              <p:nvPr/>
            </p:nvSpPr>
            <p:spPr bwMode="auto">
              <a:xfrm>
                <a:off x="2159500" y="1670607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4" name="Freeform 1183"/>
              <p:cNvSpPr/>
              <p:nvPr/>
            </p:nvSpPr>
            <p:spPr bwMode="auto">
              <a:xfrm>
                <a:off x="2103157" y="1631768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5" name="Freeform 1184"/>
              <p:cNvSpPr/>
              <p:nvPr/>
            </p:nvSpPr>
            <p:spPr bwMode="auto">
              <a:xfrm>
                <a:off x="2536558" y="1727098"/>
                <a:ext cx="242704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86" name="Freeform 1185"/>
              <p:cNvSpPr/>
              <p:nvPr/>
            </p:nvSpPr>
            <p:spPr bwMode="auto">
              <a:xfrm>
                <a:off x="2090156" y="1730628"/>
                <a:ext cx="238369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87" name="Straight Connector 1186"/>
              <p:cNvCxnSpPr>
                <a:endCxn id="1182" idx="2"/>
              </p:cNvCxnSpPr>
              <p:nvPr/>
            </p:nvCxnSpPr>
            <p:spPr bwMode="auto">
              <a:xfrm flipH="1" flipV="1">
                <a:off x="1869120" y="1737689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Straight Connector 1187"/>
              <p:cNvCxnSpPr/>
              <p:nvPr/>
            </p:nvCxnSpPr>
            <p:spPr bwMode="auto">
              <a:xfrm flipH="1" flipV="1">
                <a:off x="2995962" y="1734160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72" name="Group 347"/>
            <p:cNvGrpSpPr>
              <a:grpSpLocks/>
            </p:cNvGrpSpPr>
            <p:nvPr/>
          </p:nvGrpSpPr>
          <p:grpSpPr bwMode="auto">
            <a:xfrm>
              <a:off x="7677419" y="2378982"/>
              <a:ext cx="413310" cy="196874"/>
              <a:chOff x="1871277" y="1576300"/>
              <a:chExt cx="1128371" cy="437861"/>
            </a:xfrm>
          </p:grpSpPr>
          <p:sp>
            <p:nvSpPr>
              <p:cNvPr id="1171" name="Oval 1170"/>
              <p:cNvSpPr/>
              <p:nvPr/>
            </p:nvSpPr>
            <p:spPr bwMode="auto">
              <a:xfrm flipV="1">
                <a:off x="1874878" y="1697859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 bwMode="auto">
              <a:xfrm>
                <a:off x="1870543" y="1740227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3" name="Oval 1172"/>
              <p:cNvSpPr/>
              <p:nvPr/>
            </p:nvSpPr>
            <p:spPr bwMode="auto">
              <a:xfrm flipV="1">
                <a:off x="1870543" y="1577815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4" name="Freeform 1173"/>
              <p:cNvSpPr/>
              <p:nvPr/>
            </p:nvSpPr>
            <p:spPr bwMode="auto">
              <a:xfrm>
                <a:off x="2160923" y="1673143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5" name="Freeform 1174"/>
              <p:cNvSpPr/>
              <p:nvPr/>
            </p:nvSpPr>
            <p:spPr bwMode="auto">
              <a:xfrm>
                <a:off x="2104579" y="1634306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6" name="Freeform 1175"/>
              <p:cNvSpPr/>
              <p:nvPr/>
            </p:nvSpPr>
            <p:spPr bwMode="auto">
              <a:xfrm>
                <a:off x="2537980" y="1729634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77" name="Freeform 1176"/>
              <p:cNvSpPr/>
              <p:nvPr/>
            </p:nvSpPr>
            <p:spPr bwMode="auto">
              <a:xfrm>
                <a:off x="2091578" y="1733166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78" name="Straight Connector 1177"/>
              <p:cNvCxnSpPr>
                <a:endCxn id="1173" idx="2"/>
              </p:cNvCxnSpPr>
              <p:nvPr/>
            </p:nvCxnSpPr>
            <p:spPr bwMode="auto">
              <a:xfrm flipH="1" flipV="1">
                <a:off x="1870543" y="1740227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Straight Connector 1178"/>
              <p:cNvCxnSpPr/>
              <p:nvPr/>
            </p:nvCxnSpPr>
            <p:spPr bwMode="auto">
              <a:xfrm flipH="1" flipV="1">
                <a:off x="2997385" y="1736695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73" name="Group 347"/>
            <p:cNvGrpSpPr>
              <a:grpSpLocks/>
            </p:cNvGrpSpPr>
            <p:nvPr/>
          </p:nvGrpSpPr>
          <p:grpSpPr bwMode="auto">
            <a:xfrm>
              <a:off x="7186342" y="2486295"/>
              <a:ext cx="413310" cy="196874"/>
              <a:chOff x="1871277" y="1576300"/>
              <a:chExt cx="1128371" cy="437861"/>
            </a:xfrm>
          </p:grpSpPr>
          <p:sp>
            <p:nvSpPr>
              <p:cNvPr id="1162" name="Oval 1161"/>
              <p:cNvSpPr/>
              <p:nvPr/>
            </p:nvSpPr>
            <p:spPr bwMode="auto">
              <a:xfrm flipV="1">
                <a:off x="1876349" y="1695744"/>
                <a:ext cx="1122510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 bwMode="auto">
              <a:xfrm>
                <a:off x="1872017" y="1738112"/>
                <a:ext cx="1126842" cy="116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4" name="Oval 1163"/>
              <p:cNvSpPr/>
              <p:nvPr/>
            </p:nvSpPr>
            <p:spPr bwMode="auto">
              <a:xfrm flipV="1">
                <a:off x="1872017" y="1575700"/>
                <a:ext cx="1122507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5" name="Freeform 1164"/>
              <p:cNvSpPr/>
              <p:nvPr/>
            </p:nvSpPr>
            <p:spPr bwMode="auto">
              <a:xfrm>
                <a:off x="2158061" y="1671030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6" name="Freeform 1165"/>
              <p:cNvSpPr/>
              <p:nvPr/>
            </p:nvSpPr>
            <p:spPr bwMode="auto">
              <a:xfrm>
                <a:off x="2101718" y="1632191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7" name="Freeform 1166"/>
              <p:cNvSpPr/>
              <p:nvPr/>
            </p:nvSpPr>
            <p:spPr bwMode="auto">
              <a:xfrm>
                <a:off x="2535119" y="1727521"/>
                <a:ext cx="247040" cy="9532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8" name="Freeform 1167"/>
              <p:cNvSpPr/>
              <p:nvPr/>
            </p:nvSpPr>
            <p:spPr bwMode="auto">
              <a:xfrm>
                <a:off x="2088717" y="1731051"/>
                <a:ext cx="242704" cy="95330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69" name="Straight Connector 1168"/>
              <p:cNvCxnSpPr>
                <a:endCxn id="1164" idx="2"/>
              </p:cNvCxnSpPr>
              <p:nvPr/>
            </p:nvCxnSpPr>
            <p:spPr bwMode="auto">
              <a:xfrm flipH="1" flipV="1">
                <a:off x="1872017" y="1738112"/>
                <a:ext cx="4333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Straight Connector 1169"/>
              <p:cNvCxnSpPr/>
              <p:nvPr/>
            </p:nvCxnSpPr>
            <p:spPr bwMode="auto">
              <a:xfrm flipH="1" flipV="1">
                <a:off x="2994524" y="1734582"/>
                <a:ext cx="4335" cy="12357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774" name="Group 347"/>
            <p:cNvGrpSpPr>
              <a:grpSpLocks/>
            </p:cNvGrpSpPr>
            <p:nvPr/>
          </p:nvGrpSpPr>
          <p:grpSpPr bwMode="auto">
            <a:xfrm>
              <a:off x="7750914" y="2756819"/>
              <a:ext cx="413310" cy="196874"/>
              <a:chOff x="1871277" y="1576300"/>
              <a:chExt cx="1128371" cy="437861"/>
            </a:xfrm>
          </p:grpSpPr>
          <p:sp>
            <p:nvSpPr>
              <p:cNvPr id="1153" name="Oval 1152"/>
              <p:cNvSpPr/>
              <p:nvPr/>
            </p:nvSpPr>
            <p:spPr bwMode="auto">
              <a:xfrm flipV="1">
                <a:off x="1873595" y="1697832"/>
                <a:ext cx="1126842" cy="317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 bwMode="auto">
              <a:xfrm>
                <a:off x="1869259" y="1740200"/>
                <a:ext cx="1131178" cy="11651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5" name="Oval 1154"/>
              <p:cNvSpPr/>
              <p:nvPr/>
            </p:nvSpPr>
            <p:spPr bwMode="auto">
              <a:xfrm flipV="1">
                <a:off x="1869259" y="1577788"/>
                <a:ext cx="1126842" cy="31776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56" name="Freeform 1155"/>
              <p:cNvSpPr/>
              <p:nvPr/>
            </p:nvSpPr>
            <p:spPr bwMode="auto">
              <a:xfrm>
                <a:off x="2159639" y="1673116"/>
                <a:ext cx="550418" cy="162413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7" name="Freeform 1156"/>
              <p:cNvSpPr/>
              <p:nvPr/>
            </p:nvSpPr>
            <p:spPr bwMode="auto">
              <a:xfrm>
                <a:off x="2103296" y="1634279"/>
                <a:ext cx="663105" cy="112983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8" name="Freeform 1157"/>
              <p:cNvSpPr/>
              <p:nvPr/>
            </p:nvSpPr>
            <p:spPr bwMode="auto">
              <a:xfrm>
                <a:off x="2536697" y="1729607"/>
                <a:ext cx="242704" cy="95330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9" name="Freeform 1158"/>
              <p:cNvSpPr/>
              <p:nvPr/>
            </p:nvSpPr>
            <p:spPr bwMode="auto">
              <a:xfrm>
                <a:off x="2090295" y="1733139"/>
                <a:ext cx="238369" cy="95328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60" name="Straight Connector 1159"/>
              <p:cNvCxnSpPr>
                <a:endCxn id="1155" idx="2"/>
              </p:cNvCxnSpPr>
              <p:nvPr/>
            </p:nvCxnSpPr>
            <p:spPr bwMode="auto">
              <a:xfrm flipH="1" flipV="1">
                <a:off x="1869259" y="1740200"/>
                <a:ext cx="4335" cy="120044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Straight Connector 1160"/>
              <p:cNvCxnSpPr/>
              <p:nvPr/>
            </p:nvCxnSpPr>
            <p:spPr bwMode="auto">
              <a:xfrm flipH="1" flipV="1">
                <a:off x="2996102" y="1736669"/>
                <a:ext cx="4335" cy="1235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775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100" y="309515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76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951" y="5490536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77" name="Picture 1005" descr="antenna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711" y="5438691"/>
              <a:ext cx="530703" cy="22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78" name="Picture 934" descr="antenna_radiation_styliz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6052" y="5017186"/>
              <a:ext cx="415925" cy="8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1" name="Rectangle 2"/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sz="3600" kern="0" dirty="0">
                <a:ea typeface="ＭＳ Ｐゴシック" charset="-128"/>
              </a:rPr>
              <a:t>What’</a:t>
            </a:r>
            <a:r>
              <a:rPr lang="en-US" altLang="ja-JP" sz="3600" kern="0" dirty="0">
                <a:ea typeface="ＭＳ Ｐゴシック" charset="-128"/>
              </a:rPr>
              <a:t>s the Internet: Protocols View</a:t>
            </a:r>
            <a:endParaRPr lang="en-US" altLang="en-US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6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5713</TotalTime>
  <Words>2543</Words>
  <Application>Microsoft Macintosh PowerPoint</Application>
  <PresentationFormat>On-screen Show (4:3)</PresentationFormat>
  <Paragraphs>779</Paragraphs>
  <Slides>58</Slides>
  <Notes>40</Notes>
  <HiddenSlides>4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ＭＳ Ｐゴシック</vt:lpstr>
      <vt:lpstr>Arial</vt:lpstr>
      <vt:lpstr>Avenir Book</vt:lpstr>
      <vt:lpstr>Calibri</vt:lpstr>
      <vt:lpstr>Calibri Light</vt:lpstr>
      <vt:lpstr>Gill Sans MT</vt:lpstr>
      <vt:lpstr>Lucida Bright</vt:lpstr>
      <vt:lpstr>Times New Roman</vt:lpstr>
      <vt:lpstr>Wingdings</vt:lpstr>
      <vt:lpstr>Office Theme</vt:lpstr>
      <vt:lpstr>PowerPoint Presentation</vt:lpstr>
      <vt:lpstr>PowerPoint Presentation</vt:lpstr>
      <vt:lpstr>Roadmap</vt:lpstr>
      <vt:lpstr>What is the Internet ?</vt:lpstr>
      <vt:lpstr>PowerPoint Presentation</vt:lpstr>
      <vt:lpstr>PowerPoint Presentation</vt:lpstr>
      <vt:lpstr>PowerPoint Presentation</vt:lpstr>
      <vt:lpstr>What’s the Internet: Components View</vt:lpstr>
      <vt:lpstr>PowerPoint Presentation</vt:lpstr>
      <vt:lpstr>What’s a protocol?</vt:lpstr>
      <vt:lpstr>PowerPoint Presentation</vt:lpstr>
      <vt:lpstr>What’s the Internet: A Service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Circuit Switching</vt:lpstr>
      <vt:lpstr>Circuit Switching: Telephone (voice)</vt:lpstr>
      <vt:lpstr>PowerPoint Presentation</vt:lpstr>
      <vt:lpstr>Circuit Switching</vt:lpstr>
      <vt:lpstr>Packet Switching: What is a packet (packet/datagram/frame)</vt:lpstr>
      <vt:lpstr>PowerPoint Presentation</vt:lpstr>
      <vt:lpstr>Packet Switching: What is a packet (packet/datagram/frame)</vt:lpstr>
      <vt:lpstr>Packet Switching</vt:lpstr>
      <vt:lpstr>Switch vs Router</vt:lpstr>
      <vt:lpstr>PowerPoint Presentation</vt:lpstr>
      <vt:lpstr>Chapter 1: Roadmap</vt:lpstr>
      <vt:lpstr>PowerPoint Presentation</vt:lpstr>
      <vt:lpstr>PowerPoint Presentation</vt:lpstr>
      <vt:lpstr>A closer look at network structure:</vt:lpstr>
      <vt:lpstr>PowerPoint Presentation</vt:lpstr>
      <vt:lpstr>PowerPoint Presentation</vt:lpstr>
      <vt:lpstr>Enterprise Access Networks (Ethernet)</vt:lpstr>
      <vt:lpstr>Wireless Access Networks</vt:lpstr>
      <vt:lpstr>Chapter 1: Roadmap</vt:lpstr>
      <vt:lpstr>PowerPoint Presentation</vt:lpstr>
      <vt:lpstr>The Network Core</vt:lpstr>
      <vt:lpstr>Two key network-core functions</vt:lpstr>
      <vt:lpstr>Why is routing challenging?</vt:lpstr>
      <vt:lpstr>Packet-switching: Store-and-Forward</vt:lpstr>
      <vt:lpstr>PowerPoint Presentation</vt:lpstr>
      <vt:lpstr>Internet Structure: Network of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1: Roadmap</vt:lpstr>
      <vt:lpstr>How do loss and delay occur?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454</cp:revision>
  <dcterms:created xsi:type="dcterms:W3CDTF">2019-01-28T20:09:31Z</dcterms:created>
  <dcterms:modified xsi:type="dcterms:W3CDTF">2025-02-17T17:06:55Z</dcterms:modified>
</cp:coreProperties>
</file>