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39"/>
  </p:notesMasterIdLst>
  <p:sldIdLst>
    <p:sldId id="1493" r:id="rId3"/>
    <p:sldId id="375" r:id="rId4"/>
    <p:sldId id="334" r:id="rId5"/>
    <p:sldId id="335" r:id="rId6"/>
    <p:sldId id="336" r:id="rId7"/>
    <p:sldId id="1578" r:id="rId8"/>
    <p:sldId id="345" r:id="rId9"/>
    <p:sldId id="346" r:id="rId10"/>
    <p:sldId id="347" r:id="rId11"/>
    <p:sldId id="344" r:id="rId12"/>
    <p:sldId id="376" r:id="rId13"/>
    <p:sldId id="349" r:id="rId14"/>
    <p:sldId id="351" r:id="rId15"/>
    <p:sldId id="352" r:id="rId16"/>
    <p:sldId id="353" r:id="rId17"/>
    <p:sldId id="1566" r:id="rId18"/>
    <p:sldId id="1539" r:id="rId19"/>
    <p:sldId id="1538" r:id="rId20"/>
    <p:sldId id="355" r:id="rId21"/>
    <p:sldId id="278" r:id="rId22"/>
    <p:sldId id="290" r:id="rId23"/>
    <p:sldId id="1540" r:id="rId24"/>
    <p:sldId id="1568" r:id="rId25"/>
    <p:sldId id="1507" r:id="rId26"/>
    <p:sldId id="326" r:id="rId27"/>
    <p:sldId id="1573" r:id="rId28"/>
    <p:sldId id="1647" r:id="rId29"/>
    <p:sldId id="1533" r:id="rId30"/>
    <p:sldId id="714" r:id="rId31"/>
    <p:sldId id="715" r:id="rId32"/>
    <p:sldId id="716" r:id="rId33"/>
    <p:sldId id="638" r:id="rId34"/>
    <p:sldId id="1519" r:id="rId35"/>
    <p:sldId id="639" r:id="rId36"/>
    <p:sldId id="1574" r:id="rId37"/>
    <p:sldId id="164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9"/>
    <p:restoredTop sz="94898"/>
  </p:normalViewPr>
  <p:slideViewPr>
    <p:cSldViewPr snapToGrid="0" snapToObjects="1" showGuides="1">
      <p:cViewPr varScale="1">
        <p:scale>
          <a:sx n="117" d="100"/>
          <a:sy n="117" d="100"/>
        </p:scale>
        <p:origin x="14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E87CB-FCD8-E741-89EB-32F7E65ADD8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83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006733D-3E05-7D4A-81DB-27A5010A1B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C69A914-DA88-FA49-B5A2-4D4736FD9C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1AF11-80DB-3A49-9663-6828B69F947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4DE0CF0C-A54A-B24A-B4C5-F2D57D5953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4C196F5D-481F-4F44-B49C-695DADB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41A41-E407-7444-8DCD-299DA1D4A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86F52984-AC5A-EA4D-8029-D639A3FDE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840C5582-7E98-B84D-B2F8-10F6CE45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278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9DE830-A790-274F-ABAF-EF895ECA19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3D554D5-FD4B-E642-8764-9C7BBEDDC1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2D94-23F2-DA42-8C73-67164979D9D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6F3A05C9-7F7C-E047-AA2D-F70161E7E4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E506BAF1-7537-AE4D-87F0-26BA9F993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C7AB-D26A-384D-8E75-B636522B62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A4A61FB2-68A0-5C4E-B535-19D726F0C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09802E23-68C5-2C4A-A41A-2A480667E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476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794E5-8F12-684F-A638-5F2C6711682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71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59E67B-76A5-E44E-A339-47D4CB0C9D53}" type="slidenum">
              <a:rPr lang="en-US" altLang="en-US" sz="1300">
                <a:latin typeface="Times New Roman" charset="0"/>
              </a:rPr>
              <a:pPr/>
              <a:t>25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06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78CB7FB-5C77-B54E-940E-9963542BC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4D6DEE6-F289-4142-8213-0923DDADFA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22C7CC9-DD9B-0649-8F9E-BE219D9B96DD}" type="datetime3">
              <a:rPr lang="en-US" altLang="en-US" sz="1300" smtClean="0">
                <a:latin typeface="Times New Roman" panose="02020603050405020304" pitchFamily="18" charset="0"/>
              </a:rPr>
              <a:pPr/>
              <a:t>17 February 2025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08" name="Rectangle 6">
            <a:extLst>
              <a:ext uri="{FF2B5EF4-FFF2-40B4-BE49-F238E27FC236}">
                <a16:creationId xmlns:a16="http://schemas.microsoft.com/office/drawing/2014/main" id="{9E9BDDAE-7F38-6549-9650-E34F134590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6309" name="Rectangle 7">
            <a:extLst>
              <a:ext uri="{FF2B5EF4-FFF2-40B4-BE49-F238E27FC236}">
                <a16:creationId xmlns:a16="http://schemas.microsoft.com/office/drawing/2014/main" id="{D9F829ED-2079-9442-B6CF-383B87A2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2A24185A-E757-BE43-A86E-9D688BA46520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10" name="Rectangle 2">
            <a:extLst>
              <a:ext uri="{FF2B5EF4-FFF2-40B4-BE49-F238E27FC236}">
                <a16:creationId xmlns:a16="http://schemas.microsoft.com/office/drawing/2014/main" id="{77ED05B7-6555-4849-AE54-018B40E43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>
            <a:extLst>
              <a:ext uri="{FF2B5EF4-FFF2-40B4-BE49-F238E27FC236}">
                <a16:creationId xmlns:a16="http://schemas.microsoft.com/office/drawing/2014/main" id="{F4AC0E16-FCB4-0648-95CA-6B7A2A46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687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B5C193D6-0072-AA4E-A20B-E86B34090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3A56AD7-1627-E84D-9A59-712B66F99B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36399A8-850A-DC49-BA5C-EEF6D34FBBCC}" type="datetime3">
              <a:rPr lang="en-US" altLang="en-US" sz="1300" smtClean="0">
                <a:latin typeface="Times New Roman" panose="02020603050405020304" pitchFamily="18" charset="0"/>
              </a:rPr>
              <a:pPr/>
              <a:t>17 February 2025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2" name="Rectangle 6">
            <a:extLst>
              <a:ext uri="{FF2B5EF4-FFF2-40B4-BE49-F238E27FC236}">
                <a16:creationId xmlns:a16="http://schemas.microsoft.com/office/drawing/2014/main" id="{8FEE3906-D2C4-F24D-80F3-77ABADA9CD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7333" name="Rectangle 7">
            <a:extLst>
              <a:ext uri="{FF2B5EF4-FFF2-40B4-BE49-F238E27FC236}">
                <a16:creationId xmlns:a16="http://schemas.microsoft.com/office/drawing/2014/main" id="{54273A38-4E40-8B44-81CD-2C6CE6B67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62F085-4C7A-804C-BAEC-F2DE14C7BB04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4" name="Rectangle 2">
            <a:extLst>
              <a:ext uri="{FF2B5EF4-FFF2-40B4-BE49-F238E27FC236}">
                <a16:creationId xmlns:a16="http://schemas.microsoft.com/office/drawing/2014/main" id="{D8C3B6A1-77B3-6742-83D2-BB830D9A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>
            <a:extLst>
              <a:ext uri="{FF2B5EF4-FFF2-40B4-BE49-F238E27FC236}">
                <a16:creationId xmlns:a16="http://schemas.microsoft.com/office/drawing/2014/main" id="{D32DBE78-F614-5C46-AA93-470E14905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726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4FDD81-8D3A-5C49-A314-D643B7F717C4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84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074F9E7-C7B6-024C-AAD9-9B307AABD155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82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3025BFBA-593E-2F41-9D65-0B97356E843A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 algn="r"/>
              <a:t>5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50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83BD33-5730-EB4F-8AE8-EBECD1E63EC1}" type="slidenum">
              <a:rPr lang="en-US" altLang="en-US" sz="1300">
                <a:latin typeface="Times New Roman" charset="0"/>
              </a:rPr>
              <a:pPr/>
              <a:t>10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69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15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36A4-AE3F-9047-89B6-138953FA922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33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6BDDC-05EE-7C41-8E67-D61A5D3D066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49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5F899-778B-B646-B64C-26CE2134324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4663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9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3250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4162-6F1C-6F4C-8394-B0DD7AFB2C6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CMSC 417: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98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90315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159475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6824478" y="20542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219" y="29040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Overview of networks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cont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…)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1)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&amp;  Internetworking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B0A3-B559-11A4-4ACE-FA089752174D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3</a:t>
            </a:r>
            <a:r>
              <a:rPr lang="en-US" sz="2000" b="1" baseline="30000" dirty="0">
                <a:latin typeface="Lucida Bright" panose="02040602050505020304" pitchFamily="18" charset="77"/>
              </a:rPr>
              <a:t>rd</a:t>
            </a:r>
            <a:r>
              <a:rPr lang="en-US" sz="2000" b="1" dirty="0">
                <a:latin typeface="Lucida Bright" panose="02040602050505020304" pitchFamily="18" charset="77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347"/>
          <p:cNvGrpSpPr>
            <a:grpSpLocks/>
          </p:cNvGrpSpPr>
          <p:nvPr/>
        </p:nvGrpSpPr>
        <p:grpSpPr bwMode="auto">
          <a:xfrm>
            <a:off x="3027363" y="4803775"/>
            <a:ext cx="1284287" cy="715963"/>
            <a:chOff x="1871277" y="1576300"/>
            <a:chExt cx="1128371" cy="437861"/>
          </a:xfrm>
        </p:grpSpPr>
        <p:sp>
          <p:nvSpPr>
            <p:cNvPr id="49" name="Oval 48"/>
            <p:cNvSpPr/>
            <p:nvPr/>
          </p:nvSpPr>
          <p:spPr bwMode="auto">
            <a:xfrm flipV="1">
              <a:off x="1874067" y="1694746"/>
              <a:ext cx="1125581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 bwMode="auto">
            <a:xfrm flipV="1">
              <a:off x="1871277" y="1576300"/>
              <a:ext cx="1125581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995" y="1673387"/>
              <a:ext cx="548146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102809" y="1633581"/>
              <a:ext cx="662517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536583" y="1727755"/>
              <a:ext cx="244086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090256" y="1729697"/>
              <a:ext cx="241296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" name="Straight Connector 55"/>
            <p:cNvCxnSpPr>
              <a:endCxn id="51" idx="2"/>
            </p:cNvCxnSpPr>
            <p:nvPr/>
          </p:nvCxnSpPr>
          <p:spPr bwMode="auto">
            <a:xfrm flipH="1" flipV="1">
              <a:off x="1871277" y="1737464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2996858" y="1734552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514" y="15035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Packet Loss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2514" y="1333500"/>
            <a:ext cx="7881257" cy="4648200"/>
          </a:xfrm>
        </p:spPr>
        <p:txBody>
          <a:bodyPr/>
          <a:lstStyle/>
          <a:p>
            <a:pPr marL="287338" indent="-287338" eaLnBrk="1" hangingPunct="1"/>
            <a:r>
              <a:rPr lang="en-US" altLang="en-US" dirty="0">
                <a:ea typeface="ＭＳ Ｐゴシック" charset="-128"/>
              </a:rPr>
              <a:t>queue (aka buffer) preceding link in buffer has finite capacity</a:t>
            </a:r>
          </a:p>
          <a:p>
            <a:pPr marL="287338" indent="-287338" eaLnBrk="1" hangingPunct="1"/>
            <a:r>
              <a:rPr lang="en-US" altLang="en-US" dirty="0">
                <a:ea typeface="ＭＳ Ｐゴシック" charset="-128"/>
              </a:rPr>
              <a:t>packet arriving to full queue dropped (aka lost)</a:t>
            </a:r>
          </a:p>
          <a:p>
            <a:pPr marL="287338" indent="-287338" eaLnBrk="1" hangingPunct="1"/>
            <a:r>
              <a:rPr lang="en-US" altLang="en-US" dirty="0">
                <a:ea typeface="ＭＳ Ｐゴシック" charset="-128"/>
              </a:rPr>
              <a:t>lost packet may be retransmitted by previous node, by source end system, or not at all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3092450" y="4999038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2" name="Line 23"/>
          <p:cNvSpPr>
            <a:spLocks noChangeShapeType="1"/>
          </p:cNvSpPr>
          <p:nvPr/>
        </p:nvSpPr>
        <p:spPr bwMode="auto">
          <a:xfrm>
            <a:off x="2400300" y="4765675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24"/>
          <p:cNvSpPr>
            <a:spLocks noChangeShapeType="1"/>
          </p:cNvSpPr>
          <p:nvPr/>
        </p:nvSpPr>
        <p:spPr bwMode="auto">
          <a:xfrm flipV="1">
            <a:off x="2689225" y="5159375"/>
            <a:ext cx="411163" cy="52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8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9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1631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1632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11633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5" name="Rectangle 57"/>
          <p:cNvSpPr>
            <a:spLocks noChangeArrowheads="1"/>
          </p:cNvSpPr>
          <p:nvPr/>
        </p:nvSpPr>
        <p:spPr bwMode="auto">
          <a:xfrm>
            <a:off x="3627438" y="5035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6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7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8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9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40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altLang="en-US" sz="1800">
                <a:solidFill>
                  <a:srgbClr val="CC0000"/>
                </a:solidFill>
              </a:rPr>
              <a:t>full buffer is </a:t>
            </a:r>
            <a:r>
              <a:rPr lang="en-US" alt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11642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11643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45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11651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2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46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11649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0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5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1: Roadmap (</a:t>
            </a:r>
            <a:r>
              <a:rPr lang="en-US" altLang="en-US" dirty="0" err="1">
                <a:ea typeface="ＭＳ Ｐゴシック" charset="-128"/>
              </a:rPr>
              <a:t>cont</a:t>
            </a:r>
            <a:r>
              <a:rPr lang="en-US" altLang="en-US" dirty="0">
                <a:ea typeface="ＭＳ Ｐゴシック" charset="-128"/>
              </a:rPr>
              <a:t>…)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What is the Internet?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edge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core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Delay, Loss, Throughput in networks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Protocol layers, service models</a:t>
            </a:r>
          </a:p>
          <a:p>
            <a:pPr marL="0" indent="0" eaLnBrk="1" hangingPunct="1">
              <a:buNone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1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7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Protocol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Layers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3656" y="1382485"/>
            <a:ext cx="4463143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with many </a:t>
            </a:r>
            <a:r>
              <a:rPr lang="ja-JP" altLang="en-US" dirty="0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pieces</a:t>
            </a:r>
            <a:r>
              <a:rPr lang="ja-JP" altLang="en-US" dirty="0">
                <a:solidFill>
                  <a:srgbClr val="CC0000"/>
                </a:solidFill>
              </a:rPr>
              <a:t>”</a:t>
            </a:r>
            <a:r>
              <a:rPr lang="en-US" altLang="ja-JP" dirty="0">
                <a:solidFill>
                  <a:srgbClr val="CC0000"/>
                </a:solidFill>
              </a:rPr>
              <a:t>: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hosts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routers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links of various media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applications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protocols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hardware, software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2692" y="1382485"/>
            <a:ext cx="4057650" cy="395151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Question:</a:t>
            </a:r>
            <a:r>
              <a:rPr lang="en-US" altLang="en-US" sz="2400" u="sng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is there any hope of organizing structure of network?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…. or at least our discussion of networks?</a:t>
            </a:r>
          </a:p>
        </p:txBody>
      </p:sp>
    </p:spTree>
    <p:extLst>
      <p:ext uri="{BB962C8B-B14F-4D97-AF65-F5344CB8AC3E}">
        <p14:creationId xmlns:p14="http://schemas.microsoft.com/office/powerpoint/2010/main" val="343677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1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Layering of airline functionality</a:t>
            </a:r>
          </a:p>
        </p:txBody>
      </p:sp>
      <p:sp>
        <p:nvSpPr>
          <p:cNvPr id="122885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378165" y="4452711"/>
            <a:ext cx="7613650" cy="17637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charset="-128"/>
              </a:rPr>
              <a:t>layers: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each layer implements a service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via its own internal-layer actions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relying on services provided by layer below</a:t>
            </a: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22883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22887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888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(purchase)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(check)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(takeoff)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889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0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1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2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3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departure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4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arrival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5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intermediate air-traffic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control centers</a:t>
              </a:r>
            </a:p>
          </p:txBody>
        </p:sp>
        <p:pic>
          <p:nvPicPr>
            <p:cNvPr id="122896" name="Picture 11" descr="yylgaifm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97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8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9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00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22920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21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grpSp>
          <p:nvGrpSpPr>
            <p:cNvPr id="122901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22918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19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sp>
          <p:nvSpPr>
            <p:cNvPr id="122902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3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(complain)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(claim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(unload)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(land)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904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5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6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7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8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9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0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2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3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</a:t>
              </a:r>
            </a:p>
          </p:txBody>
        </p:sp>
        <p:sp>
          <p:nvSpPr>
            <p:cNvPr id="122914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</a:t>
              </a:r>
            </a:p>
          </p:txBody>
        </p:sp>
        <p:sp>
          <p:nvSpPr>
            <p:cNvPr id="122915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</a:t>
              </a:r>
            </a:p>
          </p:txBody>
        </p:sp>
        <p:sp>
          <p:nvSpPr>
            <p:cNvPr id="122916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takeoff/landing</a:t>
              </a:r>
            </a:p>
          </p:txBody>
        </p:sp>
        <p:sp>
          <p:nvSpPr>
            <p:cNvPr id="122917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52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1628" y="1306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143" y="1369787"/>
            <a:ext cx="8621485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200" dirty="0"/>
              <a:t>dealing with complex systems:</a:t>
            </a:r>
          </a:p>
          <a:p>
            <a:pPr eaLnBrk="1" hangingPunct="1"/>
            <a:r>
              <a:rPr lang="en-US" altLang="en-US" dirty="0"/>
              <a:t>explicit structure allows identification, relationship of complex system</a:t>
            </a:r>
            <a:r>
              <a:rPr lang="ja-JP" altLang="en-US" dirty="0"/>
              <a:t>’</a:t>
            </a:r>
            <a:r>
              <a:rPr lang="en-US" altLang="ja-JP" dirty="0"/>
              <a:t>s pieces</a:t>
            </a:r>
          </a:p>
          <a:p>
            <a:pPr marL="682625" lvl="1" indent="-225425" eaLnBrk="1" hangingPunct="1"/>
            <a:r>
              <a:rPr lang="en-US" altLang="en-US" dirty="0"/>
              <a:t>layered </a:t>
            </a:r>
            <a:r>
              <a:rPr lang="en-US" altLang="en-US" i="1" dirty="0">
                <a:solidFill>
                  <a:srgbClr val="CC0000"/>
                </a:solidFill>
              </a:rPr>
              <a:t>reference model</a:t>
            </a:r>
            <a:r>
              <a:rPr lang="en-US" altLang="en-US" dirty="0"/>
              <a:t> for discussion</a:t>
            </a:r>
          </a:p>
          <a:p>
            <a:pPr eaLnBrk="1" hangingPunct="1"/>
            <a:r>
              <a:rPr lang="en-US" altLang="en-US" dirty="0"/>
              <a:t>modularization eases maintenance, updating of system</a:t>
            </a:r>
          </a:p>
          <a:p>
            <a:pPr marL="682625" lvl="1" indent="-225425" eaLnBrk="1" hangingPunct="1"/>
            <a:r>
              <a:rPr lang="en-US" altLang="en-US" dirty="0"/>
              <a:t>change of implementation of layer</a:t>
            </a:r>
            <a:r>
              <a:rPr lang="ja-JP" altLang="en-US" dirty="0"/>
              <a:t>’</a:t>
            </a:r>
            <a:r>
              <a:rPr lang="en-US" altLang="ja-JP" dirty="0"/>
              <a:t>s service transparent to rest of system</a:t>
            </a:r>
          </a:p>
          <a:p>
            <a:pPr marL="682625" lvl="1" indent="-225425" eaLnBrk="1" hangingPunct="1"/>
            <a:r>
              <a:rPr lang="en-US" altLang="en-US" dirty="0"/>
              <a:t>e.g., change in gate procedure doesn’</a:t>
            </a:r>
            <a:r>
              <a:rPr lang="en-US" altLang="ja-JP" dirty="0"/>
              <a:t>t affect rest of system</a:t>
            </a:r>
          </a:p>
          <a:p>
            <a:pPr eaLnBrk="1" hangingPunct="1"/>
            <a:r>
              <a:rPr lang="en-US" altLang="en-US" dirty="0"/>
              <a:t>Can layering be harmful? Give an example.</a:t>
            </a:r>
          </a:p>
        </p:txBody>
      </p:sp>
    </p:spTree>
    <p:extLst>
      <p:ext uri="{BB962C8B-B14F-4D97-AF65-F5344CB8AC3E}">
        <p14:creationId xmlns:p14="http://schemas.microsoft.com/office/powerpoint/2010/main" val="1516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35731"/>
            <a:ext cx="7772400" cy="10287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236" y="1438275"/>
            <a:ext cx="6313714" cy="5289096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application:</a:t>
            </a:r>
            <a:r>
              <a:rPr lang="en-US" altLang="en-US" dirty="0">
                <a:ea typeface="ＭＳ Ｐゴシック" charset="-128"/>
              </a:rPr>
              <a:t> supporting network applications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FTP, SMTP, HTTP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transport:</a:t>
            </a:r>
            <a:r>
              <a:rPr lang="en-US" altLang="en-US" dirty="0">
                <a:ea typeface="ＭＳ Ｐゴシック" charset="-128"/>
              </a:rPr>
              <a:t> process-process data transfer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TCP, UDP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network:</a:t>
            </a:r>
            <a:r>
              <a:rPr lang="en-US" altLang="en-US" dirty="0">
                <a:ea typeface="ＭＳ Ｐゴシック" charset="-128"/>
              </a:rPr>
              <a:t> routing of packets from source to destination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IP, routing protocols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link:</a:t>
            </a:r>
            <a:r>
              <a:rPr lang="en-US" altLang="en-US" dirty="0">
                <a:ea typeface="ＭＳ Ｐゴシック" charset="-128"/>
              </a:rPr>
              <a:t> data transfer between neighboring  network elements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Ethernet, 802.11 (</a:t>
            </a:r>
            <a:r>
              <a:rPr lang="en-US" altLang="en-US" dirty="0" err="1"/>
              <a:t>WiFi</a:t>
            </a:r>
            <a:r>
              <a:rPr lang="en-US" altLang="en-US" dirty="0"/>
              <a:t>), PPP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physical:</a:t>
            </a:r>
            <a:r>
              <a:rPr lang="en-US" altLang="en-US" dirty="0">
                <a:ea typeface="ＭＳ Ｐゴシック" charset="-128"/>
              </a:rPr>
              <a:t> bits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 the wire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marL="287338" indent="-287338" eaLnBrk="1" hangingPunct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27D2003-D769-6440-80E6-255C6B3B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768" y="5736081"/>
            <a:ext cx="579363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OSI 7-layer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OSI – Open Systems Interconnection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(by International Organization for Standardization, ISO)</a:t>
            </a:r>
          </a:p>
        </p:txBody>
      </p:sp>
      <p:pic>
        <p:nvPicPr>
          <p:cNvPr id="3" name="Picture 6" descr="f01-13-9780123850591 copy">
            <a:extLst>
              <a:ext uri="{FF2B5EF4-FFF2-40B4-BE49-F238E27FC236}">
                <a16:creationId xmlns:a16="http://schemas.microsoft.com/office/drawing/2014/main" id="{78448B4E-2E39-7D4D-B157-E0B8D70A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95" y="953726"/>
            <a:ext cx="6433011" cy="47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BF58E6-3F33-6244-AF68-18E5A4273D66}"/>
              </a:ext>
            </a:extLst>
          </p:cNvPr>
          <p:cNvSpPr txBox="1">
            <a:spLocks noChangeArrowheads="1"/>
          </p:cNvSpPr>
          <p:nvPr/>
        </p:nvSpPr>
        <p:spPr>
          <a:xfrm>
            <a:off x="308769" y="0"/>
            <a:ext cx="77724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j-cs"/>
              </a:rPr>
              <a:t>OSI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50750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1F61158-D1A4-3C48-9384-072416FCD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FB3CE55-20A6-2641-A13E-F96D548A8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/>
              <a:t>Physical Layer</a:t>
            </a:r>
          </a:p>
          <a:p>
            <a:pPr lvl="1" eaLnBrk="1" hangingPunct="1"/>
            <a:r>
              <a:rPr lang="en-US" altLang="en-US" sz="2000"/>
              <a:t>Handles the transmission of raw bits over a communication link</a:t>
            </a:r>
          </a:p>
          <a:p>
            <a:pPr eaLnBrk="1" hangingPunct="1"/>
            <a:r>
              <a:rPr lang="en-US" altLang="en-US" sz="2400"/>
              <a:t>Data Link Layer</a:t>
            </a:r>
          </a:p>
          <a:p>
            <a:pPr lvl="1" eaLnBrk="1" hangingPunct="1"/>
            <a:r>
              <a:rPr lang="en-US" altLang="en-US" sz="2000"/>
              <a:t>Collects a stream of bits into a larger aggregate called a </a:t>
            </a:r>
            <a:r>
              <a:rPr lang="en-US" altLang="en-US" sz="2000" i="1">
                <a:solidFill>
                  <a:srgbClr val="3399FF"/>
                </a:solidFill>
              </a:rPr>
              <a:t>frame</a:t>
            </a:r>
          </a:p>
          <a:p>
            <a:pPr lvl="1" eaLnBrk="1" hangingPunct="1"/>
            <a:r>
              <a:rPr lang="en-US" altLang="en-US" sz="2000"/>
              <a:t>Network adaptor along with device driver in OS implement the protocol in this layer</a:t>
            </a:r>
          </a:p>
          <a:p>
            <a:pPr lvl="1" eaLnBrk="1" hangingPunct="1"/>
            <a:r>
              <a:rPr lang="en-US" altLang="en-US" sz="2000"/>
              <a:t>Frames are actually delivered to hosts</a:t>
            </a:r>
          </a:p>
          <a:p>
            <a:pPr eaLnBrk="1" hangingPunct="1"/>
            <a:r>
              <a:rPr lang="en-US" altLang="en-US" sz="2400"/>
              <a:t>Network Layer</a:t>
            </a:r>
          </a:p>
          <a:p>
            <a:pPr lvl="1" eaLnBrk="1" hangingPunct="1"/>
            <a:r>
              <a:rPr lang="en-US" altLang="en-US" sz="2000"/>
              <a:t>Handles routing among nodes within a packet-switched network</a:t>
            </a:r>
          </a:p>
          <a:p>
            <a:pPr lvl="1" eaLnBrk="1" hangingPunct="1"/>
            <a:r>
              <a:rPr lang="en-US" altLang="en-US" sz="2000"/>
              <a:t>Unit of data exchanged between nodes in this layer is called a </a:t>
            </a:r>
            <a:r>
              <a:rPr lang="en-US" altLang="en-US" sz="2000" i="1">
                <a:solidFill>
                  <a:srgbClr val="3399FF"/>
                </a:solidFill>
              </a:rPr>
              <a:t>packet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/>
              <a:t>The lower three layers are implemented on all network nodes</a:t>
            </a:r>
          </a:p>
        </p:txBody>
      </p:sp>
    </p:spTree>
    <p:extLst>
      <p:ext uri="{BB962C8B-B14F-4D97-AF65-F5344CB8AC3E}">
        <p14:creationId xmlns:p14="http://schemas.microsoft.com/office/powerpoint/2010/main" val="340347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14193BF-3A63-6848-81C5-BBA6ADBC0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E5BB98-AE65-A14A-9FA9-6976A7A7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Transport Layer</a:t>
            </a:r>
          </a:p>
          <a:p>
            <a:pPr lvl="1" eaLnBrk="1" hangingPunct="1"/>
            <a:r>
              <a:rPr lang="en-US" altLang="en-US" sz="2000" dirty="0"/>
              <a:t>Implements a process-to-process channel</a:t>
            </a:r>
          </a:p>
          <a:p>
            <a:pPr lvl="1" eaLnBrk="1" hangingPunct="1"/>
            <a:r>
              <a:rPr lang="en-US" altLang="en-US" sz="2000" dirty="0"/>
              <a:t>Unit of data exchanges in this layer is called a </a:t>
            </a:r>
            <a:r>
              <a:rPr lang="en-US" altLang="en-US" sz="2000" i="1" dirty="0">
                <a:solidFill>
                  <a:srgbClr val="3399FF"/>
                </a:solidFill>
              </a:rPr>
              <a:t>message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Session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Provides a name space that is used to tie together the potentially different transport streams that are part of a single application.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Presentation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Concerned about the format of data exchanged between peers (data formats, data encryption)</a:t>
            </a:r>
          </a:p>
          <a:p>
            <a:pPr eaLnBrk="1" hangingPunct="1"/>
            <a:r>
              <a:rPr lang="en-US" altLang="en-US" sz="2400" dirty="0"/>
              <a:t>Application Layer</a:t>
            </a:r>
          </a:p>
          <a:p>
            <a:pPr lvl="1" eaLnBrk="1" hangingPunct="1"/>
            <a:r>
              <a:rPr lang="en-US" altLang="en-US" sz="2000" dirty="0"/>
              <a:t>Standardize common type of exchanges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 dirty="0"/>
              <a:t>The transport layer and the higher layers typically run only on end-hosts and not on the intermediate switches and routers</a:t>
            </a:r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615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reeform 99"/>
          <p:cNvSpPr>
            <a:spLocks/>
          </p:cNvSpPr>
          <p:nvPr/>
        </p:nvSpPr>
        <p:spPr bwMode="auto">
          <a:xfrm>
            <a:off x="6978650" y="4711261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4" name="Group 347"/>
          <p:cNvGrpSpPr>
            <a:grpSpLocks/>
          </p:cNvGrpSpPr>
          <p:nvPr/>
        </p:nvGrpSpPr>
        <p:grpSpPr bwMode="auto">
          <a:xfrm>
            <a:off x="7580313" y="5473261"/>
            <a:ext cx="984250" cy="600075"/>
            <a:chOff x="1871277" y="1576300"/>
            <a:chExt cx="1128371" cy="437861"/>
          </a:xfrm>
        </p:grpSpPr>
        <p:sp>
          <p:nvSpPr>
            <p:cNvPr id="146" name="Oval 145"/>
            <p:cNvSpPr/>
            <p:nvPr/>
          </p:nvSpPr>
          <p:spPr bwMode="auto">
            <a:xfrm flipV="1">
              <a:off x="1874917" y="1694453"/>
              <a:ext cx="1124731" cy="31970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 flipV="1">
              <a:off x="1871277" y="1576300"/>
              <a:ext cx="1124731" cy="3197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102410" y="1633060"/>
              <a:ext cx="662463" cy="11120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537380" y="1728046"/>
              <a:ext cx="243874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089671" y="1730363"/>
              <a:ext cx="242053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3" name="Straight Connector 152"/>
            <p:cNvCxnSpPr>
              <a:endCxn id="148" idx="2"/>
            </p:cNvCxnSpPr>
            <p:nvPr/>
          </p:nvCxnSpPr>
          <p:spPr bwMode="auto">
            <a:xfrm flipH="1" flipV="1">
              <a:off x="1871277" y="1737313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flipH="1" flipV="1">
              <a:off x="2996008" y="1734996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111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40544" y="-21870"/>
            <a:ext cx="3805237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Encapsulation</a:t>
            </a:r>
          </a:p>
        </p:txBody>
      </p:sp>
      <p:sp>
        <p:nvSpPr>
          <p:cNvPr id="131077" name="Freeform 3"/>
          <p:cNvSpPr>
            <a:spLocks/>
          </p:cNvSpPr>
          <p:nvPr/>
        </p:nvSpPr>
        <p:spPr bwMode="auto">
          <a:xfrm>
            <a:off x="7129463" y="2801499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8" name="Group 180"/>
          <p:cNvGrpSpPr>
            <a:grpSpLocks/>
          </p:cNvGrpSpPr>
          <p:nvPr/>
        </p:nvGrpSpPr>
        <p:grpSpPr bwMode="auto">
          <a:xfrm>
            <a:off x="7329488" y="3309499"/>
            <a:ext cx="1052512" cy="355600"/>
            <a:chOff x="4410" y="1365"/>
            <a:chExt cx="663" cy="224"/>
          </a:xfrm>
        </p:grpSpPr>
        <p:sp>
          <p:nvSpPr>
            <p:cNvPr id="131205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6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7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8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9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079" name="Freeform 2"/>
          <p:cNvSpPr>
            <a:spLocks/>
          </p:cNvSpPr>
          <p:nvPr/>
        </p:nvSpPr>
        <p:spPr bwMode="auto">
          <a:xfrm>
            <a:off x="3817938" y="2002986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716213" y="779024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source</a:t>
            </a:r>
          </a:p>
        </p:txBody>
      </p:sp>
      <p:sp>
        <p:nvSpPr>
          <p:cNvPr id="131081" name="Freeform 10"/>
          <p:cNvSpPr>
            <a:spLocks/>
          </p:cNvSpPr>
          <p:nvPr/>
        </p:nvSpPr>
        <p:spPr bwMode="auto">
          <a:xfrm>
            <a:off x="3868738" y="1206061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2" name="Rectangle 23"/>
          <p:cNvSpPr>
            <a:spLocks noChangeArrowheads="1"/>
          </p:cNvSpPr>
          <p:nvPr/>
        </p:nvSpPr>
        <p:spPr bwMode="auto">
          <a:xfrm>
            <a:off x="2644775" y="12155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3" name="Rectangle 24"/>
          <p:cNvSpPr>
            <a:spLocks noChangeArrowheads="1"/>
          </p:cNvSpPr>
          <p:nvPr/>
        </p:nvSpPr>
        <p:spPr bwMode="auto">
          <a:xfrm>
            <a:off x="2597150" y="12870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4" name="Line 25"/>
          <p:cNvSpPr>
            <a:spLocks noChangeShapeType="1"/>
          </p:cNvSpPr>
          <p:nvPr/>
        </p:nvSpPr>
        <p:spPr bwMode="auto">
          <a:xfrm>
            <a:off x="2597150" y="16045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5" name="Text Box 26"/>
          <p:cNvSpPr txBox="1">
            <a:spLocks noChangeArrowheads="1"/>
          </p:cNvSpPr>
          <p:nvPr/>
        </p:nvSpPr>
        <p:spPr bwMode="auto">
          <a:xfrm>
            <a:off x="2554288" y="12536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86" name="Line 27"/>
          <p:cNvSpPr>
            <a:spLocks noChangeShapeType="1"/>
          </p:cNvSpPr>
          <p:nvPr/>
        </p:nvSpPr>
        <p:spPr bwMode="auto">
          <a:xfrm>
            <a:off x="2605088" y="19251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7" name="Line 28"/>
          <p:cNvSpPr>
            <a:spLocks noChangeShapeType="1"/>
          </p:cNvSpPr>
          <p:nvPr/>
        </p:nvSpPr>
        <p:spPr bwMode="auto">
          <a:xfrm>
            <a:off x="2609850" y="22061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8" name="Line 29"/>
          <p:cNvSpPr>
            <a:spLocks noChangeShapeType="1"/>
          </p:cNvSpPr>
          <p:nvPr/>
        </p:nvSpPr>
        <p:spPr bwMode="auto">
          <a:xfrm>
            <a:off x="2609850" y="24824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923611"/>
            <a:ext cx="1208088" cy="303213"/>
            <a:chOff x="501" y="1990"/>
            <a:chExt cx="761" cy="191"/>
          </a:xfrm>
        </p:grpSpPr>
        <p:sp>
          <p:nvSpPr>
            <p:cNvPr id="13119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20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20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20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1552136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588649"/>
            <a:ext cx="301625" cy="292100"/>
            <a:chOff x="1962" y="2058"/>
            <a:chExt cx="190" cy="184"/>
          </a:xfrm>
        </p:grpSpPr>
        <p:sp>
          <p:nvSpPr>
            <p:cNvPr id="13119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9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891861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datagram</a:t>
            </a:r>
          </a:p>
        </p:txBody>
      </p:sp>
      <p:sp>
        <p:nvSpPr>
          <p:cNvPr id="131093" name="Text Box 54"/>
          <p:cNvSpPr txBox="1">
            <a:spLocks noChangeArrowheads="1"/>
          </p:cNvSpPr>
          <p:nvPr/>
        </p:nvSpPr>
        <p:spPr bwMode="auto">
          <a:xfrm>
            <a:off x="1547813" y="4712849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destination</a:t>
            </a:r>
          </a:p>
        </p:txBody>
      </p:sp>
      <p:sp>
        <p:nvSpPr>
          <p:cNvPr id="131094" name="Freeform 56"/>
          <p:cNvSpPr>
            <a:spLocks/>
          </p:cNvSpPr>
          <p:nvPr/>
        </p:nvSpPr>
        <p:spPr bwMode="auto">
          <a:xfrm>
            <a:off x="2979738" y="5095436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5" name="Rectangle 57"/>
          <p:cNvSpPr>
            <a:spLocks noChangeArrowheads="1"/>
          </p:cNvSpPr>
          <p:nvPr/>
        </p:nvSpPr>
        <p:spPr bwMode="auto">
          <a:xfrm>
            <a:off x="1755775" y="51017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6" name="Rectangle 58"/>
          <p:cNvSpPr>
            <a:spLocks noChangeArrowheads="1"/>
          </p:cNvSpPr>
          <p:nvPr/>
        </p:nvSpPr>
        <p:spPr bwMode="auto">
          <a:xfrm>
            <a:off x="1708150" y="51732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7" name="Line 59"/>
          <p:cNvSpPr>
            <a:spLocks noChangeShapeType="1"/>
          </p:cNvSpPr>
          <p:nvPr/>
        </p:nvSpPr>
        <p:spPr bwMode="auto">
          <a:xfrm>
            <a:off x="1708150" y="54907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8" name="Text Box 60"/>
          <p:cNvSpPr txBox="1">
            <a:spLocks noChangeArrowheads="1"/>
          </p:cNvSpPr>
          <p:nvPr/>
        </p:nvSpPr>
        <p:spPr bwMode="auto">
          <a:xfrm>
            <a:off x="1665288" y="51398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99" name="Line 61"/>
          <p:cNvSpPr>
            <a:spLocks noChangeShapeType="1"/>
          </p:cNvSpPr>
          <p:nvPr/>
        </p:nvSpPr>
        <p:spPr bwMode="auto">
          <a:xfrm>
            <a:off x="1716088" y="58113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0" name="Line 62"/>
          <p:cNvSpPr>
            <a:spLocks noChangeShapeType="1"/>
          </p:cNvSpPr>
          <p:nvPr/>
        </p:nvSpPr>
        <p:spPr bwMode="auto">
          <a:xfrm>
            <a:off x="1720850" y="60923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1" name="Line 63"/>
          <p:cNvSpPr>
            <a:spLocks noChangeShapeType="1"/>
          </p:cNvSpPr>
          <p:nvPr/>
        </p:nvSpPr>
        <p:spPr bwMode="auto">
          <a:xfrm>
            <a:off x="1720850" y="63686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5165286"/>
            <a:ext cx="1479550" cy="1220788"/>
            <a:chOff x="152400" y="4610100"/>
            <a:chExt cx="1479550" cy="1220788"/>
          </a:xfrm>
        </p:grpSpPr>
        <p:grpSp>
          <p:nvGrpSpPr>
            <p:cNvPr id="131173" name="Group 64"/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131189" name="Rectangle 65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90" name="Rectangle 66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91" name="Rectangle 67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92" name="Rectangle 68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93" name="Rectangle 69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94" name="Line 70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5" name="Line 71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6" name="Line 72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4" name="Group 73"/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131183" name="Rectangle 74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4" name="Rectangle 75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5" name="Rectangle 76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86" name="Rectangle 77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7" name="Line 78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88" name="Line 79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5" name="Group 80"/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131179" name="Rectangle 81"/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0" name="Rectangle 82"/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1" name="Rectangle 83"/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2" name="Line 84"/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6" name="Group 85"/>
            <p:cNvGrpSpPr>
              <a:grpSpLocks/>
            </p:cNvGrpSpPr>
            <p:nvPr/>
          </p:nvGrpSpPr>
          <p:grpSpPr bwMode="auto">
            <a:xfrm>
              <a:off x="930275" y="4610100"/>
              <a:ext cx="679450" cy="301625"/>
              <a:chOff x="780" y="1553"/>
              <a:chExt cx="428" cy="190"/>
            </a:xfrm>
          </p:grpSpPr>
          <p:sp>
            <p:nvSpPr>
              <p:cNvPr id="131177" name="Rectangle 86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78" name="Rectangle 87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131103" name="Group 88"/>
          <p:cNvGrpSpPr>
            <a:grpSpLocks/>
          </p:cNvGrpSpPr>
          <p:nvPr/>
        </p:nvGrpSpPr>
        <p:grpSpPr bwMode="auto">
          <a:xfrm>
            <a:off x="5654675" y="4719199"/>
            <a:ext cx="1387475" cy="1035050"/>
            <a:chOff x="3601" y="168"/>
            <a:chExt cx="874" cy="652"/>
          </a:xfrm>
        </p:grpSpPr>
        <p:sp>
          <p:nvSpPr>
            <p:cNvPr id="13116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7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7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  <p:sp>
          <p:nvSpPr>
            <p:cNvPr id="13117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04" name="Group 94"/>
          <p:cNvGrpSpPr>
            <a:grpSpLocks/>
          </p:cNvGrpSpPr>
          <p:nvPr/>
        </p:nvGrpSpPr>
        <p:grpSpPr bwMode="auto">
          <a:xfrm>
            <a:off x="5821363" y="2826899"/>
            <a:ext cx="1387475" cy="733425"/>
            <a:chOff x="4696" y="597"/>
            <a:chExt cx="874" cy="462"/>
          </a:xfrm>
        </p:grpSpPr>
        <p:sp>
          <p:nvSpPr>
            <p:cNvPr id="13116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6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</p:grpSp>
      <p:sp>
        <p:nvSpPr>
          <p:cNvPr id="131105" name="Freeform 114"/>
          <p:cNvSpPr>
            <a:spLocks/>
          </p:cNvSpPr>
          <p:nvPr/>
        </p:nvSpPr>
        <p:spPr bwMode="auto">
          <a:xfrm>
            <a:off x="1828800" y="1088586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8625" y="4795399"/>
            <a:ext cx="1479550" cy="609600"/>
            <a:chOff x="4238625" y="4240213"/>
            <a:chExt cx="1479550" cy="609600"/>
          </a:xfrm>
        </p:grpSpPr>
        <p:grpSp>
          <p:nvGrpSpPr>
            <p:cNvPr id="131148" name="Group 115"/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31156" name="Rectangle 116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7" name="Rectangle 117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8" name="Rectangle 118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9" name="Rectangle 119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60" name="Rectangle 120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61" name="Line 121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2" name="Line 122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3" name="Line 123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49" name="Group 124"/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131150" name="Rectangle 125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1" name="Rectangle 126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2" name="Rectangle 127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3" name="Rectangle 128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54" name="Line 129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55" name="Line 130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5162111"/>
            <a:ext cx="1208087" cy="303213"/>
            <a:chOff x="501" y="1990"/>
            <a:chExt cx="761" cy="191"/>
          </a:xfrm>
        </p:grpSpPr>
        <p:sp>
          <p:nvSpPr>
            <p:cNvPr id="131142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43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44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45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46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7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2220474"/>
            <a:ext cx="1479550" cy="303212"/>
            <a:chOff x="332" y="2224"/>
            <a:chExt cx="932" cy="191"/>
          </a:xfrm>
        </p:grpSpPr>
        <p:sp>
          <p:nvSpPr>
            <p:cNvPr id="131134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5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36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37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</a:t>
              </a:r>
            </a:p>
          </p:txBody>
        </p:sp>
        <p:sp>
          <p:nvSpPr>
            <p:cNvPr id="131138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39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0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1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109" name="Text Box 166"/>
          <p:cNvSpPr txBox="1">
            <a:spLocks noChangeArrowheads="1"/>
          </p:cNvSpPr>
          <p:nvPr/>
        </p:nvSpPr>
        <p:spPr bwMode="auto">
          <a:xfrm>
            <a:off x="7921625" y="5966974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router</a:t>
            </a:r>
          </a:p>
        </p:txBody>
      </p:sp>
      <p:sp>
        <p:nvSpPr>
          <p:cNvPr id="131110" name="Text Box 167"/>
          <p:cNvSpPr txBox="1">
            <a:spLocks noChangeArrowheads="1"/>
          </p:cNvSpPr>
          <p:nvPr/>
        </p:nvSpPr>
        <p:spPr bwMode="auto">
          <a:xfrm>
            <a:off x="7935913" y="3653986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switch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1247336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1274324"/>
            <a:ext cx="679450" cy="301625"/>
            <a:chOff x="780" y="1553"/>
            <a:chExt cx="428" cy="190"/>
          </a:xfrm>
        </p:grpSpPr>
        <p:sp>
          <p:nvSpPr>
            <p:cNvPr id="131132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3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594999"/>
            <a:ext cx="903287" cy="301625"/>
            <a:chOff x="1851" y="2046"/>
            <a:chExt cx="569" cy="190"/>
          </a:xfrm>
        </p:grpSpPr>
        <p:grpSp>
          <p:nvGrpSpPr>
            <p:cNvPr id="131126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1130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31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</p:grpSp>
        <p:grpSp>
          <p:nvGrpSpPr>
            <p:cNvPr id="131127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128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29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918849"/>
            <a:ext cx="301625" cy="292100"/>
            <a:chOff x="1962" y="2058"/>
            <a:chExt cx="190" cy="184"/>
          </a:xfrm>
        </p:grpSpPr>
        <p:sp>
          <p:nvSpPr>
            <p:cNvPr id="131124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25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2198249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frame</a:t>
            </a:r>
          </a:p>
        </p:txBody>
      </p:sp>
      <p:grpSp>
        <p:nvGrpSpPr>
          <p:cNvPr id="131117" name="Group 187"/>
          <p:cNvGrpSpPr>
            <a:grpSpLocks/>
          </p:cNvGrpSpPr>
          <p:nvPr/>
        </p:nvGrpSpPr>
        <p:grpSpPr bwMode="auto">
          <a:xfrm flipH="1">
            <a:off x="3178175" y="5525649"/>
            <a:ext cx="803275" cy="771525"/>
            <a:chOff x="-44" y="1473"/>
            <a:chExt cx="981" cy="1105"/>
          </a:xfrm>
        </p:grpSpPr>
        <p:pic>
          <p:nvPicPr>
            <p:cNvPr id="131122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18" name="Group 190"/>
          <p:cNvGrpSpPr>
            <a:grpSpLocks/>
          </p:cNvGrpSpPr>
          <p:nvPr/>
        </p:nvGrpSpPr>
        <p:grpSpPr bwMode="auto">
          <a:xfrm flipH="1">
            <a:off x="4140200" y="1642624"/>
            <a:ext cx="803275" cy="771525"/>
            <a:chOff x="-44" y="1473"/>
            <a:chExt cx="981" cy="1105"/>
          </a:xfrm>
        </p:grpSpPr>
        <p:pic>
          <p:nvPicPr>
            <p:cNvPr id="131120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1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4.44444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1: Roadmap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What is the Internet?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edge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core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Delay, Loss, Throughput in networks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latin typeface="Calibri Light" charset="0"/>
                <a:ea typeface="Calibri Light" charset="0"/>
                <a:cs typeface="Calibri Light" charset="0"/>
              </a:rPr>
              <a:t>Protocol layers, service models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latin typeface="Calibri Light" charset="0"/>
                <a:ea typeface="Calibri Light" charset="0"/>
                <a:cs typeface="Calibri Light" charset="0"/>
              </a:rPr>
              <a:t>History</a:t>
            </a:r>
          </a:p>
          <a:p>
            <a:pPr eaLnBrk="1" hangingPunct="1">
              <a:buFont typeface="Wingdings" charset="2"/>
              <a:buChar char="q"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1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16580F9E-B5AB-E049-9458-8B3B4A19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117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004E6EFD-EC34-ED43-A983-176803C7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Architecture</a:t>
            </a:r>
            <a:endParaRPr lang="en-GB" altLang="en-US"/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43A3F685-BB10-2C4C-B1D2-9A488C3D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02163"/>
            <a:ext cx="444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a layered network system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7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2">
            <a:extLst>
              <a:ext uri="{FF2B5EF4-FFF2-40B4-BE49-F238E27FC236}">
                <a16:creationId xmlns:a16="http://schemas.microsoft.com/office/drawing/2014/main" id="{E2DD5F2E-EF4F-2243-AB5E-AB44A0B9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27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ACD7CBEA-A3F7-7A45-B55D-CCBD9CA66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Architecture</a:t>
            </a:r>
            <a:endParaRPr lang="en-GB" altLang="en-US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53234918-871A-3B44-B24C-C5645D3D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97425"/>
            <a:ext cx="284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 Protocol Graph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CC97AAD-5ABB-B940-A792-2687ED02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149725"/>
            <a:ext cx="3455987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Alternative view of the Internet architecture. The “Network” layer shown here is sometimes referred to as the “sub-network” or “link” layer.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678" name="Picture 6" descr="f01-14-9780123850591 copy">
            <a:extLst>
              <a:ext uri="{FF2B5EF4-FFF2-40B4-BE49-F238E27FC236}">
                <a16:creationId xmlns:a16="http://schemas.microsoft.com/office/drawing/2014/main" id="{05EFF73B-AC03-0641-93DA-96F86EAD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175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4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01-13-9780123850591 copy">
            <a:extLst>
              <a:ext uri="{FF2B5EF4-FFF2-40B4-BE49-F238E27FC236}">
                <a16:creationId xmlns:a16="http://schemas.microsoft.com/office/drawing/2014/main" id="{4CA29E35-BEF7-4F47-B117-1D9C644CC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2"/>
          <a:stretch/>
        </p:blipFill>
        <p:spPr bwMode="auto">
          <a:xfrm>
            <a:off x="3771124" y="1631220"/>
            <a:ext cx="1601752" cy="56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F2ED3C-E370-6C46-9C5C-043C17F692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8893175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course: Top-Down or Bottom-up?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B58FD8-F91F-6242-B349-8D6DEBD2B145}"/>
              </a:ext>
            </a:extLst>
          </p:cNvPr>
          <p:cNvGrpSpPr/>
          <p:nvPr/>
        </p:nvGrpSpPr>
        <p:grpSpPr>
          <a:xfrm>
            <a:off x="1335449" y="4718353"/>
            <a:ext cx="2294016" cy="523220"/>
            <a:chOff x="1335449" y="4718353"/>
            <a:chExt cx="2294016" cy="52322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C233452-39B2-274E-A6C8-4C03219A0D2A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62DB87-BC99-8D4B-B6CB-97A22F0E2F48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A1700-C06F-DD43-9590-DA2D61DA92BC}"/>
              </a:ext>
            </a:extLst>
          </p:cNvPr>
          <p:cNvGrpSpPr/>
          <p:nvPr/>
        </p:nvGrpSpPr>
        <p:grpSpPr>
          <a:xfrm>
            <a:off x="1335449" y="4064328"/>
            <a:ext cx="2294016" cy="523220"/>
            <a:chOff x="1335449" y="4718353"/>
            <a:chExt cx="2294016" cy="5232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AA49DF-A9DB-7A4B-9F40-F9A03E04C60C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A6CBC-C2ED-F547-BD43-8C59C6CDB3B9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DFED7-57CE-E046-BA70-91887C4AE5E5}"/>
              </a:ext>
            </a:extLst>
          </p:cNvPr>
          <p:cNvGrpSpPr/>
          <p:nvPr/>
        </p:nvGrpSpPr>
        <p:grpSpPr>
          <a:xfrm>
            <a:off x="1406279" y="2244738"/>
            <a:ext cx="2294016" cy="523220"/>
            <a:chOff x="1335449" y="4718353"/>
            <a:chExt cx="2294016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72DD8D7-CC84-1A49-9CB0-4A95F33D4E0B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1A7F72-8721-3E40-BFBB-472F1C75451C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9B54D9-3AE0-1447-BB81-8D4A2C6BFC16}"/>
              </a:ext>
            </a:extLst>
          </p:cNvPr>
          <p:cNvGrpSpPr/>
          <p:nvPr/>
        </p:nvGrpSpPr>
        <p:grpSpPr>
          <a:xfrm>
            <a:off x="1328416" y="5623482"/>
            <a:ext cx="2294016" cy="523220"/>
            <a:chOff x="1335449" y="4901234"/>
            <a:chExt cx="2294016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AE8458-8F8E-3D49-83CD-71638329ABF7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CF6199-768E-DA4B-8A69-E7DCA2313606}"/>
                </a:ext>
              </a:extLst>
            </p:cNvPr>
            <p:cNvSpPr txBox="1"/>
            <p:nvPr/>
          </p:nvSpPr>
          <p:spPr>
            <a:xfrm>
              <a:off x="1335449" y="4901234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160382-EF04-1344-8A9D-124B357E731D}"/>
                </a:ext>
              </a:extLst>
            </p:cNvPr>
            <p:cNvCxnSpPr/>
            <p:nvPr/>
          </p:nvCxnSpPr>
          <p:spPr>
            <a:xfrm>
              <a:off x="1983545" y="5343379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DD154-9E3D-9D44-B614-3AA91015C6FC}"/>
              </a:ext>
            </a:extLst>
          </p:cNvPr>
          <p:cNvSpPr txBox="1"/>
          <p:nvPr/>
        </p:nvSpPr>
        <p:spPr>
          <a:xfrm>
            <a:off x="1405466" y="3075057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Internetworking</a:t>
            </a:r>
          </a:p>
        </p:txBody>
      </p:sp>
    </p:spTree>
    <p:extLst>
      <p:ext uri="{BB962C8B-B14F-4D97-AF65-F5344CB8AC3E}">
        <p14:creationId xmlns:p14="http://schemas.microsoft.com/office/powerpoint/2010/main" val="399117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/>
              <a:t>3. Routing</a:t>
            </a:r>
          </a:p>
          <a:p>
            <a:r>
              <a:rPr lang="en-US" sz="2400" dirty="0"/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5045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0898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899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0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1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2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5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6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1"/>
              <a:t>ISP C</a:t>
            </a:r>
          </a:p>
        </p:txBody>
      </p:sp>
      <p:grpSp>
        <p:nvGrpSpPr>
          <p:cNvPr id="80908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9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0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1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12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0913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7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8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2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1"/>
              <a:t>ISP B</a:t>
            </a:r>
          </a:p>
        </p:txBody>
      </p:sp>
      <p:grpSp>
        <p:nvGrpSpPr>
          <p:cNvPr id="80923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4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5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6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27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0928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9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0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2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3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4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5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6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7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1"/>
              <a:t>ISP A</a:t>
            </a:r>
          </a:p>
        </p:txBody>
      </p:sp>
      <p:grpSp>
        <p:nvGrpSpPr>
          <p:cNvPr id="80938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39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0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1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2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3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6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11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8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47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11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6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48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11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49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111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0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110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110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1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3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1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4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1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5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109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6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10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7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109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109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5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109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grpSp>
        <p:nvGrpSpPr>
          <p:cNvPr id="8096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108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sp>
        <p:nvSpPr>
          <p:cNvPr id="8096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2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3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4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5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6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096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69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0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6" name="Straight Connector 509"/>
          <p:cNvCxnSpPr>
            <a:cxnSpLocks noChangeShapeType="1"/>
            <a:stCxn id="81093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8" name="Straight Connector 511"/>
          <p:cNvCxnSpPr>
            <a:cxnSpLocks noChangeShapeType="1"/>
            <a:stCxn id="81090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0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1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4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5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6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87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8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9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0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1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2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3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4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95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96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09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en-US" sz="1000"/>
                <a:t>net</a:t>
              </a:r>
            </a:p>
          </p:txBody>
        </p:sp>
      </p:grpSp>
      <p:sp>
        <p:nvSpPr>
          <p:cNvPr id="422" name="Rectangle 2"/>
          <p:cNvSpPr txBox="1">
            <a:spLocks noChangeArrowheads="1"/>
          </p:cNvSpPr>
          <p:nvPr/>
        </p:nvSpPr>
        <p:spPr bwMode="auto">
          <a:xfrm>
            <a:off x="491898" y="491672"/>
            <a:ext cx="85105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>
                <a:solidFill>
                  <a:srgbClr val="80000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Chalkboard Bold" pitchFamily="80" charset="0"/>
                <a:ea typeface="Gungsuh" pitchFamily="18" charset="-127"/>
                <a:cs typeface="Gungsuh" pitchFamily="18" charset="-127"/>
              </a:defRPr>
            </a:lvl9pPr>
          </a:lstStyle>
          <a:p>
            <a:pPr eaLnBrk="1" hangingPunct="1"/>
            <a:r>
              <a:rPr lang="en-US" altLang="en-US" kern="0">
                <a:ea typeface="ＭＳ Ｐゴシック" charset="-128"/>
              </a:rPr>
              <a:t>Internet Structure: Network of Networks</a:t>
            </a:r>
            <a:endParaRPr lang="en-US" altLang="en-US" sz="4400" kern="0">
              <a:ea typeface="ＭＳ Ｐゴシック" charset="-128"/>
            </a:endParaRPr>
          </a:p>
        </p:txBody>
      </p:sp>
      <p:sp>
        <p:nvSpPr>
          <p:cNvPr id="423" name="Rectangle 3"/>
          <p:cNvSpPr txBox="1">
            <a:spLocks noChangeArrowheads="1"/>
          </p:cNvSpPr>
          <p:nvPr/>
        </p:nvSpPr>
        <p:spPr bwMode="auto">
          <a:xfrm>
            <a:off x="506228" y="120302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But if one global ISP is viable business, there will be competitors ….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DDC5-3748-6139-2B4E-D3C09C91154B}"/>
              </a:ext>
            </a:extLst>
          </p:cNvPr>
          <p:cNvSpPr txBox="1"/>
          <p:nvPr/>
        </p:nvSpPr>
        <p:spPr>
          <a:xfrm>
            <a:off x="5576645" y="1796237"/>
            <a:ext cx="9044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Routers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22A1864-B2DF-55F7-A1DD-E644C026AEBD}"/>
              </a:ext>
            </a:extLst>
          </p:cNvPr>
          <p:cNvSpPr/>
          <p:nvPr/>
        </p:nvSpPr>
        <p:spPr>
          <a:xfrm>
            <a:off x="4522789" y="2166257"/>
            <a:ext cx="1257526" cy="873943"/>
          </a:xfrm>
          <a:custGeom>
            <a:avLst/>
            <a:gdLst>
              <a:gd name="connsiteX0" fmla="*/ 1023257 w 1023257"/>
              <a:gd name="connsiteY0" fmla="*/ 0 h 870857"/>
              <a:gd name="connsiteX1" fmla="*/ 674914 w 1023257"/>
              <a:gd name="connsiteY1" fmla="*/ 598714 h 870857"/>
              <a:gd name="connsiteX2" fmla="*/ 0 w 1023257"/>
              <a:gd name="connsiteY2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257" h="870857">
                <a:moveTo>
                  <a:pt x="1023257" y="0"/>
                </a:moveTo>
                <a:cubicBezTo>
                  <a:pt x="934357" y="226785"/>
                  <a:pt x="845457" y="453571"/>
                  <a:pt x="674914" y="598714"/>
                </a:cubicBezTo>
                <a:cubicBezTo>
                  <a:pt x="504371" y="743857"/>
                  <a:pt x="252185" y="807357"/>
                  <a:pt x="0" y="87085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F3F0391-8939-BBD3-0877-04BE3A9E77B5}"/>
              </a:ext>
            </a:extLst>
          </p:cNvPr>
          <p:cNvSpPr/>
          <p:nvPr/>
        </p:nvSpPr>
        <p:spPr>
          <a:xfrm flipH="1">
            <a:off x="5932710" y="2165569"/>
            <a:ext cx="1037632" cy="1820644"/>
          </a:xfrm>
          <a:custGeom>
            <a:avLst/>
            <a:gdLst>
              <a:gd name="connsiteX0" fmla="*/ 1023257 w 1023257"/>
              <a:gd name="connsiteY0" fmla="*/ 0 h 870857"/>
              <a:gd name="connsiteX1" fmla="*/ 674914 w 1023257"/>
              <a:gd name="connsiteY1" fmla="*/ 598714 h 870857"/>
              <a:gd name="connsiteX2" fmla="*/ 0 w 1023257"/>
              <a:gd name="connsiteY2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257" h="870857">
                <a:moveTo>
                  <a:pt x="1023257" y="0"/>
                </a:moveTo>
                <a:cubicBezTo>
                  <a:pt x="934357" y="226785"/>
                  <a:pt x="845457" y="453571"/>
                  <a:pt x="674914" y="598714"/>
                </a:cubicBezTo>
                <a:cubicBezTo>
                  <a:pt x="504371" y="743857"/>
                  <a:pt x="252185" y="807357"/>
                  <a:pt x="0" y="87085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83351-B52D-204D-9FF7-4B32BC8A4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60450"/>
            <a:ext cx="7531100" cy="473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57BF1-8530-AC47-9770-CF1095C168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</p:spTree>
    <p:extLst>
      <p:ext uri="{BB962C8B-B14F-4D97-AF65-F5344CB8AC3E}">
        <p14:creationId xmlns:p14="http://schemas.microsoft.com/office/powerpoint/2010/main" val="176084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3D6AA-36ED-E6F5-5BD0-76C51250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14A307-29E3-A933-315C-D94C52CE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60450"/>
            <a:ext cx="7531100" cy="473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3E56E-FFBA-426D-7CC9-9902AACE74F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BD856-68B7-A2C4-1DBD-BCA7CCB9AD54}"/>
              </a:ext>
            </a:extLst>
          </p:cNvPr>
          <p:cNvSpPr txBox="1"/>
          <p:nvPr/>
        </p:nvSpPr>
        <p:spPr>
          <a:xfrm>
            <a:off x="4572000" y="652111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network to maintain network.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FD36A0-0502-AE62-0CB2-E7C01548D973}"/>
              </a:ext>
            </a:extLst>
          </p:cNvPr>
          <p:cNvCxnSpPr/>
          <p:nvPr/>
        </p:nvCxnSpPr>
        <p:spPr>
          <a:xfrm>
            <a:off x="4985657" y="1491343"/>
            <a:ext cx="178525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A75C83-BA03-B92C-B488-E8861A198598}"/>
              </a:ext>
            </a:extLst>
          </p:cNvPr>
          <p:cNvCxnSpPr>
            <a:cxnSpLocks/>
          </p:cNvCxnSpPr>
          <p:nvPr/>
        </p:nvCxnSpPr>
        <p:spPr>
          <a:xfrm flipH="1">
            <a:off x="5290457" y="1589314"/>
            <a:ext cx="178525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9D23F5-BC31-8B09-961A-3E7D11D76421}"/>
              </a:ext>
            </a:extLst>
          </p:cNvPr>
          <p:cNvSpPr txBox="1"/>
          <p:nvPr/>
        </p:nvSpPr>
        <p:spPr>
          <a:xfrm>
            <a:off x="3814424" y="1073026"/>
            <a:ext cx="473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Behaves like Applications. Uses TCP/UDP packets</a:t>
            </a:r>
          </a:p>
        </p:txBody>
      </p:sp>
    </p:spTree>
    <p:extLst>
      <p:ext uri="{BB962C8B-B14F-4D97-AF65-F5344CB8AC3E}">
        <p14:creationId xmlns:p14="http://schemas.microsoft.com/office/powerpoint/2010/main" val="630126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3. Routing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75093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Routing</a:t>
            </a:r>
            <a:r>
              <a:rPr lang="en-US" altLang="ja-JP" dirty="0"/>
              <a:t> protocols</a:t>
            </a:r>
            <a:endParaRPr lang="en-US" sz="4800" dirty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Line 24"/>
          <p:cNvSpPr>
            <a:spLocks noChangeShapeType="1"/>
          </p:cNvSpPr>
          <p:nvPr/>
        </p:nvSpPr>
        <p:spPr bwMode="auto">
          <a:xfrm>
            <a:off x="1643063" y="4237038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4" name="Group 347"/>
          <p:cNvGrpSpPr>
            <a:grpSpLocks/>
          </p:cNvGrpSpPr>
          <p:nvPr/>
        </p:nvGrpSpPr>
        <p:grpSpPr bwMode="auto">
          <a:xfrm>
            <a:off x="2359025" y="4284663"/>
            <a:ext cx="1162050" cy="715962"/>
            <a:chOff x="1871277" y="1576300"/>
            <a:chExt cx="1128371" cy="437861"/>
          </a:xfrm>
        </p:grpSpPr>
        <p:sp>
          <p:nvSpPr>
            <p:cNvPr id="106" name="Oval 105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3" name="Straight Connector 112"/>
            <p:cNvCxnSpPr>
              <a:endCxn id="108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35" name="Line 26"/>
          <p:cNvSpPr>
            <a:spLocks noChangeShapeType="1"/>
          </p:cNvSpPr>
          <p:nvPr/>
        </p:nvSpPr>
        <p:spPr bwMode="auto">
          <a:xfrm>
            <a:off x="3567113" y="465613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0"/>
          <p:cNvSpPr>
            <a:spLocks noChangeArrowheads="1"/>
          </p:cNvSpPr>
          <p:nvPr/>
        </p:nvSpPr>
        <p:spPr bwMode="auto">
          <a:xfrm>
            <a:off x="3233738" y="4527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31"/>
          <p:cNvSpPr>
            <a:spLocks noChangeArrowheads="1"/>
          </p:cNvSpPr>
          <p:nvPr/>
        </p:nvSpPr>
        <p:spPr bwMode="auto">
          <a:xfrm>
            <a:off x="3389313" y="4527550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38"/>
          <p:cNvSpPr>
            <a:spLocks noChangeArrowheads="1"/>
          </p:cNvSpPr>
          <p:nvPr/>
        </p:nvSpPr>
        <p:spPr bwMode="auto">
          <a:xfrm>
            <a:off x="3524250" y="44656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9" name="Line 25"/>
          <p:cNvSpPr>
            <a:spLocks noChangeShapeType="1"/>
          </p:cNvSpPr>
          <p:nvPr/>
        </p:nvSpPr>
        <p:spPr bwMode="auto">
          <a:xfrm flipV="1">
            <a:off x="1641475" y="4776788"/>
            <a:ext cx="7350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32"/>
          <p:cNvSpPr>
            <a:spLocks noChangeArrowheads="1"/>
          </p:cNvSpPr>
          <p:nvPr/>
        </p:nvSpPr>
        <p:spPr bwMode="auto">
          <a:xfrm>
            <a:off x="2181225" y="44275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1" name="Line 33"/>
          <p:cNvSpPr>
            <a:spLocks noChangeShapeType="1"/>
          </p:cNvSpPr>
          <p:nvPr/>
        </p:nvSpPr>
        <p:spPr bwMode="auto">
          <a:xfrm>
            <a:off x="2132013" y="436403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36"/>
          <p:cNvSpPr txBox="1">
            <a:spLocks noChangeArrowheads="1"/>
          </p:cNvSpPr>
          <p:nvPr/>
        </p:nvSpPr>
        <p:spPr bwMode="auto">
          <a:xfrm>
            <a:off x="765175" y="392112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5243" name="Text Box 37"/>
          <p:cNvSpPr txBox="1">
            <a:spLocks noChangeArrowheads="1"/>
          </p:cNvSpPr>
          <p:nvPr/>
        </p:nvSpPr>
        <p:spPr bwMode="auto">
          <a:xfrm>
            <a:off x="941388" y="4873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grpSp>
        <p:nvGrpSpPr>
          <p:cNvPr id="95244" name="Group 66"/>
          <p:cNvGrpSpPr>
            <a:grpSpLocks/>
          </p:cNvGrpSpPr>
          <p:nvPr/>
        </p:nvGrpSpPr>
        <p:grpSpPr bwMode="auto">
          <a:xfrm>
            <a:off x="915988" y="3921125"/>
            <a:ext cx="779462" cy="679450"/>
            <a:chOff x="-44" y="1473"/>
            <a:chExt cx="981" cy="1105"/>
          </a:xfrm>
        </p:grpSpPr>
        <p:pic>
          <p:nvPicPr>
            <p:cNvPr id="952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69"/>
          <p:cNvGrpSpPr>
            <a:grpSpLocks/>
          </p:cNvGrpSpPr>
          <p:nvPr/>
        </p:nvGrpSpPr>
        <p:grpSpPr bwMode="auto">
          <a:xfrm>
            <a:off x="966788" y="4927600"/>
            <a:ext cx="779462" cy="679450"/>
            <a:chOff x="-44" y="1473"/>
            <a:chExt cx="981" cy="1105"/>
          </a:xfrm>
        </p:grpSpPr>
        <p:pic>
          <p:nvPicPr>
            <p:cNvPr id="952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6" name="Group 347"/>
          <p:cNvGrpSpPr>
            <a:grpSpLocks/>
          </p:cNvGrpSpPr>
          <p:nvPr/>
        </p:nvGrpSpPr>
        <p:grpSpPr bwMode="auto">
          <a:xfrm>
            <a:off x="5497513" y="4329113"/>
            <a:ext cx="1162050" cy="715962"/>
            <a:chOff x="1871277" y="1576300"/>
            <a:chExt cx="1128371" cy="437861"/>
          </a:xfrm>
        </p:grpSpPr>
        <p:sp>
          <p:nvSpPr>
            <p:cNvPr id="93" name="Oval 92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159535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" name="Straight Connector 99"/>
            <p:cNvCxnSpPr>
              <a:endCxn id="95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47" name="Rectangle 31"/>
          <p:cNvSpPr>
            <a:spLocks noChangeArrowheads="1"/>
          </p:cNvSpPr>
          <p:nvPr/>
        </p:nvSpPr>
        <p:spPr bwMode="auto">
          <a:xfrm>
            <a:off x="1744663" y="5083175"/>
            <a:ext cx="139700" cy="185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8" name="Line 33"/>
          <p:cNvSpPr>
            <a:spLocks noChangeShapeType="1"/>
          </p:cNvSpPr>
          <p:nvPr/>
        </p:nvSpPr>
        <p:spPr bwMode="auto">
          <a:xfrm flipV="1">
            <a:off x="1919288" y="5053013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89"/>
          <p:cNvSpPr>
            <a:spLocks noChangeArrowheads="1"/>
          </p:cNvSpPr>
          <p:nvPr/>
        </p:nvSpPr>
        <p:spPr bwMode="auto">
          <a:xfrm>
            <a:off x="3081338" y="4529138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0" name="Rectangle 89"/>
          <p:cNvSpPr>
            <a:spLocks noChangeArrowheads="1"/>
          </p:cNvSpPr>
          <p:nvPr/>
        </p:nvSpPr>
        <p:spPr bwMode="auto">
          <a:xfrm>
            <a:off x="2932113" y="4527550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1" name="Rectangle 89"/>
          <p:cNvSpPr>
            <a:spLocks noChangeArrowheads="1"/>
          </p:cNvSpPr>
          <p:nvPr/>
        </p:nvSpPr>
        <p:spPr bwMode="auto">
          <a:xfrm>
            <a:off x="2779713" y="4530725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loss and delay occur?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/>
              <a:t>packets </a:t>
            </a:r>
            <a:r>
              <a:rPr lang="en-US" i="1" dirty="0"/>
              <a:t>queue</a:t>
            </a:r>
            <a:r>
              <a:rPr lang="en-US" dirty="0"/>
              <a:t> in router buffers</a:t>
            </a:r>
            <a:r>
              <a:rPr lang="en-US" sz="2400" dirty="0"/>
              <a:t> </a:t>
            </a:r>
          </a:p>
          <a:p>
            <a:pPr marL="287338" indent="-287338"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packet arrival rate to link (temporarily) exceeds output link capacity</a:t>
            </a:r>
          </a:p>
          <a:p>
            <a:pPr marL="287338" indent="-287338" eaLnBrk="1" hangingPunct="1">
              <a:defRPr/>
            </a:pPr>
            <a:r>
              <a:rPr lang="en-US" sz="2400" dirty="0"/>
              <a:t>packets queue, wait for turn</a:t>
            </a: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95264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5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95262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3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95260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altLang="en-US" sz="1800">
                  <a:solidFill>
                    <a:srgbClr val="000000"/>
                  </a:solidFill>
                </a:rPr>
                <a:t>dropped (</a:t>
              </a:r>
              <a:r>
                <a:rPr lang="en-US" altLang="en-US" sz="1800">
                  <a:solidFill>
                    <a:srgbClr val="CC0000"/>
                  </a:solidFill>
                </a:rPr>
                <a:t>loss</a:t>
              </a:r>
              <a:r>
                <a:rPr lang="en-US" alt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1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66273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graph: G = (N,E)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N = set of routers = { u, v, w, x, y, z }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E = set of links ={ (</a:t>
            </a:r>
            <a:r>
              <a:rPr lang="en-US" sz="1800" dirty="0" err="1">
                <a:latin typeface="+mn-lt"/>
              </a:rPr>
              <a:t>u,v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u,x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y,z</a:t>
            </a:r>
            <a:r>
              <a:rPr lang="en-US" sz="1800" dirty="0">
                <a:latin typeface="+mn-lt"/>
              </a:rPr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293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+mn-lt"/>
              </a:rPr>
              <a:t>aside:</a:t>
            </a:r>
            <a:r>
              <a:rPr lang="en-US" sz="1800" dirty="0">
                <a:latin typeface="+mn-lt"/>
              </a:rPr>
              <a:t> graph abstraction is useful in other network contexts, e.g., </a:t>
            </a:r>
          </a:p>
          <a:p>
            <a:r>
              <a:rPr lang="en-US" sz="1800" dirty="0">
                <a:latin typeface="+mn-lt"/>
              </a:rPr>
              <a:t>P2P, where 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is set of peers and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 is set of TCP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1054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c(</a:t>
            </a:r>
            <a:r>
              <a:rPr lang="en-US" sz="1800" dirty="0" err="1">
                <a:latin typeface="+mn-lt"/>
              </a:rPr>
              <a:t>x,x</a:t>
            </a:r>
            <a:r>
              <a:rPr 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) = cost of link (</a:t>
            </a:r>
            <a:r>
              <a:rPr lang="en-US" altLang="ja-JP" sz="1800" dirty="0" err="1">
                <a:latin typeface="+mn-lt"/>
              </a:rPr>
              <a:t>x,x</a:t>
            </a:r>
            <a:r>
              <a:rPr lang="en-US" altLang="ja-JP" sz="1800" dirty="0">
                <a:latin typeface="+mn-lt"/>
              </a:rPr>
              <a:t>’)</a:t>
            </a:r>
          </a:p>
          <a:p>
            <a:r>
              <a:rPr lang="en-US" sz="1800" dirty="0">
                <a:latin typeface="+mn-lt"/>
              </a:rPr>
              <a:t>      e.g., c(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 = 5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cost could always be 1, or </a:t>
            </a:r>
          </a:p>
          <a:p>
            <a:r>
              <a:rPr lang="en-US" sz="1800" dirty="0">
                <a:latin typeface="+mn-lt"/>
              </a:rPr>
              <a:t>inversely related to bandwidth,</a:t>
            </a:r>
          </a:p>
          <a:p>
            <a:r>
              <a:rPr lang="en-US" sz="1800" dirty="0">
                <a:latin typeface="+mn-lt"/>
              </a:rPr>
              <a:t>or related to 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5984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+mn-lt"/>
              </a:rPr>
              <a:t>cost of path (x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2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3</a:t>
            </a:r>
            <a:r>
              <a:rPr lang="en-US" sz="1800">
                <a:latin typeface="+mn-lt"/>
              </a:rPr>
              <a:t>,…, </a:t>
            </a:r>
            <a:r>
              <a:rPr lang="en-US" sz="1800" dirty="0" err="1">
                <a:latin typeface="+mn-lt"/>
              </a:rPr>
              <a:t>x</a:t>
            </a:r>
            <a:r>
              <a:rPr lang="en-US" sz="1800" baseline="-25000" dirty="0" err="1">
                <a:latin typeface="+mn-lt"/>
              </a:rPr>
              <a:t>p</a:t>
            </a:r>
            <a:r>
              <a:rPr lang="en-US" sz="1800" dirty="0">
                <a:latin typeface="+mn-lt"/>
              </a:rPr>
              <a:t>) = c(x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) + c(x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) + … + c(x</a:t>
            </a:r>
            <a:r>
              <a:rPr lang="en-US" sz="1800" baseline="-25000" dirty="0">
                <a:latin typeface="+mn-lt"/>
              </a:rPr>
              <a:t>p-1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850098" cy="95410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+mn-lt"/>
              </a:rPr>
              <a:t>key question:</a:t>
            </a:r>
            <a:r>
              <a:rPr lang="en-US">
                <a:latin typeface="+mn-lt"/>
              </a:rPr>
              <a:t> what is the least-cost path between u and z ?</a:t>
            </a:r>
          </a:p>
          <a:p>
            <a:r>
              <a:rPr lang="en-US" sz="2800" i="1" dirty="0">
                <a:solidFill>
                  <a:srgbClr val="CC0000"/>
                </a:solidFill>
                <a:latin typeface="+mn-lt"/>
              </a:rPr>
              <a:t>routing algorithm:</a:t>
            </a:r>
            <a:r>
              <a:rPr lang="en-US" dirty="0">
                <a:latin typeface="+mn-lt"/>
              </a:rPr>
              <a:t> algorithm that finds that least cost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0BFAC02-B9F7-1549-8445-55140191D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</a:t>
            </a:r>
            <a:endParaRPr lang="en-AU" altLang="en-US" sz="360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7349253-AB72-C14C-984E-EDAEB6CCE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3730"/>
            <a:ext cx="8281987" cy="4351338"/>
          </a:xfrm>
        </p:spPr>
        <p:txBody>
          <a:bodyPr>
            <a:normAutofit fontScale="92500" lnSpcReduction="10000"/>
          </a:bodyPr>
          <a:lstStyle/>
          <a:p>
            <a:pPr lvl="1">
              <a:buSzPct val="100000"/>
              <a:buFontTx/>
              <a:buChar char="•"/>
            </a:pPr>
            <a:r>
              <a:rPr lang="en-US" altLang="en-US" dirty="0"/>
              <a:t>For a simple network, we can calculate all shortest paths and load them into some nonvolatile storage on each node.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Such a </a:t>
            </a:r>
            <a:r>
              <a:rPr lang="en-US" altLang="en-US" dirty="0">
                <a:solidFill>
                  <a:srgbClr val="FF0000"/>
                </a:solidFill>
              </a:rPr>
              <a:t>static approach</a:t>
            </a:r>
            <a:r>
              <a:rPr lang="en-US" altLang="en-US" dirty="0"/>
              <a:t> has several shortcomings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deal with node or link failures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consider the addition of new nodes or links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implies that edge costs cannot change</a:t>
            </a:r>
          </a:p>
          <a:p>
            <a:pPr lvl="2">
              <a:buSzPct val="100000"/>
              <a:buFontTx/>
              <a:buChar char="•"/>
            </a:pPr>
            <a:endParaRPr lang="en-US" altLang="en-US" sz="2400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What is the solution?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Need a distributed and dynamic protocol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Two main classes of protocols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Distance Vector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Link State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6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B1CDE-D28D-2342-9DE0-FD0CDDEB26DB}"/>
              </a:ext>
            </a:extLst>
          </p:cNvPr>
          <p:cNvSpPr txBox="1"/>
          <p:nvPr/>
        </p:nvSpPr>
        <p:spPr>
          <a:xfrm>
            <a:off x="0" y="289961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</a:t>
            </a:r>
          </a:p>
        </p:txBody>
      </p:sp>
    </p:spTree>
    <p:extLst>
      <p:ext uri="{BB962C8B-B14F-4D97-AF65-F5344CB8AC3E}">
        <p14:creationId xmlns:p14="http://schemas.microsoft.com/office/powerpoint/2010/main" val="1256740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F9357C-6814-C144-AEF1-EA617AC0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Distance Vector</a:t>
            </a:r>
            <a:endParaRPr lang="en-AU" altLang="en-US" sz="3600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A8A0BAE-1B11-2546-A29F-1740F868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altLang="en-US" sz="2400" dirty="0"/>
              <a:t>Each node constructs a </a:t>
            </a:r>
            <a:r>
              <a:rPr lang="en-US" altLang="en-US" sz="2400" dirty="0">
                <a:solidFill>
                  <a:srgbClr val="FF0000"/>
                </a:solidFill>
              </a:rPr>
              <a:t>one-dimensional array (a vector) containing the “distances” (costs) to all other nodes </a:t>
            </a:r>
            <a:r>
              <a:rPr lang="en-US" altLang="en-US" sz="2400" dirty="0"/>
              <a:t>and distributes that vector to its immediate neighbors</a:t>
            </a:r>
          </a:p>
          <a:p>
            <a:r>
              <a:rPr lang="en-US" altLang="en-US" sz="2400" dirty="0"/>
              <a:t>Starting assumption is that </a:t>
            </a:r>
            <a:r>
              <a:rPr lang="en-US" altLang="en-US" sz="2400" dirty="0">
                <a:solidFill>
                  <a:srgbClr val="FF0000"/>
                </a:solidFill>
              </a:rPr>
              <a:t>each node knows the cost of the link to each of its directly connected neighbors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05476" name="Picture 5" descr="f03-29-9780123850591 copy">
            <a:extLst>
              <a:ext uri="{FF2B5EF4-FFF2-40B4-BE49-F238E27FC236}">
                <a16:creationId xmlns:a16="http://schemas.microsoft.com/office/drawing/2014/main" id="{06EB27E9-2805-8A4B-867E-B02BA611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3724615"/>
            <a:ext cx="4032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CCD74-40C1-0D45-A2B8-D30DE629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77" y="3334090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957C37-B596-B193-0AAE-C3E2642439B0}"/>
              </a:ext>
            </a:extLst>
          </p:cNvPr>
          <p:cNvSpPr txBox="1"/>
          <p:nvPr/>
        </p:nvSpPr>
        <p:spPr>
          <a:xfrm>
            <a:off x="250371" y="914400"/>
            <a:ext cx="836395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</a:rPr>
              <a:t>Advertise:</a:t>
            </a: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 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A router transmits its distance vector to each of its neighbors in a 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routing packet.</a:t>
            </a:r>
          </a:p>
          <a:p>
            <a:pPr algn="l" fontAlgn="base">
              <a:buFont typeface="+mj-lt"/>
              <a:buAutoNum type="arabicPeriod"/>
            </a:pPr>
            <a:endParaRPr lang="en-US" sz="2400" b="0" i="0" u="none" strike="noStrike" dirty="0">
              <a:solidFill>
                <a:srgbClr val="273239"/>
              </a:solidFill>
              <a:effectLst/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2. Each router receives and saves the most recently received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distance vector from each of its neighbors.</a:t>
            </a:r>
          </a:p>
          <a:p>
            <a:pPr algn="l" fontAlgn="base">
              <a:buFont typeface="+mj-lt"/>
              <a:buAutoNum type="arabicPeriod"/>
            </a:pPr>
            <a:endParaRPr lang="en-US" sz="2400" b="0" i="0" u="none" strike="noStrike" dirty="0">
              <a:solidFill>
                <a:srgbClr val="273239"/>
              </a:solidFill>
              <a:effectLst/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3.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</a:rPr>
              <a:t>Update:</a:t>
            </a:r>
            <a:endParaRPr lang="en-US" sz="2400" dirty="0">
              <a:solidFill>
                <a:srgbClr val="273239"/>
              </a:solidFill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A router recalculates its distance vector when:</a:t>
            </a:r>
          </a:p>
          <a:p>
            <a:pPr marL="914400" lvl="1" indent="-457200" algn="l" fontAlgn="base">
              <a:buAutoNum type="alphaLcParenR"/>
            </a:pP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It receives a distance vector from a neighbor containing </a:t>
            </a:r>
          </a:p>
          <a:p>
            <a:pPr lvl="1" algn="l" fontAlgn="base"/>
            <a:r>
              <a:rPr lang="en-US" sz="2400" dirty="0">
                <a:solidFill>
                  <a:srgbClr val="273239"/>
                </a:solidFill>
              </a:rPr>
              <a:t>       </a:t>
            </a: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different information than before.</a:t>
            </a:r>
          </a:p>
          <a:p>
            <a:pPr lvl="1"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b) It discovers that a link to a neighbor has gone down</a:t>
            </a:r>
          </a:p>
          <a:p>
            <a:pPr lvl="1"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(or the cost has changed).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6D2D4-8DC0-35A8-418C-8D0F1EB09A3A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Distance Vector Routing protocol</a:t>
            </a:r>
            <a:endParaRPr lang="en-A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4312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3BD98-CC2F-C64D-15F0-644D4DF074AA}"/>
              </a:ext>
            </a:extLst>
          </p:cNvPr>
          <p:cNvSpPr txBox="1"/>
          <p:nvPr/>
        </p:nvSpPr>
        <p:spPr>
          <a:xfrm>
            <a:off x="3618052" y="3136612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23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0371" y="364662"/>
            <a:ext cx="7772400" cy="8112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Four sources of packet delay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0371" y="4492625"/>
            <a:ext cx="3810000" cy="16367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</a:rPr>
              <a:t>proc</a:t>
            </a:r>
            <a:r>
              <a:rPr lang="en-US" sz="2400" dirty="0">
                <a:solidFill>
                  <a:srgbClr val="CC0000"/>
                </a:solidFill>
              </a:rPr>
              <a:t>: nodal processing</a:t>
            </a:r>
            <a:r>
              <a:rPr lang="en-US" sz="2400" dirty="0"/>
              <a:t> 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000" dirty="0"/>
              <a:t>check bit errors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000" dirty="0"/>
              <a:t>determine output link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000" dirty="0"/>
              <a:t>typically &lt; msec</a:t>
            </a:r>
          </a:p>
        </p:txBody>
      </p: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447529" y="4554366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queue</a:t>
            </a:r>
            <a:r>
              <a:rPr lang="en-US" sz="24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: queueing delay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time waiting at output link for transmission 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depends on congestion level of router</a:t>
            </a:r>
          </a:p>
        </p:txBody>
      </p:sp>
      <p:sp>
        <p:nvSpPr>
          <p:cNvPr id="97288" name="Line 24"/>
          <p:cNvSpPr>
            <a:spLocks noChangeShapeType="1"/>
          </p:cNvSpPr>
          <p:nvPr/>
        </p:nvSpPr>
        <p:spPr bwMode="auto">
          <a:xfrm>
            <a:off x="2621011" y="1857374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347"/>
          <p:cNvGrpSpPr>
            <a:grpSpLocks/>
          </p:cNvGrpSpPr>
          <p:nvPr/>
        </p:nvGrpSpPr>
        <p:grpSpPr bwMode="auto">
          <a:xfrm>
            <a:off x="3336465" y="1905473"/>
            <a:ext cx="1162626" cy="715538"/>
            <a:chOff x="1871277" y="1576300"/>
            <a:chExt cx="1128371" cy="437861"/>
          </a:xfrm>
        </p:grpSpPr>
        <p:sp>
          <p:nvSpPr>
            <p:cNvPr id="113" name="Oval 112"/>
            <p:cNvSpPr/>
            <p:nvPr/>
          </p:nvSpPr>
          <p:spPr bwMode="auto">
            <a:xfrm flipV="1">
              <a:off x="1874805" y="1694526"/>
              <a:ext cx="1124731" cy="3196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871723" y="1739212"/>
              <a:ext cx="1127812" cy="1165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 bwMode="auto">
            <a:xfrm flipV="1">
              <a:off x="1871723" y="1576010"/>
              <a:ext cx="1124731" cy="3196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159840" y="1673154"/>
              <a:ext cx="548499" cy="16126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102832" y="1633325"/>
              <a:ext cx="662512" cy="11074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537317" y="1727555"/>
              <a:ext cx="243435" cy="9714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090507" y="1729498"/>
              <a:ext cx="240353" cy="9714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0" name="Straight Connector 119"/>
            <p:cNvCxnSpPr>
              <a:endCxn id="115" idx="2"/>
            </p:cNvCxnSpPr>
            <p:nvPr/>
          </p:nvCxnSpPr>
          <p:spPr bwMode="auto">
            <a:xfrm flipH="1" flipV="1">
              <a:off x="1871723" y="1737269"/>
              <a:ext cx="3081" cy="1233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H="1" flipV="1">
              <a:off x="2996454" y="1734355"/>
              <a:ext cx="3081" cy="12337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90" name="Line 26"/>
          <p:cNvSpPr>
            <a:spLocks noChangeShapeType="1"/>
          </p:cNvSpPr>
          <p:nvPr/>
        </p:nvSpPr>
        <p:spPr bwMode="auto">
          <a:xfrm>
            <a:off x="4545166" y="2276474"/>
            <a:ext cx="1933681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29"/>
          <p:cNvSpPr>
            <a:spLocks noChangeArrowheads="1"/>
          </p:cNvSpPr>
          <p:nvPr/>
        </p:nvSpPr>
        <p:spPr bwMode="auto">
          <a:xfrm>
            <a:off x="5464378" y="2076449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2" name="Rectangle 30"/>
          <p:cNvSpPr>
            <a:spLocks noChangeArrowheads="1"/>
          </p:cNvSpPr>
          <p:nvPr/>
        </p:nvSpPr>
        <p:spPr bwMode="auto">
          <a:xfrm>
            <a:off x="4211773" y="2147887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3" name="Rectangle 31"/>
          <p:cNvSpPr>
            <a:spLocks noChangeArrowheads="1"/>
          </p:cNvSpPr>
          <p:nvPr/>
        </p:nvSpPr>
        <p:spPr bwMode="auto">
          <a:xfrm>
            <a:off x="4373707" y="2147887"/>
            <a:ext cx="147645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4" name="Line 35"/>
          <p:cNvSpPr>
            <a:spLocks noChangeShapeType="1"/>
          </p:cNvSpPr>
          <p:nvPr/>
        </p:nvSpPr>
        <p:spPr bwMode="auto">
          <a:xfrm flipV="1">
            <a:off x="6235945" y="1876424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Rectangle 38"/>
          <p:cNvSpPr>
            <a:spLocks noChangeArrowheads="1"/>
          </p:cNvSpPr>
          <p:nvPr/>
        </p:nvSpPr>
        <p:spPr bwMode="auto">
          <a:xfrm>
            <a:off x="4502301" y="2085974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6" name="Text Box 39"/>
          <p:cNvSpPr txBox="1">
            <a:spLocks noChangeArrowheads="1"/>
          </p:cNvSpPr>
          <p:nvPr/>
        </p:nvSpPr>
        <p:spPr bwMode="auto">
          <a:xfrm>
            <a:off x="4891260" y="1689099"/>
            <a:ext cx="139072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7297" name="Line 40"/>
          <p:cNvSpPr>
            <a:spLocks noChangeShapeType="1"/>
          </p:cNvSpPr>
          <p:nvPr/>
        </p:nvSpPr>
        <p:spPr bwMode="auto">
          <a:xfrm rot="10800000">
            <a:off x="4645184" y="1876424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43"/>
          <p:cNvSpPr txBox="1">
            <a:spLocks noChangeArrowheads="1"/>
          </p:cNvSpPr>
          <p:nvPr/>
        </p:nvSpPr>
        <p:spPr bwMode="auto">
          <a:xfrm>
            <a:off x="3127451" y="2803524"/>
            <a:ext cx="128912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7299" name="Line 44"/>
          <p:cNvSpPr>
            <a:spLocks noChangeShapeType="1"/>
          </p:cNvSpPr>
          <p:nvPr/>
        </p:nvSpPr>
        <p:spPr bwMode="auto">
          <a:xfrm rot="10800000">
            <a:off x="3378289" y="2847974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45"/>
          <p:cNvSpPr>
            <a:spLocks noChangeShapeType="1"/>
          </p:cNvSpPr>
          <p:nvPr/>
        </p:nvSpPr>
        <p:spPr bwMode="auto">
          <a:xfrm rot="10800000" flipV="1">
            <a:off x="4187959" y="2609849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1" name="Text Box 46"/>
          <p:cNvSpPr txBox="1">
            <a:spLocks noChangeArrowheads="1"/>
          </p:cNvSpPr>
          <p:nvPr/>
        </p:nvSpPr>
        <p:spPr bwMode="auto">
          <a:xfrm>
            <a:off x="4595969" y="3060699"/>
            <a:ext cx="112401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7302" name="Line 47"/>
          <p:cNvSpPr>
            <a:spLocks noChangeShapeType="1"/>
          </p:cNvSpPr>
          <p:nvPr/>
        </p:nvSpPr>
        <p:spPr bwMode="auto">
          <a:xfrm rot="10800000">
            <a:off x="4349892" y="2609849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Rectangle 3"/>
          <p:cNvSpPr>
            <a:spLocks noChangeArrowheads="1"/>
          </p:cNvSpPr>
          <p:nvPr/>
        </p:nvSpPr>
        <p:spPr bwMode="auto">
          <a:xfrm>
            <a:off x="2116158" y="3630612"/>
            <a:ext cx="494374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total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queue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trans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prop</a:t>
            </a:r>
            <a:endParaRPr lang="en-US" alt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7304" name="Line 25"/>
          <p:cNvSpPr>
            <a:spLocks noChangeShapeType="1"/>
          </p:cNvSpPr>
          <p:nvPr/>
        </p:nvSpPr>
        <p:spPr bwMode="auto">
          <a:xfrm flipV="1">
            <a:off x="2619131" y="2397123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Rectangle 32"/>
          <p:cNvSpPr>
            <a:spLocks noChangeArrowheads="1"/>
          </p:cNvSpPr>
          <p:nvPr/>
        </p:nvSpPr>
        <p:spPr bwMode="auto">
          <a:xfrm>
            <a:off x="3159202" y="2047874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306" name="Line 33"/>
          <p:cNvSpPr>
            <a:spLocks noChangeShapeType="1"/>
          </p:cNvSpPr>
          <p:nvPr/>
        </p:nvSpPr>
        <p:spPr bwMode="auto">
          <a:xfrm>
            <a:off x="3109988" y="1984374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Text Box 36"/>
          <p:cNvSpPr txBox="1">
            <a:spLocks noChangeArrowheads="1"/>
          </p:cNvSpPr>
          <p:nvPr/>
        </p:nvSpPr>
        <p:spPr bwMode="auto">
          <a:xfrm>
            <a:off x="1743075" y="1541462"/>
            <a:ext cx="402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7308" name="Text Box 37"/>
          <p:cNvSpPr txBox="1">
            <a:spLocks noChangeArrowheads="1"/>
          </p:cNvSpPr>
          <p:nvPr/>
        </p:nvSpPr>
        <p:spPr bwMode="auto">
          <a:xfrm>
            <a:off x="1919298" y="2493962"/>
            <a:ext cx="3873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grpSp>
        <p:nvGrpSpPr>
          <p:cNvPr id="97309" name="Group 66"/>
          <p:cNvGrpSpPr>
            <a:grpSpLocks/>
          </p:cNvGrpSpPr>
          <p:nvPr/>
        </p:nvGrpSpPr>
        <p:grpSpPr bwMode="auto">
          <a:xfrm>
            <a:off x="1893896" y="1541462"/>
            <a:ext cx="779505" cy="679450"/>
            <a:chOff x="-44" y="1473"/>
            <a:chExt cx="981" cy="1105"/>
          </a:xfrm>
        </p:grpSpPr>
        <p:pic>
          <p:nvPicPr>
            <p:cNvPr id="9732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2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0" name="Group 69"/>
          <p:cNvGrpSpPr>
            <a:grpSpLocks/>
          </p:cNvGrpSpPr>
          <p:nvPr/>
        </p:nvGrpSpPr>
        <p:grpSpPr bwMode="auto">
          <a:xfrm>
            <a:off x="1943696" y="2548430"/>
            <a:ext cx="779506" cy="679450"/>
            <a:chOff x="-44" y="1473"/>
            <a:chExt cx="981" cy="1105"/>
          </a:xfrm>
        </p:grpSpPr>
        <p:pic>
          <p:nvPicPr>
            <p:cNvPr id="9732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2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7311" name="Text Box 41"/>
          <p:cNvSpPr txBox="1">
            <a:spLocks noChangeArrowheads="1"/>
          </p:cNvSpPr>
          <p:nvPr/>
        </p:nvSpPr>
        <p:spPr bwMode="auto">
          <a:xfrm>
            <a:off x="2987743" y="1249362"/>
            <a:ext cx="146693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7312" name="Line 42"/>
          <p:cNvSpPr>
            <a:spLocks noChangeShapeType="1"/>
          </p:cNvSpPr>
          <p:nvPr/>
        </p:nvSpPr>
        <p:spPr bwMode="auto">
          <a:xfrm rot="10800000" flipH="1" flipV="1">
            <a:off x="4038725" y="1517649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313" name="Group 347"/>
          <p:cNvGrpSpPr>
            <a:grpSpLocks/>
          </p:cNvGrpSpPr>
          <p:nvPr/>
        </p:nvGrpSpPr>
        <p:grpSpPr bwMode="auto">
          <a:xfrm>
            <a:off x="6474837" y="1949847"/>
            <a:ext cx="1162626" cy="715538"/>
            <a:chOff x="1871277" y="1576300"/>
            <a:chExt cx="1128371" cy="437861"/>
          </a:xfrm>
        </p:grpSpPr>
        <p:sp>
          <p:nvSpPr>
            <p:cNvPr id="100" name="Oval 99"/>
            <p:cNvSpPr/>
            <p:nvPr/>
          </p:nvSpPr>
          <p:spPr bwMode="auto">
            <a:xfrm flipV="1">
              <a:off x="1874917" y="1694572"/>
              <a:ext cx="1124731" cy="3196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71836" y="1739259"/>
              <a:ext cx="1127812" cy="1165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 bwMode="auto">
            <a:xfrm flipV="1">
              <a:off x="1871836" y="1576056"/>
              <a:ext cx="1124731" cy="3196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159951" y="1673201"/>
              <a:ext cx="548499" cy="16126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102945" y="1633372"/>
              <a:ext cx="662512" cy="11074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537430" y="1727602"/>
              <a:ext cx="243435" cy="9714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2090619" y="1729544"/>
              <a:ext cx="240353" cy="9714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7" name="Straight Connector 106"/>
            <p:cNvCxnSpPr>
              <a:endCxn id="102" idx="2"/>
            </p:cNvCxnSpPr>
            <p:nvPr/>
          </p:nvCxnSpPr>
          <p:spPr bwMode="auto">
            <a:xfrm flipH="1" flipV="1">
              <a:off x="1871836" y="1737316"/>
              <a:ext cx="3081" cy="1233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2996567" y="1734402"/>
              <a:ext cx="3081" cy="12337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314" name="Rectangle 31"/>
          <p:cNvSpPr>
            <a:spLocks noChangeArrowheads="1"/>
          </p:cNvSpPr>
          <p:nvPr/>
        </p:nvSpPr>
        <p:spPr bwMode="auto">
          <a:xfrm>
            <a:off x="2722441" y="2704006"/>
            <a:ext cx="139773" cy="1851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315" name="Line 33"/>
          <p:cNvSpPr>
            <a:spLocks noChangeShapeType="1"/>
          </p:cNvSpPr>
          <p:nvPr/>
        </p:nvSpPr>
        <p:spPr bwMode="auto">
          <a:xfrm flipV="1">
            <a:off x="2897771" y="2673624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  <p:bldP spid="110627" grpId="0"/>
      <p:bldP spid="97294" grpId="0" animBg="1"/>
      <p:bldP spid="97296" grpId="0"/>
      <p:bldP spid="97297" grpId="0" animBg="1"/>
      <p:bldP spid="97298" grpId="0"/>
      <p:bldP spid="97299" grpId="0" animBg="1"/>
      <p:bldP spid="97300" grpId="0" animBg="1"/>
      <p:bldP spid="97301" grpId="0"/>
      <p:bldP spid="97302" grpId="0" animBg="1"/>
      <p:bldP spid="97303" grpId="0" animBg="1"/>
      <p:bldP spid="97311" grpId="0"/>
      <p:bldP spid="973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trans</a:t>
            </a:r>
            <a:r>
              <a:rPr lang="en-US" sz="24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: transmission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packet length (bits)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link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bandwidth (bps)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000" i="1" baseline="-250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trans</a:t>
            </a:r>
            <a:r>
              <a:rPr lang="en-US" sz="2000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679497" y="4452902"/>
            <a:ext cx="4288744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baseline="-250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prop</a:t>
            </a:r>
            <a:r>
              <a:rPr lang="en-US" sz="2400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: propagation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length of physical link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propagation speed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 err="1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000" baseline="-25000" dirty="0" err="1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prop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32000" y="5645614"/>
            <a:ext cx="2692400" cy="701675"/>
            <a:chOff x="2271473" y="5377200"/>
            <a:chExt cx="2692148" cy="701675"/>
          </a:xfrm>
        </p:grpSpPr>
        <p:sp>
          <p:nvSpPr>
            <p:cNvPr id="99388" name="Text Box 62"/>
            <p:cNvSpPr txBox="1">
              <a:spLocks noChangeArrowheads="1"/>
            </p:cNvSpPr>
            <p:nvPr/>
          </p:nvSpPr>
          <p:spPr bwMode="auto">
            <a:xfrm>
              <a:off x="2598578" y="5377200"/>
              <a:ext cx="21050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trans</a:t>
              </a:r>
              <a:r>
                <a:rPr lang="en-US" altLang="en-US" sz="2000" baseline="-25000" dirty="0">
                  <a:solidFill>
                    <a:srgbClr val="CC0000"/>
                  </a:solidFill>
                </a:rPr>
                <a:t> </a:t>
              </a:r>
              <a:r>
                <a:rPr lang="en-US" altLang="en-US" sz="2000" dirty="0">
                  <a:solidFill>
                    <a:srgbClr val="CC0000"/>
                  </a:solidFill>
                </a:rPr>
                <a:t>and </a:t>
              </a:r>
              <a:r>
                <a:rPr lang="en-US" altLang="en-US" sz="2000" i="1" dirty="0" err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 dirty="0" err="1">
                  <a:solidFill>
                    <a:srgbClr val="CC0000"/>
                  </a:solidFill>
                </a:rPr>
                <a:t>prop</a:t>
              </a:r>
              <a:endParaRPr lang="en-US" altLang="en-US" sz="2000" baseline="-25000" dirty="0">
                <a:solidFill>
                  <a:srgbClr val="CC0000"/>
                </a:solidFill>
              </a:endParaRPr>
            </a:p>
            <a:p>
              <a:pPr algn="ctr"/>
              <a:r>
                <a:rPr lang="en-US" altLang="en-US" sz="2000" i="1" dirty="0">
                  <a:solidFill>
                    <a:srgbClr val="CC0000"/>
                  </a:solidFill>
                </a:rPr>
                <a:t>very </a:t>
              </a:r>
              <a:r>
                <a:rPr lang="en-US" altLang="en-US" sz="2000" dirty="0">
                  <a:solidFill>
                    <a:srgbClr val="CC0000"/>
                  </a:solidFill>
                </a:rPr>
                <a:t>different</a:t>
              </a:r>
            </a:p>
          </p:txBody>
        </p:sp>
        <p:cxnSp>
          <p:nvCxnSpPr>
            <p:cNvPr id="99389" name="Straight Arrow Connector 3"/>
            <p:cNvCxnSpPr>
              <a:cxnSpLocks noChangeShapeType="1"/>
            </p:cNvCxnSpPr>
            <p:nvPr/>
          </p:nvCxnSpPr>
          <p:spPr bwMode="auto">
            <a:xfrm>
              <a:off x="2271473" y="5616983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390" name="Straight Arrow Connector 72"/>
            <p:cNvCxnSpPr>
              <a:cxnSpLocks noChangeShapeType="1"/>
            </p:cNvCxnSpPr>
            <p:nvPr/>
          </p:nvCxnSpPr>
          <p:spPr bwMode="auto">
            <a:xfrm flipH="1">
              <a:off x="4409173" y="5608388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9338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9" name="Group 347"/>
          <p:cNvGrpSpPr>
            <a:grpSpLocks/>
          </p:cNvGrpSpPr>
          <p:nvPr/>
        </p:nvGrpSpPr>
        <p:grpSpPr bwMode="auto">
          <a:xfrm>
            <a:off x="3336925" y="1905000"/>
            <a:ext cx="1162050" cy="715963"/>
            <a:chOff x="1871277" y="1576300"/>
            <a:chExt cx="1128371" cy="437861"/>
          </a:xfrm>
        </p:grpSpPr>
        <p:sp>
          <p:nvSpPr>
            <p:cNvPr id="87" name="Oval 86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" name="Straight Connector 93"/>
            <p:cNvCxnSpPr>
              <a:endCxn id="89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 flipV="1">
              <a:off x="2996565" y="1734552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0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2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3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4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6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9347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9349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9352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total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queue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trans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+  </a:t>
            </a:r>
            <a:r>
              <a:rPr lang="en-US" alt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prop</a:t>
            </a:r>
            <a:endParaRPr lang="en-US" alt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354" name="Line 25"/>
          <p:cNvSpPr>
            <a:spLocks noChangeShapeType="1"/>
          </p:cNvSpPr>
          <p:nvPr/>
        </p:nvSpPr>
        <p:spPr bwMode="auto">
          <a:xfrm flipV="1">
            <a:off x="2619375" y="2397125"/>
            <a:ext cx="735013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56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58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grpSp>
        <p:nvGrpSpPr>
          <p:cNvPr id="9935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993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69"/>
          <p:cNvGrpSpPr>
            <a:grpSpLocks/>
          </p:cNvGrpSpPr>
          <p:nvPr/>
        </p:nvGrpSpPr>
        <p:grpSpPr bwMode="auto">
          <a:xfrm>
            <a:off x="1943100" y="2547938"/>
            <a:ext cx="779463" cy="679450"/>
            <a:chOff x="-44" y="1473"/>
            <a:chExt cx="981" cy="1105"/>
          </a:xfrm>
        </p:grpSpPr>
        <p:pic>
          <p:nvPicPr>
            <p:cNvPr id="993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9361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9362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63" name="Group 347"/>
          <p:cNvGrpSpPr>
            <a:grpSpLocks/>
          </p:cNvGrpSpPr>
          <p:nvPr/>
        </p:nvGrpSpPr>
        <p:grpSpPr bwMode="auto">
          <a:xfrm>
            <a:off x="6473825" y="1949450"/>
            <a:ext cx="1163638" cy="715963"/>
            <a:chOff x="1871277" y="1576300"/>
            <a:chExt cx="1128371" cy="437860"/>
          </a:xfrm>
        </p:grpSpPr>
        <p:sp>
          <p:nvSpPr>
            <p:cNvPr id="77" name="Oval 76"/>
            <p:cNvSpPr/>
            <p:nvPr/>
          </p:nvSpPr>
          <p:spPr bwMode="auto">
            <a:xfrm flipV="1">
              <a:off x="1874356" y="1694745"/>
              <a:ext cx="1125292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871277" y="1739405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 bwMode="auto">
            <a:xfrm flipV="1">
              <a:off x="1871277" y="1576300"/>
              <a:ext cx="1125292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9143" y="1673386"/>
              <a:ext cx="549561" cy="1611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102185" y="1633581"/>
              <a:ext cx="663476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536292" y="1727755"/>
              <a:ext cx="244763" cy="970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089870" y="1729697"/>
              <a:ext cx="241684" cy="9708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4" name="Straight Connector 83"/>
            <p:cNvCxnSpPr>
              <a:endCxn id="79" idx="2"/>
            </p:cNvCxnSpPr>
            <p:nvPr/>
          </p:nvCxnSpPr>
          <p:spPr bwMode="auto">
            <a:xfrm flipH="1" flipV="1">
              <a:off x="1871277" y="1737463"/>
              <a:ext cx="3079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2996569" y="1734551"/>
              <a:ext cx="3079" cy="12329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64" name="Rectangle 31"/>
          <p:cNvSpPr>
            <a:spLocks noChangeArrowheads="1"/>
          </p:cNvSpPr>
          <p:nvPr/>
        </p:nvSpPr>
        <p:spPr bwMode="auto">
          <a:xfrm>
            <a:off x="2722563" y="2703513"/>
            <a:ext cx="139700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65" name="Line 33"/>
          <p:cNvSpPr>
            <a:spLocks noChangeShapeType="1"/>
          </p:cNvSpPr>
          <p:nvPr/>
        </p:nvSpPr>
        <p:spPr bwMode="auto">
          <a:xfrm flipV="1">
            <a:off x="2897188" y="2673350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1A6EEBA5-F844-444E-AE9D-6FA2DDE65041}"/>
              </a:ext>
            </a:extLst>
          </p:cNvPr>
          <p:cNvSpPr txBox="1">
            <a:spLocks noChangeArrowheads="1"/>
          </p:cNvSpPr>
          <p:nvPr/>
        </p:nvSpPr>
        <p:spPr>
          <a:xfrm>
            <a:off x="530371" y="364662"/>
            <a:ext cx="7772400" cy="81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ea typeface="ＭＳ Ｐゴシック" charset="-128"/>
              </a:rPr>
              <a:t>Four sources of packet delay</a:t>
            </a:r>
            <a:endParaRPr lang="en-US" altLang="en-US" sz="48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f01-16-9780123850591 copy">
            <a:extLst>
              <a:ext uri="{FF2B5EF4-FFF2-40B4-BE49-F238E27FC236}">
                <a16:creationId xmlns:a16="http://schemas.microsoft.com/office/drawing/2014/main" id="{75B2649E-BAD0-194D-8B38-8FA3BEF7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473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id="{DD68F08C-92A0-A043-A0B2-FF6F6275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Bandwidth</a:t>
            </a:r>
            <a:endParaRPr lang="en-GB" alt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69DA5499-232D-964D-9D1C-65EA203C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221163"/>
            <a:ext cx="7200900" cy="144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j-lt"/>
              </a:rPr>
              <a:t>Bits transmitted at a particular bandwidth can be regarded as having some width: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j-lt"/>
              </a:rPr>
              <a:t>(a) bits transmitted at 1Mbps (each bit 1 </a:t>
            </a:r>
            <a:r>
              <a:rPr lang="en-US" sz="2000" dirty="0" err="1">
                <a:solidFill>
                  <a:srgbClr val="003399"/>
                </a:solidFill>
                <a:latin typeface="+mj-lt"/>
              </a:rPr>
              <a:t>μs</a:t>
            </a:r>
            <a:r>
              <a:rPr lang="en-US" sz="2000" dirty="0">
                <a:solidFill>
                  <a:srgbClr val="003399"/>
                </a:solidFill>
                <a:latin typeface="+mj-lt"/>
              </a:rPr>
              <a:t> wide);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j-lt"/>
              </a:rPr>
              <a:t>(b) bits transmitted at 2Mbps (each bit 0.5 </a:t>
            </a:r>
            <a:r>
              <a:rPr lang="en-US" sz="2000" dirty="0" err="1">
                <a:solidFill>
                  <a:srgbClr val="003399"/>
                </a:solidFill>
                <a:latin typeface="+mj-lt"/>
              </a:rPr>
              <a:t>μs</a:t>
            </a:r>
            <a:r>
              <a:rPr lang="en-US" sz="2000" dirty="0">
                <a:solidFill>
                  <a:srgbClr val="003399"/>
                </a:solidFill>
                <a:latin typeface="+mj-lt"/>
              </a:rPr>
              <a:t> wide).</a:t>
            </a:r>
            <a:endParaRPr lang="en-GB" sz="2000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Throughput</a:t>
            </a: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1458876"/>
            <a:ext cx="7772400" cy="1779588"/>
          </a:xfrm>
        </p:spPr>
        <p:txBody>
          <a:bodyPr/>
          <a:lstStyle/>
          <a:p>
            <a:pPr marL="287338" indent="-287338" eaLnBrk="1" hangingPunct="1"/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throughput:</a:t>
            </a:r>
            <a:r>
              <a:rPr lang="en-US" altLang="en-US" dirty="0">
                <a:ea typeface="ＭＳ Ｐゴシック" charset="-128"/>
              </a:rPr>
              <a:t> rate (bits/time unit) at which bits transferred between sender/receiver</a:t>
            </a:r>
          </a:p>
          <a:p>
            <a:pPr marL="682625" lvl="1" indent="-225425" eaLnBrk="1" hangingPunct="1"/>
            <a:r>
              <a:rPr lang="en-US" altLang="en-US" i="1" dirty="0">
                <a:solidFill>
                  <a:srgbClr val="CC0000"/>
                </a:solidFill>
              </a:rPr>
              <a:t>instantaneous:</a:t>
            </a:r>
            <a:r>
              <a:rPr lang="en-US" altLang="en-US" dirty="0"/>
              <a:t> rate at given point in time</a:t>
            </a:r>
          </a:p>
          <a:p>
            <a:pPr marL="682625" lvl="1" indent="-225425" eaLnBrk="1" hangingPunct="1"/>
            <a:r>
              <a:rPr lang="en-US" altLang="en-US" i="1" dirty="0">
                <a:solidFill>
                  <a:srgbClr val="CC0000"/>
                </a:solidFill>
              </a:rPr>
              <a:t>average:</a:t>
            </a:r>
            <a:r>
              <a:rPr lang="en-US" altLang="en-US" dirty="0"/>
              <a:t> rate over longer period of time</a:t>
            </a:r>
          </a:p>
        </p:txBody>
      </p:sp>
      <p:sp>
        <p:nvSpPr>
          <p:cNvPr id="113666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grpSp>
        <p:nvGrpSpPr>
          <p:cNvPr id="113667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13713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15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6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18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3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4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19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20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1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2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1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2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23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39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0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4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5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7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38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6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7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8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0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3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735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668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13711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12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71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to send to client</a:t>
            </a:r>
          </a:p>
        </p:txBody>
      </p:sp>
      <p:sp>
        <p:nvSpPr>
          <p:cNvPr id="113672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 R</a:t>
            </a:r>
            <a:r>
              <a:rPr lang="en-US" altLang="en-US" sz="2800" baseline="-25000">
                <a:latin typeface="Gill Sans MT" charset="0"/>
              </a:rPr>
              <a:t>s</a:t>
            </a:r>
            <a:r>
              <a:rPr lang="en-US" altLang="en-US" sz="2000" baseline="-25000">
                <a:latin typeface="Gill Sans MT" charset="0"/>
              </a:rPr>
              <a:t> </a:t>
            </a:r>
            <a:r>
              <a:rPr lang="en-US" altLang="en-US" sz="2000">
                <a:latin typeface="Gill Sans MT" charset="0"/>
              </a:rPr>
              <a:t>bits/sec</a:t>
            </a:r>
          </a:p>
        </p:txBody>
      </p:sp>
      <p:sp>
        <p:nvSpPr>
          <p:cNvPr id="113673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charset="0"/>
              </a:rPr>
              <a:t> R</a:t>
            </a:r>
            <a:r>
              <a:rPr lang="en-US" altLang="en-US" sz="2800" baseline="-25000">
                <a:latin typeface="Gill Sans MT" charset="0"/>
              </a:rPr>
              <a:t>c</a:t>
            </a:r>
            <a:r>
              <a:rPr lang="en-US" altLang="en-US" sz="2000" baseline="-25000">
                <a:latin typeface="Gill Sans MT" charset="0"/>
              </a:rPr>
              <a:t> </a:t>
            </a:r>
            <a:r>
              <a:rPr lang="en-US" altLang="en-US" sz="2000">
                <a:latin typeface="Gill Sans MT" charset="0"/>
              </a:rPr>
              <a:t>bits/sec</a:t>
            </a:r>
          </a:p>
        </p:txBody>
      </p:sp>
      <p:sp>
        <p:nvSpPr>
          <p:cNvPr id="113674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13698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113699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1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113702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113703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708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9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0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4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705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6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7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79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grpSp>
        <p:nvGrpSpPr>
          <p:cNvPr id="113680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6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3681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2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8525"/>
            <a:chOff x="0" y="3803"/>
            <a:chExt cx="5188" cy="566"/>
          </a:xfrm>
        </p:grpSpPr>
        <p:sp>
          <p:nvSpPr>
            <p:cNvPr id="113687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altLang="en-US" sz="2000">
                <a:latin typeface="Gill Sans MT" charset="0"/>
              </a:endParaRPr>
            </a:p>
          </p:txBody>
        </p:sp>
        <p:sp>
          <p:nvSpPr>
            <p:cNvPr id="113688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 </a:t>
              </a:r>
              <a:r>
                <a:rPr lang="en-US" altLang="en-US" sz="2000" i="1">
                  <a:latin typeface="Gill Sans MT" charset="0"/>
                </a:rPr>
                <a:t>R</a:t>
              </a:r>
              <a:r>
                <a:rPr lang="en-US" altLang="en-US" sz="2800" i="1" baseline="-25000">
                  <a:latin typeface="Gill Sans MT" charset="0"/>
                </a:rPr>
                <a:t>s</a:t>
              </a:r>
              <a:r>
                <a:rPr lang="en-US" altLang="en-US" sz="2000" i="1" baseline="-25000">
                  <a:latin typeface="Gill Sans MT" charset="0"/>
                </a:rPr>
                <a:t> </a:t>
              </a:r>
              <a:r>
                <a:rPr lang="en-US" altLang="en-US" sz="2000">
                  <a:latin typeface="Gill Sans MT" charset="0"/>
                </a:rPr>
                <a:t>bits/sec)</a:t>
              </a:r>
            </a:p>
          </p:txBody>
        </p:sp>
        <p:sp>
          <p:nvSpPr>
            <p:cNvPr id="113689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i="1">
                  <a:latin typeface="Gill Sans MT" charset="0"/>
                </a:rPr>
                <a:t> R</a:t>
              </a:r>
              <a:r>
                <a:rPr lang="en-US" altLang="en-US" sz="2800" i="1" baseline="-25000">
                  <a:latin typeface="Gill Sans MT" charset="0"/>
                </a:rPr>
                <a:t>c</a:t>
              </a:r>
              <a:r>
                <a:rPr lang="en-US" altLang="en-US" sz="2000" i="1" baseline="-25000">
                  <a:latin typeface="Gill Sans MT" charset="0"/>
                </a:rPr>
                <a:t> </a:t>
              </a:r>
              <a:r>
                <a:rPr lang="en-US" altLang="en-US" sz="2000">
                  <a:latin typeface="Gill Sans MT" charset="0"/>
                </a:rPr>
                <a:t>bits/sec)</a:t>
              </a:r>
            </a:p>
          </p:txBody>
        </p:sp>
      </p:grpSp>
      <p:sp>
        <p:nvSpPr>
          <p:cNvPr id="113684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11368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 animBg="1"/>
      <p:bldP spid="113684" grpId="0" animBg="1"/>
      <p:bldP spid="113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347"/>
          <p:cNvGrpSpPr>
            <a:grpSpLocks/>
          </p:cNvGrpSpPr>
          <p:nvPr/>
        </p:nvGrpSpPr>
        <p:grpSpPr bwMode="auto">
          <a:xfrm>
            <a:off x="4305300" y="4449763"/>
            <a:ext cx="912813" cy="415925"/>
            <a:chOff x="1871277" y="1576300"/>
            <a:chExt cx="1128371" cy="437861"/>
          </a:xfrm>
        </p:grpSpPr>
        <p:sp>
          <p:nvSpPr>
            <p:cNvPr id="158" name="Oval 157"/>
            <p:cNvSpPr/>
            <p:nvPr/>
          </p:nvSpPr>
          <p:spPr bwMode="auto">
            <a:xfrm flipV="1">
              <a:off x="1875202" y="1694956"/>
              <a:ext cx="1124446" cy="3192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1871277" y="1740080"/>
              <a:ext cx="1128371" cy="1153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 bwMode="auto">
            <a:xfrm flipV="1">
              <a:off x="1871277" y="1576300"/>
              <a:ext cx="1124446" cy="3192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159748" y="1673231"/>
              <a:ext cx="547504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102838" y="1633122"/>
              <a:ext cx="661324" cy="11197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536526" y="1728381"/>
              <a:ext cx="245297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089102" y="1730053"/>
              <a:ext cx="241373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5" name="Straight Connector 164"/>
            <p:cNvCxnSpPr>
              <a:endCxn id="160" idx="2"/>
            </p:cNvCxnSpPr>
            <p:nvPr/>
          </p:nvCxnSpPr>
          <p:spPr bwMode="auto">
            <a:xfrm flipH="1" flipV="1">
              <a:off x="1871277" y="1736738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flipH="1" flipV="1">
              <a:off x="2995723" y="1735066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690" name="Group 347"/>
          <p:cNvGrpSpPr>
            <a:grpSpLocks/>
          </p:cNvGrpSpPr>
          <p:nvPr/>
        </p:nvGrpSpPr>
        <p:grpSpPr bwMode="auto">
          <a:xfrm>
            <a:off x="4259263" y="2581275"/>
            <a:ext cx="911225" cy="415925"/>
            <a:chOff x="1871277" y="1576300"/>
            <a:chExt cx="1128371" cy="437861"/>
          </a:xfrm>
        </p:grpSpPr>
        <p:sp>
          <p:nvSpPr>
            <p:cNvPr id="148" name="Oval 147"/>
            <p:cNvSpPr/>
            <p:nvPr/>
          </p:nvSpPr>
          <p:spPr bwMode="auto">
            <a:xfrm flipV="1">
              <a:off x="1875209" y="1694958"/>
              <a:ext cx="1124439" cy="3192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871277" y="1740080"/>
              <a:ext cx="1128371" cy="1153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 bwMode="auto">
            <a:xfrm flipV="1">
              <a:off x="1871277" y="1576300"/>
              <a:ext cx="1124439" cy="3192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160249" y="1673231"/>
              <a:ext cx="548460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103242" y="1633122"/>
              <a:ext cx="662475" cy="11197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2537684" y="1728382"/>
              <a:ext cx="243760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2089481" y="1730053"/>
              <a:ext cx="241794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5" name="Straight Connector 154"/>
            <p:cNvCxnSpPr>
              <a:endCxn id="150" idx="2"/>
            </p:cNvCxnSpPr>
            <p:nvPr/>
          </p:nvCxnSpPr>
          <p:spPr bwMode="auto">
            <a:xfrm flipH="1" flipV="1">
              <a:off x="1871277" y="1736738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flipH="1" flipV="1">
              <a:off x="2995716" y="1735067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12042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Throughput</a:t>
            </a:r>
          </a:p>
        </p:txBody>
      </p:sp>
      <p:sp>
        <p:nvSpPr>
          <p:cNvPr id="1146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93775" y="1447800"/>
            <a:ext cx="8150225" cy="554038"/>
          </a:xfrm>
        </p:spPr>
        <p:txBody>
          <a:bodyPr/>
          <a:lstStyle/>
          <a:p>
            <a:pPr eaLnBrk="1" hangingPunct="1"/>
            <a:r>
              <a:rPr lang="en-US" altLang="en-US" i="1">
                <a:solidFill>
                  <a:srgbClr val="CC0000"/>
                </a:solidFill>
                <a:ea typeface="ＭＳ Ｐゴシック" charset="-128"/>
              </a:rPr>
              <a:t>R</a:t>
            </a:r>
            <a:r>
              <a:rPr lang="en-US" altLang="en-US" i="1" baseline="-25000">
                <a:solidFill>
                  <a:srgbClr val="CC0000"/>
                </a:solidFill>
                <a:ea typeface="ＭＳ Ｐゴシック" charset="-128"/>
              </a:rPr>
              <a:t>s</a:t>
            </a:r>
            <a:r>
              <a:rPr lang="en-US" altLang="en-US" i="1">
                <a:solidFill>
                  <a:srgbClr val="CC0000"/>
                </a:solidFill>
                <a:ea typeface="ＭＳ Ｐゴシック" charset="-128"/>
              </a:rPr>
              <a:t> &lt; R</a:t>
            </a:r>
            <a:r>
              <a:rPr lang="en-US" altLang="en-US" i="1" baseline="-25000">
                <a:solidFill>
                  <a:srgbClr val="CC0000"/>
                </a:solidFill>
                <a:ea typeface="ＭＳ Ｐゴシック" charset="-128"/>
              </a:rPr>
              <a:t>c</a:t>
            </a:r>
            <a:r>
              <a:rPr lang="en-US" altLang="en-US" i="1">
                <a:solidFill>
                  <a:srgbClr val="FF3300"/>
                </a:solidFill>
                <a:ea typeface="ＭＳ Ｐゴシック" charset="-128"/>
              </a:rPr>
              <a:t>  </a:t>
            </a:r>
            <a:r>
              <a:rPr lang="en-US" altLang="en-US">
                <a:ea typeface="ＭＳ Ｐゴシック" charset="-128"/>
              </a:rPr>
              <a:t>What is average end-end throughput?</a:t>
            </a:r>
          </a:p>
        </p:txBody>
      </p:sp>
      <p:grpSp>
        <p:nvGrpSpPr>
          <p:cNvPr id="11469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14786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7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88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9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1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16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7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2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3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14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5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4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95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6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12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3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7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98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10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1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9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0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1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3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4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5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6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7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4808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9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469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84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469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  R</a:t>
            </a:r>
            <a:r>
              <a:rPr lang="en-US" altLang="en-US" sz="2800" baseline="-25000"/>
              <a:t>s</a:t>
            </a:r>
            <a:r>
              <a:rPr lang="en-US" altLang="en-US" sz="2000" baseline="-25000"/>
              <a:t> </a:t>
            </a:r>
            <a:r>
              <a:rPr lang="en-US" altLang="en-US" sz="2000"/>
              <a:t>bits/sec</a:t>
            </a:r>
          </a:p>
        </p:txBody>
      </p:sp>
      <p:sp>
        <p:nvSpPr>
          <p:cNvPr id="11469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69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470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14776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80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77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Gill Sans MT" charset="0"/>
              </a:rPr>
              <a:t>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altLang="en-US" sz="2800" i="1">
                <a:solidFill>
                  <a:srgbClr val="CC0000"/>
                </a:solidFill>
                <a:latin typeface="Gill Sans MT" charset="0"/>
              </a:rPr>
              <a:t> &gt; 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altLang="en-US" sz="2800" i="1">
                <a:solidFill>
                  <a:srgbClr val="FF3300"/>
                </a:solidFill>
                <a:latin typeface="Gill Sans MT" charset="0"/>
              </a:rPr>
              <a:t>  </a:t>
            </a:r>
            <a:r>
              <a:rPr lang="en-US" altLang="en-US" sz="2800">
                <a:latin typeface="Gill Sans MT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5" y="5167313"/>
            <a:ext cx="8577263" cy="1211262"/>
            <a:chOff x="186" y="3255"/>
            <a:chExt cx="5403" cy="763"/>
          </a:xfrm>
        </p:grpSpPr>
        <p:sp>
          <p:nvSpPr>
            <p:cNvPr id="114773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Gill Sans MT" charset="0"/>
              </a:endParaRPr>
            </a:p>
          </p:txBody>
        </p:sp>
        <p:sp>
          <p:nvSpPr>
            <p:cNvPr id="114774" name="Text Box 101"/>
            <p:cNvSpPr txBox="1">
              <a:spLocks noChangeArrowheads="1"/>
            </p:cNvSpPr>
            <p:nvPr/>
          </p:nvSpPr>
          <p:spPr bwMode="auto">
            <a:xfrm>
              <a:off x="186" y="3549"/>
              <a:ext cx="53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latin typeface="Calibri" charset="0"/>
                  <a:ea typeface="Calibri" charset="0"/>
                  <a:cs typeface="Calibri" charset="0"/>
                </a:rPr>
                <a:t>link on end-end path that constrains  end-end throughput</a:t>
              </a:r>
            </a:p>
          </p:txBody>
        </p:sp>
        <p:sp>
          <p:nvSpPr>
            <p:cNvPr id="114775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CC0000"/>
                  </a:solidFill>
                  <a:latin typeface="Gill Sans MT" charset="0"/>
                </a:rPr>
                <a:t>bottleneck link</a:t>
              </a:r>
            </a:p>
          </p:txBody>
        </p:sp>
      </p:grpSp>
      <p:sp>
        <p:nvSpPr>
          <p:cNvPr id="114703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4704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14771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72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705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14708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14739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0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41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2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3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4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769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70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45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6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4767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8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47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48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9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4765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6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50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51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4763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4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52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3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4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6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8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9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60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761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62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09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10" name="Group 58"/>
            <p:cNvGrpSpPr>
              <a:grpSpLocks/>
            </p:cNvGrpSpPr>
            <p:nvPr/>
          </p:nvGrpSpPr>
          <p:grpSpPr bwMode="auto">
            <a:xfrm>
              <a:off x="2731" y="2870"/>
              <a:ext cx="607" cy="108"/>
              <a:chOff x="3603" y="243"/>
              <a:chExt cx="357" cy="106"/>
            </a:xfrm>
          </p:grpSpPr>
          <p:sp>
            <p:nvSpPr>
              <p:cNvPr id="11473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grpSp>
            <p:nvGrpSpPr>
              <p:cNvPr id="114733" name="Group 64"/>
              <p:cNvGrpSpPr>
                <a:grpSpLocks/>
              </p:cNvGrpSpPr>
              <p:nvPr/>
            </p:nvGrpSpPr>
            <p:grpSpPr bwMode="auto">
              <a:xfrm>
                <a:off x="3749" y="248"/>
                <a:ext cx="119" cy="65"/>
                <a:chOff x="2894" y="850"/>
                <a:chExt cx="94" cy="96"/>
              </a:xfrm>
            </p:grpSpPr>
            <p:sp>
              <p:nvSpPr>
                <p:cNvPr id="114737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8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734" name="Group 68"/>
              <p:cNvGrpSpPr>
                <a:grpSpLocks/>
              </p:cNvGrpSpPr>
              <p:nvPr/>
            </p:nvGrpSpPr>
            <p:grpSpPr bwMode="auto">
              <a:xfrm flipV="1">
                <a:off x="3689" y="243"/>
                <a:ext cx="124" cy="66"/>
                <a:chOff x="2848" y="848"/>
                <a:chExt cx="98" cy="98"/>
              </a:xfrm>
            </p:grpSpPr>
            <p:sp>
              <p:nvSpPr>
                <p:cNvPr id="11473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711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12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28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13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s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grpSp>
          <p:nvGrpSpPr>
            <p:cNvPr id="114714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24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15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  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sp>
          <p:nvSpPr>
            <p:cNvPr id="114716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17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14718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14720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21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4719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9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98" y="191862"/>
            <a:ext cx="7772400" cy="903287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charset="-128"/>
              </a:rPr>
              <a:t>Throughput: Internet scenario</a:t>
            </a:r>
          </a:p>
        </p:txBody>
      </p:sp>
      <p:sp>
        <p:nvSpPr>
          <p:cNvPr id="115762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269142" y="1982435"/>
            <a:ext cx="4206621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per-connection end-end throughput: </a:t>
            </a:r>
            <a:r>
              <a:rPr lang="en-US" altLang="en-US" i="1" dirty="0">
                <a:ea typeface="ＭＳ Ｐゴシック" charset="-128"/>
              </a:rPr>
              <a:t>min(</a:t>
            </a:r>
            <a:r>
              <a:rPr lang="en-US" altLang="en-US" i="1" dirty="0" err="1">
                <a:ea typeface="ＭＳ Ｐゴシック" charset="-128"/>
              </a:rPr>
              <a:t>R</a:t>
            </a:r>
            <a:r>
              <a:rPr lang="en-US" altLang="en-US" i="1" baseline="-25000" dirty="0" err="1">
                <a:ea typeface="ＭＳ Ｐゴシック" charset="-128"/>
              </a:rPr>
              <a:t>c</a:t>
            </a:r>
            <a:r>
              <a:rPr lang="en-US" altLang="en-US" i="1" dirty="0" err="1">
                <a:ea typeface="ＭＳ Ｐゴシック" charset="-128"/>
              </a:rPr>
              <a:t>,R</a:t>
            </a:r>
            <a:r>
              <a:rPr lang="en-US" altLang="en-US" i="1" baseline="-25000" dirty="0" err="1">
                <a:ea typeface="ＭＳ Ｐゴシック" charset="-128"/>
              </a:rPr>
              <a:t>s</a:t>
            </a:r>
            <a:r>
              <a:rPr lang="en-US" altLang="en-US" i="1" dirty="0" err="1">
                <a:ea typeface="ＭＳ Ｐゴシック" charset="-128"/>
              </a:rPr>
              <a:t>,R</a:t>
            </a:r>
            <a:r>
              <a:rPr lang="en-US" altLang="en-US" i="1" dirty="0">
                <a:ea typeface="ＭＳ Ｐゴシック" charset="-128"/>
              </a:rPr>
              <a:t>/10)</a:t>
            </a:r>
          </a:p>
          <a:p>
            <a:pPr eaLnBrk="1" hangingPunct="1"/>
            <a:endParaRPr lang="en-US" altLang="en-US" i="1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in practice: </a:t>
            </a:r>
            <a:r>
              <a:rPr lang="en-US" altLang="en-US" i="1" dirty="0" err="1">
                <a:ea typeface="ＭＳ Ｐゴシック" charset="-128"/>
              </a:rPr>
              <a:t>R</a:t>
            </a:r>
            <a:r>
              <a:rPr lang="en-US" altLang="en-US" i="1" baseline="-25000" dirty="0" err="1">
                <a:ea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</a:rPr>
              <a:t> or </a:t>
            </a:r>
            <a:r>
              <a:rPr lang="en-US" altLang="en-US" i="1" dirty="0" err="1">
                <a:ea typeface="ＭＳ Ｐゴシック" charset="-128"/>
              </a:rPr>
              <a:t>R</a:t>
            </a:r>
            <a:r>
              <a:rPr lang="en-US" altLang="en-US" i="1" baseline="-25000" dirty="0" err="1">
                <a:ea typeface="ＭＳ Ｐゴシック" charset="-128"/>
              </a:rPr>
              <a:t>s</a:t>
            </a:r>
            <a:r>
              <a:rPr lang="en-US" altLang="en-US" dirty="0">
                <a:ea typeface="ＭＳ Ｐゴシック" charset="-128"/>
              </a:rPr>
              <a:t> is often bottleneck</a:t>
            </a:r>
          </a:p>
        </p:txBody>
      </p:sp>
      <p:sp>
        <p:nvSpPr>
          <p:cNvPr id="115716" name="Text Box 44"/>
          <p:cNvSpPr txBox="1">
            <a:spLocks noChangeArrowheads="1"/>
          </p:cNvSpPr>
          <p:nvPr/>
        </p:nvSpPr>
        <p:spPr bwMode="auto">
          <a:xfrm>
            <a:off x="4527550" y="56356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10 connections (fairly) share backbone bottleneck link </a:t>
            </a:r>
            <a:r>
              <a:rPr lang="en-US" altLang="en-US" sz="2000" i="1"/>
              <a:t>R</a:t>
            </a:r>
            <a:r>
              <a:rPr lang="en-US" altLang="en-US" sz="2000" baseline="-25000"/>
              <a:t> </a:t>
            </a:r>
            <a:r>
              <a:rPr lang="en-US" altLang="en-US" sz="2000"/>
              <a:t>bits/sec</a:t>
            </a:r>
          </a:p>
        </p:txBody>
      </p:sp>
      <p:sp>
        <p:nvSpPr>
          <p:cNvPr id="115717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2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2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2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30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32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35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37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40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42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45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47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50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52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3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15754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15755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15757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15760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15761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R</a:t>
            </a:r>
          </a:p>
        </p:txBody>
      </p:sp>
      <p:grpSp>
        <p:nvGrpSpPr>
          <p:cNvPr id="115763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1584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4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4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7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7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4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4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6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7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4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5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5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6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6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5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5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6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6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5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5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5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6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6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6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6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6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5764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1580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1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1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3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4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1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1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3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3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1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1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81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3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3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2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2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3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3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82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2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2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2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2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3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3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3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5765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1577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7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78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0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0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78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78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0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0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78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8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578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0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0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78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8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0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80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579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9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9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9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9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79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79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80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5766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1577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7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1577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8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1577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7431</TotalTime>
  <Words>1902</Words>
  <Application>Microsoft Macintosh PowerPoint</Application>
  <PresentationFormat>On-screen Show (4:3)</PresentationFormat>
  <Paragraphs>487</Paragraphs>
  <Slides>36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Gill Sans MT</vt:lpstr>
      <vt:lpstr>Lucida Bright</vt:lpstr>
      <vt:lpstr>Times New Roman</vt:lpstr>
      <vt:lpstr>Wingdings</vt:lpstr>
      <vt:lpstr>1_Office Theme</vt:lpstr>
      <vt:lpstr>Office Theme</vt:lpstr>
      <vt:lpstr>PowerPoint Presentation</vt:lpstr>
      <vt:lpstr>Chapter 1: Roadmap</vt:lpstr>
      <vt:lpstr>How do loss and delay occur?</vt:lpstr>
      <vt:lpstr>Four sources of packet delay</vt:lpstr>
      <vt:lpstr>PowerPoint Presentation</vt:lpstr>
      <vt:lpstr>Bandwidth</vt:lpstr>
      <vt:lpstr>Throughput</vt:lpstr>
      <vt:lpstr>Throughput</vt:lpstr>
      <vt:lpstr>Throughput: Internet scenario</vt:lpstr>
      <vt:lpstr>Packet Loss</vt:lpstr>
      <vt:lpstr>Chapter 1: Roadmap (cont…)</vt:lpstr>
      <vt:lpstr>Protocol “Layers”</vt:lpstr>
      <vt:lpstr>Layering of airline functionality</vt:lpstr>
      <vt:lpstr>Why layering?</vt:lpstr>
      <vt:lpstr>Internet protocol stack</vt:lpstr>
      <vt:lpstr>PowerPoint Presentation</vt:lpstr>
      <vt:lpstr>Description of Layers</vt:lpstr>
      <vt:lpstr>Description of Layers</vt:lpstr>
      <vt:lpstr>Encapsulation</vt:lpstr>
      <vt:lpstr>Network Architecture</vt:lpstr>
      <vt:lpstr>Internet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</vt:lpstr>
      <vt:lpstr>PowerPoint Presentation</vt:lpstr>
      <vt:lpstr>Distance Vector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511</cp:revision>
  <dcterms:created xsi:type="dcterms:W3CDTF">2019-01-28T20:09:31Z</dcterms:created>
  <dcterms:modified xsi:type="dcterms:W3CDTF">2025-02-17T17:08:04Z</dcterms:modified>
</cp:coreProperties>
</file>