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1493" r:id="rId2"/>
    <p:sldId id="1694" r:id="rId3"/>
    <p:sldId id="1695" r:id="rId4"/>
    <p:sldId id="1698" r:id="rId5"/>
    <p:sldId id="1702" r:id="rId6"/>
    <p:sldId id="1703" r:id="rId7"/>
    <p:sldId id="1704" r:id="rId8"/>
    <p:sldId id="257" r:id="rId9"/>
    <p:sldId id="258" r:id="rId10"/>
    <p:sldId id="259" r:id="rId11"/>
    <p:sldId id="260" r:id="rId12"/>
    <p:sldId id="1727" r:id="rId13"/>
    <p:sldId id="1705" r:id="rId14"/>
    <p:sldId id="1706" r:id="rId15"/>
    <p:sldId id="1707" r:id="rId16"/>
    <p:sldId id="1693" r:id="rId17"/>
    <p:sldId id="1728" r:id="rId18"/>
    <p:sldId id="650" r:id="rId19"/>
    <p:sldId id="1673" r:id="rId20"/>
    <p:sldId id="1541" r:id="rId21"/>
    <p:sldId id="1674" r:id="rId22"/>
    <p:sldId id="17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p:restoredTop sz="84218"/>
  </p:normalViewPr>
  <p:slideViewPr>
    <p:cSldViewPr snapToGrid="0" snapToObjects="1" showGuides="1">
      <p:cViewPr varScale="1">
        <p:scale>
          <a:sx n="102" d="100"/>
          <a:sy n="102" d="100"/>
        </p:scale>
        <p:origin x="17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2/17/25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E07155D-55DA-EC48-814A-01FB897505D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5523" name="Rectangle 3">
            <a:extLst>
              <a:ext uri="{FF2B5EF4-FFF2-40B4-BE49-F238E27FC236}">
                <a16:creationId xmlns:a16="http://schemas.microsoft.com/office/drawing/2014/main" id="{6FC4D34A-7603-8847-BBD9-4613DDD8866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E952B66-A8AB-A44B-9458-62090EC1291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17 February 2025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524" name="Rectangle 6">
            <a:extLst>
              <a:ext uri="{FF2B5EF4-FFF2-40B4-BE49-F238E27FC236}">
                <a16:creationId xmlns:a16="http://schemas.microsoft.com/office/drawing/2014/main" id="{FF850CD1-079B-804F-BC29-73E6F2B588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5525" name="Rectangle 7">
            <a:extLst>
              <a:ext uri="{FF2B5EF4-FFF2-40B4-BE49-F238E27FC236}">
                <a16:creationId xmlns:a16="http://schemas.microsoft.com/office/drawing/2014/main" id="{751E29B4-3A3D-AE46-8DFB-B2B21A0D8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5FD0794-39A0-BD47-A64D-46D729D85D7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526" name="Rectangle 2">
            <a:extLst>
              <a:ext uri="{FF2B5EF4-FFF2-40B4-BE49-F238E27FC236}">
                <a16:creationId xmlns:a16="http://schemas.microsoft.com/office/drawing/2014/main" id="{71E42B14-A33A-894B-ACA6-A4F8AB7B2289}"/>
              </a:ext>
            </a:extLst>
          </p:cNvPr>
          <p:cNvSpPr>
            <a:spLocks noGrp="1" noRot="1" noChangeAspect="1" noChangeArrowheads="1" noTextEdit="1"/>
          </p:cNvSpPr>
          <p:nvPr>
            <p:ph type="sldImg"/>
          </p:nvPr>
        </p:nvSpPr>
        <p:spPr>
          <a:ln/>
        </p:spPr>
      </p:sp>
      <p:sp>
        <p:nvSpPr>
          <p:cNvPr id="235527" name="Rectangle 3">
            <a:extLst>
              <a:ext uri="{FF2B5EF4-FFF2-40B4-BE49-F238E27FC236}">
                <a16:creationId xmlns:a16="http://schemas.microsoft.com/office/drawing/2014/main" id="{54D3C468-8496-7F4E-8475-F426720B3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00981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E07155D-55DA-EC48-814A-01FB897505D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5523" name="Rectangle 3">
            <a:extLst>
              <a:ext uri="{FF2B5EF4-FFF2-40B4-BE49-F238E27FC236}">
                <a16:creationId xmlns:a16="http://schemas.microsoft.com/office/drawing/2014/main" id="{6FC4D34A-7603-8847-BBD9-4613DDD8866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E952B66-A8AB-A44B-9458-62090EC12911}"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17 February 2025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524" name="Rectangle 6">
            <a:extLst>
              <a:ext uri="{FF2B5EF4-FFF2-40B4-BE49-F238E27FC236}">
                <a16:creationId xmlns:a16="http://schemas.microsoft.com/office/drawing/2014/main" id="{FF850CD1-079B-804F-BC29-73E6F2B588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5525" name="Rectangle 7">
            <a:extLst>
              <a:ext uri="{FF2B5EF4-FFF2-40B4-BE49-F238E27FC236}">
                <a16:creationId xmlns:a16="http://schemas.microsoft.com/office/drawing/2014/main" id="{751E29B4-3A3D-AE46-8DFB-B2B21A0D8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5FD0794-39A0-BD47-A64D-46D729D85D7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526" name="Rectangle 2">
            <a:extLst>
              <a:ext uri="{FF2B5EF4-FFF2-40B4-BE49-F238E27FC236}">
                <a16:creationId xmlns:a16="http://schemas.microsoft.com/office/drawing/2014/main" id="{71E42B14-A33A-894B-ACA6-A4F8AB7B2289}"/>
              </a:ext>
            </a:extLst>
          </p:cNvPr>
          <p:cNvSpPr>
            <a:spLocks noGrp="1" noRot="1" noChangeAspect="1" noChangeArrowheads="1" noTextEdit="1"/>
          </p:cNvSpPr>
          <p:nvPr>
            <p:ph type="sldImg"/>
          </p:nvPr>
        </p:nvSpPr>
        <p:spPr>
          <a:ln/>
        </p:spPr>
      </p:sp>
      <p:sp>
        <p:nvSpPr>
          <p:cNvPr id="235527" name="Rectangle 3">
            <a:extLst>
              <a:ext uri="{FF2B5EF4-FFF2-40B4-BE49-F238E27FC236}">
                <a16:creationId xmlns:a16="http://schemas.microsoft.com/office/drawing/2014/main" id="{54D3C468-8496-7F4E-8475-F426720B3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38681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14FE1CCD-D0D3-9048-937C-C2C627A9372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6547" name="Rectangle 3">
            <a:extLst>
              <a:ext uri="{FF2B5EF4-FFF2-40B4-BE49-F238E27FC236}">
                <a16:creationId xmlns:a16="http://schemas.microsoft.com/office/drawing/2014/main" id="{ACCD220A-401E-4540-837B-C895A11BBE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C8DC0CB-986E-FB47-8C2C-41C4C6B2183C}"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17 February 2025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6548" name="Rectangle 6">
            <a:extLst>
              <a:ext uri="{FF2B5EF4-FFF2-40B4-BE49-F238E27FC236}">
                <a16:creationId xmlns:a16="http://schemas.microsoft.com/office/drawing/2014/main" id="{D36B8977-7849-D541-8856-972FDCC06F6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6549" name="Rectangle 7">
            <a:extLst>
              <a:ext uri="{FF2B5EF4-FFF2-40B4-BE49-F238E27FC236}">
                <a16:creationId xmlns:a16="http://schemas.microsoft.com/office/drawing/2014/main" id="{27C09816-1F97-7A44-8F85-9836EF503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E25E3544-B014-C34A-883B-D6DBEFC66DA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6550" name="Rectangle 2">
            <a:extLst>
              <a:ext uri="{FF2B5EF4-FFF2-40B4-BE49-F238E27FC236}">
                <a16:creationId xmlns:a16="http://schemas.microsoft.com/office/drawing/2014/main" id="{DFB23E52-8F2D-AF4E-AB66-0FA359BB4F28}"/>
              </a:ext>
            </a:extLst>
          </p:cNvPr>
          <p:cNvSpPr>
            <a:spLocks noGrp="1" noRot="1" noChangeAspect="1" noChangeArrowheads="1" noTextEdit="1"/>
          </p:cNvSpPr>
          <p:nvPr>
            <p:ph type="sldImg"/>
          </p:nvPr>
        </p:nvSpPr>
        <p:spPr>
          <a:ln/>
        </p:spPr>
      </p:sp>
      <p:sp>
        <p:nvSpPr>
          <p:cNvPr id="236551" name="Rectangle 3">
            <a:extLst>
              <a:ext uri="{FF2B5EF4-FFF2-40B4-BE49-F238E27FC236}">
                <a16:creationId xmlns:a16="http://schemas.microsoft.com/office/drawing/2014/main" id="{E6E0F22A-26FE-6D45-8D7F-EB721C648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25026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37074AF4-F0AD-4F40-845B-9F8BD160DE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37571" name="Rectangle 3">
            <a:extLst>
              <a:ext uri="{FF2B5EF4-FFF2-40B4-BE49-F238E27FC236}">
                <a16:creationId xmlns:a16="http://schemas.microsoft.com/office/drawing/2014/main" id="{261FE240-3EAB-9948-883F-8B9074C068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9BCCC121-DE43-8644-AA60-6B4BE189FF4B}"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17 February 2025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572" name="Rectangle 6">
            <a:extLst>
              <a:ext uri="{FF2B5EF4-FFF2-40B4-BE49-F238E27FC236}">
                <a16:creationId xmlns:a16="http://schemas.microsoft.com/office/drawing/2014/main" id="{42806D1A-31AC-A14F-A0BC-B191B6B3FC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37573" name="Rectangle 7">
            <a:extLst>
              <a:ext uri="{FF2B5EF4-FFF2-40B4-BE49-F238E27FC236}">
                <a16:creationId xmlns:a16="http://schemas.microsoft.com/office/drawing/2014/main" id="{C61BAFA1-179F-2444-9FC4-609A94FA43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BDD7A7DC-73D4-504B-A085-8A0DA21C7EE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7574" name="Rectangle 2">
            <a:extLst>
              <a:ext uri="{FF2B5EF4-FFF2-40B4-BE49-F238E27FC236}">
                <a16:creationId xmlns:a16="http://schemas.microsoft.com/office/drawing/2014/main" id="{CBC68E6D-657A-4C43-8E43-32C484B09BBF}"/>
              </a:ext>
            </a:extLst>
          </p:cNvPr>
          <p:cNvSpPr>
            <a:spLocks noGrp="1" noRot="1" noChangeAspect="1" noChangeArrowheads="1" noTextEdit="1"/>
          </p:cNvSpPr>
          <p:nvPr>
            <p:ph type="sldImg"/>
          </p:nvPr>
        </p:nvSpPr>
        <p:spPr>
          <a:ln/>
        </p:spPr>
      </p:sp>
      <p:sp>
        <p:nvSpPr>
          <p:cNvPr id="237575" name="Rectangle 3">
            <a:extLst>
              <a:ext uri="{FF2B5EF4-FFF2-40B4-BE49-F238E27FC236}">
                <a16:creationId xmlns:a16="http://schemas.microsoft.com/office/drawing/2014/main" id="{FDB1611E-DF3C-3946-BA43-7F8DC3B099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5290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RFC: https://</a:t>
            </a:r>
            <a:r>
              <a:rPr lang="en-US" dirty="0" err="1"/>
              <a:t>www.techtarget.com</a:t>
            </a:r>
            <a:r>
              <a:rPr lang="en-US" dirty="0"/>
              <a:t>/</a:t>
            </a:r>
            <a:r>
              <a:rPr lang="en-US" dirty="0" err="1"/>
              <a:t>whatis</a:t>
            </a:r>
            <a:r>
              <a:rPr lang="en-US" dirty="0"/>
              <a:t>/definition/Request-for-Comments-RFC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ABCF-8DBE-0B44-8881-1104B3E50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61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17 February 2025</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26160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17 February 2025</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19</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22942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17 February 2025</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20</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29799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2A7EC9B6-F50D-2848-B872-315564150B6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238595" name="Rectangle 3">
            <a:extLst>
              <a:ext uri="{FF2B5EF4-FFF2-40B4-BE49-F238E27FC236}">
                <a16:creationId xmlns:a16="http://schemas.microsoft.com/office/drawing/2014/main" id="{CEBF08A2-C4DA-874C-AC44-C22CDBC5913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7C7C8C58-CD54-BD47-86AA-0D75FAA984E9}" type="datetime3">
              <a:rPr lang="en-US" altLang="en-US" sz="1300" smtClean="0">
                <a:latin typeface="Times New Roman" panose="02020603050405020304" pitchFamily="18" charset="0"/>
              </a:rPr>
              <a:pPr/>
              <a:t>17 February 2025</a:t>
            </a:fld>
            <a:endParaRPr lang="en-US" altLang="en-US" sz="1300">
              <a:latin typeface="Times New Roman" panose="02020603050405020304" pitchFamily="18" charset="0"/>
            </a:endParaRPr>
          </a:p>
        </p:txBody>
      </p:sp>
      <p:sp>
        <p:nvSpPr>
          <p:cNvPr id="238596" name="Rectangle 6">
            <a:extLst>
              <a:ext uri="{FF2B5EF4-FFF2-40B4-BE49-F238E27FC236}">
                <a16:creationId xmlns:a16="http://schemas.microsoft.com/office/drawing/2014/main" id="{08F41B4E-E6EA-8449-804E-66F8DE946E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r>
              <a:rPr lang="en-US" altLang="en-US" sz="1300">
                <a:latin typeface="Times New Roman" panose="02020603050405020304" pitchFamily="18" charset="0"/>
              </a:rPr>
              <a:t>Chapter 2 — Instructions: Language of the Computer</a:t>
            </a:r>
          </a:p>
        </p:txBody>
      </p:sp>
      <p:sp>
        <p:nvSpPr>
          <p:cNvPr id="238597" name="Rectangle 7">
            <a:extLst>
              <a:ext uri="{FF2B5EF4-FFF2-40B4-BE49-F238E27FC236}">
                <a16:creationId xmlns:a16="http://schemas.microsoft.com/office/drawing/2014/main" id="{D0B041CD-8DA3-4C47-BDC3-0746F1989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fld id="{D8B58540-AC35-BA42-B042-7E694424BA3C}" type="slidenum">
              <a:rPr lang="en-US" altLang="en-US" sz="1300">
                <a:latin typeface="Times New Roman" panose="02020603050405020304" pitchFamily="18" charset="0"/>
              </a:rPr>
              <a:pPr/>
              <a:t>21</a:t>
            </a:fld>
            <a:endParaRPr lang="en-US" altLang="en-US" sz="1300">
              <a:latin typeface="Times New Roman" panose="02020603050405020304" pitchFamily="18" charset="0"/>
            </a:endParaRPr>
          </a:p>
        </p:txBody>
      </p:sp>
      <p:sp>
        <p:nvSpPr>
          <p:cNvPr id="238598" name="Rectangle 2">
            <a:extLst>
              <a:ext uri="{FF2B5EF4-FFF2-40B4-BE49-F238E27FC236}">
                <a16:creationId xmlns:a16="http://schemas.microsoft.com/office/drawing/2014/main" id="{F97AC2AC-ECC9-7043-A0AA-E97A84F9B765}"/>
              </a:ext>
            </a:extLst>
          </p:cNvPr>
          <p:cNvSpPr>
            <a:spLocks noGrp="1" noRot="1" noChangeAspect="1" noChangeArrowheads="1" noTextEdit="1"/>
          </p:cNvSpPr>
          <p:nvPr>
            <p:ph type="sldImg"/>
          </p:nvPr>
        </p:nvSpPr>
        <p:spPr>
          <a:ln/>
        </p:spPr>
      </p:sp>
      <p:sp>
        <p:nvSpPr>
          <p:cNvPr id="238599" name="Rectangle 3">
            <a:extLst>
              <a:ext uri="{FF2B5EF4-FFF2-40B4-BE49-F238E27FC236}">
                <a16:creationId xmlns:a16="http://schemas.microsoft.com/office/drawing/2014/main" id="{AC527E6A-A703-7942-A62F-21D05806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367833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2/17/25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2/17/25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2/17/25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2/17/25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CMSC 417: 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9809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90315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Tu-Th 2:00-3:15pm</a:t>
            </a:r>
          </a:p>
          <a:p>
            <a:pPr algn="ctr"/>
            <a:r>
              <a:rPr lang="en-US" sz="2000" b="1" dirty="0">
                <a:latin typeface="Lucida Bright" panose="02040602050505020304" pitchFamily="18" charset="77"/>
              </a:rPr>
              <a:t>CSI 2117</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159475"/>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6824478" y="2054204"/>
            <a:ext cx="2050561"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Spring 2025</a:t>
            </a:r>
          </a:p>
        </p:txBody>
      </p:sp>
      <p:sp>
        <p:nvSpPr>
          <p:cNvPr id="8" name="TextBox 7">
            <a:extLst>
              <a:ext uri="{FF2B5EF4-FFF2-40B4-BE49-F238E27FC236}">
                <a16:creationId xmlns:a16="http://schemas.microsoft.com/office/drawing/2014/main" id="{30B1F8B8-E72B-354F-8A70-396813EDC3E9}"/>
              </a:ext>
            </a:extLst>
          </p:cNvPr>
          <p:cNvSpPr txBox="1"/>
          <p:nvPr/>
        </p:nvSpPr>
        <p:spPr>
          <a:xfrm>
            <a:off x="219" y="2904032"/>
            <a:ext cx="9144000" cy="1200329"/>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a:t>
            </a:r>
          </a:p>
          <a:p>
            <a:pPr algn="ctr"/>
            <a:r>
              <a:rPr lang="en-US" sz="2400" b="1" dirty="0">
                <a:solidFill>
                  <a:schemeClr val="accent1">
                    <a:lumMod val="75000"/>
                  </a:schemeClr>
                </a:solidFill>
                <a:latin typeface="Lucida Bright" panose="02040602050505020304" pitchFamily="18" charset="77"/>
              </a:rPr>
              <a:t>(Textbook chapter 3)</a:t>
            </a:r>
          </a:p>
          <a:p>
            <a:pPr algn="ctr"/>
            <a:endParaRPr lang="en-US" sz="2400" b="1" dirty="0">
              <a:solidFill>
                <a:schemeClr val="accent1">
                  <a:lumMod val="75000"/>
                </a:schemeClr>
              </a:solidFill>
              <a:latin typeface="Lucida Bright" panose="02040602050505020304" pitchFamily="18" charset="77"/>
            </a:endParaRPr>
          </a:p>
        </p:txBody>
      </p:sp>
      <p:sp>
        <p:nvSpPr>
          <p:cNvPr id="9" name="TextBox 8">
            <a:extLst>
              <a:ext uri="{FF2B5EF4-FFF2-40B4-BE49-F238E27FC236}">
                <a16:creationId xmlns:a16="http://schemas.microsoft.com/office/drawing/2014/main" id="{7ED0B0A3-B559-11A4-4ACE-FA089752174D}"/>
              </a:ext>
            </a:extLst>
          </p:cNvPr>
          <p:cNvSpPr txBox="1"/>
          <p:nvPr/>
        </p:nvSpPr>
        <p:spPr>
          <a:xfrm>
            <a:off x="6354896" y="5023418"/>
            <a:ext cx="2789104" cy="400110"/>
          </a:xfrm>
          <a:prstGeom prst="rect">
            <a:avLst/>
          </a:prstGeom>
          <a:noFill/>
        </p:spPr>
        <p:txBody>
          <a:bodyPr wrap="square" rtlCol="0">
            <a:spAutoFit/>
          </a:bodyPr>
          <a:lstStyle/>
          <a:p>
            <a:pPr algn="ctr"/>
            <a:r>
              <a:rPr lang="en-US" sz="2000" b="1" dirty="0">
                <a:latin typeface="Lucida Bright" panose="02040602050505020304" pitchFamily="18" charset="77"/>
              </a:rPr>
              <a:t>Feb 10</a:t>
            </a:r>
            <a:r>
              <a:rPr lang="en-US" sz="2000" b="1" baseline="30000" dirty="0">
                <a:latin typeface="Lucida Bright" panose="02040602050505020304" pitchFamily="18" charset="77"/>
              </a:rPr>
              <a:t>th</a:t>
            </a:r>
            <a:r>
              <a:rPr lang="en-US" sz="2000" b="1" dirty="0">
                <a:latin typeface="Lucida Bright" panose="02040602050505020304" pitchFamily="18" charset="77"/>
              </a:rPr>
              <a:t>, 2025</a:t>
            </a:r>
          </a:p>
        </p:txBody>
      </p:sp>
    </p:spTree>
    <p:extLst>
      <p:ext uri="{BB962C8B-B14F-4D97-AF65-F5344CB8AC3E}">
        <p14:creationId xmlns:p14="http://schemas.microsoft.com/office/powerpoint/2010/main" val="12056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4982B7-12BA-8B2F-96FD-613BD972D6A0}"/>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DE1BA1-3283-4DB7-2ACA-CE090AE15A3D}"/>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B485FD-4870-8A3A-9FAC-66A684B4E800}"/>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86E16C-07CA-8F01-B270-33A897A7C9B2}"/>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26B724E3-0425-3C69-D17D-90635CD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F491AF10-0A97-553F-8A99-B48C986E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FE73D6DA-4B30-2E7A-15FD-989FA07C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79851DF0-6BC1-E83B-B4D2-B8C78CC8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58A74-F0A2-0BB4-A7A1-72C27BB05D41}"/>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BDFCF1DD-3623-D5F1-7FCD-E7A107A4D4ED}"/>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63B03854-CAB4-C6FC-362A-B9AFAA2F0A6C}"/>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6344168E-1C6C-8767-C583-9B29D3BB2E23}"/>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08873392-B0FC-C743-62B2-9E108658DCAD}"/>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F89D297-8C99-458C-9A9B-FEA5894E0E7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BEC9A60C-A368-0A13-B73B-A39FA5A2BE5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97B18C0B-F4F1-43DB-3808-0DF550E5EC65}"/>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23" name="TextBox 22">
            <a:extLst>
              <a:ext uri="{FF2B5EF4-FFF2-40B4-BE49-F238E27FC236}">
                <a16:creationId xmlns:a16="http://schemas.microsoft.com/office/drawing/2014/main" id="{F1FD7A5D-398F-26B8-0F42-890E9A4347AF}"/>
              </a:ext>
            </a:extLst>
          </p:cNvPr>
          <p:cNvSpPr txBox="1"/>
          <p:nvPr/>
        </p:nvSpPr>
        <p:spPr>
          <a:xfrm>
            <a:off x="3748004" y="2186454"/>
            <a:ext cx="1031116" cy="369332"/>
          </a:xfrm>
          <a:prstGeom prst="rect">
            <a:avLst/>
          </a:prstGeom>
          <a:noFill/>
        </p:spPr>
        <p:txBody>
          <a:bodyPr wrap="none" rtlCol="0">
            <a:spAutoFit/>
          </a:bodyPr>
          <a:lstStyle/>
          <a:p>
            <a:r>
              <a:rPr lang="en-US" dirty="0">
                <a:solidFill>
                  <a:srgbClr val="FF0000"/>
                </a:solidFill>
              </a:rPr>
              <a:t>&lt;A, 3, D&gt;</a:t>
            </a:r>
          </a:p>
        </p:txBody>
      </p:sp>
      <p:sp>
        <p:nvSpPr>
          <p:cNvPr id="24" name="TextBox 23">
            <a:extLst>
              <a:ext uri="{FF2B5EF4-FFF2-40B4-BE49-F238E27FC236}">
                <a16:creationId xmlns:a16="http://schemas.microsoft.com/office/drawing/2014/main" id="{436BA7B3-21EE-FD68-19C4-1810C632DCBA}"/>
              </a:ext>
            </a:extLst>
          </p:cNvPr>
          <p:cNvSpPr txBox="1"/>
          <p:nvPr/>
        </p:nvSpPr>
        <p:spPr>
          <a:xfrm>
            <a:off x="466418" y="1294498"/>
            <a:ext cx="3410742" cy="300082"/>
          </a:xfrm>
          <a:prstGeom prst="rect">
            <a:avLst/>
          </a:prstGeom>
          <a:noFill/>
        </p:spPr>
        <p:txBody>
          <a:bodyPr wrap="none" rtlCol="0">
            <a:spAutoFit/>
          </a:bodyPr>
          <a:lstStyle/>
          <a:p>
            <a:r>
              <a:rPr lang="en-US" sz="1350" dirty="0"/>
              <a:t>DV format: &lt;Destination, Path-cost, </a:t>
            </a:r>
            <a:r>
              <a:rPr lang="en-US" sz="1350" dirty="0" err="1"/>
              <a:t>NextHop</a:t>
            </a:r>
            <a:r>
              <a:rPr lang="en-US" sz="1350" dirty="0"/>
              <a:t>&gt;</a:t>
            </a:r>
          </a:p>
        </p:txBody>
      </p:sp>
      <p:sp>
        <p:nvSpPr>
          <p:cNvPr id="25" name="TextBox 24">
            <a:extLst>
              <a:ext uri="{FF2B5EF4-FFF2-40B4-BE49-F238E27FC236}">
                <a16:creationId xmlns:a16="http://schemas.microsoft.com/office/drawing/2014/main" id="{2ED718BE-E2EE-7D06-2701-8D7F9A9D9092}"/>
              </a:ext>
            </a:extLst>
          </p:cNvPr>
          <p:cNvSpPr txBox="1"/>
          <p:nvPr/>
        </p:nvSpPr>
        <p:spPr>
          <a:xfrm>
            <a:off x="3756912" y="3735187"/>
            <a:ext cx="1011880" cy="369332"/>
          </a:xfrm>
          <a:prstGeom prst="rect">
            <a:avLst/>
          </a:prstGeom>
          <a:noFill/>
        </p:spPr>
        <p:txBody>
          <a:bodyPr wrap="none" rtlCol="0">
            <a:spAutoFit/>
          </a:bodyPr>
          <a:lstStyle/>
          <a:p>
            <a:r>
              <a:rPr lang="en-US" dirty="0">
                <a:solidFill>
                  <a:srgbClr val="FF0000"/>
                </a:solidFill>
              </a:rPr>
              <a:t>&lt;A, 4, C&gt;</a:t>
            </a:r>
          </a:p>
        </p:txBody>
      </p:sp>
      <p:sp>
        <p:nvSpPr>
          <p:cNvPr id="5" name="TextBox 4">
            <a:extLst>
              <a:ext uri="{FF2B5EF4-FFF2-40B4-BE49-F238E27FC236}">
                <a16:creationId xmlns:a16="http://schemas.microsoft.com/office/drawing/2014/main" id="{4B419605-B9A1-1988-A020-41BAD6894ABE}"/>
              </a:ext>
            </a:extLst>
          </p:cNvPr>
          <p:cNvSpPr txBox="1"/>
          <p:nvPr/>
        </p:nvSpPr>
        <p:spPr>
          <a:xfrm>
            <a:off x="2011393" y="3152244"/>
            <a:ext cx="396262" cy="553998"/>
          </a:xfrm>
          <a:prstGeom prst="rect">
            <a:avLst/>
          </a:prstGeom>
          <a:noFill/>
        </p:spPr>
        <p:txBody>
          <a:bodyPr wrap="none" rtlCol="0">
            <a:spAutoFit/>
          </a:bodyPr>
          <a:lstStyle/>
          <a:p>
            <a:r>
              <a:rPr lang="en-US" sz="3000" b="1" dirty="0">
                <a:solidFill>
                  <a:srgbClr val="FF0000"/>
                </a:solidFill>
              </a:rPr>
              <a:t>X</a:t>
            </a:r>
          </a:p>
        </p:txBody>
      </p:sp>
      <p:sp>
        <p:nvSpPr>
          <p:cNvPr id="8" name="TextBox 7">
            <a:extLst>
              <a:ext uri="{FF2B5EF4-FFF2-40B4-BE49-F238E27FC236}">
                <a16:creationId xmlns:a16="http://schemas.microsoft.com/office/drawing/2014/main" id="{D75F3D0E-85FC-841A-BA65-F888F074219D}"/>
              </a:ext>
            </a:extLst>
          </p:cNvPr>
          <p:cNvSpPr txBox="1"/>
          <p:nvPr/>
        </p:nvSpPr>
        <p:spPr>
          <a:xfrm>
            <a:off x="2764500" y="2421111"/>
            <a:ext cx="396262" cy="553998"/>
          </a:xfrm>
          <a:prstGeom prst="rect">
            <a:avLst/>
          </a:prstGeom>
          <a:noFill/>
        </p:spPr>
        <p:txBody>
          <a:bodyPr wrap="none" rtlCol="0">
            <a:spAutoFit/>
          </a:bodyPr>
          <a:lstStyle/>
          <a:p>
            <a:r>
              <a:rPr lang="en-US" sz="3000" b="1" dirty="0">
                <a:solidFill>
                  <a:srgbClr val="FF0000"/>
                </a:solidFill>
              </a:rPr>
              <a:t>X</a:t>
            </a:r>
          </a:p>
        </p:txBody>
      </p:sp>
      <p:sp>
        <p:nvSpPr>
          <p:cNvPr id="10" name="TextBox 9">
            <a:extLst>
              <a:ext uri="{FF2B5EF4-FFF2-40B4-BE49-F238E27FC236}">
                <a16:creationId xmlns:a16="http://schemas.microsoft.com/office/drawing/2014/main" id="{663A35F0-97D8-DC37-E287-0F5FC321028F}"/>
              </a:ext>
            </a:extLst>
          </p:cNvPr>
          <p:cNvSpPr txBox="1"/>
          <p:nvPr/>
        </p:nvSpPr>
        <p:spPr>
          <a:xfrm>
            <a:off x="2713027" y="3386252"/>
            <a:ext cx="396262" cy="553998"/>
          </a:xfrm>
          <a:prstGeom prst="rect">
            <a:avLst/>
          </a:prstGeom>
          <a:noFill/>
        </p:spPr>
        <p:txBody>
          <a:bodyPr wrap="none" rtlCol="0">
            <a:spAutoFit/>
          </a:bodyPr>
          <a:lstStyle/>
          <a:p>
            <a:r>
              <a:rPr lang="en-US" sz="3000" b="1" dirty="0">
                <a:solidFill>
                  <a:srgbClr val="FF0000"/>
                </a:solidFill>
              </a:rPr>
              <a:t>X</a:t>
            </a:r>
          </a:p>
        </p:txBody>
      </p:sp>
      <p:sp>
        <p:nvSpPr>
          <p:cNvPr id="11" name="TextBox 10">
            <a:extLst>
              <a:ext uri="{FF2B5EF4-FFF2-40B4-BE49-F238E27FC236}">
                <a16:creationId xmlns:a16="http://schemas.microsoft.com/office/drawing/2014/main" id="{F1658396-24D1-FB49-0822-85110AC52721}"/>
              </a:ext>
            </a:extLst>
          </p:cNvPr>
          <p:cNvSpPr txBox="1"/>
          <p:nvPr/>
        </p:nvSpPr>
        <p:spPr>
          <a:xfrm>
            <a:off x="0" y="4445881"/>
            <a:ext cx="8163838" cy="1292662"/>
          </a:xfrm>
          <a:prstGeom prst="rect">
            <a:avLst/>
          </a:prstGeom>
          <a:noFill/>
        </p:spPr>
        <p:txBody>
          <a:bodyPr wrap="none" rtlCol="0">
            <a:spAutoFit/>
          </a:bodyPr>
          <a:lstStyle/>
          <a:p>
            <a:r>
              <a:rPr lang="en-US" dirty="0"/>
              <a:t>Event 3:</a:t>
            </a:r>
          </a:p>
          <a:p>
            <a:r>
              <a:rPr lang="en-US" sz="1500" dirty="0"/>
              <a:t>C updates the route from its old database (which contains an advertisement from D) to &lt;A,3,D&gt;.</a:t>
            </a:r>
          </a:p>
          <a:p>
            <a:r>
              <a:rPr lang="en-US" sz="1500" dirty="0"/>
              <a:t>C shares this route to D.</a:t>
            </a:r>
          </a:p>
          <a:p>
            <a:r>
              <a:rPr lang="en-US" sz="1500" dirty="0"/>
              <a:t>D updates its route with this recent advertisement from C.</a:t>
            </a:r>
          </a:p>
          <a:p>
            <a:r>
              <a:rPr lang="en-US" sz="1500" dirty="0"/>
              <a:t>D’s current route becomes &lt;A,4,C&gt;.  D shares this route back to C and this starts the “count to infinity”.</a:t>
            </a:r>
          </a:p>
        </p:txBody>
      </p:sp>
      <p:sp>
        <p:nvSpPr>
          <p:cNvPr id="14" name="TextBox 13">
            <a:extLst>
              <a:ext uri="{FF2B5EF4-FFF2-40B4-BE49-F238E27FC236}">
                <a16:creationId xmlns:a16="http://schemas.microsoft.com/office/drawing/2014/main" id="{81B692C6-6024-BF08-8C69-29206D961C52}"/>
              </a:ext>
            </a:extLst>
          </p:cNvPr>
          <p:cNvSpPr txBox="1"/>
          <p:nvPr/>
        </p:nvSpPr>
        <p:spPr>
          <a:xfrm>
            <a:off x="5525544" y="2235712"/>
            <a:ext cx="1939185" cy="923330"/>
          </a:xfrm>
          <a:prstGeom prst="rect">
            <a:avLst/>
          </a:prstGeom>
          <a:noFill/>
        </p:spPr>
        <p:txBody>
          <a:bodyPr wrap="none" rtlCol="0">
            <a:spAutoFit/>
          </a:bodyPr>
          <a:lstStyle/>
          <a:p>
            <a:r>
              <a:rPr lang="en-US" dirty="0"/>
              <a:t>Case A: </a:t>
            </a:r>
          </a:p>
          <a:p>
            <a:r>
              <a:rPr lang="en-US" dirty="0"/>
              <a:t>No split-horizon.</a:t>
            </a:r>
          </a:p>
          <a:p>
            <a:r>
              <a:rPr lang="en-US" dirty="0"/>
              <a:t>No poison reverse.</a:t>
            </a:r>
          </a:p>
        </p:txBody>
      </p:sp>
      <p:sp>
        <p:nvSpPr>
          <p:cNvPr id="13" name="Rectangle 2">
            <a:extLst>
              <a:ext uri="{FF2B5EF4-FFF2-40B4-BE49-F238E27FC236}">
                <a16:creationId xmlns:a16="http://schemas.microsoft.com/office/drawing/2014/main" id="{CAA0CD54-9D57-D4F3-4249-1AB6F2E66523}"/>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26" name="TextBox 25">
            <a:extLst>
              <a:ext uri="{FF2B5EF4-FFF2-40B4-BE49-F238E27FC236}">
                <a16:creationId xmlns:a16="http://schemas.microsoft.com/office/drawing/2014/main" id="{AE2297E6-0ED5-2C38-7374-FD0A5F2A4EEB}"/>
              </a:ext>
            </a:extLst>
          </p:cNvPr>
          <p:cNvSpPr txBox="1"/>
          <p:nvPr/>
        </p:nvSpPr>
        <p:spPr>
          <a:xfrm>
            <a:off x="3707953" y="1774938"/>
            <a:ext cx="1013483" cy="369332"/>
          </a:xfrm>
          <a:prstGeom prst="rect">
            <a:avLst/>
          </a:prstGeom>
          <a:noFill/>
        </p:spPr>
        <p:txBody>
          <a:bodyPr wrap="none" rtlCol="0">
            <a:spAutoFit/>
          </a:bodyPr>
          <a:lstStyle/>
          <a:p>
            <a:r>
              <a:rPr lang="en-US" dirty="0"/>
              <a:t>&lt;A, 2, B&gt;</a:t>
            </a:r>
          </a:p>
        </p:txBody>
      </p:sp>
      <p:sp>
        <p:nvSpPr>
          <p:cNvPr id="27" name="TextBox 26">
            <a:extLst>
              <a:ext uri="{FF2B5EF4-FFF2-40B4-BE49-F238E27FC236}">
                <a16:creationId xmlns:a16="http://schemas.microsoft.com/office/drawing/2014/main" id="{AF91D49D-0CFF-FA07-3E1C-88579F195314}"/>
              </a:ext>
            </a:extLst>
          </p:cNvPr>
          <p:cNvSpPr txBox="1"/>
          <p:nvPr/>
        </p:nvSpPr>
        <p:spPr>
          <a:xfrm>
            <a:off x="3704800" y="3266506"/>
            <a:ext cx="1013483" cy="369332"/>
          </a:xfrm>
          <a:prstGeom prst="rect">
            <a:avLst/>
          </a:prstGeom>
          <a:noFill/>
        </p:spPr>
        <p:txBody>
          <a:bodyPr wrap="none" rtlCol="0">
            <a:spAutoFit/>
          </a:bodyPr>
          <a:lstStyle/>
          <a:p>
            <a:r>
              <a:rPr lang="en-US" dirty="0"/>
              <a:t>&lt;A, 2, B&gt;</a:t>
            </a:r>
          </a:p>
        </p:txBody>
      </p:sp>
      <p:sp>
        <p:nvSpPr>
          <p:cNvPr id="28" name="Freeform 27">
            <a:extLst>
              <a:ext uri="{FF2B5EF4-FFF2-40B4-BE49-F238E27FC236}">
                <a16:creationId xmlns:a16="http://schemas.microsoft.com/office/drawing/2014/main" id="{A031D152-AC5B-569A-22C3-6BCDC69A8ACE}"/>
              </a:ext>
            </a:extLst>
          </p:cNvPr>
          <p:cNvSpPr/>
          <p:nvPr/>
        </p:nvSpPr>
        <p:spPr>
          <a:xfrm>
            <a:off x="4746171" y="1959429"/>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CF7752E-1143-B8AE-B122-DE4B4FBB38B7}"/>
              </a:ext>
            </a:extLst>
          </p:cNvPr>
          <p:cNvSpPr/>
          <p:nvPr/>
        </p:nvSpPr>
        <p:spPr>
          <a:xfrm>
            <a:off x="4746171" y="3502485"/>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51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4982B7-12BA-8B2F-96FD-613BD972D6A0}"/>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DE1BA1-3283-4DB7-2ACA-CE090AE15A3D}"/>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B485FD-4870-8A3A-9FAC-66A684B4E800}"/>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86E16C-07CA-8F01-B270-33A897A7C9B2}"/>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26B724E3-0425-3C69-D17D-90635CD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F491AF10-0A97-553F-8A99-B48C986E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FE73D6DA-4B30-2E7A-15FD-989FA07C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79851DF0-6BC1-E83B-B4D2-B8C78CC8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58A74-F0A2-0BB4-A7A1-72C27BB05D41}"/>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BDFCF1DD-3623-D5F1-7FCD-E7A107A4D4ED}"/>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63B03854-CAB4-C6FC-362A-B9AFAA2F0A6C}"/>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6344168E-1C6C-8767-C583-9B29D3BB2E23}"/>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08873392-B0FC-C743-62B2-9E108658DCAD}"/>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F89D297-8C99-458C-9A9B-FEA5894E0E7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BEC9A60C-A368-0A13-B73B-A39FA5A2BE5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97B18C0B-F4F1-43DB-3808-0DF550E5EC65}"/>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23" name="TextBox 22">
            <a:extLst>
              <a:ext uri="{FF2B5EF4-FFF2-40B4-BE49-F238E27FC236}">
                <a16:creationId xmlns:a16="http://schemas.microsoft.com/office/drawing/2014/main" id="{F1FD7A5D-398F-26B8-0F42-890E9A4347AF}"/>
              </a:ext>
            </a:extLst>
          </p:cNvPr>
          <p:cNvSpPr txBox="1"/>
          <p:nvPr/>
        </p:nvSpPr>
        <p:spPr>
          <a:xfrm>
            <a:off x="3748004" y="2186454"/>
            <a:ext cx="1031116" cy="369332"/>
          </a:xfrm>
          <a:prstGeom prst="rect">
            <a:avLst/>
          </a:prstGeom>
          <a:noFill/>
        </p:spPr>
        <p:txBody>
          <a:bodyPr wrap="none" rtlCol="0">
            <a:spAutoFit/>
          </a:bodyPr>
          <a:lstStyle/>
          <a:p>
            <a:r>
              <a:rPr lang="en-US" dirty="0">
                <a:solidFill>
                  <a:schemeClr val="accent6">
                    <a:lumMod val="75000"/>
                  </a:schemeClr>
                </a:solidFill>
              </a:rPr>
              <a:t>&lt;A, 3, D&gt;</a:t>
            </a:r>
          </a:p>
        </p:txBody>
      </p:sp>
      <p:sp>
        <p:nvSpPr>
          <p:cNvPr id="24" name="TextBox 23">
            <a:extLst>
              <a:ext uri="{FF2B5EF4-FFF2-40B4-BE49-F238E27FC236}">
                <a16:creationId xmlns:a16="http://schemas.microsoft.com/office/drawing/2014/main" id="{436BA7B3-21EE-FD68-19C4-1810C632DCBA}"/>
              </a:ext>
            </a:extLst>
          </p:cNvPr>
          <p:cNvSpPr txBox="1"/>
          <p:nvPr/>
        </p:nvSpPr>
        <p:spPr>
          <a:xfrm>
            <a:off x="466418" y="1294498"/>
            <a:ext cx="3410742" cy="300082"/>
          </a:xfrm>
          <a:prstGeom prst="rect">
            <a:avLst/>
          </a:prstGeom>
          <a:noFill/>
        </p:spPr>
        <p:txBody>
          <a:bodyPr wrap="none" rtlCol="0">
            <a:spAutoFit/>
          </a:bodyPr>
          <a:lstStyle/>
          <a:p>
            <a:r>
              <a:rPr lang="en-US" sz="1350" dirty="0"/>
              <a:t>DV format: &lt;Destination, Path-cost, </a:t>
            </a:r>
            <a:r>
              <a:rPr lang="en-US" sz="1350" dirty="0" err="1"/>
              <a:t>NextHop</a:t>
            </a:r>
            <a:r>
              <a:rPr lang="en-US" sz="1350" dirty="0"/>
              <a:t>&gt;</a:t>
            </a:r>
          </a:p>
        </p:txBody>
      </p:sp>
      <p:sp>
        <p:nvSpPr>
          <p:cNvPr id="25" name="TextBox 24">
            <a:extLst>
              <a:ext uri="{FF2B5EF4-FFF2-40B4-BE49-F238E27FC236}">
                <a16:creationId xmlns:a16="http://schemas.microsoft.com/office/drawing/2014/main" id="{2ED718BE-E2EE-7D06-2701-8D7F9A9D9092}"/>
              </a:ext>
            </a:extLst>
          </p:cNvPr>
          <p:cNvSpPr txBox="1"/>
          <p:nvPr/>
        </p:nvSpPr>
        <p:spPr>
          <a:xfrm>
            <a:off x="3756912" y="3735187"/>
            <a:ext cx="1011880" cy="369332"/>
          </a:xfrm>
          <a:prstGeom prst="rect">
            <a:avLst/>
          </a:prstGeom>
          <a:noFill/>
        </p:spPr>
        <p:txBody>
          <a:bodyPr wrap="none" rtlCol="0">
            <a:spAutoFit/>
          </a:bodyPr>
          <a:lstStyle/>
          <a:p>
            <a:r>
              <a:rPr lang="en-US" dirty="0">
                <a:solidFill>
                  <a:schemeClr val="accent6">
                    <a:lumMod val="75000"/>
                  </a:schemeClr>
                </a:solidFill>
              </a:rPr>
              <a:t>&lt;A, 3, C&gt;</a:t>
            </a:r>
          </a:p>
        </p:txBody>
      </p:sp>
      <p:sp>
        <p:nvSpPr>
          <p:cNvPr id="5" name="TextBox 4">
            <a:extLst>
              <a:ext uri="{FF2B5EF4-FFF2-40B4-BE49-F238E27FC236}">
                <a16:creationId xmlns:a16="http://schemas.microsoft.com/office/drawing/2014/main" id="{4B419605-B9A1-1988-A020-41BAD6894ABE}"/>
              </a:ext>
            </a:extLst>
          </p:cNvPr>
          <p:cNvSpPr txBox="1"/>
          <p:nvPr/>
        </p:nvSpPr>
        <p:spPr>
          <a:xfrm>
            <a:off x="2011393" y="3152244"/>
            <a:ext cx="396262" cy="553998"/>
          </a:xfrm>
          <a:prstGeom prst="rect">
            <a:avLst/>
          </a:prstGeom>
          <a:noFill/>
        </p:spPr>
        <p:txBody>
          <a:bodyPr wrap="none" rtlCol="0">
            <a:spAutoFit/>
          </a:bodyPr>
          <a:lstStyle/>
          <a:p>
            <a:r>
              <a:rPr lang="en-US" sz="3000" b="1" dirty="0">
                <a:solidFill>
                  <a:srgbClr val="FF0000"/>
                </a:solidFill>
              </a:rPr>
              <a:t>X</a:t>
            </a:r>
          </a:p>
        </p:txBody>
      </p:sp>
      <p:sp>
        <p:nvSpPr>
          <p:cNvPr id="8" name="TextBox 7">
            <a:extLst>
              <a:ext uri="{FF2B5EF4-FFF2-40B4-BE49-F238E27FC236}">
                <a16:creationId xmlns:a16="http://schemas.microsoft.com/office/drawing/2014/main" id="{D75F3D0E-85FC-841A-BA65-F888F074219D}"/>
              </a:ext>
            </a:extLst>
          </p:cNvPr>
          <p:cNvSpPr txBox="1"/>
          <p:nvPr/>
        </p:nvSpPr>
        <p:spPr>
          <a:xfrm>
            <a:off x="2764500" y="2421111"/>
            <a:ext cx="396262" cy="553998"/>
          </a:xfrm>
          <a:prstGeom prst="rect">
            <a:avLst/>
          </a:prstGeom>
          <a:noFill/>
        </p:spPr>
        <p:txBody>
          <a:bodyPr wrap="none" rtlCol="0">
            <a:spAutoFit/>
          </a:bodyPr>
          <a:lstStyle/>
          <a:p>
            <a:r>
              <a:rPr lang="en-US" sz="3000" b="1" dirty="0">
                <a:solidFill>
                  <a:srgbClr val="FF0000"/>
                </a:solidFill>
              </a:rPr>
              <a:t>X</a:t>
            </a:r>
          </a:p>
        </p:txBody>
      </p:sp>
      <p:sp>
        <p:nvSpPr>
          <p:cNvPr id="10" name="TextBox 9">
            <a:extLst>
              <a:ext uri="{FF2B5EF4-FFF2-40B4-BE49-F238E27FC236}">
                <a16:creationId xmlns:a16="http://schemas.microsoft.com/office/drawing/2014/main" id="{663A35F0-97D8-DC37-E287-0F5FC321028F}"/>
              </a:ext>
            </a:extLst>
          </p:cNvPr>
          <p:cNvSpPr txBox="1"/>
          <p:nvPr/>
        </p:nvSpPr>
        <p:spPr>
          <a:xfrm>
            <a:off x="2713027" y="3386252"/>
            <a:ext cx="396262" cy="553998"/>
          </a:xfrm>
          <a:prstGeom prst="rect">
            <a:avLst/>
          </a:prstGeom>
          <a:noFill/>
        </p:spPr>
        <p:txBody>
          <a:bodyPr wrap="none" rtlCol="0">
            <a:spAutoFit/>
          </a:bodyPr>
          <a:lstStyle/>
          <a:p>
            <a:r>
              <a:rPr lang="en-US" sz="3000" b="1" dirty="0">
                <a:solidFill>
                  <a:srgbClr val="FF0000"/>
                </a:solidFill>
              </a:rPr>
              <a:t>X</a:t>
            </a:r>
          </a:p>
        </p:txBody>
      </p:sp>
      <p:sp>
        <p:nvSpPr>
          <p:cNvPr id="11" name="TextBox 10">
            <a:extLst>
              <a:ext uri="{FF2B5EF4-FFF2-40B4-BE49-F238E27FC236}">
                <a16:creationId xmlns:a16="http://schemas.microsoft.com/office/drawing/2014/main" id="{F1658396-24D1-FB49-0822-85110AC52721}"/>
              </a:ext>
            </a:extLst>
          </p:cNvPr>
          <p:cNvSpPr txBox="1"/>
          <p:nvPr/>
        </p:nvSpPr>
        <p:spPr>
          <a:xfrm>
            <a:off x="0" y="4069960"/>
            <a:ext cx="8881790" cy="2446824"/>
          </a:xfrm>
          <a:prstGeom prst="rect">
            <a:avLst/>
          </a:prstGeom>
          <a:noFill/>
        </p:spPr>
        <p:txBody>
          <a:bodyPr wrap="none" rtlCol="0">
            <a:spAutoFit/>
          </a:bodyPr>
          <a:lstStyle/>
          <a:p>
            <a:r>
              <a:rPr lang="en-US" dirty="0">
                <a:solidFill>
                  <a:schemeClr val="accent6">
                    <a:lumMod val="75000"/>
                  </a:schemeClr>
                </a:solidFill>
              </a:rPr>
              <a:t>Event 3:</a:t>
            </a:r>
          </a:p>
          <a:p>
            <a:r>
              <a:rPr lang="en-US" sz="1500" dirty="0">
                <a:solidFill>
                  <a:schemeClr val="accent6">
                    <a:lumMod val="75000"/>
                  </a:schemeClr>
                </a:solidFill>
              </a:rPr>
              <a:t>C updates the route from its old database (which contains an old advertisement from D) to &lt;A,3,D&gt;.</a:t>
            </a:r>
          </a:p>
          <a:p>
            <a:r>
              <a:rPr lang="en-US" sz="1500" dirty="0">
                <a:solidFill>
                  <a:schemeClr val="accent6">
                    <a:lumMod val="75000"/>
                  </a:schemeClr>
                </a:solidFill>
              </a:rPr>
              <a:t>(Note that D’s old route &lt;A,2,B&gt; was not learnt from C, so it shared it with C even when split-horizon is applied.)</a:t>
            </a:r>
          </a:p>
          <a:p>
            <a:r>
              <a:rPr lang="en-US" sz="1500" dirty="0">
                <a:solidFill>
                  <a:schemeClr val="accent6">
                    <a:lumMod val="75000"/>
                  </a:schemeClr>
                </a:solidFill>
              </a:rPr>
              <a:t>C DOES NOT advertise this route (i.e., &lt;A,3,D&gt;) to D due to the Split-horizon rule.</a:t>
            </a:r>
          </a:p>
          <a:p>
            <a:endParaRPr lang="en-US" sz="1500" dirty="0">
              <a:solidFill>
                <a:schemeClr val="accent6">
                  <a:lumMod val="75000"/>
                </a:schemeClr>
              </a:solidFill>
            </a:endParaRPr>
          </a:p>
          <a:p>
            <a:r>
              <a:rPr lang="en-US" sz="1500" dirty="0">
                <a:solidFill>
                  <a:schemeClr val="accent6">
                    <a:lumMod val="75000"/>
                  </a:schemeClr>
                </a:solidFill>
              </a:rPr>
              <a:t>D also updates the route from its old database (which contains an old advertisement from C) to &lt;A,3,C&gt;.</a:t>
            </a:r>
          </a:p>
          <a:p>
            <a:r>
              <a:rPr lang="en-US" sz="1500" dirty="0">
                <a:solidFill>
                  <a:schemeClr val="accent6">
                    <a:lumMod val="75000"/>
                  </a:schemeClr>
                </a:solidFill>
              </a:rPr>
              <a:t>D DOES NOT advertise this route to C due to the Split-horizon rule.</a:t>
            </a:r>
          </a:p>
          <a:p>
            <a:endParaRPr lang="en-US" sz="1500" dirty="0">
              <a:solidFill>
                <a:schemeClr val="accent6">
                  <a:lumMod val="75000"/>
                </a:schemeClr>
              </a:solidFill>
            </a:endParaRPr>
          </a:p>
          <a:p>
            <a:r>
              <a:rPr lang="en-US" sz="1500" dirty="0">
                <a:solidFill>
                  <a:schemeClr val="accent6">
                    <a:lumMod val="75000"/>
                  </a:schemeClr>
                </a:solidFill>
              </a:rPr>
              <a:t>This prevents count to infinity, but does not stop routing loop as both C and D’s routes depend on each other.</a:t>
            </a:r>
          </a:p>
          <a:p>
            <a:r>
              <a:rPr lang="en-US" sz="1500" dirty="0">
                <a:solidFill>
                  <a:schemeClr val="accent6">
                    <a:lumMod val="75000"/>
                  </a:schemeClr>
                </a:solidFill>
              </a:rPr>
              <a:t>In practical implementations, routers will time-out old database to eventually get rid of  this inconsistency.</a:t>
            </a:r>
          </a:p>
        </p:txBody>
      </p:sp>
      <p:sp>
        <p:nvSpPr>
          <p:cNvPr id="14" name="TextBox 13">
            <a:extLst>
              <a:ext uri="{FF2B5EF4-FFF2-40B4-BE49-F238E27FC236}">
                <a16:creationId xmlns:a16="http://schemas.microsoft.com/office/drawing/2014/main" id="{81B692C6-6024-BF08-8C69-29206D961C52}"/>
              </a:ext>
            </a:extLst>
          </p:cNvPr>
          <p:cNvSpPr txBox="1"/>
          <p:nvPr/>
        </p:nvSpPr>
        <p:spPr>
          <a:xfrm>
            <a:off x="5525544" y="2235712"/>
            <a:ext cx="1939185" cy="923330"/>
          </a:xfrm>
          <a:prstGeom prst="rect">
            <a:avLst/>
          </a:prstGeom>
          <a:noFill/>
        </p:spPr>
        <p:txBody>
          <a:bodyPr wrap="none" rtlCol="0">
            <a:spAutoFit/>
          </a:bodyPr>
          <a:lstStyle/>
          <a:p>
            <a:r>
              <a:rPr lang="en-US" dirty="0">
                <a:solidFill>
                  <a:schemeClr val="accent6">
                    <a:lumMod val="75000"/>
                  </a:schemeClr>
                </a:solidFill>
              </a:rPr>
              <a:t>Case B:</a:t>
            </a:r>
            <a:r>
              <a:rPr lang="en-US" dirty="0"/>
              <a:t> </a:t>
            </a:r>
          </a:p>
          <a:p>
            <a:r>
              <a:rPr lang="en-US" dirty="0">
                <a:solidFill>
                  <a:schemeClr val="accent6">
                    <a:lumMod val="75000"/>
                  </a:schemeClr>
                </a:solidFill>
              </a:rPr>
              <a:t>With split-horizon.</a:t>
            </a:r>
          </a:p>
          <a:p>
            <a:r>
              <a:rPr lang="en-US" dirty="0"/>
              <a:t>No poison reverse.</a:t>
            </a:r>
          </a:p>
        </p:txBody>
      </p:sp>
      <p:sp>
        <p:nvSpPr>
          <p:cNvPr id="13" name="Rectangle 2">
            <a:extLst>
              <a:ext uri="{FF2B5EF4-FFF2-40B4-BE49-F238E27FC236}">
                <a16:creationId xmlns:a16="http://schemas.microsoft.com/office/drawing/2014/main" id="{A5DBE033-26B3-A9F5-6A9B-4E4788586AF9}"/>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26" name="TextBox 25">
            <a:extLst>
              <a:ext uri="{FF2B5EF4-FFF2-40B4-BE49-F238E27FC236}">
                <a16:creationId xmlns:a16="http://schemas.microsoft.com/office/drawing/2014/main" id="{DCA32BFD-0EEF-B3B5-5B47-DB1C3FA184D0}"/>
              </a:ext>
            </a:extLst>
          </p:cNvPr>
          <p:cNvSpPr txBox="1"/>
          <p:nvPr/>
        </p:nvSpPr>
        <p:spPr>
          <a:xfrm>
            <a:off x="3707953" y="1774938"/>
            <a:ext cx="1013483" cy="369332"/>
          </a:xfrm>
          <a:prstGeom prst="rect">
            <a:avLst/>
          </a:prstGeom>
          <a:noFill/>
        </p:spPr>
        <p:txBody>
          <a:bodyPr wrap="none" rtlCol="0">
            <a:spAutoFit/>
          </a:bodyPr>
          <a:lstStyle/>
          <a:p>
            <a:r>
              <a:rPr lang="en-US" dirty="0"/>
              <a:t>&lt;A, 2, B&gt;</a:t>
            </a:r>
          </a:p>
        </p:txBody>
      </p:sp>
      <p:sp>
        <p:nvSpPr>
          <p:cNvPr id="27" name="TextBox 26">
            <a:extLst>
              <a:ext uri="{FF2B5EF4-FFF2-40B4-BE49-F238E27FC236}">
                <a16:creationId xmlns:a16="http://schemas.microsoft.com/office/drawing/2014/main" id="{45AE6638-860D-2318-900E-D744BC8899CD}"/>
              </a:ext>
            </a:extLst>
          </p:cNvPr>
          <p:cNvSpPr txBox="1"/>
          <p:nvPr/>
        </p:nvSpPr>
        <p:spPr>
          <a:xfrm>
            <a:off x="3704800" y="3266506"/>
            <a:ext cx="1013483" cy="369332"/>
          </a:xfrm>
          <a:prstGeom prst="rect">
            <a:avLst/>
          </a:prstGeom>
          <a:noFill/>
        </p:spPr>
        <p:txBody>
          <a:bodyPr wrap="none" rtlCol="0">
            <a:spAutoFit/>
          </a:bodyPr>
          <a:lstStyle/>
          <a:p>
            <a:r>
              <a:rPr lang="en-US" dirty="0"/>
              <a:t>&lt;A, 2, B&gt;</a:t>
            </a:r>
          </a:p>
        </p:txBody>
      </p:sp>
      <p:sp>
        <p:nvSpPr>
          <p:cNvPr id="28" name="Freeform 27">
            <a:extLst>
              <a:ext uri="{FF2B5EF4-FFF2-40B4-BE49-F238E27FC236}">
                <a16:creationId xmlns:a16="http://schemas.microsoft.com/office/drawing/2014/main" id="{397A53E0-5171-3EA3-F180-FC8921EAEB5B}"/>
              </a:ext>
            </a:extLst>
          </p:cNvPr>
          <p:cNvSpPr/>
          <p:nvPr/>
        </p:nvSpPr>
        <p:spPr>
          <a:xfrm>
            <a:off x="4746171" y="1959429"/>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231E815A-2CBD-2778-CF46-FC110B8CC213}"/>
              </a:ext>
            </a:extLst>
          </p:cNvPr>
          <p:cNvSpPr/>
          <p:nvPr/>
        </p:nvSpPr>
        <p:spPr>
          <a:xfrm>
            <a:off x="4746171" y="3502485"/>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48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4982B7-12BA-8B2F-96FD-613BD972D6A0}"/>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DE1BA1-3283-4DB7-2ACA-CE090AE15A3D}"/>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B485FD-4870-8A3A-9FAC-66A684B4E800}"/>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86E16C-07CA-8F01-B270-33A897A7C9B2}"/>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26B724E3-0425-3C69-D17D-90635CD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F491AF10-0A97-553F-8A99-B48C986E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FE73D6DA-4B30-2E7A-15FD-989FA07C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79851DF0-6BC1-E83B-B4D2-B8C78CC8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58A74-F0A2-0BB4-A7A1-72C27BB05D41}"/>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BDFCF1DD-3623-D5F1-7FCD-E7A107A4D4ED}"/>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63B03854-CAB4-C6FC-362A-B9AFAA2F0A6C}"/>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6344168E-1C6C-8767-C583-9B29D3BB2E23}"/>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08873392-B0FC-C743-62B2-9E108658DCAD}"/>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F89D297-8C99-458C-9A9B-FEA5894E0E7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BEC9A60C-A368-0A13-B73B-A39FA5A2BE5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97B18C0B-F4F1-43DB-3808-0DF550E5EC65}"/>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23" name="TextBox 22">
            <a:extLst>
              <a:ext uri="{FF2B5EF4-FFF2-40B4-BE49-F238E27FC236}">
                <a16:creationId xmlns:a16="http://schemas.microsoft.com/office/drawing/2014/main" id="{F1FD7A5D-398F-26B8-0F42-890E9A4347AF}"/>
              </a:ext>
            </a:extLst>
          </p:cNvPr>
          <p:cNvSpPr txBox="1"/>
          <p:nvPr/>
        </p:nvSpPr>
        <p:spPr>
          <a:xfrm>
            <a:off x="3748004" y="2186454"/>
            <a:ext cx="1031116" cy="369332"/>
          </a:xfrm>
          <a:prstGeom prst="rect">
            <a:avLst/>
          </a:prstGeom>
          <a:noFill/>
        </p:spPr>
        <p:txBody>
          <a:bodyPr wrap="none" rtlCol="0">
            <a:spAutoFit/>
          </a:bodyPr>
          <a:lstStyle/>
          <a:p>
            <a:r>
              <a:rPr lang="en-US" dirty="0">
                <a:solidFill>
                  <a:schemeClr val="accent2">
                    <a:lumMod val="75000"/>
                  </a:schemeClr>
                </a:solidFill>
              </a:rPr>
              <a:t>&lt;A, 3, D&gt;</a:t>
            </a:r>
          </a:p>
        </p:txBody>
      </p:sp>
      <p:sp>
        <p:nvSpPr>
          <p:cNvPr id="24" name="TextBox 23">
            <a:extLst>
              <a:ext uri="{FF2B5EF4-FFF2-40B4-BE49-F238E27FC236}">
                <a16:creationId xmlns:a16="http://schemas.microsoft.com/office/drawing/2014/main" id="{436BA7B3-21EE-FD68-19C4-1810C632DCBA}"/>
              </a:ext>
            </a:extLst>
          </p:cNvPr>
          <p:cNvSpPr txBox="1"/>
          <p:nvPr/>
        </p:nvSpPr>
        <p:spPr>
          <a:xfrm>
            <a:off x="466418" y="1294498"/>
            <a:ext cx="3410742" cy="300082"/>
          </a:xfrm>
          <a:prstGeom prst="rect">
            <a:avLst/>
          </a:prstGeom>
          <a:noFill/>
        </p:spPr>
        <p:txBody>
          <a:bodyPr wrap="none" rtlCol="0">
            <a:spAutoFit/>
          </a:bodyPr>
          <a:lstStyle/>
          <a:p>
            <a:r>
              <a:rPr lang="en-US" sz="1350" dirty="0"/>
              <a:t>DV format: &lt;Destination, Path-cost, </a:t>
            </a:r>
            <a:r>
              <a:rPr lang="en-US" sz="1350" dirty="0" err="1"/>
              <a:t>NextHop</a:t>
            </a:r>
            <a:r>
              <a:rPr lang="en-US" sz="1350" dirty="0"/>
              <a:t>&gt;</a:t>
            </a:r>
          </a:p>
        </p:txBody>
      </p:sp>
      <p:sp>
        <p:nvSpPr>
          <p:cNvPr id="25" name="TextBox 24">
            <a:extLst>
              <a:ext uri="{FF2B5EF4-FFF2-40B4-BE49-F238E27FC236}">
                <a16:creationId xmlns:a16="http://schemas.microsoft.com/office/drawing/2014/main" id="{2ED718BE-E2EE-7D06-2701-8D7F9A9D9092}"/>
              </a:ext>
            </a:extLst>
          </p:cNvPr>
          <p:cNvSpPr txBox="1"/>
          <p:nvPr/>
        </p:nvSpPr>
        <p:spPr>
          <a:xfrm>
            <a:off x="3756912" y="3874887"/>
            <a:ext cx="1684628" cy="369332"/>
          </a:xfrm>
          <a:prstGeom prst="rect">
            <a:avLst/>
          </a:prstGeom>
          <a:noFill/>
        </p:spPr>
        <p:txBody>
          <a:bodyPr wrap="none" rtlCol="0">
            <a:spAutoFit/>
          </a:bodyPr>
          <a:lstStyle/>
          <a:p>
            <a:r>
              <a:rPr lang="en-US" dirty="0">
                <a:solidFill>
                  <a:schemeClr val="accent2">
                    <a:lumMod val="75000"/>
                  </a:schemeClr>
                </a:solidFill>
              </a:rPr>
              <a:t>&lt;No route to A&gt;</a:t>
            </a:r>
          </a:p>
        </p:txBody>
      </p:sp>
      <p:sp>
        <p:nvSpPr>
          <p:cNvPr id="5" name="TextBox 4">
            <a:extLst>
              <a:ext uri="{FF2B5EF4-FFF2-40B4-BE49-F238E27FC236}">
                <a16:creationId xmlns:a16="http://schemas.microsoft.com/office/drawing/2014/main" id="{4B419605-B9A1-1988-A020-41BAD6894ABE}"/>
              </a:ext>
            </a:extLst>
          </p:cNvPr>
          <p:cNvSpPr txBox="1"/>
          <p:nvPr/>
        </p:nvSpPr>
        <p:spPr>
          <a:xfrm>
            <a:off x="2011393" y="3152244"/>
            <a:ext cx="396262" cy="553998"/>
          </a:xfrm>
          <a:prstGeom prst="rect">
            <a:avLst/>
          </a:prstGeom>
          <a:noFill/>
        </p:spPr>
        <p:txBody>
          <a:bodyPr wrap="none" rtlCol="0">
            <a:spAutoFit/>
          </a:bodyPr>
          <a:lstStyle/>
          <a:p>
            <a:r>
              <a:rPr lang="en-US" sz="3000" b="1" dirty="0">
                <a:solidFill>
                  <a:srgbClr val="FF0000"/>
                </a:solidFill>
              </a:rPr>
              <a:t>X</a:t>
            </a:r>
          </a:p>
        </p:txBody>
      </p:sp>
      <p:sp>
        <p:nvSpPr>
          <p:cNvPr id="8" name="TextBox 7">
            <a:extLst>
              <a:ext uri="{FF2B5EF4-FFF2-40B4-BE49-F238E27FC236}">
                <a16:creationId xmlns:a16="http://schemas.microsoft.com/office/drawing/2014/main" id="{D75F3D0E-85FC-841A-BA65-F888F074219D}"/>
              </a:ext>
            </a:extLst>
          </p:cNvPr>
          <p:cNvSpPr txBox="1"/>
          <p:nvPr/>
        </p:nvSpPr>
        <p:spPr>
          <a:xfrm>
            <a:off x="2764500" y="2421111"/>
            <a:ext cx="396262" cy="553998"/>
          </a:xfrm>
          <a:prstGeom prst="rect">
            <a:avLst/>
          </a:prstGeom>
          <a:noFill/>
        </p:spPr>
        <p:txBody>
          <a:bodyPr wrap="none" rtlCol="0">
            <a:spAutoFit/>
          </a:bodyPr>
          <a:lstStyle/>
          <a:p>
            <a:r>
              <a:rPr lang="en-US" sz="3000" b="1" dirty="0">
                <a:solidFill>
                  <a:srgbClr val="FF0000"/>
                </a:solidFill>
              </a:rPr>
              <a:t>X</a:t>
            </a:r>
          </a:p>
        </p:txBody>
      </p:sp>
      <p:sp>
        <p:nvSpPr>
          <p:cNvPr id="10" name="TextBox 9">
            <a:extLst>
              <a:ext uri="{FF2B5EF4-FFF2-40B4-BE49-F238E27FC236}">
                <a16:creationId xmlns:a16="http://schemas.microsoft.com/office/drawing/2014/main" id="{663A35F0-97D8-DC37-E287-0F5FC321028F}"/>
              </a:ext>
            </a:extLst>
          </p:cNvPr>
          <p:cNvSpPr txBox="1"/>
          <p:nvPr/>
        </p:nvSpPr>
        <p:spPr>
          <a:xfrm>
            <a:off x="2713027" y="3386252"/>
            <a:ext cx="396262" cy="553998"/>
          </a:xfrm>
          <a:prstGeom prst="rect">
            <a:avLst/>
          </a:prstGeom>
          <a:noFill/>
        </p:spPr>
        <p:txBody>
          <a:bodyPr wrap="none" rtlCol="0">
            <a:spAutoFit/>
          </a:bodyPr>
          <a:lstStyle/>
          <a:p>
            <a:r>
              <a:rPr lang="en-US" sz="3000" b="1" dirty="0">
                <a:solidFill>
                  <a:srgbClr val="FF0000"/>
                </a:solidFill>
              </a:rPr>
              <a:t>X</a:t>
            </a:r>
          </a:p>
        </p:txBody>
      </p:sp>
      <p:sp>
        <p:nvSpPr>
          <p:cNvPr id="11" name="TextBox 10">
            <a:extLst>
              <a:ext uri="{FF2B5EF4-FFF2-40B4-BE49-F238E27FC236}">
                <a16:creationId xmlns:a16="http://schemas.microsoft.com/office/drawing/2014/main" id="{F1658396-24D1-FB49-0822-85110AC52721}"/>
              </a:ext>
            </a:extLst>
          </p:cNvPr>
          <p:cNvSpPr txBox="1"/>
          <p:nvPr/>
        </p:nvSpPr>
        <p:spPr>
          <a:xfrm>
            <a:off x="-5750" y="4489906"/>
            <a:ext cx="7944483" cy="1985159"/>
          </a:xfrm>
          <a:prstGeom prst="rect">
            <a:avLst/>
          </a:prstGeom>
          <a:noFill/>
        </p:spPr>
        <p:txBody>
          <a:bodyPr wrap="none" rtlCol="0">
            <a:spAutoFit/>
          </a:bodyPr>
          <a:lstStyle/>
          <a:p>
            <a:r>
              <a:rPr lang="en-US" dirty="0">
                <a:solidFill>
                  <a:schemeClr val="accent2">
                    <a:lumMod val="75000"/>
                  </a:schemeClr>
                </a:solidFill>
              </a:rPr>
              <a:t>Event 3:</a:t>
            </a:r>
          </a:p>
          <a:p>
            <a:r>
              <a:rPr lang="en-US" sz="1500" dirty="0">
                <a:solidFill>
                  <a:schemeClr val="accent2">
                    <a:lumMod val="75000"/>
                  </a:schemeClr>
                </a:solidFill>
              </a:rPr>
              <a:t>C updates the route from its old database (which contains an old advertisement from D) to &lt;A,3,D&gt;.</a:t>
            </a:r>
          </a:p>
          <a:p>
            <a:r>
              <a:rPr lang="en-US" sz="1500" dirty="0">
                <a:solidFill>
                  <a:schemeClr val="accent2">
                    <a:lumMod val="75000"/>
                  </a:schemeClr>
                </a:solidFill>
              </a:rPr>
              <a:t>C advertises the poisoned route &lt;A, inf., D&gt; to D due to Poisoned-reverse rule.</a:t>
            </a:r>
          </a:p>
          <a:p>
            <a:endParaRPr lang="en-US" sz="1500" dirty="0">
              <a:solidFill>
                <a:schemeClr val="accent2">
                  <a:lumMod val="75000"/>
                </a:schemeClr>
              </a:solidFill>
            </a:endParaRPr>
          </a:p>
          <a:p>
            <a:r>
              <a:rPr lang="en-US" sz="1500" dirty="0">
                <a:solidFill>
                  <a:schemeClr val="accent2">
                    <a:lumMod val="75000"/>
                  </a:schemeClr>
                </a:solidFill>
              </a:rPr>
              <a:t>This advertisement from C changes D’s database indicating “cost to reach A via C is inf.”</a:t>
            </a:r>
          </a:p>
          <a:p>
            <a:r>
              <a:rPr lang="en-US" sz="1500" dirty="0">
                <a:solidFill>
                  <a:schemeClr val="accent2">
                    <a:lumMod val="75000"/>
                  </a:schemeClr>
                </a:solidFill>
              </a:rPr>
              <a:t>D finds no path to A. D considers A unreachable (correct behavior). D may send this &lt;</a:t>
            </a:r>
            <a:r>
              <a:rPr lang="en-US" sz="1500" dirty="0" err="1">
                <a:solidFill>
                  <a:schemeClr val="accent2">
                    <a:lumMod val="75000"/>
                  </a:schemeClr>
                </a:solidFill>
              </a:rPr>
              <a:t>A,inf,D</a:t>
            </a:r>
            <a:r>
              <a:rPr lang="en-US" sz="1500" dirty="0">
                <a:solidFill>
                  <a:schemeClr val="accent2">
                    <a:lumMod val="75000"/>
                  </a:schemeClr>
                </a:solidFill>
              </a:rPr>
              <a:t>&gt; to C.</a:t>
            </a:r>
          </a:p>
          <a:p>
            <a:endParaRPr lang="en-US" sz="1500" dirty="0">
              <a:solidFill>
                <a:schemeClr val="accent2">
                  <a:lumMod val="75000"/>
                </a:schemeClr>
              </a:solidFill>
            </a:endParaRPr>
          </a:p>
          <a:p>
            <a:r>
              <a:rPr lang="en-US" sz="1500" dirty="0">
                <a:solidFill>
                  <a:schemeClr val="accent2">
                    <a:lumMod val="75000"/>
                  </a:schemeClr>
                </a:solidFill>
              </a:rPr>
              <a:t>This prevents count to infinity, as well as prevents the routing loop. </a:t>
            </a:r>
          </a:p>
        </p:txBody>
      </p:sp>
      <p:sp>
        <p:nvSpPr>
          <p:cNvPr id="14" name="TextBox 13">
            <a:extLst>
              <a:ext uri="{FF2B5EF4-FFF2-40B4-BE49-F238E27FC236}">
                <a16:creationId xmlns:a16="http://schemas.microsoft.com/office/drawing/2014/main" id="{81B692C6-6024-BF08-8C69-29206D961C52}"/>
              </a:ext>
            </a:extLst>
          </p:cNvPr>
          <p:cNvSpPr txBox="1"/>
          <p:nvPr/>
        </p:nvSpPr>
        <p:spPr>
          <a:xfrm>
            <a:off x="5525545" y="2235712"/>
            <a:ext cx="2662844" cy="1200329"/>
          </a:xfrm>
          <a:prstGeom prst="rect">
            <a:avLst/>
          </a:prstGeom>
          <a:noFill/>
        </p:spPr>
        <p:txBody>
          <a:bodyPr wrap="square" rtlCol="0">
            <a:spAutoFit/>
          </a:bodyPr>
          <a:lstStyle/>
          <a:p>
            <a:r>
              <a:rPr lang="en-US" dirty="0">
                <a:solidFill>
                  <a:schemeClr val="accent2">
                    <a:lumMod val="75000"/>
                  </a:schemeClr>
                </a:solidFill>
              </a:rPr>
              <a:t>Case C: </a:t>
            </a:r>
          </a:p>
          <a:p>
            <a:r>
              <a:rPr lang="en-US" dirty="0">
                <a:solidFill>
                  <a:schemeClr val="accent2">
                    <a:lumMod val="75000"/>
                  </a:schemeClr>
                </a:solidFill>
              </a:rPr>
              <a:t>With poison reverse.</a:t>
            </a:r>
          </a:p>
          <a:p>
            <a:r>
              <a:rPr lang="en-US" dirty="0">
                <a:solidFill>
                  <a:schemeClr val="accent2">
                    <a:lumMod val="75000"/>
                  </a:schemeClr>
                </a:solidFill>
              </a:rPr>
              <a:t>(this means Split-horizon </a:t>
            </a:r>
          </a:p>
          <a:p>
            <a:r>
              <a:rPr lang="en-US" dirty="0">
                <a:solidFill>
                  <a:schemeClr val="accent2">
                    <a:lumMod val="75000"/>
                  </a:schemeClr>
                </a:solidFill>
              </a:rPr>
              <a:t>with poisoned reverse)</a:t>
            </a:r>
          </a:p>
        </p:txBody>
      </p:sp>
      <p:sp>
        <p:nvSpPr>
          <p:cNvPr id="13" name="Rectangle 2">
            <a:extLst>
              <a:ext uri="{FF2B5EF4-FFF2-40B4-BE49-F238E27FC236}">
                <a16:creationId xmlns:a16="http://schemas.microsoft.com/office/drawing/2014/main" id="{9F8F9FE4-5EFA-6666-707B-1D05D109817C}"/>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26" name="TextBox 25">
            <a:extLst>
              <a:ext uri="{FF2B5EF4-FFF2-40B4-BE49-F238E27FC236}">
                <a16:creationId xmlns:a16="http://schemas.microsoft.com/office/drawing/2014/main" id="{D6618BC1-66BB-6FDC-1F7F-172033E439F3}"/>
              </a:ext>
            </a:extLst>
          </p:cNvPr>
          <p:cNvSpPr txBox="1"/>
          <p:nvPr/>
        </p:nvSpPr>
        <p:spPr>
          <a:xfrm>
            <a:off x="3707953" y="1774938"/>
            <a:ext cx="1013483" cy="369332"/>
          </a:xfrm>
          <a:prstGeom prst="rect">
            <a:avLst/>
          </a:prstGeom>
          <a:noFill/>
        </p:spPr>
        <p:txBody>
          <a:bodyPr wrap="none" rtlCol="0">
            <a:spAutoFit/>
          </a:bodyPr>
          <a:lstStyle/>
          <a:p>
            <a:r>
              <a:rPr lang="en-US" dirty="0"/>
              <a:t>&lt;A, 2, B&gt;</a:t>
            </a:r>
          </a:p>
        </p:txBody>
      </p:sp>
      <p:sp>
        <p:nvSpPr>
          <p:cNvPr id="27" name="TextBox 26">
            <a:extLst>
              <a:ext uri="{FF2B5EF4-FFF2-40B4-BE49-F238E27FC236}">
                <a16:creationId xmlns:a16="http://schemas.microsoft.com/office/drawing/2014/main" id="{27D89DCC-EE2D-713B-D58F-63305BDAE41C}"/>
              </a:ext>
            </a:extLst>
          </p:cNvPr>
          <p:cNvSpPr txBox="1"/>
          <p:nvPr/>
        </p:nvSpPr>
        <p:spPr>
          <a:xfrm>
            <a:off x="3704800" y="3266506"/>
            <a:ext cx="1013483" cy="369332"/>
          </a:xfrm>
          <a:prstGeom prst="rect">
            <a:avLst/>
          </a:prstGeom>
          <a:noFill/>
        </p:spPr>
        <p:txBody>
          <a:bodyPr wrap="none" rtlCol="0">
            <a:spAutoFit/>
          </a:bodyPr>
          <a:lstStyle/>
          <a:p>
            <a:r>
              <a:rPr lang="en-US" dirty="0"/>
              <a:t>&lt;A, 2, B&gt;</a:t>
            </a:r>
          </a:p>
        </p:txBody>
      </p:sp>
      <p:sp>
        <p:nvSpPr>
          <p:cNvPr id="28" name="Freeform 27">
            <a:extLst>
              <a:ext uri="{FF2B5EF4-FFF2-40B4-BE49-F238E27FC236}">
                <a16:creationId xmlns:a16="http://schemas.microsoft.com/office/drawing/2014/main" id="{B425D1DB-84F9-7B68-89D4-6BA27270012D}"/>
              </a:ext>
            </a:extLst>
          </p:cNvPr>
          <p:cNvSpPr/>
          <p:nvPr/>
        </p:nvSpPr>
        <p:spPr>
          <a:xfrm>
            <a:off x="4746171" y="1959429"/>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03CE3425-1666-E4C6-3CE5-3C6E1451693D}"/>
              </a:ext>
            </a:extLst>
          </p:cNvPr>
          <p:cNvSpPr/>
          <p:nvPr/>
        </p:nvSpPr>
        <p:spPr>
          <a:xfrm>
            <a:off x="4746171" y="3502485"/>
            <a:ext cx="326572" cy="424542"/>
          </a:xfrm>
          <a:custGeom>
            <a:avLst/>
            <a:gdLst>
              <a:gd name="connsiteX0" fmla="*/ 0 w 326572"/>
              <a:gd name="connsiteY0" fmla="*/ 0 h 424542"/>
              <a:gd name="connsiteX1" fmla="*/ 326572 w 326572"/>
              <a:gd name="connsiteY1" fmla="*/ 261257 h 424542"/>
              <a:gd name="connsiteX2" fmla="*/ 0 w 326572"/>
              <a:gd name="connsiteY2" fmla="*/ 424542 h 424542"/>
            </a:gdLst>
            <a:ahLst/>
            <a:cxnLst>
              <a:cxn ang="0">
                <a:pos x="connsiteX0" y="connsiteY0"/>
              </a:cxn>
              <a:cxn ang="0">
                <a:pos x="connsiteX1" y="connsiteY1"/>
              </a:cxn>
              <a:cxn ang="0">
                <a:pos x="connsiteX2" y="connsiteY2"/>
              </a:cxn>
            </a:cxnLst>
            <a:rect l="l" t="t" r="r" b="b"/>
            <a:pathLst>
              <a:path w="326572" h="424542">
                <a:moveTo>
                  <a:pt x="0" y="0"/>
                </a:moveTo>
                <a:cubicBezTo>
                  <a:pt x="163286" y="95250"/>
                  <a:pt x="326572" y="190500"/>
                  <a:pt x="326572" y="261257"/>
                </a:cubicBezTo>
                <a:cubicBezTo>
                  <a:pt x="326572" y="332014"/>
                  <a:pt x="163286" y="378278"/>
                  <a:pt x="0" y="424542"/>
                </a:cubicBezTo>
              </a:path>
            </a:pathLst>
          </a:custGeom>
          <a:noFill/>
          <a:ln w="34925">
            <a:solidFill>
              <a:srgbClr val="FF0000"/>
            </a:solidFill>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50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272AB-71C4-AC47-A5AF-5030CA8B1564}"/>
              </a:ext>
            </a:extLst>
          </p:cNvPr>
          <p:cNvSpPr txBox="1">
            <a:spLocks noChangeArrowheads="1"/>
          </p:cNvSpPr>
          <p:nvPr/>
        </p:nvSpPr>
        <p:spPr>
          <a:xfrm>
            <a:off x="533400" y="15240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Distance vector: Poisoned reverse</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A2631A55-EF3C-A14F-814D-0FF0B2433268}"/>
              </a:ext>
            </a:extLst>
          </p:cNvPr>
          <p:cNvSpPr txBox="1"/>
          <p:nvPr/>
        </p:nvSpPr>
        <p:spPr>
          <a:xfrm>
            <a:off x="0" y="2438400"/>
            <a:ext cx="9144000" cy="461665"/>
          </a:xfrm>
          <a:prstGeom prst="rect">
            <a:avLst/>
          </a:prstGeom>
          <a:solidFill>
            <a:schemeClr val="accent5">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Does poison reverse solve the general count-to-infinity problem?</a:t>
            </a:r>
          </a:p>
        </p:txBody>
      </p:sp>
      <p:sp>
        <p:nvSpPr>
          <p:cNvPr id="5" name="TextBox 4">
            <a:extLst>
              <a:ext uri="{FF2B5EF4-FFF2-40B4-BE49-F238E27FC236}">
                <a16:creationId xmlns:a16="http://schemas.microsoft.com/office/drawing/2014/main" id="{2D2F0586-8A8B-3E4A-B8CE-470F31C0962A}"/>
              </a:ext>
            </a:extLst>
          </p:cNvPr>
          <p:cNvSpPr txBox="1"/>
          <p:nvPr/>
        </p:nvSpPr>
        <p:spPr>
          <a:xfrm>
            <a:off x="533400" y="3254672"/>
            <a:ext cx="8305800" cy="1569660"/>
          </a:xfrm>
          <a:prstGeom prst="rect">
            <a:avLst/>
          </a:prstGeom>
          <a:solidFill>
            <a:schemeClr val="accent5">
              <a:lumMod val="75000"/>
            </a:schemeClr>
          </a:solidFill>
        </p:spPr>
        <p:txBody>
          <a:bodyPr wrap="square" rtlCol="0">
            <a:spAutoFit/>
          </a:bodyPr>
          <a:lstStyle>
            <a:defPPr>
              <a:defRPr lang="en-US"/>
            </a:defPPr>
            <a:lvl1pPr algn="ctr">
              <a:defRPr sz="24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It does not.  It may be possible that loops involving three or more nodes (rather than simply two immediately neighboring nodes, as we shown in last example) will not be detected by the poison reverse technique.</a:t>
            </a:r>
          </a:p>
        </p:txBody>
      </p:sp>
    </p:spTree>
    <p:extLst>
      <p:ext uri="{BB962C8B-B14F-4D97-AF65-F5344CB8AC3E}">
        <p14:creationId xmlns:p14="http://schemas.microsoft.com/office/powerpoint/2010/main" val="33130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3926E3-D6B5-7C4E-BA62-598F344E15B1}"/>
              </a:ext>
            </a:extLst>
          </p:cNvPr>
          <p:cNvSpPr>
            <a:spLocks noGrp="1" noChangeArrowheads="1"/>
          </p:cNvSpPr>
          <p:nvPr>
            <p:ph type="title"/>
          </p:nvPr>
        </p:nvSpPr>
        <p:spPr>
          <a:xfrm>
            <a:off x="611188" y="171450"/>
            <a:ext cx="8281987" cy="646113"/>
          </a:xfrm>
        </p:spPr>
        <p:txBody>
          <a:bodyPr>
            <a:normAutofit fontScale="90000"/>
          </a:bodyPr>
          <a:lstStyle/>
          <a:p>
            <a:pPr eaLnBrk="1" hangingPunct="1"/>
            <a:r>
              <a:rPr lang="en-US" altLang="en-US" sz="3600" dirty="0"/>
              <a:t>DV Implementation: Routing Information Protocol (RIP)</a:t>
            </a:r>
            <a:endParaRPr lang="en-AU" altLang="en-US" sz="3600" dirty="0"/>
          </a:p>
        </p:txBody>
      </p:sp>
      <p:sp>
        <p:nvSpPr>
          <p:cNvPr id="115715" name="Rectangle 3">
            <a:extLst>
              <a:ext uri="{FF2B5EF4-FFF2-40B4-BE49-F238E27FC236}">
                <a16:creationId xmlns:a16="http://schemas.microsoft.com/office/drawing/2014/main" id="{31B6464C-354D-B448-A42E-86BC92D56689}"/>
              </a:ext>
            </a:extLst>
          </p:cNvPr>
          <p:cNvSpPr>
            <a:spLocks noGrp="1" noChangeArrowheads="1"/>
          </p:cNvSpPr>
          <p:nvPr>
            <p:ph type="body" idx="1"/>
          </p:nvPr>
        </p:nvSpPr>
        <p:spPr/>
        <p:txBody>
          <a:bodyPr/>
          <a:lstStyle/>
          <a:p>
            <a:pPr lvl="1">
              <a:buSzPct val="100000"/>
              <a:buFontTx/>
              <a:buChar char="•"/>
            </a:pPr>
            <a:endParaRPr lang="en-US" altLang="en-US"/>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r>
              <a:rPr lang="en-US" altLang="en-US" sz="2000"/>
              <a:t>Example Network</a:t>
            </a:r>
          </a:p>
          <a:p>
            <a:pPr lvl="1" eaLnBrk="1" hangingPunct="1">
              <a:lnSpc>
                <a:spcPct val="90000"/>
              </a:lnSpc>
              <a:buFont typeface="Wingdings" pitchFamily="2" charset="2"/>
              <a:buNone/>
            </a:pPr>
            <a:r>
              <a:rPr lang="en-US" altLang="en-US" sz="2000"/>
              <a:t>running RIP				RIPv2 Packet Format</a:t>
            </a:r>
          </a:p>
        </p:txBody>
      </p:sp>
      <p:pic>
        <p:nvPicPr>
          <p:cNvPr id="115716" name="Picture 5" descr="f03-30-9780123850591 copy">
            <a:extLst>
              <a:ext uri="{FF2B5EF4-FFF2-40B4-BE49-F238E27FC236}">
                <a16:creationId xmlns:a16="http://schemas.microsoft.com/office/drawing/2014/main" id="{B460B2B8-7256-794B-8180-1829CC8EC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28797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f03-31-9780123850591 copy">
            <a:extLst>
              <a:ext uri="{FF2B5EF4-FFF2-40B4-BE49-F238E27FC236}">
                <a16:creationId xmlns:a16="http://schemas.microsoft.com/office/drawing/2014/main" id="{F2E8644A-592E-6446-A00A-90BC15077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08050"/>
            <a:ext cx="3035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83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72EE66-7218-8008-2214-0EBB66BDBE6D}"/>
              </a:ext>
            </a:extLst>
          </p:cNvPr>
          <p:cNvSpPr txBox="1">
            <a:spLocks noChangeArrowheads="1"/>
          </p:cNvSpPr>
          <p:nvPr/>
        </p:nvSpPr>
        <p:spPr>
          <a:xfrm>
            <a:off x="0" y="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Limitations of DV routing</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5" name="Picture 4" descr="A screenshot of a document&#10;&#10;Description automatically generated">
            <a:extLst>
              <a:ext uri="{FF2B5EF4-FFF2-40B4-BE49-F238E27FC236}">
                <a16:creationId xmlns:a16="http://schemas.microsoft.com/office/drawing/2014/main" id="{805FDD74-544D-D2B1-D9FD-209DC766CD00}"/>
              </a:ext>
            </a:extLst>
          </p:cNvPr>
          <p:cNvPicPr>
            <a:picLocks noChangeAspect="1"/>
          </p:cNvPicPr>
          <p:nvPr/>
        </p:nvPicPr>
        <p:blipFill>
          <a:blip r:embed="rId3"/>
          <a:stretch>
            <a:fillRect/>
          </a:stretch>
        </p:blipFill>
        <p:spPr>
          <a:xfrm>
            <a:off x="134077" y="577766"/>
            <a:ext cx="5874434" cy="6280233"/>
          </a:xfrm>
          <a:prstGeom prst="rect">
            <a:avLst/>
          </a:prstGeom>
        </p:spPr>
      </p:pic>
      <p:sp>
        <p:nvSpPr>
          <p:cNvPr id="2" name="TextBox 1">
            <a:extLst>
              <a:ext uri="{FF2B5EF4-FFF2-40B4-BE49-F238E27FC236}">
                <a16:creationId xmlns:a16="http://schemas.microsoft.com/office/drawing/2014/main" id="{72E5157C-D3B9-0E50-BAD8-B0BE289FEFDC}"/>
              </a:ext>
            </a:extLst>
          </p:cNvPr>
          <p:cNvSpPr txBox="1"/>
          <p:nvPr/>
        </p:nvSpPr>
        <p:spPr>
          <a:xfrm>
            <a:off x="5997222" y="2325511"/>
            <a:ext cx="2229555" cy="830997"/>
          </a:xfrm>
          <a:prstGeom prst="rect">
            <a:avLst/>
          </a:prstGeom>
          <a:noFill/>
          <a:ln>
            <a:solidFill>
              <a:srgbClr val="FF0000"/>
            </a:solidFill>
          </a:ln>
        </p:spPr>
        <p:txBody>
          <a:bodyPr wrap="square" rtlCol="0">
            <a:spAutoFit/>
          </a:bodyPr>
          <a:lstStyle/>
          <a:p>
            <a:r>
              <a:rPr lang="en-US" sz="2400" dirty="0">
                <a:solidFill>
                  <a:srgbClr val="FF0000"/>
                </a:solidFill>
              </a:rPr>
              <a:t>Small network assumption</a:t>
            </a:r>
          </a:p>
        </p:txBody>
      </p:sp>
      <p:sp>
        <p:nvSpPr>
          <p:cNvPr id="4" name="TextBox 3">
            <a:extLst>
              <a:ext uri="{FF2B5EF4-FFF2-40B4-BE49-F238E27FC236}">
                <a16:creationId xmlns:a16="http://schemas.microsoft.com/office/drawing/2014/main" id="{AFAD1AD9-0A29-96A2-6772-C70824F8CE5B}"/>
              </a:ext>
            </a:extLst>
          </p:cNvPr>
          <p:cNvSpPr txBox="1"/>
          <p:nvPr/>
        </p:nvSpPr>
        <p:spPr>
          <a:xfrm>
            <a:off x="6022622" y="3798712"/>
            <a:ext cx="2229556" cy="830997"/>
          </a:xfrm>
          <a:prstGeom prst="rect">
            <a:avLst/>
          </a:prstGeom>
          <a:noFill/>
          <a:ln>
            <a:solidFill>
              <a:srgbClr val="FF0000"/>
            </a:solidFill>
          </a:ln>
        </p:spPr>
        <p:txBody>
          <a:bodyPr wrap="square" rtlCol="0">
            <a:spAutoFit/>
          </a:bodyPr>
          <a:lstStyle/>
          <a:p>
            <a:r>
              <a:rPr lang="en-US" sz="2400" dirty="0">
                <a:solidFill>
                  <a:srgbClr val="FF0000"/>
                </a:solidFill>
              </a:rPr>
              <a:t>Possibility of</a:t>
            </a:r>
          </a:p>
          <a:p>
            <a:r>
              <a:rPr lang="en-US" sz="2400" dirty="0">
                <a:solidFill>
                  <a:srgbClr val="FF0000"/>
                </a:solidFill>
              </a:rPr>
              <a:t>routing loops</a:t>
            </a:r>
          </a:p>
        </p:txBody>
      </p:sp>
      <p:sp>
        <p:nvSpPr>
          <p:cNvPr id="6" name="TextBox 5">
            <a:extLst>
              <a:ext uri="{FF2B5EF4-FFF2-40B4-BE49-F238E27FC236}">
                <a16:creationId xmlns:a16="http://schemas.microsoft.com/office/drawing/2014/main" id="{79A490FD-CA10-21C8-1CD5-1FA2D43CC218}"/>
              </a:ext>
            </a:extLst>
          </p:cNvPr>
          <p:cNvSpPr txBox="1"/>
          <p:nvPr/>
        </p:nvSpPr>
        <p:spPr>
          <a:xfrm>
            <a:off x="6008511" y="5635092"/>
            <a:ext cx="2243667" cy="1200329"/>
          </a:xfrm>
          <a:prstGeom prst="rect">
            <a:avLst/>
          </a:prstGeom>
          <a:noFill/>
          <a:ln>
            <a:solidFill>
              <a:srgbClr val="FF0000"/>
            </a:solidFill>
          </a:ln>
        </p:spPr>
        <p:txBody>
          <a:bodyPr wrap="square" rtlCol="0">
            <a:spAutoFit/>
          </a:bodyPr>
          <a:lstStyle/>
          <a:p>
            <a:r>
              <a:rPr lang="en-US" sz="2400" dirty="0">
                <a:solidFill>
                  <a:srgbClr val="FF0000"/>
                </a:solidFill>
              </a:rPr>
              <a:t>Static and </a:t>
            </a:r>
          </a:p>
          <a:p>
            <a:r>
              <a:rPr lang="en-US" sz="2400" dirty="0">
                <a:solidFill>
                  <a:srgbClr val="FF0000"/>
                </a:solidFill>
              </a:rPr>
              <a:t>pre-determined </a:t>
            </a:r>
          </a:p>
          <a:p>
            <a:r>
              <a:rPr lang="en-US" sz="2400" dirty="0">
                <a:solidFill>
                  <a:srgbClr val="FF0000"/>
                </a:solidFill>
              </a:rPr>
              <a:t>link costs</a:t>
            </a:r>
          </a:p>
        </p:txBody>
      </p:sp>
    </p:spTree>
    <p:extLst>
      <p:ext uri="{BB962C8B-B14F-4D97-AF65-F5344CB8AC3E}">
        <p14:creationId xmlns:p14="http://schemas.microsoft.com/office/powerpoint/2010/main" val="11225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DA6D1A-F9EE-31C8-1EC5-FFBEE5C729C1}"/>
              </a:ext>
            </a:extLst>
          </p:cNvPr>
          <p:cNvSpPr txBox="1">
            <a:spLocks noChangeArrowheads="1"/>
          </p:cNvSpPr>
          <p:nvPr/>
        </p:nvSpPr>
        <p:spPr>
          <a:xfrm>
            <a:off x="0" y="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What is RFC?</a:t>
            </a:r>
            <a:endPar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330F598E-D63F-D88A-7265-B2B890718600}"/>
              </a:ext>
            </a:extLst>
          </p:cNvPr>
          <p:cNvSpPr txBox="1"/>
          <p:nvPr/>
        </p:nvSpPr>
        <p:spPr>
          <a:xfrm>
            <a:off x="272143" y="1621971"/>
            <a:ext cx="5468741"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4472C4">
                    <a:lumMod val="75000"/>
                  </a:srgbClr>
                </a:solidFill>
                <a:effectLst/>
                <a:uLnTx/>
                <a:uFillTx/>
                <a:latin typeface="Linux Libertine"/>
                <a:ea typeface="+mn-ea"/>
                <a:cs typeface="+mn-cs"/>
              </a:rPr>
              <a:t>Request for Comments (RFC):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ED3A01-4824-FF79-846E-9D24EF466721}"/>
              </a:ext>
            </a:extLst>
          </p:cNvPr>
          <p:cNvSpPr txBox="1"/>
          <p:nvPr/>
        </p:nvSpPr>
        <p:spPr>
          <a:xfrm>
            <a:off x="272143" y="2494631"/>
            <a:ext cx="8767144"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A peer reviewed publication in a series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principal technical development and standards-setting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bodies for the Internet, most prominently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mn-cs"/>
              </a:rPr>
              <a:t>the Internet Engineering Task Force (IETF).</a:t>
            </a:r>
            <a:r>
              <a:rPr kumimoji="0" lang="en-US" sz="2800" b="0" i="0" u="none" strike="noStrike" kern="1200" cap="none" spc="0" normalizeH="0" baseline="30000" noProof="0" dirty="0">
                <a:ln>
                  <a:noFill/>
                </a:ln>
                <a:solidFill>
                  <a:srgbClr val="4472C4">
                    <a:lumMod val="75000"/>
                  </a:srgbClr>
                </a:solidFill>
                <a:effectLst/>
                <a:uLnTx/>
                <a:uFillTx/>
                <a:latin typeface="Arial" panose="020B0604020202020204" pitchFamily="34" charset="0"/>
                <a:ea typeface="+mn-ea"/>
                <a:cs typeface="+mn-cs"/>
              </a:rPr>
              <a:t> </a:t>
            </a:r>
          </a:p>
        </p:txBody>
      </p:sp>
      <p:sp>
        <p:nvSpPr>
          <p:cNvPr id="5" name="TextBox 4">
            <a:extLst>
              <a:ext uri="{FF2B5EF4-FFF2-40B4-BE49-F238E27FC236}">
                <a16:creationId xmlns:a16="http://schemas.microsoft.com/office/drawing/2014/main" id="{FEA4675E-43E8-8EA2-A3D6-B224862F4EB6}"/>
              </a:ext>
            </a:extLst>
          </p:cNvPr>
          <p:cNvSpPr txBox="1"/>
          <p:nvPr/>
        </p:nvSpPr>
        <p:spPr>
          <a:xfrm>
            <a:off x="435429" y="5427749"/>
            <a:ext cx="611148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aktiv-grotesk"/>
                <a:ea typeface="+mn-ea"/>
                <a:cs typeface="+mn-cs"/>
              </a:rPr>
              <a:t>How to Read an RFC: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www.ietf.org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/blog/how-read-</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rfc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C31F757E-D648-E81C-0742-80A1971FF8E2}"/>
              </a:ext>
            </a:extLst>
          </p:cNvPr>
          <p:cNvSpPr txBox="1"/>
          <p:nvPr/>
        </p:nvSpPr>
        <p:spPr>
          <a:xfrm>
            <a:off x="435429" y="4920343"/>
            <a:ext cx="40884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www.ietf.org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/standards/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rfcs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0615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77DB2-E1C9-AA46-94D9-5507448ECF44}"/>
              </a:ext>
            </a:extLst>
          </p:cNvPr>
          <p:cNvSpPr txBox="1"/>
          <p:nvPr/>
        </p:nvSpPr>
        <p:spPr>
          <a:xfrm>
            <a:off x="0" y="2844225"/>
            <a:ext cx="9144000" cy="584775"/>
          </a:xfrm>
          <a:prstGeom prst="rect">
            <a:avLst/>
          </a:prstGeom>
          <a:solidFill>
            <a:schemeClr val="tx1">
              <a:lumMod val="65000"/>
              <a:lumOff val="35000"/>
            </a:schemeClr>
          </a:solidFill>
        </p:spPr>
        <p:txBody>
          <a:bodyPr wrap="square" rtlCol="0">
            <a:spAutoFit/>
          </a:bodyPr>
          <a:lstStyle/>
          <a:p>
            <a:pPr algn="ctr"/>
            <a:r>
              <a:rPr lang="en-US" sz="3200" dirty="0">
                <a:solidFill>
                  <a:schemeClr val="bg1"/>
                </a:solidFill>
              </a:rPr>
              <a:t>Link State Routing</a:t>
            </a:r>
          </a:p>
        </p:txBody>
      </p:sp>
      <p:sp>
        <p:nvSpPr>
          <p:cNvPr id="3" name="TextBox 2">
            <a:extLst>
              <a:ext uri="{FF2B5EF4-FFF2-40B4-BE49-F238E27FC236}">
                <a16:creationId xmlns:a16="http://schemas.microsoft.com/office/drawing/2014/main" id="{F95D1FB7-00E5-650A-E140-9F3902708E7A}"/>
              </a:ext>
            </a:extLst>
          </p:cNvPr>
          <p:cNvSpPr txBox="1"/>
          <p:nvPr/>
        </p:nvSpPr>
        <p:spPr>
          <a:xfrm>
            <a:off x="1071520" y="1250940"/>
            <a:ext cx="2724626" cy="1200329"/>
          </a:xfrm>
          <a:prstGeom prst="rect">
            <a:avLst/>
          </a:prstGeom>
          <a:noFill/>
        </p:spPr>
        <p:txBody>
          <a:bodyPr wrap="square" rtlCol="0">
            <a:spAutoFit/>
          </a:bodyPr>
          <a:lstStyle/>
          <a:p>
            <a:pPr algn="ctr"/>
            <a:r>
              <a:rPr lang="en-US" sz="3600" dirty="0"/>
              <a:t>Routing by rumor</a:t>
            </a:r>
          </a:p>
        </p:txBody>
      </p:sp>
      <p:sp>
        <p:nvSpPr>
          <p:cNvPr id="4" name="TextBox 3">
            <a:extLst>
              <a:ext uri="{FF2B5EF4-FFF2-40B4-BE49-F238E27FC236}">
                <a16:creationId xmlns:a16="http://schemas.microsoft.com/office/drawing/2014/main" id="{D9558F38-FCD7-C200-5CCC-4007470EB307}"/>
              </a:ext>
            </a:extLst>
          </p:cNvPr>
          <p:cNvSpPr txBox="1"/>
          <p:nvPr/>
        </p:nvSpPr>
        <p:spPr>
          <a:xfrm>
            <a:off x="5361709" y="1250940"/>
            <a:ext cx="3283527" cy="1200329"/>
          </a:xfrm>
          <a:prstGeom prst="rect">
            <a:avLst/>
          </a:prstGeom>
          <a:noFill/>
        </p:spPr>
        <p:txBody>
          <a:bodyPr wrap="square" rtlCol="0">
            <a:spAutoFit/>
          </a:bodyPr>
          <a:lstStyle/>
          <a:p>
            <a:pPr algn="ctr"/>
            <a:r>
              <a:rPr lang="en-US" sz="3600" dirty="0"/>
              <a:t>Consistent</a:t>
            </a:r>
          </a:p>
          <a:p>
            <a:pPr algn="ctr"/>
            <a:r>
              <a:rPr lang="en-US" sz="3600" dirty="0"/>
              <a:t>view of topology</a:t>
            </a:r>
          </a:p>
        </p:txBody>
      </p:sp>
      <p:cxnSp>
        <p:nvCxnSpPr>
          <p:cNvPr id="6" name="Straight Arrow Connector 5">
            <a:extLst>
              <a:ext uri="{FF2B5EF4-FFF2-40B4-BE49-F238E27FC236}">
                <a16:creationId xmlns:a16="http://schemas.microsoft.com/office/drawing/2014/main" id="{C958BF1F-A2EA-4C23-CC1F-AE9548CA05C6}"/>
              </a:ext>
            </a:extLst>
          </p:cNvPr>
          <p:cNvCxnSpPr/>
          <p:nvPr/>
        </p:nvCxnSpPr>
        <p:spPr>
          <a:xfrm>
            <a:off x="3782291" y="1837608"/>
            <a:ext cx="1579418" cy="0"/>
          </a:xfrm>
          <a:prstGeom prst="straightConnector1">
            <a:avLst/>
          </a:prstGeom>
          <a:ln w="34925">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5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a:t>Link State Routing</a:t>
            </a:r>
            <a:endParaRPr lang="en-AU" altLang="en-US" sz="3600"/>
          </a:p>
        </p:txBody>
      </p:sp>
      <p:sp>
        <p:nvSpPr>
          <p:cNvPr id="116739" name="Rectangle 3">
            <a:extLst>
              <a:ext uri="{FF2B5EF4-FFF2-40B4-BE49-F238E27FC236}">
                <a16:creationId xmlns:a16="http://schemas.microsoft.com/office/drawing/2014/main" id="{59F96828-3DFC-2448-A3A6-750E582D18BA}"/>
              </a:ext>
            </a:extLst>
          </p:cNvPr>
          <p:cNvSpPr>
            <a:spLocks noGrp="1" noChangeArrowheads="1"/>
          </p:cNvSpPr>
          <p:nvPr>
            <p:ph type="body" idx="1"/>
          </p:nvPr>
        </p:nvSpPr>
        <p:spPr>
          <a:xfrm>
            <a:off x="406401" y="1007478"/>
            <a:ext cx="8504236" cy="1367422"/>
          </a:xfrm>
        </p:spPr>
        <p:txBody>
          <a:bodyPr>
            <a:normAutofit/>
          </a:body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59394" name="Picture 2">
            <a:extLst>
              <a:ext uri="{FF2B5EF4-FFF2-40B4-BE49-F238E27FC236}">
                <a16:creationId xmlns:a16="http://schemas.microsoft.com/office/drawing/2014/main" id="{579C18D7-AB89-E349-8D98-DF93B118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1" y="3397719"/>
            <a:ext cx="2512049" cy="2452803"/>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a:extLst>
              <a:ext uri="{FF2B5EF4-FFF2-40B4-BE49-F238E27FC236}">
                <a16:creationId xmlns:a16="http://schemas.microsoft.com/office/drawing/2014/main" id="{89BC250A-4F93-7746-97B1-8747DDDC7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63" y="3214056"/>
            <a:ext cx="6724470" cy="2636466"/>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19" y="4737859"/>
            <a:ext cx="1963456" cy="212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FA423-C07B-214A-AF7D-5999E6DF5381}"/>
              </a:ext>
            </a:extLst>
          </p:cNvPr>
          <p:cNvSpPr txBox="1"/>
          <p:nvPr/>
        </p:nvSpPr>
        <p:spPr>
          <a:xfrm>
            <a:off x="6621975" y="5116890"/>
            <a:ext cx="2522025" cy="1569660"/>
          </a:xfrm>
          <a:prstGeom prst="rect">
            <a:avLst/>
          </a:prstGeom>
          <a:noFill/>
        </p:spPr>
        <p:txBody>
          <a:bodyPr wrap="square" rtlCol="0">
            <a:spAutoFit/>
          </a:bodyPr>
          <a:lstStyle/>
          <a:p>
            <a:r>
              <a:rPr lang="en-US" altLang="en-US" sz="2400" dirty="0"/>
              <a:t>All nodes will know the link-state information of all other nodes</a:t>
            </a:r>
          </a:p>
        </p:txBody>
      </p:sp>
    </p:spTree>
    <p:extLst>
      <p:ext uri="{BB962C8B-B14F-4D97-AF65-F5344CB8AC3E}">
        <p14:creationId xmlns:p14="http://schemas.microsoft.com/office/powerpoint/2010/main" val="254660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a:t>Link State Routing</a:t>
            </a:r>
            <a:endParaRPr lang="en-AU" altLang="en-US" sz="3600"/>
          </a:p>
        </p:txBody>
      </p:sp>
      <p:sp>
        <p:nvSpPr>
          <p:cNvPr id="116739" name="Rectangle 3">
            <a:extLst>
              <a:ext uri="{FF2B5EF4-FFF2-40B4-BE49-F238E27FC236}">
                <a16:creationId xmlns:a16="http://schemas.microsoft.com/office/drawing/2014/main" id="{59F96828-3DFC-2448-A3A6-750E582D18BA}"/>
              </a:ext>
            </a:extLst>
          </p:cNvPr>
          <p:cNvSpPr>
            <a:spLocks noGrp="1" noChangeArrowheads="1"/>
          </p:cNvSpPr>
          <p:nvPr>
            <p:ph type="body" idx="1"/>
          </p:nvPr>
        </p:nvSpPr>
        <p:spPr>
          <a:xfrm>
            <a:off x="406401" y="1007478"/>
            <a:ext cx="8504236" cy="1367422"/>
          </a:xfrm>
        </p:spPr>
        <p:txBody>
          <a:bodyPr>
            <a:normAutofit/>
          </a:body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59394" name="Picture 2">
            <a:extLst>
              <a:ext uri="{FF2B5EF4-FFF2-40B4-BE49-F238E27FC236}">
                <a16:creationId xmlns:a16="http://schemas.microsoft.com/office/drawing/2014/main" id="{579C18D7-AB89-E349-8D98-DF93B1180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01" y="3397719"/>
            <a:ext cx="2512049" cy="2452803"/>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a:extLst>
              <a:ext uri="{FF2B5EF4-FFF2-40B4-BE49-F238E27FC236}">
                <a16:creationId xmlns:a16="http://schemas.microsoft.com/office/drawing/2014/main" id="{89BC250A-4F93-7746-97B1-8747DDDC7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63" y="3214056"/>
            <a:ext cx="6724470" cy="2636466"/>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19" y="4737859"/>
            <a:ext cx="1963456" cy="2120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FA423-C07B-214A-AF7D-5999E6DF5381}"/>
              </a:ext>
            </a:extLst>
          </p:cNvPr>
          <p:cNvSpPr txBox="1"/>
          <p:nvPr/>
        </p:nvSpPr>
        <p:spPr>
          <a:xfrm>
            <a:off x="6621975" y="5116890"/>
            <a:ext cx="2522025" cy="1569660"/>
          </a:xfrm>
          <a:prstGeom prst="rect">
            <a:avLst/>
          </a:prstGeom>
          <a:noFill/>
        </p:spPr>
        <p:txBody>
          <a:bodyPr wrap="square" rtlCol="0">
            <a:spAutoFit/>
          </a:bodyPr>
          <a:lstStyle/>
          <a:p>
            <a:r>
              <a:rPr lang="en-US" altLang="en-US" sz="2400" dirty="0"/>
              <a:t>All nodes will know the link-state information of all other nodes</a:t>
            </a:r>
          </a:p>
        </p:txBody>
      </p:sp>
    </p:spTree>
    <p:extLst>
      <p:ext uri="{BB962C8B-B14F-4D97-AF65-F5344CB8AC3E}">
        <p14:creationId xmlns:p14="http://schemas.microsoft.com/office/powerpoint/2010/main" val="1446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D56D3-929F-D7DA-8EC4-B79C57E3E44D}"/>
              </a:ext>
            </a:extLst>
          </p:cNvPr>
          <p:cNvSpPr/>
          <p:nvPr/>
        </p:nvSpPr>
        <p:spPr>
          <a:xfrm>
            <a:off x="0" y="0"/>
            <a:ext cx="9144000" cy="7179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“Count-to-infinity” problem: Another scenario</a:t>
            </a:r>
          </a:p>
        </p:txBody>
      </p:sp>
      <p:sp>
        <p:nvSpPr>
          <p:cNvPr id="3" name="Oval 2">
            <a:extLst>
              <a:ext uri="{FF2B5EF4-FFF2-40B4-BE49-F238E27FC236}">
                <a16:creationId xmlns:a16="http://schemas.microsoft.com/office/drawing/2014/main" id="{7FC0036B-E4F0-E870-9A25-33FF05351042}"/>
              </a:ext>
            </a:extLst>
          </p:cNvPr>
          <p:cNvSpPr/>
          <p:nvPr/>
        </p:nvSpPr>
        <p:spPr>
          <a:xfrm>
            <a:off x="827314" y="2677886"/>
            <a:ext cx="751115" cy="7511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CD6E29-696A-D02E-25A8-0EC12306FD85}"/>
              </a:ext>
            </a:extLst>
          </p:cNvPr>
          <p:cNvSpPr txBox="1"/>
          <p:nvPr/>
        </p:nvSpPr>
        <p:spPr>
          <a:xfrm>
            <a:off x="1006343" y="2764974"/>
            <a:ext cx="393056" cy="523220"/>
          </a:xfrm>
          <a:prstGeom prst="rect">
            <a:avLst/>
          </a:prstGeom>
          <a:noFill/>
        </p:spPr>
        <p:txBody>
          <a:bodyPr wrap="none" rtlCol="0">
            <a:spAutoFit/>
          </a:bodyPr>
          <a:lstStyle/>
          <a:p>
            <a:r>
              <a:rPr lang="en-US" sz="2800" dirty="0"/>
              <a:t>A</a:t>
            </a:r>
          </a:p>
        </p:txBody>
      </p:sp>
      <p:sp>
        <p:nvSpPr>
          <p:cNvPr id="5" name="Oval 4">
            <a:extLst>
              <a:ext uri="{FF2B5EF4-FFF2-40B4-BE49-F238E27FC236}">
                <a16:creationId xmlns:a16="http://schemas.microsoft.com/office/drawing/2014/main" id="{F3399C00-A15C-15E2-E90F-A07F90C9648F}"/>
              </a:ext>
            </a:extLst>
          </p:cNvPr>
          <p:cNvSpPr/>
          <p:nvPr/>
        </p:nvSpPr>
        <p:spPr>
          <a:xfrm>
            <a:off x="2413403" y="2677886"/>
            <a:ext cx="751115" cy="7511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047F8F-CF7F-D242-7DCD-29469529AC49}"/>
              </a:ext>
            </a:extLst>
          </p:cNvPr>
          <p:cNvSpPr txBox="1"/>
          <p:nvPr/>
        </p:nvSpPr>
        <p:spPr>
          <a:xfrm>
            <a:off x="2592432" y="2764974"/>
            <a:ext cx="393056" cy="523220"/>
          </a:xfrm>
          <a:prstGeom prst="rect">
            <a:avLst/>
          </a:prstGeom>
          <a:noFill/>
        </p:spPr>
        <p:txBody>
          <a:bodyPr wrap="none" rtlCol="0">
            <a:spAutoFit/>
          </a:bodyPr>
          <a:lstStyle/>
          <a:p>
            <a:r>
              <a:rPr lang="en-US" sz="2800" dirty="0"/>
              <a:t>B</a:t>
            </a:r>
          </a:p>
        </p:txBody>
      </p:sp>
      <p:sp>
        <p:nvSpPr>
          <p:cNvPr id="7" name="Oval 6">
            <a:extLst>
              <a:ext uri="{FF2B5EF4-FFF2-40B4-BE49-F238E27FC236}">
                <a16:creationId xmlns:a16="http://schemas.microsoft.com/office/drawing/2014/main" id="{CACBE857-EC3D-3384-9540-8B77C203FA2B}"/>
              </a:ext>
            </a:extLst>
          </p:cNvPr>
          <p:cNvSpPr/>
          <p:nvPr/>
        </p:nvSpPr>
        <p:spPr>
          <a:xfrm>
            <a:off x="3999492" y="2677886"/>
            <a:ext cx="751115" cy="7511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F937A1-0B1B-A40F-50A6-CAF8B3E299E0}"/>
              </a:ext>
            </a:extLst>
          </p:cNvPr>
          <p:cNvSpPr txBox="1"/>
          <p:nvPr/>
        </p:nvSpPr>
        <p:spPr>
          <a:xfrm>
            <a:off x="4178521" y="2764974"/>
            <a:ext cx="375424" cy="523220"/>
          </a:xfrm>
          <a:prstGeom prst="rect">
            <a:avLst/>
          </a:prstGeom>
          <a:noFill/>
        </p:spPr>
        <p:txBody>
          <a:bodyPr wrap="none" rtlCol="0">
            <a:spAutoFit/>
          </a:bodyPr>
          <a:lstStyle/>
          <a:p>
            <a:r>
              <a:rPr lang="en-US" sz="2800" dirty="0"/>
              <a:t>C</a:t>
            </a:r>
          </a:p>
        </p:txBody>
      </p:sp>
      <p:sp>
        <p:nvSpPr>
          <p:cNvPr id="9" name="Oval 8">
            <a:extLst>
              <a:ext uri="{FF2B5EF4-FFF2-40B4-BE49-F238E27FC236}">
                <a16:creationId xmlns:a16="http://schemas.microsoft.com/office/drawing/2014/main" id="{D1C8384C-4F03-84A2-1CAC-EFF8B4A5BDE8}"/>
              </a:ext>
            </a:extLst>
          </p:cNvPr>
          <p:cNvSpPr/>
          <p:nvPr/>
        </p:nvSpPr>
        <p:spPr>
          <a:xfrm>
            <a:off x="5585581" y="2677886"/>
            <a:ext cx="751115" cy="7511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00C132-65EE-1764-8608-FD1E18308231}"/>
              </a:ext>
            </a:extLst>
          </p:cNvPr>
          <p:cNvSpPr txBox="1"/>
          <p:nvPr/>
        </p:nvSpPr>
        <p:spPr>
          <a:xfrm>
            <a:off x="5764610" y="2764974"/>
            <a:ext cx="405880" cy="523220"/>
          </a:xfrm>
          <a:prstGeom prst="rect">
            <a:avLst/>
          </a:prstGeom>
          <a:noFill/>
        </p:spPr>
        <p:txBody>
          <a:bodyPr wrap="none" rtlCol="0">
            <a:spAutoFit/>
          </a:bodyPr>
          <a:lstStyle/>
          <a:p>
            <a:r>
              <a:rPr lang="en-US" sz="2800" dirty="0"/>
              <a:t>D</a:t>
            </a:r>
          </a:p>
        </p:txBody>
      </p:sp>
      <p:sp>
        <p:nvSpPr>
          <p:cNvPr id="11" name="Oval 10">
            <a:extLst>
              <a:ext uri="{FF2B5EF4-FFF2-40B4-BE49-F238E27FC236}">
                <a16:creationId xmlns:a16="http://schemas.microsoft.com/office/drawing/2014/main" id="{656E8B29-1EF5-03D4-2125-BAF53E308154}"/>
              </a:ext>
            </a:extLst>
          </p:cNvPr>
          <p:cNvSpPr/>
          <p:nvPr/>
        </p:nvSpPr>
        <p:spPr>
          <a:xfrm>
            <a:off x="7171670" y="2677886"/>
            <a:ext cx="751115" cy="7511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0D1ED-113B-A316-68E2-AFDDBBB501C6}"/>
              </a:ext>
            </a:extLst>
          </p:cNvPr>
          <p:cNvSpPr txBox="1"/>
          <p:nvPr/>
        </p:nvSpPr>
        <p:spPr>
          <a:xfrm>
            <a:off x="7350699" y="2764974"/>
            <a:ext cx="359394" cy="523220"/>
          </a:xfrm>
          <a:prstGeom prst="rect">
            <a:avLst/>
          </a:prstGeom>
          <a:noFill/>
        </p:spPr>
        <p:txBody>
          <a:bodyPr wrap="none" rtlCol="0">
            <a:spAutoFit/>
          </a:bodyPr>
          <a:lstStyle/>
          <a:p>
            <a:r>
              <a:rPr lang="en-US" sz="2800" dirty="0"/>
              <a:t>E</a:t>
            </a:r>
          </a:p>
        </p:txBody>
      </p:sp>
      <p:cxnSp>
        <p:nvCxnSpPr>
          <p:cNvPr id="14" name="Straight Connector 13">
            <a:extLst>
              <a:ext uri="{FF2B5EF4-FFF2-40B4-BE49-F238E27FC236}">
                <a16:creationId xmlns:a16="http://schemas.microsoft.com/office/drawing/2014/main" id="{F2059B8E-CF08-CF1E-12CD-70830A62C779}"/>
              </a:ext>
            </a:extLst>
          </p:cNvPr>
          <p:cNvCxnSpPr>
            <a:stCxn id="3" idx="6"/>
            <a:endCxn id="5" idx="2"/>
          </p:cNvCxnSpPr>
          <p:nvPr/>
        </p:nvCxnSpPr>
        <p:spPr>
          <a:xfrm>
            <a:off x="1578429" y="3053443"/>
            <a:ext cx="8349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7033C0-DC11-F7FD-A412-E69B88752174}"/>
              </a:ext>
            </a:extLst>
          </p:cNvPr>
          <p:cNvCxnSpPr/>
          <p:nvPr/>
        </p:nvCxnSpPr>
        <p:spPr>
          <a:xfrm>
            <a:off x="3164518" y="3053443"/>
            <a:ext cx="8349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1FAEF4-5803-A095-18EC-FF8BF1483E4E}"/>
              </a:ext>
            </a:extLst>
          </p:cNvPr>
          <p:cNvCxnSpPr/>
          <p:nvPr/>
        </p:nvCxnSpPr>
        <p:spPr>
          <a:xfrm>
            <a:off x="4750607" y="3053443"/>
            <a:ext cx="8349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4918FA-78ED-5625-7C79-7B40F2A1A0A0}"/>
              </a:ext>
            </a:extLst>
          </p:cNvPr>
          <p:cNvCxnSpPr/>
          <p:nvPr/>
        </p:nvCxnSpPr>
        <p:spPr>
          <a:xfrm>
            <a:off x="6336696" y="3053443"/>
            <a:ext cx="8349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678319-49DE-4916-DBB0-0206DCBCA81E}"/>
              </a:ext>
            </a:extLst>
          </p:cNvPr>
          <p:cNvSpPr txBox="1"/>
          <p:nvPr/>
        </p:nvSpPr>
        <p:spPr>
          <a:xfrm>
            <a:off x="1815548" y="2764974"/>
            <a:ext cx="397866" cy="584775"/>
          </a:xfrm>
          <a:prstGeom prst="rect">
            <a:avLst/>
          </a:prstGeom>
          <a:noFill/>
        </p:spPr>
        <p:txBody>
          <a:bodyPr wrap="none" rtlCol="0">
            <a:spAutoFit/>
          </a:bodyPr>
          <a:lstStyle/>
          <a:p>
            <a:r>
              <a:rPr lang="en-US" sz="3200" dirty="0">
                <a:solidFill>
                  <a:srgbClr val="FF0000"/>
                </a:solidFill>
              </a:rPr>
              <a:t>X</a:t>
            </a:r>
          </a:p>
        </p:txBody>
      </p:sp>
      <p:sp>
        <p:nvSpPr>
          <p:cNvPr id="19" name="TextBox 18">
            <a:extLst>
              <a:ext uri="{FF2B5EF4-FFF2-40B4-BE49-F238E27FC236}">
                <a16:creationId xmlns:a16="http://schemas.microsoft.com/office/drawing/2014/main" id="{FC0743BD-E6FA-7F7D-4E4E-601D5F754C5F}"/>
              </a:ext>
            </a:extLst>
          </p:cNvPr>
          <p:cNvSpPr txBox="1"/>
          <p:nvPr/>
        </p:nvSpPr>
        <p:spPr>
          <a:xfrm>
            <a:off x="3574619" y="4600614"/>
            <a:ext cx="426424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t>Small number for infinity</a:t>
            </a:r>
          </a:p>
        </p:txBody>
      </p:sp>
      <p:sp>
        <p:nvSpPr>
          <p:cNvPr id="20" name="TextBox 19">
            <a:extLst>
              <a:ext uri="{FF2B5EF4-FFF2-40B4-BE49-F238E27FC236}">
                <a16:creationId xmlns:a16="http://schemas.microsoft.com/office/drawing/2014/main" id="{B3E1BBB8-9D1C-AEAD-20C4-805EA6D2062E}"/>
              </a:ext>
            </a:extLst>
          </p:cNvPr>
          <p:cNvSpPr txBox="1"/>
          <p:nvPr/>
        </p:nvSpPr>
        <p:spPr>
          <a:xfrm>
            <a:off x="3555094" y="5231556"/>
            <a:ext cx="5230791"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t>Triggered update and hold time</a:t>
            </a:r>
          </a:p>
        </p:txBody>
      </p:sp>
      <p:sp>
        <p:nvSpPr>
          <p:cNvPr id="21" name="TextBox 20">
            <a:extLst>
              <a:ext uri="{FF2B5EF4-FFF2-40B4-BE49-F238E27FC236}">
                <a16:creationId xmlns:a16="http://schemas.microsoft.com/office/drawing/2014/main" id="{12EEABF6-C715-3A45-94FB-146CBAADAA59}"/>
              </a:ext>
            </a:extLst>
          </p:cNvPr>
          <p:cNvSpPr txBox="1"/>
          <p:nvPr/>
        </p:nvSpPr>
        <p:spPr>
          <a:xfrm>
            <a:off x="3574619" y="5862498"/>
            <a:ext cx="5191742"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t>Avoiding loop while advertising</a:t>
            </a:r>
          </a:p>
        </p:txBody>
      </p:sp>
      <p:sp>
        <p:nvSpPr>
          <p:cNvPr id="22" name="TextBox 21">
            <a:extLst>
              <a:ext uri="{FF2B5EF4-FFF2-40B4-BE49-F238E27FC236}">
                <a16:creationId xmlns:a16="http://schemas.microsoft.com/office/drawing/2014/main" id="{08853E97-74EF-1B10-AAA2-554F3EFC3D6A}"/>
              </a:ext>
            </a:extLst>
          </p:cNvPr>
          <p:cNvSpPr txBox="1"/>
          <p:nvPr/>
        </p:nvSpPr>
        <p:spPr>
          <a:xfrm>
            <a:off x="1834787" y="2447053"/>
            <a:ext cx="340158" cy="461665"/>
          </a:xfrm>
          <a:prstGeom prst="rect">
            <a:avLst/>
          </a:prstGeom>
          <a:noFill/>
        </p:spPr>
        <p:txBody>
          <a:bodyPr wrap="none" rtlCol="0">
            <a:spAutoFit/>
          </a:bodyPr>
          <a:lstStyle/>
          <a:p>
            <a:r>
              <a:rPr lang="en-US" sz="2400" dirty="0"/>
              <a:t>1</a:t>
            </a:r>
          </a:p>
        </p:txBody>
      </p:sp>
      <p:sp>
        <p:nvSpPr>
          <p:cNvPr id="23" name="TextBox 22">
            <a:extLst>
              <a:ext uri="{FF2B5EF4-FFF2-40B4-BE49-F238E27FC236}">
                <a16:creationId xmlns:a16="http://schemas.microsoft.com/office/drawing/2014/main" id="{0FC7EA2B-B605-5C8D-2FE1-337210ABF907}"/>
              </a:ext>
            </a:extLst>
          </p:cNvPr>
          <p:cNvSpPr txBox="1"/>
          <p:nvPr/>
        </p:nvSpPr>
        <p:spPr>
          <a:xfrm>
            <a:off x="3387524" y="2447053"/>
            <a:ext cx="340158" cy="461665"/>
          </a:xfrm>
          <a:prstGeom prst="rect">
            <a:avLst/>
          </a:prstGeom>
          <a:noFill/>
        </p:spPr>
        <p:txBody>
          <a:bodyPr wrap="none" rtlCol="0">
            <a:spAutoFit/>
          </a:bodyPr>
          <a:lstStyle/>
          <a:p>
            <a:r>
              <a:rPr lang="en-US" sz="2400" dirty="0"/>
              <a:t>1</a:t>
            </a:r>
          </a:p>
        </p:txBody>
      </p:sp>
      <p:sp>
        <p:nvSpPr>
          <p:cNvPr id="24" name="TextBox 23">
            <a:extLst>
              <a:ext uri="{FF2B5EF4-FFF2-40B4-BE49-F238E27FC236}">
                <a16:creationId xmlns:a16="http://schemas.microsoft.com/office/drawing/2014/main" id="{46AD1E9C-11AA-E049-77A2-431F14A2BDC5}"/>
              </a:ext>
            </a:extLst>
          </p:cNvPr>
          <p:cNvSpPr txBox="1"/>
          <p:nvPr/>
        </p:nvSpPr>
        <p:spPr>
          <a:xfrm>
            <a:off x="4940261" y="2447053"/>
            <a:ext cx="340158" cy="461665"/>
          </a:xfrm>
          <a:prstGeom prst="rect">
            <a:avLst/>
          </a:prstGeom>
          <a:noFill/>
        </p:spPr>
        <p:txBody>
          <a:bodyPr wrap="none" rtlCol="0">
            <a:spAutoFit/>
          </a:bodyPr>
          <a:lstStyle/>
          <a:p>
            <a:r>
              <a:rPr lang="en-US" sz="2400" dirty="0"/>
              <a:t>1</a:t>
            </a:r>
          </a:p>
        </p:txBody>
      </p:sp>
      <p:sp>
        <p:nvSpPr>
          <p:cNvPr id="25" name="TextBox 24">
            <a:extLst>
              <a:ext uri="{FF2B5EF4-FFF2-40B4-BE49-F238E27FC236}">
                <a16:creationId xmlns:a16="http://schemas.microsoft.com/office/drawing/2014/main" id="{0E70F5A8-2A9B-4298-207E-79B925EDE727}"/>
              </a:ext>
            </a:extLst>
          </p:cNvPr>
          <p:cNvSpPr txBox="1"/>
          <p:nvPr/>
        </p:nvSpPr>
        <p:spPr>
          <a:xfrm>
            <a:off x="6492998" y="2447053"/>
            <a:ext cx="340158" cy="461665"/>
          </a:xfrm>
          <a:prstGeom prst="rect">
            <a:avLst/>
          </a:prstGeom>
          <a:noFill/>
        </p:spPr>
        <p:txBody>
          <a:bodyPr wrap="none" rtlCol="0">
            <a:spAutoFit/>
          </a:bodyPr>
          <a:lstStyle/>
          <a:p>
            <a:r>
              <a:rPr lang="en-US" sz="2400" dirty="0"/>
              <a:t>1</a:t>
            </a:r>
          </a:p>
        </p:txBody>
      </p:sp>
    </p:spTree>
    <p:extLst>
      <p:ext uri="{BB962C8B-B14F-4D97-AF65-F5344CB8AC3E}">
        <p14:creationId xmlns:p14="http://schemas.microsoft.com/office/powerpoint/2010/main" val="15121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Routing</a:t>
            </a:r>
            <a:endParaRPr lang="en-AU" altLang="en-US" sz="3600" dirty="0"/>
          </a:p>
        </p:txBody>
      </p:sp>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32" y="1980915"/>
            <a:ext cx="1341067" cy="1448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A48C62-E72C-4743-BD29-B1D969CAAD19}"/>
              </a:ext>
            </a:extLst>
          </p:cNvPr>
          <p:cNvSpPr txBox="1"/>
          <p:nvPr/>
        </p:nvSpPr>
        <p:spPr>
          <a:xfrm>
            <a:off x="406401" y="3000375"/>
            <a:ext cx="7607211" cy="3194721"/>
          </a:xfrm>
          <a:prstGeom prst="rect">
            <a:avLst/>
          </a:prstGeom>
          <a:noFill/>
        </p:spPr>
        <p:txBody>
          <a:bodyPr wrap="none" rtlCol="0">
            <a:spAutoFit/>
          </a:bodyPr>
          <a:lstStyle/>
          <a:p>
            <a:pPr>
              <a:lnSpc>
                <a:spcPct val="85000"/>
              </a:lnSpc>
            </a:pPr>
            <a:r>
              <a:rPr lang="en-US" altLang="en-US" sz="2400" b="1" dirty="0">
                <a:solidFill>
                  <a:schemeClr val="accent1">
                    <a:lumMod val="75000"/>
                  </a:schemeClr>
                </a:solidFill>
              </a:rPr>
              <a:t>Link State Packet (LSP):</a:t>
            </a:r>
          </a:p>
          <a:p>
            <a:pPr marL="914400" lvl="1" indent="-457200">
              <a:lnSpc>
                <a:spcPct val="85000"/>
              </a:lnSpc>
              <a:buAutoNum type="arabicParenBoth"/>
            </a:pPr>
            <a:r>
              <a:rPr lang="en-US" altLang="en-US" sz="2400" dirty="0"/>
              <a:t>The ID of the node that created the LSP</a:t>
            </a:r>
          </a:p>
          <a:p>
            <a:pPr lvl="1">
              <a:lnSpc>
                <a:spcPct val="85000"/>
              </a:lnSpc>
            </a:pPr>
            <a:r>
              <a:rPr lang="en-US" altLang="en-US" sz="2400" dirty="0"/>
              <a:t>(2) Costs of links to each directly connected neighbor</a:t>
            </a:r>
          </a:p>
          <a:p>
            <a:pPr lvl="1">
              <a:lnSpc>
                <a:spcPct val="85000"/>
              </a:lnSpc>
            </a:pPr>
            <a:r>
              <a:rPr lang="en-US" altLang="en-US" sz="2400" dirty="0"/>
              <a:t>(3) A sequence number (SEQNO)</a:t>
            </a:r>
          </a:p>
          <a:p>
            <a:pPr lvl="1">
              <a:lnSpc>
                <a:spcPct val="85000"/>
              </a:lnSpc>
            </a:pPr>
            <a:r>
              <a:rPr lang="en-US" altLang="en-US" sz="2400" dirty="0">
                <a:solidFill>
                  <a:schemeClr val="accent6">
                    <a:lumMod val="75000"/>
                  </a:schemeClr>
                </a:solidFill>
              </a:rPr>
              <a:t>      [To distinguish a newer LSP from the old ones]</a:t>
            </a:r>
          </a:p>
          <a:p>
            <a:pPr lvl="1">
              <a:lnSpc>
                <a:spcPct val="85000"/>
              </a:lnSpc>
            </a:pPr>
            <a:r>
              <a:rPr lang="en-US" altLang="en-US" sz="2400" dirty="0">
                <a:solidFill>
                  <a:schemeClr val="accent6">
                    <a:lumMod val="75000"/>
                  </a:schemeClr>
                </a:solidFill>
              </a:rPr>
              <a:t>      [Smaller number == older LSP]</a:t>
            </a:r>
          </a:p>
          <a:p>
            <a:pPr lvl="1">
              <a:lnSpc>
                <a:spcPct val="85000"/>
              </a:lnSpc>
            </a:pPr>
            <a:r>
              <a:rPr lang="en-US" altLang="en-US" sz="2400" dirty="0"/>
              <a:t>(4) A Time-To-Live (TTL) for this packet</a:t>
            </a:r>
          </a:p>
          <a:p>
            <a:pPr lvl="1">
              <a:lnSpc>
                <a:spcPct val="85000"/>
              </a:lnSpc>
            </a:pPr>
            <a:r>
              <a:rPr lang="en-US" altLang="en-US" sz="2400" dirty="0"/>
              <a:t>      </a:t>
            </a:r>
            <a:r>
              <a:rPr lang="en-US" altLang="en-US" sz="2400" dirty="0">
                <a:solidFill>
                  <a:schemeClr val="accent6">
                    <a:lumMod val="75000"/>
                  </a:schemeClr>
                </a:solidFill>
              </a:rPr>
              <a:t>[To make sure old information is eventually removed</a:t>
            </a:r>
          </a:p>
          <a:p>
            <a:pPr lvl="1">
              <a:lnSpc>
                <a:spcPct val="85000"/>
              </a:lnSpc>
            </a:pPr>
            <a:r>
              <a:rPr lang="en-US" altLang="en-US" sz="2400" dirty="0">
                <a:solidFill>
                  <a:schemeClr val="accent6">
                    <a:lumMod val="75000"/>
                  </a:schemeClr>
                </a:solidFill>
              </a:rPr>
              <a:t>	from the network]</a:t>
            </a:r>
            <a:endParaRPr lang="en-US" altLang="en-US" sz="2400" dirty="0"/>
          </a:p>
          <a:p>
            <a:endParaRPr lang="en-US" dirty="0"/>
          </a:p>
        </p:txBody>
      </p:sp>
      <p:sp>
        <p:nvSpPr>
          <p:cNvPr id="8" name="Rectangle 3">
            <a:extLst>
              <a:ext uri="{FF2B5EF4-FFF2-40B4-BE49-F238E27FC236}">
                <a16:creationId xmlns:a16="http://schemas.microsoft.com/office/drawing/2014/main" id="{88091E60-3FBB-7448-A576-C7BF273369BF}"/>
              </a:ext>
            </a:extLst>
          </p:cNvPr>
          <p:cNvSpPr txBox="1">
            <a:spLocks noChangeArrowheads="1"/>
          </p:cNvSpPr>
          <p:nvPr/>
        </p:nvSpPr>
        <p:spPr>
          <a:xfrm>
            <a:off x="406401" y="1007478"/>
            <a:ext cx="8504236" cy="1367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dirty="0"/>
              <a:t>Strategy:</a:t>
            </a:r>
          </a:p>
          <a:p>
            <a:pPr>
              <a:lnSpc>
                <a:spcPct val="80000"/>
              </a:lnSpc>
              <a:buFontTx/>
              <a:buNone/>
            </a:pPr>
            <a:r>
              <a:rPr lang="en-US" altLang="en-US" dirty="0">
                <a:solidFill>
                  <a:srgbClr val="C00000"/>
                </a:solidFill>
              </a:rPr>
              <a:t>	Send to all nodes (not just neighbors) information about neighbors (not connection to all nodes).</a:t>
            </a:r>
          </a:p>
          <a:p>
            <a:pPr marL="457200" lvl="1" indent="0">
              <a:buSzPct val="100000"/>
              <a:buFont typeface="Arial" panose="020B0604020202020204" pitchFamily="34" charset="0"/>
              <a:buNone/>
            </a:pPr>
            <a:endParaRPr lang="en-US" altLang="en-US"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a:p>
            <a:pPr lvl="1">
              <a:buFont typeface="Wingdings" pitchFamily="2" charset="2"/>
              <a:buNone/>
            </a:pPr>
            <a:endParaRPr lang="en-US" altLang="en-US" sz="2000" dirty="0"/>
          </a:p>
        </p:txBody>
      </p:sp>
      <p:sp>
        <p:nvSpPr>
          <p:cNvPr id="2" name="TextBox 1">
            <a:extLst>
              <a:ext uri="{FF2B5EF4-FFF2-40B4-BE49-F238E27FC236}">
                <a16:creationId xmlns:a16="http://schemas.microsoft.com/office/drawing/2014/main" id="{60163059-8302-604F-DD6E-C47EA695B504}"/>
              </a:ext>
            </a:extLst>
          </p:cNvPr>
          <p:cNvSpPr txBox="1"/>
          <p:nvPr/>
        </p:nvSpPr>
        <p:spPr>
          <a:xfrm>
            <a:off x="1287322" y="5992297"/>
            <a:ext cx="5198795" cy="461665"/>
          </a:xfrm>
          <a:prstGeom prst="rect">
            <a:avLst/>
          </a:prstGeom>
          <a:noFill/>
        </p:spPr>
        <p:txBody>
          <a:bodyPr wrap="none" rtlCol="0">
            <a:spAutoFit/>
          </a:bodyPr>
          <a:lstStyle/>
          <a:p>
            <a:r>
              <a:rPr lang="en-US" sz="2400" dirty="0"/>
              <a:t>What is the unit of the “Time-to-Live”?</a:t>
            </a:r>
          </a:p>
        </p:txBody>
      </p:sp>
    </p:spTree>
    <p:extLst>
      <p:ext uri="{BB962C8B-B14F-4D97-AF65-F5344CB8AC3E}">
        <p14:creationId xmlns:p14="http://schemas.microsoft.com/office/powerpoint/2010/main" val="319729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7B23A59-9513-B94C-BFF6-567D7DDACAA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Link State Routing</a:t>
            </a:r>
            <a:endParaRPr lang="en-AU" altLang="en-US" sz="3600" dirty="0"/>
          </a:p>
        </p:txBody>
      </p:sp>
      <p:pic>
        <p:nvPicPr>
          <p:cNvPr id="59396" name="Picture 4">
            <a:extLst>
              <a:ext uri="{FF2B5EF4-FFF2-40B4-BE49-F238E27FC236}">
                <a16:creationId xmlns:a16="http://schemas.microsoft.com/office/drawing/2014/main" id="{2FCDC787-932D-084B-B76C-10BA9CFE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32" y="1980915"/>
            <a:ext cx="1341067" cy="1448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A48C62-E72C-4743-BD29-B1D969CAAD19}"/>
              </a:ext>
            </a:extLst>
          </p:cNvPr>
          <p:cNvSpPr txBox="1"/>
          <p:nvPr/>
        </p:nvSpPr>
        <p:spPr>
          <a:xfrm>
            <a:off x="406401" y="3000375"/>
            <a:ext cx="7607211" cy="3194721"/>
          </a:xfrm>
          <a:prstGeom prst="rect">
            <a:avLst/>
          </a:prstGeom>
          <a:noFill/>
        </p:spPr>
        <p:txBody>
          <a:bodyPr wrap="none" rtlCol="0">
            <a:spAutoFit/>
          </a:bodyPr>
          <a:lstStyle/>
          <a:p>
            <a:pPr>
              <a:lnSpc>
                <a:spcPct val="85000"/>
              </a:lnSpc>
            </a:pPr>
            <a:r>
              <a:rPr lang="en-US" altLang="en-US" sz="2400" b="1" dirty="0">
                <a:solidFill>
                  <a:schemeClr val="accent1">
                    <a:lumMod val="75000"/>
                  </a:schemeClr>
                </a:solidFill>
              </a:rPr>
              <a:t>Link State Packet (LSP):</a:t>
            </a:r>
          </a:p>
          <a:p>
            <a:pPr marL="914400" lvl="1" indent="-457200">
              <a:lnSpc>
                <a:spcPct val="85000"/>
              </a:lnSpc>
              <a:buAutoNum type="arabicParenBoth"/>
            </a:pPr>
            <a:r>
              <a:rPr lang="en-US" altLang="en-US" sz="2400" dirty="0"/>
              <a:t>The ID of the node that created the LSP</a:t>
            </a:r>
          </a:p>
          <a:p>
            <a:pPr lvl="1">
              <a:lnSpc>
                <a:spcPct val="85000"/>
              </a:lnSpc>
            </a:pPr>
            <a:r>
              <a:rPr lang="en-US" altLang="en-US" sz="2400" dirty="0"/>
              <a:t>(2) Costs of links to each directly connected neighbor</a:t>
            </a:r>
          </a:p>
          <a:p>
            <a:pPr lvl="1">
              <a:lnSpc>
                <a:spcPct val="85000"/>
              </a:lnSpc>
            </a:pPr>
            <a:r>
              <a:rPr lang="en-US" altLang="en-US" sz="2400" dirty="0"/>
              <a:t>(3) A sequence number (SEQNO)</a:t>
            </a:r>
          </a:p>
          <a:p>
            <a:pPr lvl="1">
              <a:lnSpc>
                <a:spcPct val="85000"/>
              </a:lnSpc>
            </a:pPr>
            <a:r>
              <a:rPr lang="en-US" altLang="en-US" sz="2400" dirty="0">
                <a:solidFill>
                  <a:schemeClr val="accent6">
                    <a:lumMod val="75000"/>
                  </a:schemeClr>
                </a:solidFill>
              </a:rPr>
              <a:t>      [To distinguish a newer LSP from the old ones]</a:t>
            </a:r>
          </a:p>
          <a:p>
            <a:pPr lvl="1">
              <a:lnSpc>
                <a:spcPct val="85000"/>
              </a:lnSpc>
            </a:pPr>
            <a:r>
              <a:rPr lang="en-US" altLang="en-US" sz="2400" dirty="0">
                <a:solidFill>
                  <a:schemeClr val="accent6">
                    <a:lumMod val="75000"/>
                  </a:schemeClr>
                </a:solidFill>
              </a:rPr>
              <a:t>      [Smaller number == older LSP]</a:t>
            </a:r>
          </a:p>
          <a:p>
            <a:pPr lvl="1">
              <a:lnSpc>
                <a:spcPct val="85000"/>
              </a:lnSpc>
            </a:pPr>
            <a:r>
              <a:rPr lang="en-US" altLang="en-US" sz="2400" dirty="0"/>
              <a:t>(4) A Time-To-Live (TTL) for this packet</a:t>
            </a:r>
          </a:p>
          <a:p>
            <a:pPr lvl="1">
              <a:lnSpc>
                <a:spcPct val="85000"/>
              </a:lnSpc>
            </a:pPr>
            <a:r>
              <a:rPr lang="en-US" altLang="en-US" sz="2400" dirty="0"/>
              <a:t>      </a:t>
            </a:r>
            <a:r>
              <a:rPr lang="en-US" altLang="en-US" sz="2400" dirty="0">
                <a:solidFill>
                  <a:schemeClr val="accent6">
                    <a:lumMod val="75000"/>
                  </a:schemeClr>
                </a:solidFill>
              </a:rPr>
              <a:t>[To make sure old information is eventually removed</a:t>
            </a:r>
          </a:p>
          <a:p>
            <a:pPr lvl="1">
              <a:lnSpc>
                <a:spcPct val="85000"/>
              </a:lnSpc>
            </a:pPr>
            <a:r>
              <a:rPr lang="en-US" altLang="en-US" sz="2400" dirty="0">
                <a:solidFill>
                  <a:schemeClr val="accent6">
                    <a:lumMod val="75000"/>
                  </a:schemeClr>
                </a:solidFill>
              </a:rPr>
              <a:t>	from the network]</a:t>
            </a:r>
            <a:endParaRPr lang="en-US" altLang="en-US" sz="2400" dirty="0"/>
          </a:p>
          <a:p>
            <a:endParaRPr lang="en-US" dirty="0"/>
          </a:p>
        </p:txBody>
      </p:sp>
      <p:sp>
        <p:nvSpPr>
          <p:cNvPr id="4" name="Content Placeholder 3">
            <a:extLst>
              <a:ext uri="{FF2B5EF4-FFF2-40B4-BE49-F238E27FC236}">
                <a16:creationId xmlns:a16="http://schemas.microsoft.com/office/drawing/2014/main" id="{FFEF6761-4A7D-5F4E-B9DB-15A76BEFB397}"/>
              </a:ext>
            </a:extLst>
          </p:cNvPr>
          <p:cNvSpPr>
            <a:spLocks noGrp="1"/>
          </p:cNvSpPr>
          <p:nvPr>
            <p:ph idx="1"/>
          </p:nvPr>
        </p:nvSpPr>
        <p:spPr/>
        <p:txBody>
          <a:bodyPr/>
          <a:lstStyle/>
          <a:p>
            <a:endParaRPr lang="en-US" dirty="0"/>
          </a:p>
        </p:txBody>
      </p:sp>
      <p:sp>
        <p:nvSpPr>
          <p:cNvPr id="8" name="Rectangle 3">
            <a:extLst>
              <a:ext uri="{FF2B5EF4-FFF2-40B4-BE49-F238E27FC236}">
                <a16:creationId xmlns:a16="http://schemas.microsoft.com/office/drawing/2014/main" id="{88091E60-3FBB-7448-A576-C7BF273369BF}"/>
              </a:ext>
            </a:extLst>
          </p:cNvPr>
          <p:cNvSpPr txBox="1">
            <a:spLocks noChangeArrowheads="1"/>
          </p:cNvSpPr>
          <p:nvPr/>
        </p:nvSpPr>
        <p:spPr>
          <a:xfrm>
            <a:off x="406401" y="1007478"/>
            <a:ext cx="8504236" cy="1367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a:t>Strategy:</a:t>
            </a:r>
          </a:p>
          <a:p>
            <a:pPr>
              <a:lnSpc>
                <a:spcPct val="80000"/>
              </a:lnSpc>
              <a:buFontTx/>
              <a:buNone/>
            </a:pPr>
            <a:r>
              <a:rPr lang="en-US" altLang="en-US">
                <a:solidFill>
                  <a:srgbClr val="C00000"/>
                </a:solidFill>
              </a:rPr>
              <a:t>	Send to all nodes (not just neighbors) information about neighbors (not connection to all nodes).</a:t>
            </a:r>
          </a:p>
          <a:p>
            <a:pPr marL="457200" lvl="1" indent="0">
              <a:buSzPct val="100000"/>
              <a:buFont typeface="Arial" panose="020B0604020202020204" pitchFamily="34" charset="0"/>
              <a:buNone/>
            </a:pPr>
            <a:endParaRPr lang="en-US" altLang="en-US"/>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a:p>
          <a:p>
            <a:pPr lvl="1">
              <a:buFont typeface="Wingdings" pitchFamily="2" charset="2"/>
              <a:buNone/>
            </a:pPr>
            <a:endParaRPr lang="en-US" altLang="en-US" sz="2000" dirty="0"/>
          </a:p>
        </p:txBody>
      </p:sp>
      <p:sp>
        <p:nvSpPr>
          <p:cNvPr id="2" name="TextBox 1">
            <a:extLst>
              <a:ext uri="{FF2B5EF4-FFF2-40B4-BE49-F238E27FC236}">
                <a16:creationId xmlns:a16="http://schemas.microsoft.com/office/drawing/2014/main" id="{60163059-8302-604F-DD6E-C47EA695B504}"/>
              </a:ext>
            </a:extLst>
          </p:cNvPr>
          <p:cNvSpPr txBox="1"/>
          <p:nvPr/>
        </p:nvSpPr>
        <p:spPr>
          <a:xfrm>
            <a:off x="1287322" y="5992297"/>
            <a:ext cx="5198795" cy="461665"/>
          </a:xfrm>
          <a:prstGeom prst="rect">
            <a:avLst/>
          </a:prstGeom>
          <a:noFill/>
        </p:spPr>
        <p:txBody>
          <a:bodyPr wrap="none" rtlCol="0">
            <a:spAutoFit/>
          </a:bodyPr>
          <a:lstStyle/>
          <a:p>
            <a:r>
              <a:rPr lang="en-US" sz="2400" dirty="0"/>
              <a:t>What is the unit of the “Time-to-Live”?</a:t>
            </a:r>
          </a:p>
        </p:txBody>
      </p:sp>
    </p:spTree>
    <p:extLst>
      <p:ext uri="{BB962C8B-B14F-4D97-AF65-F5344CB8AC3E}">
        <p14:creationId xmlns:p14="http://schemas.microsoft.com/office/powerpoint/2010/main" val="29034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AC8017-3374-6AF6-0A41-D0C5265D0E55}"/>
              </a:ext>
            </a:extLst>
          </p:cNvPr>
          <p:cNvSpPr txBox="1"/>
          <p:nvPr/>
        </p:nvSpPr>
        <p:spPr>
          <a:xfrm>
            <a:off x="3995303" y="3244334"/>
            <a:ext cx="1690463" cy="523220"/>
          </a:xfrm>
          <a:prstGeom prst="rect">
            <a:avLst/>
          </a:prstGeom>
          <a:noFill/>
        </p:spPr>
        <p:txBody>
          <a:bodyPr wrap="none" rtlCol="0">
            <a:spAutoFit/>
          </a:bodyPr>
          <a:lstStyle/>
          <a:p>
            <a:r>
              <a:rPr lang="en-US" sz="2800" dirty="0"/>
              <a:t>Thank you</a:t>
            </a:r>
          </a:p>
        </p:txBody>
      </p:sp>
    </p:spTree>
    <p:extLst>
      <p:ext uri="{BB962C8B-B14F-4D97-AF65-F5344CB8AC3E}">
        <p14:creationId xmlns:p14="http://schemas.microsoft.com/office/powerpoint/2010/main" val="403994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D2B097F-3369-E24A-9648-D2E4C86904FB}"/>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Count-to-infinity Problem: Solutions-1</a:t>
            </a:r>
            <a:endParaRPr lang="en-AU" altLang="en-US" sz="3600" dirty="0"/>
          </a:p>
        </p:txBody>
      </p:sp>
      <p:sp>
        <p:nvSpPr>
          <p:cNvPr id="113667" name="Rectangle 3">
            <a:extLst>
              <a:ext uri="{FF2B5EF4-FFF2-40B4-BE49-F238E27FC236}">
                <a16:creationId xmlns:a16="http://schemas.microsoft.com/office/drawing/2014/main" id="{A760D8D9-9B0B-7040-9BB6-BCB9A3B509EC}"/>
              </a:ext>
            </a:extLst>
          </p:cNvPr>
          <p:cNvSpPr>
            <a:spLocks noGrp="1" noChangeArrowheads="1"/>
          </p:cNvSpPr>
          <p:nvPr>
            <p:ph type="body" idx="1"/>
          </p:nvPr>
        </p:nvSpPr>
        <p:spPr>
          <a:xfrm>
            <a:off x="305594" y="1007476"/>
            <a:ext cx="8532812" cy="5679073"/>
          </a:xfrm>
        </p:spPr>
        <p:txBody>
          <a:bodyPr/>
          <a:lstStyle/>
          <a:p>
            <a:pPr>
              <a:lnSpc>
                <a:spcPct val="90000"/>
              </a:lnSpc>
            </a:pPr>
            <a:r>
              <a:rPr lang="en-US" altLang="en-US" dirty="0"/>
              <a:t>Use some relatively small number as an approximation of infinity</a:t>
            </a:r>
          </a:p>
          <a:p>
            <a:pPr>
              <a:lnSpc>
                <a:spcPct val="90000"/>
              </a:lnSpc>
            </a:pPr>
            <a:r>
              <a:rPr lang="en-US" altLang="en-US" dirty="0"/>
              <a:t>For instance, in the Routing Information Protocol (RIP)—that implements DV routing-- the maximum number of hops is typically set to 15 with 16 hops considered as infinity. If a network destination is more than 15 hops away, it is considered unreachable. </a:t>
            </a:r>
          </a:p>
          <a:p>
            <a:pPr marL="457200" lvl="1" indent="0">
              <a:buSzPct val="100000"/>
              <a:buNone/>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390130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a:extLst>
              <a:ext uri="{FF2B5EF4-FFF2-40B4-BE49-F238E27FC236}">
                <a16:creationId xmlns:a16="http://schemas.microsoft.com/office/drawing/2014/main" id="{A760D8D9-9B0B-7040-9BB6-BCB9A3B509EC}"/>
              </a:ext>
            </a:extLst>
          </p:cNvPr>
          <p:cNvSpPr>
            <a:spLocks noGrp="1" noChangeArrowheads="1"/>
          </p:cNvSpPr>
          <p:nvPr>
            <p:ph type="body" idx="1"/>
          </p:nvPr>
        </p:nvSpPr>
        <p:spPr>
          <a:xfrm>
            <a:off x="305594" y="1007476"/>
            <a:ext cx="8532812" cy="5679073"/>
          </a:xfrm>
        </p:spPr>
        <p:txBody>
          <a:bodyPr/>
          <a:lstStyle/>
          <a:p>
            <a:pPr marL="0" indent="0">
              <a:lnSpc>
                <a:spcPct val="90000"/>
              </a:lnSpc>
              <a:buNone/>
            </a:pPr>
            <a:endParaRPr lang="en-US" altLang="en-US" sz="2000" dirty="0"/>
          </a:p>
          <a:p>
            <a:pPr>
              <a:lnSpc>
                <a:spcPct val="90000"/>
              </a:lnSpc>
            </a:pPr>
            <a:r>
              <a:rPr lang="en-US" altLang="en-US" dirty="0"/>
              <a:t>Technique to improve the time to stabilize routing is called</a:t>
            </a:r>
          </a:p>
          <a:p>
            <a:pPr marL="0" indent="0">
              <a:lnSpc>
                <a:spcPct val="90000"/>
              </a:lnSpc>
              <a:buNone/>
            </a:pPr>
            <a:r>
              <a:rPr lang="en-US" altLang="en-US" sz="2000" i="1" dirty="0"/>
              <a:t>      </a:t>
            </a:r>
            <a:r>
              <a:rPr lang="en-US" altLang="en-US" i="1" dirty="0">
                <a:solidFill>
                  <a:srgbClr val="FF0000"/>
                </a:solidFill>
              </a:rPr>
              <a:t>split horizon</a:t>
            </a:r>
          </a:p>
          <a:p>
            <a:pPr lvl="1">
              <a:lnSpc>
                <a:spcPct val="90000"/>
              </a:lnSpc>
            </a:pPr>
            <a:r>
              <a:rPr lang="en-US" altLang="en-US" sz="2000" dirty="0"/>
              <a:t>When a node sends a routing update to its neighbors, it does not send those routes it learned from each neighbor back to that neighbor</a:t>
            </a:r>
          </a:p>
          <a:p>
            <a:pPr lvl="1">
              <a:lnSpc>
                <a:spcPct val="90000"/>
              </a:lnSpc>
            </a:pPr>
            <a:r>
              <a:rPr lang="en-US" altLang="en-US" sz="2000" dirty="0"/>
              <a:t>For example, if Z has the route (X, 5, Y) in its table, then it knows it must have learned this route from Y, and so whenever Z sends a routing update to Y, it does not include the route (X, 5) in that update</a:t>
            </a: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
        <p:nvSpPr>
          <p:cNvPr id="4" name="Rectangle 2">
            <a:extLst>
              <a:ext uri="{FF2B5EF4-FFF2-40B4-BE49-F238E27FC236}">
                <a16:creationId xmlns:a16="http://schemas.microsoft.com/office/drawing/2014/main" id="{B2D6686D-F671-6C2C-23C0-6F45DCC011C8}"/>
              </a:ext>
            </a:extLst>
          </p:cNvPr>
          <p:cNvSpPr txBox="1">
            <a:spLocks noChangeArrowheads="1"/>
          </p:cNvSpPr>
          <p:nvPr/>
        </p:nvSpPr>
        <p:spPr>
          <a:xfrm>
            <a:off x="611188" y="171450"/>
            <a:ext cx="8281987" cy="646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Count-to-infinity Problem: Solutions-2</a:t>
            </a:r>
            <a:endParaRPr kumimoji="0" lang="en-AU" altLang="en-US"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30183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B4E4E-5D80-C244-AB4A-B7D2D0D7A599}"/>
              </a:ext>
            </a:extLst>
          </p:cNvPr>
          <p:cNvPicPr>
            <a:picLocks noChangeAspect="1"/>
          </p:cNvPicPr>
          <p:nvPr/>
        </p:nvPicPr>
        <p:blipFill rotWithShape="1">
          <a:blip r:embed="rId2"/>
          <a:srcRect b="63057"/>
          <a:stretch/>
        </p:blipFill>
        <p:spPr>
          <a:xfrm>
            <a:off x="1183409" y="864919"/>
            <a:ext cx="6777182" cy="2008909"/>
          </a:xfrm>
          <a:prstGeom prst="rect">
            <a:avLst/>
          </a:prstGeom>
        </p:spPr>
      </p:pic>
      <p:sp>
        <p:nvSpPr>
          <p:cNvPr id="3" name="Rectangle 2">
            <a:extLst>
              <a:ext uri="{FF2B5EF4-FFF2-40B4-BE49-F238E27FC236}">
                <a16:creationId xmlns:a16="http://schemas.microsoft.com/office/drawing/2014/main" id="{D84B519A-3C8A-1546-BA90-C21B0A09DEB7}"/>
              </a:ext>
            </a:extLst>
          </p:cNvPr>
          <p:cNvSpPr txBox="1">
            <a:spLocks noChangeArrowheads="1"/>
          </p:cNvSpPr>
          <p:nvPr/>
        </p:nvSpPr>
        <p:spPr>
          <a:xfrm>
            <a:off x="533400" y="15240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Distance vector: link cost </a:t>
            </a:r>
            <a:r>
              <a:rPr kumimoji="0" lang="en-US" sz="40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rPr>
              <a:t>“increases”</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C7BD24C8-B907-4E43-95C3-8CAF6BC4DF59}"/>
              </a:ext>
            </a:extLst>
          </p:cNvPr>
          <p:cNvSpPr txBox="1"/>
          <p:nvPr/>
        </p:nvSpPr>
        <p:spPr>
          <a:xfrm>
            <a:off x="-44293" y="3591294"/>
            <a:ext cx="1365956"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node Y</a:t>
            </a:r>
          </a:p>
        </p:txBody>
      </p:sp>
      <p:sp>
        <p:nvSpPr>
          <p:cNvPr id="12" name="TextBox 11">
            <a:extLst>
              <a:ext uri="{FF2B5EF4-FFF2-40B4-BE49-F238E27FC236}">
                <a16:creationId xmlns:a16="http://schemas.microsoft.com/office/drawing/2014/main" id="{900B7C2D-E1D7-904C-AF1A-F1D4AD26486B}"/>
              </a:ext>
            </a:extLst>
          </p:cNvPr>
          <p:cNvSpPr txBox="1"/>
          <p:nvPr/>
        </p:nvSpPr>
        <p:spPr>
          <a:xfrm>
            <a:off x="-44293" y="5222632"/>
            <a:ext cx="1365956"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node Z</a:t>
            </a:r>
          </a:p>
        </p:txBody>
      </p:sp>
      <p:graphicFrame>
        <p:nvGraphicFramePr>
          <p:cNvPr id="6" name="Table 5">
            <a:extLst>
              <a:ext uri="{FF2B5EF4-FFF2-40B4-BE49-F238E27FC236}">
                <a16:creationId xmlns:a16="http://schemas.microsoft.com/office/drawing/2014/main" id="{37906474-21F3-4F98-9F82-75012DAEB082}"/>
              </a:ext>
            </a:extLst>
          </p:cNvPr>
          <p:cNvGraphicFramePr>
            <a:graphicFrameLocks noGrp="1"/>
          </p:cNvGraphicFramePr>
          <p:nvPr/>
        </p:nvGraphicFramePr>
        <p:xfrm>
          <a:off x="1321663"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4</a:t>
                      </a:r>
                    </a:p>
                  </a:txBody>
                  <a:tcPr/>
                </a:tc>
                <a:tc>
                  <a:txBody>
                    <a:bodyPr/>
                    <a:lstStyle/>
                    <a:p>
                      <a:r>
                        <a:rPr lang="en-US" dirty="0"/>
                        <a:t>X</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8" name="Table 7">
            <a:extLst>
              <a:ext uri="{FF2B5EF4-FFF2-40B4-BE49-F238E27FC236}">
                <a16:creationId xmlns:a16="http://schemas.microsoft.com/office/drawing/2014/main" id="{BB912CCF-7D46-64AE-572F-42EDD1F9F5FC}"/>
              </a:ext>
            </a:extLst>
          </p:cNvPr>
          <p:cNvGraphicFramePr>
            <a:graphicFrameLocks noGrp="1"/>
          </p:cNvGraphicFramePr>
          <p:nvPr/>
        </p:nvGraphicFramePr>
        <p:xfrm>
          <a:off x="1300642"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5</a:t>
                      </a:r>
                    </a:p>
                  </a:txBody>
                  <a:tcPr/>
                </a:tc>
                <a:tc>
                  <a:txBody>
                    <a:bodyPr/>
                    <a:lstStyle/>
                    <a:p>
                      <a:r>
                        <a:rPr lang="en-US" dirty="0"/>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9" name="Table 8">
            <a:extLst>
              <a:ext uri="{FF2B5EF4-FFF2-40B4-BE49-F238E27FC236}">
                <a16:creationId xmlns:a16="http://schemas.microsoft.com/office/drawing/2014/main" id="{3106BB2B-6931-AE43-4F8F-95152D85570F}"/>
              </a:ext>
            </a:extLst>
          </p:cNvPr>
          <p:cNvGraphicFramePr>
            <a:graphicFrameLocks noGrp="1"/>
          </p:cNvGraphicFramePr>
          <p:nvPr/>
        </p:nvGraphicFramePr>
        <p:xfrm>
          <a:off x="3313749"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6</a:t>
                      </a:r>
                    </a:p>
                  </a:txBody>
                  <a:tcPr/>
                </a:tc>
                <a:tc>
                  <a:txBody>
                    <a:bodyPr/>
                    <a:lstStyle/>
                    <a:p>
                      <a:r>
                        <a:rPr lang="en-US" dirty="0">
                          <a:solidFill>
                            <a:srgbClr val="FF0000"/>
                          </a:solidFill>
                        </a:rPr>
                        <a:t>Z</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0" name="Table 9">
            <a:extLst>
              <a:ext uri="{FF2B5EF4-FFF2-40B4-BE49-F238E27FC236}">
                <a16:creationId xmlns:a16="http://schemas.microsoft.com/office/drawing/2014/main" id="{E51831DE-62BF-13EA-3B71-9E748A0B4721}"/>
              </a:ext>
            </a:extLst>
          </p:cNvPr>
          <p:cNvGraphicFramePr>
            <a:graphicFrameLocks noGrp="1"/>
          </p:cNvGraphicFramePr>
          <p:nvPr/>
        </p:nvGraphicFramePr>
        <p:xfrm>
          <a:off x="5305835"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6</a:t>
                      </a:r>
                    </a:p>
                  </a:txBody>
                  <a:tcPr/>
                </a:tc>
                <a:tc>
                  <a:txBody>
                    <a:bodyPr/>
                    <a:lstStyle/>
                    <a:p>
                      <a:r>
                        <a:rPr lang="en-US" dirty="0"/>
                        <a:t>Z</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1" name="Table 10">
            <a:extLst>
              <a:ext uri="{FF2B5EF4-FFF2-40B4-BE49-F238E27FC236}">
                <a16:creationId xmlns:a16="http://schemas.microsoft.com/office/drawing/2014/main" id="{654FC0EB-EC00-4499-676E-9B4E153494B2}"/>
              </a:ext>
            </a:extLst>
          </p:cNvPr>
          <p:cNvGraphicFramePr>
            <a:graphicFrameLocks noGrp="1"/>
          </p:cNvGraphicFramePr>
          <p:nvPr/>
        </p:nvGraphicFramePr>
        <p:xfrm>
          <a:off x="7297921"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8</a:t>
                      </a:r>
                    </a:p>
                  </a:txBody>
                  <a:tcPr/>
                </a:tc>
                <a:tc>
                  <a:txBody>
                    <a:bodyPr/>
                    <a:lstStyle/>
                    <a:p>
                      <a:r>
                        <a:rPr lang="en-US" dirty="0">
                          <a:solidFill>
                            <a:srgbClr val="FF0000"/>
                          </a:solidFill>
                        </a:rPr>
                        <a:t>X</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3" name="Table 12">
            <a:extLst>
              <a:ext uri="{FF2B5EF4-FFF2-40B4-BE49-F238E27FC236}">
                <a16:creationId xmlns:a16="http://schemas.microsoft.com/office/drawing/2014/main" id="{79B97354-11B1-DF56-9896-43457EBE39F9}"/>
              </a:ext>
            </a:extLst>
          </p:cNvPr>
          <p:cNvGraphicFramePr>
            <a:graphicFrameLocks noGrp="1"/>
          </p:cNvGraphicFramePr>
          <p:nvPr/>
        </p:nvGraphicFramePr>
        <p:xfrm>
          <a:off x="3313749"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5</a:t>
                      </a:r>
                    </a:p>
                  </a:txBody>
                  <a:tcPr/>
                </a:tc>
                <a:tc>
                  <a:txBody>
                    <a:bodyPr/>
                    <a:lstStyle/>
                    <a:p>
                      <a:r>
                        <a:rPr lang="en-US" dirty="0"/>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4" name="Table 13">
            <a:extLst>
              <a:ext uri="{FF2B5EF4-FFF2-40B4-BE49-F238E27FC236}">
                <a16:creationId xmlns:a16="http://schemas.microsoft.com/office/drawing/2014/main" id="{9233D422-898A-AEC9-EA80-3BD405D68AC1}"/>
              </a:ext>
            </a:extLst>
          </p:cNvPr>
          <p:cNvGraphicFramePr>
            <a:graphicFrameLocks noGrp="1"/>
          </p:cNvGraphicFramePr>
          <p:nvPr/>
        </p:nvGraphicFramePr>
        <p:xfrm>
          <a:off x="5326856"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7</a:t>
                      </a:r>
                    </a:p>
                  </a:txBody>
                  <a:tcPr/>
                </a:tc>
                <a:tc>
                  <a:txBody>
                    <a:bodyPr/>
                    <a:lstStyle/>
                    <a:p>
                      <a:r>
                        <a:rPr lang="en-US" dirty="0">
                          <a:solidFill>
                            <a:srgbClr val="FF0000"/>
                          </a:solidFill>
                        </a:rPr>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5" name="Table 14">
            <a:extLst>
              <a:ext uri="{FF2B5EF4-FFF2-40B4-BE49-F238E27FC236}">
                <a16:creationId xmlns:a16="http://schemas.microsoft.com/office/drawing/2014/main" id="{64A3DAC9-E499-A815-A8BA-E30CB07604EF}"/>
              </a:ext>
            </a:extLst>
          </p:cNvPr>
          <p:cNvGraphicFramePr>
            <a:graphicFrameLocks noGrp="1"/>
          </p:cNvGraphicFramePr>
          <p:nvPr/>
        </p:nvGraphicFramePr>
        <p:xfrm>
          <a:off x="7297920" y="4772250"/>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chemeClr val="tx1"/>
                          </a:solidFill>
                        </a:rPr>
                        <a:t>X</a:t>
                      </a:r>
                    </a:p>
                  </a:txBody>
                  <a:tcPr/>
                </a:tc>
                <a:tc>
                  <a:txBody>
                    <a:bodyPr/>
                    <a:lstStyle/>
                    <a:p>
                      <a:r>
                        <a:rPr lang="en-US" dirty="0">
                          <a:solidFill>
                            <a:schemeClr val="tx1"/>
                          </a:solidFill>
                        </a:rPr>
                        <a:t>7</a:t>
                      </a:r>
                    </a:p>
                  </a:txBody>
                  <a:tcPr/>
                </a:tc>
                <a:tc>
                  <a:txBody>
                    <a:bodyPr/>
                    <a:lstStyle/>
                    <a:p>
                      <a:r>
                        <a:rPr lang="en-US" dirty="0">
                          <a:solidFill>
                            <a:schemeClr val="tx1"/>
                          </a:solidFill>
                        </a:rPr>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sp>
        <p:nvSpPr>
          <p:cNvPr id="16" name="Rectangle 15">
            <a:extLst>
              <a:ext uri="{FF2B5EF4-FFF2-40B4-BE49-F238E27FC236}">
                <a16:creationId xmlns:a16="http://schemas.microsoft.com/office/drawing/2014/main" id="{CA5D4659-7CE0-A626-3AEF-A0E3136ACC31}"/>
              </a:ext>
            </a:extLst>
          </p:cNvPr>
          <p:cNvSpPr/>
          <p:nvPr/>
        </p:nvSpPr>
        <p:spPr>
          <a:xfrm>
            <a:off x="1300642" y="3418114"/>
            <a:ext cx="1921530" cy="346165"/>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0F3507-274A-E44A-867A-DD673430092E}"/>
              </a:ext>
            </a:extLst>
          </p:cNvPr>
          <p:cNvSpPr/>
          <p:nvPr/>
        </p:nvSpPr>
        <p:spPr>
          <a:xfrm>
            <a:off x="1290131" y="5087982"/>
            <a:ext cx="1921530" cy="346165"/>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FA77EA7-71D2-D6BB-29F8-079392CAD221}"/>
              </a:ext>
            </a:extLst>
          </p:cNvPr>
          <p:cNvSpPr txBox="1"/>
          <p:nvPr/>
        </p:nvSpPr>
        <p:spPr>
          <a:xfrm>
            <a:off x="1942905" y="6266336"/>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T1</a:t>
            </a:r>
          </a:p>
        </p:txBody>
      </p:sp>
      <p:sp>
        <p:nvSpPr>
          <p:cNvPr id="19" name="TextBox 18">
            <a:extLst>
              <a:ext uri="{FF2B5EF4-FFF2-40B4-BE49-F238E27FC236}">
                <a16:creationId xmlns:a16="http://schemas.microsoft.com/office/drawing/2014/main" id="{5047B564-4CF8-F4CD-A41A-E4FA32C3D463}"/>
              </a:ext>
            </a:extLst>
          </p:cNvPr>
          <p:cNvSpPr txBox="1"/>
          <p:nvPr/>
        </p:nvSpPr>
        <p:spPr>
          <a:xfrm>
            <a:off x="2652991" y="6488668"/>
            <a:ext cx="13215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Cost change</a:t>
            </a:r>
          </a:p>
        </p:txBody>
      </p:sp>
      <p:cxnSp>
        <p:nvCxnSpPr>
          <p:cNvPr id="21" name="Straight Arrow Connector 20">
            <a:extLst>
              <a:ext uri="{FF2B5EF4-FFF2-40B4-BE49-F238E27FC236}">
                <a16:creationId xmlns:a16="http://schemas.microsoft.com/office/drawing/2014/main" id="{8F9E37B6-1643-BFBB-BEB0-CCB65B7622B7}"/>
              </a:ext>
            </a:extLst>
          </p:cNvPr>
          <p:cNvCxnSpPr/>
          <p:nvPr/>
        </p:nvCxnSpPr>
        <p:spPr>
          <a:xfrm flipV="1">
            <a:off x="3243944" y="6216521"/>
            <a:ext cx="0" cy="36933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327BD1-952A-52E6-5517-10947B725C22}"/>
              </a:ext>
            </a:extLst>
          </p:cNvPr>
          <p:cNvSpPr txBox="1"/>
          <p:nvPr/>
        </p:nvSpPr>
        <p:spPr>
          <a:xfrm>
            <a:off x="3974507"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T2</a:t>
            </a:r>
          </a:p>
        </p:txBody>
      </p:sp>
      <p:cxnSp>
        <p:nvCxnSpPr>
          <p:cNvPr id="23" name="Straight Arrow Connector 22">
            <a:extLst>
              <a:ext uri="{FF2B5EF4-FFF2-40B4-BE49-F238E27FC236}">
                <a16:creationId xmlns:a16="http://schemas.microsoft.com/office/drawing/2014/main" id="{2F85666D-C0A1-DFFA-28A0-FE6A59871C52}"/>
              </a:ext>
            </a:extLst>
          </p:cNvPr>
          <p:cNvCxnSpPr>
            <a:cxnSpLocks/>
          </p:cNvCxnSpPr>
          <p:nvPr/>
        </p:nvCxnSpPr>
        <p:spPr>
          <a:xfrm>
            <a:off x="4942116" y="3613666"/>
            <a:ext cx="468084" cy="160896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2485B66-3F09-BC70-C820-5DEF35C27F30}"/>
              </a:ext>
            </a:extLst>
          </p:cNvPr>
          <p:cNvSpPr txBox="1"/>
          <p:nvPr/>
        </p:nvSpPr>
        <p:spPr>
          <a:xfrm>
            <a:off x="6049141"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T3</a:t>
            </a:r>
          </a:p>
        </p:txBody>
      </p:sp>
      <p:sp>
        <p:nvSpPr>
          <p:cNvPr id="26" name="TextBox 25">
            <a:extLst>
              <a:ext uri="{FF2B5EF4-FFF2-40B4-BE49-F238E27FC236}">
                <a16:creationId xmlns:a16="http://schemas.microsoft.com/office/drawing/2014/main" id="{180B3FF3-BF91-D739-BDBE-739F75A7387C}"/>
              </a:ext>
            </a:extLst>
          </p:cNvPr>
          <p:cNvSpPr txBox="1"/>
          <p:nvPr/>
        </p:nvSpPr>
        <p:spPr>
          <a:xfrm>
            <a:off x="7960591"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T4</a:t>
            </a:r>
          </a:p>
        </p:txBody>
      </p:sp>
      <p:cxnSp>
        <p:nvCxnSpPr>
          <p:cNvPr id="27" name="Straight Arrow Connector 26">
            <a:extLst>
              <a:ext uri="{FF2B5EF4-FFF2-40B4-BE49-F238E27FC236}">
                <a16:creationId xmlns:a16="http://schemas.microsoft.com/office/drawing/2014/main" id="{8E2309FC-5CAC-5D04-E80F-28A9CB34FDF5}"/>
              </a:ext>
            </a:extLst>
          </p:cNvPr>
          <p:cNvCxnSpPr>
            <a:cxnSpLocks/>
          </p:cNvCxnSpPr>
          <p:nvPr/>
        </p:nvCxnSpPr>
        <p:spPr>
          <a:xfrm flipV="1">
            <a:off x="7038567" y="3613666"/>
            <a:ext cx="301396" cy="160896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9D1080F-DEA2-6A67-23B6-A1ECB959CABD}"/>
              </a:ext>
            </a:extLst>
          </p:cNvPr>
          <p:cNvSpPr txBox="1"/>
          <p:nvPr/>
        </p:nvSpPr>
        <p:spPr>
          <a:xfrm>
            <a:off x="0" y="650629"/>
            <a:ext cx="3780843"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Bellman-Ford algo.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considers two routes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saved advertisements.</a:t>
            </a:r>
          </a:p>
          <a:p>
            <a:pPr marL="400050" marR="0" lvl="0" indent="-400050" algn="l" defTabSz="457200" rtl="0" eaLnBrk="1" fontAlgn="auto" latinLnBrk="0" hangingPunct="1">
              <a:lnSpc>
                <a:spcPct val="100000"/>
              </a:lnSpc>
              <a:spcBef>
                <a:spcPts val="0"/>
              </a:spcBef>
              <a:spcAft>
                <a:spcPts val="0"/>
              </a:spcAft>
              <a:buClrTx/>
              <a:buSzTx/>
              <a:buFontTx/>
              <a:buAutoNum type="romanLcParenBoth"/>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&lt;X, 60, X&gt; -- direct link</a:t>
            </a:r>
          </a:p>
          <a:p>
            <a:pPr marL="400050" marR="0" lvl="0" indent="-400050" algn="l" defTabSz="457200" rtl="0" eaLnBrk="1" fontAlgn="auto" latinLnBrk="0" hangingPunct="1">
              <a:lnSpc>
                <a:spcPct val="100000"/>
              </a:lnSpc>
              <a:spcBef>
                <a:spcPts val="0"/>
              </a:spcBef>
              <a:spcAft>
                <a:spcPts val="0"/>
              </a:spcAft>
              <a:buClrTx/>
              <a:buSzTx/>
              <a:buFontTx/>
              <a:buAutoNum type="romanLcParenBoth"/>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&lt;X, 5, Z&gt; +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d</a:t>
            </a:r>
            <a:r>
              <a:rPr kumimoji="0" lang="en-US" sz="1800" b="0" i="0" u="none" strike="noStrike" kern="1200" cap="none" spc="0" normalizeH="0" baseline="-25000" noProof="0" dirty="0" err="1">
                <a:ln>
                  <a:noFill/>
                </a:ln>
                <a:solidFill>
                  <a:srgbClr val="FF0000"/>
                </a:solidFill>
                <a:effectLst/>
                <a:uLnTx/>
                <a:uFillTx/>
                <a:latin typeface="Calibri" panose="020F0502020204030204"/>
                <a:ea typeface="+mn-ea"/>
                <a:cs typeface="+mn-cs"/>
              </a:rPr>
              <a:t>Z</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(X) – Cost 6 link via Z</a:t>
            </a:r>
          </a:p>
        </p:txBody>
      </p:sp>
      <p:cxnSp>
        <p:nvCxnSpPr>
          <p:cNvPr id="31" name="Curved Connector 30">
            <a:extLst>
              <a:ext uri="{FF2B5EF4-FFF2-40B4-BE49-F238E27FC236}">
                <a16:creationId xmlns:a16="http://schemas.microsoft.com/office/drawing/2014/main" id="{83039F6E-ABFD-176C-2EBD-5581CDA3B691}"/>
              </a:ext>
            </a:extLst>
          </p:cNvPr>
          <p:cNvCxnSpPr>
            <a:cxnSpLocks/>
          </p:cNvCxnSpPr>
          <p:nvPr/>
        </p:nvCxnSpPr>
        <p:spPr>
          <a:xfrm rot="16200000" flipH="1">
            <a:off x="2335650" y="2240046"/>
            <a:ext cx="1124393" cy="831806"/>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1B7E54-71B8-AE8B-83D5-89805ACC86F6}"/>
              </a:ext>
            </a:extLst>
          </p:cNvPr>
          <p:cNvSpPr txBox="1"/>
          <p:nvPr/>
        </p:nvSpPr>
        <p:spPr>
          <a:xfrm>
            <a:off x="3384717" y="1375406"/>
            <a:ext cx="41870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cxnSp>
        <p:nvCxnSpPr>
          <p:cNvPr id="20" name="Straight Connector 19">
            <a:extLst>
              <a:ext uri="{FF2B5EF4-FFF2-40B4-BE49-F238E27FC236}">
                <a16:creationId xmlns:a16="http://schemas.microsoft.com/office/drawing/2014/main" id="{46A0AF88-85D0-6EB5-362C-B97C7E88949E}"/>
              </a:ext>
            </a:extLst>
          </p:cNvPr>
          <p:cNvCxnSpPr/>
          <p:nvPr/>
        </p:nvCxnSpPr>
        <p:spPr>
          <a:xfrm>
            <a:off x="0" y="1937658"/>
            <a:ext cx="38034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BF2189-AF72-92DF-02E1-87EA47CE42FC}"/>
              </a:ext>
            </a:extLst>
          </p:cNvPr>
          <p:cNvSpPr txBox="1"/>
          <p:nvPr/>
        </p:nvSpPr>
        <p:spPr>
          <a:xfrm>
            <a:off x="5522" y="2090044"/>
            <a:ext cx="24470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Case: Split horizon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9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E7344934-801A-DF40-ADC3-51E290BD7B9F}"/>
              </a:ext>
            </a:extLst>
          </p:cNvPr>
          <p:cNvSpPr>
            <a:spLocks noGrp="1" noChangeArrowheads="1"/>
          </p:cNvSpPr>
          <p:nvPr>
            <p:ph type="body" idx="1"/>
          </p:nvPr>
        </p:nvSpPr>
        <p:spPr/>
        <p:txBody>
          <a:bodyPr/>
          <a:lstStyle/>
          <a:p>
            <a:r>
              <a:rPr lang="en-US" altLang="en-US" dirty="0"/>
              <a:t>In a stronger version of split horizon, called</a:t>
            </a:r>
            <a:r>
              <a:rPr lang="en-US" altLang="en-US" dirty="0">
                <a:solidFill>
                  <a:srgbClr val="FF0000"/>
                </a:solidFill>
              </a:rPr>
              <a:t> </a:t>
            </a:r>
            <a:r>
              <a:rPr lang="en-US" altLang="en-US" i="1" dirty="0">
                <a:solidFill>
                  <a:srgbClr val="FF0000"/>
                </a:solidFill>
              </a:rPr>
              <a:t>split horizon with poison reverse</a:t>
            </a:r>
          </a:p>
          <a:p>
            <a:pPr lvl="1"/>
            <a:r>
              <a:rPr lang="en-US" altLang="en-US" sz="2800" dirty="0"/>
              <a:t>B actually sends that back route to A, but it puts negative information in the route to ensure that A will not eventually use B to get to E</a:t>
            </a:r>
          </a:p>
          <a:p>
            <a:pPr lvl="1"/>
            <a:r>
              <a:rPr lang="en-US" altLang="en-US" sz="2800" dirty="0"/>
              <a:t>For example, B sends the route (E, ∞) to A</a:t>
            </a:r>
            <a:endParaRPr lang="en-US" altLang="en-US" sz="2800" dirty="0">
              <a:cs typeface="Times New Roman" panose="02020603050405020304" pitchFamily="18" charset="0"/>
            </a:endParaRPr>
          </a:p>
          <a:p>
            <a:pPr lvl="1">
              <a:buSzPct val="100000"/>
              <a:buFontTx/>
              <a:buChar char="•"/>
            </a:pPr>
            <a:endParaRPr lang="en-US" altLang="en-US"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
        <p:nvSpPr>
          <p:cNvPr id="4" name="Rectangle 2">
            <a:extLst>
              <a:ext uri="{FF2B5EF4-FFF2-40B4-BE49-F238E27FC236}">
                <a16:creationId xmlns:a16="http://schemas.microsoft.com/office/drawing/2014/main" id="{BF61ED0E-0B13-5314-3ECC-83F6F127DFE5}"/>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Count-to-infinity Problem: Solutions-3</a:t>
            </a:r>
            <a:endParaRPr lang="en-AU" altLang="en-US" sz="3600" dirty="0"/>
          </a:p>
        </p:txBody>
      </p:sp>
    </p:spTree>
    <p:extLst>
      <p:ext uri="{BB962C8B-B14F-4D97-AF65-F5344CB8AC3E}">
        <p14:creationId xmlns:p14="http://schemas.microsoft.com/office/powerpoint/2010/main" val="231369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B4E4E-5D80-C244-AB4A-B7D2D0D7A599}"/>
              </a:ext>
            </a:extLst>
          </p:cNvPr>
          <p:cNvPicPr>
            <a:picLocks noChangeAspect="1"/>
          </p:cNvPicPr>
          <p:nvPr/>
        </p:nvPicPr>
        <p:blipFill rotWithShape="1">
          <a:blip r:embed="rId2"/>
          <a:srcRect b="63057"/>
          <a:stretch/>
        </p:blipFill>
        <p:spPr>
          <a:xfrm>
            <a:off x="1183409" y="864919"/>
            <a:ext cx="6777182" cy="2008909"/>
          </a:xfrm>
          <a:prstGeom prst="rect">
            <a:avLst/>
          </a:prstGeom>
        </p:spPr>
      </p:pic>
      <p:sp>
        <p:nvSpPr>
          <p:cNvPr id="3" name="Rectangle 2">
            <a:extLst>
              <a:ext uri="{FF2B5EF4-FFF2-40B4-BE49-F238E27FC236}">
                <a16:creationId xmlns:a16="http://schemas.microsoft.com/office/drawing/2014/main" id="{D84B519A-3C8A-1546-BA90-C21B0A09DEB7}"/>
              </a:ext>
            </a:extLst>
          </p:cNvPr>
          <p:cNvSpPr txBox="1">
            <a:spLocks noChangeArrowheads="1"/>
          </p:cNvSpPr>
          <p:nvPr/>
        </p:nvSpPr>
        <p:spPr>
          <a:xfrm>
            <a:off x="533400" y="152400"/>
            <a:ext cx="7772400" cy="10080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Distance vector: link cost </a:t>
            </a:r>
            <a:r>
              <a:rPr kumimoji="0" lang="en-US" sz="40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rPr>
              <a:t>“increases”</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C7BD24C8-B907-4E43-95C3-8CAF6BC4DF59}"/>
              </a:ext>
            </a:extLst>
          </p:cNvPr>
          <p:cNvSpPr txBox="1"/>
          <p:nvPr/>
        </p:nvSpPr>
        <p:spPr>
          <a:xfrm>
            <a:off x="-44293" y="3591294"/>
            <a:ext cx="1365956"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node Y</a:t>
            </a:r>
          </a:p>
        </p:txBody>
      </p:sp>
      <p:sp>
        <p:nvSpPr>
          <p:cNvPr id="12" name="TextBox 11">
            <a:extLst>
              <a:ext uri="{FF2B5EF4-FFF2-40B4-BE49-F238E27FC236}">
                <a16:creationId xmlns:a16="http://schemas.microsoft.com/office/drawing/2014/main" id="{900B7C2D-E1D7-904C-AF1A-F1D4AD26486B}"/>
              </a:ext>
            </a:extLst>
          </p:cNvPr>
          <p:cNvSpPr txBox="1"/>
          <p:nvPr/>
        </p:nvSpPr>
        <p:spPr>
          <a:xfrm>
            <a:off x="-44293" y="5222632"/>
            <a:ext cx="1365956" cy="523220"/>
          </a:xfrm>
          <a:prstGeom prst="rect">
            <a:avLst/>
          </a:prstGeom>
          <a:solidFill>
            <a:srgbClr val="C0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node Z</a:t>
            </a:r>
          </a:p>
        </p:txBody>
      </p:sp>
      <p:graphicFrame>
        <p:nvGraphicFramePr>
          <p:cNvPr id="6" name="Table 5">
            <a:extLst>
              <a:ext uri="{FF2B5EF4-FFF2-40B4-BE49-F238E27FC236}">
                <a16:creationId xmlns:a16="http://schemas.microsoft.com/office/drawing/2014/main" id="{37906474-21F3-4F98-9F82-75012DAEB082}"/>
              </a:ext>
            </a:extLst>
          </p:cNvPr>
          <p:cNvGraphicFramePr>
            <a:graphicFrameLocks noGrp="1"/>
          </p:cNvGraphicFramePr>
          <p:nvPr/>
        </p:nvGraphicFramePr>
        <p:xfrm>
          <a:off x="1321663"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4</a:t>
                      </a:r>
                    </a:p>
                  </a:txBody>
                  <a:tcPr/>
                </a:tc>
                <a:tc>
                  <a:txBody>
                    <a:bodyPr/>
                    <a:lstStyle/>
                    <a:p>
                      <a:r>
                        <a:rPr lang="en-US" dirty="0"/>
                        <a:t>X</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8" name="Table 7">
            <a:extLst>
              <a:ext uri="{FF2B5EF4-FFF2-40B4-BE49-F238E27FC236}">
                <a16:creationId xmlns:a16="http://schemas.microsoft.com/office/drawing/2014/main" id="{BB912CCF-7D46-64AE-572F-42EDD1F9F5FC}"/>
              </a:ext>
            </a:extLst>
          </p:cNvPr>
          <p:cNvGraphicFramePr>
            <a:graphicFrameLocks noGrp="1"/>
          </p:cNvGraphicFramePr>
          <p:nvPr/>
        </p:nvGraphicFramePr>
        <p:xfrm>
          <a:off x="1300642"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5</a:t>
                      </a:r>
                    </a:p>
                  </a:txBody>
                  <a:tcPr/>
                </a:tc>
                <a:tc>
                  <a:txBody>
                    <a:bodyPr/>
                    <a:lstStyle/>
                    <a:p>
                      <a:r>
                        <a:rPr lang="en-US" dirty="0"/>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9" name="Table 8">
            <a:extLst>
              <a:ext uri="{FF2B5EF4-FFF2-40B4-BE49-F238E27FC236}">
                <a16:creationId xmlns:a16="http://schemas.microsoft.com/office/drawing/2014/main" id="{3106BB2B-6931-AE43-4F8F-95152D85570F}"/>
              </a:ext>
            </a:extLst>
          </p:cNvPr>
          <p:cNvGraphicFramePr>
            <a:graphicFrameLocks noGrp="1"/>
          </p:cNvGraphicFramePr>
          <p:nvPr/>
        </p:nvGraphicFramePr>
        <p:xfrm>
          <a:off x="3313749"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6</a:t>
                      </a:r>
                    </a:p>
                  </a:txBody>
                  <a:tcPr/>
                </a:tc>
                <a:tc>
                  <a:txBody>
                    <a:bodyPr/>
                    <a:lstStyle/>
                    <a:p>
                      <a:r>
                        <a:rPr lang="en-US" dirty="0">
                          <a:solidFill>
                            <a:srgbClr val="FF0000"/>
                          </a:solidFill>
                        </a:rPr>
                        <a:t>Z</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0" name="Table 9">
            <a:extLst>
              <a:ext uri="{FF2B5EF4-FFF2-40B4-BE49-F238E27FC236}">
                <a16:creationId xmlns:a16="http://schemas.microsoft.com/office/drawing/2014/main" id="{E51831DE-62BF-13EA-3B71-9E748A0B4721}"/>
              </a:ext>
            </a:extLst>
          </p:cNvPr>
          <p:cNvGraphicFramePr>
            <a:graphicFrameLocks noGrp="1"/>
          </p:cNvGraphicFramePr>
          <p:nvPr/>
        </p:nvGraphicFramePr>
        <p:xfrm>
          <a:off x="5305835"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6</a:t>
                      </a:r>
                    </a:p>
                  </a:txBody>
                  <a:tcPr/>
                </a:tc>
                <a:tc>
                  <a:txBody>
                    <a:bodyPr/>
                    <a:lstStyle/>
                    <a:p>
                      <a:r>
                        <a:rPr lang="en-US" dirty="0"/>
                        <a:t>Z</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1" name="Table 10">
            <a:extLst>
              <a:ext uri="{FF2B5EF4-FFF2-40B4-BE49-F238E27FC236}">
                <a16:creationId xmlns:a16="http://schemas.microsoft.com/office/drawing/2014/main" id="{654FC0EB-EC00-4499-676E-9B4E153494B2}"/>
              </a:ext>
            </a:extLst>
          </p:cNvPr>
          <p:cNvGraphicFramePr>
            <a:graphicFrameLocks noGrp="1"/>
          </p:cNvGraphicFramePr>
          <p:nvPr/>
        </p:nvGraphicFramePr>
        <p:xfrm>
          <a:off x="7297921" y="3058885"/>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8</a:t>
                      </a:r>
                    </a:p>
                  </a:txBody>
                  <a:tcPr/>
                </a:tc>
                <a:tc>
                  <a:txBody>
                    <a:bodyPr/>
                    <a:lstStyle/>
                    <a:p>
                      <a:r>
                        <a:rPr lang="en-US" dirty="0">
                          <a:solidFill>
                            <a:srgbClr val="FF0000"/>
                          </a:solidFill>
                        </a:rPr>
                        <a:t>X</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0</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1</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3" name="Table 12">
            <a:extLst>
              <a:ext uri="{FF2B5EF4-FFF2-40B4-BE49-F238E27FC236}">
                <a16:creationId xmlns:a16="http://schemas.microsoft.com/office/drawing/2014/main" id="{79B97354-11B1-DF56-9896-43457EBE39F9}"/>
              </a:ext>
            </a:extLst>
          </p:cNvPr>
          <p:cNvGraphicFramePr>
            <a:graphicFrameLocks noGrp="1"/>
          </p:cNvGraphicFramePr>
          <p:nvPr/>
        </p:nvGraphicFramePr>
        <p:xfrm>
          <a:off x="3313749"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t>X</a:t>
                      </a:r>
                    </a:p>
                  </a:txBody>
                  <a:tcPr/>
                </a:tc>
                <a:tc>
                  <a:txBody>
                    <a:bodyPr/>
                    <a:lstStyle/>
                    <a:p>
                      <a:r>
                        <a:rPr lang="en-US" dirty="0"/>
                        <a:t>5</a:t>
                      </a:r>
                    </a:p>
                  </a:txBody>
                  <a:tcPr/>
                </a:tc>
                <a:tc>
                  <a:txBody>
                    <a:bodyPr/>
                    <a:lstStyle/>
                    <a:p>
                      <a:r>
                        <a:rPr lang="en-US" dirty="0"/>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4" name="Table 13">
            <a:extLst>
              <a:ext uri="{FF2B5EF4-FFF2-40B4-BE49-F238E27FC236}">
                <a16:creationId xmlns:a16="http://schemas.microsoft.com/office/drawing/2014/main" id="{9233D422-898A-AEC9-EA80-3BD405D68AC1}"/>
              </a:ext>
            </a:extLst>
          </p:cNvPr>
          <p:cNvGraphicFramePr>
            <a:graphicFrameLocks noGrp="1"/>
          </p:cNvGraphicFramePr>
          <p:nvPr/>
        </p:nvGraphicFramePr>
        <p:xfrm>
          <a:off x="5326856" y="4764247"/>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rgbClr val="FF0000"/>
                          </a:solidFill>
                        </a:rPr>
                        <a:t>X</a:t>
                      </a:r>
                    </a:p>
                  </a:txBody>
                  <a:tcPr/>
                </a:tc>
                <a:tc>
                  <a:txBody>
                    <a:bodyPr/>
                    <a:lstStyle/>
                    <a:p>
                      <a:r>
                        <a:rPr lang="en-US" dirty="0">
                          <a:solidFill>
                            <a:srgbClr val="FF0000"/>
                          </a:solidFill>
                        </a:rPr>
                        <a:t>7</a:t>
                      </a:r>
                    </a:p>
                  </a:txBody>
                  <a:tcPr/>
                </a:tc>
                <a:tc>
                  <a:txBody>
                    <a:bodyPr/>
                    <a:lstStyle/>
                    <a:p>
                      <a:r>
                        <a:rPr lang="en-US" dirty="0">
                          <a:solidFill>
                            <a:srgbClr val="FF0000"/>
                          </a:solidFill>
                        </a:rPr>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graphicFrame>
        <p:nvGraphicFramePr>
          <p:cNvPr id="15" name="Table 14">
            <a:extLst>
              <a:ext uri="{FF2B5EF4-FFF2-40B4-BE49-F238E27FC236}">
                <a16:creationId xmlns:a16="http://schemas.microsoft.com/office/drawing/2014/main" id="{64A3DAC9-E499-A815-A8BA-E30CB07604EF}"/>
              </a:ext>
            </a:extLst>
          </p:cNvPr>
          <p:cNvGraphicFramePr>
            <a:graphicFrameLocks noGrp="1"/>
          </p:cNvGraphicFramePr>
          <p:nvPr/>
        </p:nvGraphicFramePr>
        <p:xfrm>
          <a:off x="7297920" y="4772250"/>
          <a:ext cx="1900509" cy="1432560"/>
        </p:xfrm>
        <a:graphic>
          <a:graphicData uri="http://schemas.openxmlformats.org/drawingml/2006/table">
            <a:tbl>
              <a:tblPr firstRow="1" bandRow="1">
                <a:tableStyleId>{5C22544A-7EE6-4342-B048-85BDC9FD1C3A}</a:tableStyleId>
              </a:tblPr>
              <a:tblGrid>
                <a:gridCol w="567120">
                  <a:extLst>
                    <a:ext uri="{9D8B030D-6E8A-4147-A177-3AD203B41FA5}">
                      <a16:colId xmlns:a16="http://schemas.microsoft.com/office/drawing/2014/main" val="3425046428"/>
                    </a:ext>
                  </a:extLst>
                </a:gridCol>
                <a:gridCol w="611460">
                  <a:extLst>
                    <a:ext uri="{9D8B030D-6E8A-4147-A177-3AD203B41FA5}">
                      <a16:colId xmlns:a16="http://schemas.microsoft.com/office/drawing/2014/main" val="316159510"/>
                    </a:ext>
                  </a:extLst>
                </a:gridCol>
                <a:gridCol w="721929">
                  <a:extLst>
                    <a:ext uri="{9D8B030D-6E8A-4147-A177-3AD203B41FA5}">
                      <a16:colId xmlns:a16="http://schemas.microsoft.com/office/drawing/2014/main" val="3653721761"/>
                    </a:ext>
                  </a:extLst>
                </a:gridCol>
              </a:tblGrid>
              <a:tr h="291946">
                <a:tc>
                  <a:txBody>
                    <a:bodyPr/>
                    <a:lstStyle/>
                    <a:p>
                      <a:r>
                        <a:rPr lang="en-US" sz="1600" dirty="0" err="1"/>
                        <a:t>Dest</a:t>
                      </a:r>
                      <a:endParaRPr lang="en-US" sz="1600" dirty="0"/>
                    </a:p>
                  </a:txBody>
                  <a:tcPr/>
                </a:tc>
                <a:tc>
                  <a:txBody>
                    <a:bodyPr/>
                    <a:lstStyle/>
                    <a:p>
                      <a:r>
                        <a:rPr lang="en-US" sz="1600" dirty="0"/>
                        <a:t>Cost</a:t>
                      </a:r>
                    </a:p>
                  </a:txBody>
                  <a:tcPr/>
                </a:tc>
                <a:tc>
                  <a:txBody>
                    <a:bodyPr/>
                    <a:lstStyle/>
                    <a:p>
                      <a:r>
                        <a:rPr lang="en-US" sz="1600" dirty="0"/>
                        <a:t>Hop</a:t>
                      </a:r>
                    </a:p>
                  </a:txBody>
                  <a:tcPr/>
                </a:tc>
                <a:extLst>
                  <a:ext uri="{0D108BD9-81ED-4DB2-BD59-A6C34878D82A}">
                    <a16:rowId xmlns:a16="http://schemas.microsoft.com/office/drawing/2014/main" val="3802189636"/>
                  </a:ext>
                </a:extLst>
              </a:tr>
              <a:tr h="0">
                <a:tc>
                  <a:txBody>
                    <a:bodyPr/>
                    <a:lstStyle/>
                    <a:p>
                      <a:r>
                        <a:rPr lang="en-US" dirty="0">
                          <a:solidFill>
                            <a:schemeClr val="tx1"/>
                          </a:solidFill>
                        </a:rPr>
                        <a:t>X</a:t>
                      </a:r>
                    </a:p>
                  </a:txBody>
                  <a:tcPr/>
                </a:tc>
                <a:tc>
                  <a:txBody>
                    <a:bodyPr/>
                    <a:lstStyle/>
                    <a:p>
                      <a:r>
                        <a:rPr lang="en-US" dirty="0">
                          <a:solidFill>
                            <a:schemeClr val="tx1"/>
                          </a:solidFill>
                        </a:rPr>
                        <a:t>7</a:t>
                      </a:r>
                    </a:p>
                  </a:txBody>
                  <a:tcPr/>
                </a:tc>
                <a:tc>
                  <a:txBody>
                    <a:bodyPr/>
                    <a:lstStyle/>
                    <a:p>
                      <a:r>
                        <a:rPr lang="en-US" dirty="0">
                          <a:solidFill>
                            <a:schemeClr val="tx1"/>
                          </a:solidFill>
                        </a:rPr>
                        <a:t>Y</a:t>
                      </a:r>
                    </a:p>
                  </a:txBody>
                  <a:tcPr/>
                </a:tc>
                <a:extLst>
                  <a:ext uri="{0D108BD9-81ED-4DB2-BD59-A6C34878D82A}">
                    <a16:rowId xmlns:a16="http://schemas.microsoft.com/office/drawing/2014/main" val="4091326194"/>
                  </a:ext>
                </a:extLst>
              </a:tr>
              <a:tr h="291946">
                <a:tc>
                  <a:txBody>
                    <a:bodyPr/>
                    <a:lstStyle/>
                    <a:p>
                      <a:r>
                        <a:rPr lang="en-US" dirty="0">
                          <a:solidFill>
                            <a:schemeClr val="tx1"/>
                          </a:solidFill>
                        </a:rPr>
                        <a:t>Y</a:t>
                      </a:r>
                    </a:p>
                  </a:txBody>
                  <a:tcPr/>
                </a:tc>
                <a:tc>
                  <a:txBody>
                    <a:bodyPr/>
                    <a:lstStyle/>
                    <a:p>
                      <a:r>
                        <a:rPr lang="en-US" dirty="0">
                          <a:solidFill>
                            <a:schemeClr val="tx1"/>
                          </a:solidFill>
                        </a:rPr>
                        <a:t>1</a:t>
                      </a:r>
                    </a:p>
                  </a:txBody>
                  <a:tcPr/>
                </a:tc>
                <a:tc>
                  <a:txBody>
                    <a:bodyPr/>
                    <a:lstStyle/>
                    <a:p>
                      <a:r>
                        <a:rPr lang="en-US" dirty="0">
                          <a:solidFill>
                            <a:schemeClr val="tx1"/>
                          </a:solidFill>
                        </a:rPr>
                        <a:t>Y</a:t>
                      </a:r>
                    </a:p>
                  </a:txBody>
                  <a:tcPr/>
                </a:tc>
                <a:extLst>
                  <a:ext uri="{0D108BD9-81ED-4DB2-BD59-A6C34878D82A}">
                    <a16:rowId xmlns:a16="http://schemas.microsoft.com/office/drawing/2014/main" val="137295334"/>
                  </a:ext>
                </a:extLst>
              </a:tr>
              <a:tr h="291946">
                <a:tc>
                  <a:txBody>
                    <a:bodyPr/>
                    <a:lstStyle/>
                    <a:p>
                      <a:r>
                        <a:rPr lang="en-US" dirty="0">
                          <a:solidFill>
                            <a:schemeClr val="tx1"/>
                          </a:solidFill>
                        </a:rPr>
                        <a:t>Z</a:t>
                      </a:r>
                    </a:p>
                  </a:txBody>
                  <a:tcPr/>
                </a:tc>
                <a:tc>
                  <a:txBody>
                    <a:bodyPr/>
                    <a:lstStyle/>
                    <a:p>
                      <a:r>
                        <a:rPr lang="en-US" dirty="0">
                          <a:solidFill>
                            <a:schemeClr val="tx1"/>
                          </a:solidFill>
                        </a:rPr>
                        <a:t>0</a:t>
                      </a:r>
                    </a:p>
                  </a:txBody>
                  <a:tcPr/>
                </a:tc>
                <a:tc>
                  <a:txBody>
                    <a:bodyPr/>
                    <a:lstStyle/>
                    <a:p>
                      <a:r>
                        <a:rPr lang="en-US" dirty="0">
                          <a:solidFill>
                            <a:schemeClr val="tx1"/>
                          </a:solidFill>
                        </a:rPr>
                        <a:t>Z</a:t>
                      </a:r>
                    </a:p>
                  </a:txBody>
                  <a:tcPr/>
                </a:tc>
                <a:extLst>
                  <a:ext uri="{0D108BD9-81ED-4DB2-BD59-A6C34878D82A}">
                    <a16:rowId xmlns:a16="http://schemas.microsoft.com/office/drawing/2014/main" val="1535458386"/>
                  </a:ext>
                </a:extLst>
              </a:tr>
            </a:tbl>
          </a:graphicData>
        </a:graphic>
      </p:graphicFrame>
      <p:sp>
        <p:nvSpPr>
          <p:cNvPr id="16" name="Rectangle 15">
            <a:extLst>
              <a:ext uri="{FF2B5EF4-FFF2-40B4-BE49-F238E27FC236}">
                <a16:creationId xmlns:a16="http://schemas.microsoft.com/office/drawing/2014/main" id="{CA5D4659-7CE0-A626-3AEF-A0E3136ACC31}"/>
              </a:ext>
            </a:extLst>
          </p:cNvPr>
          <p:cNvSpPr/>
          <p:nvPr/>
        </p:nvSpPr>
        <p:spPr>
          <a:xfrm>
            <a:off x="1300642" y="3418114"/>
            <a:ext cx="1921530" cy="346165"/>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0F3507-274A-E44A-867A-DD673430092E}"/>
              </a:ext>
            </a:extLst>
          </p:cNvPr>
          <p:cNvSpPr/>
          <p:nvPr/>
        </p:nvSpPr>
        <p:spPr>
          <a:xfrm>
            <a:off x="1290131" y="5087982"/>
            <a:ext cx="1921530" cy="346165"/>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FA77EA7-71D2-D6BB-29F8-079392CAD221}"/>
              </a:ext>
            </a:extLst>
          </p:cNvPr>
          <p:cNvSpPr txBox="1"/>
          <p:nvPr/>
        </p:nvSpPr>
        <p:spPr>
          <a:xfrm>
            <a:off x="1942905" y="6266336"/>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T1</a:t>
            </a:r>
          </a:p>
        </p:txBody>
      </p:sp>
      <p:sp>
        <p:nvSpPr>
          <p:cNvPr id="19" name="TextBox 18">
            <a:extLst>
              <a:ext uri="{FF2B5EF4-FFF2-40B4-BE49-F238E27FC236}">
                <a16:creationId xmlns:a16="http://schemas.microsoft.com/office/drawing/2014/main" id="{5047B564-4CF8-F4CD-A41A-E4FA32C3D463}"/>
              </a:ext>
            </a:extLst>
          </p:cNvPr>
          <p:cNvSpPr txBox="1"/>
          <p:nvPr/>
        </p:nvSpPr>
        <p:spPr>
          <a:xfrm>
            <a:off x="2652991" y="6488668"/>
            <a:ext cx="13215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Cost change</a:t>
            </a:r>
          </a:p>
        </p:txBody>
      </p:sp>
      <p:cxnSp>
        <p:nvCxnSpPr>
          <p:cNvPr id="21" name="Straight Arrow Connector 20">
            <a:extLst>
              <a:ext uri="{FF2B5EF4-FFF2-40B4-BE49-F238E27FC236}">
                <a16:creationId xmlns:a16="http://schemas.microsoft.com/office/drawing/2014/main" id="{8F9E37B6-1643-BFBB-BEB0-CCB65B7622B7}"/>
              </a:ext>
            </a:extLst>
          </p:cNvPr>
          <p:cNvCxnSpPr/>
          <p:nvPr/>
        </p:nvCxnSpPr>
        <p:spPr>
          <a:xfrm flipV="1">
            <a:off x="3243944" y="6216521"/>
            <a:ext cx="0" cy="36933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327BD1-952A-52E6-5517-10947B725C22}"/>
              </a:ext>
            </a:extLst>
          </p:cNvPr>
          <p:cNvSpPr txBox="1"/>
          <p:nvPr/>
        </p:nvSpPr>
        <p:spPr>
          <a:xfrm>
            <a:off x="3974507"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T2</a:t>
            </a:r>
          </a:p>
        </p:txBody>
      </p:sp>
      <p:cxnSp>
        <p:nvCxnSpPr>
          <p:cNvPr id="23" name="Straight Arrow Connector 22">
            <a:extLst>
              <a:ext uri="{FF2B5EF4-FFF2-40B4-BE49-F238E27FC236}">
                <a16:creationId xmlns:a16="http://schemas.microsoft.com/office/drawing/2014/main" id="{2F85666D-C0A1-DFFA-28A0-FE6A59871C52}"/>
              </a:ext>
            </a:extLst>
          </p:cNvPr>
          <p:cNvCxnSpPr>
            <a:cxnSpLocks/>
          </p:cNvCxnSpPr>
          <p:nvPr/>
        </p:nvCxnSpPr>
        <p:spPr>
          <a:xfrm>
            <a:off x="4942116" y="3613666"/>
            <a:ext cx="468084" cy="160896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2485B66-3F09-BC70-C820-5DEF35C27F30}"/>
              </a:ext>
            </a:extLst>
          </p:cNvPr>
          <p:cNvSpPr txBox="1"/>
          <p:nvPr/>
        </p:nvSpPr>
        <p:spPr>
          <a:xfrm>
            <a:off x="6049141"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T3</a:t>
            </a:r>
          </a:p>
        </p:txBody>
      </p:sp>
      <p:sp>
        <p:nvSpPr>
          <p:cNvPr id="26" name="TextBox 25">
            <a:extLst>
              <a:ext uri="{FF2B5EF4-FFF2-40B4-BE49-F238E27FC236}">
                <a16:creationId xmlns:a16="http://schemas.microsoft.com/office/drawing/2014/main" id="{180B3FF3-BF91-D739-BDBE-739F75A7387C}"/>
              </a:ext>
            </a:extLst>
          </p:cNvPr>
          <p:cNvSpPr txBox="1"/>
          <p:nvPr/>
        </p:nvSpPr>
        <p:spPr>
          <a:xfrm>
            <a:off x="7960591" y="6260451"/>
            <a:ext cx="4138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T4</a:t>
            </a:r>
          </a:p>
        </p:txBody>
      </p:sp>
      <p:cxnSp>
        <p:nvCxnSpPr>
          <p:cNvPr id="27" name="Straight Arrow Connector 26">
            <a:extLst>
              <a:ext uri="{FF2B5EF4-FFF2-40B4-BE49-F238E27FC236}">
                <a16:creationId xmlns:a16="http://schemas.microsoft.com/office/drawing/2014/main" id="{8E2309FC-5CAC-5D04-E80F-28A9CB34FDF5}"/>
              </a:ext>
            </a:extLst>
          </p:cNvPr>
          <p:cNvCxnSpPr>
            <a:cxnSpLocks/>
          </p:cNvCxnSpPr>
          <p:nvPr/>
        </p:nvCxnSpPr>
        <p:spPr>
          <a:xfrm flipV="1">
            <a:off x="7038567" y="3613666"/>
            <a:ext cx="301396" cy="160896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9D1080F-DEA2-6A67-23B6-A1ECB959CABD}"/>
              </a:ext>
            </a:extLst>
          </p:cNvPr>
          <p:cNvSpPr txBox="1"/>
          <p:nvPr/>
        </p:nvSpPr>
        <p:spPr>
          <a:xfrm>
            <a:off x="0" y="650629"/>
            <a:ext cx="3894656"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Bellman-Ford algo.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considers two routes from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saved advertisements.</a:t>
            </a:r>
          </a:p>
          <a:p>
            <a:pPr marL="400050" marR="0" lvl="0" indent="-400050" algn="l" defTabSz="457200" rtl="0" eaLnBrk="1" fontAlgn="auto" latinLnBrk="0" hangingPunct="1">
              <a:lnSpc>
                <a:spcPct val="100000"/>
              </a:lnSpc>
              <a:spcBef>
                <a:spcPts val="0"/>
              </a:spcBef>
              <a:spcAft>
                <a:spcPts val="0"/>
              </a:spcAft>
              <a:buClrTx/>
              <a:buSzTx/>
              <a:buFontTx/>
              <a:buAutoNum type="romanLcParenBoth"/>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&lt;X, 60, X&gt; -- direct link</a:t>
            </a:r>
          </a:p>
          <a:p>
            <a:pPr marL="400050" marR="0" lvl="0" indent="-400050" algn="l" defTabSz="457200" rtl="0" eaLnBrk="1" fontAlgn="auto" latinLnBrk="0" hangingPunct="1">
              <a:lnSpc>
                <a:spcPct val="100000"/>
              </a:lnSpc>
              <a:spcBef>
                <a:spcPts val="0"/>
              </a:spcBef>
              <a:spcAft>
                <a:spcPts val="0"/>
              </a:spcAft>
              <a:buClrTx/>
              <a:buSzTx/>
              <a:buFontTx/>
              <a:buAutoNum type="romanLcParenBoth"/>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&lt;X, ♾, Z&gt; +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d</a:t>
            </a:r>
            <a:r>
              <a:rPr kumimoji="0" lang="en-US" sz="1800" b="0" i="0" u="none" strike="noStrike" kern="1200" cap="none" spc="0" normalizeH="0" baseline="-25000" noProof="0" dirty="0" err="1">
                <a:ln>
                  <a:noFill/>
                </a:ln>
                <a:solidFill>
                  <a:srgbClr val="FF0000"/>
                </a:solidFill>
                <a:effectLst/>
                <a:uLnTx/>
                <a:uFillTx/>
                <a:latin typeface="Calibri" panose="020F0502020204030204"/>
                <a:ea typeface="+mn-ea"/>
                <a:cs typeface="+mn-cs"/>
              </a:rPr>
              <a:t>Z</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(X) – Cost 6 link via Z</a:t>
            </a:r>
          </a:p>
        </p:txBody>
      </p:sp>
      <p:cxnSp>
        <p:nvCxnSpPr>
          <p:cNvPr id="31" name="Curved Connector 30">
            <a:extLst>
              <a:ext uri="{FF2B5EF4-FFF2-40B4-BE49-F238E27FC236}">
                <a16:creationId xmlns:a16="http://schemas.microsoft.com/office/drawing/2014/main" id="{83039F6E-ABFD-176C-2EBD-5581CDA3B691}"/>
              </a:ext>
            </a:extLst>
          </p:cNvPr>
          <p:cNvCxnSpPr>
            <a:cxnSpLocks/>
          </p:cNvCxnSpPr>
          <p:nvPr/>
        </p:nvCxnSpPr>
        <p:spPr>
          <a:xfrm rot="16200000" flipH="1">
            <a:off x="2335650" y="2240046"/>
            <a:ext cx="1124393" cy="831806"/>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1B7E54-71B8-AE8B-83D5-89805ACC86F6}"/>
              </a:ext>
            </a:extLst>
          </p:cNvPr>
          <p:cNvSpPr txBox="1"/>
          <p:nvPr/>
        </p:nvSpPr>
        <p:spPr>
          <a:xfrm>
            <a:off x="3384717" y="1375406"/>
            <a:ext cx="41870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4" name="TextBox 23">
            <a:extLst>
              <a:ext uri="{FF2B5EF4-FFF2-40B4-BE49-F238E27FC236}">
                <a16:creationId xmlns:a16="http://schemas.microsoft.com/office/drawing/2014/main" id="{D9BF2189-AF72-92DF-02E1-87EA47CE42FC}"/>
              </a:ext>
            </a:extLst>
          </p:cNvPr>
          <p:cNvSpPr txBox="1"/>
          <p:nvPr/>
        </p:nvSpPr>
        <p:spPr>
          <a:xfrm>
            <a:off x="5522" y="2090044"/>
            <a:ext cx="291240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Case: Split horizon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with poisoned reverse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59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4982B7-12BA-8B2F-96FD-613BD972D6A0}"/>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DE1BA1-3283-4DB7-2ACA-CE090AE15A3D}"/>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B485FD-4870-8A3A-9FAC-66A684B4E800}"/>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86E16C-07CA-8F01-B270-33A897A7C9B2}"/>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26B724E3-0425-3C69-D17D-90635CD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F491AF10-0A97-553F-8A99-B48C986E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FE73D6DA-4B30-2E7A-15FD-989FA07C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79851DF0-6BC1-E83B-B4D2-B8C78CC8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58A74-F0A2-0BB4-A7A1-72C27BB05D41}"/>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BDFCF1DD-3623-D5F1-7FCD-E7A107A4D4ED}"/>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63B03854-CAB4-C6FC-362A-B9AFAA2F0A6C}"/>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6344168E-1C6C-8767-C583-9B29D3BB2E23}"/>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08873392-B0FC-C743-62B2-9E108658DCAD}"/>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F89D297-8C99-458C-9A9B-FEA5894E0E7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BEC9A60C-A368-0A13-B73B-A39FA5A2BE5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97B18C0B-F4F1-43DB-3808-0DF550E5EC65}"/>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23" name="TextBox 22">
            <a:extLst>
              <a:ext uri="{FF2B5EF4-FFF2-40B4-BE49-F238E27FC236}">
                <a16:creationId xmlns:a16="http://schemas.microsoft.com/office/drawing/2014/main" id="{F1FD7A5D-398F-26B8-0F42-890E9A4347AF}"/>
              </a:ext>
            </a:extLst>
          </p:cNvPr>
          <p:cNvSpPr txBox="1"/>
          <p:nvPr/>
        </p:nvSpPr>
        <p:spPr>
          <a:xfrm>
            <a:off x="3748004" y="2186454"/>
            <a:ext cx="1013483" cy="369332"/>
          </a:xfrm>
          <a:prstGeom prst="rect">
            <a:avLst/>
          </a:prstGeom>
          <a:noFill/>
        </p:spPr>
        <p:txBody>
          <a:bodyPr wrap="none" rtlCol="0">
            <a:spAutoFit/>
          </a:bodyPr>
          <a:lstStyle/>
          <a:p>
            <a:r>
              <a:rPr lang="en-US" dirty="0"/>
              <a:t>&lt;A, 2, B&gt;</a:t>
            </a:r>
          </a:p>
        </p:txBody>
      </p:sp>
      <p:sp>
        <p:nvSpPr>
          <p:cNvPr id="24" name="TextBox 23">
            <a:extLst>
              <a:ext uri="{FF2B5EF4-FFF2-40B4-BE49-F238E27FC236}">
                <a16:creationId xmlns:a16="http://schemas.microsoft.com/office/drawing/2014/main" id="{436BA7B3-21EE-FD68-19C4-1810C632DCBA}"/>
              </a:ext>
            </a:extLst>
          </p:cNvPr>
          <p:cNvSpPr txBox="1"/>
          <p:nvPr/>
        </p:nvSpPr>
        <p:spPr>
          <a:xfrm>
            <a:off x="176016" y="1500688"/>
            <a:ext cx="4971233" cy="400110"/>
          </a:xfrm>
          <a:prstGeom prst="rect">
            <a:avLst/>
          </a:prstGeom>
          <a:noFill/>
        </p:spPr>
        <p:txBody>
          <a:bodyPr wrap="none" rtlCol="0">
            <a:spAutoFit/>
          </a:bodyPr>
          <a:lstStyle/>
          <a:p>
            <a:r>
              <a:rPr lang="en-US" sz="2000" dirty="0"/>
              <a:t>DV format: &lt;Destination, Path-cost, </a:t>
            </a:r>
            <a:r>
              <a:rPr lang="en-US" sz="2000" dirty="0" err="1"/>
              <a:t>NextHop</a:t>
            </a:r>
            <a:r>
              <a:rPr lang="en-US" sz="2000" dirty="0"/>
              <a:t>&gt;</a:t>
            </a:r>
          </a:p>
        </p:txBody>
      </p:sp>
      <p:sp>
        <p:nvSpPr>
          <p:cNvPr id="25" name="TextBox 24">
            <a:extLst>
              <a:ext uri="{FF2B5EF4-FFF2-40B4-BE49-F238E27FC236}">
                <a16:creationId xmlns:a16="http://schemas.microsoft.com/office/drawing/2014/main" id="{2ED718BE-E2EE-7D06-2701-8D7F9A9D9092}"/>
              </a:ext>
            </a:extLst>
          </p:cNvPr>
          <p:cNvSpPr txBox="1"/>
          <p:nvPr/>
        </p:nvSpPr>
        <p:spPr>
          <a:xfrm>
            <a:off x="3756913" y="3735187"/>
            <a:ext cx="1013483" cy="369332"/>
          </a:xfrm>
          <a:prstGeom prst="rect">
            <a:avLst/>
          </a:prstGeom>
          <a:noFill/>
        </p:spPr>
        <p:txBody>
          <a:bodyPr wrap="none" rtlCol="0">
            <a:spAutoFit/>
          </a:bodyPr>
          <a:lstStyle/>
          <a:p>
            <a:r>
              <a:rPr lang="en-US" dirty="0"/>
              <a:t>&lt;A, 2, B&gt;</a:t>
            </a:r>
          </a:p>
        </p:txBody>
      </p:sp>
      <p:sp>
        <p:nvSpPr>
          <p:cNvPr id="26" name="TextBox 25">
            <a:extLst>
              <a:ext uri="{FF2B5EF4-FFF2-40B4-BE49-F238E27FC236}">
                <a16:creationId xmlns:a16="http://schemas.microsoft.com/office/drawing/2014/main" id="{B510EF03-694A-E7AD-92AC-5ED77F2B2C9C}"/>
              </a:ext>
            </a:extLst>
          </p:cNvPr>
          <p:cNvSpPr txBox="1"/>
          <p:nvPr/>
        </p:nvSpPr>
        <p:spPr>
          <a:xfrm>
            <a:off x="291230" y="5019023"/>
            <a:ext cx="2505366" cy="369332"/>
          </a:xfrm>
          <a:prstGeom prst="rect">
            <a:avLst/>
          </a:prstGeom>
          <a:noFill/>
        </p:spPr>
        <p:txBody>
          <a:bodyPr wrap="none" rtlCol="0">
            <a:spAutoFit/>
          </a:bodyPr>
          <a:lstStyle/>
          <a:p>
            <a:r>
              <a:rPr lang="en-US" dirty="0"/>
              <a:t>Event 1: Converged state</a:t>
            </a:r>
          </a:p>
        </p:txBody>
      </p:sp>
      <p:sp>
        <p:nvSpPr>
          <p:cNvPr id="27" name="TextBox 26">
            <a:extLst>
              <a:ext uri="{FF2B5EF4-FFF2-40B4-BE49-F238E27FC236}">
                <a16:creationId xmlns:a16="http://schemas.microsoft.com/office/drawing/2014/main" id="{D0AAC17F-FEA2-DB96-1EC1-4F8264DB0BCE}"/>
              </a:ext>
            </a:extLst>
          </p:cNvPr>
          <p:cNvSpPr txBox="1"/>
          <p:nvPr/>
        </p:nvSpPr>
        <p:spPr>
          <a:xfrm>
            <a:off x="5477265" y="2111838"/>
            <a:ext cx="3500895" cy="646331"/>
          </a:xfrm>
          <a:prstGeom prst="rect">
            <a:avLst/>
          </a:prstGeom>
          <a:noFill/>
        </p:spPr>
        <p:txBody>
          <a:bodyPr wrap="none" rtlCol="0">
            <a:spAutoFit/>
          </a:bodyPr>
          <a:lstStyle/>
          <a:p>
            <a:r>
              <a:rPr lang="en-US" dirty="0"/>
              <a:t>Example: Let’s  consider the routes </a:t>
            </a:r>
          </a:p>
          <a:p>
            <a:r>
              <a:rPr lang="en-US" dirty="0"/>
              <a:t>from (C to A) and (D to A).</a:t>
            </a:r>
          </a:p>
        </p:txBody>
      </p:sp>
      <p:sp>
        <p:nvSpPr>
          <p:cNvPr id="5" name="Rectangle 2">
            <a:extLst>
              <a:ext uri="{FF2B5EF4-FFF2-40B4-BE49-F238E27FC236}">
                <a16:creationId xmlns:a16="http://schemas.microsoft.com/office/drawing/2014/main" id="{A0427D10-2D24-B64F-18B9-AC2112E6735A}"/>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3719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24982B7-12BA-8B2F-96FD-613BD972D6A0}"/>
              </a:ext>
            </a:extLst>
          </p:cNvPr>
          <p:cNvCxnSpPr>
            <a:cxnSpLocks/>
          </p:cNvCxnSpPr>
          <p:nvPr/>
        </p:nvCxnSpPr>
        <p:spPr>
          <a:xfrm flipH="1" flipV="1">
            <a:off x="2278059" y="3299826"/>
            <a:ext cx="1015614" cy="572173"/>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DE1BA1-3283-4DB7-2ACA-CE090AE15A3D}"/>
              </a:ext>
            </a:extLst>
          </p:cNvPr>
          <p:cNvCxnSpPr>
            <a:cxnSpLocks/>
          </p:cNvCxnSpPr>
          <p:nvPr/>
        </p:nvCxnSpPr>
        <p:spPr>
          <a:xfrm flipV="1">
            <a:off x="3454833" y="2482503"/>
            <a:ext cx="0" cy="1287049"/>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7B485FD-4870-8A3A-9FAC-66A684B4E800}"/>
              </a:ext>
            </a:extLst>
          </p:cNvPr>
          <p:cNvCxnSpPr>
            <a:cxnSpLocks/>
          </p:cNvCxnSpPr>
          <p:nvPr/>
        </p:nvCxnSpPr>
        <p:spPr>
          <a:xfrm flipV="1">
            <a:off x="2278059" y="2381845"/>
            <a:ext cx="1085180" cy="745076"/>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786E16C-07CA-8F01-B270-33A897A7C9B2}"/>
              </a:ext>
            </a:extLst>
          </p:cNvPr>
          <p:cNvCxnSpPr>
            <a:cxnSpLocks/>
          </p:cNvCxnSpPr>
          <p:nvPr/>
        </p:nvCxnSpPr>
        <p:spPr>
          <a:xfrm>
            <a:off x="981392" y="3201850"/>
            <a:ext cx="1015614" cy="1"/>
          </a:xfrm>
          <a:prstGeom prst="line">
            <a:avLst/>
          </a:prstGeom>
          <a:ln w="34925"/>
        </p:spPr>
        <p:style>
          <a:lnRef idx="2">
            <a:schemeClr val="accent1"/>
          </a:lnRef>
          <a:fillRef idx="0">
            <a:schemeClr val="accent1"/>
          </a:fillRef>
          <a:effectRef idx="1">
            <a:schemeClr val="accent1"/>
          </a:effectRef>
          <a:fontRef idx="minor">
            <a:schemeClr val="tx1"/>
          </a:fontRef>
        </p:style>
      </p:cxnSp>
      <p:pic>
        <p:nvPicPr>
          <p:cNvPr id="1026" name="Picture 2" descr="Router | Cisco Network Topology Icons 3015">
            <a:extLst>
              <a:ext uri="{FF2B5EF4-FFF2-40B4-BE49-F238E27FC236}">
                <a16:creationId xmlns:a16="http://schemas.microsoft.com/office/drawing/2014/main" id="{26B724E3-0425-3C69-D17D-90635CD07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37" y="289977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outer | Cisco Network Topology Icons 3015">
            <a:extLst>
              <a:ext uri="{FF2B5EF4-FFF2-40B4-BE49-F238E27FC236}">
                <a16:creationId xmlns:a16="http://schemas.microsoft.com/office/drawing/2014/main" id="{F491AF10-0A97-553F-8A99-B48C986EE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05" y="2899774"/>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outer | Cisco Network Topology Icons 3015">
            <a:extLst>
              <a:ext uri="{FF2B5EF4-FFF2-40B4-BE49-F238E27FC236}">
                <a16:creationId xmlns:a16="http://schemas.microsoft.com/office/drawing/2014/main" id="{FE73D6DA-4B30-2E7A-15FD-989FA07C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6" y="2079767"/>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uter | Cisco Network Topology Icons 3015">
            <a:extLst>
              <a:ext uri="{FF2B5EF4-FFF2-40B4-BE49-F238E27FC236}">
                <a16:creationId xmlns:a16="http://schemas.microsoft.com/office/drawing/2014/main" id="{79851DF0-6BC1-E83B-B4D2-B8C78CC8A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55" y="3569920"/>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458A74-F0A2-0BB4-A7A1-72C27BB05D41}"/>
              </a:ext>
            </a:extLst>
          </p:cNvPr>
          <p:cNvSpPr txBox="1"/>
          <p:nvPr/>
        </p:nvSpPr>
        <p:spPr>
          <a:xfrm>
            <a:off x="1347814" y="2809435"/>
            <a:ext cx="320922" cy="415498"/>
          </a:xfrm>
          <a:prstGeom prst="rect">
            <a:avLst/>
          </a:prstGeom>
          <a:noFill/>
        </p:spPr>
        <p:txBody>
          <a:bodyPr wrap="none" rtlCol="0">
            <a:spAutoFit/>
          </a:bodyPr>
          <a:lstStyle/>
          <a:p>
            <a:r>
              <a:rPr lang="en-US" sz="2100" dirty="0"/>
              <a:t>1</a:t>
            </a:r>
          </a:p>
        </p:txBody>
      </p:sp>
      <p:sp>
        <p:nvSpPr>
          <p:cNvPr id="16" name="TextBox 15">
            <a:extLst>
              <a:ext uri="{FF2B5EF4-FFF2-40B4-BE49-F238E27FC236}">
                <a16:creationId xmlns:a16="http://schemas.microsoft.com/office/drawing/2014/main" id="{BDFCF1DD-3623-D5F1-7FCD-E7A107A4D4ED}"/>
              </a:ext>
            </a:extLst>
          </p:cNvPr>
          <p:cNvSpPr txBox="1"/>
          <p:nvPr/>
        </p:nvSpPr>
        <p:spPr>
          <a:xfrm>
            <a:off x="2590537" y="2423461"/>
            <a:ext cx="320922" cy="415498"/>
          </a:xfrm>
          <a:prstGeom prst="rect">
            <a:avLst/>
          </a:prstGeom>
          <a:noFill/>
        </p:spPr>
        <p:txBody>
          <a:bodyPr wrap="none" rtlCol="0">
            <a:spAutoFit/>
          </a:bodyPr>
          <a:lstStyle/>
          <a:p>
            <a:r>
              <a:rPr lang="en-US" sz="2100" dirty="0"/>
              <a:t>1</a:t>
            </a:r>
          </a:p>
        </p:txBody>
      </p:sp>
      <p:sp>
        <p:nvSpPr>
          <p:cNvPr id="17" name="TextBox 16">
            <a:extLst>
              <a:ext uri="{FF2B5EF4-FFF2-40B4-BE49-F238E27FC236}">
                <a16:creationId xmlns:a16="http://schemas.microsoft.com/office/drawing/2014/main" id="{63B03854-CAB4-C6FC-362A-B9AFAA2F0A6C}"/>
              </a:ext>
            </a:extLst>
          </p:cNvPr>
          <p:cNvSpPr txBox="1"/>
          <p:nvPr/>
        </p:nvSpPr>
        <p:spPr>
          <a:xfrm>
            <a:off x="3474609" y="2899772"/>
            <a:ext cx="320922" cy="415498"/>
          </a:xfrm>
          <a:prstGeom prst="rect">
            <a:avLst/>
          </a:prstGeom>
          <a:noFill/>
        </p:spPr>
        <p:txBody>
          <a:bodyPr wrap="none" rtlCol="0">
            <a:spAutoFit/>
          </a:bodyPr>
          <a:lstStyle/>
          <a:p>
            <a:r>
              <a:rPr lang="en-US" sz="2100" dirty="0"/>
              <a:t>1</a:t>
            </a:r>
          </a:p>
        </p:txBody>
      </p:sp>
      <p:sp>
        <p:nvSpPr>
          <p:cNvPr id="18" name="TextBox 17">
            <a:extLst>
              <a:ext uri="{FF2B5EF4-FFF2-40B4-BE49-F238E27FC236}">
                <a16:creationId xmlns:a16="http://schemas.microsoft.com/office/drawing/2014/main" id="{6344168E-1C6C-8767-C583-9B29D3BB2E23}"/>
              </a:ext>
            </a:extLst>
          </p:cNvPr>
          <p:cNvSpPr txBox="1"/>
          <p:nvPr/>
        </p:nvSpPr>
        <p:spPr>
          <a:xfrm>
            <a:off x="2564737" y="3569920"/>
            <a:ext cx="320922" cy="415498"/>
          </a:xfrm>
          <a:prstGeom prst="rect">
            <a:avLst/>
          </a:prstGeom>
          <a:noFill/>
        </p:spPr>
        <p:txBody>
          <a:bodyPr wrap="none" rtlCol="0">
            <a:spAutoFit/>
          </a:bodyPr>
          <a:lstStyle/>
          <a:p>
            <a:r>
              <a:rPr lang="en-US" sz="2100" dirty="0"/>
              <a:t>1</a:t>
            </a:r>
          </a:p>
        </p:txBody>
      </p:sp>
      <p:sp>
        <p:nvSpPr>
          <p:cNvPr id="19" name="TextBox 18">
            <a:extLst>
              <a:ext uri="{FF2B5EF4-FFF2-40B4-BE49-F238E27FC236}">
                <a16:creationId xmlns:a16="http://schemas.microsoft.com/office/drawing/2014/main" id="{08873392-B0FC-C743-62B2-9E108658DCAD}"/>
              </a:ext>
            </a:extLst>
          </p:cNvPr>
          <p:cNvSpPr txBox="1"/>
          <p:nvPr/>
        </p:nvSpPr>
        <p:spPr>
          <a:xfrm>
            <a:off x="650512" y="2703565"/>
            <a:ext cx="340158" cy="415498"/>
          </a:xfrm>
          <a:prstGeom prst="rect">
            <a:avLst/>
          </a:prstGeom>
          <a:noFill/>
        </p:spPr>
        <p:txBody>
          <a:bodyPr wrap="none" rtlCol="0">
            <a:spAutoFit/>
          </a:bodyPr>
          <a:lstStyle/>
          <a:p>
            <a:r>
              <a:rPr lang="en-US" sz="2100" dirty="0">
                <a:solidFill>
                  <a:schemeClr val="accent2">
                    <a:lumMod val="75000"/>
                  </a:schemeClr>
                </a:solidFill>
              </a:rPr>
              <a:t>A</a:t>
            </a:r>
          </a:p>
        </p:txBody>
      </p:sp>
      <p:sp>
        <p:nvSpPr>
          <p:cNvPr id="20" name="TextBox 19">
            <a:extLst>
              <a:ext uri="{FF2B5EF4-FFF2-40B4-BE49-F238E27FC236}">
                <a16:creationId xmlns:a16="http://schemas.microsoft.com/office/drawing/2014/main" id="{9F89D297-8C99-458C-9A9B-FEA5894E0E73}"/>
              </a:ext>
            </a:extLst>
          </p:cNvPr>
          <p:cNvSpPr txBox="1"/>
          <p:nvPr/>
        </p:nvSpPr>
        <p:spPr>
          <a:xfrm>
            <a:off x="2013893" y="2648446"/>
            <a:ext cx="330540" cy="415498"/>
          </a:xfrm>
          <a:prstGeom prst="rect">
            <a:avLst/>
          </a:prstGeom>
          <a:noFill/>
        </p:spPr>
        <p:txBody>
          <a:bodyPr wrap="none" rtlCol="0">
            <a:spAutoFit/>
          </a:bodyPr>
          <a:lstStyle/>
          <a:p>
            <a:r>
              <a:rPr lang="en-US" sz="2100" dirty="0">
                <a:solidFill>
                  <a:schemeClr val="accent2">
                    <a:lumMod val="75000"/>
                  </a:schemeClr>
                </a:solidFill>
              </a:rPr>
              <a:t>B</a:t>
            </a:r>
          </a:p>
        </p:txBody>
      </p:sp>
      <p:sp>
        <p:nvSpPr>
          <p:cNvPr id="21" name="TextBox 20">
            <a:extLst>
              <a:ext uri="{FF2B5EF4-FFF2-40B4-BE49-F238E27FC236}">
                <a16:creationId xmlns:a16="http://schemas.microsoft.com/office/drawing/2014/main" id="{BEC9A60C-A368-0A13-B73B-A39FA5A2BE53}"/>
              </a:ext>
            </a:extLst>
          </p:cNvPr>
          <p:cNvSpPr txBox="1"/>
          <p:nvPr/>
        </p:nvSpPr>
        <p:spPr>
          <a:xfrm>
            <a:off x="3317649" y="1843297"/>
            <a:ext cx="328936" cy="415498"/>
          </a:xfrm>
          <a:prstGeom prst="rect">
            <a:avLst/>
          </a:prstGeom>
          <a:noFill/>
        </p:spPr>
        <p:txBody>
          <a:bodyPr wrap="none" rtlCol="0">
            <a:spAutoFit/>
          </a:bodyPr>
          <a:lstStyle/>
          <a:p>
            <a:r>
              <a:rPr lang="en-US" sz="2100" dirty="0">
                <a:solidFill>
                  <a:schemeClr val="accent2">
                    <a:lumMod val="75000"/>
                  </a:schemeClr>
                </a:solidFill>
              </a:rPr>
              <a:t>C</a:t>
            </a:r>
          </a:p>
        </p:txBody>
      </p:sp>
      <p:sp>
        <p:nvSpPr>
          <p:cNvPr id="22" name="TextBox 21">
            <a:extLst>
              <a:ext uri="{FF2B5EF4-FFF2-40B4-BE49-F238E27FC236}">
                <a16:creationId xmlns:a16="http://schemas.microsoft.com/office/drawing/2014/main" id="{97B18C0B-F4F1-43DB-3808-0DF550E5EC65}"/>
              </a:ext>
            </a:extLst>
          </p:cNvPr>
          <p:cNvSpPr txBox="1"/>
          <p:nvPr/>
        </p:nvSpPr>
        <p:spPr>
          <a:xfrm>
            <a:off x="3312185" y="4016343"/>
            <a:ext cx="349776" cy="415498"/>
          </a:xfrm>
          <a:prstGeom prst="rect">
            <a:avLst/>
          </a:prstGeom>
          <a:noFill/>
        </p:spPr>
        <p:txBody>
          <a:bodyPr wrap="none" rtlCol="0">
            <a:spAutoFit/>
          </a:bodyPr>
          <a:lstStyle/>
          <a:p>
            <a:r>
              <a:rPr lang="en-US" sz="2100" dirty="0">
                <a:solidFill>
                  <a:schemeClr val="accent2">
                    <a:lumMod val="75000"/>
                  </a:schemeClr>
                </a:solidFill>
              </a:rPr>
              <a:t>D</a:t>
            </a:r>
          </a:p>
        </p:txBody>
      </p:sp>
      <p:sp>
        <p:nvSpPr>
          <p:cNvPr id="23" name="TextBox 22">
            <a:extLst>
              <a:ext uri="{FF2B5EF4-FFF2-40B4-BE49-F238E27FC236}">
                <a16:creationId xmlns:a16="http://schemas.microsoft.com/office/drawing/2014/main" id="{F1FD7A5D-398F-26B8-0F42-890E9A4347AF}"/>
              </a:ext>
            </a:extLst>
          </p:cNvPr>
          <p:cNvSpPr txBox="1"/>
          <p:nvPr/>
        </p:nvSpPr>
        <p:spPr>
          <a:xfrm>
            <a:off x="3748004" y="2186454"/>
            <a:ext cx="1013483" cy="369332"/>
          </a:xfrm>
          <a:prstGeom prst="rect">
            <a:avLst/>
          </a:prstGeom>
          <a:noFill/>
        </p:spPr>
        <p:txBody>
          <a:bodyPr wrap="none" rtlCol="0">
            <a:spAutoFit/>
          </a:bodyPr>
          <a:lstStyle/>
          <a:p>
            <a:r>
              <a:rPr lang="en-US" dirty="0"/>
              <a:t>&lt;A, 2, B&gt;</a:t>
            </a:r>
          </a:p>
        </p:txBody>
      </p:sp>
      <p:sp>
        <p:nvSpPr>
          <p:cNvPr id="24" name="TextBox 23">
            <a:extLst>
              <a:ext uri="{FF2B5EF4-FFF2-40B4-BE49-F238E27FC236}">
                <a16:creationId xmlns:a16="http://schemas.microsoft.com/office/drawing/2014/main" id="{436BA7B3-21EE-FD68-19C4-1810C632DCBA}"/>
              </a:ext>
            </a:extLst>
          </p:cNvPr>
          <p:cNvSpPr txBox="1"/>
          <p:nvPr/>
        </p:nvSpPr>
        <p:spPr>
          <a:xfrm>
            <a:off x="466418" y="1294498"/>
            <a:ext cx="3410742" cy="300082"/>
          </a:xfrm>
          <a:prstGeom prst="rect">
            <a:avLst/>
          </a:prstGeom>
          <a:noFill/>
        </p:spPr>
        <p:txBody>
          <a:bodyPr wrap="none" rtlCol="0">
            <a:spAutoFit/>
          </a:bodyPr>
          <a:lstStyle/>
          <a:p>
            <a:r>
              <a:rPr lang="en-US" sz="1350" dirty="0"/>
              <a:t>DV format: &lt;Destination, Path-cost, </a:t>
            </a:r>
            <a:r>
              <a:rPr lang="en-US" sz="1350" dirty="0" err="1"/>
              <a:t>NextHop</a:t>
            </a:r>
            <a:r>
              <a:rPr lang="en-US" sz="1350" dirty="0"/>
              <a:t>&gt;</a:t>
            </a:r>
          </a:p>
        </p:txBody>
      </p:sp>
      <p:sp>
        <p:nvSpPr>
          <p:cNvPr id="25" name="TextBox 24">
            <a:extLst>
              <a:ext uri="{FF2B5EF4-FFF2-40B4-BE49-F238E27FC236}">
                <a16:creationId xmlns:a16="http://schemas.microsoft.com/office/drawing/2014/main" id="{2ED718BE-E2EE-7D06-2701-8D7F9A9D9092}"/>
              </a:ext>
            </a:extLst>
          </p:cNvPr>
          <p:cNvSpPr txBox="1"/>
          <p:nvPr/>
        </p:nvSpPr>
        <p:spPr>
          <a:xfrm>
            <a:off x="3756913" y="3735187"/>
            <a:ext cx="1013483" cy="369332"/>
          </a:xfrm>
          <a:prstGeom prst="rect">
            <a:avLst/>
          </a:prstGeom>
          <a:noFill/>
        </p:spPr>
        <p:txBody>
          <a:bodyPr wrap="none" rtlCol="0">
            <a:spAutoFit/>
          </a:bodyPr>
          <a:lstStyle/>
          <a:p>
            <a:r>
              <a:rPr lang="en-US" dirty="0"/>
              <a:t>&lt;A, 2, B&gt;</a:t>
            </a:r>
          </a:p>
        </p:txBody>
      </p:sp>
      <p:sp>
        <p:nvSpPr>
          <p:cNvPr id="5" name="TextBox 4">
            <a:extLst>
              <a:ext uri="{FF2B5EF4-FFF2-40B4-BE49-F238E27FC236}">
                <a16:creationId xmlns:a16="http://schemas.microsoft.com/office/drawing/2014/main" id="{4B419605-B9A1-1988-A020-41BAD6894ABE}"/>
              </a:ext>
            </a:extLst>
          </p:cNvPr>
          <p:cNvSpPr txBox="1"/>
          <p:nvPr/>
        </p:nvSpPr>
        <p:spPr>
          <a:xfrm>
            <a:off x="2011393" y="3152244"/>
            <a:ext cx="396262" cy="553998"/>
          </a:xfrm>
          <a:prstGeom prst="rect">
            <a:avLst/>
          </a:prstGeom>
          <a:noFill/>
        </p:spPr>
        <p:txBody>
          <a:bodyPr wrap="none" rtlCol="0">
            <a:spAutoFit/>
          </a:bodyPr>
          <a:lstStyle/>
          <a:p>
            <a:r>
              <a:rPr lang="en-US" sz="3000" b="1" dirty="0">
                <a:solidFill>
                  <a:srgbClr val="FF0000"/>
                </a:solidFill>
              </a:rPr>
              <a:t>X</a:t>
            </a:r>
          </a:p>
        </p:txBody>
      </p:sp>
      <p:sp>
        <p:nvSpPr>
          <p:cNvPr id="8" name="TextBox 7">
            <a:extLst>
              <a:ext uri="{FF2B5EF4-FFF2-40B4-BE49-F238E27FC236}">
                <a16:creationId xmlns:a16="http://schemas.microsoft.com/office/drawing/2014/main" id="{D75F3D0E-85FC-841A-BA65-F888F074219D}"/>
              </a:ext>
            </a:extLst>
          </p:cNvPr>
          <p:cNvSpPr txBox="1"/>
          <p:nvPr/>
        </p:nvSpPr>
        <p:spPr>
          <a:xfrm>
            <a:off x="2764500" y="2421111"/>
            <a:ext cx="396262" cy="553998"/>
          </a:xfrm>
          <a:prstGeom prst="rect">
            <a:avLst/>
          </a:prstGeom>
          <a:noFill/>
        </p:spPr>
        <p:txBody>
          <a:bodyPr wrap="none" rtlCol="0">
            <a:spAutoFit/>
          </a:bodyPr>
          <a:lstStyle/>
          <a:p>
            <a:r>
              <a:rPr lang="en-US" sz="3000" b="1" dirty="0">
                <a:solidFill>
                  <a:srgbClr val="FF0000"/>
                </a:solidFill>
              </a:rPr>
              <a:t>X</a:t>
            </a:r>
          </a:p>
        </p:txBody>
      </p:sp>
      <p:sp>
        <p:nvSpPr>
          <p:cNvPr id="10" name="TextBox 9">
            <a:extLst>
              <a:ext uri="{FF2B5EF4-FFF2-40B4-BE49-F238E27FC236}">
                <a16:creationId xmlns:a16="http://schemas.microsoft.com/office/drawing/2014/main" id="{663A35F0-97D8-DC37-E287-0F5FC321028F}"/>
              </a:ext>
            </a:extLst>
          </p:cNvPr>
          <p:cNvSpPr txBox="1"/>
          <p:nvPr/>
        </p:nvSpPr>
        <p:spPr>
          <a:xfrm>
            <a:off x="2713027" y="3386252"/>
            <a:ext cx="396262" cy="553998"/>
          </a:xfrm>
          <a:prstGeom prst="rect">
            <a:avLst/>
          </a:prstGeom>
          <a:noFill/>
        </p:spPr>
        <p:txBody>
          <a:bodyPr wrap="none" rtlCol="0">
            <a:spAutoFit/>
          </a:bodyPr>
          <a:lstStyle/>
          <a:p>
            <a:r>
              <a:rPr lang="en-US" sz="3000" b="1" dirty="0">
                <a:solidFill>
                  <a:srgbClr val="FF0000"/>
                </a:solidFill>
              </a:rPr>
              <a:t>X</a:t>
            </a:r>
          </a:p>
        </p:txBody>
      </p:sp>
      <p:sp>
        <p:nvSpPr>
          <p:cNvPr id="11" name="TextBox 10">
            <a:extLst>
              <a:ext uri="{FF2B5EF4-FFF2-40B4-BE49-F238E27FC236}">
                <a16:creationId xmlns:a16="http://schemas.microsoft.com/office/drawing/2014/main" id="{F1658396-24D1-FB49-0822-85110AC52721}"/>
              </a:ext>
            </a:extLst>
          </p:cNvPr>
          <p:cNvSpPr txBox="1"/>
          <p:nvPr/>
        </p:nvSpPr>
        <p:spPr>
          <a:xfrm>
            <a:off x="291231" y="5019023"/>
            <a:ext cx="7663765" cy="369332"/>
          </a:xfrm>
          <a:prstGeom prst="rect">
            <a:avLst/>
          </a:prstGeom>
          <a:noFill/>
        </p:spPr>
        <p:txBody>
          <a:bodyPr wrap="none" rtlCol="0">
            <a:spAutoFit/>
          </a:bodyPr>
          <a:lstStyle/>
          <a:p>
            <a:r>
              <a:rPr lang="en-US" dirty="0"/>
              <a:t>Event 2: Router B failed, i.e., both links (B,C) and (B,D) are down simultaneously.</a:t>
            </a:r>
          </a:p>
        </p:txBody>
      </p:sp>
      <p:sp>
        <p:nvSpPr>
          <p:cNvPr id="13" name="Rectangle 2">
            <a:extLst>
              <a:ext uri="{FF2B5EF4-FFF2-40B4-BE49-F238E27FC236}">
                <a16:creationId xmlns:a16="http://schemas.microsoft.com/office/drawing/2014/main" id="{761EAE46-A586-A558-F663-A2099FE9FE29}"/>
              </a:ext>
            </a:extLst>
          </p:cNvPr>
          <p:cNvSpPr txBox="1">
            <a:spLocks noChangeArrowheads="1"/>
          </p:cNvSpPr>
          <p:nvPr/>
        </p:nvSpPr>
        <p:spPr>
          <a:xfrm>
            <a:off x="0" y="152400"/>
            <a:ext cx="9144000" cy="10080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black"/>
                </a:solidFill>
                <a:latin typeface="Calibri Light" panose="020F0302020204030204"/>
              </a:rPr>
              <a:t>An example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 where split-horizon is not enough</a:t>
            </a:r>
            <a:endParaRPr kumimoji="0" lang="en-US" sz="4800" b="1" i="0" u="none" strike="noStrike" kern="1200" cap="none" spc="0" normalizeH="0" baseline="0" noProof="0" dirty="0">
              <a:ln>
                <a:noFill/>
              </a:ln>
              <a:solidFill>
                <a:srgbClr val="ED7D31">
                  <a:lumMod val="75000"/>
                </a:srgbClr>
              </a:solidFill>
              <a:effectLst/>
              <a:uLnTx/>
              <a:uFillTx/>
              <a:latin typeface="Calibri Light" panose="020F0302020204030204"/>
              <a:ea typeface="+mj-ea"/>
              <a:cs typeface="+mj-cs"/>
            </a:endParaRPr>
          </a:p>
        </p:txBody>
      </p:sp>
      <p:sp>
        <p:nvSpPr>
          <p:cNvPr id="14" name="TextBox 13">
            <a:extLst>
              <a:ext uri="{FF2B5EF4-FFF2-40B4-BE49-F238E27FC236}">
                <a16:creationId xmlns:a16="http://schemas.microsoft.com/office/drawing/2014/main" id="{B3873CCE-63E5-5A4E-1B78-BC827C572578}"/>
              </a:ext>
            </a:extLst>
          </p:cNvPr>
          <p:cNvSpPr txBox="1"/>
          <p:nvPr/>
        </p:nvSpPr>
        <p:spPr>
          <a:xfrm>
            <a:off x="1304367" y="2975109"/>
            <a:ext cx="396262" cy="553998"/>
          </a:xfrm>
          <a:prstGeom prst="rect">
            <a:avLst/>
          </a:prstGeom>
          <a:noFill/>
        </p:spPr>
        <p:txBody>
          <a:bodyPr wrap="none" rtlCol="0">
            <a:spAutoFit/>
          </a:bodyPr>
          <a:lstStyle/>
          <a:p>
            <a:r>
              <a:rPr lang="en-US" sz="3000" b="1" dirty="0">
                <a:solidFill>
                  <a:srgbClr val="FF0000"/>
                </a:solidFill>
              </a:rPr>
              <a:t>X</a:t>
            </a:r>
          </a:p>
        </p:txBody>
      </p:sp>
    </p:spTree>
    <p:extLst>
      <p:ext uri="{BB962C8B-B14F-4D97-AF65-F5344CB8AC3E}">
        <p14:creationId xmlns:p14="http://schemas.microsoft.com/office/powerpoint/2010/main" val="223192323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7589</TotalTime>
  <Words>1935</Words>
  <Application>Microsoft Macintosh PowerPoint</Application>
  <PresentationFormat>On-screen Show (4:3)</PresentationFormat>
  <Paragraphs>533</Paragraphs>
  <Slides>22</Slides>
  <Notes>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aktiv-grotesk</vt:lpstr>
      <vt:lpstr>Arial</vt:lpstr>
      <vt:lpstr>Calibri</vt:lpstr>
      <vt:lpstr>Calibri Light</vt:lpstr>
      <vt:lpstr>Linux Libertine</vt:lpstr>
      <vt:lpstr>Lucida Bright</vt:lpstr>
      <vt:lpstr>Times New Roman</vt:lpstr>
      <vt:lpstr>Wingdings</vt:lpstr>
      <vt:lpstr>1_Office Theme</vt:lpstr>
      <vt:lpstr>PowerPoint Presentation</vt:lpstr>
      <vt:lpstr>PowerPoint Presentation</vt:lpstr>
      <vt:lpstr>Count-to-infinity Problem: Solutions-1</vt:lpstr>
      <vt:lpstr>PowerPoint Presentation</vt:lpstr>
      <vt:lpstr>PowerPoint Presentation</vt:lpstr>
      <vt:lpstr>Count-to-infinity Problem: Solutions-3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DV Implementation: Routing Information Protocol (RIP)</vt:lpstr>
      <vt:lpstr>PowerPoint Presentation</vt:lpstr>
      <vt:lpstr>PowerPoint Presentation</vt:lpstr>
      <vt:lpstr>PowerPoint Presentation</vt:lpstr>
      <vt:lpstr>Link State Routing</vt:lpstr>
      <vt:lpstr>Link State Routing</vt:lpstr>
      <vt:lpstr>Link State Routing</vt:lpstr>
      <vt:lpstr>Link State Routing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596</cp:revision>
  <dcterms:created xsi:type="dcterms:W3CDTF">2019-01-28T20:09:31Z</dcterms:created>
  <dcterms:modified xsi:type="dcterms:W3CDTF">2025-02-17T17:09:02Z</dcterms:modified>
</cp:coreProperties>
</file>