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49"/>
  </p:notesMasterIdLst>
  <p:sldIdLst>
    <p:sldId id="1493" r:id="rId3"/>
    <p:sldId id="1539" r:id="rId4"/>
    <p:sldId id="650" r:id="rId5"/>
    <p:sldId id="1718" r:id="rId6"/>
    <p:sldId id="1544" r:id="rId7"/>
    <p:sldId id="1545" r:id="rId8"/>
    <p:sldId id="651" r:id="rId9"/>
    <p:sldId id="1708" r:id="rId10"/>
    <p:sldId id="1692" r:id="rId11"/>
    <p:sldId id="1709" r:id="rId12"/>
    <p:sldId id="1546" r:id="rId13"/>
    <p:sldId id="1714" r:id="rId14"/>
    <p:sldId id="1715" r:id="rId15"/>
    <p:sldId id="1716" r:id="rId16"/>
    <p:sldId id="652" r:id="rId17"/>
    <p:sldId id="653" r:id="rId18"/>
    <p:sldId id="1717" r:id="rId19"/>
    <p:sldId id="1625" r:id="rId20"/>
    <p:sldId id="1606" r:id="rId21"/>
    <p:sldId id="1607" r:id="rId22"/>
    <p:sldId id="1627" r:id="rId23"/>
    <p:sldId id="1608" r:id="rId24"/>
    <p:sldId id="1609" r:id="rId25"/>
    <p:sldId id="1610" r:id="rId26"/>
    <p:sldId id="1611" r:id="rId27"/>
    <p:sldId id="1612" r:id="rId28"/>
    <p:sldId id="1613" r:id="rId29"/>
    <p:sldId id="1622" r:id="rId30"/>
    <p:sldId id="1615" r:id="rId31"/>
    <p:sldId id="1616" r:id="rId32"/>
    <p:sldId id="1617" r:id="rId33"/>
    <p:sldId id="1623" r:id="rId34"/>
    <p:sldId id="1624" r:id="rId35"/>
    <p:sldId id="1621" r:id="rId36"/>
    <p:sldId id="1562" r:id="rId37"/>
    <p:sldId id="657" r:id="rId38"/>
    <p:sldId id="1628" r:id="rId39"/>
    <p:sldId id="1749" r:id="rId40"/>
    <p:sldId id="1597" r:id="rId41"/>
    <p:sldId id="667" r:id="rId42"/>
    <p:sldId id="604" r:id="rId43"/>
    <p:sldId id="1691" r:id="rId44"/>
    <p:sldId id="605" r:id="rId45"/>
    <p:sldId id="1676" r:id="rId46"/>
    <p:sldId id="1675" r:id="rId47"/>
    <p:sldId id="175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77551"/>
  </p:normalViewPr>
  <p:slideViewPr>
    <p:cSldViewPr snapToGrid="0" snapToObjects="1" showGuides="1">
      <p:cViewPr varScale="1">
        <p:scale>
          <a:sx n="93" d="100"/>
          <a:sy n="93" d="100"/>
        </p:scale>
        <p:origin x="164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9926-832A-0146-A58C-0A7B8706D706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ABCF-8DBE-0B44-8881-1104B3E5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2A7EC9B6-F50D-2848-B872-315564150B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CEBF08A2-C4DA-874C-AC44-C22CDBC591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7C7C8C58-CD54-BD47-86AA-0D75FAA984E9}" type="datetime3">
              <a:rPr lang="en-US" altLang="en-US" sz="1300" smtClean="0">
                <a:latin typeface="Times New Roman" panose="02020603050405020304" pitchFamily="18" charset="0"/>
              </a:rPr>
              <a:pPr/>
              <a:t>19 February 2025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8596" name="Rectangle 6">
            <a:extLst>
              <a:ext uri="{FF2B5EF4-FFF2-40B4-BE49-F238E27FC236}">
                <a16:creationId xmlns:a16="http://schemas.microsoft.com/office/drawing/2014/main" id="{08F41B4E-E6EA-8449-804E-66F8DE946E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38597" name="Rectangle 7">
            <a:extLst>
              <a:ext uri="{FF2B5EF4-FFF2-40B4-BE49-F238E27FC236}">
                <a16:creationId xmlns:a16="http://schemas.microsoft.com/office/drawing/2014/main" id="{D0B041CD-8DA3-4C47-BDC3-0746F1989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D8B58540-AC35-BA42-B042-7E694424BA3C}" type="slidenum">
              <a:rPr lang="en-US" altLang="en-US" sz="1300">
                <a:latin typeface="Times New Roman" panose="02020603050405020304" pitchFamily="18" charset="0"/>
              </a:rPr>
              <a:pPr/>
              <a:t>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8598" name="Rectangle 2">
            <a:extLst>
              <a:ext uri="{FF2B5EF4-FFF2-40B4-BE49-F238E27FC236}">
                <a16:creationId xmlns:a16="http://schemas.microsoft.com/office/drawing/2014/main" id="{F97AC2AC-ECC9-7043-A0AA-E97A84F9B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9" name="Rectangle 3">
            <a:extLst>
              <a:ext uri="{FF2B5EF4-FFF2-40B4-BE49-F238E27FC236}">
                <a16:creationId xmlns:a16="http://schemas.microsoft.com/office/drawing/2014/main" id="{AC527E6A-A703-7942-A62F-21D058063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16050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01DE1222-77CF-B744-A83A-B13E27F44B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37536FBF-4CCA-924A-8CCB-E15CE7EBC8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D174F-7CE7-124E-8113-C95D2BE7D50B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 February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1668" name="Rectangle 6">
            <a:extLst>
              <a:ext uri="{FF2B5EF4-FFF2-40B4-BE49-F238E27FC236}">
                <a16:creationId xmlns:a16="http://schemas.microsoft.com/office/drawing/2014/main" id="{55110AF0-F47D-3B41-8533-D4D4BA5C7E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41669" name="Rectangle 7">
            <a:extLst>
              <a:ext uri="{FF2B5EF4-FFF2-40B4-BE49-F238E27FC236}">
                <a16:creationId xmlns:a16="http://schemas.microsoft.com/office/drawing/2014/main" id="{578541D5-0F19-0D41-89A1-57A4C79AF6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8A2A9-D6C4-8C4A-993E-997544815035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1670" name="Rectangle 2">
            <a:extLst>
              <a:ext uri="{FF2B5EF4-FFF2-40B4-BE49-F238E27FC236}">
                <a16:creationId xmlns:a16="http://schemas.microsoft.com/office/drawing/2014/main" id="{E9775A2B-3052-754B-8E1B-E33CB653C5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71" name="Rectangle 3">
            <a:extLst>
              <a:ext uri="{FF2B5EF4-FFF2-40B4-BE49-F238E27FC236}">
                <a16:creationId xmlns:a16="http://schemas.microsoft.com/office/drawing/2014/main" id="{FBFFABA3-0005-7B4B-B337-1B58426F4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911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41F34-F212-8EA8-CC19-72E462C98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4B5D7B-87A4-39AE-1A27-FD7A96DA2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A450F1-EF75-0823-801D-84C73809D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82FE3-C8CA-6496-0C8C-5513C5567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15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39C072E7-1EE3-DA4B-BC93-5A52F366B0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35167A0D-252B-A243-8FBA-DC42363EAB9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75A9C-6217-7B4E-B10E-E5FD147D288D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 February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0644" name="Rectangle 6">
            <a:extLst>
              <a:ext uri="{FF2B5EF4-FFF2-40B4-BE49-F238E27FC236}">
                <a16:creationId xmlns:a16="http://schemas.microsoft.com/office/drawing/2014/main" id="{C6F2BDB2-ECCA-5B49-BA48-883B9F3AA9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40645" name="Rectangle 7">
            <a:extLst>
              <a:ext uri="{FF2B5EF4-FFF2-40B4-BE49-F238E27FC236}">
                <a16:creationId xmlns:a16="http://schemas.microsoft.com/office/drawing/2014/main" id="{31FF51B8-09EE-8943-9B48-22D3D7E4E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D4A46-742B-9440-A4C0-910519D2CD2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0646" name="Rectangle 2">
            <a:extLst>
              <a:ext uri="{FF2B5EF4-FFF2-40B4-BE49-F238E27FC236}">
                <a16:creationId xmlns:a16="http://schemas.microsoft.com/office/drawing/2014/main" id="{4D23BE69-5FC7-854E-A1AB-BEB4DA825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7" name="Rectangle 3">
            <a:extLst>
              <a:ext uri="{FF2B5EF4-FFF2-40B4-BE49-F238E27FC236}">
                <a16:creationId xmlns:a16="http://schemas.microsoft.com/office/drawing/2014/main" id="{2711BA77-1CC6-9643-9C24-5966C9B91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0986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D7230ABA-7A4B-2C43-9C3C-D27A7FE43C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AE5679FB-1587-C042-A05C-6A9FAEAC68D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550A6-7A42-1147-B3DA-6186EEB712ED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 February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40" name="Rectangle 6">
            <a:extLst>
              <a:ext uri="{FF2B5EF4-FFF2-40B4-BE49-F238E27FC236}">
                <a16:creationId xmlns:a16="http://schemas.microsoft.com/office/drawing/2014/main" id="{7EBE9F54-9775-874E-BE78-2ECB8D5A22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44741" name="Rectangle 7">
            <a:extLst>
              <a:ext uri="{FF2B5EF4-FFF2-40B4-BE49-F238E27FC236}">
                <a16:creationId xmlns:a16="http://schemas.microsoft.com/office/drawing/2014/main" id="{573F0CD5-97DA-AF4C-BE63-BD7A50D5B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59B983-25C5-D243-9BE2-86A6B36334E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4742" name="Rectangle 2">
            <a:extLst>
              <a:ext uri="{FF2B5EF4-FFF2-40B4-BE49-F238E27FC236}">
                <a16:creationId xmlns:a16="http://schemas.microsoft.com/office/drawing/2014/main" id="{9FCE7250-F36D-EF47-9DA3-ADF8A240E1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3" name="Rectangle 3">
            <a:extLst>
              <a:ext uri="{FF2B5EF4-FFF2-40B4-BE49-F238E27FC236}">
                <a16:creationId xmlns:a16="http://schemas.microsoft.com/office/drawing/2014/main" id="{D03CE890-35F2-084C-B178-49A437893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83628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03BE0621-D7FD-9647-AE44-C1A96C4B7D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C239BF8F-E663-2A42-A9F1-D3280C2AC7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82348-6557-714A-9354-DFCBE98A1DB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 February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1492" name="Rectangle 6">
            <a:extLst>
              <a:ext uri="{FF2B5EF4-FFF2-40B4-BE49-F238E27FC236}">
                <a16:creationId xmlns:a16="http://schemas.microsoft.com/office/drawing/2014/main" id="{AC2DDC84-C728-8643-8FDC-8ECFF98D24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1493" name="Rectangle 7">
            <a:extLst>
              <a:ext uri="{FF2B5EF4-FFF2-40B4-BE49-F238E27FC236}">
                <a16:creationId xmlns:a16="http://schemas.microsoft.com/office/drawing/2014/main" id="{FCE54E01-A90E-0C41-987E-6C14070BC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8694F-5B41-0641-94BE-394D8B5D2E7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1494" name="Rectangle 2">
            <a:extLst>
              <a:ext uri="{FF2B5EF4-FFF2-40B4-BE49-F238E27FC236}">
                <a16:creationId xmlns:a16="http://schemas.microsoft.com/office/drawing/2014/main" id="{F29D1B16-0B01-3041-86E2-D855F5C0D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5" name="Rectangle 3">
            <a:extLst>
              <a:ext uri="{FF2B5EF4-FFF2-40B4-BE49-F238E27FC236}">
                <a16:creationId xmlns:a16="http://schemas.microsoft.com/office/drawing/2014/main" id="{8AB93A5E-8662-884F-926B-A3ACF198E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44055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3E24E2C6-B26A-6743-B1A0-5D590F63EE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7282D901-B3C9-7241-A2EB-2B94FF91F1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475B8-30A3-714F-9A9E-C54468F8B426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 February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2516" name="Rectangle 6">
            <a:extLst>
              <a:ext uri="{FF2B5EF4-FFF2-40B4-BE49-F238E27FC236}">
                <a16:creationId xmlns:a16="http://schemas.microsoft.com/office/drawing/2014/main" id="{AECBD347-8360-634B-A456-1D3F03408F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2517" name="Rectangle 7">
            <a:extLst>
              <a:ext uri="{FF2B5EF4-FFF2-40B4-BE49-F238E27FC236}">
                <a16:creationId xmlns:a16="http://schemas.microsoft.com/office/drawing/2014/main" id="{F23206D9-B2CE-D543-9D11-59ED892C61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47EA4-2300-DE40-A9D6-2B95CD2A57C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2518" name="Rectangle 2">
            <a:extLst>
              <a:ext uri="{FF2B5EF4-FFF2-40B4-BE49-F238E27FC236}">
                <a16:creationId xmlns:a16="http://schemas.microsoft.com/office/drawing/2014/main" id="{4598ED93-FFF0-D649-979A-5B566114F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9" name="Rectangle 3">
            <a:extLst>
              <a:ext uri="{FF2B5EF4-FFF2-40B4-BE49-F238E27FC236}">
                <a16:creationId xmlns:a16="http://schemas.microsoft.com/office/drawing/2014/main" id="{CE7354FD-3FAE-5343-96E7-4941AB94F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66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2A7EC9B6-F50D-2848-B872-315564150B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CEBF08A2-C4DA-874C-AC44-C22CDBC591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7C7C8C58-CD54-BD47-86AA-0D75FAA984E9}" type="datetime3">
              <a:rPr lang="en-US" altLang="en-US" sz="1300" smtClean="0">
                <a:latin typeface="Times New Roman" panose="02020603050405020304" pitchFamily="18" charset="0"/>
              </a:rPr>
              <a:pPr/>
              <a:t>19 February 2025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8596" name="Rectangle 6">
            <a:extLst>
              <a:ext uri="{FF2B5EF4-FFF2-40B4-BE49-F238E27FC236}">
                <a16:creationId xmlns:a16="http://schemas.microsoft.com/office/drawing/2014/main" id="{08F41B4E-E6EA-8449-804E-66F8DE946E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38597" name="Rectangle 7">
            <a:extLst>
              <a:ext uri="{FF2B5EF4-FFF2-40B4-BE49-F238E27FC236}">
                <a16:creationId xmlns:a16="http://schemas.microsoft.com/office/drawing/2014/main" id="{D0B041CD-8DA3-4C47-BDC3-0746F1989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D8B58540-AC35-BA42-B042-7E694424BA3C}" type="slidenum">
              <a:rPr lang="en-US" altLang="en-US" sz="1300">
                <a:latin typeface="Times New Roman" panose="02020603050405020304" pitchFamily="18" charset="0"/>
              </a:rPr>
              <a:pPr/>
              <a:t>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8598" name="Rectangle 2">
            <a:extLst>
              <a:ext uri="{FF2B5EF4-FFF2-40B4-BE49-F238E27FC236}">
                <a16:creationId xmlns:a16="http://schemas.microsoft.com/office/drawing/2014/main" id="{F97AC2AC-ECC9-7043-A0AA-E97A84F9B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9" name="Rectangle 3">
            <a:extLst>
              <a:ext uri="{FF2B5EF4-FFF2-40B4-BE49-F238E27FC236}">
                <a16:creationId xmlns:a16="http://schemas.microsoft.com/office/drawing/2014/main" id="{AC527E6A-A703-7942-A62F-21D058063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7833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E0237EA6-2FFC-6C47-9C50-37534071F7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FABA9332-0EAD-044A-8F6A-6AD5B3D8B5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54BCFB-3759-6943-B051-DC5A7D8E980F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 February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9620" name="Rectangle 6">
            <a:extLst>
              <a:ext uri="{FF2B5EF4-FFF2-40B4-BE49-F238E27FC236}">
                <a16:creationId xmlns:a16="http://schemas.microsoft.com/office/drawing/2014/main" id="{29A51D22-5D9F-054A-9E77-19674A466D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39621" name="Rectangle 7">
            <a:extLst>
              <a:ext uri="{FF2B5EF4-FFF2-40B4-BE49-F238E27FC236}">
                <a16:creationId xmlns:a16="http://schemas.microsoft.com/office/drawing/2014/main" id="{3A2F743F-3B39-9F49-AD9F-BC0C154384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B4579-EB9E-3741-9DE8-72A3B9AEF07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9622" name="Rectangle 2">
            <a:extLst>
              <a:ext uri="{FF2B5EF4-FFF2-40B4-BE49-F238E27FC236}">
                <a16:creationId xmlns:a16="http://schemas.microsoft.com/office/drawing/2014/main" id="{97DF01D3-03B8-1443-BE73-8D7FAFC1D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3" name="Rectangle 3">
            <a:extLst>
              <a:ext uri="{FF2B5EF4-FFF2-40B4-BE49-F238E27FC236}">
                <a16:creationId xmlns:a16="http://schemas.microsoft.com/office/drawing/2014/main" id="{2F47AEA5-0EA3-1047-AAC9-204486F2B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1102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E0237EA6-2FFC-6C47-9C50-37534071F7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FABA9332-0EAD-044A-8F6A-6AD5B3D8B5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54BCFB-3759-6943-B051-DC5A7D8E980F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 February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9620" name="Rectangle 6">
            <a:extLst>
              <a:ext uri="{FF2B5EF4-FFF2-40B4-BE49-F238E27FC236}">
                <a16:creationId xmlns:a16="http://schemas.microsoft.com/office/drawing/2014/main" id="{29A51D22-5D9F-054A-9E77-19674A466D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39621" name="Rectangle 7">
            <a:extLst>
              <a:ext uri="{FF2B5EF4-FFF2-40B4-BE49-F238E27FC236}">
                <a16:creationId xmlns:a16="http://schemas.microsoft.com/office/drawing/2014/main" id="{3A2F743F-3B39-9F49-AD9F-BC0C154384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B4579-EB9E-3741-9DE8-72A3B9AEF07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9622" name="Rectangle 2">
            <a:extLst>
              <a:ext uri="{FF2B5EF4-FFF2-40B4-BE49-F238E27FC236}">
                <a16:creationId xmlns:a16="http://schemas.microsoft.com/office/drawing/2014/main" id="{97DF01D3-03B8-1443-BE73-8D7FAFC1D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3" name="Rectangle 3">
            <a:extLst>
              <a:ext uri="{FF2B5EF4-FFF2-40B4-BE49-F238E27FC236}">
                <a16:creationId xmlns:a16="http://schemas.microsoft.com/office/drawing/2014/main" id="{2F47AEA5-0EA3-1047-AAC9-204486F2B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1102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0C1BE-A327-3DE7-D0D1-26A723A92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B7C47A-0C5F-8CDF-1DAC-A0D2F35BC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002F29-E455-F582-1808-A61020FF9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25B07-6EEA-486C-7BA8-003FB1640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90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11B92-314D-C890-869A-C48993EC7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5241C5-AF06-6EE0-3D39-2E680CB4CA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BE7CA3-5ABF-EC3B-E298-000A82776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3E68D-4504-F8A4-4D06-661263B9A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7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52F10-6E2B-D587-3187-BC92BD5D9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7046C5-3BFC-54B8-3660-425C35A80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D5B505-E0E3-54C4-81B1-6F88FDDCE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677D1-CCA5-0122-2679-BF329CFDC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39C072E7-1EE3-DA4B-BC93-5A52F366B0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35167A0D-252B-A243-8FBA-DC42363EAB9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75A9C-6217-7B4E-B10E-E5FD147D288D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 February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0644" name="Rectangle 6">
            <a:extLst>
              <a:ext uri="{FF2B5EF4-FFF2-40B4-BE49-F238E27FC236}">
                <a16:creationId xmlns:a16="http://schemas.microsoft.com/office/drawing/2014/main" id="{C6F2BDB2-ECCA-5B49-BA48-883B9F3AA9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40645" name="Rectangle 7">
            <a:extLst>
              <a:ext uri="{FF2B5EF4-FFF2-40B4-BE49-F238E27FC236}">
                <a16:creationId xmlns:a16="http://schemas.microsoft.com/office/drawing/2014/main" id="{31FF51B8-09EE-8943-9B48-22D3D7E4E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D4A46-742B-9440-A4C0-910519D2CD2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0646" name="Rectangle 2">
            <a:extLst>
              <a:ext uri="{FF2B5EF4-FFF2-40B4-BE49-F238E27FC236}">
                <a16:creationId xmlns:a16="http://schemas.microsoft.com/office/drawing/2014/main" id="{4D23BE69-5FC7-854E-A1AB-BEB4DA825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7" name="Rectangle 3">
            <a:extLst>
              <a:ext uri="{FF2B5EF4-FFF2-40B4-BE49-F238E27FC236}">
                <a16:creationId xmlns:a16="http://schemas.microsoft.com/office/drawing/2014/main" id="{2711BA77-1CC6-9643-9C24-5966C9B91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1557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3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4760-73D2-8741-94DE-E4983D6397C5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0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646C-284E-F54C-A282-1834F2709BCC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24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41E3-64BF-3B4F-B66B-7556006A2BBC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82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C134-91B0-6248-8C75-5B2DB5578706}" type="datetime1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31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0C6D-7C4F-9F4D-B60D-F88FF6981F22}" type="datetime1">
              <a:rPr lang="en-US" smtClean="0"/>
              <a:t>2/19/25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7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4D0-ECF7-A849-8205-70B7FC43F626}" type="datetime1">
              <a:rPr lang="en-US" smtClean="0"/>
              <a:t>2/19/25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AB9-A8A0-444F-A3D8-45B7C21599BA}" type="datetime1">
              <a:rPr lang="en-US" smtClean="0"/>
              <a:t>2/19/25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49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40E-8510-404D-B0F4-8D60A36ED8EB}" type="datetime1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5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827-D455-0644-8D1D-B3123DA4AB93}" type="datetime1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DB47-2FE1-BF4E-92C6-9074639C8BB3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40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D58-92C1-1945-A80E-E8BBD0CED6F4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E309-4415-F04B-B6C1-168876F832F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1545-B6AC-AE40-B3A6-42E3B4C9151D}" type="datetime1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5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CMSC 417: 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980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90315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2117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159475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6824478" y="2054204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Spring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219" y="29040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 (LS routing + IP)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0B0A3-B559-11A4-4ACE-FA089752174D}"/>
              </a:ext>
            </a:extLst>
          </p:cNvPr>
          <p:cNvSpPr txBox="1"/>
          <p:nvPr/>
        </p:nvSpPr>
        <p:spPr>
          <a:xfrm>
            <a:off x="6354896" y="5023418"/>
            <a:ext cx="278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Lucida Bright" panose="02040602050505020304" pitchFamily="18" charset="77"/>
              </a:rPr>
              <a:t>Feb 17</a:t>
            </a:r>
            <a:r>
              <a:rPr lang="en-US" sz="2000" b="1" baseline="30000">
                <a:latin typeface="Lucida Bright" panose="02040602050505020304" pitchFamily="18" charset="77"/>
              </a:rPr>
              <a:t>th</a:t>
            </a:r>
            <a:r>
              <a:rPr lang="en-US" sz="2000" b="1">
                <a:latin typeface="Lucida Bright" panose="02040602050505020304" pitchFamily="18" charset="77"/>
              </a:rPr>
              <a:t>, 2025</a:t>
            </a:r>
            <a:endParaRPr lang="en-US" sz="2000" b="1" dirty="0"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560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77D6D-0528-C126-F88C-5857C7574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14A9309-2194-C42C-28BD-5A965ECCEC8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0632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LSP processing flow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EC7E943-04A5-3FB9-CB7F-A08D5E7FE96D}"/>
              </a:ext>
            </a:extLst>
          </p:cNvPr>
          <p:cNvSpPr/>
          <p:nvPr/>
        </p:nvSpPr>
        <p:spPr>
          <a:xfrm>
            <a:off x="2317189" y="886796"/>
            <a:ext cx="1720659" cy="502945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ecision 4">
            <a:extLst>
              <a:ext uri="{FF2B5EF4-FFF2-40B4-BE49-F238E27FC236}">
                <a16:creationId xmlns:a16="http://schemas.microsoft.com/office/drawing/2014/main" id="{F00B9C5C-AAB8-CB90-9F3A-5118C57531E2}"/>
              </a:ext>
            </a:extLst>
          </p:cNvPr>
          <p:cNvSpPr/>
          <p:nvPr/>
        </p:nvSpPr>
        <p:spPr>
          <a:xfrm>
            <a:off x="2240697" y="1871407"/>
            <a:ext cx="1873642" cy="1141219"/>
          </a:xfrm>
          <a:prstGeom prst="flowChartDecision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ecision 5">
            <a:extLst>
              <a:ext uri="{FF2B5EF4-FFF2-40B4-BE49-F238E27FC236}">
                <a16:creationId xmlns:a16="http://schemas.microsoft.com/office/drawing/2014/main" id="{1BE5BAC1-4023-E67B-33F2-0B961EE91B1E}"/>
              </a:ext>
            </a:extLst>
          </p:cNvPr>
          <p:cNvSpPr/>
          <p:nvPr/>
        </p:nvSpPr>
        <p:spPr>
          <a:xfrm>
            <a:off x="5122442" y="1871406"/>
            <a:ext cx="1873642" cy="1141219"/>
          </a:xfrm>
          <a:prstGeom prst="flowChartDecision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723ED44-734C-B60F-5948-04B740C49810}"/>
              </a:ext>
            </a:extLst>
          </p:cNvPr>
          <p:cNvSpPr/>
          <p:nvPr/>
        </p:nvSpPr>
        <p:spPr>
          <a:xfrm>
            <a:off x="7676377" y="2190542"/>
            <a:ext cx="1175233" cy="502945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476C4F3-BD3A-8EE4-94A6-F84CAF94DDC4}"/>
              </a:ext>
            </a:extLst>
          </p:cNvPr>
          <p:cNvSpPr/>
          <p:nvPr/>
        </p:nvSpPr>
        <p:spPr>
          <a:xfrm>
            <a:off x="2338260" y="3452727"/>
            <a:ext cx="1720659" cy="502945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2358F8A-16EB-F6C8-1810-D18DE195BE76}"/>
              </a:ext>
            </a:extLst>
          </p:cNvPr>
          <p:cNvSpPr/>
          <p:nvPr/>
        </p:nvSpPr>
        <p:spPr>
          <a:xfrm>
            <a:off x="2352115" y="4368063"/>
            <a:ext cx="1720659" cy="502945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A554B8F-6269-49AD-ED10-F2C0FF2ED5FA}"/>
              </a:ext>
            </a:extLst>
          </p:cNvPr>
          <p:cNvCxnSpPr>
            <a:stCxn id="6" idx="2"/>
            <a:endCxn id="8" idx="3"/>
          </p:cNvCxnSpPr>
          <p:nvPr/>
        </p:nvCxnSpPr>
        <p:spPr>
          <a:xfrm rot="5400000">
            <a:off x="4713304" y="2358240"/>
            <a:ext cx="691575" cy="2000344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D4B15B-D7AB-E8F9-B1F6-31CB20C3810F}"/>
              </a:ext>
            </a:extLst>
          </p:cNvPr>
          <p:cNvCxnSpPr>
            <a:stCxn id="2" idx="2"/>
            <a:endCxn id="5" idx="0"/>
          </p:cNvCxnSpPr>
          <p:nvPr/>
        </p:nvCxnSpPr>
        <p:spPr>
          <a:xfrm flipH="1">
            <a:off x="3177518" y="1389741"/>
            <a:ext cx="1" cy="48166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F58D85-959A-96EA-B0FE-8D2184DD7F05}"/>
              </a:ext>
            </a:extLst>
          </p:cNvPr>
          <p:cNvCxnSpPr/>
          <p:nvPr/>
        </p:nvCxnSpPr>
        <p:spPr>
          <a:xfrm flipH="1">
            <a:off x="3177517" y="3026712"/>
            <a:ext cx="1" cy="39807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9B1475-3A3D-13CA-90F4-D30112A7E77F}"/>
              </a:ext>
            </a:extLst>
          </p:cNvPr>
          <p:cNvCxnSpPr/>
          <p:nvPr/>
        </p:nvCxnSpPr>
        <p:spPr>
          <a:xfrm flipH="1">
            <a:off x="3198588" y="3934080"/>
            <a:ext cx="1" cy="39807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A9FCB91-CD05-7107-9AEB-6FD1FFCA4151}"/>
              </a:ext>
            </a:extLst>
          </p:cNvPr>
          <p:cNvSpPr/>
          <p:nvPr/>
        </p:nvSpPr>
        <p:spPr>
          <a:xfrm>
            <a:off x="2266083" y="5141408"/>
            <a:ext cx="1891924" cy="650598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B1EF7B-02F1-A003-6F6A-B31AF4A51A02}"/>
              </a:ext>
            </a:extLst>
          </p:cNvPr>
          <p:cNvCxnSpPr/>
          <p:nvPr/>
        </p:nvCxnSpPr>
        <p:spPr>
          <a:xfrm flipH="1">
            <a:off x="3198588" y="4862748"/>
            <a:ext cx="1" cy="27188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4538A86-08CD-372D-1FEC-698D75997761}"/>
              </a:ext>
            </a:extLst>
          </p:cNvPr>
          <p:cNvSpPr/>
          <p:nvPr/>
        </p:nvSpPr>
        <p:spPr>
          <a:xfrm>
            <a:off x="2352115" y="6210057"/>
            <a:ext cx="1720659" cy="502945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E54553-B66D-9353-D82C-22CE78DF9E08}"/>
              </a:ext>
            </a:extLst>
          </p:cNvPr>
          <p:cNvCxnSpPr/>
          <p:nvPr/>
        </p:nvCxnSpPr>
        <p:spPr>
          <a:xfrm flipH="1">
            <a:off x="3198588" y="5776074"/>
            <a:ext cx="1" cy="39807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35D551-5495-E4AF-092D-4F4BE1F91BAC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4114339" y="2442016"/>
            <a:ext cx="1008103" cy="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CD201A-3502-231A-345A-4BF9A6148C48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996084" y="2442014"/>
            <a:ext cx="680293" cy="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E62459B-B3A2-2817-4277-9CEA1CE38966}"/>
              </a:ext>
            </a:extLst>
          </p:cNvPr>
          <p:cNvSpPr txBox="1"/>
          <p:nvPr/>
        </p:nvSpPr>
        <p:spPr>
          <a:xfrm>
            <a:off x="2485276" y="953602"/>
            <a:ext cx="138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LSP available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3D7DD3-14C7-1B19-0B6C-91DF6170F8DB}"/>
              </a:ext>
            </a:extLst>
          </p:cNvPr>
          <p:cNvSpPr txBox="1"/>
          <p:nvPr/>
        </p:nvSpPr>
        <p:spPr>
          <a:xfrm>
            <a:off x="2594731" y="2118848"/>
            <a:ext cx="1165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Exists in</a:t>
            </a:r>
          </a:p>
          <a:p>
            <a:pPr algn="ctr"/>
            <a:r>
              <a:rPr lang="en-US" dirty="0"/>
              <a:t>Database?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0CF39C-DC29-6F47-078F-0DB351410A53}"/>
              </a:ext>
            </a:extLst>
          </p:cNvPr>
          <p:cNvSpPr txBox="1"/>
          <p:nvPr/>
        </p:nvSpPr>
        <p:spPr>
          <a:xfrm>
            <a:off x="2643019" y="3535052"/>
            <a:ext cx="109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Flood LSP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D5FC54-E8E2-8C8A-43E1-775EC4DBA575}"/>
              </a:ext>
            </a:extLst>
          </p:cNvPr>
          <p:cNvSpPr txBox="1"/>
          <p:nvPr/>
        </p:nvSpPr>
        <p:spPr>
          <a:xfrm>
            <a:off x="2333193" y="4449833"/>
            <a:ext cx="171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Add to database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0539B5-1955-262D-BFF9-A7F8FBF378CC}"/>
              </a:ext>
            </a:extLst>
          </p:cNvPr>
          <p:cNvSpPr txBox="1"/>
          <p:nvPr/>
        </p:nvSpPr>
        <p:spPr>
          <a:xfrm>
            <a:off x="2302179" y="5160463"/>
            <a:ext cx="1855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Run shortest path</a:t>
            </a:r>
          </a:p>
          <a:p>
            <a:pPr algn="ctr"/>
            <a:r>
              <a:rPr lang="en-US" dirty="0"/>
              <a:t>algorithm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ECA303-0AFC-9AFD-A4AD-A422222099E3}"/>
              </a:ext>
            </a:extLst>
          </p:cNvPr>
          <p:cNvSpPr txBox="1"/>
          <p:nvPr/>
        </p:nvSpPr>
        <p:spPr>
          <a:xfrm>
            <a:off x="2930469" y="6292033"/>
            <a:ext cx="54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88950C-13DF-85AA-7F3A-9846326763BE}"/>
              </a:ext>
            </a:extLst>
          </p:cNvPr>
          <p:cNvSpPr txBox="1"/>
          <p:nvPr/>
        </p:nvSpPr>
        <p:spPr>
          <a:xfrm>
            <a:off x="7871158" y="2257347"/>
            <a:ext cx="78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Ignore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D7647B-830E-FBDD-A7E8-FA4CBDCE715D}"/>
              </a:ext>
            </a:extLst>
          </p:cNvPr>
          <p:cNvSpPr txBox="1"/>
          <p:nvPr/>
        </p:nvSpPr>
        <p:spPr>
          <a:xfrm>
            <a:off x="5355848" y="1906153"/>
            <a:ext cx="1425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Is it</a:t>
            </a:r>
          </a:p>
          <a:p>
            <a:pPr algn="ctr"/>
            <a:r>
              <a:rPr lang="en-US" dirty="0"/>
              <a:t>a newer LSP?</a:t>
            </a:r>
          </a:p>
          <a:p>
            <a:pPr algn="ctr"/>
            <a:r>
              <a:rPr lang="en-US" dirty="0"/>
              <a:t>(seq. #)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D0EBC7-DDF1-0BEC-D0EE-FE7438A224C6}"/>
              </a:ext>
            </a:extLst>
          </p:cNvPr>
          <p:cNvSpPr txBox="1"/>
          <p:nvPr/>
        </p:nvSpPr>
        <p:spPr>
          <a:xfrm>
            <a:off x="6042156" y="3150203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282608-A767-9FE0-D7C4-DA0F45643097}"/>
              </a:ext>
            </a:extLst>
          </p:cNvPr>
          <p:cNvSpPr txBox="1"/>
          <p:nvPr/>
        </p:nvSpPr>
        <p:spPr>
          <a:xfrm>
            <a:off x="7081220" y="211884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74C698-5864-85BD-D7C3-720A7CD06FC6}"/>
              </a:ext>
            </a:extLst>
          </p:cNvPr>
          <p:cNvSpPr txBox="1"/>
          <p:nvPr/>
        </p:nvSpPr>
        <p:spPr>
          <a:xfrm>
            <a:off x="3198588" y="297152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B2951F-82F7-35C5-FF93-FF49D990016D}"/>
              </a:ext>
            </a:extLst>
          </p:cNvPr>
          <p:cNvSpPr txBox="1"/>
          <p:nvPr/>
        </p:nvSpPr>
        <p:spPr>
          <a:xfrm>
            <a:off x="4368675" y="2111647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pic>
        <p:nvPicPr>
          <p:cNvPr id="3" name="Picture 5" descr="f03-32-9780123850591 copy">
            <a:extLst>
              <a:ext uri="{FF2B5EF4-FFF2-40B4-BE49-F238E27FC236}">
                <a16:creationId xmlns:a16="http://schemas.microsoft.com/office/drawing/2014/main" id="{ACA1B31C-AC0C-FEA2-392E-3EA1DB328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55103" r="53006"/>
          <a:stretch/>
        </p:blipFill>
        <p:spPr bwMode="auto">
          <a:xfrm>
            <a:off x="6722220" y="5306754"/>
            <a:ext cx="2370129" cy="142262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>
            <a:extLst>
              <a:ext uri="{FF2B5EF4-FFF2-40B4-BE49-F238E27FC236}">
                <a16:creationId xmlns:a16="http://schemas.microsoft.com/office/drawing/2014/main" id="{FC2C12E9-C33D-7047-A053-711FDA43F7FA}"/>
              </a:ext>
            </a:extLst>
          </p:cNvPr>
          <p:cNvSpPr/>
          <p:nvPr/>
        </p:nvSpPr>
        <p:spPr>
          <a:xfrm>
            <a:off x="2693800" y="815995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BBE3D8-ADC3-6946-952B-85A7C3AB5659}"/>
              </a:ext>
            </a:extLst>
          </p:cNvPr>
          <p:cNvSpPr/>
          <p:nvPr/>
        </p:nvSpPr>
        <p:spPr>
          <a:xfrm>
            <a:off x="3561522" y="29870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518436E-3ED7-1F41-A770-57A2882B3561}"/>
              </a:ext>
            </a:extLst>
          </p:cNvPr>
          <p:cNvSpPr/>
          <p:nvPr/>
        </p:nvSpPr>
        <p:spPr>
          <a:xfrm>
            <a:off x="5307831" y="2987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8B96A0F-904F-954D-8DB8-3EAFE1A49B20}"/>
              </a:ext>
            </a:extLst>
          </p:cNvPr>
          <p:cNvSpPr/>
          <p:nvPr/>
        </p:nvSpPr>
        <p:spPr>
          <a:xfrm>
            <a:off x="3561522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8CF6C7-9BB6-F940-B4DD-55DACAFAED5F}"/>
              </a:ext>
            </a:extLst>
          </p:cNvPr>
          <p:cNvSpPr/>
          <p:nvPr/>
        </p:nvSpPr>
        <p:spPr>
          <a:xfrm>
            <a:off x="5310721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ED0F183-4945-2A4F-BC62-69286E5C374E}"/>
              </a:ext>
            </a:extLst>
          </p:cNvPr>
          <p:cNvCxnSpPr>
            <a:stCxn id="61" idx="6"/>
            <a:endCxn id="62" idx="2"/>
          </p:cNvCxnSpPr>
          <p:nvPr/>
        </p:nvCxnSpPr>
        <p:spPr>
          <a:xfrm>
            <a:off x="4203207" y="350713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27BE314-5BC6-A740-95CE-564D4A825A91}"/>
              </a:ext>
            </a:extLst>
          </p:cNvPr>
          <p:cNvCxnSpPr>
            <a:cxnSpLocks/>
            <a:stCxn id="64" idx="0"/>
            <a:endCxn id="62" idx="4"/>
          </p:cNvCxnSpPr>
          <p:nvPr/>
        </p:nvCxnSpPr>
        <p:spPr>
          <a:xfrm flipH="1" flipV="1">
            <a:off x="5628674" y="671556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EE20BB-A958-4F4D-B22F-E041D497D20A}"/>
              </a:ext>
            </a:extLst>
          </p:cNvPr>
          <p:cNvCxnSpPr>
            <a:cxnSpLocks/>
            <a:stCxn id="64" idx="2"/>
            <a:endCxn id="63" idx="6"/>
          </p:cNvCxnSpPr>
          <p:nvPr/>
        </p:nvCxnSpPr>
        <p:spPr>
          <a:xfrm flipH="1">
            <a:off x="4203207" y="1922964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05C0810-FAD8-1940-BEF5-C573E4535F0D}"/>
              </a:ext>
            </a:extLst>
          </p:cNvPr>
          <p:cNvCxnSpPr>
            <a:cxnSpLocks/>
            <a:stCxn id="63" idx="1"/>
            <a:endCxn id="60" idx="5"/>
          </p:cNvCxnSpPr>
          <p:nvPr/>
        </p:nvCxnSpPr>
        <p:spPr>
          <a:xfrm flipH="1" flipV="1">
            <a:off x="3241512" y="1363707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C78094A-14AA-BF4E-923A-6C9B889AFB95}"/>
              </a:ext>
            </a:extLst>
          </p:cNvPr>
          <p:cNvCxnSpPr>
            <a:cxnSpLocks/>
            <a:stCxn id="60" idx="7"/>
            <a:endCxn id="61" idx="3"/>
          </p:cNvCxnSpPr>
          <p:nvPr/>
        </p:nvCxnSpPr>
        <p:spPr>
          <a:xfrm flipV="1">
            <a:off x="3241512" y="577582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75983EC-FF3F-F647-A66E-6AC4FC511C8B}"/>
              </a:ext>
            </a:extLst>
          </p:cNvPr>
          <p:cNvCxnSpPr>
            <a:cxnSpLocks/>
            <a:stCxn id="63" idx="0"/>
            <a:endCxn id="61" idx="4"/>
          </p:cNvCxnSpPr>
          <p:nvPr/>
        </p:nvCxnSpPr>
        <p:spPr>
          <a:xfrm flipV="1">
            <a:off x="3882365" y="671555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59A24D2-39FA-6D40-B6DA-F0CE6C1AED45}"/>
              </a:ext>
            </a:extLst>
          </p:cNvPr>
          <p:cNvCxnSpPr>
            <a:cxnSpLocks/>
            <a:stCxn id="63" idx="7"/>
            <a:endCxn id="62" idx="3"/>
          </p:cNvCxnSpPr>
          <p:nvPr/>
        </p:nvCxnSpPr>
        <p:spPr>
          <a:xfrm flipV="1">
            <a:off x="4109234" y="577583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1F7838-F6BF-1241-A95D-C17055A4A2BA}"/>
              </a:ext>
            </a:extLst>
          </p:cNvPr>
          <p:cNvSpPr txBox="1"/>
          <p:nvPr/>
        </p:nvSpPr>
        <p:spPr>
          <a:xfrm>
            <a:off x="3118397" y="1454249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C250C94-FD3A-894B-B23D-F9B51947A9CE}"/>
              </a:ext>
            </a:extLst>
          </p:cNvPr>
          <p:cNvSpPr txBox="1"/>
          <p:nvPr/>
        </p:nvSpPr>
        <p:spPr>
          <a:xfrm>
            <a:off x="3910925" y="88102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DE2BCE-954A-E648-8CF0-4A3563297202}"/>
              </a:ext>
            </a:extLst>
          </p:cNvPr>
          <p:cNvSpPr txBox="1"/>
          <p:nvPr/>
        </p:nvSpPr>
        <p:spPr>
          <a:xfrm>
            <a:off x="4484050" y="31349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009F3DB-83D6-1244-B7E6-0DB4B5370284}"/>
              </a:ext>
            </a:extLst>
          </p:cNvPr>
          <p:cNvSpPr txBox="1"/>
          <p:nvPr/>
        </p:nvSpPr>
        <p:spPr>
          <a:xfrm>
            <a:off x="4733891" y="101302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635D32F-21D7-464A-B3A6-22692855DAFE}"/>
              </a:ext>
            </a:extLst>
          </p:cNvPr>
          <p:cNvSpPr txBox="1"/>
          <p:nvPr/>
        </p:nvSpPr>
        <p:spPr>
          <a:xfrm>
            <a:off x="4733891" y="154154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F4E0ECD-FF0E-AE49-A5CA-7BE25043382A}"/>
              </a:ext>
            </a:extLst>
          </p:cNvPr>
          <p:cNvSpPr txBox="1"/>
          <p:nvPr/>
        </p:nvSpPr>
        <p:spPr>
          <a:xfrm>
            <a:off x="5628672" y="926437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E1849B3-49D7-FE47-988D-AD047AC86265}"/>
              </a:ext>
            </a:extLst>
          </p:cNvPr>
          <p:cNvSpPr txBox="1"/>
          <p:nvPr/>
        </p:nvSpPr>
        <p:spPr>
          <a:xfrm>
            <a:off x="3016360" y="30905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E222D6-2BA7-994C-B5A5-563D884DFB44}"/>
              </a:ext>
            </a:extLst>
          </p:cNvPr>
          <p:cNvGrpSpPr/>
          <p:nvPr/>
        </p:nvGrpSpPr>
        <p:grpSpPr>
          <a:xfrm>
            <a:off x="69632" y="2403162"/>
            <a:ext cx="9042006" cy="4453830"/>
            <a:chOff x="69632" y="2403162"/>
            <a:chExt cx="9042006" cy="445383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62E1BD9-19DA-AC48-BD3E-CBCC8A289BDC}"/>
                </a:ext>
              </a:extLst>
            </p:cNvPr>
            <p:cNvGrpSpPr/>
            <p:nvPr/>
          </p:nvGrpSpPr>
          <p:grpSpPr>
            <a:xfrm>
              <a:off x="3121105" y="3269716"/>
              <a:ext cx="1840282" cy="1666223"/>
              <a:chOff x="1972776" y="1393814"/>
              <a:chExt cx="1840282" cy="166622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945AEE2-A438-3E40-B765-54F026E5FA37}"/>
                  </a:ext>
                </a:extLst>
              </p:cNvPr>
              <p:cNvSpPr/>
              <p:nvPr/>
            </p:nvSpPr>
            <p:spPr>
              <a:xfrm>
                <a:off x="1972776" y="2418352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4B1AB-EED4-0A40-BB71-F5538667BC80}"/>
                  </a:ext>
                </a:extLst>
              </p:cNvPr>
              <p:cNvCxnSpPr>
                <a:cxnSpLocks/>
                <a:endCxn id="5" idx="6"/>
              </p:cNvCxnSpPr>
              <p:nvPr/>
            </p:nvCxnSpPr>
            <p:spPr>
              <a:xfrm flipH="1">
                <a:off x="2614461" y="2739195"/>
                <a:ext cx="1107514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BFA852C-BAD3-1B44-B1DE-D53EB5104DDF}"/>
                  </a:ext>
                </a:extLst>
              </p:cNvPr>
              <p:cNvCxnSpPr>
                <a:cxnSpLocks/>
                <a:stCxn id="5" idx="0"/>
              </p:cNvCxnSpPr>
              <p:nvPr/>
            </p:nvCxnSpPr>
            <p:spPr>
              <a:xfrm flipV="1">
                <a:off x="2293619" y="1487786"/>
                <a:ext cx="0" cy="93056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C2FC77B-CC10-3D41-A35D-E3D8BA405D40}"/>
                  </a:ext>
                </a:extLst>
              </p:cNvPr>
              <p:cNvCxnSpPr>
                <a:cxnSpLocks/>
                <a:stCxn id="5" idx="7"/>
              </p:cNvCxnSpPr>
              <p:nvPr/>
            </p:nvCxnSpPr>
            <p:spPr>
              <a:xfrm flipV="1">
                <a:off x="2520488" y="1393814"/>
                <a:ext cx="1292570" cy="1118511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6BCEDF-30E4-0047-8715-058857B8F103}"/>
                  </a:ext>
                </a:extLst>
              </p:cNvPr>
              <p:cNvSpPr txBox="1"/>
              <p:nvPr/>
            </p:nvSpPr>
            <p:spPr>
              <a:xfrm>
                <a:off x="2322179" y="1697251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469D79-FC6F-3F4B-BC59-66E450AFAD09}"/>
                  </a:ext>
                </a:extLst>
              </p:cNvPr>
              <p:cNvSpPr txBox="1"/>
              <p:nvPr/>
            </p:nvSpPr>
            <p:spPr>
              <a:xfrm>
                <a:off x="3145145" y="1829257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02DCD8-8468-1644-A892-053C394A1469}"/>
                  </a:ext>
                </a:extLst>
              </p:cNvPr>
              <p:cNvSpPr txBox="1"/>
              <p:nvPr/>
            </p:nvSpPr>
            <p:spPr>
              <a:xfrm>
                <a:off x="3145145" y="2357774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120ABDE-A768-F641-829A-E93C08518E9F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FEB30C0-F86F-3C42-BEF7-0F98B83A6BA2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458F14F-8905-C44C-8D1B-B4B63BA8589F}"/>
                  </a:ext>
                </a:extLst>
              </p:cNvPr>
              <p:cNvCxnSpPr>
                <a:cxnSpLocks/>
                <a:endCxn id="26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FD9CF66-7046-9644-8AEB-30DDFCB6C680}"/>
                  </a:ext>
                </a:extLst>
              </p:cNvPr>
              <p:cNvCxnSpPr>
                <a:cxnSpLocks/>
                <a:stCxn id="26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3A7C4B8-B9CC-2F41-A9AE-4575DD7B52A4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0B4266-9722-F545-A689-05B7DA4B8E58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D614CD9-ECCA-1B4E-8C3B-F370F84CC6B6}"/>
                </a:ext>
              </a:extLst>
            </p:cNvPr>
            <p:cNvGrpSpPr/>
            <p:nvPr/>
          </p:nvGrpSpPr>
          <p:grpSpPr>
            <a:xfrm>
              <a:off x="305629" y="5491253"/>
              <a:ext cx="2291471" cy="880098"/>
              <a:chOff x="1580014" y="998501"/>
              <a:chExt cx="2291471" cy="88009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A370B10-B051-494A-8D1F-9A111246C3A4}"/>
                  </a:ext>
                </a:extLst>
              </p:cNvPr>
              <p:cNvSpPr/>
              <p:nvPr/>
            </p:nvSpPr>
            <p:spPr>
              <a:xfrm>
                <a:off x="2125176" y="998501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24CC6DA-73B7-C942-949D-851070D21408}"/>
                  </a:ext>
                </a:extLst>
              </p:cNvPr>
              <p:cNvCxnSpPr>
                <a:stCxn id="32" idx="6"/>
              </p:cNvCxnSpPr>
              <p:nvPr/>
            </p:nvCxnSpPr>
            <p:spPr>
              <a:xfrm>
                <a:off x="2766861" y="1319344"/>
                <a:ext cx="1104624" cy="1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2E27B95-BD24-F346-9BEC-9BD58C01BA0C}"/>
                  </a:ext>
                </a:extLst>
              </p:cNvPr>
              <p:cNvCxnSpPr>
                <a:cxnSpLocks/>
                <a:endCxn id="32" idx="3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195EE5-7DEA-F448-801D-2A9A7594C2D2}"/>
                  </a:ext>
                </a:extLst>
              </p:cNvPr>
              <p:cNvSpPr txBox="1"/>
              <p:nvPr/>
            </p:nvSpPr>
            <p:spPr>
              <a:xfrm>
                <a:off x="3047704" y="1282124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A03D8F8-54C3-2741-873D-7D8AFAB4EB4E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A96DB04-32D7-DF4F-B777-DB4D0BE42A51}"/>
                </a:ext>
              </a:extLst>
            </p:cNvPr>
            <p:cNvGrpSpPr/>
            <p:nvPr/>
          </p:nvGrpSpPr>
          <p:grpSpPr>
            <a:xfrm>
              <a:off x="7154099" y="3686122"/>
              <a:ext cx="1957539" cy="1572250"/>
              <a:chOff x="2766861" y="998502"/>
              <a:chExt cx="1957539" cy="157225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6DF2034-7EF8-EE46-9836-B938BE3AA7B5}"/>
                  </a:ext>
                </a:extLst>
              </p:cNvPr>
              <p:cNvSpPr/>
              <p:nvPr/>
            </p:nvSpPr>
            <p:spPr>
              <a:xfrm>
                <a:off x="3871485" y="998502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078397D-DF0C-9347-8E79-8F23238E62E4}"/>
                  </a:ext>
                </a:extLst>
              </p:cNvPr>
              <p:cNvCxnSpPr>
                <a:endCxn id="38" idx="2"/>
              </p:cNvCxnSpPr>
              <p:nvPr/>
            </p:nvCxnSpPr>
            <p:spPr>
              <a:xfrm>
                <a:off x="2766861" y="1319344"/>
                <a:ext cx="1104624" cy="1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C2BA6B6-4DE3-004B-ADA2-0762EE82D807}"/>
                  </a:ext>
                </a:extLst>
              </p:cNvPr>
              <p:cNvCxnSpPr>
                <a:cxnSpLocks/>
                <a:endCxn id="38" idx="4"/>
              </p:cNvCxnSpPr>
              <p:nvPr/>
            </p:nvCxnSpPr>
            <p:spPr>
              <a:xfrm flipH="1" flipV="1">
                <a:off x="4192328" y="1640187"/>
                <a:ext cx="2890" cy="930565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84DF83-7C07-5C40-855B-4EA4C488D2DB}"/>
                  </a:ext>
                </a:extLst>
              </p:cNvPr>
              <p:cNvSpPr txBox="1"/>
              <p:nvPr/>
            </p:nvSpPr>
            <p:spPr>
              <a:xfrm>
                <a:off x="3047704" y="1282124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67386B0-666D-9C46-9762-531D413DABA6}"/>
                  </a:ext>
                </a:extLst>
              </p:cNvPr>
              <p:cNvSpPr txBox="1"/>
              <p:nvPr/>
            </p:nvSpPr>
            <p:spPr>
              <a:xfrm>
                <a:off x="4192326" y="1895068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44AAA62-97BC-1144-9243-71DFE3CED479}"/>
                </a:ext>
              </a:extLst>
            </p:cNvPr>
            <p:cNvGrpSpPr/>
            <p:nvPr/>
          </p:nvGrpSpPr>
          <p:grpSpPr>
            <a:xfrm>
              <a:off x="4673149" y="5284742"/>
              <a:ext cx="1957541" cy="1572250"/>
              <a:chOff x="2766861" y="1640187"/>
              <a:chExt cx="1957541" cy="1572250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D633E1FE-37B2-E847-9B9C-73731A550891}"/>
                  </a:ext>
                </a:extLst>
              </p:cNvPr>
              <p:cNvSpPr/>
              <p:nvPr/>
            </p:nvSpPr>
            <p:spPr>
              <a:xfrm>
                <a:off x="3874375" y="2570752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AB543F7-A223-D847-9989-2D6AB08F40AE}"/>
                  </a:ext>
                </a:extLst>
              </p:cNvPr>
              <p:cNvCxnSpPr>
                <a:cxnSpLocks/>
                <a:stCxn id="54" idx="0"/>
              </p:cNvCxnSpPr>
              <p:nvPr/>
            </p:nvCxnSpPr>
            <p:spPr>
              <a:xfrm flipH="1" flipV="1">
                <a:off x="4192328" y="1640187"/>
                <a:ext cx="2890" cy="930565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8F10019-F80C-2941-8633-187E1529D344}"/>
                  </a:ext>
                </a:extLst>
              </p:cNvPr>
              <p:cNvCxnSpPr>
                <a:cxnSpLocks/>
                <a:stCxn id="54" idx="2"/>
              </p:cNvCxnSpPr>
              <p:nvPr/>
            </p:nvCxnSpPr>
            <p:spPr>
              <a:xfrm flipH="1">
                <a:off x="2766861" y="2891595"/>
                <a:ext cx="1107514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45C9F8-F32D-F44D-BDE5-29351902432B}"/>
                  </a:ext>
                </a:extLst>
              </p:cNvPr>
              <p:cNvSpPr txBox="1"/>
              <p:nvPr/>
            </p:nvSpPr>
            <p:spPr>
              <a:xfrm>
                <a:off x="3297545" y="2510174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D6E32D-E8D6-9240-A427-F7A2987E573B}"/>
                  </a:ext>
                </a:extLst>
              </p:cNvPr>
              <p:cNvSpPr txBox="1"/>
              <p:nvPr/>
            </p:nvSpPr>
            <p:spPr>
              <a:xfrm>
                <a:off x="4192328" y="2138743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0CF8CFC-ABD4-7349-AEDE-1F8F4633B4B5}"/>
                </a:ext>
              </a:extLst>
            </p:cNvPr>
            <p:cNvSpPr txBox="1"/>
            <p:nvPr/>
          </p:nvSpPr>
          <p:spPr>
            <a:xfrm>
              <a:off x="105957" y="2403162"/>
              <a:ext cx="8900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After flooding every node will have the following information: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48A140F-D3ED-D648-934B-31C577FD2C12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741E3C8-05C6-C14C-9852-2CEA516C596F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6744C7E-9283-8848-96D3-36A95D6D22B1}"/>
                </a:ext>
              </a:extLst>
            </p:cNvPr>
            <p:cNvSpPr/>
            <p:nvPr/>
          </p:nvSpPr>
          <p:spPr>
            <a:xfrm>
              <a:off x="117820" y="6205158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90F9642-2EC7-8B41-9D5A-53690AA5427B}"/>
                </a:ext>
              </a:extLst>
            </p:cNvPr>
            <p:cNvSpPr/>
            <p:nvPr/>
          </p:nvSpPr>
          <p:spPr>
            <a:xfrm>
              <a:off x="2190634" y="5461570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A5019D6-9E3E-8649-AB49-6FA89A5397C2}"/>
                </a:ext>
              </a:extLst>
            </p:cNvPr>
            <p:cNvSpPr/>
            <p:nvPr/>
          </p:nvSpPr>
          <p:spPr>
            <a:xfrm>
              <a:off x="3121105" y="3038290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5C1A434-120D-8548-93C6-C3767D88C0CE}"/>
                </a:ext>
              </a:extLst>
            </p:cNvPr>
            <p:cNvSpPr/>
            <p:nvPr/>
          </p:nvSpPr>
          <p:spPr>
            <a:xfrm>
              <a:off x="4518011" y="3050087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9657AE9-B0E9-5544-A52A-5994A81A5A8B}"/>
                </a:ext>
              </a:extLst>
            </p:cNvPr>
            <p:cNvSpPr/>
            <p:nvPr/>
          </p:nvSpPr>
          <p:spPr>
            <a:xfrm>
              <a:off x="4662923" y="4238012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E25A9FE-CA04-6C47-84C4-D24C84944EE6}"/>
                </a:ext>
              </a:extLst>
            </p:cNvPr>
            <p:cNvSpPr/>
            <p:nvPr/>
          </p:nvSpPr>
          <p:spPr>
            <a:xfrm>
              <a:off x="6876330" y="3686121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30CECDD-C3C0-D24F-B4B2-CEA507FC65C7}"/>
                </a:ext>
              </a:extLst>
            </p:cNvPr>
            <p:cNvSpPr/>
            <p:nvPr/>
          </p:nvSpPr>
          <p:spPr>
            <a:xfrm>
              <a:off x="8311090" y="5019077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ECA7CB5-459F-8D41-9D18-BA3CC831BC69}"/>
                </a:ext>
              </a:extLst>
            </p:cNvPr>
            <p:cNvSpPr/>
            <p:nvPr/>
          </p:nvSpPr>
          <p:spPr>
            <a:xfrm>
              <a:off x="5759162" y="5194885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EAB74F6-5A52-1647-BE3A-8A6590047C9E}"/>
                </a:ext>
              </a:extLst>
            </p:cNvPr>
            <p:cNvSpPr/>
            <p:nvPr/>
          </p:nvSpPr>
          <p:spPr>
            <a:xfrm>
              <a:off x="4470028" y="6154729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FEDD0EAA-DE3A-2248-ABD1-726C211DDBCD}"/>
              </a:ext>
            </a:extLst>
          </p:cNvPr>
          <p:cNvSpPr txBox="1"/>
          <p:nvPr/>
        </p:nvSpPr>
        <p:spPr>
          <a:xfrm>
            <a:off x="33846" y="-1451"/>
            <a:ext cx="890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this network: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4303323-8676-044D-9065-DF7FD65F59A9}"/>
              </a:ext>
            </a:extLst>
          </p:cNvPr>
          <p:cNvSpPr txBox="1"/>
          <p:nvPr/>
        </p:nvSpPr>
        <p:spPr>
          <a:xfrm>
            <a:off x="7224" y="2681805"/>
            <a:ext cx="9144000" cy="153660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node has complete knowledge of the network topology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43DC1C2-8624-514C-9FB8-8A0F35466420}"/>
              </a:ext>
            </a:extLst>
          </p:cNvPr>
          <p:cNvSpPr txBox="1"/>
          <p:nvPr/>
        </p:nvSpPr>
        <p:spPr>
          <a:xfrm>
            <a:off x="7224" y="4640340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 shortest path algorithm to find routes</a:t>
            </a:r>
          </a:p>
        </p:txBody>
      </p:sp>
    </p:spTree>
    <p:extLst>
      <p:ext uri="{BB962C8B-B14F-4D97-AF65-F5344CB8AC3E}">
        <p14:creationId xmlns:p14="http://schemas.microsoft.com/office/powerpoint/2010/main" val="28329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024A6-B8F9-C9B8-0666-4B5FD423D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>
            <a:extLst>
              <a:ext uri="{FF2B5EF4-FFF2-40B4-BE49-F238E27FC236}">
                <a16:creationId xmlns:a16="http://schemas.microsoft.com/office/drawing/2014/main" id="{8D91FF1E-A8CB-90F1-24B7-26EA4D14E501}"/>
              </a:ext>
            </a:extLst>
          </p:cNvPr>
          <p:cNvSpPr/>
          <p:nvPr/>
        </p:nvSpPr>
        <p:spPr>
          <a:xfrm>
            <a:off x="2693800" y="815995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3C84B47-F81B-BDD1-B919-531BEFE739F3}"/>
              </a:ext>
            </a:extLst>
          </p:cNvPr>
          <p:cNvSpPr/>
          <p:nvPr/>
        </p:nvSpPr>
        <p:spPr>
          <a:xfrm>
            <a:off x="3561522" y="29870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C4BD44F-C4FF-D4B2-BEE2-F0652A45B4B5}"/>
              </a:ext>
            </a:extLst>
          </p:cNvPr>
          <p:cNvSpPr/>
          <p:nvPr/>
        </p:nvSpPr>
        <p:spPr>
          <a:xfrm>
            <a:off x="5307831" y="2987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225C9E5-5F4E-BEC7-16FD-DEC2570A2973}"/>
              </a:ext>
            </a:extLst>
          </p:cNvPr>
          <p:cNvSpPr/>
          <p:nvPr/>
        </p:nvSpPr>
        <p:spPr>
          <a:xfrm>
            <a:off x="3561522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629771B-B66C-D402-8864-81E70F88B87F}"/>
              </a:ext>
            </a:extLst>
          </p:cNvPr>
          <p:cNvSpPr/>
          <p:nvPr/>
        </p:nvSpPr>
        <p:spPr>
          <a:xfrm>
            <a:off x="5310721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A18C7D7-9442-394C-6796-A84C3481F59B}"/>
              </a:ext>
            </a:extLst>
          </p:cNvPr>
          <p:cNvCxnSpPr>
            <a:stCxn id="61" idx="6"/>
            <a:endCxn id="62" idx="2"/>
          </p:cNvCxnSpPr>
          <p:nvPr/>
        </p:nvCxnSpPr>
        <p:spPr>
          <a:xfrm>
            <a:off x="4203207" y="350713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262385-397C-33BF-08EB-97F46702C552}"/>
              </a:ext>
            </a:extLst>
          </p:cNvPr>
          <p:cNvCxnSpPr>
            <a:cxnSpLocks/>
            <a:stCxn id="64" idx="0"/>
            <a:endCxn id="62" idx="4"/>
          </p:cNvCxnSpPr>
          <p:nvPr/>
        </p:nvCxnSpPr>
        <p:spPr>
          <a:xfrm flipH="1" flipV="1">
            <a:off x="5628674" y="671556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278FAED-6F3E-7549-D673-898D733E9C1A}"/>
              </a:ext>
            </a:extLst>
          </p:cNvPr>
          <p:cNvCxnSpPr>
            <a:cxnSpLocks/>
            <a:stCxn id="63" idx="1"/>
            <a:endCxn id="60" idx="5"/>
          </p:cNvCxnSpPr>
          <p:nvPr/>
        </p:nvCxnSpPr>
        <p:spPr>
          <a:xfrm flipH="1" flipV="1">
            <a:off x="3241512" y="1363707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A283184-D9B6-812B-475B-942D010F0DC1}"/>
              </a:ext>
            </a:extLst>
          </p:cNvPr>
          <p:cNvCxnSpPr>
            <a:cxnSpLocks/>
            <a:stCxn id="60" idx="7"/>
            <a:endCxn id="61" idx="3"/>
          </p:cNvCxnSpPr>
          <p:nvPr/>
        </p:nvCxnSpPr>
        <p:spPr>
          <a:xfrm flipV="1">
            <a:off x="3241512" y="577582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F8E1370-B392-F61A-CF36-B65778E6B21B}"/>
              </a:ext>
            </a:extLst>
          </p:cNvPr>
          <p:cNvCxnSpPr>
            <a:cxnSpLocks/>
            <a:stCxn id="63" idx="0"/>
            <a:endCxn id="61" idx="4"/>
          </p:cNvCxnSpPr>
          <p:nvPr/>
        </p:nvCxnSpPr>
        <p:spPr>
          <a:xfrm flipV="1">
            <a:off x="3882365" y="671555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196D442-0558-E1A3-197B-20FC9F2D5747}"/>
              </a:ext>
            </a:extLst>
          </p:cNvPr>
          <p:cNvCxnSpPr>
            <a:cxnSpLocks/>
            <a:stCxn id="63" idx="7"/>
            <a:endCxn id="62" idx="3"/>
          </p:cNvCxnSpPr>
          <p:nvPr/>
        </p:nvCxnSpPr>
        <p:spPr>
          <a:xfrm flipV="1">
            <a:off x="4109234" y="577583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4A413DCC-7C09-1827-096F-9732F6794E41}"/>
              </a:ext>
            </a:extLst>
          </p:cNvPr>
          <p:cNvSpPr txBox="1"/>
          <p:nvPr/>
        </p:nvSpPr>
        <p:spPr>
          <a:xfrm>
            <a:off x="3118397" y="1454249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0F27A61-EED4-381C-C5C4-0EF04BE02782}"/>
              </a:ext>
            </a:extLst>
          </p:cNvPr>
          <p:cNvSpPr txBox="1"/>
          <p:nvPr/>
        </p:nvSpPr>
        <p:spPr>
          <a:xfrm>
            <a:off x="3910925" y="88102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E43144F-E035-5B8C-07CC-131191845FFF}"/>
              </a:ext>
            </a:extLst>
          </p:cNvPr>
          <p:cNvSpPr txBox="1"/>
          <p:nvPr/>
        </p:nvSpPr>
        <p:spPr>
          <a:xfrm>
            <a:off x="4484050" y="31349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B1426F4-1A35-F08D-8B26-7F4DD51D8D9E}"/>
              </a:ext>
            </a:extLst>
          </p:cNvPr>
          <p:cNvSpPr txBox="1"/>
          <p:nvPr/>
        </p:nvSpPr>
        <p:spPr>
          <a:xfrm>
            <a:off x="4733891" y="101302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5DEF82B-17C2-5415-0C6E-BB32AA96F981}"/>
              </a:ext>
            </a:extLst>
          </p:cNvPr>
          <p:cNvSpPr txBox="1"/>
          <p:nvPr/>
        </p:nvSpPr>
        <p:spPr>
          <a:xfrm>
            <a:off x="4733891" y="154154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6223D9-8AE7-D70C-6D9B-5933DEA8D626}"/>
              </a:ext>
            </a:extLst>
          </p:cNvPr>
          <p:cNvSpPr txBox="1"/>
          <p:nvPr/>
        </p:nvSpPr>
        <p:spPr>
          <a:xfrm>
            <a:off x="5628672" y="926437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1FAC844-F713-7EBD-838D-210E039283DD}"/>
              </a:ext>
            </a:extLst>
          </p:cNvPr>
          <p:cNvSpPr txBox="1"/>
          <p:nvPr/>
        </p:nvSpPr>
        <p:spPr>
          <a:xfrm>
            <a:off x="3016360" y="30905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85C6B55-816D-FC72-28EB-E1C9ACF438BF}"/>
              </a:ext>
            </a:extLst>
          </p:cNvPr>
          <p:cNvSpPr txBox="1"/>
          <p:nvPr/>
        </p:nvSpPr>
        <p:spPr>
          <a:xfrm>
            <a:off x="33846" y="-1451"/>
            <a:ext cx="890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this network: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DA9321-C0CC-FF38-0912-3BA0207F0D3D}"/>
              </a:ext>
            </a:extLst>
          </p:cNvPr>
          <p:cNvCxnSpPr>
            <a:cxnSpLocks/>
          </p:cNvCxnSpPr>
          <p:nvPr/>
        </p:nvCxnSpPr>
        <p:spPr>
          <a:xfrm flipH="1">
            <a:off x="4203207" y="1922964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75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E0657-4298-6FB8-9DF2-D0CC92D0D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CADC22-9101-8E97-ECDD-23A9A5111D40}"/>
              </a:ext>
            </a:extLst>
          </p:cNvPr>
          <p:cNvCxnSpPr>
            <a:cxnSpLocks/>
            <a:stCxn id="3" idx="7"/>
          </p:cNvCxnSpPr>
          <p:nvPr/>
        </p:nvCxnSpPr>
        <p:spPr>
          <a:xfrm flipV="1">
            <a:off x="7343346" y="3948990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E61BA1D-FC87-6C15-E4AB-16C0C5FACCE8}"/>
              </a:ext>
            </a:extLst>
          </p:cNvPr>
          <p:cNvSpPr/>
          <p:nvPr/>
        </p:nvSpPr>
        <p:spPr>
          <a:xfrm>
            <a:off x="2693800" y="815995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6AF0707-1A5F-DAD0-497B-DE62031FA645}"/>
              </a:ext>
            </a:extLst>
          </p:cNvPr>
          <p:cNvSpPr/>
          <p:nvPr/>
        </p:nvSpPr>
        <p:spPr>
          <a:xfrm>
            <a:off x="3561522" y="29870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439D2DF-784F-577A-0CAE-369A6969C3A5}"/>
              </a:ext>
            </a:extLst>
          </p:cNvPr>
          <p:cNvSpPr/>
          <p:nvPr/>
        </p:nvSpPr>
        <p:spPr>
          <a:xfrm>
            <a:off x="5307831" y="2987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6910328-4658-8FDB-13ED-E3CA83B65DDD}"/>
              </a:ext>
            </a:extLst>
          </p:cNvPr>
          <p:cNvSpPr/>
          <p:nvPr/>
        </p:nvSpPr>
        <p:spPr>
          <a:xfrm>
            <a:off x="3561522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CB38A90-2B2B-DACA-9431-10ECD70C1261}"/>
              </a:ext>
            </a:extLst>
          </p:cNvPr>
          <p:cNvSpPr/>
          <p:nvPr/>
        </p:nvSpPr>
        <p:spPr>
          <a:xfrm>
            <a:off x="5310721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274C814-9D24-8B4B-A6B7-698367F9E6FE}"/>
              </a:ext>
            </a:extLst>
          </p:cNvPr>
          <p:cNvCxnSpPr>
            <a:stCxn id="61" idx="6"/>
            <a:endCxn id="62" idx="2"/>
          </p:cNvCxnSpPr>
          <p:nvPr/>
        </p:nvCxnSpPr>
        <p:spPr>
          <a:xfrm>
            <a:off x="4203207" y="350713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2EFB009-BA4A-B223-4E00-1A7EE5127327}"/>
              </a:ext>
            </a:extLst>
          </p:cNvPr>
          <p:cNvCxnSpPr>
            <a:cxnSpLocks/>
            <a:stCxn id="64" idx="0"/>
            <a:endCxn id="62" idx="4"/>
          </p:cNvCxnSpPr>
          <p:nvPr/>
        </p:nvCxnSpPr>
        <p:spPr>
          <a:xfrm flipH="1" flipV="1">
            <a:off x="5628674" y="671556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B6A98DC-8C82-D7EC-366B-A9FB895FC3B7}"/>
              </a:ext>
            </a:extLst>
          </p:cNvPr>
          <p:cNvCxnSpPr>
            <a:cxnSpLocks/>
            <a:stCxn id="64" idx="2"/>
            <a:endCxn id="63" idx="6"/>
          </p:cNvCxnSpPr>
          <p:nvPr/>
        </p:nvCxnSpPr>
        <p:spPr>
          <a:xfrm flipH="1">
            <a:off x="4203207" y="1922964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C04B684-ABFE-EB9F-E6B5-871A2CCD160D}"/>
              </a:ext>
            </a:extLst>
          </p:cNvPr>
          <p:cNvCxnSpPr>
            <a:cxnSpLocks/>
            <a:stCxn id="63" idx="1"/>
            <a:endCxn id="60" idx="5"/>
          </p:cNvCxnSpPr>
          <p:nvPr/>
        </p:nvCxnSpPr>
        <p:spPr>
          <a:xfrm flipH="1" flipV="1">
            <a:off x="3241512" y="1363707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177037C-33D4-C610-A2CE-FFD26EFE9B58}"/>
              </a:ext>
            </a:extLst>
          </p:cNvPr>
          <p:cNvCxnSpPr>
            <a:cxnSpLocks/>
            <a:stCxn id="60" idx="7"/>
            <a:endCxn id="61" idx="3"/>
          </p:cNvCxnSpPr>
          <p:nvPr/>
        </p:nvCxnSpPr>
        <p:spPr>
          <a:xfrm flipV="1">
            <a:off x="3241512" y="577582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A849D23-22CF-C7AA-1974-4006DB250259}"/>
              </a:ext>
            </a:extLst>
          </p:cNvPr>
          <p:cNvCxnSpPr>
            <a:cxnSpLocks/>
            <a:stCxn id="63" idx="0"/>
            <a:endCxn id="61" idx="4"/>
          </p:cNvCxnSpPr>
          <p:nvPr/>
        </p:nvCxnSpPr>
        <p:spPr>
          <a:xfrm flipV="1">
            <a:off x="3882365" y="671555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01AE3F6-82C0-2729-B3F8-23B383D8C1C4}"/>
              </a:ext>
            </a:extLst>
          </p:cNvPr>
          <p:cNvCxnSpPr>
            <a:cxnSpLocks/>
            <a:stCxn id="63" idx="7"/>
            <a:endCxn id="62" idx="3"/>
          </p:cNvCxnSpPr>
          <p:nvPr/>
        </p:nvCxnSpPr>
        <p:spPr>
          <a:xfrm flipV="1">
            <a:off x="4109234" y="577583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DE8E2E6-4723-EB23-207E-7BA060E2A483}"/>
              </a:ext>
            </a:extLst>
          </p:cNvPr>
          <p:cNvSpPr txBox="1"/>
          <p:nvPr/>
        </p:nvSpPr>
        <p:spPr>
          <a:xfrm>
            <a:off x="3118397" y="1454249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8F79529-C8C3-97C3-9BE8-9FFB6BB76E03}"/>
              </a:ext>
            </a:extLst>
          </p:cNvPr>
          <p:cNvSpPr txBox="1"/>
          <p:nvPr/>
        </p:nvSpPr>
        <p:spPr>
          <a:xfrm>
            <a:off x="3910925" y="88102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F926449-A96D-F60D-024B-1C413F096A0C}"/>
              </a:ext>
            </a:extLst>
          </p:cNvPr>
          <p:cNvSpPr txBox="1"/>
          <p:nvPr/>
        </p:nvSpPr>
        <p:spPr>
          <a:xfrm>
            <a:off x="4484050" y="31349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93412B2-CD7C-AD82-250E-88DE61A37CDA}"/>
              </a:ext>
            </a:extLst>
          </p:cNvPr>
          <p:cNvSpPr txBox="1"/>
          <p:nvPr/>
        </p:nvSpPr>
        <p:spPr>
          <a:xfrm>
            <a:off x="4733891" y="101302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027E7D9-4E59-A456-25F1-07035E679112}"/>
              </a:ext>
            </a:extLst>
          </p:cNvPr>
          <p:cNvSpPr txBox="1"/>
          <p:nvPr/>
        </p:nvSpPr>
        <p:spPr>
          <a:xfrm>
            <a:off x="4733891" y="154154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D4DB91-2C1D-D6A7-9E54-CC776C81D1E5}"/>
              </a:ext>
            </a:extLst>
          </p:cNvPr>
          <p:cNvSpPr txBox="1"/>
          <p:nvPr/>
        </p:nvSpPr>
        <p:spPr>
          <a:xfrm>
            <a:off x="5628672" y="926437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4FF430D-8CFB-BF17-96A4-A6659AF1788A}"/>
              </a:ext>
            </a:extLst>
          </p:cNvPr>
          <p:cNvSpPr txBox="1"/>
          <p:nvPr/>
        </p:nvSpPr>
        <p:spPr>
          <a:xfrm>
            <a:off x="3016360" y="30905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FB8D4D-A7AE-FC2D-180C-BF9240FFF1C9}"/>
              </a:ext>
            </a:extLst>
          </p:cNvPr>
          <p:cNvGrpSpPr/>
          <p:nvPr/>
        </p:nvGrpSpPr>
        <p:grpSpPr>
          <a:xfrm>
            <a:off x="69632" y="2167632"/>
            <a:ext cx="9042006" cy="4453830"/>
            <a:chOff x="69632" y="2403162"/>
            <a:chExt cx="9042006" cy="445383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1A38C63-B232-E0D6-3744-A9423C6DC0A6}"/>
                </a:ext>
              </a:extLst>
            </p:cNvPr>
            <p:cNvGrpSpPr/>
            <p:nvPr/>
          </p:nvGrpSpPr>
          <p:grpSpPr>
            <a:xfrm>
              <a:off x="3121105" y="3269716"/>
              <a:ext cx="1840282" cy="1666223"/>
              <a:chOff x="1972776" y="1393814"/>
              <a:chExt cx="1840282" cy="166622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16852C7-BF91-145E-B871-BA41DD82B65A}"/>
                  </a:ext>
                </a:extLst>
              </p:cNvPr>
              <p:cNvSpPr/>
              <p:nvPr/>
            </p:nvSpPr>
            <p:spPr>
              <a:xfrm>
                <a:off x="1972776" y="2418352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B6E19F0-7F09-9302-542A-0842AA357B2E}"/>
                  </a:ext>
                </a:extLst>
              </p:cNvPr>
              <p:cNvCxnSpPr>
                <a:cxnSpLocks/>
                <a:endCxn id="5" idx="6"/>
              </p:cNvCxnSpPr>
              <p:nvPr/>
            </p:nvCxnSpPr>
            <p:spPr>
              <a:xfrm flipH="1">
                <a:off x="2614461" y="2739195"/>
                <a:ext cx="1107514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D7066E7-8ECF-7D87-C56B-A24E0601E77B}"/>
                  </a:ext>
                </a:extLst>
              </p:cNvPr>
              <p:cNvCxnSpPr>
                <a:cxnSpLocks/>
                <a:stCxn id="5" idx="0"/>
              </p:cNvCxnSpPr>
              <p:nvPr/>
            </p:nvCxnSpPr>
            <p:spPr>
              <a:xfrm flipV="1">
                <a:off x="2293619" y="1487786"/>
                <a:ext cx="0" cy="93056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DCE84FF-66C4-4162-2FA6-A5D1BFC1C62E}"/>
                  </a:ext>
                </a:extLst>
              </p:cNvPr>
              <p:cNvCxnSpPr>
                <a:cxnSpLocks/>
                <a:stCxn id="5" idx="7"/>
              </p:cNvCxnSpPr>
              <p:nvPr/>
            </p:nvCxnSpPr>
            <p:spPr>
              <a:xfrm flipV="1">
                <a:off x="2520488" y="1393814"/>
                <a:ext cx="1292570" cy="1118511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9F5AF0-56CC-484B-F70E-3400D00648E1}"/>
                  </a:ext>
                </a:extLst>
              </p:cNvPr>
              <p:cNvSpPr txBox="1"/>
              <p:nvPr/>
            </p:nvSpPr>
            <p:spPr>
              <a:xfrm>
                <a:off x="2322179" y="1697251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CE8EB3-6C98-5713-A153-0A8A86D92B8C}"/>
                  </a:ext>
                </a:extLst>
              </p:cNvPr>
              <p:cNvSpPr txBox="1"/>
              <p:nvPr/>
            </p:nvSpPr>
            <p:spPr>
              <a:xfrm>
                <a:off x="3145145" y="1829257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9D1152-0A84-8F55-DC62-7EA9D26ED5B8}"/>
                  </a:ext>
                </a:extLst>
              </p:cNvPr>
              <p:cNvSpPr txBox="1"/>
              <p:nvPr/>
            </p:nvSpPr>
            <p:spPr>
              <a:xfrm>
                <a:off x="3145145" y="2357774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5DB1E83-B8F2-16EE-4D1B-9E7868CA5D8E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6137E21-4E58-9175-FE14-5CE27835B63F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A16D89B-71AD-F6C4-1BEF-9C7C158FB981}"/>
                  </a:ext>
                </a:extLst>
              </p:cNvPr>
              <p:cNvCxnSpPr>
                <a:cxnSpLocks/>
                <a:endCxn id="26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ABC5468-82CD-2F59-3DFC-0C6FCEF1705F}"/>
                  </a:ext>
                </a:extLst>
              </p:cNvPr>
              <p:cNvCxnSpPr>
                <a:cxnSpLocks/>
                <a:stCxn id="26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2308A9-A21C-6677-9BB1-1B0E7BE5E9E6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78DA17-DCE2-29A7-3132-8D94254D285A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5B14884-3766-D0ED-4BBB-08DA265F4C45}"/>
                </a:ext>
              </a:extLst>
            </p:cNvPr>
            <p:cNvGrpSpPr/>
            <p:nvPr/>
          </p:nvGrpSpPr>
          <p:grpSpPr>
            <a:xfrm>
              <a:off x="305629" y="5491253"/>
              <a:ext cx="2291471" cy="880098"/>
              <a:chOff x="1580014" y="998501"/>
              <a:chExt cx="2291471" cy="88009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BE52478-8B6A-7DB3-B856-87A0A5C17C66}"/>
                  </a:ext>
                </a:extLst>
              </p:cNvPr>
              <p:cNvSpPr/>
              <p:nvPr/>
            </p:nvSpPr>
            <p:spPr>
              <a:xfrm>
                <a:off x="2125176" y="998501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B7C6386-17F4-3D63-099C-595887AFDFCF}"/>
                  </a:ext>
                </a:extLst>
              </p:cNvPr>
              <p:cNvCxnSpPr>
                <a:stCxn id="32" idx="6"/>
              </p:cNvCxnSpPr>
              <p:nvPr/>
            </p:nvCxnSpPr>
            <p:spPr>
              <a:xfrm>
                <a:off x="2766861" y="1319344"/>
                <a:ext cx="1104624" cy="1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895F4A9-F5AE-A617-8EA4-14DB4F32BA98}"/>
                  </a:ext>
                </a:extLst>
              </p:cNvPr>
              <p:cNvCxnSpPr>
                <a:cxnSpLocks/>
                <a:endCxn id="32" idx="3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915774-7722-DD1B-43C8-174E3679D1BC}"/>
                  </a:ext>
                </a:extLst>
              </p:cNvPr>
              <p:cNvSpPr txBox="1"/>
              <p:nvPr/>
            </p:nvSpPr>
            <p:spPr>
              <a:xfrm>
                <a:off x="3047704" y="1282124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C94CFA7-FFA1-47E8-E09C-60C78CF66B53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CF79A6E-62E2-F535-E393-5872A07AC845}"/>
                </a:ext>
              </a:extLst>
            </p:cNvPr>
            <p:cNvGrpSpPr/>
            <p:nvPr/>
          </p:nvGrpSpPr>
          <p:grpSpPr>
            <a:xfrm>
              <a:off x="7154099" y="3686122"/>
              <a:ext cx="1957539" cy="1572250"/>
              <a:chOff x="2766861" y="998502"/>
              <a:chExt cx="1957539" cy="157225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D613531-49B2-9795-3E9F-E187E436C18B}"/>
                  </a:ext>
                </a:extLst>
              </p:cNvPr>
              <p:cNvSpPr/>
              <p:nvPr/>
            </p:nvSpPr>
            <p:spPr>
              <a:xfrm>
                <a:off x="3871485" y="998502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DC882E4-FFD7-BB2F-BB08-04A482C420FC}"/>
                  </a:ext>
                </a:extLst>
              </p:cNvPr>
              <p:cNvCxnSpPr>
                <a:endCxn id="38" idx="2"/>
              </p:cNvCxnSpPr>
              <p:nvPr/>
            </p:nvCxnSpPr>
            <p:spPr>
              <a:xfrm>
                <a:off x="2766861" y="1319344"/>
                <a:ext cx="1104624" cy="1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19A8A3F-5C0D-E584-75D3-37399959C309}"/>
                  </a:ext>
                </a:extLst>
              </p:cNvPr>
              <p:cNvCxnSpPr>
                <a:cxnSpLocks/>
                <a:endCxn id="38" idx="4"/>
              </p:cNvCxnSpPr>
              <p:nvPr/>
            </p:nvCxnSpPr>
            <p:spPr>
              <a:xfrm flipH="1" flipV="1">
                <a:off x="4192328" y="1640187"/>
                <a:ext cx="2890" cy="930565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06C5121-6A16-5C11-9E36-B8076435E597}"/>
                  </a:ext>
                </a:extLst>
              </p:cNvPr>
              <p:cNvSpPr txBox="1"/>
              <p:nvPr/>
            </p:nvSpPr>
            <p:spPr>
              <a:xfrm>
                <a:off x="3047704" y="1282124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37CEC35-C942-8A5D-D381-97C8127CB36D}"/>
                  </a:ext>
                </a:extLst>
              </p:cNvPr>
              <p:cNvSpPr txBox="1"/>
              <p:nvPr/>
            </p:nvSpPr>
            <p:spPr>
              <a:xfrm>
                <a:off x="4192326" y="1895068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0138389-5750-5D82-D49E-1DCF6A789ECD}"/>
                </a:ext>
              </a:extLst>
            </p:cNvPr>
            <p:cNvGrpSpPr/>
            <p:nvPr/>
          </p:nvGrpSpPr>
          <p:grpSpPr>
            <a:xfrm>
              <a:off x="4673149" y="5284742"/>
              <a:ext cx="1957541" cy="1572250"/>
              <a:chOff x="2766861" y="1640187"/>
              <a:chExt cx="1957541" cy="1572250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6D0DAC2-C414-F1EF-874F-5BF54ADF7B4F}"/>
                  </a:ext>
                </a:extLst>
              </p:cNvPr>
              <p:cNvSpPr/>
              <p:nvPr/>
            </p:nvSpPr>
            <p:spPr>
              <a:xfrm>
                <a:off x="3874375" y="2570752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59AFD54-FFB1-3686-5008-061091B7F8E8}"/>
                  </a:ext>
                </a:extLst>
              </p:cNvPr>
              <p:cNvCxnSpPr>
                <a:cxnSpLocks/>
                <a:stCxn id="54" idx="0"/>
              </p:cNvCxnSpPr>
              <p:nvPr/>
            </p:nvCxnSpPr>
            <p:spPr>
              <a:xfrm flipH="1" flipV="1">
                <a:off x="4192328" y="1640187"/>
                <a:ext cx="2890" cy="930565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21093C2-D5E8-5B8F-C4D9-806E6E898B39}"/>
                  </a:ext>
                </a:extLst>
              </p:cNvPr>
              <p:cNvCxnSpPr>
                <a:cxnSpLocks/>
                <a:stCxn id="54" idx="2"/>
              </p:cNvCxnSpPr>
              <p:nvPr/>
            </p:nvCxnSpPr>
            <p:spPr>
              <a:xfrm flipH="1">
                <a:off x="2766861" y="2891595"/>
                <a:ext cx="1107514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DBBEDA9-450C-A16D-4761-EFBF6B430FC7}"/>
                  </a:ext>
                </a:extLst>
              </p:cNvPr>
              <p:cNvSpPr txBox="1"/>
              <p:nvPr/>
            </p:nvSpPr>
            <p:spPr>
              <a:xfrm>
                <a:off x="3297545" y="2510174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176B9DD-F8DA-F80E-519A-A8B2F1E8A5F6}"/>
                  </a:ext>
                </a:extLst>
              </p:cNvPr>
              <p:cNvSpPr txBox="1"/>
              <p:nvPr/>
            </p:nvSpPr>
            <p:spPr>
              <a:xfrm>
                <a:off x="4192328" y="2138743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60486E8-24C1-EBEC-3286-606FD8E5BD6A}"/>
                </a:ext>
              </a:extLst>
            </p:cNvPr>
            <p:cNvSpPr txBox="1"/>
            <p:nvPr/>
          </p:nvSpPr>
          <p:spPr>
            <a:xfrm>
              <a:off x="105957" y="2403162"/>
              <a:ext cx="8900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After flooding every node will have the following information: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DF66427-7959-CE47-C619-FAA6F8E4D772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1DC6D03-76D2-7E0C-E7AD-C6C7DEDA2190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F218343-442E-AD42-EFC7-E9A81EFFE40C}"/>
                </a:ext>
              </a:extLst>
            </p:cNvPr>
            <p:cNvSpPr/>
            <p:nvPr/>
          </p:nvSpPr>
          <p:spPr>
            <a:xfrm>
              <a:off x="117820" y="6205158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D432EB0-B55D-E92D-8A5A-8DC2A0944DBC}"/>
                </a:ext>
              </a:extLst>
            </p:cNvPr>
            <p:cNvSpPr/>
            <p:nvPr/>
          </p:nvSpPr>
          <p:spPr>
            <a:xfrm>
              <a:off x="2190634" y="5461570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BA06AAF-FA4A-6C59-2DB1-F81504155371}"/>
                </a:ext>
              </a:extLst>
            </p:cNvPr>
            <p:cNvSpPr/>
            <p:nvPr/>
          </p:nvSpPr>
          <p:spPr>
            <a:xfrm>
              <a:off x="3121105" y="3038290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6DB7B36-F514-614B-5B6C-0E98080712CF}"/>
                </a:ext>
              </a:extLst>
            </p:cNvPr>
            <p:cNvSpPr/>
            <p:nvPr/>
          </p:nvSpPr>
          <p:spPr>
            <a:xfrm>
              <a:off x="4518011" y="3050087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2CE743C-9BD1-CB7E-D60C-9C83DF56D28B}"/>
                </a:ext>
              </a:extLst>
            </p:cNvPr>
            <p:cNvSpPr/>
            <p:nvPr/>
          </p:nvSpPr>
          <p:spPr>
            <a:xfrm>
              <a:off x="4662923" y="4238012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648B58A-4545-C214-13CE-5BC207AB126C}"/>
                </a:ext>
              </a:extLst>
            </p:cNvPr>
            <p:cNvSpPr/>
            <p:nvPr/>
          </p:nvSpPr>
          <p:spPr>
            <a:xfrm>
              <a:off x="6876330" y="3686121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AF49D30-9BC0-9FBC-E1C1-23D6C6C5F4E6}"/>
                </a:ext>
              </a:extLst>
            </p:cNvPr>
            <p:cNvSpPr/>
            <p:nvPr/>
          </p:nvSpPr>
          <p:spPr>
            <a:xfrm>
              <a:off x="8311090" y="5019077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3DA8809-0C0D-B3C3-01AB-70A64EA26E0D}"/>
                </a:ext>
              </a:extLst>
            </p:cNvPr>
            <p:cNvSpPr/>
            <p:nvPr/>
          </p:nvSpPr>
          <p:spPr>
            <a:xfrm>
              <a:off x="5759162" y="5194885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2A74EB4-CB84-E394-0333-A9744AE26BE9}"/>
                </a:ext>
              </a:extLst>
            </p:cNvPr>
            <p:cNvSpPr/>
            <p:nvPr/>
          </p:nvSpPr>
          <p:spPr>
            <a:xfrm>
              <a:off x="4470028" y="6154729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A8E73BE6-BA98-FC29-F6E2-664E9AFCB70C}"/>
              </a:ext>
            </a:extLst>
          </p:cNvPr>
          <p:cNvSpPr txBox="1"/>
          <p:nvPr/>
        </p:nvSpPr>
        <p:spPr>
          <a:xfrm>
            <a:off x="33846" y="-1451"/>
            <a:ext cx="890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this network: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58F6BB-9A63-D121-266D-D05A12FBC586}"/>
              </a:ext>
            </a:extLst>
          </p:cNvPr>
          <p:cNvSpPr/>
          <p:nvPr/>
        </p:nvSpPr>
        <p:spPr>
          <a:xfrm>
            <a:off x="6795634" y="497352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A3B74-5F15-895A-CA97-4B6AA5C35C64}"/>
              </a:ext>
            </a:extLst>
          </p:cNvPr>
          <p:cNvSpPr txBox="1"/>
          <p:nvPr/>
        </p:nvSpPr>
        <p:spPr>
          <a:xfrm>
            <a:off x="7968003" y="438443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202A2B-1113-240C-E529-F9220D2A4B94}"/>
              </a:ext>
            </a:extLst>
          </p:cNvPr>
          <p:cNvSpPr/>
          <p:nvPr/>
        </p:nvSpPr>
        <p:spPr>
          <a:xfrm>
            <a:off x="2235630" y="351697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BE0BC-D479-59E2-EBD6-DB469A2535C6}"/>
              </a:ext>
            </a:extLst>
          </p:cNvPr>
          <p:cNvCxnSpPr>
            <a:cxnSpLocks/>
            <a:endCxn id="7" idx="5"/>
          </p:cNvCxnSpPr>
          <p:nvPr/>
        </p:nvCxnSpPr>
        <p:spPr>
          <a:xfrm flipH="1" flipV="1">
            <a:off x="2783342" y="4064691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6035A68-76F0-9031-8AD9-814FB8084C6D}"/>
              </a:ext>
            </a:extLst>
          </p:cNvPr>
          <p:cNvSpPr txBox="1"/>
          <p:nvPr/>
        </p:nvSpPr>
        <p:spPr>
          <a:xfrm>
            <a:off x="2660227" y="4155233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F015F7-D8F2-8ECF-46AC-165A43314A2A}"/>
              </a:ext>
            </a:extLst>
          </p:cNvPr>
          <p:cNvSpPr/>
          <p:nvPr/>
        </p:nvSpPr>
        <p:spPr>
          <a:xfrm>
            <a:off x="918303" y="622842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74833B-3C52-7E1E-0E10-B7BCB29CDA77}"/>
              </a:ext>
            </a:extLst>
          </p:cNvPr>
          <p:cNvCxnSpPr>
            <a:cxnSpLocks/>
          </p:cNvCxnSpPr>
          <p:nvPr/>
        </p:nvCxnSpPr>
        <p:spPr>
          <a:xfrm flipV="1">
            <a:off x="1239146" y="5779044"/>
            <a:ext cx="0" cy="5778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D1545F-DE38-45AB-1D5A-38CE5394C8FC}"/>
              </a:ext>
            </a:extLst>
          </p:cNvPr>
          <p:cNvSpPr txBox="1"/>
          <p:nvPr/>
        </p:nvSpPr>
        <p:spPr>
          <a:xfrm>
            <a:off x="1155999" y="578578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68957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43BB3-FF51-942F-6C09-9271F6627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831FB9-80AB-183F-8F85-20FC8D78FFD7}"/>
              </a:ext>
            </a:extLst>
          </p:cNvPr>
          <p:cNvCxnSpPr>
            <a:cxnSpLocks/>
            <a:stCxn id="3" idx="7"/>
          </p:cNvCxnSpPr>
          <p:nvPr/>
        </p:nvCxnSpPr>
        <p:spPr>
          <a:xfrm flipV="1">
            <a:off x="7343346" y="3948990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E780B794-9CB9-6F8B-1873-252567F12779}"/>
              </a:ext>
            </a:extLst>
          </p:cNvPr>
          <p:cNvSpPr/>
          <p:nvPr/>
        </p:nvSpPr>
        <p:spPr>
          <a:xfrm>
            <a:off x="2693800" y="815995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A63B526-8C76-19E3-4CC6-5172059264C4}"/>
              </a:ext>
            </a:extLst>
          </p:cNvPr>
          <p:cNvSpPr/>
          <p:nvPr/>
        </p:nvSpPr>
        <p:spPr>
          <a:xfrm>
            <a:off x="3561522" y="29870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1B3A47A-5626-DE5A-F339-AE029CCD2736}"/>
              </a:ext>
            </a:extLst>
          </p:cNvPr>
          <p:cNvSpPr/>
          <p:nvPr/>
        </p:nvSpPr>
        <p:spPr>
          <a:xfrm>
            <a:off x="5307831" y="2987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62A29ED-157B-3C4F-7B31-6D054F0D45D2}"/>
              </a:ext>
            </a:extLst>
          </p:cNvPr>
          <p:cNvSpPr/>
          <p:nvPr/>
        </p:nvSpPr>
        <p:spPr>
          <a:xfrm>
            <a:off x="3561522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4B97D3D-B379-BF6C-6FA2-2AF1F38BBF24}"/>
              </a:ext>
            </a:extLst>
          </p:cNvPr>
          <p:cNvSpPr/>
          <p:nvPr/>
        </p:nvSpPr>
        <p:spPr>
          <a:xfrm>
            <a:off x="5310721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8D1A228-791C-C0E5-73CC-B4F515E59E11}"/>
              </a:ext>
            </a:extLst>
          </p:cNvPr>
          <p:cNvCxnSpPr>
            <a:stCxn id="61" idx="6"/>
            <a:endCxn id="62" idx="2"/>
          </p:cNvCxnSpPr>
          <p:nvPr/>
        </p:nvCxnSpPr>
        <p:spPr>
          <a:xfrm>
            <a:off x="4203207" y="350713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3B8F3B2-313E-91E1-D3F7-CB5D865A44FC}"/>
              </a:ext>
            </a:extLst>
          </p:cNvPr>
          <p:cNvCxnSpPr>
            <a:cxnSpLocks/>
            <a:stCxn id="64" idx="0"/>
            <a:endCxn id="62" idx="4"/>
          </p:cNvCxnSpPr>
          <p:nvPr/>
        </p:nvCxnSpPr>
        <p:spPr>
          <a:xfrm flipH="1" flipV="1">
            <a:off x="5628674" y="671556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B8AFCD8-928F-E87C-9DE9-258D1DBD3E17}"/>
              </a:ext>
            </a:extLst>
          </p:cNvPr>
          <p:cNvCxnSpPr>
            <a:cxnSpLocks/>
            <a:stCxn id="64" idx="2"/>
            <a:endCxn id="63" idx="6"/>
          </p:cNvCxnSpPr>
          <p:nvPr/>
        </p:nvCxnSpPr>
        <p:spPr>
          <a:xfrm flipH="1">
            <a:off x="4203207" y="1922964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60EF4BD-07D1-5665-8385-24C802A48B29}"/>
              </a:ext>
            </a:extLst>
          </p:cNvPr>
          <p:cNvCxnSpPr>
            <a:cxnSpLocks/>
            <a:stCxn id="63" idx="1"/>
            <a:endCxn id="60" idx="5"/>
          </p:cNvCxnSpPr>
          <p:nvPr/>
        </p:nvCxnSpPr>
        <p:spPr>
          <a:xfrm flipH="1" flipV="1">
            <a:off x="3241512" y="1363707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08F827-E262-8007-A880-6E7CFB0A9F2B}"/>
              </a:ext>
            </a:extLst>
          </p:cNvPr>
          <p:cNvCxnSpPr>
            <a:cxnSpLocks/>
            <a:stCxn id="60" idx="7"/>
            <a:endCxn id="61" idx="3"/>
          </p:cNvCxnSpPr>
          <p:nvPr/>
        </p:nvCxnSpPr>
        <p:spPr>
          <a:xfrm flipV="1">
            <a:off x="3241512" y="577582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0745831-37AC-1890-DF8D-4A7B11FA3F55}"/>
              </a:ext>
            </a:extLst>
          </p:cNvPr>
          <p:cNvCxnSpPr>
            <a:cxnSpLocks/>
            <a:stCxn id="63" idx="0"/>
            <a:endCxn id="61" idx="4"/>
          </p:cNvCxnSpPr>
          <p:nvPr/>
        </p:nvCxnSpPr>
        <p:spPr>
          <a:xfrm flipV="1">
            <a:off x="3882365" y="671555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AEDF58-6F7E-7B0C-FABB-C27D61CD2F15}"/>
              </a:ext>
            </a:extLst>
          </p:cNvPr>
          <p:cNvCxnSpPr>
            <a:cxnSpLocks/>
            <a:stCxn id="63" idx="7"/>
            <a:endCxn id="62" idx="3"/>
          </p:cNvCxnSpPr>
          <p:nvPr/>
        </p:nvCxnSpPr>
        <p:spPr>
          <a:xfrm flipV="1">
            <a:off x="4109234" y="577583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7E71D07-2491-D6E6-0F35-63A6C9D6672F}"/>
              </a:ext>
            </a:extLst>
          </p:cNvPr>
          <p:cNvSpPr txBox="1"/>
          <p:nvPr/>
        </p:nvSpPr>
        <p:spPr>
          <a:xfrm>
            <a:off x="3118397" y="1454249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94B63BE-741D-2DFA-DC31-2C0EC34496A4}"/>
              </a:ext>
            </a:extLst>
          </p:cNvPr>
          <p:cNvSpPr txBox="1"/>
          <p:nvPr/>
        </p:nvSpPr>
        <p:spPr>
          <a:xfrm>
            <a:off x="3910925" y="88102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4C59305-E201-94C1-4E10-A2584143FB70}"/>
              </a:ext>
            </a:extLst>
          </p:cNvPr>
          <p:cNvSpPr txBox="1"/>
          <p:nvPr/>
        </p:nvSpPr>
        <p:spPr>
          <a:xfrm>
            <a:off x="4484050" y="31349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4687801-2278-57C3-7758-8F843E985F40}"/>
              </a:ext>
            </a:extLst>
          </p:cNvPr>
          <p:cNvSpPr txBox="1"/>
          <p:nvPr/>
        </p:nvSpPr>
        <p:spPr>
          <a:xfrm>
            <a:off x="4733891" y="101302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DAB543-9363-02F7-D7E6-DAEC814E36E7}"/>
              </a:ext>
            </a:extLst>
          </p:cNvPr>
          <p:cNvSpPr txBox="1"/>
          <p:nvPr/>
        </p:nvSpPr>
        <p:spPr>
          <a:xfrm>
            <a:off x="4733891" y="154154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8A9E890-AA3F-F204-9185-94514105E3F0}"/>
              </a:ext>
            </a:extLst>
          </p:cNvPr>
          <p:cNvSpPr txBox="1"/>
          <p:nvPr/>
        </p:nvSpPr>
        <p:spPr>
          <a:xfrm>
            <a:off x="5628672" y="926437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34955CD-9CA1-1698-38B3-72A78CDE540F}"/>
              </a:ext>
            </a:extLst>
          </p:cNvPr>
          <p:cNvSpPr txBox="1"/>
          <p:nvPr/>
        </p:nvSpPr>
        <p:spPr>
          <a:xfrm>
            <a:off x="3016360" y="30905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43E3B3-8CBD-E15C-D706-C7E0C27B9DC7}"/>
              </a:ext>
            </a:extLst>
          </p:cNvPr>
          <p:cNvGrpSpPr/>
          <p:nvPr/>
        </p:nvGrpSpPr>
        <p:grpSpPr>
          <a:xfrm>
            <a:off x="69632" y="2167632"/>
            <a:ext cx="9042006" cy="4453830"/>
            <a:chOff x="69632" y="2403162"/>
            <a:chExt cx="9042006" cy="445383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1D9B800-31C9-0903-7FB5-C832D0C242A1}"/>
                </a:ext>
              </a:extLst>
            </p:cNvPr>
            <p:cNvGrpSpPr/>
            <p:nvPr/>
          </p:nvGrpSpPr>
          <p:grpSpPr>
            <a:xfrm>
              <a:off x="3121105" y="3269716"/>
              <a:ext cx="1840282" cy="1666223"/>
              <a:chOff x="1972776" y="1393814"/>
              <a:chExt cx="1840282" cy="166622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00890E0-BD0E-1B86-280D-22A5674D0BD9}"/>
                  </a:ext>
                </a:extLst>
              </p:cNvPr>
              <p:cNvSpPr/>
              <p:nvPr/>
            </p:nvSpPr>
            <p:spPr>
              <a:xfrm>
                <a:off x="1972776" y="2418352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F24B11E-6671-EB84-5A75-6D9177F3DA2F}"/>
                  </a:ext>
                </a:extLst>
              </p:cNvPr>
              <p:cNvCxnSpPr>
                <a:cxnSpLocks/>
                <a:endCxn id="5" idx="6"/>
              </p:cNvCxnSpPr>
              <p:nvPr/>
            </p:nvCxnSpPr>
            <p:spPr>
              <a:xfrm flipH="1">
                <a:off x="2614461" y="2739195"/>
                <a:ext cx="1107514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7B21A39-553D-5E88-0C7C-BA8DCE65BB97}"/>
                  </a:ext>
                </a:extLst>
              </p:cNvPr>
              <p:cNvCxnSpPr>
                <a:cxnSpLocks/>
                <a:stCxn id="5" idx="0"/>
              </p:cNvCxnSpPr>
              <p:nvPr/>
            </p:nvCxnSpPr>
            <p:spPr>
              <a:xfrm flipV="1">
                <a:off x="2293619" y="1487786"/>
                <a:ext cx="0" cy="93056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5B09E46-5A36-BC47-92D7-A0EB2FACFCD6}"/>
                  </a:ext>
                </a:extLst>
              </p:cNvPr>
              <p:cNvCxnSpPr>
                <a:cxnSpLocks/>
                <a:stCxn id="5" idx="7"/>
              </p:cNvCxnSpPr>
              <p:nvPr/>
            </p:nvCxnSpPr>
            <p:spPr>
              <a:xfrm flipV="1">
                <a:off x="2520488" y="1393814"/>
                <a:ext cx="1292570" cy="1118511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E9F916-CE9F-03C0-7F39-B74B53243CD1}"/>
                  </a:ext>
                </a:extLst>
              </p:cNvPr>
              <p:cNvSpPr txBox="1"/>
              <p:nvPr/>
            </p:nvSpPr>
            <p:spPr>
              <a:xfrm>
                <a:off x="2322179" y="1697251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2C96FC-DC71-0E3E-6A08-40C7CD71F8F8}"/>
                  </a:ext>
                </a:extLst>
              </p:cNvPr>
              <p:cNvSpPr txBox="1"/>
              <p:nvPr/>
            </p:nvSpPr>
            <p:spPr>
              <a:xfrm>
                <a:off x="3145145" y="1829257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E30BB6-1955-30EC-7C69-471EB3E3A2F9}"/>
                  </a:ext>
                </a:extLst>
              </p:cNvPr>
              <p:cNvSpPr txBox="1"/>
              <p:nvPr/>
            </p:nvSpPr>
            <p:spPr>
              <a:xfrm>
                <a:off x="3145145" y="2357774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2EB1CDA-2969-8CD6-D3DF-DBF9E26C7CAE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B39A890-4391-ED68-A8B8-F8A7B03A4415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BD5B87A-7344-AB12-A429-8B3E546740FF}"/>
                  </a:ext>
                </a:extLst>
              </p:cNvPr>
              <p:cNvCxnSpPr>
                <a:cxnSpLocks/>
                <a:endCxn id="26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3E407A8-D47C-5254-ED43-E8FBD193D5F8}"/>
                  </a:ext>
                </a:extLst>
              </p:cNvPr>
              <p:cNvCxnSpPr>
                <a:cxnSpLocks/>
                <a:stCxn id="26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944FEB-C3FF-9B51-EF62-B4CB0504A201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1E2701-D16C-2404-B645-EC77AE5211FE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43092EF-EB42-5C03-DF40-D756E0C829A9}"/>
                </a:ext>
              </a:extLst>
            </p:cNvPr>
            <p:cNvGrpSpPr/>
            <p:nvPr/>
          </p:nvGrpSpPr>
          <p:grpSpPr>
            <a:xfrm>
              <a:off x="305629" y="5491253"/>
              <a:ext cx="2291471" cy="880098"/>
              <a:chOff x="1580014" y="998501"/>
              <a:chExt cx="2291471" cy="88009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2892717-DDA3-44AC-3B89-BF13A2582436}"/>
                  </a:ext>
                </a:extLst>
              </p:cNvPr>
              <p:cNvSpPr/>
              <p:nvPr/>
            </p:nvSpPr>
            <p:spPr>
              <a:xfrm>
                <a:off x="2125176" y="998501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EEE60B3-D12A-24B0-1DFA-857428B41E33}"/>
                  </a:ext>
                </a:extLst>
              </p:cNvPr>
              <p:cNvCxnSpPr>
                <a:stCxn id="32" idx="6"/>
              </p:cNvCxnSpPr>
              <p:nvPr/>
            </p:nvCxnSpPr>
            <p:spPr>
              <a:xfrm>
                <a:off x="2766861" y="1319344"/>
                <a:ext cx="1104624" cy="1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5050FC5-D0A6-4377-DB0F-01B5219B5F44}"/>
                  </a:ext>
                </a:extLst>
              </p:cNvPr>
              <p:cNvCxnSpPr>
                <a:cxnSpLocks/>
                <a:endCxn id="32" idx="3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7AFEF51-5447-ACAB-6B6B-5002B067EDAF}"/>
                  </a:ext>
                </a:extLst>
              </p:cNvPr>
              <p:cNvSpPr txBox="1"/>
              <p:nvPr/>
            </p:nvSpPr>
            <p:spPr>
              <a:xfrm>
                <a:off x="3047704" y="1282124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81360D-23F2-6E38-BEAE-736FD0D45388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4B8EBF9-3B6A-6DF2-8579-976F13835AF3}"/>
                </a:ext>
              </a:extLst>
            </p:cNvPr>
            <p:cNvGrpSpPr/>
            <p:nvPr/>
          </p:nvGrpSpPr>
          <p:grpSpPr>
            <a:xfrm>
              <a:off x="7154099" y="3686122"/>
              <a:ext cx="1957539" cy="1572250"/>
              <a:chOff x="2766861" y="998502"/>
              <a:chExt cx="1957539" cy="157225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CD15E0-1E11-9245-4ABD-8CFFEF24C992}"/>
                  </a:ext>
                </a:extLst>
              </p:cNvPr>
              <p:cNvSpPr/>
              <p:nvPr/>
            </p:nvSpPr>
            <p:spPr>
              <a:xfrm>
                <a:off x="3871485" y="998502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738FAFC-742B-8A20-1230-88D85D02C397}"/>
                  </a:ext>
                </a:extLst>
              </p:cNvPr>
              <p:cNvCxnSpPr>
                <a:endCxn id="38" idx="2"/>
              </p:cNvCxnSpPr>
              <p:nvPr/>
            </p:nvCxnSpPr>
            <p:spPr>
              <a:xfrm>
                <a:off x="2766861" y="1319344"/>
                <a:ext cx="1104624" cy="1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2110A64-27C9-5835-B82A-0B9887CB26CE}"/>
                  </a:ext>
                </a:extLst>
              </p:cNvPr>
              <p:cNvCxnSpPr>
                <a:cxnSpLocks/>
                <a:endCxn id="38" idx="4"/>
              </p:cNvCxnSpPr>
              <p:nvPr/>
            </p:nvCxnSpPr>
            <p:spPr>
              <a:xfrm flipH="1" flipV="1">
                <a:off x="4192328" y="1640187"/>
                <a:ext cx="2890" cy="930565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5AB8A6C-1457-A596-5180-AC8C814D6F34}"/>
                  </a:ext>
                </a:extLst>
              </p:cNvPr>
              <p:cNvSpPr txBox="1"/>
              <p:nvPr/>
            </p:nvSpPr>
            <p:spPr>
              <a:xfrm>
                <a:off x="3047704" y="1282124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067D07E-87D3-9D38-046D-0975149B1A31}"/>
                  </a:ext>
                </a:extLst>
              </p:cNvPr>
              <p:cNvSpPr txBox="1"/>
              <p:nvPr/>
            </p:nvSpPr>
            <p:spPr>
              <a:xfrm>
                <a:off x="4192326" y="1895068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60ADDA6-0F4A-D70A-93DA-DBEE8293C208}"/>
                </a:ext>
              </a:extLst>
            </p:cNvPr>
            <p:cNvGrpSpPr/>
            <p:nvPr/>
          </p:nvGrpSpPr>
          <p:grpSpPr>
            <a:xfrm>
              <a:off x="4673149" y="5284742"/>
              <a:ext cx="1957541" cy="1572250"/>
              <a:chOff x="2766861" y="1640187"/>
              <a:chExt cx="1957541" cy="1572250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A1C6D4F-636D-B3CF-4CBF-107F4E4D7CC5}"/>
                  </a:ext>
                </a:extLst>
              </p:cNvPr>
              <p:cNvSpPr/>
              <p:nvPr/>
            </p:nvSpPr>
            <p:spPr>
              <a:xfrm>
                <a:off x="3874375" y="2570752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7A100F6-DD3F-9F4E-888C-08B85B7BAB16}"/>
                  </a:ext>
                </a:extLst>
              </p:cNvPr>
              <p:cNvCxnSpPr>
                <a:cxnSpLocks/>
                <a:stCxn id="54" idx="0"/>
              </p:cNvCxnSpPr>
              <p:nvPr/>
            </p:nvCxnSpPr>
            <p:spPr>
              <a:xfrm flipH="1" flipV="1">
                <a:off x="4192328" y="1640187"/>
                <a:ext cx="2890" cy="930565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A99AC19-6566-D71E-426D-0B450F9A114A}"/>
                  </a:ext>
                </a:extLst>
              </p:cNvPr>
              <p:cNvCxnSpPr>
                <a:cxnSpLocks/>
                <a:stCxn id="54" idx="2"/>
              </p:cNvCxnSpPr>
              <p:nvPr/>
            </p:nvCxnSpPr>
            <p:spPr>
              <a:xfrm flipH="1">
                <a:off x="2766861" y="2891595"/>
                <a:ext cx="1107514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2787DD1-2D2E-2271-A7D0-137D37007B74}"/>
                  </a:ext>
                </a:extLst>
              </p:cNvPr>
              <p:cNvSpPr txBox="1"/>
              <p:nvPr/>
            </p:nvSpPr>
            <p:spPr>
              <a:xfrm>
                <a:off x="3297545" y="2510174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F322A11-5500-A753-E8CA-50A21BAAC473}"/>
                  </a:ext>
                </a:extLst>
              </p:cNvPr>
              <p:cNvSpPr txBox="1"/>
              <p:nvPr/>
            </p:nvSpPr>
            <p:spPr>
              <a:xfrm>
                <a:off x="4192328" y="2138743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1504274-8B0E-D3AB-2066-80F9431C63C0}"/>
                </a:ext>
              </a:extLst>
            </p:cNvPr>
            <p:cNvSpPr txBox="1"/>
            <p:nvPr/>
          </p:nvSpPr>
          <p:spPr>
            <a:xfrm>
              <a:off x="105957" y="2403162"/>
              <a:ext cx="8900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After flooding every node will have the following information: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8EA07B4-5F5B-FE77-982B-4D000C2B4E9D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D51748A-7E54-F208-D4A6-834BB54CCB8F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EE4B6E5-DBC5-0CB7-4C49-77C9F564876C}"/>
                </a:ext>
              </a:extLst>
            </p:cNvPr>
            <p:cNvSpPr/>
            <p:nvPr/>
          </p:nvSpPr>
          <p:spPr>
            <a:xfrm>
              <a:off x="117820" y="6205158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714B47F-26AF-F803-B86C-363844FCF3EB}"/>
                </a:ext>
              </a:extLst>
            </p:cNvPr>
            <p:cNvSpPr/>
            <p:nvPr/>
          </p:nvSpPr>
          <p:spPr>
            <a:xfrm>
              <a:off x="2190634" y="5461570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88F3842-F4A7-654E-5F98-D5EF98234CAF}"/>
                </a:ext>
              </a:extLst>
            </p:cNvPr>
            <p:cNvSpPr/>
            <p:nvPr/>
          </p:nvSpPr>
          <p:spPr>
            <a:xfrm>
              <a:off x="3121105" y="3038290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3F50BC1-2B27-E051-FB13-0A912FD37B66}"/>
                </a:ext>
              </a:extLst>
            </p:cNvPr>
            <p:cNvSpPr/>
            <p:nvPr/>
          </p:nvSpPr>
          <p:spPr>
            <a:xfrm>
              <a:off x="4518011" y="3050087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5F99D97-F9BC-3306-32D0-069E9A84DB1B}"/>
                </a:ext>
              </a:extLst>
            </p:cNvPr>
            <p:cNvSpPr/>
            <p:nvPr/>
          </p:nvSpPr>
          <p:spPr>
            <a:xfrm>
              <a:off x="4662923" y="4238012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65A532B-9CED-A9C1-2A07-1952E71DC9E3}"/>
                </a:ext>
              </a:extLst>
            </p:cNvPr>
            <p:cNvSpPr/>
            <p:nvPr/>
          </p:nvSpPr>
          <p:spPr>
            <a:xfrm>
              <a:off x="6876330" y="3686121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9B0DD55-0FD5-36C6-B6B8-1822B1E79667}"/>
                </a:ext>
              </a:extLst>
            </p:cNvPr>
            <p:cNvSpPr/>
            <p:nvPr/>
          </p:nvSpPr>
          <p:spPr>
            <a:xfrm>
              <a:off x="8311090" y="5019077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FCB2065-DA02-E4E3-FF9E-D11991375262}"/>
                </a:ext>
              </a:extLst>
            </p:cNvPr>
            <p:cNvSpPr/>
            <p:nvPr/>
          </p:nvSpPr>
          <p:spPr>
            <a:xfrm>
              <a:off x="5759162" y="5194885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25973A5-D6AF-9AB9-B99F-6F5026E7E18A}"/>
                </a:ext>
              </a:extLst>
            </p:cNvPr>
            <p:cNvSpPr/>
            <p:nvPr/>
          </p:nvSpPr>
          <p:spPr>
            <a:xfrm>
              <a:off x="4470028" y="6154729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6F7B57F1-58B4-F5F5-4ADA-74C4B2D540B8}"/>
              </a:ext>
            </a:extLst>
          </p:cNvPr>
          <p:cNvSpPr txBox="1"/>
          <p:nvPr/>
        </p:nvSpPr>
        <p:spPr>
          <a:xfrm>
            <a:off x="33846" y="-1451"/>
            <a:ext cx="890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this network: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DFB708-3EFB-340A-8101-F439BC0F2E12}"/>
              </a:ext>
            </a:extLst>
          </p:cNvPr>
          <p:cNvSpPr/>
          <p:nvPr/>
        </p:nvSpPr>
        <p:spPr>
          <a:xfrm>
            <a:off x="6795634" y="497352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DBC17-6F0B-EBF4-3C10-19AD5AC7C3D3}"/>
              </a:ext>
            </a:extLst>
          </p:cNvPr>
          <p:cNvSpPr txBox="1"/>
          <p:nvPr/>
        </p:nvSpPr>
        <p:spPr>
          <a:xfrm>
            <a:off x="7968003" y="438443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1A06B7-7F5B-6863-5C94-2E9827D00865}"/>
              </a:ext>
            </a:extLst>
          </p:cNvPr>
          <p:cNvSpPr/>
          <p:nvPr/>
        </p:nvSpPr>
        <p:spPr>
          <a:xfrm>
            <a:off x="2235630" y="351697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D31DE0-9994-3711-5A06-41C0BE64773B}"/>
              </a:ext>
            </a:extLst>
          </p:cNvPr>
          <p:cNvCxnSpPr>
            <a:cxnSpLocks/>
            <a:endCxn id="7" idx="5"/>
          </p:cNvCxnSpPr>
          <p:nvPr/>
        </p:nvCxnSpPr>
        <p:spPr>
          <a:xfrm flipH="1" flipV="1">
            <a:off x="2783342" y="4064691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A8929EC-E02D-25C7-2D0B-DD1FAFBB84B8}"/>
              </a:ext>
            </a:extLst>
          </p:cNvPr>
          <p:cNvSpPr txBox="1"/>
          <p:nvPr/>
        </p:nvSpPr>
        <p:spPr>
          <a:xfrm>
            <a:off x="2660227" y="4155233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51868B-9B05-AC63-95B0-1279A3F69676}"/>
              </a:ext>
            </a:extLst>
          </p:cNvPr>
          <p:cNvSpPr/>
          <p:nvPr/>
        </p:nvSpPr>
        <p:spPr>
          <a:xfrm>
            <a:off x="918303" y="622842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A4429-5749-0002-13DE-94240FE241CA}"/>
              </a:ext>
            </a:extLst>
          </p:cNvPr>
          <p:cNvCxnSpPr>
            <a:cxnSpLocks/>
          </p:cNvCxnSpPr>
          <p:nvPr/>
        </p:nvCxnSpPr>
        <p:spPr>
          <a:xfrm flipV="1">
            <a:off x="1239146" y="5779044"/>
            <a:ext cx="0" cy="5778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FE3D0D9-C6B0-43A1-DC77-11A1F2A38C76}"/>
              </a:ext>
            </a:extLst>
          </p:cNvPr>
          <p:cNvSpPr txBox="1"/>
          <p:nvPr/>
        </p:nvSpPr>
        <p:spPr>
          <a:xfrm>
            <a:off x="1155999" y="578578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7ABCC-BE75-6EA7-DBCA-62B6BEBCFC9A}"/>
              </a:ext>
            </a:extLst>
          </p:cNvPr>
          <p:cNvSpPr txBox="1"/>
          <p:nvPr/>
        </p:nvSpPr>
        <p:spPr>
          <a:xfrm>
            <a:off x="7224" y="2681805"/>
            <a:ext cx="9144000" cy="153660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node has complete knowledge of the network topology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6D7807-B82D-DC62-06C8-A5C00E2E5CC0}"/>
              </a:ext>
            </a:extLst>
          </p:cNvPr>
          <p:cNvSpPr txBox="1"/>
          <p:nvPr/>
        </p:nvSpPr>
        <p:spPr>
          <a:xfrm>
            <a:off x="7224" y="4640340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 shortest path algorithm to find routes</a:t>
            </a:r>
          </a:p>
        </p:txBody>
      </p:sp>
    </p:spTree>
    <p:extLst>
      <p:ext uri="{BB962C8B-B14F-4D97-AF65-F5344CB8AC3E}">
        <p14:creationId xmlns:p14="http://schemas.microsoft.com/office/powerpoint/2010/main" val="1405807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1214A5A8-C734-8946-8624-1C87CE4E0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Shortest Path Routing</a:t>
            </a:r>
            <a:endParaRPr lang="en-AU" altLang="en-US" sz="3600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41A0FF67-5C65-9F44-AEB0-676406814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817563"/>
            <a:ext cx="8064499" cy="6040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Dijkstra’s Algorithm - Assume non-negative link weights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N: set of nodes in the graph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l((</a:t>
            </a:r>
            <a:r>
              <a:rPr lang="en-US" altLang="en-US" sz="2000" dirty="0" err="1"/>
              <a:t>i</a:t>
            </a:r>
            <a:r>
              <a:rPr lang="en-US" altLang="en-US" sz="2000" dirty="0"/>
              <a:t>, j): the non-negative cost associated with the edge between nodes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, j </a:t>
            </a:r>
            <a:r>
              <a:rPr lang="en-US" altLang="en-US" sz="2000" dirty="0">
                <a:sym typeface="Symbol" pitchFamily="2" charset="2"/>
              </a:rPr>
              <a:t>N and l(</a:t>
            </a:r>
            <a:r>
              <a:rPr lang="en-US" altLang="en-US" sz="2000" dirty="0" err="1">
                <a:sym typeface="Symbol" pitchFamily="2" charset="2"/>
              </a:rPr>
              <a:t>i</a:t>
            </a:r>
            <a:r>
              <a:rPr lang="en-US" altLang="en-US" sz="2000" dirty="0">
                <a:sym typeface="Symbol" pitchFamily="2" charset="2"/>
              </a:rPr>
              <a:t>, j) =  if no edge connects </a:t>
            </a:r>
            <a:r>
              <a:rPr lang="en-US" altLang="en-US" sz="2000" dirty="0" err="1">
                <a:sym typeface="Symbol" pitchFamily="2" charset="2"/>
              </a:rPr>
              <a:t>i</a:t>
            </a:r>
            <a:r>
              <a:rPr lang="en-US" altLang="en-US" sz="2000" dirty="0">
                <a:sym typeface="Symbol" pitchFamily="2" charset="2"/>
              </a:rPr>
              <a:t> and j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Let s </a:t>
            </a:r>
            <a:r>
              <a:rPr lang="en-US" altLang="en-US" sz="2000" dirty="0">
                <a:sym typeface="Symbol" pitchFamily="2" charset="2"/>
              </a:rPr>
              <a:t>N be the starting node which executes the algorithm to find shortest paths to all other nodes in N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Two variables used by the algorithm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M: set of nodes incorporated so far by the algorithm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C(n) : the cost of the path from s to each node n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The algorithm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 dirty="0"/>
              <a:t>	</a:t>
            </a:r>
            <a:r>
              <a:rPr lang="en-US" altLang="en-US" sz="1800" dirty="0">
                <a:latin typeface="Courier New" panose="02070309020205020404" pitchFamily="49" charset="0"/>
              </a:rPr>
              <a:t>M = {s}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For each n in N – {s}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C(n) = l(s, n)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while ( N </a:t>
            </a: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 M)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M = M  {w} such that C(w) is the minimum  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                       for all w in (N-M)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For each n in (N-M)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        C(n) = MIN (C(n), C(w) + l(w, n))</a:t>
            </a:r>
          </a:p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7863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F2B2AE7C-20F4-B54B-8929-ABBF5B35C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Shortest Path Routing</a:t>
            </a:r>
            <a:endParaRPr lang="en-AU" altLang="en-US" sz="3600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5A44ED9F-1E2C-3444-AC2A-2F3B9DA79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In practice, each switch computes its routing table </a:t>
            </a:r>
            <a:r>
              <a:rPr lang="en-US" altLang="en-US" sz="2400" dirty="0">
                <a:solidFill>
                  <a:srgbClr val="FF0000"/>
                </a:solidFill>
              </a:rPr>
              <a:t>directly from the LSP’s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/>
              <a:t>it has collected using a realization of Dijkstra’s algorithm called the </a:t>
            </a:r>
            <a:r>
              <a:rPr lang="en-US" altLang="en-US" sz="2400" i="1" dirty="0"/>
              <a:t>forward search algorithm</a:t>
            </a:r>
          </a:p>
          <a:p>
            <a:r>
              <a:rPr lang="en-US" altLang="en-US" sz="2400" dirty="0"/>
              <a:t>Specifically, each switch maintains two lists, known as </a:t>
            </a:r>
            <a:r>
              <a:rPr lang="en-US" altLang="en-US" sz="2400" b="1" dirty="0"/>
              <a:t>Tentative</a:t>
            </a:r>
            <a:r>
              <a:rPr lang="en-US" altLang="en-US" sz="2400" dirty="0"/>
              <a:t> and </a:t>
            </a:r>
            <a:r>
              <a:rPr lang="en-US" altLang="en-US" sz="2400" b="1" dirty="0"/>
              <a:t>Confirmed</a:t>
            </a:r>
          </a:p>
          <a:p>
            <a:r>
              <a:rPr lang="en-US" altLang="en-US" sz="2400" dirty="0"/>
              <a:t>Each of these lists contains a set of entries of the form (Destination, Cost, </a:t>
            </a:r>
            <a:r>
              <a:rPr lang="en-US" altLang="en-US" sz="2400" dirty="0" err="1"/>
              <a:t>NextHop</a:t>
            </a:r>
            <a:r>
              <a:rPr lang="en-US" altLang="en-US" sz="2400" dirty="0"/>
              <a:t>)</a:t>
            </a:r>
          </a:p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48074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C9404-B23E-4F44-B57F-21B25A137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D59015-EB2B-0408-13DC-63B53077ED61}"/>
              </a:ext>
            </a:extLst>
          </p:cNvPr>
          <p:cNvCxnSpPr>
            <a:cxnSpLocks/>
            <a:stCxn id="3" idx="7"/>
          </p:cNvCxnSpPr>
          <p:nvPr/>
        </p:nvCxnSpPr>
        <p:spPr>
          <a:xfrm flipV="1">
            <a:off x="7343346" y="3948990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A3B45872-01A7-6FBD-804F-CC9A376350FF}"/>
              </a:ext>
            </a:extLst>
          </p:cNvPr>
          <p:cNvSpPr/>
          <p:nvPr/>
        </p:nvSpPr>
        <p:spPr>
          <a:xfrm>
            <a:off x="2693800" y="815995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DE6802F-90E5-EDE3-FA20-140B30985CF9}"/>
              </a:ext>
            </a:extLst>
          </p:cNvPr>
          <p:cNvSpPr/>
          <p:nvPr/>
        </p:nvSpPr>
        <p:spPr>
          <a:xfrm>
            <a:off x="3561522" y="29870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574EDE6-F312-8BC2-4956-B422DB1E88F1}"/>
              </a:ext>
            </a:extLst>
          </p:cNvPr>
          <p:cNvSpPr/>
          <p:nvPr/>
        </p:nvSpPr>
        <p:spPr>
          <a:xfrm>
            <a:off x="5307831" y="2987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CF47CC5-9D18-9FAA-77E5-8F2339B5DC75}"/>
              </a:ext>
            </a:extLst>
          </p:cNvPr>
          <p:cNvSpPr/>
          <p:nvPr/>
        </p:nvSpPr>
        <p:spPr>
          <a:xfrm>
            <a:off x="3561522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B6A865F-B8C4-2BF3-9C6C-6B5D5D3087B2}"/>
              </a:ext>
            </a:extLst>
          </p:cNvPr>
          <p:cNvSpPr/>
          <p:nvPr/>
        </p:nvSpPr>
        <p:spPr>
          <a:xfrm>
            <a:off x="5310721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7B21CF9-0A6D-8417-45CA-E819FD415311}"/>
              </a:ext>
            </a:extLst>
          </p:cNvPr>
          <p:cNvCxnSpPr>
            <a:stCxn id="61" idx="6"/>
            <a:endCxn id="62" idx="2"/>
          </p:cNvCxnSpPr>
          <p:nvPr/>
        </p:nvCxnSpPr>
        <p:spPr>
          <a:xfrm>
            <a:off x="4203207" y="350713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200DFE-3696-84C6-FA01-90B6ADAB9675}"/>
              </a:ext>
            </a:extLst>
          </p:cNvPr>
          <p:cNvCxnSpPr>
            <a:cxnSpLocks/>
            <a:stCxn id="64" idx="0"/>
            <a:endCxn id="62" idx="4"/>
          </p:cNvCxnSpPr>
          <p:nvPr/>
        </p:nvCxnSpPr>
        <p:spPr>
          <a:xfrm flipH="1" flipV="1">
            <a:off x="5628674" y="671556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4F8DE74-33DA-61A7-3C69-3B9957887FA8}"/>
              </a:ext>
            </a:extLst>
          </p:cNvPr>
          <p:cNvCxnSpPr>
            <a:cxnSpLocks/>
            <a:stCxn id="64" idx="2"/>
            <a:endCxn id="63" idx="6"/>
          </p:cNvCxnSpPr>
          <p:nvPr/>
        </p:nvCxnSpPr>
        <p:spPr>
          <a:xfrm flipH="1">
            <a:off x="4203207" y="1922964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9E25491-3790-6969-3FAB-3C2D567A78D4}"/>
              </a:ext>
            </a:extLst>
          </p:cNvPr>
          <p:cNvCxnSpPr>
            <a:cxnSpLocks/>
            <a:stCxn id="63" idx="1"/>
            <a:endCxn id="60" idx="5"/>
          </p:cNvCxnSpPr>
          <p:nvPr/>
        </p:nvCxnSpPr>
        <p:spPr>
          <a:xfrm flipH="1" flipV="1">
            <a:off x="3241512" y="1363707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952B9A5-4C9C-846F-5F38-602B37636BDF}"/>
              </a:ext>
            </a:extLst>
          </p:cNvPr>
          <p:cNvCxnSpPr>
            <a:cxnSpLocks/>
            <a:stCxn id="60" idx="7"/>
            <a:endCxn id="61" idx="3"/>
          </p:cNvCxnSpPr>
          <p:nvPr/>
        </p:nvCxnSpPr>
        <p:spPr>
          <a:xfrm flipV="1">
            <a:off x="3241512" y="577582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0BF158F-ADF6-718D-1667-C43A2E93C7FB}"/>
              </a:ext>
            </a:extLst>
          </p:cNvPr>
          <p:cNvCxnSpPr>
            <a:cxnSpLocks/>
            <a:stCxn id="63" idx="0"/>
            <a:endCxn id="61" idx="4"/>
          </p:cNvCxnSpPr>
          <p:nvPr/>
        </p:nvCxnSpPr>
        <p:spPr>
          <a:xfrm flipV="1">
            <a:off x="3882365" y="671555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9AC3DCD-8485-893E-9D0E-14C47B6D537B}"/>
              </a:ext>
            </a:extLst>
          </p:cNvPr>
          <p:cNvCxnSpPr>
            <a:cxnSpLocks/>
            <a:stCxn id="63" idx="7"/>
            <a:endCxn id="62" idx="3"/>
          </p:cNvCxnSpPr>
          <p:nvPr/>
        </p:nvCxnSpPr>
        <p:spPr>
          <a:xfrm flipV="1">
            <a:off x="4109234" y="577583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4ED1E3B1-0823-AAFD-8FF7-7EE034D7E3C6}"/>
              </a:ext>
            </a:extLst>
          </p:cNvPr>
          <p:cNvSpPr txBox="1"/>
          <p:nvPr/>
        </p:nvSpPr>
        <p:spPr>
          <a:xfrm>
            <a:off x="3118397" y="1454249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A05A312-6B9B-9452-BC04-9EE3CF187056}"/>
              </a:ext>
            </a:extLst>
          </p:cNvPr>
          <p:cNvSpPr txBox="1"/>
          <p:nvPr/>
        </p:nvSpPr>
        <p:spPr>
          <a:xfrm>
            <a:off x="3910925" y="88102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15F68A1-27E7-C654-196C-4FCC1399F431}"/>
              </a:ext>
            </a:extLst>
          </p:cNvPr>
          <p:cNvSpPr txBox="1"/>
          <p:nvPr/>
        </p:nvSpPr>
        <p:spPr>
          <a:xfrm>
            <a:off x="4484050" y="31349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4B38BCC-47DE-B8F2-4534-C764CCA20842}"/>
              </a:ext>
            </a:extLst>
          </p:cNvPr>
          <p:cNvSpPr txBox="1"/>
          <p:nvPr/>
        </p:nvSpPr>
        <p:spPr>
          <a:xfrm>
            <a:off x="4733891" y="101302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09F9EAE-6542-13DC-64E1-A33EC80C1482}"/>
              </a:ext>
            </a:extLst>
          </p:cNvPr>
          <p:cNvSpPr txBox="1"/>
          <p:nvPr/>
        </p:nvSpPr>
        <p:spPr>
          <a:xfrm>
            <a:off x="4733891" y="154154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649EDD9-445C-D885-3A18-3424F6285852}"/>
              </a:ext>
            </a:extLst>
          </p:cNvPr>
          <p:cNvSpPr txBox="1"/>
          <p:nvPr/>
        </p:nvSpPr>
        <p:spPr>
          <a:xfrm>
            <a:off x="5628672" y="926437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0FB655A-8002-478B-235F-1B79DA54A6C8}"/>
              </a:ext>
            </a:extLst>
          </p:cNvPr>
          <p:cNvSpPr txBox="1"/>
          <p:nvPr/>
        </p:nvSpPr>
        <p:spPr>
          <a:xfrm>
            <a:off x="3016360" y="30905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CA16E6-841D-D5A7-AC78-967F2F7E2B62}"/>
              </a:ext>
            </a:extLst>
          </p:cNvPr>
          <p:cNvSpPr/>
          <p:nvPr/>
        </p:nvSpPr>
        <p:spPr>
          <a:xfrm>
            <a:off x="3121105" y="405872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8C3F87-02F8-4A86-C962-13EAC93E1442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3762790" y="437956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385259-BDA9-E17C-16E9-D5EF3E17E1F3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3441948" y="3128158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88F4F3-EB26-6724-E98F-726DBBCAFDB7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3668817" y="303418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08C77A1-E0AD-3D05-AD5D-3F6C114A1171}"/>
              </a:ext>
            </a:extLst>
          </p:cNvPr>
          <p:cNvSpPr txBox="1"/>
          <p:nvPr/>
        </p:nvSpPr>
        <p:spPr>
          <a:xfrm>
            <a:off x="3470508" y="333762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664C7-0239-4FB4-9D60-6C4ABBDAFA40}"/>
              </a:ext>
            </a:extLst>
          </p:cNvPr>
          <p:cNvSpPr txBox="1"/>
          <p:nvPr/>
        </p:nvSpPr>
        <p:spPr>
          <a:xfrm>
            <a:off x="4293474" y="346962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263F93-BF51-FCD2-DEC8-E1F27E277073}"/>
              </a:ext>
            </a:extLst>
          </p:cNvPr>
          <p:cNvSpPr txBox="1"/>
          <p:nvPr/>
        </p:nvSpPr>
        <p:spPr>
          <a:xfrm>
            <a:off x="4293474" y="399814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CC38A9-E513-56DF-F64A-F5CDA65F7AC8}"/>
              </a:ext>
            </a:extLst>
          </p:cNvPr>
          <p:cNvSpPr/>
          <p:nvPr/>
        </p:nvSpPr>
        <p:spPr>
          <a:xfrm>
            <a:off x="69632" y="339261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9244623-DA3A-892D-DA86-D6358571E0A3}"/>
              </a:ext>
            </a:extLst>
          </p:cNvPr>
          <p:cNvCxnSpPr>
            <a:cxnSpLocks/>
            <a:endCxn id="26" idx="5"/>
          </p:cNvCxnSpPr>
          <p:nvPr/>
        </p:nvCxnSpPr>
        <p:spPr>
          <a:xfrm flipH="1" flipV="1">
            <a:off x="617344" y="3940329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13B7B3F-DD2D-831D-B2E2-F8947BF28449}"/>
              </a:ext>
            </a:extLst>
          </p:cNvPr>
          <p:cNvCxnSpPr>
            <a:cxnSpLocks/>
            <a:stCxn id="26" idx="7"/>
          </p:cNvCxnSpPr>
          <p:nvPr/>
        </p:nvCxnSpPr>
        <p:spPr>
          <a:xfrm flipV="1">
            <a:off x="617344" y="3154204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0648529-DB4E-E1F1-EC74-678444CF4D6C}"/>
              </a:ext>
            </a:extLst>
          </p:cNvPr>
          <p:cNvSpPr txBox="1"/>
          <p:nvPr/>
        </p:nvSpPr>
        <p:spPr>
          <a:xfrm>
            <a:off x="494229" y="4030871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6D8C52-8DE9-581F-4587-FF41B68C0404}"/>
              </a:ext>
            </a:extLst>
          </p:cNvPr>
          <p:cNvSpPr txBox="1"/>
          <p:nvPr/>
        </p:nvSpPr>
        <p:spPr>
          <a:xfrm>
            <a:off x="392192" y="288568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20766D7-4C1B-3FC8-6C5E-8EBABC766BDB}"/>
              </a:ext>
            </a:extLst>
          </p:cNvPr>
          <p:cNvSpPr/>
          <p:nvPr/>
        </p:nvSpPr>
        <p:spPr>
          <a:xfrm>
            <a:off x="850791" y="525572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79A14B-831E-6C32-53A2-7F893F355BD3}"/>
              </a:ext>
            </a:extLst>
          </p:cNvPr>
          <p:cNvCxnSpPr>
            <a:stCxn id="32" idx="6"/>
          </p:cNvCxnSpPr>
          <p:nvPr/>
        </p:nvCxnSpPr>
        <p:spPr>
          <a:xfrm>
            <a:off x="1492476" y="5576566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5CC4729-C192-E06C-0A52-7741A939F666}"/>
              </a:ext>
            </a:extLst>
          </p:cNvPr>
          <p:cNvCxnSpPr>
            <a:cxnSpLocks/>
            <a:endCxn id="32" idx="3"/>
          </p:cNvCxnSpPr>
          <p:nvPr/>
        </p:nvCxnSpPr>
        <p:spPr>
          <a:xfrm flipV="1">
            <a:off x="530781" y="5803435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D5DC737-465B-849E-54FE-E913DCBF1D2C}"/>
              </a:ext>
            </a:extLst>
          </p:cNvPr>
          <p:cNvSpPr txBox="1"/>
          <p:nvPr/>
        </p:nvSpPr>
        <p:spPr>
          <a:xfrm>
            <a:off x="1773319" y="553934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BF6BBC-8999-36E6-F3B1-7C68FFCDBA81}"/>
              </a:ext>
            </a:extLst>
          </p:cNvPr>
          <p:cNvSpPr txBox="1"/>
          <p:nvPr/>
        </p:nvSpPr>
        <p:spPr>
          <a:xfrm>
            <a:off x="305629" y="553491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0EE40DA-BA95-6382-E333-7FFCE5794024}"/>
              </a:ext>
            </a:extLst>
          </p:cNvPr>
          <p:cNvSpPr/>
          <p:nvPr/>
        </p:nvSpPr>
        <p:spPr>
          <a:xfrm>
            <a:off x="8258723" y="3450592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9C3DE4-CA80-8AFA-C041-1CE046611EDC}"/>
              </a:ext>
            </a:extLst>
          </p:cNvPr>
          <p:cNvCxnSpPr>
            <a:endCxn id="38" idx="2"/>
          </p:cNvCxnSpPr>
          <p:nvPr/>
        </p:nvCxnSpPr>
        <p:spPr>
          <a:xfrm>
            <a:off x="7154099" y="3771434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F823043-8A41-CD44-1B7C-454138BF0B3E}"/>
              </a:ext>
            </a:extLst>
          </p:cNvPr>
          <p:cNvCxnSpPr>
            <a:cxnSpLocks/>
            <a:endCxn id="38" idx="4"/>
          </p:cNvCxnSpPr>
          <p:nvPr/>
        </p:nvCxnSpPr>
        <p:spPr>
          <a:xfrm flipH="1" flipV="1">
            <a:off x="8579566" y="4092277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78580FA-243B-3025-B903-0B4F6EFFE46C}"/>
              </a:ext>
            </a:extLst>
          </p:cNvPr>
          <p:cNvSpPr txBox="1"/>
          <p:nvPr/>
        </p:nvSpPr>
        <p:spPr>
          <a:xfrm>
            <a:off x="7434942" y="3734214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329A19-379D-0BD4-58BF-A0898A2E58A3}"/>
              </a:ext>
            </a:extLst>
          </p:cNvPr>
          <p:cNvSpPr txBox="1"/>
          <p:nvPr/>
        </p:nvSpPr>
        <p:spPr>
          <a:xfrm>
            <a:off x="8579564" y="4347158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15278A4-2348-D064-DAF0-FED4B00B80B8}"/>
              </a:ext>
            </a:extLst>
          </p:cNvPr>
          <p:cNvSpPr/>
          <p:nvPr/>
        </p:nvSpPr>
        <p:spPr>
          <a:xfrm>
            <a:off x="5780663" y="597977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BC56672-A7C3-03D4-33A5-8DA8D986D4C7}"/>
              </a:ext>
            </a:extLst>
          </p:cNvPr>
          <p:cNvCxnSpPr>
            <a:cxnSpLocks/>
            <a:stCxn id="54" idx="0"/>
          </p:cNvCxnSpPr>
          <p:nvPr/>
        </p:nvCxnSpPr>
        <p:spPr>
          <a:xfrm flipH="1" flipV="1">
            <a:off x="6098616" y="5049212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C090346-D4C1-3F9E-91FB-F28B97E38E0B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4673149" y="6300620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7BA7A5B-4128-FB1F-1435-6633A30488B9}"/>
              </a:ext>
            </a:extLst>
          </p:cNvPr>
          <p:cNvSpPr txBox="1"/>
          <p:nvPr/>
        </p:nvSpPr>
        <p:spPr>
          <a:xfrm>
            <a:off x="5203833" y="591919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6A18878-8BD0-30F1-881B-98C6CB9DFCD7}"/>
              </a:ext>
            </a:extLst>
          </p:cNvPr>
          <p:cNvSpPr txBox="1"/>
          <p:nvPr/>
        </p:nvSpPr>
        <p:spPr>
          <a:xfrm>
            <a:off x="6098616" y="5547768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F88E8DA-7897-2E74-AD97-1349B9BBACC6}"/>
              </a:ext>
            </a:extLst>
          </p:cNvPr>
          <p:cNvSpPr txBox="1"/>
          <p:nvPr/>
        </p:nvSpPr>
        <p:spPr>
          <a:xfrm>
            <a:off x="105957" y="2167632"/>
            <a:ext cx="890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flooding every node will have the following information: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B7DF453-81B6-348E-46FA-A2554546174A}"/>
              </a:ext>
            </a:extLst>
          </p:cNvPr>
          <p:cNvSpPr/>
          <p:nvPr/>
        </p:nvSpPr>
        <p:spPr>
          <a:xfrm>
            <a:off x="924441" y="271989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373B3D8-93D5-0186-52DF-70397B194E19}"/>
              </a:ext>
            </a:extLst>
          </p:cNvPr>
          <p:cNvSpPr/>
          <p:nvPr/>
        </p:nvSpPr>
        <p:spPr>
          <a:xfrm>
            <a:off x="939341" y="410382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1046B42-0A66-C85B-2ACF-F2344CDB8512}"/>
              </a:ext>
            </a:extLst>
          </p:cNvPr>
          <p:cNvSpPr/>
          <p:nvPr/>
        </p:nvSpPr>
        <p:spPr>
          <a:xfrm>
            <a:off x="117820" y="596962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A6430DF-FC88-1E71-9F51-166BEFB7134B}"/>
              </a:ext>
            </a:extLst>
          </p:cNvPr>
          <p:cNvSpPr/>
          <p:nvPr/>
        </p:nvSpPr>
        <p:spPr>
          <a:xfrm>
            <a:off x="2190634" y="5226040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9FE13A8-8F1D-0509-DAF4-060B4FE3B12B}"/>
              </a:ext>
            </a:extLst>
          </p:cNvPr>
          <p:cNvSpPr/>
          <p:nvPr/>
        </p:nvSpPr>
        <p:spPr>
          <a:xfrm>
            <a:off x="3121105" y="2802760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B0AAA19-1FCC-23B7-BB4A-A0C0A6FA9259}"/>
              </a:ext>
            </a:extLst>
          </p:cNvPr>
          <p:cNvSpPr/>
          <p:nvPr/>
        </p:nvSpPr>
        <p:spPr>
          <a:xfrm>
            <a:off x="4518011" y="281455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1E8FC9F-F328-C342-42D3-615427C1A3E0}"/>
              </a:ext>
            </a:extLst>
          </p:cNvPr>
          <p:cNvSpPr/>
          <p:nvPr/>
        </p:nvSpPr>
        <p:spPr>
          <a:xfrm>
            <a:off x="4662923" y="4002482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1F51F65-9954-AA64-7CBA-4B18D0D3E9DE}"/>
              </a:ext>
            </a:extLst>
          </p:cNvPr>
          <p:cNvSpPr/>
          <p:nvPr/>
        </p:nvSpPr>
        <p:spPr>
          <a:xfrm>
            <a:off x="6876330" y="345059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C53CEE34-E5E6-0BC4-FE52-921714AE063E}"/>
              </a:ext>
            </a:extLst>
          </p:cNvPr>
          <p:cNvSpPr/>
          <p:nvPr/>
        </p:nvSpPr>
        <p:spPr>
          <a:xfrm>
            <a:off x="8311090" y="478354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02CDA03-692F-5F34-61D7-AD68C811ED9E}"/>
              </a:ext>
            </a:extLst>
          </p:cNvPr>
          <p:cNvSpPr/>
          <p:nvPr/>
        </p:nvSpPr>
        <p:spPr>
          <a:xfrm>
            <a:off x="5759162" y="4959355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90F37E0-CEB1-A581-F89C-8B786C583324}"/>
              </a:ext>
            </a:extLst>
          </p:cNvPr>
          <p:cNvSpPr/>
          <p:nvPr/>
        </p:nvSpPr>
        <p:spPr>
          <a:xfrm>
            <a:off x="4470028" y="591919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67B2E7C-22F9-BDBE-85A0-50EE1BC03291}"/>
              </a:ext>
            </a:extLst>
          </p:cNvPr>
          <p:cNvSpPr txBox="1"/>
          <p:nvPr/>
        </p:nvSpPr>
        <p:spPr>
          <a:xfrm>
            <a:off x="33846" y="-1451"/>
            <a:ext cx="890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this network: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736F66E-83C0-531B-A9FD-CA4E48842C12}"/>
              </a:ext>
            </a:extLst>
          </p:cNvPr>
          <p:cNvSpPr/>
          <p:nvPr/>
        </p:nvSpPr>
        <p:spPr>
          <a:xfrm>
            <a:off x="6795634" y="4973528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131E9-558C-0AA1-65BC-BDC986880991}"/>
              </a:ext>
            </a:extLst>
          </p:cNvPr>
          <p:cNvSpPr txBox="1"/>
          <p:nvPr/>
        </p:nvSpPr>
        <p:spPr>
          <a:xfrm>
            <a:off x="7968003" y="438443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FA154E-8B38-8365-BAA7-5E8BD2B4AF14}"/>
              </a:ext>
            </a:extLst>
          </p:cNvPr>
          <p:cNvSpPr/>
          <p:nvPr/>
        </p:nvSpPr>
        <p:spPr>
          <a:xfrm>
            <a:off x="2235630" y="351697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2A38A5-B4AF-869E-FC52-D4824A4A8ABC}"/>
              </a:ext>
            </a:extLst>
          </p:cNvPr>
          <p:cNvCxnSpPr>
            <a:cxnSpLocks/>
            <a:endCxn id="7" idx="5"/>
          </p:cNvCxnSpPr>
          <p:nvPr/>
        </p:nvCxnSpPr>
        <p:spPr>
          <a:xfrm flipH="1" flipV="1">
            <a:off x="2783342" y="4064691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183106-6062-3A37-C9AE-4FE105FB1ABD}"/>
              </a:ext>
            </a:extLst>
          </p:cNvPr>
          <p:cNvSpPr txBox="1"/>
          <p:nvPr/>
        </p:nvSpPr>
        <p:spPr>
          <a:xfrm>
            <a:off x="2660227" y="4155233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570C6B-B71F-3DCB-F29C-5E209F3C27EF}"/>
              </a:ext>
            </a:extLst>
          </p:cNvPr>
          <p:cNvSpPr/>
          <p:nvPr/>
        </p:nvSpPr>
        <p:spPr>
          <a:xfrm>
            <a:off x="918303" y="622842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4FD435-9E0C-EAA5-383B-1DB0FC4735C8}"/>
              </a:ext>
            </a:extLst>
          </p:cNvPr>
          <p:cNvCxnSpPr>
            <a:cxnSpLocks/>
          </p:cNvCxnSpPr>
          <p:nvPr/>
        </p:nvCxnSpPr>
        <p:spPr>
          <a:xfrm flipV="1">
            <a:off x="1239146" y="5779044"/>
            <a:ext cx="0" cy="5778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521AA30-07AD-C7F1-1EF6-E04441661BDC}"/>
              </a:ext>
            </a:extLst>
          </p:cNvPr>
          <p:cNvSpPr txBox="1"/>
          <p:nvPr/>
        </p:nvSpPr>
        <p:spPr>
          <a:xfrm>
            <a:off x="1155999" y="5785782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3261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C6B723-FAAC-2A49-BF93-1C5721354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07389B-D293-C849-820C-3D472D41D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CB19F5-BA15-B644-B595-52E802D7DE64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7335E6E-AC48-D323-0751-40EDD207C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98" y="406474"/>
            <a:ext cx="1667543" cy="10703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0FF07C-28DB-B6AD-B4A7-AB354910A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62" y="406474"/>
            <a:ext cx="1828434" cy="1196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47DBAA-3AFF-14EE-DD91-E61A28655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744" y="463736"/>
            <a:ext cx="1149350" cy="11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74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3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168CF71-0E31-834D-8C96-22F8A90E3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1E88F2-EB69-C042-BA7E-FBD2EBB48F2C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B4184B-09FD-6BC4-D51E-9715696E9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48F969-5514-88BE-D005-9B18A8083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98" y="406474"/>
            <a:ext cx="1667543" cy="10703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055D2C-D49F-EFE6-769C-11454CCFB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62" y="406474"/>
            <a:ext cx="1828434" cy="1196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5D65D1-0AD3-D3FE-F382-36BBC1BD6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744" y="463736"/>
            <a:ext cx="1149350" cy="11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9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077DB2-E1C9-AA46-94D9-5507448ECF44}"/>
              </a:ext>
            </a:extLst>
          </p:cNvPr>
          <p:cNvSpPr txBox="1"/>
          <p:nvPr/>
        </p:nvSpPr>
        <p:spPr>
          <a:xfrm>
            <a:off x="0" y="2844225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Link State Routing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D1FB7-00E5-650A-E140-9F3902708E7A}"/>
              </a:ext>
            </a:extLst>
          </p:cNvPr>
          <p:cNvSpPr txBox="1"/>
          <p:nvPr/>
        </p:nvSpPr>
        <p:spPr>
          <a:xfrm>
            <a:off x="1071520" y="1250940"/>
            <a:ext cx="2724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Routing by rumor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58F38-FCD7-C200-5CCC-4007470EB307}"/>
              </a:ext>
            </a:extLst>
          </p:cNvPr>
          <p:cNvSpPr txBox="1"/>
          <p:nvPr/>
        </p:nvSpPr>
        <p:spPr>
          <a:xfrm>
            <a:off x="5361709" y="1250940"/>
            <a:ext cx="328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Consistent</a:t>
            </a:r>
          </a:p>
          <a:p>
            <a:pPr algn="ctr"/>
            <a:r>
              <a:rPr lang="en-US" sz="3600" dirty="0"/>
              <a:t>view of topology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58BF1F-A2EA-4C23-CC1F-AE9548CA05C6}"/>
              </a:ext>
            </a:extLst>
          </p:cNvPr>
          <p:cNvCxnSpPr/>
          <p:nvPr/>
        </p:nvCxnSpPr>
        <p:spPr>
          <a:xfrm>
            <a:off x="3782291" y="1837608"/>
            <a:ext cx="1579418" cy="0"/>
          </a:xfrm>
          <a:prstGeom prst="straightConnector1">
            <a:avLst/>
          </a:prstGeom>
          <a:ln w="34925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977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3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3EDB457-AB7E-C647-931B-8AF2619D1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7CD48F-685D-4C4C-83D1-5C8CE4ED2F85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A706F2-B473-F8B3-EABC-DA6294842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11DCC3-457E-4175-4744-49E84F790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98" y="406474"/>
            <a:ext cx="1667543" cy="10703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1A00DD-DA19-34AA-C0E0-D8611C2A9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62" y="406474"/>
            <a:ext cx="1828434" cy="1196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91D6F4-85A0-1937-AFC5-04653ADC8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744" y="463736"/>
            <a:ext cx="1149350" cy="11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5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3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3EDB457-AB7E-C647-931B-8AF2619D1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7CD48F-685D-4C4C-83D1-5C8CE4ED2F85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6B61B0-49EC-C143-96D1-988CE474BB68}"/>
              </a:ext>
            </a:extLst>
          </p:cNvPr>
          <p:cNvSpPr/>
          <p:nvPr/>
        </p:nvSpPr>
        <p:spPr>
          <a:xfrm>
            <a:off x="4313017" y="2264313"/>
            <a:ext cx="517965" cy="491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CE8865-6403-7D4B-9145-B0CFFE12BF1A}"/>
              </a:ext>
            </a:extLst>
          </p:cNvPr>
          <p:cNvSpPr/>
          <p:nvPr/>
        </p:nvSpPr>
        <p:spPr>
          <a:xfrm>
            <a:off x="4316818" y="2904374"/>
            <a:ext cx="51796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B27C836-3E76-4F42-B234-BDDA528A4E58}"/>
              </a:ext>
            </a:extLst>
          </p:cNvPr>
          <p:cNvSpPr/>
          <p:nvPr/>
        </p:nvSpPr>
        <p:spPr>
          <a:xfrm>
            <a:off x="4320619" y="3544435"/>
            <a:ext cx="517965" cy="49166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9C7196-24B2-7E4D-9F9D-552E63E96E58}"/>
              </a:ext>
            </a:extLst>
          </p:cNvPr>
          <p:cNvSpPr txBox="1"/>
          <p:nvPr/>
        </p:nvSpPr>
        <p:spPr>
          <a:xfrm>
            <a:off x="4933506" y="2297030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Unvisited nodes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66EB93-80D0-8247-9ACA-0F65921B97DC}"/>
              </a:ext>
            </a:extLst>
          </p:cNvPr>
          <p:cNvSpPr txBox="1"/>
          <p:nvPr/>
        </p:nvSpPr>
        <p:spPr>
          <a:xfrm>
            <a:off x="4933506" y="2967530"/>
            <a:ext cx="179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Confirmed nodes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2D45A7-EFBB-9A48-8A6F-CA91F1F98440}"/>
              </a:ext>
            </a:extLst>
          </p:cNvPr>
          <p:cNvSpPr txBox="1"/>
          <p:nvPr/>
        </p:nvSpPr>
        <p:spPr>
          <a:xfrm>
            <a:off x="4953768" y="3592090"/>
            <a:ext cx="166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Tentative nodes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683EFA-AE5D-5204-2966-53C309DEE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A16520-300C-77EE-BC4F-2AABA9F68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98" y="406474"/>
            <a:ext cx="1667543" cy="10703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3384F2-467D-EE96-4019-1FE091EB9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62" y="406474"/>
            <a:ext cx="1828434" cy="11963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77C661-6269-CE0E-325A-CF4EACB1F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744" y="463736"/>
            <a:ext cx="1149350" cy="11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4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3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7BED2B1-7667-9443-AAE6-2CC061B1B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BD5124-342D-3A43-8806-760BE6E93173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771CF8-1F6B-4021-A714-F59E6449067D}"/>
              </a:ext>
            </a:extLst>
          </p:cNvPr>
          <p:cNvSpPr/>
          <p:nvPr/>
        </p:nvSpPr>
        <p:spPr>
          <a:xfrm>
            <a:off x="4313017" y="2264313"/>
            <a:ext cx="517965" cy="491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88BCEA8-DC40-384B-7D83-5C43A1A64234}"/>
              </a:ext>
            </a:extLst>
          </p:cNvPr>
          <p:cNvSpPr/>
          <p:nvPr/>
        </p:nvSpPr>
        <p:spPr>
          <a:xfrm>
            <a:off x="4316818" y="2904374"/>
            <a:ext cx="51796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26E9FA7-E0DD-6A90-67A6-749283C8D968}"/>
              </a:ext>
            </a:extLst>
          </p:cNvPr>
          <p:cNvSpPr/>
          <p:nvPr/>
        </p:nvSpPr>
        <p:spPr>
          <a:xfrm>
            <a:off x="4320619" y="3544435"/>
            <a:ext cx="517965" cy="49166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4E359A-4C39-9B4A-8719-6FA4DD827D02}"/>
              </a:ext>
            </a:extLst>
          </p:cNvPr>
          <p:cNvSpPr txBox="1"/>
          <p:nvPr/>
        </p:nvSpPr>
        <p:spPr>
          <a:xfrm>
            <a:off x="4933506" y="2297030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Unvisited nodes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73D202-D483-87FD-EBBB-4F363CEAF210}"/>
              </a:ext>
            </a:extLst>
          </p:cNvPr>
          <p:cNvSpPr txBox="1"/>
          <p:nvPr/>
        </p:nvSpPr>
        <p:spPr>
          <a:xfrm>
            <a:off x="4933506" y="2967530"/>
            <a:ext cx="179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Confirmed nodes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C5CB6C-BA70-D052-FFB5-C93A097E5F6D}"/>
              </a:ext>
            </a:extLst>
          </p:cNvPr>
          <p:cNvSpPr txBox="1"/>
          <p:nvPr/>
        </p:nvSpPr>
        <p:spPr>
          <a:xfrm>
            <a:off x="4953768" y="3592090"/>
            <a:ext cx="1664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Tentative nodes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D435E6-BDEF-A407-7B5E-43CD770EE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723FFD-5B0D-92A5-C20D-E283B2DB9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98" y="406474"/>
            <a:ext cx="1667543" cy="10703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3E2345-5B3B-9F1D-1A3C-017AF7BC0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62" y="406474"/>
            <a:ext cx="1828434" cy="11963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9FA2E8-8E1A-5DA7-E82B-D24421D34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744" y="463736"/>
            <a:ext cx="1149350" cy="11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8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3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E14DD92-58A6-CD43-94BD-8264F41C5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40E894-4343-794E-9263-6E24D9CFF562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89D2D5-2EE4-F9E8-1B37-22D00A4CF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D42054-9A41-CDF2-E9E7-BFD77F517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98" y="406474"/>
            <a:ext cx="1667543" cy="10703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3EB033-B092-876E-4B30-55D9FB3E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62" y="406474"/>
            <a:ext cx="1828434" cy="1196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0ECB9B-0771-CA4C-A628-927809AC8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744" y="463736"/>
            <a:ext cx="1149350" cy="11004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C592B7-49D9-AEC2-2F3D-C2DC94B0EE04}"/>
              </a:ext>
            </a:extLst>
          </p:cNvPr>
          <p:cNvSpPr txBox="1"/>
          <p:nvPr/>
        </p:nvSpPr>
        <p:spPr>
          <a:xfrm>
            <a:off x="831311" y="3868967"/>
            <a:ext cx="3261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‘Confirm’ the lowest cost nodes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from the list of ‘tentative’ nodes.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096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3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CAE722A7-CEDF-2E45-97BD-99EFCCDBA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9C31419-9AFC-CF42-BCEC-9402A8EE9979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3B8E48F-68F1-4E4B-A7DC-4C9A8168595F}"/>
              </a:ext>
            </a:extLst>
          </p:cNvPr>
          <p:cNvSpPr/>
          <p:nvPr/>
        </p:nvSpPr>
        <p:spPr>
          <a:xfrm>
            <a:off x="4928577" y="343745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9284E12-E1E5-0748-A403-B7078F2F5C18}"/>
              </a:ext>
            </a:extLst>
          </p:cNvPr>
          <p:cNvCxnSpPr>
            <a:cxnSpLocks/>
            <a:endCxn id="28" idx="6"/>
          </p:cNvCxnSpPr>
          <p:nvPr/>
        </p:nvCxnSpPr>
        <p:spPr>
          <a:xfrm flipH="1">
            <a:off x="5570262" y="3758294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7D60FE-9F74-FB45-A61D-760FB6473717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5249420" y="2506885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5A3B7C8-047B-9847-80E6-68682D46A7F1}"/>
              </a:ext>
            </a:extLst>
          </p:cNvPr>
          <p:cNvCxnSpPr>
            <a:cxnSpLocks/>
            <a:stCxn id="28" idx="7"/>
          </p:cNvCxnSpPr>
          <p:nvPr/>
        </p:nvCxnSpPr>
        <p:spPr>
          <a:xfrm flipV="1">
            <a:off x="5476289" y="2412913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9B77121-A05E-7148-8813-31BB8E7463A6}"/>
              </a:ext>
            </a:extLst>
          </p:cNvPr>
          <p:cNvSpPr txBox="1"/>
          <p:nvPr/>
        </p:nvSpPr>
        <p:spPr>
          <a:xfrm>
            <a:off x="5277980" y="271635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D64FF4-79C5-1447-8999-40AA9A254B26}"/>
              </a:ext>
            </a:extLst>
          </p:cNvPr>
          <p:cNvSpPr txBox="1"/>
          <p:nvPr/>
        </p:nvSpPr>
        <p:spPr>
          <a:xfrm>
            <a:off x="6100946" y="28483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42151A-6ECE-684B-9471-D6CEF0ADE748}"/>
              </a:ext>
            </a:extLst>
          </p:cNvPr>
          <p:cNvSpPr txBox="1"/>
          <p:nvPr/>
        </p:nvSpPr>
        <p:spPr>
          <a:xfrm>
            <a:off x="6017746" y="3367148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8A1B184-523D-5248-93A8-F3125425E414}"/>
              </a:ext>
            </a:extLst>
          </p:cNvPr>
          <p:cNvSpPr/>
          <p:nvPr/>
        </p:nvSpPr>
        <p:spPr>
          <a:xfrm>
            <a:off x="4928577" y="218148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7FD8AD-2C33-3742-923C-E085FE8EF8A4}"/>
              </a:ext>
            </a:extLst>
          </p:cNvPr>
          <p:cNvSpPr/>
          <p:nvPr/>
        </p:nvSpPr>
        <p:spPr>
          <a:xfrm>
            <a:off x="6325483" y="21932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47A54F6-2389-2643-BEDA-DF20E85FDDBA}"/>
              </a:ext>
            </a:extLst>
          </p:cNvPr>
          <p:cNvSpPr/>
          <p:nvPr/>
        </p:nvSpPr>
        <p:spPr>
          <a:xfrm>
            <a:off x="6470395" y="338120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99DE55-8246-F040-BD70-8864D1693735}"/>
              </a:ext>
            </a:extLst>
          </p:cNvPr>
          <p:cNvSpPr txBox="1"/>
          <p:nvPr/>
        </p:nvSpPr>
        <p:spPr>
          <a:xfrm>
            <a:off x="4389971" y="3561163"/>
            <a:ext cx="39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B4A8B4-7578-473E-8878-40A48D17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78777E-B466-60EC-25A7-FC4587EE7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98" y="406474"/>
            <a:ext cx="1667543" cy="10703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78A8FA-5B1B-BA30-5C7F-6DD219B3C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62" y="406474"/>
            <a:ext cx="1828434" cy="1196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1DBD22-33A8-CC2A-A9AF-6EE7F0D8E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744" y="463736"/>
            <a:ext cx="1149350" cy="110044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E64F38-048A-076F-8BFB-DE9C59A0A308}"/>
              </a:ext>
            </a:extLst>
          </p:cNvPr>
          <p:cNvCxnSpPr>
            <a:cxnSpLocks/>
          </p:cNvCxnSpPr>
          <p:nvPr/>
        </p:nvCxnSpPr>
        <p:spPr>
          <a:xfrm flipH="1" flipV="1">
            <a:off x="4099842" y="3314576"/>
            <a:ext cx="1033226" cy="387475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6A402-B8E9-395C-8438-5E3711E0261C}"/>
              </a:ext>
            </a:extLst>
          </p:cNvPr>
          <p:cNvSpPr/>
          <p:nvPr/>
        </p:nvSpPr>
        <p:spPr>
          <a:xfrm>
            <a:off x="3778999" y="2989178"/>
            <a:ext cx="641685" cy="64168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0BF78A-F32F-2F0D-3137-2810CB2CB2F5}"/>
              </a:ext>
            </a:extLst>
          </p:cNvPr>
          <p:cNvSpPr txBox="1"/>
          <p:nvPr/>
        </p:nvSpPr>
        <p:spPr>
          <a:xfrm>
            <a:off x="3493922" y="3204792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0F96E5-36A8-6B4C-8CDB-4C93AE197FF6}"/>
              </a:ext>
            </a:extLst>
          </p:cNvPr>
          <p:cNvSpPr txBox="1"/>
          <p:nvPr/>
        </p:nvSpPr>
        <p:spPr>
          <a:xfrm>
            <a:off x="4846533" y="5715621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453F39-E31E-7F47-E8D8-DFFD0049433A}"/>
              </a:ext>
            </a:extLst>
          </p:cNvPr>
          <p:cNvSpPr txBox="1"/>
          <p:nvPr/>
        </p:nvSpPr>
        <p:spPr>
          <a:xfrm>
            <a:off x="5249419" y="5932599"/>
            <a:ext cx="387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Ignore the confirmed nodes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6EE842-2087-8562-C094-FEA945A941B7}"/>
              </a:ext>
            </a:extLst>
          </p:cNvPr>
          <p:cNvSpPr txBox="1"/>
          <p:nvPr/>
        </p:nvSpPr>
        <p:spPr>
          <a:xfrm>
            <a:off x="831311" y="3868967"/>
            <a:ext cx="3670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‘Confirm’ the lowest cost nodes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from the list of ‘tentative’ nodes.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and find out this newly ‘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confirmed’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ode’s LSP (i.e., C’s LSP).</a:t>
            </a:r>
          </a:p>
        </p:txBody>
      </p:sp>
    </p:spTree>
    <p:extLst>
      <p:ext uri="{BB962C8B-B14F-4D97-AF65-F5344CB8AC3E}">
        <p14:creationId xmlns:p14="http://schemas.microsoft.com/office/powerpoint/2010/main" val="254381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3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3BDE1EB7-7D44-3D41-97DB-AC2F05659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825F9C6-2C8B-824B-9C7E-0A437F29B9FF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39601CD-46AB-E043-A288-03E5F902D6C5}"/>
              </a:ext>
            </a:extLst>
          </p:cNvPr>
          <p:cNvSpPr/>
          <p:nvPr/>
        </p:nvSpPr>
        <p:spPr>
          <a:xfrm>
            <a:off x="4928577" y="343745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9D7FFE9-E1C2-0346-B458-CEDD58A7EE1B}"/>
              </a:ext>
            </a:extLst>
          </p:cNvPr>
          <p:cNvCxnSpPr>
            <a:cxnSpLocks/>
            <a:endCxn id="40" idx="6"/>
          </p:cNvCxnSpPr>
          <p:nvPr/>
        </p:nvCxnSpPr>
        <p:spPr>
          <a:xfrm flipH="1">
            <a:off x="5570262" y="3758294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1DCDB43-6560-944F-B302-CBE4D97DD03D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5249420" y="2506885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A2FD2FE-A097-1848-B4CE-F61C6EF4691E}"/>
              </a:ext>
            </a:extLst>
          </p:cNvPr>
          <p:cNvCxnSpPr>
            <a:cxnSpLocks/>
            <a:stCxn id="40" idx="7"/>
          </p:cNvCxnSpPr>
          <p:nvPr/>
        </p:nvCxnSpPr>
        <p:spPr>
          <a:xfrm flipV="1">
            <a:off x="5476289" y="2412913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33C8D24-D7F3-3945-A8C3-194632551F23}"/>
              </a:ext>
            </a:extLst>
          </p:cNvPr>
          <p:cNvSpPr txBox="1"/>
          <p:nvPr/>
        </p:nvSpPr>
        <p:spPr>
          <a:xfrm>
            <a:off x="5277980" y="271635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BF9E17-0BF4-1D4E-8CCD-7A1CA2D08AC8}"/>
              </a:ext>
            </a:extLst>
          </p:cNvPr>
          <p:cNvSpPr txBox="1"/>
          <p:nvPr/>
        </p:nvSpPr>
        <p:spPr>
          <a:xfrm>
            <a:off x="6100946" y="28483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42570C-9847-5A4F-A4E2-3D4A50690D32}"/>
              </a:ext>
            </a:extLst>
          </p:cNvPr>
          <p:cNvSpPr txBox="1"/>
          <p:nvPr/>
        </p:nvSpPr>
        <p:spPr>
          <a:xfrm>
            <a:off x="6017746" y="3367148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78DB468-511F-9D4C-B645-EDEEF2A3F9D5}"/>
              </a:ext>
            </a:extLst>
          </p:cNvPr>
          <p:cNvSpPr/>
          <p:nvPr/>
        </p:nvSpPr>
        <p:spPr>
          <a:xfrm>
            <a:off x="4928577" y="218148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C0CC00F-2AF6-9C4D-9031-69AEDF51721C}"/>
              </a:ext>
            </a:extLst>
          </p:cNvPr>
          <p:cNvSpPr/>
          <p:nvPr/>
        </p:nvSpPr>
        <p:spPr>
          <a:xfrm>
            <a:off x="6325483" y="21932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D5CCFCC-9BD6-6340-9711-028AC18FD01F}"/>
              </a:ext>
            </a:extLst>
          </p:cNvPr>
          <p:cNvSpPr/>
          <p:nvPr/>
        </p:nvSpPr>
        <p:spPr>
          <a:xfrm>
            <a:off x="6470395" y="338120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25AD957-27AA-3C4F-8CBF-6D1D9698E2F5}"/>
              </a:ext>
            </a:extLst>
          </p:cNvPr>
          <p:cNvCxnSpPr>
            <a:cxnSpLocks/>
          </p:cNvCxnSpPr>
          <p:nvPr/>
        </p:nvCxnSpPr>
        <p:spPr>
          <a:xfrm flipH="1">
            <a:off x="6633020" y="2893721"/>
            <a:ext cx="755221" cy="1498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B2B0092-4785-9A40-9DA0-AF68D35405A9}"/>
              </a:ext>
            </a:extLst>
          </p:cNvPr>
          <p:cNvCxnSpPr>
            <a:cxnSpLocks/>
          </p:cNvCxnSpPr>
          <p:nvPr/>
        </p:nvCxnSpPr>
        <p:spPr>
          <a:xfrm flipH="1">
            <a:off x="6490404" y="2968625"/>
            <a:ext cx="897837" cy="4296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D041189-60E5-C449-8136-5D6D0D3823A0}"/>
              </a:ext>
            </a:extLst>
          </p:cNvPr>
          <p:cNvSpPr txBox="1"/>
          <p:nvPr/>
        </p:nvSpPr>
        <p:spPr>
          <a:xfrm>
            <a:off x="7316571" y="2717844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costs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C02092B-D4F6-1344-A9FD-6BDEDBC8A54A}"/>
              </a:ext>
            </a:extLst>
          </p:cNvPr>
          <p:cNvCxnSpPr>
            <a:cxnSpLocks/>
          </p:cNvCxnSpPr>
          <p:nvPr/>
        </p:nvCxnSpPr>
        <p:spPr>
          <a:xfrm flipH="1">
            <a:off x="5688356" y="2823172"/>
            <a:ext cx="1628215" cy="70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E1B030-00CB-4E03-936F-101B44B784A2}"/>
              </a:ext>
            </a:extLst>
          </p:cNvPr>
          <p:cNvSpPr txBox="1"/>
          <p:nvPr/>
        </p:nvSpPr>
        <p:spPr>
          <a:xfrm>
            <a:off x="4389971" y="3561163"/>
            <a:ext cx="39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D0204A-D1FB-FFCA-2925-D80420E296B7}"/>
              </a:ext>
            </a:extLst>
          </p:cNvPr>
          <p:cNvCxnSpPr>
            <a:cxnSpLocks/>
          </p:cNvCxnSpPr>
          <p:nvPr/>
        </p:nvCxnSpPr>
        <p:spPr>
          <a:xfrm flipH="1" flipV="1">
            <a:off x="4099842" y="3314576"/>
            <a:ext cx="1033226" cy="387475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6580200-D10B-3E70-7D2F-465ABAB4C9AC}"/>
              </a:ext>
            </a:extLst>
          </p:cNvPr>
          <p:cNvSpPr/>
          <p:nvPr/>
        </p:nvSpPr>
        <p:spPr>
          <a:xfrm>
            <a:off x="3778999" y="2989178"/>
            <a:ext cx="641685" cy="64168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CA0E7E-3CBE-ABEC-1EA4-B9AABF5C0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6BB50E-CBCD-97E9-1573-1A035CC94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98" y="406474"/>
            <a:ext cx="1667543" cy="10703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F2AE5C-C57F-B459-F447-145AE796B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62" y="406474"/>
            <a:ext cx="1828434" cy="11963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503F91-2F9B-9C08-8E29-7588BBC73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744" y="463736"/>
            <a:ext cx="1149350" cy="11004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AFA820C-2E48-502E-AD55-CCAD46A06217}"/>
              </a:ext>
            </a:extLst>
          </p:cNvPr>
          <p:cNvSpPr txBox="1"/>
          <p:nvPr/>
        </p:nvSpPr>
        <p:spPr>
          <a:xfrm>
            <a:off x="3493922" y="3204792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9D7F3-0C4D-75FF-CC4C-FF0ED084EF37}"/>
              </a:ext>
            </a:extLst>
          </p:cNvPr>
          <p:cNvSpPr txBox="1"/>
          <p:nvPr/>
        </p:nvSpPr>
        <p:spPr>
          <a:xfrm>
            <a:off x="7273698" y="3098181"/>
            <a:ext cx="195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adding the cost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reach ‘C’.</a:t>
            </a:r>
          </a:p>
        </p:txBody>
      </p:sp>
    </p:spTree>
    <p:extLst>
      <p:ext uri="{BB962C8B-B14F-4D97-AF65-F5344CB8AC3E}">
        <p14:creationId xmlns:p14="http://schemas.microsoft.com/office/powerpoint/2010/main" val="495269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121211"/>
              <a:ext cx="961695" cy="1606855"/>
              <a:chOff x="1257454" y="1277690"/>
              <a:chExt cx="961695" cy="160685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3" idx="7"/>
              </p:cNvCxnSpPr>
              <p:nvPr/>
            </p:nvCxnSpPr>
            <p:spPr>
              <a:xfrm flipV="1">
                <a:off x="1805166" y="1546213"/>
                <a:ext cx="413983" cy="33238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580014" y="1277690"/>
                <a:ext cx="532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7E43D3B-5B64-7C48-8CF9-FB5FDA579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E7A2978-630C-394E-913D-E01890C0FE9E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B3E80B1-8009-F343-9C23-7CAA3440F9AF}"/>
              </a:ext>
            </a:extLst>
          </p:cNvPr>
          <p:cNvSpPr/>
          <p:nvPr/>
        </p:nvSpPr>
        <p:spPr>
          <a:xfrm>
            <a:off x="4928577" y="343745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CF90A92-385F-5744-88CC-11CAFE91A8DE}"/>
              </a:ext>
            </a:extLst>
          </p:cNvPr>
          <p:cNvCxnSpPr>
            <a:cxnSpLocks/>
            <a:endCxn id="52" idx="6"/>
          </p:cNvCxnSpPr>
          <p:nvPr/>
        </p:nvCxnSpPr>
        <p:spPr>
          <a:xfrm flipH="1">
            <a:off x="5570262" y="3758294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79FA735-490F-8347-8A73-57615DC28899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5249420" y="2506885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069ABE4-7767-3C46-B98A-8D2BA239AE1A}"/>
              </a:ext>
            </a:extLst>
          </p:cNvPr>
          <p:cNvCxnSpPr>
            <a:cxnSpLocks/>
            <a:stCxn id="52" idx="7"/>
          </p:cNvCxnSpPr>
          <p:nvPr/>
        </p:nvCxnSpPr>
        <p:spPr>
          <a:xfrm flipV="1">
            <a:off x="5476289" y="2412913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54C967D-DAE1-EC40-9092-03F57DB4B678}"/>
              </a:ext>
            </a:extLst>
          </p:cNvPr>
          <p:cNvSpPr txBox="1"/>
          <p:nvPr/>
        </p:nvSpPr>
        <p:spPr>
          <a:xfrm>
            <a:off x="5277980" y="271635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CF74D0-9663-CF42-B327-6FB1D062BD36}"/>
              </a:ext>
            </a:extLst>
          </p:cNvPr>
          <p:cNvSpPr txBox="1"/>
          <p:nvPr/>
        </p:nvSpPr>
        <p:spPr>
          <a:xfrm>
            <a:off x="6100946" y="28483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A3701E6-F601-C442-ACA1-5E7AAB7C244F}"/>
              </a:ext>
            </a:extLst>
          </p:cNvPr>
          <p:cNvSpPr txBox="1"/>
          <p:nvPr/>
        </p:nvSpPr>
        <p:spPr>
          <a:xfrm>
            <a:off x="6017746" y="3367148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71A3923-1600-5F4B-B3D5-8CE087E57997}"/>
              </a:ext>
            </a:extLst>
          </p:cNvPr>
          <p:cNvSpPr/>
          <p:nvPr/>
        </p:nvSpPr>
        <p:spPr>
          <a:xfrm>
            <a:off x="4928577" y="218148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D4FE17F-EB11-0944-BEAD-E0122F2EC0C4}"/>
              </a:ext>
            </a:extLst>
          </p:cNvPr>
          <p:cNvSpPr/>
          <p:nvPr/>
        </p:nvSpPr>
        <p:spPr>
          <a:xfrm>
            <a:off x="6325483" y="21932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66580DB-2A83-9D44-B85C-321B14757063}"/>
              </a:ext>
            </a:extLst>
          </p:cNvPr>
          <p:cNvSpPr/>
          <p:nvPr/>
        </p:nvSpPr>
        <p:spPr>
          <a:xfrm>
            <a:off x="6470395" y="338120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3767EFD-0042-6444-AC8A-A058E2E715DD}"/>
              </a:ext>
            </a:extLst>
          </p:cNvPr>
          <p:cNvCxnSpPr>
            <a:cxnSpLocks/>
          </p:cNvCxnSpPr>
          <p:nvPr/>
        </p:nvCxnSpPr>
        <p:spPr>
          <a:xfrm flipH="1">
            <a:off x="6633020" y="2893721"/>
            <a:ext cx="755221" cy="1498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2B8ABDA-937D-4546-8E93-F393670E870C}"/>
              </a:ext>
            </a:extLst>
          </p:cNvPr>
          <p:cNvCxnSpPr>
            <a:cxnSpLocks/>
          </p:cNvCxnSpPr>
          <p:nvPr/>
        </p:nvCxnSpPr>
        <p:spPr>
          <a:xfrm flipH="1">
            <a:off x="6490404" y="2968625"/>
            <a:ext cx="897837" cy="4296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A3F2FD0-67EC-EB48-8688-C087C3A5A594}"/>
              </a:ext>
            </a:extLst>
          </p:cNvPr>
          <p:cNvSpPr txBox="1"/>
          <p:nvPr/>
        </p:nvSpPr>
        <p:spPr>
          <a:xfrm>
            <a:off x="7316571" y="2717844"/>
            <a:ext cx="152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Costs updated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26D7752-7561-084B-824F-26C19E74FCCE}"/>
              </a:ext>
            </a:extLst>
          </p:cNvPr>
          <p:cNvCxnSpPr>
            <a:cxnSpLocks/>
          </p:cNvCxnSpPr>
          <p:nvPr/>
        </p:nvCxnSpPr>
        <p:spPr>
          <a:xfrm flipH="1">
            <a:off x="5688356" y="2823172"/>
            <a:ext cx="1628215" cy="70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C4C8BB4-EB28-4E4D-EB3E-BD7179C25013}"/>
              </a:ext>
            </a:extLst>
          </p:cNvPr>
          <p:cNvSpPr txBox="1"/>
          <p:nvPr/>
        </p:nvSpPr>
        <p:spPr>
          <a:xfrm>
            <a:off x="4389971" y="3561163"/>
            <a:ext cx="39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D9BF24-F21F-AEF2-F000-B5C7D0A551F2}"/>
              </a:ext>
            </a:extLst>
          </p:cNvPr>
          <p:cNvCxnSpPr>
            <a:cxnSpLocks/>
          </p:cNvCxnSpPr>
          <p:nvPr/>
        </p:nvCxnSpPr>
        <p:spPr>
          <a:xfrm flipH="1" flipV="1">
            <a:off x="4099842" y="3314576"/>
            <a:ext cx="1033226" cy="387475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389B464-76AC-514E-7CB5-9A3C303C0C74}"/>
              </a:ext>
            </a:extLst>
          </p:cNvPr>
          <p:cNvSpPr/>
          <p:nvPr/>
        </p:nvSpPr>
        <p:spPr>
          <a:xfrm>
            <a:off x="3778999" y="2989178"/>
            <a:ext cx="641685" cy="64168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669A7F-A345-2226-AC2D-263754CD4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F53E94-5935-60E6-97FA-1F800D6D9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98" y="406474"/>
            <a:ext cx="1667543" cy="10703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945E6C-75AA-05DF-DED8-2683E395F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62" y="406474"/>
            <a:ext cx="1828434" cy="11963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6653D3-28B2-FEA4-94C0-53743AC74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744" y="463736"/>
            <a:ext cx="1149350" cy="11004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D24339-224C-A830-DC16-A43A97C9CA74}"/>
              </a:ext>
            </a:extLst>
          </p:cNvPr>
          <p:cNvSpPr txBox="1"/>
          <p:nvPr/>
        </p:nvSpPr>
        <p:spPr>
          <a:xfrm>
            <a:off x="3493922" y="3204792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71129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582BA3-CA0C-D748-ACDB-93E8836DD864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94BDD6-C6BB-304B-B444-2697969900B6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89E0B42-4081-7648-912B-65FEE5B4ADC5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ADE822-819B-A84F-B901-3A96AC677D75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2043E3-64B0-554D-8A8C-688E041B19C4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847EEFD-344C-B14C-AE12-AA1A86212ED1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2CE9-9B00-8444-A538-40EADD5C39FA}"/>
              </a:ext>
            </a:extLst>
          </p:cNvPr>
          <p:cNvGrpSpPr/>
          <p:nvPr/>
        </p:nvGrpSpPr>
        <p:grpSpPr>
          <a:xfrm>
            <a:off x="112162" y="2206256"/>
            <a:ext cx="1440191" cy="1552038"/>
            <a:chOff x="69632" y="2955429"/>
            <a:chExt cx="1511394" cy="202560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5DD933-554A-AE4A-A3E6-DAA7CF6AF861}"/>
                </a:ext>
              </a:extLst>
            </p:cNvPr>
            <p:cNvGrpSpPr/>
            <p:nvPr/>
          </p:nvGrpSpPr>
          <p:grpSpPr>
            <a:xfrm>
              <a:off x="69632" y="3594016"/>
              <a:ext cx="1190552" cy="1134050"/>
              <a:chOff x="1257454" y="1750495"/>
              <a:chExt cx="1190552" cy="113405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921A1D6-FF99-B54C-A546-4F394AD97CEE}"/>
                  </a:ext>
                </a:extLst>
              </p:cNvPr>
              <p:cNvSpPr/>
              <p:nvPr/>
            </p:nvSpPr>
            <p:spPr>
              <a:xfrm>
                <a:off x="1257454" y="1784626"/>
                <a:ext cx="641685" cy="64168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7E4019-CF46-7D42-B470-C61740AB1B48}"/>
                  </a:ext>
                </a:extLst>
              </p:cNvPr>
              <p:cNvCxnSpPr>
                <a:cxnSpLocks/>
                <a:endCxn id="3" idx="5"/>
              </p:cNvCxnSpPr>
              <p:nvPr/>
            </p:nvCxnSpPr>
            <p:spPr>
              <a:xfrm flipH="1" flipV="1">
                <a:off x="1805166" y="2332338"/>
                <a:ext cx="413983" cy="3323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27941-EB57-CA49-9453-AEFA45CF5058}"/>
                  </a:ext>
                </a:extLst>
              </p:cNvPr>
              <p:cNvCxnSpPr>
                <a:cxnSpLocks/>
                <a:stCxn id="9" idx="0"/>
                <a:endCxn id="8" idx="4"/>
              </p:cNvCxnSpPr>
              <p:nvPr/>
            </p:nvCxnSpPr>
            <p:spPr>
              <a:xfrm flipH="1" flipV="1">
                <a:off x="2433106" y="1753592"/>
                <a:ext cx="14900" cy="74224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6DDC4B-24AD-CC48-AF16-87E5E2B0A985}"/>
                  </a:ext>
                </a:extLst>
              </p:cNvPr>
              <p:cNvSpPr txBox="1"/>
              <p:nvPr/>
            </p:nvSpPr>
            <p:spPr>
              <a:xfrm>
                <a:off x="1682051" y="2422880"/>
                <a:ext cx="414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1B3B8-1778-144D-87AE-4D4D95318844}"/>
                  </a:ext>
                </a:extLst>
              </p:cNvPr>
              <p:cNvSpPr txBox="1"/>
              <p:nvPr/>
            </p:nvSpPr>
            <p:spPr>
              <a:xfrm>
                <a:off x="1889061" y="1750495"/>
                <a:ext cx="532074" cy="602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18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0BB634-A3A2-8D4C-A11D-3541DE5BCE35}"/>
                </a:ext>
              </a:extLst>
            </p:cNvPr>
            <p:cNvSpPr/>
            <p:nvPr/>
          </p:nvSpPr>
          <p:spPr>
            <a:xfrm>
              <a:off x="924441" y="2955429"/>
              <a:ext cx="641685" cy="64168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D3C5D2-410A-9047-AB5A-0F6E7C2A6361}"/>
                </a:ext>
              </a:extLst>
            </p:cNvPr>
            <p:cNvSpPr/>
            <p:nvPr/>
          </p:nvSpPr>
          <p:spPr>
            <a:xfrm>
              <a:off x="939341" y="4339353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998E6B32-ADE6-EE4E-8036-33FF4E38E5EA}"/>
              </a:ext>
            </a:extLst>
          </p:cNvPr>
          <p:cNvSpPr/>
          <p:nvPr/>
        </p:nvSpPr>
        <p:spPr>
          <a:xfrm>
            <a:off x="4928577" y="343745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7909E4-34F6-1749-9DAC-401E4F05757A}"/>
              </a:ext>
            </a:extLst>
          </p:cNvPr>
          <p:cNvCxnSpPr>
            <a:cxnSpLocks/>
            <a:endCxn id="12" idx="6"/>
          </p:cNvCxnSpPr>
          <p:nvPr/>
        </p:nvCxnSpPr>
        <p:spPr>
          <a:xfrm flipH="1">
            <a:off x="5570262" y="3758294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AC7AD0-FEC5-2445-833D-14EAA804D958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249420" y="2506885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FA820C-3B97-4D4A-83E4-E3AB46CF58DF}"/>
              </a:ext>
            </a:extLst>
          </p:cNvPr>
          <p:cNvCxnSpPr>
            <a:cxnSpLocks/>
            <a:stCxn id="12" idx="7"/>
          </p:cNvCxnSpPr>
          <p:nvPr/>
        </p:nvCxnSpPr>
        <p:spPr>
          <a:xfrm flipV="1">
            <a:off x="5476289" y="2412913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9779EF-1CBF-7243-AEC8-2861310ADE75}"/>
              </a:ext>
            </a:extLst>
          </p:cNvPr>
          <p:cNvSpPr txBox="1"/>
          <p:nvPr/>
        </p:nvSpPr>
        <p:spPr>
          <a:xfrm>
            <a:off x="5277980" y="271635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35E032-BDB9-BA4B-A6AD-00BFFBE4A9AE}"/>
              </a:ext>
            </a:extLst>
          </p:cNvPr>
          <p:cNvSpPr txBox="1"/>
          <p:nvPr/>
        </p:nvSpPr>
        <p:spPr>
          <a:xfrm>
            <a:off x="6100946" y="284835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6826ED-8659-8C40-8010-B5F3A4C8AACE}"/>
              </a:ext>
            </a:extLst>
          </p:cNvPr>
          <p:cNvSpPr txBox="1"/>
          <p:nvPr/>
        </p:nvSpPr>
        <p:spPr>
          <a:xfrm>
            <a:off x="6017746" y="3367148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53E7CD-696F-F146-8403-A5024198849C}"/>
              </a:ext>
            </a:extLst>
          </p:cNvPr>
          <p:cNvSpPr/>
          <p:nvPr/>
        </p:nvSpPr>
        <p:spPr>
          <a:xfrm>
            <a:off x="4928577" y="218148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568ED5-B86B-B64A-A199-0B476D362413}"/>
              </a:ext>
            </a:extLst>
          </p:cNvPr>
          <p:cNvSpPr/>
          <p:nvPr/>
        </p:nvSpPr>
        <p:spPr>
          <a:xfrm>
            <a:off x="6325483" y="21932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092B817-6014-8E46-ACFC-8D715EB6B88D}"/>
              </a:ext>
            </a:extLst>
          </p:cNvPr>
          <p:cNvSpPr/>
          <p:nvPr/>
        </p:nvSpPr>
        <p:spPr>
          <a:xfrm>
            <a:off x="6470395" y="338120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D6824B-BD61-3A41-AA42-222903F9FB5C}"/>
              </a:ext>
            </a:extLst>
          </p:cNvPr>
          <p:cNvCxnSpPr>
            <a:cxnSpLocks/>
          </p:cNvCxnSpPr>
          <p:nvPr/>
        </p:nvCxnSpPr>
        <p:spPr>
          <a:xfrm flipH="1">
            <a:off x="6633020" y="2893721"/>
            <a:ext cx="755221" cy="1498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3AFFE16-1F3F-7949-B4C7-96C7389A1F53}"/>
              </a:ext>
            </a:extLst>
          </p:cNvPr>
          <p:cNvCxnSpPr>
            <a:cxnSpLocks/>
          </p:cNvCxnSpPr>
          <p:nvPr/>
        </p:nvCxnSpPr>
        <p:spPr>
          <a:xfrm flipH="1">
            <a:off x="6490404" y="2968625"/>
            <a:ext cx="897837" cy="4296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EA768CD-D62A-C64F-AA18-89EF2EA3519C}"/>
              </a:ext>
            </a:extLst>
          </p:cNvPr>
          <p:cNvCxnSpPr>
            <a:cxnSpLocks/>
          </p:cNvCxnSpPr>
          <p:nvPr/>
        </p:nvCxnSpPr>
        <p:spPr>
          <a:xfrm flipH="1">
            <a:off x="5688356" y="2823172"/>
            <a:ext cx="1628215" cy="70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3DC8DF61-E7CA-574C-8ED3-60A18E5A7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1DA38B3-FA11-8E43-AC20-1496A5C418FD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0D305A-E4B9-6620-CAF0-52EC22241FC6}"/>
              </a:ext>
            </a:extLst>
          </p:cNvPr>
          <p:cNvSpPr txBox="1"/>
          <p:nvPr/>
        </p:nvSpPr>
        <p:spPr>
          <a:xfrm>
            <a:off x="4389971" y="3561163"/>
            <a:ext cx="39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0B6AD5-0AF5-AA9E-EBA7-92FCECBD0B29}"/>
              </a:ext>
            </a:extLst>
          </p:cNvPr>
          <p:cNvCxnSpPr>
            <a:cxnSpLocks/>
          </p:cNvCxnSpPr>
          <p:nvPr/>
        </p:nvCxnSpPr>
        <p:spPr>
          <a:xfrm flipH="1" flipV="1">
            <a:off x="4099842" y="3314576"/>
            <a:ext cx="1033226" cy="387475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D2CBBDA-E50B-3BA1-104F-117FCFE0FE7E}"/>
              </a:ext>
            </a:extLst>
          </p:cNvPr>
          <p:cNvSpPr/>
          <p:nvPr/>
        </p:nvSpPr>
        <p:spPr>
          <a:xfrm>
            <a:off x="3778999" y="2989178"/>
            <a:ext cx="641685" cy="64168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B5102FD-AD18-A688-5089-7F27D0CBE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8DD623-B68A-0953-D9B2-F0D70BDF4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98" y="406474"/>
            <a:ext cx="1667543" cy="107033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7872C30-EC0E-11D6-1798-47132CBB6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62" y="406474"/>
            <a:ext cx="1828434" cy="11963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E1DEABB-CC13-1ABC-9DC0-247778961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744" y="463736"/>
            <a:ext cx="1149350" cy="110044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64E4C09-A69E-60C6-839B-5714074D7A4A}"/>
              </a:ext>
            </a:extLst>
          </p:cNvPr>
          <p:cNvSpPr txBox="1"/>
          <p:nvPr/>
        </p:nvSpPr>
        <p:spPr>
          <a:xfrm>
            <a:off x="3493922" y="3204792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6C9DB49C-08AD-C7AD-1FB7-3839932F8178}"/>
              </a:ext>
            </a:extLst>
          </p:cNvPr>
          <p:cNvSpPr/>
          <p:nvPr/>
        </p:nvSpPr>
        <p:spPr>
          <a:xfrm>
            <a:off x="3103418" y="1807856"/>
            <a:ext cx="1981200" cy="561271"/>
          </a:xfrm>
          <a:custGeom>
            <a:avLst/>
            <a:gdLst>
              <a:gd name="connsiteX0" fmla="*/ 1981200 w 1981200"/>
              <a:gd name="connsiteY0" fmla="*/ 298035 h 561271"/>
              <a:gd name="connsiteX1" fmla="*/ 900546 w 1981200"/>
              <a:gd name="connsiteY1" fmla="*/ 7089 h 561271"/>
              <a:gd name="connsiteX2" fmla="*/ 0 w 1981200"/>
              <a:gd name="connsiteY2" fmla="*/ 561271 h 56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1200" h="561271">
                <a:moveTo>
                  <a:pt x="1981200" y="298035"/>
                </a:moveTo>
                <a:cubicBezTo>
                  <a:pt x="1605973" y="130625"/>
                  <a:pt x="1230746" y="-36784"/>
                  <a:pt x="900546" y="7089"/>
                </a:cubicBezTo>
                <a:cubicBezTo>
                  <a:pt x="570346" y="50962"/>
                  <a:pt x="285173" y="306116"/>
                  <a:pt x="0" y="561271"/>
                </a:cubicBezTo>
              </a:path>
            </a:pathLst>
          </a:custGeom>
          <a:noFill/>
          <a:ln w="25400">
            <a:tailEnd type="arrow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801F65-2A3B-D590-3F3C-E123144531DD}"/>
              </a:ext>
            </a:extLst>
          </p:cNvPr>
          <p:cNvSpPr txBox="1"/>
          <p:nvPr/>
        </p:nvSpPr>
        <p:spPr>
          <a:xfrm>
            <a:off x="2920802" y="1513376"/>
            <a:ext cx="288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 with minimum link costs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63BA53-494D-1F1A-B19E-F6909D97D0DE}"/>
              </a:ext>
            </a:extLst>
          </p:cNvPr>
          <p:cNvSpPr txBox="1"/>
          <p:nvPr/>
        </p:nvSpPr>
        <p:spPr>
          <a:xfrm>
            <a:off x="7316571" y="2717844"/>
            <a:ext cx="152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Costs updated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A79BDD-24E6-22F6-0168-172FF3A27B98}"/>
              </a:ext>
            </a:extLst>
          </p:cNvPr>
          <p:cNvSpPr txBox="1"/>
          <p:nvPr/>
        </p:nvSpPr>
        <p:spPr>
          <a:xfrm>
            <a:off x="96007" y="4790369"/>
            <a:ext cx="2888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 that B’s link is updated.</a:t>
            </a:r>
          </a:p>
        </p:txBody>
      </p:sp>
    </p:spTree>
    <p:extLst>
      <p:ext uri="{BB962C8B-B14F-4D97-AF65-F5344CB8AC3E}">
        <p14:creationId xmlns:p14="http://schemas.microsoft.com/office/powerpoint/2010/main" val="56688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582BA3-CA0C-D748-ACDB-93E8836DD864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94BDD6-C6BB-304B-B444-2697969900B6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89E0B42-4081-7648-912B-65FEE5B4ADC5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ADE822-819B-A84F-B901-3A96AC677D75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2043E3-64B0-554D-8A8C-688E041B19C4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847EEFD-344C-B14C-AE12-AA1A86212ED1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21A1D6-FF99-B54C-A546-4F394AD97CEE}"/>
              </a:ext>
            </a:extLst>
          </p:cNvPr>
          <p:cNvSpPr/>
          <p:nvPr/>
        </p:nvSpPr>
        <p:spPr>
          <a:xfrm>
            <a:off x="112162" y="2721698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7E4019-CF46-7D42-B470-C61740AB1B48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634071" y="3141360"/>
            <a:ext cx="394480" cy="2546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227941-EB57-CA49-9453-AEFA45CF5058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H="1" flipV="1">
            <a:off x="1232428" y="2697920"/>
            <a:ext cx="14198" cy="5687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6DDC4B-24AD-CC48-AF16-87E5E2B0A985}"/>
              </a:ext>
            </a:extLst>
          </p:cNvPr>
          <p:cNvSpPr txBox="1"/>
          <p:nvPr/>
        </p:nvSpPr>
        <p:spPr>
          <a:xfrm>
            <a:off x="516756" y="3210734"/>
            <a:ext cx="394517" cy="35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1B3B8-1778-144D-87AE-4D4D95318844}"/>
              </a:ext>
            </a:extLst>
          </p:cNvPr>
          <p:cNvSpPr txBox="1"/>
          <p:nvPr/>
        </p:nvSpPr>
        <p:spPr>
          <a:xfrm>
            <a:off x="714013" y="2695547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0BB634-A3A2-8D4C-A11D-3541DE5BCE35}"/>
              </a:ext>
            </a:extLst>
          </p:cNvPr>
          <p:cNvSpPr/>
          <p:nvPr/>
        </p:nvSpPr>
        <p:spPr>
          <a:xfrm>
            <a:off x="926700" y="2206256"/>
            <a:ext cx="611455" cy="49166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D3C5D2-410A-9047-AB5A-0F6E7C2A6361}"/>
              </a:ext>
            </a:extLst>
          </p:cNvPr>
          <p:cNvSpPr/>
          <p:nvPr/>
        </p:nvSpPr>
        <p:spPr>
          <a:xfrm>
            <a:off x="940898" y="3266630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0C0B717-5F11-1A46-AB8D-103C5958D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5A474C-78F3-7447-8CAB-F31B009D3911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618A14-E03E-4F76-A7E4-05153304B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94CE76-45DE-8A06-1F4E-821188844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98" y="406474"/>
            <a:ext cx="1667543" cy="1070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6138EC-B447-DD6A-A683-6CEEB9489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62" y="406474"/>
            <a:ext cx="1828434" cy="1196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D28B64-026E-4E69-E663-675F7FDF1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744" y="463736"/>
            <a:ext cx="1149350" cy="11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09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582BA3-CA0C-D748-ACDB-93E8836DD864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94BDD6-C6BB-304B-B444-2697969900B6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89E0B42-4081-7648-912B-65FEE5B4ADC5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ADE822-819B-A84F-B901-3A96AC677D75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2043E3-64B0-554D-8A8C-688E041B19C4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847EEFD-344C-B14C-AE12-AA1A86212ED1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5DD933-554A-AE4A-A3E6-DAA7CF6AF861}"/>
              </a:ext>
            </a:extLst>
          </p:cNvPr>
          <p:cNvGrpSpPr/>
          <p:nvPr/>
        </p:nvGrpSpPr>
        <p:grpSpPr>
          <a:xfrm>
            <a:off x="112162" y="2721699"/>
            <a:ext cx="916389" cy="842767"/>
            <a:chOff x="1257454" y="1784626"/>
            <a:chExt cx="961695" cy="10999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921A1D6-FF99-B54C-A546-4F394AD97CEE}"/>
                </a:ext>
              </a:extLst>
            </p:cNvPr>
            <p:cNvSpPr/>
            <p:nvPr/>
          </p:nvSpPr>
          <p:spPr>
            <a:xfrm>
              <a:off x="1257454" y="1784626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B7E4019-CF46-7D42-B470-C61740AB1B48}"/>
                </a:ext>
              </a:extLst>
            </p:cNvPr>
            <p:cNvCxnSpPr>
              <a:cxnSpLocks/>
              <a:endCxn id="3" idx="5"/>
            </p:cNvCxnSpPr>
            <p:nvPr/>
          </p:nvCxnSpPr>
          <p:spPr>
            <a:xfrm flipH="1" flipV="1">
              <a:off x="1805166" y="2332338"/>
              <a:ext cx="413983" cy="33238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6DDC4B-24AD-CC48-AF16-87E5E2B0A985}"/>
                </a:ext>
              </a:extLst>
            </p:cNvPr>
            <p:cNvSpPr txBox="1"/>
            <p:nvPr/>
          </p:nvSpPr>
          <p:spPr>
            <a:xfrm>
              <a:off x="1682051" y="2422880"/>
              <a:ext cx="414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4DD3C5D2-410A-9047-AB5A-0F6E7C2A6361}"/>
              </a:ext>
            </a:extLst>
          </p:cNvPr>
          <p:cNvSpPr/>
          <p:nvPr/>
        </p:nvSpPr>
        <p:spPr>
          <a:xfrm>
            <a:off x="940898" y="3266630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BCAF81-7162-0F4B-B468-0847934F449C}"/>
              </a:ext>
            </a:extLst>
          </p:cNvPr>
          <p:cNvCxnSpPr>
            <a:cxnSpLocks/>
          </p:cNvCxnSpPr>
          <p:nvPr/>
        </p:nvCxnSpPr>
        <p:spPr>
          <a:xfrm flipH="1" flipV="1">
            <a:off x="634071" y="3141360"/>
            <a:ext cx="394480" cy="2546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A0D7DC-3F3C-7B43-9F9B-AE7EDAD04014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1232428" y="2697920"/>
            <a:ext cx="14198" cy="5687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B104528-5DA0-B84E-9B4B-4C1C13E69497}"/>
              </a:ext>
            </a:extLst>
          </p:cNvPr>
          <p:cNvSpPr txBox="1"/>
          <p:nvPr/>
        </p:nvSpPr>
        <p:spPr>
          <a:xfrm>
            <a:off x="714013" y="2695547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4F7099E-D75F-204F-A05C-8F2BAFBEFEF4}"/>
              </a:ext>
            </a:extLst>
          </p:cNvPr>
          <p:cNvSpPr/>
          <p:nvPr/>
        </p:nvSpPr>
        <p:spPr>
          <a:xfrm>
            <a:off x="926700" y="2206256"/>
            <a:ext cx="611455" cy="49166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3CAAC7-F600-0342-8C53-49E5C5348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0FFEF78-D18E-0F40-8427-68FB31DFA1B8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6920C1-F32F-8D45-9A71-F62BA296DEEF}"/>
              </a:ext>
            </a:extLst>
          </p:cNvPr>
          <p:cNvGrpSpPr/>
          <p:nvPr/>
        </p:nvGrpSpPr>
        <p:grpSpPr>
          <a:xfrm>
            <a:off x="5470591" y="1950530"/>
            <a:ext cx="1957541" cy="1572250"/>
            <a:chOff x="2766861" y="1640187"/>
            <a:chExt cx="1957541" cy="157225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A08F2B2-844B-1D40-AAC2-E44D200B4CD5}"/>
                </a:ext>
              </a:extLst>
            </p:cNvPr>
            <p:cNvSpPr/>
            <p:nvPr/>
          </p:nvSpPr>
          <p:spPr>
            <a:xfrm>
              <a:off x="3874375" y="2570752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A353219-5C54-CE47-819D-3C690C637C92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4192328" y="1640187"/>
              <a:ext cx="2890" cy="9305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494F0D8-6C35-6042-9B92-7BA6F527E21C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flipH="1">
              <a:off x="2766861" y="2891595"/>
              <a:ext cx="110751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75D7781-58F5-964E-873C-D3D24EF0EE8A}"/>
                </a:ext>
              </a:extLst>
            </p:cNvPr>
            <p:cNvSpPr txBox="1"/>
            <p:nvPr/>
          </p:nvSpPr>
          <p:spPr>
            <a:xfrm>
              <a:off x="3297545" y="251017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741CCE1-8316-A846-B426-1DF2D461B20D}"/>
                </a:ext>
              </a:extLst>
            </p:cNvPr>
            <p:cNvSpPr txBox="1"/>
            <p:nvPr/>
          </p:nvSpPr>
          <p:spPr>
            <a:xfrm>
              <a:off x="4192328" y="2138743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</a:t>
              </a: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E3FB13A4-38FE-624A-82F3-8A8AD6426BD8}"/>
              </a:ext>
            </a:extLst>
          </p:cNvPr>
          <p:cNvSpPr/>
          <p:nvPr/>
        </p:nvSpPr>
        <p:spPr>
          <a:xfrm>
            <a:off x="6556604" y="186067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214AB13-BACF-B44F-B2A9-B285662CC2E9}"/>
              </a:ext>
            </a:extLst>
          </p:cNvPr>
          <p:cNvSpPr/>
          <p:nvPr/>
        </p:nvSpPr>
        <p:spPr>
          <a:xfrm>
            <a:off x="5267470" y="282051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7B5D8-8621-4156-BFE0-9D306B177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3B75FB-0F32-DC69-4C07-7DD075E40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98" y="406474"/>
            <a:ext cx="1667543" cy="1070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FA82C-AAF3-D2E7-77F9-5112FB7A3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62" y="406474"/>
            <a:ext cx="1828434" cy="1196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7233F6-DACF-6CBA-91B3-170EE1F61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744" y="463736"/>
            <a:ext cx="1149350" cy="1100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334666-B808-FFC6-65CE-ADECAD160A49}"/>
              </a:ext>
            </a:extLst>
          </p:cNvPr>
          <p:cNvSpPr txBox="1"/>
          <p:nvPr/>
        </p:nvSpPr>
        <p:spPr>
          <a:xfrm>
            <a:off x="1917820" y="3856108"/>
            <a:ext cx="3670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‘Confirm’ the lowest cost nodes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from the list of ‘tentative’ nodes.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and find out this newly ‘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confirmed’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ode’s LSP.</a:t>
            </a:r>
          </a:p>
        </p:txBody>
      </p:sp>
    </p:spTree>
    <p:extLst>
      <p:ext uri="{BB962C8B-B14F-4D97-AF65-F5344CB8AC3E}">
        <p14:creationId xmlns:p14="http://schemas.microsoft.com/office/powerpoint/2010/main" val="342480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97B23A59-9513-B94C-BFF6-567D7DDAC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Link State Routing</a:t>
            </a:r>
            <a:endParaRPr lang="en-AU" altLang="en-US" sz="3600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59F96828-3DFC-2448-A3A6-750E582D1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401" y="1007478"/>
            <a:ext cx="8504236" cy="13674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Strategy: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C00000"/>
                </a:solidFill>
              </a:rPr>
              <a:t>	Send to all nodes (not just neighbors) information about neighbors (not connection to all nodes).</a:t>
            </a:r>
          </a:p>
          <a:p>
            <a:pPr marL="457200" lvl="1" indent="0">
              <a:buSzPct val="100000"/>
              <a:buNone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59394" name="Picture 2">
            <a:extLst>
              <a:ext uri="{FF2B5EF4-FFF2-40B4-BE49-F238E27FC236}">
                <a16:creationId xmlns:a16="http://schemas.microsoft.com/office/drawing/2014/main" id="{579C18D7-AB89-E349-8D98-DF93B1180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1" y="3397719"/>
            <a:ext cx="2512049" cy="245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>
            <a:extLst>
              <a:ext uri="{FF2B5EF4-FFF2-40B4-BE49-F238E27FC236}">
                <a16:creationId xmlns:a16="http://schemas.microsoft.com/office/drawing/2014/main" id="{89BC250A-4F93-7746-97B1-8747DDDC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3" y="3214056"/>
            <a:ext cx="6724470" cy="26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>
            <a:extLst>
              <a:ext uri="{FF2B5EF4-FFF2-40B4-BE49-F238E27FC236}">
                <a16:creationId xmlns:a16="http://schemas.microsoft.com/office/drawing/2014/main" id="{2FCDC787-932D-084B-B76C-10BA9CFE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19" y="4737859"/>
            <a:ext cx="1963456" cy="212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BFA423-C07B-214A-AF7D-5999E6DF5381}"/>
              </a:ext>
            </a:extLst>
          </p:cNvPr>
          <p:cNvSpPr txBox="1"/>
          <p:nvPr/>
        </p:nvSpPr>
        <p:spPr>
          <a:xfrm>
            <a:off x="6621975" y="5116890"/>
            <a:ext cx="252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All nodes will know the link-state information of all other nodes</a:t>
            </a:r>
          </a:p>
        </p:txBody>
      </p:sp>
    </p:spTree>
    <p:extLst>
      <p:ext uri="{BB962C8B-B14F-4D97-AF65-F5344CB8AC3E}">
        <p14:creationId xmlns:p14="http://schemas.microsoft.com/office/powerpoint/2010/main" val="2546601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5DE6827-FF4E-3F45-AA22-2D354650180B}"/>
              </a:ext>
            </a:extLst>
          </p:cNvPr>
          <p:cNvGrpSpPr/>
          <p:nvPr/>
        </p:nvGrpSpPr>
        <p:grpSpPr>
          <a:xfrm>
            <a:off x="5470591" y="1950530"/>
            <a:ext cx="2383999" cy="1572250"/>
            <a:chOff x="2766861" y="1640187"/>
            <a:chExt cx="2383999" cy="157225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861899C-C2D8-5848-93F6-FE0CFDADC0F2}"/>
                </a:ext>
              </a:extLst>
            </p:cNvPr>
            <p:cNvSpPr/>
            <p:nvPr/>
          </p:nvSpPr>
          <p:spPr>
            <a:xfrm>
              <a:off x="3874375" y="2570752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4E669C-4AD9-8946-9279-6591E0515B03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H="1" flipV="1">
              <a:off x="4192328" y="1640187"/>
              <a:ext cx="2890" cy="9305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FA23EF1-F973-A749-A02A-1F52E0E738E6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2766861" y="2891595"/>
              <a:ext cx="110751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A57937-320E-C04A-B97E-FCACB1C2C7BE}"/>
                </a:ext>
              </a:extLst>
            </p:cNvPr>
            <p:cNvSpPr txBox="1"/>
            <p:nvPr/>
          </p:nvSpPr>
          <p:spPr>
            <a:xfrm>
              <a:off x="3297545" y="251017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B2DAA0-8773-4E4B-8CB4-34702B39C6CE}"/>
                </a:ext>
              </a:extLst>
            </p:cNvPr>
            <p:cNvSpPr txBox="1"/>
            <p:nvPr/>
          </p:nvSpPr>
          <p:spPr>
            <a:xfrm>
              <a:off x="4192328" y="2138743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62122B-C7B0-DC4C-BB6E-560AE6188267}"/>
                </a:ext>
              </a:extLst>
            </p:cNvPr>
            <p:cNvSpPr txBox="1"/>
            <p:nvPr/>
          </p:nvSpPr>
          <p:spPr>
            <a:xfrm>
              <a:off x="4618786" y="225290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B05FBC0A-A291-2347-8863-320A1311DF36}"/>
              </a:ext>
            </a:extLst>
          </p:cNvPr>
          <p:cNvSpPr/>
          <p:nvPr/>
        </p:nvSpPr>
        <p:spPr>
          <a:xfrm>
            <a:off x="6556604" y="1860673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3FD56E-5AE0-804D-9F01-437E994D6508}"/>
              </a:ext>
            </a:extLst>
          </p:cNvPr>
          <p:cNvSpPr/>
          <p:nvPr/>
        </p:nvSpPr>
        <p:spPr>
          <a:xfrm>
            <a:off x="5267470" y="282051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979104-3F70-1C46-B362-1BFBC6238E07}"/>
              </a:ext>
            </a:extLst>
          </p:cNvPr>
          <p:cNvSpPr txBox="1"/>
          <p:nvPr/>
        </p:nvSpPr>
        <p:spPr>
          <a:xfrm>
            <a:off x="6239353" y="3645949"/>
            <a:ext cx="211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</a:t>
            </a:r>
            <a:r>
              <a:rPr lang="en-US" noProof="0" dirty="0">
                <a:solidFill>
                  <a:prstClr val="black"/>
                </a:solidFill>
                <a:latin typeface="Calibri" panose="020F0502020204030204"/>
              </a:rPr>
              <a:t>addition to the topology as the links are already at minimum costs.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9E527C-D0AA-224F-AA2F-A4E3A0DAB367}"/>
              </a:ext>
            </a:extLst>
          </p:cNvPr>
          <p:cNvSpPr txBox="1"/>
          <p:nvPr/>
        </p:nvSpPr>
        <p:spPr>
          <a:xfrm>
            <a:off x="5044573" y="2419430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8D1ABB-7417-7D41-8093-4C18336BB11D}"/>
              </a:ext>
            </a:extLst>
          </p:cNvPr>
          <p:cNvCxnSpPr>
            <a:cxnSpLocks/>
          </p:cNvCxnSpPr>
          <p:nvPr/>
        </p:nvCxnSpPr>
        <p:spPr>
          <a:xfrm flipH="1">
            <a:off x="6896058" y="2517026"/>
            <a:ext cx="532074" cy="3208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C8E01B5-E6D5-C94E-936B-D312D45B94E8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02E60AE-EB6B-D943-9934-21E009C1CB60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009F8F8-844C-4843-A28E-AE1991ACF94C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26C90F-A4C6-EB49-8062-355F6A1738CD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F50B8E1-2300-4741-A9FC-107FC027F0B5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D8840B3-D05C-E94B-9968-A87A0AFF67E6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E0C87B1-934C-3C48-B252-ADA2BC157A73}"/>
              </a:ext>
            </a:extLst>
          </p:cNvPr>
          <p:cNvGrpSpPr/>
          <p:nvPr/>
        </p:nvGrpSpPr>
        <p:grpSpPr>
          <a:xfrm>
            <a:off x="112162" y="2721699"/>
            <a:ext cx="916389" cy="842767"/>
            <a:chOff x="1257454" y="1784626"/>
            <a:chExt cx="961695" cy="109991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97D3BB0-14AE-3A47-A9F5-654246BA7AED}"/>
                </a:ext>
              </a:extLst>
            </p:cNvPr>
            <p:cNvSpPr/>
            <p:nvPr/>
          </p:nvSpPr>
          <p:spPr>
            <a:xfrm>
              <a:off x="1257454" y="1784626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54A3DED-1A9F-E549-9EB5-3A89A0BB8922}"/>
                </a:ext>
              </a:extLst>
            </p:cNvPr>
            <p:cNvCxnSpPr>
              <a:cxnSpLocks/>
              <a:endCxn id="43" idx="5"/>
            </p:cNvCxnSpPr>
            <p:nvPr/>
          </p:nvCxnSpPr>
          <p:spPr>
            <a:xfrm flipH="1" flipV="1">
              <a:off x="1805166" y="2332338"/>
              <a:ext cx="413983" cy="33238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E8B82FB-3B43-A441-AE9D-36B94F45BD74}"/>
                </a:ext>
              </a:extLst>
            </p:cNvPr>
            <p:cNvSpPr txBox="1"/>
            <p:nvPr/>
          </p:nvSpPr>
          <p:spPr>
            <a:xfrm>
              <a:off x="1682051" y="2422880"/>
              <a:ext cx="414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16BAE62D-D1C7-EE42-AE09-920F21FDD9F9}"/>
              </a:ext>
            </a:extLst>
          </p:cNvPr>
          <p:cNvSpPr/>
          <p:nvPr/>
        </p:nvSpPr>
        <p:spPr>
          <a:xfrm>
            <a:off x="940898" y="3266630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7C65E7C-7DFB-9B40-B002-AB2AAAA415E0}"/>
              </a:ext>
            </a:extLst>
          </p:cNvPr>
          <p:cNvCxnSpPr>
            <a:cxnSpLocks/>
          </p:cNvCxnSpPr>
          <p:nvPr/>
        </p:nvCxnSpPr>
        <p:spPr>
          <a:xfrm flipH="1" flipV="1">
            <a:off x="634071" y="3141360"/>
            <a:ext cx="394480" cy="2546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44AD98B-527F-814A-981E-84C35B09607C}"/>
              </a:ext>
            </a:extLst>
          </p:cNvPr>
          <p:cNvCxnSpPr>
            <a:cxnSpLocks/>
            <a:endCxn id="50" idx="4"/>
          </p:cNvCxnSpPr>
          <p:nvPr/>
        </p:nvCxnSpPr>
        <p:spPr>
          <a:xfrm flipH="1" flipV="1">
            <a:off x="1232428" y="2697920"/>
            <a:ext cx="14198" cy="5687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F60317E-3AA3-AA47-B065-96621884D88B}"/>
              </a:ext>
            </a:extLst>
          </p:cNvPr>
          <p:cNvSpPr txBox="1"/>
          <p:nvPr/>
        </p:nvSpPr>
        <p:spPr>
          <a:xfrm>
            <a:off x="714013" y="2695547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1C1475A-FC50-D94A-A91C-F6F79A2FBA22}"/>
              </a:ext>
            </a:extLst>
          </p:cNvPr>
          <p:cNvSpPr/>
          <p:nvPr/>
        </p:nvSpPr>
        <p:spPr>
          <a:xfrm>
            <a:off x="926700" y="2206256"/>
            <a:ext cx="611455" cy="49166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979907C-4A54-B042-B6A8-ABBEADAFB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1BE4784-AA1E-6148-8135-E3BE3867BE34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034A82-7059-394F-5BFB-92076CB34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243474-5E72-A88E-D3AB-39C6F6F40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98" y="406474"/>
            <a:ext cx="1667543" cy="107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F267C4-1D8D-51D3-4E46-65ADEB004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62" y="406474"/>
            <a:ext cx="1828434" cy="1196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F4C050-3069-880E-75E0-2A4950355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744" y="463736"/>
            <a:ext cx="1149350" cy="11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0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8641E02-BC2E-9C4C-8B77-C26BC9902575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135305E-826C-7F45-9BBF-30D12462202F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60A60A0-C717-CA41-B167-EECE8CE59952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EE1849-0E1F-2244-B180-98F1153475A2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D61D046-B5A1-5C4D-96B7-DAF5DBFF6385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0C10918-72F9-AE46-AFAC-E60C6C3E9797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E1F45E-3687-9C49-A8EA-8193A8B3BD99}"/>
              </a:ext>
            </a:extLst>
          </p:cNvPr>
          <p:cNvGrpSpPr/>
          <p:nvPr/>
        </p:nvGrpSpPr>
        <p:grpSpPr>
          <a:xfrm>
            <a:off x="112162" y="2721699"/>
            <a:ext cx="916389" cy="842767"/>
            <a:chOff x="1257454" y="1784626"/>
            <a:chExt cx="961695" cy="109991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16D4F06-323B-DF4D-8688-9B793FC54901}"/>
                </a:ext>
              </a:extLst>
            </p:cNvPr>
            <p:cNvSpPr/>
            <p:nvPr/>
          </p:nvSpPr>
          <p:spPr>
            <a:xfrm>
              <a:off x="1257454" y="1784626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6A5A70A-C6ED-664D-B4D1-657C2A555943}"/>
                </a:ext>
              </a:extLst>
            </p:cNvPr>
            <p:cNvCxnSpPr>
              <a:cxnSpLocks/>
              <a:endCxn id="50" idx="5"/>
            </p:cNvCxnSpPr>
            <p:nvPr/>
          </p:nvCxnSpPr>
          <p:spPr>
            <a:xfrm flipH="1" flipV="1">
              <a:off x="1805166" y="2332338"/>
              <a:ext cx="413983" cy="33238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662D718-FD80-BE41-ABE1-30F0B6030B3C}"/>
                </a:ext>
              </a:extLst>
            </p:cNvPr>
            <p:cNvSpPr txBox="1"/>
            <p:nvPr/>
          </p:nvSpPr>
          <p:spPr>
            <a:xfrm>
              <a:off x="1682051" y="2422880"/>
              <a:ext cx="414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415E1B16-D00B-204E-A3D6-C6E15BE81365}"/>
              </a:ext>
            </a:extLst>
          </p:cNvPr>
          <p:cNvSpPr/>
          <p:nvPr/>
        </p:nvSpPr>
        <p:spPr>
          <a:xfrm>
            <a:off x="940898" y="3266630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069E68D-7D48-4844-A637-CD82105A7BA4}"/>
              </a:ext>
            </a:extLst>
          </p:cNvPr>
          <p:cNvCxnSpPr>
            <a:cxnSpLocks/>
          </p:cNvCxnSpPr>
          <p:nvPr/>
        </p:nvCxnSpPr>
        <p:spPr>
          <a:xfrm flipH="1" flipV="1">
            <a:off x="634071" y="3141360"/>
            <a:ext cx="394480" cy="2546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D45892A-1827-254C-9BC1-EFA0AC6AA0D3}"/>
              </a:ext>
            </a:extLst>
          </p:cNvPr>
          <p:cNvCxnSpPr>
            <a:cxnSpLocks/>
            <a:endCxn id="57" idx="4"/>
          </p:cNvCxnSpPr>
          <p:nvPr/>
        </p:nvCxnSpPr>
        <p:spPr>
          <a:xfrm flipH="1" flipV="1">
            <a:off x="1232428" y="2697920"/>
            <a:ext cx="14198" cy="5687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B569400-B213-FC41-B6ED-0A2AF0A133D2}"/>
              </a:ext>
            </a:extLst>
          </p:cNvPr>
          <p:cNvSpPr txBox="1"/>
          <p:nvPr/>
        </p:nvSpPr>
        <p:spPr>
          <a:xfrm>
            <a:off x="714013" y="2695547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A0421CF-6E9E-9D4D-8CA0-7BA933FE4271}"/>
              </a:ext>
            </a:extLst>
          </p:cNvPr>
          <p:cNvSpPr/>
          <p:nvPr/>
        </p:nvSpPr>
        <p:spPr>
          <a:xfrm>
            <a:off x="926700" y="2206256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AA300F7E-19EC-DE45-AE94-C80D05972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51FD33CA-D29E-EE47-AF7C-D780335BB3A0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3056C55-6B33-3D41-B5D1-30750243B16D}"/>
              </a:ext>
            </a:extLst>
          </p:cNvPr>
          <p:cNvGrpSpPr/>
          <p:nvPr/>
        </p:nvGrpSpPr>
        <p:grpSpPr>
          <a:xfrm>
            <a:off x="5542765" y="2012437"/>
            <a:ext cx="2291471" cy="880098"/>
            <a:chOff x="1580014" y="998501"/>
            <a:chExt cx="2291471" cy="880098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1066B60-F2C5-4244-AB91-405A7B89978E}"/>
                </a:ext>
              </a:extLst>
            </p:cNvPr>
            <p:cNvSpPr/>
            <p:nvPr/>
          </p:nvSpPr>
          <p:spPr>
            <a:xfrm>
              <a:off x="2125176" y="998501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6E5E0A3-B9CA-AC4C-81A9-CED62B804EDC}"/>
                </a:ext>
              </a:extLst>
            </p:cNvPr>
            <p:cNvCxnSpPr>
              <a:cxnSpLocks/>
              <a:stCxn id="74" idx="6"/>
            </p:cNvCxnSpPr>
            <p:nvPr/>
          </p:nvCxnSpPr>
          <p:spPr>
            <a:xfrm>
              <a:off x="2766861" y="1319344"/>
              <a:ext cx="1104624" cy="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66F8932-0E40-2344-B98B-640515FE55C9}"/>
                </a:ext>
              </a:extLst>
            </p:cNvPr>
            <p:cNvCxnSpPr>
              <a:cxnSpLocks/>
              <a:endCxn id="74" idx="3"/>
            </p:cNvCxnSpPr>
            <p:nvPr/>
          </p:nvCxnSpPr>
          <p:spPr>
            <a:xfrm flipV="1">
              <a:off x="1805166" y="1546213"/>
              <a:ext cx="413983" cy="33238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97EA0F0-8501-E84A-A0EE-13C25960A889}"/>
                </a:ext>
              </a:extLst>
            </p:cNvPr>
            <p:cNvSpPr txBox="1"/>
            <p:nvPr/>
          </p:nvSpPr>
          <p:spPr>
            <a:xfrm>
              <a:off x="3047704" y="128212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3F23F90-0CE3-104C-9FE8-4E1403850677}"/>
                </a:ext>
              </a:extLst>
            </p:cNvPr>
            <p:cNvSpPr txBox="1"/>
            <p:nvPr/>
          </p:nvSpPr>
          <p:spPr>
            <a:xfrm>
              <a:off x="1580014" y="1277690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</a:t>
              </a: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3FE0997D-10E7-5A49-99E5-31BECDDD383F}"/>
              </a:ext>
            </a:extLst>
          </p:cNvPr>
          <p:cNvSpPr/>
          <p:nvPr/>
        </p:nvSpPr>
        <p:spPr>
          <a:xfrm>
            <a:off x="5354956" y="2726342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C2A5098-A738-BF47-9BE8-C0667B341AFE}"/>
              </a:ext>
            </a:extLst>
          </p:cNvPr>
          <p:cNvSpPr/>
          <p:nvPr/>
        </p:nvSpPr>
        <p:spPr>
          <a:xfrm>
            <a:off x="7427770" y="198275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EEEB979-FD10-F040-8159-58FA2F1F7FE4}"/>
              </a:ext>
            </a:extLst>
          </p:cNvPr>
          <p:cNvSpPr txBox="1"/>
          <p:nvPr/>
        </p:nvSpPr>
        <p:spPr>
          <a:xfrm>
            <a:off x="5111602" y="2888911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D3EB3EC-63EC-944D-AEFB-632F30ED2636}"/>
              </a:ext>
            </a:extLst>
          </p:cNvPr>
          <p:cNvSpPr txBox="1"/>
          <p:nvPr/>
        </p:nvSpPr>
        <p:spPr>
          <a:xfrm>
            <a:off x="6074839" y="1655968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59FD86-2A2C-D529-8433-12EED19C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72CAD2-3887-F43E-3EEA-8A4E91D26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98" y="406474"/>
            <a:ext cx="1667543" cy="107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A6CB0B-E269-33EE-88AE-5B789EB6A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62" y="406474"/>
            <a:ext cx="1828434" cy="1196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1CD892-A091-6393-B115-D7B3DFE2E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744" y="463736"/>
            <a:ext cx="1149350" cy="11004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500DE4-BE88-8620-032B-AF61F56B9145}"/>
              </a:ext>
            </a:extLst>
          </p:cNvPr>
          <p:cNvSpPr/>
          <p:nvPr/>
        </p:nvSpPr>
        <p:spPr>
          <a:xfrm>
            <a:off x="6127633" y="3047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FB1A12-4B09-94D9-A427-42395AE78F90}"/>
              </a:ext>
            </a:extLst>
          </p:cNvPr>
          <p:cNvCxnSpPr>
            <a:cxnSpLocks/>
          </p:cNvCxnSpPr>
          <p:nvPr/>
        </p:nvCxnSpPr>
        <p:spPr>
          <a:xfrm flipV="1">
            <a:off x="6448476" y="2597799"/>
            <a:ext cx="0" cy="5778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89184D-2B51-1613-0369-2677146A489E}"/>
              </a:ext>
            </a:extLst>
          </p:cNvPr>
          <p:cNvSpPr txBox="1"/>
          <p:nvPr/>
        </p:nvSpPr>
        <p:spPr>
          <a:xfrm>
            <a:off x="6365329" y="2604537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68E9A-1223-9385-8E98-2DD1990DEEE6}"/>
              </a:ext>
            </a:extLst>
          </p:cNvPr>
          <p:cNvSpPr txBox="1"/>
          <p:nvPr/>
        </p:nvSpPr>
        <p:spPr>
          <a:xfrm>
            <a:off x="6038108" y="3266630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158E13-0701-15F9-17A6-6395B9ACC4D7}"/>
              </a:ext>
            </a:extLst>
          </p:cNvPr>
          <p:cNvSpPr txBox="1"/>
          <p:nvPr/>
        </p:nvSpPr>
        <p:spPr>
          <a:xfrm>
            <a:off x="1028551" y="4216676"/>
            <a:ext cx="3670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‘Confirm’ the lowest cost nodes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from the list of ‘tentative’ nodes.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and find out this newly ‘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confirmed’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ode’s LSP (this time B’s LSP).</a:t>
            </a:r>
          </a:p>
        </p:txBody>
      </p:sp>
    </p:spTree>
    <p:extLst>
      <p:ext uri="{BB962C8B-B14F-4D97-AF65-F5344CB8AC3E}">
        <p14:creationId xmlns:p14="http://schemas.microsoft.com/office/powerpoint/2010/main" val="2959169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6A71498-24B9-C64C-9EA2-40290336BF3E}"/>
              </a:ext>
            </a:extLst>
          </p:cNvPr>
          <p:cNvGrpSpPr/>
          <p:nvPr/>
        </p:nvGrpSpPr>
        <p:grpSpPr>
          <a:xfrm>
            <a:off x="5542765" y="2012437"/>
            <a:ext cx="2291471" cy="880098"/>
            <a:chOff x="1580014" y="998501"/>
            <a:chExt cx="2291471" cy="88009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4322781-5DB2-1547-B2A4-B52D13690220}"/>
                </a:ext>
              </a:extLst>
            </p:cNvPr>
            <p:cNvSpPr/>
            <p:nvPr/>
          </p:nvSpPr>
          <p:spPr>
            <a:xfrm>
              <a:off x="2125176" y="998501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DFEEE5A-D09A-FD46-80DE-517118907095}"/>
                </a:ext>
              </a:extLst>
            </p:cNvPr>
            <p:cNvCxnSpPr>
              <a:cxnSpLocks/>
              <a:stCxn id="36" idx="6"/>
            </p:cNvCxnSpPr>
            <p:nvPr/>
          </p:nvCxnSpPr>
          <p:spPr>
            <a:xfrm>
              <a:off x="2766861" y="1319344"/>
              <a:ext cx="1104624" cy="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2601F12-9326-ED4D-B695-AC15413A8E99}"/>
                </a:ext>
              </a:extLst>
            </p:cNvPr>
            <p:cNvCxnSpPr>
              <a:cxnSpLocks/>
              <a:endCxn id="36" idx="3"/>
            </p:cNvCxnSpPr>
            <p:nvPr/>
          </p:nvCxnSpPr>
          <p:spPr>
            <a:xfrm flipV="1">
              <a:off x="1805166" y="1546213"/>
              <a:ext cx="413983" cy="33238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6C0789-3F2B-F14F-8971-0F916F52B954}"/>
                </a:ext>
              </a:extLst>
            </p:cNvPr>
            <p:cNvSpPr txBox="1"/>
            <p:nvPr/>
          </p:nvSpPr>
          <p:spPr>
            <a:xfrm>
              <a:off x="3047704" y="128212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E0ECD5-F9BF-7B41-86B4-B939FCCC042B}"/>
                </a:ext>
              </a:extLst>
            </p:cNvPr>
            <p:cNvSpPr txBox="1"/>
            <p:nvPr/>
          </p:nvSpPr>
          <p:spPr>
            <a:xfrm>
              <a:off x="1580014" y="1277690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EBEE7AF-8B95-B344-BD8E-1C28F9F633F2}"/>
              </a:ext>
            </a:extLst>
          </p:cNvPr>
          <p:cNvSpPr/>
          <p:nvPr/>
        </p:nvSpPr>
        <p:spPr>
          <a:xfrm>
            <a:off x="5354956" y="2726342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812598B-D3D8-804E-A7E3-AD69FB8BC0F5}"/>
              </a:ext>
            </a:extLst>
          </p:cNvPr>
          <p:cNvSpPr/>
          <p:nvPr/>
        </p:nvSpPr>
        <p:spPr>
          <a:xfrm>
            <a:off x="7427770" y="198275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8641E02-BC2E-9C4C-8B77-C26BC9902575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135305E-826C-7F45-9BBF-30D12462202F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60A60A0-C717-CA41-B167-EECE8CE59952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EE1849-0E1F-2244-B180-98F1153475A2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D61D046-B5A1-5C4D-96B7-DAF5DBFF6385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0C10918-72F9-AE46-AFAC-E60C6C3E9797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E1F45E-3687-9C49-A8EA-8193A8B3BD99}"/>
              </a:ext>
            </a:extLst>
          </p:cNvPr>
          <p:cNvGrpSpPr/>
          <p:nvPr/>
        </p:nvGrpSpPr>
        <p:grpSpPr>
          <a:xfrm>
            <a:off x="112162" y="2721699"/>
            <a:ext cx="916389" cy="842767"/>
            <a:chOff x="1257454" y="1784626"/>
            <a:chExt cx="961695" cy="109991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16D4F06-323B-DF4D-8688-9B793FC54901}"/>
                </a:ext>
              </a:extLst>
            </p:cNvPr>
            <p:cNvSpPr/>
            <p:nvPr/>
          </p:nvSpPr>
          <p:spPr>
            <a:xfrm>
              <a:off x="1257454" y="1784626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6A5A70A-C6ED-664D-B4D1-657C2A555943}"/>
                </a:ext>
              </a:extLst>
            </p:cNvPr>
            <p:cNvCxnSpPr>
              <a:cxnSpLocks/>
              <a:endCxn id="50" idx="5"/>
            </p:cNvCxnSpPr>
            <p:nvPr/>
          </p:nvCxnSpPr>
          <p:spPr>
            <a:xfrm flipH="1" flipV="1">
              <a:off x="1805166" y="2332338"/>
              <a:ext cx="413983" cy="33238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662D718-FD80-BE41-ABE1-30F0B6030B3C}"/>
                </a:ext>
              </a:extLst>
            </p:cNvPr>
            <p:cNvSpPr txBox="1"/>
            <p:nvPr/>
          </p:nvSpPr>
          <p:spPr>
            <a:xfrm>
              <a:off x="1682051" y="2422880"/>
              <a:ext cx="414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415E1B16-D00B-204E-A3D6-C6E15BE81365}"/>
              </a:ext>
            </a:extLst>
          </p:cNvPr>
          <p:cNvSpPr/>
          <p:nvPr/>
        </p:nvSpPr>
        <p:spPr>
          <a:xfrm>
            <a:off x="940898" y="3266630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069E68D-7D48-4844-A637-CD82105A7BA4}"/>
              </a:ext>
            </a:extLst>
          </p:cNvPr>
          <p:cNvCxnSpPr>
            <a:cxnSpLocks/>
          </p:cNvCxnSpPr>
          <p:nvPr/>
        </p:nvCxnSpPr>
        <p:spPr>
          <a:xfrm flipH="1" flipV="1">
            <a:off x="634071" y="3141360"/>
            <a:ext cx="394480" cy="2546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D45892A-1827-254C-9BC1-EFA0AC6AA0D3}"/>
              </a:ext>
            </a:extLst>
          </p:cNvPr>
          <p:cNvCxnSpPr>
            <a:cxnSpLocks/>
          </p:cNvCxnSpPr>
          <p:nvPr/>
        </p:nvCxnSpPr>
        <p:spPr>
          <a:xfrm flipH="1" flipV="1">
            <a:off x="1232428" y="2697920"/>
            <a:ext cx="14198" cy="5687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B569400-B213-FC41-B6ED-0A2AF0A133D2}"/>
              </a:ext>
            </a:extLst>
          </p:cNvPr>
          <p:cNvSpPr txBox="1"/>
          <p:nvPr/>
        </p:nvSpPr>
        <p:spPr>
          <a:xfrm>
            <a:off x="714013" y="2695547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4467F84-47C0-3A4D-A745-355F4C79C93F}"/>
              </a:ext>
            </a:extLst>
          </p:cNvPr>
          <p:cNvSpPr txBox="1"/>
          <p:nvPr/>
        </p:nvSpPr>
        <p:spPr>
          <a:xfrm>
            <a:off x="5111602" y="2888911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7253353-6639-5141-8157-F3E3C777863D}"/>
              </a:ext>
            </a:extLst>
          </p:cNvPr>
          <p:cNvCxnSpPr>
            <a:cxnSpLocks/>
          </p:cNvCxnSpPr>
          <p:nvPr/>
        </p:nvCxnSpPr>
        <p:spPr>
          <a:xfrm flipH="1">
            <a:off x="6870026" y="2385082"/>
            <a:ext cx="532074" cy="3208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4FEAC90-56D6-8D49-885C-52DC86C8C5E1}"/>
              </a:ext>
            </a:extLst>
          </p:cNvPr>
          <p:cNvSpPr txBox="1"/>
          <p:nvPr/>
        </p:nvSpPr>
        <p:spPr>
          <a:xfrm>
            <a:off x="6074839" y="1655968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C9D7E7-7C85-5A46-9898-B447B23F7AC2}"/>
              </a:ext>
            </a:extLst>
          </p:cNvPr>
          <p:cNvSpPr txBox="1"/>
          <p:nvPr/>
        </p:nvSpPr>
        <p:spPr>
          <a:xfrm>
            <a:off x="7068527" y="2585519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8D7F7DB-CC37-BA42-A915-5DF52090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536514F-2FD5-1646-B3D4-3D1ABB937932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9F4B179-1F78-AB4B-D1A2-E4F1392AFE1F}"/>
              </a:ext>
            </a:extLst>
          </p:cNvPr>
          <p:cNvSpPr/>
          <p:nvPr/>
        </p:nvSpPr>
        <p:spPr>
          <a:xfrm>
            <a:off x="926700" y="2206256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94B993-83F3-1B58-E142-90D3F6EBF80A}"/>
              </a:ext>
            </a:extLst>
          </p:cNvPr>
          <p:cNvSpPr/>
          <p:nvPr/>
        </p:nvSpPr>
        <p:spPr>
          <a:xfrm>
            <a:off x="6127633" y="3047184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E94E90-3508-AB59-C8C9-090646AD5444}"/>
              </a:ext>
            </a:extLst>
          </p:cNvPr>
          <p:cNvCxnSpPr>
            <a:cxnSpLocks/>
          </p:cNvCxnSpPr>
          <p:nvPr/>
        </p:nvCxnSpPr>
        <p:spPr>
          <a:xfrm flipV="1">
            <a:off x="6448476" y="2597799"/>
            <a:ext cx="0" cy="5778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C2B48B-8AB7-B7CC-BD94-A03FACA88CB1}"/>
              </a:ext>
            </a:extLst>
          </p:cNvPr>
          <p:cNvSpPr txBox="1"/>
          <p:nvPr/>
        </p:nvSpPr>
        <p:spPr>
          <a:xfrm>
            <a:off x="6365329" y="2604537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46809-3815-6336-246E-152BCD02FEF1}"/>
              </a:ext>
            </a:extLst>
          </p:cNvPr>
          <p:cNvSpPr txBox="1"/>
          <p:nvPr/>
        </p:nvSpPr>
        <p:spPr>
          <a:xfrm>
            <a:off x="6038108" y="3266630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114079-7E31-0577-5121-053D92AB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2270C-FCB3-9430-693E-0B77BD29A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98" y="406474"/>
            <a:ext cx="1667543" cy="1070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9705EB-C1EF-815E-764C-3375E92EA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62" y="406474"/>
            <a:ext cx="1828434" cy="1196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E221E-F58E-93B2-6D13-CA869E9A5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744" y="463736"/>
            <a:ext cx="1149350" cy="1100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D32DA3-7CA8-819A-FAE6-63E70FDC7624}"/>
              </a:ext>
            </a:extLst>
          </p:cNvPr>
          <p:cNvSpPr txBox="1"/>
          <p:nvPr/>
        </p:nvSpPr>
        <p:spPr>
          <a:xfrm>
            <a:off x="6264091" y="4062964"/>
            <a:ext cx="211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</a:t>
            </a:r>
            <a:r>
              <a:rPr lang="en-US" noProof="0" dirty="0">
                <a:solidFill>
                  <a:prstClr val="black"/>
                </a:solidFill>
                <a:latin typeface="Calibri" panose="020F0502020204030204"/>
              </a:rPr>
              <a:t>addition to the topology as the links are already at minimum costs.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64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C9C28C7-2C1D-454B-9ADD-F6E404B8FA4E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9D897A2-B17A-154E-A267-F5C22A4E5E06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E7DC04F-F89D-2848-8C01-5333F99FF87D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6E3ABCF-42D1-A948-80BA-5D7104BD5DD6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0026680-E9C2-8241-93B8-D7E29B91E952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A607C3B-7BE4-9E4B-9488-E8F7606EFFA8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B4B2C32-6BF5-8042-AE11-710A569F4348}"/>
              </a:ext>
            </a:extLst>
          </p:cNvPr>
          <p:cNvGrpSpPr/>
          <p:nvPr/>
        </p:nvGrpSpPr>
        <p:grpSpPr>
          <a:xfrm>
            <a:off x="112162" y="2721699"/>
            <a:ext cx="916389" cy="842767"/>
            <a:chOff x="1257454" y="1784626"/>
            <a:chExt cx="961695" cy="1099919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AB73D6F-CE0E-AA44-95F3-88B8A77DEBEF}"/>
                </a:ext>
              </a:extLst>
            </p:cNvPr>
            <p:cNvSpPr/>
            <p:nvPr/>
          </p:nvSpPr>
          <p:spPr>
            <a:xfrm>
              <a:off x="1257454" y="1784626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9E594FD-F08D-FD48-B826-BA9C4740D495}"/>
                </a:ext>
              </a:extLst>
            </p:cNvPr>
            <p:cNvCxnSpPr>
              <a:cxnSpLocks/>
              <a:endCxn id="72" idx="5"/>
            </p:cNvCxnSpPr>
            <p:nvPr/>
          </p:nvCxnSpPr>
          <p:spPr>
            <a:xfrm flipH="1" flipV="1">
              <a:off x="1805166" y="2332338"/>
              <a:ext cx="413983" cy="33238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6CBDBD8-2C88-0448-9180-AB25297E4CF8}"/>
                </a:ext>
              </a:extLst>
            </p:cNvPr>
            <p:cNvSpPr txBox="1"/>
            <p:nvPr/>
          </p:nvSpPr>
          <p:spPr>
            <a:xfrm>
              <a:off x="1682051" y="2422880"/>
              <a:ext cx="414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D7EAF658-3672-7340-A5A6-24426BD47CC3}"/>
              </a:ext>
            </a:extLst>
          </p:cNvPr>
          <p:cNvSpPr/>
          <p:nvPr/>
        </p:nvSpPr>
        <p:spPr>
          <a:xfrm>
            <a:off x="940898" y="3266630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E040E01-D0DD-354F-B692-C7F6EF989C9D}"/>
              </a:ext>
            </a:extLst>
          </p:cNvPr>
          <p:cNvCxnSpPr>
            <a:cxnSpLocks/>
          </p:cNvCxnSpPr>
          <p:nvPr/>
        </p:nvCxnSpPr>
        <p:spPr>
          <a:xfrm flipH="1" flipV="1">
            <a:off x="634071" y="3141360"/>
            <a:ext cx="394480" cy="2546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C7B1D8E-1632-5747-99D8-BE990A1E254C}"/>
              </a:ext>
            </a:extLst>
          </p:cNvPr>
          <p:cNvCxnSpPr>
            <a:cxnSpLocks/>
            <a:endCxn id="79" idx="4"/>
          </p:cNvCxnSpPr>
          <p:nvPr/>
        </p:nvCxnSpPr>
        <p:spPr>
          <a:xfrm flipH="1" flipV="1">
            <a:off x="1232428" y="2697920"/>
            <a:ext cx="14198" cy="5687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EE9752A-C299-D844-8D9F-32434C570808}"/>
              </a:ext>
            </a:extLst>
          </p:cNvPr>
          <p:cNvSpPr txBox="1"/>
          <p:nvPr/>
        </p:nvSpPr>
        <p:spPr>
          <a:xfrm>
            <a:off x="714013" y="2695547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03AFC3E-19D1-D54A-A49B-8146C42A59FA}"/>
              </a:ext>
            </a:extLst>
          </p:cNvPr>
          <p:cNvSpPr/>
          <p:nvPr/>
        </p:nvSpPr>
        <p:spPr>
          <a:xfrm>
            <a:off x="926700" y="2206256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62051FB-F8AF-2843-A986-250B742EF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02" y="296527"/>
            <a:ext cx="954169" cy="133268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F2F8F17-9250-CC40-8827-833E3D1D2CC4}"/>
              </a:ext>
            </a:extLst>
          </p:cNvPr>
          <p:cNvSpPr txBox="1"/>
          <p:nvPr/>
        </p:nvSpPr>
        <p:spPr>
          <a:xfrm>
            <a:off x="358314" y="52749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EB31997-7CEC-7149-BCB1-C434069531D9}"/>
              </a:ext>
            </a:extLst>
          </p:cNvPr>
          <p:cNvGrpSpPr/>
          <p:nvPr/>
        </p:nvGrpSpPr>
        <p:grpSpPr>
          <a:xfrm>
            <a:off x="5800980" y="2174040"/>
            <a:ext cx="1957539" cy="1572250"/>
            <a:chOff x="2766861" y="998502"/>
            <a:chExt cx="1957539" cy="157225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A82068A-CDFD-8C4B-B532-56042C525E5C}"/>
                </a:ext>
              </a:extLst>
            </p:cNvPr>
            <p:cNvSpPr/>
            <p:nvPr/>
          </p:nvSpPr>
          <p:spPr>
            <a:xfrm>
              <a:off x="3871485" y="998502"/>
              <a:ext cx="641685" cy="641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A1A4FB6-451C-BE4C-884B-A3D6D0B99C1A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>
              <a:off x="2766861" y="1319344"/>
              <a:ext cx="1104624" cy="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68B75CD-6300-0D43-8B50-A6BCA2283F81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 flipH="1" flipV="1">
              <a:off x="4192328" y="1640187"/>
              <a:ext cx="2890" cy="9305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38272AD-D91C-9B46-957C-703778783FCA}"/>
                </a:ext>
              </a:extLst>
            </p:cNvPr>
            <p:cNvSpPr txBox="1"/>
            <p:nvPr/>
          </p:nvSpPr>
          <p:spPr>
            <a:xfrm>
              <a:off x="3047704" y="1282124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AC05D85-916B-7D44-845E-A5A2D8C9786E}"/>
                </a:ext>
              </a:extLst>
            </p:cNvPr>
            <p:cNvSpPr txBox="1"/>
            <p:nvPr/>
          </p:nvSpPr>
          <p:spPr>
            <a:xfrm>
              <a:off x="4192326" y="1895068"/>
              <a:ext cx="532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53A74C9E-8341-B34F-ACD3-B28D847C29CB}"/>
              </a:ext>
            </a:extLst>
          </p:cNvPr>
          <p:cNvSpPr/>
          <p:nvPr/>
        </p:nvSpPr>
        <p:spPr>
          <a:xfrm>
            <a:off x="5523211" y="2174039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4003726-1D21-624C-A211-E07158C9E02E}"/>
              </a:ext>
            </a:extLst>
          </p:cNvPr>
          <p:cNvSpPr/>
          <p:nvPr/>
        </p:nvSpPr>
        <p:spPr>
          <a:xfrm>
            <a:off x="6957971" y="3506995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71AD9C-07C3-F342-90D2-D4B3A5FEA5F7}"/>
              </a:ext>
            </a:extLst>
          </p:cNvPr>
          <p:cNvSpPr txBox="1"/>
          <p:nvPr/>
        </p:nvSpPr>
        <p:spPr>
          <a:xfrm>
            <a:off x="5246377" y="1968911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43AB28-01BF-BB48-A7B3-C7BE9F6EF3EA}"/>
              </a:ext>
            </a:extLst>
          </p:cNvPr>
          <p:cNvSpPr txBox="1"/>
          <p:nvPr/>
        </p:nvSpPr>
        <p:spPr>
          <a:xfrm>
            <a:off x="7301192" y="3532271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462866-6ECE-F255-E15B-7AE53EC4F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043" y="463736"/>
            <a:ext cx="1311416" cy="10431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CA218-5E0D-7B15-5FE9-AB1258073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98" y="406474"/>
            <a:ext cx="1667543" cy="107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53C623-2808-E686-B18B-4273BED77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62" y="406474"/>
            <a:ext cx="1828434" cy="1196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2ADFD-CA98-6DC3-AA71-B3D34C47D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744" y="463736"/>
            <a:ext cx="1149350" cy="11004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CEDB673-E278-58B7-2F22-DDED37E4D0F4}"/>
              </a:ext>
            </a:extLst>
          </p:cNvPr>
          <p:cNvSpPr/>
          <p:nvPr/>
        </p:nvSpPr>
        <p:spPr>
          <a:xfrm>
            <a:off x="5602117" y="3041747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622D94-ABFB-9D0B-1A50-ED4128EE2398}"/>
              </a:ext>
            </a:extLst>
          </p:cNvPr>
          <p:cNvCxnSpPr>
            <a:cxnSpLocks/>
            <a:endCxn id="36" idx="3"/>
          </p:cNvCxnSpPr>
          <p:nvPr/>
        </p:nvCxnSpPr>
        <p:spPr>
          <a:xfrm flipV="1">
            <a:off x="5996942" y="2721752"/>
            <a:ext cx="1002635" cy="5796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BCFBFB9-BB8D-AD12-D710-3D439DF52668}"/>
              </a:ext>
            </a:extLst>
          </p:cNvPr>
          <p:cNvSpPr txBox="1"/>
          <p:nvPr/>
        </p:nvSpPr>
        <p:spPr>
          <a:xfrm>
            <a:off x="6431436" y="2875389"/>
            <a:ext cx="59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6B63B-CE5B-CEE9-8FBB-96BD5346BDDB}"/>
              </a:ext>
            </a:extLst>
          </p:cNvPr>
          <p:cNvSpPr txBox="1"/>
          <p:nvPr/>
        </p:nvSpPr>
        <p:spPr>
          <a:xfrm>
            <a:off x="5305646" y="2963920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0B7EF4-87A3-7739-C0EC-67F952AF7B46}"/>
              </a:ext>
            </a:extLst>
          </p:cNvPr>
          <p:cNvSpPr txBox="1"/>
          <p:nvPr/>
        </p:nvSpPr>
        <p:spPr>
          <a:xfrm>
            <a:off x="5580448" y="4300587"/>
            <a:ext cx="211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</a:t>
            </a:r>
            <a:r>
              <a:rPr lang="en-US" noProof="0" dirty="0">
                <a:solidFill>
                  <a:prstClr val="black"/>
                </a:solidFill>
                <a:latin typeface="Calibri" panose="020F0502020204030204"/>
              </a:rPr>
              <a:t>addition to the topology as the links are already at minimum costs.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99D4BF-4DB7-A92F-D335-CF423E863F26}"/>
              </a:ext>
            </a:extLst>
          </p:cNvPr>
          <p:cNvSpPr txBox="1"/>
          <p:nvPr/>
        </p:nvSpPr>
        <p:spPr>
          <a:xfrm>
            <a:off x="1028551" y="4216676"/>
            <a:ext cx="3670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‘Confirm’ the lowest cost nodes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from the list of ‘tentative’ nodes.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and find out this newly ‘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confirmed’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ode’s LSP (this time D’s LSP).</a:t>
            </a:r>
          </a:p>
        </p:txBody>
      </p:sp>
    </p:spTree>
    <p:extLst>
      <p:ext uri="{BB962C8B-B14F-4D97-AF65-F5344CB8AC3E}">
        <p14:creationId xmlns:p14="http://schemas.microsoft.com/office/powerpoint/2010/main" val="28377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59B2A005-1FB7-1847-B87B-14A4564D1F49}"/>
              </a:ext>
            </a:extLst>
          </p:cNvPr>
          <p:cNvSpPr/>
          <p:nvPr/>
        </p:nvSpPr>
        <p:spPr>
          <a:xfrm>
            <a:off x="2693800" y="815995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A5241B6-A3DC-8247-9658-C464DB3B5319}"/>
              </a:ext>
            </a:extLst>
          </p:cNvPr>
          <p:cNvSpPr/>
          <p:nvPr/>
        </p:nvSpPr>
        <p:spPr>
          <a:xfrm>
            <a:off x="3561522" y="29870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1D84DEA-70BD-4044-A5F7-43F8F9F33F85}"/>
              </a:ext>
            </a:extLst>
          </p:cNvPr>
          <p:cNvSpPr/>
          <p:nvPr/>
        </p:nvSpPr>
        <p:spPr>
          <a:xfrm>
            <a:off x="5307831" y="2987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222E9B1-4D01-144D-BFE6-C9E88D0572EB}"/>
              </a:ext>
            </a:extLst>
          </p:cNvPr>
          <p:cNvSpPr/>
          <p:nvPr/>
        </p:nvSpPr>
        <p:spPr>
          <a:xfrm>
            <a:off x="3561522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3B13654-4BF1-EC47-BE59-C0D6603F59B9}"/>
              </a:ext>
            </a:extLst>
          </p:cNvPr>
          <p:cNvSpPr/>
          <p:nvPr/>
        </p:nvSpPr>
        <p:spPr>
          <a:xfrm>
            <a:off x="5310721" y="1602121"/>
            <a:ext cx="641685" cy="641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CF23F47-682A-0D4D-A688-798804563655}"/>
              </a:ext>
            </a:extLst>
          </p:cNvPr>
          <p:cNvCxnSpPr>
            <a:stCxn id="36" idx="6"/>
            <a:endCxn id="37" idx="2"/>
          </p:cNvCxnSpPr>
          <p:nvPr/>
        </p:nvCxnSpPr>
        <p:spPr>
          <a:xfrm>
            <a:off x="4203207" y="350713"/>
            <a:ext cx="110462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EB8E620-DD80-2B41-86C3-EDF4C98655FE}"/>
              </a:ext>
            </a:extLst>
          </p:cNvPr>
          <p:cNvCxnSpPr>
            <a:cxnSpLocks/>
            <a:stCxn id="39" idx="0"/>
            <a:endCxn id="37" idx="4"/>
          </p:cNvCxnSpPr>
          <p:nvPr/>
        </p:nvCxnSpPr>
        <p:spPr>
          <a:xfrm flipH="1" flipV="1">
            <a:off x="5628674" y="671556"/>
            <a:ext cx="2890" cy="93056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643BFA2-F9D2-8941-B15D-AAA3C5C32A14}"/>
              </a:ext>
            </a:extLst>
          </p:cNvPr>
          <p:cNvCxnSpPr>
            <a:cxnSpLocks/>
            <a:stCxn id="39" idx="2"/>
            <a:endCxn id="38" idx="6"/>
          </p:cNvCxnSpPr>
          <p:nvPr/>
        </p:nvCxnSpPr>
        <p:spPr>
          <a:xfrm flipH="1">
            <a:off x="4203207" y="1922964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5A4586C-2713-1848-A117-B529D7623ABD}"/>
              </a:ext>
            </a:extLst>
          </p:cNvPr>
          <p:cNvCxnSpPr>
            <a:cxnSpLocks/>
            <a:stCxn id="38" idx="1"/>
            <a:endCxn id="29" idx="5"/>
          </p:cNvCxnSpPr>
          <p:nvPr/>
        </p:nvCxnSpPr>
        <p:spPr>
          <a:xfrm flipH="1" flipV="1">
            <a:off x="3241512" y="1363707"/>
            <a:ext cx="413983" cy="3323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64FDC8E-F718-EC49-8BB8-14E1F62B84F5}"/>
              </a:ext>
            </a:extLst>
          </p:cNvPr>
          <p:cNvCxnSpPr>
            <a:cxnSpLocks/>
            <a:stCxn id="29" idx="7"/>
            <a:endCxn id="36" idx="3"/>
          </p:cNvCxnSpPr>
          <p:nvPr/>
        </p:nvCxnSpPr>
        <p:spPr>
          <a:xfrm flipV="1">
            <a:off x="3241512" y="577582"/>
            <a:ext cx="413983" cy="3323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75682D-4AAC-5944-8F5C-A8899E487693}"/>
              </a:ext>
            </a:extLst>
          </p:cNvPr>
          <p:cNvCxnSpPr>
            <a:cxnSpLocks/>
            <a:stCxn id="38" idx="0"/>
            <a:endCxn id="36" idx="4"/>
          </p:cNvCxnSpPr>
          <p:nvPr/>
        </p:nvCxnSpPr>
        <p:spPr>
          <a:xfrm flipV="1">
            <a:off x="3882365" y="671555"/>
            <a:ext cx="0" cy="93056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DAF8CDB-90CE-854B-AEB5-89B882ED7C1B}"/>
              </a:ext>
            </a:extLst>
          </p:cNvPr>
          <p:cNvCxnSpPr>
            <a:cxnSpLocks/>
            <a:stCxn id="38" idx="7"/>
            <a:endCxn id="37" idx="3"/>
          </p:cNvCxnSpPr>
          <p:nvPr/>
        </p:nvCxnSpPr>
        <p:spPr>
          <a:xfrm flipV="1">
            <a:off x="4109234" y="577583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26026A5-F4F1-2143-A6BC-C906EBF2B5B4}"/>
              </a:ext>
            </a:extLst>
          </p:cNvPr>
          <p:cNvSpPr txBox="1"/>
          <p:nvPr/>
        </p:nvSpPr>
        <p:spPr>
          <a:xfrm>
            <a:off x="3118397" y="1454249"/>
            <a:ext cx="41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5B80C3-D81B-A647-BC67-5FDBFD6B48EB}"/>
              </a:ext>
            </a:extLst>
          </p:cNvPr>
          <p:cNvSpPr txBox="1"/>
          <p:nvPr/>
        </p:nvSpPr>
        <p:spPr>
          <a:xfrm>
            <a:off x="3910925" y="881020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80C08C-062B-844B-BEE4-1CD5FBC0C65A}"/>
              </a:ext>
            </a:extLst>
          </p:cNvPr>
          <p:cNvSpPr txBox="1"/>
          <p:nvPr/>
        </p:nvSpPr>
        <p:spPr>
          <a:xfrm>
            <a:off x="4484050" y="31349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70447D-3766-6045-9A12-33079D65E4A2}"/>
              </a:ext>
            </a:extLst>
          </p:cNvPr>
          <p:cNvSpPr txBox="1"/>
          <p:nvPr/>
        </p:nvSpPr>
        <p:spPr>
          <a:xfrm>
            <a:off x="4733891" y="1013026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91575E0-1815-D046-ACE8-A401DB1B29B2}"/>
              </a:ext>
            </a:extLst>
          </p:cNvPr>
          <p:cNvSpPr txBox="1"/>
          <p:nvPr/>
        </p:nvSpPr>
        <p:spPr>
          <a:xfrm>
            <a:off x="4733891" y="1541543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BFBF96-010B-AE4F-BC6E-88810C45B33D}"/>
              </a:ext>
            </a:extLst>
          </p:cNvPr>
          <p:cNvSpPr txBox="1"/>
          <p:nvPr/>
        </p:nvSpPr>
        <p:spPr>
          <a:xfrm>
            <a:off x="5628672" y="926437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187C90-E381-F647-9D0D-60F2CEAAF87A}"/>
              </a:ext>
            </a:extLst>
          </p:cNvPr>
          <p:cNvSpPr txBox="1"/>
          <p:nvPr/>
        </p:nvSpPr>
        <p:spPr>
          <a:xfrm>
            <a:off x="3016360" y="30905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99BA8FC-3636-2D4C-A542-3FEB0617394A}"/>
              </a:ext>
            </a:extLst>
          </p:cNvPr>
          <p:cNvCxnSpPr>
            <a:cxnSpLocks/>
          </p:cNvCxnSpPr>
          <p:nvPr/>
        </p:nvCxnSpPr>
        <p:spPr>
          <a:xfrm flipH="1">
            <a:off x="1478165" y="3577447"/>
            <a:ext cx="110751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6439A13-CE30-DF48-A1AC-6E9D2366956B}"/>
              </a:ext>
            </a:extLst>
          </p:cNvPr>
          <p:cNvCxnSpPr>
            <a:cxnSpLocks/>
          </p:cNvCxnSpPr>
          <p:nvPr/>
        </p:nvCxnSpPr>
        <p:spPr>
          <a:xfrm flipV="1">
            <a:off x="1384192" y="2232066"/>
            <a:ext cx="1292570" cy="111851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73A67D1-2361-AB46-915B-B508E431AE06}"/>
              </a:ext>
            </a:extLst>
          </p:cNvPr>
          <p:cNvSpPr txBox="1"/>
          <p:nvPr/>
        </p:nvSpPr>
        <p:spPr>
          <a:xfrm>
            <a:off x="2008849" y="2667509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33934D6-7436-744A-895F-DBA2AE4D0266}"/>
              </a:ext>
            </a:extLst>
          </p:cNvPr>
          <p:cNvSpPr txBox="1"/>
          <p:nvPr/>
        </p:nvSpPr>
        <p:spPr>
          <a:xfrm>
            <a:off x="1925649" y="3186301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1B61167-E892-4B41-B6E7-D1BFB9911EF5}"/>
              </a:ext>
            </a:extLst>
          </p:cNvPr>
          <p:cNvSpPr/>
          <p:nvPr/>
        </p:nvSpPr>
        <p:spPr>
          <a:xfrm>
            <a:off x="2233386" y="2012437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2D9CA7-790E-E44C-9556-5998BD2EADBA}"/>
              </a:ext>
            </a:extLst>
          </p:cNvPr>
          <p:cNvSpPr/>
          <p:nvPr/>
        </p:nvSpPr>
        <p:spPr>
          <a:xfrm>
            <a:off x="2378298" y="3200362"/>
            <a:ext cx="641685" cy="6416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ED8B31-AB98-764D-BE9D-3058FB7E462C}"/>
              </a:ext>
            </a:extLst>
          </p:cNvPr>
          <p:cNvGrpSpPr/>
          <p:nvPr/>
        </p:nvGrpSpPr>
        <p:grpSpPr>
          <a:xfrm>
            <a:off x="112162" y="2721699"/>
            <a:ext cx="916389" cy="842767"/>
            <a:chOff x="1257454" y="1784626"/>
            <a:chExt cx="961695" cy="109991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1975DB5-6E8D-2D4A-8105-779093D0F57F}"/>
                </a:ext>
              </a:extLst>
            </p:cNvPr>
            <p:cNvSpPr/>
            <p:nvPr/>
          </p:nvSpPr>
          <p:spPr>
            <a:xfrm>
              <a:off x="1257454" y="1784626"/>
              <a:ext cx="641685" cy="6416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824D0AD-2F53-4C49-A1C7-D8B32ECF3D9A}"/>
                </a:ext>
              </a:extLst>
            </p:cNvPr>
            <p:cNvCxnSpPr>
              <a:cxnSpLocks/>
              <a:endCxn id="66" idx="5"/>
            </p:cNvCxnSpPr>
            <p:nvPr/>
          </p:nvCxnSpPr>
          <p:spPr>
            <a:xfrm flipH="1" flipV="1">
              <a:off x="1805166" y="2332338"/>
              <a:ext cx="413983" cy="33238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1647AFC-756A-FA4B-B022-43259AD940F9}"/>
                </a:ext>
              </a:extLst>
            </p:cNvPr>
            <p:cNvSpPr txBox="1"/>
            <p:nvPr/>
          </p:nvSpPr>
          <p:spPr>
            <a:xfrm>
              <a:off x="1682051" y="2422880"/>
              <a:ext cx="414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70BB6EA-7AC3-9C4B-9F59-DFE8C99EDC4A}"/>
              </a:ext>
            </a:extLst>
          </p:cNvPr>
          <p:cNvSpPr/>
          <p:nvPr/>
        </p:nvSpPr>
        <p:spPr>
          <a:xfrm>
            <a:off x="940898" y="3266630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C9FDC3C-119C-8749-99FA-76858EEFBD7A}"/>
              </a:ext>
            </a:extLst>
          </p:cNvPr>
          <p:cNvCxnSpPr>
            <a:cxnSpLocks/>
          </p:cNvCxnSpPr>
          <p:nvPr/>
        </p:nvCxnSpPr>
        <p:spPr>
          <a:xfrm flipH="1" flipV="1">
            <a:off x="634071" y="3141360"/>
            <a:ext cx="394480" cy="25467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39927D5-EE06-2F4F-8F08-A57DD8890825}"/>
              </a:ext>
            </a:extLst>
          </p:cNvPr>
          <p:cNvCxnSpPr>
            <a:cxnSpLocks/>
            <a:endCxn id="73" idx="4"/>
          </p:cNvCxnSpPr>
          <p:nvPr/>
        </p:nvCxnSpPr>
        <p:spPr>
          <a:xfrm flipH="1" flipV="1">
            <a:off x="1232428" y="2697920"/>
            <a:ext cx="14198" cy="56871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337FF6A4-A4B4-0749-A7F0-B11299EC840F}"/>
              </a:ext>
            </a:extLst>
          </p:cNvPr>
          <p:cNvSpPr txBox="1"/>
          <p:nvPr/>
        </p:nvSpPr>
        <p:spPr>
          <a:xfrm>
            <a:off x="714013" y="2695547"/>
            <a:ext cx="50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36B76DC-8E03-D044-85B1-B63F70808FC0}"/>
              </a:ext>
            </a:extLst>
          </p:cNvPr>
          <p:cNvSpPr/>
          <p:nvPr/>
        </p:nvSpPr>
        <p:spPr>
          <a:xfrm>
            <a:off x="926700" y="2206256"/>
            <a:ext cx="611455" cy="4916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57321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1214A5A8-C734-8946-8624-1C87CE4E0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Shortest Path Routing</a:t>
            </a:r>
            <a:endParaRPr lang="en-AU" altLang="en-US" sz="3600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41A0FF67-5C65-9F44-AEB0-676406814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817563"/>
            <a:ext cx="8064499" cy="6040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Dijkstra’s Algorithm</a:t>
            </a:r>
            <a:r>
              <a:rPr lang="en-US" altLang="en-US" sz="1800" dirty="0"/>
              <a:t>	</a:t>
            </a:r>
          </a:p>
          <a:p>
            <a:pPr>
              <a:lnSpc>
                <a:spcPct val="80000"/>
              </a:lnSpc>
            </a:pPr>
            <a:endParaRPr lang="en-US" altLang="en-US" sz="1800" dirty="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Courier New" panose="02070309020205020404" pitchFamily="49" charset="0"/>
              </a:rPr>
              <a:t>          M = {s}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For each n in N – {s}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C(n) = l(s, n)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while ( N </a:t>
            </a: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 M)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M = M  {w} such that C(w) is the minimum  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                       for all w in (N-M)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For each n in (N-M)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sym typeface="Symbol" pitchFamily="2" charset="2"/>
              </a:rPr>
              <a:t>        C(n) = MIN (C(n), C(w) + l(w, n))</a:t>
            </a:r>
          </a:p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2698D0-1732-A64C-93BC-8ABFFEB4BE57}"/>
              </a:ext>
            </a:extLst>
          </p:cNvPr>
          <p:cNvGrpSpPr/>
          <p:nvPr/>
        </p:nvGrpSpPr>
        <p:grpSpPr>
          <a:xfrm>
            <a:off x="2013829" y="1042988"/>
            <a:ext cx="4286959" cy="865549"/>
            <a:chOff x="2013829" y="1042988"/>
            <a:chExt cx="4286959" cy="86554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88C04CB-4FEF-354A-AC5B-3B9607078012}"/>
                </a:ext>
              </a:extLst>
            </p:cNvPr>
            <p:cNvSpPr/>
            <p:nvPr/>
          </p:nvSpPr>
          <p:spPr>
            <a:xfrm>
              <a:off x="2013829" y="1518878"/>
              <a:ext cx="401467" cy="38965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6E84BE-B9E2-664E-8624-92623B69FC1B}"/>
                </a:ext>
              </a:extLst>
            </p:cNvPr>
            <p:cNvSpPr txBox="1"/>
            <p:nvPr/>
          </p:nvSpPr>
          <p:spPr>
            <a:xfrm>
              <a:off x="3843338" y="1042988"/>
              <a:ext cx="245745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Confirmed list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034492-9097-494B-BF62-511322ACBFE8}"/>
                </a:ext>
              </a:extLst>
            </p:cNvPr>
            <p:cNvCxnSpPr>
              <a:stCxn id="3" idx="1"/>
              <a:endCxn id="2" idx="7"/>
            </p:cNvCxnSpPr>
            <p:nvPr/>
          </p:nvCxnSpPr>
          <p:spPr>
            <a:xfrm flipH="1">
              <a:off x="2356503" y="1227654"/>
              <a:ext cx="1486835" cy="34828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E19BC5-30D3-AB42-A2A5-4266DE38BF22}"/>
              </a:ext>
            </a:extLst>
          </p:cNvPr>
          <p:cNvGrpSpPr/>
          <p:nvPr/>
        </p:nvGrpSpPr>
        <p:grpSpPr>
          <a:xfrm>
            <a:off x="4281925" y="3207807"/>
            <a:ext cx="3736536" cy="1479440"/>
            <a:chOff x="2049902" y="1575942"/>
            <a:chExt cx="3736536" cy="1479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B0A8EB7-61FE-694B-ACDB-87E454CC9D81}"/>
                </a:ext>
              </a:extLst>
            </p:cNvPr>
            <p:cNvSpPr/>
            <p:nvPr/>
          </p:nvSpPr>
          <p:spPr>
            <a:xfrm>
              <a:off x="2049902" y="1575942"/>
              <a:ext cx="940511" cy="38965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7009E6-AD65-444F-B840-1CBBC67AE172}"/>
                </a:ext>
              </a:extLst>
            </p:cNvPr>
            <p:cNvSpPr txBox="1"/>
            <p:nvPr/>
          </p:nvSpPr>
          <p:spPr>
            <a:xfrm>
              <a:off x="3328988" y="2686050"/>
              <a:ext cx="245745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Tentative list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ADD59DC-A0F2-FC4B-B959-689947CD581D}"/>
                </a:ext>
              </a:extLst>
            </p:cNvPr>
            <p:cNvCxnSpPr>
              <a:cxnSpLocks/>
              <a:stCxn id="11" idx="1"/>
              <a:endCxn id="10" idx="5"/>
            </p:cNvCxnSpPr>
            <p:nvPr/>
          </p:nvCxnSpPr>
          <p:spPr>
            <a:xfrm flipH="1" flipV="1">
              <a:off x="2852678" y="1908537"/>
              <a:ext cx="476310" cy="962179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8E4A3B-D12B-1C49-A08E-194E4EF6BA31}"/>
              </a:ext>
            </a:extLst>
          </p:cNvPr>
          <p:cNvGrpSpPr/>
          <p:nvPr/>
        </p:nvGrpSpPr>
        <p:grpSpPr>
          <a:xfrm>
            <a:off x="3454589" y="2094523"/>
            <a:ext cx="4295084" cy="984416"/>
            <a:chOff x="2049903" y="981185"/>
            <a:chExt cx="4295084" cy="98441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306D45C-5233-4F47-80FA-8F270FB4B5DD}"/>
                </a:ext>
              </a:extLst>
            </p:cNvPr>
            <p:cNvSpPr/>
            <p:nvPr/>
          </p:nvSpPr>
          <p:spPr>
            <a:xfrm>
              <a:off x="2049903" y="1575942"/>
              <a:ext cx="503050" cy="38965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D7B574-5890-3743-BF4D-9734FFBD9496}"/>
                </a:ext>
              </a:extLst>
            </p:cNvPr>
            <p:cNvSpPr txBox="1"/>
            <p:nvPr/>
          </p:nvSpPr>
          <p:spPr>
            <a:xfrm>
              <a:off x="3887537" y="981185"/>
              <a:ext cx="2457450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Newly added member to the confirmed list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654E2E6-CF57-B44F-9D91-96D123CC5DF2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2552953" y="1304351"/>
              <a:ext cx="1334584" cy="355921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181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4350431D-BABB-4F46-9B7F-DBDC50AF7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Open Shortest Path First (OSPF)</a:t>
            </a:r>
            <a:endParaRPr lang="en-AU" altLang="en-US" sz="3600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09FAF6D7-4465-AC4D-86A5-DE021BDA7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7300" y="1150541"/>
            <a:ext cx="7886700" cy="4351338"/>
          </a:xfrm>
        </p:spPr>
        <p:txBody>
          <a:bodyPr/>
          <a:lstStyle/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/>
              <a:t>OSPF Header Format             OSPF Link State Advertisement</a:t>
            </a:r>
          </a:p>
        </p:txBody>
      </p:sp>
      <p:pic>
        <p:nvPicPr>
          <p:cNvPr id="122884" name="Picture 5" descr="f03-35-9780123850591 copy">
            <a:extLst>
              <a:ext uri="{FF2B5EF4-FFF2-40B4-BE49-F238E27FC236}">
                <a16:creationId xmlns:a16="http://schemas.microsoft.com/office/drawing/2014/main" id="{82EB13A9-63E3-2F4D-9F61-DBCE94855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792288"/>
            <a:ext cx="374332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8">
            <a:extLst>
              <a:ext uri="{FF2B5EF4-FFF2-40B4-BE49-F238E27FC236}">
                <a16:creationId xmlns:a16="http://schemas.microsoft.com/office/drawing/2014/main" id="{0CBE6389-A563-7844-8590-F15A3F63A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205038"/>
            <a:ext cx="36671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C458A0-8343-BEDB-1AEB-B34C0CF86109}"/>
              </a:ext>
            </a:extLst>
          </p:cNvPr>
          <p:cNvSpPr txBox="1"/>
          <p:nvPr/>
        </p:nvSpPr>
        <p:spPr>
          <a:xfrm>
            <a:off x="193238" y="5149086"/>
            <a:ext cx="8916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OSPF runs over IPv4 and IPv6 (does not use a transport protocol such </a:t>
            </a:r>
          </a:p>
          <a:p>
            <a:r>
              <a:rPr lang="en-U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as UDP or TCP). </a:t>
            </a:r>
          </a:p>
          <a:p>
            <a:r>
              <a:rPr lang="en-U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It encapsulates its data directly in IP packets with protocol number 89.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06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2438"/>
            <a:ext cx="7772400" cy="5286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>
                <a:cs typeface="+mj-cs"/>
              </a:rPr>
              <a:t>Comparison of LS and DV algorithms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message complexity</a:t>
            </a:r>
          </a:p>
          <a:p>
            <a:r>
              <a:rPr lang="en-US" sz="2000" b="1" i="1" dirty="0">
                <a:solidFill>
                  <a:srgbClr val="CC0000"/>
                </a:solidFill>
              </a:rPr>
              <a:t>LS:</a:t>
            </a:r>
            <a:r>
              <a:rPr lang="en-US" sz="2000" dirty="0"/>
              <a:t> with n nodes, E links, O(</a:t>
            </a:r>
            <a:r>
              <a:rPr lang="en-US" sz="2000" dirty="0" err="1"/>
              <a:t>nE</a:t>
            </a:r>
            <a:r>
              <a:rPr lang="en-US" sz="2000" dirty="0"/>
              <a:t>) </a:t>
            </a:r>
            <a:r>
              <a:rPr lang="en-US" sz="2000" dirty="0" err="1"/>
              <a:t>msgs</a:t>
            </a:r>
            <a:r>
              <a:rPr lang="en-US" sz="2000" dirty="0"/>
              <a:t> sent  </a:t>
            </a:r>
          </a:p>
          <a:p>
            <a:r>
              <a:rPr lang="en-US" sz="2000" b="1" i="1" dirty="0">
                <a:solidFill>
                  <a:srgbClr val="CC0000"/>
                </a:solidFill>
              </a:rPr>
              <a:t>DV: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exchange between neighbors only</a:t>
            </a:r>
          </a:p>
          <a:p>
            <a:pPr lvl="1"/>
            <a:r>
              <a:rPr lang="en-US" sz="2000" dirty="0"/>
              <a:t>convergence time varies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speed of convergence</a:t>
            </a:r>
          </a:p>
          <a:p>
            <a:r>
              <a:rPr lang="en-US" sz="2000" b="1" i="1" dirty="0">
                <a:solidFill>
                  <a:srgbClr val="CC0000"/>
                </a:solidFill>
              </a:rPr>
              <a:t>LS:</a:t>
            </a:r>
            <a:r>
              <a:rPr lang="en-US" sz="2000" dirty="0"/>
              <a:t> O(n</a:t>
            </a:r>
            <a:r>
              <a:rPr lang="en-US" sz="2000" b="1" baseline="30000" dirty="0"/>
              <a:t>2</a:t>
            </a:r>
            <a:r>
              <a:rPr lang="en-US" sz="2000" dirty="0"/>
              <a:t>) algorithm requires O(</a:t>
            </a:r>
            <a:r>
              <a:rPr lang="en-US" sz="2000" dirty="0" err="1"/>
              <a:t>nE</a:t>
            </a:r>
            <a:r>
              <a:rPr lang="en-US" sz="2000" dirty="0"/>
              <a:t>) </a:t>
            </a:r>
            <a:r>
              <a:rPr lang="en-US" sz="2000" dirty="0" err="1"/>
              <a:t>msgs</a:t>
            </a:r>
            <a:endParaRPr lang="en-US" sz="2000" dirty="0"/>
          </a:p>
          <a:p>
            <a:pPr lvl="1"/>
            <a:r>
              <a:rPr lang="en-US" sz="2000" dirty="0"/>
              <a:t>may have oscillations</a:t>
            </a:r>
            <a:endParaRPr lang="en-US" sz="1800" dirty="0"/>
          </a:p>
          <a:p>
            <a:r>
              <a:rPr lang="en-US" sz="2000" b="1" i="1" dirty="0">
                <a:solidFill>
                  <a:srgbClr val="CC0000"/>
                </a:solidFill>
              </a:rPr>
              <a:t>DV:</a:t>
            </a:r>
            <a:r>
              <a:rPr lang="en-US" sz="2000" dirty="0"/>
              <a:t> convergence time varies</a:t>
            </a:r>
          </a:p>
          <a:p>
            <a:pPr lvl="1"/>
            <a:r>
              <a:rPr lang="en-US" sz="2000" dirty="0"/>
              <a:t>may be routing loops</a:t>
            </a:r>
          </a:p>
          <a:p>
            <a:pPr lvl="1"/>
            <a:r>
              <a:rPr lang="en-US" sz="2000" dirty="0"/>
              <a:t>count-to-infinity problem</a:t>
            </a:r>
            <a:endParaRPr lang="en-US" sz="1800" dirty="0"/>
          </a:p>
        </p:txBody>
      </p:sp>
      <p:sp>
        <p:nvSpPr>
          <p:cNvPr id="141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328738"/>
            <a:ext cx="4010025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</a:rPr>
              <a:t>robustness:</a:t>
            </a:r>
            <a:r>
              <a:rPr lang="en-US" sz="2400" dirty="0"/>
              <a:t> what happens if router malfunctions?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</a:rPr>
              <a:t>LS: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node can advertise incorrect </a:t>
            </a:r>
            <a:r>
              <a:rPr lang="en-US" sz="2000" i="1" dirty="0">
                <a:solidFill>
                  <a:srgbClr val="000099"/>
                </a:solidFill>
              </a:rPr>
              <a:t>link</a:t>
            </a:r>
            <a:r>
              <a:rPr lang="en-US" sz="2000" dirty="0"/>
              <a:t> cost</a:t>
            </a:r>
          </a:p>
          <a:p>
            <a:pPr lvl="1"/>
            <a:r>
              <a:rPr lang="en-US" sz="2000" dirty="0"/>
              <a:t>each node computes only its </a:t>
            </a:r>
            <a:r>
              <a:rPr lang="en-US" sz="2000" i="1" dirty="0"/>
              <a:t>own</a:t>
            </a:r>
            <a:r>
              <a:rPr lang="en-US" sz="2000" dirty="0"/>
              <a:t> table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</a:rPr>
              <a:t>DV:</a:t>
            </a:r>
          </a:p>
          <a:p>
            <a:pPr lvl="1"/>
            <a:r>
              <a:rPr lang="en-US" sz="2000" dirty="0"/>
              <a:t>DV node can advertise incorrect </a:t>
            </a:r>
            <a:r>
              <a:rPr lang="en-US" sz="2000" i="1" dirty="0">
                <a:solidFill>
                  <a:srgbClr val="000099"/>
                </a:solidFill>
              </a:rPr>
              <a:t>path</a:t>
            </a:r>
            <a:r>
              <a:rPr lang="en-US" sz="2000" dirty="0"/>
              <a:t> cost</a:t>
            </a:r>
          </a:p>
          <a:p>
            <a:pPr lvl="1"/>
            <a:r>
              <a:rPr lang="en-US" sz="2000" dirty="0"/>
              <a:t>each node</a:t>
            </a:r>
            <a:r>
              <a:rPr lang="ja-JP" altLang="en-US" sz="2000" dirty="0"/>
              <a:t>’</a:t>
            </a:r>
            <a:r>
              <a:rPr lang="en-US" altLang="ja-JP" sz="2000" dirty="0"/>
              <a:t>s table used by others </a:t>
            </a:r>
          </a:p>
          <a:p>
            <a:pPr lvl="2"/>
            <a:r>
              <a:rPr lang="en-US" sz="1800" dirty="0"/>
              <a:t>error propagate thru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49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427F21-277A-34D7-F82F-BB5EF2494E3D}"/>
              </a:ext>
            </a:extLst>
          </p:cNvPr>
          <p:cNvGraphicFramePr>
            <a:graphicFrameLocks noGrp="1"/>
          </p:cNvGraphicFramePr>
          <p:nvPr/>
        </p:nvGraphicFramePr>
        <p:xfrm>
          <a:off x="432148" y="1005890"/>
          <a:ext cx="8279703" cy="438907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237978">
                  <a:extLst>
                    <a:ext uri="{9D8B030D-6E8A-4147-A177-3AD203B41FA5}">
                      <a16:colId xmlns:a16="http://schemas.microsoft.com/office/drawing/2014/main" val="4157686510"/>
                    </a:ext>
                  </a:extLst>
                </a:gridCol>
                <a:gridCol w="2805830">
                  <a:extLst>
                    <a:ext uri="{9D8B030D-6E8A-4147-A177-3AD203B41FA5}">
                      <a16:colId xmlns:a16="http://schemas.microsoft.com/office/drawing/2014/main" val="4130552241"/>
                    </a:ext>
                  </a:extLst>
                </a:gridCol>
                <a:gridCol w="2235895">
                  <a:extLst>
                    <a:ext uri="{9D8B030D-6E8A-4147-A177-3AD203B41FA5}">
                      <a16:colId xmlns:a16="http://schemas.microsoft.com/office/drawing/2014/main" val="819302153"/>
                    </a:ext>
                  </a:extLst>
                </a:gridCol>
              </a:tblGrid>
              <a:tr h="4571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Distance Vector routing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Link State routing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797570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r>
                        <a:rPr lang="en-US" dirty="0"/>
                        <a:t>Convergence time/Latency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pple Color Emoji" pitchFamily="2" charset="0"/>
                        </a:rPr>
                        <a:t>✅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48744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r>
                        <a:rPr lang="en-US" dirty="0"/>
                        <a:t>Robustness to Loop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pple Color Emoji" pitchFamily="2" charset="0"/>
                        </a:rPr>
                        <a:t>✅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485934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r>
                        <a:rPr lang="en-US" dirty="0"/>
                        <a:t>Processing overhead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pple Color Emoji" pitchFamily="2" charset="0"/>
                        </a:rPr>
                        <a:t>✅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128970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r>
                        <a:rPr lang="en-US" dirty="0"/>
                        <a:t>Bandwidth requirement (for control plane)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pple Color Emoji" pitchFamily="2" charset="0"/>
                        </a:rPr>
                        <a:t>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717611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r>
                        <a:rPr lang="en-US" dirty="0"/>
                        <a:t>Scalability (and robustness to complex topology and changes)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pple Color Emoji" pitchFamily="2" charset="0"/>
                        </a:rPr>
                        <a:t>✅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051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213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077DB2-E1C9-AA46-94D9-5507448ECF44}"/>
              </a:ext>
            </a:extLst>
          </p:cNvPr>
          <p:cNvSpPr txBox="1"/>
          <p:nvPr/>
        </p:nvSpPr>
        <p:spPr>
          <a:xfrm>
            <a:off x="0" y="2844225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 Protocol</a:t>
            </a:r>
          </a:p>
        </p:txBody>
      </p:sp>
    </p:spTree>
    <p:extLst>
      <p:ext uri="{BB962C8B-B14F-4D97-AF65-F5344CB8AC3E}">
        <p14:creationId xmlns:p14="http://schemas.microsoft.com/office/powerpoint/2010/main" val="55561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97B23A59-9513-B94C-BFF6-567D7DDAC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Link State Routing</a:t>
            </a:r>
            <a:endParaRPr lang="en-AU" altLang="en-US" sz="3600" dirty="0"/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2FCDC787-932D-084B-B76C-10BA9CFE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32" y="1980915"/>
            <a:ext cx="1341067" cy="14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A48C62-E72C-4743-BD29-B1D969CAAD19}"/>
              </a:ext>
            </a:extLst>
          </p:cNvPr>
          <p:cNvSpPr txBox="1"/>
          <p:nvPr/>
        </p:nvSpPr>
        <p:spPr>
          <a:xfrm>
            <a:off x="406401" y="3000375"/>
            <a:ext cx="7607211" cy="319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Link State Packet (LSP):</a:t>
            </a:r>
          </a:p>
          <a:p>
            <a:pPr marL="914400" lvl="1" indent="-457200">
              <a:lnSpc>
                <a:spcPct val="85000"/>
              </a:lnSpc>
              <a:buAutoNum type="arabicParenBoth"/>
            </a:pPr>
            <a:r>
              <a:rPr lang="en-US" altLang="en-US" sz="2400" dirty="0"/>
              <a:t>The ID of the node that created the LSP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/>
              <a:t>(2) Costs of links to each directly connected neighbor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/>
              <a:t>(3) A sequence number (SEQNO)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     [To distinguish a newer LSP from the old ones]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     [Smaller number == older LSP]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/>
              <a:t>(4) A Time-To-Live (TTL) for this packet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/>
              <a:t>     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[To make sure old information is eventually removed</a:t>
            </a:r>
          </a:p>
          <a:p>
            <a:pPr lvl="1">
              <a:lnSpc>
                <a:spcPct val="85000"/>
              </a:lnSpc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	from the network]</a:t>
            </a:r>
            <a:endParaRPr lang="en-US" altLang="en-US" sz="2400" dirty="0"/>
          </a:p>
          <a:p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8091E60-3FBB-7448-A576-C7BF273369BF}"/>
              </a:ext>
            </a:extLst>
          </p:cNvPr>
          <p:cNvSpPr txBox="1">
            <a:spLocks noChangeArrowheads="1"/>
          </p:cNvSpPr>
          <p:nvPr/>
        </p:nvSpPr>
        <p:spPr>
          <a:xfrm>
            <a:off x="406401" y="1007478"/>
            <a:ext cx="8504236" cy="13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Strategy: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C00000"/>
                </a:solidFill>
              </a:rPr>
              <a:t>	Send to all nodes (not just neighbors) information about neighbors (not connection to all nodes).</a:t>
            </a:r>
          </a:p>
          <a:p>
            <a:pPr marL="457200" lvl="1" indent="0">
              <a:buSzPct val="100000"/>
              <a:buFont typeface="Arial" panose="020B0604020202020204" pitchFamily="34" charset="0"/>
              <a:buNone/>
            </a:pPr>
            <a:endParaRPr lang="en-US" altLang="en-US"/>
          </a:p>
          <a:p>
            <a:pPr lvl="1">
              <a:buFont typeface="Wingdings" pitchFamily="2" charset="2"/>
              <a:buNone/>
            </a:pPr>
            <a:endParaRPr lang="en-US" altLang="en-US" sz="2000"/>
          </a:p>
          <a:p>
            <a:pPr lvl="1">
              <a:buFont typeface="Wingdings" pitchFamily="2" charset="2"/>
              <a:buNone/>
            </a:pPr>
            <a:endParaRPr lang="en-US" altLang="en-US" sz="2000"/>
          </a:p>
          <a:p>
            <a:pPr lvl="1">
              <a:buFont typeface="Wingdings" pitchFamily="2" charset="2"/>
              <a:buNone/>
            </a:pPr>
            <a:endParaRPr lang="en-US" altLang="en-US" sz="2000"/>
          </a:p>
          <a:p>
            <a:pPr lvl="1">
              <a:buFont typeface="Wingdings" pitchFamily="2" charset="2"/>
              <a:buNone/>
            </a:pPr>
            <a:endParaRPr lang="en-US" altLang="en-US" sz="2000"/>
          </a:p>
          <a:p>
            <a:pPr lvl="1">
              <a:buFont typeface="Wingdings" pitchFamily="2" charset="2"/>
              <a:buNone/>
            </a:pPr>
            <a:endParaRPr lang="en-US" altLang="en-US" sz="2000"/>
          </a:p>
          <a:p>
            <a:pPr lvl="1">
              <a:buFont typeface="Wingdings" pitchFamily="2" charset="2"/>
              <a:buNone/>
            </a:pPr>
            <a:endParaRPr lang="en-US" altLang="en-US" sz="2000"/>
          </a:p>
          <a:p>
            <a:pPr lvl="1">
              <a:buFont typeface="Wingdings" pitchFamily="2" charset="2"/>
              <a:buNone/>
            </a:pPr>
            <a:endParaRPr lang="en-US" altLang="en-US" sz="2000"/>
          </a:p>
          <a:p>
            <a:pPr lvl="1">
              <a:buFont typeface="Wingdings" pitchFamily="2" charset="2"/>
              <a:buNone/>
            </a:pPr>
            <a:endParaRPr lang="en-US" altLang="en-US" sz="200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163059-8302-604F-DD6E-C47EA695B504}"/>
              </a:ext>
            </a:extLst>
          </p:cNvPr>
          <p:cNvSpPr txBox="1"/>
          <p:nvPr/>
        </p:nvSpPr>
        <p:spPr>
          <a:xfrm>
            <a:off x="1287322" y="5992297"/>
            <a:ext cx="519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unit of the “Time-to-Live”?</a:t>
            </a:r>
          </a:p>
        </p:txBody>
      </p:sp>
    </p:spTree>
    <p:extLst>
      <p:ext uri="{BB962C8B-B14F-4D97-AF65-F5344CB8AC3E}">
        <p14:creationId xmlns:p14="http://schemas.microsoft.com/office/powerpoint/2010/main" val="29034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altLang="en-US" sz="4000">
                <a:ea typeface="ＭＳ Ｐゴシック" charset="-128"/>
              </a:rPr>
              <a:t>The Internet network layer</a:t>
            </a:r>
            <a:endParaRPr lang="en-US" altLang="en-US">
              <a:ea typeface="ＭＳ Ｐゴシック" charset="-128"/>
            </a:endParaRPr>
          </a:p>
        </p:txBody>
      </p:sp>
      <p:grpSp>
        <p:nvGrpSpPr>
          <p:cNvPr id="75780" name="Group 6"/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75805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5806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5807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forwarding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table</a:t>
              </a:r>
            </a:p>
          </p:txBody>
        </p:sp>
        <p:sp>
          <p:nvSpPr>
            <p:cNvPr id="75808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09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10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11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12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13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80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host, router network layer functions:</a:t>
            </a:r>
          </a:p>
        </p:txBody>
      </p:sp>
      <p:sp>
        <p:nvSpPr>
          <p:cNvPr id="75782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83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84" name="Rectangle 20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85" name="Rectangle 21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86" name="Text Box 22"/>
          <p:cNvSpPr txBox="1">
            <a:spLocks noChangeArrowheads="1"/>
          </p:cNvSpPr>
          <p:nvPr/>
        </p:nvSpPr>
        <p:spPr bwMode="auto">
          <a:xfrm>
            <a:off x="1836738" y="2714625"/>
            <a:ext cx="178465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routing protocols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path selection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RIP, OSPF, BGP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87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788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75802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5803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75804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702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IP protocol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 addressing conventions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 datagram format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-128"/>
                  <a:cs typeface="+mn-cs"/>
                </a:rPr>
                <a:t> packet handling conventions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</p:grpSp>
      <p:sp>
        <p:nvSpPr>
          <p:cNvPr id="75789" name="Rectangle 29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90" name="Rectangle 30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91" name="Text Box 31"/>
          <p:cNvSpPr txBox="1">
            <a:spLocks noChangeArrowheads="1"/>
          </p:cNvSpPr>
          <p:nvPr/>
        </p:nvSpPr>
        <p:spPr bwMode="auto">
          <a:xfrm>
            <a:off x="5162550" y="3911600"/>
            <a:ext cx="19002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ICMP protocol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error reporting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router 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“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signaling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”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92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93" name="Text Box 33"/>
          <p:cNvSpPr txBox="1">
            <a:spLocks noChangeArrowheads="1"/>
          </p:cNvSpPr>
          <p:nvPr/>
        </p:nvSpPr>
        <p:spPr bwMode="auto">
          <a:xfrm>
            <a:off x="3098800" y="1989138"/>
            <a:ext cx="2525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transport layer: TCP, UDP</a:t>
            </a:r>
          </a:p>
        </p:txBody>
      </p:sp>
      <p:sp>
        <p:nvSpPr>
          <p:cNvPr id="75794" name="Text Box 34"/>
          <p:cNvSpPr txBox="1">
            <a:spLocks noChangeArrowheads="1"/>
          </p:cNvSpPr>
          <p:nvPr/>
        </p:nvSpPr>
        <p:spPr bwMode="auto">
          <a:xfrm>
            <a:off x="4213225" y="4960938"/>
            <a:ext cx="10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link layer</a:t>
            </a:r>
          </a:p>
        </p:txBody>
      </p:sp>
      <p:sp>
        <p:nvSpPr>
          <p:cNvPr id="75795" name="Text Box 35"/>
          <p:cNvSpPr txBox="1">
            <a:spLocks noChangeArrowheads="1"/>
          </p:cNvSpPr>
          <p:nvPr/>
        </p:nvSpPr>
        <p:spPr bwMode="auto">
          <a:xfrm>
            <a:off x="4060825" y="5484813"/>
            <a:ext cx="1437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physical layer</a:t>
            </a:r>
          </a:p>
        </p:txBody>
      </p:sp>
      <p:sp>
        <p:nvSpPr>
          <p:cNvPr id="75796" name="Text Box 36"/>
          <p:cNvSpPr txBox="1">
            <a:spLocks noChangeArrowheads="1"/>
          </p:cNvSpPr>
          <p:nvPr/>
        </p:nvSpPr>
        <p:spPr bwMode="auto">
          <a:xfrm>
            <a:off x="344494" y="3259138"/>
            <a:ext cx="12271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network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layer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75797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798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799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382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566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1590C23-239C-DA42-808A-5174EF657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altLang="en-US"/>
              <a:t>Internetworking</a:t>
            </a:r>
            <a:endParaRPr lang="en-AU" alt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1C835ED-FF75-B143-B2D1-F06D3525A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108867"/>
            <a:ext cx="7886700" cy="550458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What is IP</a:t>
            </a:r>
          </a:p>
          <a:p>
            <a:pPr lvl="1"/>
            <a:r>
              <a:rPr lang="en-US" altLang="en-US" sz="2000" dirty="0"/>
              <a:t>IP stands for Internet Protocol</a:t>
            </a:r>
          </a:p>
          <a:p>
            <a:pPr lvl="1"/>
            <a:r>
              <a:rPr lang="en-US" altLang="en-US" sz="2000" dirty="0"/>
              <a:t>Key tool used today to build scalable, heterogeneous internetworks</a:t>
            </a:r>
          </a:p>
          <a:p>
            <a:pPr lvl="1"/>
            <a:r>
              <a:rPr lang="en-US" altLang="en-US" sz="2000" dirty="0"/>
              <a:t>It runs on all the nodes in a collection of networks and defines the infrastructure that allows these nodes and networks to function as a single logical internetwork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/>
              <a:t>A simple internetwork showing the protocol layers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69636" name="Picture 5" descr="f03-15-9780123850591 copy">
            <a:extLst>
              <a:ext uri="{FF2B5EF4-FFF2-40B4-BE49-F238E27FC236}">
                <a16:creationId xmlns:a16="http://schemas.microsoft.com/office/drawing/2014/main" id="{CCD1E0FD-C4FB-094C-908D-FF19E4D6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80" y="3201324"/>
            <a:ext cx="60483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191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6AFBE9-B1A1-77AD-6BD6-62D48AC8D4E0}"/>
              </a:ext>
            </a:extLst>
          </p:cNvPr>
          <p:cNvSpPr txBox="1"/>
          <p:nvPr/>
        </p:nvSpPr>
        <p:spPr>
          <a:xfrm>
            <a:off x="0" y="6488668"/>
            <a:ext cx="465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 courtesy: https://</a:t>
            </a:r>
            <a:r>
              <a:rPr lang="en-US" dirty="0" err="1"/>
              <a:t>www.are.na</a:t>
            </a:r>
            <a:r>
              <a:rPr lang="en-US" dirty="0"/>
              <a:t>/block/881873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FFDC6A90-2B68-09B3-4FB3-E26C896E7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63" y="248227"/>
            <a:ext cx="6038273" cy="60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161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032CA59-5682-C347-B4AB-70DDAF6AB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IP Service Model</a:t>
            </a:r>
            <a:endParaRPr lang="en-AU" altLang="en-US" u="sng" dirty="0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74D4F14-004C-9E40-A615-23202FB34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Packet Delivery Model</a:t>
            </a:r>
          </a:p>
          <a:p>
            <a:pPr lvl="1"/>
            <a:r>
              <a:rPr lang="en-US" altLang="en-US" sz="2400" dirty="0"/>
              <a:t>Connectionless model for data delivery</a:t>
            </a:r>
          </a:p>
          <a:p>
            <a:pPr lvl="1"/>
            <a:r>
              <a:rPr lang="en-US" altLang="en-US" sz="2400" dirty="0"/>
              <a:t>Best-effort delivery (unreliable service)</a:t>
            </a:r>
          </a:p>
          <a:p>
            <a:pPr lvl="2"/>
            <a:r>
              <a:rPr lang="en-US" altLang="en-US" sz="2000" dirty="0"/>
              <a:t>packets are </a:t>
            </a:r>
            <a:r>
              <a:rPr lang="en-US" altLang="en-US" sz="2000" dirty="0">
                <a:solidFill>
                  <a:srgbClr val="FF0000"/>
                </a:solidFill>
              </a:rPr>
              <a:t>lost</a:t>
            </a:r>
          </a:p>
          <a:p>
            <a:pPr lvl="2"/>
            <a:r>
              <a:rPr lang="en-US" altLang="en-US" sz="2000" dirty="0"/>
              <a:t>packets are delivered </a:t>
            </a:r>
            <a:r>
              <a:rPr lang="en-US" altLang="en-US" sz="2000" dirty="0">
                <a:solidFill>
                  <a:srgbClr val="FF0000"/>
                </a:solidFill>
              </a:rPr>
              <a:t>out of order</a:t>
            </a:r>
          </a:p>
          <a:p>
            <a:pPr lvl="2"/>
            <a:r>
              <a:rPr lang="en-US" altLang="en-US" sz="2000" dirty="0">
                <a:solidFill>
                  <a:srgbClr val="FF0000"/>
                </a:solidFill>
              </a:rPr>
              <a:t>duplicate</a:t>
            </a:r>
            <a:r>
              <a:rPr lang="en-US" altLang="en-US" sz="2000" dirty="0"/>
              <a:t> copies of a packet are delivered</a:t>
            </a:r>
          </a:p>
          <a:p>
            <a:pPr lvl="2"/>
            <a:r>
              <a:rPr lang="en-US" altLang="en-US" sz="2000" dirty="0"/>
              <a:t>packets can be </a:t>
            </a:r>
            <a:r>
              <a:rPr lang="en-US" altLang="en-US" sz="2000" dirty="0">
                <a:solidFill>
                  <a:srgbClr val="FF0000"/>
                </a:solidFill>
              </a:rPr>
              <a:t>delayed</a:t>
            </a:r>
            <a:r>
              <a:rPr lang="en-US" altLang="en-US" sz="2000" dirty="0"/>
              <a:t> for a long time</a:t>
            </a:r>
          </a:p>
          <a:p>
            <a:r>
              <a:rPr lang="en-US" altLang="en-US" sz="2800" dirty="0"/>
              <a:t>Global Addressing Scheme</a:t>
            </a:r>
          </a:p>
          <a:p>
            <a:pPr lvl="1"/>
            <a:r>
              <a:rPr lang="en-US" altLang="en-US" sz="2400" dirty="0"/>
              <a:t>Provides a way to identify all hosts in the network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304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>
            <a:extLst>
              <a:ext uri="{FF2B5EF4-FFF2-40B4-BE49-F238E27FC236}">
                <a16:creationId xmlns:a16="http://schemas.microsoft.com/office/drawing/2014/main" id="{53C62E9D-4EB7-37EB-BF48-0DB9989477C3}"/>
              </a:ext>
            </a:extLst>
          </p:cNvPr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6DA1045F-C780-DFF2-64CE-C6302E8F1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9B1BBD4A-D3CE-B429-35EE-758E30E4E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ABCB6441-B73B-D4CF-FFD8-9E0EB8F09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4D838367-D2F5-2B79-C14F-B90DCCBA8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length</a:t>
              </a: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34409428-87CA-4C13-B8DE-ABC2C9BD1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223E04F3-7DAE-B083-0A8E-C46AE98773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27F13AE5-18C3-7904-6C36-089639A58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A735A461-AB87-4DBC-8664-409B49533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A5505E8D-8214-5EC4-083E-4F995BB32C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B8A6A0C2-4E2B-369B-ED9E-B6A7F3AE9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data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(variable length,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typically a TCP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or UDP segment)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B0E20A96-5A8A-42EB-7FC1-2291C9358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16-bit identifier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3431B94D-5948-AB0D-8E88-75596E92F8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ABC891A0-3EAA-BCBD-2E5C-3781D56424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AF59392C-A06A-9BA7-413E-33613713A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checksum</a:t>
              </a:r>
            </a:p>
          </p:txBody>
        </p:sp>
        <p:sp>
          <p:nvSpPr>
            <p:cNvPr id="17" name="Text Box 18">
              <a:extLst>
                <a:ext uri="{FF2B5EF4-FFF2-40B4-BE49-F238E27FC236}">
                  <a16:creationId xmlns:a16="http://schemas.microsoft.com/office/drawing/2014/main" id="{8BCC5C03-3EAC-CF39-C549-495294F39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time 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live</a:t>
              </a:r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190312FC-CFB9-67CC-197B-615F47A10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 source IP address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9" name="Text Box 31">
              <a:extLst>
                <a:ext uri="{FF2B5EF4-FFF2-40B4-BE49-F238E27FC236}">
                  <a16:creationId xmlns:a16="http://schemas.microsoft.com/office/drawing/2014/main" id="{3007DA0C-0DEB-B100-499B-46D89884D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" name="Text Box 32">
              <a:extLst>
                <a:ext uri="{FF2B5EF4-FFF2-40B4-BE49-F238E27FC236}">
                  <a16:creationId xmlns:a16="http://schemas.microsoft.com/office/drawing/2014/main" id="{B1EB4723-C6B7-2791-3743-60B39C691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type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service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1" name="Line 33">
              <a:extLst>
                <a:ext uri="{FF2B5EF4-FFF2-40B4-BE49-F238E27FC236}">
                  <a16:creationId xmlns:a16="http://schemas.microsoft.com/office/drawing/2014/main" id="{A83CAF4B-4C3B-86E4-FB5B-41EDD079AD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Line 34">
              <a:extLst>
                <a:ext uri="{FF2B5EF4-FFF2-40B4-BE49-F238E27FC236}">
                  <a16:creationId xmlns:a16="http://schemas.microsoft.com/office/drawing/2014/main" id="{D9717F5C-D4F4-B116-1D04-FF5CC211F9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Line 37">
              <a:extLst>
                <a:ext uri="{FF2B5EF4-FFF2-40B4-BE49-F238E27FC236}">
                  <a16:creationId xmlns:a16="http://schemas.microsoft.com/office/drawing/2014/main" id="{7B45B023-6B5C-142D-24D0-E21C474B61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 Box 38">
              <a:extLst>
                <a:ext uri="{FF2B5EF4-FFF2-40B4-BE49-F238E27FC236}">
                  <a16:creationId xmlns:a16="http://schemas.microsoft.com/office/drawing/2014/main" id="{774371D3-1DB9-87BA-23D6-7DAA0D0AE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flgs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5" name="Line 39">
              <a:extLst>
                <a:ext uri="{FF2B5EF4-FFF2-40B4-BE49-F238E27FC236}">
                  <a16:creationId xmlns:a16="http://schemas.microsoft.com/office/drawing/2014/main" id="{3C128B7D-D630-3026-351B-01EB08E4A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 Box 40">
              <a:extLst>
                <a:ext uri="{FF2B5EF4-FFF2-40B4-BE49-F238E27FC236}">
                  <a16:creationId xmlns:a16="http://schemas.microsoft.com/office/drawing/2014/main" id="{88E8FA94-7A48-1B84-0E1D-8ED830B99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fragment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offset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7" name="Line 43">
              <a:extLst>
                <a:ext uri="{FF2B5EF4-FFF2-40B4-BE49-F238E27FC236}">
                  <a16:creationId xmlns:a16="http://schemas.microsoft.com/office/drawing/2014/main" id="{7ADF2ED1-49DE-4C78-5FB2-9A5121340F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Line 44">
              <a:extLst>
                <a:ext uri="{FF2B5EF4-FFF2-40B4-BE49-F238E27FC236}">
                  <a16:creationId xmlns:a16="http://schemas.microsoft.com/office/drawing/2014/main" id="{514AA424-E32A-6D1B-31DD-18485562EA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Line 45">
              <a:extLst>
                <a:ext uri="{FF2B5EF4-FFF2-40B4-BE49-F238E27FC236}">
                  <a16:creationId xmlns:a16="http://schemas.microsoft.com/office/drawing/2014/main" id="{71813116-6538-B6E2-7A91-96EEA7F33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 Box 46">
              <a:extLst>
                <a:ext uri="{FF2B5EF4-FFF2-40B4-BE49-F238E27FC236}">
                  <a16:creationId xmlns:a16="http://schemas.microsoft.com/office/drawing/2014/main" id="{C2F979E5-E5A2-0E18-6303-3CF05C11C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upper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layer</a:t>
              </a:r>
            </a:p>
          </p:txBody>
        </p:sp>
        <p:sp>
          <p:nvSpPr>
            <p:cNvPr id="31" name="Line 47">
              <a:extLst>
                <a:ext uri="{FF2B5EF4-FFF2-40B4-BE49-F238E27FC236}">
                  <a16:creationId xmlns:a16="http://schemas.microsoft.com/office/drawing/2014/main" id="{FFD27D5D-D8E7-371C-30E2-EB8F15264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 Box 49">
              <a:extLst>
                <a:ext uri="{FF2B5EF4-FFF2-40B4-BE49-F238E27FC236}">
                  <a16:creationId xmlns:a16="http://schemas.microsoft.com/office/drawing/2014/main" id="{B086E9A2-2847-CD0B-D9F2-6ACEEC2B5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 destination IP address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3" name="Line 50">
              <a:extLst>
                <a:ext uri="{FF2B5EF4-FFF2-40B4-BE49-F238E27FC236}">
                  <a16:creationId xmlns:a16="http://schemas.microsoft.com/office/drawing/2014/main" id="{5F4FC7CB-E7DF-5D10-5117-31352960D6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 Box 51">
              <a:extLst>
                <a:ext uri="{FF2B5EF4-FFF2-40B4-BE49-F238E27FC236}">
                  <a16:creationId xmlns:a16="http://schemas.microsoft.com/office/drawing/2014/main" id="{BCCC05D8-F4BB-BB3D-8612-DF3DE93DF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options (if any)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5" name="Rectangle 2">
            <a:extLst>
              <a:ext uri="{FF2B5EF4-FFF2-40B4-BE49-F238E27FC236}">
                <a16:creationId xmlns:a16="http://schemas.microsoft.com/office/drawing/2014/main" id="{DA383ADA-74C8-E93B-24EB-8EDE35DBAC97}"/>
              </a:ext>
            </a:extLst>
          </p:cNvPr>
          <p:cNvSpPr txBox="1">
            <a:spLocks noChangeArrowheads="1"/>
          </p:cNvSpPr>
          <p:nvPr/>
        </p:nvSpPr>
        <p:spPr>
          <a:xfrm>
            <a:off x="520700" y="0"/>
            <a:ext cx="8442678" cy="781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ea typeface="ＭＳ Ｐゴシック" charset="-128"/>
              </a:rPr>
              <a:t>IP datagram format (i.e., Packet format)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36" name="Picture 7" descr="underline_base">
            <a:extLst>
              <a:ext uri="{FF2B5EF4-FFF2-40B4-BE49-F238E27FC236}">
                <a16:creationId xmlns:a16="http://schemas.microsoft.com/office/drawing/2014/main" id="{EC045385-1B0B-9C59-A4A9-5246164B199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2" y="536052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C64733C-EA6A-661A-9CB5-0859B776CC62}"/>
              </a:ext>
            </a:extLst>
          </p:cNvPr>
          <p:cNvGrpSpPr/>
          <p:nvPr/>
        </p:nvGrpSpPr>
        <p:grpSpPr>
          <a:xfrm>
            <a:off x="127748" y="1443832"/>
            <a:ext cx="7062041" cy="2951957"/>
            <a:chOff x="127748" y="1443832"/>
            <a:chExt cx="7062041" cy="2951957"/>
          </a:xfrm>
        </p:grpSpPr>
        <p:sp>
          <p:nvSpPr>
            <p:cNvPr id="38" name="Text Box 25">
              <a:extLst>
                <a:ext uri="{FF2B5EF4-FFF2-40B4-BE49-F238E27FC236}">
                  <a16:creationId xmlns:a16="http://schemas.microsoft.com/office/drawing/2014/main" id="{4F28C60F-4B81-5E2F-AC7B-8C1438A30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748" y="2251869"/>
              <a:ext cx="232204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Variable size header.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dirty="0">
                  <a:solidFill>
                    <a:prstClr val="black"/>
                  </a:solidFill>
                </a:rPr>
                <a:t>(20 bytes default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dirty="0">
                  <a:solidFill>
                    <a:prstClr val="black"/>
                  </a:solidFill>
                </a:rPr>
                <a:t>without options)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E5E8A74-9960-4662-F71F-A9FA8F460BDB}"/>
                </a:ext>
              </a:extLst>
            </p:cNvPr>
            <p:cNvSpPr/>
            <p:nvPr/>
          </p:nvSpPr>
          <p:spPr>
            <a:xfrm>
              <a:off x="3101976" y="1443832"/>
              <a:ext cx="4087813" cy="295195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0AAB3BD-B9CE-0D9E-351C-B7B0BD42ADCD}"/>
                </a:ext>
              </a:extLst>
            </p:cNvPr>
            <p:cNvCxnSpPr>
              <a:cxnSpLocks/>
            </p:cNvCxnSpPr>
            <p:nvPr/>
          </p:nvCxnSpPr>
          <p:spPr>
            <a:xfrm>
              <a:off x="2330451" y="2470149"/>
              <a:ext cx="778405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590488-DD5C-8893-0FF4-566FACBD05AC}"/>
              </a:ext>
            </a:extLst>
          </p:cNvPr>
          <p:cNvGrpSpPr/>
          <p:nvPr/>
        </p:nvGrpSpPr>
        <p:grpSpPr>
          <a:xfrm>
            <a:off x="-58522" y="4463604"/>
            <a:ext cx="7242665" cy="1880221"/>
            <a:chOff x="-210922" y="3080715"/>
            <a:chExt cx="7242665" cy="1880221"/>
          </a:xfrm>
        </p:grpSpPr>
        <p:sp>
          <p:nvSpPr>
            <p:cNvPr id="44" name="Text Box 25">
              <a:extLst>
                <a:ext uri="{FF2B5EF4-FFF2-40B4-BE49-F238E27FC236}">
                  <a16:creationId xmlns:a16="http://schemas.microsoft.com/office/drawing/2014/main" id="{A316BEA7-CD54-A341-75F1-EB187DADF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0922" y="3685558"/>
              <a:ext cx="326243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Variable size data.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dirty="0">
                  <a:solidFill>
                    <a:prstClr val="black"/>
                  </a:solidFill>
                </a:rPr>
                <a:t>Data size =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dirty="0">
                  <a:solidFill>
                    <a:prstClr val="black"/>
                  </a:solidFill>
                </a:rPr>
                <a:t>(Datagram Len – Header Len)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8B5327F-912D-6E66-DF85-4F36E4EF8C42}"/>
                </a:ext>
              </a:extLst>
            </p:cNvPr>
            <p:cNvSpPr/>
            <p:nvPr/>
          </p:nvSpPr>
          <p:spPr>
            <a:xfrm>
              <a:off x="2943930" y="3080715"/>
              <a:ext cx="4087813" cy="1880221"/>
            </a:xfrm>
            <a:prstGeom prst="rect">
              <a:avLst/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C4C2DF2-18E4-A1F1-0BFD-2EA3261D967A}"/>
                </a:ext>
              </a:extLst>
            </p:cNvPr>
            <p:cNvCxnSpPr>
              <a:cxnSpLocks/>
            </p:cNvCxnSpPr>
            <p:nvPr/>
          </p:nvCxnSpPr>
          <p:spPr>
            <a:xfrm>
              <a:off x="1823156" y="3903838"/>
              <a:ext cx="1093787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1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55"/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</p:grpSpPr>
        <p:sp>
          <p:nvSpPr>
            <p:cNvPr id="76832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3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4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ver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5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length</a:t>
              </a:r>
            </a:p>
          </p:txBody>
        </p:sp>
        <p:sp>
          <p:nvSpPr>
            <p:cNvPr id="76836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37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38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9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0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1" name="Text Box 13"/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data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(variable length,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typically a TCP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or UDP segment)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2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16-bit identifier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3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4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45" name="Text Box 17"/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checksum</a:t>
              </a:r>
            </a:p>
          </p:txBody>
        </p:sp>
        <p:sp>
          <p:nvSpPr>
            <p:cNvPr id="76846" name="Text Box 18"/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time 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live</a:t>
              </a:r>
            </a:p>
          </p:txBody>
        </p:sp>
        <p:sp>
          <p:nvSpPr>
            <p:cNvPr id="76847" name="Text Box 19"/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 source IP address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8" name="Text Box 31"/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49" name="Text Box 32"/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type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service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0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1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2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3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flgs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4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5" name="Text Box 40"/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fragment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offset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56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7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8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59" name="Text Box 46"/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upper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layer</a:t>
              </a:r>
            </a:p>
          </p:txBody>
        </p:sp>
        <p:sp>
          <p:nvSpPr>
            <p:cNvPr id="76860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61" name="Text Box 49"/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32 bit destination IP address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62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63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options (if any)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-261938" y="661988"/>
            <a:ext cx="3532188" cy="989012"/>
            <a:chOff x="-165" y="417"/>
            <a:chExt cx="2225" cy="623"/>
          </a:xfrm>
        </p:grpSpPr>
        <p:sp>
          <p:nvSpPr>
            <p:cNvPr id="76830" name="Text Box 20"/>
            <p:cNvSpPr txBox="1">
              <a:spLocks noChangeArrowheads="1"/>
            </p:cNvSpPr>
            <p:nvPr/>
          </p:nvSpPr>
          <p:spPr bwMode="auto">
            <a:xfrm>
              <a:off x="-165" y="417"/>
              <a:ext cx="195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IP protocol version number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dirty="0">
                  <a:solidFill>
                    <a:prstClr val="black"/>
                  </a:solidFill>
                </a:rPr>
                <a:t>(4 bits)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31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35763" y="1308893"/>
            <a:ext cx="3238505" cy="646113"/>
            <a:chOff x="275" y="886"/>
            <a:chExt cx="2040" cy="407"/>
          </a:xfrm>
        </p:grpSpPr>
        <p:sp>
          <p:nvSpPr>
            <p:cNvPr id="76828" name="Text Box 21"/>
            <p:cNvSpPr txBox="1">
              <a:spLocks noChangeArrowheads="1"/>
            </p:cNvSpPr>
            <p:nvPr/>
          </p:nvSpPr>
          <p:spPr bwMode="auto">
            <a:xfrm>
              <a:off x="275" y="886"/>
              <a:ext cx="151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 length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in # of 4-bytes (4 bits)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29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658813" y="2860676"/>
            <a:ext cx="3624263" cy="1592262"/>
            <a:chOff x="458" y="1721"/>
            <a:chExt cx="2283" cy="1003"/>
          </a:xfrm>
        </p:grpSpPr>
        <p:sp>
          <p:nvSpPr>
            <p:cNvPr id="76826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upper layer protocol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 deliver payload to</a:t>
              </a:r>
            </a:p>
          </p:txBody>
        </p:sp>
        <p:sp>
          <p:nvSpPr>
            <p:cNvPr id="76827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846888" y="1054100"/>
            <a:ext cx="2176462" cy="735013"/>
            <a:chOff x="4313" y="664"/>
            <a:chExt cx="1371" cy="463"/>
          </a:xfrm>
        </p:grpSpPr>
        <p:sp>
          <p:nvSpPr>
            <p:cNvPr id="76824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total datagram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length (bytes)</a:t>
              </a:r>
            </a:p>
          </p:txBody>
        </p:sp>
        <p:sp>
          <p:nvSpPr>
            <p:cNvPr id="76825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-244474" y="1760539"/>
            <a:ext cx="4567243" cy="823913"/>
            <a:chOff x="-154" y="1109"/>
            <a:chExt cx="2877" cy="519"/>
          </a:xfrm>
        </p:grpSpPr>
        <p:sp>
          <p:nvSpPr>
            <p:cNvPr id="76822" name="Text Box 35"/>
            <p:cNvSpPr txBox="1">
              <a:spLocks noChangeArrowheads="1"/>
            </p:cNvSpPr>
            <p:nvPr/>
          </p:nvSpPr>
          <p:spPr bwMode="auto">
            <a:xfrm>
              <a:off x="-154" y="1221"/>
              <a:ext cx="211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“</a:t>
              </a: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type</a:t>
              </a:r>
              <a:r>
                <a:rPr kumimoji="0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”</a:t>
              </a: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of data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dirty="0">
                  <a:solidFill>
                    <a:prstClr val="black"/>
                  </a:solidFill>
                </a:rPr>
                <a:t>  (real-time, non-real-time etc.)</a:t>
              </a: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23" name="Line 36"/>
            <p:cNvSpPr>
              <a:spLocks noChangeShapeType="1"/>
            </p:cNvSpPr>
            <p:nvPr/>
          </p:nvSpPr>
          <p:spPr bwMode="auto">
            <a:xfrm flipV="1">
              <a:off x="1902" y="1109"/>
              <a:ext cx="821" cy="2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-109906" y="2657478"/>
            <a:ext cx="3527794" cy="646113"/>
            <a:chOff x="551" y="1674"/>
            <a:chExt cx="1602" cy="407"/>
          </a:xfrm>
        </p:grpSpPr>
        <p:sp>
          <p:nvSpPr>
            <p:cNvPr id="76816" name="Text Box 22"/>
            <p:cNvSpPr txBox="1">
              <a:spLocks noChangeArrowheads="1"/>
            </p:cNvSpPr>
            <p:nvPr/>
          </p:nvSpPr>
          <p:spPr bwMode="auto">
            <a:xfrm>
              <a:off x="551" y="1674"/>
              <a:ext cx="146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max number remaining hops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(decremented at each router)</a:t>
              </a:r>
            </a:p>
          </p:txBody>
        </p:sp>
        <p:sp>
          <p:nvSpPr>
            <p:cNvPr id="76817" name="Line 48"/>
            <p:cNvSpPr>
              <a:spLocks noChangeShapeType="1"/>
            </p:cNvSpPr>
            <p:nvPr/>
          </p:nvSpPr>
          <p:spPr bwMode="auto">
            <a:xfrm flipV="1">
              <a:off x="1949" y="1757"/>
              <a:ext cx="204" cy="1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6532570" y="3987800"/>
            <a:ext cx="2678115" cy="1754188"/>
            <a:chOff x="4115" y="2512"/>
            <a:chExt cx="1687" cy="1105"/>
          </a:xfrm>
        </p:grpSpPr>
        <p:sp>
          <p:nvSpPr>
            <p:cNvPr id="76814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207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e.g. timestamp,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record route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taken, specify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list of routers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to visit, Min-MTU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dirty="0">
                  <a:solidFill>
                    <a:prstClr val="black"/>
                  </a:solidFill>
                </a:rPr>
                <a:t>discovery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815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2" y="536052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n-US" altLang="en-US" sz="4000" dirty="0">
                <a:ea typeface="ＭＳ Ｐゴシック" charset="-128"/>
              </a:rPr>
              <a:t>IP datagram format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E0DEAB-A256-88EB-5964-54325799EE46}"/>
              </a:ext>
            </a:extLst>
          </p:cNvPr>
          <p:cNvGrpSpPr/>
          <p:nvPr/>
        </p:nvGrpSpPr>
        <p:grpSpPr>
          <a:xfrm>
            <a:off x="3187700" y="1787525"/>
            <a:ext cx="5865813" cy="915988"/>
            <a:chOff x="3187700" y="1787525"/>
            <a:chExt cx="5865813" cy="915988"/>
          </a:xfrm>
        </p:grpSpPr>
        <p:sp>
          <p:nvSpPr>
            <p:cNvPr id="76818" name="Text Box 25"/>
            <p:cNvSpPr txBox="1">
              <a:spLocks noChangeArrowheads="1"/>
            </p:cNvSpPr>
            <p:nvPr/>
          </p:nvSpPr>
          <p:spPr bwMode="auto">
            <a:xfrm>
              <a:off x="7408863" y="1787525"/>
              <a:ext cx="164465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fragmentation/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reassembly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5F069D-7AB4-543B-F5E1-1741DB160231}"/>
                </a:ext>
              </a:extLst>
            </p:cNvPr>
            <p:cNvSpPr/>
            <p:nvPr/>
          </p:nvSpPr>
          <p:spPr>
            <a:xfrm>
              <a:off x="3187700" y="2008188"/>
              <a:ext cx="3846513" cy="49688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754520-C36A-5DFC-14FB-1E77B42B0663}"/>
                </a:ext>
              </a:extLst>
            </p:cNvPr>
            <p:cNvCxnSpPr>
              <a:stCxn id="11" idx="3"/>
              <a:endCxn id="76818" idx="1"/>
            </p:cNvCxnSpPr>
            <p:nvPr/>
          </p:nvCxnSpPr>
          <p:spPr>
            <a:xfrm flipV="1">
              <a:off x="7034213" y="2245519"/>
              <a:ext cx="374650" cy="11113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45CC76-2AC0-848F-3833-5345CED0337A}"/>
              </a:ext>
            </a:extLst>
          </p:cNvPr>
          <p:cNvGrpSpPr/>
          <p:nvPr/>
        </p:nvGrpSpPr>
        <p:grpSpPr>
          <a:xfrm>
            <a:off x="6775451" y="2789241"/>
            <a:ext cx="2134306" cy="776147"/>
            <a:chOff x="6775451" y="2789241"/>
            <a:chExt cx="2134306" cy="77614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AC91F2-DCF5-4B98-2DD2-988D832D14E4}"/>
                </a:ext>
              </a:extLst>
            </p:cNvPr>
            <p:cNvSpPr txBox="1"/>
            <p:nvPr/>
          </p:nvSpPr>
          <p:spPr>
            <a:xfrm>
              <a:off x="7421564" y="2857502"/>
              <a:ext cx="14881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Why header only?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560BC9E-DC91-81C7-CF3F-2B5C5DA341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5451" y="2789241"/>
              <a:ext cx="724697" cy="23970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90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DDE36-79DB-7B12-2CA2-6EC299E40C28}"/>
              </a:ext>
            </a:extLst>
          </p:cNvPr>
          <p:cNvSpPr txBox="1"/>
          <p:nvPr/>
        </p:nvSpPr>
        <p:spPr>
          <a:xfrm>
            <a:off x="3995303" y="3244334"/>
            <a:ext cx="1690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6048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90063B6-3486-9E41-9C47-58EA750969A8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/>
              <a:t>Link State Routing</a:t>
            </a:r>
            <a:endParaRPr lang="en-AU" alt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D6A1C6-A84B-6548-AAB0-9283F38D5E89}"/>
              </a:ext>
            </a:extLst>
          </p:cNvPr>
          <p:cNvSpPr txBox="1">
            <a:spLocks noChangeArrowheads="1"/>
          </p:cNvSpPr>
          <p:nvPr/>
        </p:nvSpPr>
        <p:spPr>
          <a:xfrm>
            <a:off x="1516856" y="1524000"/>
            <a:ext cx="6110287" cy="12049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>
                <a:latin typeface="+mn-lt"/>
              </a:rPr>
              <a:t>(1) Reliable flooding</a:t>
            </a:r>
          </a:p>
          <a:p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[Makes sure all nodes in the network get a copy of LSP from all other nodes]</a:t>
            </a:r>
            <a:endParaRPr lang="en-AU" altLang="en-US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70B5384-77CE-4246-A28D-03B4AAEB1294}"/>
              </a:ext>
            </a:extLst>
          </p:cNvPr>
          <p:cNvSpPr txBox="1">
            <a:spLocks noChangeArrowheads="1"/>
          </p:cNvSpPr>
          <p:nvPr/>
        </p:nvSpPr>
        <p:spPr>
          <a:xfrm>
            <a:off x="1516856" y="3424238"/>
            <a:ext cx="6884194" cy="12049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>
                <a:latin typeface="+mn-lt"/>
              </a:rPr>
              <a:t>(2) Route calculation</a:t>
            </a:r>
          </a:p>
          <a:p>
            <a:r>
              <a:rPr lang="en-US" altLang="en-US" sz="2800" dirty="0">
                <a:latin typeface="+mn-lt"/>
              </a:rPr>
              <a:t>      (Dijkstra’s shortest path algorithm)</a:t>
            </a:r>
          </a:p>
          <a:p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[Calculates the shortest path from each node to all other nodes and the corresponding next-hop]</a:t>
            </a:r>
            <a:endParaRPr lang="en-AU" altLang="en-US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01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5F01F78-DB3C-4344-A7C8-88CADD5EACE5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Link State Routing: </a:t>
            </a:r>
            <a:r>
              <a:rPr lang="en-US" altLang="en-US" sz="3600" b="1" dirty="0">
                <a:solidFill>
                  <a:srgbClr val="C00000"/>
                </a:solidFill>
              </a:rPr>
              <a:t>Reliable flooding</a:t>
            </a:r>
            <a:endParaRPr lang="en-AU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2ED70B4-BC8D-6840-8115-E66C6824E69B}"/>
              </a:ext>
            </a:extLst>
          </p:cNvPr>
          <p:cNvSpPr txBox="1">
            <a:spLocks noChangeArrowheads="1"/>
          </p:cNvSpPr>
          <p:nvPr/>
        </p:nvSpPr>
        <p:spPr>
          <a:xfrm>
            <a:off x="319882" y="3349077"/>
            <a:ext cx="8504236" cy="51206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5000"/>
              </a:lnSpc>
            </a:pPr>
            <a:r>
              <a:rPr lang="en-US" altLang="en-US" sz="2800" dirty="0"/>
              <a:t>Store most recent LSP from each node</a:t>
            </a:r>
          </a:p>
          <a:p>
            <a:pPr lvl="1">
              <a:lnSpc>
                <a:spcPct val="85000"/>
              </a:lnSpc>
            </a:pPr>
            <a:r>
              <a:rPr lang="en-US" altLang="en-US" sz="2800" dirty="0"/>
              <a:t>Forward LSP to all nodes but one that sent it</a:t>
            </a:r>
          </a:p>
          <a:p>
            <a:pPr lvl="1">
              <a:lnSpc>
                <a:spcPct val="85000"/>
              </a:lnSpc>
            </a:pPr>
            <a:r>
              <a:rPr lang="en-US" altLang="en-US" sz="2800" dirty="0"/>
              <a:t>Generate new LSP periodically; increment SEQNO</a:t>
            </a:r>
          </a:p>
          <a:p>
            <a:pPr lvl="1">
              <a:lnSpc>
                <a:spcPct val="85000"/>
              </a:lnSpc>
            </a:pPr>
            <a:r>
              <a:rPr lang="en-US" altLang="en-US" sz="2800" dirty="0"/>
              <a:t>Start SEQNO at 0 when reboot</a:t>
            </a:r>
          </a:p>
          <a:p>
            <a:pPr lvl="1">
              <a:lnSpc>
                <a:spcPct val="85000"/>
              </a:lnSpc>
            </a:pPr>
            <a:r>
              <a:rPr lang="en-US" altLang="en-US" sz="2800" dirty="0"/>
              <a:t>Decrement TTL before flooding it to neighbors.</a:t>
            </a:r>
          </a:p>
          <a:p>
            <a:pPr marL="457200" lvl="1" indent="0">
              <a:lnSpc>
                <a:spcPct val="85000"/>
              </a:lnSpc>
              <a:buNone/>
            </a:pPr>
            <a:r>
              <a:rPr lang="en-US" altLang="en-US" sz="2800" dirty="0"/>
              <a:t>   </a:t>
            </a:r>
            <a:r>
              <a:rPr lang="en-US" altLang="en-US" sz="2800" dirty="0">
                <a:solidFill>
                  <a:srgbClr val="FF0000"/>
                </a:solidFill>
              </a:rPr>
              <a:t>Also age the stored LSP (decrement TTL)</a:t>
            </a:r>
          </a:p>
          <a:p>
            <a:pPr marL="457200" lvl="1" indent="0">
              <a:lnSpc>
                <a:spcPct val="85000"/>
              </a:lnSpc>
              <a:buNone/>
            </a:pPr>
            <a:r>
              <a:rPr lang="en-US" altLang="en-US" sz="2800" dirty="0"/>
              <a:t>   Discard when TTL=0.</a:t>
            </a:r>
          </a:p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89714E-D900-4243-A398-B99B1D062688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948620"/>
            <a:ext cx="6636279" cy="12049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>
                <a:latin typeface="+mn-lt"/>
              </a:rPr>
              <a:t>Goals:</a:t>
            </a:r>
          </a:p>
          <a:p>
            <a:r>
              <a:rPr lang="en-US" altLang="en-US" sz="2800" dirty="0">
                <a:latin typeface="+mn-lt"/>
              </a:rPr>
              <a:t>0)   Ensure all nodes get LSPs from all other</a:t>
            </a:r>
          </a:p>
          <a:p>
            <a:pPr marL="514350" indent="-514350">
              <a:buAutoNum type="arabicParenR"/>
            </a:pPr>
            <a:r>
              <a:rPr lang="en-US" altLang="en-US" sz="2800" dirty="0">
                <a:latin typeface="+mn-lt"/>
              </a:rPr>
              <a:t>Flood in minimum time</a:t>
            </a:r>
          </a:p>
          <a:p>
            <a:pPr marL="514350" indent="-514350">
              <a:buAutoNum type="arabicParenR"/>
            </a:pPr>
            <a:r>
              <a:rPr lang="en-US" altLang="en-US" sz="2800" dirty="0">
                <a:latin typeface="+mn-lt"/>
              </a:rPr>
              <a:t>Minimize total routing traffic</a:t>
            </a:r>
          </a:p>
        </p:txBody>
      </p:sp>
    </p:spTree>
    <p:extLst>
      <p:ext uri="{BB962C8B-B14F-4D97-AF65-F5344CB8AC3E}">
        <p14:creationId xmlns:p14="http://schemas.microsoft.com/office/powerpoint/2010/main" val="174133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48457A88-AC6F-4A4D-8415-A97A198D9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Link State </a:t>
            </a:r>
            <a:endParaRPr lang="en-AU" altLang="en-US" sz="3600" dirty="0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9E9E1660-F554-D745-84A8-934A99CF1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8831" y="1108869"/>
            <a:ext cx="78867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Reliable Flooding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Flooding of link-state packets. (a) LSP arrives at node X; (b) X floods LSP to A and C; (c) A and C flood LSP to B (but not X); (d) flooding is complete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117764" name="Picture 5" descr="f03-32-9780123850591 copy">
            <a:extLst>
              <a:ext uri="{FF2B5EF4-FFF2-40B4-BE49-F238E27FC236}">
                <a16:creationId xmlns:a16="http://schemas.microsoft.com/office/drawing/2014/main" id="{743F701D-51C6-CC47-82A0-BCC57E217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57578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36A89C7-EE3D-0F47-BCAD-990CDA7D0EC8}"/>
              </a:ext>
            </a:extLst>
          </p:cNvPr>
          <p:cNvGrpSpPr/>
          <p:nvPr/>
        </p:nvGrpSpPr>
        <p:grpSpPr>
          <a:xfrm>
            <a:off x="3357563" y="817563"/>
            <a:ext cx="4860192" cy="3640137"/>
            <a:chOff x="2489848" y="3801256"/>
            <a:chExt cx="4860192" cy="36401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7BF9AA-BF8B-3040-B86B-0BADA8B306F9}"/>
                </a:ext>
              </a:extLst>
            </p:cNvPr>
            <p:cNvSpPr txBox="1"/>
            <p:nvPr/>
          </p:nvSpPr>
          <p:spPr>
            <a:xfrm>
              <a:off x="3473860" y="3801256"/>
              <a:ext cx="3876180" cy="181588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Gets two identical copies of LSP.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Accepts the one arrived first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140917A-1D00-9B40-8FB9-D39C922E35C4}"/>
                </a:ext>
              </a:extLst>
            </p:cNvPr>
            <p:cNvSpPr/>
            <p:nvPr/>
          </p:nvSpPr>
          <p:spPr>
            <a:xfrm>
              <a:off x="2489848" y="4138863"/>
              <a:ext cx="991289" cy="3302530"/>
            </a:xfrm>
            <a:custGeom>
              <a:avLst/>
              <a:gdLst>
                <a:gd name="connsiteX0" fmla="*/ 930442 w 930442"/>
                <a:gd name="connsiteY0" fmla="*/ 0 h 385011"/>
                <a:gd name="connsiteX1" fmla="*/ 401052 w 930442"/>
                <a:gd name="connsiteY1" fmla="*/ 112295 h 385011"/>
                <a:gd name="connsiteX2" fmla="*/ 0 w 930442"/>
                <a:gd name="connsiteY2" fmla="*/ 385011 h 38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0442" h="385011">
                  <a:moveTo>
                    <a:pt x="930442" y="0"/>
                  </a:moveTo>
                  <a:cubicBezTo>
                    <a:pt x="743284" y="24063"/>
                    <a:pt x="556126" y="48127"/>
                    <a:pt x="401052" y="112295"/>
                  </a:cubicBezTo>
                  <a:cubicBezTo>
                    <a:pt x="245978" y="176463"/>
                    <a:pt x="122989" y="280737"/>
                    <a:pt x="0" y="385011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4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48457A88-AC6F-4A4D-8415-A97A198D9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Link State </a:t>
            </a:r>
            <a:endParaRPr lang="en-AU" altLang="en-US" sz="3600" dirty="0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9E9E1660-F554-D745-84A8-934A99CF1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8831" y="1108869"/>
            <a:ext cx="78867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Reliable Flooding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Flooding of link-state packets. (a) LSP arrives at node X; (b) X floods LSP to A and C; (c) A and C flood LSP to B (but not X); (d) flooding is complete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lvl="1">
              <a:buSzPct val="100000"/>
              <a:buFontTx/>
              <a:buChar char="•"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117764" name="Picture 5" descr="f03-32-9780123850591 copy">
            <a:extLst>
              <a:ext uri="{FF2B5EF4-FFF2-40B4-BE49-F238E27FC236}">
                <a16:creationId xmlns:a16="http://schemas.microsoft.com/office/drawing/2014/main" id="{743F701D-51C6-CC47-82A0-BCC57E217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57578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6CEEB0-9C85-E55C-7396-C38D162DAD89}"/>
              </a:ext>
            </a:extLst>
          </p:cNvPr>
          <p:cNvSpPr txBox="1"/>
          <p:nvPr/>
        </p:nvSpPr>
        <p:spPr>
          <a:xfrm>
            <a:off x="263236" y="5574497"/>
            <a:ext cx="8880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B receives this LSP from A first, will B send the second copy received from C to A?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D33BB-5D28-7DF6-748C-E4F19FB79841}"/>
              </a:ext>
            </a:extLst>
          </p:cNvPr>
          <p:cNvSpPr/>
          <p:nvPr/>
        </p:nvSpPr>
        <p:spPr>
          <a:xfrm>
            <a:off x="1939636" y="4378036"/>
            <a:ext cx="1551709" cy="60511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B6C81-2D68-F23D-C26D-92FE17C424C5}"/>
              </a:ext>
            </a:extLst>
          </p:cNvPr>
          <p:cNvSpPr txBox="1"/>
          <p:nvPr/>
        </p:nvSpPr>
        <p:spPr>
          <a:xfrm>
            <a:off x="0" y="3079432"/>
            <a:ext cx="4316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This copy is not added to database.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will ‘B’ flood it?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8A101CC-DDCD-23DD-0DD5-872EB07A2454}"/>
              </a:ext>
            </a:extLst>
          </p:cNvPr>
          <p:cNvSpPr/>
          <p:nvPr/>
        </p:nvSpPr>
        <p:spPr>
          <a:xfrm>
            <a:off x="768927" y="3682960"/>
            <a:ext cx="2341418" cy="562660"/>
          </a:xfrm>
          <a:custGeom>
            <a:avLst/>
            <a:gdLst>
              <a:gd name="connsiteX0" fmla="*/ 0 w 2341418"/>
              <a:gd name="connsiteY0" fmla="*/ 0 h 562660"/>
              <a:gd name="connsiteX1" fmla="*/ 1260764 w 2341418"/>
              <a:gd name="connsiteY1" fmla="*/ 498764 h 562660"/>
              <a:gd name="connsiteX2" fmla="*/ 2341418 w 2341418"/>
              <a:gd name="connsiteY2" fmla="*/ 540327 h 56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1418" h="562660">
                <a:moveTo>
                  <a:pt x="0" y="0"/>
                </a:moveTo>
                <a:cubicBezTo>
                  <a:pt x="435264" y="204355"/>
                  <a:pt x="870528" y="408710"/>
                  <a:pt x="1260764" y="498764"/>
                </a:cubicBezTo>
                <a:cubicBezTo>
                  <a:pt x="1651000" y="588819"/>
                  <a:pt x="1996209" y="564573"/>
                  <a:pt x="2341418" y="540327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5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E769869-FBB2-16E4-0939-0AD58A1F6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9721D35-9601-C7D9-882F-A0932FCD2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75" y="813017"/>
            <a:ext cx="6848343" cy="602540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D8B874A-57B7-BA6D-EC95-11550AADBEF2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LSP processing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73351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8819</TotalTime>
  <Words>2418</Words>
  <Application>Microsoft Macintosh PowerPoint</Application>
  <PresentationFormat>On-screen Show (4:3)</PresentationFormat>
  <Paragraphs>891</Paragraphs>
  <Slides>46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ＭＳ Ｐゴシック</vt:lpstr>
      <vt:lpstr>Apple Color Emoji</vt:lpstr>
      <vt:lpstr>Arial</vt:lpstr>
      <vt:lpstr>Calibri</vt:lpstr>
      <vt:lpstr>Calibri Light</vt:lpstr>
      <vt:lpstr>Courier New</vt:lpstr>
      <vt:lpstr>Google Sans</vt:lpstr>
      <vt:lpstr>Lucida Bright</vt:lpstr>
      <vt:lpstr>Symbol</vt:lpstr>
      <vt:lpstr>Times New Roman</vt:lpstr>
      <vt:lpstr>Wingdings</vt:lpstr>
      <vt:lpstr>1_Office Theme</vt:lpstr>
      <vt:lpstr>2_Office Theme</vt:lpstr>
      <vt:lpstr>PowerPoint Presentation</vt:lpstr>
      <vt:lpstr>PowerPoint Presentation</vt:lpstr>
      <vt:lpstr>Link State Routing</vt:lpstr>
      <vt:lpstr>Link State Routing</vt:lpstr>
      <vt:lpstr>PowerPoint Presentation</vt:lpstr>
      <vt:lpstr>PowerPoint Presentation</vt:lpstr>
      <vt:lpstr>Link State </vt:lpstr>
      <vt:lpstr>Link State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Shortest Path Routing</vt:lpstr>
      <vt:lpstr>Shortest Path Routing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Shortest Path Routing</vt:lpstr>
      <vt:lpstr>Open Shortest Path First (OSPF)</vt:lpstr>
      <vt:lpstr>Comparison of LS and DV algorithms</vt:lpstr>
      <vt:lpstr>PowerPoint Presentation</vt:lpstr>
      <vt:lpstr>PowerPoint Presentation</vt:lpstr>
      <vt:lpstr>The Internet network layer</vt:lpstr>
      <vt:lpstr>Internetworking</vt:lpstr>
      <vt:lpstr>PowerPoint Presentation</vt:lpstr>
      <vt:lpstr>IP Service Model</vt:lpstr>
      <vt:lpstr>PowerPoint Presentation</vt:lpstr>
      <vt:lpstr>IP datagram format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660</cp:revision>
  <dcterms:created xsi:type="dcterms:W3CDTF">2019-01-28T20:09:31Z</dcterms:created>
  <dcterms:modified xsi:type="dcterms:W3CDTF">2025-02-19T15:57:41Z</dcterms:modified>
</cp:coreProperties>
</file>