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</p:sldMasterIdLst>
  <p:notesMasterIdLst>
    <p:notesMasterId r:id="rId79"/>
  </p:notesMasterIdLst>
  <p:sldIdLst>
    <p:sldId id="1532" r:id="rId4"/>
    <p:sldId id="1710" r:id="rId5"/>
    <p:sldId id="1644" r:id="rId6"/>
    <p:sldId id="1698" r:id="rId7"/>
    <p:sldId id="1699" r:id="rId8"/>
    <p:sldId id="1700" r:id="rId9"/>
    <p:sldId id="1701" r:id="rId10"/>
    <p:sldId id="1702" r:id="rId11"/>
    <p:sldId id="1703" r:id="rId12"/>
    <p:sldId id="1624" r:id="rId13"/>
    <p:sldId id="1646" r:id="rId14"/>
    <p:sldId id="1647" r:id="rId15"/>
    <p:sldId id="1648" r:id="rId16"/>
    <p:sldId id="1649" r:id="rId17"/>
    <p:sldId id="1576" r:id="rId18"/>
    <p:sldId id="1580" r:id="rId19"/>
    <p:sldId id="1581" r:id="rId20"/>
    <p:sldId id="1582" r:id="rId21"/>
    <p:sldId id="1583" r:id="rId22"/>
    <p:sldId id="1704" r:id="rId23"/>
    <p:sldId id="1707" r:id="rId24"/>
    <p:sldId id="1709" r:id="rId25"/>
    <p:sldId id="1708" r:id="rId26"/>
    <p:sldId id="1650" r:id="rId27"/>
    <p:sldId id="1651" r:id="rId28"/>
    <p:sldId id="1653" r:id="rId29"/>
    <p:sldId id="1654" r:id="rId30"/>
    <p:sldId id="1655" r:id="rId31"/>
    <p:sldId id="678" r:id="rId32"/>
    <p:sldId id="1629" r:id="rId33"/>
    <p:sldId id="1656" r:id="rId34"/>
    <p:sldId id="1662" r:id="rId35"/>
    <p:sldId id="1664" r:id="rId36"/>
    <p:sldId id="1711" r:id="rId37"/>
    <p:sldId id="1712" r:id="rId38"/>
    <p:sldId id="1713" r:id="rId39"/>
    <p:sldId id="1626" r:id="rId40"/>
    <p:sldId id="1665" r:id="rId41"/>
    <p:sldId id="1666" r:id="rId42"/>
    <p:sldId id="1569" r:id="rId43"/>
    <p:sldId id="304" r:id="rId44"/>
    <p:sldId id="319" r:id="rId45"/>
    <p:sldId id="323" r:id="rId46"/>
    <p:sldId id="1657" r:id="rId47"/>
    <p:sldId id="1660" r:id="rId48"/>
    <p:sldId id="1658" r:id="rId49"/>
    <p:sldId id="1659" r:id="rId50"/>
    <p:sldId id="1661" r:id="rId51"/>
    <p:sldId id="325" r:id="rId52"/>
    <p:sldId id="326" r:id="rId53"/>
    <p:sldId id="1630" r:id="rId54"/>
    <p:sldId id="1667" r:id="rId55"/>
    <p:sldId id="1632" r:id="rId56"/>
    <p:sldId id="1633" r:id="rId57"/>
    <p:sldId id="1634" r:id="rId58"/>
    <p:sldId id="1668" r:id="rId59"/>
    <p:sldId id="1669" r:id="rId60"/>
    <p:sldId id="1670" r:id="rId61"/>
    <p:sldId id="1675" r:id="rId62"/>
    <p:sldId id="1635" r:id="rId63"/>
    <p:sldId id="1615" r:id="rId64"/>
    <p:sldId id="1616" r:id="rId65"/>
    <p:sldId id="1617" r:id="rId66"/>
    <p:sldId id="1618" r:id="rId67"/>
    <p:sldId id="1619" r:id="rId68"/>
    <p:sldId id="1620" r:id="rId69"/>
    <p:sldId id="1621" r:id="rId70"/>
    <p:sldId id="1622" r:id="rId71"/>
    <p:sldId id="1623" r:id="rId72"/>
    <p:sldId id="1636" r:id="rId73"/>
    <p:sldId id="1671" r:id="rId74"/>
    <p:sldId id="1637" r:id="rId75"/>
    <p:sldId id="1672" r:id="rId76"/>
    <p:sldId id="1673" r:id="rId77"/>
    <p:sldId id="1676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3878"/>
  </p:normalViewPr>
  <p:slideViewPr>
    <p:cSldViewPr snapToGrid="0" snapToObjects="1">
      <p:cViewPr varScale="1">
        <p:scale>
          <a:sx n="102" d="100"/>
          <a:sy n="102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33B1A66A-0C60-8D48-B484-0868D2E53F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C2C7619-6B76-E84E-A299-02CB471EF9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168A0-15FD-224E-87A8-ABDF3B500BAF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08" name="Rectangle 6">
            <a:extLst>
              <a:ext uri="{FF2B5EF4-FFF2-40B4-BE49-F238E27FC236}">
                <a16:creationId xmlns:a16="http://schemas.microsoft.com/office/drawing/2014/main" id="{6A4C0792-E282-484F-9C19-6374515772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0709" name="Rectangle 7">
            <a:extLst>
              <a:ext uri="{FF2B5EF4-FFF2-40B4-BE49-F238E27FC236}">
                <a16:creationId xmlns:a16="http://schemas.microsoft.com/office/drawing/2014/main" id="{5FADCCC8-5424-ED4B-B073-1ED835F75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93F68-8309-A24F-90E3-0A1A23D1625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0710" name="Rectangle 2">
            <a:extLst>
              <a:ext uri="{FF2B5EF4-FFF2-40B4-BE49-F238E27FC236}">
                <a16:creationId xmlns:a16="http://schemas.microsoft.com/office/drawing/2014/main" id="{B42C0C32-3FD2-8C47-BDFD-29ED5F0FA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11" name="Rectangle 3">
            <a:extLst>
              <a:ext uri="{FF2B5EF4-FFF2-40B4-BE49-F238E27FC236}">
                <a16:creationId xmlns:a16="http://schemas.microsoft.com/office/drawing/2014/main" id="{3F17FFE2-9D94-7343-954C-53431D3AF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2401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64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28635-39B7-C647-BD4D-6948D2219A3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28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97F59-FF30-F14F-8652-747B83E9B4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99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124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E080B931-FF1E-F64D-820C-505C5ECE8F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B340723B-E4CD-F040-9B1C-39557B6127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4B8A5-E011-1540-9CC1-B53C17D345B0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2" name="Rectangle 6">
            <a:extLst>
              <a:ext uri="{FF2B5EF4-FFF2-40B4-BE49-F238E27FC236}">
                <a16:creationId xmlns:a16="http://schemas.microsoft.com/office/drawing/2014/main" id="{4CED2739-5694-764C-BE6F-56DA2C3F11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1733" name="Rectangle 7">
            <a:extLst>
              <a:ext uri="{FF2B5EF4-FFF2-40B4-BE49-F238E27FC236}">
                <a16:creationId xmlns:a16="http://schemas.microsoft.com/office/drawing/2014/main" id="{BA90A5A6-D4F2-1F49-9D07-F78875C74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0547-0A4C-CD4E-8AF7-42F33D5FCE3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1734" name="Rectangle 2">
            <a:extLst>
              <a:ext uri="{FF2B5EF4-FFF2-40B4-BE49-F238E27FC236}">
                <a16:creationId xmlns:a16="http://schemas.microsoft.com/office/drawing/2014/main" id="{E08FC5A7-3F32-E44B-ACCD-BB0000D0F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5" name="Rectangle 3">
            <a:extLst>
              <a:ext uri="{FF2B5EF4-FFF2-40B4-BE49-F238E27FC236}">
                <a16:creationId xmlns:a16="http://schemas.microsoft.com/office/drawing/2014/main" id="{9F61E017-6A0E-8842-A2FD-4239CD1FA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855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6FD7F99C-7098-9143-9A31-F609D3707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880922BB-C268-B04E-81D9-9B23211890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4619E-E8AA-FD49-9621-6C1BAF456A6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0" name="Rectangle 6">
            <a:extLst>
              <a:ext uri="{FF2B5EF4-FFF2-40B4-BE49-F238E27FC236}">
                <a16:creationId xmlns:a16="http://schemas.microsoft.com/office/drawing/2014/main" id="{30723E85-2371-E144-92BA-D019D2840A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03781" name="Rectangle 7">
            <a:extLst>
              <a:ext uri="{FF2B5EF4-FFF2-40B4-BE49-F238E27FC236}">
                <a16:creationId xmlns:a16="http://schemas.microsoft.com/office/drawing/2014/main" id="{F632C63C-D2AF-E84E-AA9B-321166FE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02017-B1BA-F240-90DF-424B871840E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Rectangle 2">
            <a:extLst>
              <a:ext uri="{FF2B5EF4-FFF2-40B4-BE49-F238E27FC236}">
                <a16:creationId xmlns:a16="http://schemas.microsoft.com/office/drawing/2014/main" id="{C5214A82-5A96-8340-97C3-C5FB596F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3" name="Rectangle 3">
            <a:extLst>
              <a:ext uri="{FF2B5EF4-FFF2-40B4-BE49-F238E27FC236}">
                <a16:creationId xmlns:a16="http://schemas.microsoft.com/office/drawing/2014/main" id="{9B6ED5DD-5C77-CA40-B9F6-5951DDE9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026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19EFD338-0F92-7448-B812-A4AF29A924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DB05549A-00A6-EE46-9E8B-D75894D3CB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28536-2746-C440-9849-E58E3185D5EA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2" name="Rectangle 6">
            <a:extLst>
              <a:ext uri="{FF2B5EF4-FFF2-40B4-BE49-F238E27FC236}">
                <a16:creationId xmlns:a16="http://schemas.microsoft.com/office/drawing/2014/main" id="{14A1198C-2E79-5C4E-8E74-647ED486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211973" name="Rectangle 7">
            <a:extLst>
              <a:ext uri="{FF2B5EF4-FFF2-40B4-BE49-F238E27FC236}">
                <a16:creationId xmlns:a16="http://schemas.microsoft.com/office/drawing/2014/main" id="{C8E579FB-C5EC-744B-9828-FA286F01C9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37CD4-2240-7946-9584-6BB6994E03C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1974" name="Rectangle 2">
            <a:extLst>
              <a:ext uri="{FF2B5EF4-FFF2-40B4-BE49-F238E27FC236}">
                <a16:creationId xmlns:a16="http://schemas.microsoft.com/office/drawing/2014/main" id="{2E258790-D523-6047-86FF-62FBDD5E4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5" name="Rectangle 3">
            <a:extLst>
              <a:ext uri="{FF2B5EF4-FFF2-40B4-BE49-F238E27FC236}">
                <a16:creationId xmlns:a16="http://schemas.microsoft.com/office/drawing/2014/main" id="{75142E7B-9B77-0446-A790-52B068AAE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501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1087F5DF-D993-DB4F-A642-2F471AFDA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9D6C6B-F6DC-3A4E-A671-9C1FB195F12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A443F41-D3A8-D04F-A1A2-F72727384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23D777B-D31A-154C-8EA3-8902F54E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98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F99F05A-7A03-E14E-8ADE-BF39F55F7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6B5BD-C342-0646-8ACB-706A1948581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0C4EC55-862E-834C-ADE5-04A99C4C9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035260-C844-8A49-9614-8356B1057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0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784D459B-C87A-3C48-B642-BB2BCFF3C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55D-9A94-1447-98BA-279E6FD3E8B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30BB9330-5E4D-D44F-B234-ABAAE7D1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B784B97-7A78-4D49-AE4E-E127C985F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E1F1CC94-0844-D841-A22A-B55B412B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C6393-105D-DC48-8E4B-25EAD0F6C58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8D641AE-D253-D041-BE95-8001E5F88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765CE2-0C4C-BA44-9492-67EBB7641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33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760-73D2-8741-94DE-E4983D6397C5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2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646C-284E-F54C-A282-1834F2709BC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41E3-64BF-3B4F-B66B-7556006A2BBC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5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C134-91B0-6248-8C75-5B2DB5578706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8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0C6D-7C4F-9F4D-B60D-F88FF6981F22}" type="datetime1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5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4D0-ECF7-A849-8205-70B7FC43F626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6AB9-A8A0-444F-A3D8-45B7C21599BA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440E-8510-404D-B0F4-8D60A36ED8EB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827-D455-0644-8D1D-B3123DA4AB93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DB47-2FE1-BF4E-92C6-9074639C8BB3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D58-92C1-1945-A80E-E8BBD0CED6F4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3/5/25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1545-B6AC-AE40-B3A6-42E3B4C9151D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37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84219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536117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2737220" y="2067466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CMSC 417 : Spring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0" y="34036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CIDR, DHCP, NAT, ARP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EEE2-506E-6B01-79FA-A0ABA6B5EDB2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26</a:t>
            </a:r>
            <a:r>
              <a:rPr lang="en-US" sz="2000" b="1" baseline="30000" dirty="0">
                <a:latin typeface="Lucida Bright" panose="02040602050505020304" pitchFamily="18" charset="77"/>
              </a:rPr>
              <a:t>th</a:t>
            </a:r>
            <a:r>
              <a:rPr lang="en-US" sz="2000" b="1" dirty="0">
                <a:latin typeface="Lucida Bright" panose="02040602050505020304" pitchFamily="18" charset="77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68978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E33BDB-1C13-E249-BA2A-963B540319AD}"/>
              </a:ext>
            </a:extLst>
          </p:cNvPr>
          <p:cNvSpPr txBox="1"/>
          <p:nvPr/>
        </p:nvSpPr>
        <p:spPr>
          <a:xfrm>
            <a:off x="30787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ACAC36-188D-7746-A3F6-6EE04D278A17}"/>
              </a:ext>
            </a:extLst>
          </p:cNvPr>
          <p:cNvSpPr txBox="1"/>
          <p:nvPr/>
        </p:nvSpPr>
        <p:spPr>
          <a:xfrm>
            <a:off x="4605233" y="5636932"/>
            <a:ext cx="4507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XXXXXX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447E33-4D84-A548-AE81-DF747BA97A0F}"/>
              </a:ext>
            </a:extLst>
          </p:cNvPr>
          <p:cNvSpPr txBox="1"/>
          <p:nvPr/>
        </p:nvSpPr>
        <p:spPr>
          <a:xfrm>
            <a:off x="1024450" y="6193378"/>
            <a:ext cx="7396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mask = 11111111. 11111111. 11111111.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0000000</a:t>
            </a:r>
          </a:p>
        </p:txBody>
      </p:sp>
    </p:spTree>
    <p:extLst>
      <p:ext uri="{BB962C8B-B14F-4D97-AF65-F5344CB8AC3E}">
        <p14:creationId xmlns:p14="http://schemas.microsoft.com/office/powerpoint/2010/main" val="38994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F4EEEE0-A31F-3943-8D69-F8F25A1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C64E16B-CB13-8440-A94A-D65205461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Add another level to address/routing hierarchy: </a:t>
            </a:r>
            <a:r>
              <a:rPr lang="en-US" altLang="en-US" sz="2400" i="1" dirty="0"/>
              <a:t>subnet</a:t>
            </a:r>
          </a:p>
          <a:p>
            <a:r>
              <a:rPr lang="en-US" altLang="en-US" sz="2400" i="1" dirty="0"/>
              <a:t>Subnet masks </a:t>
            </a:r>
            <a:r>
              <a:rPr lang="en-US" altLang="en-US" sz="2400" dirty="0"/>
              <a:t>define variable partition of host part of class A and B addresses </a:t>
            </a:r>
          </a:p>
          <a:p>
            <a:r>
              <a:rPr lang="en-US" altLang="en-US" sz="2400" dirty="0"/>
              <a:t>Subnets visible only within site</a:t>
            </a:r>
          </a:p>
          <a:p>
            <a:pPr>
              <a:lnSpc>
                <a:spcPct val="85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8852" name="Picture 5" descr="f03-20-9780123850591 copy">
            <a:extLst>
              <a:ext uri="{FF2B5EF4-FFF2-40B4-BE49-F238E27FC236}">
                <a16:creationId xmlns:a16="http://schemas.microsoft.com/office/drawing/2014/main" id="{A8B3EF37-E125-DB45-848F-59E5E15A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87" y="3429000"/>
            <a:ext cx="43926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28BACD-39F7-2496-59F2-494A3D4C6A23}"/>
              </a:ext>
            </a:extLst>
          </p:cNvPr>
          <p:cNvGrpSpPr/>
          <p:nvPr/>
        </p:nvGrpSpPr>
        <p:grpSpPr>
          <a:xfrm>
            <a:off x="239522" y="3429000"/>
            <a:ext cx="2656083" cy="2556164"/>
            <a:chOff x="239522" y="3429000"/>
            <a:chExt cx="2656083" cy="2556164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B1A71A92-AB30-546F-314C-BF2D40C30B3E}"/>
                </a:ext>
              </a:extLst>
            </p:cNvPr>
            <p:cNvSpPr/>
            <p:nvPr/>
          </p:nvSpPr>
          <p:spPr>
            <a:xfrm>
              <a:off x="1354345" y="4267200"/>
              <a:ext cx="1541260" cy="1717964"/>
            </a:xfrm>
            <a:custGeom>
              <a:avLst/>
              <a:gdLst>
                <a:gd name="connsiteX0" fmla="*/ 1208751 w 1541260"/>
                <a:gd name="connsiteY0" fmla="*/ 0 h 1717964"/>
                <a:gd name="connsiteX1" fmla="*/ 3405 w 1541260"/>
                <a:gd name="connsiteY1" fmla="*/ 900545 h 1717964"/>
                <a:gd name="connsiteX2" fmla="*/ 1541260 w 1541260"/>
                <a:gd name="connsiteY2" fmla="*/ 1717964 h 17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260" h="1717964">
                  <a:moveTo>
                    <a:pt x="1208751" y="0"/>
                  </a:moveTo>
                  <a:cubicBezTo>
                    <a:pt x="578369" y="307109"/>
                    <a:pt x="-52013" y="614218"/>
                    <a:pt x="3405" y="900545"/>
                  </a:cubicBezTo>
                  <a:cubicBezTo>
                    <a:pt x="58823" y="1186872"/>
                    <a:pt x="800041" y="1452418"/>
                    <a:pt x="1541260" y="171796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F7804D53-7EF4-9903-0B11-DC79A696B8EF}"/>
                </a:ext>
              </a:extLst>
            </p:cNvPr>
            <p:cNvSpPr/>
            <p:nvPr/>
          </p:nvSpPr>
          <p:spPr>
            <a:xfrm>
              <a:off x="2576945" y="3429000"/>
              <a:ext cx="276642" cy="1752600"/>
            </a:xfrm>
            <a:prstGeom prst="leftBracket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604F1C-3C3C-FDAC-BAE6-05F6ED351306}"/>
                </a:ext>
              </a:extLst>
            </p:cNvPr>
            <p:cNvSpPr txBox="1"/>
            <p:nvPr/>
          </p:nvSpPr>
          <p:spPr>
            <a:xfrm>
              <a:off x="239522" y="4895349"/>
              <a:ext cx="18854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“Bitwise and”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12060B-AA07-49D0-1EC2-4FF202E056E9}"/>
              </a:ext>
            </a:extLst>
          </p:cNvPr>
          <p:cNvSpPr/>
          <p:nvPr/>
        </p:nvSpPr>
        <p:spPr>
          <a:xfrm>
            <a:off x="4851400" y="4559300"/>
            <a:ext cx="1079500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6B6C9-0EA9-54BD-D06F-7E5FD9B28989}"/>
              </a:ext>
            </a:extLst>
          </p:cNvPr>
          <p:cNvSpPr/>
          <p:nvPr/>
        </p:nvSpPr>
        <p:spPr>
          <a:xfrm>
            <a:off x="2853586" y="5681662"/>
            <a:ext cx="3242413" cy="630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42975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</p:spTree>
    <p:extLst>
      <p:ext uri="{BB962C8B-B14F-4D97-AF65-F5344CB8AC3E}">
        <p14:creationId xmlns:p14="http://schemas.microsoft.com/office/powerpoint/2010/main" val="52430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2300E0A-487E-424E-A412-CE6005777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Subnetting</a:t>
            </a:r>
            <a:endParaRPr lang="en-AU" altLang="en-US" sz="3600" dirty="0"/>
          </a:p>
        </p:txBody>
      </p:sp>
      <p:pic>
        <p:nvPicPr>
          <p:cNvPr id="79876" name="Picture 5" descr="f03-21-9780123850591 copy">
            <a:extLst>
              <a:ext uri="{FF2B5EF4-FFF2-40B4-BE49-F238E27FC236}">
                <a16:creationId xmlns:a16="http://schemas.microsoft.com/office/drawing/2014/main" id="{285CC705-B97A-1B4C-8BB3-65A2FA3B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46113"/>
            <a:ext cx="44640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>
            <a:extLst>
              <a:ext uri="{FF2B5EF4-FFF2-40B4-BE49-F238E27FC236}">
                <a16:creationId xmlns:a16="http://schemas.microsoft.com/office/drawing/2014/main" id="{79AFFE0D-B414-964E-A872-083A3782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354137"/>
            <a:ext cx="3819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E6DB9-70CB-C64D-8D41-2BBB37D0E5EF}"/>
              </a:ext>
            </a:extLst>
          </p:cNvPr>
          <p:cNvSpPr txBox="1"/>
          <p:nvPr/>
        </p:nvSpPr>
        <p:spPr>
          <a:xfrm>
            <a:off x="5092700" y="901184"/>
            <a:ext cx="30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Table at Router R1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EE8666-053E-4449-AEFC-621F9E215D8E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413543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Forwarding Algorithm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 = destination IP address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for each entry &lt;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&gt;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SubnetMask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&amp; 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D1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SubnetNum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if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is an interface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directly to destination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else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  deliver datagram to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NextHop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(a router)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D1F80A4-302E-3146-8BB0-E85150353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Subnetting</a:t>
            </a:r>
            <a:endParaRPr lang="en-AU" altLang="en-US" sz="36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DAD7753-BC3B-D14D-BC35-A5469B39E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Notes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Would use a default router if nothing matches</a:t>
            </a:r>
          </a:p>
          <a:p>
            <a:r>
              <a:rPr lang="en-US" altLang="en-US" sz="2400" dirty="0"/>
              <a:t>Not necessary for all ones in subnet mask to be contiguous</a:t>
            </a:r>
          </a:p>
          <a:p>
            <a:r>
              <a:rPr lang="en-US" altLang="en-US" sz="2400" dirty="0"/>
              <a:t>Can put multiple subnets on one physical network</a:t>
            </a:r>
          </a:p>
          <a:p>
            <a:r>
              <a:rPr lang="en-US" altLang="en-US" sz="2400" dirty="0"/>
              <a:t>Subnets not visible from the rest of the Internet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09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826E4-7115-F54A-B9CF-8DC1FA2ED509}"/>
              </a:ext>
            </a:extLst>
          </p:cNvPr>
          <p:cNvSpPr txBox="1"/>
          <p:nvPr/>
        </p:nvSpPr>
        <p:spPr>
          <a:xfrm>
            <a:off x="0" y="2844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Subnets “toy” example</a:t>
            </a:r>
          </a:p>
        </p:txBody>
      </p:sp>
    </p:spTree>
    <p:extLst>
      <p:ext uri="{BB962C8B-B14F-4D97-AF65-F5344CB8AC3E}">
        <p14:creationId xmlns:p14="http://schemas.microsoft.com/office/powerpoint/2010/main" val="104852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4014314-B6D6-1944-A8DA-932DBE99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906671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9A9DB13-6DAA-DF45-B521-E2B2961F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7" y="789926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9A8203D-1083-2B4E-AC50-8C427E93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8" y="1337845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A5A1E8-6919-F244-B649-34C0BF9F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" y="1749142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61B391EE-F928-F34B-803A-969E277C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3" y="2552996"/>
            <a:ext cx="4617185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A451A-D0C3-0F43-A9B6-B70612C471E7}"/>
              </a:ext>
            </a:extLst>
          </p:cNvPr>
          <p:cNvSpPr txBox="1"/>
          <p:nvPr/>
        </p:nvSpPr>
        <p:spPr>
          <a:xfrm>
            <a:off x="459025" y="368135"/>
            <a:ext cx="32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space assigned to you:</a:t>
            </a:r>
          </a:p>
        </p:txBody>
      </p:sp>
    </p:spTree>
    <p:extLst>
      <p:ext uri="{BB962C8B-B14F-4D97-AF65-F5344CB8AC3E}">
        <p14:creationId xmlns:p14="http://schemas.microsoft.com/office/powerpoint/2010/main" val="3079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31EEA5-EEE5-4644-9FBB-9DC99F18450C}"/>
              </a:ext>
            </a:extLst>
          </p:cNvPr>
          <p:cNvSpPr/>
          <p:nvPr/>
        </p:nvSpPr>
        <p:spPr>
          <a:xfrm>
            <a:off x="4108289" y="1920599"/>
            <a:ext cx="1449363" cy="585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10A33-57D0-B040-97EC-93FEB26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10" y="2821537"/>
            <a:ext cx="5532932" cy="40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C10A7-8301-BD90-E0D9-ACFDA96C0A01}"/>
              </a:ext>
            </a:extLst>
          </p:cNvPr>
          <p:cNvSpPr txBox="1"/>
          <p:nvPr/>
        </p:nvSpPr>
        <p:spPr>
          <a:xfrm>
            <a:off x="1917947" y="4399741"/>
            <a:ext cx="1272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hosts max.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75EF9-E7B0-AC05-BB67-17F90D09D0F0}"/>
              </a:ext>
            </a:extLst>
          </p:cNvPr>
          <p:cNvSpPr txBox="1"/>
          <p:nvPr/>
        </p:nvSpPr>
        <p:spPr>
          <a:xfrm>
            <a:off x="3550445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hosts max.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D2400-D3F5-06F5-8D4E-67C8FB618078}"/>
              </a:ext>
            </a:extLst>
          </p:cNvPr>
          <p:cNvSpPr txBox="1"/>
          <p:nvPr/>
        </p:nvSpPr>
        <p:spPr>
          <a:xfrm>
            <a:off x="5707358" y="4359946"/>
            <a:ext cx="10516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hosts max.</a:t>
            </a:r>
          </a:p>
        </p:txBody>
      </p:sp>
    </p:spTree>
    <p:extLst>
      <p:ext uri="{BB962C8B-B14F-4D97-AF65-F5344CB8AC3E}">
        <p14:creationId xmlns:p14="http://schemas.microsoft.com/office/powerpoint/2010/main" val="12112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>
            <a:extLst>
              <a:ext uri="{FF2B5EF4-FFF2-40B4-BE49-F238E27FC236}">
                <a16:creationId xmlns:a16="http://schemas.microsoft.com/office/drawing/2014/main" id="{E20A3AAA-49C4-A645-8C7F-38DBF8B83E28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D19F6-69DB-B443-9881-ACF6E39C920C}"/>
              </a:ext>
            </a:extLst>
          </p:cNvPr>
          <p:cNvGrpSpPr/>
          <p:nvPr/>
        </p:nvGrpSpPr>
        <p:grpSpPr>
          <a:xfrm>
            <a:off x="935422" y="4180439"/>
            <a:ext cx="6899516" cy="1254947"/>
            <a:chOff x="935422" y="4180439"/>
            <a:chExt cx="6899516" cy="1254947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EF328CD-4724-8A47-8ED6-66722A683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4180439"/>
              <a:ext cx="6899516" cy="125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8668E9FA-799D-154E-97FA-091DD737B118}"/>
                </a:ext>
              </a:extLst>
            </p:cNvPr>
            <p:cNvSpPr/>
            <p:nvPr/>
          </p:nvSpPr>
          <p:spPr>
            <a:xfrm>
              <a:off x="4019719" y="494955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0DFAE4-8FAB-B248-A946-08D4CF032E77}"/>
              </a:ext>
            </a:extLst>
          </p:cNvPr>
          <p:cNvGrpSpPr/>
          <p:nvPr/>
        </p:nvGrpSpPr>
        <p:grpSpPr>
          <a:xfrm>
            <a:off x="935422" y="5521413"/>
            <a:ext cx="6345734" cy="1233893"/>
            <a:chOff x="935422" y="5521413"/>
            <a:chExt cx="6345734" cy="1233893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F47C9216-848E-7444-B90E-BE96D1C59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2" y="5521413"/>
              <a:ext cx="6345734" cy="1233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F5C2773F-DD0B-2148-AE30-312DCE672CFD}"/>
                </a:ext>
              </a:extLst>
            </p:cNvPr>
            <p:cNvSpPr/>
            <p:nvPr/>
          </p:nvSpPr>
          <p:spPr>
            <a:xfrm>
              <a:off x="4000838" y="6277134"/>
              <a:ext cx="177140" cy="253686"/>
            </a:xfrm>
            <a:prstGeom prst="upDown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A80F7E-B7B7-C445-B4CE-6BCB71B9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DAF94D5-006A-6C49-8C87-0156FC36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116745"/>
            <a:ext cx="5709203" cy="6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1B6AEA9-33A4-A540-888F-E694BB1B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61" y="0"/>
            <a:ext cx="2438406" cy="43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6AF6927-9B5B-2345-8F49-094A01B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547919"/>
            <a:ext cx="3349138" cy="4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44BBD50-6D91-064A-8406-1715484B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959216"/>
            <a:ext cx="5787544" cy="2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A858ABCC-CAAD-4D47-889B-F577228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9" y="1920599"/>
            <a:ext cx="6664001" cy="9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BCCEA9EB-910C-1844-B822-089A71DF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" y="2987827"/>
            <a:ext cx="6233116" cy="11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F133BC87-C6AC-E94A-9350-0AAF97FD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2" y="4132585"/>
            <a:ext cx="4974742" cy="8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DB2E74-19C5-3648-A49D-3757DBD1723B}"/>
              </a:ext>
            </a:extLst>
          </p:cNvPr>
          <p:cNvGrpSpPr/>
          <p:nvPr/>
        </p:nvGrpSpPr>
        <p:grpSpPr>
          <a:xfrm>
            <a:off x="1240957" y="5297883"/>
            <a:ext cx="6295668" cy="908950"/>
            <a:chOff x="1240957" y="5297883"/>
            <a:chExt cx="6295668" cy="90895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A3330B85-66DB-2340-B038-8AA2ED05E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116" y="5297883"/>
              <a:ext cx="6285509" cy="38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DD125341-7904-0247-82A0-DBB9FE19E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96"/>
            <a:stretch/>
          </p:blipFill>
          <p:spPr bwMode="auto">
            <a:xfrm>
              <a:off x="1240957" y="5829810"/>
              <a:ext cx="2274139" cy="37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837FD62-43F2-6742-BEF6-DE188E380BDD}"/>
              </a:ext>
            </a:extLst>
          </p:cNvPr>
          <p:cNvSpPr/>
          <p:nvPr/>
        </p:nvSpPr>
        <p:spPr>
          <a:xfrm>
            <a:off x="4038600" y="3621974"/>
            <a:ext cx="177140" cy="253686"/>
          </a:xfrm>
          <a:prstGeom prst="up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EEA266-92A6-B546-91EB-3F5C278E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-1" b="-1429"/>
          <a:stretch/>
        </p:blipFill>
        <p:spPr bwMode="auto">
          <a:xfrm>
            <a:off x="3416271" y="5806577"/>
            <a:ext cx="3808576" cy="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79C93-D4BC-8B16-F466-5940D799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838"/>
          <a:stretch/>
        </p:blipFill>
        <p:spPr>
          <a:xfrm>
            <a:off x="584200" y="1210681"/>
            <a:ext cx="7772400" cy="41741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11430-6B0C-BB0A-7301-C14B00FAB9FF}"/>
              </a:ext>
            </a:extLst>
          </p:cNvPr>
          <p:cNvSpPr/>
          <p:nvPr/>
        </p:nvSpPr>
        <p:spPr>
          <a:xfrm>
            <a:off x="2946400" y="4368800"/>
            <a:ext cx="12065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25D74-29AE-C0E9-AED5-8F067802967F}"/>
              </a:ext>
            </a:extLst>
          </p:cNvPr>
          <p:cNvSpPr txBox="1"/>
          <p:nvPr/>
        </p:nvSpPr>
        <p:spPr>
          <a:xfrm>
            <a:off x="0" y="54197"/>
            <a:ext cx="9144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Announcement: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Yibo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TA for 417</a:t>
            </a:r>
          </a:p>
        </p:txBody>
      </p:sp>
    </p:spTree>
    <p:extLst>
      <p:ext uri="{BB962C8B-B14F-4D97-AF65-F5344CB8AC3E}">
        <p14:creationId xmlns:p14="http://schemas.microsoft.com/office/powerpoint/2010/main" val="288806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25425-26FA-C0A4-46E9-5D56310FC016}"/>
              </a:ext>
            </a:extLst>
          </p:cNvPr>
          <p:cNvSpPr txBox="1"/>
          <p:nvPr/>
        </p:nvSpPr>
        <p:spPr>
          <a:xfrm>
            <a:off x="368300" y="266700"/>
            <a:ext cx="223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71EAA-1F1E-EBE7-77AD-17AAA9E51F3B}"/>
              </a:ext>
            </a:extLst>
          </p:cNvPr>
          <p:cNvSpPr txBox="1"/>
          <p:nvPr/>
        </p:nvSpPr>
        <p:spPr>
          <a:xfrm>
            <a:off x="685800" y="1816100"/>
            <a:ext cx="4855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In-class Midterm-1 exam: March 3rd.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Syllabus: Until “Subnetting”.</a:t>
            </a:r>
          </a:p>
        </p:txBody>
      </p:sp>
    </p:spTree>
    <p:extLst>
      <p:ext uri="{BB962C8B-B14F-4D97-AF65-F5344CB8AC3E}">
        <p14:creationId xmlns:p14="http://schemas.microsoft.com/office/powerpoint/2010/main" val="101846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7DE4E-A422-575E-EEA4-6469209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58" y="0"/>
            <a:ext cx="560628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E91DE-DD30-EC3C-B23B-87C0ADEBD2AB}"/>
              </a:ext>
            </a:extLst>
          </p:cNvPr>
          <p:cNvSpPr txBox="1"/>
          <p:nvPr/>
        </p:nvSpPr>
        <p:spPr>
          <a:xfrm>
            <a:off x="0" y="0"/>
            <a:ext cx="195209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 is the question format from the last year for reference. Expect changes.</a:t>
            </a:r>
          </a:p>
        </p:txBody>
      </p:sp>
    </p:spTree>
    <p:extLst>
      <p:ext uri="{BB962C8B-B14F-4D97-AF65-F5344CB8AC3E}">
        <p14:creationId xmlns:p14="http://schemas.microsoft.com/office/powerpoint/2010/main" val="161346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B7DE4E-A422-575E-EEA4-64692096B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-288542" y="317500"/>
            <a:ext cx="10901106" cy="666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AEA655-9D4C-BCB7-FF21-63A7C53A4BAA}"/>
              </a:ext>
            </a:extLst>
          </p:cNvPr>
          <p:cNvSpPr txBox="1"/>
          <p:nvPr/>
        </p:nvSpPr>
        <p:spPr>
          <a:xfrm>
            <a:off x="7027524" y="113016"/>
            <a:ext cx="195209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 is the question format from the last year for reference. Expect changes.</a:t>
            </a:r>
          </a:p>
        </p:txBody>
      </p:sp>
    </p:spTree>
    <p:extLst>
      <p:ext uri="{BB962C8B-B14F-4D97-AF65-F5344CB8AC3E}">
        <p14:creationId xmlns:p14="http://schemas.microsoft.com/office/powerpoint/2010/main" val="235005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22D58A-A7BB-C94F-CA05-6F8FB724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485900"/>
            <a:ext cx="74803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FFF04-517D-5D4F-B06F-472D6F990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831850" y="2400300"/>
            <a:ext cx="725170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CF773-95D2-CD41-90E1-C13776FA1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2813050"/>
            <a:ext cx="71247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4AB0D-B504-F1FC-E49E-094A2E21E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" y="3263900"/>
            <a:ext cx="6997700" cy="53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DE1B7-C8A6-603C-CBAC-3C6B6F50370F}"/>
              </a:ext>
            </a:extLst>
          </p:cNvPr>
          <p:cNvSpPr txBox="1"/>
          <p:nvPr/>
        </p:nvSpPr>
        <p:spPr>
          <a:xfrm>
            <a:off x="92468" y="4808305"/>
            <a:ext cx="195209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 is the question format from the last year for reference. Expect changes.</a:t>
            </a:r>
          </a:p>
        </p:txBody>
      </p:sp>
    </p:spTree>
    <p:extLst>
      <p:ext uri="{BB962C8B-B14F-4D97-AF65-F5344CB8AC3E}">
        <p14:creationId xmlns:p14="http://schemas.microsoft.com/office/powerpoint/2010/main" val="383881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Class-less Interdomain Routing (CIDR)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A97F4-980D-B93A-1284-3336B94EDE6E}"/>
              </a:ext>
            </a:extLst>
          </p:cNvPr>
          <p:cNvGrpSpPr/>
          <p:nvPr/>
        </p:nvGrpSpPr>
        <p:grpSpPr>
          <a:xfrm>
            <a:off x="0" y="4541178"/>
            <a:ext cx="9144000" cy="1078786"/>
            <a:chOff x="0" y="4541178"/>
            <a:chExt cx="9144000" cy="10787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DC3754-B706-193F-51AB-8717F49FF9BB}"/>
                </a:ext>
              </a:extLst>
            </p:cNvPr>
            <p:cNvSpPr/>
            <p:nvPr/>
          </p:nvSpPr>
          <p:spPr>
            <a:xfrm>
              <a:off x="0" y="4541178"/>
              <a:ext cx="9144000" cy="10787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F9C615-0D87-B21F-DF5C-CAF5744A4377}"/>
                </a:ext>
              </a:extLst>
            </p:cNvPr>
            <p:cNvSpPr txBox="1"/>
            <p:nvPr/>
          </p:nvSpPr>
          <p:spPr>
            <a:xfrm>
              <a:off x="1196749" y="4757405"/>
              <a:ext cx="6750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Generalizes the ideas of subnetting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2164C53-DF6E-D05A-199F-9952DE99EF98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76B740-E086-36BE-5CD0-18342F511EF1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43285A-92C7-CC23-0B36-C4D2D016F9C0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946D05-5166-4638-103E-3177E6B5743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0" name="Rectangular Callout 39">
              <a:extLst>
                <a:ext uri="{FF2B5EF4-FFF2-40B4-BE49-F238E27FC236}">
                  <a16:creationId xmlns:a16="http://schemas.microsoft.com/office/drawing/2014/main" id="{AD86B506-3FB1-3D4B-8D6A-3663ED1FC57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FF7336-47A3-4D42-4C11-EC060D3BD58D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707BF7-18D1-0FAC-1DD8-77378B92C037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AC69568-4CAF-DAB0-F5D7-8569BFFAC606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06E3F-A4F6-EE6C-08FA-A0EC1C545228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BA6A45-650C-EB41-B6F5-8568607A5C72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8055E7-3086-21FB-7883-47AD568BD3A7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8" name="Rectangular Callout 47">
              <a:extLst>
                <a:ext uri="{FF2B5EF4-FFF2-40B4-BE49-F238E27FC236}">
                  <a16:creationId xmlns:a16="http://schemas.microsoft.com/office/drawing/2014/main" id="{CB4DF3F5-A00B-1C2F-8723-295D0964BA0E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D794E29-0304-06E4-9E24-4CBB0F07C776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688BBB-77C0-DA41-4F46-F52754CC4FA4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1EB5A2-6B82-E0C2-35CD-EFF9D9A4990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C434FD9-8EE5-6343-5D00-6E8416FF1D64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77010F-6FF0-BD84-ABAD-CA678EC71153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4" name="Picture 53" descr="Category:Network routers - Wikimedia Commons">
            <a:extLst>
              <a:ext uri="{FF2B5EF4-FFF2-40B4-BE49-F238E27FC236}">
                <a16:creationId xmlns:a16="http://schemas.microsoft.com/office/drawing/2014/main" id="{E2748A44-A0AB-817C-CC95-B4FD7481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9AB17A-E8DE-34E2-E4BF-23B73BF16E6F}"/>
              </a:ext>
            </a:extLst>
          </p:cNvPr>
          <p:cNvCxnSpPr>
            <a:cxnSpLocks/>
          </p:cNvCxnSpPr>
          <p:nvPr/>
        </p:nvCxnSpPr>
        <p:spPr>
          <a:xfrm>
            <a:off x="2639181" y="2192855"/>
            <a:ext cx="988795" cy="1780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1436CEC-982E-3D30-C972-9593DD4FF9DC}"/>
              </a:ext>
            </a:extLst>
          </p:cNvPr>
          <p:cNvSpPr/>
          <p:nvPr/>
        </p:nvSpPr>
        <p:spPr>
          <a:xfrm rot="1312571">
            <a:off x="553644" y="1337257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41ACDDA-0242-4348-BA83-33698603E543}"/>
              </a:ext>
            </a:extLst>
          </p:cNvPr>
          <p:cNvSpPr/>
          <p:nvPr/>
        </p:nvSpPr>
        <p:spPr>
          <a:xfrm rot="21026931">
            <a:off x="565384" y="2545411"/>
            <a:ext cx="2231867" cy="887817"/>
          </a:xfrm>
          <a:custGeom>
            <a:avLst/>
            <a:gdLst>
              <a:gd name="connsiteX0" fmla="*/ 3267677 w 3267677"/>
              <a:gd name="connsiteY0" fmla="*/ 1493563 h 3064987"/>
              <a:gd name="connsiteX1" fmla="*/ 362432 w 3267677"/>
              <a:gd name="connsiteY1" fmla="*/ 35153 h 3064987"/>
              <a:gd name="connsiteX2" fmla="*/ 362432 w 3267677"/>
              <a:gd name="connsiteY2" fmla="*/ 3032996 h 3064987"/>
              <a:gd name="connsiteX3" fmla="*/ 3267677 w 3267677"/>
              <a:gd name="connsiteY3" fmla="*/ 1493563 h 30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677" h="3064987">
                <a:moveTo>
                  <a:pt x="3267677" y="1493563"/>
                </a:moveTo>
                <a:cubicBezTo>
                  <a:pt x="3267677" y="993923"/>
                  <a:pt x="846640" y="-221419"/>
                  <a:pt x="362432" y="35153"/>
                </a:cubicBezTo>
                <a:cubicBezTo>
                  <a:pt x="-121776" y="291725"/>
                  <a:pt x="-119846" y="2782211"/>
                  <a:pt x="362432" y="3032996"/>
                </a:cubicBezTo>
                <a:cubicBezTo>
                  <a:pt x="844710" y="3283781"/>
                  <a:pt x="3267677" y="1993203"/>
                  <a:pt x="3267677" y="14935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42F974-B73C-2EF5-529A-32F6BB34A104}"/>
              </a:ext>
            </a:extLst>
          </p:cNvPr>
          <p:cNvCxnSpPr>
            <a:cxnSpLocks/>
          </p:cNvCxnSpPr>
          <p:nvPr/>
        </p:nvCxnSpPr>
        <p:spPr>
          <a:xfrm flipV="1">
            <a:off x="2790615" y="2476510"/>
            <a:ext cx="896955" cy="336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Category:Network routers - Wikimedia Commons">
            <a:extLst>
              <a:ext uri="{FF2B5EF4-FFF2-40B4-BE49-F238E27FC236}">
                <a16:creationId xmlns:a16="http://schemas.microsoft.com/office/drawing/2014/main" id="{7CC4EFD5-5503-706C-3AB8-F8CBDC31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21" y="2578061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egory:Network routers - Wikimedia Commons">
            <a:extLst>
              <a:ext uri="{FF2B5EF4-FFF2-40B4-BE49-F238E27FC236}">
                <a16:creationId xmlns:a16="http://schemas.microsoft.com/office/drawing/2014/main" id="{C0746182-6C37-6C21-FBAB-6DB5DAD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2" y="1925770"/>
            <a:ext cx="470188" cy="4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DBE2D-557E-1D17-EBAF-6B899078DC15}"/>
              </a:ext>
            </a:extLst>
          </p:cNvPr>
          <p:cNvSpPr txBox="1"/>
          <p:nvPr/>
        </p:nvSpPr>
        <p:spPr>
          <a:xfrm>
            <a:off x="1789259" y="159693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268460-E3EC-A134-0CAB-A25D570E269A}"/>
              </a:ext>
            </a:extLst>
          </p:cNvPr>
          <p:cNvSpPr txBox="1"/>
          <p:nvPr/>
        </p:nvSpPr>
        <p:spPr>
          <a:xfrm>
            <a:off x="1811655" y="233776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223.1.1.192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4039" y="873544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233238" y="1185521"/>
            <a:ext cx="1156086" cy="1025216"/>
            <a:chOff x="5233238" y="1185521"/>
            <a:chExt cx="1156086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309120" y="1110526"/>
            <a:ext cx="1156086" cy="1025216"/>
            <a:chOff x="5233238" y="1185521"/>
            <a:chExt cx="1156086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233238" y="1185521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233238" y="1498074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233238" y="1810627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</a:t>
              </a:r>
            </a:p>
          </p:txBody>
        </p:sp>
      </p:grpSp>
      <p:pic>
        <p:nvPicPr>
          <p:cNvPr id="15" name="Picture 14" descr="Category:Network routers - Wikimedia Commons">
            <a:extLst>
              <a:ext uri="{FF2B5EF4-FFF2-40B4-BE49-F238E27FC236}">
                <a16:creationId xmlns:a16="http://schemas.microsoft.com/office/drawing/2014/main" id="{C1AC712C-9361-1F43-DAEA-40D75AD9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1BCD36-E26B-7BCF-2E6F-85D95475C8ED}"/>
              </a:ext>
            </a:extLst>
          </p:cNvPr>
          <p:cNvSpPr txBox="1"/>
          <p:nvPr/>
        </p:nvSpPr>
        <p:spPr>
          <a:xfrm>
            <a:off x="-6597" y="3742507"/>
            <a:ext cx="9141817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1: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classes are not needed. Mask can define the number of bits for the network part.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hierarchies can be hidden from the outside world.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addresses can be aggregated/summarized/combined</a:t>
            </a:r>
          </a:p>
        </p:txBody>
      </p:sp>
    </p:spTree>
    <p:extLst>
      <p:ext uri="{BB962C8B-B14F-4D97-AF65-F5344CB8AC3E}">
        <p14:creationId xmlns:p14="http://schemas.microsoft.com/office/powerpoint/2010/main" val="3379464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Classless address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8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11001000  00010111  0001000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0  00000000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subnet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part</a:t>
            </a:r>
          </a:p>
        </p:txBody>
      </p:sp>
      <p:sp>
        <p:nvSpPr>
          <p:cNvPr id="86023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4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30059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200.23.16.0/23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200.23.16.0–200.23.17.255</a:t>
            </a:r>
          </a:p>
        </p:txBody>
      </p:sp>
      <p:sp>
        <p:nvSpPr>
          <p:cNvPr id="86026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7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EE6A1C-F9E1-81FB-1D01-CED330F797F1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9E0CF-394E-7C26-BFA5-DA193743C38C}"/>
              </a:ext>
            </a:extLst>
          </p:cNvPr>
          <p:cNvSpPr txBox="1"/>
          <p:nvPr/>
        </p:nvSpPr>
        <p:spPr>
          <a:xfrm>
            <a:off x="0" y="5891025"/>
            <a:ext cx="91418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X bit network part is often called Prefix or Network-prefix</a:t>
            </a:r>
          </a:p>
        </p:txBody>
      </p:sp>
    </p:spTree>
    <p:extLst>
      <p:ext uri="{BB962C8B-B14F-4D97-AF65-F5344CB8AC3E}">
        <p14:creationId xmlns:p14="http://schemas.microsoft.com/office/powerpoint/2010/main" val="31164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  <p:bldP spid="86024" grpId="0" animBg="1"/>
      <p:bldP spid="86026" grpId="0" animBg="1"/>
      <p:bldP spid="8602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3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C6835-C76D-0B4B-B4A6-579CD620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3" descr="underline_base">
            <a:extLst>
              <a:ext uri="{FF2B5EF4-FFF2-40B4-BE49-F238E27FC236}">
                <a16:creationId xmlns:a16="http://schemas.microsoft.com/office/drawing/2014/main" id="{21AA2AA2-4B00-9441-B6DF-80FF658707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9873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4F64F5-719F-774C-8D7E-40F101287A3D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5263"/>
            <a:ext cx="7772400" cy="850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 addressing: CIDR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65060E5-6147-DC41-A64E-6B2FB803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095751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453E433-CDCB-1749-AA2B-AD198FAA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03626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E5D8-4B17-6E4F-BEAA-53085D2DA5FA}"/>
              </a:ext>
            </a:extLst>
          </p:cNvPr>
          <p:cNvSpPr txBox="1">
            <a:spLocks noChangeArrowheads="1"/>
          </p:cNvSpPr>
          <p:nvPr/>
        </p:nvSpPr>
        <p:spPr>
          <a:xfrm>
            <a:off x="565150" y="1528763"/>
            <a:ext cx="8107363" cy="3171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CIDR: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lassless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omain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subnet portion of address of arbitrary length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address format: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a.b.c.d/x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where x is # bits in subnet portion of address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9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CIDR: Super-netting/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Route aggregation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50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C7271-D99A-46F6-FC72-09FC00D86663}"/>
              </a:ext>
            </a:extLst>
          </p:cNvPr>
          <p:cNvGrpSpPr/>
          <p:nvPr/>
        </p:nvGrpSpPr>
        <p:grpSpPr>
          <a:xfrm>
            <a:off x="7135495" y="1110526"/>
            <a:ext cx="1515158" cy="1025216"/>
            <a:chOff x="5059613" y="1185521"/>
            <a:chExt cx="1515158" cy="1025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00DB1F-7896-AA64-82EB-5BA0B3C218A9}"/>
                </a:ext>
              </a:extLst>
            </p:cNvPr>
            <p:cNvSpPr txBox="1"/>
            <p:nvPr/>
          </p:nvSpPr>
          <p:spPr>
            <a:xfrm>
              <a:off x="5059613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3780C-71B8-58E7-02D0-B8C2DA6E1B63}"/>
                </a:ext>
              </a:extLst>
            </p:cNvPr>
            <p:cNvSpPr txBox="1"/>
            <p:nvPr/>
          </p:nvSpPr>
          <p:spPr>
            <a:xfrm>
              <a:off x="505961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CE999A-6EFD-61A6-AC51-B0B169859C05}"/>
                </a:ext>
              </a:extLst>
            </p:cNvPr>
            <p:cNvSpPr txBox="1"/>
            <p:nvPr/>
          </p:nvSpPr>
          <p:spPr>
            <a:xfrm>
              <a:off x="5059613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9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>
            <a:extLst>
              <a:ext uri="{FF2B5EF4-FFF2-40B4-BE49-F238E27FC236}">
                <a16:creationId xmlns:a16="http://schemas.microsoft.com/office/drawing/2014/main" id="{5BA2290A-7AA9-E9D8-D26F-A55E09B333A5}"/>
              </a:ext>
            </a:extLst>
          </p:cNvPr>
          <p:cNvSpPr/>
          <p:nvPr/>
        </p:nvSpPr>
        <p:spPr>
          <a:xfrm rot="10800000">
            <a:off x="-5859190" y="274451"/>
            <a:ext cx="11194564" cy="6864778"/>
          </a:xfrm>
          <a:prstGeom prst="pie">
            <a:avLst>
              <a:gd name="adj1" fmla="val 5372414"/>
              <a:gd name="adj2" fmla="val 16200000"/>
            </a:avLst>
          </a:prstGeom>
          <a:solidFill>
            <a:schemeClr val="accent2">
              <a:lumMod val="60000"/>
              <a:lumOff val="40000"/>
              <a:alpha val="68269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2B2FE8-CDFA-A575-4EA8-F0801DCF8205}"/>
              </a:ext>
            </a:extLst>
          </p:cNvPr>
          <p:cNvCxnSpPr>
            <a:cxnSpLocks/>
          </p:cNvCxnSpPr>
          <p:nvPr/>
        </p:nvCxnSpPr>
        <p:spPr>
          <a:xfrm flipV="1">
            <a:off x="5465178" y="3599727"/>
            <a:ext cx="1190265" cy="1251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D6DBF-0920-2BDF-B425-3F8869DA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E3346-24F6-7771-C2DD-3DAED88FE551}"/>
              </a:ext>
            </a:extLst>
          </p:cNvPr>
          <p:cNvGrpSpPr/>
          <p:nvPr/>
        </p:nvGrpSpPr>
        <p:grpSpPr>
          <a:xfrm>
            <a:off x="0" y="0"/>
            <a:ext cx="9144000" cy="646331"/>
            <a:chOff x="0" y="4541178"/>
            <a:chExt cx="9144000" cy="646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E20BAA-227C-080C-B183-DC05E7413BF4}"/>
                </a:ext>
              </a:extLst>
            </p:cNvPr>
            <p:cNvSpPr/>
            <p:nvPr/>
          </p:nvSpPr>
          <p:spPr>
            <a:xfrm>
              <a:off x="0" y="4541178"/>
              <a:ext cx="9144000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B5D937-69EE-7F8A-48D2-7041A048F12D}"/>
                </a:ext>
              </a:extLst>
            </p:cNvPr>
            <p:cNvSpPr txBox="1"/>
            <p:nvPr/>
          </p:nvSpPr>
          <p:spPr>
            <a:xfrm>
              <a:off x="338" y="4541178"/>
              <a:ext cx="62868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Lessons learned from subnetting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9C2E3-5B70-F38F-5456-49AE133E94CF}"/>
              </a:ext>
            </a:extLst>
          </p:cNvPr>
          <p:cNvGrpSpPr/>
          <p:nvPr/>
        </p:nvGrpSpPr>
        <p:grpSpPr>
          <a:xfrm>
            <a:off x="459371" y="856098"/>
            <a:ext cx="4656641" cy="3064987"/>
            <a:chOff x="459371" y="856098"/>
            <a:chExt cx="4656641" cy="30649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30D3E6-16A7-461A-5C93-084CA073585A}"/>
                </a:ext>
              </a:extLst>
            </p:cNvPr>
            <p:cNvSpPr/>
            <p:nvPr/>
          </p:nvSpPr>
          <p:spPr>
            <a:xfrm>
              <a:off x="459371" y="856098"/>
              <a:ext cx="3267677" cy="3064987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42933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E9E67F-CE90-FD63-054F-F749235CFE08}"/>
                </a:ext>
              </a:extLst>
            </p:cNvPr>
            <p:cNvCxnSpPr>
              <a:cxnSpLocks/>
            </p:cNvCxnSpPr>
            <p:nvPr/>
          </p:nvCxnSpPr>
          <p:spPr>
            <a:xfrm>
              <a:off x="3773347" y="2395959"/>
              <a:ext cx="1342665" cy="1033041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8" descr="Category:Network routers - Wikimedia Commons">
              <a:extLst>
                <a:ext uri="{FF2B5EF4-FFF2-40B4-BE49-F238E27FC236}">
                  <a16:creationId xmlns:a16="http://schemas.microsoft.com/office/drawing/2014/main" id="{F2C8783A-5603-1B04-2823-9CFECA53C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145" y="2051757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B618969-CADA-D065-D59B-18CFF7081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089516"/>
            <a:ext cx="2442675" cy="2442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36671F-49FD-5A5A-B6CE-70F801F1B166}"/>
              </a:ext>
            </a:extLst>
          </p:cNvPr>
          <p:cNvGrpSpPr/>
          <p:nvPr/>
        </p:nvGrpSpPr>
        <p:grpSpPr>
          <a:xfrm>
            <a:off x="607901" y="3639008"/>
            <a:ext cx="4508111" cy="1483177"/>
            <a:chOff x="607901" y="3639008"/>
            <a:chExt cx="4508111" cy="14831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0D2DA-AC84-4D85-C028-83E9BF6F7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639008"/>
              <a:ext cx="1541087" cy="893183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1625578-CD8B-4104-C3FB-BC79FCC559A9}"/>
                </a:ext>
              </a:extLst>
            </p:cNvPr>
            <p:cNvSpPr/>
            <p:nvPr/>
          </p:nvSpPr>
          <p:spPr>
            <a:xfrm>
              <a:off x="607901" y="4145586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2933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8" descr="Category:Network routers - Wikimedia Commons">
              <a:extLst>
                <a:ext uri="{FF2B5EF4-FFF2-40B4-BE49-F238E27FC236}">
                  <a16:creationId xmlns:a16="http://schemas.microsoft.com/office/drawing/2014/main" id="{744BE51D-944E-DD4E-7F31-3B4747CFF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4226654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57F5ED-4FE9-2E17-05EF-9DAF7CF20F51}"/>
              </a:ext>
            </a:extLst>
          </p:cNvPr>
          <p:cNvGrpSpPr/>
          <p:nvPr/>
        </p:nvGrpSpPr>
        <p:grpSpPr>
          <a:xfrm>
            <a:off x="607901" y="3706841"/>
            <a:ext cx="4682693" cy="2649509"/>
            <a:chOff x="607901" y="3706841"/>
            <a:chExt cx="4682693" cy="264950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77A92-8399-3130-10E9-DA472A7DF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925" y="3706841"/>
              <a:ext cx="1715669" cy="2101399"/>
            </a:xfrm>
            <a:prstGeom prst="line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5DA52F6-D317-491A-6C73-0FC1D81F8E14}"/>
                </a:ext>
              </a:extLst>
            </p:cNvPr>
            <p:cNvSpPr/>
            <p:nvPr/>
          </p:nvSpPr>
          <p:spPr>
            <a:xfrm>
              <a:off x="607901" y="5379751"/>
              <a:ext cx="2970615" cy="976599"/>
            </a:xfrm>
            <a:custGeom>
              <a:avLst/>
              <a:gdLst>
                <a:gd name="connsiteX0" fmla="*/ 3267677 w 3267677"/>
                <a:gd name="connsiteY0" fmla="*/ 1493563 h 3064987"/>
                <a:gd name="connsiteX1" fmla="*/ 362432 w 3267677"/>
                <a:gd name="connsiteY1" fmla="*/ 35153 h 3064987"/>
                <a:gd name="connsiteX2" fmla="*/ 362432 w 3267677"/>
                <a:gd name="connsiteY2" fmla="*/ 3032996 h 3064987"/>
                <a:gd name="connsiteX3" fmla="*/ 3267677 w 3267677"/>
                <a:gd name="connsiteY3" fmla="*/ 1493563 h 306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677" h="3064987">
                  <a:moveTo>
                    <a:pt x="3267677" y="1493563"/>
                  </a:moveTo>
                  <a:cubicBezTo>
                    <a:pt x="3267677" y="993923"/>
                    <a:pt x="846640" y="-221419"/>
                    <a:pt x="362432" y="35153"/>
                  </a:cubicBezTo>
                  <a:cubicBezTo>
                    <a:pt x="-121776" y="291725"/>
                    <a:pt x="-119846" y="2782211"/>
                    <a:pt x="362432" y="3032996"/>
                  </a:cubicBezTo>
                  <a:cubicBezTo>
                    <a:pt x="844710" y="3283781"/>
                    <a:pt x="3267677" y="1993203"/>
                    <a:pt x="3267677" y="149356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42933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ategory:Network routers - Wikimedia Commons">
              <a:extLst>
                <a:ext uri="{FF2B5EF4-FFF2-40B4-BE49-F238E27FC236}">
                  <a16:creationId xmlns:a16="http://schemas.microsoft.com/office/drawing/2014/main" id="{418EC3FF-4C2E-000F-0614-3CD53FAB6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314" y="5523848"/>
              <a:ext cx="688403" cy="6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AA58189-C835-2621-8DF6-EA1EA37818CD}"/>
              </a:ext>
            </a:extLst>
          </p:cNvPr>
          <p:cNvSpPr txBox="1"/>
          <p:nvPr/>
        </p:nvSpPr>
        <p:spPr>
          <a:xfrm>
            <a:off x="4743281" y="2891943"/>
            <a:ext cx="66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ISP</a:t>
            </a:r>
          </a:p>
        </p:txBody>
      </p:sp>
      <p:pic>
        <p:nvPicPr>
          <p:cNvPr id="9" name="Picture 8" descr="Category:Network routers - Wikimedia Commons">
            <a:extLst>
              <a:ext uri="{FF2B5EF4-FFF2-40B4-BE49-F238E27FC236}">
                <a16:creationId xmlns:a16="http://schemas.microsoft.com/office/drawing/2014/main" id="{110CA303-DC1A-C3F8-F8B9-BF3994D7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68" y="2974550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192D7D-7A39-6826-98C2-374791147ED6}"/>
              </a:ext>
            </a:extLst>
          </p:cNvPr>
          <p:cNvSpPr txBox="1"/>
          <p:nvPr/>
        </p:nvSpPr>
        <p:spPr>
          <a:xfrm>
            <a:off x="3539505" y="18517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223.1.1.0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50D7B-C5F2-59A3-5FEA-CEEF4F03461C}"/>
              </a:ext>
            </a:extLst>
          </p:cNvPr>
          <p:cNvSpPr txBox="1"/>
          <p:nvPr/>
        </p:nvSpPr>
        <p:spPr>
          <a:xfrm>
            <a:off x="2996882" y="391138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223.1.2.0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608F8-1F47-84AB-B57F-F687B9E4272A}"/>
              </a:ext>
            </a:extLst>
          </p:cNvPr>
          <p:cNvSpPr txBox="1"/>
          <p:nvPr/>
        </p:nvSpPr>
        <p:spPr>
          <a:xfrm>
            <a:off x="2656271" y="5237402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223.1.3.0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E04F88-EF18-20E6-83F3-01C710854E25}"/>
              </a:ext>
            </a:extLst>
          </p:cNvPr>
          <p:cNvGrpSpPr/>
          <p:nvPr/>
        </p:nvGrpSpPr>
        <p:grpSpPr>
          <a:xfrm>
            <a:off x="5051669" y="920781"/>
            <a:ext cx="1497782" cy="1704516"/>
            <a:chOff x="5054039" y="873544"/>
            <a:chExt cx="1497782" cy="1704516"/>
          </a:xfrm>
        </p:grpSpPr>
        <p:sp>
          <p:nvSpPr>
            <p:cNvPr id="42" name="Rectangular Callout 41">
              <a:extLst>
                <a:ext uri="{FF2B5EF4-FFF2-40B4-BE49-F238E27FC236}">
                  <a16:creationId xmlns:a16="http://schemas.microsoft.com/office/drawing/2014/main" id="{CC1726DB-919E-EFFF-21C3-4D0C869650C7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F28DE-ECA2-824B-6AF8-7617608C0C8F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D41EFE-FD37-109C-9C3D-5D95A6E3F4C4}"/>
              </a:ext>
            </a:extLst>
          </p:cNvPr>
          <p:cNvGrpSpPr/>
          <p:nvPr/>
        </p:nvGrpSpPr>
        <p:grpSpPr>
          <a:xfrm>
            <a:off x="5036467" y="1185521"/>
            <a:ext cx="1526734" cy="1025216"/>
            <a:chOff x="5036467" y="1185521"/>
            <a:chExt cx="1526734" cy="102521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1CD39D-48B9-32EF-7404-0CDA642488CA}"/>
                </a:ext>
              </a:extLst>
            </p:cNvPr>
            <p:cNvSpPr txBox="1"/>
            <p:nvPr/>
          </p:nvSpPr>
          <p:spPr>
            <a:xfrm>
              <a:off x="5036467" y="1185521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223.1.1.0/24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C2B768-DA72-697C-30F7-90FA78B9744D}"/>
                </a:ext>
              </a:extLst>
            </p:cNvPr>
            <p:cNvSpPr txBox="1"/>
            <p:nvPr/>
          </p:nvSpPr>
          <p:spPr>
            <a:xfrm>
              <a:off x="5048043" y="1498074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223.1.2.0/24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F4DAF2-3880-2E0A-035C-BEB116F33839}"/>
                </a:ext>
              </a:extLst>
            </p:cNvPr>
            <p:cNvSpPr txBox="1"/>
            <p:nvPr/>
          </p:nvSpPr>
          <p:spPr>
            <a:xfrm>
              <a:off x="5048041" y="181062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223.1.3.0/24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509C26-E713-C2B7-7FEF-94DE0DEF263D}"/>
              </a:ext>
            </a:extLst>
          </p:cNvPr>
          <p:cNvGrpSpPr/>
          <p:nvPr/>
        </p:nvGrpSpPr>
        <p:grpSpPr>
          <a:xfrm>
            <a:off x="7129921" y="798549"/>
            <a:ext cx="1497782" cy="1704516"/>
            <a:chOff x="5054039" y="873544"/>
            <a:chExt cx="1497782" cy="1704516"/>
          </a:xfrm>
        </p:grpSpPr>
        <p:sp>
          <p:nvSpPr>
            <p:cNvPr id="49" name="Rectangular Callout 48">
              <a:extLst>
                <a:ext uri="{FF2B5EF4-FFF2-40B4-BE49-F238E27FC236}">
                  <a16:creationId xmlns:a16="http://schemas.microsoft.com/office/drawing/2014/main" id="{0D8516E8-7BA5-AB9E-7711-D6B4D0CCD2FD}"/>
                </a:ext>
              </a:extLst>
            </p:cNvPr>
            <p:cNvSpPr/>
            <p:nvPr/>
          </p:nvSpPr>
          <p:spPr>
            <a:xfrm>
              <a:off x="5111218" y="888083"/>
              <a:ext cx="1371569" cy="1689977"/>
            </a:xfrm>
            <a:prstGeom prst="wedgeRectCallout">
              <a:avLst>
                <a:gd name="adj1" fmla="val -24770"/>
                <a:gd name="adj2" fmla="val 9598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1AA5B8-1C5C-EBBF-3C6D-D9835CC0E2F5}"/>
                </a:ext>
              </a:extLst>
            </p:cNvPr>
            <p:cNvSpPr txBox="1"/>
            <p:nvPr/>
          </p:nvSpPr>
          <p:spPr>
            <a:xfrm>
              <a:off x="5054039" y="8735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00DB1F-7896-AA64-82EB-5BA0B3C218A9}"/>
              </a:ext>
            </a:extLst>
          </p:cNvPr>
          <p:cNvSpPr txBox="1"/>
          <p:nvPr/>
        </p:nvSpPr>
        <p:spPr>
          <a:xfrm>
            <a:off x="7135495" y="11105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223.1.0.0/16</a:t>
            </a:r>
          </a:p>
        </p:txBody>
      </p:sp>
      <p:pic>
        <p:nvPicPr>
          <p:cNvPr id="56" name="Picture 55" descr="Category:Network routers - Wikimedia Commons">
            <a:extLst>
              <a:ext uri="{FF2B5EF4-FFF2-40B4-BE49-F238E27FC236}">
                <a16:creationId xmlns:a16="http://schemas.microsoft.com/office/drawing/2014/main" id="{EBFBDF8C-8EE2-9C5C-5EE4-FCC2B3A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2942746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98233FA-C405-1675-0889-258021B19D6D}"/>
              </a:ext>
            </a:extLst>
          </p:cNvPr>
          <p:cNvGrpSpPr/>
          <p:nvPr/>
        </p:nvGrpSpPr>
        <p:grpSpPr>
          <a:xfrm>
            <a:off x="5253381" y="3705937"/>
            <a:ext cx="1515158" cy="401786"/>
            <a:chOff x="5253381" y="3705937"/>
            <a:chExt cx="1515158" cy="401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330E39-3AD6-4F67-BF3B-CA644CA2CBF9}"/>
                </a:ext>
              </a:extLst>
            </p:cNvPr>
            <p:cNvSpPr txBox="1"/>
            <p:nvPr/>
          </p:nvSpPr>
          <p:spPr>
            <a:xfrm>
              <a:off x="5253381" y="3705937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223.1.0.0/16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34ED43-ACCE-FB9E-47BC-55CFBA72D896}"/>
                </a:ext>
              </a:extLst>
            </p:cNvPr>
            <p:cNvCxnSpPr/>
            <p:nvPr/>
          </p:nvCxnSpPr>
          <p:spPr>
            <a:xfrm>
              <a:off x="5794632" y="4107723"/>
              <a:ext cx="970454" cy="0"/>
            </a:xfrm>
            <a:prstGeom prst="straightConnector1">
              <a:avLst/>
            </a:prstGeom>
            <a:ln w="349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0112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76A24-A06E-A178-FDF7-3BFAE9A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E8879-0388-94D7-2B88-77921E7CD86A}"/>
              </a:ext>
            </a:extLst>
          </p:cNvPr>
          <p:cNvSpPr txBox="1"/>
          <p:nvPr/>
        </p:nvSpPr>
        <p:spPr>
          <a:xfrm>
            <a:off x="3995303" y="3156559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65525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2A64C-F37A-6A2B-FA15-C5E22354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6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AE1B-4F21-05CC-761B-BDC1A8D8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425BCA-CD62-8B4D-1E31-E2BC847C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04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CC757B-BC00-5544-BD21-558B2EB1EB65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</p:spTree>
    <p:extLst>
      <p:ext uri="{BB962C8B-B14F-4D97-AF65-F5344CB8AC3E}">
        <p14:creationId xmlns:p14="http://schemas.microsoft.com/office/powerpoint/2010/main" val="301558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2C876B-7CDA-A941-B375-3E3BA03302D1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71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A8E39-F963-1C4D-8DEB-596E850E37E7}"/>
              </a:ext>
            </a:extLst>
          </p:cNvPr>
          <p:cNvCxnSpPr>
            <a:cxnSpLocks/>
          </p:cNvCxnSpPr>
          <p:nvPr/>
        </p:nvCxnSpPr>
        <p:spPr>
          <a:xfrm>
            <a:off x="3946956" y="787400"/>
            <a:ext cx="0" cy="8128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2547161-7C98-7242-9F95-4C026D3F9D76}"/>
              </a:ext>
            </a:extLst>
          </p:cNvPr>
          <p:cNvSpPr/>
          <p:nvPr/>
        </p:nvSpPr>
        <p:spPr>
          <a:xfrm>
            <a:off x="117475" y="2836721"/>
            <a:ext cx="8572500" cy="3441700"/>
          </a:xfrm>
          <a:prstGeom prst="ellipse">
            <a:avLst/>
          </a:prstGeom>
          <a:solidFill>
            <a:schemeClr val="accent3">
              <a:lumMod val="20000"/>
              <a:lumOff val="80000"/>
              <a:alpha val="4792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AE9E8-EDE2-944D-A651-918ED0D3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047842"/>
            <a:ext cx="1962150" cy="10194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FD881F-8C7A-5C4C-87A5-6DB2822F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4047842"/>
            <a:ext cx="1962150" cy="10194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2EEE79-FB24-794F-AC43-5E1E1357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4047842"/>
            <a:ext cx="1962150" cy="101945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6D9880-7F8B-844C-BAB8-2F986F1BA26B}"/>
              </a:ext>
            </a:extLst>
          </p:cNvPr>
          <p:cNvCxnSpPr>
            <a:cxnSpLocks/>
          </p:cNvCxnSpPr>
          <p:nvPr/>
        </p:nvCxnSpPr>
        <p:spPr>
          <a:xfrm flipV="1">
            <a:off x="1295400" y="2044700"/>
            <a:ext cx="2286000" cy="21336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2A78CC-30F4-B34A-8605-DB618802E961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044700"/>
            <a:ext cx="15240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8FF352-131B-5D46-A29F-96B94AA06B24}"/>
              </a:ext>
            </a:extLst>
          </p:cNvPr>
          <p:cNvCxnSpPr>
            <a:cxnSpLocks/>
          </p:cNvCxnSpPr>
          <p:nvPr/>
        </p:nvCxnSpPr>
        <p:spPr>
          <a:xfrm flipH="1" flipV="1">
            <a:off x="4425950" y="2044700"/>
            <a:ext cx="2305050" cy="22352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Category:Network routers - Wikimedia Commons">
            <a:extLst>
              <a:ext uri="{FF2B5EF4-FFF2-40B4-BE49-F238E27FC236}">
                <a16:creationId xmlns:a16="http://schemas.microsoft.com/office/drawing/2014/main" id="{BC07C216-F225-8E4D-A32F-56A97FE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47700"/>
            <a:ext cx="23495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3ECD90-B5C3-AC44-ABCB-0E5237E6979C}"/>
              </a:ext>
            </a:extLst>
          </p:cNvPr>
          <p:cNvSpPr txBox="1"/>
          <p:nvPr/>
        </p:nvSpPr>
        <p:spPr>
          <a:xfrm>
            <a:off x="1583391" y="3863176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200.20.0.0/24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855D-B694-2648-8445-8F8094949D9A}"/>
              </a:ext>
            </a:extLst>
          </p:cNvPr>
          <p:cNvSpPr txBox="1"/>
          <p:nvPr/>
        </p:nvSpPr>
        <p:spPr>
          <a:xfrm>
            <a:off x="4235450" y="3818235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200.20.1.0/24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B7D01-C1D6-7842-A31D-A0FC1D9EAE88}"/>
              </a:ext>
            </a:extLst>
          </p:cNvPr>
          <p:cNvSpPr txBox="1"/>
          <p:nvPr/>
        </p:nvSpPr>
        <p:spPr>
          <a:xfrm>
            <a:off x="6711483" y="3715913"/>
            <a:ext cx="199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200.20.2.0/24</a:t>
            </a:r>
          </a:p>
        </p:txBody>
      </p:sp>
      <p:pic>
        <p:nvPicPr>
          <p:cNvPr id="16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3771BD5B-1550-AE41-A16E-CC59672B7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6"/>
          <a:stretch/>
        </p:blipFill>
        <p:spPr bwMode="auto">
          <a:xfrm>
            <a:off x="1391442" y="4389565"/>
            <a:ext cx="6844470" cy="233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brief overview of Supernetting – Computer Networking Demystified">
            <a:extLst>
              <a:ext uri="{FF2B5EF4-FFF2-40B4-BE49-F238E27FC236}">
                <a16:creationId xmlns:a16="http://schemas.microsoft.com/office/drawing/2014/main" id="{EE54F99E-6CA0-B348-BA23-820B74FE7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7"/>
          <a:stretch/>
        </p:blipFill>
        <p:spPr bwMode="auto">
          <a:xfrm>
            <a:off x="1918079" y="2461784"/>
            <a:ext cx="6222245" cy="113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3659F-7B8B-E24C-ADD8-756947278E04}"/>
              </a:ext>
            </a:extLst>
          </p:cNvPr>
          <p:cNvSpPr txBox="1"/>
          <p:nvPr/>
        </p:nvSpPr>
        <p:spPr>
          <a:xfrm>
            <a:off x="4572000" y="435713"/>
            <a:ext cx="478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aggregation</a:t>
            </a:r>
          </a:p>
        </p:txBody>
      </p:sp>
    </p:spTree>
    <p:extLst>
      <p:ext uri="{BB962C8B-B14F-4D97-AF65-F5344CB8AC3E}">
        <p14:creationId xmlns:p14="http://schemas.microsoft.com/office/powerpoint/2010/main" val="2394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4982BB59-8A64-8849-BE8A-DD53A2C2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Wingdings" pitchFamily="2" charset="2"/>
              <a:buNone/>
            </a:pPr>
            <a:r>
              <a:rPr lang="en-US" altLang="en-US" sz="2800"/>
              <a:t>			Route aggregation with CIDR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90116" name="Picture 5" descr="f03-22-9780123850591 copy">
            <a:extLst>
              <a:ext uri="{FF2B5EF4-FFF2-40B4-BE49-F238E27FC236}">
                <a16:creationId xmlns:a16="http://schemas.microsoft.com/office/drawing/2014/main" id="{D9CC933F-14C8-B140-86E4-8A9ADF63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1" y="1690608"/>
            <a:ext cx="6273578" cy="347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39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FF07A611-D46B-C74C-9D96-34C15FAFF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Classless Inter-Domain Routing (CIDR)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0B5A695D-44BA-9243-8978-AD4483BA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99ACCB-6ED3-504A-BC39-50752D03D44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14E6E16-D7FF-C840-B6CC-8D4798C8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785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 Address : 12.4.0.0       IP  Mask: 255.254.0.0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9AFD7404-77D0-174F-BD17-A7827147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0650"/>
            <a:ext cx="3505200" cy="22923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C93AFA52-3D99-2F42-AF34-36453637E84F}"/>
              </a:ext>
            </a:extLst>
          </p:cNvPr>
          <p:cNvGrpSpPr>
            <a:grpSpLocks/>
          </p:cNvGrpSpPr>
          <p:nvPr/>
        </p:nvGrpSpPr>
        <p:grpSpPr bwMode="auto">
          <a:xfrm>
            <a:off x="1577975" y="2868613"/>
            <a:ext cx="7327900" cy="592137"/>
            <a:chOff x="994" y="1571"/>
            <a:chExt cx="4616" cy="373"/>
          </a:xfrm>
        </p:grpSpPr>
        <p:grpSp>
          <p:nvGrpSpPr>
            <p:cNvPr id="56349" name="Group 6">
              <a:extLst>
                <a:ext uri="{FF2B5EF4-FFF2-40B4-BE49-F238E27FC236}">
                  <a16:creationId xmlns:a16="http://schemas.microsoft.com/office/drawing/2014/main" id="{3051C62B-19B1-4640-83FB-1E6CDA2D8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1582"/>
              <a:ext cx="4616" cy="328"/>
              <a:chOff x="994" y="1582"/>
              <a:chExt cx="4616" cy="328"/>
            </a:xfrm>
          </p:grpSpPr>
          <p:sp>
            <p:nvSpPr>
              <p:cNvPr id="849927" name="Rectangle 7">
                <a:extLst>
                  <a:ext uri="{FF2B5EF4-FFF2-40B4-BE49-F238E27FC236}">
                    <a16:creationId xmlns:a16="http://schemas.microsoft.com/office/drawing/2014/main" id="{E54B80C5-B692-1547-9032-6D6E92A1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" y="1586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5" name="Line 8">
                <a:extLst>
                  <a:ext uri="{FF2B5EF4-FFF2-40B4-BE49-F238E27FC236}">
                    <a16:creationId xmlns:a16="http://schemas.microsoft.com/office/drawing/2014/main" id="{4BBE32D7-F183-F649-A731-20F02A791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4" y="158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6" name="Line 9">
                <a:extLst>
                  <a:ext uri="{FF2B5EF4-FFF2-40B4-BE49-F238E27FC236}">
                    <a16:creationId xmlns:a16="http://schemas.microsoft.com/office/drawing/2014/main" id="{A091952F-CE66-5741-BDC8-0895297F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1582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57" name="Line 10">
                <a:extLst>
                  <a:ext uri="{FF2B5EF4-FFF2-40B4-BE49-F238E27FC236}">
                    <a16:creationId xmlns:a16="http://schemas.microsoft.com/office/drawing/2014/main" id="{73EDA752-6D56-0A4C-89F6-D59A23F8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2" y="1590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50" name="Rectangle 11">
              <a:extLst>
                <a:ext uri="{FF2B5EF4-FFF2-40B4-BE49-F238E27FC236}">
                  <a16:creationId xmlns:a16="http://schemas.microsoft.com/office/drawing/2014/main" id="{A0F80B4F-A638-764C-AF7F-8D1D2ECEF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56351" name="Rectangle 12">
              <a:extLst>
                <a:ext uri="{FF2B5EF4-FFF2-40B4-BE49-F238E27FC236}">
                  <a16:creationId xmlns:a16="http://schemas.microsoft.com/office/drawing/2014/main" id="{030AA7E7-4BDA-CC40-9525-CB1F3C85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" y="157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00000100</a:t>
              </a:r>
            </a:p>
          </p:txBody>
        </p:sp>
        <p:sp>
          <p:nvSpPr>
            <p:cNvPr id="56352" name="Rectangle 13">
              <a:extLst>
                <a:ext uri="{FF2B5EF4-FFF2-40B4-BE49-F238E27FC236}">
                  <a16:creationId xmlns:a16="http://schemas.microsoft.com/office/drawing/2014/main" id="{F451DF0B-8BE6-7741-B1A4-5709D65B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53" name="Rectangle 14">
              <a:extLst>
                <a:ext uri="{FF2B5EF4-FFF2-40B4-BE49-F238E27FC236}">
                  <a16:creationId xmlns:a16="http://schemas.microsoft.com/office/drawing/2014/main" id="{32398EAD-7AE8-2843-90BF-161CC832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1579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grpSp>
        <p:nvGrpSpPr>
          <p:cNvPr id="56326" name="Group 15">
            <a:extLst>
              <a:ext uri="{FF2B5EF4-FFF2-40B4-BE49-F238E27FC236}">
                <a16:creationId xmlns:a16="http://schemas.microsoft.com/office/drawing/2014/main" id="{7E7B7C71-8825-7E49-95BE-9FD71B1488D3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7288"/>
            <a:ext cx="7327900" cy="592137"/>
            <a:chOff x="991" y="2302"/>
            <a:chExt cx="4616" cy="373"/>
          </a:xfrm>
        </p:grpSpPr>
        <p:grpSp>
          <p:nvGrpSpPr>
            <p:cNvPr id="56340" name="Group 16">
              <a:extLst>
                <a:ext uri="{FF2B5EF4-FFF2-40B4-BE49-F238E27FC236}">
                  <a16:creationId xmlns:a16="http://schemas.microsoft.com/office/drawing/2014/main" id="{B4A29275-7F91-2141-859B-A7324E8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1" y="2313"/>
              <a:ext cx="4616" cy="328"/>
              <a:chOff x="991" y="2313"/>
              <a:chExt cx="4616" cy="328"/>
            </a:xfrm>
          </p:grpSpPr>
          <p:sp>
            <p:nvSpPr>
              <p:cNvPr id="849937" name="Rectangle 17">
                <a:extLst>
                  <a:ext uri="{FF2B5EF4-FFF2-40B4-BE49-F238E27FC236}">
                    <a16:creationId xmlns:a16="http://schemas.microsoft.com/office/drawing/2014/main" id="{94585378-1B21-D34F-89B1-EABE6438B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" y="2317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6" name="Line 18">
                <a:extLst>
                  <a:ext uri="{FF2B5EF4-FFF2-40B4-BE49-F238E27FC236}">
                    <a16:creationId xmlns:a16="http://schemas.microsoft.com/office/drawing/2014/main" id="{99044148-6DAF-DF49-AD68-163AECB8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1" y="2313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7" name="Line 19">
                <a:extLst>
                  <a:ext uri="{FF2B5EF4-FFF2-40B4-BE49-F238E27FC236}">
                    <a16:creationId xmlns:a16="http://schemas.microsoft.com/office/drawing/2014/main" id="{FD4DC690-8411-B14F-B7C1-902DA33D8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5" y="2313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348" name="Line 20">
                <a:extLst>
                  <a:ext uri="{FF2B5EF4-FFF2-40B4-BE49-F238E27FC236}">
                    <a16:creationId xmlns:a16="http://schemas.microsoft.com/office/drawing/2014/main" id="{80FD9A98-9567-CD4D-B90E-CDC95857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9" y="2321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6341" name="Rectangle 21">
              <a:extLst>
                <a:ext uri="{FF2B5EF4-FFF2-40B4-BE49-F238E27FC236}">
                  <a16:creationId xmlns:a16="http://schemas.microsoft.com/office/drawing/2014/main" id="{0DFCC389-7F8B-FB45-9A09-CB40BC5D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11111111</a:t>
              </a:r>
            </a:p>
          </p:txBody>
        </p:sp>
        <p:sp>
          <p:nvSpPr>
            <p:cNvPr id="56342" name="Rectangle 22">
              <a:extLst>
                <a:ext uri="{FF2B5EF4-FFF2-40B4-BE49-F238E27FC236}">
                  <a16:creationId xmlns:a16="http://schemas.microsoft.com/office/drawing/2014/main" id="{89DEB1BE-E577-EE43-9693-BD707C8BF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302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11111110</a:t>
              </a:r>
            </a:p>
          </p:txBody>
        </p:sp>
        <p:sp>
          <p:nvSpPr>
            <p:cNvPr id="56343" name="Rectangle 23">
              <a:extLst>
                <a:ext uri="{FF2B5EF4-FFF2-40B4-BE49-F238E27FC236}">
                  <a16:creationId xmlns:a16="http://schemas.microsoft.com/office/drawing/2014/main" id="{0AD31AAF-9BA8-C449-BD34-46139D6A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  <p:sp>
          <p:nvSpPr>
            <p:cNvPr id="56344" name="Rectangle 24">
              <a:extLst>
                <a:ext uri="{FF2B5EF4-FFF2-40B4-BE49-F238E27FC236}">
                  <a16:creationId xmlns:a16="http://schemas.microsoft.com/office/drawing/2014/main" id="{EAAA0E00-652C-CE4B-8541-4E73F7D43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7" y="2310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00000000</a:t>
              </a:r>
            </a:p>
          </p:txBody>
        </p:sp>
      </p:grpSp>
      <p:sp>
        <p:nvSpPr>
          <p:cNvPr id="56327" name="Rectangle 25">
            <a:extLst>
              <a:ext uri="{FF2B5EF4-FFF2-40B4-BE49-F238E27FC236}">
                <a16:creationId xmlns:a16="http://schemas.microsoft.com/office/drawing/2014/main" id="{3590B06C-119B-C948-AE99-A012CE10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89250"/>
            <a:ext cx="148907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Address </a:t>
            </a:r>
          </a:p>
        </p:txBody>
      </p:sp>
      <p:sp>
        <p:nvSpPr>
          <p:cNvPr id="56328" name="Rectangle 26">
            <a:extLst>
              <a:ext uri="{FF2B5EF4-FFF2-40B4-BE49-F238E27FC236}">
                <a16:creationId xmlns:a16="http://schemas.microsoft.com/office/drawing/2014/main" id="{1EC909BB-ED41-F248-A323-FA931B1D3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765550"/>
            <a:ext cx="9461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Mask</a:t>
            </a:r>
          </a:p>
        </p:txBody>
      </p:sp>
      <p:sp>
        <p:nvSpPr>
          <p:cNvPr id="56329" name="Line 27">
            <a:extLst>
              <a:ext uri="{FF2B5EF4-FFF2-40B4-BE49-F238E27FC236}">
                <a16:creationId xmlns:a16="http://schemas.microsoft.com/office/drawing/2014/main" id="{4B165A0D-BCF7-324B-8288-7DAEF117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2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0" name="Line 28">
            <a:extLst>
              <a:ext uri="{FF2B5EF4-FFF2-40B4-BE49-F238E27FC236}">
                <a16:creationId xmlns:a16="http://schemas.microsoft.com/office/drawing/2014/main" id="{C1DF11D1-7CAC-464E-94A3-B7BF5990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316413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1" name="Rectangle 29">
            <a:extLst>
              <a:ext uri="{FF2B5EF4-FFF2-40B4-BE49-F238E27FC236}">
                <a16:creationId xmlns:a16="http://schemas.microsoft.com/office/drawing/2014/main" id="{82AA7B3F-E596-3146-87F9-ED131EFB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9261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hosts </a:t>
            </a:r>
          </a:p>
        </p:txBody>
      </p:sp>
      <p:sp>
        <p:nvSpPr>
          <p:cNvPr id="56332" name="Line 30">
            <a:extLst>
              <a:ext uri="{FF2B5EF4-FFF2-40B4-BE49-F238E27FC236}">
                <a16:creationId xmlns:a16="http://schemas.microsoft.com/office/drawing/2014/main" id="{6ADD8771-8AD0-0F40-8436-24933343E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621213"/>
            <a:ext cx="99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3" name="Line 31">
            <a:extLst>
              <a:ext uri="{FF2B5EF4-FFF2-40B4-BE49-F238E27FC236}">
                <a16:creationId xmlns:a16="http://schemas.microsoft.com/office/drawing/2014/main" id="{EB70763E-1053-9F42-BAC5-9504C672A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621213"/>
            <a:ext cx="754063" cy="142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4" name="Line 32">
            <a:extLst>
              <a:ext uri="{FF2B5EF4-FFF2-40B4-BE49-F238E27FC236}">
                <a16:creationId xmlns:a16="http://schemas.microsoft.com/office/drawing/2014/main" id="{3E0A69AF-7DFC-C84E-BB33-E98F24F2C9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4621213"/>
            <a:ext cx="3429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5" name="Line 33">
            <a:extLst>
              <a:ext uri="{FF2B5EF4-FFF2-40B4-BE49-F238E27FC236}">
                <a16:creationId xmlns:a16="http://schemas.microsoft.com/office/drawing/2014/main" id="{030EA2AA-79D7-2D43-AEEE-94158C0A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343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6" name="Rectangle 34">
            <a:extLst>
              <a:ext uri="{FF2B5EF4-FFF2-40B4-BE49-F238E27FC236}">
                <a16:creationId xmlns:a16="http://schemas.microsoft.com/office/drawing/2014/main" id="{6F4E7CF9-08A6-6C49-87CD-66DF0607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392613"/>
            <a:ext cx="240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Prefix </a:t>
            </a:r>
          </a:p>
        </p:txBody>
      </p:sp>
      <p:sp>
        <p:nvSpPr>
          <p:cNvPr id="56337" name="Line 35">
            <a:extLst>
              <a:ext uri="{FF2B5EF4-FFF2-40B4-BE49-F238E27FC236}">
                <a16:creationId xmlns:a16="http://schemas.microsoft.com/office/drawing/2014/main" id="{CEDD2BC9-3079-0D43-8D11-3EE231598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3" y="4618038"/>
            <a:ext cx="4905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38" name="Text Box 36">
            <a:extLst>
              <a:ext uri="{FF2B5EF4-FFF2-40B4-BE49-F238E27FC236}">
                <a16:creationId xmlns:a16="http://schemas.microsoft.com/office/drawing/2014/main" id="{6F9E2C67-F1FF-B24E-B631-C6A8C606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109663"/>
            <a:ext cx="5976938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Use two 32-bit numbers to represent a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Network number = IP address + Mask  </a:t>
            </a:r>
          </a:p>
        </p:txBody>
      </p:sp>
      <p:sp>
        <p:nvSpPr>
          <p:cNvPr id="56339" name="Text Box 37">
            <a:extLst>
              <a:ext uri="{FF2B5EF4-FFF2-40B4-BE49-F238E27FC236}">
                <a16:creationId xmlns:a16="http://schemas.microsoft.com/office/drawing/2014/main" id="{DA03E63B-A8B3-9D40-8FE8-083968B7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330517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Written as 12.4.0.0/15</a:t>
            </a:r>
          </a:p>
        </p:txBody>
      </p:sp>
    </p:spTree>
    <p:extLst>
      <p:ext uri="{BB962C8B-B14F-4D97-AF65-F5344CB8AC3E}">
        <p14:creationId xmlns:p14="http://schemas.microsoft.com/office/powerpoint/2010/main" val="1463619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2E796D6A-2A13-814D-8D76-A0F8ABA4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 Allocation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DBAD0842-26BF-064E-8DD2-708CF7DAE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Hierarchy is key to scalability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Address allocated in contiguous chunks (prefixes)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Today, the Internet has about 400,000 prefixes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6FDDA6F0-486A-4F4A-B2DB-34CB059A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E1760-C882-F84A-88F2-B4EFEDD57516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ED7C56-8848-2645-9C86-86076C43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411663"/>
            <a:ext cx="1311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12.0.0.0/8</a:t>
            </a:r>
          </a:p>
        </p:txBody>
      </p:sp>
      <p:sp>
        <p:nvSpPr>
          <p:cNvPr id="58373" name="AutoShape 4">
            <a:extLst>
              <a:ext uri="{FF2B5EF4-FFF2-40B4-BE49-F238E27FC236}">
                <a16:creationId xmlns:a16="http://schemas.microsoft.com/office/drawing/2014/main" id="{3ABE2354-26F1-CC4C-95F8-5AD3646ABA1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61231" y="4287044"/>
            <a:ext cx="2925763" cy="5111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74" name="Rectangle 5">
            <a:extLst>
              <a:ext uri="{FF2B5EF4-FFF2-40B4-BE49-F238E27FC236}">
                <a16:creationId xmlns:a16="http://schemas.microsoft.com/office/drawing/2014/main" id="{9D8859C4-A10D-084C-BE7B-0FF948C65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974975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12.0.0.0/16</a:t>
            </a:r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91395172-945F-5540-A230-FC9AFD1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5864225"/>
            <a:ext cx="173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12.254.0.0/16</a:t>
            </a:r>
          </a:p>
        </p:txBody>
      </p:sp>
      <p:sp>
        <p:nvSpPr>
          <p:cNvPr id="58376" name="Rectangle 7">
            <a:extLst>
              <a:ext uri="{FF2B5EF4-FFF2-40B4-BE49-F238E27FC236}">
                <a16:creationId xmlns:a16="http://schemas.microsoft.com/office/drawing/2014/main" id="{02FDFF4B-A31E-684E-9919-978E14A5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287713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12.1.0.0/16</a:t>
            </a:r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A5B198E-DAC7-0B4C-A089-8B2C2C80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60045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12.2.0.0/16</a:t>
            </a:r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D8D5B2B1-D7CE-B042-9F0C-42EDA218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911600"/>
            <a:ext cx="1452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12.3.0.0/16</a:t>
            </a:r>
          </a:p>
        </p:txBody>
      </p:sp>
      <p:sp>
        <p:nvSpPr>
          <p:cNvPr id="58379" name="AutoShape 10">
            <a:extLst>
              <a:ext uri="{FF2B5EF4-FFF2-40B4-BE49-F238E27FC236}">
                <a16:creationId xmlns:a16="http://schemas.microsoft.com/office/drawing/2014/main" id="{13D0A4C1-62AF-D844-9FFD-AD901D2D9F6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653631" y="3788569"/>
            <a:ext cx="1425575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0" name="Rectangle 11">
            <a:extLst>
              <a:ext uri="{FF2B5EF4-FFF2-40B4-BE49-F238E27FC236}">
                <a16:creationId xmlns:a16="http://schemas.microsoft.com/office/drawing/2014/main" id="{2146EAF5-CA8E-C540-A531-D73CCEA0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4198938"/>
            <a:ext cx="336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1" name="AutoShape 12">
            <a:extLst>
              <a:ext uri="{FF2B5EF4-FFF2-40B4-BE49-F238E27FC236}">
                <a16:creationId xmlns:a16="http://schemas.microsoft.com/office/drawing/2014/main" id="{4A2040A7-6B02-9D44-84F0-E123991B29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795713" y="5568950"/>
            <a:ext cx="1738312" cy="509588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82" name="Rectangle 13">
            <a:extLst>
              <a:ext uri="{FF2B5EF4-FFF2-40B4-BE49-F238E27FC236}">
                <a16:creationId xmlns:a16="http://schemas.microsoft.com/office/drawing/2014/main" id="{13A7B79B-A6E6-F14D-B66A-1333C6B4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34962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12.3.0.0/24</a:t>
            </a:r>
          </a:p>
        </p:txBody>
      </p:sp>
      <p:sp>
        <p:nvSpPr>
          <p:cNvPr id="58383" name="Rectangle 14">
            <a:extLst>
              <a:ext uri="{FF2B5EF4-FFF2-40B4-BE49-F238E27FC236}">
                <a16:creationId xmlns:a16="http://schemas.microsoft.com/office/drawing/2014/main" id="{5C2D0F15-8F3D-A24F-AB5F-9A5774FA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88" y="3600450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12.3.1.0/24</a:t>
            </a:r>
          </a:p>
        </p:txBody>
      </p:sp>
      <p:sp>
        <p:nvSpPr>
          <p:cNvPr id="58384" name="Rectangle 15">
            <a:extLst>
              <a:ext uri="{FF2B5EF4-FFF2-40B4-BE49-F238E27FC236}">
                <a16:creationId xmlns:a16="http://schemas.microsoft.com/office/drawing/2014/main" id="{6DF3A305-7ED4-C14B-8634-2E1686CF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5" y="3811588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85" name="Rectangle 16">
            <a:extLst>
              <a:ext uri="{FF2B5EF4-FFF2-40B4-BE49-F238E27FC236}">
                <a16:creationId xmlns:a16="http://schemas.microsoft.com/office/drawing/2014/main" id="{546EEDAF-351F-2243-901E-983B73A3B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473575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12.3.254.0/24</a:t>
            </a:r>
          </a:p>
        </p:txBody>
      </p:sp>
      <p:sp>
        <p:nvSpPr>
          <p:cNvPr id="58386" name="Rectangle 17">
            <a:extLst>
              <a:ext uri="{FF2B5EF4-FFF2-40B4-BE49-F238E27FC236}">
                <a16:creationId xmlns:a16="http://schemas.microsoft.com/office/drawing/2014/main" id="{25114B01-C75A-4743-8700-EC14D2D0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973638"/>
            <a:ext cx="173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12.253.0.0/19</a:t>
            </a:r>
          </a:p>
        </p:txBody>
      </p:sp>
      <p:sp>
        <p:nvSpPr>
          <p:cNvPr id="58387" name="Rectangle 18">
            <a:extLst>
              <a:ext uri="{FF2B5EF4-FFF2-40B4-BE49-F238E27FC236}">
                <a16:creationId xmlns:a16="http://schemas.microsoft.com/office/drawing/2014/main" id="{6C830994-2591-FE4F-84C7-AF7C8790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5222875"/>
            <a:ext cx="187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12.253.32.0/19</a:t>
            </a:r>
          </a:p>
        </p:txBody>
      </p:sp>
      <p:sp>
        <p:nvSpPr>
          <p:cNvPr id="58388" name="Rectangle 22">
            <a:extLst>
              <a:ext uri="{FF2B5EF4-FFF2-40B4-BE49-F238E27FC236}">
                <a16:creationId xmlns:a16="http://schemas.microsoft.com/office/drawing/2014/main" id="{D9067B99-97E1-A44B-8438-8E79F182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6284913"/>
            <a:ext cx="201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12.253.160.0/19</a:t>
            </a:r>
          </a:p>
        </p:txBody>
      </p:sp>
      <p:sp>
        <p:nvSpPr>
          <p:cNvPr id="58389" name="AutoShape 23">
            <a:extLst>
              <a:ext uri="{FF2B5EF4-FFF2-40B4-BE49-F238E27FC236}">
                <a16:creationId xmlns:a16="http://schemas.microsoft.com/office/drawing/2014/main" id="{D71DFA13-AE92-0C4B-AED6-C9131A4AFFD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06306" y="3251995"/>
            <a:ext cx="1050925" cy="957262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8390" name="Rectangle 24">
            <a:extLst>
              <a:ext uri="{FF2B5EF4-FFF2-40B4-BE49-F238E27FC236}">
                <a16:creationId xmlns:a16="http://schemas.microsoft.com/office/drawing/2014/main" id="{F2E94038-28F0-D048-B51F-B5E304C90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187700"/>
            <a:ext cx="28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58391" name="Rectangle 15">
            <a:extLst>
              <a:ext uri="{FF2B5EF4-FFF2-40B4-BE49-F238E27FC236}">
                <a16:creationId xmlns:a16="http://schemas.microsoft.com/office/drawing/2014/main" id="{61E68BEE-DF2A-314F-AFD4-DDFC3E73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285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477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F88DEBF5-4A25-2944-9DE9-CBC9EA696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9128D1F1-3A7F-364D-A925-351321C9B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66551469-D026-6947-B04F-7818128C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B0CC-3D12-CE40-AAF0-7D9D1AAD0B77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39326513-4EDC-6244-835B-8B556C744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41A12412-C981-164A-A801-37BC151D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6" name="Line 6">
            <a:extLst>
              <a:ext uri="{FF2B5EF4-FFF2-40B4-BE49-F238E27FC236}">
                <a16:creationId xmlns:a16="http://schemas.microsoft.com/office/drawing/2014/main" id="{4981D977-4215-794F-808F-8B1BB5C35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3FCA5C2C-8579-4E44-A560-60E68F1B6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51059250-9A5A-CA42-A293-A0E5AF02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F0C54D42-6DE0-F94E-B777-9B3FF2C1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EF9B48B1-AC10-8D43-BAC7-832ABF5A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41A8A6AB-2CBD-8045-85E6-A2977E74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50F53A47-AB8C-E342-BFDE-F73333677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13" name="Line 13">
            <a:extLst>
              <a:ext uri="{FF2B5EF4-FFF2-40B4-BE49-F238E27FC236}">
                <a16:creationId xmlns:a16="http://schemas.microsoft.com/office/drawing/2014/main" id="{F977BB7F-2B34-B741-A96B-E6508E4BC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38B6E3AC-4250-5746-B159-76AA1D0C9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5" name="Line 15">
            <a:extLst>
              <a:ext uri="{FF2B5EF4-FFF2-40B4-BE49-F238E27FC236}">
                <a16:creationId xmlns:a16="http://schemas.microsoft.com/office/drawing/2014/main" id="{5555626B-A264-ED4A-A4D7-C5514828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6" name="Line 16">
            <a:extLst>
              <a:ext uri="{FF2B5EF4-FFF2-40B4-BE49-F238E27FC236}">
                <a16:creationId xmlns:a16="http://schemas.microsoft.com/office/drawing/2014/main" id="{2220A8E4-1681-9F4E-B1F1-FB9734EF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17" name="Rectangle 17">
            <a:extLst>
              <a:ext uri="{FF2B5EF4-FFF2-40B4-BE49-F238E27FC236}">
                <a16:creationId xmlns:a16="http://schemas.microsoft.com/office/drawing/2014/main" id="{E1D7F440-B89A-514D-BE98-7F5E35AE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8" name="Rectangle 18">
            <a:extLst>
              <a:ext uri="{FF2B5EF4-FFF2-40B4-BE49-F238E27FC236}">
                <a16:creationId xmlns:a16="http://schemas.microsoft.com/office/drawing/2014/main" id="{0AE2231A-05A0-1D4D-946C-FA25C906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19" name="Rectangle 19">
            <a:extLst>
              <a:ext uri="{FF2B5EF4-FFF2-40B4-BE49-F238E27FC236}">
                <a16:creationId xmlns:a16="http://schemas.microsoft.com/office/drawing/2014/main" id="{0243E0DC-BC42-4741-948F-3AD6B3779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951BEA97-0E9A-C24C-B55D-FE5F8089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397827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F84CEB62-65A2-2042-96C7-B2E90CDA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76822" name="AutoShape 22">
            <a:extLst>
              <a:ext uri="{FF2B5EF4-FFF2-40B4-BE49-F238E27FC236}">
                <a16:creationId xmlns:a16="http://schemas.microsoft.com/office/drawing/2014/main" id="{F83A2EA2-63BD-5845-96F7-CB8A9105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3" name="AutoShape 23">
            <a:extLst>
              <a:ext uri="{FF2B5EF4-FFF2-40B4-BE49-F238E27FC236}">
                <a16:creationId xmlns:a16="http://schemas.microsoft.com/office/drawing/2014/main" id="{3B833F75-69E3-0A43-8D21-DDBCED64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4" name="AutoShape 25">
            <a:extLst>
              <a:ext uri="{FF2B5EF4-FFF2-40B4-BE49-F238E27FC236}">
                <a16:creationId xmlns:a16="http://schemas.microsoft.com/office/drawing/2014/main" id="{E9A42F0C-E73D-934C-B106-3CCAF437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id="{541CBA28-F59B-2145-8635-4087DA357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21037D92-ABA7-F54A-89C6-9CBA1F450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474876A1-8D91-334F-BD4A-64F8606CC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01209B12-A51F-8B49-824B-005B6161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76829" name="Text Box 31">
            <a:extLst>
              <a:ext uri="{FF2B5EF4-FFF2-40B4-BE49-F238E27FC236}">
                <a16:creationId xmlns:a16="http://schemas.microsoft.com/office/drawing/2014/main" id="{5D4A3C03-3AB3-5B46-9BB3-008533E3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90F2C5D6-17E9-BE45-99B2-F7FA2FF7A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76831" name="Text Box 33">
            <a:extLst>
              <a:ext uri="{FF2B5EF4-FFF2-40B4-BE49-F238E27FC236}">
                <a16:creationId xmlns:a16="http://schemas.microsoft.com/office/drawing/2014/main" id="{860F4BDE-65AF-7F4F-96F8-C52AEC75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76832" name="Text Box 34">
            <a:extLst>
              <a:ext uri="{FF2B5EF4-FFF2-40B4-BE49-F238E27FC236}">
                <a16:creationId xmlns:a16="http://schemas.microsoft.com/office/drawing/2014/main" id="{3772743E-0740-2243-9B67-85C52B8B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76833" name="Text Box 35">
            <a:extLst>
              <a:ext uri="{FF2B5EF4-FFF2-40B4-BE49-F238E27FC236}">
                <a16:creationId xmlns:a16="http://schemas.microsoft.com/office/drawing/2014/main" id="{24130DD4-E3BF-AB47-A398-E630272A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76834" name="Text Box 36">
            <a:extLst>
              <a:ext uri="{FF2B5EF4-FFF2-40B4-BE49-F238E27FC236}">
                <a16:creationId xmlns:a16="http://schemas.microsoft.com/office/drawing/2014/main" id="{5769A18C-8FFA-2643-8BEA-C3BC656C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76835" name="Line 62">
            <a:extLst>
              <a:ext uri="{FF2B5EF4-FFF2-40B4-BE49-F238E27FC236}">
                <a16:creationId xmlns:a16="http://schemas.microsoft.com/office/drawing/2014/main" id="{7AA5CD33-E4D8-6A4C-B3AD-41C6D9024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671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6" name="Line 63">
            <a:extLst>
              <a:ext uri="{FF2B5EF4-FFF2-40B4-BE49-F238E27FC236}">
                <a16:creationId xmlns:a16="http://schemas.microsoft.com/office/drawing/2014/main" id="{A9172EB7-6CE5-3A45-A824-2B64E1149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088" y="44164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37" name="Text Box 64">
            <a:extLst>
              <a:ext uri="{FF2B5EF4-FFF2-40B4-BE49-F238E27FC236}">
                <a16:creationId xmlns:a16="http://schemas.microsoft.com/office/drawing/2014/main" id="{277A6377-8C52-B645-A246-F49F4F1CD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0466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76838" name="Text Box 65">
            <a:extLst>
              <a:ext uri="{FF2B5EF4-FFF2-40B4-BE49-F238E27FC236}">
                <a16:creationId xmlns:a16="http://schemas.microsoft.com/office/drawing/2014/main" id="{6042A9D2-62CC-3446-A408-B3DC9650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56070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76839" name="AutoShape 66">
            <a:extLst>
              <a:ext uri="{FF2B5EF4-FFF2-40B4-BE49-F238E27FC236}">
                <a16:creationId xmlns:a16="http://schemas.microsoft.com/office/drawing/2014/main" id="{2C27E179-F566-9948-A02F-84774E89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0" y="56832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0" name="Rectangle 67">
            <a:extLst>
              <a:ext uri="{FF2B5EF4-FFF2-40B4-BE49-F238E27FC236}">
                <a16:creationId xmlns:a16="http://schemas.microsoft.com/office/drawing/2014/main" id="{627C20FA-224D-2542-BC99-89BE9859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4914900"/>
            <a:ext cx="2655888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41" name="Line 68">
            <a:extLst>
              <a:ext uri="{FF2B5EF4-FFF2-40B4-BE49-F238E27FC236}">
                <a16:creationId xmlns:a16="http://schemas.microsoft.com/office/drawing/2014/main" id="{150C1621-9D01-C743-910B-3380E648E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75" y="49149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2" name="Line 69">
            <a:extLst>
              <a:ext uri="{FF2B5EF4-FFF2-40B4-BE49-F238E27FC236}">
                <a16:creationId xmlns:a16="http://schemas.microsoft.com/office/drawing/2014/main" id="{4CF13826-BEF6-FB4D-8A06-28DF85B56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5529263"/>
            <a:ext cx="26558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3" name="Text Box 70">
            <a:extLst>
              <a:ext uri="{FF2B5EF4-FFF2-40B4-BE49-F238E27FC236}">
                <a16:creationId xmlns:a16="http://schemas.microsoft.com/office/drawing/2014/main" id="{6F79F1BC-FAEA-FA4C-BC93-B56AA62F7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6054725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76844" name="Line 71">
            <a:extLst>
              <a:ext uri="{FF2B5EF4-FFF2-40B4-BE49-F238E27FC236}">
                <a16:creationId xmlns:a16="http://schemas.microsoft.com/office/drawing/2014/main" id="{CBA4ED86-0503-9141-BA4C-1C48CBBEC0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535613"/>
            <a:ext cx="99853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845" name="Group 72">
            <a:extLst>
              <a:ext uri="{FF2B5EF4-FFF2-40B4-BE49-F238E27FC236}">
                <a16:creationId xmlns:a16="http://schemas.microsoft.com/office/drawing/2014/main" id="{57A23808-B41E-0748-87DC-8674D7CAA1C6}"/>
              </a:ext>
            </a:extLst>
          </p:cNvPr>
          <p:cNvGrpSpPr>
            <a:grpSpLocks/>
          </p:cNvGrpSpPr>
          <p:nvPr/>
        </p:nvGrpSpPr>
        <p:grpSpPr bwMode="auto">
          <a:xfrm>
            <a:off x="1060450" y="4992688"/>
            <a:ext cx="327025" cy="4572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BE3D570F-B290-E54B-BDFC-E5036EC32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1" charset="0"/>
                <a:ea typeface="+mn-ea"/>
                <a:cs typeface="+mn-cs"/>
              </a:endParaRPr>
            </a:p>
          </p:txBody>
        </p:sp>
        <p:sp>
          <p:nvSpPr>
            <p:cNvPr id="76849" name="Rectangle 74">
              <a:extLst>
                <a:ext uri="{FF2B5EF4-FFF2-40B4-BE49-F238E27FC236}">
                  <a16:creationId xmlns:a16="http://schemas.microsoft.com/office/drawing/2014/main" id="{1C30D78D-CC42-AA43-98D0-3ACB740B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6846" name="Line 75">
            <a:extLst>
              <a:ext uri="{FF2B5EF4-FFF2-40B4-BE49-F238E27FC236}">
                <a16:creationId xmlns:a16="http://schemas.microsoft.com/office/drawing/2014/main" id="{56E70EF8-9283-7E45-B899-E157BE86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44164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847" name="AutoShape 76">
            <a:extLst>
              <a:ext uri="{FF2B5EF4-FFF2-40B4-BE49-F238E27FC236}">
                <a16:creationId xmlns:a16="http://schemas.microsoft.com/office/drawing/2014/main" id="{312950FF-866D-9443-9EFC-29566EF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4953000"/>
            <a:ext cx="422275" cy="422275"/>
          </a:xfrm>
          <a:custGeom>
            <a:avLst/>
            <a:gdLst>
              <a:gd name="T0" fmla="*/ 115282150 w 21600"/>
              <a:gd name="T1" fmla="*/ 0 h 21600"/>
              <a:gd name="T2" fmla="*/ 69166319 w 21600"/>
              <a:gd name="T3" fmla="*/ 53796779 h 21600"/>
              <a:gd name="T4" fmla="*/ 0 w 21600"/>
              <a:gd name="T5" fmla="*/ 134499612 h 21600"/>
              <a:gd name="T6" fmla="*/ 69166319 w 21600"/>
              <a:gd name="T7" fmla="*/ 161390748 h 21600"/>
              <a:gd name="T8" fmla="*/ 138332618 w 21600"/>
              <a:gd name="T9" fmla="*/ 112077083 h 21600"/>
              <a:gd name="T10" fmla="*/ 161390748 w 21600"/>
              <a:gd name="T11" fmla="*/ 5379677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4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00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2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5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7EBD9-37BF-8FC7-DD6D-809A847A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CCC37-64CC-6B18-36D7-24556B0A09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1CD1DB2-6AF1-38C2-3098-5670D5F5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D8D73D-0AB2-0FA1-4486-4819D57B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F6B3D18-6A9D-BB6D-4A2A-0EE629FB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98739E6-702B-7D53-BA18-467E938E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FDD4B4E-4187-0FAD-7873-5F0E1E3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479B67-175F-EDFE-C2B3-50E4279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579599-8744-7637-1573-7875BAE1E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645C90-38C4-7286-34B7-968609D3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DC5D87-1A17-5795-B4B4-1A707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702847-8FA6-7A8F-CFAD-AD76D318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75BDDE1B-44FF-B3B9-5F43-099F15C6C8FB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205C5770-2DE8-A229-BE5D-DFDEA3B35766}"/>
              </a:ext>
            </a:extLst>
          </p:cNvPr>
          <p:cNvCxnSpPr>
            <a:cxnSpLocks noChangeShapeType="1"/>
            <a:stCxn id="11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3850C19C-6A82-1FDD-B0D6-88F1FD8E06DF}"/>
              </a:ext>
            </a:extLst>
          </p:cNvPr>
          <p:cNvCxnSpPr>
            <a:cxnSpLocks noChangeShapeType="1"/>
            <a:stCxn id="11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227B586-1853-336B-B942-B74054D3B23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33D71A13-B9DD-89DE-62E0-F67EE9E902DA}"/>
              </a:ext>
            </a:extLst>
          </p:cNvPr>
          <p:cNvCxnSpPr>
            <a:cxnSpLocks noChangeShapeType="1"/>
            <a:endCxn id="15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Line 20">
            <a:extLst>
              <a:ext uri="{FF2B5EF4-FFF2-40B4-BE49-F238E27FC236}">
                <a16:creationId xmlns:a16="http://schemas.microsoft.com/office/drawing/2014/main" id="{196D0761-3AC0-F921-AE9C-81E609885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833CAC4E-BB5F-48F4-8D9D-98410FA80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44B621-2386-80A9-7231-A17B72434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E8E3EC-8722-557C-98A1-855EEAD9C3D4}"/>
              </a:ext>
            </a:extLst>
          </p:cNvPr>
          <p:cNvGrpSpPr/>
          <p:nvPr/>
        </p:nvGrpSpPr>
        <p:grpSpPr>
          <a:xfrm>
            <a:off x="5764191" y="4801867"/>
            <a:ext cx="3183038" cy="613764"/>
            <a:chOff x="5822066" y="4755567"/>
            <a:chExt cx="3183038" cy="6137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C4885D-7A48-DA2E-1D14-C1C2726BE01B}"/>
                </a:ext>
              </a:extLst>
            </p:cNvPr>
            <p:cNvSpPr txBox="1"/>
            <p:nvPr/>
          </p:nvSpPr>
          <p:spPr>
            <a:xfrm>
              <a:off x="6829063" y="4907666"/>
              <a:ext cx="2176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Multi-homing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F04F48A-DF0B-40B8-A829-EB33737A632D}"/>
                </a:ext>
              </a:extLst>
            </p:cNvPr>
            <p:cNvSpPr/>
            <p:nvPr/>
          </p:nvSpPr>
          <p:spPr>
            <a:xfrm>
              <a:off x="5822066" y="4755567"/>
              <a:ext cx="1307939" cy="337294"/>
            </a:xfrm>
            <a:custGeom>
              <a:avLst/>
              <a:gdLst>
                <a:gd name="connsiteX0" fmla="*/ 1307939 w 1307939"/>
                <a:gd name="connsiteY0" fmla="*/ 233122 h 337294"/>
                <a:gd name="connsiteX1" fmla="*/ 740780 w 1307939"/>
                <a:gd name="connsiteY1" fmla="*/ 1628 h 337294"/>
                <a:gd name="connsiteX2" fmla="*/ 0 w 1307939"/>
                <a:gd name="connsiteY2" fmla="*/ 337294 h 33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939" h="337294">
                  <a:moveTo>
                    <a:pt x="1307939" y="233122"/>
                  </a:moveTo>
                  <a:cubicBezTo>
                    <a:pt x="1133354" y="108694"/>
                    <a:pt x="958770" y="-15734"/>
                    <a:pt x="740780" y="1628"/>
                  </a:cubicBezTo>
                  <a:cubicBezTo>
                    <a:pt x="522790" y="18990"/>
                    <a:pt x="261395" y="178142"/>
                    <a:pt x="0" y="337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 descr="Category:Network routers - Wikimedia Commons">
            <a:extLst>
              <a:ext uri="{FF2B5EF4-FFF2-40B4-BE49-F238E27FC236}">
                <a16:creationId xmlns:a16="http://schemas.microsoft.com/office/drawing/2014/main" id="{EDBCC857-F732-19B7-1E4E-4F230297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4" y="1230199"/>
            <a:ext cx="1142853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72E8B-DB8B-6CFE-C423-2CBC97ED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9" y="573610"/>
            <a:ext cx="2442675" cy="24426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9C078D-7DF5-4835-C7A4-4CD9BFF9692B}"/>
              </a:ext>
            </a:extLst>
          </p:cNvPr>
          <p:cNvGrpSpPr/>
          <p:nvPr/>
        </p:nvGrpSpPr>
        <p:grpSpPr>
          <a:xfrm>
            <a:off x="6092824" y="932944"/>
            <a:ext cx="1673787" cy="1704516"/>
            <a:chOff x="6092825" y="932944"/>
            <a:chExt cx="1497782" cy="1704516"/>
          </a:xfrm>
        </p:grpSpPr>
        <p:sp>
          <p:nvSpPr>
            <p:cNvPr id="28" name="Rectangular Callout 27">
              <a:extLst>
                <a:ext uri="{FF2B5EF4-FFF2-40B4-BE49-F238E27FC236}">
                  <a16:creationId xmlns:a16="http://schemas.microsoft.com/office/drawing/2014/main" id="{AAE63111-A1E9-AFCD-B2D1-0E8B28E36BE5}"/>
                </a:ext>
              </a:extLst>
            </p:cNvPr>
            <p:cNvSpPr/>
            <p:nvPr/>
          </p:nvSpPr>
          <p:spPr>
            <a:xfrm>
              <a:off x="6150004" y="947483"/>
              <a:ext cx="1371569" cy="1689977"/>
            </a:xfrm>
            <a:prstGeom prst="wedgeRectCallout">
              <a:avLst>
                <a:gd name="adj1" fmla="val -138696"/>
                <a:gd name="adj2" fmla="val -4008"/>
              </a:avLst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159D41-B407-79E0-D986-4163943C2632}"/>
                </a:ext>
              </a:extLst>
            </p:cNvPr>
            <p:cNvSpPr txBox="1"/>
            <p:nvPr/>
          </p:nvSpPr>
          <p:spPr>
            <a:xfrm>
              <a:off x="6092825" y="932944"/>
              <a:ext cx="1497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Forwarding tab.</a:t>
              </a:r>
            </a:p>
          </p:txBody>
        </p:sp>
      </p:grpSp>
      <p:sp>
        <p:nvSpPr>
          <p:cNvPr id="33" name="Text Box 5">
            <a:extLst>
              <a:ext uri="{FF2B5EF4-FFF2-40B4-BE49-F238E27FC236}">
                <a16:creationId xmlns:a16="http://schemas.microsoft.com/office/drawing/2014/main" id="{12DBEE2E-8CE9-BBD6-8DB7-F0970EB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32654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EF44AEF7-467B-E67B-E116-BBE37C71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850" y="1668240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35" name="Line 21">
            <a:extLst>
              <a:ext uri="{FF2B5EF4-FFF2-40B4-BE49-F238E27FC236}">
                <a16:creationId xmlns:a16="http://schemas.microsoft.com/office/drawing/2014/main" id="{4B422C49-F616-D329-CA02-DEDA17FFD0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8581" y="2405097"/>
            <a:ext cx="1931033" cy="7881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BA562E5A-31A3-7BAC-2AE3-B38FCC90A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5823" y="2422263"/>
            <a:ext cx="822081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98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04F55B-AFFA-390B-1402-7D7A30A1CFEA}"/>
              </a:ext>
            </a:extLst>
          </p:cNvPr>
          <p:cNvSpPr/>
          <p:nvPr/>
        </p:nvSpPr>
        <p:spPr>
          <a:xfrm>
            <a:off x="1388962" y="1970034"/>
            <a:ext cx="7639291" cy="1909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2BAD2-EC84-8011-6CF0-E6D88385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E244E-7777-0289-4F08-7C96E12DA14A}"/>
              </a:ext>
            </a:extLst>
          </p:cNvPr>
          <p:cNvSpPr txBox="1"/>
          <p:nvPr/>
        </p:nvSpPr>
        <p:spPr>
          <a:xfrm>
            <a:off x="3921476" y="264759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11001001.00001010.00000000.00000000/21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E93A-7C7D-07C1-3E33-D509E7919984}"/>
              </a:ext>
            </a:extLst>
          </p:cNvPr>
          <p:cNvSpPr txBox="1"/>
          <p:nvPr/>
        </p:nvSpPr>
        <p:spPr>
          <a:xfrm>
            <a:off x="3921476" y="322894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11001001.00001010.00000110.00000000/23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71DC1-DDD0-A7E0-BA52-6BD52D0D8324}"/>
              </a:ext>
            </a:extLst>
          </p:cNvPr>
          <p:cNvSpPr txBox="1"/>
          <p:nvPr/>
        </p:nvSpPr>
        <p:spPr>
          <a:xfrm>
            <a:off x="335666" y="5173164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11001001.00001010.00000110.00010001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F21EC-1E0B-014D-DE64-53791D37240F}"/>
              </a:ext>
            </a:extLst>
          </p:cNvPr>
          <p:cNvSpPr txBox="1"/>
          <p:nvPr/>
        </p:nvSpPr>
        <p:spPr>
          <a:xfrm>
            <a:off x="335666" y="4651912"/>
            <a:ext cx="413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packet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201.10.6.17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C50434-29AB-54FD-B0EE-8F4456EE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268099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DC40FFA-0DE1-E015-1972-28FD07AD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8" y="3228945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ED3EFD-0C47-91A4-4BCF-2F348310030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11C1F7-2BD9-8CCC-982E-4FBC436E5FBD}"/>
              </a:ext>
            </a:extLst>
          </p:cNvPr>
          <p:cNvCxnSpPr>
            <a:cxnSpLocks/>
          </p:cNvCxnSpPr>
          <p:nvPr/>
        </p:nvCxnSpPr>
        <p:spPr>
          <a:xfrm>
            <a:off x="3231138" y="2864349"/>
            <a:ext cx="618641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899E29-C7E7-D716-1F38-B4CF395FC0D9}"/>
              </a:ext>
            </a:extLst>
          </p:cNvPr>
          <p:cNvCxnSpPr>
            <a:cxnSpLocks/>
          </p:cNvCxnSpPr>
          <p:nvPr/>
        </p:nvCxnSpPr>
        <p:spPr>
          <a:xfrm>
            <a:off x="3231137" y="3429000"/>
            <a:ext cx="618641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00F54AF-3A47-4ADF-9D73-4F2DD4BAE8FC}"/>
              </a:ext>
            </a:extLst>
          </p:cNvPr>
          <p:cNvSpPr txBox="1"/>
          <p:nvPr/>
        </p:nvSpPr>
        <p:spPr>
          <a:xfrm>
            <a:off x="3849778" y="1925011"/>
            <a:ext cx="229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33649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1D8FB74-F2CB-1B4A-B6FB-D85490B49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306A6746-C8C0-6B42-B157-91785FAC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entries for 201.10.0.0/21 and 201.10.6.0/23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IP address 201.10.6.17 would match both!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FC0EF295-0A95-E047-A9A5-CB5228EC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19F6D-D975-C649-9E52-3CACCAA3730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1124" name="Rectangle 4">
            <a:extLst>
              <a:ext uri="{FF2B5EF4-FFF2-40B4-BE49-F238E27FC236}">
                <a16:creationId xmlns:a16="http://schemas.microsoft.com/office/drawing/2014/main" id="{A0DAB80C-3F5F-2645-B180-EA0DCF3B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24200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1" charset="0"/>
              <a:ea typeface="+mn-ea"/>
              <a:cs typeface="+mn-cs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4707E346-5A9C-364C-A9BB-7E46D3B3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33035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A1B10668-3A1A-0542-91F9-395CCAC0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6578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201.10.0.0/22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0E518CAA-2BFD-E04B-9F0F-8B5060FD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5662613"/>
            <a:ext cx="1427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201.10.4.0/24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B7AEBE7F-3955-634C-AA56-4A7493F3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5673725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201.10.5.0/24</a:t>
            </a: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85F664E9-0B90-8A4D-AE48-2685208E5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649913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</p:txBody>
      </p:sp>
      <p:sp>
        <p:nvSpPr>
          <p:cNvPr id="78858" name="Oval 10">
            <a:extLst>
              <a:ext uri="{FF2B5EF4-FFF2-40B4-BE49-F238E27FC236}">
                <a16:creationId xmlns:a16="http://schemas.microsoft.com/office/drawing/2014/main" id="{AFA8C6B2-DFAE-AA47-A2F0-384811BB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5713"/>
            <a:ext cx="22098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1</a:t>
            </a:r>
          </a:p>
        </p:txBody>
      </p:sp>
      <p:sp>
        <p:nvSpPr>
          <p:cNvPr id="78859" name="Oval 11">
            <a:extLst>
              <a:ext uri="{FF2B5EF4-FFF2-40B4-BE49-F238E27FC236}">
                <a16:creationId xmlns:a16="http://schemas.microsoft.com/office/drawing/2014/main" id="{4476E03B-05DC-2D46-8165-BB770658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0" name="Oval 12">
            <a:extLst>
              <a:ext uri="{FF2B5EF4-FFF2-40B4-BE49-F238E27FC236}">
                <a16:creationId xmlns:a16="http://schemas.microsoft.com/office/drawing/2014/main" id="{56D82144-14B9-9044-8A58-2AA37442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1" name="Oval 13">
            <a:extLst>
              <a:ext uri="{FF2B5EF4-FFF2-40B4-BE49-F238E27FC236}">
                <a16:creationId xmlns:a16="http://schemas.microsoft.com/office/drawing/2014/main" id="{06CF0D24-916D-0443-8E00-98AB5215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5243513"/>
            <a:ext cx="12954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62" name="Oval 14">
            <a:extLst>
              <a:ext uri="{FF2B5EF4-FFF2-40B4-BE49-F238E27FC236}">
                <a16:creationId xmlns:a16="http://schemas.microsoft.com/office/drawing/2014/main" id="{4CB1815F-3ABE-9641-8EC3-DB183D3B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5243513"/>
            <a:ext cx="12954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8863" name="AutoShape 15">
            <a:extLst>
              <a:ext uri="{FF2B5EF4-FFF2-40B4-BE49-F238E27FC236}">
                <a16:creationId xmlns:a16="http://schemas.microsoft.com/office/drawing/2014/main" id="{46FFAD29-41E1-C84D-9C7F-DDE4E03E4279}"/>
              </a:ext>
            </a:extLst>
          </p:cNvPr>
          <p:cNvCxnSpPr>
            <a:cxnSpLocks noChangeShapeType="1"/>
            <a:stCxn id="78858" idx="2"/>
            <a:endCxn id="78860" idx="0"/>
          </p:cNvCxnSpPr>
          <p:nvPr/>
        </p:nvCxnSpPr>
        <p:spPr bwMode="auto">
          <a:xfrm rot="10800000" flipV="1">
            <a:off x="1562100" y="4100513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AutoShape 16">
            <a:extLst>
              <a:ext uri="{FF2B5EF4-FFF2-40B4-BE49-F238E27FC236}">
                <a16:creationId xmlns:a16="http://schemas.microsoft.com/office/drawing/2014/main" id="{8D6BCAAB-E092-0940-81EF-68F2BE2262C5}"/>
              </a:ext>
            </a:extLst>
          </p:cNvPr>
          <p:cNvCxnSpPr>
            <a:cxnSpLocks noChangeShapeType="1"/>
            <a:stCxn id="78858" idx="4"/>
          </p:cNvCxnSpPr>
          <p:nvPr/>
        </p:nvCxnSpPr>
        <p:spPr bwMode="auto">
          <a:xfrm rot="5400000">
            <a:off x="2715419" y="4506119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5" name="AutoShape 17">
            <a:extLst>
              <a:ext uri="{FF2B5EF4-FFF2-40B4-BE49-F238E27FC236}">
                <a16:creationId xmlns:a16="http://schemas.microsoft.com/office/drawing/2014/main" id="{CCCC2C6D-E596-C043-B871-60C7410C4AFD}"/>
              </a:ext>
            </a:extLst>
          </p:cNvPr>
          <p:cNvCxnSpPr>
            <a:cxnSpLocks noChangeShapeType="1"/>
            <a:stCxn id="78858" idx="6"/>
          </p:cNvCxnSpPr>
          <p:nvPr/>
        </p:nvCxnSpPr>
        <p:spPr bwMode="auto">
          <a:xfrm>
            <a:off x="4568825" y="4100513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6" name="AutoShape 18">
            <a:extLst>
              <a:ext uri="{FF2B5EF4-FFF2-40B4-BE49-F238E27FC236}">
                <a16:creationId xmlns:a16="http://schemas.microsoft.com/office/drawing/2014/main" id="{F2EA93CC-63C4-0540-93B3-BC950EFFD5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4569" y="4448969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7" name="AutoShape 19">
            <a:extLst>
              <a:ext uri="{FF2B5EF4-FFF2-40B4-BE49-F238E27FC236}">
                <a16:creationId xmlns:a16="http://schemas.microsoft.com/office/drawing/2014/main" id="{9CFA14FB-59DC-B34B-813C-29E2F463DB9F}"/>
              </a:ext>
            </a:extLst>
          </p:cNvPr>
          <p:cNvCxnSpPr>
            <a:cxnSpLocks noChangeShapeType="1"/>
            <a:endCxn id="78862" idx="0"/>
          </p:cNvCxnSpPr>
          <p:nvPr/>
        </p:nvCxnSpPr>
        <p:spPr bwMode="auto">
          <a:xfrm rot="5400000">
            <a:off x="5311775" y="4462463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8" name="Line 20">
            <a:extLst>
              <a:ext uri="{FF2B5EF4-FFF2-40B4-BE49-F238E27FC236}">
                <a16:creationId xmlns:a16="http://schemas.microsoft.com/office/drawing/2014/main" id="{4D116DD1-0F9A-D646-AD7A-F8D3314EBE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36938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69" name="Line 21">
            <a:extLst>
              <a:ext uri="{FF2B5EF4-FFF2-40B4-BE49-F238E27FC236}">
                <a16:creationId xmlns:a16="http://schemas.microsoft.com/office/drawing/2014/main" id="{C2EDB80A-C9FA-F445-922B-16CDFAA3C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186113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70" name="Oval 22">
            <a:extLst>
              <a:ext uri="{FF2B5EF4-FFF2-40B4-BE49-F238E27FC236}">
                <a16:creationId xmlns:a16="http://schemas.microsoft.com/office/drawing/2014/main" id="{97068EE9-3407-CA4F-B4C1-081F4585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795713"/>
            <a:ext cx="2209800" cy="6096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Provider 2</a:t>
            </a:r>
          </a:p>
        </p:txBody>
      </p:sp>
    </p:spTree>
    <p:extLst>
      <p:ext uri="{BB962C8B-B14F-4D97-AF65-F5344CB8AC3E}">
        <p14:creationId xmlns:p14="http://schemas.microsoft.com/office/powerpoint/2010/main" val="160885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46CC7DB0-01E0-A640-B791-0B4A0009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BEDDC025-64BC-7E45-AD2A-FF8EC3448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Router identifies longest-matching prefix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Cute algorithmic problem: very fast lookups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222D3AE4-F83B-CE4C-A319-573B38D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9A566-60EE-AF47-9AF2-7392216DE2B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12805D0A-42EA-7F4F-8CAA-E7E8568F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4225925"/>
            <a:ext cx="2520950" cy="1625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4.0.0.0/8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4.83.128.0/17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201.10.0.0/21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201.10.6.0/23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126.255.103.0/24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672F135A-3765-FC44-8739-E11F451A5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188" y="4940300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A9A3A65B-81AA-DC44-9BB2-9712701C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41863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201.10.6.17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8E2A3B0B-7C76-4C49-A808-C59D78148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37832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destination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6AC41DD-CE0B-E54D-AEEF-F86957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373380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0905" name="Line 9">
            <a:extLst>
              <a:ext uri="{FF2B5EF4-FFF2-40B4-BE49-F238E27FC236}">
                <a16:creationId xmlns:a16="http://schemas.microsoft.com/office/drawing/2014/main" id="{0A5D45CE-6D6A-1740-ADFE-E68DCF8A1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536257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0F9E83F8-838B-DD47-A507-B7AE397D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128132"/>
            <a:ext cx="163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outgoing link</a:t>
            </a:r>
          </a:p>
        </p:txBody>
      </p:sp>
    </p:spTree>
    <p:extLst>
      <p:ext uri="{BB962C8B-B14F-4D97-AF65-F5344CB8AC3E}">
        <p14:creationId xmlns:p14="http://schemas.microsoft.com/office/powerpoint/2010/main" val="850186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9240"/>
            <a:ext cx="7772400" cy="14700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Getting an IP address: </a:t>
            </a:r>
            <a:b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DHCP Protocol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344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9" y="1193522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IP addresses: how to get one?</a:t>
            </a:r>
            <a:endParaRPr lang="en-US" altLang="en-US" sz="4800">
              <a:ea typeface="ＭＳ Ｐゴシック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4304846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Q: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How does a </a:t>
            </a:r>
            <a:r>
              <a:rPr lang="en-US" altLang="en-US" i="1" dirty="0">
                <a:ea typeface="ＭＳ Ｐゴシック" charset="-128"/>
                <a:cs typeface="ＭＳ Ｐゴシック" charset="-128"/>
              </a:rPr>
              <a:t>host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get its IP address?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r>
              <a:rPr lang="en-US" altLang="en-US" dirty="0">
                <a:ea typeface="ＭＳ Ｐゴシック" charset="-128"/>
                <a:cs typeface="ＭＳ Ｐゴシック" charset="-128"/>
              </a:rPr>
              <a:t>hard-coded by system admin in a file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Windows: control-panel-&gt;network-&gt;configuration-&gt;</a:t>
            </a:r>
            <a:r>
              <a:rPr lang="en-US" altLang="en-US" dirty="0" err="1">
                <a:ea typeface="ＭＳ Ｐゴシック" charset="-128"/>
              </a:rPr>
              <a:t>tcp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en-US" altLang="en-US" dirty="0" err="1">
                <a:ea typeface="ＭＳ Ｐゴシック" charset="-128"/>
              </a:rPr>
              <a:t>ip</a:t>
            </a:r>
            <a:r>
              <a:rPr lang="en-US" altLang="en-US" dirty="0">
                <a:ea typeface="ＭＳ Ｐゴシック" charset="-128"/>
              </a:rPr>
              <a:t>-&gt;properties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UNIX: /</a:t>
            </a:r>
            <a:r>
              <a:rPr lang="en-US" altLang="en-US" dirty="0" err="1">
                <a:ea typeface="ＭＳ Ｐゴシック" charset="-128"/>
              </a:rPr>
              <a:t>etc</a:t>
            </a:r>
            <a:r>
              <a:rPr lang="en-US" altLang="en-US" dirty="0">
                <a:ea typeface="ＭＳ Ｐゴシック" charset="-128"/>
              </a:rPr>
              <a:t>/</a:t>
            </a:r>
            <a:r>
              <a:rPr lang="mr-IN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DHCP: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ynamic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H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ost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onfiguration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  <a:cs typeface="ＭＳ Ｐゴシック" charset="-128"/>
              </a:rPr>
              <a:t>rotocol: dynamically get address from a server</a:t>
            </a:r>
          </a:p>
          <a:p>
            <a:pPr lvl="1"/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plug-and-play</a:t>
            </a:r>
            <a:r>
              <a:rPr lang="ja-JP" altLang="en-US" sz="2800" dirty="0">
                <a:ea typeface="ＭＳ Ｐゴシック" charset="-128"/>
              </a:rPr>
              <a:t>”</a:t>
            </a:r>
            <a:r>
              <a:rPr lang="en-US" altLang="ja-JP" sz="2800" dirty="0">
                <a:ea typeface="ＭＳ Ｐゴシック" charset="-128"/>
              </a:rPr>
              <a:t> </a:t>
            </a:r>
          </a:p>
          <a:p>
            <a:pPr>
              <a:buFont typeface="Wingdings" charset="2"/>
              <a:buNone/>
            </a:pPr>
            <a:endParaRPr lang="en-US" altLang="en-US" dirty="0">
              <a:ea typeface="ＭＳ Ｐゴシック" charset="-128"/>
              <a:cs typeface="ＭＳ Ｐゴシック" charset="-128"/>
            </a:endParaRPr>
          </a:p>
          <a:p>
            <a:endParaRPr lang="en-US" altLang="en-US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goal: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 allow host to </a:t>
            </a:r>
            <a:r>
              <a:rPr lang="en-US" altLang="en-US" sz="2400" i="1" dirty="0">
                <a:ea typeface="ＭＳ Ｐゴシック" charset="-128"/>
                <a:cs typeface="ＭＳ Ｐゴシック" charset="-128"/>
              </a:rPr>
              <a:t>dynamically </a:t>
            </a:r>
            <a:r>
              <a:rPr lang="en-US" altLang="en-US" sz="2400" dirty="0">
                <a:ea typeface="ＭＳ Ｐゴシック" charset="-128"/>
                <a:cs typeface="ＭＳ Ｐゴシック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can renew its lease on address in use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allows reuse of addresses (only hold address while connected/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on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support for mobile users who want to join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17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6" y="1587499"/>
            <a:ext cx="7924800" cy="4768851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DHCP overview: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broadcasts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discover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DHCP server responds with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offer</a:t>
            </a:r>
            <a:r>
              <a:rPr lang="ja-JP" altLang="en-US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msg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host requests IP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request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DHCP server sends address: 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“</a:t>
            </a:r>
            <a:r>
              <a:rPr lang="en-US" altLang="ja-JP" dirty="0">
                <a:solidFill>
                  <a:srgbClr val="CC0000"/>
                </a:solidFill>
                <a:ea typeface="ＭＳ Ｐゴシック" charset="-128"/>
              </a:rPr>
              <a:t>DHCP ack</a:t>
            </a:r>
            <a:r>
              <a:rPr lang="ja-JP" altLang="en-US" dirty="0">
                <a:solidFill>
                  <a:srgbClr val="CC0000"/>
                </a:solidFill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msg</a:t>
            </a:r>
            <a:r>
              <a:rPr lang="en-US" altLang="ja-JP" dirty="0">
                <a:ea typeface="ＭＳ Ｐゴシック" charset="-128"/>
              </a:rPr>
              <a:t> </a:t>
            </a:r>
          </a:p>
          <a:p>
            <a:endParaRPr lang="en-US" alt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5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223.1.1.0/24</a:t>
            </a:r>
          </a:p>
        </p:txBody>
      </p:sp>
      <p:sp>
        <p:nvSpPr>
          <p:cNvPr id="90116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223.1.2.0/24</a:t>
            </a:r>
          </a:p>
        </p:txBody>
      </p:sp>
      <p:sp>
        <p:nvSpPr>
          <p:cNvPr id="90117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223.1.3.0/24</a:t>
            </a:r>
          </a:p>
        </p:txBody>
      </p:sp>
      <p:sp>
        <p:nvSpPr>
          <p:cNvPr id="90118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19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0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1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2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3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4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5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26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7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223.1.1.3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8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223.1.1.4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29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0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223.1.2.9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1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2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3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4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5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136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37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90138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90238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9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39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9023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0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90234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5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1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90232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3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2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90230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31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3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90228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9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4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90226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227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0145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902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221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0224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225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222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23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46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7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223.1.1.2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48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49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0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223.1.3.27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1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223.1.2.2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2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223.1.2.1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90153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</a:p>
        </p:txBody>
      </p:sp>
      <p:sp>
        <p:nvSpPr>
          <p:cNvPr id="90154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arriving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DHCP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client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needs 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address in this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network</a:t>
            </a:r>
          </a:p>
        </p:txBody>
      </p:sp>
      <p:grpSp>
        <p:nvGrpSpPr>
          <p:cNvPr id="90155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90186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7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88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89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190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1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16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7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2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3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14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5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4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195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90196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12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3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7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198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10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211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90199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0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1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2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3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204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5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6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7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8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90209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156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90162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90164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5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0166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8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69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0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1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2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0173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90180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1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2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3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4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85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0174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5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6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7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8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79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163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157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158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159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41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</p:spTree>
    <p:extLst>
      <p:ext uri="{BB962C8B-B14F-4D97-AF65-F5344CB8AC3E}">
        <p14:creationId xmlns:p14="http://schemas.microsoft.com/office/powerpoint/2010/main" val="27708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0" y="1822449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076968" y="2483730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1DB037-E660-9540-B53A-72DEBC5AFF8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A note on the “broadcast address”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62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7BABA-559C-B04E-902F-1D5587CC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AD75D7-EA19-B04A-B6B9-254DEDBED85A}"/>
              </a:ext>
            </a:extLst>
          </p:cNvPr>
          <p:cNvSpPr txBox="1">
            <a:spLocks noChangeArrowheads="1"/>
          </p:cNvSpPr>
          <p:nvPr/>
        </p:nvSpPr>
        <p:spPr>
          <a:xfrm>
            <a:off x="314324" y="2404355"/>
            <a:ext cx="8077200" cy="147665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inet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 10.104.216.101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00001010.01101000.11011000.01100101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netmask ff:ff:f0:00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11111111.11111111.11110000.00000000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 Light" panose="020F0302020204030204"/>
              <a:ea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</a:rPr>
              <a:t>broadcast 10.104.223.255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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 Light" panose="020F0302020204030204"/>
                <a:ea typeface="ＭＳ Ｐゴシック" charset="-128"/>
                <a:sym typeface="Wingdings" pitchFamily="2" charset="2"/>
              </a:rPr>
              <a:t>00001010.01101000.11011111.11111111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A530B-32B6-8E4C-9A1E-71463CA6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136523"/>
            <a:ext cx="8732639" cy="1606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4D8D35-0685-954C-BD02-6D408D5C8820}"/>
              </a:ext>
            </a:extLst>
          </p:cNvPr>
          <p:cNvSpPr/>
          <p:nvPr/>
        </p:nvSpPr>
        <p:spPr>
          <a:xfrm>
            <a:off x="1185612" y="797804"/>
            <a:ext cx="7329738" cy="276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EBD195-B389-7842-81D0-C71C2ADFF196}"/>
              </a:ext>
            </a:extLst>
          </p:cNvPr>
          <p:cNvSpPr/>
          <p:nvPr/>
        </p:nvSpPr>
        <p:spPr>
          <a:xfrm>
            <a:off x="314324" y="4161264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D2EBE8-23FC-7947-8C6B-4BDBB7BC34C6}"/>
              </a:ext>
            </a:extLst>
          </p:cNvPr>
          <p:cNvSpPr/>
          <p:nvPr/>
        </p:nvSpPr>
        <p:spPr>
          <a:xfrm>
            <a:off x="314324" y="2901596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DFA38-7656-6B4D-A9F2-FDCBA81C9B18}"/>
              </a:ext>
            </a:extLst>
          </p:cNvPr>
          <p:cNvSpPr/>
          <p:nvPr/>
        </p:nvSpPr>
        <p:spPr>
          <a:xfrm>
            <a:off x="314323" y="5399541"/>
            <a:ext cx="3900489" cy="4821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79A6A3-1879-D74A-9E5B-58AD152CC83C}"/>
              </a:ext>
            </a:extLst>
          </p:cNvPr>
          <p:cNvSpPr/>
          <p:nvPr/>
        </p:nvSpPr>
        <p:spPr>
          <a:xfrm>
            <a:off x="4214813" y="5399541"/>
            <a:ext cx="2371726" cy="482172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E1EF7-389C-0B33-15DF-EBD44683BDEA}"/>
              </a:ext>
            </a:extLst>
          </p:cNvPr>
          <p:cNvSpPr txBox="1"/>
          <p:nvPr/>
        </p:nvSpPr>
        <p:spPr>
          <a:xfrm>
            <a:off x="0" y="5876818"/>
            <a:ext cx="9144000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Which protocol would you use to exchange these DHCP protocol messages?</a:t>
            </a:r>
          </a:p>
        </p:txBody>
      </p:sp>
    </p:spTree>
    <p:extLst>
      <p:ext uri="{BB962C8B-B14F-4D97-AF65-F5344CB8AC3E}">
        <p14:creationId xmlns:p14="http://schemas.microsoft.com/office/powerpoint/2010/main" val="309968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</p:spTree>
    <p:extLst>
      <p:ext uri="{BB962C8B-B14F-4D97-AF65-F5344CB8AC3E}">
        <p14:creationId xmlns:p14="http://schemas.microsoft.com/office/powerpoint/2010/main" val="2219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411100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101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582554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61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72543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83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18968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20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2888514" y="205405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0884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24854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51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1291" y="241111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450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675529" y="273029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855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46967" y="2887456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0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41348798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976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235435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116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798" y="3073388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3308C-7AE1-D143-8D42-077EE7C67F3B}"/>
              </a:ext>
            </a:extLst>
          </p:cNvPr>
          <p:cNvSpPr/>
          <p:nvPr/>
        </p:nvSpPr>
        <p:spPr>
          <a:xfrm>
            <a:off x="2946392" y="4213077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774075" y="4749661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488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358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53C12F-4FDD-5147-A351-999F57CB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CB3B6-B402-5D4F-AE45-B8AD6E9A6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83" y="0"/>
            <a:ext cx="5264834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8ABF549-DB37-7040-8200-BFB74484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940" y="693843"/>
            <a:ext cx="2528167" cy="5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is there a DHCP server out there?</a:t>
            </a:r>
          </a:p>
        </p:txBody>
      </p:sp>
      <p:sp>
        <p:nvSpPr>
          <p:cNvPr id="5" name="TextBox 88">
            <a:extLst>
              <a:ext uri="{FF2B5EF4-FFF2-40B4-BE49-F238E27FC236}">
                <a16:creationId xmlns:a16="http://schemas.microsoft.com/office/drawing/2014/main" id="{1CE013A0-B6DC-9143-A803-371B57DF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41" y="1971581"/>
            <a:ext cx="2528888" cy="8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I’m a DHCP server! Here’s an IP address you can use </a:t>
            </a:r>
          </a:p>
        </p:txBody>
      </p:sp>
      <p:sp>
        <p:nvSpPr>
          <p:cNvPr id="6" name="TextBox 90">
            <a:extLst>
              <a:ext uri="{FF2B5EF4-FFF2-40B4-BE49-F238E27FC236}">
                <a16:creationId xmlns:a16="http://schemas.microsoft.com/office/drawing/2014/main" id="{9651D338-7BD4-8F48-800A-31101A24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74" y="3628894"/>
            <a:ext cx="2527300" cy="58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I’ll take that IP address!</a:t>
            </a:r>
          </a:p>
        </p:txBody>
      </p:sp>
      <p:sp>
        <p:nvSpPr>
          <p:cNvPr id="7" name="TextBox 92">
            <a:extLst>
              <a:ext uri="{FF2B5EF4-FFF2-40B4-BE49-F238E27FC236}">
                <a16:creationId xmlns:a16="http://schemas.microsoft.com/office/drawing/2014/main" id="{B75CF741-44A0-B649-84DA-EC477126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193" y="5036224"/>
            <a:ext cx="2528887" cy="5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ＭＳ Ｐゴシック" charset="-128"/>
                <a:cs typeface="+mn-cs"/>
              </a:rPr>
              <a:t>Broadcast: OK.  You’ve got that IP address!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B179A-C5FD-1444-96CD-102B34F48ACB}"/>
              </a:ext>
            </a:extLst>
          </p:cNvPr>
          <p:cNvSpPr/>
          <p:nvPr/>
        </p:nvSpPr>
        <p:spPr>
          <a:xfrm>
            <a:off x="4808800" y="4923283"/>
            <a:ext cx="1520491" cy="276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7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75C19-4018-9E4D-906B-614FABA85308}"/>
              </a:ext>
            </a:extLst>
          </p:cNvPr>
          <p:cNvSpPr txBox="1"/>
          <p:nvPr/>
        </p:nvSpPr>
        <p:spPr>
          <a:xfrm>
            <a:off x="0" y="2340197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subnetting</a:t>
            </a:r>
          </a:p>
        </p:txBody>
      </p:sp>
    </p:spTree>
    <p:extLst>
      <p:ext uri="{BB962C8B-B14F-4D97-AF65-F5344CB8AC3E}">
        <p14:creationId xmlns:p14="http://schemas.microsoft.com/office/powerpoint/2010/main" val="41010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504D6-2F67-074A-A0CF-D5A84CB601A3}"/>
              </a:ext>
            </a:extLst>
          </p:cNvPr>
          <p:cNvCxnSpPr>
            <a:cxnSpLocks/>
          </p:cNvCxnSpPr>
          <p:nvPr/>
        </p:nvCxnSpPr>
        <p:spPr>
          <a:xfrm>
            <a:off x="3426256" y="2024314"/>
            <a:ext cx="2522210" cy="1785686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9540C9-CEBD-E74E-AE2C-71FD909FCE58}"/>
              </a:ext>
            </a:extLst>
          </p:cNvPr>
          <p:cNvSpPr txBox="1"/>
          <p:nvPr/>
        </p:nvSpPr>
        <p:spPr>
          <a:xfrm>
            <a:off x="3653371" y="775370"/>
            <a:ext cx="5744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11011111.00000001.00000001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.XXXXXXX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7BC58-3A89-DF46-B99A-6E934A82BB04}"/>
              </a:ext>
            </a:extLst>
          </p:cNvPr>
          <p:cNvSpPr txBox="1"/>
          <p:nvPr/>
        </p:nvSpPr>
        <p:spPr>
          <a:xfrm>
            <a:off x="5545895" y="1975699"/>
            <a:ext cx="325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part of the host bits to identify separate subnets.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2DA3F2-FEB6-3D45-89DF-81A275D8DBDD}"/>
              </a:ext>
            </a:extLst>
          </p:cNvPr>
          <p:cNvCxnSpPr>
            <a:cxnSpLocks/>
          </p:cNvCxnSpPr>
          <p:nvPr/>
        </p:nvCxnSpPr>
        <p:spPr>
          <a:xfrm flipV="1">
            <a:off x="7197879" y="1430784"/>
            <a:ext cx="1068066" cy="637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8DF9A11C-216B-4C42-9727-9BD20E75377C}"/>
              </a:ext>
            </a:extLst>
          </p:cNvPr>
          <p:cNvSpPr/>
          <p:nvPr/>
        </p:nvSpPr>
        <p:spPr>
          <a:xfrm rot="16200000">
            <a:off x="8201208" y="636993"/>
            <a:ext cx="232199" cy="11707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5846</TotalTime>
  <Words>2125</Words>
  <Application>Microsoft Macintosh PowerPoint</Application>
  <PresentationFormat>On-screen Show (4:3)</PresentationFormat>
  <Paragraphs>572</Paragraphs>
  <Slides>75</Slides>
  <Notes>12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9" baseType="lpstr">
      <vt:lpstr>ＭＳ Ｐゴシック</vt:lpstr>
      <vt:lpstr>Arial</vt:lpstr>
      <vt:lpstr>Calibri</vt:lpstr>
      <vt:lpstr>Calibri Light</vt:lpstr>
      <vt:lpstr>Comic Sans MS</vt:lpstr>
      <vt:lpstr>Courier New</vt:lpstr>
      <vt:lpstr>Helvetica</vt:lpstr>
      <vt:lpstr>Lucida Bright</vt:lpstr>
      <vt:lpstr>Tahoma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Subnetting</vt:lpstr>
      <vt:lpstr>Subnetting</vt:lpstr>
      <vt:lpstr>Subnetting</vt:lpstr>
      <vt:lpstr>Subnetting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Class-less Interdomain Routing (CIDR)</vt:lpstr>
      <vt:lpstr>PowerPoint Presentation</vt:lpstr>
      <vt:lpstr>PowerPoint Presentation</vt:lpstr>
      <vt:lpstr>PowerPoint Presentation</vt:lpstr>
      <vt:lpstr>CIDR: Classless address</vt:lpstr>
      <vt:lpstr>PowerPoint Presentation</vt:lpstr>
      <vt:lpstr>PowerPoint Presentation</vt:lpstr>
      <vt:lpstr>CIDR: Super-netting/ Route aggregation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Classless Inter-Domain Routing (CIDR)</vt:lpstr>
      <vt:lpstr>Hierarchical Address Allocation</vt:lpstr>
      <vt:lpstr>Separate Forwarding Entry Per Prefix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CIDR Makes Packet Forwarding Harder</vt:lpstr>
      <vt:lpstr>Longest Prefix Match Forwarding</vt:lpstr>
      <vt:lpstr>Getting an IP address:  DHCP Protocol</vt:lpstr>
      <vt:lpstr>IP addresses: how to get one?</vt:lpstr>
      <vt:lpstr>DHCP: Dynamic Host Configuration Protocol</vt:lpstr>
      <vt:lpstr>DHCP: Dynamic Host Configuration Protocol</vt:lpstr>
      <vt:lpstr>DHCP client-server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182</cp:revision>
  <dcterms:created xsi:type="dcterms:W3CDTF">2020-02-13T13:47:54Z</dcterms:created>
  <dcterms:modified xsi:type="dcterms:W3CDTF">2025-03-05T13:38:37Z</dcterms:modified>
</cp:coreProperties>
</file>