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21"/>
  </p:notesMasterIdLst>
  <p:handoutMasterIdLst>
    <p:handoutMasterId r:id="rId22"/>
  </p:handoutMasterIdLst>
  <p:sldIdLst>
    <p:sldId id="297" r:id="rId3"/>
    <p:sldId id="321" r:id="rId4"/>
    <p:sldId id="322" r:id="rId5"/>
    <p:sldId id="315" r:id="rId6"/>
    <p:sldId id="306" r:id="rId7"/>
    <p:sldId id="303" r:id="rId8"/>
    <p:sldId id="309" r:id="rId9"/>
    <p:sldId id="320" r:id="rId10"/>
    <p:sldId id="311" r:id="rId11"/>
    <p:sldId id="316" r:id="rId12"/>
    <p:sldId id="314" r:id="rId13"/>
    <p:sldId id="299" r:id="rId14"/>
    <p:sldId id="323" r:id="rId15"/>
    <p:sldId id="324" r:id="rId16"/>
    <p:sldId id="313" r:id="rId17"/>
    <p:sldId id="308" r:id="rId18"/>
    <p:sldId id="310" r:id="rId19"/>
    <p:sldId id="312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6714" autoAdjust="0"/>
  </p:normalViewPr>
  <p:slideViewPr>
    <p:cSldViewPr snapToGrid="0">
      <p:cViewPr varScale="1">
        <p:scale>
          <a:sx n="80" d="100"/>
          <a:sy n="80" d="100"/>
        </p:scale>
        <p:origin x="1098" y="378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758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67586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6758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9" name="Slide Number Placeholder 6758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A855623-DCED-4E5D-9311-6CA263906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02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017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50178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5017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Notes Placeholder 5018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2" cy="41824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6" name="Rectangle 5018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183" name="Slide Number Placeholder 5018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fld id="{048DFA81-0638-4983-AB53-0B2C09D32E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6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246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1BF03-EC36-459C-8EE7-51AD3C840F3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18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27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96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73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80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3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80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7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4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9908B-12DE-1C22-5379-7C62803B5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BA54BA-9EAF-5D4D-ADBC-467FF1E1DF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9E0E21-60F0-73F0-38F0-EC0E67C49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4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F97BD-AF8A-CB85-701A-3EB3F1445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B80F8F-2D1C-4E78-0C73-0904367ECA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20BB9-8234-A8CB-FE9D-C60DF8613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37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80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710E9-B4B4-4020-A12C-ACB0FA9411B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B1FB-9AFD-432C-BEC6-8EDA6DE5F9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0D310-8C84-4698-A563-57BA4EFDE03E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904EF-2969-4BEA-A3EE-AEA62ECEE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FC2FA4-D79A-4FC4-A054-6238587B1973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80C9-BA94-4E56-90D3-2235F2002E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9699DB-0FBF-4B20-AEE3-57BE57530C2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81CA6-E1DB-4E0F-9C40-4DBB44312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3B11E-C3AA-4E0A-9335-073913C00ACF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38E3D-0A98-4A46-B200-62173E7D8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77C91-D686-4A16-9493-FF1AAECA6538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24B43-831F-4D0E-9257-5027E6CA4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25F63-C839-41CA-9D5F-E282574349B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88444-A49F-4ADA-93FF-16D614E15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E95B5E-D829-4D63-B64D-FF8B20E30573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F6560-9B72-4DC3-8E93-AC175E0D9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520BA-97B0-4DA2-9495-602963C0D4EF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638EF-AA70-4CF5-AC7F-FCC397C751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41BA89-0C13-4EB1-9D9D-A93D79F74783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4B18D-FF3B-4B89-9A53-6C3EF8BA1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32740-27F9-478D-8AE7-EF1FD8F0B3F1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8918-EA6F-4B96-8963-060063C8F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5ACC-4FA2-4095-B15A-35A4F16BF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88FF0-122E-4177-9B69-29D5C938A919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3DE52-DCC3-47CC-84AE-BE40C5325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41EA9-1198-4439-9E0D-8B53CBCC9DFA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BA1F8-8F73-4058-88F5-8FFEE48DD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2DC458-8384-4F60-8306-BC17F4E96C5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A9261-8521-4657-AE8F-C8AC4326E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AB4546-BB17-4592-9008-2D850404F06A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EE17D-35A6-499E-A736-A2A91F5B3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DD865-989A-4906-BB53-C6DB61A0E37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BDC4C-DEAB-4FD7-B417-542F84154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9381E-69A0-4DC4-8C37-A4CE070878AB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7FC89-7FE4-4017-BBEA-AA8695408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000884-1CAF-493D-AA63-3C65662567EA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A54BB-72C9-4979-B389-1171C23DF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E950A77-79E7-4505-AEBD-77A518DDC4C5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0788267-731E-450B-A5F8-764C82C24E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D874905-E5E4-451B-A0AD-2614D73C00F1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EBE8AA-8AF2-44A0-84FC-2CD806D8F9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4273"/>
          <p:cNvSpPr>
            <a:spLocks noGrp="1" noChangeArrowheads="1"/>
          </p:cNvSpPr>
          <p:nvPr>
            <p:ph type="title"/>
          </p:nvPr>
        </p:nvSpPr>
        <p:spPr>
          <a:xfrm>
            <a:off x="3091546" y="492352"/>
            <a:ext cx="2813065" cy="694466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wrap="none" lIns="63398" tIns="25359" rIns="63398" bIns="25359" anchor="t">
            <a:spAutoFit/>
          </a:bodyPr>
          <a:lstStyle/>
          <a:p>
            <a:pPr marL="0" indent="0" defTabSz="914400" eaLnBrk="1" hangingPunct="1">
              <a:lnSpc>
                <a:spcPct val="95000"/>
              </a:lnSpc>
            </a:pPr>
            <a:r>
              <a:rPr lang="en-US" dirty="0"/>
              <a:t>CSMC 818G</a:t>
            </a:r>
          </a:p>
        </p:txBody>
      </p:sp>
      <p:sp>
        <p:nvSpPr>
          <p:cNvPr id="54275" name="Text Placeholder 5427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952015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lIns="71324" tIns="28529" rIns="71324" bIns="28529">
            <a:spAutoFit/>
          </a:bodyPr>
          <a:lstStyle/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Information-Centric Design of 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Context-Aware Systems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/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© 2025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   Ashok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CC93-8E13-454D-8F3A-E06B24962A9C}" type="datetime3">
              <a:rPr lang="en-US" smtClean="0"/>
              <a:pPr/>
              <a:t>23 January 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CMSC818G Set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3277-E134-4C16-909C-D99F43DCD8A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97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38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this Course About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03536"/>
            <a:ext cx="8229600" cy="1405430"/>
          </a:xfrm>
          <a:noFill/>
          <a:ln/>
        </p:spPr>
        <p:txBody>
          <a:bodyPr lIns="63398" tIns="25359" rIns="63398" bIns="25359">
            <a:spAutoFit/>
          </a:bodyPr>
          <a:lstStyle/>
          <a:p>
            <a:pPr algn="ctr">
              <a:buNone/>
            </a:pPr>
            <a:r>
              <a:rPr lang="en-US" sz="4400" dirty="0"/>
              <a:t>Improving the quality of life using information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D36D-28AF-485D-A5B3-6096E237D2F4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7D5CA-28E0-3022-A957-A9AF10959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C3CD8DAD-7387-1C9F-DDEF-A0239E8B4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this Course About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095F640-2930-0D45-9F03-696C351C5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103536"/>
            <a:ext cx="8229600" cy="1405430"/>
          </a:xfrm>
          <a:noFill/>
          <a:ln/>
        </p:spPr>
        <p:txBody>
          <a:bodyPr lIns="63398" tIns="25359" rIns="63398" bIns="25359">
            <a:spAutoFit/>
          </a:bodyPr>
          <a:lstStyle/>
          <a:p>
            <a:pPr algn="ctr">
              <a:buNone/>
            </a:pPr>
            <a:r>
              <a:rPr lang="en-US" sz="4400" dirty="0"/>
              <a:t>Improving the </a:t>
            </a:r>
            <a:r>
              <a:rPr lang="en-US" sz="4400" dirty="0">
                <a:solidFill>
                  <a:srgbClr val="FF0000"/>
                </a:solidFill>
              </a:rPr>
              <a:t>quality of life </a:t>
            </a:r>
            <a:r>
              <a:rPr lang="en-US" sz="4400" dirty="0"/>
              <a:t>using information technology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59965-1023-CAC1-0EBB-91AC01F81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D36D-28AF-485D-A5B3-6096E237D2F4}" type="datetime3">
              <a:rPr lang="en-US" smtClean="0"/>
              <a:pPr/>
              <a:t>27 January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D2845-84A6-93AC-3BA4-74F3BD9E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2D064C-20D6-3925-0D97-DA239EC7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72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EFBD6-24C6-CAE4-F052-EF30D2F59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ABEF841-0DEE-2BC1-D8A8-6289EE3F4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this Course About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D487C06-92B9-AD19-4179-0064560E1F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103536"/>
            <a:ext cx="8229600" cy="1405430"/>
          </a:xfrm>
          <a:noFill/>
          <a:ln/>
        </p:spPr>
        <p:txBody>
          <a:bodyPr lIns="63398" tIns="25359" rIns="63398" bIns="25359">
            <a:spAutoFit/>
          </a:bodyPr>
          <a:lstStyle/>
          <a:p>
            <a:pPr algn="ctr">
              <a:buNone/>
            </a:pPr>
            <a:r>
              <a:rPr lang="en-US" sz="4400" dirty="0"/>
              <a:t>Improving the quality of life using </a:t>
            </a:r>
            <a:r>
              <a:rPr lang="en-US" sz="4400" dirty="0">
                <a:solidFill>
                  <a:srgbClr val="00B050"/>
                </a:solidFill>
              </a:rPr>
              <a:t>information technology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E6ADD-1D59-7F4E-5DDC-08D2E626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D36D-28AF-485D-A5B3-6096E237D2F4}" type="datetime3">
              <a:rPr lang="en-US" smtClean="0"/>
              <a:pPr/>
              <a:t>27 January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319A5-5C1E-B04C-1AB5-C3B138B6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03115-B0F4-1969-E8A0-F422054F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3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it mean to you?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B9-F2AA-4CCA-B8E3-BD5FF2ECD4D9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Individual</a:t>
            </a:r>
          </a:p>
          <a:p>
            <a:pPr lvl="1"/>
            <a:r>
              <a:rPr lang="en-US" dirty="0"/>
              <a:t>Family</a:t>
            </a:r>
          </a:p>
          <a:p>
            <a:pPr lvl="1"/>
            <a:r>
              <a:rPr lang="en-US" dirty="0"/>
              <a:t>Social Groups</a:t>
            </a:r>
          </a:p>
          <a:p>
            <a:pPr lvl="1"/>
            <a:r>
              <a:rPr lang="en-US" dirty="0"/>
              <a:t>Friends Circle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Organization</a:t>
            </a:r>
          </a:p>
          <a:p>
            <a:pPr lvl="1"/>
            <a:r>
              <a:rPr lang="en-US" dirty="0"/>
              <a:t>International - UN</a:t>
            </a:r>
          </a:p>
          <a:p>
            <a:pPr lvl="1"/>
            <a:r>
              <a:rPr lang="en-US" dirty="0"/>
              <a:t>Corporation</a:t>
            </a:r>
          </a:p>
          <a:p>
            <a:pPr lvl="1"/>
            <a:r>
              <a:rPr lang="en-US" dirty="0"/>
              <a:t>Government</a:t>
            </a:r>
          </a:p>
          <a:p>
            <a:pPr lvl="1"/>
            <a:r>
              <a:rPr lang="en-US" dirty="0"/>
              <a:t>Non-profit</a:t>
            </a:r>
          </a:p>
          <a:p>
            <a:pPr lvl="1"/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D41E-F5D5-4431-9B47-FF7E240419AB}" type="datetime3">
              <a:rPr lang="en-US" smtClean="0"/>
              <a:pPr/>
              <a:t>23 January 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Notions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</a:t>
            </a:r>
          </a:p>
          <a:p>
            <a:pPr lvl="1"/>
            <a:r>
              <a:rPr lang="en-US" dirty="0"/>
              <a:t>Fundamental Nature</a:t>
            </a:r>
          </a:p>
          <a:p>
            <a:pPr lvl="1"/>
            <a:r>
              <a:rPr lang="en-US" dirty="0"/>
              <a:t>Implications</a:t>
            </a:r>
          </a:p>
          <a:p>
            <a:r>
              <a:rPr lang="en-US" dirty="0"/>
              <a:t>Interrelationships</a:t>
            </a:r>
          </a:p>
          <a:p>
            <a:r>
              <a:rPr lang="en-US" dirty="0"/>
              <a:t>Context</a:t>
            </a:r>
          </a:p>
          <a:p>
            <a:r>
              <a:rPr lang="en-US" dirty="0"/>
              <a:t>Models</a:t>
            </a:r>
          </a:p>
          <a:p>
            <a:r>
              <a:rPr lang="en-US" dirty="0"/>
              <a:t>Limitations of Physical representations of information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AA6D-EE2E-4D7C-A51C-C004E81D4313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Technological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Processing</a:t>
            </a:r>
          </a:p>
          <a:p>
            <a:r>
              <a:rPr lang="en-US" dirty="0"/>
              <a:t>Storage</a:t>
            </a:r>
          </a:p>
          <a:p>
            <a:r>
              <a:rPr lang="en-US" dirty="0"/>
              <a:t>Human Interaction</a:t>
            </a:r>
          </a:p>
          <a:p>
            <a:r>
              <a:rPr lang="en-US" dirty="0"/>
              <a:t>Communications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 Inputs</a:t>
            </a:r>
          </a:p>
          <a:p>
            <a:pPr lvl="1"/>
            <a:r>
              <a:rPr lang="en-US" dirty="0"/>
              <a:t>Sensors</a:t>
            </a:r>
          </a:p>
          <a:p>
            <a:r>
              <a:rPr lang="en-US" dirty="0"/>
              <a:t>Outputs</a:t>
            </a:r>
          </a:p>
          <a:p>
            <a:pPr lvl="1"/>
            <a:r>
              <a:rPr lang="en-US" dirty="0"/>
              <a:t>Actuations</a:t>
            </a:r>
          </a:p>
          <a:p>
            <a:pPr lvl="1"/>
            <a:r>
              <a:rPr lang="en-US" dirty="0"/>
              <a:t>Commands</a:t>
            </a:r>
          </a:p>
          <a:p>
            <a:pPr lvl="1"/>
            <a:r>
              <a:rPr lang="en-US" dirty="0"/>
              <a:t>Messages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75BA-C201-41AD-A70E-2DD56523070D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4191B-ECB1-48DF-B82D-86F5B655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34890-8C63-45F5-97FA-DFC8A0C1C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Tuesdays and Thursdays </a:t>
            </a:r>
          </a:p>
          <a:p>
            <a:pPr lvl="1"/>
            <a:r>
              <a:rPr lang="en-US" dirty="0"/>
              <a:t>2:00 to 3:15</a:t>
            </a:r>
          </a:p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CSIC 2118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University Requirements</a:t>
            </a:r>
          </a:p>
          <a:p>
            <a:pPr lvl="1"/>
            <a:r>
              <a:rPr lang="en-US" dirty="0"/>
              <a:t>Participate in person unless there are medical reasons</a:t>
            </a:r>
          </a:p>
          <a:p>
            <a:r>
              <a:rPr lang="en-US" dirty="0"/>
              <a:t>Exams-  Midterm and Final – required for it to be a part of PhD course requirements.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CD940-854B-4EF7-A312-8714A912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8B425-94E3-4B8D-94F7-159C68B4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1040B-544D-444E-AEC6-A6521654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9B696-FEE7-904D-A4C8-7B5297A1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F1F45-DE0D-B3D8-2FA0-30E02051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05939-5A33-DAD3-4550-22D6F8CD3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CDB5-9395-D9DD-7DB7-6685F1E0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396CA1B-C950-F93E-0584-853476FCA1CA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52625"/>
          <a:ext cx="8229601" cy="2953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281">
                  <a:extLst>
                    <a:ext uri="{9D8B030D-6E8A-4147-A177-3AD203B41FA5}">
                      <a16:colId xmlns:a16="http://schemas.microsoft.com/office/drawing/2014/main" val="3182697554"/>
                    </a:ext>
                  </a:extLst>
                </a:gridCol>
                <a:gridCol w="1049242">
                  <a:extLst>
                    <a:ext uri="{9D8B030D-6E8A-4147-A177-3AD203B41FA5}">
                      <a16:colId xmlns:a16="http://schemas.microsoft.com/office/drawing/2014/main" val="1047233819"/>
                    </a:ext>
                  </a:extLst>
                </a:gridCol>
                <a:gridCol w="1302072">
                  <a:extLst>
                    <a:ext uri="{9D8B030D-6E8A-4147-A177-3AD203B41FA5}">
                      <a16:colId xmlns:a16="http://schemas.microsoft.com/office/drawing/2014/main" val="3230232518"/>
                    </a:ext>
                  </a:extLst>
                </a:gridCol>
                <a:gridCol w="606791">
                  <a:extLst>
                    <a:ext uri="{9D8B030D-6E8A-4147-A177-3AD203B41FA5}">
                      <a16:colId xmlns:a16="http://schemas.microsoft.com/office/drawing/2014/main" val="28379543"/>
                    </a:ext>
                  </a:extLst>
                </a:gridCol>
                <a:gridCol w="391886">
                  <a:extLst>
                    <a:ext uri="{9D8B030D-6E8A-4147-A177-3AD203B41FA5}">
                      <a16:colId xmlns:a16="http://schemas.microsoft.com/office/drawing/2014/main" val="1638931926"/>
                    </a:ext>
                  </a:extLst>
                </a:gridCol>
                <a:gridCol w="922828">
                  <a:extLst>
                    <a:ext uri="{9D8B030D-6E8A-4147-A177-3AD203B41FA5}">
                      <a16:colId xmlns:a16="http://schemas.microsoft.com/office/drawing/2014/main" val="535529963"/>
                    </a:ext>
                  </a:extLst>
                </a:gridCol>
                <a:gridCol w="278112">
                  <a:extLst>
                    <a:ext uri="{9D8B030D-6E8A-4147-A177-3AD203B41FA5}">
                      <a16:colId xmlns:a16="http://schemas.microsoft.com/office/drawing/2014/main" val="1931741258"/>
                    </a:ext>
                  </a:extLst>
                </a:gridCol>
                <a:gridCol w="126415">
                  <a:extLst>
                    <a:ext uri="{9D8B030D-6E8A-4147-A177-3AD203B41FA5}">
                      <a16:colId xmlns:a16="http://schemas.microsoft.com/office/drawing/2014/main" val="1978897717"/>
                    </a:ext>
                  </a:extLst>
                </a:gridCol>
                <a:gridCol w="897545">
                  <a:extLst>
                    <a:ext uri="{9D8B030D-6E8A-4147-A177-3AD203B41FA5}">
                      <a16:colId xmlns:a16="http://schemas.microsoft.com/office/drawing/2014/main" val="2076597871"/>
                    </a:ext>
                  </a:extLst>
                </a:gridCol>
                <a:gridCol w="1959429">
                  <a:extLst>
                    <a:ext uri="{9D8B030D-6E8A-4147-A177-3AD203B41FA5}">
                      <a16:colId xmlns:a16="http://schemas.microsoft.com/office/drawing/2014/main" val="3721988875"/>
                    </a:ext>
                  </a:extLst>
                </a:gridCol>
              </a:tblGrid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119150771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Bakhtiar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Ubaid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ubaidb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ENGR-ELEC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(301)768-5256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ubaidb@umd.edu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1102397475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118835891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Chandrasekar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, Nikhil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nchandra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CMNS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CMNS Machine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(609)619-1682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nchandra@terpmail.umd.edu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228173807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121092519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Ledford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Michael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mledfor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PHD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mledfor@umd.edu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738657034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118896038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Krish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kripatel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CMNS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PHD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(908)635-4182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kripatel@terpmail.umd.edu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62126844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121385024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Rajendhran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Rishanth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rishanth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PHD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rishanth@umd.edu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600282840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117677928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Sandoval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Sandra Camille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sandracs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PHD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sandracs@umd.edu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370059066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588468727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121102584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Anand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Nishit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nishit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nishit@umd.edu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1965263583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119169032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Bharti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Siddhant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sbharti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(202)787-9443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sbharti@umd.edu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1988770223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120198366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Chiniya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Purva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pchiniya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pchiniya@umd.edu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531721334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117717013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Keshav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Dheeraj Unnikrishna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dkeshav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(301)806-2619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dkeshav@terpmail.umd.edu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589554430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117728934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Grace Xiao-Ying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gko1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(240)302-4589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gko1@umd.edu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3032489186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117726176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Angelyn Thy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angpham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(240)705-2033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angpham@terpmail.umd.edu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444137986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118021614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Pyda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Srivishnu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spyda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(669)204-2332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spyda@umd.edu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3838358521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119066058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Ramsamy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Adrien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aramsamy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(305)504-3280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aramsamy@umd.edu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2671487223"/>
                  </a:ext>
                </a:extLst>
              </a:tr>
              <a:tr h="1845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121104373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Lio     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iwu8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COMPSCI MS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iwu8@umd.edu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418" marR="5418" marT="5418" marB="0" anchor="b"/>
                </a:tc>
                <a:extLst>
                  <a:ext uri="{0D108BD9-81ED-4DB2-BD59-A6C34878D82A}">
                    <a16:rowId xmlns:a16="http://schemas.microsoft.com/office/drawing/2014/main" val="65926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56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 Presentation and Write-up</a:t>
            </a:r>
          </a:p>
          <a:p>
            <a:r>
              <a:rPr lang="en-US" dirty="0"/>
              <a:t>Class participation and discussions</a:t>
            </a:r>
          </a:p>
          <a:p>
            <a:r>
              <a:rPr lang="en-US" dirty="0"/>
              <a:t>Project</a:t>
            </a:r>
          </a:p>
          <a:p>
            <a:r>
              <a:rPr lang="en-US" dirty="0"/>
              <a:t>Midterm</a:t>
            </a:r>
          </a:p>
          <a:p>
            <a:r>
              <a:rPr lang="en-US" dirty="0"/>
              <a:t>Final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0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9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Focused presentation on a topic</a:t>
            </a:r>
          </a:p>
          <a:p>
            <a:pPr lvl="1"/>
            <a:r>
              <a:rPr lang="en-US" dirty="0"/>
              <a:t>Slides posted on the web</a:t>
            </a:r>
          </a:p>
          <a:p>
            <a:pPr lvl="1"/>
            <a:r>
              <a:rPr lang="en-US" dirty="0"/>
              <a:t>Write up to be distributed before presentation.</a:t>
            </a:r>
          </a:p>
          <a:p>
            <a:pPr lvl="2"/>
            <a:r>
              <a:rPr lang="en-US" dirty="0"/>
              <a:t>Annotate by adding your notes to catch the major points that may come up in discussions after the presentation.</a:t>
            </a:r>
          </a:p>
          <a:p>
            <a:r>
              <a:rPr lang="en-US" dirty="0"/>
              <a:t>Discussion</a:t>
            </a:r>
          </a:p>
          <a:p>
            <a:r>
              <a:rPr lang="en-US" dirty="0"/>
              <a:t>Project</a:t>
            </a:r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177-DEBD-41B1-8527-1E67D76B665A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221" y="484736"/>
            <a:ext cx="2305235" cy="537806"/>
          </a:xfrm>
        </p:spPr>
        <p:txBody>
          <a:bodyPr>
            <a:normAutofit fontScale="90000"/>
          </a:bodyPr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</a:t>
            </a:r>
          </a:p>
          <a:p>
            <a:pPr lvl="1"/>
            <a:r>
              <a:rPr lang="en-US" dirty="0"/>
              <a:t>Class participation</a:t>
            </a:r>
          </a:p>
          <a:p>
            <a:pPr lvl="1"/>
            <a:r>
              <a:rPr lang="en-US" dirty="0"/>
              <a:t>Weekly activities</a:t>
            </a:r>
          </a:p>
          <a:p>
            <a:pPr lvl="1"/>
            <a:r>
              <a:rPr lang="en-US" dirty="0"/>
              <a:t>Papers/Presentations/ Projects</a:t>
            </a:r>
          </a:p>
          <a:p>
            <a:pPr lvl="1"/>
            <a:r>
              <a:rPr lang="en-US" dirty="0"/>
              <a:t>Exams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2CBD-E66F-4A7F-BB0B-E4479B807C48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Class</a:t>
            </a:r>
          </a:p>
          <a:p>
            <a:r>
              <a:rPr lang="en-US" dirty="0"/>
              <a:t>Papers</a:t>
            </a:r>
          </a:p>
          <a:p>
            <a:r>
              <a:rPr lang="en-US" dirty="0"/>
              <a:t>Web postings</a:t>
            </a:r>
          </a:p>
          <a:p>
            <a:r>
              <a:rPr lang="en-US" dirty="0"/>
              <a:t>Individualized</a:t>
            </a:r>
          </a:p>
          <a:p>
            <a:r>
              <a:rPr lang="en-US" dirty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FF5-60AC-432C-A954-134F1F71B9C4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70742" cy="4525963"/>
          </a:xfrm>
        </p:spPr>
        <p:txBody>
          <a:bodyPr>
            <a:normAutofit/>
          </a:bodyPr>
          <a:lstStyle/>
          <a:p>
            <a:r>
              <a:rPr lang="en-US" sz="2400" dirty="0"/>
              <a:t>Signup </a:t>
            </a:r>
          </a:p>
          <a:p>
            <a:r>
              <a:rPr lang="en-US" sz="2400" dirty="0"/>
              <a:t>Augment the reading list by adding 2-5 recent papers</a:t>
            </a:r>
          </a:p>
          <a:p>
            <a:r>
              <a:rPr lang="en-US" sz="2400" dirty="0"/>
              <a:t>Make slides available for posting on the web</a:t>
            </a:r>
          </a:p>
          <a:p>
            <a:r>
              <a:rPr lang="en-US" sz="2400" dirty="0"/>
              <a:t>A write up on the topic </a:t>
            </a:r>
          </a:p>
          <a:p>
            <a:pPr lvl="1"/>
            <a:r>
              <a:rPr lang="en-US" sz="2000" dirty="0"/>
              <a:t>Presenter</a:t>
            </a:r>
          </a:p>
          <a:p>
            <a:pPr lvl="1"/>
            <a:r>
              <a:rPr lang="en-US" sz="2000" dirty="0"/>
              <a:t>Others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EA9-1198-4439-9E0D-8B53CBCC9DFA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8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reading a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/>
              <a:t>Standard paper questions:</a:t>
            </a:r>
          </a:p>
          <a:p>
            <a:pPr lvl="2"/>
            <a:r>
              <a:rPr lang="en-US" dirty="0"/>
              <a:t>What is the claim of the paper?</a:t>
            </a:r>
          </a:p>
          <a:p>
            <a:pPr lvl="2"/>
            <a:r>
              <a:rPr lang="en-US" dirty="0"/>
              <a:t>What is the key idea of the paper?</a:t>
            </a:r>
          </a:p>
          <a:p>
            <a:pPr lvl="2"/>
            <a:r>
              <a:rPr lang="en-US" dirty="0"/>
              <a:t>What are the strengths and weaknesses of the paper?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/>
              <a:t>Information-Centric  questions:</a:t>
            </a:r>
          </a:p>
          <a:p>
            <a:pPr lvl="2"/>
            <a:r>
              <a:rPr lang="en-US" dirty="0"/>
              <a:t>What is the purpose of the ‘information’ they are capturing?</a:t>
            </a:r>
          </a:p>
          <a:p>
            <a:pPr lvl="2"/>
            <a:r>
              <a:rPr lang="en-US" dirty="0"/>
              <a:t>What ‘information’ are they capturing?</a:t>
            </a:r>
          </a:p>
          <a:p>
            <a:pPr lvl="2"/>
            <a:r>
              <a:rPr lang="en-US" dirty="0"/>
              <a:t>How are they capturing the ‘information’?</a:t>
            </a:r>
          </a:p>
          <a:p>
            <a:pPr lvl="2"/>
            <a:r>
              <a:rPr lang="en-US" dirty="0"/>
              <a:t>How are they storing the ‘information’?</a:t>
            </a:r>
          </a:p>
          <a:p>
            <a:pPr lvl="2"/>
            <a:r>
              <a:rPr lang="en-US" dirty="0"/>
              <a:t>What ‘contextual information’ are they capturing?</a:t>
            </a:r>
          </a:p>
          <a:p>
            <a:pPr lvl="2"/>
            <a:r>
              <a:rPr lang="en-US" dirty="0"/>
              <a:t>Is the ‘information’ being captured sufficient or useful for the purpose?</a:t>
            </a:r>
          </a:p>
          <a:p>
            <a:pPr lvl="2"/>
            <a:r>
              <a:rPr lang="en-US" dirty="0"/>
              <a:t>What additional ‘information’ could or should be captured?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D9FC-CBE2-4176-AE16-C72450DD45BC}" type="datetime3">
              <a:rPr lang="en-US" smtClean="0"/>
              <a:pPr/>
              <a:t>23 January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13981</TotalTime>
  <Words>734</Words>
  <Application>Microsoft Office PowerPoint</Application>
  <PresentationFormat>On-screen Show (4:3)</PresentationFormat>
  <Paragraphs>327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 Narrow</vt:lpstr>
      <vt:lpstr>Arial</vt:lpstr>
      <vt:lpstr>Calibri</vt:lpstr>
      <vt:lpstr>Helvetica</vt:lpstr>
      <vt:lpstr>Times New Roman</vt:lpstr>
      <vt:lpstr>Office Theme</vt:lpstr>
      <vt:lpstr>Custom Design</vt:lpstr>
      <vt:lpstr>CSMC 818G</vt:lpstr>
      <vt:lpstr>Class </vt:lpstr>
      <vt:lpstr>Participants</vt:lpstr>
      <vt:lpstr>Workload</vt:lpstr>
      <vt:lpstr>Approach</vt:lpstr>
      <vt:lpstr>Grading</vt:lpstr>
      <vt:lpstr>Interactions</vt:lpstr>
      <vt:lpstr>Class Presentations</vt:lpstr>
      <vt:lpstr>When reading a paper</vt:lpstr>
      <vt:lpstr>Project</vt:lpstr>
      <vt:lpstr>Topics to be Covered</vt:lpstr>
      <vt:lpstr>What is this Course About</vt:lpstr>
      <vt:lpstr>What is this Course About</vt:lpstr>
      <vt:lpstr>What is this Course About</vt:lpstr>
      <vt:lpstr>Quality of Life</vt:lpstr>
      <vt:lpstr>Perspective</vt:lpstr>
      <vt:lpstr>Some Basic Notions</vt:lpstr>
      <vt:lpstr>Technological aspects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Ashok K. Agrawala</dc:creator>
  <cp:lastModifiedBy>Ashok Agrawala</cp:lastModifiedBy>
  <cp:revision>308</cp:revision>
  <cp:lastPrinted>2017-01-26T18:49:32Z</cp:lastPrinted>
  <dcterms:created xsi:type="dcterms:W3CDTF">2004-10-07T18:29:30Z</dcterms:created>
  <dcterms:modified xsi:type="dcterms:W3CDTF">2025-01-27T19:08:44Z</dcterms:modified>
</cp:coreProperties>
</file>