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64" r:id="rId5"/>
    <p:sldId id="268" r:id="rId6"/>
    <p:sldId id="269" r:id="rId7"/>
    <p:sldId id="306" r:id="rId8"/>
    <p:sldId id="277" r:id="rId9"/>
    <p:sldId id="290" r:id="rId10"/>
    <p:sldId id="284" r:id="rId11"/>
    <p:sldId id="299" r:id="rId12"/>
    <p:sldId id="301" r:id="rId13"/>
    <p:sldId id="302" r:id="rId14"/>
    <p:sldId id="303" r:id="rId15"/>
    <p:sldId id="265" r:id="rId16"/>
    <p:sldId id="266" r:id="rId17"/>
    <p:sldId id="261" r:id="rId18"/>
    <p:sldId id="259" r:id="rId19"/>
    <p:sldId id="312" r:id="rId20"/>
    <p:sldId id="313" r:id="rId21"/>
    <p:sldId id="275" r:id="rId22"/>
    <p:sldId id="289" r:id="rId23"/>
    <p:sldId id="314" r:id="rId24"/>
    <p:sldId id="276" r:id="rId25"/>
    <p:sldId id="278" r:id="rId26"/>
    <p:sldId id="279" r:id="rId27"/>
    <p:sldId id="283" r:id="rId28"/>
    <p:sldId id="295" r:id="rId29"/>
    <p:sldId id="296" r:id="rId30"/>
    <p:sldId id="297" r:id="rId31"/>
    <p:sldId id="315" r:id="rId32"/>
    <p:sldId id="291" r:id="rId33"/>
    <p:sldId id="294" r:id="rId34"/>
    <p:sldId id="327" r:id="rId35"/>
    <p:sldId id="316" r:id="rId36"/>
    <p:sldId id="260" r:id="rId37"/>
    <p:sldId id="325" r:id="rId38"/>
    <p:sldId id="324" r:id="rId39"/>
    <p:sldId id="326" r:id="rId40"/>
    <p:sldId id="263" r:id="rId41"/>
    <p:sldId id="317" r:id="rId42"/>
    <p:sldId id="319" r:id="rId43"/>
    <p:sldId id="320" r:id="rId44"/>
    <p:sldId id="321" r:id="rId45"/>
    <p:sldId id="322" r:id="rId46"/>
    <p:sldId id="323" r:id="rId47"/>
    <p:sldId id="31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4660"/>
  </p:normalViewPr>
  <p:slideViewPr>
    <p:cSldViewPr snapToGrid="0">
      <p:cViewPr varScale="1">
        <p:scale>
          <a:sx n="87" d="100"/>
          <a:sy n="87" d="100"/>
        </p:scale>
        <p:origin x="58" y="7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3A0E2-694F-4F3F-B31E-40F4F75129F7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53A4675-E532-45DE-B780-CEAC49EE103F}">
      <dgm:prSet/>
      <dgm:spPr/>
      <dgm:t>
        <a:bodyPr/>
        <a:lstStyle/>
        <a:p>
          <a:r>
            <a:rPr lang="en-US"/>
            <a:t>Building plans</a:t>
          </a:r>
        </a:p>
      </dgm:t>
    </dgm:pt>
    <dgm:pt modelId="{E272EB14-D568-46CB-8006-49F49C07EE58}" type="parTrans" cxnId="{6D32B522-FF80-418B-B6AB-8CBEAF0A5B4C}">
      <dgm:prSet/>
      <dgm:spPr/>
      <dgm:t>
        <a:bodyPr/>
        <a:lstStyle/>
        <a:p>
          <a:endParaRPr lang="en-US"/>
        </a:p>
      </dgm:t>
    </dgm:pt>
    <dgm:pt modelId="{64E2F24E-D000-4AEF-98AE-CCA1CD99FE16}" type="sibTrans" cxnId="{6D32B522-FF80-418B-B6AB-8CBEAF0A5B4C}">
      <dgm:prSet/>
      <dgm:spPr/>
      <dgm:t>
        <a:bodyPr/>
        <a:lstStyle/>
        <a:p>
          <a:endParaRPr lang="en-US"/>
        </a:p>
      </dgm:t>
    </dgm:pt>
    <dgm:pt modelId="{2AF2EF72-5CC8-4802-BC41-E8095C2ED1DD}">
      <dgm:prSet/>
      <dgm:spPr/>
      <dgm:t>
        <a:bodyPr/>
        <a:lstStyle/>
        <a:p>
          <a:r>
            <a:rPr lang="en-US"/>
            <a:t>Air distribution and control layout</a:t>
          </a:r>
        </a:p>
      </dgm:t>
    </dgm:pt>
    <dgm:pt modelId="{EA4ED11D-83F0-4491-A68D-11206A52F047}" type="parTrans" cxnId="{703653F5-5A3B-46E8-AA24-2C58FDF3C803}">
      <dgm:prSet/>
      <dgm:spPr/>
      <dgm:t>
        <a:bodyPr/>
        <a:lstStyle/>
        <a:p>
          <a:endParaRPr lang="en-US"/>
        </a:p>
      </dgm:t>
    </dgm:pt>
    <dgm:pt modelId="{0A1E1BAA-CB38-4916-BD38-1432D0A163BC}" type="sibTrans" cxnId="{703653F5-5A3B-46E8-AA24-2C58FDF3C803}">
      <dgm:prSet/>
      <dgm:spPr/>
      <dgm:t>
        <a:bodyPr/>
        <a:lstStyle/>
        <a:p>
          <a:endParaRPr lang="en-US"/>
        </a:p>
      </dgm:t>
    </dgm:pt>
    <dgm:pt modelId="{5EF5A7AE-011B-4535-9C59-1B9F1E27FD00}">
      <dgm:prSet/>
      <dgm:spPr/>
      <dgm:t>
        <a:bodyPr/>
        <a:lstStyle/>
        <a:p>
          <a:r>
            <a:rPr lang="en-US"/>
            <a:t>Information about</a:t>
          </a:r>
        </a:p>
      </dgm:t>
    </dgm:pt>
    <dgm:pt modelId="{A6D21EDF-1508-41CA-9DD9-446FD07ED147}" type="parTrans" cxnId="{F1B1F6C6-26DC-4DF0-BBA3-58CE878AEFCA}">
      <dgm:prSet/>
      <dgm:spPr/>
      <dgm:t>
        <a:bodyPr/>
        <a:lstStyle/>
        <a:p>
          <a:endParaRPr lang="en-US"/>
        </a:p>
      </dgm:t>
    </dgm:pt>
    <dgm:pt modelId="{128586AB-B6EC-46E1-B699-E0D446735040}" type="sibTrans" cxnId="{F1B1F6C6-26DC-4DF0-BBA3-58CE878AEFCA}">
      <dgm:prSet/>
      <dgm:spPr/>
      <dgm:t>
        <a:bodyPr/>
        <a:lstStyle/>
        <a:p>
          <a:endParaRPr lang="en-US"/>
        </a:p>
      </dgm:t>
    </dgm:pt>
    <dgm:pt modelId="{6C19E656-9023-4501-8E09-9872D440774C}">
      <dgm:prSet/>
      <dgm:spPr/>
      <dgm:t>
        <a:bodyPr/>
        <a:lstStyle/>
        <a:p>
          <a:r>
            <a:rPr lang="en-US"/>
            <a:t>Generators</a:t>
          </a:r>
        </a:p>
      </dgm:t>
    </dgm:pt>
    <dgm:pt modelId="{09BC4F0F-C62C-47B3-8177-F243CFFCA0DC}" type="parTrans" cxnId="{0345A241-E5AB-4EFC-B1BB-F0BEC724F25F}">
      <dgm:prSet/>
      <dgm:spPr/>
      <dgm:t>
        <a:bodyPr/>
        <a:lstStyle/>
        <a:p>
          <a:endParaRPr lang="en-US"/>
        </a:p>
      </dgm:t>
    </dgm:pt>
    <dgm:pt modelId="{D5519A58-3D4C-42F5-B107-26ABBD961485}" type="sibTrans" cxnId="{0345A241-E5AB-4EFC-B1BB-F0BEC724F25F}">
      <dgm:prSet/>
      <dgm:spPr/>
      <dgm:t>
        <a:bodyPr/>
        <a:lstStyle/>
        <a:p>
          <a:endParaRPr lang="en-US"/>
        </a:p>
      </dgm:t>
    </dgm:pt>
    <dgm:pt modelId="{E64FEAC7-B57A-4E88-85E8-2DBBDA8383A3}">
      <dgm:prSet/>
      <dgm:spPr/>
      <dgm:t>
        <a:bodyPr/>
        <a:lstStyle/>
        <a:p>
          <a:r>
            <a:rPr lang="en-US"/>
            <a:t>Chillers</a:t>
          </a:r>
        </a:p>
      </dgm:t>
    </dgm:pt>
    <dgm:pt modelId="{BEFB5489-EDCA-433A-B33B-D381143D8F4C}" type="parTrans" cxnId="{08A8D444-4FF3-43A2-ACE3-4009CC687F67}">
      <dgm:prSet/>
      <dgm:spPr/>
      <dgm:t>
        <a:bodyPr/>
        <a:lstStyle/>
        <a:p>
          <a:endParaRPr lang="en-US"/>
        </a:p>
      </dgm:t>
    </dgm:pt>
    <dgm:pt modelId="{9AA82143-E8A9-445D-8CAB-712F1B29BE55}" type="sibTrans" cxnId="{08A8D444-4FF3-43A2-ACE3-4009CC687F67}">
      <dgm:prSet/>
      <dgm:spPr/>
      <dgm:t>
        <a:bodyPr/>
        <a:lstStyle/>
        <a:p>
          <a:endParaRPr lang="en-US"/>
        </a:p>
      </dgm:t>
    </dgm:pt>
    <dgm:pt modelId="{46E5F64F-DF4A-4971-A569-7B543BC6281D}">
      <dgm:prSet/>
      <dgm:spPr/>
      <dgm:t>
        <a:bodyPr/>
        <a:lstStyle/>
        <a:p>
          <a:r>
            <a:rPr lang="en-US"/>
            <a:t>Heaters</a:t>
          </a:r>
        </a:p>
      </dgm:t>
    </dgm:pt>
    <dgm:pt modelId="{D18C8F82-DDF6-42CF-8449-59802129DD72}" type="parTrans" cxnId="{D3E0A187-6A26-4D9D-B9A0-A823E2647629}">
      <dgm:prSet/>
      <dgm:spPr/>
      <dgm:t>
        <a:bodyPr/>
        <a:lstStyle/>
        <a:p>
          <a:endParaRPr lang="en-US"/>
        </a:p>
      </dgm:t>
    </dgm:pt>
    <dgm:pt modelId="{5A0DCF62-4602-4E0C-8273-DF7D1059A451}" type="sibTrans" cxnId="{D3E0A187-6A26-4D9D-B9A0-A823E2647629}">
      <dgm:prSet/>
      <dgm:spPr/>
      <dgm:t>
        <a:bodyPr/>
        <a:lstStyle/>
        <a:p>
          <a:endParaRPr lang="en-US"/>
        </a:p>
      </dgm:t>
    </dgm:pt>
    <dgm:pt modelId="{B67F7C49-F5BE-4325-8E85-1036DC1182DA}">
      <dgm:prSet/>
      <dgm:spPr/>
      <dgm:t>
        <a:bodyPr/>
        <a:lstStyle/>
        <a:p>
          <a:r>
            <a:rPr lang="en-US"/>
            <a:t>Control points</a:t>
          </a:r>
        </a:p>
      </dgm:t>
    </dgm:pt>
    <dgm:pt modelId="{20BB189C-B6E8-4418-9E49-2FD43625D9BE}" type="parTrans" cxnId="{98A2489D-5D0B-4AA4-AB1E-41BAC2057A0E}">
      <dgm:prSet/>
      <dgm:spPr/>
      <dgm:t>
        <a:bodyPr/>
        <a:lstStyle/>
        <a:p>
          <a:endParaRPr lang="en-US"/>
        </a:p>
      </dgm:t>
    </dgm:pt>
    <dgm:pt modelId="{783A95C8-9650-4C5A-8AAE-1ABD5108E8B0}" type="sibTrans" cxnId="{98A2489D-5D0B-4AA4-AB1E-41BAC2057A0E}">
      <dgm:prSet/>
      <dgm:spPr/>
      <dgm:t>
        <a:bodyPr/>
        <a:lstStyle/>
        <a:p>
          <a:endParaRPr lang="en-US"/>
        </a:p>
      </dgm:t>
    </dgm:pt>
    <dgm:pt modelId="{9C9B9E35-7E74-4472-B174-42F1A299F4DC}" type="pres">
      <dgm:prSet presAssocID="{1573A0E2-694F-4F3F-B31E-40F4F75129F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4F25B5C-C0C5-4BFD-97CF-1EDC6EDFF709}" type="pres">
      <dgm:prSet presAssocID="{753A4675-E532-45DE-B780-CEAC49EE103F}" presName="hierRoot1" presStyleCnt="0">
        <dgm:presLayoutVars>
          <dgm:hierBranch val="init"/>
        </dgm:presLayoutVars>
      </dgm:prSet>
      <dgm:spPr/>
    </dgm:pt>
    <dgm:pt modelId="{790B0CA6-01F0-481B-B5E7-985C2ABC17DB}" type="pres">
      <dgm:prSet presAssocID="{753A4675-E532-45DE-B780-CEAC49EE103F}" presName="rootComposite1" presStyleCnt="0"/>
      <dgm:spPr/>
    </dgm:pt>
    <dgm:pt modelId="{1AC2A08C-3880-44F8-91EF-FEAF0BF787E5}" type="pres">
      <dgm:prSet presAssocID="{753A4675-E532-45DE-B780-CEAC49EE103F}" presName="rootText1" presStyleLbl="node0" presStyleIdx="0" presStyleCnt="3">
        <dgm:presLayoutVars>
          <dgm:chPref val="3"/>
        </dgm:presLayoutVars>
      </dgm:prSet>
      <dgm:spPr/>
    </dgm:pt>
    <dgm:pt modelId="{D39DAA8E-43BB-4BAD-BD16-0AA4910B8E99}" type="pres">
      <dgm:prSet presAssocID="{753A4675-E532-45DE-B780-CEAC49EE103F}" presName="rootConnector1" presStyleLbl="node1" presStyleIdx="0" presStyleCnt="0"/>
      <dgm:spPr/>
    </dgm:pt>
    <dgm:pt modelId="{F3F2D0D5-8E4E-4A1D-8903-60236C396F49}" type="pres">
      <dgm:prSet presAssocID="{753A4675-E532-45DE-B780-CEAC49EE103F}" presName="hierChild2" presStyleCnt="0"/>
      <dgm:spPr/>
    </dgm:pt>
    <dgm:pt modelId="{ED7C27CF-5F72-4D9D-A7B5-E48B5BBE7F38}" type="pres">
      <dgm:prSet presAssocID="{753A4675-E532-45DE-B780-CEAC49EE103F}" presName="hierChild3" presStyleCnt="0"/>
      <dgm:spPr/>
    </dgm:pt>
    <dgm:pt modelId="{B8692614-372A-45D2-BEDA-6BFD0E479335}" type="pres">
      <dgm:prSet presAssocID="{2AF2EF72-5CC8-4802-BC41-E8095C2ED1DD}" presName="hierRoot1" presStyleCnt="0">
        <dgm:presLayoutVars>
          <dgm:hierBranch val="init"/>
        </dgm:presLayoutVars>
      </dgm:prSet>
      <dgm:spPr/>
    </dgm:pt>
    <dgm:pt modelId="{2DAD52F6-494D-42B7-865C-14A7718883DD}" type="pres">
      <dgm:prSet presAssocID="{2AF2EF72-5CC8-4802-BC41-E8095C2ED1DD}" presName="rootComposite1" presStyleCnt="0"/>
      <dgm:spPr/>
    </dgm:pt>
    <dgm:pt modelId="{F5A1AC06-73F4-495C-A42E-97ADF74040AE}" type="pres">
      <dgm:prSet presAssocID="{2AF2EF72-5CC8-4802-BC41-E8095C2ED1DD}" presName="rootText1" presStyleLbl="node0" presStyleIdx="1" presStyleCnt="3">
        <dgm:presLayoutVars>
          <dgm:chPref val="3"/>
        </dgm:presLayoutVars>
      </dgm:prSet>
      <dgm:spPr/>
    </dgm:pt>
    <dgm:pt modelId="{D3A0314B-8918-451E-BD5F-072A6763190F}" type="pres">
      <dgm:prSet presAssocID="{2AF2EF72-5CC8-4802-BC41-E8095C2ED1DD}" presName="rootConnector1" presStyleLbl="node1" presStyleIdx="0" presStyleCnt="0"/>
      <dgm:spPr/>
    </dgm:pt>
    <dgm:pt modelId="{6E4CECE0-7E78-43E7-92F6-C399BC1ADC07}" type="pres">
      <dgm:prSet presAssocID="{2AF2EF72-5CC8-4802-BC41-E8095C2ED1DD}" presName="hierChild2" presStyleCnt="0"/>
      <dgm:spPr/>
    </dgm:pt>
    <dgm:pt modelId="{7FEF0CA4-F53B-4644-9776-0F03FA2F9B15}" type="pres">
      <dgm:prSet presAssocID="{2AF2EF72-5CC8-4802-BC41-E8095C2ED1DD}" presName="hierChild3" presStyleCnt="0"/>
      <dgm:spPr/>
    </dgm:pt>
    <dgm:pt modelId="{6BC3D6AE-060C-4508-A516-4ACAECAA06BA}" type="pres">
      <dgm:prSet presAssocID="{5EF5A7AE-011B-4535-9C59-1B9F1E27FD00}" presName="hierRoot1" presStyleCnt="0">
        <dgm:presLayoutVars>
          <dgm:hierBranch val="init"/>
        </dgm:presLayoutVars>
      </dgm:prSet>
      <dgm:spPr/>
    </dgm:pt>
    <dgm:pt modelId="{171E8FBD-CEEE-467B-8359-E5BA250B4C55}" type="pres">
      <dgm:prSet presAssocID="{5EF5A7AE-011B-4535-9C59-1B9F1E27FD00}" presName="rootComposite1" presStyleCnt="0"/>
      <dgm:spPr/>
    </dgm:pt>
    <dgm:pt modelId="{EC7AF880-A4E9-4C35-B4D6-2BF2D2149C2B}" type="pres">
      <dgm:prSet presAssocID="{5EF5A7AE-011B-4535-9C59-1B9F1E27FD00}" presName="rootText1" presStyleLbl="node0" presStyleIdx="2" presStyleCnt="3">
        <dgm:presLayoutVars>
          <dgm:chPref val="3"/>
        </dgm:presLayoutVars>
      </dgm:prSet>
      <dgm:spPr/>
    </dgm:pt>
    <dgm:pt modelId="{B21ECF05-84A6-4B91-974B-0344966E2E2F}" type="pres">
      <dgm:prSet presAssocID="{5EF5A7AE-011B-4535-9C59-1B9F1E27FD00}" presName="rootConnector1" presStyleLbl="node1" presStyleIdx="0" presStyleCnt="0"/>
      <dgm:spPr/>
    </dgm:pt>
    <dgm:pt modelId="{F02F5997-C296-49C0-A72D-D04923888220}" type="pres">
      <dgm:prSet presAssocID="{5EF5A7AE-011B-4535-9C59-1B9F1E27FD00}" presName="hierChild2" presStyleCnt="0"/>
      <dgm:spPr/>
    </dgm:pt>
    <dgm:pt modelId="{EEE83C09-34A7-4170-B205-09EF3FC508E8}" type="pres">
      <dgm:prSet presAssocID="{09BC4F0F-C62C-47B3-8177-F243CFFCA0DC}" presName="Name64" presStyleLbl="parChTrans1D2" presStyleIdx="0" presStyleCnt="4"/>
      <dgm:spPr/>
    </dgm:pt>
    <dgm:pt modelId="{FAAC5460-B165-425F-B161-2026B0943BDC}" type="pres">
      <dgm:prSet presAssocID="{6C19E656-9023-4501-8E09-9872D440774C}" presName="hierRoot2" presStyleCnt="0">
        <dgm:presLayoutVars>
          <dgm:hierBranch val="init"/>
        </dgm:presLayoutVars>
      </dgm:prSet>
      <dgm:spPr/>
    </dgm:pt>
    <dgm:pt modelId="{532A9AE4-2A63-41E5-800A-C511D279C571}" type="pres">
      <dgm:prSet presAssocID="{6C19E656-9023-4501-8E09-9872D440774C}" presName="rootComposite" presStyleCnt="0"/>
      <dgm:spPr/>
    </dgm:pt>
    <dgm:pt modelId="{7AF851FA-C68D-468D-8A69-C67ACCF280E5}" type="pres">
      <dgm:prSet presAssocID="{6C19E656-9023-4501-8E09-9872D440774C}" presName="rootText" presStyleLbl="node2" presStyleIdx="0" presStyleCnt="4">
        <dgm:presLayoutVars>
          <dgm:chPref val="3"/>
        </dgm:presLayoutVars>
      </dgm:prSet>
      <dgm:spPr/>
    </dgm:pt>
    <dgm:pt modelId="{A8DA27A3-69BB-43F3-801B-C901171EC41A}" type="pres">
      <dgm:prSet presAssocID="{6C19E656-9023-4501-8E09-9872D440774C}" presName="rootConnector" presStyleLbl="node2" presStyleIdx="0" presStyleCnt="4"/>
      <dgm:spPr/>
    </dgm:pt>
    <dgm:pt modelId="{62604D4A-9FA5-4102-B406-874666514E11}" type="pres">
      <dgm:prSet presAssocID="{6C19E656-9023-4501-8E09-9872D440774C}" presName="hierChild4" presStyleCnt="0"/>
      <dgm:spPr/>
    </dgm:pt>
    <dgm:pt modelId="{22AB87F9-36B5-4A75-ADCF-A689725B7F75}" type="pres">
      <dgm:prSet presAssocID="{6C19E656-9023-4501-8E09-9872D440774C}" presName="hierChild5" presStyleCnt="0"/>
      <dgm:spPr/>
    </dgm:pt>
    <dgm:pt modelId="{37F5D8AE-5399-4070-94D1-3F6A02CBF057}" type="pres">
      <dgm:prSet presAssocID="{BEFB5489-EDCA-433A-B33B-D381143D8F4C}" presName="Name64" presStyleLbl="parChTrans1D2" presStyleIdx="1" presStyleCnt="4"/>
      <dgm:spPr/>
    </dgm:pt>
    <dgm:pt modelId="{95075F2F-AD44-47D3-8708-719064AEC1AF}" type="pres">
      <dgm:prSet presAssocID="{E64FEAC7-B57A-4E88-85E8-2DBBDA8383A3}" presName="hierRoot2" presStyleCnt="0">
        <dgm:presLayoutVars>
          <dgm:hierBranch val="init"/>
        </dgm:presLayoutVars>
      </dgm:prSet>
      <dgm:spPr/>
    </dgm:pt>
    <dgm:pt modelId="{40FDFFDB-A849-41CF-929A-5F4A8B1551B1}" type="pres">
      <dgm:prSet presAssocID="{E64FEAC7-B57A-4E88-85E8-2DBBDA8383A3}" presName="rootComposite" presStyleCnt="0"/>
      <dgm:spPr/>
    </dgm:pt>
    <dgm:pt modelId="{9A4BB095-359C-44B9-8274-769C2A8F765B}" type="pres">
      <dgm:prSet presAssocID="{E64FEAC7-B57A-4E88-85E8-2DBBDA8383A3}" presName="rootText" presStyleLbl="node2" presStyleIdx="1" presStyleCnt="4">
        <dgm:presLayoutVars>
          <dgm:chPref val="3"/>
        </dgm:presLayoutVars>
      </dgm:prSet>
      <dgm:spPr/>
    </dgm:pt>
    <dgm:pt modelId="{11E614E1-2FC4-4A00-ACED-F63AEB6D9975}" type="pres">
      <dgm:prSet presAssocID="{E64FEAC7-B57A-4E88-85E8-2DBBDA8383A3}" presName="rootConnector" presStyleLbl="node2" presStyleIdx="1" presStyleCnt="4"/>
      <dgm:spPr/>
    </dgm:pt>
    <dgm:pt modelId="{82AD6C87-AD11-47E5-8C84-ED2DE3E4C273}" type="pres">
      <dgm:prSet presAssocID="{E64FEAC7-B57A-4E88-85E8-2DBBDA8383A3}" presName="hierChild4" presStyleCnt="0"/>
      <dgm:spPr/>
    </dgm:pt>
    <dgm:pt modelId="{D83C74E0-5578-42D1-B0B8-00B427F05F5B}" type="pres">
      <dgm:prSet presAssocID="{E64FEAC7-B57A-4E88-85E8-2DBBDA8383A3}" presName="hierChild5" presStyleCnt="0"/>
      <dgm:spPr/>
    </dgm:pt>
    <dgm:pt modelId="{9C5079EC-A520-4685-9FAA-69B9AABE0EF5}" type="pres">
      <dgm:prSet presAssocID="{D18C8F82-DDF6-42CF-8449-59802129DD72}" presName="Name64" presStyleLbl="parChTrans1D2" presStyleIdx="2" presStyleCnt="4"/>
      <dgm:spPr/>
    </dgm:pt>
    <dgm:pt modelId="{278B9BC7-98CF-4318-A278-52982D848E0C}" type="pres">
      <dgm:prSet presAssocID="{46E5F64F-DF4A-4971-A569-7B543BC6281D}" presName="hierRoot2" presStyleCnt="0">
        <dgm:presLayoutVars>
          <dgm:hierBranch val="init"/>
        </dgm:presLayoutVars>
      </dgm:prSet>
      <dgm:spPr/>
    </dgm:pt>
    <dgm:pt modelId="{B525CCAB-FF36-4DDF-855A-F5824C241E26}" type="pres">
      <dgm:prSet presAssocID="{46E5F64F-DF4A-4971-A569-7B543BC6281D}" presName="rootComposite" presStyleCnt="0"/>
      <dgm:spPr/>
    </dgm:pt>
    <dgm:pt modelId="{6F9CE450-548D-4EF9-90B6-486B76E8472A}" type="pres">
      <dgm:prSet presAssocID="{46E5F64F-DF4A-4971-A569-7B543BC6281D}" presName="rootText" presStyleLbl="node2" presStyleIdx="2" presStyleCnt="4">
        <dgm:presLayoutVars>
          <dgm:chPref val="3"/>
        </dgm:presLayoutVars>
      </dgm:prSet>
      <dgm:spPr/>
    </dgm:pt>
    <dgm:pt modelId="{CCC139B7-8554-42A8-8BAB-75CFF0BBB2E0}" type="pres">
      <dgm:prSet presAssocID="{46E5F64F-DF4A-4971-A569-7B543BC6281D}" presName="rootConnector" presStyleLbl="node2" presStyleIdx="2" presStyleCnt="4"/>
      <dgm:spPr/>
    </dgm:pt>
    <dgm:pt modelId="{6732F35A-5E82-470A-A1A1-9CBA763ABBFE}" type="pres">
      <dgm:prSet presAssocID="{46E5F64F-DF4A-4971-A569-7B543BC6281D}" presName="hierChild4" presStyleCnt="0"/>
      <dgm:spPr/>
    </dgm:pt>
    <dgm:pt modelId="{80CB91ED-A409-40D6-BA48-A457E31A4A41}" type="pres">
      <dgm:prSet presAssocID="{46E5F64F-DF4A-4971-A569-7B543BC6281D}" presName="hierChild5" presStyleCnt="0"/>
      <dgm:spPr/>
    </dgm:pt>
    <dgm:pt modelId="{7DD4DBC7-C831-4C77-AA17-ECF3C3CB890F}" type="pres">
      <dgm:prSet presAssocID="{20BB189C-B6E8-4418-9E49-2FD43625D9BE}" presName="Name64" presStyleLbl="parChTrans1D2" presStyleIdx="3" presStyleCnt="4"/>
      <dgm:spPr/>
    </dgm:pt>
    <dgm:pt modelId="{4DC14AE4-798F-4C1C-B1AC-4245390DB70F}" type="pres">
      <dgm:prSet presAssocID="{B67F7C49-F5BE-4325-8E85-1036DC1182DA}" presName="hierRoot2" presStyleCnt="0">
        <dgm:presLayoutVars>
          <dgm:hierBranch val="init"/>
        </dgm:presLayoutVars>
      </dgm:prSet>
      <dgm:spPr/>
    </dgm:pt>
    <dgm:pt modelId="{BAFF4420-72C0-48BA-975F-DECBFECA4720}" type="pres">
      <dgm:prSet presAssocID="{B67F7C49-F5BE-4325-8E85-1036DC1182DA}" presName="rootComposite" presStyleCnt="0"/>
      <dgm:spPr/>
    </dgm:pt>
    <dgm:pt modelId="{68E2EC4C-ECAE-476C-8673-21363B869495}" type="pres">
      <dgm:prSet presAssocID="{B67F7C49-F5BE-4325-8E85-1036DC1182DA}" presName="rootText" presStyleLbl="node2" presStyleIdx="3" presStyleCnt="4">
        <dgm:presLayoutVars>
          <dgm:chPref val="3"/>
        </dgm:presLayoutVars>
      </dgm:prSet>
      <dgm:spPr/>
    </dgm:pt>
    <dgm:pt modelId="{6834200A-A772-4F1D-9DEC-2D1F959282DC}" type="pres">
      <dgm:prSet presAssocID="{B67F7C49-F5BE-4325-8E85-1036DC1182DA}" presName="rootConnector" presStyleLbl="node2" presStyleIdx="3" presStyleCnt="4"/>
      <dgm:spPr/>
    </dgm:pt>
    <dgm:pt modelId="{D59D02FD-6603-48F8-85CB-37C1F580DE79}" type="pres">
      <dgm:prSet presAssocID="{B67F7C49-F5BE-4325-8E85-1036DC1182DA}" presName="hierChild4" presStyleCnt="0"/>
      <dgm:spPr/>
    </dgm:pt>
    <dgm:pt modelId="{501C99D4-F4B7-4729-9D4E-6F71C919B9E3}" type="pres">
      <dgm:prSet presAssocID="{B67F7C49-F5BE-4325-8E85-1036DC1182DA}" presName="hierChild5" presStyleCnt="0"/>
      <dgm:spPr/>
    </dgm:pt>
    <dgm:pt modelId="{4D60AA56-588D-4876-A6F8-5AA61E8268A3}" type="pres">
      <dgm:prSet presAssocID="{5EF5A7AE-011B-4535-9C59-1B9F1E27FD00}" presName="hierChild3" presStyleCnt="0"/>
      <dgm:spPr/>
    </dgm:pt>
  </dgm:ptLst>
  <dgm:cxnLst>
    <dgm:cxn modelId="{B9C09511-848B-4834-BC30-DF11328BCCD5}" type="presOf" srcId="{2AF2EF72-5CC8-4802-BC41-E8095C2ED1DD}" destId="{D3A0314B-8918-451E-BD5F-072A6763190F}" srcOrd="1" destOrd="0" presId="urn:microsoft.com/office/officeart/2009/3/layout/HorizontalOrganizationChart"/>
    <dgm:cxn modelId="{4D2B7919-B196-4958-B941-CF4B4505FC6E}" type="presOf" srcId="{1573A0E2-694F-4F3F-B31E-40F4F75129F7}" destId="{9C9B9E35-7E74-4472-B174-42F1A299F4DC}" srcOrd="0" destOrd="0" presId="urn:microsoft.com/office/officeart/2009/3/layout/HorizontalOrganizationChart"/>
    <dgm:cxn modelId="{4EC0FC1F-2F02-4A87-8D8D-BFAFDDF47619}" type="presOf" srcId="{BEFB5489-EDCA-433A-B33B-D381143D8F4C}" destId="{37F5D8AE-5399-4070-94D1-3F6A02CBF057}" srcOrd="0" destOrd="0" presId="urn:microsoft.com/office/officeart/2009/3/layout/HorizontalOrganizationChart"/>
    <dgm:cxn modelId="{6D32B522-FF80-418B-B6AB-8CBEAF0A5B4C}" srcId="{1573A0E2-694F-4F3F-B31E-40F4F75129F7}" destId="{753A4675-E532-45DE-B780-CEAC49EE103F}" srcOrd="0" destOrd="0" parTransId="{E272EB14-D568-46CB-8006-49F49C07EE58}" sibTransId="{64E2F24E-D000-4AEF-98AE-CCA1CD99FE16}"/>
    <dgm:cxn modelId="{8423482E-924B-4E29-9050-CAF1B5750F5B}" type="presOf" srcId="{D18C8F82-DDF6-42CF-8449-59802129DD72}" destId="{9C5079EC-A520-4685-9FAA-69B9AABE0EF5}" srcOrd="0" destOrd="0" presId="urn:microsoft.com/office/officeart/2009/3/layout/HorizontalOrganizationChart"/>
    <dgm:cxn modelId="{1F7DB836-77C1-41D8-9E86-D84DA1FC77A5}" type="presOf" srcId="{753A4675-E532-45DE-B780-CEAC49EE103F}" destId="{D39DAA8E-43BB-4BAD-BD16-0AA4910B8E99}" srcOrd="1" destOrd="0" presId="urn:microsoft.com/office/officeart/2009/3/layout/HorizontalOrganizationChart"/>
    <dgm:cxn modelId="{0345A241-E5AB-4EFC-B1BB-F0BEC724F25F}" srcId="{5EF5A7AE-011B-4535-9C59-1B9F1E27FD00}" destId="{6C19E656-9023-4501-8E09-9872D440774C}" srcOrd="0" destOrd="0" parTransId="{09BC4F0F-C62C-47B3-8177-F243CFFCA0DC}" sibTransId="{D5519A58-3D4C-42F5-B107-26ABBD961485}"/>
    <dgm:cxn modelId="{08A8D444-4FF3-43A2-ACE3-4009CC687F67}" srcId="{5EF5A7AE-011B-4535-9C59-1B9F1E27FD00}" destId="{E64FEAC7-B57A-4E88-85E8-2DBBDA8383A3}" srcOrd="1" destOrd="0" parTransId="{BEFB5489-EDCA-433A-B33B-D381143D8F4C}" sibTransId="{9AA82143-E8A9-445D-8CAB-712F1B29BE55}"/>
    <dgm:cxn modelId="{894DA673-CD73-4085-997E-2E3E7DEF1365}" type="presOf" srcId="{2AF2EF72-5CC8-4802-BC41-E8095C2ED1DD}" destId="{F5A1AC06-73F4-495C-A42E-97ADF74040AE}" srcOrd="0" destOrd="0" presId="urn:microsoft.com/office/officeart/2009/3/layout/HorizontalOrganizationChart"/>
    <dgm:cxn modelId="{57101155-0E7C-4691-A7B0-F1284C56EA34}" type="presOf" srcId="{B67F7C49-F5BE-4325-8E85-1036DC1182DA}" destId="{6834200A-A772-4F1D-9DEC-2D1F959282DC}" srcOrd="1" destOrd="0" presId="urn:microsoft.com/office/officeart/2009/3/layout/HorizontalOrganizationChart"/>
    <dgm:cxn modelId="{4819FB58-41F4-4648-9CED-47E715124874}" type="presOf" srcId="{46E5F64F-DF4A-4971-A569-7B543BC6281D}" destId="{CCC139B7-8554-42A8-8BAB-75CFF0BBB2E0}" srcOrd="1" destOrd="0" presId="urn:microsoft.com/office/officeart/2009/3/layout/HorizontalOrganizationChart"/>
    <dgm:cxn modelId="{891B8D79-A49A-4D0E-9AD1-73F95246F572}" type="presOf" srcId="{5EF5A7AE-011B-4535-9C59-1B9F1E27FD00}" destId="{B21ECF05-84A6-4B91-974B-0344966E2E2F}" srcOrd="1" destOrd="0" presId="urn:microsoft.com/office/officeart/2009/3/layout/HorizontalOrganizationChart"/>
    <dgm:cxn modelId="{D3E0A187-6A26-4D9D-B9A0-A823E2647629}" srcId="{5EF5A7AE-011B-4535-9C59-1B9F1E27FD00}" destId="{46E5F64F-DF4A-4971-A569-7B543BC6281D}" srcOrd="2" destOrd="0" parTransId="{D18C8F82-DDF6-42CF-8449-59802129DD72}" sibTransId="{5A0DCF62-4602-4E0C-8273-DF7D1059A451}"/>
    <dgm:cxn modelId="{8F400A89-985F-480B-9F3F-5BB344CBFEF3}" type="presOf" srcId="{6C19E656-9023-4501-8E09-9872D440774C}" destId="{7AF851FA-C68D-468D-8A69-C67ACCF280E5}" srcOrd="0" destOrd="0" presId="urn:microsoft.com/office/officeart/2009/3/layout/HorizontalOrganizationChart"/>
    <dgm:cxn modelId="{D0B2279D-835C-4A9E-B049-C838C36A032B}" type="presOf" srcId="{753A4675-E532-45DE-B780-CEAC49EE103F}" destId="{1AC2A08C-3880-44F8-91EF-FEAF0BF787E5}" srcOrd="0" destOrd="0" presId="urn:microsoft.com/office/officeart/2009/3/layout/HorizontalOrganizationChart"/>
    <dgm:cxn modelId="{98A2489D-5D0B-4AA4-AB1E-41BAC2057A0E}" srcId="{5EF5A7AE-011B-4535-9C59-1B9F1E27FD00}" destId="{B67F7C49-F5BE-4325-8E85-1036DC1182DA}" srcOrd="3" destOrd="0" parTransId="{20BB189C-B6E8-4418-9E49-2FD43625D9BE}" sibTransId="{783A95C8-9650-4C5A-8AAE-1ABD5108E8B0}"/>
    <dgm:cxn modelId="{FF760EAC-62D6-4691-A557-A91BADFD8A62}" type="presOf" srcId="{E64FEAC7-B57A-4E88-85E8-2DBBDA8383A3}" destId="{11E614E1-2FC4-4A00-ACED-F63AEB6D9975}" srcOrd="1" destOrd="0" presId="urn:microsoft.com/office/officeart/2009/3/layout/HorizontalOrganizationChart"/>
    <dgm:cxn modelId="{38CF22AD-AB84-4347-BDDE-94EC28EC64DD}" type="presOf" srcId="{5EF5A7AE-011B-4535-9C59-1B9F1E27FD00}" destId="{EC7AF880-A4E9-4C35-B4D6-2BF2D2149C2B}" srcOrd="0" destOrd="0" presId="urn:microsoft.com/office/officeart/2009/3/layout/HorizontalOrganizationChart"/>
    <dgm:cxn modelId="{8BA353AD-E6B2-4F87-9CD5-F14688BAA56C}" type="presOf" srcId="{09BC4F0F-C62C-47B3-8177-F243CFFCA0DC}" destId="{EEE83C09-34A7-4170-B205-09EF3FC508E8}" srcOrd="0" destOrd="0" presId="urn:microsoft.com/office/officeart/2009/3/layout/HorizontalOrganizationChart"/>
    <dgm:cxn modelId="{6E5ECCB6-F8D7-4A1B-87DF-EDEC1DE228F0}" type="presOf" srcId="{6C19E656-9023-4501-8E09-9872D440774C}" destId="{A8DA27A3-69BB-43F3-801B-C901171EC41A}" srcOrd="1" destOrd="0" presId="urn:microsoft.com/office/officeart/2009/3/layout/HorizontalOrganizationChart"/>
    <dgm:cxn modelId="{F1B1F6C6-26DC-4DF0-BBA3-58CE878AEFCA}" srcId="{1573A0E2-694F-4F3F-B31E-40F4F75129F7}" destId="{5EF5A7AE-011B-4535-9C59-1B9F1E27FD00}" srcOrd="2" destOrd="0" parTransId="{A6D21EDF-1508-41CA-9DD9-446FD07ED147}" sibTransId="{128586AB-B6EC-46E1-B699-E0D446735040}"/>
    <dgm:cxn modelId="{2FBEB6D2-8415-4333-845B-E0B03DAAAA57}" type="presOf" srcId="{E64FEAC7-B57A-4E88-85E8-2DBBDA8383A3}" destId="{9A4BB095-359C-44B9-8274-769C2A8F765B}" srcOrd="0" destOrd="0" presId="urn:microsoft.com/office/officeart/2009/3/layout/HorizontalOrganizationChart"/>
    <dgm:cxn modelId="{99B9ACD8-607E-4568-9FB4-CCC4FDB43AD9}" type="presOf" srcId="{20BB189C-B6E8-4418-9E49-2FD43625D9BE}" destId="{7DD4DBC7-C831-4C77-AA17-ECF3C3CB890F}" srcOrd="0" destOrd="0" presId="urn:microsoft.com/office/officeart/2009/3/layout/HorizontalOrganizationChart"/>
    <dgm:cxn modelId="{E1ADBDDC-2D87-4815-86BD-FB3E71F38429}" type="presOf" srcId="{46E5F64F-DF4A-4971-A569-7B543BC6281D}" destId="{6F9CE450-548D-4EF9-90B6-486B76E8472A}" srcOrd="0" destOrd="0" presId="urn:microsoft.com/office/officeart/2009/3/layout/HorizontalOrganizationChart"/>
    <dgm:cxn modelId="{703653F5-5A3B-46E8-AA24-2C58FDF3C803}" srcId="{1573A0E2-694F-4F3F-B31E-40F4F75129F7}" destId="{2AF2EF72-5CC8-4802-BC41-E8095C2ED1DD}" srcOrd="1" destOrd="0" parTransId="{EA4ED11D-83F0-4491-A68D-11206A52F047}" sibTransId="{0A1E1BAA-CB38-4916-BD38-1432D0A163BC}"/>
    <dgm:cxn modelId="{2B19CDFE-F2CB-4797-BAFC-5E8AE4C88B20}" type="presOf" srcId="{B67F7C49-F5BE-4325-8E85-1036DC1182DA}" destId="{68E2EC4C-ECAE-476C-8673-21363B869495}" srcOrd="0" destOrd="0" presId="urn:microsoft.com/office/officeart/2009/3/layout/HorizontalOrganizationChart"/>
    <dgm:cxn modelId="{CD3B1B05-5C85-418E-9BA3-69EEDECFE0E5}" type="presParOf" srcId="{9C9B9E35-7E74-4472-B174-42F1A299F4DC}" destId="{44F25B5C-C0C5-4BFD-97CF-1EDC6EDFF709}" srcOrd="0" destOrd="0" presId="urn:microsoft.com/office/officeart/2009/3/layout/HorizontalOrganizationChart"/>
    <dgm:cxn modelId="{12118A11-7F48-49A4-A47B-BE20FFB78136}" type="presParOf" srcId="{44F25B5C-C0C5-4BFD-97CF-1EDC6EDFF709}" destId="{790B0CA6-01F0-481B-B5E7-985C2ABC17DB}" srcOrd="0" destOrd="0" presId="urn:microsoft.com/office/officeart/2009/3/layout/HorizontalOrganizationChart"/>
    <dgm:cxn modelId="{D73FE5E7-838B-4E2D-BB9C-EAEB5E3F9A73}" type="presParOf" srcId="{790B0CA6-01F0-481B-B5E7-985C2ABC17DB}" destId="{1AC2A08C-3880-44F8-91EF-FEAF0BF787E5}" srcOrd="0" destOrd="0" presId="urn:microsoft.com/office/officeart/2009/3/layout/HorizontalOrganizationChart"/>
    <dgm:cxn modelId="{4FC0D2B8-5C54-4DC8-8909-FCA3C6568EDF}" type="presParOf" srcId="{790B0CA6-01F0-481B-B5E7-985C2ABC17DB}" destId="{D39DAA8E-43BB-4BAD-BD16-0AA4910B8E99}" srcOrd="1" destOrd="0" presId="urn:microsoft.com/office/officeart/2009/3/layout/HorizontalOrganizationChart"/>
    <dgm:cxn modelId="{23CF3AB4-5F39-4DC2-9CF9-C61CC649A44A}" type="presParOf" srcId="{44F25B5C-C0C5-4BFD-97CF-1EDC6EDFF709}" destId="{F3F2D0D5-8E4E-4A1D-8903-60236C396F49}" srcOrd="1" destOrd="0" presId="urn:microsoft.com/office/officeart/2009/3/layout/HorizontalOrganizationChart"/>
    <dgm:cxn modelId="{B10A41FA-A878-478E-9C93-DCEDB25E1998}" type="presParOf" srcId="{44F25B5C-C0C5-4BFD-97CF-1EDC6EDFF709}" destId="{ED7C27CF-5F72-4D9D-A7B5-E48B5BBE7F38}" srcOrd="2" destOrd="0" presId="urn:microsoft.com/office/officeart/2009/3/layout/HorizontalOrganizationChart"/>
    <dgm:cxn modelId="{D4CAD5F0-5374-4234-ADA2-9CC64755325F}" type="presParOf" srcId="{9C9B9E35-7E74-4472-B174-42F1A299F4DC}" destId="{B8692614-372A-45D2-BEDA-6BFD0E479335}" srcOrd="1" destOrd="0" presId="urn:microsoft.com/office/officeart/2009/3/layout/HorizontalOrganizationChart"/>
    <dgm:cxn modelId="{A73BCD9A-A4C8-4E46-9CF1-B1A3C9A481C5}" type="presParOf" srcId="{B8692614-372A-45D2-BEDA-6BFD0E479335}" destId="{2DAD52F6-494D-42B7-865C-14A7718883DD}" srcOrd="0" destOrd="0" presId="urn:microsoft.com/office/officeart/2009/3/layout/HorizontalOrganizationChart"/>
    <dgm:cxn modelId="{E3D4EEE7-F252-4775-BF4D-C96B2204DBE9}" type="presParOf" srcId="{2DAD52F6-494D-42B7-865C-14A7718883DD}" destId="{F5A1AC06-73F4-495C-A42E-97ADF74040AE}" srcOrd="0" destOrd="0" presId="urn:microsoft.com/office/officeart/2009/3/layout/HorizontalOrganizationChart"/>
    <dgm:cxn modelId="{7477409B-C05C-4E17-981B-492878E29734}" type="presParOf" srcId="{2DAD52F6-494D-42B7-865C-14A7718883DD}" destId="{D3A0314B-8918-451E-BD5F-072A6763190F}" srcOrd="1" destOrd="0" presId="urn:microsoft.com/office/officeart/2009/3/layout/HorizontalOrganizationChart"/>
    <dgm:cxn modelId="{EAFF7932-05B3-453B-84CD-10A8FE42F1A3}" type="presParOf" srcId="{B8692614-372A-45D2-BEDA-6BFD0E479335}" destId="{6E4CECE0-7E78-43E7-92F6-C399BC1ADC07}" srcOrd="1" destOrd="0" presId="urn:microsoft.com/office/officeart/2009/3/layout/HorizontalOrganizationChart"/>
    <dgm:cxn modelId="{42593181-8A17-4D6A-82F2-E8012FF1EFBA}" type="presParOf" srcId="{B8692614-372A-45D2-BEDA-6BFD0E479335}" destId="{7FEF0CA4-F53B-4644-9776-0F03FA2F9B15}" srcOrd="2" destOrd="0" presId="urn:microsoft.com/office/officeart/2009/3/layout/HorizontalOrganizationChart"/>
    <dgm:cxn modelId="{788600FE-9CF7-45D2-B456-5512219D8DFF}" type="presParOf" srcId="{9C9B9E35-7E74-4472-B174-42F1A299F4DC}" destId="{6BC3D6AE-060C-4508-A516-4ACAECAA06BA}" srcOrd="2" destOrd="0" presId="urn:microsoft.com/office/officeart/2009/3/layout/HorizontalOrganizationChart"/>
    <dgm:cxn modelId="{EA0ACA99-FEB9-42C3-9C9A-16481411AFAD}" type="presParOf" srcId="{6BC3D6AE-060C-4508-A516-4ACAECAA06BA}" destId="{171E8FBD-CEEE-467B-8359-E5BA250B4C55}" srcOrd="0" destOrd="0" presId="urn:microsoft.com/office/officeart/2009/3/layout/HorizontalOrganizationChart"/>
    <dgm:cxn modelId="{F19E5638-C7CB-4719-9071-78F0535843AF}" type="presParOf" srcId="{171E8FBD-CEEE-467B-8359-E5BA250B4C55}" destId="{EC7AF880-A4E9-4C35-B4D6-2BF2D2149C2B}" srcOrd="0" destOrd="0" presId="urn:microsoft.com/office/officeart/2009/3/layout/HorizontalOrganizationChart"/>
    <dgm:cxn modelId="{8255D759-FFDD-490A-9D5C-45FD9AE3E745}" type="presParOf" srcId="{171E8FBD-CEEE-467B-8359-E5BA250B4C55}" destId="{B21ECF05-84A6-4B91-974B-0344966E2E2F}" srcOrd="1" destOrd="0" presId="urn:microsoft.com/office/officeart/2009/3/layout/HorizontalOrganizationChart"/>
    <dgm:cxn modelId="{ABF0A23B-218C-4537-A4C2-077C57DB818F}" type="presParOf" srcId="{6BC3D6AE-060C-4508-A516-4ACAECAA06BA}" destId="{F02F5997-C296-49C0-A72D-D04923888220}" srcOrd="1" destOrd="0" presId="urn:microsoft.com/office/officeart/2009/3/layout/HorizontalOrganizationChart"/>
    <dgm:cxn modelId="{59A638E7-445F-4A45-8E9C-D9C8419A1F35}" type="presParOf" srcId="{F02F5997-C296-49C0-A72D-D04923888220}" destId="{EEE83C09-34A7-4170-B205-09EF3FC508E8}" srcOrd="0" destOrd="0" presId="urn:microsoft.com/office/officeart/2009/3/layout/HorizontalOrganizationChart"/>
    <dgm:cxn modelId="{EAC5C809-4477-4FCB-AABD-E0CD8218EEE8}" type="presParOf" srcId="{F02F5997-C296-49C0-A72D-D04923888220}" destId="{FAAC5460-B165-425F-B161-2026B0943BDC}" srcOrd="1" destOrd="0" presId="urn:microsoft.com/office/officeart/2009/3/layout/HorizontalOrganizationChart"/>
    <dgm:cxn modelId="{B951F5D9-A99D-47FA-A6D3-63D590CED9C7}" type="presParOf" srcId="{FAAC5460-B165-425F-B161-2026B0943BDC}" destId="{532A9AE4-2A63-41E5-800A-C511D279C571}" srcOrd="0" destOrd="0" presId="urn:microsoft.com/office/officeart/2009/3/layout/HorizontalOrganizationChart"/>
    <dgm:cxn modelId="{C7E2D9D7-05C8-4862-9E3D-28854F517F7A}" type="presParOf" srcId="{532A9AE4-2A63-41E5-800A-C511D279C571}" destId="{7AF851FA-C68D-468D-8A69-C67ACCF280E5}" srcOrd="0" destOrd="0" presId="urn:microsoft.com/office/officeart/2009/3/layout/HorizontalOrganizationChart"/>
    <dgm:cxn modelId="{2768CA96-4DDB-44D8-9330-6FB1CD229994}" type="presParOf" srcId="{532A9AE4-2A63-41E5-800A-C511D279C571}" destId="{A8DA27A3-69BB-43F3-801B-C901171EC41A}" srcOrd="1" destOrd="0" presId="urn:microsoft.com/office/officeart/2009/3/layout/HorizontalOrganizationChart"/>
    <dgm:cxn modelId="{EC3AEABC-23CA-44F1-B39A-FE52C7DFB5E2}" type="presParOf" srcId="{FAAC5460-B165-425F-B161-2026B0943BDC}" destId="{62604D4A-9FA5-4102-B406-874666514E11}" srcOrd="1" destOrd="0" presId="urn:microsoft.com/office/officeart/2009/3/layout/HorizontalOrganizationChart"/>
    <dgm:cxn modelId="{7AEC01D2-B853-4CE3-B5F4-6668EA21CF08}" type="presParOf" srcId="{FAAC5460-B165-425F-B161-2026B0943BDC}" destId="{22AB87F9-36B5-4A75-ADCF-A689725B7F75}" srcOrd="2" destOrd="0" presId="urn:microsoft.com/office/officeart/2009/3/layout/HorizontalOrganizationChart"/>
    <dgm:cxn modelId="{FA40F011-F9DC-43F7-86A5-B67BD6DEC57C}" type="presParOf" srcId="{F02F5997-C296-49C0-A72D-D04923888220}" destId="{37F5D8AE-5399-4070-94D1-3F6A02CBF057}" srcOrd="2" destOrd="0" presId="urn:microsoft.com/office/officeart/2009/3/layout/HorizontalOrganizationChart"/>
    <dgm:cxn modelId="{6130032C-063B-4F16-8AB0-DE394AA07EC6}" type="presParOf" srcId="{F02F5997-C296-49C0-A72D-D04923888220}" destId="{95075F2F-AD44-47D3-8708-719064AEC1AF}" srcOrd="3" destOrd="0" presId="urn:microsoft.com/office/officeart/2009/3/layout/HorizontalOrganizationChart"/>
    <dgm:cxn modelId="{A2E64459-8D17-40DC-B727-32373DA60964}" type="presParOf" srcId="{95075F2F-AD44-47D3-8708-719064AEC1AF}" destId="{40FDFFDB-A849-41CF-929A-5F4A8B1551B1}" srcOrd="0" destOrd="0" presId="urn:microsoft.com/office/officeart/2009/3/layout/HorizontalOrganizationChart"/>
    <dgm:cxn modelId="{E9B57D2A-CA4C-493F-B574-C498B9D05D13}" type="presParOf" srcId="{40FDFFDB-A849-41CF-929A-5F4A8B1551B1}" destId="{9A4BB095-359C-44B9-8274-769C2A8F765B}" srcOrd="0" destOrd="0" presId="urn:microsoft.com/office/officeart/2009/3/layout/HorizontalOrganizationChart"/>
    <dgm:cxn modelId="{58F7C42E-4228-41A5-8089-2DB3C4EB3D4E}" type="presParOf" srcId="{40FDFFDB-A849-41CF-929A-5F4A8B1551B1}" destId="{11E614E1-2FC4-4A00-ACED-F63AEB6D9975}" srcOrd="1" destOrd="0" presId="urn:microsoft.com/office/officeart/2009/3/layout/HorizontalOrganizationChart"/>
    <dgm:cxn modelId="{8E74D448-ACC6-42F9-B2FE-E295A300C2DD}" type="presParOf" srcId="{95075F2F-AD44-47D3-8708-719064AEC1AF}" destId="{82AD6C87-AD11-47E5-8C84-ED2DE3E4C273}" srcOrd="1" destOrd="0" presId="urn:microsoft.com/office/officeart/2009/3/layout/HorizontalOrganizationChart"/>
    <dgm:cxn modelId="{D90E7ABF-F052-4A35-AFD8-D15D90614AE3}" type="presParOf" srcId="{95075F2F-AD44-47D3-8708-719064AEC1AF}" destId="{D83C74E0-5578-42D1-B0B8-00B427F05F5B}" srcOrd="2" destOrd="0" presId="urn:microsoft.com/office/officeart/2009/3/layout/HorizontalOrganizationChart"/>
    <dgm:cxn modelId="{14D65054-7A46-49D2-9F3D-C30EEE1357BA}" type="presParOf" srcId="{F02F5997-C296-49C0-A72D-D04923888220}" destId="{9C5079EC-A520-4685-9FAA-69B9AABE0EF5}" srcOrd="4" destOrd="0" presId="urn:microsoft.com/office/officeart/2009/3/layout/HorizontalOrganizationChart"/>
    <dgm:cxn modelId="{83AE823E-71D8-4A99-85A6-862B67E7F163}" type="presParOf" srcId="{F02F5997-C296-49C0-A72D-D04923888220}" destId="{278B9BC7-98CF-4318-A278-52982D848E0C}" srcOrd="5" destOrd="0" presId="urn:microsoft.com/office/officeart/2009/3/layout/HorizontalOrganizationChart"/>
    <dgm:cxn modelId="{763414BD-E392-4F60-916D-668E0DA6D3BA}" type="presParOf" srcId="{278B9BC7-98CF-4318-A278-52982D848E0C}" destId="{B525CCAB-FF36-4DDF-855A-F5824C241E26}" srcOrd="0" destOrd="0" presId="urn:microsoft.com/office/officeart/2009/3/layout/HorizontalOrganizationChart"/>
    <dgm:cxn modelId="{CF652729-BC4E-4AE7-9D91-1FBC193D5E28}" type="presParOf" srcId="{B525CCAB-FF36-4DDF-855A-F5824C241E26}" destId="{6F9CE450-548D-4EF9-90B6-486B76E8472A}" srcOrd="0" destOrd="0" presId="urn:microsoft.com/office/officeart/2009/3/layout/HorizontalOrganizationChart"/>
    <dgm:cxn modelId="{384B7971-1D9F-4CEE-B129-B9F98806B4DB}" type="presParOf" srcId="{B525CCAB-FF36-4DDF-855A-F5824C241E26}" destId="{CCC139B7-8554-42A8-8BAB-75CFF0BBB2E0}" srcOrd="1" destOrd="0" presId="urn:microsoft.com/office/officeart/2009/3/layout/HorizontalOrganizationChart"/>
    <dgm:cxn modelId="{A3357D62-4E7D-411F-986A-8F042D88DEF7}" type="presParOf" srcId="{278B9BC7-98CF-4318-A278-52982D848E0C}" destId="{6732F35A-5E82-470A-A1A1-9CBA763ABBFE}" srcOrd="1" destOrd="0" presId="urn:microsoft.com/office/officeart/2009/3/layout/HorizontalOrganizationChart"/>
    <dgm:cxn modelId="{2C0C788F-8706-4C45-85DB-424C9B6FE4A1}" type="presParOf" srcId="{278B9BC7-98CF-4318-A278-52982D848E0C}" destId="{80CB91ED-A409-40D6-BA48-A457E31A4A41}" srcOrd="2" destOrd="0" presId="urn:microsoft.com/office/officeart/2009/3/layout/HorizontalOrganizationChart"/>
    <dgm:cxn modelId="{27166EC5-CAFB-484C-AFAC-4EF3564376DE}" type="presParOf" srcId="{F02F5997-C296-49C0-A72D-D04923888220}" destId="{7DD4DBC7-C831-4C77-AA17-ECF3C3CB890F}" srcOrd="6" destOrd="0" presId="urn:microsoft.com/office/officeart/2009/3/layout/HorizontalOrganizationChart"/>
    <dgm:cxn modelId="{6BA2FEF1-2CD4-4B87-8D81-8C5A56919799}" type="presParOf" srcId="{F02F5997-C296-49C0-A72D-D04923888220}" destId="{4DC14AE4-798F-4C1C-B1AC-4245390DB70F}" srcOrd="7" destOrd="0" presId="urn:microsoft.com/office/officeart/2009/3/layout/HorizontalOrganizationChart"/>
    <dgm:cxn modelId="{5E5DA98C-8FA6-40A1-8AB1-FFCE2DE6B829}" type="presParOf" srcId="{4DC14AE4-798F-4C1C-B1AC-4245390DB70F}" destId="{BAFF4420-72C0-48BA-975F-DECBFECA4720}" srcOrd="0" destOrd="0" presId="urn:microsoft.com/office/officeart/2009/3/layout/HorizontalOrganizationChart"/>
    <dgm:cxn modelId="{87C02FE1-F5AD-4572-894C-7AB93502E54A}" type="presParOf" srcId="{BAFF4420-72C0-48BA-975F-DECBFECA4720}" destId="{68E2EC4C-ECAE-476C-8673-21363B869495}" srcOrd="0" destOrd="0" presId="urn:microsoft.com/office/officeart/2009/3/layout/HorizontalOrganizationChart"/>
    <dgm:cxn modelId="{A6623DE5-BF4D-4923-A043-07948CF0638C}" type="presParOf" srcId="{BAFF4420-72C0-48BA-975F-DECBFECA4720}" destId="{6834200A-A772-4F1D-9DEC-2D1F959282DC}" srcOrd="1" destOrd="0" presId="urn:microsoft.com/office/officeart/2009/3/layout/HorizontalOrganizationChart"/>
    <dgm:cxn modelId="{82871DF2-BF43-490F-A772-D84444C254C3}" type="presParOf" srcId="{4DC14AE4-798F-4C1C-B1AC-4245390DB70F}" destId="{D59D02FD-6603-48F8-85CB-37C1F580DE79}" srcOrd="1" destOrd="0" presId="urn:microsoft.com/office/officeart/2009/3/layout/HorizontalOrganizationChart"/>
    <dgm:cxn modelId="{497CB6DC-AE15-48C9-AE28-33F0120BAA47}" type="presParOf" srcId="{4DC14AE4-798F-4C1C-B1AC-4245390DB70F}" destId="{501C99D4-F4B7-4729-9D4E-6F71C919B9E3}" srcOrd="2" destOrd="0" presId="urn:microsoft.com/office/officeart/2009/3/layout/HorizontalOrganizationChart"/>
    <dgm:cxn modelId="{D222FEEA-13E1-4BAC-BC7B-7CF44A788541}" type="presParOf" srcId="{6BC3D6AE-060C-4508-A516-4ACAECAA06BA}" destId="{4D60AA56-588D-4876-A6F8-5AA61E8268A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4DBC7-C831-4C77-AA17-ECF3C3CB890F}">
      <dsp:nvSpPr>
        <dsp:cNvPr id="0" name=""/>
        <dsp:cNvSpPr/>
      </dsp:nvSpPr>
      <dsp:spPr>
        <a:xfrm>
          <a:off x="2027102" y="1076252"/>
          <a:ext cx="212502" cy="6853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251" y="0"/>
              </a:lnTo>
              <a:lnTo>
                <a:pt x="106251" y="685319"/>
              </a:lnTo>
              <a:lnTo>
                <a:pt x="212502" y="68531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079EC-A520-4685-9FAA-69B9AABE0EF5}">
      <dsp:nvSpPr>
        <dsp:cNvPr id="0" name=""/>
        <dsp:cNvSpPr/>
      </dsp:nvSpPr>
      <dsp:spPr>
        <a:xfrm>
          <a:off x="2027102" y="1076252"/>
          <a:ext cx="212502" cy="228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251" y="0"/>
              </a:lnTo>
              <a:lnTo>
                <a:pt x="106251" y="228439"/>
              </a:lnTo>
              <a:lnTo>
                <a:pt x="212502" y="228439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5D8AE-5399-4070-94D1-3F6A02CBF057}">
      <dsp:nvSpPr>
        <dsp:cNvPr id="0" name=""/>
        <dsp:cNvSpPr/>
      </dsp:nvSpPr>
      <dsp:spPr>
        <a:xfrm>
          <a:off x="2027102" y="847812"/>
          <a:ext cx="212502" cy="228439"/>
        </a:xfrm>
        <a:custGeom>
          <a:avLst/>
          <a:gdLst/>
          <a:ahLst/>
          <a:cxnLst/>
          <a:rect l="0" t="0" r="0" b="0"/>
          <a:pathLst>
            <a:path>
              <a:moveTo>
                <a:pt x="0" y="228439"/>
              </a:moveTo>
              <a:lnTo>
                <a:pt x="106251" y="228439"/>
              </a:lnTo>
              <a:lnTo>
                <a:pt x="106251" y="0"/>
              </a:lnTo>
              <a:lnTo>
                <a:pt x="212502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E83C09-34A7-4170-B205-09EF3FC508E8}">
      <dsp:nvSpPr>
        <dsp:cNvPr id="0" name=""/>
        <dsp:cNvSpPr/>
      </dsp:nvSpPr>
      <dsp:spPr>
        <a:xfrm>
          <a:off x="2027102" y="390933"/>
          <a:ext cx="212502" cy="685319"/>
        </a:xfrm>
        <a:custGeom>
          <a:avLst/>
          <a:gdLst/>
          <a:ahLst/>
          <a:cxnLst/>
          <a:rect l="0" t="0" r="0" b="0"/>
          <a:pathLst>
            <a:path>
              <a:moveTo>
                <a:pt x="0" y="685319"/>
              </a:moveTo>
              <a:lnTo>
                <a:pt x="106251" y="685319"/>
              </a:lnTo>
              <a:lnTo>
                <a:pt x="106251" y="0"/>
              </a:lnTo>
              <a:lnTo>
                <a:pt x="212502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C2A08C-3880-44F8-91EF-FEAF0BF787E5}">
      <dsp:nvSpPr>
        <dsp:cNvPr id="0" name=""/>
        <dsp:cNvSpPr/>
      </dsp:nvSpPr>
      <dsp:spPr>
        <a:xfrm>
          <a:off x="964592" y="460"/>
          <a:ext cx="1062510" cy="3240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Building plans</a:t>
          </a:r>
        </a:p>
      </dsp:txBody>
      <dsp:txXfrm>
        <a:off x="964592" y="460"/>
        <a:ext cx="1062510" cy="324065"/>
      </dsp:txXfrm>
    </dsp:sp>
    <dsp:sp modelId="{F5A1AC06-73F4-495C-A42E-97ADF74040AE}">
      <dsp:nvSpPr>
        <dsp:cNvPr id="0" name=""/>
        <dsp:cNvSpPr/>
      </dsp:nvSpPr>
      <dsp:spPr>
        <a:xfrm>
          <a:off x="964592" y="457340"/>
          <a:ext cx="1062510" cy="3240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Air distribution and control layout</a:t>
          </a:r>
        </a:p>
      </dsp:txBody>
      <dsp:txXfrm>
        <a:off x="964592" y="457340"/>
        <a:ext cx="1062510" cy="324065"/>
      </dsp:txXfrm>
    </dsp:sp>
    <dsp:sp modelId="{EC7AF880-A4E9-4C35-B4D6-2BF2D2149C2B}">
      <dsp:nvSpPr>
        <dsp:cNvPr id="0" name=""/>
        <dsp:cNvSpPr/>
      </dsp:nvSpPr>
      <dsp:spPr>
        <a:xfrm>
          <a:off x="964592" y="914219"/>
          <a:ext cx="1062510" cy="32406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Information about</a:t>
          </a:r>
        </a:p>
      </dsp:txBody>
      <dsp:txXfrm>
        <a:off x="964592" y="914219"/>
        <a:ext cx="1062510" cy="324065"/>
      </dsp:txXfrm>
    </dsp:sp>
    <dsp:sp modelId="{7AF851FA-C68D-468D-8A69-C67ACCF280E5}">
      <dsp:nvSpPr>
        <dsp:cNvPr id="0" name=""/>
        <dsp:cNvSpPr/>
      </dsp:nvSpPr>
      <dsp:spPr>
        <a:xfrm>
          <a:off x="2239605" y="228900"/>
          <a:ext cx="1062510" cy="3240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Generators</a:t>
          </a:r>
        </a:p>
      </dsp:txBody>
      <dsp:txXfrm>
        <a:off x="2239605" y="228900"/>
        <a:ext cx="1062510" cy="324065"/>
      </dsp:txXfrm>
    </dsp:sp>
    <dsp:sp modelId="{9A4BB095-359C-44B9-8274-769C2A8F765B}">
      <dsp:nvSpPr>
        <dsp:cNvPr id="0" name=""/>
        <dsp:cNvSpPr/>
      </dsp:nvSpPr>
      <dsp:spPr>
        <a:xfrm>
          <a:off x="2239605" y="685779"/>
          <a:ext cx="1062510" cy="3240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Chillers</a:t>
          </a:r>
        </a:p>
      </dsp:txBody>
      <dsp:txXfrm>
        <a:off x="2239605" y="685779"/>
        <a:ext cx="1062510" cy="324065"/>
      </dsp:txXfrm>
    </dsp:sp>
    <dsp:sp modelId="{6F9CE450-548D-4EF9-90B6-486B76E8472A}">
      <dsp:nvSpPr>
        <dsp:cNvPr id="0" name=""/>
        <dsp:cNvSpPr/>
      </dsp:nvSpPr>
      <dsp:spPr>
        <a:xfrm>
          <a:off x="2239605" y="1142659"/>
          <a:ext cx="1062510" cy="3240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Heaters</a:t>
          </a:r>
        </a:p>
      </dsp:txBody>
      <dsp:txXfrm>
        <a:off x="2239605" y="1142659"/>
        <a:ext cx="1062510" cy="324065"/>
      </dsp:txXfrm>
    </dsp:sp>
    <dsp:sp modelId="{68E2EC4C-ECAE-476C-8673-21363B869495}">
      <dsp:nvSpPr>
        <dsp:cNvPr id="0" name=""/>
        <dsp:cNvSpPr/>
      </dsp:nvSpPr>
      <dsp:spPr>
        <a:xfrm>
          <a:off x="2239605" y="1599538"/>
          <a:ext cx="1062510" cy="32406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Control points</a:t>
          </a:r>
        </a:p>
      </dsp:txBody>
      <dsp:txXfrm>
        <a:off x="2239605" y="1599538"/>
        <a:ext cx="1062510" cy="3240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A169E-9A9B-4A33-A727-83119C85E40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A9BF0-82CA-4C08-8CDD-A8A503C79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0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86d7c74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ge86d7c74f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ge86d7c74f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86d7c74f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e86d7c74fc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ge86d7c74fc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86d7c74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e86d7c74fc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ge86d7c74fc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86d7c758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e86d7c758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ge86d7c758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9a44ee862e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9a44ee862e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a44ee862e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9a44ee862e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1A24-D793-D268-1697-C66801007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7E04D-4AC0-8843-A48F-0F666F93B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71E32-3CC1-8760-E416-54B3F22E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A1265-FAAC-9873-334B-93969C0A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FAC13-B7F3-FD18-C502-47C18BBA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29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264A7-14DF-D75C-FB61-DEEC6965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0FF06B-C10D-3284-8DE5-DA9D6AA84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DA68E-7F97-AC16-37C7-3947D2D2F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D422B-0C47-F3EB-B4C8-1F7FAA1A1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5722C-C736-34E5-09DD-A67489A32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2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BF4F79-13AF-4B0A-4BD7-F4DB7350BB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DAE10-4D83-34A7-7C86-2B2CE28CBD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F96AA-BBD2-6796-522F-09CFAB553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C2D15-910A-905C-F548-9BC03964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72DB1-B87D-0C14-8E32-CEDB7E93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560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96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B53C2-9AEC-A44E-39E1-0A10EE7F5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AEB09-5A1D-66AC-688E-C28C1C9AE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4362B-5390-89A9-26E2-DABFCF8B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DDE93-F062-756D-EED7-C95AF60B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E2198-9EE7-71F1-3465-F729057C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90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D0692-D1A3-3074-100F-E8E6B61E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1D62D-1532-AEBA-018B-7B2B4E443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52276-D0A0-8489-A044-A51A4244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FAAB5-93D2-1751-4145-485D69A2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0D049-27D9-0A13-E33F-01C7C334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98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684C-A11D-69F7-B807-17F138C6D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6D7A7-8944-7DCF-DF6C-628E5AF51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F41CB-CC82-7433-B626-792B6F4B6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3E9D6-6984-1A55-A0C8-3EA14E6F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242605-7616-C89D-411A-91041E07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AC588-E0FA-6518-A046-60BAA4B6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5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013CD-D159-05B7-19EA-41BCA91C2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FC80C-D91A-6F66-F0BC-735E7B561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0BE3A-C797-8C85-EF9E-F21FE8CB7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032FDD-E99B-219C-BDC6-3D68BC0F6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6DA092-54DF-17CF-D65B-0C1F25079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B1635-69BE-179C-77EE-B932B5D51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7CAA55-D2F3-E53E-4AE2-FF83F1EA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F59D98-DF8B-DB39-0775-2398F763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4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977A-D812-13D6-CA84-3B16DB32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1E919-8A79-5FD1-50D9-D2A73A9D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EF417-9766-2EE3-E311-804B0A5A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625F0-33BC-D454-0573-FAABFCAE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2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550B2-53F6-EA22-3C83-A6BF1F0AB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EA840-FB69-7C4F-7961-C4359257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9B149-C200-C44A-7036-C74BB35B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19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C4220-BF3C-50A4-D241-2626ED8C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722D3-0D2D-BA58-9F40-9D2ADB1D3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3C38D-83D3-1481-6959-E08276F9B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58B9D-E52C-EDF1-4712-21F419B1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07C37-9BC0-A285-B597-E51709BE3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A5C91-8DD0-2767-A5CA-32C3C85AC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211A-D24A-2C0B-ACCA-960FE827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F83AF-8E59-F294-87AF-F9E5690040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E3D51A-54F0-4922-29F8-7DB6CADA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8CC98E-18EF-3C1B-D892-663152B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226B5-B48F-E1F6-3D03-8DE424832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41F05-4EC5-6A29-26CF-F9C1DFFD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69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130EF-0499-187D-3040-0B164DC71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F9197-D439-FC34-5233-8E3B76CE2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63838-F429-DE00-E3D3-A91C6C161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933132-0B81-4CF6-B05F-3914AFD478DC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300CB-437A-4464-8CCE-872DF587E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A1238-0C59-F6C4-7FFD-2DEA0236F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D5B0E-3802-4569-AD27-8FF5AB60C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u-sigma.com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openxmlformats.org/officeDocument/2006/relationships/image" Target="../media/image8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D392-D66F-80CE-7791-45955DD523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CMSC 818G</a:t>
            </a:r>
            <a:br>
              <a:rPr lang="en-US" dirty="0"/>
            </a:br>
            <a:r>
              <a:rPr lang="en-US" dirty="0"/>
              <a:t>Some Project Ideas</a:t>
            </a:r>
          </a:p>
        </p:txBody>
      </p:sp>
    </p:spTree>
    <p:extLst>
      <p:ext uri="{BB962C8B-B14F-4D97-AF65-F5344CB8AC3E}">
        <p14:creationId xmlns:p14="http://schemas.microsoft.com/office/powerpoint/2010/main" val="191336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A9561-B9E0-4467-86BE-C3F89AF1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from 2120 and AHU3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5D4393-FAC1-4FF7-A510-2A5C2B83C99B}"/>
              </a:ext>
            </a:extLst>
          </p:cNvPr>
          <p:cNvGraphicFramePr>
            <a:graphicFrameLocks noGrp="1"/>
          </p:cNvGraphicFramePr>
          <p:nvPr/>
        </p:nvGraphicFramePr>
        <p:xfrm>
          <a:off x="355107" y="2139518"/>
          <a:ext cx="11603110" cy="3123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8002">
                  <a:extLst>
                    <a:ext uri="{9D8B030D-6E8A-4147-A177-3AD203B41FA5}">
                      <a16:colId xmlns:a16="http://schemas.microsoft.com/office/drawing/2014/main" val="1036468752"/>
                    </a:ext>
                  </a:extLst>
                </a:gridCol>
                <a:gridCol w="608443">
                  <a:extLst>
                    <a:ext uri="{9D8B030D-6E8A-4147-A177-3AD203B41FA5}">
                      <a16:colId xmlns:a16="http://schemas.microsoft.com/office/drawing/2014/main" val="2425855367"/>
                    </a:ext>
                  </a:extLst>
                </a:gridCol>
                <a:gridCol w="608443">
                  <a:extLst>
                    <a:ext uri="{9D8B030D-6E8A-4147-A177-3AD203B41FA5}">
                      <a16:colId xmlns:a16="http://schemas.microsoft.com/office/drawing/2014/main" val="1620538750"/>
                    </a:ext>
                  </a:extLst>
                </a:gridCol>
                <a:gridCol w="768559">
                  <a:extLst>
                    <a:ext uri="{9D8B030D-6E8A-4147-A177-3AD203B41FA5}">
                      <a16:colId xmlns:a16="http://schemas.microsoft.com/office/drawing/2014/main" val="2872127729"/>
                    </a:ext>
                  </a:extLst>
                </a:gridCol>
                <a:gridCol w="651141">
                  <a:extLst>
                    <a:ext uri="{9D8B030D-6E8A-4147-A177-3AD203B41FA5}">
                      <a16:colId xmlns:a16="http://schemas.microsoft.com/office/drawing/2014/main" val="3605556163"/>
                    </a:ext>
                  </a:extLst>
                </a:gridCol>
                <a:gridCol w="619118">
                  <a:extLst>
                    <a:ext uri="{9D8B030D-6E8A-4147-A177-3AD203B41FA5}">
                      <a16:colId xmlns:a16="http://schemas.microsoft.com/office/drawing/2014/main" val="1954180219"/>
                    </a:ext>
                  </a:extLst>
                </a:gridCol>
                <a:gridCol w="533721">
                  <a:extLst>
                    <a:ext uri="{9D8B030D-6E8A-4147-A177-3AD203B41FA5}">
                      <a16:colId xmlns:a16="http://schemas.microsoft.com/office/drawing/2014/main" val="3807170038"/>
                    </a:ext>
                  </a:extLst>
                </a:gridCol>
                <a:gridCol w="811257">
                  <a:extLst>
                    <a:ext uri="{9D8B030D-6E8A-4147-A177-3AD203B41FA5}">
                      <a16:colId xmlns:a16="http://schemas.microsoft.com/office/drawing/2014/main" val="4275918075"/>
                    </a:ext>
                  </a:extLst>
                </a:gridCol>
                <a:gridCol w="512372">
                  <a:extLst>
                    <a:ext uri="{9D8B030D-6E8A-4147-A177-3AD203B41FA5}">
                      <a16:colId xmlns:a16="http://schemas.microsoft.com/office/drawing/2014/main" val="1542040531"/>
                    </a:ext>
                  </a:extLst>
                </a:gridCol>
                <a:gridCol w="683164">
                  <a:extLst>
                    <a:ext uri="{9D8B030D-6E8A-4147-A177-3AD203B41FA5}">
                      <a16:colId xmlns:a16="http://schemas.microsoft.com/office/drawing/2014/main" val="3888778190"/>
                    </a:ext>
                  </a:extLst>
                </a:gridCol>
                <a:gridCol w="789908">
                  <a:extLst>
                    <a:ext uri="{9D8B030D-6E8A-4147-A177-3AD203B41FA5}">
                      <a16:colId xmlns:a16="http://schemas.microsoft.com/office/drawing/2014/main" val="2721659549"/>
                    </a:ext>
                  </a:extLst>
                </a:gridCol>
                <a:gridCol w="608443">
                  <a:extLst>
                    <a:ext uri="{9D8B030D-6E8A-4147-A177-3AD203B41FA5}">
                      <a16:colId xmlns:a16="http://schemas.microsoft.com/office/drawing/2014/main" val="4269776399"/>
                    </a:ext>
                  </a:extLst>
                </a:gridCol>
                <a:gridCol w="512372">
                  <a:extLst>
                    <a:ext uri="{9D8B030D-6E8A-4147-A177-3AD203B41FA5}">
                      <a16:colId xmlns:a16="http://schemas.microsoft.com/office/drawing/2014/main" val="646559932"/>
                    </a:ext>
                  </a:extLst>
                </a:gridCol>
                <a:gridCol w="651141">
                  <a:extLst>
                    <a:ext uri="{9D8B030D-6E8A-4147-A177-3AD203B41FA5}">
                      <a16:colId xmlns:a16="http://schemas.microsoft.com/office/drawing/2014/main" val="2951299497"/>
                    </a:ext>
                  </a:extLst>
                </a:gridCol>
                <a:gridCol w="512372">
                  <a:extLst>
                    <a:ext uri="{9D8B030D-6E8A-4147-A177-3AD203B41FA5}">
                      <a16:colId xmlns:a16="http://schemas.microsoft.com/office/drawing/2014/main" val="1429035957"/>
                    </a:ext>
                  </a:extLst>
                </a:gridCol>
                <a:gridCol w="512372">
                  <a:extLst>
                    <a:ext uri="{9D8B030D-6E8A-4147-A177-3AD203B41FA5}">
                      <a16:colId xmlns:a16="http://schemas.microsoft.com/office/drawing/2014/main" val="797750322"/>
                    </a:ext>
                  </a:extLst>
                </a:gridCol>
                <a:gridCol w="651141">
                  <a:extLst>
                    <a:ext uri="{9D8B030D-6E8A-4147-A177-3AD203B41FA5}">
                      <a16:colId xmlns:a16="http://schemas.microsoft.com/office/drawing/2014/main" val="251135241"/>
                    </a:ext>
                  </a:extLst>
                </a:gridCol>
                <a:gridCol w="651141">
                  <a:extLst>
                    <a:ext uri="{9D8B030D-6E8A-4147-A177-3AD203B41FA5}">
                      <a16:colId xmlns:a16="http://schemas.microsoft.com/office/drawing/2014/main" val="3655797406"/>
                    </a:ext>
                  </a:extLst>
                </a:gridCol>
              </a:tblGrid>
              <a:tr h="24768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ActFlow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ActFlowSP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ChlBeamVlvSig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CO2Sensor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DamperOvr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DewPoint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DischargeTemp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EffectSP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ReheatVlvSig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SpaceHumidity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SpaceTemp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SaTemp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SaHumidity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RaTemp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OaTemp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OaHumidity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RaCo2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893538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2120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AHU_03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AHU_03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AHU_03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AHU_03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AHU_03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AHU_03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417802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Timamp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(cfm)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(cfm)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(%)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(ppm)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(%)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(%)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(%RH)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(%RH)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(°F)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(%RH)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Value (ppm)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433785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CI-Weight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03232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CI- Ref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8822081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5/15/2019 0:00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939710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5/15/2019 0:15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59.50%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7112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5/15/2019 0:30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57.50%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895558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5/15/2019 0:45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38.30%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68.5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61.3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59.20%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45173"/>
                  </a:ext>
                </a:extLst>
              </a:tr>
              <a:tr h="24768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5/15/2019 1:00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73.4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65.9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54.00%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68.4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63.6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56.60%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37" marR="4837" marT="4837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8166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9B74908-ADDF-45C3-8F47-BD4FE4D01637}"/>
              </a:ext>
            </a:extLst>
          </p:cNvPr>
          <p:cNvSpPr txBox="1"/>
          <p:nvPr/>
        </p:nvSpPr>
        <p:spPr>
          <a:xfrm>
            <a:off x="1816387" y="5862918"/>
            <a:ext cx="258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Have access to all sensors</a:t>
            </a:r>
          </a:p>
        </p:txBody>
      </p:sp>
    </p:spTree>
    <p:extLst>
      <p:ext uri="{BB962C8B-B14F-4D97-AF65-F5344CB8AC3E}">
        <p14:creationId xmlns:p14="http://schemas.microsoft.com/office/powerpoint/2010/main" val="350670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817B59-160F-4338-A353-509A929C1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26" y="3785844"/>
            <a:ext cx="4294322" cy="30721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41A8D4-3F94-403A-8632-9D800F3FC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851" y="1210179"/>
            <a:ext cx="4873361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1F14C6-431D-4883-B3D8-E81B2CE49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Usage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AF72A0-AC8D-44CD-BFAB-8E0B9A7C5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395" y="969053"/>
            <a:ext cx="5051032" cy="3670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57E309-893A-4DCE-9D76-57F41AB34A74}"/>
              </a:ext>
            </a:extLst>
          </p:cNvPr>
          <p:cNvSpPr txBox="1"/>
          <p:nvPr/>
        </p:nvSpPr>
        <p:spPr>
          <a:xfrm>
            <a:off x="3839227" y="5968652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Room 2107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B8DF0-2CFE-4E2A-AE08-11D78075FE2E}"/>
              </a:ext>
            </a:extLst>
          </p:cNvPr>
          <p:cNvSpPr txBox="1"/>
          <p:nvPr/>
        </p:nvSpPr>
        <p:spPr>
          <a:xfrm>
            <a:off x="4947781" y="4873775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Room 2116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AD241-C1E2-4339-86A8-2E85FF350AF8}"/>
              </a:ext>
            </a:extLst>
          </p:cNvPr>
          <p:cNvSpPr txBox="1"/>
          <p:nvPr/>
        </p:nvSpPr>
        <p:spPr>
          <a:xfrm>
            <a:off x="8432106" y="4873775"/>
            <a:ext cx="125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Room 2120</a:t>
            </a:r>
          </a:p>
        </p:txBody>
      </p:sp>
    </p:spTree>
    <p:extLst>
      <p:ext uri="{BB962C8B-B14F-4D97-AF65-F5344CB8AC3E}">
        <p14:creationId xmlns:p14="http://schemas.microsoft.com/office/powerpoint/2010/main" val="1921484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968EB-CE8A-4D35-A88F-305E11A3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 Presence and CO2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018814-1F1C-4C32-88C2-7264CA5240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99" y="1825625"/>
            <a:ext cx="645240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7DA16E-1702-41F1-A8DD-5C78D851F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Indoor (2116) and Outdoor CO2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BD1509B-5690-4995-9D1A-F0661F38CB3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858" y="2097033"/>
            <a:ext cx="7205662" cy="32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BCCFEB0-FF3C-45B3-8A4E-B314D0E8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9" y="3702790"/>
            <a:ext cx="3776027" cy="315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978A57E-F9F7-49C2-AADB-09BD3E597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3" y="1799273"/>
            <a:ext cx="18954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39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ABFE-B5F2-4427-AD5F-337E16A7B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6546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CO2 levels in 2107,2116,2120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B3D27E-4712-429E-B469-910E595F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13" y="3192275"/>
            <a:ext cx="4870532" cy="357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20D9E83-0D34-47F9-B932-39C7902F4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3" y="1700654"/>
            <a:ext cx="5192185" cy="298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32672-50AF-499B-9697-1E75B029AE18}"/>
              </a:ext>
            </a:extLst>
          </p:cNvPr>
          <p:cNvSpPr txBox="1"/>
          <p:nvPr/>
        </p:nvSpPr>
        <p:spPr>
          <a:xfrm>
            <a:off x="1587261" y="4693087"/>
            <a:ext cx="303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September 17, 2019 (Tuesday)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2F424-4186-47A1-B6FE-D1B95085504E}"/>
              </a:ext>
            </a:extLst>
          </p:cNvPr>
          <p:cNvSpPr txBox="1"/>
          <p:nvPr/>
        </p:nvSpPr>
        <p:spPr>
          <a:xfrm>
            <a:off x="8747185" y="2628181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December 25, 2020</a:t>
            </a:r>
          </a:p>
        </p:txBody>
      </p:sp>
    </p:spTree>
    <p:extLst>
      <p:ext uri="{BB962C8B-B14F-4D97-AF65-F5344CB8AC3E}">
        <p14:creationId xmlns:p14="http://schemas.microsoft.com/office/powerpoint/2010/main" val="2972996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86d7c74fc_0_3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83" name="Google Shape;183;ge86d7c74fc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5575" y="152375"/>
            <a:ext cx="10347100" cy="611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e86d7c74fc_0_36"/>
          <p:cNvSpPr txBox="1"/>
          <p:nvPr/>
        </p:nvSpPr>
        <p:spPr>
          <a:xfrm>
            <a:off x="1902000" y="6349975"/>
            <a:ext cx="946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Interactive web app to show Temperature on a given floor.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ge86d7c74fc_0_36"/>
          <p:cNvPicPr preferRelativeResize="0"/>
          <p:nvPr/>
        </p:nvPicPr>
        <p:blipFill rotWithShape="1">
          <a:blip r:embed="rId4">
            <a:alphaModFix/>
          </a:blip>
          <a:srcRect t="21878" b="23399"/>
          <a:stretch/>
        </p:blipFill>
        <p:spPr>
          <a:xfrm>
            <a:off x="7207100" y="927100"/>
            <a:ext cx="4572000" cy="25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e86d7c74fc_0_3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8/26/2021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86d7c74fc_0_2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93" name="Google Shape;193;ge86d7c74fc_0_28"/>
          <p:cNvPicPr preferRelativeResize="0"/>
          <p:nvPr/>
        </p:nvPicPr>
        <p:blipFill rotWithShape="1">
          <a:blip r:embed="rId3">
            <a:alphaModFix/>
          </a:blip>
          <a:srcRect t="1234"/>
          <a:stretch/>
        </p:blipFill>
        <p:spPr>
          <a:xfrm>
            <a:off x="1802550" y="197550"/>
            <a:ext cx="10248351" cy="59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e86d7c74fc_0_28"/>
          <p:cNvSpPr txBox="1"/>
          <p:nvPr/>
        </p:nvSpPr>
        <p:spPr>
          <a:xfrm>
            <a:off x="1902000" y="6349975"/>
            <a:ext cx="946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Choose from a multitude of other sensors to view data for a given day and time.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ge86d7c74fc_0_2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8/26/2021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e86d7c758d_0_8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b="1"/>
              <a:t>Comfort Index- 2120</a:t>
            </a:r>
            <a:endParaRPr b="1"/>
          </a:p>
        </p:txBody>
      </p:sp>
      <p:sp>
        <p:nvSpPr>
          <p:cNvPr id="223" name="Google Shape;223;ge86d7c758d_0_8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24" name="Google Shape;224;ge86d7c758d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150" y="2261450"/>
            <a:ext cx="5925674" cy="342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e86d7c758d_0_8"/>
          <p:cNvPicPr preferRelativeResize="0"/>
          <p:nvPr/>
        </p:nvPicPr>
        <p:blipFill rotWithShape="1">
          <a:blip r:embed="rId4">
            <a:alphaModFix/>
          </a:blip>
          <a:srcRect l="21241"/>
          <a:stretch/>
        </p:blipFill>
        <p:spPr>
          <a:xfrm>
            <a:off x="6322825" y="1905100"/>
            <a:ext cx="5593500" cy="378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e86d7c758d_0_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8/26/2021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3F592-350F-1B05-D0E4-4C87ED87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Breathing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F770-9443-2A81-6662-DA80E7F1C3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914400" marR="0" lvl="1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Breathing is the only autonomous process that we have conscious control over.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Talking</a:t>
            </a:r>
          </a:p>
          <a:p>
            <a:pPr marL="914400" marR="0" lvl="1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Breathing is affected by any physical or mental afflictions</a:t>
            </a:r>
          </a:p>
          <a:p>
            <a:pPr marL="914400" marR="0" lvl="1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Dataset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24/7 breathing data for months from about 100 subjects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25 samples per second of breathing 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Accelerometer readings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Infection – flu virus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36819-246B-B536-0FCD-384A82CAEE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914400" marR="0" lvl="1" indent="-457200">
              <a:lnSpc>
                <a:spcPct val="107000"/>
              </a:lnSpc>
              <a:buFont typeface="+mj-lt"/>
              <a:buAutoNum type="arabicPeriod" startAt="4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Controlled Dataset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Using our own sensor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Under controlled conditions.</a:t>
            </a:r>
          </a:p>
          <a:p>
            <a:pPr marL="914400" marR="0" lvl="1" indent="-457200">
              <a:lnSpc>
                <a:spcPct val="107000"/>
              </a:lnSpc>
              <a:buFont typeface="+mj-lt"/>
              <a:buAutoNum type="arabicPeriod" startAt="4"/>
            </a:pPr>
            <a:r>
              <a:rPr lang="en-US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Steps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Noise cleanup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Segmentation into individual breaths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Classification of breaths</a:t>
            </a:r>
          </a:p>
          <a:p>
            <a:pPr marL="1428750" marR="0" lvl="2" indent="-51435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Identification of ailments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69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Spire Tag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98" y="1398193"/>
            <a:ext cx="4549236" cy="3777622"/>
          </a:xfrm>
        </p:spPr>
        <p:txBody>
          <a:bodyPr/>
          <a:lstStyle/>
          <a:p>
            <a:r>
              <a:rPr lang="en-US" dirty="0"/>
              <a:t>Sensors</a:t>
            </a:r>
          </a:p>
          <a:p>
            <a:pPr lvl="1"/>
            <a:r>
              <a:rPr lang="en-US" dirty="0"/>
              <a:t>Breathing Force Sensor</a:t>
            </a:r>
          </a:p>
          <a:p>
            <a:pPr lvl="1"/>
            <a:r>
              <a:rPr lang="en-US" dirty="0"/>
              <a:t>PPG</a:t>
            </a:r>
          </a:p>
          <a:p>
            <a:pPr lvl="1"/>
            <a:r>
              <a:rPr lang="en-US" dirty="0"/>
              <a:t>3 Axis Accelerometer</a:t>
            </a:r>
          </a:p>
          <a:p>
            <a:pPr lvl="1"/>
            <a:endParaRPr lang="en-US" dirty="0"/>
          </a:p>
          <a:p>
            <a:r>
              <a:rPr lang="en-US" dirty="0"/>
              <a:t>We have concentrated on the analysis of breathing patterns and anomalies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22" y="900395"/>
            <a:ext cx="2032982" cy="1788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479" y="745601"/>
            <a:ext cx="1937939" cy="1943374"/>
          </a:xfrm>
          <a:prstGeom prst="rect">
            <a:avLst/>
          </a:prstGeom>
        </p:spPr>
      </p:pic>
      <p:pic>
        <p:nvPicPr>
          <p:cNvPr id="7" name="Google Shape;88;p17">
            <a:extLst>
              <a:ext uri="{FF2B5EF4-FFF2-40B4-BE49-F238E27FC236}">
                <a16:creationId xmlns:a16="http://schemas.microsoft.com/office/drawing/2014/main" id="{4A1A838C-4A5D-4913-91D3-82086C7CA08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2944" y="4696194"/>
            <a:ext cx="4600385" cy="15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17">
            <a:extLst>
              <a:ext uri="{FF2B5EF4-FFF2-40B4-BE49-F238E27FC236}">
                <a16:creationId xmlns:a16="http://schemas.microsoft.com/office/drawing/2014/main" id="{9D2E5D52-939B-402C-9955-1012D1F4B7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2791" y="4720537"/>
            <a:ext cx="4572349" cy="1527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7;p17">
            <a:extLst>
              <a:ext uri="{FF2B5EF4-FFF2-40B4-BE49-F238E27FC236}">
                <a16:creationId xmlns:a16="http://schemas.microsoft.com/office/drawing/2014/main" id="{2825A9F0-757E-456B-BF26-A095A4EBDF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9700" y="2810466"/>
            <a:ext cx="3359501" cy="164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20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53962-2F6A-F5F2-7B59-8B12CC38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C782-A652-DB2A-48A0-EB3094261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Building Analytics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Breathing Analytics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Breathing to Speech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Ayurvedic Patients Dataset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Personal Digital Assistant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 Sigma</a:t>
            </a:r>
          </a:p>
        </p:txBody>
      </p:sp>
    </p:spTree>
    <p:extLst>
      <p:ext uri="{BB962C8B-B14F-4D97-AF65-F5344CB8AC3E}">
        <p14:creationId xmlns:p14="http://schemas.microsoft.com/office/powerpoint/2010/main" val="1701274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830" y="416493"/>
            <a:ext cx="8911687" cy="1280890"/>
          </a:xfrm>
        </p:spPr>
        <p:txBody>
          <a:bodyPr/>
          <a:lstStyle/>
          <a:p>
            <a:r>
              <a:rPr lang="en-US" dirty="0"/>
              <a:t>Tag Raw Data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21351" y="1736035"/>
            <a:ext cx="8915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900" b="1" dirty="0"/>
              <a:t>ID		TAG			Time				</a:t>
            </a:r>
            <a:r>
              <a:rPr lang="en-US" sz="900" b="1" dirty="0" err="1"/>
              <a:t>TimeZone</a:t>
            </a:r>
            <a:r>
              <a:rPr lang="en-US" sz="900" b="1" dirty="0"/>
              <a:t>	Force		X	Y	Z	PPG</a:t>
            </a:r>
            <a:r>
              <a:rPr lang="en-US" sz="900" dirty="0"/>
              <a:t>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15:48:00.015625	America/</a:t>
            </a:r>
            <a:r>
              <a:rPr lang="en-US" sz="900" dirty="0" err="1"/>
              <a:t>New_York</a:t>
            </a:r>
            <a:r>
              <a:rPr lang="en-US" sz="900" dirty="0"/>
              <a:t>	436994560	-1564	-8200	1588	10936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15:48:00.054688	America/</a:t>
            </a:r>
            <a:r>
              <a:rPr lang="en-US" sz="900" dirty="0" err="1"/>
              <a:t>New_York</a:t>
            </a:r>
            <a:r>
              <a:rPr lang="en-US" sz="900" dirty="0"/>
              <a:t>	437027328	-1356	-8224	1680	10928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15:48:00.09375	America/</a:t>
            </a:r>
            <a:r>
              <a:rPr lang="en-US" sz="900" dirty="0" err="1"/>
              <a:t>New_York</a:t>
            </a:r>
            <a:r>
              <a:rPr lang="en-US" sz="900" dirty="0"/>
              <a:t>	437371392	-1308	-8132	1728	10920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15:48:00.136719	America/</a:t>
            </a:r>
            <a:r>
              <a:rPr lang="en-US" sz="900" dirty="0" err="1"/>
              <a:t>New_York</a:t>
            </a:r>
            <a:r>
              <a:rPr lang="en-US" sz="900" dirty="0"/>
              <a:t>	437813760	-1380	-7980	1748	10920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15:48:00.175781	America/</a:t>
            </a:r>
            <a:r>
              <a:rPr lang="en-US" sz="900" dirty="0" err="1"/>
              <a:t>New_York</a:t>
            </a:r>
            <a:r>
              <a:rPr lang="en-US" sz="900" dirty="0"/>
              <a:t>	437977600	-1480	-7864	1696	10912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15:48:00.214844	America/</a:t>
            </a:r>
            <a:r>
              <a:rPr lang="en-US" sz="900" dirty="0" err="1"/>
              <a:t>New_York</a:t>
            </a:r>
            <a:r>
              <a:rPr lang="en-US" sz="900" dirty="0"/>
              <a:t>	437789184	-1492	-7760	1564	10904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15:48:00.253906	America/</a:t>
            </a:r>
            <a:r>
              <a:rPr lang="en-US" sz="900" dirty="0" err="1"/>
              <a:t>New_York</a:t>
            </a:r>
            <a:r>
              <a:rPr lang="en-US" sz="900" dirty="0"/>
              <a:t>	437608960	-1716	-7752	1484	10904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15:48:00.296875	America/</a:t>
            </a:r>
            <a:r>
              <a:rPr lang="en-US" sz="900" dirty="0" err="1"/>
              <a:t>New_York</a:t>
            </a:r>
            <a:r>
              <a:rPr lang="en-US" sz="900" dirty="0"/>
              <a:t>	437436928	-1692	-7904	1600	10888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15:48:00.335938	America/</a:t>
            </a:r>
            <a:r>
              <a:rPr lang="en-US" sz="900" dirty="0" err="1"/>
              <a:t>New_York</a:t>
            </a:r>
            <a:r>
              <a:rPr lang="en-US" sz="900" dirty="0"/>
              <a:t>	437371392	-1376	-7972	1588	10888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15:48:00.375		America/</a:t>
            </a:r>
            <a:r>
              <a:rPr lang="en-US" sz="900" dirty="0" err="1"/>
              <a:t>New_York</a:t>
            </a:r>
            <a:r>
              <a:rPr lang="en-US" sz="900" dirty="0"/>
              <a:t>	437305856	-1340	-8116	1568	10872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15:48:00.414062	America/</a:t>
            </a:r>
            <a:r>
              <a:rPr lang="en-US" sz="900" dirty="0" err="1"/>
              <a:t>New_York</a:t>
            </a:r>
            <a:r>
              <a:rPr lang="en-US" sz="900" dirty="0"/>
              <a:t>	437363200	-1324	-8148	1512	10864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15:48:00.457031	America/</a:t>
            </a:r>
            <a:r>
              <a:rPr lang="en-US" sz="900" dirty="0" err="1"/>
              <a:t>New_York</a:t>
            </a:r>
            <a:r>
              <a:rPr lang="en-US" sz="900" dirty="0"/>
              <a:t>	437404160	-1280	-8276	1500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15:48:00.496094	America/</a:t>
            </a:r>
            <a:r>
              <a:rPr lang="en-US" sz="900" dirty="0" err="1"/>
              <a:t>New_York</a:t>
            </a:r>
            <a:r>
              <a:rPr lang="en-US" sz="900" dirty="0"/>
              <a:t>	437387776	-1660	-8272	1376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15:48:00.535156	America/</a:t>
            </a:r>
            <a:r>
              <a:rPr lang="en-US" sz="900" dirty="0" err="1"/>
              <a:t>New_York</a:t>
            </a:r>
            <a:r>
              <a:rPr lang="en-US" sz="900" dirty="0"/>
              <a:t>	437101056	-1596	-8064	1792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15:48:00.574219	America/</a:t>
            </a:r>
            <a:r>
              <a:rPr lang="en-US" sz="900" dirty="0" err="1"/>
              <a:t>New_York</a:t>
            </a:r>
            <a:r>
              <a:rPr lang="en-US" sz="900" dirty="0"/>
              <a:t>	437256704	-1444	-8188	1624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15:48:00.617188	America/</a:t>
            </a:r>
            <a:r>
              <a:rPr lang="en-US" sz="900" dirty="0" err="1"/>
              <a:t>New_York</a:t>
            </a:r>
            <a:r>
              <a:rPr lang="en-US" sz="900" dirty="0"/>
              <a:t>	437314048	-1420	-8104	1696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900" dirty="0"/>
              <a:t>319656	64F7DB2440F0644C	2019-05-13 15:48:00.65625	America/</a:t>
            </a:r>
            <a:r>
              <a:rPr lang="en-US" sz="900" dirty="0" err="1"/>
              <a:t>New_York</a:t>
            </a:r>
            <a:r>
              <a:rPr lang="en-US" sz="900" dirty="0"/>
              <a:t>	437699072	-1552	-8128	1732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5B548-65AE-4A7D-BC38-A44FB26CB0A8}"/>
              </a:ext>
            </a:extLst>
          </p:cNvPr>
          <p:cNvSpPr txBox="1"/>
          <p:nvPr/>
        </p:nvSpPr>
        <p:spPr>
          <a:xfrm>
            <a:off x="2517830" y="5137265"/>
            <a:ext cx="8079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Reported measurements are relative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Breathing Force data is continuous when the subject is using the tag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Sampling rate is 25/second (40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PPG data is not collected continuously</a:t>
            </a:r>
          </a:p>
        </p:txBody>
      </p:sp>
    </p:spTree>
    <p:extLst>
      <p:ext uri="{BB962C8B-B14F-4D97-AF65-F5344CB8AC3E}">
        <p14:creationId xmlns:p14="http://schemas.microsoft.com/office/powerpoint/2010/main" val="950976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24AB-E2AC-4B25-8DEB-C37FE773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A7AD5-9CE7-49D4-BC47-85DE6A6AB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7290" y="1731947"/>
            <a:ext cx="8915400" cy="377762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Some observations About Breathing</a:t>
            </a:r>
          </a:p>
          <a:p>
            <a:pPr lvl="1"/>
            <a:r>
              <a:rPr lang="en-US" dirty="0"/>
              <a:t>Patterns change rather rapidly</a:t>
            </a:r>
          </a:p>
          <a:p>
            <a:pPr lvl="2"/>
            <a:r>
              <a:rPr lang="en-US" dirty="0"/>
              <a:t>One must work with raw data</a:t>
            </a:r>
          </a:p>
          <a:p>
            <a:pPr lvl="1"/>
            <a:r>
              <a:rPr lang="en-US" dirty="0"/>
              <a:t>Patterns vary from individual to individual</a:t>
            </a:r>
          </a:p>
          <a:p>
            <a:pPr lvl="2"/>
            <a:r>
              <a:rPr lang="en-US" dirty="0"/>
              <a:t>Must make separate models for each individual</a:t>
            </a:r>
          </a:p>
          <a:p>
            <a:r>
              <a:rPr lang="en-US" dirty="0"/>
              <a:t>Spire Tag</a:t>
            </a:r>
          </a:p>
          <a:p>
            <a:pPr lvl="1"/>
            <a:r>
              <a:rPr lang="en-US" dirty="0"/>
              <a:t>The way it records breathing, the baseline gets affected by </a:t>
            </a:r>
          </a:p>
          <a:p>
            <a:pPr lvl="2"/>
            <a:r>
              <a:rPr lang="en-US" dirty="0"/>
              <a:t>Change in posture</a:t>
            </a:r>
          </a:p>
          <a:p>
            <a:pPr lvl="2"/>
            <a:r>
              <a:rPr lang="en-US" dirty="0"/>
              <a:t>Moving</a:t>
            </a:r>
          </a:p>
          <a:p>
            <a:pPr lvl="1"/>
            <a:r>
              <a:rPr lang="en-US" dirty="0"/>
              <a:t>There is a significant difference in readings depending on where the tag is mounted</a:t>
            </a:r>
          </a:p>
          <a:p>
            <a:pPr lvl="2"/>
            <a:r>
              <a:rPr lang="en-US" dirty="0"/>
              <a:t>Waist – under the belt</a:t>
            </a:r>
          </a:p>
          <a:p>
            <a:pPr lvl="2"/>
            <a:r>
              <a:rPr lang="en-US" dirty="0"/>
              <a:t>On the waist like in underwear – where</a:t>
            </a:r>
          </a:p>
          <a:p>
            <a:pPr lvl="2"/>
            <a:r>
              <a:rPr lang="en-US" dirty="0"/>
              <a:t>Back strap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884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C385B-F0C9-43FA-AF89-CA5FE8D2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day plot</a:t>
            </a:r>
          </a:p>
        </p:txBody>
      </p:sp>
      <p:pic>
        <p:nvPicPr>
          <p:cNvPr id="7" name="Content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56D28954-D0E5-430C-8ED6-8EA4A2011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058" y="1409991"/>
            <a:ext cx="9884554" cy="47588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4DD43-8392-43EA-A575-560CCEB54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8/26/2020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279E0-D9A8-4079-AB79-CE2F33CA4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89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76E5-9F87-43D6-A460-8337213A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4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Normal Breathing July 15,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CEC40-EADB-46C4-91F6-60CB9CACADC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88" y="1328870"/>
            <a:ext cx="9921311" cy="502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93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74DEB-A93A-43CC-B62F-CEEAB0E77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254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Talking July 15,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2C5B1-78A9-4D2D-81C4-04AF289A5A3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14" y="1448512"/>
            <a:ext cx="10177685" cy="514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00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6DDB-DEA5-4ECA-84E6-BD2939C3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254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Humming  July 15,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FB7DE-C867-4B0C-B357-1ECDF47BAF0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03988" y="1465604"/>
            <a:ext cx="9921311" cy="51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76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B5318-F390-443E-B424-24646EA6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254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Sneezing  July 17,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CE5F7-7D77-4481-99F9-F58E6E37AA4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62" y="1512606"/>
            <a:ext cx="9917038" cy="50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75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B1EB9-FB7D-4713-ACD1-99DC7C17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25400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Phases of a Breath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97177-2035-4D51-A4A8-1244AC4A9B9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55948" y="1585244"/>
            <a:ext cx="8669352" cy="47647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6FA88E-790A-4740-B812-F29C564ADC38}"/>
              </a:ext>
            </a:extLst>
          </p:cNvPr>
          <p:cNvCxnSpPr/>
          <p:nvPr/>
        </p:nvCxnSpPr>
        <p:spPr>
          <a:xfrm>
            <a:off x="4821382" y="2084120"/>
            <a:ext cx="4269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96F6F5-F4B2-4F35-9C7B-D99BC7279E4D}"/>
              </a:ext>
            </a:extLst>
          </p:cNvPr>
          <p:cNvCxnSpPr/>
          <p:nvPr/>
        </p:nvCxnSpPr>
        <p:spPr>
          <a:xfrm>
            <a:off x="4821382" y="4957948"/>
            <a:ext cx="42810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661B55-2613-4919-BD03-56BBC722247E}"/>
              </a:ext>
            </a:extLst>
          </p:cNvPr>
          <p:cNvCxnSpPr/>
          <p:nvPr/>
        </p:nvCxnSpPr>
        <p:spPr>
          <a:xfrm flipV="1">
            <a:off x="5830784" y="1839244"/>
            <a:ext cx="0" cy="311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3A84B6-6810-43ED-BBC0-A761D75A26BB}"/>
              </a:ext>
            </a:extLst>
          </p:cNvPr>
          <p:cNvCxnSpPr/>
          <p:nvPr/>
        </p:nvCxnSpPr>
        <p:spPr>
          <a:xfrm flipV="1">
            <a:off x="6612576" y="1869648"/>
            <a:ext cx="0" cy="311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F8B258-82B7-49E2-8C2F-7E17B53D897D}"/>
              </a:ext>
            </a:extLst>
          </p:cNvPr>
          <p:cNvCxnSpPr/>
          <p:nvPr/>
        </p:nvCxnSpPr>
        <p:spPr>
          <a:xfrm flipV="1">
            <a:off x="8718467" y="1980758"/>
            <a:ext cx="0" cy="31187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EF452F-5857-4E84-BA62-F8DDAABD7E0A}"/>
              </a:ext>
            </a:extLst>
          </p:cNvPr>
          <p:cNvCxnSpPr/>
          <p:nvPr/>
        </p:nvCxnSpPr>
        <p:spPr>
          <a:xfrm>
            <a:off x="4987636" y="2084120"/>
            <a:ext cx="0" cy="287382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42EA15-E259-4D22-B308-2771B5C6835F}"/>
              </a:ext>
            </a:extLst>
          </p:cNvPr>
          <p:cNvCxnSpPr/>
          <p:nvPr/>
        </p:nvCxnSpPr>
        <p:spPr>
          <a:xfrm>
            <a:off x="5830784" y="5201392"/>
            <a:ext cx="78179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414B2F5-E50F-496E-AA8B-3A4B4A74295E}"/>
              </a:ext>
            </a:extLst>
          </p:cNvPr>
          <p:cNvCxnSpPr/>
          <p:nvPr/>
        </p:nvCxnSpPr>
        <p:spPr>
          <a:xfrm>
            <a:off x="6612576" y="5207330"/>
            <a:ext cx="210589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A643A6-2A43-4920-AF34-E0182777E02F}"/>
              </a:ext>
            </a:extLst>
          </p:cNvPr>
          <p:cNvSpPr txBox="1"/>
          <p:nvPr/>
        </p:nvSpPr>
        <p:spPr>
          <a:xfrm rot="16200000">
            <a:off x="4568352" y="3517658"/>
            <a:ext cx="6383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DFC56C-38E4-4A19-88D4-84A90D5DA00F}"/>
              </a:ext>
            </a:extLst>
          </p:cNvPr>
          <p:cNvSpPr txBox="1"/>
          <p:nvPr/>
        </p:nvSpPr>
        <p:spPr>
          <a:xfrm>
            <a:off x="5918552" y="5236780"/>
            <a:ext cx="606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Inhale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100D33-74ED-4B20-A58D-B63A3B851A40}"/>
              </a:ext>
            </a:extLst>
          </p:cNvPr>
          <p:cNvSpPr txBox="1"/>
          <p:nvPr/>
        </p:nvSpPr>
        <p:spPr>
          <a:xfrm>
            <a:off x="7350370" y="5261559"/>
            <a:ext cx="6303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Exhale</a:t>
            </a:r>
          </a:p>
        </p:txBody>
      </p:sp>
    </p:spTree>
    <p:extLst>
      <p:ext uri="{BB962C8B-B14F-4D97-AF65-F5344CB8AC3E}">
        <p14:creationId xmlns:p14="http://schemas.microsoft.com/office/powerpoint/2010/main" val="2769586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4F34F-D14C-461F-AD3B-B738AF2F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Accelerometer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01903-32F0-4DD3-ACAA-DA9EE05D5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8/26/2020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3D1C6-09BA-4A40-81E8-E20A0AAA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Google Shape;108;p20">
            <a:extLst>
              <a:ext uri="{FF2B5EF4-FFF2-40B4-BE49-F238E27FC236}">
                <a16:creationId xmlns:a16="http://schemas.microsoft.com/office/drawing/2014/main" id="{6F5AAB8F-26FE-4139-9F9C-83FFA92347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612" t="3642" r="8854" b="5522"/>
          <a:stretch/>
        </p:blipFill>
        <p:spPr>
          <a:xfrm>
            <a:off x="2302675" y="1362563"/>
            <a:ext cx="9201936" cy="47678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46A1FC-4FC1-4272-BFB2-169B0DE455F9}"/>
              </a:ext>
            </a:extLst>
          </p:cNvPr>
          <p:cNvSpPr/>
          <p:nvPr/>
        </p:nvSpPr>
        <p:spPr>
          <a:xfrm>
            <a:off x="2818827" y="2337564"/>
            <a:ext cx="3403218" cy="3265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23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Lay Positions Rotation</a:t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301" y="1529634"/>
            <a:ext cx="9825407" cy="4921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B1F43-06F4-7254-EF0C-1C993C49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Building Analytics – Iribe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2E9B1-0DBD-F75D-F4E0-EE68C1611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Dataset</a:t>
            </a:r>
          </a:p>
          <a:p>
            <a:pPr marL="1028700" lvl="1" indent="-571500">
              <a:lnSpc>
                <a:spcPct val="107000"/>
              </a:lnSpc>
              <a:buFont typeface="+mj-lt"/>
              <a:buAutoNum type="romanUcPeriod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15-minute reading </a:t>
            </a:r>
          </a:p>
          <a:p>
            <a:pPr marL="1028700" lvl="1" indent="-571500">
              <a:lnSpc>
                <a:spcPct val="107000"/>
              </a:lnSpc>
              <a:buFont typeface="+mj-lt"/>
              <a:buAutoNum type="romanUcPeriod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Drawings</a:t>
            </a:r>
          </a:p>
          <a:p>
            <a:pPr marL="1028700" lvl="1" indent="-571500">
              <a:lnSpc>
                <a:spcPct val="107000"/>
              </a:lnSpc>
              <a:buFont typeface="+mj-lt"/>
              <a:buAutoNum type="romanUcPeriod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BIM files</a:t>
            </a:r>
          </a:p>
          <a:p>
            <a:pPr marL="1028700" lvl="1" indent="-571500">
              <a:lnSpc>
                <a:spcPct val="107000"/>
              </a:lnSpc>
              <a:buFont typeface="+mj-lt"/>
              <a:buAutoNum type="romanUcPeriod"/>
            </a:pPr>
            <a:r>
              <a:rPr lang="en-US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…</a:t>
            </a:r>
          </a:p>
          <a:p>
            <a:pPr marL="514350" indent="-51435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Energy Efficiency</a:t>
            </a:r>
          </a:p>
          <a:p>
            <a:pPr marL="514350" indent="-51435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Comfort Index</a:t>
            </a:r>
          </a:p>
          <a:p>
            <a:pPr marL="514350" indent="-514350">
              <a:lnSpc>
                <a:spcPct val="107000"/>
              </a:lnSpc>
              <a:buFont typeface="+mj-lt"/>
              <a:buAutoNum type="arabi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AR visualization and use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18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4734-CA83-49D6-85F8-5BC2D4FB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in bed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0AECF-435B-442A-953E-00937CEA6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A24A9-3993-4AEC-B3AE-1B94F992F6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86574C-A3CE-462A-9987-69A9AF7D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71" y="1633633"/>
            <a:ext cx="5252273" cy="5031488"/>
          </a:xfrm>
          <a:prstGeom prst="rect">
            <a:avLst/>
          </a:prstGeom>
        </p:spPr>
      </p:pic>
      <p:pic>
        <p:nvPicPr>
          <p:cNvPr id="8" name="tag_rotate">
            <a:hlinkClick r:id="" action="ppaction://media"/>
            <a:extLst>
              <a:ext uri="{FF2B5EF4-FFF2-40B4-BE49-F238E27FC236}">
                <a16:creationId xmlns:a16="http://schemas.microsoft.com/office/drawing/2014/main" id="{0C0985DC-A0F3-47F0-9B2A-1694BF385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0825" y="2109954"/>
            <a:ext cx="3466467" cy="273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6"/>
          <p:cNvPicPr preferRelativeResize="0"/>
          <p:nvPr/>
        </p:nvPicPr>
        <p:blipFill rotWithShape="1">
          <a:blip r:embed="rId3">
            <a:alphaModFix/>
          </a:blip>
          <a:srcRect b="4461"/>
          <a:stretch/>
        </p:blipFill>
        <p:spPr>
          <a:xfrm>
            <a:off x="5082467" y="611766"/>
            <a:ext cx="6903900" cy="577143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/>
              <a:t>Normalization</a:t>
            </a:r>
            <a:endParaRPr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 l="7917" t="4659" r="7587" b="6070"/>
          <a:stretch/>
        </p:blipFill>
        <p:spPr>
          <a:xfrm>
            <a:off x="145067" y="1951784"/>
            <a:ext cx="4581303" cy="3497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/>
        </p:nvSpPr>
        <p:spPr>
          <a:xfrm>
            <a:off x="415600" y="5605657"/>
            <a:ext cx="4581200" cy="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dirty="0">
                <a:latin typeface="Open Sans"/>
                <a:ea typeface="Open Sans"/>
                <a:cs typeface="Open Sans"/>
                <a:sym typeface="Open Sans"/>
              </a:rPr>
              <a:t>Hysteresis measurement and</a:t>
            </a:r>
            <a:endParaRPr sz="2400" dirty="0"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" sz="2400" dirty="0">
                <a:latin typeface="Open Sans"/>
                <a:ea typeface="Open Sans"/>
                <a:cs typeface="Open Sans"/>
                <a:sym typeface="Open Sans"/>
              </a:rPr>
              <a:t>scale normalization of breath segment</a:t>
            </a:r>
            <a:endParaRPr sz="2400" dirty="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A6FC-8D51-44A2-BC03-90E31288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Posture Change segmentation for a Flu participant – indication of restlessness</a:t>
            </a:r>
          </a:p>
        </p:txBody>
      </p:sp>
      <p:pic>
        <p:nvPicPr>
          <p:cNvPr id="7" name="Content Placeholder 6" descr="A picture containing table, sitting, person, light&#10;&#10;Description automatically generated">
            <a:extLst>
              <a:ext uri="{FF2B5EF4-FFF2-40B4-BE49-F238E27FC236}">
                <a16:creationId xmlns:a16="http://schemas.microsoft.com/office/drawing/2014/main" id="{C4B89DC3-9EB0-4F27-803B-43B220C2F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09915" y="2063262"/>
            <a:ext cx="6453300" cy="37782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6B84E-A397-4A51-92C7-5F744DB4A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8/26/2020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1A70B6-CBEF-4C0B-83EF-08DAA9DC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tag_restless">
            <a:hlinkClick r:id="" action="ppaction://media"/>
            <a:extLst>
              <a:ext uri="{FF2B5EF4-FFF2-40B4-BE49-F238E27FC236}">
                <a16:creationId xmlns:a16="http://schemas.microsoft.com/office/drawing/2014/main" id="{7579670C-4848-4EF3-B43A-98A0DEC18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9142" y="2636527"/>
            <a:ext cx="3082391" cy="24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4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92A94-B36E-45E3-B0BB-44E311E41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Breath Segmentation</a:t>
            </a:r>
          </a:p>
        </p:txBody>
      </p:sp>
      <p:pic>
        <p:nvPicPr>
          <p:cNvPr id="7" name="Content Placeholder 6" descr="A close up of a door&#10;&#10;Description automatically generated">
            <a:extLst>
              <a:ext uri="{FF2B5EF4-FFF2-40B4-BE49-F238E27FC236}">
                <a16:creationId xmlns:a16="http://schemas.microsoft.com/office/drawing/2014/main" id="{BD13C262-7298-44C2-8CE7-897D916C9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355" y="1543105"/>
            <a:ext cx="8580257" cy="516081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9F2D3-1EBB-403E-BC58-EF2584827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8/26/2020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B42B8-3B21-4A7B-8AC3-9D4861A59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27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2DAFD-6D50-101C-1272-B32271CDD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breaths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75A719-088D-CC27-9A51-C3E4D4E0C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543" y="1825625"/>
            <a:ext cx="45049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92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60DF-34B9-80BE-E724-01C2629E5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Breathing to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52F64-C563-D321-735C-DB23A10FF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you infer speech from breathing pattern</a:t>
            </a:r>
          </a:p>
          <a:p>
            <a:r>
              <a:rPr lang="en-US" dirty="0"/>
              <a:t>Detection of vowels and consonants</a:t>
            </a:r>
          </a:p>
          <a:p>
            <a:r>
              <a:rPr lang="en-US" dirty="0"/>
              <a:t>Inferring what was said</a:t>
            </a:r>
          </a:p>
          <a:p>
            <a:pPr lvl="1"/>
            <a:r>
              <a:rPr lang="en-US" dirty="0"/>
              <a:t>LLM?</a:t>
            </a:r>
          </a:p>
          <a:p>
            <a:r>
              <a:rPr lang="en-US" dirty="0"/>
              <a:t>Detecting ailments from speech</a:t>
            </a:r>
          </a:p>
        </p:txBody>
      </p:sp>
    </p:spTree>
    <p:extLst>
      <p:ext uri="{BB962C8B-B14F-4D97-AF65-F5344CB8AC3E}">
        <p14:creationId xmlns:p14="http://schemas.microsoft.com/office/powerpoint/2010/main" val="1565769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74BBB-7BAD-06A2-552E-AC6FE6F4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92" y="365125"/>
            <a:ext cx="10515600" cy="1325563"/>
          </a:xfrm>
        </p:spPr>
        <p:txBody>
          <a:bodyPr/>
          <a:lstStyle/>
          <a:p>
            <a:r>
              <a:rPr lang="en-US" dirty="0"/>
              <a:t>4. Ayurvedic Healing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F9C3B98-CA82-4779-BCFB-FB610B1A9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7000"/>
              </a:lnSpc>
            </a:pPr>
            <a:r>
              <a:rPr lang="en-US" dirty="0"/>
              <a:t>Ayurveda is an ancient system of medicine that originated in India over 3,000 years ago.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dirty="0"/>
              <a:t>It focuses on balancing the body's three doshas—Vata (air &amp; space), Pitta (fire &amp; water), and Kapha (earth &amp; water)—to maintain health and prevent disease.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  <a:p>
            <a:pPr lvl="1">
              <a:lnSpc>
                <a:spcPct val="107000"/>
              </a:lnSpc>
            </a:pPr>
            <a:r>
              <a:rPr lang="en-US" dirty="0"/>
              <a:t>Ayurveda emphasizes natural healing through diet, herbal remedies, yoga, meditation, detoxification, and lifestyle practices.</a:t>
            </a:r>
          </a:p>
          <a:p>
            <a:pPr lvl="1">
              <a:lnSpc>
                <a:spcPct val="107000"/>
              </a:lnSpc>
            </a:pPr>
            <a:r>
              <a:rPr lang="en-US" dirty="0"/>
              <a:t>It is a holistic approach that considers physical, mental, and spiritual well-being.</a:t>
            </a:r>
          </a:p>
        </p:txBody>
      </p:sp>
    </p:spTree>
    <p:extLst>
      <p:ext uri="{BB962C8B-B14F-4D97-AF65-F5344CB8AC3E}">
        <p14:creationId xmlns:p14="http://schemas.microsoft.com/office/powerpoint/2010/main" val="2650742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yurveda doshas">
            <a:extLst>
              <a:ext uri="{FF2B5EF4-FFF2-40B4-BE49-F238E27FC236}">
                <a16:creationId xmlns:a16="http://schemas.microsoft.com/office/drawing/2014/main" id="{50C85E22-0E3F-49F7-43EA-CE0CC257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482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yurveda elements">
            <a:extLst>
              <a:ext uri="{FF2B5EF4-FFF2-40B4-BE49-F238E27FC236}">
                <a16:creationId xmlns:a16="http://schemas.microsoft.com/office/drawing/2014/main" id="{1A6085DF-4F12-5501-05EC-2F17D68FC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986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B5DBC-FF52-81AB-EA2C-126DBD899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F6F6-371A-1233-1386-703107FF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92" y="365125"/>
            <a:ext cx="10515600" cy="1325563"/>
          </a:xfrm>
        </p:spPr>
        <p:txBody>
          <a:bodyPr/>
          <a:lstStyle/>
          <a:p>
            <a:r>
              <a:rPr lang="en-US" dirty="0"/>
              <a:t>Ayurvedic Patients Dataset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7E0F37-33FD-C0D6-3E4B-95BA168A2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marR="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From an Ayurvedic Hospital in Coimbatore </a:t>
            </a:r>
          </a:p>
          <a:p>
            <a:pPr marL="971550" marR="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15 years of detailed patient records</a:t>
            </a:r>
          </a:p>
          <a:p>
            <a:pPr marL="971550" marR="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About 1.2 million records</a:t>
            </a:r>
          </a:p>
          <a:p>
            <a:pPr marL="971550" marR="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 Data Analytics and Machine Learning. </a:t>
            </a:r>
          </a:p>
          <a:p>
            <a:pPr marL="0" marR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3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86d7c74fc_0_0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74" name="Google Shape;174;ge86d7c74fc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9649" y="1248700"/>
            <a:ext cx="10454326" cy="496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e86d7c74fc_0_0"/>
          <p:cNvSpPr txBox="1"/>
          <p:nvPr/>
        </p:nvSpPr>
        <p:spPr>
          <a:xfrm>
            <a:off x="1962250" y="491075"/>
            <a:ext cx="6084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Noto Sans Symbols"/>
              <a:buChar char="🠶"/>
            </a:pPr>
            <a:r>
              <a:rPr lang="en-US" sz="36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Building Analytics</a:t>
            </a:r>
            <a:endParaRPr sz="3600" b="1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ge86d7c74fc_0_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8/26/2021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2C408-F53F-B2B1-59B3-6739A30AA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Personal Digital Assistant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B4363-D00F-9D77-0099-C3F5A4247C1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800100" marR="0" lvl="1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Functions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 system that knows (all) about me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Keeps track of my actions and interactions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Projects I am involved in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Friends I have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My likes and dislikes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Supports me in pointing out what I may have overlooked in a situation</a:t>
            </a:r>
          </a:p>
          <a:p>
            <a:pPr marL="1371600" lvl="2" indent="-45720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When authorized, takes actions on my behalf</a:t>
            </a:r>
          </a:p>
          <a:p>
            <a:pPr marL="800100" marR="0" lvl="1" indent="-342900">
              <a:lnSpc>
                <a:spcPct val="107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Input Sources</a:t>
            </a:r>
          </a:p>
          <a:p>
            <a:pPr marL="1314450" marR="0" lvl="2" indent="-40005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Phone</a:t>
            </a:r>
          </a:p>
          <a:p>
            <a:pPr marL="1314450" marR="0" lvl="2" indent="-40005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Watch</a:t>
            </a:r>
          </a:p>
          <a:p>
            <a:pPr marL="1314450" marR="0" lvl="2" indent="-40005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Sensors</a:t>
            </a:r>
          </a:p>
          <a:p>
            <a:pPr marL="1314450" marR="0" lvl="2" indent="-400050">
              <a:lnSpc>
                <a:spcPct val="107000"/>
              </a:lnSpc>
              <a:buFont typeface="+mj-lt"/>
              <a:buAutoNum type="romanU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08E5ED-320E-6113-08AB-538060C5F5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914400" marR="0" lvl="1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Modes of operation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Online vs Offline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Cloud based vs edge based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Using LLMs</a:t>
            </a:r>
          </a:p>
          <a:p>
            <a:pPr marL="914400" marR="0" lvl="1" indent="-457200">
              <a:lnSpc>
                <a:spcPct val="107000"/>
              </a:lnSpc>
              <a:buFont typeface="+mj-lt"/>
              <a:buAutoNum type="arabi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Interactions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Audio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Gestures</a:t>
            </a:r>
          </a:p>
          <a:p>
            <a:pPr marL="1428750" marR="0" lvl="2" indent="-514350">
              <a:lnSpc>
                <a:spcPct val="107000"/>
              </a:lnSpc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Visual</a:t>
            </a:r>
          </a:p>
          <a:p>
            <a:pPr marL="1428750" marR="0" lvl="2" indent="-514350">
              <a:lnSpc>
                <a:spcPct val="107000"/>
              </a:lnSpc>
              <a:spcAft>
                <a:spcPts val="800"/>
              </a:spcAft>
              <a:buFont typeface="+mj-lt"/>
              <a:buAutoNum type="romanUcPeriod"/>
            </a:pP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angal" panose="02040503050203030202" pitchFamily="18" charset="0"/>
              </a:rPr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58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3A36D-5C43-D767-840E-02D97176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Mu Sigma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057944-B954-864D-9FF9-401246F33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satoshi"/>
                <a:hlinkClick r:id="rId2"/>
              </a:rPr>
              <a:t>In a world of </a:t>
            </a:r>
            <a:r>
              <a:rPr lang="en-US" b="1" i="0" dirty="0">
                <a:solidFill>
                  <a:srgbClr val="000000"/>
                </a:solidFill>
                <a:effectLst/>
                <a:latin typeface="inherit"/>
                <a:hlinkClick r:id="rId2"/>
              </a:rPr>
              <a:t>rising complexity</a:t>
            </a:r>
            <a:r>
              <a:rPr lang="en-US" b="1" i="0" dirty="0">
                <a:solidFill>
                  <a:srgbClr val="000000"/>
                </a:solidFill>
                <a:effectLst/>
                <a:latin typeface="satoshi"/>
                <a:hlinkClick r:id="rId2"/>
              </a:rPr>
              <a:t>, a </a:t>
            </a:r>
            <a:r>
              <a:rPr lang="en-US" b="1" i="0" dirty="0">
                <a:solidFill>
                  <a:srgbClr val="000000"/>
                </a:solidFill>
                <a:effectLst/>
                <a:latin typeface="inherit"/>
                <a:hlinkClick r:id="rId2"/>
              </a:rPr>
              <a:t>NEW approach to problem solving is needed</a:t>
            </a:r>
            <a:r>
              <a:rPr lang="en-US" b="1" i="0" dirty="0">
                <a:solidFill>
                  <a:srgbClr val="000000"/>
                </a:solidFill>
                <a:effectLst/>
                <a:latin typeface="satoshi"/>
                <a:hlinkClick r:id="rId2"/>
              </a:rPr>
              <a:t> to scale and systematize better decision-making.</a:t>
            </a:r>
            <a:endParaRPr lang="en-US" b="1" i="0" dirty="0">
              <a:solidFill>
                <a:srgbClr val="000000"/>
              </a:solidFill>
              <a:effectLst/>
              <a:latin typeface="satosh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8338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rvice As A Software Data Analytics Services">
            <a:extLst>
              <a:ext uri="{FF2B5EF4-FFF2-40B4-BE49-F238E27FC236}">
                <a16:creationId xmlns:a16="http://schemas.microsoft.com/office/drawing/2014/main" id="{CE8FE90A-8D1E-DF7B-0BFC-F1DD0E970F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7"/>
            <a:ext cx="11542868" cy="649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920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1B2690-9231-FA3E-54C6-AC68065A3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759" y="498144"/>
            <a:ext cx="10432593" cy="5651524"/>
          </a:xfrm>
        </p:spPr>
      </p:pic>
    </p:spTree>
    <p:extLst>
      <p:ext uri="{BB962C8B-B14F-4D97-AF65-F5344CB8AC3E}">
        <p14:creationId xmlns:p14="http://schemas.microsoft.com/office/powerpoint/2010/main" val="31540677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2BE51-527D-0C51-9D30-502384B41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5126" y="169863"/>
            <a:ext cx="8061748" cy="6007100"/>
          </a:xfrm>
        </p:spPr>
      </p:pic>
    </p:spTree>
    <p:extLst>
      <p:ext uri="{BB962C8B-B14F-4D97-AF65-F5344CB8AC3E}">
        <p14:creationId xmlns:p14="http://schemas.microsoft.com/office/powerpoint/2010/main" val="695957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B50E-1C5F-D2B7-0C10-6C08BD01E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satoshi"/>
              </a:rPr>
              <a:t>Solution Design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892D1-CA91-8988-79EE-C7F7AD3D6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7434"/>
            <a:ext cx="12192000" cy="27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075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7F709-13A0-CD27-94B5-D63F80D6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0469"/>
          </a:xfrm>
        </p:spPr>
        <p:txBody>
          <a:bodyPr/>
          <a:lstStyle/>
          <a:p>
            <a:r>
              <a:rPr lang="en-US" b="1" i="0" dirty="0" err="1">
                <a:solidFill>
                  <a:srgbClr val="000000"/>
                </a:solidFill>
                <a:effectLst/>
                <a:latin typeface="satoshi"/>
              </a:rPr>
              <a:t>PreFabs</a:t>
            </a:r>
            <a:r>
              <a:rPr lang="en-US" b="1" i="0" dirty="0">
                <a:solidFill>
                  <a:srgbClr val="000000"/>
                </a:solidFill>
                <a:effectLst/>
                <a:latin typeface="satoshi"/>
              </a:rPr>
              <a:t> &amp; Accelerators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BA40AA-83F5-64D0-369B-25A43FF5B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19961"/>
            <a:ext cx="10515600" cy="3788040"/>
          </a:xfrm>
        </p:spPr>
      </p:pic>
    </p:spTree>
    <p:extLst>
      <p:ext uri="{BB962C8B-B14F-4D97-AF65-F5344CB8AC3E}">
        <p14:creationId xmlns:p14="http://schemas.microsoft.com/office/powerpoint/2010/main" val="114225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4C9C59-0DC8-303F-DC3E-66171A23B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790" y="416256"/>
            <a:ext cx="9186968" cy="6429963"/>
          </a:xfrm>
        </p:spPr>
      </p:pic>
    </p:spTree>
    <p:extLst>
      <p:ext uri="{BB962C8B-B14F-4D97-AF65-F5344CB8AC3E}">
        <p14:creationId xmlns:p14="http://schemas.microsoft.com/office/powerpoint/2010/main" val="3872732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546E3-68A2-489E-BC68-3DD96222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Iribe Center for Computer Science and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AF8C-FC2D-41EC-847C-BD687BA84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844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Operational since April 2019</a:t>
            </a:r>
          </a:p>
          <a:p>
            <a:r>
              <a:rPr lang="en-US" dirty="0"/>
              <a:t>215,600 Gross SQ. FT</a:t>
            </a:r>
          </a:p>
          <a:p>
            <a:r>
              <a:rPr lang="en-US" dirty="0"/>
              <a:t>298 Seat Auditorium</a:t>
            </a:r>
          </a:p>
          <a:p>
            <a:r>
              <a:rPr lang="en-US" dirty="0"/>
              <a:t>658 Seats of Instruction Space</a:t>
            </a:r>
          </a:p>
          <a:p>
            <a:r>
              <a:rPr lang="en-US" dirty="0"/>
              <a:t>Rooftop Park</a:t>
            </a:r>
          </a:p>
          <a:p>
            <a:r>
              <a:rPr lang="en-US" dirty="0"/>
              <a:t>Garden Terrace</a:t>
            </a:r>
          </a:p>
          <a:p>
            <a:r>
              <a:rPr lang="en-US" dirty="0"/>
              <a:t>Seminar Rooms</a:t>
            </a:r>
          </a:p>
          <a:p>
            <a:r>
              <a:rPr lang="en-US" dirty="0"/>
              <a:t>Over 200 Office Rooms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535F86-72D1-48CA-A707-C4DD478C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661" y="1441832"/>
            <a:ext cx="4538950" cy="2127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5A1AB-81B6-4824-865B-93E67B0DA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662" y="3733341"/>
            <a:ext cx="4538950" cy="21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9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8A68-9A45-4585-8347-3AECA084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F40AD-8720-4D86-B619-7BAA2D83D4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Well Instrumented Building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C100-9E8A-41AC-889B-D5C378D3E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06818" cy="2963430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 dirty="0"/>
              <a:t>7 Air Handling Units</a:t>
            </a:r>
          </a:p>
          <a:p>
            <a:pPr lvl="1"/>
            <a:r>
              <a:rPr lang="en-US" dirty="0"/>
              <a:t>326 VAV units</a:t>
            </a:r>
          </a:p>
          <a:p>
            <a:pPr lvl="1"/>
            <a:r>
              <a:rPr lang="en-US" dirty="0"/>
              <a:t>6068 sensors</a:t>
            </a:r>
          </a:p>
          <a:p>
            <a:pPr lvl="2"/>
            <a:r>
              <a:rPr lang="en-US" dirty="0"/>
              <a:t>466 Different Types of Sensors</a:t>
            </a:r>
          </a:p>
          <a:p>
            <a:pPr lvl="2"/>
            <a:r>
              <a:rPr lang="en-US" dirty="0"/>
              <a:t>Space Temperature</a:t>
            </a:r>
          </a:p>
          <a:p>
            <a:pPr lvl="2"/>
            <a:r>
              <a:rPr lang="en-US" dirty="0"/>
              <a:t>Space Humidity</a:t>
            </a:r>
          </a:p>
          <a:p>
            <a:pPr lvl="2"/>
            <a:r>
              <a:rPr lang="en-US" dirty="0"/>
              <a:t>CO2 Level</a:t>
            </a:r>
          </a:p>
          <a:p>
            <a:pPr lvl="2"/>
            <a:r>
              <a:rPr lang="en-US" dirty="0"/>
              <a:t>Discharge Temp</a:t>
            </a:r>
          </a:p>
          <a:p>
            <a:pPr lvl="2"/>
            <a:r>
              <a:rPr lang="en-US" dirty="0"/>
              <a:t>Air Flow</a:t>
            </a:r>
          </a:p>
          <a:p>
            <a:pPr lvl="2"/>
            <a:r>
              <a:rPr lang="en-US" dirty="0"/>
              <a:t>…</a:t>
            </a:r>
          </a:p>
          <a:p>
            <a:r>
              <a:rPr lang="en-US" dirty="0"/>
              <a:t>Reading every 15 minutes</a:t>
            </a:r>
          </a:p>
          <a:p>
            <a:r>
              <a:rPr lang="en-US" dirty="0"/>
              <a:t>Data Accessible </a:t>
            </a:r>
          </a:p>
          <a:p>
            <a:pPr lvl="1"/>
            <a:r>
              <a:rPr lang="en-US" dirty="0"/>
              <a:t>Courtesy Facilities at UMD</a:t>
            </a:r>
          </a:p>
          <a:p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425AEDA-31CE-4997-B42F-8F79915ACDD0}"/>
              </a:ext>
            </a:extLst>
          </p:cNvPr>
          <p:cNvGraphicFramePr>
            <a:graphicFrameLocks/>
          </p:cNvGraphicFramePr>
          <p:nvPr/>
        </p:nvGraphicFramePr>
        <p:xfrm>
          <a:off x="771729" y="2661790"/>
          <a:ext cx="4266708" cy="192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5EFB50B-64B1-4F1E-8408-6A31470F0AF3}"/>
              </a:ext>
            </a:extLst>
          </p:cNvPr>
          <p:cNvGrpSpPr/>
          <p:nvPr/>
        </p:nvGrpSpPr>
        <p:grpSpPr>
          <a:xfrm>
            <a:off x="380319" y="4789055"/>
            <a:ext cx="11123839" cy="2084728"/>
            <a:chOff x="0" y="4240132"/>
            <a:chExt cx="11816341" cy="2633651"/>
          </a:xfrm>
        </p:grpSpPr>
        <p:pic>
          <p:nvPicPr>
            <p:cNvPr id="6" name="Picture 5" descr="A picture containing indoor, bathroom, sink, dirty&#10;&#10;Description automatically generated">
              <a:extLst>
                <a:ext uri="{FF2B5EF4-FFF2-40B4-BE49-F238E27FC236}">
                  <a16:creationId xmlns:a16="http://schemas.microsoft.com/office/drawing/2014/main" id="{7F0F854A-8407-405D-AF4A-4EE2E66DB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40134"/>
              <a:ext cx="1466995" cy="2607991"/>
            </a:xfrm>
            <a:prstGeom prst="rect">
              <a:avLst/>
            </a:prstGeom>
          </p:spPr>
        </p:pic>
        <p:pic>
          <p:nvPicPr>
            <p:cNvPr id="7" name="Picture 6" descr="A group of men working in a factory&#10;&#10;Description automatically generated with low confidence">
              <a:extLst>
                <a:ext uri="{FF2B5EF4-FFF2-40B4-BE49-F238E27FC236}">
                  <a16:creationId xmlns:a16="http://schemas.microsoft.com/office/drawing/2014/main" id="{B62A5BA4-519E-459D-BD74-D9E87FA6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288" y="4240134"/>
              <a:ext cx="1481427" cy="2633648"/>
            </a:xfrm>
            <a:prstGeom prst="rect">
              <a:avLst/>
            </a:prstGeom>
          </p:spPr>
        </p:pic>
        <p:pic>
          <p:nvPicPr>
            <p:cNvPr id="8" name="Picture 7" descr="A picture containing indoor, wall, device, kitchen appliance&#10;&#10;Description automatically generated">
              <a:extLst>
                <a:ext uri="{FF2B5EF4-FFF2-40B4-BE49-F238E27FC236}">
                  <a16:creationId xmlns:a16="http://schemas.microsoft.com/office/drawing/2014/main" id="{81092A0B-D098-4705-BE46-9BF191E1F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3487" y="4240134"/>
              <a:ext cx="1481427" cy="2633648"/>
            </a:xfrm>
            <a:prstGeom prst="rect">
              <a:avLst/>
            </a:prstGeom>
          </p:spPr>
        </p:pic>
        <p:pic>
          <p:nvPicPr>
            <p:cNvPr id="9" name="Picture 8" descr="A picture containing subway&#10;&#10;Description automatically generated">
              <a:extLst>
                <a:ext uri="{FF2B5EF4-FFF2-40B4-BE49-F238E27FC236}">
                  <a16:creationId xmlns:a16="http://schemas.microsoft.com/office/drawing/2014/main" id="{3DD3C66B-BF5D-4C9C-AF1D-3BDB4906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95" y="4240134"/>
              <a:ext cx="1466995" cy="2607991"/>
            </a:xfrm>
            <a:prstGeom prst="rect">
              <a:avLst/>
            </a:prstGeom>
          </p:spPr>
        </p:pic>
        <p:pic>
          <p:nvPicPr>
            <p:cNvPr id="10" name="Picture 9" descr="A large machine in a factory&#10;&#10;Description automatically generated with low confidence">
              <a:extLst>
                <a:ext uri="{FF2B5EF4-FFF2-40B4-BE49-F238E27FC236}">
                  <a16:creationId xmlns:a16="http://schemas.microsoft.com/office/drawing/2014/main" id="{59D354AF-808A-49AA-86A0-737823D07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861" y="4240135"/>
              <a:ext cx="1481427" cy="2633648"/>
            </a:xfrm>
            <a:prstGeom prst="rect">
              <a:avLst/>
            </a:prstGeom>
          </p:spPr>
        </p:pic>
        <p:pic>
          <p:nvPicPr>
            <p:cNvPr id="11" name="Picture 10" descr="A picture containing indoor, wall, device&#10;&#10;Description automatically generated">
              <a:extLst>
                <a:ext uri="{FF2B5EF4-FFF2-40B4-BE49-F238E27FC236}">
                  <a16:creationId xmlns:a16="http://schemas.microsoft.com/office/drawing/2014/main" id="{A2949AAC-0523-42EF-A5F3-BDB1890E9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34914" y="4240134"/>
              <a:ext cx="1481427" cy="2633648"/>
            </a:xfrm>
            <a:prstGeom prst="rect">
              <a:avLst/>
            </a:prstGeom>
          </p:spPr>
        </p:pic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99442485-4533-4A4E-B377-55BE68357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142" y="4240134"/>
              <a:ext cx="1476824" cy="2625465"/>
            </a:xfrm>
            <a:prstGeom prst="rect">
              <a:avLst/>
            </a:prstGeom>
          </p:spPr>
        </p:pic>
        <p:pic>
          <p:nvPicPr>
            <p:cNvPr id="13" name="Picture 12" descr="A picture containing indoor, kitchen appliance, cluttered&#10;&#10;Description automatically generated">
              <a:extLst>
                <a:ext uri="{FF2B5EF4-FFF2-40B4-BE49-F238E27FC236}">
                  <a16:creationId xmlns:a16="http://schemas.microsoft.com/office/drawing/2014/main" id="{BB74DCCB-9BC7-43BE-BADC-B727C8CF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6673" y="4240132"/>
              <a:ext cx="1481428" cy="2633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7011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EA6E-2ADA-42A9-8BFC-C0B86F9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3410BF8-5D60-4459-8983-17012E13F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0"/>
            <a:ext cx="11128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381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51609-0155-46AB-ADB4-92BAAA61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2399F-9D96-4EFE-BDD3-FACB5110D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826855" cy="4351338"/>
          </a:xfrm>
        </p:spPr>
        <p:txBody>
          <a:bodyPr>
            <a:normAutofit/>
          </a:bodyPr>
          <a:lstStyle/>
          <a:p>
            <a:r>
              <a:rPr lang="en-US" dirty="0"/>
              <a:t>6068 sensors</a:t>
            </a:r>
          </a:p>
          <a:p>
            <a:r>
              <a:rPr lang="en-US" dirty="0"/>
              <a:t>Every 15 Minutes</a:t>
            </a:r>
          </a:p>
          <a:p>
            <a:r>
              <a:rPr lang="en-US" dirty="0"/>
              <a:t>Since Feb 2019 to January 31, 2025</a:t>
            </a:r>
          </a:p>
          <a:p>
            <a:pPr lvl="1"/>
            <a:r>
              <a:rPr lang="en-US" dirty="0"/>
              <a:t>2177 Days</a:t>
            </a:r>
          </a:p>
          <a:p>
            <a:r>
              <a:rPr lang="en-US" dirty="0"/>
              <a:t>1,268,163,456 readings</a:t>
            </a:r>
          </a:p>
          <a:p>
            <a:pPr lvl="1"/>
            <a:r>
              <a:rPr lang="en-US" dirty="0"/>
              <a:t>Near Real-time</a:t>
            </a:r>
          </a:p>
          <a:p>
            <a:pPr lvl="1"/>
            <a:r>
              <a:rPr lang="en-US" dirty="0"/>
              <a:t>Updated every 15 minutes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15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D4E96-5809-41A7-A196-1EAD513B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</p:spPr>
        <p:txBody>
          <a:bodyPr/>
          <a:lstStyle/>
          <a:p>
            <a:r>
              <a:rPr lang="en-US" dirty="0"/>
              <a:t>Sensors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4C6BE-5CBC-4654-9D1F-0217CCD819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Room (VAV)</a:t>
            </a:r>
          </a:p>
          <a:p>
            <a:pPr lvl="1"/>
            <a:r>
              <a:rPr lang="en-US" dirty="0" err="1"/>
              <a:t>ActFlow</a:t>
            </a:r>
            <a:r>
              <a:rPr lang="en-US" dirty="0"/>
              <a:t> and </a:t>
            </a:r>
            <a:r>
              <a:rPr lang="en-US" dirty="0" err="1"/>
              <a:t>Actflow</a:t>
            </a:r>
            <a:r>
              <a:rPr lang="en-US" dirty="0"/>
              <a:t> SP</a:t>
            </a:r>
          </a:p>
          <a:p>
            <a:pPr lvl="1"/>
            <a:r>
              <a:rPr lang="en-US" dirty="0"/>
              <a:t>CO2 Sensor</a:t>
            </a:r>
          </a:p>
          <a:p>
            <a:pPr lvl="1"/>
            <a:r>
              <a:rPr lang="en-US" dirty="0"/>
              <a:t>Chill Beam signal</a:t>
            </a:r>
          </a:p>
          <a:p>
            <a:pPr lvl="1"/>
            <a:r>
              <a:rPr lang="en-US" dirty="0"/>
              <a:t>Damper</a:t>
            </a:r>
          </a:p>
          <a:p>
            <a:pPr lvl="1"/>
            <a:r>
              <a:rPr lang="en-US" dirty="0"/>
              <a:t>Dew Point</a:t>
            </a:r>
          </a:p>
          <a:p>
            <a:pPr lvl="1"/>
            <a:r>
              <a:rPr lang="en-US" dirty="0"/>
              <a:t>Effective SP</a:t>
            </a:r>
          </a:p>
          <a:p>
            <a:pPr lvl="1"/>
            <a:r>
              <a:rPr lang="en-US" dirty="0"/>
              <a:t>Reheat Valve</a:t>
            </a:r>
          </a:p>
          <a:p>
            <a:pPr lvl="1"/>
            <a:r>
              <a:rPr lang="en-US" dirty="0"/>
              <a:t>Humidity</a:t>
            </a:r>
          </a:p>
          <a:p>
            <a:pPr lvl="1"/>
            <a:r>
              <a:rPr lang="en-US" dirty="0"/>
              <a:t>Space temp</a:t>
            </a:r>
          </a:p>
          <a:p>
            <a:pPr lvl="1"/>
            <a:r>
              <a:rPr lang="en-US" dirty="0"/>
              <a:t>Occupancy – Det, CMD, Status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3E2189-EBF2-4B62-8A68-D2A69EC692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AHU</a:t>
            </a:r>
          </a:p>
          <a:p>
            <a:pPr lvl="1"/>
            <a:r>
              <a:rPr lang="en-US" dirty="0"/>
              <a:t>SA and RA temp</a:t>
            </a:r>
          </a:p>
          <a:p>
            <a:pPr lvl="1"/>
            <a:r>
              <a:rPr lang="en-US" dirty="0"/>
              <a:t>Ma Temp</a:t>
            </a:r>
          </a:p>
          <a:p>
            <a:pPr lvl="1"/>
            <a:r>
              <a:rPr lang="en-US" dirty="0"/>
              <a:t>OA Temp and Flow</a:t>
            </a:r>
          </a:p>
          <a:p>
            <a:pPr lvl="1"/>
            <a:r>
              <a:rPr lang="en-US" dirty="0"/>
              <a:t>Ra CO2</a:t>
            </a:r>
          </a:p>
          <a:p>
            <a:pPr lvl="1"/>
            <a:r>
              <a:rPr lang="en-US" dirty="0"/>
              <a:t>SA Fans – Flow and speed</a:t>
            </a:r>
          </a:p>
          <a:p>
            <a:pPr lvl="1"/>
            <a:r>
              <a:rPr lang="en-US" dirty="0"/>
              <a:t>SA Humidity</a:t>
            </a:r>
          </a:p>
          <a:p>
            <a:pPr lvl="1"/>
            <a:r>
              <a:rPr lang="en-US" dirty="0"/>
              <a:t>Total Ra Fan Flow</a:t>
            </a:r>
          </a:p>
          <a:p>
            <a:pPr lvl="1"/>
            <a:r>
              <a:rPr lang="en-US" dirty="0"/>
              <a:t>Total Sa Fan Flow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7743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1512</Words>
  <Application>Microsoft Office PowerPoint</Application>
  <PresentationFormat>Widescreen</PresentationFormat>
  <Paragraphs>386</Paragraphs>
  <Slides>47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Aptos</vt:lpstr>
      <vt:lpstr>Aptos Display</vt:lpstr>
      <vt:lpstr>Arial</vt:lpstr>
      <vt:lpstr>Calibri</vt:lpstr>
      <vt:lpstr>Century Gothic</vt:lpstr>
      <vt:lpstr>inherit</vt:lpstr>
      <vt:lpstr>Noto Sans Symbols</vt:lpstr>
      <vt:lpstr>Open Sans</vt:lpstr>
      <vt:lpstr>satoshi</vt:lpstr>
      <vt:lpstr>Office Theme</vt:lpstr>
      <vt:lpstr> CMSC 818G Some Project Ideas</vt:lpstr>
      <vt:lpstr>Projects</vt:lpstr>
      <vt:lpstr>1. Building Analytics – Iribe Center</vt:lpstr>
      <vt:lpstr>PowerPoint Presentation</vt:lpstr>
      <vt:lpstr>Iribe Center for Computer Science and Engineering</vt:lpstr>
      <vt:lpstr>Building Operations</vt:lpstr>
      <vt:lpstr>PowerPoint Presentation</vt:lpstr>
      <vt:lpstr>Data Set</vt:lpstr>
      <vt:lpstr>Sensors</vt:lpstr>
      <vt:lpstr>Data from 2120 and AHU3</vt:lpstr>
      <vt:lpstr>Energy Usage</vt:lpstr>
      <vt:lpstr>People Presence and CO2</vt:lpstr>
      <vt:lpstr>Indoor (2116) and Outdoor CO2</vt:lpstr>
      <vt:lpstr>CO2 levels in 2107,2116,2120 </vt:lpstr>
      <vt:lpstr>PowerPoint Presentation</vt:lpstr>
      <vt:lpstr>PowerPoint Presentation</vt:lpstr>
      <vt:lpstr>Comfort Index- 2120</vt:lpstr>
      <vt:lpstr>2. Breathing Analytics</vt:lpstr>
      <vt:lpstr>Spire Tag</vt:lpstr>
      <vt:lpstr>Tag Raw Data</vt:lpstr>
      <vt:lpstr>Breath Data</vt:lpstr>
      <vt:lpstr>Full day plot</vt:lpstr>
      <vt:lpstr>Normal Breathing July 15, 2019</vt:lpstr>
      <vt:lpstr>Talking July 15, 2019</vt:lpstr>
      <vt:lpstr>Humming  July 15, 2019</vt:lpstr>
      <vt:lpstr>Sneezing  July 17, 2019</vt:lpstr>
      <vt:lpstr>Phases of a Breath</vt:lpstr>
      <vt:lpstr>Accelerometer</vt:lpstr>
      <vt:lpstr>Lay Positions Rotation</vt:lpstr>
      <vt:lpstr>Turning in bed</vt:lpstr>
      <vt:lpstr>Normalization</vt:lpstr>
      <vt:lpstr>Posture Change segmentation for a Flu participant – indication of restlessness</vt:lpstr>
      <vt:lpstr>Breath Segmentation</vt:lpstr>
      <vt:lpstr>Typical breaths</vt:lpstr>
      <vt:lpstr>3. Breathing to Speech</vt:lpstr>
      <vt:lpstr>4. Ayurvedic Healing</vt:lpstr>
      <vt:lpstr>PowerPoint Presentation</vt:lpstr>
      <vt:lpstr>PowerPoint Presentation</vt:lpstr>
      <vt:lpstr>Ayurvedic Patients Dataset</vt:lpstr>
      <vt:lpstr>5. Personal Digital Assistant</vt:lpstr>
      <vt:lpstr>6. Mu Sigma</vt:lpstr>
      <vt:lpstr>PowerPoint Presentation</vt:lpstr>
      <vt:lpstr>PowerPoint Presentation</vt:lpstr>
      <vt:lpstr>PowerPoint Presentation</vt:lpstr>
      <vt:lpstr>Solution Design</vt:lpstr>
      <vt:lpstr>PreFabs &amp; Accelerators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Ashok Agrawala</dc:creator>
  <cp:lastModifiedBy>Ashok Agrawala</cp:lastModifiedBy>
  <cp:revision>9</cp:revision>
  <dcterms:created xsi:type="dcterms:W3CDTF">2025-01-29T19:37:06Z</dcterms:created>
  <dcterms:modified xsi:type="dcterms:W3CDTF">2025-02-04T18:50:55Z</dcterms:modified>
</cp:coreProperties>
</file>