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13" r:id="rId2"/>
    <p:sldId id="410" r:id="rId3"/>
    <p:sldId id="382" r:id="rId4"/>
    <p:sldId id="408" r:id="rId5"/>
    <p:sldId id="407" r:id="rId6"/>
    <p:sldId id="411" r:id="rId7"/>
    <p:sldId id="383" r:id="rId8"/>
    <p:sldId id="412" r:id="rId9"/>
  </p:sldIdLst>
  <p:sldSz cx="9144000" cy="6858000" type="screen4x3"/>
  <p:notesSz cx="9283700" cy="6997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5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-102" y="-222"/>
      </p:cViewPr>
      <p:guideLst>
        <p:guide orient="horz" pos="2205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4E90314-EFCA-E042-BEEF-3E84A2E711C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4313" cy="3508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952" tIns="46476" rIns="92952" bIns="46476" numCol="1" anchor="t" anchorCtr="0" compatLnSpc="1">
            <a:prstTxWarp prst="textNoShape">
              <a:avLst/>
            </a:prstTxWarp>
          </a:bodyPr>
          <a:lstStyle>
            <a:lvl1pPr defTabSz="930275">
              <a:defRPr kumimoji="0"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Name: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027F84E-CBCD-514A-A6A8-400E03B6B0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9388" y="0"/>
            <a:ext cx="4024312" cy="3508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952" tIns="46476" rIns="92952" bIns="4647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0"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 25, 2010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76F45E3B-FC0D-694D-B506-04A3E1C7EF3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46863"/>
            <a:ext cx="4024313" cy="3508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952" tIns="46476" rIns="92952" bIns="46476" numCol="1" anchor="b" anchorCtr="0" compatLnSpc="1">
            <a:prstTxWarp prst="textNoShape">
              <a:avLst/>
            </a:prstTxWarp>
          </a:bodyPr>
          <a:lstStyle>
            <a:lvl1pPr defTabSz="930275">
              <a:defRPr kumimoji="0"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COMP 768:  PBMSA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2483E22D-E531-4E4F-A464-6D859B4578F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9388" y="6646863"/>
            <a:ext cx="4024312" cy="3508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952" tIns="46476" rIns="92952" bIns="4647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0" sz="1200"/>
            </a:lvl1pPr>
          </a:lstStyle>
          <a:p>
            <a:fld id="{21439DFE-4697-6349-B59A-219C9295EF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A508CA7-4428-6E4B-B068-7498010ED79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4313" cy="3508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952" tIns="46476" rIns="92952" bIns="46476" numCol="1" anchor="t" anchorCtr="0" compatLnSpc="1">
            <a:prstTxWarp prst="textNoShape">
              <a:avLst/>
            </a:prstTxWarp>
          </a:bodyPr>
          <a:lstStyle>
            <a:lvl1pPr defTabSz="930275">
              <a:defRPr kumimoji="0"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A6076D8-6FA4-2E25-06A6-AEE34C38E35C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892425" y="523875"/>
            <a:ext cx="3500438" cy="262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7F2F94E-8905-8040-B298-278479264E2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8250" y="3324225"/>
            <a:ext cx="6807200" cy="31496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952" tIns="46476" rIns="92952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60EBADE-3EC0-8945-A8F1-D9EBF20186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59388" y="0"/>
            <a:ext cx="4024312" cy="3508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952" tIns="46476" rIns="92952" bIns="4647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0"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92EFE31-BF9B-CA4F-93C7-CB9D7331B95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46863"/>
            <a:ext cx="4024313" cy="3508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952" tIns="46476" rIns="92952" bIns="46476" numCol="1" anchor="b" anchorCtr="0" compatLnSpc="1">
            <a:prstTxWarp prst="textNoShape">
              <a:avLst/>
            </a:prstTxWarp>
          </a:bodyPr>
          <a:lstStyle>
            <a:lvl1pPr defTabSz="930275">
              <a:defRPr kumimoji="0"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5955D18D-A21F-D346-B0B3-2EB77488A0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9388" y="6646863"/>
            <a:ext cx="4024312" cy="3508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952" tIns="46476" rIns="92952" bIns="4647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0" sz="1200"/>
            </a:lvl1pPr>
          </a:lstStyle>
          <a:p>
            <a:fld id="{79093C73-24A7-C749-BA69-33A069A908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7BB2F9F6-7860-F272-E0C3-E4BE2154F2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7048AEAB-F460-404B-AC07-61517A0A14C8}" type="slidenum">
              <a:rPr kumimoji="0" lang="en-US" altLang="en-US" sz="1200"/>
              <a:pPr/>
              <a:t>1</a:t>
            </a:fld>
            <a:endParaRPr kumimoji="0" lang="en-US" altLang="en-US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645B228E-045A-D76D-D34D-748687894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>
            <a:extLst>
              <a:ext uri="{FF2B5EF4-FFF2-40B4-BE49-F238E27FC236}">
                <a16:creationId xmlns:a16="http://schemas.microsoft.com/office/drawing/2014/main" id="{88273835-8E34-194F-B0AE-D5507B761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69152A82-4A70-4384-A145-66EEC460A0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8FDCA19-1B17-9348-A6E3-6BF9D2BBCEFF}" type="slidenum">
              <a:rPr kumimoji="0" lang="en-US" altLang="en-US" sz="1200"/>
              <a:pPr/>
              <a:t>2</a:t>
            </a:fld>
            <a:endParaRPr kumimoji="0" lang="en-US" altLang="en-US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DF200CB9-EFDB-608C-646C-EBA16262EF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1715" name="Rectangle 3">
            <a:extLst>
              <a:ext uri="{FF2B5EF4-FFF2-40B4-BE49-F238E27FC236}">
                <a16:creationId xmlns:a16="http://schemas.microsoft.com/office/drawing/2014/main" id="{A42FE8E6-F3FE-094A-B8EC-647C81B70E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09764607-D568-EDC4-0C8E-E675218CD8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647D9DF-3B14-164D-9D85-263280210A09}" type="slidenum">
              <a:rPr kumimoji="0" lang="en-US" altLang="en-US" sz="1200"/>
              <a:pPr/>
              <a:t>3</a:t>
            </a:fld>
            <a:endParaRPr kumimoji="0" lang="en-US" altLang="en-U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36685DB0-5AE5-00CE-750D-BE8CC728D0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>
            <a:extLst>
              <a:ext uri="{FF2B5EF4-FFF2-40B4-BE49-F238E27FC236}">
                <a16:creationId xmlns:a16="http://schemas.microsoft.com/office/drawing/2014/main" id="{6F004406-A7D1-1F46-8A78-9807E4AB6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D26A4B80-E929-E594-B07E-C4EF0810DA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2129CA6-F29B-7B49-9380-E48CA61DDB35}" type="slidenum">
              <a:rPr kumimoji="0" lang="en-US" altLang="en-US" sz="1200"/>
              <a:pPr/>
              <a:t>4</a:t>
            </a:fld>
            <a:endParaRPr kumimoji="0" lang="en-US" altLang="en-US" sz="12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A9760CAD-B138-C5C0-FAE0-2E7B3E7C89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909BF72F-25E1-6345-B8D4-E9393EF1DF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F6F88FF7-37C9-9B4C-1B8C-95181F0840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F0E6145-16D7-124C-AA50-837F1E9750AD}" type="slidenum">
              <a:rPr kumimoji="0" lang="en-US" altLang="en-US" sz="1200"/>
              <a:pPr/>
              <a:t>5</a:t>
            </a:fld>
            <a:endParaRPr kumimoji="0" lang="en-US" altLang="en-US" sz="120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DFF78C6C-17B8-0637-42F6-F9FAD2C909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>
            <a:extLst>
              <a:ext uri="{FF2B5EF4-FFF2-40B4-BE49-F238E27FC236}">
                <a16:creationId xmlns:a16="http://schemas.microsoft.com/office/drawing/2014/main" id="{1444D645-3B59-3440-B4AB-FA3FBF4BB0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6BE663C0-2F49-9165-0942-EC609A2FC0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61AAF75-9834-304A-894F-364FF635E4F5}" type="slidenum">
              <a:rPr kumimoji="0" lang="en-US" altLang="en-US" sz="1200"/>
              <a:pPr/>
              <a:t>6</a:t>
            </a:fld>
            <a:endParaRPr kumimoji="0" lang="en-US" altLang="en-US" sz="120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75077CB8-F9D3-DAA7-159C-AE851DD09E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58961AF0-D38A-B245-8DDD-320B0B9041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B74C705B-2F68-6C3B-1F11-CFBA83D688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8436912-D402-124E-A504-6D3CF23F972C}" type="slidenum">
              <a:rPr kumimoji="0" lang="en-US" altLang="en-US" sz="1200"/>
              <a:pPr/>
              <a:t>7</a:t>
            </a:fld>
            <a:endParaRPr kumimoji="0" lang="en-US" altLang="en-US" sz="120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BEBBF725-D307-9C57-0CC3-81FB104286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6835" name="Rectangle 3">
            <a:extLst>
              <a:ext uri="{FF2B5EF4-FFF2-40B4-BE49-F238E27FC236}">
                <a16:creationId xmlns:a16="http://schemas.microsoft.com/office/drawing/2014/main" id="{57E62B71-D90D-C045-8E41-2FF782FD59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>
            <a:extLst>
              <a:ext uri="{FF2B5EF4-FFF2-40B4-BE49-F238E27FC236}">
                <a16:creationId xmlns:a16="http://schemas.microsoft.com/office/drawing/2014/main" id="{A398EB6D-F6DC-DA72-4B61-64D122F0C2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CFA7FE71-D8F0-5045-AD4A-9866618A33F6}" type="slidenum">
              <a:rPr kumimoji="0" lang="en-US" altLang="en-US" sz="1200"/>
              <a:pPr/>
              <a:t>8</a:t>
            </a:fld>
            <a:endParaRPr kumimoji="0" lang="en-US" altLang="en-US" sz="1200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95B5CD5E-07AB-5D58-AF38-61EC11635F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59" name="Rectangle 3">
            <a:extLst>
              <a:ext uri="{FF2B5EF4-FFF2-40B4-BE49-F238E27FC236}">
                <a16:creationId xmlns:a16="http://schemas.microsoft.com/office/drawing/2014/main" id="{2E62D66F-4BF9-9247-9D9F-755F04A332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002F5E"/>
            </a:gs>
            <a:gs pos="5000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F42B143-C7C7-2C3B-C585-EA885465B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3EF342C-31FF-9E94-D0AE-F84BD773C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DC583973-84FB-02A8-80DE-D1D99F9A4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 b="0">
                <a:latin typeface="Times New Roman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322033C6-DEAF-F48C-6E7A-7CA5CD44FBD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F20D4704-88DC-558C-02D4-2CD47D1EFE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5E7B5847-883E-2B4C-EB52-72FF4BC068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43346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D06B9C0-570A-589E-1E23-0590C19FF3B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137415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4613" y="293688"/>
            <a:ext cx="2052637" cy="5546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3525" y="293688"/>
            <a:ext cx="6008688" cy="5546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481E084-1138-B136-6A37-3E4B80E435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169159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85526A35-1290-FF2F-484E-D22BDCE6953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359858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4F6148B-B78C-FD38-EF69-4A8807D76A7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397132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4850" y="17256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0" y="17256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83F43A7-D71D-55F0-1A7D-913AC34A195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11110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499F45E-FA5D-CF43-1115-CA1EAD63649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373713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AE54F0A-268F-4707-548B-8FDEE1253B9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103087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9D07FC86-46D1-5258-E474-6891DE1EAD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214866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D8FE8BD-431C-C2B8-0157-1E7FDDE4CE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617553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4F6ADDB-72A4-7C49-13E0-A8450ED9713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235501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F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2C59A40A-2F62-B84F-81E6-71869DF46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0175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Rectangle 6">
            <a:extLst>
              <a:ext uri="{FF2B5EF4-FFF2-40B4-BE49-F238E27FC236}">
                <a16:creationId xmlns:a16="http://schemas.microsoft.com/office/drawing/2014/main" id="{47FAC56D-3098-D0FB-AD51-2B573E3B4F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63525" y="293688"/>
            <a:ext cx="8101013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id="{E414CE8F-C418-853F-39C5-D85FC42BF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4850" y="17256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930D670D-7BA0-2A45-B136-C13D9FE25E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6713" y="6529388"/>
            <a:ext cx="1905000" cy="3286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800" b="1">
                <a:solidFill>
                  <a:srgbClr val="FDE00D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UNC Chapel Hill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CEF2888B-6CF8-D147-BDC0-F657C838A5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2025" y="6484938"/>
            <a:ext cx="3994150" cy="3730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800" b="1">
                <a:solidFill>
                  <a:srgbClr val="FDE00D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M. C. Lin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80000"/>
        <a:buFont typeface="Wingdings" pitchFamily="2" charset="2"/>
        <a:buChar char="l"/>
        <a:defRPr kumimoji="1" sz="3200" b="1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Char char="–"/>
        <a:defRPr kumimoji="1" sz="2800" b="1">
          <a:solidFill>
            <a:srgbClr val="3DDE2C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FF"/>
        </a:buClr>
        <a:buChar char="•"/>
        <a:defRPr kumimoji="1" sz="2400" b="1">
          <a:solidFill>
            <a:srgbClr val="CC99FF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b="1">
          <a:solidFill>
            <a:srgbClr val="FFCC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folHlink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folHlink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folHlink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folHlink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folHlink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md.edu/class/spring2025/cmsc838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oter Placeholder 4">
            <a:extLst>
              <a:ext uri="{FF2B5EF4-FFF2-40B4-BE49-F238E27FC236}">
                <a16:creationId xmlns:a16="http://schemas.microsoft.com/office/drawing/2014/main" id="{34B91737-E1AD-D1AF-8F39-B102DC92BC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FFFF"/>
              </a:buClr>
              <a:buChar char="–"/>
              <a:defRPr kumimoji="1" sz="2800" b="1">
                <a:solidFill>
                  <a:srgbClr val="3DDE2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00FF"/>
              </a:buClr>
              <a:buChar char="•"/>
              <a:defRPr kumimoji="1" sz="2400" b="1">
                <a:solidFill>
                  <a:srgbClr val="CC99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 b="1">
                <a:solidFill>
                  <a:srgbClr val="FFCC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FDE00D"/>
                </a:solidFill>
                <a:latin typeface="Times New Roman" panose="02020603050405020304" pitchFamily="18" charset="0"/>
              </a:rPr>
              <a:t>M. C. Lin</a:t>
            </a: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18BE6AE9-1B8E-9E69-CBB8-263FD2724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238" y="55768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FFFF"/>
              </a:buClr>
              <a:buChar char="–"/>
              <a:defRPr kumimoji="1" sz="2800" b="1">
                <a:solidFill>
                  <a:srgbClr val="3DDE2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00FF"/>
              </a:buClr>
              <a:buChar char="•"/>
              <a:defRPr kumimoji="1" sz="2400" b="1">
                <a:solidFill>
                  <a:srgbClr val="CC99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 b="1">
                <a:solidFill>
                  <a:srgbClr val="FFCC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4A668DEB-DCB7-F640-9BC9-EB246E4F0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5763" y="225425"/>
            <a:ext cx="8364537" cy="849313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CMSC 838M: Physically-Based Modeling, Simulation &amp; Animation</a:t>
            </a:r>
          </a:p>
        </p:txBody>
      </p:sp>
      <p:sp>
        <p:nvSpPr>
          <p:cNvPr id="200713" name="Rectangle 9">
            <a:extLst>
              <a:ext uri="{FF2B5EF4-FFF2-40B4-BE49-F238E27FC236}">
                <a16:creationId xmlns:a16="http://schemas.microsoft.com/office/drawing/2014/main" id="{008EEAA4-13C0-5F4B-BD22-9757AB705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Char char="l"/>
              <a:defRPr/>
            </a:pPr>
            <a:endParaRPr lang="en-US">
              <a:cs typeface="+mn-cs"/>
            </a:endParaRPr>
          </a:p>
          <a:p>
            <a:pPr>
              <a:buFont typeface="Wingdings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15365" name="Rectangle 10">
            <a:extLst>
              <a:ext uri="{FF2B5EF4-FFF2-40B4-BE49-F238E27FC236}">
                <a16:creationId xmlns:a16="http://schemas.microsoft.com/office/drawing/2014/main" id="{BF5BA952-5CA8-F4FA-EC68-1366D2E2AF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789113"/>
            <a:ext cx="8416925" cy="41148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Tues/</a:t>
            </a:r>
            <a:r>
              <a:rPr lang="en-US" altLang="en-US" dirty="0" err="1"/>
              <a:t>Thur</a:t>
            </a:r>
            <a:r>
              <a:rPr lang="en-US" altLang="en-US" dirty="0"/>
              <a:t> 2:00pm – 3:15pm (CSIC 2117)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http://</a:t>
            </a:r>
            <a:r>
              <a:rPr lang="en-US" altLang="en-US" sz="2400" dirty="0" err="1"/>
              <a:t>www.cs.umd.edu</a:t>
            </a:r>
            <a:r>
              <a:rPr lang="en-US" altLang="en-US" sz="2400" dirty="0"/>
              <a:t>/class/spring2025/cmsc838M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altLang="en-US" sz="1800" dirty="0"/>
          </a:p>
          <a:p>
            <a:pPr algn="ctr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US" altLang="en-US" dirty="0">
                <a:solidFill>
                  <a:srgbClr val="00FFFF"/>
                </a:solidFill>
              </a:rPr>
              <a:t>Ming C. Lin</a:t>
            </a:r>
          </a:p>
          <a:p>
            <a:pPr algn="ctr">
              <a:lnSpc>
                <a:spcPct val="125000"/>
              </a:lnSpc>
              <a:buFont typeface="Wingdings" pitchFamily="2" charset="2"/>
              <a:buNone/>
            </a:pPr>
            <a:r>
              <a:rPr lang="en-US" altLang="en-US" sz="2800" dirty="0">
                <a:solidFill>
                  <a:srgbClr val="CC99FF"/>
                </a:solidFill>
              </a:rPr>
              <a:t>IRB 5162</a:t>
            </a:r>
          </a:p>
          <a:p>
            <a:pPr algn="ctr">
              <a:lnSpc>
                <a:spcPct val="125000"/>
              </a:lnSpc>
              <a:buFont typeface="Wingdings" pitchFamily="2" charset="2"/>
              <a:buNone/>
            </a:pPr>
            <a:r>
              <a:rPr lang="en-US" altLang="en-US" sz="2800" dirty="0" err="1">
                <a:solidFill>
                  <a:srgbClr val="CC99FF"/>
                </a:solidFill>
              </a:rPr>
              <a:t>lin@cs.umd.edu</a:t>
            </a:r>
            <a:endParaRPr lang="en-US" altLang="en-US" sz="2800" dirty="0">
              <a:solidFill>
                <a:srgbClr val="CC99FF"/>
              </a:solidFill>
            </a:endParaRPr>
          </a:p>
          <a:p>
            <a:pPr algn="ctr"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800" dirty="0">
                <a:solidFill>
                  <a:srgbClr val="CC99FF"/>
                </a:solidFill>
              </a:rPr>
              <a:t>http://</a:t>
            </a:r>
            <a:r>
              <a:rPr lang="en-US" altLang="en-US" sz="2800" dirty="0" err="1">
                <a:solidFill>
                  <a:srgbClr val="CC99FF"/>
                </a:solidFill>
              </a:rPr>
              <a:t>www.cs.umd.edu</a:t>
            </a:r>
            <a:r>
              <a:rPr lang="en-US" altLang="en-US" sz="2800" dirty="0">
                <a:solidFill>
                  <a:srgbClr val="CC99FF"/>
                </a:solidFill>
              </a:rPr>
              <a:t>/~</a:t>
            </a:r>
            <a:r>
              <a:rPr lang="en-US" altLang="en-US" sz="2800" dirty="0" err="1">
                <a:solidFill>
                  <a:srgbClr val="CC99FF"/>
                </a:solidFill>
              </a:rPr>
              <a:t>lin</a:t>
            </a:r>
            <a:endParaRPr lang="en-US" altLang="en-US" sz="2800" dirty="0">
              <a:solidFill>
                <a:srgbClr val="CC99FF"/>
              </a:solidFill>
            </a:endParaRPr>
          </a:p>
          <a:p>
            <a:pPr algn="ctr">
              <a:lnSpc>
                <a:spcPct val="12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800" dirty="0">
                <a:solidFill>
                  <a:srgbClr val="CC99FF"/>
                </a:solidFill>
              </a:rPr>
              <a:t>Office Hours: After Class or By Appointment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4">
            <a:extLst>
              <a:ext uri="{FF2B5EF4-FFF2-40B4-BE49-F238E27FC236}">
                <a16:creationId xmlns:a16="http://schemas.microsoft.com/office/drawing/2014/main" id="{EEABD39C-18C8-9E3B-8F21-B60FD8ABD2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FFFF"/>
              </a:buClr>
              <a:buChar char="–"/>
              <a:defRPr kumimoji="1" sz="2800" b="1">
                <a:solidFill>
                  <a:srgbClr val="3DDE2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00FF"/>
              </a:buClr>
              <a:buChar char="•"/>
              <a:defRPr kumimoji="1" sz="2400" b="1">
                <a:solidFill>
                  <a:srgbClr val="CC99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 b="1">
                <a:solidFill>
                  <a:srgbClr val="FFCC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DE00D"/>
                </a:solidFill>
                <a:latin typeface="Times New Roman" panose="02020603050405020304" pitchFamily="18" charset="0"/>
              </a:rPr>
              <a:t>M. C. Lin</a:t>
            </a:r>
          </a:p>
        </p:txBody>
      </p:sp>
      <p:sp>
        <p:nvSpPr>
          <p:cNvPr id="357378" name="Rectangle 1026">
            <a:extLst>
              <a:ext uri="{FF2B5EF4-FFF2-40B4-BE49-F238E27FC236}">
                <a16:creationId xmlns:a16="http://schemas.microsoft.com/office/drawing/2014/main" id="{EE2E516F-58EC-D94B-9DD8-87BD576297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Prerequisities</a:t>
            </a:r>
          </a:p>
        </p:txBody>
      </p:sp>
      <p:sp>
        <p:nvSpPr>
          <p:cNvPr id="19459" name="Rectangle 1027">
            <a:extLst>
              <a:ext uri="{FF2B5EF4-FFF2-40B4-BE49-F238E27FC236}">
                <a16:creationId xmlns:a16="http://schemas.microsoft.com/office/drawing/2014/main" id="{8661CAFE-BC5A-24DE-10D9-4798CF35D4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7713" y="1916113"/>
            <a:ext cx="7772400" cy="41148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0"/>
              <a:t>Scientific Computing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US" altLang="en-US" sz="2800" b="0"/>
              <a:t>    </a:t>
            </a:r>
            <a:r>
              <a:rPr lang="en-US" altLang="en-US" sz="2800" b="0" i="1"/>
              <a:t>or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US" altLang="en-US" sz="2800" b="0"/>
              <a:t>    Ordinary Differential Equation</a:t>
            </a:r>
            <a:r>
              <a:rPr lang="en-US" altLang="ja-JP" sz="2800" b="0"/>
              <a:t>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altLang="en-US" sz="2800" b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800" b="0"/>
              <a:t>Intro to Computer Graphics</a:t>
            </a:r>
            <a:endParaRPr lang="en-US" alt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>
            <a:extLst>
              <a:ext uri="{FF2B5EF4-FFF2-40B4-BE49-F238E27FC236}">
                <a16:creationId xmlns:a16="http://schemas.microsoft.com/office/drawing/2014/main" id="{BCA09E66-E4CC-C0BF-B5C1-A0F9973B59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FFFF"/>
              </a:buClr>
              <a:buChar char="–"/>
              <a:defRPr kumimoji="1" sz="2800" b="1">
                <a:solidFill>
                  <a:srgbClr val="3DDE2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00FF"/>
              </a:buClr>
              <a:buChar char="•"/>
              <a:defRPr kumimoji="1" sz="2400" b="1">
                <a:solidFill>
                  <a:srgbClr val="CC99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 b="1">
                <a:solidFill>
                  <a:srgbClr val="FFCC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DE00D"/>
                </a:solidFill>
                <a:latin typeface="Times New Roman" panose="02020603050405020304" pitchFamily="18" charset="0"/>
              </a:rPr>
              <a:t>M. C. Lin</a:t>
            </a:r>
          </a:p>
        </p:txBody>
      </p:sp>
      <p:sp>
        <p:nvSpPr>
          <p:cNvPr id="218116" name="Rectangle 4">
            <a:extLst>
              <a:ext uri="{FF2B5EF4-FFF2-40B4-BE49-F238E27FC236}">
                <a16:creationId xmlns:a16="http://schemas.microsoft.com/office/drawing/2014/main" id="{07E13AC6-DD18-6246-A7F6-13E0E0DE68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Textbook &amp; References</a:t>
            </a:r>
          </a:p>
        </p:txBody>
      </p:sp>
      <p:sp>
        <p:nvSpPr>
          <p:cNvPr id="218118" name="Rectangle 6">
            <a:extLst>
              <a:ext uri="{FF2B5EF4-FFF2-40B4-BE49-F238E27FC236}">
                <a16:creationId xmlns:a16="http://schemas.microsoft.com/office/drawing/2014/main" id="{7F4242D5-2D14-BF4C-8405-FF4F0B7D9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884363"/>
            <a:ext cx="8763000" cy="3543300"/>
          </a:xfrm>
        </p:spPr>
        <p:txBody>
          <a:bodyPr/>
          <a:lstStyle/>
          <a:p>
            <a:pPr>
              <a:buFont typeface="Wingdings" charset="0"/>
              <a:buChar char="l"/>
              <a:defRPr/>
            </a:pPr>
            <a:r>
              <a:rPr lang="en-US" sz="2800">
                <a:cs typeface="+mn-cs"/>
              </a:rPr>
              <a:t>SIGGRAPH course notes</a:t>
            </a:r>
          </a:p>
          <a:p>
            <a:pPr>
              <a:buFont typeface="Wingdings" charset="0"/>
              <a:buChar char="l"/>
              <a:defRPr/>
            </a:pPr>
            <a:r>
              <a:rPr lang="en-US" sz="2800">
                <a:cs typeface="+mn-cs"/>
              </a:rPr>
              <a:t>In-class handouts</a:t>
            </a:r>
          </a:p>
          <a:p>
            <a:pPr>
              <a:buFont typeface="Wingdings" charset="0"/>
              <a:buChar char="l"/>
              <a:defRPr/>
            </a:pPr>
            <a:endParaRPr lang="en-US" sz="400">
              <a:cs typeface="+mn-cs"/>
            </a:endParaRPr>
          </a:p>
          <a:p>
            <a:pPr>
              <a:buFont typeface="Wingdings" charset="0"/>
              <a:buChar char="l"/>
              <a:defRPr/>
            </a:pPr>
            <a:r>
              <a:rPr lang="en-US" sz="2800">
                <a:cs typeface="+mn-cs"/>
              </a:rPr>
              <a:t>Other research papers </a:t>
            </a:r>
          </a:p>
          <a:p>
            <a:pPr>
              <a:buFont typeface="Wingdings" charset="0"/>
              <a:buChar char="l"/>
              <a:defRPr/>
            </a:pPr>
            <a:endParaRPr lang="en-US" sz="2800">
              <a:cs typeface="+mn-cs"/>
            </a:endParaRPr>
          </a:p>
          <a:p>
            <a:pPr>
              <a:buFont typeface="Wingdings" charset="0"/>
              <a:buChar char="l"/>
              <a:defRPr/>
            </a:pPr>
            <a:r>
              <a:rPr lang="en-US" sz="2800">
                <a:cs typeface="+mn-cs"/>
              </a:rPr>
              <a:t>More references (books, papers, pointers to other interesting resources) available at the course website</a:t>
            </a:r>
            <a:endParaRPr lang="en-US" sz="2400">
              <a:cs typeface="+mn-cs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4">
            <a:extLst>
              <a:ext uri="{FF2B5EF4-FFF2-40B4-BE49-F238E27FC236}">
                <a16:creationId xmlns:a16="http://schemas.microsoft.com/office/drawing/2014/main" id="{176FCA0A-9E0C-2276-2C58-026C7971CF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FFFF"/>
              </a:buClr>
              <a:buChar char="–"/>
              <a:defRPr kumimoji="1" sz="2800" b="1">
                <a:solidFill>
                  <a:srgbClr val="3DDE2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00FF"/>
              </a:buClr>
              <a:buChar char="•"/>
              <a:defRPr kumimoji="1" sz="2400" b="1">
                <a:solidFill>
                  <a:srgbClr val="CC99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 b="1">
                <a:solidFill>
                  <a:srgbClr val="FFCC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DE00D"/>
                </a:solidFill>
                <a:latin typeface="Times New Roman" panose="02020603050405020304" pitchFamily="18" charset="0"/>
              </a:rPr>
              <a:t>M. C. Lin</a:t>
            </a:r>
          </a:p>
        </p:txBody>
      </p:sp>
      <p:sp>
        <p:nvSpPr>
          <p:cNvPr id="338946" name="Rectangle 3074">
            <a:extLst>
              <a:ext uri="{FF2B5EF4-FFF2-40B4-BE49-F238E27FC236}">
                <a16:creationId xmlns:a16="http://schemas.microsoft.com/office/drawing/2014/main" id="{0A607534-7488-0943-8146-D2741222D3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Course Overview</a:t>
            </a:r>
          </a:p>
        </p:txBody>
      </p:sp>
      <p:sp>
        <p:nvSpPr>
          <p:cNvPr id="338947" name="Rectangle 3075">
            <a:extLst>
              <a:ext uri="{FF2B5EF4-FFF2-40B4-BE49-F238E27FC236}">
                <a16:creationId xmlns:a16="http://schemas.microsoft.com/office/drawing/2014/main" id="{67ACCCF6-6D58-1B40-9379-7B92F3AEF3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5425" y="1763713"/>
            <a:ext cx="8804275" cy="4114800"/>
          </a:xfrm>
        </p:spPr>
        <p:txBody>
          <a:bodyPr/>
          <a:lstStyle/>
          <a:p>
            <a:pPr>
              <a:buFont typeface="Wingdings" charset="0"/>
              <a:buChar char="l"/>
              <a:defRPr/>
            </a:pPr>
            <a:r>
              <a:rPr lang="en-US" sz="3000" dirty="0">
                <a:cs typeface="+mn-cs"/>
              </a:rPr>
              <a:t>3D Models + Images -&gt; Rendering </a:t>
            </a:r>
          </a:p>
          <a:p>
            <a:pPr>
              <a:buFont typeface="Wingdings" charset="0"/>
              <a:buNone/>
              <a:defRPr/>
            </a:pPr>
            <a:endParaRPr lang="en-US" sz="1000" dirty="0">
              <a:cs typeface="+mn-cs"/>
            </a:endParaRPr>
          </a:p>
          <a:p>
            <a:pPr>
              <a:buFont typeface="Wingdings" charset="0"/>
              <a:buChar char="l"/>
              <a:defRPr/>
            </a:pPr>
            <a:r>
              <a:rPr lang="en-US" sz="3000" dirty="0">
                <a:cs typeface="+mn-cs"/>
              </a:rPr>
              <a:t>Exploring Virtual World  </a:t>
            </a:r>
          </a:p>
          <a:p>
            <a:pPr>
              <a:buFont typeface="Wingdings" charset="0"/>
              <a:buChar char="l"/>
              <a:defRPr/>
            </a:pPr>
            <a:endParaRPr lang="en-US" sz="1000" dirty="0">
              <a:cs typeface="+mn-cs"/>
            </a:endParaRPr>
          </a:p>
          <a:p>
            <a:pPr>
              <a:buFont typeface="Wingdings" charset="0"/>
              <a:buChar char="l"/>
              <a:defRPr/>
            </a:pPr>
            <a:r>
              <a:rPr lang="en-US" sz="3000" dirty="0">
                <a:cs typeface="+mn-cs"/>
              </a:rPr>
              <a:t>Geometric &amp; Solid Modeling </a:t>
            </a:r>
          </a:p>
          <a:p>
            <a:pPr>
              <a:buFont typeface="Wingdings" charset="0"/>
              <a:buChar char="l"/>
              <a:defRPr/>
            </a:pPr>
            <a:endParaRPr lang="en-US" sz="1000" dirty="0">
              <a:cs typeface="+mn-cs"/>
            </a:endParaRPr>
          </a:p>
          <a:p>
            <a:pPr>
              <a:buFont typeface="Wingdings" charset="0"/>
              <a:buChar char="l"/>
              <a:defRPr/>
            </a:pPr>
            <a:r>
              <a:rPr lang="en-US" sz="3000" dirty="0">
                <a:cs typeface="+mn-cs"/>
              </a:rPr>
              <a:t>This course focuses on</a:t>
            </a:r>
          </a:p>
          <a:p>
            <a:pPr>
              <a:buFont typeface="Wingdings" charset="0"/>
              <a:buChar char="l"/>
              <a:defRPr/>
            </a:pPr>
            <a:endParaRPr lang="en-US" sz="1000" dirty="0">
              <a:cs typeface="+mn-cs"/>
            </a:endParaRPr>
          </a:p>
          <a:p>
            <a:pPr algn="ctr">
              <a:buFont typeface="Wingdings" charset="0"/>
              <a:buNone/>
              <a:defRPr/>
            </a:pPr>
            <a:r>
              <a:rPr lang="en-US" sz="3600" i="1" u="sng" dirty="0">
                <a:solidFill>
                  <a:srgbClr val="00FFFF"/>
                </a:solidFill>
                <a:latin typeface="Times New Roman" charset="0"/>
                <a:cs typeface="+mn-cs"/>
              </a:rPr>
              <a:t>MOVEMENTS:  making them move !</a:t>
            </a:r>
            <a:endParaRPr lang="en-US" sz="3000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4">
            <a:extLst>
              <a:ext uri="{FF2B5EF4-FFF2-40B4-BE49-F238E27FC236}">
                <a16:creationId xmlns:a16="http://schemas.microsoft.com/office/drawing/2014/main" id="{D64421A7-6A33-4758-D335-FC7DC8BF31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FFFF"/>
              </a:buClr>
              <a:buChar char="–"/>
              <a:defRPr kumimoji="1" sz="2800" b="1">
                <a:solidFill>
                  <a:srgbClr val="3DDE2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00FF"/>
              </a:buClr>
              <a:buChar char="•"/>
              <a:defRPr kumimoji="1" sz="2400" b="1">
                <a:solidFill>
                  <a:srgbClr val="CC99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 b="1">
                <a:solidFill>
                  <a:srgbClr val="FFCC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DE00D"/>
                </a:solidFill>
                <a:latin typeface="Times New Roman" panose="02020603050405020304" pitchFamily="18" charset="0"/>
              </a:rPr>
              <a:t>M. C. Lin</a:t>
            </a:r>
          </a:p>
        </p:txBody>
      </p:sp>
      <p:sp>
        <p:nvSpPr>
          <p:cNvPr id="337922" name="Rectangle 1026">
            <a:extLst>
              <a:ext uri="{FF2B5EF4-FFF2-40B4-BE49-F238E27FC236}">
                <a16:creationId xmlns:a16="http://schemas.microsoft.com/office/drawing/2014/main" id="{F1D1A4AB-5F19-594F-95F0-29B6357E13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What Will We Be Doing</a:t>
            </a:r>
          </a:p>
        </p:txBody>
      </p:sp>
      <p:sp>
        <p:nvSpPr>
          <p:cNvPr id="337923" name="Rectangle 1027">
            <a:extLst>
              <a:ext uri="{FF2B5EF4-FFF2-40B4-BE49-F238E27FC236}">
                <a16:creationId xmlns:a16="http://schemas.microsoft.com/office/drawing/2014/main" id="{B5B6A9A5-CCC4-6A46-92B3-A1DEBA55DE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452563"/>
            <a:ext cx="8388350" cy="49498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charset="0"/>
              <a:buChar char="l"/>
              <a:defRPr/>
            </a:pPr>
            <a:r>
              <a:rPr lang="en-US" sz="2400">
                <a:cs typeface="+mn-cs"/>
              </a:rPr>
              <a:t>Geometry</a:t>
            </a:r>
            <a:r>
              <a:rPr lang="en-US" sz="2800" b="0">
                <a:cs typeface="+mn-cs"/>
              </a:rPr>
              <a:t>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charset="0"/>
              <a:buChar char="·"/>
              <a:defRPr/>
            </a:pPr>
            <a:r>
              <a:rPr lang="en-US" sz="1800">
                <a:solidFill>
                  <a:schemeClr val="tx1"/>
                </a:solidFill>
              </a:rPr>
              <a:t>Collision Detection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charset="0"/>
              <a:buChar char="·"/>
              <a:defRPr/>
            </a:pPr>
            <a:r>
              <a:rPr lang="en-US" sz="1800">
                <a:solidFill>
                  <a:schemeClr val="tx1"/>
                </a:solidFill>
              </a:rPr>
              <a:t>Computing Contact Manifolds</a:t>
            </a:r>
            <a:r>
              <a:rPr lang="en-US" sz="1800" b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charset="0"/>
              <a:buChar char="l"/>
              <a:defRPr/>
            </a:pPr>
            <a:r>
              <a:rPr lang="en-US" sz="2400">
                <a:cs typeface="+mn-cs"/>
              </a:rPr>
              <a:t>Mechanics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charset="0"/>
              <a:buChar char="·"/>
              <a:defRPr/>
            </a:pPr>
            <a:r>
              <a:rPr lang="en-US" sz="1800">
                <a:solidFill>
                  <a:schemeClr val="tx1"/>
                </a:solidFill>
              </a:rPr>
              <a:t>Particle Dynamics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charset="0"/>
              <a:buChar char="·"/>
              <a:defRPr/>
            </a:pPr>
            <a:r>
              <a:rPr lang="en-US" sz="1800">
                <a:solidFill>
                  <a:schemeClr val="tx1"/>
                </a:solidFill>
              </a:rPr>
              <a:t>Rigid Body Dynamics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charset="0"/>
              <a:buChar char="·"/>
              <a:defRPr/>
            </a:pPr>
            <a:r>
              <a:rPr lang="en-US" sz="1800">
                <a:solidFill>
                  <a:schemeClr val="tx1"/>
                </a:solidFill>
              </a:rPr>
              <a:t>Non-Rigid Body Dynamics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charset="0"/>
              <a:buChar char="·"/>
              <a:defRPr/>
            </a:pPr>
            <a:r>
              <a:rPr lang="en-US" sz="1800" b="0">
                <a:solidFill>
                  <a:schemeClr val="tx1"/>
                </a:solidFill>
              </a:rPr>
              <a:t>Fluid Dynamics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charset="0"/>
              <a:buChar char="l"/>
              <a:defRPr/>
            </a:pPr>
            <a:r>
              <a:rPr lang="en-US" sz="2400">
                <a:cs typeface="+mn-cs"/>
              </a:rPr>
              <a:t>Numerical Computing</a:t>
            </a:r>
            <a:r>
              <a:rPr lang="en-US" sz="2800" b="0">
                <a:cs typeface="+mn-cs"/>
              </a:rPr>
              <a:t>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charset="0"/>
              <a:buChar char="·"/>
              <a:defRPr/>
            </a:pPr>
            <a:r>
              <a:rPr lang="en-US" sz="1800">
                <a:solidFill>
                  <a:schemeClr val="tx1"/>
                </a:solidFill>
              </a:rPr>
              <a:t>Initial Value Problems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charset="0"/>
              <a:buChar char="·"/>
              <a:defRPr/>
            </a:pPr>
            <a:r>
              <a:rPr lang="en-US" sz="1800">
                <a:solidFill>
                  <a:schemeClr val="tx1"/>
                </a:solidFill>
              </a:rPr>
              <a:t>Boundary Value Problems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charset="0"/>
              <a:buChar char="·"/>
              <a:defRPr/>
            </a:pPr>
            <a:r>
              <a:rPr lang="en-US" sz="1800">
                <a:solidFill>
                  <a:schemeClr val="tx1"/>
                </a:solidFill>
              </a:rPr>
              <a:t>Constraints &amp; Differential-Algebraic Equations</a:t>
            </a:r>
            <a:r>
              <a:rPr lang="en-US" sz="1800" b="0">
                <a:solidFill>
                  <a:schemeClr val="tx1"/>
                </a:solidFill>
              </a:rPr>
              <a:t> </a:t>
            </a:r>
            <a:endParaRPr lang="en-US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4">
            <a:extLst>
              <a:ext uri="{FF2B5EF4-FFF2-40B4-BE49-F238E27FC236}">
                <a16:creationId xmlns:a16="http://schemas.microsoft.com/office/drawing/2014/main" id="{CEE54CB2-3997-127A-B095-5058EFA22C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FFFF"/>
              </a:buClr>
              <a:buChar char="–"/>
              <a:defRPr kumimoji="1" sz="2800" b="1">
                <a:solidFill>
                  <a:srgbClr val="3DDE2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00FF"/>
              </a:buClr>
              <a:buChar char="•"/>
              <a:defRPr kumimoji="1" sz="2400" b="1">
                <a:solidFill>
                  <a:srgbClr val="CC99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 b="1">
                <a:solidFill>
                  <a:srgbClr val="FFCC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DE00D"/>
                </a:solidFill>
                <a:latin typeface="Times New Roman" panose="02020603050405020304" pitchFamily="18" charset="0"/>
              </a:rPr>
              <a:t>M. C. Lin</a:t>
            </a:r>
          </a:p>
        </p:txBody>
      </p:sp>
      <p:sp>
        <p:nvSpPr>
          <p:cNvPr id="358402" name="Rectangle 1026">
            <a:extLst>
              <a:ext uri="{FF2B5EF4-FFF2-40B4-BE49-F238E27FC236}">
                <a16:creationId xmlns:a16="http://schemas.microsoft.com/office/drawing/2014/main" id="{ACB3F165-A58B-074C-AC47-7BD17CC33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Possible Applications</a:t>
            </a:r>
          </a:p>
        </p:txBody>
      </p:sp>
      <p:sp>
        <p:nvSpPr>
          <p:cNvPr id="27651" name="Rectangle 1027">
            <a:extLst>
              <a:ext uri="{FF2B5EF4-FFF2-40B4-BE49-F238E27FC236}">
                <a16:creationId xmlns:a16="http://schemas.microsoft.com/office/drawing/2014/main" id="{4A0812B3-AE9A-7FE7-A1CB-B91E193B9E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6575" y="1895475"/>
            <a:ext cx="7772400" cy="4114800"/>
          </a:xfrm>
        </p:spPr>
        <p:txBody>
          <a:bodyPr/>
          <a:lstStyle/>
          <a:p>
            <a:pPr lvl="3">
              <a:spcBef>
                <a:spcPts val="500"/>
              </a:spcBef>
              <a:spcAft>
                <a:spcPts val="500"/>
              </a:spcAft>
              <a:buFont typeface="Symbol" pitchFamily="2" charset="2"/>
              <a:buChar char="·"/>
            </a:pPr>
            <a:r>
              <a:rPr lang="en-US" altLang="en-US" sz="2800">
                <a:solidFill>
                  <a:schemeClr val="tx1"/>
                </a:solidFill>
              </a:rPr>
              <a:t>Computer Animation </a:t>
            </a:r>
          </a:p>
          <a:p>
            <a:pPr lvl="3">
              <a:spcBef>
                <a:spcPts val="500"/>
              </a:spcBef>
              <a:spcAft>
                <a:spcPts val="500"/>
              </a:spcAft>
              <a:buFont typeface="Symbol" pitchFamily="2" charset="2"/>
              <a:buChar char="·"/>
            </a:pPr>
            <a:r>
              <a:rPr lang="en-US" altLang="en-US" sz="2800">
                <a:solidFill>
                  <a:schemeClr val="tx1"/>
                </a:solidFill>
              </a:rPr>
              <a:t>Virtual Environments </a:t>
            </a:r>
          </a:p>
          <a:p>
            <a:pPr lvl="3">
              <a:spcBef>
                <a:spcPts val="500"/>
              </a:spcBef>
              <a:spcAft>
                <a:spcPts val="500"/>
              </a:spcAft>
              <a:buFont typeface="Symbol" pitchFamily="2" charset="2"/>
              <a:buChar char="·"/>
            </a:pPr>
            <a:r>
              <a:rPr lang="en-US" altLang="en-US" sz="2800">
                <a:solidFill>
                  <a:schemeClr val="tx1"/>
                </a:solidFill>
              </a:rPr>
              <a:t>Rapid Prototyping </a:t>
            </a:r>
          </a:p>
          <a:p>
            <a:pPr lvl="3">
              <a:spcBef>
                <a:spcPts val="500"/>
              </a:spcBef>
              <a:spcAft>
                <a:spcPts val="500"/>
              </a:spcAft>
              <a:buFont typeface="Symbol" pitchFamily="2" charset="2"/>
              <a:buChar char="·"/>
            </a:pPr>
            <a:r>
              <a:rPr lang="en-US" altLang="en-US" sz="2800">
                <a:solidFill>
                  <a:schemeClr val="tx1"/>
                </a:solidFill>
              </a:rPr>
              <a:t>Haptic Rendering </a:t>
            </a:r>
          </a:p>
          <a:p>
            <a:pPr lvl="3">
              <a:spcBef>
                <a:spcPts val="500"/>
              </a:spcBef>
              <a:spcAft>
                <a:spcPts val="500"/>
              </a:spcAft>
              <a:buFont typeface="Symbol" pitchFamily="2" charset="2"/>
              <a:buChar char="·"/>
            </a:pPr>
            <a:r>
              <a:rPr lang="en-US" altLang="en-US" sz="2800">
                <a:solidFill>
                  <a:schemeClr val="tx1"/>
                </a:solidFill>
              </a:rPr>
              <a:t>Computer Game Dynamics </a:t>
            </a:r>
          </a:p>
          <a:p>
            <a:pPr lvl="3">
              <a:spcBef>
                <a:spcPts val="500"/>
              </a:spcBef>
              <a:spcAft>
                <a:spcPts val="500"/>
              </a:spcAft>
              <a:buFont typeface="Symbol" pitchFamily="2" charset="2"/>
              <a:buChar char="·"/>
            </a:pPr>
            <a:r>
              <a:rPr lang="en-US" altLang="en-US" sz="2800">
                <a:solidFill>
                  <a:schemeClr val="tx1"/>
                </a:solidFill>
              </a:rPr>
              <a:t>Robotics and Automation </a:t>
            </a:r>
          </a:p>
          <a:p>
            <a:pPr lvl="3">
              <a:spcBef>
                <a:spcPts val="500"/>
              </a:spcBef>
              <a:spcAft>
                <a:spcPts val="500"/>
              </a:spcAft>
              <a:buFont typeface="Symbol" pitchFamily="2" charset="2"/>
              <a:buChar char="·"/>
            </a:pPr>
            <a:r>
              <a:rPr lang="en-US" altLang="en-US" sz="2800">
                <a:solidFill>
                  <a:schemeClr val="tx1"/>
                </a:solidFill>
              </a:rPr>
              <a:t>Medical Simulation and Analysis </a:t>
            </a:r>
            <a:endParaRPr lang="en-US" alt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4">
            <a:extLst>
              <a:ext uri="{FF2B5EF4-FFF2-40B4-BE49-F238E27FC236}">
                <a16:creationId xmlns:a16="http://schemas.microsoft.com/office/drawing/2014/main" id="{7B554E7C-1F09-0F56-B62E-EA50613BF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FFFF"/>
              </a:buClr>
              <a:buChar char="–"/>
              <a:defRPr kumimoji="1" sz="2800" b="1">
                <a:solidFill>
                  <a:srgbClr val="3DDE2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00FF"/>
              </a:buClr>
              <a:buChar char="•"/>
              <a:defRPr kumimoji="1" sz="2400" b="1">
                <a:solidFill>
                  <a:srgbClr val="CC99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 b="1">
                <a:solidFill>
                  <a:srgbClr val="FFCC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DE00D"/>
                </a:solidFill>
                <a:latin typeface="Times New Roman" panose="02020603050405020304" pitchFamily="18" charset="0"/>
              </a:rPr>
              <a:t>M. C. Lin</a:t>
            </a:r>
          </a:p>
        </p:txBody>
      </p:sp>
      <p:sp>
        <p:nvSpPr>
          <p:cNvPr id="307202" name="Rectangle 2">
            <a:extLst>
              <a:ext uri="{FF2B5EF4-FFF2-40B4-BE49-F238E27FC236}">
                <a16:creationId xmlns:a16="http://schemas.microsoft.com/office/drawing/2014/main" id="{6287ECEB-6A87-6C47-9414-9CD3DCC4C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 Goals</a:t>
            </a:r>
          </a:p>
        </p:txBody>
      </p:sp>
      <p:sp>
        <p:nvSpPr>
          <p:cNvPr id="307203" name="Rectangle 3">
            <a:extLst>
              <a:ext uri="{FF2B5EF4-FFF2-40B4-BE49-F238E27FC236}">
                <a16:creationId xmlns:a16="http://schemas.microsoft.com/office/drawing/2014/main" id="{7B57CB63-6CEE-124F-B57E-014AABACC0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41475"/>
            <a:ext cx="9144000" cy="4114800"/>
          </a:xfrm>
        </p:spPr>
        <p:txBody>
          <a:bodyPr/>
          <a:lstStyle/>
          <a:p>
            <a:pPr>
              <a:buFont typeface="Wingdings" charset="0"/>
              <a:buChar char="l"/>
              <a:defRPr/>
            </a:pPr>
            <a:r>
              <a:rPr lang="en-US" sz="2500">
                <a:latin typeface="Times New Roman" charset="0"/>
                <a:cs typeface="+mn-cs"/>
              </a:rPr>
              <a:t>Be aware with a collection of geometric algorithms for modeling contacts.</a:t>
            </a:r>
          </a:p>
          <a:p>
            <a:pPr>
              <a:buFont typeface="Wingdings" charset="0"/>
              <a:buChar char="l"/>
              <a:defRPr/>
            </a:pPr>
            <a:r>
              <a:rPr lang="en-US" sz="2500">
                <a:latin typeface="Times New Roman" charset="0"/>
                <a:cs typeface="+mn-cs"/>
              </a:rPr>
              <a:t>Be knowledgeable with the following numerical methods for simulation:  initial value problems, constrained optimization, differential-algebraic equations, boundary value problems, etc</a:t>
            </a:r>
          </a:p>
          <a:p>
            <a:pPr>
              <a:buFont typeface="Wingdings" charset="0"/>
              <a:buChar char="l"/>
              <a:defRPr/>
            </a:pPr>
            <a:r>
              <a:rPr lang="en-US" sz="2500">
                <a:latin typeface="Times New Roman" charset="0"/>
                <a:cs typeface="+mn-cs"/>
              </a:rPr>
              <a:t>Be familiar with the following modeling paradigms of physical and biological systems: particle dynamics, rigid body dynamics, flexible and deformable bodies</a:t>
            </a:r>
          </a:p>
          <a:p>
            <a:pPr>
              <a:buFont typeface="Wingdings" charset="0"/>
              <a:buChar char="l"/>
              <a:defRPr/>
            </a:pPr>
            <a:r>
              <a:rPr lang="en-US" sz="2500">
                <a:latin typeface="Times New Roman" charset="0"/>
                <a:cs typeface="+mn-cs"/>
              </a:rPr>
              <a:t>Be able to analyze the correctness and runtime performance of a given simulation method.</a:t>
            </a:r>
          </a:p>
          <a:p>
            <a:pPr>
              <a:buFont typeface="Wingdings" charset="0"/>
              <a:buChar char="l"/>
              <a:defRPr/>
            </a:pPr>
            <a:r>
              <a:rPr lang="en-US" sz="2500">
                <a:latin typeface="Times New Roman" charset="0"/>
                <a:cs typeface="+mn-cs"/>
              </a:rPr>
              <a:t>Be able to apply some techniques to research problems.</a:t>
            </a:r>
            <a:endParaRPr lang="en-US" sz="2400">
              <a:latin typeface="Times New Roman" charset="0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oter Placeholder 4">
            <a:extLst>
              <a:ext uri="{FF2B5EF4-FFF2-40B4-BE49-F238E27FC236}">
                <a16:creationId xmlns:a16="http://schemas.microsoft.com/office/drawing/2014/main" id="{1265383C-9BEB-A005-2B2B-E30AC4F78E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FFFF"/>
              </a:buClr>
              <a:buChar char="–"/>
              <a:defRPr kumimoji="1" sz="2800" b="1">
                <a:solidFill>
                  <a:srgbClr val="3DDE2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00FF"/>
              </a:buClr>
              <a:buChar char="•"/>
              <a:defRPr kumimoji="1" sz="2400" b="1">
                <a:solidFill>
                  <a:srgbClr val="CC99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 b="1">
                <a:solidFill>
                  <a:srgbClr val="FFCC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folHlink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DE00D"/>
                </a:solidFill>
                <a:latin typeface="Times New Roman" panose="02020603050405020304" pitchFamily="18" charset="0"/>
              </a:rPr>
              <a:t>M. C. Lin</a:t>
            </a:r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12937F52-11A9-B04C-BA0C-1925165CA7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See Course Website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27EC0D5-D547-8F16-A66C-74A0E6DEB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9250" y="1751013"/>
            <a:ext cx="8540750" cy="4114800"/>
          </a:xfrm>
        </p:spPr>
        <p:txBody>
          <a:bodyPr/>
          <a:lstStyle/>
          <a:p>
            <a:endParaRPr lang="en-US" altLang="en-US" dirty="0"/>
          </a:p>
          <a:p>
            <a:pPr algn="ctr">
              <a:buFont typeface="Wingdings" pitchFamily="2" charset="2"/>
              <a:buNone/>
            </a:pPr>
            <a:endParaRPr lang="en-US" altLang="en-US" dirty="0"/>
          </a:p>
          <a:p>
            <a:pPr algn="ctr">
              <a:buFont typeface="Wingdings" pitchFamily="2" charset="2"/>
              <a:buNone/>
            </a:pPr>
            <a:endParaRPr lang="en-US" altLang="en-US" dirty="0"/>
          </a:p>
          <a:p>
            <a:pPr algn="ctr">
              <a:buFont typeface="Wingdings" pitchFamily="2" charset="2"/>
              <a:buNone/>
            </a:pPr>
            <a:r>
              <a:rPr lang="en-US" altLang="en-US" sz="2800" dirty="0">
                <a:hlinkClick r:id="rId3"/>
              </a:rPr>
              <a:t>www.cs.umd.edu/class/spring2025/cmsc838M</a:t>
            </a:r>
            <a:endParaRPr lang="en-US" altLang="en-US" sz="2800" dirty="0"/>
          </a:p>
          <a:p>
            <a:pPr>
              <a:buFont typeface="Wingdings" pitchFamily="2" charset="2"/>
              <a:buNone/>
            </a:pPr>
            <a:endParaRPr lang="en-US" altLang="en-US" dirty="0"/>
          </a:p>
          <a:p>
            <a:pPr>
              <a:buFont typeface="Wingdings" pitchFamily="2" charset="2"/>
              <a:buNone/>
            </a:pPr>
            <a:endParaRPr lang="en-US" altLang="en-US" b="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altLang="en-US" sz="3600" b="0" dirty="0">
                <a:solidFill>
                  <a:schemeClr val="accent2"/>
                </a:solidFill>
                <a:latin typeface="Times New Roman" panose="02020603050405020304" pitchFamily="18" charset="0"/>
              </a:rPr>
              <a:t>for more details…… </a:t>
            </a:r>
            <a:endParaRPr lang="en-US" alt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FFFF00"/>
      </a:accent2>
      <a:accent3>
        <a:srgbClr val="AAB8E2"/>
      </a:accent3>
      <a:accent4>
        <a:srgbClr val="DADADA"/>
      </a:accent4>
      <a:accent5>
        <a:srgbClr val="AAE2FF"/>
      </a:accent5>
      <a:accent6>
        <a:srgbClr val="E7E700"/>
      </a:accent6>
      <a:hlink>
        <a:srgbClr val="FF3300"/>
      </a:hlink>
      <a:folHlink>
        <a:srgbClr val="FF7C80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66CC"/>
    </a:dk2>
    <a:lt2>
      <a:srgbClr val="CBCBCB"/>
    </a:lt2>
    <a:accent1>
      <a:srgbClr val="00CCFF"/>
    </a:accent1>
    <a:accent2>
      <a:srgbClr val="00FFCC"/>
    </a:accent2>
    <a:accent3>
      <a:srgbClr val="AAB8E2"/>
    </a:accent3>
    <a:accent4>
      <a:srgbClr val="DADADA"/>
    </a:accent4>
    <a:accent5>
      <a:srgbClr val="AAE2FF"/>
    </a:accent5>
    <a:accent6>
      <a:srgbClr val="00E7B9"/>
    </a:accent6>
    <a:hlink>
      <a:srgbClr val="FF3300"/>
    </a:hlink>
    <a:folHlink>
      <a:srgbClr val="FF7C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343</Words>
  <Application>Microsoft Macintosh PowerPoint</Application>
  <PresentationFormat>On-screen Show (4:3)</PresentationFormat>
  <Paragraphs>83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Symbol</vt:lpstr>
      <vt:lpstr>Times New Roman</vt:lpstr>
      <vt:lpstr>Wingdings</vt:lpstr>
      <vt:lpstr>Default Design</vt:lpstr>
      <vt:lpstr>CMSC 838M: Physically-Based Modeling, Simulation &amp; Animation</vt:lpstr>
      <vt:lpstr>Prerequisities</vt:lpstr>
      <vt:lpstr>Textbook &amp; References</vt:lpstr>
      <vt:lpstr>Course Overview</vt:lpstr>
      <vt:lpstr>What Will We Be Doing</vt:lpstr>
      <vt:lpstr>Possible Applications</vt:lpstr>
      <vt:lpstr> Goals</vt:lpstr>
      <vt:lpstr>See Course Website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828X: Physically-Based Modeling, Simulation &amp; Animation</dc:title>
  <dc:creator>Microsoft Office User</dc:creator>
  <cp:lastModifiedBy>Ming C Lin</cp:lastModifiedBy>
  <cp:revision>6</cp:revision>
  <cp:lastPrinted>1998-08-18T17:32:07Z</cp:lastPrinted>
  <dcterms:created xsi:type="dcterms:W3CDTF">2019-08-26T17:54:32Z</dcterms:created>
  <dcterms:modified xsi:type="dcterms:W3CDTF">2025-01-28T01:59:49Z</dcterms:modified>
</cp:coreProperties>
</file>