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4" r:id="rId3"/>
    <p:sldId id="257" r:id="rId4"/>
    <p:sldId id="260" r:id="rId5"/>
    <p:sldId id="267" r:id="rId6"/>
    <p:sldId id="293" r:id="rId7"/>
    <p:sldId id="268" r:id="rId8"/>
    <p:sldId id="270" r:id="rId9"/>
    <p:sldId id="294" r:id="rId10"/>
    <p:sldId id="272" r:id="rId11"/>
    <p:sldId id="275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62" r:id="rId21"/>
    <p:sldId id="282" r:id="rId22"/>
    <p:sldId id="283" r:id="rId23"/>
    <p:sldId id="291" r:id="rId24"/>
    <p:sldId id="295" r:id="rId25"/>
    <p:sldId id="284" r:id="rId26"/>
    <p:sldId id="287" r:id="rId27"/>
    <p:sldId id="297" r:id="rId28"/>
    <p:sldId id="296" r:id="rId29"/>
    <p:sldId id="298" r:id="rId30"/>
    <p:sldId id="289" r:id="rId31"/>
    <p:sldId id="292" r:id="rId32"/>
    <p:sldId id="300" r:id="rId33"/>
    <p:sldId id="301" r:id="rId34"/>
    <p:sldId id="290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2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9E3D7-2EF9-44F2-921C-89ACBEF1600A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6CD2F-D5BA-47FF-9B92-00F40CA3D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048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https://c2.staticflickr.com/6/5032/6940119950_b70709504d_b.jpg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CD2F-D5BA-47FF-9B92-00F40CA3D734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at</a:t>
            </a:r>
            <a:r>
              <a:rPr lang="en-US" baseline="0" dirty="0" smtClean="0"/>
              <a:t> the boundary, https://www.youtube.com/watch?v=i2mec3vgeaI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CD2F-D5BA-47FF-9B92-00F40CA3D734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Finite difference method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CD2F-D5BA-47FF-9B92-00F40CA3D734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of density</a:t>
            </a:r>
            <a:r>
              <a:rPr lang="en-US" baseline="0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CD2F-D5BA-47FF-9B92-00F40CA3D734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n-US" baseline="0" dirty="0" smtClean="0"/>
              <a:t> and d are mass and diameter of each spherical particles in secondary fluid, </a:t>
            </a:r>
            <a:r>
              <a:rPr lang="en-US" baseline="0" dirty="0" err="1" smtClean="0"/>
              <a:t>Fd</a:t>
            </a:r>
            <a:r>
              <a:rPr lang="en-US" baseline="0" dirty="0" smtClean="0"/>
              <a:t> is interaction between two fluids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CD2F-D5BA-47FF-9B92-00F40CA3D734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CD2F-D5BA-47FF-9B92-00F40CA3D734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CD2F-D5BA-47FF-9B92-00F40CA3D734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9C147D-F5EA-45A5-A2F5-90E5F29C42ED}" type="datetimeFigureOut">
              <a:rPr lang="en-IN" smtClean="0"/>
              <a:pPr/>
              <a:t>12/3/14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930CFAC-4BE7-4AAF-9DE3-717D663736A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UTkqZeiMo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mc1.avi" TargetMode="Externa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gumU0Ns1YI" TargetMode="External"/><Relationship Id="rId3" Type="http://schemas.openxmlformats.org/officeDocument/2006/relationships/hyperlink" Target="https://www.youtube.com/watch?v=1JC79gzZykU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Akash Bapat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Physically based simulation of Tornadoes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Boundary conditions terminology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</a:p>
          <a:p>
            <a:endParaRPr lang="en-US" dirty="0" smtClean="0"/>
          </a:p>
          <a:p>
            <a:r>
              <a:rPr lang="en-US" dirty="0" smtClean="0"/>
              <a:t>No slip</a:t>
            </a:r>
          </a:p>
          <a:p>
            <a:pPr lvl="1"/>
            <a:r>
              <a:rPr lang="en-US" dirty="0" smtClean="0"/>
              <a:t>Fluid is at rest, </a:t>
            </a:r>
            <a:r>
              <a:rPr lang="en-US" dirty="0" err="1" smtClean="0"/>
              <a:t>ie</a:t>
            </a:r>
            <a:r>
              <a:rPr lang="en-US" dirty="0" smtClean="0"/>
              <a:t> u=0</a:t>
            </a:r>
          </a:p>
          <a:p>
            <a:r>
              <a:rPr lang="en-US" dirty="0" smtClean="0"/>
              <a:t>Free slip</a:t>
            </a:r>
          </a:p>
          <a:p>
            <a:pPr lvl="1"/>
            <a:r>
              <a:rPr lang="en-US" dirty="0" smtClean="0"/>
              <a:t>No fluid penetrates the boundary</a:t>
            </a:r>
          </a:p>
          <a:p>
            <a:r>
              <a:rPr lang="en-US" dirty="0" smtClean="0"/>
              <a:t>Inflow condition</a:t>
            </a:r>
          </a:p>
          <a:p>
            <a:pPr lvl="1"/>
            <a:r>
              <a:rPr lang="en-US" dirty="0" smtClean="0"/>
              <a:t>Value of velocity is given explicitly</a:t>
            </a:r>
          </a:p>
          <a:p>
            <a:r>
              <a:rPr lang="en-US" dirty="0" smtClean="0"/>
              <a:t>Outflow condition</a:t>
            </a:r>
          </a:p>
          <a:p>
            <a:pPr lvl="1"/>
            <a:r>
              <a:rPr lang="en-US" dirty="0" smtClean="0"/>
              <a:t>The velocity doesn’t change in direction normal to boundary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slip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>
                <a:hlinkClick r:id="rId2"/>
              </a:rPr>
              <a:t>https://www.youtube.com/watch?v=cUTkqZeiMow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1.Ding et al</a:t>
            </a:r>
            <a:endParaRPr lang="en-IN" dirty="0"/>
          </a:p>
        </p:txBody>
      </p:sp>
      <p:pic>
        <p:nvPicPr>
          <p:cNvPr id="4098" name="Picture 2" descr="C:\gradSchool\physicsBasedSimulation\presentation\wangd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306717" cy="4406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gradSchool\physicsBasedSimulation\presentation\coriol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5256584" cy="5465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Coriolis</a:t>
            </a:r>
            <a:r>
              <a:rPr lang="en-US" dirty="0" smtClean="0"/>
              <a:t> effect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 view: Tornado is in northern hemisphere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Shape of tornado and vertical profile</a:t>
            </a:r>
            <a:endParaRPr lang="en-IN" dirty="0"/>
          </a:p>
        </p:txBody>
      </p:sp>
      <p:pic>
        <p:nvPicPr>
          <p:cNvPr id="5122" name="Picture 2" descr="C:\gradSchool\physicsBasedSimulation\presentation\vertic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2968987" cy="3806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6612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Boundary profile</a:t>
            </a:r>
            <a:endParaRPr lang="en-IN" sz="2400" dirty="0"/>
          </a:p>
        </p:txBody>
      </p:sp>
      <p:pic>
        <p:nvPicPr>
          <p:cNvPr id="5123" name="Picture 3" descr="C:\gradSchool\physicsBasedSimulation\presentation\funn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5" y="1543050"/>
            <a:ext cx="3830166" cy="38301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56612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Funnel shape simulated tornado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Staggered grid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grid cell in 3D</a:t>
            </a:r>
          </a:p>
          <a:p>
            <a:pPr lvl="1"/>
            <a:r>
              <a:rPr lang="en-US" dirty="0" smtClean="0"/>
              <a:t>P is at cell center</a:t>
            </a:r>
          </a:p>
          <a:p>
            <a:pPr lvl="1"/>
            <a:r>
              <a:rPr lang="en-US" dirty="0" smtClean="0"/>
              <a:t>U  at center of right plane</a:t>
            </a:r>
          </a:p>
          <a:p>
            <a:pPr lvl="1"/>
            <a:r>
              <a:rPr lang="en-US" dirty="0" smtClean="0"/>
              <a:t>V at center of back plane</a:t>
            </a:r>
          </a:p>
          <a:p>
            <a:pPr lvl="1"/>
            <a:r>
              <a:rPr lang="en-US" dirty="0" smtClean="0"/>
              <a:t>W at center of top plane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FDM is used for solving equations</a:t>
            </a:r>
          </a:p>
        </p:txBody>
      </p:sp>
      <p:pic>
        <p:nvPicPr>
          <p:cNvPr id="1026" name="Picture 2" descr="C:\gradSchool\physicsBasedSimulation\presentation\3dgr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018284" cy="316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Debris particles</a:t>
            </a:r>
          </a:p>
          <a:p>
            <a:pPr lvl="1"/>
            <a:r>
              <a:rPr lang="en-US" dirty="0" smtClean="0"/>
              <a:t>Special particles are introduced at each time step</a:t>
            </a:r>
          </a:p>
          <a:p>
            <a:pPr lvl="1"/>
            <a:r>
              <a:rPr lang="en-US" dirty="0" smtClean="0"/>
              <a:t>Debris particles have velocity, position, lifetime and mass as attributes</a:t>
            </a:r>
          </a:p>
          <a:p>
            <a:pPr lvl="1"/>
            <a:r>
              <a:rPr lang="en-US" dirty="0" smtClean="0"/>
              <a:t>Lifetime- a particle dies when it is outside boundaries</a:t>
            </a:r>
          </a:p>
          <a:p>
            <a:pPr lvl="1"/>
            <a:r>
              <a:rPr lang="en-US" dirty="0" smtClean="0"/>
              <a:t>Centrifugal force and gravity acts on them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IN" dirty="0"/>
          </a:p>
        </p:txBody>
      </p:sp>
      <p:pic>
        <p:nvPicPr>
          <p:cNvPr id="1026" name="Picture 2" descr="C:\gradSchool\physicsBasedSimulation\presentation\centrifug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149080"/>
            <a:ext cx="4925553" cy="131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IN" dirty="0"/>
          </a:p>
        </p:txBody>
      </p:sp>
      <p:pic>
        <p:nvPicPr>
          <p:cNvPr id="6146" name="Picture 2" descr="C:\gradSchool\physicsBasedSimulation\presentation\velo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56" y="1412776"/>
            <a:ext cx="877104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tornado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556792"/>
            <a:ext cx="39244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3389362" cy="33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58052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Real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58052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Simulated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changes</a:t>
            </a:r>
            <a:endParaRPr lang="en-IN" dirty="0"/>
          </a:p>
        </p:txBody>
      </p:sp>
      <p:pic>
        <p:nvPicPr>
          <p:cNvPr id="8194" name="Picture 2" descr="C:\gradSchool\physicsBasedSimulation\presentation\dynamic.png"/>
          <p:cNvPicPr>
            <a:picLocks noChangeAspect="1" noChangeArrowheads="1"/>
          </p:cNvPicPr>
          <p:nvPr/>
        </p:nvPicPr>
        <p:blipFill>
          <a:blip r:embed="rId2" cstate="print"/>
          <a:srcRect l="1871" t="2794" r="3361"/>
          <a:stretch>
            <a:fillRect/>
          </a:stretch>
        </p:blipFill>
        <p:spPr bwMode="auto">
          <a:xfrm>
            <a:off x="0" y="1268760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Subproblems</a:t>
            </a:r>
            <a:endParaRPr lang="en-US" dirty="0" smtClean="0"/>
          </a:p>
          <a:p>
            <a:pPr lvl="1"/>
            <a:r>
              <a:rPr lang="en-US" dirty="0" smtClean="0"/>
              <a:t>Genesis</a:t>
            </a:r>
          </a:p>
          <a:p>
            <a:pPr lvl="1"/>
            <a:r>
              <a:rPr lang="en-US" dirty="0" smtClean="0"/>
              <a:t>Rendering</a:t>
            </a:r>
          </a:p>
          <a:p>
            <a:r>
              <a:rPr lang="en-US" dirty="0" err="1" smtClean="0"/>
              <a:t>Navier</a:t>
            </a:r>
            <a:r>
              <a:rPr lang="en-US" dirty="0" smtClean="0"/>
              <a:t>-Stokes equation </a:t>
            </a:r>
          </a:p>
          <a:p>
            <a:r>
              <a:rPr lang="en-US" dirty="0" smtClean="0"/>
              <a:t> Single fluid model</a:t>
            </a:r>
          </a:p>
          <a:p>
            <a:r>
              <a:rPr lang="en-US" dirty="0" smtClean="0"/>
              <a:t>Two fluid model</a:t>
            </a:r>
          </a:p>
          <a:p>
            <a:r>
              <a:rPr lang="en-US" dirty="0" err="1" smtClean="0"/>
              <a:t>Reynold</a:t>
            </a:r>
            <a:r>
              <a:rPr lang="en-US" dirty="0" smtClean="0"/>
              <a:t> average NS equations</a:t>
            </a:r>
          </a:p>
          <a:p>
            <a:r>
              <a:rPr lang="en-US" dirty="0" smtClean="0"/>
              <a:t>Genesis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2. Physically based modelling and animation of tornado –Liu  Shi-</a:t>
            </a:r>
            <a:r>
              <a:rPr lang="en-IN" sz="3200" b="1" dirty="0" err="1" smtClean="0"/>
              <a:t>guang</a:t>
            </a:r>
            <a:r>
              <a:rPr lang="en-IN" sz="3200" b="1" dirty="0" smtClean="0"/>
              <a:t> et al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859216" cy="2197224"/>
          </a:xfrm>
        </p:spPr>
        <p:txBody>
          <a:bodyPr>
            <a:normAutofit/>
          </a:bodyPr>
          <a:lstStyle/>
          <a:p>
            <a:r>
              <a:rPr lang="en-US" dirty="0" smtClean="0"/>
              <a:t>Two Fluid model</a:t>
            </a:r>
          </a:p>
          <a:p>
            <a:pPr lvl="1"/>
            <a:r>
              <a:rPr lang="en-US" dirty="0" smtClean="0"/>
              <a:t>Tornado is composed of  vapor  and debris.</a:t>
            </a:r>
          </a:p>
          <a:p>
            <a:pPr lvl="1"/>
            <a:r>
              <a:rPr lang="en-US" dirty="0" smtClean="0"/>
              <a:t>The vapor is considered as primary fluid.</a:t>
            </a:r>
          </a:p>
          <a:p>
            <a:pPr lvl="1"/>
            <a:r>
              <a:rPr lang="en-US" dirty="0" smtClean="0"/>
              <a:t>The rotating debris is the secondary.</a:t>
            </a:r>
          </a:p>
          <a:p>
            <a:pPr lvl="1"/>
            <a:r>
              <a:rPr lang="en-US" dirty="0" smtClean="0"/>
              <a:t>Both are incompressible.</a:t>
            </a:r>
          </a:p>
          <a:p>
            <a:pPr lvl="1">
              <a:buNone/>
            </a:pPr>
            <a:endParaRPr lang="en-US" dirty="0" smtClean="0"/>
          </a:p>
          <a:p>
            <a:endParaRPr lang="en-US" sz="2400" dirty="0" smtClean="0"/>
          </a:p>
          <a:p>
            <a:pPr lvl="1"/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3789040"/>
          <a:ext cx="8712968" cy="241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Tornado vapor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Debris</a:t>
                      </a:r>
                      <a:endParaRPr lang="en-IN" sz="24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∇⋅u=0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∇⋅</a:t>
                      </a:r>
                      <a:r>
                        <a:rPr lang="en-IN" sz="2400" dirty="0" err="1" smtClean="0"/>
                        <a:t>u</a:t>
                      </a:r>
                      <a:r>
                        <a:rPr lang="en-IN" sz="2400" baseline="-25000" dirty="0" err="1" smtClean="0"/>
                        <a:t>d</a:t>
                      </a:r>
                      <a:r>
                        <a:rPr lang="en-IN" sz="2400" baseline="-25000" dirty="0" smtClean="0"/>
                        <a:t> </a:t>
                      </a:r>
                      <a:r>
                        <a:rPr lang="en-IN" sz="2400" dirty="0" smtClean="0"/>
                        <a:t>  =0</a:t>
                      </a:r>
                      <a:endParaRPr lang="en-IN" sz="2400" baseline="-25000" dirty="0" smtClean="0"/>
                    </a:p>
                    <a:p>
                      <a:pPr algn="ctr"/>
                      <a:endParaRPr lang="en-IN" sz="24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∂u/∂t=−(u⋅∇)u−∇p−</a:t>
                      </a:r>
                      <a:r>
                        <a:rPr lang="en-IN" sz="2400" dirty="0" err="1" smtClean="0"/>
                        <a:t>F</a:t>
                      </a:r>
                      <a:r>
                        <a:rPr lang="en-IN" sz="2400" baseline="-25000" dirty="0" err="1" smtClean="0"/>
                        <a:t>d</a:t>
                      </a:r>
                      <a:endParaRPr lang="en-IN" sz="2400" baseline="-25000" dirty="0" smtClean="0"/>
                    </a:p>
                    <a:p>
                      <a:pPr algn="ctr"/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∂</a:t>
                      </a:r>
                      <a:r>
                        <a:rPr lang="en-IN" sz="2400" dirty="0" err="1" smtClean="0"/>
                        <a:t>u</a:t>
                      </a:r>
                      <a:r>
                        <a:rPr lang="en-IN" sz="2400" baseline="-25000" dirty="0" err="1" smtClean="0"/>
                        <a:t>d</a:t>
                      </a:r>
                      <a:r>
                        <a:rPr lang="en-IN" sz="2400" dirty="0" smtClean="0"/>
                        <a:t>/∂t=−(</a:t>
                      </a:r>
                      <a:r>
                        <a:rPr lang="en-IN" sz="2400" dirty="0" err="1" smtClean="0"/>
                        <a:t>u</a:t>
                      </a:r>
                      <a:r>
                        <a:rPr lang="en-IN" sz="2400" baseline="-25000" dirty="0" err="1" smtClean="0"/>
                        <a:t>d</a:t>
                      </a:r>
                      <a:r>
                        <a:rPr lang="en-IN" sz="2400" dirty="0" smtClean="0"/>
                        <a:t>⋅∇)</a:t>
                      </a:r>
                      <a:r>
                        <a:rPr lang="en-IN" sz="2400" dirty="0" err="1" smtClean="0"/>
                        <a:t>u</a:t>
                      </a:r>
                      <a:r>
                        <a:rPr lang="en-IN" sz="2400" baseline="-25000" dirty="0" err="1" smtClean="0"/>
                        <a:t>d</a:t>
                      </a:r>
                      <a:r>
                        <a:rPr lang="en-IN" sz="2400" dirty="0" smtClean="0"/>
                        <a:t>−∇</a:t>
                      </a:r>
                      <a:r>
                        <a:rPr lang="en-IN" sz="2400" dirty="0" err="1" smtClean="0"/>
                        <a:t>p</a:t>
                      </a:r>
                      <a:r>
                        <a:rPr lang="en-IN" sz="2400" baseline="-25000" dirty="0" err="1" smtClean="0"/>
                        <a:t>d</a:t>
                      </a:r>
                      <a:r>
                        <a:rPr lang="en-IN" sz="2400" dirty="0" err="1" smtClean="0"/>
                        <a:t>+F</a:t>
                      </a:r>
                      <a:r>
                        <a:rPr lang="en-IN" sz="2400" baseline="-25000" dirty="0" err="1" smtClean="0"/>
                        <a:t>d</a:t>
                      </a:r>
                      <a:r>
                        <a:rPr lang="en-IN" sz="2400" dirty="0" smtClean="0"/>
                        <a:t>+ F</a:t>
                      </a:r>
                      <a:r>
                        <a:rPr lang="en-IN" sz="2400" baseline="-25000" dirty="0" smtClean="0"/>
                        <a:t>G</a:t>
                      </a:r>
                      <a:endParaRPr lang="en-IN" sz="2400" baseline="-25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force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 – </a:t>
            </a:r>
            <a:r>
              <a:rPr lang="en-US" dirty="0" err="1" smtClean="0"/>
              <a:t>reynolds</a:t>
            </a:r>
            <a:r>
              <a:rPr lang="en-US" dirty="0" smtClean="0"/>
              <a:t> number</a:t>
            </a:r>
          </a:p>
          <a:p>
            <a:r>
              <a:rPr lang="en-US" dirty="0" smtClean="0">
                <a:cs typeface="Times New Roman"/>
              </a:rPr>
              <a:t>µ</a:t>
            </a:r>
            <a:r>
              <a:rPr lang="en-US" baseline="-25000" dirty="0" smtClean="0">
                <a:cs typeface="Times New Roman"/>
              </a:rPr>
              <a:t>d  </a:t>
            </a:r>
            <a:r>
              <a:rPr lang="en-US" dirty="0" smtClean="0">
                <a:cs typeface="Times New Roman"/>
              </a:rPr>
              <a:t> is viscosity</a:t>
            </a:r>
          </a:p>
          <a:p>
            <a:r>
              <a:rPr lang="en-US" baseline="-25000" dirty="0" smtClean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 d is diameter</a:t>
            </a:r>
            <a:endParaRPr lang="en-US" baseline="-25000" dirty="0" smtClean="0"/>
          </a:p>
          <a:p>
            <a:endParaRPr lang="en-IN" dirty="0"/>
          </a:p>
        </p:txBody>
      </p:sp>
      <p:pic>
        <p:nvPicPr>
          <p:cNvPr id="9218" name="Picture 2" descr="C:\gradSchool\physicsBasedSimulation\presentation\fd.png"/>
          <p:cNvPicPr>
            <a:picLocks noChangeAspect="1" noChangeArrowheads="1"/>
          </p:cNvPicPr>
          <p:nvPr/>
        </p:nvPicPr>
        <p:blipFill>
          <a:blip r:embed="rId3" cstate="print"/>
          <a:srcRect b="20408"/>
          <a:stretch>
            <a:fillRect/>
          </a:stretch>
        </p:blipFill>
        <p:spPr bwMode="auto">
          <a:xfrm>
            <a:off x="2051720" y="2996952"/>
            <a:ext cx="504675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Solver on GPU ~15fps</a:t>
            </a:r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755576" y="1628800"/>
            <a:ext cx="7416824" cy="936104"/>
            <a:chOff x="755576" y="2060848"/>
            <a:chExt cx="7416824" cy="936104"/>
          </a:xfrm>
        </p:grpSpPr>
        <p:sp>
          <p:nvSpPr>
            <p:cNvPr id="4" name="Rectangle 3"/>
            <p:cNvSpPr/>
            <p:nvPr/>
          </p:nvSpPr>
          <p:spPr>
            <a:xfrm>
              <a:off x="755576" y="2060848"/>
              <a:ext cx="115212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Advection</a:t>
              </a:r>
              <a:endParaRPr lang="en-IN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43808" y="2060848"/>
              <a:ext cx="115212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Diffusion</a:t>
              </a:r>
              <a:endParaRPr lang="en-IN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2040" y="2060848"/>
              <a:ext cx="115212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Force</a:t>
              </a:r>
              <a:endParaRPr lang="en-IN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20272" y="2060848"/>
              <a:ext cx="115212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Pressure</a:t>
              </a:r>
              <a:endParaRPr lang="en-IN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907704" y="2420888"/>
              <a:ext cx="93610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995936" y="2420888"/>
              <a:ext cx="93610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084168" y="2420888"/>
              <a:ext cx="93610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3608" y="285293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State fields like u &amp; p are stored as textures in GPU</a:t>
            </a:r>
            <a:endParaRPr lang="en-IN" sz="2400" dirty="0"/>
          </a:p>
        </p:txBody>
      </p:sp>
      <p:pic>
        <p:nvPicPr>
          <p:cNvPr id="10242" name="Picture 2" descr="C:\gradSchool\physicsBasedSimulation\presentation\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3016"/>
            <a:ext cx="49720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Vorticity</a:t>
            </a:r>
            <a:r>
              <a:rPr lang="en-US" dirty="0" smtClean="0"/>
              <a:t> confinement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4005064"/>
            <a:ext cx="7787208" cy="208823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This was introduced by Steinhoff &amp; </a:t>
            </a:r>
            <a:r>
              <a:rPr lang="en-US" sz="2400" dirty="0" err="1" smtClean="0"/>
              <a:t>Underhil</a:t>
            </a:r>
            <a:r>
              <a:rPr lang="en-US" sz="2400" dirty="0" smtClean="0"/>
              <a:t> (1994)  to compensate for numerical dissipation</a:t>
            </a:r>
          </a:p>
          <a:p>
            <a:r>
              <a:rPr lang="en-US" sz="2400" dirty="0" smtClean="0"/>
              <a:t>Interpolation during semi-</a:t>
            </a:r>
            <a:r>
              <a:rPr lang="en-US" sz="2400" dirty="0" err="1" smtClean="0"/>
              <a:t>lagrangian</a:t>
            </a:r>
            <a:r>
              <a:rPr lang="en-US" sz="2400" dirty="0" smtClean="0"/>
              <a:t> approach tends to smooth sharp changes.</a:t>
            </a:r>
          </a:p>
          <a:p>
            <a:r>
              <a:rPr lang="en-US" sz="2400" dirty="0" smtClean="0"/>
              <a:t>This aims to reintroduces those sharp changes.</a:t>
            </a:r>
          </a:p>
          <a:p>
            <a:r>
              <a:rPr lang="en-US" sz="2400" dirty="0" smtClean="0"/>
              <a:t>h : spatial step , </a:t>
            </a:r>
            <a:r>
              <a:rPr lang="en-US" sz="2400" dirty="0" smtClean="0">
                <a:cs typeface="Times New Roman"/>
              </a:rPr>
              <a:t>ε : control</a:t>
            </a:r>
            <a:endParaRPr lang="en-US" sz="2400" dirty="0" smtClean="0"/>
          </a:p>
          <a:p>
            <a:endParaRPr lang="en-US" sz="2400" dirty="0" smtClean="0"/>
          </a:p>
          <a:p>
            <a:endParaRPr lang="en-IN" sz="2400" dirty="0"/>
          </a:p>
        </p:txBody>
      </p:sp>
      <p:pic>
        <p:nvPicPr>
          <p:cNvPr id="2050" name="Picture 2" descr="C:\gradSchool\physicsBasedSimulation\presentation\vortic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24736" cy="241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IN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365104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051720" y="37170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Birth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084168" y="37170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Mature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6372200" y="530120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Decay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3.RATFM- </a:t>
            </a:r>
            <a:r>
              <a:rPr lang="en-US" dirty="0" err="1" smtClean="0"/>
              <a:t>Reynold</a:t>
            </a:r>
            <a:r>
              <a:rPr lang="en-US" dirty="0" smtClean="0"/>
              <a:t> Average TFM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981200"/>
          </a:xfrm>
        </p:spPr>
        <p:txBody>
          <a:bodyPr/>
          <a:lstStyle/>
          <a:p>
            <a:r>
              <a:rPr lang="en-US" dirty="0" smtClean="0"/>
              <a:t>Real time on GPU!</a:t>
            </a:r>
          </a:p>
          <a:p>
            <a:r>
              <a:rPr lang="en-US" dirty="0" smtClean="0"/>
              <a:t>Able to simulate damage to surrounding objects</a:t>
            </a:r>
          </a:p>
          <a:p>
            <a:r>
              <a:rPr lang="en-US" dirty="0" err="1" smtClean="0"/>
              <a:t>Reynold</a:t>
            </a:r>
            <a:r>
              <a:rPr lang="en-US" dirty="0" smtClean="0"/>
              <a:t> –average NS equation better simulate turbulent flows</a:t>
            </a:r>
            <a:endParaRPr lang="en-IN" dirty="0"/>
          </a:p>
        </p:txBody>
      </p:sp>
      <p:pic>
        <p:nvPicPr>
          <p:cNvPr id="11266" name="Picture 2" descr="C:\gradSchool\physicsBasedSimulation\presentation\ratf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7984307" cy="1254314"/>
          </a:xfrm>
          <a:prstGeom prst="rect">
            <a:avLst/>
          </a:prstGeom>
          <a:noFill/>
        </p:spPr>
      </p:pic>
      <p:pic>
        <p:nvPicPr>
          <p:cNvPr id="11267" name="Picture 3" descr="C:\gradSchool\physicsBasedSimulation\presentation\sh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13176"/>
            <a:ext cx="2407500" cy="13118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558924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=0.4 ,Von Karman constant</a:t>
            </a:r>
          </a:p>
          <a:p>
            <a:r>
              <a:rPr lang="el-GR" sz="2400" dirty="0" smtClean="0">
                <a:cs typeface="Times New Roman"/>
              </a:rPr>
              <a:t>ρ</a:t>
            </a:r>
            <a:r>
              <a:rPr lang="en-US" sz="2400" dirty="0" smtClean="0">
                <a:cs typeface="Times New Roman"/>
              </a:rPr>
              <a:t>  = density of air</a:t>
            </a:r>
          </a:p>
          <a:p>
            <a:r>
              <a:rPr lang="en-US" sz="2400" dirty="0" smtClean="0">
                <a:cs typeface="Times New Roman"/>
              </a:rPr>
              <a:t>υ  = viscosity</a:t>
            </a:r>
            <a:endParaRPr lang="en-IN" sz="2400" dirty="0"/>
          </a:p>
        </p:txBody>
      </p:sp>
      <p:sp>
        <p:nvSpPr>
          <p:cNvPr id="7" name="Rectangle 6"/>
          <p:cNvSpPr/>
          <p:nvPr/>
        </p:nvSpPr>
        <p:spPr>
          <a:xfrm>
            <a:off x="5364088" y="3573016"/>
            <a:ext cx="2376264" cy="108012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6012160" y="479715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 terms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RATFM</a:t>
            </a:r>
            <a:endParaRPr lang="en-IN" dirty="0"/>
          </a:p>
        </p:txBody>
      </p:sp>
      <p:pic>
        <p:nvPicPr>
          <p:cNvPr id="4" name="Content Placeholder 3" descr="ratfmCycl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5256584" cy="630651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RATFM- video  </a:t>
            </a:r>
            <a:endParaRPr lang="en-IN" dirty="0"/>
          </a:p>
        </p:txBody>
      </p:sp>
      <p:pic>
        <p:nvPicPr>
          <p:cNvPr id="6" name="Content Placeholder 5" descr="ratfmRes.png">
            <a:hlinkClick r:id="rId2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80000" y="2160000"/>
            <a:ext cx="7200000" cy="330352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TFM  </a:t>
            </a:r>
            <a:endParaRPr lang="en-IN" dirty="0"/>
          </a:p>
        </p:txBody>
      </p:sp>
      <p:pic>
        <p:nvPicPr>
          <p:cNvPr id="6" name="Content Placeholder 5" descr="ratfmRe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80000" y="2160000"/>
            <a:ext cx="7200000" cy="330197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object representation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 objects </a:t>
            </a:r>
            <a:r>
              <a:rPr lang="en-US" dirty="0" err="1" smtClean="0"/>
              <a:t>eg</a:t>
            </a:r>
            <a:r>
              <a:rPr lang="en-US" dirty="0" smtClean="0"/>
              <a:t> house, are modeled as connected </a:t>
            </a:r>
            <a:r>
              <a:rPr lang="en-US" dirty="0" err="1" smtClean="0"/>
              <a:t>voxels</a:t>
            </a:r>
            <a:endParaRPr lang="en-US" dirty="0" smtClean="0"/>
          </a:p>
          <a:p>
            <a:r>
              <a:rPr lang="en-US" dirty="0" smtClean="0"/>
              <a:t>A graph is constructed where each node is a </a:t>
            </a:r>
            <a:r>
              <a:rPr lang="en-US" dirty="0" err="1" smtClean="0"/>
              <a:t>voxel</a:t>
            </a:r>
            <a:endParaRPr lang="en-US" dirty="0" smtClean="0"/>
          </a:p>
          <a:p>
            <a:r>
              <a:rPr lang="en-US" dirty="0" smtClean="0"/>
              <a:t>Edge represents  pressure yield limit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Fragments:</a:t>
            </a:r>
          </a:p>
          <a:p>
            <a:r>
              <a:rPr lang="en-US" dirty="0" smtClean="0"/>
              <a:t>Each fragment is represented by its bounding box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 : radius vector from center of tornado</a:t>
            </a:r>
          </a:p>
          <a:p>
            <a:pPr>
              <a:buNone/>
            </a:pPr>
            <a:r>
              <a:rPr lang="en-US" dirty="0" smtClean="0"/>
              <a:t>r: distance of </a:t>
            </a:r>
            <a:r>
              <a:rPr lang="en-US" dirty="0" err="1" smtClean="0"/>
              <a:t>voxel</a:t>
            </a:r>
            <a:r>
              <a:rPr lang="en-US" dirty="0" smtClean="0"/>
              <a:t>  to center of fragment</a:t>
            </a:r>
          </a:p>
          <a:p>
            <a:pPr>
              <a:buNone/>
            </a:pPr>
            <a:r>
              <a:rPr lang="en-US" dirty="0" smtClean="0"/>
              <a:t>P(t) : pressure at time t</a:t>
            </a:r>
          </a:p>
          <a:p>
            <a:pPr>
              <a:buNone/>
            </a:pPr>
            <a:r>
              <a:rPr lang="en-US" dirty="0" smtClean="0"/>
              <a:t>A : projected surface area of bounding box</a:t>
            </a:r>
            <a:endParaRPr lang="en-IN" dirty="0"/>
          </a:p>
        </p:txBody>
      </p:sp>
      <p:pic>
        <p:nvPicPr>
          <p:cNvPr id="13314" name="Picture 2" descr="C:\gradSchool\physicsBasedSimulation\presentation\forceFr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2648636" cy="1097880"/>
          </a:xfrm>
          <a:prstGeom prst="rect">
            <a:avLst/>
          </a:prstGeom>
          <a:noFill/>
        </p:spPr>
      </p:pic>
      <p:pic>
        <p:nvPicPr>
          <p:cNvPr id="13315" name="Picture 3" descr="C:\gradSchool\physicsBasedSimulation\presentation\torqueFr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7032"/>
            <a:ext cx="1537469" cy="880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Movies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Meteorology</a:t>
            </a:r>
            <a:endParaRPr lang="en-IN" dirty="0"/>
          </a:p>
        </p:txBody>
      </p:sp>
      <p:pic>
        <p:nvPicPr>
          <p:cNvPr id="1026" name="Picture 2" descr="C:\gradSchool\physicsBasedSimulation\presentation\Twistermovieposter.jpg"/>
          <p:cNvPicPr>
            <a:picLocks noChangeAspect="1" noChangeArrowheads="1"/>
          </p:cNvPicPr>
          <p:nvPr/>
        </p:nvPicPr>
        <p:blipFill>
          <a:blip r:embed="rId2" cstate="print"/>
          <a:srcRect t="28302"/>
          <a:stretch>
            <a:fillRect/>
          </a:stretch>
        </p:blipFill>
        <p:spPr bwMode="auto">
          <a:xfrm>
            <a:off x="5940152" y="404664"/>
            <a:ext cx="2813250" cy="2736304"/>
          </a:xfrm>
          <a:prstGeom prst="rect">
            <a:avLst/>
          </a:prstGeom>
          <a:noFill/>
        </p:spPr>
      </p:pic>
      <p:pic>
        <p:nvPicPr>
          <p:cNvPr id="1027" name="Picture 3" descr="C:\gradSchool\physicsBasedSimulation\presentation\may-22-2011-joplin-missouri-tornado-satellite-shot.jpg"/>
          <p:cNvPicPr>
            <a:picLocks noChangeAspect="1" noChangeArrowheads="1"/>
          </p:cNvPicPr>
          <p:nvPr/>
        </p:nvPicPr>
        <p:blipFill>
          <a:blip r:embed="rId3" cstate="print"/>
          <a:srcRect r="24842" b="38417"/>
          <a:stretch>
            <a:fillRect/>
          </a:stretch>
        </p:blipFill>
        <p:spPr bwMode="auto">
          <a:xfrm>
            <a:off x="323528" y="3717032"/>
            <a:ext cx="3948583" cy="2456880"/>
          </a:xfrm>
          <a:prstGeom prst="rect">
            <a:avLst/>
          </a:prstGeom>
          <a:noFill/>
        </p:spPr>
      </p:pic>
      <p:pic>
        <p:nvPicPr>
          <p:cNvPr id="1028" name="Picture 4" descr="C:\gradSchool\physicsBasedSimulation\presentation\game.png"/>
          <p:cNvPicPr>
            <a:picLocks noChangeAspect="1" noChangeArrowheads="1"/>
          </p:cNvPicPr>
          <p:nvPr/>
        </p:nvPicPr>
        <p:blipFill>
          <a:blip r:embed="rId4" cstate="print"/>
          <a:srcRect l="12031"/>
          <a:stretch>
            <a:fillRect/>
          </a:stretch>
        </p:blipFill>
        <p:spPr bwMode="auto">
          <a:xfrm>
            <a:off x="4572000" y="3717032"/>
            <a:ext cx="421215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with large objects</a:t>
            </a:r>
            <a:endParaRPr lang="en-IN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551328" cy="412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Genesis- the leading idea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Strong updraft during a thunderstorm</a:t>
            </a:r>
          </a:p>
          <a:p>
            <a:endParaRPr lang="en-US" dirty="0" smtClean="0"/>
          </a:p>
          <a:p>
            <a:r>
              <a:rPr lang="en-US" dirty="0" smtClean="0"/>
              <a:t>Wind shear </a:t>
            </a:r>
          </a:p>
          <a:p>
            <a:pPr lvl="1"/>
            <a:r>
              <a:rPr lang="en-US" dirty="0" smtClean="0"/>
              <a:t>Gulf of </a:t>
            </a:r>
            <a:r>
              <a:rPr lang="en-US" dirty="0" err="1" smtClean="0"/>
              <a:t>mexico</a:t>
            </a:r>
            <a:r>
              <a:rPr lang="en-US" dirty="0" smtClean="0"/>
              <a:t> and rocky mountains </a:t>
            </a:r>
            <a:endParaRPr lang="en-IN" dirty="0"/>
          </a:p>
        </p:txBody>
      </p:sp>
      <p:pic>
        <p:nvPicPr>
          <p:cNvPr id="5122" name="Picture 2" descr="C:\gradSchool\physicsBasedSimulation\presentation\tornado-diagram-l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8705920" cy="273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driven approach :Visualization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Simulation with initial conditions seeded with real data from Manchester</a:t>
            </a:r>
          </a:p>
          <a:p>
            <a:r>
              <a:rPr lang="en-US" dirty="0" smtClean="0"/>
              <a:t>SIGGRAPH ‘05 </a:t>
            </a:r>
          </a:p>
          <a:p>
            <a:pPr lvl="1"/>
            <a:r>
              <a:rPr lang="en-IN" dirty="0" smtClean="0">
                <a:hlinkClick r:id="rId2"/>
              </a:rPr>
              <a:t>https://www.youtube.com/watch?v=EgumU0Ns1YI</a:t>
            </a:r>
            <a:endParaRPr lang="en-IN" dirty="0" smtClean="0"/>
          </a:p>
          <a:p>
            <a:pPr lvl="1"/>
            <a:endParaRPr lang="en-US" dirty="0" smtClean="0"/>
          </a:p>
          <a:p>
            <a:r>
              <a:rPr lang="en-IN" dirty="0" smtClean="0"/>
              <a:t>Talk 3B.3 at the Severe Local Storms Conference, 2014</a:t>
            </a:r>
          </a:p>
          <a:p>
            <a:r>
              <a:rPr lang="en-IN" dirty="0" smtClean="0">
                <a:hlinkClick r:id="rId3"/>
              </a:rPr>
              <a:t>https://www.youtube.com/watch?v=1JC79gzZykU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3068960"/>
            <a:ext cx="77724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Questions ?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Liu, </a:t>
            </a:r>
            <a:r>
              <a:rPr lang="en-IN" dirty="0" err="1" smtClean="0"/>
              <a:t>Shiguang</a:t>
            </a:r>
            <a:r>
              <a:rPr lang="en-IN" dirty="0" smtClean="0"/>
              <a:t>, et al. "Real time simulation of a tornado." </a:t>
            </a:r>
            <a:r>
              <a:rPr lang="en-IN" i="1" dirty="0" smtClean="0"/>
              <a:t>The Visual Computer</a:t>
            </a:r>
            <a:r>
              <a:rPr lang="en-IN" dirty="0" smtClean="0"/>
              <a:t>23.8 (2007): 559-567.</a:t>
            </a:r>
          </a:p>
          <a:p>
            <a:r>
              <a:rPr lang="en-IN" dirty="0" smtClean="0"/>
              <a:t>Ding, </a:t>
            </a:r>
            <a:r>
              <a:rPr lang="en-IN" dirty="0" err="1" smtClean="0"/>
              <a:t>Xiangyang</a:t>
            </a:r>
            <a:r>
              <a:rPr lang="en-IN" dirty="0" smtClean="0"/>
              <a:t>. "Physically-based Simulation of Tornadoes." (2005).</a:t>
            </a:r>
          </a:p>
          <a:p>
            <a:r>
              <a:rPr lang="en-IN" dirty="0" smtClean="0"/>
              <a:t>Liu, Shi-</a:t>
            </a:r>
            <a:r>
              <a:rPr lang="en-IN" dirty="0" err="1" smtClean="0"/>
              <a:t>guang</a:t>
            </a:r>
            <a:r>
              <a:rPr lang="en-IN" dirty="0" smtClean="0"/>
              <a:t>, et al. "Physically based </a:t>
            </a:r>
            <a:r>
              <a:rPr lang="en-IN" dirty="0" err="1" smtClean="0"/>
              <a:t>modeling</a:t>
            </a:r>
            <a:r>
              <a:rPr lang="en-IN" dirty="0" smtClean="0"/>
              <a:t> and animation of tornado."</a:t>
            </a:r>
            <a:r>
              <a:rPr lang="en-IN" i="1" dirty="0" smtClean="0"/>
              <a:t>Journal of Zhejiang University SCIENCE A</a:t>
            </a:r>
            <a:r>
              <a:rPr lang="en-IN" dirty="0" smtClean="0"/>
              <a:t> 7.7 (2006): 1099-1106.</a:t>
            </a:r>
          </a:p>
          <a:p>
            <a:r>
              <a:rPr lang="en-IN" dirty="0" smtClean="0"/>
              <a:t>http://www.sciencedirect.com/science/article/pii/S1524070308000064 –RATFM demo</a:t>
            </a:r>
          </a:p>
          <a:p>
            <a:r>
              <a:rPr lang="en-IN" dirty="0" smtClean="0"/>
              <a:t>Visualization of an F3 Tornado Within a Simulated </a:t>
            </a:r>
            <a:r>
              <a:rPr lang="en-IN" dirty="0" err="1" smtClean="0"/>
              <a:t>Supercell</a:t>
            </a:r>
            <a:r>
              <a:rPr lang="en-IN" dirty="0" smtClean="0"/>
              <a:t> Thunderstorm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Vorticity</a:t>
            </a:r>
            <a:endParaRPr lang="en-IN" dirty="0"/>
          </a:p>
        </p:txBody>
      </p:sp>
      <p:pic>
        <p:nvPicPr>
          <p:cNvPr id="4098" name="Picture 2" descr="C:\gradSchool\physicsBasedSimulation\presentation\Vorticity_visualized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64557" cy="2666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1490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Zero </a:t>
            </a:r>
            <a:r>
              <a:rPr lang="en-US" sz="2400" dirty="0" err="1" smtClean="0"/>
              <a:t>vorticity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14908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Non-zero </a:t>
            </a:r>
            <a:r>
              <a:rPr lang="en-US" sz="2400" dirty="0" err="1" smtClean="0"/>
              <a:t>vorticity</a:t>
            </a:r>
            <a:endParaRPr lang="en-US" sz="2400" dirty="0" smtClean="0"/>
          </a:p>
          <a:p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30120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Vorticity</a:t>
            </a:r>
            <a:r>
              <a:rPr lang="en-US" sz="2400" dirty="0" smtClean="0"/>
              <a:t> describes local spinning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Pioneer 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Photogrammetry</a:t>
            </a:r>
            <a:endParaRPr lang="en-US" dirty="0" smtClean="0"/>
          </a:p>
          <a:p>
            <a:r>
              <a:rPr lang="en-US" dirty="0" smtClean="0"/>
              <a:t>Aerial and local surveys</a:t>
            </a:r>
          </a:p>
          <a:p>
            <a:r>
              <a:rPr lang="en-US" dirty="0" smtClean="0"/>
              <a:t>Tornado chasing</a:t>
            </a:r>
          </a:p>
          <a:p>
            <a:r>
              <a:rPr lang="en-US" dirty="0" smtClean="0"/>
              <a:t>Tornado Vortex Chamber   </a:t>
            </a:r>
          </a:p>
          <a:p>
            <a:endParaRPr lang="en-IN" dirty="0"/>
          </a:p>
        </p:txBody>
      </p:sp>
      <p:pic>
        <p:nvPicPr>
          <p:cNvPr id="2050" name="Picture 2" descr="C:\gradSchool\physicsBasedSimulation\presentation\6940119950_b70709504d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640208" cy="395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and  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Tornado scale simulation (Nolan and Farell,1999)</a:t>
            </a:r>
          </a:p>
          <a:p>
            <a:pPr lvl="1"/>
            <a:r>
              <a:rPr lang="en-US" dirty="0" smtClean="0"/>
              <a:t>This studies the interaction between the vortex and ground.</a:t>
            </a:r>
          </a:p>
          <a:p>
            <a:pPr lvl="1"/>
            <a:r>
              <a:rPr lang="en-US" dirty="0" smtClean="0"/>
              <a:t>Investigates damage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Thunderstorm scale simulation</a:t>
            </a:r>
          </a:p>
          <a:p>
            <a:pPr lvl="1"/>
            <a:r>
              <a:rPr lang="en-US" dirty="0" smtClean="0"/>
              <a:t>Tornado genesis can be studied using this approach</a:t>
            </a:r>
          </a:p>
          <a:p>
            <a:pPr lvl="1"/>
            <a:r>
              <a:rPr lang="en-US" dirty="0" smtClean="0"/>
              <a:t>Starts from cloud simulation</a:t>
            </a:r>
          </a:p>
          <a:p>
            <a:pPr lvl="1"/>
            <a:r>
              <a:rPr lang="en-US" dirty="0" smtClean="0"/>
              <a:t>Not completely understood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Tornado scale simulation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357301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happens after tornado hits the ground?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Navier</a:t>
            </a:r>
            <a:r>
              <a:rPr lang="en-US" dirty="0" smtClean="0"/>
              <a:t> - Stokes equation</a:t>
            </a:r>
            <a:endParaRPr lang="en-IN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7238434" cy="106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157192"/>
            <a:ext cx="20335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75656" y="1484784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Newton’s second law,</a:t>
            </a:r>
          </a:p>
          <a:p>
            <a:pPr algn="ctr"/>
            <a:r>
              <a:rPr lang="en-US" sz="2800" dirty="0" smtClean="0"/>
              <a:t>ma = F</a:t>
            </a:r>
          </a:p>
          <a:p>
            <a:pPr algn="ctr"/>
            <a:r>
              <a:rPr lang="en-US" sz="2800" dirty="0" smtClean="0"/>
              <a:t>Newton’s second law for fluids</a:t>
            </a:r>
          </a:p>
          <a:p>
            <a:pPr algn="ctr"/>
            <a:endParaRPr lang="en-US" sz="2800" dirty="0" smtClean="0"/>
          </a:p>
          <a:p>
            <a:pPr algn="ctr"/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43651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Incompressibility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Navier</a:t>
            </a:r>
            <a:r>
              <a:rPr lang="en-US" dirty="0" smtClean="0"/>
              <a:t> Stokes equation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7" y="3068960"/>
            <a:ext cx="828967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84052"/>
            <a:ext cx="7238434" cy="106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5616" y="4221088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Advection: How the fluid pushes itself around</a:t>
            </a:r>
          </a:p>
          <a:p>
            <a:r>
              <a:rPr lang="en-US" sz="2800" dirty="0" smtClean="0"/>
              <a:t>Diffusion : This describes how fluid motion is damped</a:t>
            </a:r>
          </a:p>
          <a:p>
            <a:r>
              <a:rPr lang="en-US" sz="2800" dirty="0" smtClean="0"/>
              <a:t>f : external force 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 fluid model  </a:t>
            </a:r>
          </a:p>
          <a:p>
            <a:pPr marL="788670" lvl="1" indent="-514350"/>
            <a:r>
              <a:rPr lang="en-US" dirty="0" smtClean="0"/>
              <a:t>Debris is simulated by introducing new particles at each time step</a:t>
            </a:r>
          </a:p>
          <a:p>
            <a:pPr marL="78867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fluid model </a:t>
            </a:r>
          </a:p>
          <a:p>
            <a:pPr marL="788670" lvl="1" indent="-514350"/>
            <a:r>
              <a:rPr lang="en-US" dirty="0" smtClean="0"/>
              <a:t>Debris and vapor are simulated as fluid. </a:t>
            </a:r>
          </a:p>
          <a:p>
            <a:pPr marL="788670" lvl="1" indent="-514350"/>
            <a:r>
              <a:rPr lang="en-US" dirty="0" smtClean="0"/>
              <a:t>These two fluids interact via force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pPr marL="788670" lvl="1" indent="-514350"/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Two fluid model + </a:t>
            </a:r>
            <a:r>
              <a:rPr lang="en-US" dirty="0" err="1" smtClean="0"/>
              <a:t>reynold</a:t>
            </a:r>
            <a:r>
              <a:rPr lang="en-US" dirty="0" smtClean="0"/>
              <a:t> average NS equations</a:t>
            </a:r>
          </a:p>
          <a:p>
            <a:pPr marL="788670" lvl="1" indent="-514350"/>
            <a:r>
              <a:rPr lang="en-US" dirty="0" smtClean="0"/>
              <a:t>Shear stress term is additional in NS equations</a:t>
            </a:r>
          </a:p>
          <a:p>
            <a:pPr marL="514350" indent="-514350">
              <a:buFont typeface="+mj-lt"/>
              <a:buAutoNum type="arabicPeriod"/>
            </a:pPr>
            <a:endParaRPr lang="en-IN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3468</TotalTime>
  <Words>803</Words>
  <Application>Microsoft Macintosh PowerPoint</Application>
  <PresentationFormat>On-screen Show (4:3)</PresentationFormat>
  <Paragraphs>181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Equity</vt:lpstr>
      <vt:lpstr>Physically based simulation of Tornadoes</vt:lpstr>
      <vt:lpstr>Outline</vt:lpstr>
      <vt:lpstr>Motivation</vt:lpstr>
      <vt:lpstr>Pioneer Work</vt:lpstr>
      <vt:lpstr>Tornado and  genesis</vt:lpstr>
      <vt:lpstr>Tornado scale simulation</vt:lpstr>
      <vt:lpstr>Navier - Stokes equation</vt:lpstr>
      <vt:lpstr>Navier Stokes equation</vt:lpstr>
      <vt:lpstr>PowerPoint Presentation</vt:lpstr>
      <vt:lpstr>  Boundary conditions terminology</vt:lpstr>
      <vt:lpstr>No slip</vt:lpstr>
      <vt:lpstr> 1.Ding et al</vt:lpstr>
      <vt:lpstr>Coriolis effect</vt:lpstr>
      <vt:lpstr>Shape of tornado and vertical profile</vt:lpstr>
      <vt:lpstr>Staggered grid </vt:lpstr>
      <vt:lpstr>Debris </vt:lpstr>
      <vt:lpstr>Results</vt:lpstr>
      <vt:lpstr>Arrow tornado</vt:lpstr>
      <vt:lpstr>Dynamic changes</vt:lpstr>
      <vt:lpstr>2. Physically based modelling and animation of tornado –Liu  Shi-guang et al</vt:lpstr>
      <vt:lpstr>Interaction force</vt:lpstr>
      <vt:lpstr>Solver on GPU ~15fps</vt:lpstr>
      <vt:lpstr>Vorticity confinement</vt:lpstr>
      <vt:lpstr>Results</vt:lpstr>
      <vt:lpstr>3.RATFM- Reynold Average TFM</vt:lpstr>
      <vt:lpstr>RATFM</vt:lpstr>
      <vt:lpstr>RATFM- video  </vt:lpstr>
      <vt:lpstr> TFM  </vt:lpstr>
      <vt:lpstr>Large object representation</vt:lpstr>
      <vt:lpstr>Interaction with large objects</vt:lpstr>
      <vt:lpstr>Genesis- the leading idea</vt:lpstr>
      <vt:lpstr>Data driven approach :Visualization</vt:lpstr>
      <vt:lpstr>PowerPoint Presentation</vt:lpstr>
      <vt:lpstr>References</vt:lpstr>
      <vt:lpstr>Vorticity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akash</dc:creator>
  <cp:lastModifiedBy>Dinesh Manocha</cp:lastModifiedBy>
  <cp:revision>221</cp:revision>
  <dcterms:created xsi:type="dcterms:W3CDTF">2014-11-21T17:03:04Z</dcterms:created>
  <dcterms:modified xsi:type="dcterms:W3CDTF">2014-12-03T18:24:47Z</dcterms:modified>
</cp:coreProperties>
</file>