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8" r:id="rId2"/>
    <p:sldId id="288" r:id="rId3"/>
    <p:sldId id="269" r:id="rId4"/>
    <p:sldId id="270" r:id="rId5"/>
    <p:sldId id="271" r:id="rId6"/>
    <p:sldId id="286" r:id="rId7"/>
    <p:sldId id="285" r:id="rId8"/>
    <p:sldId id="290" r:id="rId9"/>
    <p:sldId id="291" r:id="rId10"/>
    <p:sldId id="293" r:id="rId11"/>
    <p:sldId id="294" r:id="rId12"/>
    <p:sldId id="295" r:id="rId13"/>
    <p:sldId id="296" r:id="rId14"/>
    <p:sldId id="273" r:id="rId15"/>
    <p:sldId id="258" r:id="rId16"/>
    <p:sldId id="259" r:id="rId17"/>
    <p:sldId id="276" r:id="rId18"/>
    <p:sldId id="260" r:id="rId19"/>
    <p:sldId id="277" r:id="rId20"/>
    <p:sldId id="274" r:id="rId21"/>
    <p:sldId id="261" r:id="rId22"/>
    <p:sldId id="278" r:id="rId23"/>
    <p:sldId id="279" r:id="rId24"/>
    <p:sldId id="262" r:id="rId25"/>
    <p:sldId id="264" r:id="rId26"/>
    <p:sldId id="281" r:id="rId27"/>
    <p:sldId id="280" r:id="rId28"/>
    <p:sldId id="282" r:id="rId29"/>
    <p:sldId id="263" r:id="rId30"/>
    <p:sldId id="265" r:id="rId31"/>
    <p:sldId id="272" r:id="rId32"/>
    <p:sldId id="283" r:id="rId33"/>
    <p:sldId id="284"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74"/>
  </p:normalViewPr>
  <p:slideViewPr>
    <p:cSldViewPr>
      <p:cViewPr varScale="1">
        <p:scale>
          <a:sx n="124" d="100"/>
          <a:sy n="124" d="100"/>
        </p:scale>
        <p:origin x="178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530820CF-B880-4189-942D-D702A7CBA730}" type="datetimeFigureOut">
              <a:rPr lang="zh-CN" altLang="en-US" smtClean="0"/>
              <a:t>19/8/26</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0C913308-F349-4B6D-A68A-DD1791B4A57B}" type="slidenum">
              <a:rPr lang="zh-CN" altLang="en-US" smtClean="0"/>
              <a:t>‹#›</a:t>
            </a:fld>
            <a:endParaRPr lang="zh-CN"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19/8/26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1"/>
            <a:ext cx="201168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914400" y="274640"/>
            <a:ext cx="55626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19/8/26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19/8/26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内容占位符 7"/>
          <p:cNvSpPr>
            <a:spLocks noGrp="1"/>
          </p:cNvSpPr>
          <p:nvPr>
            <p:ph sz="quarter" idx="1"/>
          </p:nvPr>
        </p:nvSpPr>
        <p:spPr>
          <a:xfrm>
            <a:off x="914400" y="1447800"/>
            <a:ext cx="777240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19/8/26</a:t>
            </a:fld>
            <a:endParaRPr lang="zh-CN" altLang="en-US"/>
          </a:p>
        </p:txBody>
      </p:sp>
      <p:sp>
        <p:nvSpPr>
          <p:cNvPr id="5" name="页脚占位符 4"/>
          <p:cNvSpPr>
            <a:spLocks noGrp="1"/>
          </p:cNvSpPr>
          <p:nvPr>
            <p:ph type="ftr" sz="quarter" idx="11"/>
          </p:nvPr>
        </p:nvSpPr>
        <p:spPr>
          <a:xfrm>
            <a:off x="800100" y="6172200"/>
            <a:ext cx="4000500" cy="457200"/>
          </a:xfrm>
        </p:spPr>
        <p:txBody>
          <a:bodyPr/>
          <a:lstStyle/>
          <a:p>
            <a:endParaRPr lang="zh-CN"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46304" y="6208776"/>
            <a:ext cx="457200" cy="457200"/>
          </a:xfrm>
        </p:spPr>
        <p:txBody>
          <a:bodyPr/>
          <a:lstStyle/>
          <a:p>
            <a:fld id="{0C913308-F349-4B6D-A68A-DD1791B4A57B}"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19/8/26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9" name="内容占位符 8"/>
          <p:cNvSpPr>
            <a:spLocks noGrp="1"/>
          </p:cNvSpPr>
          <p:nvPr>
            <p:ph sz="quarter" idx="1"/>
          </p:nvPr>
        </p:nvSpPr>
        <p:spPr>
          <a:xfrm>
            <a:off x="91440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933950" y="1447800"/>
            <a:ext cx="3749040" cy="4572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73050"/>
            <a:ext cx="7772400" cy="114300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530820CF-B880-4189-942D-D702A7CBA730}" type="datetimeFigureOut">
              <a:rPr lang="zh-CN" altLang="en-US" smtClean="0"/>
              <a:t>19/8/26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1" name="内容占位符 10"/>
          <p:cNvSpPr>
            <a:spLocks noGrp="1"/>
          </p:cNvSpPr>
          <p:nvPr>
            <p:ph sz="half" idx="2"/>
          </p:nvPr>
        </p:nvSpPr>
        <p:spPr>
          <a:xfrm>
            <a:off x="9144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4953000" y="2247900"/>
            <a:ext cx="3733800" cy="38862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19/8/26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19/8/26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14400" y="273050"/>
            <a:ext cx="7772400" cy="114300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19/8/26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1" name="内容占位符 10"/>
          <p:cNvSpPr>
            <a:spLocks noGrp="1"/>
          </p:cNvSpPr>
          <p:nvPr>
            <p:ph sz="quarter" idx="1"/>
          </p:nvPr>
        </p:nvSpPr>
        <p:spPr>
          <a:xfrm>
            <a:off x="2971800" y="1600200"/>
            <a:ext cx="5715000" cy="44958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19/8/26</a:t>
            </a:fld>
            <a:endParaRPr lang="zh-CN" altLang="en-US"/>
          </a:p>
        </p:txBody>
      </p:sp>
      <p:sp>
        <p:nvSpPr>
          <p:cNvPr id="6" name="页脚占位符 5"/>
          <p:cNvSpPr>
            <a:spLocks noGrp="1"/>
          </p:cNvSpPr>
          <p:nvPr>
            <p:ph type="ftr" sz="quarter" idx="11"/>
          </p:nvPr>
        </p:nvSpPr>
        <p:spPr>
          <a:xfrm>
            <a:off x="914400" y="6172200"/>
            <a:ext cx="3886200" cy="457200"/>
          </a:xfrm>
        </p:spPr>
        <p:txBody>
          <a:bodyPr/>
          <a:lstStyle/>
          <a:p>
            <a:endParaRPr lang="zh-CN" altLang="en-US"/>
          </a:p>
        </p:txBody>
      </p:sp>
      <p:sp>
        <p:nvSpPr>
          <p:cNvPr id="7" name="灯片编号占位符 6"/>
          <p:cNvSpPr>
            <a:spLocks noGrp="1"/>
          </p:cNvSpPr>
          <p:nvPr>
            <p:ph type="sldNum" sz="quarter" idx="12"/>
          </p:nvPr>
        </p:nvSpPr>
        <p:spPr>
          <a:xfrm>
            <a:off x="146304" y="6208776"/>
            <a:ext cx="457200" cy="457200"/>
          </a:xfrm>
        </p:spPr>
        <p:txBody>
          <a:bodyPr/>
          <a:lstStyle/>
          <a:p>
            <a:fld id="{0C913308-F349-4B6D-A68A-DD1791B4A57B}" type="slidenum">
              <a:rPr lang="zh-CN" altLang="en-US" smtClean="0"/>
              <a:t>‹#›</a:t>
            </a:fld>
            <a:endParaRPr lang="zh-CN"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30820CF-B880-4189-942D-D702A7CBA730}" type="datetimeFigureOut">
              <a:rPr lang="zh-CN" altLang="en-US" smtClean="0"/>
              <a:t>19/8/26</a:t>
            </a:fld>
            <a:endParaRPr lang="zh-CN" altLang="en-US"/>
          </a:p>
        </p:txBody>
      </p:sp>
      <p:sp>
        <p:nvSpPr>
          <p:cNvPr id="3" name="页脚占位符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TzzGxdGZ_6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660snbFDmJw"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dirty="0" smtClean="0"/>
              <a:t>Simulating </a:t>
            </a:r>
            <a:r>
              <a:rPr lang="en-US" altLang="zh-CN" dirty="0" err="1" smtClean="0"/>
              <a:t>Elasto</a:t>
            </a:r>
            <a:r>
              <a:rPr lang="en-US" altLang="zh-CN" dirty="0" smtClean="0"/>
              <a:t>-plastic Material</a:t>
            </a:r>
            <a:endParaRPr lang="zh-CN" alt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1183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Solve mesh stiffness matrix </a:t>
            </a:r>
            <a:endParaRPr lang="zh-CN" altLang="en-US" dirty="0"/>
          </a:p>
        </p:txBody>
      </p:sp>
      <p:sp>
        <p:nvSpPr>
          <p:cNvPr id="9" name="TextBox 8"/>
          <p:cNvSpPr txBox="1"/>
          <p:nvPr/>
        </p:nvSpPr>
        <p:spPr>
          <a:xfrm>
            <a:off x="611560" y="1393612"/>
            <a:ext cx="3744416" cy="523220"/>
          </a:xfrm>
          <a:prstGeom prst="rect">
            <a:avLst/>
          </a:prstGeom>
          <a:noFill/>
        </p:spPr>
        <p:txBody>
          <a:bodyPr wrap="square" rtlCol="0">
            <a:spAutoFit/>
          </a:bodyPr>
          <a:lstStyle/>
          <a:p>
            <a:r>
              <a:rPr lang="en-US" altLang="zh-CN" sz="2800" dirty="0" smtClean="0"/>
              <a:t>If we choose the  </a:t>
            </a:r>
            <a:endParaRPr lang="zh-CN" alt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838" y="1330153"/>
            <a:ext cx="400050"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90706"/>
            <a:ext cx="6429375" cy="2419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310056"/>
            <a:ext cx="3672408" cy="24527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0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Solve mesh stiffness matrix </a:t>
            </a:r>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22288"/>
            <a:ext cx="6819900" cy="2600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005064"/>
            <a:ext cx="6800850" cy="259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09" y="2585981"/>
            <a:ext cx="487269" cy="472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763" y="5270301"/>
            <a:ext cx="520845" cy="5045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99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Solve mesh stiffness matrix </a:t>
            </a:r>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89040"/>
            <a:ext cx="8460432" cy="23120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47965" y="1295574"/>
            <a:ext cx="8783879" cy="1200329"/>
          </a:xfrm>
          <a:prstGeom prst="rect">
            <a:avLst/>
          </a:prstGeom>
          <a:noFill/>
        </p:spPr>
        <p:txBody>
          <a:bodyPr wrap="none" rtlCol="0">
            <a:spAutoFit/>
          </a:bodyPr>
          <a:lstStyle/>
          <a:p>
            <a:r>
              <a:rPr lang="en-US" altLang="zh-CN" sz="2400" dirty="0" smtClean="0"/>
              <a:t>Sum up all the external forces act on each node. </a:t>
            </a:r>
          </a:p>
          <a:p>
            <a:r>
              <a:rPr lang="en-US" altLang="zh-CN" sz="2400" b="1" dirty="0" smtClean="0"/>
              <a:t>Note: </a:t>
            </a:r>
            <a:r>
              <a:rPr lang="en-US" altLang="zh-CN" sz="2400" dirty="0" smtClean="0"/>
              <a:t>we only consider the external forces because all inner forces sum up to</a:t>
            </a:r>
          </a:p>
          <a:p>
            <a:r>
              <a:rPr lang="en-US" altLang="zh-CN" sz="2400" dirty="0" smtClean="0"/>
              <a:t> zero in the whole  mesh.</a:t>
            </a:r>
            <a:endParaRPr lang="zh-CN" altLang="en-US" sz="2400" dirty="0"/>
          </a:p>
        </p:txBody>
      </p:sp>
    </p:spTree>
    <p:extLst>
      <p:ext uri="{BB962C8B-B14F-4D97-AF65-F5344CB8AC3E}">
        <p14:creationId xmlns:p14="http://schemas.microsoft.com/office/powerpoint/2010/main" val="92182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Solve mesh stiffness matrix </a:t>
            </a:r>
            <a:endParaRPr lang="zh-CN" alt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751762"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642853" y="1256646"/>
            <a:ext cx="6769482" cy="461665"/>
          </a:xfrm>
          <a:prstGeom prst="rect">
            <a:avLst/>
          </a:prstGeom>
          <a:noFill/>
        </p:spPr>
        <p:txBody>
          <a:bodyPr wrap="none" rtlCol="0">
            <a:spAutoFit/>
          </a:bodyPr>
          <a:lstStyle/>
          <a:p>
            <a:r>
              <a:rPr lang="en-US" altLang="zh-CN" sz="2400" dirty="0" smtClean="0"/>
              <a:t>Sum up all the expanded stiffness matrix of each element   </a:t>
            </a:r>
            <a:endParaRPr lang="zh-CN" altLang="en-US" sz="2400" dirty="0"/>
          </a:p>
        </p:txBody>
      </p:sp>
      <p:sp>
        <p:nvSpPr>
          <p:cNvPr id="6" name="TextBox 5"/>
          <p:cNvSpPr txBox="1"/>
          <p:nvPr/>
        </p:nvSpPr>
        <p:spPr>
          <a:xfrm>
            <a:off x="931250" y="5877272"/>
            <a:ext cx="6192688" cy="830997"/>
          </a:xfrm>
          <a:prstGeom prst="rect">
            <a:avLst/>
          </a:prstGeom>
          <a:noFill/>
        </p:spPr>
        <p:txBody>
          <a:bodyPr wrap="square" rtlCol="0">
            <a:spAutoFit/>
          </a:bodyPr>
          <a:lstStyle/>
          <a:p>
            <a:r>
              <a:rPr lang="en-US" altLang="zh-CN" sz="2400" b="1" dirty="0" smtClean="0"/>
              <a:t>How to define K  in each time step? Should it be updated?</a:t>
            </a:r>
            <a:endParaRPr lang="zh-CN" altLang="en-US" sz="2400" b="1" dirty="0"/>
          </a:p>
        </p:txBody>
      </p:sp>
    </p:spTree>
    <p:extLst>
      <p:ext uri="{BB962C8B-B14F-4D97-AF65-F5344CB8AC3E}">
        <p14:creationId xmlns:p14="http://schemas.microsoft.com/office/powerpoint/2010/main" val="321288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379" y="692696"/>
            <a:ext cx="9144000" cy="6001643"/>
          </a:xfrm>
          <a:prstGeom prst="rect">
            <a:avLst/>
          </a:prstGeom>
        </p:spPr>
        <p:txBody>
          <a:bodyPr wrap="square">
            <a:spAutoFit/>
          </a:bodyPr>
          <a:lstStyle/>
          <a:p>
            <a:pPr marL="285750" indent="-285750">
              <a:buFont typeface="Wingdings" pitchFamily="2" charset="2"/>
              <a:buChar char="l"/>
            </a:pPr>
            <a:endParaRPr lang="en-US" altLang="zh-CN" sz="2400" dirty="0" smtClean="0"/>
          </a:p>
          <a:p>
            <a:pPr marL="285750" indent="-285750">
              <a:buFont typeface="Wingdings" pitchFamily="2" charset="2"/>
              <a:buChar char="l"/>
            </a:pPr>
            <a:r>
              <a:rPr lang="en-US" altLang="zh-CN" sz="2400" dirty="0" smtClean="0"/>
              <a:t>The advantages of using linearized elastic forces are, ﬁrst, that the </a:t>
            </a:r>
            <a:r>
              <a:rPr lang="en-US" altLang="zh-CN" sz="2400" b="1" dirty="0" smtClean="0"/>
              <a:t>stiffness matrix K is constant </a:t>
            </a:r>
            <a:r>
              <a:rPr lang="en-US" altLang="zh-CN" sz="2400" dirty="0" smtClean="0"/>
              <a:t>and can be pre-computed before the </a:t>
            </a:r>
            <a:r>
              <a:rPr lang="en-US" altLang="zh-CN" sz="2400" dirty="0"/>
              <a:t>simulation</a:t>
            </a:r>
            <a:r>
              <a:rPr lang="en-US" altLang="zh-CN" sz="2400" dirty="0" smtClean="0"/>
              <a:t> starts.  When an </a:t>
            </a:r>
            <a:r>
              <a:rPr lang="en-US" altLang="zh-CN" sz="2400" dirty="0"/>
              <a:t>implicit scheme is used to solve </a:t>
            </a:r>
            <a:r>
              <a:rPr lang="en-US" altLang="zh-CN" sz="2400" dirty="0" smtClean="0"/>
              <a:t>elastic model, a </a:t>
            </a:r>
            <a:r>
              <a:rPr lang="en-US" altLang="zh-CN" sz="2400" dirty="0"/>
              <a:t>purely linear system has to be solved at every time step. </a:t>
            </a:r>
            <a:endParaRPr lang="en-US" altLang="zh-CN" sz="2400" dirty="0" smtClean="0"/>
          </a:p>
          <a:p>
            <a:endParaRPr lang="en-US" altLang="zh-CN" sz="2400" dirty="0" smtClean="0"/>
          </a:p>
          <a:p>
            <a:pPr marL="285750" indent="-285750">
              <a:buFont typeface="Wingdings" pitchFamily="2" charset="2"/>
              <a:buChar char="l"/>
            </a:pPr>
            <a:r>
              <a:rPr lang="en-US" altLang="zh-CN" sz="2400" dirty="0" smtClean="0"/>
              <a:t>We </a:t>
            </a:r>
            <a:r>
              <a:rPr lang="en-US" altLang="zh-CN" sz="2400" dirty="0"/>
              <a:t>choose implicit Euler integration because unlike </a:t>
            </a:r>
            <a:r>
              <a:rPr lang="en-US" altLang="zh-CN" sz="2400" dirty="0" smtClean="0"/>
              <a:t>explicit schemes </a:t>
            </a:r>
            <a:r>
              <a:rPr lang="en-US" altLang="zh-CN" sz="2400" dirty="0"/>
              <a:t>it is unconditionally </a:t>
            </a:r>
            <a:r>
              <a:rPr lang="en-US" altLang="zh-CN" sz="2400" dirty="0" smtClean="0"/>
              <a:t>stable. Unconditional </a:t>
            </a:r>
            <a:r>
              <a:rPr lang="en-US" altLang="zh-CN" sz="2400" dirty="0"/>
              <a:t>stability is essential in an interactive system. </a:t>
            </a:r>
            <a:endParaRPr lang="en-US" altLang="zh-CN" sz="2400" dirty="0" smtClean="0"/>
          </a:p>
          <a:p>
            <a:endParaRPr lang="en-US" altLang="zh-CN" sz="2400" dirty="0"/>
          </a:p>
          <a:p>
            <a:pPr marL="285750" indent="-285750">
              <a:buFont typeface="Wingdings" pitchFamily="2" charset="2"/>
              <a:buChar char="l"/>
            </a:pPr>
            <a:r>
              <a:rPr lang="en-US" altLang="zh-CN" sz="2400" dirty="0" smtClean="0"/>
              <a:t>if </a:t>
            </a:r>
            <a:r>
              <a:rPr lang="en-US" altLang="zh-CN" sz="2400" dirty="0"/>
              <a:t>the </a:t>
            </a:r>
            <a:r>
              <a:rPr lang="en-US" altLang="zh-CN" sz="2400" dirty="0" err="1"/>
              <a:t>tetrahedra</a:t>
            </a:r>
            <a:r>
              <a:rPr lang="en-US" altLang="zh-CN" sz="2400" dirty="0"/>
              <a:t> in the original mesh are well shaped, the system matrix is well conditioned throughout the simulation. </a:t>
            </a:r>
          </a:p>
          <a:p>
            <a:endParaRPr lang="en-US" altLang="zh-CN" sz="2400" dirty="0" smtClean="0"/>
          </a:p>
          <a:p>
            <a:pPr marL="285750" indent="-285750">
              <a:buFont typeface="Wingdings" pitchFamily="2" charset="2"/>
              <a:buChar char="l"/>
            </a:pPr>
            <a:r>
              <a:rPr lang="en-US" altLang="zh-CN" sz="2400" dirty="0" smtClean="0"/>
              <a:t>On contrast, when </a:t>
            </a:r>
            <a:r>
              <a:rPr lang="en-US" altLang="zh-CN" sz="2400" dirty="0"/>
              <a:t>non-linear elastic forces are used, a stiffness matrix has to be computed at every time step and the system matrix can become arbitrarily </a:t>
            </a:r>
            <a:r>
              <a:rPr lang="en-US" altLang="zh-CN" sz="2400" dirty="0" smtClean="0"/>
              <a:t>ill-conditioned </a:t>
            </a:r>
            <a:r>
              <a:rPr lang="en-US" altLang="zh-CN" sz="2400" dirty="0"/>
              <a:t>because it depends on the deformed </a:t>
            </a:r>
            <a:r>
              <a:rPr lang="en-US" altLang="zh-CN" sz="2400" dirty="0" smtClean="0"/>
              <a:t>model</a:t>
            </a:r>
            <a:endParaRPr lang="en-US" altLang="zh-CN" sz="2400" dirty="0"/>
          </a:p>
        </p:txBody>
      </p:sp>
      <p:sp>
        <p:nvSpPr>
          <p:cNvPr id="6" name="标题 1"/>
          <p:cNvSpPr>
            <a:spLocks noGrp="1"/>
          </p:cNvSpPr>
          <p:nvPr>
            <p:ph type="title"/>
          </p:nvPr>
        </p:nvSpPr>
        <p:spPr>
          <a:xfrm>
            <a:off x="158978" y="-234280"/>
            <a:ext cx="8826044" cy="1143000"/>
          </a:xfrm>
        </p:spPr>
        <p:txBody>
          <a:bodyPr>
            <a:normAutofit fontScale="90000"/>
          </a:bodyPr>
          <a:lstStyle/>
          <a:p>
            <a:r>
              <a:rPr lang="en-US" altLang="zh-CN" b="1" dirty="0"/>
              <a:t>Approach 1  Using linearized elastic forces</a:t>
            </a:r>
          </a:p>
        </p:txBody>
      </p:sp>
    </p:spTree>
    <p:extLst>
      <p:ext uri="{BB962C8B-B14F-4D97-AF65-F5344CB8AC3E}">
        <p14:creationId xmlns:p14="http://schemas.microsoft.com/office/powerpoint/2010/main" val="1541950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552" y="1412776"/>
            <a:ext cx="7848872" cy="646331"/>
          </a:xfrm>
          <a:prstGeom prst="rect">
            <a:avLst/>
          </a:prstGeom>
        </p:spPr>
        <p:txBody>
          <a:bodyPr wrap="square">
            <a:spAutoFit/>
          </a:bodyPr>
          <a:lstStyle/>
          <a:p>
            <a:endParaRPr lang="en-US" altLang="zh-CN" dirty="0"/>
          </a:p>
          <a:p>
            <a:endParaRPr lang="zh-CN" altLang="en-US" dirty="0"/>
          </a:p>
        </p:txBody>
      </p:sp>
      <p:sp>
        <p:nvSpPr>
          <p:cNvPr id="8" name="矩形 7"/>
          <p:cNvSpPr/>
          <p:nvPr/>
        </p:nvSpPr>
        <p:spPr>
          <a:xfrm>
            <a:off x="179512" y="1225689"/>
            <a:ext cx="8334672" cy="1754326"/>
          </a:xfrm>
          <a:prstGeom prst="rect">
            <a:avLst/>
          </a:prstGeom>
        </p:spPr>
        <p:txBody>
          <a:bodyPr wrap="square">
            <a:spAutoFit/>
          </a:bodyPr>
          <a:lstStyle/>
          <a:p>
            <a:r>
              <a:rPr lang="en-US" altLang="zh-CN" b="1" dirty="0" smtClean="0"/>
              <a:t>Disadvantages: </a:t>
            </a:r>
          </a:p>
          <a:p>
            <a:endParaRPr lang="en-US" altLang="zh-CN" b="1" dirty="0" smtClean="0"/>
          </a:p>
          <a:p>
            <a:r>
              <a:rPr lang="en-US" altLang="zh-CN" sz="2400" dirty="0"/>
              <a:t>Linearized elastic forces are, however, only valid </a:t>
            </a:r>
            <a:r>
              <a:rPr lang="en-US" altLang="zh-CN" sz="2400" dirty="0" smtClean="0"/>
              <a:t>close to </a:t>
            </a:r>
            <a:r>
              <a:rPr lang="en-US" altLang="zh-CN" sz="2400" dirty="0"/>
              <a:t>the equilibrium configuration. Under </a:t>
            </a:r>
            <a:r>
              <a:rPr lang="en-US" altLang="zh-CN" sz="2400" i="1" dirty="0"/>
              <a:t>large </a:t>
            </a:r>
            <a:r>
              <a:rPr lang="en-US" altLang="zh-CN" sz="2400" i="1" dirty="0" smtClean="0"/>
              <a:t>rotational deformations</a:t>
            </a:r>
            <a:r>
              <a:rPr lang="en-US" altLang="zh-CN" sz="2400" dirty="0"/>
              <a:t>, they cause unrealistic growth in volume </a:t>
            </a:r>
            <a:r>
              <a:rPr lang="en-US" altLang="zh-CN" sz="2400" dirty="0" smtClean="0"/>
              <a:t>as demonstrated Below: </a:t>
            </a:r>
            <a:endParaRPr lang="en-US" altLang="zh-CN"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73" y="2865833"/>
            <a:ext cx="7388149" cy="259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矩形 1"/>
          <p:cNvSpPr/>
          <p:nvPr/>
        </p:nvSpPr>
        <p:spPr>
          <a:xfrm>
            <a:off x="539552" y="5458262"/>
            <a:ext cx="8208912" cy="1200329"/>
          </a:xfrm>
          <a:prstGeom prst="rect">
            <a:avLst/>
          </a:prstGeom>
        </p:spPr>
        <p:txBody>
          <a:bodyPr wrap="square">
            <a:spAutoFit/>
          </a:bodyPr>
          <a:lstStyle/>
          <a:p>
            <a:r>
              <a:rPr lang="en-US" altLang="zh-CN" sz="2400" dirty="0"/>
              <a:t>The </a:t>
            </a:r>
            <a:r>
              <a:rPr lang="en-US" altLang="zh-CN" sz="2400" dirty="0" err="1"/>
              <a:t>pitbull</a:t>
            </a:r>
            <a:r>
              <a:rPr lang="en-US" altLang="zh-CN" sz="2400" dirty="0"/>
              <a:t> with its inflated head (left) shows </a:t>
            </a:r>
            <a:r>
              <a:rPr lang="en-US" altLang="zh-CN" sz="2400" dirty="0" smtClean="0"/>
              <a:t>the artifact </a:t>
            </a:r>
            <a:r>
              <a:rPr lang="en-US" altLang="zh-CN" sz="2400" dirty="0"/>
              <a:t>of linear FEM under large rotational deformations. </a:t>
            </a:r>
            <a:r>
              <a:rPr lang="en-US" altLang="zh-CN" sz="2400" dirty="0" smtClean="0"/>
              <a:t>The correct </a:t>
            </a:r>
            <a:r>
              <a:rPr lang="en-US" altLang="zh-CN" sz="2400" dirty="0"/>
              <a:t>deformation is shown on the right.</a:t>
            </a:r>
            <a:endParaRPr lang="zh-CN" altLang="en-US" sz="2400" dirty="0"/>
          </a:p>
        </p:txBody>
      </p:sp>
      <p:sp>
        <p:nvSpPr>
          <p:cNvPr id="9" name="标题 1"/>
          <p:cNvSpPr>
            <a:spLocks noGrp="1"/>
          </p:cNvSpPr>
          <p:nvPr>
            <p:ph type="title"/>
          </p:nvPr>
        </p:nvSpPr>
        <p:spPr>
          <a:xfrm>
            <a:off x="210452" y="28636"/>
            <a:ext cx="8826044" cy="1143000"/>
          </a:xfrm>
        </p:spPr>
        <p:txBody>
          <a:bodyPr>
            <a:normAutofit fontScale="90000"/>
          </a:bodyPr>
          <a:lstStyle/>
          <a:p>
            <a:r>
              <a:rPr lang="en-US" altLang="zh-CN" b="1" dirty="0"/>
              <a:t>Approach 1  Using linearized elastic forces</a:t>
            </a:r>
          </a:p>
        </p:txBody>
      </p:sp>
    </p:spTree>
    <p:extLst>
      <p:ext uri="{BB962C8B-B14F-4D97-AF65-F5344CB8AC3E}">
        <p14:creationId xmlns:p14="http://schemas.microsoft.com/office/powerpoint/2010/main" val="4106351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207" y="689354"/>
            <a:ext cx="9577064" cy="1477328"/>
          </a:xfrm>
          <a:prstGeom prst="rect">
            <a:avLst/>
          </a:prstGeom>
        </p:spPr>
        <p:txBody>
          <a:bodyPr wrap="square">
            <a:spAutoFit/>
          </a:bodyPr>
          <a:lstStyle/>
          <a:p>
            <a:endParaRPr lang="en-US" altLang="zh-CN" dirty="0" smtClean="0"/>
          </a:p>
          <a:p>
            <a:endParaRPr lang="en-US" altLang="zh-CN" dirty="0"/>
          </a:p>
          <a:p>
            <a:endParaRPr lang="en-US" altLang="zh-CN" dirty="0"/>
          </a:p>
          <a:p>
            <a:endParaRPr lang="en-US" altLang="zh-CN" dirty="0" smtClean="0"/>
          </a:p>
          <a:p>
            <a:endParaRPr lang="zh-CN" altLang="en-US" dirty="0"/>
          </a:p>
        </p:txBody>
      </p:sp>
      <p:sp>
        <p:nvSpPr>
          <p:cNvPr id="2" name="矩形 1"/>
          <p:cNvSpPr/>
          <p:nvPr/>
        </p:nvSpPr>
        <p:spPr>
          <a:xfrm>
            <a:off x="28207" y="1582341"/>
            <a:ext cx="9115793" cy="1938992"/>
          </a:xfrm>
          <a:prstGeom prst="rect">
            <a:avLst/>
          </a:prstGeom>
        </p:spPr>
        <p:txBody>
          <a:bodyPr wrap="square">
            <a:spAutoFit/>
          </a:bodyPr>
          <a:lstStyle/>
          <a:p>
            <a:r>
              <a:rPr lang="en-US" altLang="zh-CN" sz="2400" dirty="0"/>
              <a:t>W</a:t>
            </a:r>
            <a:r>
              <a:rPr lang="en-US" altLang="zh-CN" sz="2400" dirty="0" smtClean="0"/>
              <a:t>e </a:t>
            </a:r>
            <a:r>
              <a:rPr lang="en-US" altLang="zh-CN" sz="2400" dirty="0"/>
              <a:t>solve these problems by </a:t>
            </a:r>
            <a:r>
              <a:rPr lang="en-US" altLang="zh-CN" sz="2400" dirty="0" smtClean="0"/>
              <a:t>extracting rotations </a:t>
            </a:r>
            <a:r>
              <a:rPr lang="en-US" altLang="zh-CN" sz="2400" dirty="0"/>
              <a:t>of elements rather than rotations of </a:t>
            </a:r>
            <a:r>
              <a:rPr lang="en-US" altLang="zh-CN" sz="2400" dirty="0" smtClean="0"/>
              <a:t>vertices. Contrary </a:t>
            </a:r>
            <a:r>
              <a:rPr lang="en-US" altLang="zh-CN" sz="2400" dirty="0"/>
              <a:t>to the vertex-based approach, our </a:t>
            </a:r>
            <a:r>
              <a:rPr lang="en-US" altLang="zh-CN" sz="2400" dirty="0" smtClean="0"/>
              <a:t>method also </a:t>
            </a:r>
            <a:r>
              <a:rPr lang="en-US" altLang="zh-CN" sz="2400" dirty="0"/>
              <a:t>allows the integration of the plasticity model </a:t>
            </a:r>
            <a:r>
              <a:rPr lang="en-US" altLang="zh-CN" sz="2400" dirty="0" smtClean="0"/>
              <a:t>described in </a:t>
            </a:r>
            <a:r>
              <a:rPr lang="en-US" altLang="zh-CN" sz="2400" dirty="0"/>
              <a:t>the next section. For a single tetrahedral </a:t>
            </a:r>
            <a:r>
              <a:rPr lang="en-US" altLang="zh-CN" sz="2400" dirty="0" smtClean="0"/>
              <a:t>element with </a:t>
            </a:r>
            <a:r>
              <a:rPr lang="en-US" altLang="zh-CN" sz="2400" dirty="0"/>
              <a:t>stiffness matrix </a:t>
            </a:r>
            <a:r>
              <a:rPr lang="en-US" altLang="zh-CN" sz="2400" b="1" dirty="0" err="1"/>
              <a:t>K</a:t>
            </a:r>
            <a:r>
              <a:rPr lang="en-US" altLang="zh-CN" sz="2400" i="1" dirty="0" err="1"/>
              <a:t>e</a:t>
            </a:r>
            <a:r>
              <a:rPr lang="en-US" altLang="zh-CN" sz="2400" dirty="0"/>
              <a:t>, the forces </a:t>
            </a:r>
            <a:r>
              <a:rPr lang="en-US" altLang="zh-CN" sz="2400" b="1" dirty="0" err="1"/>
              <a:t>f</a:t>
            </a:r>
            <a:r>
              <a:rPr lang="en-US" altLang="zh-CN" sz="2400" i="1" dirty="0" err="1"/>
              <a:t>e</a:t>
            </a:r>
            <a:r>
              <a:rPr lang="en-US" altLang="zh-CN" sz="2400" i="1" dirty="0"/>
              <a:t> </a:t>
            </a:r>
            <a:r>
              <a:rPr lang="en-US" altLang="zh-CN" sz="2400" dirty="0"/>
              <a:t>acting at </a:t>
            </a:r>
            <a:r>
              <a:rPr lang="en-US" altLang="zh-CN" sz="2400" dirty="0" smtClean="0"/>
              <a:t>its four </a:t>
            </a:r>
            <a:r>
              <a:rPr lang="en-US" altLang="zh-CN" sz="2400" dirty="0"/>
              <a:t>vertices are</a:t>
            </a:r>
            <a:endParaRPr lang="zh-CN" altLang="en-US" sz="2400" dirty="0"/>
          </a:p>
        </p:txBody>
      </p:sp>
      <p:sp>
        <p:nvSpPr>
          <p:cNvPr id="3" name="矩形 2"/>
          <p:cNvSpPr/>
          <p:nvPr/>
        </p:nvSpPr>
        <p:spPr>
          <a:xfrm>
            <a:off x="2246558" y="3248504"/>
            <a:ext cx="4472699" cy="461665"/>
          </a:xfrm>
          <a:prstGeom prst="rect">
            <a:avLst/>
          </a:prstGeom>
        </p:spPr>
        <p:txBody>
          <a:bodyPr wrap="none">
            <a:spAutoFit/>
          </a:bodyPr>
          <a:lstStyle/>
          <a:p>
            <a:r>
              <a:rPr lang="en-US" altLang="zh-CN" sz="2400" b="1" dirty="0" err="1"/>
              <a:t>f</a:t>
            </a:r>
            <a:r>
              <a:rPr lang="en-US" altLang="zh-CN" sz="2400" i="1" dirty="0" err="1"/>
              <a:t>e</a:t>
            </a:r>
            <a:r>
              <a:rPr lang="en-US" altLang="zh-CN" sz="2400" i="1" dirty="0"/>
              <a:t> </a:t>
            </a:r>
            <a:r>
              <a:rPr lang="en-US" altLang="zh-CN" sz="2400" dirty="0"/>
              <a:t>= </a:t>
            </a:r>
            <a:r>
              <a:rPr lang="en-US" altLang="zh-CN" sz="2400" b="1" dirty="0" err="1"/>
              <a:t>K</a:t>
            </a:r>
            <a:r>
              <a:rPr lang="en-US" altLang="zh-CN" sz="2400" i="1" dirty="0" err="1"/>
              <a:t>e</a:t>
            </a:r>
            <a:r>
              <a:rPr lang="en-US" altLang="zh-CN" sz="2400" i="1" dirty="0"/>
              <a:t> </a:t>
            </a:r>
            <a:r>
              <a:rPr lang="zh-CN" altLang="en-US" sz="2400" i="1" dirty="0"/>
              <a:t>・ </a:t>
            </a:r>
            <a:r>
              <a:rPr lang="en-US" altLang="zh-CN" sz="2400" dirty="0"/>
              <a:t>(</a:t>
            </a:r>
            <a:r>
              <a:rPr lang="en-US" altLang="zh-CN" sz="2400" b="1" dirty="0"/>
              <a:t>x </a:t>
            </a:r>
            <a:r>
              <a:rPr lang="en-US" altLang="zh-CN" sz="2400" i="1" dirty="0"/>
              <a:t>− </a:t>
            </a:r>
            <a:r>
              <a:rPr lang="en-US" altLang="zh-CN" sz="2400" b="1" dirty="0"/>
              <a:t>x</a:t>
            </a:r>
            <a:r>
              <a:rPr lang="en-US" altLang="zh-CN" sz="2400" dirty="0"/>
              <a:t>0) = </a:t>
            </a:r>
            <a:r>
              <a:rPr lang="en-US" altLang="zh-CN" sz="2400" b="1" dirty="0" err="1"/>
              <a:t>K</a:t>
            </a:r>
            <a:r>
              <a:rPr lang="en-US" altLang="zh-CN" sz="2400" i="1" dirty="0" err="1"/>
              <a:t>e</a:t>
            </a:r>
            <a:r>
              <a:rPr lang="en-US" altLang="zh-CN" sz="2400" i="1" dirty="0"/>
              <a:t> </a:t>
            </a:r>
            <a:r>
              <a:rPr lang="zh-CN" altLang="en-US" sz="2400" i="1" dirty="0"/>
              <a:t>・ </a:t>
            </a:r>
            <a:r>
              <a:rPr lang="en-US" altLang="zh-CN" sz="2400" b="1" dirty="0"/>
              <a:t>x </a:t>
            </a:r>
            <a:r>
              <a:rPr lang="en-US" altLang="zh-CN" sz="2400" dirty="0"/>
              <a:t>+ </a:t>
            </a:r>
            <a:r>
              <a:rPr lang="en-US" altLang="zh-CN" sz="2400" b="1" dirty="0"/>
              <a:t>f</a:t>
            </a:r>
            <a:r>
              <a:rPr lang="en-US" altLang="zh-CN" sz="2400" dirty="0"/>
              <a:t>0</a:t>
            </a:r>
            <a:r>
              <a:rPr lang="en-US" altLang="zh-CN" sz="2400" i="1" dirty="0"/>
              <a:t>e</a:t>
            </a:r>
            <a:r>
              <a:rPr lang="en-US" altLang="zh-CN" i="1" dirty="0"/>
              <a:t>,</a:t>
            </a:r>
            <a:endParaRPr lang="zh-CN" altLang="en-US" dirty="0"/>
          </a:p>
        </p:txBody>
      </p:sp>
      <p:sp>
        <p:nvSpPr>
          <p:cNvPr id="7" name="矩形 6"/>
          <p:cNvSpPr/>
          <p:nvPr/>
        </p:nvSpPr>
        <p:spPr>
          <a:xfrm>
            <a:off x="2246558" y="5094476"/>
            <a:ext cx="4572000" cy="461665"/>
          </a:xfrm>
          <a:prstGeom prst="rect">
            <a:avLst/>
          </a:prstGeom>
        </p:spPr>
        <p:txBody>
          <a:bodyPr>
            <a:spAutoFit/>
          </a:bodyPr>
          <a:lstStyle/>
          <a:p>
            <a:r>
              <a:rPr lang="en-US" altLang="zh-CN" sz="2400" b="1" dirty="0" err="1"/>
              <a:t>f</a:t>
            </a:r>
            <a:r>
              <a:rPr lang="en-US" altLang="zh-CN" sz="2400" i="1" dirty="0" err="1"/>
              <a:t>e</a:t>
            </a:r>
            <a:r>
              <a:rPr lang="en-US" altLang="zh-CN" sz="2400" i="1" dirty="0"/>
              <a:t> </a:t>
            </a:r>
            <a:r>
              <a:rPr lang="en-US" altLang="zh-CN" sz="2400" dirty="0"/>
              <a:t>= </a:t>
            </a:r>
            <a:r>
              <a:rPr lang="en-US" altLang="zh-CN" sz="2400" b="1" dirty="0" err="1"/>
              <a:t>R</a:t>
            </a:r>
            <a:r>
              <a:rPr lang="en-US" altLang="zh-CN" sz="2400" i="1" dirty="0" err="1"/>
              <a:t>e</a:t>
            </a:r>
            <a:r>
              <a:rPr lang="en-US" altLang="zh-CN" sz="2400" b="1" dirty="0" err="1"/>
              <a:t>K</a:t>
            </a:r>
            <a:r>
              <a:rPr lang="en-US" altLang="zh-CN" sz="2400" i="1" dirty="0" err="1"/>
              <a:t>e</a:t>
            </a:r>
            <a:r>
              <a:rPr lang="en-US" altLang="zh-CN" sz="2400" i="1" dirty="0"/>
              <a:t> </a:t>
            </a:r>
            <a:r>
              <a:rPr lang="zh-CN" altLang="en-US" sz="2400" i="1" dirty="0"/>
              <a:t>・ </a:t>
            </a:r>
            <a:r>
              <a:rPr lang="en-US" altLang="zh-CN" sz="2400" dirty="0" smtClean="0"/>
              <a:t>(</a:t>
            </a:r>
            <a:r>
              <a:rPr lang="en-US" altLang="zh-CN" sz="2400" b="1" dirty="0"/>
              <a:t>R</a:t>
            </a:r>
            <a:r>
              <a:rPr lang="en-US" altLang="zh-CN" sz="2400" b="1" baseline="30000" dirty="0"/>
              <a:t> </a:t>
            </a:r>
            <a:r>
              <a:rPr lang="en-US" altLang="zh-CN" sz="2400" i="1" dirty="0"/>
              <a:t> </a:t>
            </a:r>
            <a:r>
              <a:rPr lang="en-US" altLang="zh-CN" sz="2400" i="1" baseline="-25000" dirty="0"/>
              <a:t>e</a:t>
            </a:r>
            <a:r>
              <a:rPr lang="en-US" altLang="zh-CN" sz="2400" b="1" dirty="0"/>
              <a:t> </a:t>
            </a:r>
            <a:r>
              <a:rPr lang="en-US" altLang="zh-CN" sz="2400" i="1" baseline="30000" dirty="0"/>
              <a:t>−</a:t>
            </a:r>
            <a:r>
              <a:rPr lang="en-US" altLang="zh-CN" sz="2400" baseline="30000" dirty="0"/>
              <a:t>1</a:t>
            </a:r>
            <a:r>
              <a:rPr lang="en-US" altLang="zh-CN" sz="2400" i="1" dirty="0"/>
              <a:t> </a:t>
            </a:r>
            <a:r>
              <a:rPr lang="en-US" altLang="zh-CN" sz="2400" b="1" dirty="0" smtClean="0"/>
              <a:t>x </a:t>
            </a:r>
            <a:r>
              <a:rPr lang="en-US" altLang="zh-CN" sz="2400" i="1" dirty="0"/>
              <a:t>− </a:t>
            </a:r>
            <a:r>
              <a:rPr lang="en-US" altLang="zh-CN" sz="2400" b="1" dirty="0"/>
              <a:t>x</a:t>
            </a:r>
            <a:r>
              <a:rPr lang="en-US" altLang="zh-CN" sz="2400" dirty="0"/>
              <a:t>0</a:t>
            </a:r>
            <a:r>
              <a:rPr lang="en-US" altLang="zh-CN" dirty="0"/>
              <a:t>)</a:t>
            </a:r>
            <a:endParaRPr lang="zh-CN" altLang="en-US" dirty="0"/>
          </a:p>
        </p:txBody>
      </p:sp>
      <p:sp>
        <p:nvSpPr>
          <p:cNvPr id="8" name="矩形 7"/>
          <p:cNvSpPr/>
          <p:nvPr/>
        </p:nvSpPr>
        <p:spPr>
          <a:xfrm>
            <a:off x="28207" y="3894147"/>
            <a:ext cx="8504233" cy="1200329"/>
          </a:xfrm>
          <a:prstGeom prst="rect">
            <a:avLst/>
          </a:prstGeom>
        </p:spPr>
        <p:txBody>
          <a:bodyPr wrap="square">
            <a:spAutoFit/>
          </a:bodyPr>
          <a:lstStyle/>
          <a:p>
            <a:r>
              <a:rPr lang="en-US" altLang="zh-CN" sz="2400" dirty="0"/>
              <a:t>Now let us assume that we </a:t>
            </a:r>
            <a:r>
              <a:rPr lang="en-US" altLang="zh-CN" sz="2400" dirty="0" smtClean="0"/>
              <a:t>know the </a:t>
            </a:r>
            <a:r>
              <a:rPr lang="en-US" altLang="zh-CN" sz="2400" dirty="0"/>
              <a:t>rotational part </a:t>
            </a:r>
            <a:r>
              <a:rPr lang="en-US" altLang="zh-CN" sz="2400" b="1" dirty="0"/>
              <a:t>R</a:t>
            </a:r>
            <a:r>
              <a:rPr lang="en-US" altLang="zh-CN" sz="2400" i="1" dirty="0"/>
              <a:t>e </a:t>
            </a:r>
            <a:r>
              <a:rPr lang="en-US" altLang="zh-CN" sz="2400" dirty="0"/>
              <a:t>of </a:t>
            </a:r>
            <a:r>
              <a:rPr lang="en-US" altLang="zh-CN" sz="2400" dirty="0" smtClean="0"/>
              <a:t>the deformation </a:t>
            </a:r>
            <a:r>
              <a:rPr lang="en-US" altLang="zh-CN" sz="2400" dirty="0"/>
              <a:t>of the </a:t>
            </a:r>
            <a:r>
              <a:rPr lang="en-US" altLang="zh-CN" sz="2400" dirty="0" smtClean="0"/>
              <a:t>tetrahedron. Then</a:t>
            </a:r>
            <a:r>
              <a:rPr lang="en-US" altLang="zh-CN" sz="2400" dirty="0"/>
              <a:t>, using the warped stiffness concept </a:t>
            </a:r>
            <a:r>
              <a:rPr lang="en-US" altLang="zh-CN" sz="2400" dirty="0" smtClean="0"/>
              <a:t>adopted to </a:t>
            </a:r>
            <a:r>
              <a:rPr lang="en-US" altLang="zh-CN" sz="2400" dirty="0"/>
              <a:t>elements, we compute the forces as</a:t>
            </a:r>
            <a:endParaRPr lang="zh-CN" altLang="en-US" sz="2400" dirty="0"/>
          </a:p>
        </p:txBody>
      </p:sp>
      <p:sp>
        <p:nvSpPr>
          <p:cNvPr id="9" name="标题 1"/>
          <p:cNvSpPr>
            <a:spLocks noGrp="1"/>
          </p:cNvSpPr>
          <p:nvPr>
            <p:ph type="title"/>
          </p:nvPr>
        </p:nvSpPr>
        <p:spPr>
          <a:xfrm>
            <a:off x="28207" y="0"/>
            <a:ext cx="9618132" cy="1143000"/>
          </a:xfrm>
        </p:spPr>
        <p:txBody>
          <a:bodyPr>
            <a:normAutofit fontScale="90000"/>
          </a:bodyPr>
          <a:lstStyle/>
          <a:p>
            <a:r>
              <a:rPr lang="en-US" altLang="zh-CN" b="1" dirty="0"/>
              <a:t>Approach 2  Element-Based Warped Stiffness</a:t>
            </a:r>
          </a:p>
        </p:txBody>
      </p:sp>
    </p:spTree>
    <p:extLst>
      <p:ext uri="{BB962C8B-B14F-4D97-AF65-F5344CB8AC3E}">
        <p14:creationId xmlns:p14="http://schemas.microsoft.com/office/powerpoint/2010/main" val="3898476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207" y="689354"/>
            <a:ext cx="9577064" cy="1477328"/>
          </a:xfrm>
          <a:prstGeom prst="rect">
            <a:avLst/>
          </a:prstGeom>
        </p:spPr>
        <p:txBody>
          <a:bodyPr wrap="square">
            <a:spAutoFit/>
          </a:bodyPr>
          <a:lstStyle/>
          <a:p>
            <a:endParaRPr lang="en-US" altLang="zh-CN" dirty="0" smtClean="0"/>
          </a:p>
          <a:p>
            <a:endParaRPr lang="en-US" altLang="zh-CN" dirty="0"/>
          </a:p>
          <a:p>
            <a:endParaRPr lang="en-US" altLang="zh-CN" dirty="0"/>
          </a:p>
          <a:p>
            <a:endParaRPr lang="en-US" altLang="zh-CN" dirty="0" smtClean="0"/>
          </a:p>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037503"/>
            <a:ext cx="6085013" cy="35851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矩形 4"/>
          <p:cNvSpPr/>
          <p:nvPr/>
        </p:nvSpPr>
        <p:spPr>
          <a:xfrm>
            <a:off x="467544" y="1289519"/>
            <a:ext cx="8352928" cy="1938992"/>
          </a:xfrm>
          <a:prstGeom prst="rect">
            <a:avLst/>
          </a:prstGeom>
        </p:spPr>
        <p:txBody>
          <a:bodyPr wrap="square">
            <a:spAutoFit/>
          </a:bodyPr>
          <a:lstStyle/>
          <a:p>
            <a:pPr algn="just"/>
            <a:r>
              <a:rPr lang="en-US" altLang="zh-CN" sz="2400" dirty="0"/>
              <a:t>To compute the elastic forces acting at the vertices of a tetrahedron, its deformed coordinates </a:t>
            </a:r>
            <a:r>
              <a:rPr lang="en-US" altLang="zh-CN" sz="2400" b="1" dirty="0"/>
              <a:t>x </a:t>
            </a:r>
            <a:r>
              <a:rPr lang="en-US" altLang="zh-CN" sz="2400" dirty="0"/>
              <a:t>are rotated back </a:t>
            </a:r>
            <a:r>
              <a:rPr lang="en-US" altLang="zh-CN" sz="2400" dirty="0" smtClean="0"/>
              <a:t>to</a:t>
            </a:r>
            <a:r>
              <a:rPr lang="en-US" altLang="zh-CN" sz="2400" dirty="0"/>
              <a:t> </a:t>
            </a:r>
            <a:r>
              <a:rPr lang="en-US" altLang="zh-CN" sz="2400" dirty="0" smtClean="0"/>
              <a:t>an un-rotated </a:t>
            </a:r>
            <a:r>
              <a:rPr lang="en-US" altLang="zh-CN" sz="2400" dirty="0"/>
              <a:t>frame </a:t>
            </a:r>
            <a:r>
              <a:rPr lang="en-US" altLang="zh-CN" sz="2400" b="1" dirty="0"/>
              <a:t>R</a:t>
            </a:r>
            <a:r>
              <a:rPr lang="en-US" altLang="zh-CN" sz="2400" b="1" baseline="30000" dirty="0"/>
              <a:t> </a:t>
            </a:r>
            <a:r>
              <a:rPr lang="en-US" altLang="zh-CN" sz="2400" i="1" baseline="30000" dirty="0" smtClean="0"/>
              <a:t>−</a:t>
            </a:r>
            <a:r>
              <a:rPr lang="en-US" altLang="zh-CN" sz="2400" baseline="30000" dirty="0" smtClean="0"/>
              <a:t>1</a:t>
            </a:r>
            <a:r>
              <a:rPr lang="en-US" altLang="zh-CN" sz="2400" i="1" dirty="0" smtClean="0"/>
              <a:t> </a:t>
            </a:r>
            <a:r>
              <a:rPr lang="en-US" altLang="zh-CN" sz="2400" i="1" baseline="-25000" dirty="0" smtClean="0"/>
              <a:t>e</a:t>
            </a:r>
            <a:r>
              <a:rPr lang="en-US" altLang="zh-CN" sz="2400" b="1" dirty="0" smtClean="0"/>
              <a:t> x</a:t>
            </a:r>
            <a:r>
              <a:rPr lang="en-US" altLang="zh-CN" sz="2400" dirty="0"/>
              <a:t>.</a:t>
            </a:r>
            <a:r>
              <a:rPr lang="en-US" altLang="zh-CN" sz="2400" b="1" dirty="0"/>
              <a:t> </a:t>
            </a:r>
            <a:r>
              <a:rPr lang="en-US" altLang="zh-CN" sz="2400" dirty="0"/>
              <a:t>There </a:t>
            </a:r>
            <a:r>
              <a:rPr lang="en-US" altLang="zh-CN" sz="2400" dirty="0" smtClean="0"/>
              <a:t>the displacements </a:t>
            </a:r>
            <a:r>
              <a:rPr lang="en-US" altLang="zh-CN" sz="2400" b="1" dirty="0"/>
              <a:t>R</a:t>
            </a:r>
            <a:r>
              <a:rPr lang="en-US" altLang="zh-CN" sz="2400" b="1" baseline="30000" dirty="0"/>
              <a:t> </a:t>
            </a:r>
            <a:r>
              <a:rPr lang="en-US" altLang="zh-CN" sz="2400" i="1" dirty="0"/>
              <a:t> </a:t>
            </a:r>
            <a:r>
              <a:rPr lang="en-US" altLang="zh-CN" sz="2400" i="1" baseline="-25000" dirty="0"/>
              <a:t>e</a:t>
            </a:r>
            <a:r>
              <a:rPr lang="en-US" altLang="zh-CN" sz="2400" b="1" dirty="0"/>
              <a:t> </a:t>
            </a:r>
            <a:r>
              <a:rPr lang="en-US" altLang="zh-CN" sz="2400" i="1" baseline="30000" dirty="0" smtClean="0"/>
              <a:t>−</a:t>
            </a:r>
            <a:r>
              <a:rPr lang="en-US" altLang="zh-CN" sz="2400" baseline="30000" dirty="0" smtClean="0"/>
              <a:t>1</a:t>
            </a:r>
            <a:r>
              <a:rPr lang="en-US" altLang="zh-CN" sz="2400" i="1" dirty="0" smtClean="0"/>
              <a:t> </a:t>
            </a:r>
            <a:r>
              <a:rPr lang="en-US" altLang="zh-CN" sz="2400" b="1" dirty="0" smtClean="0"/>
              <a:t>x- </a:t>
            </a:r>
            <a:r>
              <a:rPr lang="en-US" altLang="zh-CN" sz="2400" b="1" dirty="0"/>
              <a:t>x</a:t>
            </a:r>
            <a:r>
              <a:rPr lang="en-US" altLang="zh-CN" sz="2400" dirty="0"/>
              <a:t>0 are multiplied with the stiffness matrix yielding the forces</a:t>
            </a:r>
            <a:r>
              <a:rPr lang="en-US" altLang="zh-CN" sz="2400" b="1" dirty="0"/>
              <a:t> </a:t>
            </a:r>
            <a:r>
              <a:rPr lang="en-US" altLang="zh-CN" sz="2400" b="1" dirty="0" err="1"/>
              <a:t>K</a:t>
            </a:r>
            <a:r>
              <a:rPr lang="en-US" altLang="zh-CN" sz="2400" i="1" dirty="0" err="1"/>
              <a:t>e</a:t>
            </a:r>
            <a:r>
              <a:rPr lang="en-US" altLang="zh-CN" sz="2400" dirty="0"/>
              <a:t>(</a:t>
            </a:r>
            <a:r>
              <a:rPr lang="en-US" altLang="zh-CN" sz="2400" b="1" dirty="0"/>
              <a:t>R</a:t>
            </a:r>
            <a:r>
              <a:rPr lang="en-US" altLang="zh-CN" sz="2400" b="1" baseline="30000" dirty="0"/>
              <a:t> </a:t>
            </a:r>
            <a:r>
              <a:rPr lang="en-US" altLang="zh-CN" sz="2400" i="1" baseline="-25000" dirty="0"/>
              <a:t>e</a:t>
            </a:r>
            <a:r>
              <a:rPr lang="en-US" altLang="zh-CN" sz="2400" i="1" baseline="30000" dirty="0" smtClean="0"/>
              <a:t>−</a:t>
            </a:r>
            <a:r>
              <a:rPr lang="en-US" altLang="zh-CN" sz="2400" baseline="30000" dirty="0"/>
              <a:t>1</a:t>
            </a:r>
            <a:r>
              <a:rPr lang="en-US" altLang="zh-CN" sz="2400" i="1" dirty="0"/>
              <a:t> </a:t>
            </a:r>
            <a:r>
              <a:rPr lang="en-US" altLang="zh-CN" sz="2400" b="1" dirty="0" smtClean="0"/>
              <a:t>x- </a:t>
            </a:r>
            <a:r>
              <a:rPr lang="en-US" altLang="zh-CN" sz="2400" b="1" dirty="0"/>
              <a:t>x</a:t>
            </a:r>
            <a:r>
              <a:rPr lang="en-US" altLang="zh-CN" sz="2400" dirty="0"/>
              <a:t>0) that are finally rotated back to the frame of the deformed tetrahedron by multiplying them with </a:t>
            </a:r>
            <a:r>
              <a:rPr lang="en-US" altLang="zh-CN" sz="2400" b="1" dirty="0"/>
              <a:t>R</a:t>
            </a:r>
            <a:r>
              <a:rPr lang="en-US" altLang="zh-CN" sz="2400" i="1" dirty="0"/>
              <a:t>e</a:t>
            </a:r>
            <a:r>
              <a:rPr lang="en-US" altLang="zh-CN" sz="2400" dirty="0"/>
              <a:t>.</a:t>
            </a:r>
            <a:endParaRPr lang="zh-CN" altLang="zh-CN" sz="2400" dirty="0"/>
          </a:p>
        </p:txBody>
      </p:sp>
      <p:sp>
        <p:nvSpPr>
          <p:cNvPr id="7" name="标题 1"/>
          <p:cNvSpPr>
            <a:spLocks noGrp="1"/>
          </p:cNvSpPr>
          <p:nvPr>
            <p:ph type="title"/>
          </p:nvPr>
        </p:nvSpPr>
        <p:spPr>
          <a:xfrm>
            <a:off x="28207" y="0"/>
            <a:ext cx="9618132" cy="1143000"/>
          </a:xfrm>
        </p:spPr>
        <p:txBody>
          <a:bodyPr>
            <a:normAutofit fontScale="90000"/>
          </a:bodyPr>
          <a:lstStyle/>
          <a:p>
            <a:r>
              <a:rPr lang="en-US" altLang="zh-CN" b="1" dirty="0"/>
              <a:t>Approach 2  Element-Based Warped Stiffness</a:t>
            </a:r>
          </a:p>
        </p:txBody>
      </p:sp>
    </p:spTree>
    <p:extLst>
      <p:ext uri="{BB962C8B-B14F-4D97-AF65-F5344CB8AC3E}">
        <p14:creationId xmlns:p14="http://schemas.microsoft.com/office/powerpoint/2010/main" val="880091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9592" y="281297"/>
            <a:ext cx="7560840" cy="1200329"/>
          </a:xfrm>
          <a:prstGeom prst="rect">
            <a:avLst/>
          </a:prstGeom>
        </p:spPr>
        <p:txBody>
          <a:bodyPr wrap="square">
            <a:spAutoFit/>
          </a:bodyPr>
          <a:lstStyle/>
          <a:p>
            <a:endParaRPr lang="en-US" altLang="zh-CN" b="1" dirty="0"/>
          </a:p>
          <a:p>
            <a:endParaRPr lang="en-US" altLang="zh-CN" b="1" dirty="0" smtClean="0"/>
          </a:p>
          <a:p>
            <a:endParaRPr lang="en-US" altLang="zh-CN" dirty="0"/>
          </a:p>
          <a:p>
            <a:endParaRPr lang="zh-CN" altLang="en-US" dirty="0"/>
          </a:p>
        </p:txBody>
      </p:sp>
      <p:sp>
        <p:nvSpPr>
          <p:cNvPr id="3" name="矩形 2"/>
          <p:cNvSpPr/>
          <p:nvPr/>
        </p:nvSpPr>
        <p:spPr>
          <a:xfrm>
            <a:off x="737828" y="1340768"/>
            <a:ext cx="7884368" cy="2677656"/>
          </a:xfrm>
          <a:prstGeom prst="rect">
            <a:avLst/>
          </a:prstGeom>
        </p:spPr>
        <p:txBody>
          <a:bodyPr wrap="square">
            <a:spAutoFit/>
          </a:bodyPr>
          <a:lstStyle/>
          <a:p>
            <a:r>
              <a:rPr lang="en-US" altLang="zh-CN" sz="2400" dirty="0"/>
              <a:t>There is a simple way to compute </a:t>
            </a:r>
            <a:r>
              <a:rPr lang="en-US" altLang="zh-CN" sz="2400" dirty="0" smtClean="0"/>
              <a:t>rotations </a:t>
            </a:r>
            <a:r>
              <a:rPr lang="en-US" altLang="zh-CN" sz="2400" b="1" dirty="0" smtClean="0"/>
              <a:t>R</a:t>
            </a:r>
            <a:r>
              <a:rPr lang="en-US" altLang="zh-CN" sz="2400" i="1" dirty="0" smtClean="0"/>
              <a:t>e </a:t>
            </a:r>
            <a:r>
              <a:rPr lang="en-US" altLang="zh-CN" sz="2400" dirty="0"/>
              <a:t>of </a:t>
            </a:r>
            <a:r>
              <a:rPr lang="en-US" altLang="zh-CN" sz="2400" dirty="0" smtClean="0"/>
              <a:t>tetrahedral elements</a:t>
            </a:r>
            <a:r>
              <a:rPr lang="en-US" altLang="zh-CN" sz="2400" dirty="0"/>
              <a:t>. Let us look at a tetrahedron whose </a:t>
            </a:r>
            <a:r>
              <a:rPr lang="en-US" altLang="zh-CN" sz="2400" dirty="0" smtClean="0"/>
              <a:t>vertices have </a:t>
            </a:r>
            <a:r>
              <a:rPr lang="en-US" altLang="zh-CN" sz="2400" dirty="0"/>
              <a:t>coordinates </a:t>
            </a:r>
            <a:r>
              <a:rPr lang="en-US" altLang="zh-CN" sz="2400" b="1" dirty="0"/>
              <a:t>p</a:t>
            </a:r>
            <a:r>
              <a:rPr lang="en-US" altLang="zh-CN" sz="2400" dirty="0"/>
              <a:t>1</a:t>
            </a:r>
            <a:r>
              <a:rPr lang="en-US" altLang="zh-CN" sz="2400" i="1" dirty="0"/>
              <a:t>, . . . , </a:t>
            </a:r>
            <a:r>
              <a:rPr lang="en-US" altLang="zh-CN" sz="2400" b="1" dirty="0"/>
              <a:t>p</a:t>
            </a:r>
            <a:r>
              <a:rPr lang="en-US" altLang="zh-CN" sz="2400" dirty="0"/>
              <a:t>4 in the </a:t>
            </a:r>
            <a:r>
              <a:rPr lang="en-US" altLang="zh-CN" sz="2400" dirty="0" err="1"/>
              <a:t>undeformed</a:t>
            </a:r>
            <a:r>
              <a:rPr lang="en-US" altLang="zh-CN" sz="2400" dirty="0"/>
              <a:t> state </a:t>
            </a:r>
            <a:r>
              <a:rPr lang="en-US" altLang="zh-CN" sz="2400" dirty="0" smtClean="0"/>
              <a:t>and </a:t>
            </a:r>
            <a:r>
              <a:rPr lang="en-US" altLang="zh-CN" sz="2400" b="1" dirty="0" smtClean="0"/>
              <a:t>q</a:t>
            </a:r>
            <a:r>
              <a:rPr lang="en-US" altLang="zh-CN" sz="2400" dirty="0" smtClean="0"/>
              <a:t>1</a:t>
            </a:r>
            <a:r>
              <a:rPr lang="en-US" altLang="zh-CN" sz="2400" i="1" dirty="0"/>
              <a:t>, . . . , </a:t>
            </a:r>
            <a:r>
              <a:rPr lang="en-US" altLang="zh-CN" sz="2400" b="1" dirty="0"/>
              <a:t>q</a:t>
            </a:r>
            <a:r>
              <a:rPr lang="en-US" altLang="zh-CN" sz="2400" dirty="0"/>
              <a:t>4 in the deformed state. </a:t>
            </a:r>
            <a:r>
              <a:rPr lang="en-US" altLang="zh-CN" sz="2400" dirty="0" smtClean="0"/>
              <a:t>There is a 4x4 matrix A which satisfies: </a:t>
            </a:r>
          </a:p>
          <a:p>
            <a:endParaRPr lang="en-US" altLang="zh-CN" sz="2400" dirty="0"/>
          </a:p>
          <a:p>
            <a:r>
              <a:rPr lang="en-US" altLang="zh-CN" sz="2400" dirty="0" smtClean="0"/>
              <a:t>The </a:t>
            </a:r>
            <a:r>
              <a:rPr lang="en-US" altLang="zh-CN" sz="2400" dirty="0" err="1"/>
              <a:t>barycentric</a:t>
            </a:r>
            <a:r>
              <a:rPr lang="en-US" altLang="zh-CN" sz="2400" dirty="0"/>
              <a:t> </a:t>
            </a:r>
            <a:r>
              <a:rPr lang="en-US" altLang="zh-CN" sz="2400" dirty="0" smtClean="0"/>
              <a:t>coordinates </a:t>
            </a:r>
            <a:r>
              <a:rPr lang="en-US" altLang="zh-CN" sz="2400" i="1" dirty="0" smtClean="0"/>
              <a:t>β</a:t>
            </a:r>
            <a:r>
              <a:rPr lang="en-US" altLang="zh-CN" sz="2400" dirty="0" smtClean="0"/>
              <a:t>1</a:t>
            </a:r>
            <a:r>
              <a:rPr lang="en-US" altLang="zh-CN" sz="2400" i="1" dirty="0"/>
              <a:t>, . . . , β</a:t>
            </a:r>
            <a:r>
              <a:rPr lang="en-US" altLang="zh-CN" sz="2400" dirty="0"/>
              <a:t>4 of a point </a:t>
            </a:r>
            <a:r>
              <a:rPr lang="en-US" altLang="zh-CN" sz="2400" b="1" dirty="0"/>
              <a:t>p </a:t>
            </a:r>
            <a:r>
              <a:rPr lang="en-US" altLang="zh-CN" sz="2400" dirty="0"/>
              <a:t>with respect to the </a:t>
            </a:r>
            <a:r>
              <a:rPr lang="en-US" altLang="zh-CN" sz="2400" dirty="0" err="1" smtClean="0"/>
              <a:t>undeformed</a:t>
            </a:r>
            <a:r>
              <a:rPr lang="en-US" altLang="zh-CN" sz="2400" dirty="0"/>
              <a:t> </a:t>
            </a:r>
            <a:r>
              <a:rPr lang="en-US" altLang="zh-CN" sz="2400" dirty="0" smtClean="0"/>
              <a:t>tetrahedron </a:t>
            </a:r>
            <a:r>
              <a:rPr lang="en-US" altLang="zh-CN" sz="2400" dirty="0"/>
              <a:t>satisfy</a:t>
            </a:r>
            <a:endParaRPr lang="zh-CN" alt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802" y="4288845"/>
            <a:ext cx="6519012" cy="1926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矩形 4"/>
          <p:cNvSpPr/>
          <p:nvPr/>
        </p:nvSpPr>
        <p:spPr>
          <a:xfrm>
            <a:off x="7735001" y="5067390"/>
            <a:ext cx="442750" cy="369332"/>
          </a:xfrm>
          <a:prstGeom prst="rect">
            <a:avLst/>
          </a:prstGeom>
        </p:spPr>
        <p:txBody>
          <a:bodyPr wrap="none">
            <a:spAutoFit/>
          </a:bodyPr>
          <a:lstStyle/>
          <a:p>
            <a:r>
              <a:rPr lang="en-US" altLang="zh-CN" dirty="0"/>
              <a:t>(9)</a:t>
            </a:r>
            <a:endParaRPr lang="zh-CN" altLang="en-US" dirty="0"/>
          </a:p>
        </p:txBody>
      </p:sp>
      <p:sp>
        <p:nvSpPr>
          <p:cNvPr id="9" name="标题 1"/>
          <p:cNvSpPr>
            <a:spLocks noGrp="1"/>
          </p:cNvSpPr>
          <p:nvPr>
            <p:ph type="title"/>
          </p:nvPr>
        </p:nvSpPr>
        <p:spPr>
          <a:xfrm>
            <a:off x="28207" y="0"/>
            <a:ext cx="9618132" cy="1143000"/>
          </a:xfrm>
        </p:spPr>
        <p:txBody>
          <a:bodyPr>
            <a:normAutofit/>
          </a:bodyPr>
          <a:lstStyle/>
          <a:p>
            <a:r>
              <a:rPr lang="en-US" altLang="zh-CN" b="1" dirty="0"/>
              <a:t>Compute Rotations  Re</a:t>
            </a:r>
          </a:p>
        </p:txBody>
      </p:sp>
      <p:sp>
        <p:nvSpPr>
          <p:cNvPr id="8" name="矩形 7"/>
          <p:cNvSpPr/>
          <p:nvPr/>
        </p:nvSpPr>
        <p:spPr>
          <a:xfrm>
            <a:off x="3869533" y="3885064"/>
            <a:ext cx="1620957" cy="461665"/>
          </a:xfrm>
          <a:prstGeom prst="rect">
            <a:avLst/>
          </a:prstGeom>
        </p:spPr>
        <p:txBody>
          <a:bodyPr wrap="none">
            <a:spAutoFit/>
          </a:bodyPr>
          <a:lstStyle/>
          <a:p>
            <a:r>
              <a:rPr lang="en-US" altLang="zh-CN" sz="2400" b="1" dirty="0" smtClean="0"/>
              <a:t>P</a:t>
            </a:r>
            <a:r>
              <a:rPr lang="el-GR" altLang="zh-CN" sz="2400" i="1" dirty="0" smtClean="0"/>
              <a:t>β </a:t>
            </a:r>
            <a:r>
              <a:rPr lang="el-GR" altLang="zh-CN" sz="2400" dirty="0"/>
              <a:t>= </a:t>
            </a:r>
            <a:r>
              <a:rPr lang="en-US" altLang="zh-CN" sz="2400" b="1" dirty="0" smtClean="0"/>
              <a:t>p    </a:t>
            </a:r>
            <a:r>
              <a:rPr lang="en-US" altLang="zh-CN" sz="2400" dirty="0" smtClean="0"/>
              <a:t>is :</a:t>
            </a:r>
            <a:endParaRPr lang="zh-CN" altLang="en-US" sz="2400" dirty="0"/>
          </a:p>
        </p:txBody>
      </p:sp>
      <p:sp>
        <p:nvSpPr>
          <p:cNvPr id="10" name="矩形 9"/>
          <p:cNvSpPr/>
          <p:nvPr/>
        </p:nvSpPr>
        <p:spPr>
          <a:xfrm>
            <a:off x="5213284" y="2479853"/>
            <a:ext cx="1165704" cy="461665"/>
          </a:xfrm>
          <a:prstGeom prst="rect">
            <a:avLst/>
          </a:prstGeom>
        </p:spPr>
        <p:txBody>
          <a:bodyPr wrap="none">
            <a:spAutoFit/>
          </a:bodyPr>
          <a:lstStyle/>
          <a:p>
            <a:r>
              <a:rPr lang="en-US" altLang="zh-CN" sz="2400" b="1" dirty="0"/>
              <a:t>q </a:t>
            </a:r>
            <a:r>
              <a:rPr lang="en-US" altLang="zh-CN" sz="2400" dirty="0"/>
              <a:t>= </a:t>
            </a:r>
            <a:r>
              <a:rPr lang="en-US" altLang="zh-CN" sz="2400" b="1" dirty="0" smtClean="0"/>
              <a:t>Ap</a:t>
            </a:r>
            <a:r>
              <a:rPr lang="en-US" altLang="zh-CN" sz="2400" i="1" dirty="0"/>
              <a:t>.</a:t>
            </a:r>
            <a:endParaRPr lang="zh-CN" altLang="en-US" sz="2400" dirty="0"/>
          </a:p>
        </p:txBody>
      </p:sp>
    </p:spTree>
    <p:extLst>
      <p:ext uri="{BB962C8B-B14F-4D97-AF65-F5344CB8AC3E}">
        <p14:creationId xmlns:p14="http://schemas.microsoft.com/office/powerpoint/2010/main" val="3975545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99592" y="281297"/>
            <a:ext cx="7560840" cy="1200329"/>
          </a:xfrm>
          <a:prstGeom prst="rect">
            <a:avLst/>
          </a:prstGeom>
        </p:spPr>
        <p:txBody>
          <a:bodyPr wrap="square">
            <a:spAutoFit/>
          </a:bodyPr>
          <a:lstStyle/>
          <a:p>
            <a:endParaRPr lang="en-US" altLang="zh-CN" b="1" dirty="0"/>
          </a:p>
          <a:p>
            <a:endParaRPr lang="en-US" altLang="zh-CN" b="1" dirty="0" smtClean="0"/>
          </a:p>
          <a:p>
            <a:endParaRPr lang="en-US" altLang="zh-CN" dirty="0"/>
          </a:p>
          <a:p>
            <a:endParaRPr lang="zh-CN" altLang="en-US" dirty="0"/>
          </a:p>
        </p:txBody>
      </p:sp>
      <p:sp>
        <p:nvSpPr>
          <p:cNvPr id="2" name="矩形 1"/>
          <p:cNvSpPr/>
          <p:nvPr/>
        </p:nvSpPr>
        <p:spPr>
          <a:xfrm>
            <a:off x="242645" y="1052736"/>
            <a:ext cx="8064896" cy="461665"/>
          </a:xfrm>
          <a:prstGeom prst="rect">
            <a:avLst/>
          </a:prstGeom>
        </p:spPr>
        <p:txBody>
          <a:bodyPr wrap="square">
            <a:spAutoFit/>
          </a:bodyPr>
          <a:lstStyle/>
          <a:p>
            <a:pPr algn="just"/>
            <a:r>
              <a:rPr lang="en-US" altLang="zh-CN" sz="2400" dirty="0" smtClean="0"/>
              <a:t>with </a:t>
            </a:r>
            <a:r>
              <a:rPr lang="en-US" altLang="zh-CN" sz="2400" dirty="0"/>
              <a:t>respect to the deformed tetrahedron</a:t>
            </a:r>
            <a:endParaRPr lang="zh-CN" altLang="en-US" sz="2400" dirty="0"/>
          </a:p>
        </p:txBody>
      </p:sp>
      <p:sp>
        <p:nvSpPr>
          <p:cNvPr id="5" name="矩形 4"/>
          <p:cNvSpPr/>
          <p:nvPr/>
        </p:nvSpPr>
        <p:spPr>
          <a:xfrm>
            <a:off x="3870175" y="2071881"/>
            <a:ext cx="1048685" cy="461665"/>
          </a:xfrm>
          <a:prstGeom prst="rect">
            <a:avLst/>
          </a:prstGeom>
        </p:spPr>
        <p:txBody>
          <a:bodyPr wrap="none">
            <a:spAutoFit/>
          </a:bodyPr>
          <a:lstStyle/>
          <a:p>
            <a:r>
              <a:rPr lang="en-US" altLang="zh-CN" sz="2400" b="1" dirty="0"/>
              <a:t>Q</a:t>
            </a:r>
            <a:r>
              <a:rPr lang="el-GR" altLang="zh-CN" sz="2400" i="1" dirty="0"/>
              <a:t>β </a:t>
            </a:r>
            <a:r>
              <a:rPr lang="el-GR" altLang="zh-CN" sz="2400" dirty="0"/>
              <a:t>= </a:t>
            </a:r>
            <a:r>
              <a:rPr lang="en-US" altLang="zh-CN" sz="2400" b="1" dirty="0"/>
              <a:t>q</a:t>
            </a:r>
            <a:endParaRPr lang="zh-CN" altLang="en-US" sz="2400" dirty="0"/>
          </a:p>
        </p:txBody>
      </p:sp>
      <p:sp>
        <p:nvSpPr>
          <p:cNvPr id="6" name="矩形 5"/>
          <p:cNvSpPr/>
          <p:nvPr/>
        </p:nvSpPr>
        <p:spPr>
          <a:xfrm>
            <a:off x="2193882" y="2810545"/>
            <a:ext cx="4910640" cy="461665"/>
          </a:xfrm>
          <a:prstGeom prst="rect">
            <a:avLst/>
          </a:prstGeom>
        </p:spPr>
        <p:txBody>
          <a:bodyPr wrap="none">
            <a:spAutoFit/>
          </a:bodyPr>
          <a:lstStyle/>
          <a:p>
            <a:r>
              <a:rPr lang="en-US" altLang="zh-CN" sz="2400" dirty="0"/>
              <a:t>and, thus, combining Eqn. 9 and 10 we get</a:t>
            </a:r>
            <a:endParaRPr lang="zh-CN" altLang="en-US" sz="2400" dirty="0"/>
          </a:p>
        </p:txBody>
      </p:sp>
      <p:sp>
        <p:nvSpPr>
          <p:cNvPr id="8" name="矩形 7"/>
          <p:cNvSpPr/>
          <p:nvPr/>
        </p:nvSpPr>
        <p:spPr>
          <a:xfrm>
            <a:off x="2904767" y="3429000"/>
            <a:ext cx="3106941" cy="461665"/>
          </a:xfrm>
          <a:prstGeom prst="rect">
            <a:avLst/>
          </a:prstGeom>
        </p:spPr>
        <p:txBody>
          <a:bodyPr wrap="none">
            <a:spAutoFit/>
          </a:bodyPr>
          <a:lstStyle/>
          <a:p>
            <a:r>
              <a:rPr lang="en-US" altLang="zh-CN" sz="2400" b="1" dirty="0"/>
              <a:t>q </a:t>
            </a:r>
            <a:r>
              <a:rPr lang="en-US" altLang="zh-CN" sz="2400" dirty="0"/>
              <a:t>= </a:t>
            </a:r>
            <a:r>
              <a:rPr lang="en-US" altLang="zh-CN" sz="2400" b="1" dirty="0"/>
              <a:t>Q</a:t>
            </a:r>
            <a:r>
              <a:rPr lang="el-GR" altLang="zh-CN" sz="2400" i="1" dirty="0"/>
              <a:t>β </a:t>
            </a:r>
            <a:r>
              <a:rPr lang="el-GR" altLang="zh-CN" sz="2400" dirty="0"/>
              <a:t>= </a:t>
            </a:r>
            <a:r>
              <a:rPr lang="en-US" altLang="zh-CN" sz="2400" b="1" dirty="0"/>
              <a:t>QP</a:t>
            </a:r>
            <a:r>
              <a:rPr lang="en-US" altLang="zh-CN" sz="2400" i="1" dirty="0"/>
              <a:t>−</a:t>
            </a:r>
            <a:r>
              <a:rPr lang="en-US" altLang="zh-CN" sz="2400" dirty="0"/>
              <a:t>1</a:t>
            </a:r>
            <a:r>
              <a:rPr lang="en-US" altLang="zh-CN" sz="2400" b="1" dirty="0"/>
              <a:t>p </a:t>
            </a:r>
            <a:r>
              <a:rPr lang="en-US" altLang="zh-CN" sz="2400" dirty="0"/>
              <a:t>= </a:t>
            </a:r>
            <a:r>
              <a:rPr lang="en-US" altLang="zh-CN" sz="2400" b="1" dirty="0"/>
              <a:t>Ap</a:t>
            </a:r>
            <a:r>
              <a:rPr lang="en-US" altLang="zh-CN" sz="2400" i="1" dirty="0"/>
              <a:t>.</a:t>
            </a:r>
            <a:endParaRPr lang="zh-CN" altLang="en-US" sz="2400" dirty="0"/>
          </a:p>
        </p:txBody>
      </p:sp>
      <p:sp>
        <p:nvSpPr>
          <p:cNvPr id="9" name="矩形 8"/>
          <p:cNvSpPr/>
          <p:nvPr/>
        </p:nvSpPr>
        <p:spPr>
          <a:xfrm>
            <a:off x="587221" y="4021613"/>
            <a:ext cx="7614592" cy="830997"/>
          </a:xfrm>
          <a:prstGeom prst="rect">
            <a:avLst/>
          </a:prstGeom>
        </p:spPr>
        <p:txBody>
          <a:bodyPr wrap="square">
            <a:spAutoFit/>
          </a:bodyPr>
          <a:lstStyle/>
          <a:p>
            <a:pPr algn="just"/>
            <a:r>
              <a:rPr lang="en-US" altLang="zh-CN" sz="2400" dirty="0"/>
              <a:t>The unique matrix </a:t>
            </a:r>
            <a:r>
              <a:rPr lang="en-US" altLang="zh-CN" sz="2400" b="1" dirty="0"/>
              <a:t>A </a:t>
            </a:r>
            <a:r>
              <a:rPr lang="en-US" altLang="zh-CN" sz="2400" dirty="0"/>
              <a:t>= </a:t>
            </a:r>
            <a:r>
              <a:rPr lang="en-US" altLang="zh-CN" sz="2400" b="1" dirty="0"/>
              <a:t>QP</a:t>
            </a:r>
            <a:r>
              <a:rPr lang="en-US" altLang="zh-CN" sz="2400" i="1" dirty="0"/>
              <a:t>−</a:t>
            </a:r>
            <a:r>
              <a:rPr lang="en-US" altLang="zh-CN" sz="2400" dirty="0"/>
              <a:t>1 that describes the </a:t>
            </a:r>
            <a:r>
              <a:rPr lang="en-US" altLang="zh-CN" sz="2400" dirty="0" smtClean="0"/>
              <a:t>transformation of </a:t>
            </a:r>
            <a:r>
              <a:rPr lang="en-US" altLang="zh-CN" sz="2400" dirty="0"/>
              <a:t>the tetrahedron has the form</a:t>
            </a:r>
            <a:endParaRPr lang="zh-CN" alt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3123" y="4710212"/>
            <a:ext cx="2202788" cy="1239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矩形 9"/>
          <p:cNvSpPr/>
          <p:nvPr/>
        </p:nvSpPr>
        <p:spPr>
          <a:xfrm>
            <a:off x="5940126" y="2152031"/>
            <a:ext cx="559769" cy="369332"/>
          </a:xfrm>
          <a:prstGeom prst="rect">
            <a:avLst/>
          </a:prstGeom>
        </p:spPr>
        <p:txBody>
          <a:bodyPr wrap="none">
            <a:spAutoFit/>
          </a:bodyPr>
          <a:lstStyle/>
          <a:p>
            <a:r>
              <a:rPr lang="en-US" altLang="zh-CN" dirty="0"/>
              <a:t>(10)</a:t>
            </a:r>
            <a:endParaRPr lang="zh-CN" altLang="en-US" dirty="0"/>
          </a:p>
        </p:txBody>
      </p:sp>
      <p:sp>
        <p:nvSpPr>
          <p:cNvPr id="11" name="矩形 10"/>
          <p:cNvSpPr/>
          <p:nvPr/>
        </p:nvSpPr>
        <p:spPr>
          <a:xfrm>
            <a:off x="519321" y="5949280"/>
            <a:ext cx="7423799" cy="830997"/>
          </a:xfrm>
          <a:prstGeom prst="rect">
            <a:avLst/>
          </a:prstGeom>
        </p:spPr>
        <p:txBody>
          <a:bodyPr wrap="square">
            <a:spAutoFit/>
          </a:bodyPr>
          <a:lstStyle/>
          <a:p>
            <a:pPr algn="just"/>
            <a:r>
              <a:rPr lang="en-US" altLang="zh-CN" sz="2400" dirty="0"/>
              <a:t>Finally, the rotational part of the transformation can </a:t>
            </a:r>
            <a:r>
              <a:rPr lang="en-US" altLang="zh-CN" sz="2400" dirty="0" smtClean="0"/>
              <a:t>be extracted </a:t>
            </a:r>
            <a:r>
              <a:rPr lang="en-US" altLang="zh-CN" sz="2400" dirty="0"/>
              <a:t>by a polar decomposition of </a:t>
            </a:r>
            <a:r>
              <a:rPr lang="en-US" altLang="zh-CN" sz="2400" b="1" dirty="0"/>
              <a:t>B</a:t>
            </a:r>
            <a:endParaRPr lang="zh-CN" altLang="en-US" sz="2400" dirty="0"/>
          </a:p>
        </p:txBody>
      </p:sp>
      <p:sp>
        <p:nvSpPr>
          <p:cNvPr id="13" name="标题 1"/>
          <p:cNvSpPr>
            <a:spLocks noGrp="1"/>
          </p:cNvSpPr>
          <p:nvPr>
            <p:ph type="title"/>
          </p:nvPr>
        </p:nvSpPr>
        <p:spPr>
          <a:xfrm>
            <a:off x="28207" y="0"/>
            <a:ext cx="9618132" cy="1143000"/>
          </a:xfrm>
        </p:spPr>
        <p:txBody>
          <a:bodyPr>
            <a:normAutofit/>
          </a:bodyPr>
          <a:lstStyle/>
          <a:p>
            <a:r>
              <a:rPr lang="en-US" altLang="zh-CN" b="1" dirty="0"/>
              <a:t>Compute Rotations  Re</a:t>
            </a:r>
          </a:p>
        </p:txBody>
      </p:sp>
    </p:spTree>
    <p:extLst>
      <p:ext uri="{BB962C8B-B14F-4D97-AF65-F5344CB8AC3E}">
        <p14:creationId xmlns:p14="http://schemas.microsoft.com/office/powerpoint/2010/main" val="205207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0"/>
            <a:ext cx="7772400" cy="1143000"/>
          </a:xfrm>
        </p:spPr>
        <p:txBody>
          <a:bodyPr/>
          <a:lstStyle/>
          <a:p>
            <a:r>
              <a:rPr lang="en-US" altLang="zh-CN" dirty="0" smtClean="0"/>
              <a:t>Applications </a:t>
            </a:r>
            <a:endParaRPr lang="zh-CN" altLang="en-US" dirty="0"/>
          </a:p>
        </p:txBody>
      </p:sp>
      <p:sp>
        <p:nvSpPr>
          <p:cNvPr id="3" name="内容占位符 2"/>
          <p:cNvSpPr>
            <a:spLocks noGrp="1"/>
          </p:cNvSpPr>
          <p:nvPr>
            <p:ph sz="quarter" idx="1"/>
          </p:nvPr>
        </p:nvSpPr>
        <p:spPr>
          <a:xfrm>
            <a:off x="683568" y="1052736"/>
            <a:ext cx="7772400" cy="4572000"/>
          </a:xfrm>
        </p:spPr>
        <p:txBody>
          <a:bodyPr>
            <a:normAutofit/>
          </a:bodyPr>
          <a:lstStyle/>
          <a:p>
            <a:pPr algn="just"/>
            <a:r>
              <a:rPr lang="en-US" altLang="zh-CN" dirty="0" smtClean="0"/>
              <a:t>Researched by Material Science. </a:t>
            </a:r>
            <a:endParaRPr lang="en-US" altLang="zh-CN" dirty="0"/>
          </a:p>
          <a:p>
            <a:pPr marL="0" indent="0" algn="just">
              <a:buNone/>
            </a:pPr>
            <a:r>
              <a:rPr lang="en-US" altLang="zh-CN" dirty="0" smtClean="0"/>
              <a:t>ANSYS Software: </a:t>
            </a:r>
          </a:p>
          <a:p>
            <a:pPr marL="0" indent="0" algn="just">
              <a:buNone/>
            </a:pPr>
            <a:endParaRPr lang="en-US" altLang="zh-CN" dirty="0" smtClean="0">
              <a:solidFill>
                <a:srgbClr val="FF0000"/>
              </a:solidFill>
            </a:endParaRPr>
          </a:p>
          <a:p>
            <a:pPr marL="0" indent="0" algn="just">
              <a:buNone/>
            </a:pPr>
            <a:r>
              <a:rPr lang="en-US" altLang="zh-CN" dirty="0" smtClean="0"/>
              <a:t>Professional to evaluate how one object deforms.  High accuracy and time consuming. </a:t>
            </a:r>
          </a:p>
          <a:p>
            <a:pPr marL="0" indent="0" algn="just">
              <a:buNone/>
            </a:pPr>
            <a:endParaRPr lang="en-US" altLang="zh-CN" dirty="0"/>
          </a:p>
          <a:p>
            <a:pPr marL="0" indent="0" algn="just">
              <a:buNone/>
            </a:pPr>
            <a:endParaRPr lang="en-US" altLang="zh-CN"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56992"/>
            <a:ext cx="4171950" cy="3152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126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9512" y="1225689"/>
            <a:ext cx="8856984" cy="5632311"/>
          </a:xfrm>
          <a:prstGeom prst="rect">
            <a:avLst/>
          </a:prstGeom>
        </p:spPr>
        <p:txBody>
          <a:bodyPr wrap="square">
            <a:spAutoFit/>
          </a:bodyPr>
          <a:lstStyle/>
          <a:p>
            <a:pPr marL="342900" indent="-342900">
              <a:buFont typeface="Wingdings" pitchFamily="2" charset="2"/>
              <a:buChar char="Ø"/>
            </a:pPr>
            <a:r>
              <a:rPr lang="en-US" altLang="zh-CN" sz="2400" b="1" i="1" dirty="0" smtClean="0"/>
              <a:t>No ghost forces</a:t>
            </a:r>
            <a:r>
              <a:rPr lang="en-US" altLang="zh-CN" sz="2400" b="1" dirty="0" smtClean="0"/>
              <a:t>: </a:t>
            </a:r>
            <a:r>
              <a:rPr lang="en-US" altLang="zh-CN" sz="2400" dirty="0" smtClean="0"/>
              <a:t>Since the individual </a:t>
            </a:r>
            <a:r>
              <a:rPr lang="en-US" altLang="zh-CN" sz="2400" b="1" dirty="0" err="1" smtClean="0"/>
              <a:t>f</a:t>
            </a:r>
            <a:r>
              <a:rPr lang="en-US" altLang="zh-CN" sz="2400" i="1" dirty="0" err="1" smtClean="0"/>
              <a:t>e</a:t>
            </a:r>
            <a:r>
              <a:rPr lang="en-US" altLang="zh-CN" sz="2400" i="1" dirty="0" smtClean="0"/>
              <a:t> </a:t>
            </a:r>
            <a:r>
              <a:rPr lang="en-US" altLang="zh-CN" sz="2400" dirty="0" smtClean="0"/>
              <a:t>all sum to zero, the forces in </a:t>
            </a:r>
            <a:r>
              <a:rPr lang="en-US" altLang="zh-CN" sz="2400" b="1" dirty="0" smtClean="0"/>
              <a:t>f </a:t>
            </a:r>
            <a:r>
              <a:rPr lang="en-US" altLang="zh-CN" sz="2400" dirty="0" smtClean="0"/>
              <a:t>sum to zero, too, which means the method does not produce ghost forces.</a:t>
            </a:r>
          </a:p>
          <a:p>
            <a:endParaRPr lang="en-US" altLang="zh-CN" sz="2400" dirty="0" smtClean="0"/>
          </a:p>
          <a:p>
            <a:pPr marL="342900" indent="-342900">
              <a:buFont typeface="Wingdings" pitchFamily="2" charset="2"/>
              <a:buChar char="Ø"/>
            </a:pPr>
            <a:r>
              <a:rPr lang="en-US" altLang="zh-CN" sz="2400" b="1" i="1" dirty="0" smtClean="0"/>
              <a:t>Stability</a:t>
            </a:r>
            <a:r>
              <a:rPr lang="en-US" altLang="zh-CN" sz="2400" b="1" dirty="0" smtClean="0"/>
              <a:t>: </a:t>
            </a:r>
            <a:r>
              <a:rPr lang="en-US" altLang="zh-CN" sz="2400" dirty="0" smtClean="0"/>
              <a:t>With this method, the </a:t>
            </a:r>
            <a:r>
              <a:rPr lang="en-US" altLang="zh-CN" sz="2400" dirty="0"/>
              <a:t>local system matrices of elements are only </a:t>
            </a:r>
            <a:r>
              <a:rPr lang="en-US" altLang="zh-CN" sz="2400" dirty="0" smtClean="0"/>
              <a:t>rotated which </a:t>
            </a:r>
            <a:r>
              <a:rPr lang="en-US" altLang="zh-CN" sz="2400" dirty="0"/>
              <a:t>does not change their condition. </a:t>
            </a:r>
            <a:endParaRPr lang="en-US" altLang="zh-CN" sz="2400" dirty="0" smtClean="0"/>
          </a:p>
          <a:p>
            <a:endParaRPr lang="en-US" altLang="zh-CN" sz="2400" dirty="0"/>
          </a:p>
          <a:p>
            <a:pPr marL="342900" indent="-342900">
              <a:buFont typeface="Wingdings" pitchFamily="2" charset="2"/>
              <a:buChar char="Ø"/>
            </a:pPr>
            <a:r>
              <a:rPr lang="en-US" altLang="zh-CN" sz="2400" b="1" i="1" dirty="0"/>
              <a:t>Speed</a:t>
            </a:r>
            <a:r>
              <a:rPr lang="en-US" altLang="zh-CN" sz="2400" b="1" i="1" dirty="0" smtClean="0"/>
              <a:t>:   </a:t>
            </a:r>
            <a:r>
              <a:rPr lang="en-US" altLang="zh-CN" sz="2400" dirty="0"/>
              <a:t>In contrast to non-linear FEM, the </a:t>
            </a:r>
            <a:r>
              <a:rPr lang="en-US" altLang="zh-CN" sz="2400" dirty="0" smtClean="0"/>
              <a:t>element’s stiffness </a:t>
            </a:r>
            <a:r>
              <a:rPr lang="en-US" altLang="zh-CN" sz="2400" dirty="0"/>
              <a:t>matrices </a:t>
            </a:r>
            <a:r>
              <a:rPr lang="en-US" altLang="zh-CN" sz="2400" b="1" dirty="0" err="1"/>
              <a:t>K</a:t>
            </a:r>
            <a:r>
              <a:rPr lang="en-US" altLang="zh-CN" sz="2400" i="1" dirty="0" err="1"/>
              <a:t>e</a:t>
            </a:r>
            <a:r>
              <a:rPr lang="en-US" altLang="zh-CN" sz="2400" i="1" dirty="0"/>
              <a:t> </a:t>
            </a:r>
            <a:r>
              <a:rPr lang="en-US" altLang="zh-CN" sz="2400" dirty="0"/>
              <a:t>can be </a:t>
            </a:r>
            <a:r>
              <a:rPr lang="en-US" altLang="zh-CN" sz="2400" dirty="0" smtClean="0"/>
              <a:t>pre-computed and </a:t>
            </a:r>
            <a:r>
              <a:rPr lang="en-US" altLang="zh-CN" sz="2400" dirty="0"/>
              <a:t>reused saving a considerable amount of </a:t>
            </a:r>
            <a:r>
              <a:rPr lang="en-US" altLang="zh-CN" sz="2400" dirty="0" smtClean="0"/>
              <a:t>computation time</a:t>
            </a:r>
          </a:p>
          <a:p>
            <a:endParaRPr lang="en-US" altLang="zh-CN" sz="2400" b="1" dirty="0" smtClean="0"/>
          </a:p>
          <a:p>
            <a:pPr marL="342900" indent="-342900" algn="just">
              <a:buFont typeface="Wingdings" pitchFamily="2" charset="2"/>
              <a:buChar char="Ø"/>
            </a:pPr>
            <a:r>
              <a:rPr lang="en-US" altLang="zh-CN" sz="2400" b="1" i="1" dirty="0"/>
              <a:t>Quality</a:t>
            </a:r>
            <a:r>
              <a:rPr lang="en-US" altLang="zh-CN" sz="2400" b="1" dirty="0" smtClean="0"/>
              <a:t>: </a:t>
            </a:r>
            <a:r>
              <a:rPr lang="en-US" altLang="zh-CN" sz="2400" dirty="0" smtClean="0"/>
              <a:t>If </a:t>
            </a:r>
            <a:r>
              <a:rPr lang="en-US" altLang="zh-CN" sz="2400" dirty="0"/>
              <a:t>all the </a:t>
            </a:r>
            <a:r>
              <a:rPr lang="en-US" altLang="zh-CN" sz="2400" b="1" dirty="0"/>
              <a:t>R</a:t>
            </a:r>
            <a:r>
              <a:rPr lang="en-US" altLang="zh-CN" sz="2400" i="1" dirty="0"/>
              <a:t>e </a:t>
            </a:r>
            <a:r>
              <a:rPr lang="en-US" altLang="zh-CN" sz="2400" dirty="0"/>
              <a:t>are the </a:t>
            </a:r>
            <a:r>
              <a:rPr lang="en-US" altLang="zh-CN" sz="2400" dirty="0" smtClean="0"/>
              <a:t>same but </a:t>
            </a:r>
            <a:r>
              <a:rPr lang="en-US" altLang="zh-CN" sz="2400" dirty="0"/>
              <a:t>follow the rigid body transformation of the </a:t>
            </a:r>
            <a:r>
              <a:rPr lang="en-US" altLang="zh-CN" sz="2400" dirty="0" smtClean="0"/>
              <a:t>entire mesh</a:t>
            </a:r>
            <a:r>
              <a:rPr lang="en-US" altLang="zh-CN" sz="2400" dirty="0"/>
              <a:t>, our method outperforms linear FEM </a:t>
            </a:r>
            <a:r>
              <a:rPr lang="en-US" altLang="zh-CN" sz="2400" dirty="0" smtClean="0"/>
              <a:t>because it </a:t>
            </a:r>
            <a:r>
              <a:rPr lang="en-US" altLang="zh-CN" sz="2400" dirty="0"/>
              <a:t>produces the same forces as if the linear </a:t>
            </a:r>
            <a:r>
              <a:rPr lang="en-US" altLang="zh-CN" sz="2400" dirty="0" smtClean="0"/>
              <a:t>model was </a:t>
            </a:r>
            <a:r>
              <a:rPr lang="en-US" altLang="zh-CN" sz="2400" dirty="0"/>
              <a:t>re-computed in the rotated frame for every </a:t>
            </a:r>
            <a:r>
              <a:rPr lang="en-US" altLang="zh-CN" sz="2400" dirty="0" smtClean="0"/>
              <a:t>time step </a:t>
            </a:r>
            <a:r>
              <a:rPr lang="en-US" altLang="zh-CN" sz="2400" dirty="0"/>
              <a:t>and, thus, correctly produces zero forces </a:t>
            </a:r>
            <a:r>
              <a:rPr lang="en-US" altLang="zh-CN" sz="2400" dirty="0" smtClean="0"/>
              <a:t>for pure </a:t>
            </a:r>
            <a:r>
              <a:rPr lang="en-US" altLang="zh-CN" sz="2400" dirty="0"/>
              <a:t>rigid body transformations.</a:t>
            </a:r>
            <a:endParaRPr lang="zh-CN" altLang="en-US" sz="2400" b="1" dirty="0"/>
          </a:p>
        </p:txBody>
      </p:sp>
      <p:sp>
        <p:nvSpPr>
          <p:cNvPr id="7" name="标题 1"/>
          <p:cNvSpPr>
            <a:spLocks noGrp="1"/>
          </p:cNvSpPr>
          <p:nvPr>
            <p:ph type="title"/>
          </p:nvPr>
        </p:nvSpPr>
        <p:spPr>
          <a:xfrm>
            <a:off x="251520" y="116632"/>
            <a:ext cx="9618132" cy="1143000"/>
          </a:xfrm>
        </p:spPr>
        <p:txBody>
          <a:bodyPr>
            <a:normAutofit fontScale="90000"/>
          </a:bodyPr>
          <a:lstStyle/>
          <a:p>
            <a:r>
              <a:rPr lang="en-US" altLang="zh-CN" b="1" dirty="0" smtClean="0"/>
              <a:t>Advantages of Element-Based </a:t>
            </a:r>
            <a:r>
              <a:rPr lang="en-US" altLang="zh-CN" b="1" dirty="0"/>
              <a:t>Warped </a:t>
            </a:r>
            <a:r>
              <a:rPr lang="en-US" altLang="zh-CN" b="1" dirty="0" smtClean="0"/>
              <a:t/>
            </a:r>
            <a:br>
              <a:rPr lang="en-US" altLang="zh-CN" b="1" dirty="0" smtClean="0"/>
            </a:br>
            <a:r>
              <a:rPr lang="en-US" altLang="zh-CN" b="1" dirty="0" smtClean="0"/>
              <a:t>Stiffness</a:t>
            </a:r>
            <a:endParaRPr lang="en-US" altLang="zh-CN" b="1" dirty="0"/>
          </a:p>
        </p:txBody>
      </p:sp>
      <p:sp>
        <p:nvSpPr>
          <p:cNvPr id="2" name="矩形 1"/>
          <p:cNvSpPr/>
          <p:nvPr/>
        </p:nvSpPr>
        <p:spPr>
          <a:xfrm>
            <a:off x="2843808" y="770176"/>
            <a:ext cx="5040560" cy="369332"/>
          </a:xfrm>
          <a:prstGeom prst="rect">
            <a:avLst/>
          </a:prstGeom>
        </p:spPr>
        <p:txBody>
          <a:bodyPr wrap="square">
            <a:spAutoFit/>
          </a:bodyPr>
          <a:lstStyle/>
          <a:p>
            <a:r>
              <a:rPr lang="en-US" altLang="zh-CN" dirty="0" smtClean="0">
                <a:hlinkClick r:id="rId2"/>
              </a:rPr>
              <a:t>http</a:t>
            </a:r>
            <a:r>
              <a:rPr lang="en-US" altLang="zh-CN" dirty="0">
                <a:hlinkClick r:id="rId2"/>
              </a:rPr>
              <a:t>://www.youtube.com/watch?v=TzzGxdGZ_6Y</a:t>
            </a:r>
            <a:endParaRPr lang="zh-CN" altLang="en-US" dirty="0"/>
          </a:p>
        </p:txBody>
      </p:sp>
    </p:spTree>
    <p:extLst>
      <p:ext uri="{BB962C8B-B14F-4D97-AF65-F5344CB8AC3E}">
        <p14:creationId xmlns:p14="http://schemas.microsoft.com/office/powerpoint/2010/main" val="760673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1268760"/>
            <a:ext cx="8208912" cy="1938992"/>
          </a:xfrm>
          <a:prstGeom prst="rect">
            <a:avLst/>
          </a:prstGeom>
        </p:spPr>
        <p:txBody>
          <a:bodyPr wrap="square">
            <a:spAutoFit/>
          </a:bodyPr>
          <a:lstStyle/>
          <a:p>
            <a:pPr algn="just"/>
            <a:r>
              <a:rPr lang="en-US" altLang="zh-CN" sz="2400" dirty="0" smtClean="0"/>
              <a:t>So </a:t>
            </a:r>
            <a:r>
              <a:rPr lang="en-US" altLang="zh-CN" sz="2400" dirty="0"/>
              <a:t>far, our model is perfectly elastic, i.e. when external forces </a:t>
            </a:r>
            <a:r>
              <a:rPr lang="en-US" altLang="zh-CN" sz="2400" dirty="0" smtClean="0"/>
              <a:t>are removed</a:t>
            </a:r>
            <a:r>
              <a:rPr lang="en-US" altLang="zh-CN" sz="2400" dirty="0"/>
              <a:t>, the model returns to its original shape. In contrast, an </a:t>
            </a:r>
            <a:r>
              <a:rPr lang="en-US" altLang="zh-CN" sz="2400" dirty="0" err="1"/>
              <a:t>elasto</a:t>
            </a:r>
            <a:r>
              <a:rPr lang="en-US" altLang="zh-CN" sz="2400" dirty="0"/>
              <a:t>-plastic material </a:t>
            </a:r>
            <a:r>
              <a:rPr lang="en-US" altLang="zh-CN" sz="2400" dirty="0" smtClean="0"/>
              <a:t>stores part </a:t>
            </a:r>
            <a:r>
              <a:rPr lang="en-US" altLang="zh-CN" sz="2400" dirty="0"/>
              <a:t>of the deformation and returns to a conﬁguration between the deformed and </a:t>
            </a:r>
            <a:r>
              <a:rPr lang="en-US" altLang="zh-CN" sz="2400" dirty="0" smtClean="0"/>
              <a:t>un-deformed </a:t>
            </a:r>
            <a:r>
              <a:rPr lang="en-US" altLang="zh-CN" sz="2400" dirty="0"/>
              <a:t>state when the external forces are removed.</a:t>
            </a:r>
            <a:endParaRPr lang="zh-CN" altLang="en-US" sz="2400" dirty="0"/>
          </a:p>
        </p:txBody>
      </p:sp>
      <p:sp>
        <p:nvSpPr>
          <p:cNvPr id="5" name="矩形 4"/>
          <p:cNvSpPr/>
          <p:nvPr/>
        </p:nvSpPr>
        <p:spPr>
          <a:xfrm>
            <a:off x="323528" y="3192846"/>
            <a:ext cx="8023684" cy="1938992"/>
          </a:xfrm>
          <a:prstGeom prst="rect">
            <a:avLst/>
          </a:prstGeom>
        </p:spPr>
        <p:txBody>
          <a:bodyPr wrap="square">
            <a:spAutoFit/>
          </a:bodyPr>
          <a:lstStyle/>
          <a:p>
            <a:endParaRPr lang="en-US" altLang="zh-CN" sz="2400" dirty="0"/>
          </a:p>
          <a:p>
            <a:pPr algn="just"/>
            <a:endParaRPr lang="en-US" altLang="zh-CN" sz="2400" dirty="0"/>
          </a:p>
          <a:p>
            <a:pPr algn="just"/>
            <a:r>
              <a:rPr lang="en-US" altLang="zh-CN" sz="2400" dirty="0"/>
              <a:t>A plastic element stores plastic strain in a state </a:t>
            </a:r>
            <a:r>
              <a:rPr lang="en-US" altLang="zh-CN" sz="2400" dirty="0" smtClean="0"/>
              <a:t>variable plastic </a:t>
            </a:r>
            <a:r>
              <a:rPr lang="en-US" altLang="zh-CN" sz="2400" dirty="0"/>
              <a:t>and only the difference between the total strain </a:t>
            </a:r>
            <a:r>
              <a:rPr lang="en-US" altLang="zh-CN" sz="2400" dirty="0" smtClean="0"/>
              <a:t>and the </a:t>
            </a:r>
            <a:r>
              <a:rPr lang="en-US" altLang="zh-CN" sz="2400" dirty="0"/>
              <a:t>plastic strain – the elastic strain – causes internal elastic </a:t>
            </a:r>
            <a:r>
              <a:rPr lang="en-US" altLang="zh-CN" sz="2400" dirty="0" smtClean="0"/>
              <a:t>forces</a:t>
            </a:r>
            <a:endParaRPr lang="zh-CN" altLang="en-US" sz="2400" dirty="0"/>
          </a:p>
        </p:txBody>
      </p:sp>
      <p:sp>
        <p:nvSpPr>
          <p:cNvPr id="7" name="标题 1"/>
          <p:cNvSpPr>
            <a:spLocks noGrp="1"/>
          </p:cNvSpPr>
          <p:nvPr>
            <p:ph type="title"/>
          </p:nvPr>
        </p:nvSpPr>
        <p:spPr>
          <a:xfrm>
            <a:off x="179512" y="0"/>
            <a:ext cx="9618132" cy="1143000"/>
          </a:xfrm>
        </p:spPr>
        <p:txBody>
          <a:bodyPr>
            <a:normAutofit/>
          </a:bodyPr>
          <a:lstStyle/>
          <a:p>
            <a:r>
              <a:rPr lang="en-US" altLang="zh-CN" b="1" dirty="0"/>
              <a:t>Plasticity Model</a:t>
            </a:r>
          </a:p>
        </p:txBody>
      </p:sp>
    </p:spTree>
    <p:extLst>
      <p:ext uri="{BB962C8B-B14F-4D97-AF65-F5344CB8AC3E}">
        <p14:creationId xmlns:p14="http://schemas.microsoft.com/office/powerpoint/2010/main" val="3860512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994" y="871538"/>
            <a:ext cx="7080472" cy="2629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矩形 1"/>
          <p:cNvSpPr/>
          <p:nvPr/>
        </p:nvSpPr>
        <p:spPr>
          <a:xfrm>
            <a:off x="251520" y="4005064"/>
            <a:ext cx="8424936" cy="1569660"/>
          </a:xfrm>
          <a:prstGeom prst="rect">
            <a:avLst/>
          </a:prstGeom>
        </p:spPr>
        <p:txBody>
          <a:bodyPr wrap="square">
            <a:spAutoFit/>
          </a:bodyPr>
          <a:lstStyle/>
          <a:p>
            <a:pPr algn="just"/>
            <a:r>
              <a:rPr lang="en-US" altLang="zh-CN" sz="2400" dirty="0"/>
              <a:t>Relative to the original state the deformation of </a:t>
            </a:r>
            <a:r>
              <a:rPr lang="en-US" altLang="zh-CN" sz="2400" dirty="0" smtClean="0"/>
              <a:t>the tetrahedron </a:t>
            </a:r>
            <a:r>
              <a:rPr lang="en-US" altLang="zh-CN" sz="2400" dirty="0"/>
              <a:t>yields a force of </a:t>
            </a:r>
            <a:r>
              <a:rPr lang="en-US" altLang="zh-CN" sz="2400" b="1" dirty="0" err="1"/>
              <a:t>f</a:t>
            </a:r>
            <a:r>
              <a:rPr lang="en-US" altLang="zh-CN" sz="2400" i="1" dirty="0" err="1"/>
              <a:t>total</a:t>
            </a:r>
            <a:r>
              <a:rPr lang="en-US" altLang="zh-CN" sz="2400" dirty="0"/>
              <a:t>. In a plastic material </a:t>
            </a:r>
            <a:r>
              <a:rPr lang="en-US" altLang="zh-CN" sz="2400" dirty="0" smtClean="0"/>
              <a:t>only the </a:t>
            </a:r>
            <a:r>
              <a:rPr lang="en-US" altLang="zh-CN" sz="2400" dirty="0"/>
              <a:t>offset force </a:t>
            </a:r>
            <a:r>
              <a:rPr lang="en-US" altLang="zh-CN" sz="2400" b="1" dirty="0" err="1"/>
              <a:t>f</a:t>
            </a:r>
            <a:r>
              <a:rPr lang="en-US" altLang="zh-CN" sz="2400" i="1" dirty="0" err="1"/>
              <a:t>total</a:t>
            </a:r>
            <a:r>
              <a:rPr lang="en-US" altLang="zh-CN" sz="2400" i="1" dirty="0"/>
              <a:t> </a:t>
            </a:r>
            <a:r>
              <a:rPr lang="en-US" altLang="zh-CN" sz="2400" i="1" dirty="0" smtClean="0"/>
              <a:t>− </a:t>
            </a:r>
            <a:r>
              <a:rPr lang="en-US" altLang="zh-CN" sz="2400" b="1" dirty="0" err="1" smtClean="0"/>
              <a:t>f</a:t>
            </a:r>
            <a:r>
              <a:rPr lang="en-US" altLang="zh-CN" sz="2400" i="1" dirty="0" err="1" smtClean="0"/>
              <a:t>plastic</a:t>
            </a:r>
            <a:r>
              <a:rPr lang="en-US" altLang="zh-CN" sz="2400" i="1" dirty="0" smtClean="0"/>
              <a:t> </a:t>
            </a:r>
            <a:r>
              <a:rPr lang="en-US" altLang="zh-CN" sz="2400" dirty="0"/>
              <a:t>relative to the plastic rest </a:t>
            </a:r>
            <a:r>
              <a:rPr lang="en-US" altLang="zh-CN" sz="2400" dirty="0" smtClean="0"/>
              <a:t>state acts </a:t>
            </a:r>
            <a:r>
              <a:rPr lang="en-US" altLang="zh-CN" sz="2400" dirty="0"/>
              <a:t>as elastic force </a:t>
            </a:r>
            <a:r>
              <a:rPr lang="en-US" altLang="zh-CN" sz="2400" b="1" dirty="0" err="1"/>
              <a:t>f</a:t>
            </a:r>
            <a:r>
              <a:rPr lang="en-US" altLang="zh-CN" sz="2400" i="1" dirty="0" err="1"/>
              <a:t>elastic</a:t>
            </a:r>
            <a:r>
              <a:rPr lang="en-US" altLang="zh-CN" sz="2400" dirty="0"/>
              <a:t>. Here, the stiffness is chosen </a:t>
            </a:r>
            <a:r>
              <a:rPr lang="en-US" altLang="zh-CN" sz="2400" dirty="0" smtClean="0"/>
              <a:t>such that </a:t>
            </a:r>
            <a:r>
              <a:rPr lang="en-US" altLang="zh-CN" sz="2400" dirty="0"/>
              <a:t>displacement equals force.</a:t>
            </a:r>
            <a:endParaRPr lang="zh-CN" altLang="en-US" sz="2400" dirty="0"/>
          </a:p>
        </p:txBody>
      </p:sp>
      <p:sp>
        <p:nvSpPr>
          <p:cNvPr id="5" name="标题 1"/>
          <p:cNvSpPr>
            <a:spLocks noGrp="1"/>
          </p:cNvSpPr>
          <p:nvPr>
            <p:ph type="title"/>
          </p:nvPr>
        </p:nvSpPr>
        <p:spPr>
          <a:xfrm>
            <a:off x="28207" y="0"/>
            <a:ext cx="9618132" cy="1143000"/>
          </a:xfrm>
        </p:spPr>
        <p:txBody>
          <a:bodyPr>
            <a:normAutofit/>
          </a:bodyPr>
          <a:lstStyle/>
          <a:p>
            <a:r>
              <a:rPr lang="en-US" altLang="zh-CN" b="1" dirty="0"/>
              <a:t>Plasticity Model</a:t>
            </a:r>
          </a:p>
        </p:txBody>
      </p:sp>
    </p:spTree>
    <p:extLst>
      <p:ext uri="{BB962C8B-B14F-4D97-AF65-F5344CB8AC3E}">
        <p14:creationId xmlns:p14="http://schemas.microsoft.com/office/powerpoint/2010/main" val="1332626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80928"/>
            <a:ext cx="5419116" cy="19486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矩形 3"/>
          <p:cNvSpPr/>
          <p:nvPr/>
        </p:nvSpPr>
        <p:spPr>
          <a:xfrm>
            <a:off x="467544" y="5589240"/>
            <a:ext cx="7992888" cy="830997"/>
          </a:xfrm>
          <a:prstGeom prst="rect">
            <a:avLst/>
          </a:prstGeom>
        </p:spPr>
        <p:txBody>
          <a:bodyPr wrap="square">
            <a:spAutoFit/>
          </a:bodyPr>
          <a:lstStyle/>
          <a:p>
            <a:r>
              <a:rPr lang="en-US" altLang="zh-CN" sz="2400" dirty="0"/>
              <a:t>The plasticity matrix </a:t>
            </a:r>
            <a:r>
              <a:rPr lang="en-US" altLang="zh-CN" sz="2400" b="1" dirty="0" err="1"/>
              <a:t>P</a:t>
            </a:r>
            <a:r>
              <a:rPr lang="en-US" altLang="zh-CN" sz="2400" i="1" dirty="0" err="1"/>
              <a:t>e</a:t>
            </a:r>
            <a:r>
              <a:rPr lang="en-US" altLang="zh-CN" sz="2400" i="1" dirty="0"/>
              <a:t> </a:t>
            </a:r>
            <a:r>
              <a:rPr lang="en-US" altLang="zh-CN" sz="2400" dirty="0" smtClean="0"/>
              <a:t>that </a:t>
            </a:r>
            <a:r>
              <a:rPr lang="en-US" altLang="zh-CN" sz="2400" dirty="0"/>
              <a:t>maps the </a:t>
            </a:r>
            <a:r>
              <a:rPr lang="en-US" altLang="zh-CN" sz="2400" dirty="0" smtClean="0"/>
              <a:t>plastic  strain </a:t>
            </a:r>
            <a:r>
              <a:rPr lang="en-US" altLang="zh-CN" sz="2400" dirty="0"/>
              <a:t>to plastic forces is constant and can be </a:t>
            </a:r>
            <a:r>
              <a:rPr lang="en-US" altLang="zh-CN" sz="2400" dirty="0" err="1" smtClean="0"/>
              <a:t>precomputed</a:t>
            </a:r>
            <a:r>
              <a:rPr lang="en-US" altLang="zh-CN" sz="2400" dirty="0"/>
              <a:t> </a:t>
            </a:r>
            <a:r>
              <a:rPr lang="en-US" altLang="zh-CN" sz="2400" dirty="0" smtClean="0"/>
              <a:t>for </a:t>
            </a:r>
            <a:r>
              <a:rPr lang="en-US" altLang="zh-CN" sz="2400" dirty="0"/>
              <a:t>each element.</a:t>
            </a:r>
            <a:endParaRPr lang="zh-CN" altLang="en-US" sz="2400" dirty="0"/>
          </a:p>
        </p:txBody>
      </p:sp>
      <p:sp>
        <p:nvSpPr>
          <p:cNvPr id="5" name="标题 1"/>
          <p:cNvSpPr>
            <a:spLocks noGrp="1"/>
          </p:cNvSpPr>
          <p:nvPr>
            <p:ph type="title"/>
          </p:nvPr>
        </p:nvSpPr>
        <p:spPr>
          <a:xfrm>
            <a:off x="28207" y="0"/>
            <a:ext cx="9618132" cy="1143000"/>
          </a:xfrm>
        </p:spPr>
        <p:txBody>
          <a:bodyPr>
            <a:normAutofit/>
          </a:bodyPr>
          <a:lstStyle/>
          <a:p>
            <a:r>
              <a:rPr lang="en-US" altLang="zh-CN" b="1" dirty="0"/>
              <a:t>Plasticity Model</a:t>
            </a:r>
          </a:p>
        </p:txBody>
      </p:sp>
      <p:sp>
        <p:nvSpPr>
          <p:cNvPr id="2" name="矩形 1"/>
          <p:cNvSpPr/>
          <p:nvPr/>
        </p:nvSpPr>
        <p:spPr>
          <a:xfrm>
            <a:off x="179512" y="1052736"/>
            <a:ext cx="8136904" cy="1200329"/>
          </a:xfrm>
          <a:prstGeom prst="rect">
            <a:avLst/>
          </a:prstGeom>
        </p:spPr>
        <p:txBody>
          <a:bodyPr wrap="square">
            <a:spAutoFit/>
          </a:bodyPr>
          <a:lstStyle/>
          <a:p>
            <a:pPr algn="just"/>
            <a:r>
              <a:rPr lang="en-US" altLang="zh-CN" sz="2400" dirty="0" smtClean="0"/>
              <a:t>We integrate </a:t>
            </a:r>
            <a:r>
              <a:rPr lang="en-US" altLang="zh-CN" sz="2400" dirty="0"/>
              <a:t>the effect of the plastic strain into Eqn</a:t>
            </a:r>
            <a:r>
              <a:rPr lang="en-US" altLang="zh-CN" sz="2400" dirty="0" smtClean="0"/>
              <a:t>. (</a:t>
            </a:r>
            <a:r>
              <a:rPr lang="en-US" altLang="zh-CN" sz="2400" dirty="0"/>
              <a:t>5) via corresponding plastic forces. </a:t>
            </a:r>
            <a:r>
              <a:rPr lang="en-US" altLang="zh-CN" sz="2400" dirty="0" smtClean="0"/>
              <a:t>We </a:t>
            </a:r>
            <a:r>
              <a:rPr lang="en-US" altLang="zh-CN" sz="2400" dirty="0"/>
              <a:t>use the definition of the stiffness </a:t>
            </a:r>
            <a:r>
              <a:rPr lang="en-US" altLang="zh-CN" sz="2400" dirty="0" smtClean="0"/>
              <a:t>matrix </a:t>
            </a:r>
            <a:r>
              <a:rPr lang="en-US" altLang="zh-CN" sz="2400" dirty="0"/>
              <a:t>to compute the plastic forces </a:t>
            </a:r>
            <a:r>
              <a:rPr lang="en-US" altLang="zh-CN" sz="2400" b="1" dirty="0" err="1" smtClean="0"/>
              <a:t>f</a:t>
            </a:r>
            <a:r>
              <a:rPr lang="en-US" altLang="zh-CN" sz="1600" dirty="0" err="1" smtClean="0"/>
              <a:t>plastic</a:t>
            </a:r>
            <a:endParaRPr lang="zh-CN" altLang="en-US" sz="1600" dirty="0"/>
          </a:p>
        </p:txBody>
      </p:sp>
      <p:sp>
        <p:nvSpPr>
          <p:cNvPr id="6" name="矩形 5"/>
          <p:cNvSpPr/>
          <p:nvPr/>
        </p:nvSpPr>
        <p:spPr>
          <a:xfrm>
            <a:off x="1187623" y="4922308"/>
            <a:ext cx="4499309" cy="461665"/>
          </a:xfrm>
          <a:prstGeom prst="rect">
            <a:avLst/>
          </a:prstGeom>
        </p:spPr>
        <p:txBody>
          <a:bodyPr wrap="none">
            <a:spAutoFit/>
          </a:bodyPr>
          <a:lstStyle/>
          <a:p>
            <a:r>
              <a:rPr lang="en-US" altLang="zh-CN" sz="2400" b="1" dirty="0" err="1"/>
              <a:t>Mx</a:t>
            </a:r>
            <a:r>
              <a:rPr lang="en-US" altLang="zh-CN" sz="2400" dirty="0"/>
              <a:t>¨ + </a:t>
            </a:r>
            <a:r>
              <a:rPr lang="en-US" altLang="zh-CN" sz="2400" b="1" dirty="0" err="1"/>
              <a:t>Cx</a:t>
            </a:r>
            <a:r>
              <a:rPr lang="en-US" altLang="zh-CN" sz="2400" dirty="0"/>
              <a:t>˙ +</a:t>
            </a:r>
            <a:r>
              <a:rPr lang="en-US" altLang="zh-CN" sz="2400" b="1" dirty="0"/>
              <a:t>K</a:t>
            </a:r>
            <a:r>
              <a:rPr lang="en-US" altLang="zh-CN" sz="2400" dirty="0"/>
              <a:t>(</a:t>
            </a:r>
            <a:r>
              <a:rPr lang="en-US" altLang="zh-CN" sz="2400" b="1" dirty="0"/>
              <a:t>x </a:t>
            </a:r>
            <a:r>
              <a:rPr lang="en-US" altLang="zh-CN" sz="2400" i="1" dirty="0"/>
              <a:t>− </a:t>
            </a:r>
            <a:r>
              <a:rPr lang="en-US" altLang="zh-CN" sz="2400" b="1" dirty="0"/>
              <a:t>x</a:t>
            </a:r>
            <a:r>
              <a:rPr lang="en-US" altLang="zh-CN" sz="2400" dirty="0"/>
              <a:t>0) = </a:t>
            </a:r>
            <a:r>
              <a:rPr lang="en-US" altLang="zh-CN" sz="2400" b="1" dirty="0" err="1" smtClean="0"/>
              <a:t>f</a:t>
            </a:r>
            <a:r>
              <a:rPr lang="en-US" altLang="zh-CN" sz="2400" dirty="0" err="1" smtClean="0"/>
              <a:t>ext</a:t>
            </a:r>
            <a:r>
              <a:rPr lang="en-US" altLang="zh-CN" i="1" dirty="0" smtClean="0"/>
              <a:t>,    </a:t>
            </a:r>
            <a:r>
              <a:rPr lang="en-US" altLang="zh-CN" dirty="0" smtClean="0"/>
              <a:t>(5)</a:t>
            </a:r>
            <a:endParaRPr lang="zh-CN" altLang="en-US" dirty="0"/>
          </a:p>
        </p:txBody>
      </p:sp>
    </p:spTree>
    <p:extLst>
      <p:ext uri="{BB962C8B-B14F-4D97-AF65-F5344CB8AC3E}">
        <p14:creationId xmlns:p14="http://schemas.microsoft.com/office/powerpoint/2010/main" val="3624377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2" y="1288872"/>
            <a:ext cx="8136904" cy="4524315"/>
          </a:xfrm>
          <a:prstGeom prst="rect">
            <a:avLst/>
          </a:prstGeom>
        </p:spPr>
        <p:txBody>
          <a:bodyPr wrap="square">
            <a:spAutoFit/>
          </a:bodyPr>
          <a:lstStyle/>
          <a:p>
            <a:r>
              <a:rPr lang="en-US" altLang="zh-CN" sz="2400" dirty="0" smtClean="0"/>
              <a:t>At </a:t>
            </a:r>
            <a:r>
              <a:rPr lang="en-US" altLang="zh-CN" sz="2400" dirty="0"/>
              <a:t>every time step we compute the sum of the plastic forces coming from all elements and simply subtract them from Eqn. 5 to get</a:t>
            </a:r>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sz="2400" dirty="0" smtClean="0"/>
          </a:p>
          <a:p>
            <a:r>
              <a:rPr lang="en-US" altLang="zh-CN" sz="2400" dirty="0" smtClean="0"/>
              <a:t>Since </a:t>
            </a:r>
            <a:r>
              <a:rPr lang="en-US" altLang="zh-CN" sz="2400" dirty="0"/>
              <a:t>we only add a force vector </a:t>
            </a:r>
            <a:r>
              <a:rPr lang="en-US" altLang="zh-CN" sz="2400" b="1" dirty="0" err="1"/>
              <a:t>f</a:t>
            </a:r>
            <a:r>
              <a:rPr lang="en-US" altLang="zh-CN" sz="1600" dirty="0" err="1"/>
              <a:t>plastic</a:t>
            </a:r>
            <a:r>
              <a:rPr lang="en-US" altLang="zh-CN" sz="2400" dirty="0"/>
              <a:t> to the equation </a:t>
            </a:r>
            <a:r>
              <a:rPr lang="en-US" altLang="zh-CN" sz="2400" dirty="0" smtClean="0"/>
              <a:t>of motion </a:t>
            </a:r>
            <a:r>
              <a:rPr lang="en-US" altLang="zh-CN" sz="2400" dirty="0"/>
              <a:t>at every time step, plasticity does not change </a:t>
            </a:r>
            <a:r>
              <a:rPr lang="en-US" altLang="zh-CN" sz="2400" dirty="0" smtClean="0"/>
              <a:t>the condition </a:t>
            </a:r>
            <a:r>
              <a:rPr lang="en-US" altLang="zh-CN" sz="2400" dirty="0"/>
              <a:t>of the linear system which needs to be solved</a:t>
            </a:r>
            <a:endParaRPr lang="zh-CN" alt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737664"/>
            <a:ext cx="6549911" cy="8353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标题 1"/>
          <p:cNvSpPr>
            <a:spLocks noGrp="1"/>
          </p:cNvSpPr>
          <p:nvPr>
            <p:ph type="title"/>
          </p:nvPr>
        </p:nvSpPr>
        <p:spPr>
          <a:xfrm>
            <a:off x="28207" y="0"/>
            <a:ext cx="9618132" cy="1143000"/>
          </a:xfrm>
        </p:spPr>
        <p:txBody>
          <a:bodyPr>
            <a:normAutofit/>
          </a:bodyPr>
          <a:lstStyle/>
          <a:p>
            <a:r>
              <a:rPr lang="en-US" altLang="zh-CN" b="1" dirty="0"/>
              <a:t>Plasticity Model</a:t>
            </a:r>
          </a:p>
        </p:txBody>
      </p:sp>
    </p:spTree>
    <p:extLst>
      <p:ext uri="{BB962C8B-B14F-4D97-AF65-F5344CB8AC3E}">
        <p14:creationId xmlns:p14="http://schemas.microsoft.com/office/powerpoint/2010/main" val="3185005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0472" y="1566084"/>
            <a:ext cx="2538837" cy="369332"/>
          </a:xfrm>
          <a:prstGeom prst="rect">
            <a:avLst/>
          </a:prstGeom>
          <a:noFill/>
        </p:spPr>
        <p:txBody>
          <a:bodyPr wrap="none" rtlCol="0">
            <a:spAutoFit/>
          </a:bodyPr>
          <a:lstStyle/>
          <a:p>
            <a:r>
              <a:rPr lang="en-US" altLang="zh-CN" b="1" dirty="0" smtClean="0"/>
              <a:t>When to Split the mesh?</a:t>
            </a:r>
            <a:endParaRPr lang="zh-CN" altLang="en-US" b="1" dirty="0"/>
          </a:p>
        </p:txBody>
      </p:sp>
      <p:sp>
        <p:nvSpPr>
          <p:cNvPr id="6" name="矩形 5"/>
          <p:cNvSpPr/>
          <p:nvPr/>
        </p:nvSpPr>
        <p:spPr>
          <a:xfrm>
            <a:off x="429458" y="3933056"/>
            <a:ext cx="6912768" cy="461665"/>
          </a:xfrm>
          <a:prstGeom prst="rect">
            <a:avLst/>
          </a:prstGeom>
        </p:spPr>
        <p:txBody>
          <a:bodyPr wrap="square">
            <a:spAutoFit/>
          </a:bodyPr>
          <a:lstStyle/>
          <a:p>
            <a:pPr marL="285750" indent="-285750">
              <a:buFont typeface="Wingdings" pitchFamily="2" charset="2"/>
              <a:buChar char="n"/>
            </a:pPr>
            <a:r>
              <a:rPr lang="en-US" altLang="zh-CN" sz="2400" dirty="0" smtClean="0"/>
              <a:t>Find the </a:t>
            </a:r>
            <a:r>
              <a:rPr lang="en-US" altLang="zh-CN" sz="2400" dirty="0"/>
              <a:t>maximum tensile stress </a:t>
            </a:r>
            <a:r>
              <a:rPr lang="en-US" altLang="zh-CN" sz="2400" i="1" dirty="0" err="1"/>
              <a:t>σ</a:t>
            </a:r>
            <a:r>
              <a:rPr lang="en-US" altLang="zh-CN" sz="1600" i="1" dirty="0" err="1"/>
              <a:t>max</a:t>
            </a:r>
            <a:r>
              <a:rPr lang="en-US" altLang="zh-CN" sz="2400" i="1" dirty="0"/>
              <a:t> </a:t>
            </a:r>
            <a:r>
              <a:rPr lang="en-US" altLang="zh-CN" sz="2400" dirty="0"/>
              <a:t>and its direction </a:t>
            </a:r>
            <a:r>
              <a:rPr lang="en-US" altLang="zh-CN" sz="2400" b="1" dirty="0" err="1"/>
              <a:t>n</a:t>
            </a:r>
            <a:r>
              <a:rPr lang="en-US" altLang="zh-CN" sz="1600" i="1" dirty="0" err="1"/>
              <a:t>max</a:t>
            </a:r>
            <a:endParaRPr lang="zh-CN" altLang="en-US" sz="1600" dirty="0"/>
          </a:p>
        </p:txBody>
      </p:sp>
      <p:sp>
        <p:nvSpPr>
          <p:cNvPr id="8" name="矩形 7"/>
          <p:cNvSpPr/>
          <p:nvPr/>
        </p:nvSpPr>
        <p:spPr>
          <a:xfrm>
            <a:off x="251520" y="2296023"/>
            <a:ext cx="8496944" cy="1200329"/>
          </a:xfrm>
          <a:prstGeom prst="rect">
            <a:avLst/>
          </a:prstGeom>
        </p:spPr>
        <p:txBody>
          <a:bodyPr wrap="square">
            <a:spAutoFit/>
          </a:bodyPr>
          <a:lstStyle/>
          <a:p>
            <a:pPr marL="285750" indent="-285750">
              <a:buFont typeface="Wingdings" pitchFamily="2" charset="2"/>
              <a:buChar char="n"/>
            </a:pPr>
            <a:r>
              <a:rPr lang="en-US" altLang="zh-CN" sz="2400" dirty="0"/>
              <a:t>Thus, at every time step we compute, for </a:t>
            </a:r>
            <a:r>
              <a:rPr lang="en-US" altLang="zh-CN" sz="2400" dirty="0" smtClean="0"/>
              <a:t>each tetrahedron</a:t>
            </a:r>
            <a:r>
              <a:rPr lang="en-US" altLang="zh-CN" sz="2400" dirty="0"/>
              <a:t>, the stress tensor </a:t>
            </a:r>
            <a:r>
              <a:rPr lang="en-US" altLang="zh-CN" sz="2400" i="1" dirty="0"/>
              <a:t>σ </a:t>
            </a:r>
            <a:r>
              <a:rPr lang="en-US" altLang="zh-CN" sz="2400" dirty="0"/>
              <a:t>= </a:t>
            </a:r>
            <a:r>
              <a:rPr lang="en-US" altLang="zh-CN" sz="2400" b="1" dirty="0" err="1" smtClean="0"/>
              <a:t>EB</a:t>
            </a:r>
            <a:r>
              <a:rPr lang="en-US" altLang="zh-CN" sz="2400" i="1" dirty="0" err="1" smtClean="0"/>
              <a:t>e</a:t>
            </a:r>
            <a:r>
              <a:rPr lang="en-US" altLang="zh-CN" sz="2400" dirty="0" smtClean="0"/>
              <a:t>(</a:t>
            </a:r>
            <a:r>
              <a:rPr lang="en-US" altLang="zh-CN" sz="2400" b="1" dirty="0"/>
              <a:t>R</a:t>
            </a:r>
            <a:r>
              <a:rPr lang="en-US" altLang="zh-CN" sz="2400" baseline="30000" dirty="0"/>
              <a:t>−</a:t>
            </a:r>
            <a:r>
              <a:rPr lang="en-US" altLang="zh-CN" sz="2400" baseline="30000" dirty="0" smtClean="0"/>
              <a:t>1</a:t>
            </a:r>
            <a:r>
              <a:rPr lang="en-US" altLang="zh-CN" sz="2400" baseline="-25000" dirty="0" smtClean="0"/>
              <a:t>e</a:t>
            </a:r>
            <a:r>
              <a:rPr lang="en-US" altLang="zh-CN" sz="2400" b="1" dirty="0"/>
              <a:t> </a:t>
            </a:r>
            <a:r>
              <a:rPr lang="en-US" altLang="zh-CN" sz="2400" b="1" dirty="0" smtClean="0"/>
              <a:t>x</a:t>
            </a:r>
            <a:r>
              <a:rPr lang="en-US" altLang="zh-CN" sz="2400" dirty="0" smtClean="0"/>
              <a:t>- </a:t>
            </a:r>
            <a:r>
              <a:rPr lang="en-US" altLang="zh-CN" sz="2400" b="1" dirty="0" smtClean="0"/>
              <a:t>x</a:t>
            </a:r>
            <a:r>
              <a:rPr lang="en-US" altLang="zh-CN" sz="2400" dirty="0" smtClean="0"/>
              <a:t>0</a:t>
            </a:r>
            <a:r>
              <a:rPr lang="en-US" altLang="zh-CN" sz="2400" dirty="0"/>
              <a:t>), </a:t>
            </a:r>
            <a:r>
              <a:rPr lang="en-US" altLang="zh-CN" sz="2400" dirty="0" smtClean="0"/>
              <a:t>its largest </a:t>
            </a:r>
            <a:r>
              <a:rPr lang="en-US" altLang="zh-CN" sz="2400" dirty="0"/>
              <a:t>eigenvalue </a:t>
            </a:r>
            <a:r>
              <a:rPr lang="en-US" altLang="zh-CN" sz="2400" i="1" dirty="0" err="1"/>
              <a:t>σmax</a:t>
            </a:r>
            <a:r>
              <a:rPr lang="en-US" altLang="zh-CN" sz="2400" i="1" dirty="0"/>
              <a:t> </a:t>
            </a:r>
            <a:r>
              <a:rPr lang="en-US" altLang="zh-CN" sz="2400" dirty="0"/>
              <a:t>and its corresponding </a:t>
            </a:r>
            <a:r>
              <a:rPr lang="en-US" altLang="zh-CN" sz="2400" dirty="0" smtClean="0"/>
              <a:t>eigenvector </a:t>
            </a:r>
            <a:r>
              <a:rPr lang="en-US" altLang="zh-CN" sz="2400" b="1" dirty="0" err="1" smtClean="0"/>
              <a:t>n</a:t>
            </a:r>
            <a:r>
              <a:rPr lang="en-US" altLang="zh-CN" sz="2400" i="1" dirty="0" err="1" smtClean="0"/>
              <a:t>max</a:t>
            </a:r>
            <a:endParaRPr lang="zh-CN" altLang="en-US" sz="2400" dirty="0"/>
          </a:p>
        </p:txBody>
      </p:sp>
      <p:sp>
        <p:nvSpPr>
          <p:cNvPr id="9" name="矩形 8"/>
          <p:cNvSpPr/>
          <p:nvPr/>
        </p:nvSpPr>
        <p:spPr>
          <a:xfrm>
            <a:off x="358100" y="5068657"/>
            <a:ext cx="7886957" cy="830997"/>
          </a:xfrm>
          <a:prstGeom prst="rect">
            <a:avLst/>
          </a:prstGeom>
        </p:spPr>
        <p:txBody>
          <a:bodyPr wrap="square">
            <a:spAutoFit/>
          </a:bodyPr>
          <a:lstStyle/>
          <a:p>
            <a:pPr marL="285750" indent="-285750">
              <a:buFont typeface="Wingdings" pitchFamily="2" charset="2"/>
              <a:buChar char="n"/>
            </a:pPr>
            <a:r>
              <a:rPr lang="en-US" altLang="zh-CN" sz="2400" dirty="0"/>
              <a:t>If </a:t>
            </a:r>
            <a:r>
              <a:rPr lang="en-US" altLang="zh-CN" sz="2400" i="1" dirty="0" err="1"/>
              <a:t>σmax</a:t>
            </a:r>
            <a:r>
              <a:rPr lang="en-US" altLang="zh-CN" sz="2400" i="1" dirty="0"/>
              <a:t> </a:t>
            </a:r>
            <a:r>
              <a:rPr lang="en-US" altLang="zh-CN" sz="2400" dirty="0"/>
              <a:t>exceeds the fracture threshold of </a:t>
            </a:r>
            <a:r>
              <a:rPr lang="en-US" altLang="zh-CN" sz="2400" dirty="0" smtClean="0"/>
              <a:t>the material</a:t>
            </a:r>
            <a:r>
              <a:rPr lang="en-US" altLang="zh-CN" sz="2400" dirty="0"/>
              <a:t>, we split the mesh</a:t>
            </a:r>
            <a:endParaRPr lang="zh-CN" altLang="en-US" sz="2400" dirty="0"/>
          </a:p>
        </p:txBody>
      </p:sp>
      <p:sp>
        <p:nvSpPr>
          <p:cNvPr id="10" name="标题 1"/>
          <p:cNvSpPr>
            <a:spLocks noGrp="1"/>
          </p:cNvSpPr>
          <p:nvPr>
            <p:ph type="title"/>
          </p:nvPr>
        </p:nvSpPr>
        <p:spPr>
          <a:xfrm>
            <a:off x="28207" y="0"/>
            <a:ext cx="9618132" cy="1143000"/>
          </a:xfrm>
        </p:spPr>
        <p:txBody>
          <a:bodyPr>
            <a:normAutofit/>
          </a:bodyPr>
          <a:lstStyle/>
          <a:p>
            <a:r>
              <a:rPr lang="en-US" altLang="zh-CN" b="1" dirty="0" smtClean="0"/>
              <a:t>Fracture Model</a:t>
            </a:r>
            <a:endParaRPr lang="en-US" altLang="zh-CN" b="1" dirty="0"/>
          </a:p>
        </p:txBody>
      </p:sp>
    </p:spTree>
    <p:extLst>
      <p:ext uri="{BB962C8B-B14F-4D97-AF65-F5344CB8AC3E}">
        <p14:creationId xmlns:p14="http://schemas.microsoft.com/office/powerpoint/2010/main" val="3354202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1957275"/>
            <a:ext cx="8676456" cy="1200329"/>
          </a:xfrm>
          <a:prstGeom prst="rect">
            <a:avLst/>
          </a:prstGeom>
        </p:spPr>
        <p:txBody>
          <a:bodyPr wrap="square">
            <a:spAutoFit/>
          </a:bodyPr>
          <a:lstStyle/>
          <a:p>
            <a:pPr algn="just"/>
            <a:r>
              <a:rPr lang="en-US" altLang="zh-CN" sz="2400" dirty="0" smtClean="0"/>
              <a:t>First, we </a:t>
            </a:r>
            <a:r>
              <a:rPr lang="en-US" altLang="zh-CN" sz="2400" dirty="0"/>
              <a:t>select randomly one of the tetrahedron’s vertices </a:t>
            </a:r>
            <a:r>
              <a:rPr lang="en-US" altLang="zh-CN" sz="2400" dirty="0" smtClean="0"/>
              <a:t>that is </a:t>
            </a:r>
            <a:r>
              <a:rPr lang="en-US" altLang="zh-CN" sz="2400" dirty="0"/>
              <a:t>marked as a crack tip. If none of them are marked, </a:t>
            </a:r>
            <a:r>
              <a:rPr lang="en-US" altLang="zh-CN" sz="2400" dirty="0" smtClean="0"/>
              <a:t>we randomly </a:t>
            </a:r>
            <a:r>
              <a:rPr lang="en-US" altLang="zh-CN" sz="2400" dirty="0"/>
              <a:t>make a choice amongst all four vertices.</a:t>
            </a:r>
            <a:endParaRPr lang="zh-CN" altLang="en-US" sz="2400" dirty="0"/>
          </a:p>
        </p:txBody>
      </p:sp>
      <p:sp>
        <p:nvSpPr>
          <p:cNvPr id="5" name="矩形 4"/>
          <p:cNvSpPr/>
          <p:nvPr/>
        </p:nvSpPr>
        <p:spPr>
          <a:xfrm>
            <a:off x="0" y="3789040"/>
            <a:ext cx="8748464" cy="1938992"/>
          </a:xfrm>
          <a:prstGeom prst="rect">
            <a:avLst/>
          </a:prstGeom>
        </p:spPr>
        <p:txBody>
          <a:bodyPr wrap="square">
            <a:spAutoFit/>
          </a:bodyPr>
          <a:lstStyle/>
          <a:p>
            <a:pPr marL="342900" indent="-342900">
              <a:buFont typeface="Wingdings" pitchFamily="2" charset="2"/>
              <a:buChar char="Ø"/>
            </a:pPr>
            <a:r>
              <a:rPr lang="en-US" altLang="zh-CN" sz="2400" dirty="0"/>
              <a:t>it is more </a:t>
            </a:r>
            <a:r>
              <a:rPr lang="en-US" altLang="zh-CN" sz="2400" dirty="0" smtClean="0"/>
              <a:t>likely that </a:t>
            </a:r>
            <a:r>
              <a:rPr lang="en-US" altLang="zh-CN" sz="2400" dirty="0"/>
              <a:t>an existing crack propagates than that a new one </a:t>
            </a:r>
            <a:r>
              <a:rPr lang="en-US" altLang="zh-CN" sz="2400" dirty="0" smtClean="0"/>
              <a:t>is formed.</a:t>
            </a:r>
          </a:p>
          <a:p>
            <a:endParaRPr lang="en-US" altLang="zh-CN" sz="2400" dirty="0"/>
          </a:p>
          <a:p>
            <a:pPr marL="342900" indent="-342900">
              <a:buFont typeface="Wingdings" pitchFamily="2" charset="2"/>
              <a:buChar char="Ø"/>
            </a:pPr>
            <a:r>
              <a:rPr lang="en-US" altLang="zh-CN" sz="2400" dirty="0" smtClean="0"/>
              <a:t>because </a:t>
            </a:r>
            <a:r>
              <a:rPr lang="en-US" altLang="zh-CN" sz="2400" dirty="0"/>
              <a:t>in real materials, </a:t>
            </a:r>
            <a:r>
              <a:rPr lang="en-US" altLang="zh-CN" sz="2400" dirty="0" smtClean="0"/>
              <a:t>randomly located </a:t>
            </a:r>
            <a:r>
              <a:rPr lang="en-US" altLang="zh-CN" sz="2400" dirty="0"/>
              <a:t>microscopic imperfections are the points </a:t>
            </a:r>
            <a:r>
              <a:rPr lang="en-US" altLang="zh-CN" sz="2400" dirty="0" smtClean="0"/>
              <a:t>where cracks </a:t>
            </a:r>
            <a:r>
              <a:rPr lang="en-US" altLang="zh-CN" sz="2400" dirty="0"/>
              <a:t>are </a:t>
            </a:r>
            <a:r>
              <a:rPr lang="en-US" altLang="zh-CN" sz="2400" dirty="0" smtClean="0"/>
              <a:t>initiated.</a:t>
            </a:r>
            <a:endParaRPr lang="zh-CN" altLang="en-US" sz="2400" dirty="0"/>
          </a:p>
        </p:txBody>
      </p:sp>
      <p:sp>
        <p:nvSpPr>
          <p:cNvPr id="6" name="标题 1"/>
          <p:cNvSpPr>
            <a:spLocks noGrp="1"/>
          </p:cNvSpPr>
          <p:nvPr>
            <p:ph type="title"/>
          </p:nvPr>
        </p:nvSpPr>
        <p:spPr>
          <a:xfrm>
            <a:off x="28207" y="0"/>
            <a:ext cx="9618132" cy="1143000"/>
          </a:xfrm>
        </p:spPr>
        <p:txBody>
          <a:bodyPr>
            <a:normAutofit/>
          </a:bodyPr>
          <a:lstStyle/>
          <a:p>
            <a:r>
              <a:rPr lang="en-US" altLang="zh-CN" b="1" dirty="0"/>
              <a:t>Method to Split the Mesh</a:t>
            </a:r>
            <a:endParaRPr lang="zh-CN" altLang="en-US" b="1" dirty="0"/>
          </a:p>
        </p:txBody>
      </p:sp>
    </p:spTree>
    <p:extLst>
      <p:ext uri="{BB962C8B-B14F-4D97-AF65-F5344CB8AC3E}">
        <p14:creationId xmlns:p14="http://schemas.microsoft.com/office/powerpoint/2010/main" val="1664502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3785293"/>
            <a:ext cx="8424936" cy="2954655"/>
          </a:xfrm>
          <a:prstGeom prst="rect">
            <a:avLst/>
          </a:prstGeom>
        </p:spPr>
        <p:txBody>
          <a:bodyPr wrap="square">
            <a:spAutoFit/>
          </a:bodyPr>
          <a:lstStyle/>
          <a:p>
            <a:endParaRPr lang="en-US" altLang="zh-CN" dirty="0"/>
          </a:p>
          <a:p>
            <a:r>
              <a:rPr lang="en-US" altLang="zh-CN" sz="2400" dirty="0"/>
              <a:t>Once a vertex </a:t>
            </a:r>
            <a:r>
              <a:rPr lang="en-US" altLang="zh-CN" sz="2400" i="1" dirty="0"/>
              <a:t>v </a:t>
            </a:r>
            <a:r>
              <a:rPr lang="en-US" altLang="zh-CN" sz="2400" dirty="0"/>
              <a:t>is selected to be split, we virtually </a:t>
            </a:r>
            <a:r>
              <a:rPr lang="en-US" altLang="zh-CN" sz="2400" dirty="0" smtClean="0"/>
              <a:t>put a </a:t>
            </a:r>
            <a:r>
              <a:rPr lang="en-US" altLang="zh-CN" sz="2400" dirty="0"/>
              <a:t>plane </a:t>
            </a:r>
            <a:r>
              <a:rPr lang="en-US" altLang="zh-CN" sz="2400" i="1" dirty="0"/>
              <a:t>α </a:t>
            </a:r>
            <a:r>
              <a:rPr lang="en-US" altLang="zh-CN" sz="2400" dirty="0"/>
              <a:t>through </a:t>
            </a:r>
            <a:r>
              <a:rPr lang="en-US" altLang="zh-CN" sz="2400" i="1" dirty="0"/>
              <a:t>v </a:t>
            </a:r>
            <a:r>
              <a:rPr lang="en-US" altLang="zh-CN" sz="2400" dirty="0"/>
              <a:t>perpendicular to </a:t>
            </a:r>
            <a:r>
              <a:rPr lang="en-US" altLang="zh-CN" sz="2400" b="1" dirty="0" err="1"/>
              <a:t>n</a:t>
            </a:r>
            <a:r>
              <a:rPr lang="en-US" altLang="zh-CN" sz="1600" i="1" dirty="0" err="1"/>
              <a:t>max</a:t>
            </a:r>
            <a:r>
              <a:rPr lang="en-US" altLang="zh-CN" sz="2400" dirty="0"/>
              <a:t>. Then </a:t>
            </a:r>
            <a:r>
              <a:rPr lang="en-US" altLang="zh-CN" sz="2400" i="1" dirty="0"/>
              <a:t>v </a:t>
            </a:r>
            <a:r>
              <a:rPr lang="en-US" altLang="zh-CN" sz="2400" dirty="0" smtClean="0"/>
              <a:t>is split </a:t>
            </a:r>
            <a:r>
              <a:rPr lang="en-US" altLang="zh-CN" sz="2400" dirty="0"/>
              <a:t>into two new vertices </a:t>
            </a:r>
            <a:r>
              <a:rPr lang="en-US" altLang="zh-CN" sz="2400" i="1" dirty="0"/>
              <a:t>v</a:t>
            </a:r>
            <a:r>
              <a:rPr lang="en-US" altLang="zh-CN" sz="2400" dirty="0"/>
              <a:t>+ and </a:t>
            </a:r>
            <a:r>
              <a:rPr lang="en-US" altLang="zh-CN" sz="2400" i="1" dirty="0"/>
              <a:t>v−</a:t>
            </a:r>
            <a:r>
              <a:rPr lang="en-US" altLang="zh-CN" sz="2400" dirty="0"/>
              <a:t>. For all </a:t>
            </a:r>
            <a:r>
              <a:rPr lang="en-US" altLang="zh-CN" sz="2400" dirty="0" err="1" smtClean="0"/>
              <a:t>tetrahedra</a:t>
            </a:r>
            <a:r>
              <a:rPr lang="en-US" altLang="zh-CN" sz="2400" dirty="0"/>
              <a:t> </a:t>
            </a:r>
            <a:r>
              <a:rPr lang="en-US" altLang="zh-CN" sz="2400" dirty="0" smtClean="0"/>
              <a:t>adjacent </a:t>
            </a:r>
            <a:r>
              <a:rPr lang="en-US" altLang="zh-CN" sz="2400" dirty="0"/>
              <a:t>to </a:t>
            </a:r>
            <a:r>
              <a:rPr lang="en-US" altLang="zh-CN" sz="2400" i="1" dirty="0"/>
              <a:t>v</a:t>
            </a:r>
            <a:r>
              <a:rPr lang="en-US" altLang="zh-CN" sz="2400" dirty="0"/>
              <a:t>, their vertex </a:t>
            </a:r>
            <a:r>
              <a:rPr lang="en-US" altLang="zh-CN" sz="2400" i="1" dirty="0"/>
              <a:t>v </a:t>
            </a:r>
            <a:r>
              <a:rPr lang="en-US" altLang="zh-CN" sz="2400" dirty="0"/>
              <a:t>is replaced by either </a:t>
            </a:r>
            <a:r>
              <a:rPr lang="en-US" altLang="zh-CN" sz="2400" i="1" dirty="0"/>
              <a:t>v</a:t>
            </a:r>
            <a:r>
              <a:rPr lang="en-US" altLang="zh-CN" sz="2400" dirty="0"/>
              <a:t>+ </a:t>
            </a:r>
            <a:r>
              <a:rPr lang="en-US" altLang="zh-CN" sz="2400" dirty="0" smtClean="0"/>
              <a:t>or </a:t>
            </a:r>
            <a:r>
              <a:rPr lang="en-US" altLang="zh-CN" sz="2400" i="1" dirty="0" smtClean="0"/>
              <a:t>v</a:t>
            </a:r>
            <a:r>
              <a:rPr lang="en-US" altLang="zh-CN" sz="2400" i="1" dirty="0"/>
              <a:t>− </a:t>
            </a:r>
            <a:r>
              <a:rPr lang="en-US" altLang="zh-CN" sz="2400" dirty="0"/>
              <a:t>depending on whether their center lies on the </a:t>
            </a:r>
            <a:r>
              <a:rPr lang="en-US" altLang="zh-CN" sz="2400" dirty="0" smtClean="0"/>
              <a:t>positive or </a:t>
            </a:r>
            <a:r>
              <a:rPr lang="en-US" altLang="zh-CN" sz="2400" dirty="0"/>
              <a:t>negative side of </a:t>
            </a:r>
            <a:r>
              <a:rPr lang="en-US" altLang="zh-CN" sz="2400" i="1" dirty="0"/>
              <a:t>α</a:t>
            </a:r>
            <a:r>
              <a:rPr lang="en-US" altLang="zh-CN" sz="2400" dirty="0"/>
              <a:t>. For all pairs of </a:t>
            </a:r>
            <a:r>
              <a:rPr lang="en-US" altLang="zh-CN" sz="2400" dirty="0" err="1"/>
              <a:t>tetrahedra</a:t>
            </a:r>
            <a:r>
              <a:rPr lang="en-US" altLang="zh-CN" sz="2400" dirty="0"/>
              <a:t> lying </a:t>
            </a:r>
            <a:r>
              <a:rPr lang="en-US" altLang="zh-CN" sz="2400" dirty="0" smtClean="0"/>
              <a:t>on opposite </a:t>
            </a:r>
            <a:r>
              <a:rPr lang="en-US" altLang="zh-CN" sz="2400" dirty="0"/>
              <a:t>sides of </a:t>
            </a:r>
            <a:r>
              <a:rPr lang="en-US" altLang="zh-CN" sz="2400" i="1" dirty="0"/>
              <a:t>α </a:t>
            </a:r>
            <a:r>
              <a:rPr lang="en-US" altLang="zh-CN" sz="2400" dirty="0"/>
              <a:t>who shared a common face (</a:t>
            </a:r>
            <a:r>
              <a:rPr lang="en-US" altLang="zh-CN" sz="2400" i="1" dirty="0"/>
              <a:t>v, v</a:t>
            </a:r>
            <a:r>
              <a:rPr lang="en-US" altLang="zh-CN" sz="2400" dirty="0"/>
              <a:t>1</a:t>
            </a:r>
            <a:r>
              <a:rPr lang="en-US" altLang="zh-CN" sz="2400" i="1" dirty="0"/>
              <a:t>, </a:t>
            </a:r>
            <a:r>
              <a:rPr lang="en-US" altLang="zh-CN" sz="2400" i="1" dirty="0" smtClean="0"/>
              <a:t>v</a:t>
            </a:r>
            <a:r>
              <a:rPr lang="en-US" altLang="zh-CN" sz="2400" dirty="0" smtClean="0"/>
              <a:t>2) before </a:t>
            </a:r>
            <a:r>
              <a:rPr lang="en-US" altLang="zh-CN" sz="2400" dirty="0"/>
              <a:t>the split, two sides (</a:t>
            </a:r>
            <a:r>
              <a:rPr lang="en-US" altLang="zh-CN" sz="2400" i="1" dirty="0"/>
              <a:t>v</a:t>
            </a:r>
            <a:r>
              <a:rPr lang="en-US" altLang="zh-CN" sz="2400" dirty="0"/>
              <a:t>+</a:t>
            </a:r>
            <a:r>
              <a:rPr lang="en-US" altLang="zh-CN" sz="2400" i="1" dirty="0"/>
              <a:t>, v</a:t>
            </a:r>
            <a:r>
              <a:rPr lang="en-US" altLang="zh-CN" sz="2400" dirty="0"/>
              <a:t>1</a:t>
            </a:r>
            <a:r>
              <a:rPr lang="en-US" altLang="zh-CN" sz="2400" i="1" dirty="0"/>
              <a:t>, v</a:t>
            </a:r>
            <a:r>
              <a:rPr lang="en-US" altLang="zh-CN" sz="2400" dirty="0"/>
              <a:t>2) and (</a:t>
            </a:r>
            <a:r>
              <a:rPr lang="en-US" altLang="zh-CN" sz="2400" i="1" dirty="0"/>
              <a:t>v−, v</a:t>
            </a:r>
            <a:r>
              <a:rPr lang="en-US" altLang="zh-CN" sz="2400" dirty="0"/>
              <a:t>1</a:t>
            </a:r>
            <a:r>
              <a:rPr lang="en-US" altLang="zh-CN" sz="2400" i="1" dirty="0"/>
              <a:t>, </a:t>
            </a:r>
            <a:r>
              <a:rPr lang="en-US" altLang="zh-CN" sz="2400" i="1" dirty="0" smtClean="0"/>
              <a:t>v</a:t>
            </a:r>
            <a:r>
              <a:rPr lang="en-US" altLang="zh-CN" sz="2400" dirty="0" smtClean="0"/>
              <a:t>2) get </a:t>
            </a:r>
            <a:r>
              <a:rPr lang="en-US" altLang="zh-CN" sz="2400" dirty="0"/>
              <a:t>exposed after the split and </a:t>
            </a:r>
            <a:r>
              <a:rPr lang="en-US" altLang="zh-CN" sz="2400" i="1" dirty="0"/>
              <a:t>v</a:t>
            </a:r>
            <a:r>
              <a:rPr lang="en-US" altLang="zh-CN" sz="2400" dirty="0"/>
              <a:t>1 and </a:t>
            </a:r>
            <a:r>
              <a:rPr lang="en-US" altLang="zh-CN" sz="2400" i="1" dirty="0"/>
              <a:t>v</a:t>
            </a:r>
            <a:r>
              <a:rPr lang="en-US" altLang="zh-CN" sz="2400" dirty="0"/>
              <a:t>2 are marked </a:t>
            </a:r>
            <a:r>
              <a:rPr lang="en-US" altLang="zh-CN" sz="2400" dirty="0" smtClean="0"/>
              <a:t>in the above figure.</a:t>
            </a:r>
            <a:endParaRPr lang="zh-CN" altLang="en-US"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101" y="764704"/>
            <a:ext cx="6552728" cy="3331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标题 1"/>
          <p:cNvSpPr>
            <a:spLocks noGrp="1"/>
          </p:cNvSpPr>
          <p:nvPr>
            <p:ph type="title"/>
          </p:nvPr>
        </p:nvSpPr>
        <p:spPr>
          <a:xfrm>
            <a:off x="28207" y="0"/>
            <a:ext cx="9618132" cy="1143000"/>
          </a:xfrm>
        </p:spPr>
        <p:txBody>
          <a:bodyPr>
            <a:normAutofit/>
          </a:bodyPr>
          <a:lstStyle/>
          <a:p>
            <a:r>
              <a:rPr lang="en-US" altLang="zh-CN" b="1" dirty="0"/>
              <a:t>Method to Split the Mesh</a:t>
            </a:r>
            <a:endParaRPr lang="zh-CN" altLang="en-US" b="1" dirty="0"/>
          </a:p>
        </p:txBody>
      </p:sp>
      <p:sp>
        <p:nvSpPr>
          <p:cNvPr id="3" name="椭圆 2"/>
          <p:cNvSpPr/>
          <p:nvPr/>
        </p:nvSpPr>
        <p:spPr>
          <a:xfrm>
            <a:off x="4644008" y="972686"/>
            <a:ext cx="623548"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40152" y="3533144"/>
            <a:ext cx="876708"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880912" y="1004044"/>
            <a:ext cx="405880" cy="369332"/>
          </a:xfrm>
          <a:prstGeom prst="rect">
            <a:avLst/>
          </a:prstGeom>
          <a:noFill/>
        </p:spPr>
        <p:txBody>
          <a:bodyPr wrap="none" rtlCol="0">
            <a:spAutoFit/>
          </a:bodyPr>
          <a:lstStyle/>
          <a:p>
            <a:r>
              <a:rPr lang="en-US" altLang="zh-CN" b="1" dirty="0" smtClean="0"/>
              <a:t>v1</a:t>
            </a:r>
            <a:endParaRPr lang="zh-CN" altLang="en-US" b="1" dirty="0"/>
          </a:p>
        </p:txBody>
      </p:sp>
      <p:sp>
        <p:nvSpPr>
          <p:cNvPr id="10" name="TextBox 9"/>
          <p:cNvSpPr txBox="1"/>
          <p:nvPr/>
        </p:nvSpPr>
        <p:spPr>
          <a:xfrm>
            <a:off x="5972626" y="3639134"/>
            <a:ext cx="405880" cy="369332"/>
          </a:xfrm>
          <a:prstGeom prst="rect">
            <a:avLst/>
          </a:prstGeom>
          <a:noFill/>
        </p:spPr>
        <p:txBody>
          <a:bodyPr wrap="none" rtlCol="0">
            <a:spAutoFit/>
          </a:bodyPr>
          <a:lstStyle/>
          <a:p>
            <a:r>
              <a:rPr lang="en-US" altLang="zh-CN" b="1" dirty="0" smtClean="0"/>
              <a:t>v2</a:t>
            </a:r>
            <a:endParaRPr lang="zh-CN" altLang="en-US" b="1" dirty="0"/>
          </a:p>
        </p:txBody>
      </p:sp>
      <p:sp>
        <p:nvSpPr>
          <p:cNvPr id="11" name="TextBox 10"/>
          <p:cNvSpPr txBox="1"/>
          <p:nvPr/>
        </p:nvSpPr>
        <p:spPr>
          <a:xfrm>
            <a:off x="2195736" y="972686"/>
            <a:ext cx="405880" cy="369332"/>
          </a:xfrm>
          <a:prstGeom prst="rect">
            <a:avLst/>
          </a:prstGeom>
          <a:noFill/>
        </p:spPr>
        <p:txBody>
          <a:bodyPr wrap="none" rtlCol="0">
            <a:spAutoFit/>
          </a:bodyPr>
          <a:lstStyle/>
          <a:p>
            <a:r>
              <a:rPr lang="en-US" altLang="zh-CN" b="1" dirty="0" smtClean="0"/>
              <a:t>v1</a:t>
            </a:r>
            <a:endParaRPr lang="zh-CN" altLang="en-US" b="1" dirty="0"/>
          </a:p>
        </p:txBody>
      </p:sp>
      <p:sp>
        <p:nvSpPr>
          <p:cNvPr id="12" name="TextBox 11"/>
          <p:cNvSpPr txBox="1"/>
          <p:nvPr/>
        </p:nvSpPr>
        <p:spPr>
          <a:xfrm>
            <a:off x="3179693" y="3656844"/>
            <a:ext cx="405880" cy="369332"/>
          </a:xfrm>
          <a:prstGeom prst="rect">
            <a:avLst/>
          </a:prstGeom>
          <a:noFill/>
        </p:spPr>
        <p:txBody>
          <a:bodyPr wrap="none" rtlCol="0">
            <a:spAutoFit/>
          </a:bodyPr>
          <a:lstStyle/>
          <a:p>
            <a:r>
              <a:rPr lang="en-US" altLang="zh-CN" b="1" dirty="0" smtClean="0"/>
              <a:t>v2</a:t>
            </a:r>
            <a:endParaRPr lang="zh-CN" altLang="en-US" b="1" dirty="0"/>
          </a:p>
        </p:txBody>
      </p:sp>
    </p:spTree>
    <p:extLst>
      <p:ext uri="{BB962C8B-B14F-4D97-AF65-F5344CB8AC3E}">
        <p14:creationId xmlns:p14="http://schemas.microsoft.com/office/powerpoint/2010/main" val="307254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528" y="1628800"/>
            <a:ext cx="8496944" cy="4524315"/>
          </a:xfrm>
          <a:prstGeom prst="rect">
            <a:avLst/>
          </a:prstGeom>
        </p:spPr>
        <p:txBody>
          <a:bodyPr wrap="square">
            <a:spAutoFit/>
          </a:bodyPr>
          <a:lstStyle/>
          <a:p>
            <a:pPr marL="342900" indent="-342900">
              <a:buFont typeface="Wingdings" pitchFamily="2" charset="2"/>
              <a:buChar char="Ø"/>
            </a:pPr>
            <a:r>
              <a:rPr lang="en-US" altLang="zh-CN" sz="2400" dirty="0" smtClean="0"/>
              <a:t>it is very fast because the manipulations in the mesh are minimal. </a:t>
            </a:r>
          </a:p>
          <a:p>
            <a:endParaRPr lang="en-US" altLang="zh-CN" sz="2400" dirty="0" smtClean="0"/>
          </a:p>
          <a:p>
            <a:endParaRPr lang="en-US" altLang="zh-CN" sz="2400" dirty="0" smtClean="0"/>
          </a:p>
          <a:p>
            <a:pPr marL="342900" indent="-342900">
              <a:buFont typeface="Wingdings" pitchFamily="2" charset="2"/>
              <a:buChar char="Ø"/>
            </a:pPr>
            <a:r>
              <a:rPr lang="en-US" altLang="zh-CN" sz="2400" dirty="0" smtClean="0"/>
              <a:t>The stiffness matrices </a:t>
            </a:r>
            <a:r>
              <a:rPr lang="en-US" altLang="zh-CN" sz="2400" b="1" dirty="0" err="1" smtClean="0"/>
              <a:t>K</a:t>
            </a:r>
            <a:r>
              <a:rPr lang="en-US" altLang="zh-CN" sz="2400" i="1" dirty="0" err="1" smtClean="0"/>
              <a:t>e</a:t>
            </a:r>
            <a:r>
              <a:rPr lang="en-US" altLang="zh-CN" sz="2400" i="1" dirty="0" smtClean="0"/>
              <a:t> </a:t>
            </a:r>
            <a:r>
              <a:rPr lang="en-US" altLang="zh-CN" sz="2400" dirty="0" smtClean="0"/>
              <a:t>of the elements do not change. The way they are added to the global stiffness matrix does change but the summation is done at every time step anyway. Fracture, thus, causes no computational overhead other than some updates in the adjacency lists of the mesh. </a:t>
            </a:r>
          </a:p>
          <a:p>
            <a:endParaRPr lang="en-US" altLang="zh-CN" sz="2400" dirty="0" smtClean="0"/>
          </a:p>
          <a:p>
            <a:endParaRPr lang="en-US" altLang="zh-CN" sz="2400" dirty="0" smtClean="0"/>
          </a:p>
          <a:p>
            <a:pPr marL="342900" indent="-342900">
              <a:buFont typeface="Wingdings" pitchFamily="2" charset="2"/>
              <a:buChar char="Ø"/>
            </a:pPr>
            <a:r>
              <a:rPr lang="en-US" altLang="zh-CN" sz="2400" dirty="0" smtClean="0"/>
              <a:t>Also, as with the plasticity modifications, fracture does not introduce any instability to the linear system to be solved.</a:t>
            </a:r>
            <a:endParaRPr lang="zh-CN" altLang="en-US" sz="2400" dirty="0"/>
          </a:p>
        </p:txBody>
      </p:sp>
      <p:sp>
        <p:nvSpPr>
          <p:cNvPr id="5" name="标题 1"/>
          <p:cNvSpPr>
            <a:spLocks noGrp="1"/>
          </p:cNvSpPr>
          <p:nvPr>
            <p:ph type="title"/>
          </p:nvPr>
        </p:nvSpPr>
        <p:spPr>
          <a:xfrm>
            <a:off x="107504" y="0"/>
            <a:ext cx="9618132" cy="1143000"/>
          </a:xfrm>
        </p:spPr>
        <p:txBody>
          <a:bodyPr>
            <a:normAutofit/>
          </a:bodyPr>
          <a:lstStyle/>
          <a:p>
            <a:r>
              <a:rPr lang="en-US" altLang="zh-CN" b="1" dirty="0" smtClean="0"/>
              <a:t>Advantages</a:t>
            </a:r>
            <a:endParaRPr lang="en-US" altLang="zh-CN" b="1" dirty="0"/>
          </a:p>
        </p:txBody>
      </p:sp>
    </p:spTree>
    <p:extLst>
      <p:ext uri="{BB962C8B-B14F-4D97-AF65-F5344CB8AC3E}">
        <p14:creationId xmlns:p14="http://schemas.microsoft.com/office/powerpoint/2010/main" val="895420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1268760"/>
            <a:ext cx="8964488" cy="2308324"/>
          </a:xfrm>
          <a:prstGeom prst="rect">
            <a:avLst/>
          </a:prstGeom>
        </p:spPr>
        <p:txBody>
          <a:bodyPr wrap="square">
            <a:spAutoFit/>
          </a:bodyPr>
          <a:lstStyle/>
          <a:p>
            <a:r>
              <a:rPr lang="en-US" altLang="zh-CN" sz="2400" dirty="0"/>
              <a:t>Even though our method is fast enough to animate a </a:t>
            </a:r>
            <a:r>
              <a:rPr lang="en-US" altLang="zh-CN" sz="2400" dirty="0" smtClean="0"/>
              <a:t>few thousand </a:t>
            </a:r>
            <a:r>
              <a:rPr lang="en-US" altLang="zh-CN" sz="2400" dirty="0"/>
              <a:t>volumetric elements at interactive rates </a:t>
            </a:r>
            <a:r>
              <a:rPr lang="en-US" altLang="zh-CN" sz="2400" dirty="0" smtClean="0"/>
              <a:t>, a </a:t>
            </a:r>
            <a:r>
              <a:rPr lang="en-US" altLang="zh-CN" sz="2400" dirty="0"/>
              <a:t>tetrahedral mesh with a resolution of this order </a:t>
            </a:r>
            <a:r>
              <a:rPr lang="en-US" altLang="zh-CN" sz="2400" dirty="0" smtClean="0"/>
              <a:t>cannot represent </a:t>
            </a:r>
            <a:r>
              <a:rPr lang="en-US" altLang="zh-CN" sz="2400" dirty="0"/>
              <a:t>a surface </a:t>
            </a:r>
            <a:r>
              <a:rPr lang="en-US" altLang="zh-CN" sz="2400" dirty="0" smtClean="0"/>
              <a:t>of appealing </a:t>
            </a:r>
            <a:r>
              <a:rPr lang="en-US" altLang="zh-CN" sz="2400" dirty="0"/>
              <a:t>quality. A natural way </a:t>
            </a:r>
            <a:r>
              <a:rPr lang="en-US" altLang="zh-CN" sz="2400" dirty="0" smtClean="0"/>
              <a:t>to solve </a:t>
            </a:r>
            <a:r>
              <a:rPr lang="en-US" altLang="zh-CN" sz="2400" dirty="0"/>
              <a:t>this problem is to work with two different representations for the same object, a low resolution </a:t>
            </a:r>
            <a:r>
              <a:rPr lang="en-US" altLang="zh-CN" sz="2400" dirty="0" smtClean="0"/>
              <a:t>volumetric mesh </a:t>
            </a:r>
            <a:r>
              <a:rPr lang="en-US" altLang="zh-CN" sz="2400" dirty="0"/>
              <a:t>for the FEM simulation and a high resolution surface mesh for rendering. </a:t>
            </a:r>
            <a:endParaRPr lang="zh-CN" alt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577084"/>
            <a:ext cx="7202665"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标题 1"/>
          <p:cNvSpPr>
            <a:spLocks noGrp="1"/>
          </p:cNvSpPr>
          <p:nvPr>
            <p:ph type="title"/>
          </p:nvPr>
        </p:nvSpPr>
        <p:spPr>
          <a:xfrm>
            <a:off x="323528" y="260648"/>
            <a:ext cx="7772400" cy="1143000"/>
          </a:xfrm>
        </p:spPr>
        <p:txBody>
          <a:bodyPr>
            <a:normAutofit fontScale="90000"/>
          </a:bodyPr>
          <a:lstStyle/>
          <a:p>
            <a:r>
              <a:rPr lang="zh-CN" altLang="en-US" b="1" dirty="0"/>
              <a:t/>
            </a:r>
            <a:br>
              <a:rPr lang="zh-CN" altLang="en-US" b="1" dirty="0"/>
            </a:br>
            <a:r>
              <a:rPr lang="en-US" altLang="zh-CN" b="1" dirty="0"/>
              <a:t>Surface Mesh Animation</a:t>
            </a:r>
            <a:r>
              <a:rPr lang="zh-CN" altLang="en-US" b="1" dirty="0"/>
              <a:t/>
            </a:r>
            <a:br>
              <a:rPr lang="zh-CN" altLang="en-US" b="1" dirty="0"/>
            </a:br>
            <a:r>
              <a:rPr lang="en-US" altLang="zh-CN" dirty="0" smtClean="0"/>
              <a:t> </a:t>
            </a:r>
            <a:endParaRPr lang="zh-CN" altLang="en-US" dirty="0"/>
          </a:p>
        </p:txBody>
      </p:sp>
    </p:spTree>
    <p:extLst>
      <p:ext uri="{BB962C8B-B14F-4D97-AF65-F5344CB8AC3E}">
        <p14:creationId xmlns:p14="http://schemas.microsoft.com/office/powerpoint/2010/main" val="1254196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Applications </a:t>
            </a:r>
            <a:endParaRPr lang="zh-CN" altLang="en-US" dirty="0"/>
          </a:p>
        </p:txBody>
      </p:sp>
      <p:sp>
        <p:nvSpPr>
          <p:cNvPr id="3" name="内容占位符 2"/>
          <p:cNvSpPr>
            <a:spLocks noGrp="1"/>
          </p:cNvSpPr>
          <p:nvPr>
            <p:ph sz="quarter" idx="1"/>
          </p:nvPr>
        </p:nvSpPr>
        <p:spPr/>
        <p:txBody>
          <a:bodyPr>
            <a:normAutofit fontScale="92500"/>
          </a:bodyPr>
          <a:lstStyle/>
          <a:p>
            <a:pPr algn="just"/>
            <a:r>
              <a:rPr lang="en-US" altLang="zh-CN" dirty="0" smtClean="0"/>
              <a:t>Computer games </a:t>
            </a:r>
            <a:r>
              <a:rPr lang="en-US" altLang="zh-CN" dirty="0"/>
              <a:t>or simulators, demand a continuously </a:t>
            </a:r>
            <a:r>
              <a:rPr lang="en-US" altLang="zh-CN" dirty="0" smtClean="0"/>
              <a:t>growing degree </a:t>
            </a:r>
            <a:r>
              <a:rPr lang="en-US" altLang="zh-CN" dirty="0"/>
              <a:t>of visual realism and technical sophistication</a:t>
            </a:r>
            <a:r>
              <a:rPr lang="en-US" altLang="zh-CN" dirty="0" smtClean="0"/>
              <a:t>.</a:t>
            </a:r>
          </a:p>
          <a:p>
            <a:pPr marL="0" indent="0" algn="just">
              <a:buNone/>
            </a:pPr>
            <a:endParaRPr lang="en-US" altLang="zh-CN" dirty="0" smtClean="0"/>
          </a:p>
          <a:p>
            <a:pPr marL="0" indent="0" algn="just">
              <a:buNone/>
            </a:pPr>
            <a:r>
              <a:rPr lang="en-US" altLang="zh-CN" dirty="0" smtClean="0"/>
              <a:t>Intuitive Examples:</a:t>
            </a:r>
          </a:p>
          <a:p>
            <a:pPr marL="0" indent="0" algn="just">
              <a:buNone/>
            </a:pPr>
            <a:r>
              <a:rPr lang="en-US" altLang="zh-CN" dirty="0">
                <a:hlinkClick r:id="rId2"/>
              </a:rPr>
              <a:t>http://</a:t>
            </a:r>
            <a:r>
              <a:rPr lang="en-US" altLang="zh-CN" dirty="0" smtClean="0">
                <a:hlinkClick r:id="rId2"/>
              </a:rPr>
              <a:t>www.youtube.com/watch?v=660snbFDmJw</a:t>
            </a:r>
            <a:endParaRPr lang="en-US" altLang="zh-CN" dirty="0" smtClean="0"/>
          </a:p>
          <a:p>
            <a:pPr marL="0" indent="0" algn="just">
              <a:buNone/>
            </a:pPr>
            <a:endParaRPr lang="en-US" altLang="zh-CN" dirty="0" smtClean="0"/>
          </a:p>
          <a:p>
            <a:pPr marL="0" indent="0" algn="just">
              <a:buNone/>
            </a:pPr>
            <a:r>
              <a:rPr lang="en-US" altLang="zh-CN" dirty="0" smtClean="0"/>
              <a:t>Vehicle Collision Deformation Simulation,(like many race games)</a:t>
            </a:r>
          </a:p>
          <a:p>
            <a:pPr marL="0" indent="0" algn="just">
              <a:buNone/>
            </a:pPr>
            <a:r>
              <a:rPr lang="en-US" altLang="zh-CN" dirty="0" smtClean="0"/>
              <a:t>Soil</a:t>
            </a:r>
          </a:p>
          <a:p>
            <a:pPr marL="0" indent="0" algn="just">
              <a:buNone/>
            </a:pPr>
            <a:endParaRPr lang="en-US" altLang="zh-CN" dirty="0" smtClean="0"/>
          </a:p>
          <a:p>
            <a:pPr marL="0" indent="0" algn="just">
              <a:buNone/>
            </a:pPr>
            <a:r>
              <a:rPr lang="en-US" altLang="zh-CN" dirty="0" smtClean="0"/>
              <a:t>Other </a:t>
            </a:r>
            <a:r>
              <a:rPr lang="en-US" altLang="zh-CN" dirty="0"/>
              <a:t>Ductility and malleability  Materials</a:t>
            </a:r>
          </a:p>
          <a:p>
            <a:pPr marL="0" indent="0" algn="just">
              <a:buNone/>
            </a:pPr>
            <a:endParaRPr lang="en-US" altLang="zh-CN" dirty="0" smtClean="0"/>
          </a:p>
        </p:txBody>
      </p:sp>
    </p:spTree>
    <p:extLst>
      <p:ext uri="{BB962C8B-B14F-4D97-AF65-F5344CB8AC3E}">
        <p14:creationId xmlns:p14="http://schemas.microsoft.com/office/powerpoint/2010/main" val="4155812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836712"/>
            <a:ext cx="8640960" cy="6001643"/>
          </a:xfrm>
          <a:prstGeom prst="rect">
            <a:avLst/>
          </a:prstGeom>
        </p:spPr>
        <p:txBody>
          <a:bodyPr wrap="square">
            <a:spAutoFit/>
          </a:bodyPr>
          <a:lstStyle/>
          <a:p>
            <a:pPr marL="342900" indent="-342900">
              <a:buFont typeface="Wingdings" pitchFamily="2" charset="2"/>
              <a:buChar char="Ø"/>
            </a:pPr>
            <a:r>
              <a:rPr lang="en-US" altLang="zh-CN" sz="2400" dirty="0"/>
              <a:t>To animate a surface mesh consistently with a </a:t>
            </a:r>
            <a:r>
              <a:rPr lang="en-US" altLang="zh-CN" sz="2400" dirty="0" smtClean="0"/>
              <a:t>volumetric mesh</a:t>
            </a:r>
            <a:r>
              <a:rPr lang="en-US" altLang="zh-CN" sz="2400" dirty="0"/>
              <a:t>, we ﬁrst link every vertex of the surface mesh </a:t>
            </a:r>
            <a:r>
              <a:rPr lang="en-US" altLang="zh-CN" sz="2400" dirty="0" smtClean="0"/>
              <a:t>to the </a:t>
            </a:r>
            <a:r>
              <a:rPr lang="en-US" altLang="zh-CN" sz="2400" dirty="0"/>
              <a:t>closest tetrahedron in the volumetric mesh and </a:t>
            </a:r>
            <a:r>
              <a:rPr lang="en-US" altLang="zh-CN" sz="2400" dirty="0" smtClean="0"/>
              <a:t>store its </a:t>
            </a:r>
            <a:r>
              <a:rPr lang="en-US" altLang="zh-CN" sz="2400" dirty="0" err="1" smtClean="0"/>
              <a:t>bary</a:t>
            </a:r>
            <a:r>
              <a:rPr lang="en-US" altLang="zh-CN" sz="2400" dirty="0" smtClean="0"/>
              <a:t>-centric </a:t>
            </a:r>
            <a:r>
              <a:rPr lang="en-US" altLang="zh-CN" sz="2400" dirty="0"/>
              <a:t>coordinates with respect to that tetrahedron. </a:t>
            </a:r>
            <a:endParaRPr lang="en-US" altLang="zh-CN" sz="2400" dirty="0" smtClean="0"/>
          </a:p>
          <a:p>
            <a:endParaRPr lang="en-US" altLang="zh-CN" sz="2400" dirty="0"/>
          </a:p>
          <a:p>
            <a:pPr marL="342900" indent="-342900">
              <a:buFont typeface="Wingdings" pitchFamily="2" charset="2"/>
              <a:buChar char="Ø"/>
            </a:pPr>
            <a:r>
              <a:rPr lang="en-US" altLang="zh-CN" sz="2400" dirty="0" smtClean="0"/>
              <a:t>During </a:t>
            </a:r>
            <a:r>
              <a:rPr lang="en-US" altLang="zh-CN" sz="2400" dirty="0"/>
              <a:t>the simulation, the position of each </a:t>
            </a:r>
            <a:r>
              <a:rPr lang="en-US" altLang="zh-CN" sz="2400" dirty="0" smtClean="0"/>
              <a:t>vertex of </a:t>
            </a:r>
            <a:r>
              <a:rPr lang="en-US" altLang="zh-CN" sz="2400" dirty="0"/>
              <a:t>the surface mesh </a:t>
            </a:r>
            <a:r>
              <a:rPr lang="en-US" altLang="zh-CN" sz="2400" dirty="0" smtClean="0"/>
              <a:t>is interpolated </a:t>
            </a:r>
            <a:r>
              <a:rPr lang="en-US" altLang="zh-CN" sz="2400" dirty="0"/>
              <a:t>from the positions </a:t>
            </a:r>
            <a:r>
              <a:rPr lang="en-US" altLang="zh-CN" sz="2400" dirty="0" smtClean="0"/>
              <a:t>of the </a:t>
            </a:r>
            <a:r>
              <a:rPr lang="en-US" altLang="zh-CN" sz="2400" dirty="0"/>
              <a:t>linked tetrahedron using the stored </a:t>
            </a:r>
            <a:r>
              <a:rPr lang="en-US" altLang="zh-CN" sz="2400" dirty="0" err="1"/>
              <a:t>barycentric</a:t>
            </a:r>
            <a:r>
              <a:rPr lang="en-US" altLang="zh-CN" sz="2400" dirty="0"/>
              <a:t> coordinates. </a:t>
            </a:r>
            <a:endParaRPr lang="en-US" altLang="zh-CN" sz="2400" dirty="0" smtClean="0"/>
          </a:p>
          <a:p>
            <a:endParaRPr lang="en-US" altLang="zh-CN" sz="2400" dirty="0" smtClean="0"/>
          </a:p>
          <a:p>
            <a:endParaRPr lang="en-US" altLang="zh-CN" sz="2400" dirty="0"/>
          </a:p>
          <a:p>
            <a:pPr marL="342900" indent="-342900">
              <a:buFont typeface="Wingdings" pitchFamily="2" charset="2"/>
              <a:buChar char="Ø"/>
            </a:pPr>
            <a:r>
              <a:rPr lang="en-US" altLang="zh-CN" sz="2400" dirty="0" smtClean="0"/>
              <a:t>An </a:t>
            </a:r>
            <a:r>
              <a:rPr lang="en-US" altLang="zh-CN" sz="2400" dirty="0"/>
              <a:t>advantage of the warped stiffness </a:t>
            </a:r>
            <a:r>
              <a:rPr lang="en-US" altLang="zh-CN" sz="2400" dirty="0" smtClean="0"/>
              <a:t>algorithm is </a:t>
            </a:r>
            <a:r>
              <a:rPr lang="en-US" altLang="zh-CN" sz="2400" dirty="0"/>
              <a:t>that it computes the rotation Re of every </a:t>
            </a:r>
            <a:r>
              <a:rPr lang="en-US" altLang="zh-CN" sz="2400" dirty="0" smtClean="0"/>
              <a:t>tetrahedral element </a:t>
            </a:r>
            <a:r>
              <a:rPr lang="en-US" altLang="zh-CN" sz="2400" dirty="0"/>
              <a:t>which can directly be used to transform the </a:t>
            </a:r>
            <a:r>
              <a:rPr lang="en-US" altLang="zh-CN" sz="2400" dirty="0" err="1"/>
              <a:t>normals</a:t>
            </a:r>
            <a:r>
              <a:rPr lang="en-US" altLang="zh-CN" sz="2400" dirty="0"/>
              <a:t> stored in the </a:t>
            </a:r>
            <a:r>
              <a:rPr lang="en-US" altLang="zh-CN" sz="2400" dirty="0" err="1"/>
              <a:t>undeformed</a:t>
            </a:r>
            <a:r>
              <a:rPr lang="en-US" altLang="zh-CN" sz="2400" dirty="0"/>
              <a:t> surface </a:t>
            </a:r>
            <a:r>
              <a:rPr lang="en-US" altLang="zh-CN" sz="2400" dirty="0" smtClean="0"/>
              <a:t>mesh.</a:t>
            </a:r>
          </a:p>
          <a:p>
            <a:endParaRPr lang="en-US" altLang="zh-CN" sz="2400" dirty="0" smtClean="0"/>
          </a:p>
          <a:p>
            <a:pPr marL="342900" indent="-342900">
              <a:buFont typeface="Wingdings" pitchFamily="2" charset="2"/>
              <a:buChar char="Ø"/>
            </a:pPr>
            <a:r>
              <a:rPr lang="en-US" altLang="zh-CN" sz="2400" dirty="0" smtClean="0"/>
              <a:t>This </a:t>
            </a:r>
            <a:r>
              <a:rPr lang="en-US" altLang="zh-CN" sz="2400" dirty="0"/>
              <a:t>simple algorithm works very well with elastic </a:t>
            </a:r>
            <a:r>
              <a:rPr lang="en-US" altLang="zh-CN" sz="2400" dirty="0" smtClean="0"/>
              <a:t>and </a:t>
            </a:r>
            <a:r>
              <a:rPr lang="en-US" altLang="zh-CN" sz="2400" dirty="0" err="1" smtClean="0"/>
              <a:t>elasto</a:t>
            </a:r>
            <a:r>
              <a:rPr lang="en-US" altLang="zh-CN" sz="2400" dirty="0" smtClean="0"/>
              <a:t>-plastic </a:t>
            </a:r>
            <a:r>
              <a:rPr lang="en-US" altLang="zh-CN" sz="2400" dirty="0"/>
              <a:t>deformation </a:t>
            </a:r>
            <a:endParaRPr lang="zh-CN" altLang="en-US" sz="2400" dirty="0"/>
          </a:p>
        </p:txBody>
      </p:sp>
      <p:sp>
        <p:nvSpPr>
          <p:cNvPr id="6" name="标题 1"/>
          <p:cNvSpPr>
            <a:spLocks noGrp="1"/>
          </p:cNvSpPr>
          <p:nvPr>
            <p:ph type="title"/>
          </p:nvPr>
        </p:nvSpPr>
        <p:spPr>
          <a:xfrm>
            <a:off x="395536" y="158165"/>
            <a:ext cx="7772400" cy="1143000"/>
          </a:xfrm>
        </p:spPr>
        <p:txBody>
          <a:bodyPr>
            <a:normAutofit fontScale="90000"/>
          </a:bodyPr>
          <a:lstStyle/>
          <a:p>
            <a:r>
              <a:rPr lang="en-US" altLang="zh-CN" b="1" dirty="0"/>
              <a:t>Mesh Coupling</a:t>
            </a:r>
            <a:r>
              <a:rPr lang="zh-CN" altLang="en-US" b="1" dirty="0"/>
              <a:t/>
            </a:r>
            <a:br>
              <a:rPr lang="zh-CN" altLang="en-US" b="1" dirty="0"/>
            </a:br>
            <a:r>
              <a:rPr lang="en-US" altLang="zh-CN" dirty="0" smtClean="0"/>
              <a:t> </a:t>
            </a:r>
            <a:endParaRPr lang="zh-CN" altLang="en-US" dirty="0"/>
          </a:p>
        </p:txBody>
      </p:sp>
    </p:spTree>
    <p:extLst>
      <p:ext uri="{BB962C8B-B14F-4D97-AF65-F5344CB8AC3E}">
        <p14:creationId xmlns:p14="http://schemas.microsoft.com/office/powerpoint/2010/main" val="2598193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58165"/>
            <a:ext cx="7772400" cy="1143000"/>
          </a:xfrm>
        </p:spPr>
        <p:txBody>
          <a:bodyPr/>
          <a:lstStyle/>
          <a:p>
            <a:r>
              <a:rPr lang="en-US" altLang="zh-CN" dirty="0" smtClean="0"/>
              <a:t>Algorithm </a:t>
            </a:r>
            <a:endParaRPr lang="zh-CN" alt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87951"/>
            <a:ext cx="5843993" cy="5665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58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83568" y="188640"/>
            <a:ext cx="7772400" cy="1143000"/>
          </a:xfrm>
        </p:spPr>
        <p:txBody>
          <a:bodyPr/>
          <a:lstStyle/>
          <a:p>
            <a:r>
              <a:rPr lang="en-US" altLang="zh-CN" dirty="0" smtClean="0"/>
              <a:t>Result </a:t>
            </a:r>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709" y="2433631"/>
            <a:ext cx="4032448" cy="2524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43183"/>
            <a:ext cx="5004048" cy="39050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1464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707904" y="3068960"/>
            <a:ext cx="2386608" cy="1036712"/>
          </a:xfrm>
        </p:spPr>
        <p:txBody>
          <a:bodyPr>
            <a:normAutofit/>
          </a:bodyPr>
          <a:lstStyle/>
          <a:p>
            <a:pPr marL="0" indent="0">
              <a:buNone/>
            </a:pPr>
            <a:r>
              <a:rPr lang="en-US" altLang="zh-CN" sz="4000" dirty="0" smtClean="0"/>
              <a:t>Thanks</a:t>
            </a:r>
            <a:endParaRPr lang="zh-CN" altLang="en-US" sz="4000" dirty="0"/>
          </a:p>
        </p:txBody>
      </p:sp>
    </p:spTree>
    <p:extLst>
      <p:ext uri="{BB962C8B-B14F-4D97-AF65-F5344CB8AC3E}">
        <p14:creationId xmlns:p14="http://schemas.microsoft.com/office/powerpoint/2010/main" val="2404601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Some Papers on Real Time Method</a:t>
            </a:r>
            <a:endParaRPr lang="zh-CN" altLang="en-US" dirty="0"/>
          </a:p>
        </p:txBody>
      </p:sp>
      <p:sp>
        <p:nvSpPr>
          <p:cNvPr id="3" name="内容占位符 2"/>
          <p:cNvSpPr>
            <a:spLocks noGrp="1"/>
          </p:cNvSpPr>
          <p:nvPr>
            <p:ph sz="quarter" idx="1"/>
          </p:nvPr>
        </p:nvSpPr>
        <p:spPr/>
        <p:txBody>
          <a:bodyPr>
            <a:normAutofit/>
          </a:bodyPr>
          <a:lstStyle/>
          <a:p>
            <a:r>
              <a:rPr lang="en-US" altLang="zh-CN" dirty="0"/>
              <a:t>Müller, Matthias, and Markus Gross. "Interactive virtual materials." </a:t>
            </a:r>
            <a:r>
              <a:rPr lang="en-US" altLang="zh-CN" i="1" dirty="0"/>
              <a:t>Proceedings of Graphics Interface 2004</a:t>
            </a:r>
            <a:r>
              <a:rPr lang="en-US" altLang="zh-CN" dirty="0"/>
              <a:t>. Canadian Human-Computer Communications Society, 2004</a:t>
            </a:r>
            <a:r>
              <a:rPr lang="en-US" altLang="zh-CN" dirty="0" smtClean="0"/>
              <a:t>.</a:t>
            </a:r>
          </a:p>
          <a:p>
            <a:pPr marL="0" indent="0">
              <a:buNone/>
            </a:pPr>
            <a:endParaRPr lang="en-US" altLang="zh-CN" b="1" dirty="0"/>
          </a:p>
          <a:p>
            <a:r>
              <a:rPr lang="en-US" altLang="zh-CN" dirty="0"/>
              <a:t>Müller, Matthias, et al. "Real-time simulation of deformation and fracture of stiff materials." </a:t>
            </a:r>
            <a:r>
              <a:rPr lang="en-US" altLang="zh-CN" i="1" dirty="0"/>
              <a:t>Computer Animation and Simulation 2001</a:t>
            </a:r>
            <a:r>
              <a:rPr lang="en-US" altLang="zh-CN" dirty="0"/>
              <a:t> (2001): 113-124</a:t>
            </a:r>
            <a:r>
              <a:rPr lang="en-US" altLang="zh-CN" dirty="0" smtClean="0"/>
              <a:t>.</a:t>
            </a:r>
            <a:endParaRPr lang="zh-CN" altLang="en-US" dirty="0"/>
          </a:p>
        </p:txBody>
      </p:sp>
    </p:spTree>
    <p:extLst>
      <p:ext uri="{BB962C8B-B14F-4D97-AF65-F5344CB8AC3E}">
        <p14:creationId xmlns:p14="http://schemas.microsoft.com/office/powerpoint/2010/main" val="2540429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27296"/>
            <a:ext cx="7772400" cy="1143000"/>
          </a:xfrm>
        </p:spPr>
        <p:txBody>
          <a:bodyPr>
            <a:normAutofit/>
          </a:bodyPr>
          <a:lstStyle/>
          <a:p>
            <a:r>
              <a:rPr lang="en-US" altLang="zh-CN" dirty="0" smtClean="0"/>
              <a:t>Problems</a:t>
            </a:r>
            <a:r>
              <a:rPr lang="zh-CN" altLang="en-US" dirty="0" smtClean="0"/>
              <a:t> </a:t>
            </a:r>
            <a:r>
              <a:rPr lang="en-US" altLang="zh-CN" dirty="0" smtClean="0"/>
              <a:t>need </a:t>
            </a:r>
            <a:r>
              <a:rPr lang="en-US" altLang="zh-CN" dirty="0"/>
              <a:t>to </a:t>
            </a:r>
            <a:r>
              <a:rPr lang="en-US" altLang="zh-CN" dirty="0" smtClean="0"/>
              <a:t>be solved</a:t>
            </a:r>
            <a:endParaRPr lang="zh-CN" altLang="en-US" dirty="0"/>
          </a:p>
        </p:txBody>
      </p:sp>
      <p:sp>
        <p:nvSpPr>
          <p:cNvPr id="3" name="内容占位符 2"/>
          <p:cNvSpPr>
            <a:spLocks noGrp="1"/>
          </p:cNvSpPr>
          <p:nvPr>
            <p:ph sz="quarter" idx="1"/>
          </p:nvPr>
        </p:nvSpPr>
        <p:spPr>
          <a:xfrm>
            <a:off x="0" y="620688"/>
            <a:ext cx="9217024" cy="4525963"/>
          </a:xfrm>
        </p:spPr>
        <p:txBody>
          <a:bodyPr>
            <a:noAutofit/>
          </a:bodyPr>
          <a:lstStyle/>
          <a:p>
            <a:pPr marL="0" indent="0">
              <a:buNone/>
            </a:pPr>
            <a:endParaRPr lang="en-US" altLang="zh-CN" sz="2400" dirty="0" smtClean="0"/>
          </a:p>
          <a:p>
            <a:pPr marL="0" indent="0">
              <a:buNone/>
            </a:pPr>
            <a:r>
              <a:rPr lang="en-US" altLang="zh-CN" sz="2400" b="1" dirty="0" smtClean="0"/>
              <a:t>The simulation contains three steps as follow: </a:t>
            </a:r>
          </a:p>
          <a:p>
            <a:pPr marL="0" indent="0">
              <a:buNone/>
            </a:pPr>
            <a:endParaRPr lang="en-US" altLang="zh-CN" sz="2400" b="1" dirty="0" smtClean="0"/>
          </a:p>
          <a:p>
            <a:r>
              <a:rPr lang="en-US" altLang="zh-CN" sz="2400" b="1" dirty="0" err="1" smtClean="0"/>
              <a:t>Elastc</a:t>
            </a:r>
            <a:r>
              <a:rPr lang="en-US" altLang="zh-CN" sz="2400" b="1" dirty="0" smtClean="0"/>
              <a:t> Simulation </a:t>
            </a:r>
          </a:p>
          <a:p>
            <a:pPr marL="0" indent="0">
              <a:buNone/>
            </a:pPr>
            <a:r>
              <a:rPr lang="en-US" altLang="zh-CN" sz="2400" dirty="0"/>
              <a:t> </a:t>
            </a:r>
            <a:r>
              <a:rPr lang="en-US" altLang="zh-CN" sz="2400" dirty="0" smtClean="0"/>
              <a:t>Using FEM method to compute elastic force. </a:t>
            </a:r>
          </a:p>
          <a:p>
            <a:pPr marL="0" indent="0">
              <a:buNone/>
            </a:pPr>
            <a:endParaRPr lang="en-US" altLang="zh-CN" sz="2400" dirty="0" smtClean="0"/>
          </a:p>
          <a:p>
            <a:r>
              <a:rPr lang="en-US" altLang="zh-CN" sz="2400" b="1" dirty="0" smtClean="0"/>
              <a:t>Plastic Simulation </a:t>
            </a:r>
          </a:p>
          <a:p>
            <a:pPr marL="0" indent="0">
              <a:buNone/>
            </a:pPr>
            <a:r>
              <a:rPr lang="en-US" altLang="zh-CN" sz="2400" dirty="0" err="1" smtClean="0"/>
              <a:t>Elasto</a:t>
            </a:r>
            <a:r>
              <a:rPr lang="en-US" altLang="zh-CN" sz="2400" dirty="0" smtClean="0"/>
              <a:t>-plastic </a:t>
            </a:r>
            <a:r>
              <a:rPr lang="en-US" altLang="zh-CN" sz="2400" dirty="0"/>
              <a:t>material </a:t>
            </a:r>
            <a:r>
              <a:rPr lang="en-US" altLang="zh-CN" sz="2400" dirty="0" smtClean="0"/>
              <a:t>stores part </a:t>
            </a:r>
            <a:r>
              <a:rPr lang="en-US" altLang="zh-CN" sz="2400" dirty="0"/>
              <a:t>of the deformation and returns to a configuration </a:t>
            </a:r>
            <a:r>
              <a:rPr lang="en-US" altLang="zh-CN" sz="2400" dirty="0" smtClean="0"/>
              <a:t>between the </a:t>
            </a:r>
            <a:r>
              <a:rPr lang="en-US" altLang="zh-CN" sz="2400" dirty="0"/>
              <a:t>deformed and </a:t>
            </a:r>
            <a:r>
              <a:rPr lang="en-US" altLang="zh-CN" sz="2400" dirty="0" smtClean="0"/>
              <a:t>un-deformed </a:t>
            </a:r>
            <a:r>
              <a:rPr lang="en-US" altLang="zh-CN" sz="2400" dirty="0"/>
              <a:t>state when the </a:t>
            </a:r>
            <a:r>
              <a:rPr lang="en-US" altLang="zh-CN" sz="2400" dirty="0" smtClean="0"/>
              <a:t>external forces </a:t>
            </a:r>
            <a:r>
              <a:rPr lang="en-US" altLang="zh-CN" sz="2400" dirty="0"/>
              <a:t>are </a:t>
            </a:r>
            <a:r>
              <a:rPr lang="en-US" altLang="zh-CN" sz="2400" dirty="0" smtClean="0"/>
              <a:t>removed. Compute the Plastic Forces.</a:t>
            </a:r>
          </a:p>
          <a:p>
            <a:pPr marL="0" indent="0">
              <a:buNone/>
            </a:pPr>
            <a:endParaRPr lang="en-US" altLang="zh-CN" sz="2400" dirty="0"/>
          </a:p>
          <a:p>
            <a:r>
              <a:rPr lang="en-US" altLang="zh-CN" sz="2400" b="1" dirty="0" smtClean="0"/>
              <a:t>Fracture Simulation</a:t>
            </a:r>
          </a:p>
          <a:p>
            <a:pPr marL="0" indent="0">
              <a:buNone/>
            </a:pPr>
            <a:r>
              <a:rPr lang="en-US" altLang="zh-CN" sz="2400" dirty="0"/>
              <a:t> </a:t>
            </a:r>
            <a:r>
              <a:rPr lang="en-US" altLang="zh-CN" sz="2400" dirty="0" smtClean="0"/>
              <a:t>For </a:t>
            </a:r>
            <a:r>
              <a:rPr lang="en-US" altLang="zh-CN" sz="2400" dirty="0"/>
              <a:t>animating </a:t>
            </a:r>
            <a:r>
              <a:rPr lang="en-US" altLang="zh-CN" sz="2400" dirty="0" smtClean="0"/>
              <a:t>material tearing </a:t>
            </a:r>
            <a:r>
              <a:rPr lang="en-US" altLang="zh-CN" sz="2400" dirty="0"/>
              <a:t>and fracture if internal stresses exceed a </a:t>
            </a:r>
            <a:r>
              <a:rPr lang="en-US" altLang="zh-CN" sz="2400" dirty="0" smtClean="0"/>
              <a:t>fracture threshold.</a:t>
            </a:r>
            <a:endParaRPr lang="en-US" altLang="zh-CN" sz="2400" dirty="0"/>
          </a:p>
        </p:txBody>
      </p:sp>
    </p:spTree>
    <p:extLst>
      <p:ext uri="{BB962C8B-B14F-4D97-AF65-F5344CB8AC3E}">
        <p14:creationId xmlns:p14="http://schemas.microsoft.com/office/powerpoint/2010/main" val="1871717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162272"/>
            <a:ext cx="7772400" cy="1143000"/>
          </a:xfrm>
        </p:spPr>
        <p:txBody>
          <a:bodyPr>
            <a:normAutofit/>
          </a:bodyPr>
          <a:lstStyle/>
          <a:p>
            <a:r>
              <a:rPr lang="en-US" altLang="zh-CN" dirty="0"/>
              <a:t>Elastic Simulation Using FEM</a:t>
            </a:r>
            <a:endParaRPr lang="zh-CN" altLang="en-US" dirty="0"/>
          </a:p>
        </p:txBody>
      </p:sp>
      <p:sp>
        <p:nvSpPr>
          <p:cNvPr id="6" name="矩形 5"/>
          <p:cNvSpPr/>
          <p:nvPr/>
        </p:nvSpPr>
        <p:spPr>
          <a:xfrm>
            <a:off x="51779" y="764704"/>
            <a:ext cx="9092221" cy="6278642"/>
          </a:xfrm>
          <a:prstGeom prst="rect">
            <a:avLst/>
          </a:prstGeom>
        </p:spPr>
        <p:txBody>
          <a:bodyPr wrap="square">
            <a:spAutoFit/>
          </a:bodyPr>
          <a:lstStyle/>
          <a:p>
            <a:r>
              <a:rPr lang="en-US" altLang="zh-CN" sz="2400" dirty="0"/>
              <a:t>We use the Finite Element </a:t>
            </a:r>
            <a:r>
              <a:rPr lang="en-US" altLang="zh-CN" sz="2400" dirty="0" smtClean="0"/>
              <a:t>Method (FEM</a:t>
            </a:r>
            <a:r>
              <a:rPr lang="en-US" altLang="zh-CN" sz="2400" dirty="0"/>
              <a:t>) </a:t>
            </a:r>
            <a:r>
              <a:rPr lang="en-US" altLang="zh-CN" sz="2400" dirty="0" smtClean="0"/>
              <a:t>with </a:t>
            </a:r>
            <a:r>
              <a:rPr lang="en-US" altLang="zh-CN" sz="2400" dirty="0"/>
              <a:t>linear displacement </a:t>
            </a:r>
            <a:r>
              <a:rPr lang="en-US" altLang="zh-CN" sz="2400" dirty="0" err="1"/>
              <a:t>tetrahedra</a:t>
            </a:r>
            <a:r>
              <a:rPr lang="en-US" altLang="zh-CN" sz="2400" dirty="0"/>
              <a:t> to </a:t>
            </a:r>
            <a:r>
              <a:rPr lang="en-US" altLang="zh-CN" sz="2400" dirty="0" smtClean="0"/>
              <a:t>solve the </a:t>
            </a:r>
            <a:r>
              <a:rPr lang="en-US" altLang="zh-CN" sz="2400" dirty="0"/>
              <a:t>governing partial differential equations</a:t>
            </a:r>
            <a:r>
              <a:rPr lang="en-US" altLang="zh-CN" sz="2400" dirty="0" smtClean="0"/>
              <a:t>.</a:t>
            </a:r>
          </a:p>
          <a:p>
            <a:endParaRPr lang="en-US" altLang="zh-CN" sz="2400" dirty="0"/>
          </a:p>
          <a:p>
            <a:r>
              <a:rPr lang="en-US" altLang="zh-CN" sz="2400" dirty="0"/>
              <a:t>In continuum elasticity theory the deformation </a:t>
            </a:r>
            <a:r>
              <a:rPr lang="en-US" altLang="zh-CN" sz="2400" dirty="0" smtClean="0"/>
              <a:t>of an </a:t>
            </a:r>
            <a:r>
              <a:rPr lang="en-US" altLang="zh-CN" sz="2400" dirty="0"/>
              <a:t>object is described by a vector ﬁeld u(x) </a:t>
            </a:r>
            <a:r>
              <a:rPr lang="en-US" altLang="zh-CN" sz="2400" dirty="0" smtClean="0"/>
              <a:t>= [</a:t>
            </a:r>
            <a:r>
              <a:rPr lang="en-US" altLang="zh-CN" sz="2400" dirty="0"/>
              <a:t>u(x), v(x), w(x</a:t>
            </a:r>
            <a:r>
              <a:rPr lang="en-US" altLang="zh-CN" sz="2400" dirty="0" smtClean="0"/>
              <a:t>)]T</a:t>
            </a:r>
            <a:r>
              <a:rPr lang="en-US" altLang="zh-CN" sz="2400" dirty="0"/>
              <a:t> meaning that every point </a:t>
            </a:r>
            <a:r>
              <a:rPr lang="en-US" altLang="zh-CN" sz="2400" b="1" dirty="0"/>
              <a:t>x </a:t>
            </a:r>
            <a:r>
              <a:rPr lang="en-US" altLang="zh-CN" sz="2400" dirty="0" smtClean="0"/>
              <a:t>= [</a:t>
            </a:r>
            <a:r>
              <a:rPr lang="en-US" altLang="zh-CN" sz="2400" i="1" dirty="0"/>
              <a:t>x, y, z</a:t>
            </a:r>
            <a:r>
              <a:rPr lang="en-US" altLang="zh-CN" sz="2400" dirty="0"/>
              <a:t>]</a:t>
            </a:r>
            <a:r>
              <a:rPr lang="en-US" altLang="zh-CN" sz="2400" i="1" dirty="0"/>
              <a:t>T </a:t>
            </a:r>
            <a:r>
              <a:rPr lang="en-US" altLang="zh-CN" sz="2400" dirty="0"/>
              <a:t>in the </a:t>
            </a:r>
            <a:r>
              <a:rPr lang="en-US" altLang="zh-CN" sz="2400" dirty="0" err="1"/>
              <a:t>undeformed</a:t>
            </a:r>
            <a:r>
              <a:rPr lang="en-US" altLang="zh-CN" sz="2400" dirty="0"/>
              <a:t> body corresponds to </a:t>
            </a:r>
            <a:r>
              <a:rPr lang="en-US" altLang="zh-CN" sz="2400" dirty="0" smtClean="0"/>
              <a:t>point </a:t>
            </a:r>
            <a:r>
              <a:rPr lang="en-US" altLang="zh-CN" sz="2400" b="1" dirty="0" smtClean="0"/>
              <a:t>x </a:t>
            </a:r>
            <a:r>
              <a:rPr lang="en-US" altLang="zh-CN" sz="2400" dirty="0"/>
              <a:t>+ </a:t>
            </a:r>
            <a:r>
              <a:rPr lang="en-US" altLang="zh-CN" sz="2400" b="1" dirty="0"/>
              <a:t>u</a:t>
            </a:r>
            <a:r>
              <a:rPr lang="en-US" altLang="zh-CN" sz="2400" dirty="0"/>
              <a:t>(</a:t>
            </a:r>
            <a:r>
              <a:rPr lang="en-US" altLang="zh-CN" sz="2400" b="1" dirty="0"/>
              <a:t>x</a:t>
            </a:r>
            <a:r>
              <a:rPr lang="en-US" altLang="zh-CN" sz="2400" dirty="0"/>
              <a:t>) in the deformed body</a:t>
            </a:r>
            <a:r>
              <a:rPr lang="en-US" altLang="zh-CN" sz="2400" dirty="0" smtClean="0"/>
              <a:t>.</a:t>
            </a:r>
          </a:p>
          <a:p>
            <a:pPr algn="ctr"/>
            <a:r>
              <a:rPr lang="en-US" altLang="zh-CN" sz="2400" b="1" dirty="0" err="1"/>
              <a:t>K</a:t>
            </a:r>
            <a:r>
              <a:rPr lang="en-US" altLang="zh-CN" sz="2400" i="1" dirty="0" err="1"/>
              <a:t>e</a:t>
            </a:r>
            <a:r>
              <a:rPr lang="en-US" altLang="zh-CN" sz="2400" i="1" dirty="0"/>
              <a:t> </a:t>
            </a:r>
            <a:r>
              <a:rPr lang="en-US" altLang="zh-CN" sz="2400" dirty="0"/>
              <a:t>= </a:t>
            </a:r>
            <a:r>
              <a:rPr lang="en-US" altLang="zh-CN" sz="2400" i="1" dirty="0" err="1" smtClean="0"/>
              <a:t>Ve</a:t>
            </a:r>
            <a:r>
              <a:rPr lang="en-US" altLang="zh-CN" sz="2400" b="1" dirty="0" err="1" smtClean="0"/>
              <a:t>B</a:t>
            </a:r>
            <a:r>
              <a:rPr lang="en-US" altLang="zh-CN" sz="2400" b="1" baseline="30000" dirty="0" err="1" smtClean="0"/>
              <a:t>T</a:t>
            </a:r>
            <a:r>
              <a:rPr lang="en-US" altLang="zh-CN" sz="2400" i="1" dirty="0" err="1" smtClean="0"/>
              <a:t>e</a:t>
            </a:r>
            <a:r>
              <a:rPr lang="en-US" altLang="zh-CN" sz="2400" b="1" dirty="0" err="1" smtClean="0"/>
              <a:t>EB</a:t>
            </a:r>
            <a:r>
              <a:rPr lang="en-US" altLang="zh-CN" sz="2400" i="1" dirty="0" err="1" smtClean="0"/>
              <a:t>e</a:t>
            </a:r>
            <a:r>
              <a:rPr lang="en-US" altLang="zh-CN" sz="2400" i="1" dirty="0" smtClean="0"/>
              <a:t> </a:t>
            </a:r>
          </a:p>
          <a:p>
            <a:endParaRPr lang="en-US" altLang="zh-CN" sz="2400" b="1" i="1" dirty="0"/>
          </a:p>
          <a:p>
            <a:pPr algn="ctr"/>
            <a:r>
              <a:rPr lang="en-US" altLang="zh-CN" sz="2400" b="1" dirty="0" err="1" smtClean="0"/>
              <a:t>f</a:t>
            </a:r>
            <a:r>
              <a:rPr lang="en-US" altLang="zh-CN" sz="2400" i="1" dirty="0" err="1" smtClean="0"/>
              <a:t>e</a:t>
            </a:r>
            <a:r>
              <a:rPr lang="en-US" altLang="zh-CN" sz="2400" i="1" dirty="0" smtClean="0"/>
              <a:t> </a:t>
            </a:r>
            <a:r>
              <a:rPr lang="en-US" altLang="zh-CN" sz="2400" dirty="0"/>
              <a:t>= </a:t>
            </a:r>
            <a:r>
              <a:rPr lang="en-US" altLang="zh-CN" sz="2400" b="1" dirty="0" err="1"/>
              <a:t>K</a:t>
            </a:r>
            <a:r>
              <a:rPr lang="en-US" altLang="zh-CN" sz="2400" i="1" dirty="0" err="1"/>
              <a:t>e</a:t>
            </a:r>
            <a:r>
              <a:rPr lang="en-US" altLang="zh-CN" sz="2400" dirty="0" err="1"/>
              <a:t>ˆ</a:t>
            </a:r>
            <a:r>
              <a:rPr lang="en-US" altLang="zh-CN" sz="2400" b="1" dirty="0" err="1" smtClean="0"/>
              <a:t>u</a:t>
            </a:r>
            <a:endParaRPr lang="en-US" altLang="zh-CN" sz="2400" i="1" dirty="0"/>
          </a:p>
          <a:p>
            <a:r>
              <a:rPr lang="en-US" altLang="zh-CN" sz="2400" b="1" dirty="0" err="1"/>
              <a:t>K</a:t>
            </a:r>
            <a:r>
              <a:rPr lang="en-US" altLang="zh-CN" sz="2400" i="1" dirty="0" err="1"/>
              <a:t>e</a:t>
            </a:r>
            <a:r>
              <a:rPr lang="en-US" altLang="zh-CN" sz="2400" i="1" dirty="0"/>
              <a:t> </a:t>
            </a:r>
            <a:r>
              <a:rPr lang="en-US" altLang="zh-CN" sz="2400" i="1" dirty="0" smtClean="0"/>
              <a:t> </a:t>
            </a:r>
            <a:r>
              <a:rPr lang="en-US" altLang="zh-CN" sz="2400" dirty="0" smtClean="0"/>
              <a:t>is </a:t>
            </a:r>
            <a:r>
              <a:rPr lang="en-US" altLang="zh-CN" sz="2400" dirty="0"/>
              <a:t>the </a:t>
            </a:r>
            <a:r>
              <a:rPr lang="en-US" altLang="zh-CN" sz="2400" dirty="0" smtClean="0"/>
              <a:t>stiffness matrix </a:t>
            </a:r>
            <a:r>
              <a:rPr lang="en-US" altLang="zh-CN" sz="2400" dirty="0"/>
              <a:t>and </a:t>
            </a:r>
            <a:r>
              <a:rPr lang="en-US" altLang="zh-CN" sz="2400" i="1" dirty="0" err="1"/>
              <a:t>Ve</a:t>
            </a:r>
            <a:r>
              <a:rPr lang="en-US" altLang="zh-CN" sz="2400" i="1" dirty="0"/>
              <a:t> </a:t>
            </a:r>
            <a:r>
              <a:rPr lang="en-US" altLang="zh-CN" sz="2400" dirty="0"/>
              <a:t>the volume of the element</a:t>
            </a:r>
            <a:r>
              <a:rPr lang="en-US" altLang="zh-CN" sz="2400" dirty="0" smtClean="0"/>
              <a:t>. </a:t>
            </a:r>
          </a:p>
          <a:p>
            <a:r>
              <a:rPr lang="en-US" altLang="zh-CN" sz="2400" b="1" dirty="0" smtClean="0"/>
              <a:t>B</a:t>
            </a:r>
            <a:r>
              <a:rPr lang="en-US" altLang="zh-CN" sz="2400" i="1" dirty="0" smtClean="0"/>
              <a:t>e</a:t>
            </a:r>
            <a:r>
              <a:rPr lang="en-US" altLang="zh-CN" sz="2400" dirty="0" smtClean="0"/>
              <a:t> is a </a:t>
            </a:r>
            <a:r>
              <a:rPr lang="en-US" altLang="zh-CN" sz="2400" dirty="0"/>
              <a:t>constant 6 </a:t>
            </a:r>
            <a:r>
              <a:rPr lang="en-US" altLang="zh-CN" sz="2400" i="1" dirty="0"/>
              <a:t>× </a:t>
            </a:r>
            <a:r>
              <a:rPr lang="en-US" altLang="zh-CN" sz="2400" dirty="0"/>
              <a:t>12 matrix, which can be </a:t>
            </a:r>
            <a:r>
              <a:rPr lang="en-US" altLang="zh-CN" sz="2400" dirty="0" smtClean="0"/>
              <a:t>pre computed for every tetrahedron.</a:t>
            </a:r>
            <a:endParaRPr lang="en-US" altLang="zh-CN" sz="2400" dirty="0"/>
          </a:p>
          <a:p>
            <a:r>
              <a:rPr lang="en-US" altLang="zh-CN" sz="2400" b="1" dirty="0"/>
              <a:t>E </a:t>
            </a:r>
            <a:r>
              <a:rPr lang="en-US" altLang="zh-CN" sz="2400" dirty="0"/>
              <a:t>is a 6 </a:t>
            </a:r>
            <a:r>
              <a:rPr lang="en-US" altLang="zh-CN" sz="2400" i="1" dirty="0"/>
              <a:t>× </a:t>
            </a:r>
            <a:r>
              <a:rPr lang="en-US" altLang="zh-CN" sz="2400" dirty="0"/>
              <a:t>6 matrix which – for isotropic </a:t>
            </a:r>
            <a:r>
              <a:rPr lang="en-US" altLang="zh-CN" sz="2400" dirty="0" smtClean="0"/>
              <a:t>materials – </a:t>
            </a:r>
            <a:r>
              <a:rPr lang="en-US" altLang="zh-CN" sz="2400" dirty="0"/>
              <a:t>only depends on two scalars, Young’s modulus </a:t>
            </a:r>
            <a:r>
              <a:rPr lang="en-US" altLang="zh-CN" sz="2400" dirty="0" smtClean="0"/>
              <a:t>and Poisson’s ratio</a:t>
            </a:r>
            <a:endParaRPr lang="en-US" altLang="zh-CN" sz="2400" b="1" dirty="0"/>
          </a:p>
          <a:p>
            <a:r>
              <a:rPr lang="en-US" altLang="zh-CN" sz="2400" b="1" dirty="0"/>
              <a:t>u </a:t>
            </a:r>
            <a:r>
              <a:rPr lang="en-US" altLang="zh-CN" sz="2400" dirty="0" smtClean="0"/>
              <a:t>= [</a:t>
            </a:r>
            <a:r>
              <a:rPr lang="en-US" altLang="zh-CN" sz="2400" i="1" dirty="0"/>
              <a:t>u</a:t>
            </a:r>
            <a:r>
              <a:rPr lang="en-US" altLang="zh-CN" sz="2400" dirty="0"/>
              <a:t>1</a:t>
            </a:r>
            <a:r>
              <a:rPr lang="en-US" altLang="zh-CN" sz="2400" i="1" dirty="0"/>
              <a:t>, v</a:t>
            </a:r>
            <a:r>
              <a:rPr lang="en-US" altLang="zh-CN" sz="2400" dirty="0"/>
              <a:t>1</a:t>
            </a:r>
            <a:r>
              <a:rPr lang="en-US" altLang="zh-CN" sz="2400" i="1" dirty="0"/>
              <a:t>, w</a:t>
            </a:r>
            <a:r>
              <a:rPr lang="en-US" altLang="zh-CN" sz="2400" dirty="0"/>
              <a:t>1</a:t>
            </a:r>
            <a:r>
              <a:rPr lang="en-US" altLang="zh-CN" sz="2400" i="1" dirty="0"/>
              <a:t>, . . . , u</a:t>
            </a:r>
            <a:r>
              <a:rPr lang="en-US" altLang="zh-CN" sz="2400" dirty="0"/>
              <a:t>4</a:t>
            </a:r>
            <a:r>
              <a:rPr lang="en-US" altLang="zh-CN" sz="2400" i="1" dirty="0"/>
              <a:t>, v</a:t>
            </a:r>
            <a:r>
              <a:rPr lang="en-US" altLang="zh-CN" sz="2400" dirty="0"/>
              <a:t>4</a:t>
            </a:r>
            <a:r>
              <a:rPr lang="en-US" altLang="zh-CN" sz="2400" i="1" dirty="0"/>
              <a:t>, w</a:t>
            </a:r>
            <a:r>
              <a:rPr lang="en-US" altLang="zh-CN" sz="2400" dirty="0"/>
              <a:t>4]</a:t>
            </a:r>
            <a:r>
              <a:rPr lang="en-US" altLang="zh-CN" sz="2400" i="1" dirty="0"/>
              <a:t>T </a:t>
            </a:r>
            <a:r>
              <a:rPr lang="en-US" altLang="zh-CN" sz="2400" dirty="0"/>
              <a:t>is the collection of the </a:t>
            </a:r>
            <a:r>
              <a:rPr lang="en-US" altLang="zh-CN" sz="2400" dirty="0" smtClean="0"/>
              <a:t>displacement vectors </a:t>
            </a:r>
            <a:r>
              <a:rPr lang="en-US" altLang="zh-CN" sz="2400" dirty="0"/>
              <a:t>at the four vertices of the tetrahedron.</a:t>
            </a:r>
            <a:endParaRPr lang="en-US" altLang="zh-CN" sz="2400" b="1" dirty="0" smtClean="0"/>
          </a:p>
          <a:p>
            <a:endParaRPr lang="zh-CN" altLang="en-US" dirty="0"/>
          </a:p>
        </p:txBody>
      </p:sp>
    </p:spTree>
    <p:extLst>
      <p:ext uri="{BB962C8B-B14F-4D97-AF65-F5344CB8AC3E}">
        <p14:creationId xmlns:p14="http://schemas.microsoft.com/office/powerpoint/2010/main" val="3754017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3140968"/>
            <a:ext cx="10945216" cy="646331"/>
          </a:xfrm>
          <a:prstGeom prst="rect">
            <a:avLst/>
          </a:prstGeom>
        </p:spPr>
        <p:txBody>
          <a:bodyPr wrap="square">
            <a:spAutoFit/>
          </a:bodyPr>
          <a:lstStyle/>
          <a:p>
            <a:endParaRPr lang="en-US" altLang="zh-CN" dirty="0" smtClean="0"/>
          </a:p>
          <a:p>
            <a:endParaRPr lang="zh-CN" altLang="en-US" dirty="0"/>
          </a:p>
        </p:txBody>
      </p:sp>
      <p:sp>
        <p:nvSpPr>
          <p:cNvPr id="2" name="矩形 1"/>
          <p:cNvSpPr/>
          <p:nvPr/>
        </p:nvSpPr>
        <p:spPr>
          <a:xfrm>
            <a:off x="2483768" y="1417638"/>
            <a:ext cx="4499309" cy="461665"/>
          </a:xfrm>
          <a:prstGeom prst="rect">
            <a:avLst/>
          </a:prstGeom>
        </p:spPr>
        <p:txBody>
          <a:bodyPr wrap="none">
            <a:spAutoFit/>
          </a:bodyPr>
          <a:lstStyle/>
          <a:p>
            <a:r>
              <a:rPr lang="en-US" altLang="zh-CN" sz="2400" b="1" dirty="0" err="1"/>
              <a:t>Mx</a:t>
            </a:r>
            <a:r>
              <a:rPr lang="en-US" altLang="zh-CN" sz="2400" dirty="0"/>
              <a:t>¨ + </a:t>
            </a:r>
            <a:r>
              <a:rPr lang="en-US" altLang="zh-CN" sz="2400" b="1" dirty="0" err="1"/>
              <a:t>Cx</a:t>
            </a:r>
            <a:r>
              <a:rPr lang="en-US" altLang="zh-CN" sz="2400" dirty="0"/>
              <a:t>˙ +</a:t>
            </a:r>
            <a:r>
              <a:rPr lang="en-US" altLang="zh-CN" sz="2400" b="1" dirty="0"/>
              <a:t>K</a:t>
            </a:r>
            <a:r>
              <a:rPr lang="en-US" altLang="zh-CN" sz="2400" dirty="0"/>
              <a:t>(</a:t>
            </a:r>
            <a:r>
              <a:rPr lang="en-US" altLang="zh-CN" sz="2400" b="1" dirty="0"/>
              <a:t>x </a:t>
            </a:r>
            <a:r>
              <a:rPr lang="en-US" altLang="zh-CN" sz="2400" i="1" dirty="0"/>
              <a:t>− </a:t>
            </a:r>
            <a:r>
              <a:rPr lang="en-US" altLang="zh-CN" sz="2400" b="1" dirty="0"/>
              <a:t>x</a:t>
            </a:r>
            <a:r>
              <a:rPr lang="en-US" altLang="zh-CN" sz="2400" dirty="0"/>
              <a:t>0) = </a:t>
            </a:r>
            <a:r>
              <a:rPr lang="en-US" altLang="zh-CN" sz="2400" b="1" dirty="0" err="1" smtClean="0"/>
              <a:t>f</a:t>
            </a:r>
            <a:r>
              <a:rPr lang="en-US" altLang="zh-CN" sz="2400" dirty="0" err="1" smtClean="0"/>
              <a:t>ext</a:t>
            </a:r>
            <a:r>
              <a:rPr lang="en-US" altLang="zh-CN" i="1" dirty="0" smtClean="0"/>
              <a:t>,    </a:t>
            </a:r>
            <a:r>
              <a:rPr lang="en-US" altLang="zh-CN" dirty="0" smtClean="0"/>
              <a:t>(5)</a:t>
            </a:r>
            <a:endParaRPr lang="zh-CN" altLang="en-US" dirty="0"/>
          </a:p>
        </p:txBody>
      </p:sp>
      <p:sp>
        <p:nvSpPr>
          <p:cNvPr id="3" name="矩形 2"/>
          <p:cNvSpPr/>
          <p:nvPr/>
        </p:nvSpPr>
        <p:spPr>
          <a:xfrm>
            <a:off x="179512" y="2356138"/>
            <a:ext cx="8507288" cy="2954655"/>
          </a:xfrm>
          <a:prstGeom prst="rect">
            <a:avLst/>
          </a:prstGeom>
        </p:spPr>
        <p:txBody>
          <a:bodyPr wrap="square">
            <a:spAutoFit/>
          </a:bodyPr>
          <a:lstStyle/>
          <a:p>
            <a:pPr algn="just"/>
            <a:r>
              <a:rPr lang="en-US" altLang="zh-CN" sz="2400" dirty="0"/>
              <a:t>where </a:t>
            </a:r>
            <a:r>
              <a:rPr lang="en-US" altLang="zh-CN" sz="2400" b="1" dirty="0"/>
              <a:t>x</a:t>
            </a:r>
            <a:r>
              <a:rPr lang="en-US" altLang="zh-CN" sz="2400" dirty="0"/>
              <a:t>˙ and </a:t>
            </a:r>
            <a:r>
              <a:rPr lang="en-US" altLang="zh-CN" sz="2400" b="1" dirty="0"/>
              <a:t>x</a:t>
            </a:r>
            <a:r>
              <a:rPr lang="en-US" altLang="zh-CN" sz="2400" dirty="0"/>
              <a:t>¨ are the first and second derivatives of </a:t>
            </a:r>
            <a:r>
              <a:rPr lang="en-US" altLang="zh-CN" sz="2400" b="1" dirty="0" smtClean="0"/>
              <a:t>x </a:t>
            </a:r>
            <a:r>
              <a:rPr lang="en-US" altLang="zh-CN" sz="2400" dirty="0" smtClean="0"/>
              <a:t>with </a:t>
            </a:r>
            <a:r>
              <a:rPr lang="en-US" altLang="zh-CN" sz="2400" dirty="0"/>
              <a:t>respect to time</a:t>
            </a:r>
            <a:r>
              <a:rPr lang="en-US" altLang="zh-CN" sz="2400" dirty="0" smtClean="0"/>
              <a:t>, </a:t>
            </a:r>
            <a:r>
              <a:rPr lang="en-US" altLang="zh-CN" sz="2400" b="1" dirty="0" smtClean="0"/>
              <a:t>M </a:t>
            </a:r>
            <a:r>
              <a:rPr lang="en-US" altLang="zh-CN" sz="2400" dirty="0" smtClean="0"/>
              <a:t>is </a:t>
            </a:r>
            <a:r>
              <a:rPr lang="en-US" altLang="zh-CN" sz="2400" dirty="0"/>
              <a:t>the mass matrix, </a:t>
            </a:r>
            <a:r>
              <a:rPr lang="en-US" altLang="zh-CN" sz="2400" b="1" dirty="0"/>
              <a:t>C </a:t>
            </a:r>
            <a:r>
              <a:rPr lang="en-US" altLang="zh-CN" sz="2400" dirty="0"/>
              <a:t>the </a:t>
            </a:r>
            <a:r>
              <a:rPr lang="en-US" altLang="zh-CN" sz="2400" dirty="0" smtClean="0"/>
              <a:t>damping matrix </a:t>
            </a:r>
            <a:r>
              <a:rPr lang="en-US" altLang="zh-CN" sz="2400" dirty="0"/>
              <a:t>and </a:t>
            </a:r>
            <a:r>
              <a:rPr lang="en-US" altLang="zh-CN" sz="2400" b="1" dirty="0" err="1"/>
              <a:t>f</a:t>
            </a:r>
            <a:r>
              <a:rPr lang="en-US" altLang="zh-CN" sz="2400" dirty="0" err="1"/>
              <a:t>ext</a:t>
            </a:r>
            <a:r>
              <a:rPr lang="en-US" altLang="zh-CN" sz="2400" dirty="0"/>
              <a:t> a vector of external forces. </a:t>
            </a:r>
            <a:r>
              <a:rPr lang="en-US" altLang="zh-CN" sz="2400" dirty="0" smtClean="0"/>
              <a:t>It defines </a:t>
            </a:r>
            <a:r>
              <a:rPr lang="en-US" altLang="zh-CN" sz="2400" dirty="0"/>
              <a:t>a coupled system of 3</a:t>
            </a:r>
            <a:r>
              <a:rPr lang="en-US" altLang="zh-CN" sz="2400" i="1" dirty="0"/>
              <a:t>n </a:t>
            </a:r>
            <a:r>
              <a:rPr lang="en-US" altLang="zh-CN" sz="2400" dirty="0"/>
              <a:t>linear ordinary </a:t>
            </a:r>
            <a:r>
              <a:rPr lang="en-US" altLang="zh-CN" sz="2400" dirty="0" smtClean="0"/>
              <a:t>differential equations </a:t>
            </a:r>
            <a:r>
              <a:rPr lang="en-US" altLang="zh-CN" sz="2400" dirty="0"/>
              <a:t>for the </a:t>
            </a:r>
            <a:r>
              <a:rPr lang="en-US" altLang="zh-CN" sz="2400" i="1" dirty="0"/>
              <a:t>n </a:t>
            </a:r>
            <a:r>
              <a:rPr lang="en-US" altLang="zh-CN" sz="2400" dirty="0"/>
              <a:t>position vectors contained in </a:t>
            </a:r>
            <a:r>
              <a:rPr lang="en-US" altLang="zh-CN" sz="2400" b="1" dirty="0"/>
              <a:t>x</a:t>
            </a:r>
            <a:r>
              <a:rPr lang="en-US" altLang="zh-CN" sz="2400" dirty="0" smtClean="0"/>
              <a:t>.</a:t>
            </a:r>
          </a:p>
          <a:p>
            <a:pPr algn="just"/>
            <a:endParaRPr lang="en-US" altLang="zh-CN" sz="2400" dirty="0"/>
          </a:p>
          <a:p>
            <a:pPr algn="just"/>
            <a:r>
              <a:rPr lang="en-US" altLang="zh-CN" sz="2400" dirty="0" smtClean="0"/>
              <a:t>The</a:t>
            </a:r>
            <a:r>
              <a:rPr lang="en-US" altLang="zh-CN" sz="2400" dirty="0"/>
              <a:t> </a:t>
            </a:r>
            <a:r>
              <a:rPr lang="en-US" altLang="zh-CN" sz="2400" dirty="0" smtClean="0"/>
              <a:t>3</a:t>
            </a:r>
            <a:r>
              <a:rPr lang="en-US" altLang="zh-CN" sz="2400" i="1" dirty="0" smtClean="0"/>
              <a:t>n×</a:t>
            </a:r>
            <a:r>
              <a:rPr lang="en-US" altLang="zh-CN" sz="2400" dirty="0" smtClean="0"/>
              <a:t>3</a:t>
            </a:r>
            <a:r>
              <a:rPr lang="en-US" altLang="zh-CN" sz="2400" i="1" dirty="0" smtClean="0"/>
              <a:t>n </a:t>
            </a:r>
            <a:r>
              <a:rPr lang="en-US" altLang="zh-CN" sz="2400" dirty="0"/>
              <a:t>dimensional stiffness </a:t>
            </a:r>
            <a:r>
              <a:rPr lang="en-US" altLang="zh-CN" sz="2400" dirty="0" smtClean="0"/>
              <a:t>matrix </a:t>
            </a:r>
            <a:r>
              <a:rPr lang="en-US" altLang="zh-CN" sz="2400" b="1" dirty="0" smtClean="0"/>
              <a:t>K</a:t>
            </a:r>
            <a:r>
              <a:rPr lang="en-US" altLang="zh-CN" sz="2400" dirty="0" smtClean="0"/>
              <a:t> of </a:t>
            </a:r>
            <a:r>
              <a:rPr lang="en-US" altLang="zh-CN" sz="2400" dirty="0"/>
              <a:t>the entire </a:t>
            </a:r>
            <a:r>
              <a:rPr lang="en-US" altLang="zh-CN" sz="2400" dirty="0" smtClean="0"/>
              <a:t>mesh is </a:t>
            </a:r>
            <a:r>
              <a:rPr lang="en-US" altLang="zh-CN" sz="2400" dirty="0"/>
              <a:t>an assembly </a:t>
            </a:r>
            <a:r>
              <a:rPr lang="en-US" altLang="zh-CN" sz="2400" dirty="0" smtClean="0"/>
              <a:t>sum of the individual </a:t>
            </a:r>
            <a:r>
              <a:rPr lang="en-US" altLang="zh-CN" sz="2400" dirty="0" err="1"/>
              <a:t>K</a:t>
            </a:r>
            <a:r>
              <a:rPr lang="en-US" altLang="zh-CN" sz="2400" i="1" dirty="0" err="1"/>
              <a:t>e</a:t>
            </a:r>
            <a:r>
              <a:rPr lang="en-US" altLang="zh-CN" sz="2400" i="1" dirty="0"/>
              <a:t> </a:t>
            </a:r>
            <a:r>
              <a:rPr lang="en-US" altLang="zh-CN" sz="2400" dirty="0"/>
              <a:t>of all the elements</a:t>
            </a:r>
            <a:r>
              <a:rPr lang="en-US" altLang="zh-CN" sz="2400" dirty="0" smtClean="0"/>
              <a:t>.</a:t>
            </a:r>
          </a:p>
          <a:p>
            <a:pPr algn="just"/>
            <a:endParaRPr lang="en-US" altLang="zh-CN" dirty="0"/>
          </a:p>
        </p:txBody>
      </p:sp>
      <p:sp>
        <p:nvSpPr>
          <p:cNvPr id="9" name="标题 1"/>
          <p:cNvSpPr>
            <a:spLocks noGrp="1"/>
          </p:cNvSpPr>
          <p:nvPr>
            <p:ph type="title"/>
          </p:nvPr>
        </p:nvSpPr>
        <p:spPr>
          <a:xfrm>
            <a:off x="899592" y="28636"/>
            <a:ext cx="7772400" cy="1143000"/>
          </a:xfrm>
        </p:spPr>
        <p:txBody>
          <a:bodyPr>
            <a:normAutofit/>
          </a:bodyPr>
          <a:lstStyle/>
          <a:p>
            <a:r>
              <a:rPr lang="en-US" altLang="zh-CN" dirty="0"/>
              <a:t>Elastic Simulation</a:t>
            </a:r>
            <a:endParaRPr lang="zh-CN" altLang="en-US" dirty="0"/>
          </a:p>
        </p:txBody>
      </p:sp>
    </p:spTree>
    <p:extLst>
      <p:ext uri="{BB962C8B-B14F-4D97-AF65-F5344CB8AC3E}">
        <p14:creationId xmlns:p14="http://schemas.microsoft.com/office/powerpoint/2010/main" val="790507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99592" y="194544"/>
            <a:ext cx="7772400" cy="1143000"/>
          </a:xfrm>
        </p:spPr>
        <p:txBody>
          <a:bodyPr/>
          <a:lstStyle/>
          <a:p>
            <a:r>
              <a:rPr lang="en-US" altLang="zh-CN" dirty="0" smtClean="0"/>
              <a:t>Solve mesh stiffness matrix </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53439"/>
            <a:ext cx="4392488" cy="29336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287" y="2600261"/>
            <a:ext cx="4176464" cy="6127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932" y="3212976"/>
            <a:ext cx="4255794" cy="6809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7430" y="2111689"/>
            <a:ext cx="3744416" cy="523220"/>
          </a:xfrm>
          <a:prstGeom prst="rect">
            <a:avLst/>
          </a:prstGeom>
          <a:noFill/>
        </p:spPr>
        <p:txBody>
          <a:bodyPr wrap="square" rtlCol="0">
            <a:spAutoFit/>
          </a:bodyPr>
          <a:lstStyle/>
          <a:p>
            <a:r>
              <a:rPr lang="en-US" altLang="zh-CN" sz="2800" b="1" dirty="0" smtClean="0"/>
              <a:t>A simple 2-D example</a:t>
            </a:r>
            <a:endParaRPr lang="zh-CN" altLang="en-US" sz="2800" b="1" dirty="0"/>
          </a:p>
        </p:txBody>
      </p:sp>
      <p:sp>
        <p:nvSpPr>
          <p:cNvPr id="7" name="TextBox 6"/>
          <p:cNvSpPr txBox="1"/>
          <p:nvPr/>
        </p:nvSpPr>
        <p:spPr>
          <a:xfrm>
            <a:off x="87871" y="2533600"/>
            <a:ext cx="3744416" cy="523220"/>
          </a:xfrm>
          <a:prstGeom prst="rect">
            <a:avLst/>
          </a:prstGeom>
          <a:noFill/>
        </p:spPr>
        <p:txBody>
          <a:bodyPr wrap="square" rtlCol="0">
            <a:spAutoFit/>
          </a:bodyPr>
          <a:lstStyle/>
          <a:p>
            <a:r>
              <a:rPr lang="en-US" altLang="zh-CN" sz="2800" dirty="0" smtClean="0"/>
              <a:t>Displacement Matrix is: </a:t>
            </a:r>
            <a:endParaRPr lang="zh-CN" altLang="en-US" sz="2800" dirty="0"/>
          </a:p>
        </p:txBody>
      </p:sp>
      <p:sp>
        <p:nvSpPr>
          <p:cNvPr id="3" name="矩形 2"/>
          <p:cNvSpPr/>
          <p:nvPr/>
        </p:nvSpPr>
        <p:spPr>
          <a:xfrm>
            <a:off x="87871" y="1268760"/>
            <a:ext cx="8855814" cy="830997"/>
          </a:xfrm>
          <a:prstGeom prst="rect">
            <a:avLst/>
          </a:prstGeom>
        </p:spPr>
        <p:txBody>
          <a:bodyPr wrap="square">
            <a:spAutoFit/>
          </a:bodyPr>
          <a:lstStyle/>
          <a:p>
            <a:pPr algn="just"/>
            <a:r>
              <a:rPr lang="en-US" altLang="zh-CN" sz="2400" dirty="0" smtClean="0"/>
              <a:t>How to assembly </a:t>
            </a:r>
            <a:r>
              <a:rPr lang="en-US" altLang="zh-CN" sz="2400" dirty="0"/>
              <a:t>sum </a:t>
            </a:r>
            <a:r>
              <a:rPr lang="en-US" altLang="zh-CN" sz="2400" dirty="0" smtClean="0"/>
              <a:t>the </a:t>
            </a:r>
            <a:r>
              <a:rPr lang="en-US" altLang="zh-CN" sz="2400" dirty="0"/>
              <a:t>individual </a:t>
            </a:r>
            <a:r>
              <a:rPr lang="en-US" altLang="zh-CN" sz="2400" b="1" dirty="0" err="1"/>
              <a:t>K</a:t>
            </a:r>
            <a:r>
              <a:rPr lang="en-US" altLang="zh-CN" sz="2400" i="1" dirty="0" err="1"/>
              <a:t>e</a:t>
            </a:r>
            <a:r>
              <a:rPr lang="en-US" altLang="zh-CN" sz="2400" i="1" dirty="0"/>
              <a:t> </a:t>
            </a:r>
            <a:r>
              <a:rPr lang="en-US" altLang="zh-CN" sz="2400" dirty="0"/>
              <a:t>of all the </a:t>
            </a:r>
            <a:r>
              <a:rPr lang="en-US" altLang="zh-CN" sz="2400" dirty="0" smtClean="0"/>
              <a:t>elements to get a mesh stiffness matrix ?</a:t>
            </a:r>
            <a:endParaRPr lang="en-US" altLang="zh-CN" sz="2400" dirty="0"/>
          </a:p>
        </p:txBody>
      </p:sp>
    </p:spTree>
    <p:extLst>
      <p:ext uri="{BB962C8B-B14F-4D97-AF65-F5344CB8AC3E}">
        <p14:creationId xmlns:p14="http://schemas.microsoft.com/office/powerpoint/2010/main" val="2582634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Solve mesh stiffness matrix </a:t>
            </a:r>
            <a:endParaRPr lang="zh-CN" altLang="en-US" dirty="0"/>
          </a:p>
        </p:txBody>
      </p:sp>
      <p:sp>
        <p:nvSpPr>
          <p:cNvPr id="9" name="TextBox 8"/>
          <p:cNvSpPr txBox="1"/>
          <p:nvPr/>
        </p:nvSpPr>
        <p:spPr>
          <a:xfrm>
            <a:off x="611560" y="1393612"/>
            <a:ext cx="3744416" cy="523220"/>
          </a:xfrm>
          <a:prstGeom prst="rect">
            <a:avLst/>
          </a:prstGeom>
          <a:noFill/>
        </p:spPr>
        <p:txBody>
          <a:bodyPr wrap="square" rtlCol="0">
            <a:spAutoFit/>
          </a:bodyPr>
          <a:lstStyle/>
          <a:p>
            <a:r>
              <a:rPr lang="en-US" altLang="zh-CN" sz="2800" dirty="0" smtClean="0"/>
              <a:t>If we choose the  </a:t>
            </a:r>
            <a:endParaRPr lang="zh-CN" altLang="en-US" sz="2800"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458057"/>
            <a:ext cx="360040" cy="394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48" y="1977076"/>
            <a:ext cx="4067175" cy="1504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69" y="4293096"/>
            <a:ext cx="8724900" cy="2247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95902" y="3501008"/>
            <a:ext cx="8431760" cy="954107"/>
          </a:xfrm>
          <a:prstGeom prst="rect">
            <a:avLst/>
          </a:prstGeom>
          <a:noFill/>
        </p:spPr>
        <p:txBody>
          <a:bodyPr wrap="square" rtlCol="0">
            <a:spAutoFit/>
          </a:bodyPr>
          <a:lstStyle/>
          <a:p>
            <a:r>
              <a:rPr lang="en-US" altLang="zh-CN" sz="2800" dirty="0" smtClean="0"/>
              <a:t>It’s just like the matrix has been “expanded”, only set the correspond position, the rest are set to zero.   </a:t>
            </a:r>
            <a:endParaRPr lang="zh-CN" altLang="en-US" sz="2800" dirty="0"/>
          </a:p>
        </p:txBody>
      </p:sp>
    </p:spTree>
    <p:extLst>
      <p:ext uri="{BB962C8B-B14F-4D97-AF65-F5344CB8AC3E}">
        <p14:creationId xmlns:p14="http://schemas.microsoft.com/office/powerpoint/2010/main" val="25826340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2193</TotalTime>
  <Words>2122</Words>
  <Application>Microsoft Macintosh PowerPoint</Application>
  <PresentationFormat>On-screen Show (4:3)</PresentationFormat>
  <Paragraphs>182</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Cambria</vt:lpstr>
      <vt:lpstr>Franklin Gothic Book</vt:lpstr>
      <vt:lpstr>Perpetua</vt:lpstr>
      <vt:lpstr>Wingdings</vt:lpstr>
      <vt:lpstr>Wingdings 2</vt:lpstr>
      <vt:lpstr>宋体</vt:lpstr>
      <vt:lpstr>幼圆</vt:lpstr>
      <vt:lpstr>平衡</vt:lpstr>
      <vt:lpstr>Simulating Elasto-plastic Material</vt:lpstr>
      <vt:lpstr>Applications </vt:lpstr>
      <vt:lpstr>Applications </vt:lpstr>
      <vt:lpstr>Some Papers on Real Time Method</vt:lpstr>
      <vt:lpstr>Problems need to be solved</vt:lpstr>
      <vt:lpstr>Elastic Simulation Using FEM</vt:lpstr>
      <vt:lpstr>Elastic Simulation</vt:lpstr>
      <vt:lpstr>Solve mesh stiffness matrix </vt:lpstr>
      <vt:lpstr>Solve mesh stiffness matrix </vt:lpstr>
      <vt:lpstr>Solve mesh stiffness matrix </vt:lpstr>
      <vt:lpstr>Solve mesh stiffness matrix </vt:lpstr>
      <vt:lpstr>Solve mesh stiffness matrix </vt:lpstr>
      <vt:lpstr>Solve mesh stiffness matrix </vt:lpstr>
      <vt:lpstr>Approach 1  Using linearized elastic forces</vt:lpstr>
      <vt:lpstr>Approach 1  Using linearized elastic forces</vt:lpstr>
      <vt:lpstr>Approach 2  Element-Based Warped Stiffness</vt:lpstr>
      <vt:lpstr>Approach 2  Element-Based Warped Stiffness</vt:lpstr>
      <vt:lpstr>Compute Rotations  Re</vt:lpstr>
      <vt:lpstr>Compute Rotations  Re</vt:lpstr>
      <vt:lpstr>Advantages of Element-Based Warped  Stiffness</vt:lpstr>
      <vt:lpstr>Plasticity Model</vt:lpstr>
      <vt:lpstr>Plasticity Model</vt:lpstr>
      <vt:lpstr>Plasticity Model</vt:lpstr>
      <vt:lpstr>Plasticity Model</vt:lpstr>
      <vt:lpstr>Fracture Model</vt:lpstr>
      <vt:lpstr>Method to Split the Mesh</vt:lpstr>
      <vt:lpstr>Method to Split the Mesh</vt:lpstr>
      <vt:lpstr>Advantages</vt:lpstr>
      <vt:lpstr> Surface Mesh Animation  </vt:lpstr>
      <vt:lpstr>Mesh Coupling  </vt:lpstr>
      <vt:lpstr>Algorithm </vt:lpstr>
      <vt:lpstr>Result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Toshi-Toyi</dc:creator>
  <cp:lastModifiedBy>Microsoft Office User</cp:lastModifiedBy>
  <cp:revision>400</cp:revision>
  <dcterms:created xsi:type="dcterms:W3CDTF">2012-10-25T07:10:23Z</dcterms:created>
  <dcterms:modified xsi:type="dcterms:W3CDTF">2019-08-26T10:24:02Z</dcterms:modified>
</cp:coreProperties>
</file>