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79" r:id="rId17"/>
    <p:sldId id="269" r:id="rId18"/>
    <p:sldId id="270" r:id="rId19"/>
    <p:sldId id="271" r:id="rId20"/>
    <p:sldId id="272" r:id="rId21"/>
    <p:sldId id="273" r:id="rId22"/>
    <p:sldId id="282" r:id="rId23"/>
    <p:sldId id="274" r:id="rId24"/>
    <p:sldId id="283" r:id="rId25"/>
    <p:sldId id="275" r:id="rId26"/>
    <p:sldId id="285" r:id="rId27"/>
    <p:sldId id="276" r:id="rId28"/>
    <p:sldId id="277" r:id="rId29"/>
    <p:sldId id="284" r:id="rId30"/>
    <p:sldId id="28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24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11/24/14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11/24/14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11/24/14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11/24/14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11/24/14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11/24/14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valvesoftware.com/wiki/Latency_Compensating_Methods_in_Client/Server_In-game_Protocol_Design_and_Optimization" TargetMode="External"/><Relationship Id="rId4" Type="http://schemas.openxmlformats.org/officeDocument/2006/relationships/hyperlink" Target="http://gafferongames.com/networking-for-game-programmers/what-every-programmer-needs-to-know-about-game-networking/" TargetMode="External"/><Relationship Id="rId5" Type="http://schemas.openxmlformats.org/officeDocument/2006/relationships/hyperlink" Target="http://www.gamasutra.com/view/feature/3094/1500_archers_on_a_288_network_.php" TargetMode="External"/><Relationship Id="rId6" Type="http://schemas.openxmlformats.org/officeDocument/2006/relationships/hyperlink" Target="http://www.gamasutra.com/view/feature/131638/dead_reckoning_latency_hiding_for_.php" TargetMode="External"/><Relationship Id="rId7" Type="http://schemas.openxmlformats.org/officeDocument/2006/relationships/hyperlink" Target="http://www.hindawi.com/journals/ijcgt/2014/138596/" TargetMode="External"/><Relationship Id="rId8" Type="http://schemas.openxmlformats.org/officeDocument/2006/relationships/hyperlink" Target="http://eprints.maynoothuniversity.ie/3985/1/PW_Thesis_MScEng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eeexplore.ieee.org/xpl/articleDetails.jsp?arnumber=662114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Dynamics in Networked Simulation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Giuseppe Di Natale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7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Client/Server – Round 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263979" y="5127826"/>
            <a:ext cx="1178012" cy="117801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 rot="20179179">
            <a:off x="1957445" y="3752935"/>
            <a:ext cx="2644346" cy="2749782"/>
            <a:chOff x="2759676" y="2273643"/>
            <a:chExt cx="2644346" cy="2749782"/>
          </a:xfrm>
        </p:grpSpPr>
        <p:sp>
          <p:nvSpPr>
            <p:cNvPr id="6" name="Oval 5"/>
            <p:cNvSpPr/>
            <p:nvPr/>
          </p:nvSpPr>
          <p:spPr>
            <a:xfrm rot="1420821">
              <a:off x="2759676" y="2273643"/>
              <a:ext cx="1066800" cy="1066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Client1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888260" y="3048000"/>
              <a:ext cx="1515762" cy="15322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637008" y="3315732"/>
              <a:ext cx="1515762" cy="153223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2700000">
              <a:off x="4182675" y="3445723"/>
              <a:ext cx="1277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Commands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2700000">
              <a:off x="3475619" y="4066913"/>
              <a:ext cx="1543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State Updates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 rot="1140827" flipH="1">
            <a:off x="6970068" y="3685663"/>
            <a:ext cx="2644346" cy="2749782"/>
            <a:chOff x="5883877" y="2523585"/>
            <a:chExt cx="2644346" cy="2749782"/>
          </a:xfrm>
        </p:grpSpPr>
        <p:sp>
          <p:nvSpPr>
            <p:cNvPr id="15" name="Oval 14"/>
            <p:cNvSpPr/>
            <p:nvPr/>
          </p:nvSpPr>
          <p:spPr>
            <a:xfrm rot="1140827">
              <a:off x="5883877" y="2523585"/>
              <a:ext cx="1066800" cy="1066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Client 3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012461" y="3297942"/>
              <a:ext cx="1515762" cy="15322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761209" y="3565674"/>
              <a:ext cx="1515762" cy="153223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2700000">
              <a:off x="7306876" y="3695665"/>
              <a:ext cx="1277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Commands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700000">
              <a:off x="6599820" y="4316855"/>
              <a:ext cx="1543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State Updates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 rot="1419004">
            <a:off x="3474412" y="2105605"/>
            <a:ext cx="2644346" cy="2749782"/>
            <a:chOff x="2759676" y="2273643"/>
            <a:chExt cx="2644346" cy="2749782"/>
          </a:xfrm>
        </p:grpSpPr>
        <p:sp>
          <p:nvSpPr>
            <p:cNvPr id="24" name="Oval 23"/>
            <p:cNvSpPr/>
            <p:nvPr/>
          </p:nvSpPr>
          <p:spPr>
            <a:xfrm rot="20180996">
              <a:off x="2759676" y="2273643"/>
              <a:ext cx="1066800" cy="1066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Client2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3888260" y="3048000"/>
              <a:ext cx="1515762" cy="15322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637008" y="3315732"/>
              <a:ext cx="1515762" cy="153223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2700000">
              <a:off x="4182675" y="3445723"/>
              <a:ext cx="1277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Commands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 rot="2700000">
              <a:off x="3475619" y="4066913"/>
              <a:ext cx="1543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State Updates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194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Client/Server – Round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an entity is only updated when the server reports a change, players would be seeing choppiness due to the time for information to travel to and from the server</a:t>
            </a:r>
          </a:p>
          <a:p>
            <a:r>
              <a:rPr lang="en-US" dirty="0" smtClean="0"/>
              <a:t>Solution: Do some form of smoothing/interpolation to make updates appear smooth to the player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6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Client/Server – Round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supports players joining midway through a simulation	</a:t>
            </a:r>
          </a:p>
          <a:p>
            <a:pPr lvl="1"/>
            <a:r>
              <a:rPr lang="en-US" dirty="0" smtClean="0"/>
              <a:t>Clients simply generate all the entities and then start updating based on what is received from the server</a:t>
            </a:r>
          </a:p>
          <a:p>
            <a:r>
              <a:rPr lang="en-US" dirty="0" smtClean="0"/>
              <a:t>Larger number of players can be supported</a:t>
            </a:r>
          </a:p>
          <a:p>
            <a:pPr lvl="1"/>
            <a:r>
              <a:rPr lang="en-US" dirty="0" smtClean="0"/>
              <a:t>Each player uses less bandwidth to send updates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Players will “feel” the latency between them and the server</a:t>
            </a:r>
          </a:p>
          <a:p>
            <a:pPr lvl="2"/>
            <a:r>
              <a:rPr lang="en-US" dirty="0" smtClean="0"/>
              <a:t>Symptom of having to send actions to server then wait for a state update in return</a:t>
            </a:r>
          </a:p>
          <a:p>
            <a:pPr lvl="1"/>
            <a:r>
              <a:rPr lang="en-US" dirty="0" smtClean="0"/>
              <a:t>This works out to be a good first try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59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Client/Server – Round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make the game “feel” right for players?</a:t>
            </a:r>
          </a:p>
          <a:p>
            <a:pPr lvl="1"/>
            <a:r>
              <a:rPr lang="en-US" dirty="0" smtClean="0"/>
              <a:t>Generally, the solution is two fold</a:t>
            </a:r>
          </a:p>
          <a:p>
            <a:pPr lvl="2"/>
            <a:r>
              <a:rPr lang="en-US" dirty="0" smtClean="0"/>
              <a:t>Lag Compensation – attempt to normalize server-side state for each player</a:t>
            </a:r>
          </a:p>
          <a:p>
            <a:pPr lvl="2"/>
            <a:r>
              <a:rPr lang="en-US" dirty="0" smtClean="0"/>
              <a:t>Client-side movement prediction – client is less “dumb” and has at least some knowledge about how the world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5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Client/Server – Lag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Method of normalizing state of the world per player server-side</a:t>
            </a:r>
          </a:p>
          <a:p>
            <a:pPr lvl="1"/>
            <a:r>
              <a:rPr lang="en-US" dirty="0" smtClean="0"/>
              <a:t>At a high level, server takes a step back in time to the exact time a player’s action is performed</a:t>
            </a:r>
          </a:p>
          <a:p>
            <a:r>
              <a:rPr lang="en-US" dirty="0" smtClean="0"/>
              <a:t>High level algorithm: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Prior to processing the player’s command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Compute latency for the client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Find the world update sent to the client that was received before the new command was issued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Move all other players affected by the update backwards in time to where they were at the time the new player command was issued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Execute the command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Move all players back to their correct/current 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1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Client/Server – Lag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There are a few extreme cases which will feel unnatural to a player</a:t>
            </a:r>
          </a:p>
          <a:p>
            <a:pPr lvl="1"/>
            <a:r>
              <a:rPr lang="en-US" dirty="0" smtClean="0"/>
              <a:t>Example: A player with high latency is firing at a player with lower latency</a:t>
            </a:r>
          </a:p>
          <a:p>
            <a:pPr lvl="2"/>
            <a:r>
              <a:rPr lang="en-US" dirty="0" smtClean="0"/>
              <a:t>Low latency player has rounded a corner and is out of sight of the high latency player in their copy of the world</a:t>
            </a:r>
          </a:p>
          <a:p>
            <a:pPr lvl="2"/>
            <a:r>
              <a:rPr lang="en-US" dirty="0" smtClean="0"/>
              <a:t>High latency player is seeing things in the past, they have line of sight on the low latency player and fire at the player in their copy of the world</a:t>
            </a:r>
          </a:p>
          <a:p>
            <a:pPr lvl="2"/>
            <a:r>
              <a:rPr lang="en-US" dirty="0" smtClean="0"/>
              <a:t>Once the high latency player’s commands hit the server, the world on the server is sent backwards and the hits are recorded against the low latency player</a:t>
            </a:r>
          </a:p>
          <a:p>
            <a:pPr lvl="2"/>
            <a:r>
              <a:rPr lang="en-US" dirty="0" smtClean="0"/>
              <a:t>Low latency player receives updates from server regarding loss of health, it now appears the high latency player is shooting around corners</a:t>
            </a:r>
          </a:p>
          <a:p>
            <a:pPr lvl="1"/>
            <a:r>
              <a:rPr lang="en-US" dirty="0" smtClean="0"/>
              <a:t>Fortunately, this case is rare. Most common cases are both players see and fire at each other or one player is running perpendicular to the view direction of the other player.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6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Client/Server – Lag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Generally, lag compensation makes the game feel right most of the time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Actions</a:t>
            </a:r>
            <a:r>
              <a:rPr lang="en-US" dirty="0"/>
              <a:t> </a:t>
            </a:r>
            <a:r>
              <a:rPr lang="en-US" sz="2400" dirty="0"/>
              <a:t>feel </a:t>
            </a:r>
            <a:r>
              <a:rPr lang="en-US" sz="2400" dirty="0" smtClean="0"/>
              <a:t>natural</a:t>
            </a:r>
          </a:p>
          <a:p>
            <a:pPr lvl="2"/>
            <a:r>
              <a:rPr lang="en-US" dirty="0" smtClean="0"/>
              <a:t>Example: When player is firing a weapon, they no longer need to lead the target to compensate for latency in the network</a:t>
            </a:r>
          </a:p>
          <a:p>
            <a:pPr lvl="1"/>
            <a:r>
              <a:rPr lang="en-US" dirty="0" smtClean="0"/>
              <a:t>Occasional negative does not outweigh the positives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Client/Server – Client-side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Clients are no longer “dumb”, but are not in full control of the state of the game. The server is still present as the authority.</a:t>
            </a:r>
          </a:p>
          <a:p>
            <a:r>
              <a:rPr lang="en-US" dirty="0" smtClean="0"/>
              <a:t>Clients still send commands to the server, but instead they also store these time stamped commands locally</a:t>
            </a:r>
          </a:p>
          <a:p>
            <a:r>
              <a:rPr lang="en-US" dirty="0" smtClean="0"/>
              <a:t>Using the last state acknowledged by the server, clients proceed to update its state according to the players action</a:t>
            </a:r>
          </a:p>
          <a:p>
            <a:r>
              <a:rPr lang="en-US" dirty="0" smtClean="0"/>
              <a:t>If the server comes back with a different state, the client’s state is corrected and the local simulation then uses the cache of unacknowledged commands to update from the new correct state onward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079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Fully Distributed Interactive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 we have discussed methods which primarily involve a central authority which is viewed as the “ground truth”</a:t>
            </a:r>
          </a:p>
          <a:p>
            <a:r>
              <a:rPr lang="en-US" dirty="0" smtClean="0"/>
              <a:t>P2P Lockstep was distributed in some sense, but wasn’t suitable for interactive gameplay</a:t>
            </a:r>
          </a:p>
          <a:p>
            <a:r>
              <a:rPr lang="en-US" dirty="0" smtClean="0"/>
              <a:t>So how do we obtain a distributed interactive simulation?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9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 Reckoning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of replicated computing</a:t>
            </a:r>
          </a:p>
          <a:p>
            <a:r>
              <a:rPr lang="en-US" dirty="0" smtClean="0"/>
              <a:t>P2P network topology</a:t>
            </a:r>
          </a:p>
          <a:p>
            <a:r>
              <a:rPr lang="en-US" dirty="0" smtClean="0"/>
              <a:t>All clients participating in the simulation end up simulating all objects in the world to some degree</a:t>
            </a:r>
          </a:p>
          <a:p>
            <a:pPr lvl="1"/>
            <a:r>
              <a:rPr lang="en-US" dirty="0" smtClean="0"/>
              <a:t>All clients must agree on the methods used to model all objects </a:t>
            </a:r>
          </a:p>
          <a:p>
            <a:pPr lvl="1"/>
            <a:r>
              <a:rPr lang="en-US" dirty="0" smtClean="0"/>
              <a:t>Extrapolation is used heavily to keep the world seemingly interactive</a:t>
            </a:r>
          </a:p>
          <a:p>
            <a:r>
              <a:rPr lang="en-US" dirty="0" smtClean="0"/>
              <a:t>Concept of entity ownership</a:t>
            </a:r>
          </a:p>
          <a:p>
            <a:pPr lvl="1"/>
            <a:r>
              <a:rPr lang="en-US" dirty="0" smtClean="0"/>
              <a:t>Client who spawns the entity has ownership of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0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Multiplayer </a:t>
            </a:r>
            <a:r>
              <a:rPr lang="en-US" dirty="0" smtClean="0"/>
              <a:t>games</a:t>
            </a:r>
          </a:p>
          <a:p>
            <a:r>
              <a:rPr lang="en-US" dirty="0" smtClean="0"/>
              <a:t>Training Simulators (flight training, air traffic control, etc.)</a:t>
            </a: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5567" y="2860662"/>
            <a:ext cx="3545811" cy="19935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9939" y="4854207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League of Legends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13" y="3914272"/>
            <a:ext cx="3444121" cy="25830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6695" y="6448074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Starcraft II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192095"/>
            <a:ext cx="3584066" cy="22400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8475" y="6435561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 4 Dead 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78" y="3069940"/>
            <a:ext cx="3627377" cy="203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93216" y="5108526"/>
            <a:ext cx="86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CS: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2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 Reckoning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Entity creation and maintenance </a:t>
            </a:r>
          </a:p>
          <a:p>
            <a:pPr lvl="1"/>
            <a:r>
              <a:rPr lang="en-US" dirty="0" smtClean="0"/>
              <a:t>Client decides to create an entity</a:t>
            </a:r>
          </a:p>
          <a:p>
            <a:pPr lvl="1"/>
            <a:r>
              <a:rPr lang="en-US" dirty="0" smtClean="0"/>
              <a:t>Client notifies all other clients in the simulation of entity creation and which predefined model to use to extrapolate its state over time</a:t>
            </a:r>
          </a:p>
          <a:p>
            <a:pPr lvl="1"/>
            <a:r>
              <a:rPr lang="en-US" dirty="0" smtClean="0"/>
              <a:t>Owner simulates both the actual state and the extrapolated state of the owned entity</a:t>
            </a:r>
          </a:p>
          <a:p>
            <a:pPr lvl="1"/>
            <a:r>
              <a:rPr lang="en-US" dirty="0" smtClean="0"/>
              <a:t>If the owner determines that the estimation of the entity’s state is outside of some agreed </a:t>
            </a:r>
            <a:r>
              <a:rPr lang="en-US" smtClean="0"/>
              <a:t>upon error threshold</a:t>
            </a:r>
            <a:r>
              <a:rPr lang="en-US" dirty="0" smtClean="0"/>
              <a:t>, it will issue an update to all other clients</a:t>
            </a:r>
          </a:p>
        </p:txBody>
      </p:sp>
    </p:spTree>
    <p:extLst>
      <p:ext uri="{BB962C8B-B14F-4D97-AF65-F5344CB8AC3E}">
        <p14:creationId xmlns:p14="http://schemas.microsoft.com/office/powerpoint/2010/main" val="307442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 Reckoning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Entity Updating</a:t>
            </a:r>
          </a:p>
          <a:p>
            <a:pPr lvl="1"/>
            <a:r>
              <a:rPr lang="en-US" dirty="0" smtClean="0"/>
              <a:t>All clients update the entities they do not own with a coarse approximation</a:t>
            </a:r>
          </a:p>
          <a:p>
            <a:pPr lvl="1"/>
            <a:r>
              <a:rPr lang="en-US" dirty="0" smtClean="0"/>
              <a:t>Upon receiving an update from the owner of the entity (remember, the owner simulates both the actual and approximate states)</a:t>
            </a:r>
          </a:p>
          <a:p>
            <a:pPr lvl="2"/>
            <a:r>
              <a:rPr lang="en-US" dirty="0" smtClean="0"/>
              <a:t>Update the state of the entity to what the owner specified</a:t>
            </a:r>
          </a:p>
          <a:p>
            <a:pPr lvl="2"/>
            <a:r>
              <a:rPr lang="en-US" dirty="0" smtClean="0"/>
              <a:t>Begin approximating from the new current state</a:t>
            </a:r>
          </a:p>
          <a:p>
            <a:pPr lvl="1"/>
            <a:r>
              <a:rPr lang="en-US" dirty="0" smtClean="0"/>
              <a:t>Again, what about the apparent choppiness when updates occur?</a:t>
            </a:r>
          </a:p>
          <a:p>
            <a:pPr lvl="2"/>
            <a:r>
              <a:rPr lang="en-US" dirty="0" smtClean="0"/>
              <a:t>Smoothing/Interpolation comes into play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4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 Reckoning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is a plane flying, the model used by remote nodes is the standard kinematic equation</a:t>
            </a:r>
          </a:p>
          <a:p>
            <a:pPr lvl="1"/>
            <a:r>
              <a:rPr lang="en-US" dirty="0" smtClean="0"/>
              <a:t>P = P</a:t>
            </a:r>
            <a:r>
              <a:rPr lang="en-US" baseline="-25000" dirty="0" smtClean="0"/>
              <a:t>r </a:t>
            </a:r>
            <a:r>
              <a:rPr lang="en-US" dirty="0" smtClean="0"/>
              <a:t>+ v</a:t>
            </a:r>
            <a:r>
              <a:rPr lang="en-US" baseline="-25000" dirty="0" smtClean="0"/>
              <a:t>r</a:t>
            </a:r>
            <a:r>
              <a:rPr lang="en-US" dirty="0" smtClean="0"/>
              <a:t> (</a:t>
            </a:r>
            <a:r>
              <a:rPr lang="en-US" dirty="0"/>
              <a:t>t</a:t>
            </a:r>
            <a:r>
              <a:rPr lang="en-US" baseline="-25000" dirty="0"/>
              <a:t>current</a:t>
            </a:r>
            <a:r>
              <a:rPr lang="en-US" dirty="0"/>
              <a:t> – t</a:t>
            </a:r>
            <a:r>
              <a:rPr lang="en-US" baseline="-25000" dirty="0"/>
              <a:t>update</a:t>
            </a:r>
            <a:r>
              <a:rPr lang="en-US" dirty="0" smtClean="0"/>
              <a:t>) + ½ a</a:t>
            </a:r>
            <a:r>
              <a:rPr lang="en-US" baseline="-25000" dirty="0" smtClean="0"/>
              <a:t>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t</a:t>
            </a:r>
            <a:r>
              <a:rPr lang="en-US" baseline="-25000" dirty="0" smtClean="0"/>
              <a:t>current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t</a:t>
            </a:r>
            <a:r>
              <a:rPr lang="en-US" baseline="-25000" dirty="0" smtClean="0"/>
              <a:t>update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pic>
        <p:nvPicPr>
          <p:cNvPr id="6" name="Picture 2" descr="http://www.gamasutra.com/features/19970919/06ar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09" y="3470918"/>
            <a:ext cx="7908182" cy="246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6030953"/>
            <a:ext cx="734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Owner controlled plane and what it looks like to remote nodes. [5]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2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 Reckoning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In extreme cases, corrections (even with smoothing) can be jarring</a:t>
            </a:r>
          </a:p>
          <a:p>
            <a:pPr lvl="2"/>
            <a:r>
              <a:rPr lang="en-US" dirty="0" smtClean="0"/>
              <a:t>Consider the case where remote clients determine a ball has made it down a hill, where the owner determines that in actuality, the ball didn’t make it over the hill</a:t>
            </a:r>
          </a:p>
          <a:p>
            <a:pPr lvl="2"/>
            <a:r>
              <a:rPr lang="en-US" dirty="0" smtClean="0"/>
              <a:t>Correcting this scenario is visually costly</a:t>
            </a:r>
          </a:p>
          <a:p>
            <a:pPr lvl="3"/>
            <a:r>
              <a:rPr lang="en-US" dirty="0" smtClean="0"/>
              <a:t>Notion of physics consistency cost </a:t>
            </a:r>
          </a:p>
          <a:p>
            <a:pPr lvl="2"/>
            <a:r>
              <a:rPr lang="en-US" dirty="0" smtClean="0"/>
              <a:t>What about physically enabled objects in the environment?</a:t>
            </a:r>
          </a:p>
        </p:txBody>
      </p:sp>
    </p:spTree>
    <p:extLst>
      <p:ext uri="{BB962C8B-B14F-4D97-AF65-F5344CB8AC3E}">
        <p14:creationId xmlns:p14="http://schemas.microsoft.com/office/powerpoint/2010/main" val="306086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 Reckoning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Issue: The physical consistency of the remote clients and the client who owns the entity that collided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044" y="2702029"/>
            <a:ext cx="4315954" cy="3512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1329" y="6237758"/>
            <a:ext cx="448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high physics consistency cost. 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Physically Aware Dead Reckoning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longer is ownership of an entity tied to the client that created it</a:t>
            </a:r>
          </a:p>
          <a:p>
            <a:pPr lvl="1"/>
            <a:r>
              <a:rPr lang="en-US" dirty="0" smtClean="0"/>
              <a:t>Dynamic Authority/Ownership</a:t>
            </a:r>
          </a:p>
          <a:p>
            <a:pPr lvl="1"/>
            <a:r>
              <a:rPr lang="en-US" dirty="0" smtClean="0"/>
              <a:t>Clients are responsible for what is local to them</a:t>
            </a:r>
          </a:p>
          <a:p>
            <a:r>
              <a:rPr lang="en-US" dirty="0" smtClean="0"/>
              <a:t>If a player is beginning an interaction with a physically enabled object, they assume ownership of that object</a:t>
            </a:r>
          </a:p>
          <a:p>
            <a:r>
              <a:rPr lang="en-US" dirty="0" smtClean="0"/>
              <a:t>Collisions between other clients and physically enabled objects are ignored locally.</a:t>
            </a:r>
          </a:p>
          <a:p>
            <a:pPr lvl="1"/>
            <a:r>
              <a:rPr lang="en-US" dirty="0" smtClean="0"/>
              <a:t>Those objects are only updated based on update messages from other clients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6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Physically Aware Dead Reckoning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to update state?</a:t>
            </a:r>
          </a:p>
          <a:p>
            <a:pPr lvl="1"/>
            <a:r>
              <a:rPr lang="en-US" dirty="0" smtClean="0"/>
              <a:t>Only at the start of a collision?</a:t>
            </a:r>
          </a:p>
          <a:p>
            <a:pPr lvl="2"/>
            <a:r>
              <a:rPr lang="en-US" dirty="0" smtClean="0"/>
              <a:t>Not enough, what if the player moves their controlled entity during the collision, remote entities won’t have an accurate view</a:t>
            </a:r>
          </a:p>
          <a:p>
            <a:pPr lvl="2"/>
            <a:r>
              <a:rPr lang="en-US" dirty="0" smtClean="0"/>
              <a:t>Need to update, at the very least, at both the start and the end of the collision</a:t>
            </a:r>
          </a:p>
          <a:p>
            <a:pPr lvl="1"/>
            <a:r>
              <a:rPr lang="en-US" dirty="0" smtClean="0"/>
              <a:t>Other option, update each frame</a:t>
            </a:r>
          </a:p>
          <a:p>
            <a:pPr lvl="2"/>
            <a:r>
              <a:rPr lang="en-US" dirty="0" smtClean="0"/>
              <a:t>Creates too many update packets and clutters the network</a:t>
            </a:r>
          </a:p>
          <a:p>
            <a:pPr lvl="1"/>
            <a:r>
              <a:rPr lang="en-US" dirty="0" smtClean="0"/>
              <a:t>How about a hybrid?</a:t>
            </a:r>
          </a:p>
          <a:p>
            <a:pPr lvl="2"/>
            <a:r>
              <a:rPr lang="en-US" dirty="0" smtClean="0"/>
              <a:t>Can periodically send updates during a collision, but not at every frame</a:t>
            </a:r>
          </a:p>
        </p:txBody>
      </p:sp>
    </p:spTree>
    <p:extLst>
      <p:ext uri="{BB962C8B-B14F-4D97-AF65-F5344CB8AC3E}">
        <p14:creationId xmlns:p14="http://schemas.microsoft.com/office/powerpoint/2010/main" val="1814997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Physically Aware Dead Reckoning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method of updating objects by proxy is also necessary</a:t>
            </a:r>
          </a:p>
          <a:p>
            <a:pPr lvl="1"/>
            <a:r>
              <a:rPr lang="en-US" dirty="0" smtClean="0"/>
              <a:t>This covers the cases where the player affects an object and that object collides with another object</a:t>
            </a:r>
          </a:p>
          <a:p>
            <a:pPr lvl="1"/>
            <a:r>
              <a:rPr lang="en-US" dirty="0" smtClean="0"/>
              <a:t>Recursively figure out which objects are being impacted by the entity the player is controlling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945" y="4294743"/>
            <a:ext cx="3981450" cy="1647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9948" y="5942568"/>
            <a:ext cx="345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ownership by proxy [7]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3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Dead Reckoning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some look ahead to determine if collisions will occur in the near future</a:t>
            </a:r>
          </a:p>
          <a:p>
            <a:pPr lvl="1"/>
            <a:r>
              <a:rPr lang="en-US" dirty="0" smtClean="0"/>
              <a:t>Naively, each iteration of the simulation, simulate the next few steps into the future</a:t>
            </a:r>
          </a:p>
          <a:p>
            <a:r>
              <a:rPr lang="en-US" dirty="0" smtClean="0"/>
              <a:t>If a collision is likely to occur, the simulation can reduce the error tolerance accordingly, this will cause more frequent updates to occur</a:t>
            </a:r>
          </a:p>
          <a:p>
            <a:r>
              <a:rPr lang="en-US" dirty="0" smtClean="0"/>
              <a:t>If collisions are not going to happen, then it is presumed safe to increase the error tolerance, thus reducing the number of update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2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901821"/>
            <a:ext cx="10515600" cy="2511835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4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Latency</a:t>
            </a:r>
            <a:r>
              <a:rPr lang="en-US" dirty="0" smtClean="0"/>
              <a:t> – Amount of time it takes packet to go from source to destination</a:t>
            </a:r>
          </a:p>
          <a:p>
            <a:r>
              <a:rPr lang="en-US" b="1" dirty="0" smtClean="0"/>
              <a:t>Bandwidth</a:t>
            </a:r>
            <a:r>
              <a:rPr lang="en-US" dirty="0" smtClean="0"/>
              <a:t> – The rate at which data can be sent over a network</a:t>
            </a:r>
          </a:p>
          <a:p>
            <a:r>
              <a:rPr lang="en-US" b="1" dirty="0" smtClean="0"/>
              <a:t>Game</a:t>
            </a:r>
            <a:r>
              <a:rPr lang="en-US" dirty="0" smtClean="0"/>
              <a:t> – refers to the simulation</a:t>
            </a:r>
          </a:p>
          <a:p>
            <a:r>
              <a:rPr lang="en-US" b="1" dirty="0" smtClean="0"/>
              <a:t>Players</a:t>
            </a:r>
            <a:r>
              <a:rPr lang="en-US" dirty="0" smtClean="0"/>
              <a:t> – Participants providing input at the client side in a running simulation</a:t>
            </a:r>
          </a:p>
          <a:p>
            <a:r>
              <a:rPr lang="en-US" b="1" dirty="0" smtClean="0"/>
              <a:t>Consistency</a:t>
            </a:r>
            <a:r>
              <a:rPr lang="en-US" dirty="0" smtClean="0"/>
              <a:t> – Refers to all participants having (approximately) the same state</a:t>
            </a:r>
          </a:p>
          <a:p>
            <a:r>
              <a:rPr lang="en-US" b="1" dirty="0" smtClean="0"/>
              <a:t>Entity</a:t>
            </a:r>
            <a:r>
              <a:rPr lang="en-US" dirty="0" smtClean="0"/>
              <a:t> – Object of the world which hold some form of state (i.e. bullet with a velocity and current position)</a:t>
            </a:r>
          </a:p>
          <a:p>
            <a:r>
              <a:rPr lang="en-US" b="1" dirty="0" smtClean="0"/>
              <a:t>World</a:t>
            </a:r>
            <a:r>
              <a:rPr lang="en-US" dirty="0" smtClean="0"/>
              <a:t> – Collection of entities representing the state of the world</a:t>
            </a:r>
          </a:p>
          <a:p>
            <a:r>
              <a:rPr lang="en-US" b="1" dirty="0" smtClean="0"/>
              <a:t>Server</a:t>
            </a:r>
            <a:r>
              <a:rPr lang="en-US" dirty="0"/>
              <a:t> </a:t>
            </a:r>
            <a:r>
              <a:rPr lang="en-US" dirty="0" smtClean="0"/>
              <a:t>– Machine which contains the “ground truth” for the state of the world</a:t>
            </a:r>
          </a:p>
          <a:p>
            <a:r>
              <a:rPr lang="en-US" b="1" dirty="0" smtClean="0"/>
              <a:t>Client</a:t>
            </a:r>
            <a:r>
              <a:rPr lang="en-US" dirty="0" smtClean="0"/>
              <a:t> – Endpoint machine which is accepting player input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0080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ieeexplore.ieee.org/xpl/articleDetails.jsp?arnumber=6621148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developer.valvesoftware.com/wiki/Latency_Compensating_Methods_in_Client/Server_In-game_Protocol_Design_and_Optimization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4"/>
              </a:rPr>
              <a:t>http://gafferongames.com/networking-for-game-programmers/what-every-programmer-needs-to-know-about-game-networking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5"/>
              </a:rPr>
              <a:t>http://www.gamasutra.com/view/feature/3094/1500_archers_on_a_288_network_.</a:t>
            </a:r>
            <a:r>
              <a:rPr lang="en-US" dirty="0" smtClean="0">
                <a:hlinkClick r:id="rId5"/>
              </a:rPr>
              <a:t>php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6"/>
              </a:rPr>
              <a:t>http://www.gamasutra.com/view/feature/131638/dead_reckoning_latency_hiding_for_.</a:t>
            </a:r>
            <a:r>
              <a:rPr lang="en-US" dirty="0" smtClean="0">
                <a:hlinkClick r:id="rId6"/>
              </a:rPr>
              <a:t>php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7"/>
              </a:rPr>
              <a:t>http://www.hindawi.com/journals/ijcgt/2014/138596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eprints.maynoothuniversity.ie/3985/1/PW_Thesis_MScEng.pdf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4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clients have a copy of the world, so it is important to maintain consistency across all these copies</a:t>
            </a:r>
          </a:p>
          <a:p>
            <a:r>
              <a:rPr lang="en-US" dirty="0" smtClean="0"/>
              <a:t>For highly interactive simulations, make interaction with world appear instantaneously while minimally impacting consistency of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played on LANs</a:t>
            </a:r>
          </a:p>
          <a:p>
            <a:pPr lvl="1"/>
            <a:r>
              <a:rPr lang="en-US" dirty="0" smtClean="0"/>
              <a:t>Peer to Peer (P2P) Mesh topology</a:t>
            </a:r>
          </a:p>
          <a:p>
            <a:r>
              <a:rPr lang="en-US" dirty="0" smtClean="0"/>
              <a:t>Primarily games were Real Time Strategy (RTS)</a:t>
            </a:r>
          </a:p>
          <a:p>
            <a:pPr lvl="1"/>
            <a:r>
              <a:rPr lang="en-US" dirty="0" smtClean="0"/>
              <a:t>Age of Empires</a:t>
            </a:r>
          </a:p>
          <a:p>
            <a:pPr lvl="1"/>
            <a:r>
              <a:rPr lang="en-US" dirty="0" smtClean="0"/>
              <a:t>Starcraft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1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Lockstep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Game has an initial state that all players begin with</a:t>
            </a:r>
          </a:p>
          <a:p>
            <a:r>
              <a:rPr lang="en-US" dirty="0" smtClean="0"/>
              <a:t>Game is viewed as a “series of turns”</a:t>
            </a:r>
          </a:p>
          <a:p>
            <a:pPr lvl="1"/>
            <a:r>
              <a:rPr lang="en-US" dirty="0" smtClean="0"/>
              <a:t>Turn is usually a fixed period of time where all game updates/changes are collected (i.e. 200ms)</a:t>
            </a:r>
          </a:p>
          <a:p>
            <a:r>
              <a:rPr lang="en-US" dirty="0" smtClean="0"/>
              <a:t>At turns end, all players execute all received commands/updates</a:t>
            </a:r>
          </a:p>
          <a:p>
            <a:r>
              <a:rPr lang="en-US" dirty="0" smtClean="0"/>
              <a:t>Rinse and repeat</a:t>
            </a:r>
          </a:p>
        </p:txBody>
      </p:sp>
    </p:spTree>
    <p:extLst>
      <p:ext uri="{BB962C8B-B14F-4D97-AF65-F5344CB8AC3E}">
        <p14:creationId xmlns:p14="http://schemas.microsoft.com/office/powerpoint/2010/main" val="163927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Lockstep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026508" y="1175045"/>
            <a:ext cx="7409319" cy="5884071"/>
            <a:chOff x="1858630" y="1041727"/>
            <a:chExt cx="7577197" cy="6017390"/>
          </a:xfrm>
        </p:grpSpPr>
        <p:grpSp>
          <p:nvGrpSpPr>
            <p:cNvPr id="62" name="Group 61"/>
            <p:cNvGrpSpPr/>
            <p:nvPr/>
          </p:nvGrpSpPr>
          <p:grpSpPr>
            <a:xfrm>
              <a:off x="1858630" y="1041727"/>
              <a:ext cx="3940191" cy="3686141"/>
              <a:chOff x="1578543" y="1420669"/>
              <a:chExt cx="3940191" cy="368614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578543" y="4040010"/>
                <a:ext cx="1066800" cy="1066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Client1</a:t>
                </a:r>
                <a:endParaRPr lang="en-US" dirty="0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 rot="1420821" flipH="1">
                <a:off x="2962020" y="1420669"/>
                <a:ext cx="2556714" cy="2899887"/>
                <a:chOff x="3142836" y="1534974"/>
                <a:chExt cx="2556714" cy="2899887"/>
              </a:xfrm>
            </p:grpSpPr>
            <p:sp>
              <p:nvSpPr>
                <p:cNvPr id="12" name="Oval 11"/>
                <p:cNvSpPr/>
                <p:nvPr/>
              </p:nvSpPr>
              <p:spPr>
                <a:xfrm rot="1420821">
                  <a:off x="3142836" y="1534974"/>
                  <a:ext cx="1066800" cy="1066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Client3</a:t>
                  </a:r>
                  <a:endParaRPr lang="en-US" dirty="0"/>
                </a:p>
              </p:txBody>
            </p:sp>
            <p:cxnSp>
              <p:nvCxnSpPr>
                <p:cNvPr id="13" name="Straight Arrow Connector 12"/>
                <p:cNvCxnSpPr/>
                <p:nvPr/>
              </p:nvCxnSpPr>
              <p:spPr>
                <a:xfrm rot="1420821">
                  <a:off x="3649617" y="2948142"/>
                  <a:ext cx="2049933" cy="14867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/>
                <p:cNvSpPr txBox="1"/>
                <p:nvPr/>
              </p:nvSpPr>
              <p:spPr>
                <a:xfrm rot="3593948">
                  <a:off x="4185113" y="3344462"/>
                  <a:ext cx="12779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Commands</a:t>
                  </a:r>
                  <a:endParaRPr lang="en-US" dirty="0"/>
                </a:p>
              </p:txBody>
            </p:sp>
          </p:grpSp>
        </p:grpSp>
        <p:cxnSp>
          <p:nvCxnSpPr>
            <p:cNvPr id="54" name="Straight Arrow Connector 53"/>
            <p:cNvCxnSpPr/>
            <p:nvPr/>
          </p:nvCxnSpPr>
          <p:spPr>
            <a:xfrm>
              <a:off x="3033876" y="4077728"/>
              <a:ext cx="526599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/>
            <p:cNvGrpSpPr/>
            <p:nvPr/>
          </p:nvGrpSpPr>
          <p:grpSpPr>
            <a:xfrm flipH="1" flipV="1">
              <a:off x="5408830" y="3354774"/>
              <a:ext cx="4026997" cy="3704343"/>
              <a:chOff x="1578543" y="1402467"/>
              <a:chExt cx="4026997" cy="3704343"/>
            </a:xfrm>
          </p:grpSpPr>
          <p:sp>
            <p:nvSpPr>
              <p:cNvPr id="64" name="Oval 63"/>
              <p:cNvSpPr/>
              <p:nvPr/>
            </p:nvSpPr>
            <p:spPr>
              <a:xfrm rot="10800000">
                <a:off x="1578543" y="4040010"/>
                <a:ext cx="1066800" cy="1066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Client2</a:t>
                </a:r>
                <a:endParaRPr lang="en-US" dirty="0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 rot="1420821" flipH="1">
                <a:off x="2965837" y="1402467"/>
                <a:ext cx="2639703" cy="2936285"/>
                <a:chOff x="3059847" y="1498576"/>
                <a:chExt cx="2639703" cy="2936285"/>
              </a:xfrm>
            </p:grpSpPr>
            <p:sp>
              <p:nvSpPr>
                <p:cNvPr id="66" name="Oval 65"/>
                <p:cNvSpPr/>
                <p:nvPr/>
              </p:nvSpPr>
              <p:spPr>
                <a:xfrm rot="12220821">
                  <a:off x="3059847" y="1498576"/>
                  <a:ext cx="1066800" cy="1066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Client4</a:t>
                  </a:r>
                  <a:endParaRPr lang="en-US" dirty="0"/>
                </a:p>
              </p:txBody>
            </p:sp>
            <p:cxnSp>
              <p:nvCxnSpPr>
                <p:cNvPr id="67" name="Straight Arrow Connector 66"/>
                <p:cNvCxnSpPr/>
                <p:nvPr/>
              </p:nvCxnSpPr>
              <p:spPr>
                <a:xfrm rot="1420821">
                  <a:off x="3649617" y="2948142"/>
                  <a:ext cx="2049933" cy="14867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 rot="14446846">
                  <a:off x="4185112" y="3344462"/>
                  <a:ext cx="12779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Commands</a:t>
                  </a:r>
                  <a:endParaRPr lang="en-US" dirty="0"/>
                </a:p>
              </p:txBody>
            </p:sp>
          </p:grpSp>
        </p:grpSp>
        <p:grpSp>
          <p:nvGrpSpPr>
            <p:cNvPr id="71" name="Group 70"/>
            <p:cNvGrpSpPr/>
            <p:nvPr/>
          </p:nvGrpSpPr>
          <p:grpSpPr>
            <a:xfrm flipH="1">
              <a:off x="6173363" y="2174349"/>
              <a:ext cx="2049933" cy="1486719"/>
              <a:chOff x="3132054" y="2446031"/>
              <a:chExt cx="2049933" cy="1486719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 flipH="1">
                <a:off x="3132054" y="2446031"/>
                <a:ext cx="2049933" cy="148671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 rot="19426873" flipH="1">
                <a:off x="3446379" y="2795984"/>
                <a:ext cx="12779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Commands</a:t>
                </a:r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 flipH="1">
              <a:off x="2987478" y="4434712"/>
              <a:ext cx="2049933" cy="1486719"/>
              <a:chOff x="6417270" y="4454692"/>
              <a:chExt cx="2049933" cy="1486719"/>
            </a:xfrm>
          </p:grpSpPr>
          <p:cxnSp>
            <p:nvCxnSpPr>
              <p:cNvPr id="72" name="Straight Arrow Connector 71"/>
              <p:cNvCxnSpPr/>
              <p:nvPr/>
            </p:nvCxnSpPr>
            <p:spPr>
              <a:xfrm flipV="1">
                <a:off x="6417270" y="4454692"/>
                <a:ext cx="2049933" cy="148671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 rot="8573975" flipV="1">
                <a:off x="6874963" y="5222126"/>
                <a:ext cx="12779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Commands</a:t>
                </a:r>
                <a:endParaRPr lang="en-US" dirty="0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0800000" flipH="1" flipV="1">
              <a:off x="3373487" y="3744373"/>
              <a:ext cx="1277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Commands</a:t>
              </a:r>
              <a:endParaRPr lang="en-US" dirty="0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H="1">
              <a:off x="5570811" y="2590344"/>
              <a:ext cx="11600" cy="28960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 rot="16200000" flipH="1" flipV="1">
              <a:off x="5104969" y="3123523"/>
              <a:ext cx="1277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Commands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447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Lockstep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Not suitable for highly interactive games (i.e. First Person Shooters)</a:t>
            </a:r>
          </a:p>
          <a:p>
            <a:pPr lvl="1"/>
            <a:r>
              <a:rPr lang="en-US" dirty="0" smtClean="0"/>
              <a:t>Difficult to determine if the game is entirely deterministic</a:t>
            </a:r>
          </a:p>
          <a:p>
            <a:pPr lvl="1"/>
            <a:r>
              <a:rPr lang="en-US" dirty="0" smtClean="0"/>
              <a:t>Initial state is required</a:t>
            </a:r>
          </a:p>
          <a:p>
            <a:pPr lvl="2"/>
            <a:r>
              <a:rPr lang="en-US" dirty="0" smtClean="0"/>
              <a:t>Late joining is possible, but difficult since its hard to get a good initial state for the new comer</a:t>
            </a:r>
          </a:p>
          <a:p>
            <a:pPr lvl="2"/>
            <a:endParaRPr lang="en-US" dirty="0"/>
          </a:p>
          <a:p>
            <a:r>
              <a:rPr lang="en-US" dirty="0" smtClean="0"/>
              <a:t>Final Notes</a:t>
            </a:r>
          </a:p>
          <a:p>
            <a:pPr lvl="1"/>
            <a:r>
              <a:rPr lang="en-US" dirty="0" smtClean="0"/>
              <a:t>Some variant of this model is still in use today for various RTS games such as Starcraft II</a:t>
            </a:r>
          </a:p>
          <a:p>
            <a:pPr lvl="1"/>
            <a:r>
              <a:rPr lang="en-US" dirty="0" smtClean="0"/>
              <a:t>Again, not suitable for highly interactive games over the internet</a:t>
            </a:r>
          </a:p>
        </p:txBody>
      </p:sp>
    </p:spTree>
    <p:extLst>
      <p:ext uri="{BB962C8B-B14F-4D97-AF65-F5344CB8AC3E}">
        <p14:creationId xmlns:p14="http://schemas.microsoft.com/office/powerpoint/2010/main" val="70503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Client/Server – Round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mentioned, P2P Lockstep is not suitable for highly interactive games</a:t>
            </a:r>
          </a:p>
          <a:p>
            <a:r>
              <a:rPr lang="en-US" dirty="0" smtClean="0"/>
              <a:t>Solution: we need a central authority (the server) that will maintain the “ground truth”</a:t>
            </a:r>
          </a:p>
          <a:p>
            <a:r>
              <a:rPr lang="en-US" dirty="0" smtClean="0"/>
              <a:t>All player actions (i.e. key presses, mouse moves, etc.) are sent to the server</a:t>
            </a:r>
          </a:p>
          <a:p>
            <a:r>
              <a:rPr lang="en-US" dirty="0" smtClean="0"/>
              <a:t>Client’s copy of the world only updated based on the information received from the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3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5720</TotalTime>
  <Words>1874</Words>
  <Application>Microsoft Macintosh PowerPoint</Application>
  <PresentationFormat>Custom</PresentationFormat>
  <Paragraphs>193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Depth</vt:lpstr>
      <vt:lpstr>Dynamics in Networked Simulation</vt:lpstr>
      <vt:lpstr>Motivation</vt:lpstr>
      <vt:lpstr>Important Terms</vt:lpstr>
      <vt:lpstr>Goals</vt:lpstr>
      <vt:lpstr>Early Games</vt:lpstr>
      <vt:lpstr>P2P Lockstep</vt:lpstr>
      <vt:lpstr>P2P Lockstep</vt:lpstr>
      <vt:lpstr>P2P Lockstep</vt:lpstr>
      <vt:lpstr>Client/Server – Round 1</vt:lpstr>
      <vt:lpstr>Client/Server – Round 1</vt:lpstr>
      <vt:lpstr>Client/Server – Round 1</vt:lpstr>
      <vt:lpstr>Client/Server – Round 1</vt:lpstr>
      <vt:lpstr>Client/Server – Round 2</vt:lpstr>
      <vt:lpstr>Client/Server – Lag Compensation</vt:lpstr>
      <vt:lpstr>Client/Server – Lag Compensation</vt:lpstr>
      <vt:lpstr>Client/Server – Lag Compensation</vt:lpstr>
      <vt:lpstr>Client/Server – Client-side Prediction</vt:lpstr>
      <vt:lpstr>Fully Distributed Interactive Simulation</vt:lpstr>
      <vt:lpstr>Dead Reckoning</vt:lpstr>
      <vt:lpstr>Dead Reckoning</vt:lpstr>
      <vt:lpstr>Dead Reckoning</vt:lpstr>
      <vt:lpstr>Dead Reckoning</vt:lpstr>
      <vt:lpstr>Dead Reckoning</vt:lpstr>
      <vt:lpstr>Dead Reckoning</vt:lpstr>
      <vt:lpstr>Physically Aware Dead Reckoning</vt:lpstr>
      <vt:lpstr>Physically Aware Dead Reckoning</vt:lpstr>
      <vt:lpstr>Physically Aware Dead Reckoning</vt:lpstr>
      <vt:lpstr>Adaptive Dead Reckoning</vt:lpstr>
      <vt:lpstr>Questions?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Dynamics in Networked Simulation</dc:title>
  <dc:creator>Joe</dc:creator>
  <cp:lastModifiedBy>Dinesh Manocha</cp:lastModifiedBy>
  <cp:revision>117</cp:revision>
  <dcterms:created xsi:type="dcterms:W3CDTF">2014-11-16T16:57:35Z</dcterms:created>
  <dcterms:modified xsi:type="dcterms:W3CDTF">2014-11-24T20:11:20Z</dcterms:modified>
</cp:coreProperties>
</file>