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Lst>
  <p:notesMasterIdLst>
    <p:notesMasterId r:id="rId46"/>
  </p:notesMasterIdLst>
  <p:handoutMasterIdLst>
    <p:handoutMasterId r:id="rId47"/>
  </p:handoutMasterIdLst>
  <p:sldIdLst>
    <p:sldId id="258" r:id="rId3"/>
    <p:sldId id="305" r:id="rId4"/>
    <p:sldId id="306" r:id="rId5"/>
    <p:sldId id="309" r:id="rId6"/>
    <p:sldId id="314" r:id="rId7"/>
    <p:sldId id="317" r:id="rId8"/>
    <p:sldId id="308" r:id="rId9"/>
    <p:sldId id="318" r:id="rId10"/>
    <p:sldId id="322" r:id="rId11"/>
    <p:sldId id="327" r:id="rId12"/>
    <p:sldId id="328" r:id="rId13"/>
    <p:sldId id="329" r:id="rId14"/>
    <p:sldId id="330" r:id="rId15"/>
    <p:sldId id="337" r:id="rId16"/>
    <p:sldId id="331" r:id="rId17"/>
    <p:sldId id="319" r:id="rId18"/>
    <p:sldId id="321" r:id="rId19"/>
    <p:sldId id="320" r:id="rId20"/>
    <p:sldId id="332" r:id="rId21"/>
    <p:sldId id="333" r:id="rId22"/>
    <p:sldId id="334" r:id="rId23"/>
    <p:sldId id="316" r:id="rId24"/>
    <p:sldId id="335" r:id="rId25"/>
    <p:sldId id="310" r:id="rId26"/>
    <p:sldId id="336" r:id="rId27"/>
    <p:sldId id="325" r:id="rId28"/>
    <p:sldId id="326" r:id="rId29"/>
    <p:sldId id="338" r:id="rId30"/>
    <p:sldId id="339" r:id="rId31"/>
    <p:sldId id="340" r:id="rId32"/>
    <p:sldId id="324" r:id="rId33"/>
    <p:sldId id="341" r:id="rId34"/>
    <p:sldId id="311" r:id="rId35"/>
    <p:sldId id="342" r:id="rId36"/>
    <p:sldId id="344" r:id="rId37"/>
    <p:sldId id="345" r:id="rId38"/>
    <p:sldId id="346" r:id="rId39"/>
    <p:sldId id="343" r:id="rId40"/>
    <p:sldId id="347" r:id="rId41"/>
    <p:sldId id="348" r:id="rId42"/>
    <p:sldId id="349" r:id="rId43"/>
    <p:sldId id="350" r:id="rId44"/>
    <p:sldId id="313"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6CD"/>
    <a:srgbClr val="0099FF"/>
    <a:srgbClr val="336BAF"/>
    <a:srgbClr val="3270A4"/>
    <a:srgbClr val="B2B2B2"/>
    <a:srgbClr val="66CCFF"/>
    <a:srgbClr val="0066CC"/>
    <a:srgbClr val="E9E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2316" autoAdjust="0"/>
  </p:normalViewPr>
  <p:slideViewPr>
    <p:cSldViewPr>
      <p:cViewPr varScale="1">
        <p:scale>
          <a:sx n="71" d="100"/>
          <a:sy n="71" d="100"/>
        </p:scale>
        <p:origin x="1795" y="6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0FD682-6690-435E-B933-27E447170FEB}" type="datetimeFigureOut">
              <a:rPr lang="en-US" smtClean="0"/>
              <a:t>11/20/2016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616D6D-6088-41F7-BFC8-94D52520927F}" type="slidenum">
              <a:rPr lang="en-US" smtClean="0"/>
              <a:t>‹#›</a:t>
            </a:fld>
            <a:endParaRPr lang="en-US"/>
          </a:p>
        </p:txBody>
      </p:sp>
    </p:spTree>
    <p:extLst>
      <p:ext uri="{BB962C8B-B14F-4D97-AF65-F5344CB8AC3E}">
        <p14:creationId xmlns:p14="http://schemas.microsoft.com/office/powerpoint/2010/main" val="1482566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C75CF05-D4EB-41BA-9F20-235FDF90A6F2}" type="slidenum">
              <a:rPr lang="en-US"/>
              <a:pPr/>
              <a:t>‹#›</a:t>
            </a:fld>
            <a:endParaRPr lang="en-US"/>
          </a:p>
        </p:txBody>
      </p:sp>
    </p:spTree>
    <p:extLst>
      <p:ext uri="{BB962C8B-B14F-4D97-AF65-F5344CB8AC3E}">
        <p14:creationId xmlns:p14="http://schemas.microsoft.com/office/powerpoint/2010/main" val="26769912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08A34-19E4-40C5-B121-08071831582E}" type="slidenum">
              <a:rPr lang="en-US"/>
              <a:pPr/>
              <a:t>1</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dirty="0"/>
              <a:t>Introduce each part: what is 3D surface reconstruction</a:t>
            </a:r>
            <a:r>
              <a:rPr lang="en-US" baseline="0" dirty="0"/>
              <a:t> from</a:t>
            </a:r>
            <a:r>
              <a:rPr lang="en-US" dirty="0"/>
              <a:t> endoscopic video, fusion, reflectance modeling, and most importantly</a:t>
            </a:r>
            <a:r>
              <a:rPr lang="en-US" baseline="0" dirty="0"/>
              <a:t> what is the improvement</a:t>
            </a:r>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29</a:t>
            </a:fld>
            <a:endParaRPr lang="en-US"/>
          </a:p>
        </p:txBody>
      </p:sp>
    </p:spTree>
    <p:extLst>
      <p:ext uri="{BB962C8B-B14F-4D97-AF65-F5344CB8AC3E}">
        <p14:creationId xmlns:p14="http://schemas.microsoft.com/office/powerpoint/2010/main" val="298151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31</a:t>
            </a:fld>
            <a:endParaRPr lang="en-US"/>
          </a:p>
        </p:txBody>
      </p:sp>
    </p:spTree>
    <p:extLst>
      <p:ext uri="{BB962C8B-B14F-4D97-AF65-F5344CB8AC3E}">
        <p14:creationId xmlns:p14="http://schemas.microsoft.com/office/powerpoint/2010/main" val="328553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Warp and weft directions can be recognized from thread directions in the weaving structure for most cloth materials. </a:t>
            </a:r>
          </a:p>
        </p:txBody>
      </p:sp>
      <p:sp>
        <p:nvSpPr>
          <p:cNvPr id="4" name="Slide Number Placeholder 3"/>
          <p:cNvSpPr>
            <a:spLocks noGrp="1"/>
          </p:cNvSpPr>
          <p:nvPr>
            <p:ph type="sldNum" sz="quarter" idx="10"/>
          </p:nvPr>
        </p:nvSpPr>
        <p:spPr/>
        <p:txBody>
          <a:bodyPr/>
          <a:lstStyle/>
          <a:p>
            <a:fld id="{3C75CF05-D4EB-41BA-9F20-235FDF90A6F2}" type="slidenum">
              <a:rPr lang="en-US" smtClean="0"/>
              <a:pPr/>
              <a:t>32</a:t>
            </a:fld>
            <a:endParaRPr lang="en-US"/>
          </a:p>
        </p:txBody>
      </p:sp>
    </p:spTree>
    <p:extLst>
      <p:ext uri="{BB962C8B-B14F-4D97-AF65-F5344CB8AC3E}">
        <p14:creationId xmlns:p14="http://schemas.microsoft.com/office/powerpoint/2010/main" val="229498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36</a:t>
            </a:fld>
            <a:endParaRPr lang="en-US"/>
          </a:p>
        </p:txBody>
      </p:sp>
    </p:spTree>
    <p:extLst>
      <p:ext uri="{BB962C8B-B14F-4D97-AF65-F5344CB8AC3E}">
        <p14:creationId xmlns:p14="http://schemas.microsoft.com/office/powerpoint/2010/main" val="3584960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39</a:t>
            </a:fld>
            <a:endParaRPr lang="en-US"/>
          </a:p>
        </p:txBody>
      </p:sp>
    </p:spTree>
    <p:extLst>
      <p:ext uri="{BB962C8B-B14F-4D97-AF65-F5344CB8AC3E}">
        <p14:creationId xmlns:p14="http://schemas.microsoft.com/office/powerpoint/2010/main" val="175338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40</a:t>
            </a:fld>
            <a:endParaRPr lang="en-US"/>
          </a:p>
        </p:txBody>
      </p:sp>
    </p:spTree>
    <p:extLst>
      <p:ext uri="{BB962C8B-B14F-4D97-AF65-F5344CB8AC3E}">
        <p14:creationId xmlns:p14="http://schemas.microsoft.com/office/powerpoint/2010/main" val="227448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41</a:t>
            </a:fld>
            <a:endParaRPr lang="en-US"/>
          </a:p>
        </p:txBody>
      </p:sp>
    </p:spTree>
    <p:extLst>
      <p:ext uri="{BB962C8B-B14F-4D97-AF65-F5344CB8AC3E}">
        <p14:creationId xmlns:p14="http://schemas.microsoft.com/office/powerpoint/2010/main" val="398775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7</a:t>
            </a:fld>
            <a:endParaRPr lang="en-US"/>
          </a:p>
        </p:txBody>
      </p:sp>
    </p:spTree>
    <p:extLst>
      <p:ext uri="{BB962C8B-B14F-4D97-AF65-F5344CB8AC3E}">
        <p14:creationId xmlns:p14="http://schemas.microsoft.com/office/powerpoint/2010/main" val="381644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11</a:t>
            </a:fld>
            <a:endParaRPr lang="en-US"/>
          </a:p>
        </p:txBody>
      </p:sp>
    </p:spTree>
    <p:extLst>
      <p:ext uri="{BB962C8B-B14F-4D97-AF65-F5344CB8AC3E}">
        <p14:creationId xmlns:p14="http://schemas.microsoft.com/office/powerpoint/2010/main" val="335315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16</a:t>
            </a:fld>
            <a:endParaRPr lang="en-US"/>
          </a:p>
        </p:txBody>
      </p:sp>
    </p:spTree>
    <p:extLst>
      <p:ext uri="{BB962C8B-B14F-4D97-AF65-F5344CB8AC3E}">
        <p14:creationId xmlns:p14="http://schemas.microsoft.com/office/powerpoint/2010/main" val="225379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19</a:t>
            </a:fld>
            <a:endParaRPr lang="en-US"/>
          </a:p>
        </p:txBody>
      </p:sp>
    </p:spTree>
    <p:extLst>
      <p:ext uri="{BB962C8B-B14F-4D97-AF65-F5344CB8AC3E}">
        <p14:creationId xmlns:p14="http://schemas.microsoft.com/office/powerpoint/2010/main" val="268612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22</a:t>
            </a:fld>
            <a:endParaRPr lang="en-US"/>
          </a:p>
        </p:txBody>
      </p:sp>
    </p:spTree>
    <p:extLst>
      <p:ext uri="{BB962C8B-B14F-4D97-AF65-F5344CB8AC3E}">
        <p14:creationId xmlns:p14="http://schemas.microsoft.com/office/powerpoint/2010/main" val="147963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23</a:t>
            </a:fld>
            <a:endParaRPr lang="en-US"/>
          </a:p>
        </p:txBody>
      </p:sp>
    </p:spTree>
    <p:extLst>
      <p:ext uri="{BB962C8B-B14F-4D97-AF65-F5344CB8AC3E}">
        <p14:creationId xmlns:p14="http://schemas.microsoft.com/office/powerpoint/2010/main" val="366665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26</a:t>
            </a:fld>
            <a:endParaRPr lang="en-US"/>
          </a:p>
        </p:txBody>
      </p:sp>
    </p:spTree>
    <p:extLst>
      <p:ext uri="{BB962C8B-B14F-4D97-AF65-F5344CB8AC3E}">
        <p14:creationId xmlns:p14="http://schemas.microsoft.com/office/powerpoint/2010/main" val="1665168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27</a:t>
            </a:fld>
            <a:endParaRPr lang="en-US"/>
          </a:p>
        </p:txBody>
      </p:sp>
    </p:spTree>
    <p:extLst>
      <p:ext uri="{BB962C8B-B14F-4D97-AF65-F5344CB8AC3E}">
        <p14:creationId xmlns:p14="http://schemas.microsoft.com/office/powerpoint/2010/main" val="1895680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1524000"/>
            <a:ext cx="7772400" cy="1470025"/>
          </a:xfrm>
        </p:spPr>
        <p:txBody>
          <a:bodyPr/>
          <a:lstStyle>
            <a:lvl1pPr>
              <a:defRPr sz="3600">
                <a:solidFill>
                  <a:schemeClr val="bg1"/>
                </a:solidFill>
              </a:defRPr>
            </a:lvl1pPr>
          </a:lstStyle>
          <a:p>
            <a:pPr lvl="0"/>
            <a:r>
              <a:rPr lang="en-US" noProof="0"/>
              <a:t>Click to edit Master title style</a:t>
            </a:r>
          </a:p>
        </p:txBody>
      </p:sp>
      <p:sp>
        <p:nvSpPr>
          <p:cNvPr id="9219"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pPr lvl="0"/>
            <a:r>
              <a:rPr lang="en-US" noProof="0"/>
              <a:t>Click to edit Master subtitle style</a:t>
            </a:r>
          </a:p>
        </p:txBody>
      </p:sp>
      <p:sp>
        <p:nvSpPr>
          <p:cNvPr id="9220" name="Rectangle 4"/>
          <p:cNvSpPr>
            <a:spLocks noGrp="1" noChangeArrowheads="1"/>
          </p:cNvSpPr>
          <p:nvPr>
            <p:ph type="dt" sz="half" idx="2"/>
          </p:nvPr>
        </p:nvSpPr>
        <p:spPr>
          <a:xfrm>
            <a:off x="457200" y="6245225"/>
            <a:ext cx="2133600" cy="476250"/>
          </a:xfrm>
        </p:spPr>
        <p:txBody>
          <a:bodyPr/>
          <a:lstStyle>
            <a:lvl1pPr>
              <a:defRPr>
                <a:solidFill>
                  <a:schemeClr val="bg1"/>
                </a:solidFill>
              </a:defRPr>
            </a:lvl1pPr>
          </a:lstStyle>
          <a:p>
            <a:fld id="{4EB40125-7F13-44A6-BAB7-8F4B151C061C}" type="datetime1">
              <a:rPr lang="en-US"/>
              <a:pPr/>
              <a:t>11/20/2016</a:t>
            </a:fld>
            <a:endParaRPr lang="en-US"/>
          </a:p>
        </p:txBody>
      </p:sp>
      <p:sp>
        <p:nvSpPr>
          <p:cNvPr id="9221" name="Rectangle 5"/>
          <p:cNvSpPr>
            <a:spLocks noGrp="1" noChangeArrowheads="1"/>
          </p:cNvSpPr>
          <p:nvPr>
            <p:ph type="ftr" sz="quarter" idx="3"/>
          </p:nvPr>
        </p:nvSpPr>
        <p:spPr>
          <a:xfrm>
            <a:off x="3124200" y="6245225"/>
            <a:ext cx="2895600" cy="476250"/>
          </a:xfrm>
        </p:spPr>
        <p:txBody>
          <a:bodyPr/>
          <a:lstStyle>
            <a:lvl1pPr>
              <a:defRPr>
                <a:solidFill>
                  <a:schemeClr val="bg1"/>
                </a:solidFill>
              </a:defRPr>
            </a:lvl1pPr>
          </a:lstStyle>
          <a:p>
            <a:endParaRPr lang="en-US"/>
          </a:p>
        </p:txBody>
      </p:sp>
      <p:sp>
        <p:nvSpPr>
          <p:cNvPr id="9222" name="Rectangle 6"/>
          <p:cNvSpPr>
            <a:spLocks noGrp="1" noChangeArrowheads="1"/>
          </p:cNvSpPr>
          <p:nvPr>
            <p:ph type="sldNum" sz="quarter" idx="4"/>
          </p:nvPr>
        </p:nvSpPr>
        <p:spPr>
          <a:xfrm>
            <a:off x="6553200" y="6245225"/>
            <a:ext cx="2133600" cy="476250"/>
          </a:xfrm>
        </p:spPr>
        <p:txBody>
          <a:bodyPr/>
          <a:lstStyle>
            <a:lvl1pPr>
              <a:defRPr>
                <a:solidFill>
                  <a:schemeClr val="bg1"/>
                </a:solidFill>
              </a:defRPr>
            </a:lvl1pPr>
          </a:lstStyle>
          <a:p>
            <a:fld id="{0CC45DAC-79B2-48E1-B622-F75E12243423}" type="slidenum">
              <a:rPr lang="en-US"/>
              <a:pPr/>
              <a:t>‹#›</a:t>
            </a:fld>
            <a:endParaRPr lang="en-US"/>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8800" y="111125"/>
            <a:ext cx="3352800" cy="9239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3036672-F5A3-4FA5-933C-B04C0352F0BC}"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0E402E-A5D9-42BD-9F1A-312CF033512E}" type="slidenum">
              <a:rPr lang="en-US"/>
              <a:pPr/>
              <a:t>‹#›</a:t>
            </a:fld>
            <a:endParaRPr lang="en-US"/>
          </a:p>
        </p:txBody>
      </p:sp>
    </p:spTree>
    <p:extLst>
      <p:ext uri="{BB962C8B-B14F-4D97-AF65-F5344CB8AC3E}">
        <p14:creationId xmlns:p14="http://schemas.microsoft.com/office/powerpoint/2010/main" val="208185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9F81A7-C202-4AB2-BD3C-92764C183D5E}"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5ADE44-5E93-4592-AC86-372A390E9E60}" type="slidenum">
              <a:rPr lang="en-US"/>
              <a:pPr/>
              <a:t>‹#›</a:t>
            </a:fld>
            <a:endParaRPr lang="en-US"/>
          </a:p>
        </p:txBody>
      </p:sp>
    </p:spTree>
    <p:extLst>
      <p:ext uri="{BB962C8B-B14F-4D97-AF65-F5344CB8AC3E}">
        <p14:creationId xmlns:p14="http://schemas.microsoft.com/office/powerpoint/2010/main" val="18113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C5A4D5-22DB-4294-9D80-D186081F8BE0}"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1DDB1A-DAD6-44B0-8690-A61DD370EF2E}" type="slidenum">
              <a:rPr lang="en-US"/>
              <a:pPr/>
              <a:t>‹#›</a:t>
            </a:fld>
            <a:endParaRPr lang="en-US"/>
          </a:p>
        </p:txBody>
      </p:sp>
    </p:spTree>
    <p:extLst>
      <p:ext uri="{BB962C8B-B14F-4D97-AF65-F5344CB8AC3E}">
        <p14:creationId xmlns:p14="http://schemas.microsoft.com/office/powerpoint/2010/main" val="334970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BB2C54A-E28D-4904-9A14-6F605DD774D6}"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3A586C-0FF0-4206-B0EB-E9C01C5061B6}" type="slidenum">
              <a:rPr lang="en-US"/>
              <a:pPr/>
              <a:t>‹#›</a:t>
            </a:fld>
            <a:endParaRPr lang="en-US"/>
          </a:p>
        </p:txBody>
      </p:sp>
    </p:spTree>
    <p:extLst>
      <p:ext uri="{BB962C8B-B14F-4D97-AF65-F5344CB8AC3E}">
        <p14:creationId xmlns:p14="http://schemas.microsoft.com/office/powerpoint/2010/main" val="34724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555052-AA66-48B0-B586-50F76BEF607C}"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0E2596-9450-4E4B-9D2E-05EBE43311EE}" type="slidenum">
              <a:rPr lang="en-US"/>
              <a:pPr/>
              <a:t>‹#›</a:t>
            </a:fld>
            <a:endParaRPr lang="en-US"/>
          </a:p>
        </p:txBody>
      </p:sp>
    </p:spTree>
    <p:extLst>
      <p:ext uri="{BB962C8B-B14F-4D97-AF65-F5344CB8AC3E}">
        <p14:creationId xmlns:p14="http://schemas.microsoft.com/office/powerpoint/2010/main" val="370434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55C2F06-C3B2-4268-BE22-0F7180ABF4D1}"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F9880F-DAE2-4D2E-8D2B-D275A0A272E7}" type="slidenum">
              <a:rPr lang="en-US"/>
              <a:pPr/>
              <a:t>‹#›</a:t>
            </a:fld>
            <a:endParaRPr lang="en-US"/>
          </a:p>
        </p:txBody>
      </p:sp>
    </p:spTree>
    <p:extLst>
      <p:ext uri="{BB962C8B-B14F-4D97-AF65-F5344CB8AC3E}">
        <p14:creationId xmlns:p14="http://schemas.microsoft.com/office/powerpoint/2010/main" val="304814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2D6A9B-354F-4686-ADE2-E32124ACDA47}" type="datetime1">
              <a:rPr lang="en-US"/>
              <a:pPr/>
              <a:t>11/20/2016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9764F6A-501A-4695-A26B-A26D01DAFC02}" type="slidenum">
              <a:rPr lang="en-US"/>
              <a:pPr/>
              <a:t>‹#›</a:t>
            </a:fld>
            <a:endParaRPr lang="en-US"/>
          </a:p>
        </p:txBody>
      </p:sp>
    </p:spTree>
    <p:extLst>
      <p:ext uri="{BB962C8B-B14F-4D97-AF65-F5344CB8AC3E}">
        <p14:creationId xmlns:p14="http://schemas.microsoft.com/office/powerpoint/2010/main" val="392603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ED2A4E-6238-4D7A-96A0-8CF15C714747}" type="datetime1">
              <a:rPr lang="en-US"/>
              <a:pPr/>
              <a:t>11/20/2016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F559E08-4194-4C67-9A7B-5E9C025BBBDD}" type="slidenum">
              <a:rPr lang="en-US"/>
              <a:pPr/>
              <a:t>‹#›</a:t>
            </a:fld>
            <a:endParaRPr lang="en-US"/>
          </a:p>
        </p:txBody>
      </p:sp>
    </p:spTree>
    <p:extLst>
      <p:ext uri="{BB962C8B-B14F-4D97-AF65-F5344CB8AC3E}">
        <p14:creationId xmlns:p14="http://schemas.microsoft.com/office/powerpoint/2010/main" val="4043362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C25E456-A5BD-4B1F-9922-B27A83107837}" type="datetime1">
              <a:rPr lang="en-US"/>
              <a:pPr/>
              <a:t>11/20/2016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1B528F2-F409-4128-AE8C-73EF09DAD1FC}" type="slidenum">
              <a:rPr lang="en-US"/>
              <a:pPr/>
              <a:t>‹#›</a:t>
            </a:fld>
            <a:endParaRPr lang="en-US"/>
          </a:p>
        </p:txBody>
      </p:sp>
    </p:spTree>
    <p:extLst>
      <p:ext uri="{BB962C8B-B14F-4D97-AF65-F5344CB8AC3E}">
        <p14:creationId xmlns:p14="http://schemas.microsoft.com/office/powerpoint/2010/main" val="360110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EDD0143-DC3E-4EC6-9F48-48B6665F7301}"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33B6BF-CD30-4EB0-80A4-3EE6E252142E}" type="slidenum">
              <a:rPr lang="en-US"/>
              <a:pPr/>
              <a:t>‹#›</a:t>
            </a:fld>
            <a:endParaRPr lang="en-US"/>
          </a:p>
        </p:txBody>
      </p:sp>
    </p:spTree>
    <p:extLst>
      <p:ext uri="{BB962C8B-B14F-4D97-AF65-F5344CB8AC3E}">
        <p14:creationId xmlns:p14="http://schemas.microsoft.com/office/powerpoint/2010/main" val="194521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611CFDE-973F-4ABD-8E33-F53F70E52EFC}"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AB63A3-EE60-48B4-91D6-039F992FB1F9}" type="slidenum">
              <a:rPr lang="en-US"/>
              <a:pPr/>
              <a:t>‹#›</a:t>
            </a:fld>
            <a:endParaRPr lang="en-US"/>
          </a:p>
        </p:txBody>
      </p:sp>
    </p:spTree>
    <p:extLst>
      <p:ext uri="{BB962C8B-B14F-4D97-AF65-F5344CB8AC3E}">
        <p14:creationId xmlns:p14="http://schemas.microsoft.com/office/powerpoint/2010/main" val="2833853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BD3821B-510B-469F-8236-A5D95798D7D4}"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25BAB3-FE89-4894-A884-41D108665273}" type="slidenum">
              <a:rPr lang="en-US"/>
              <a:pPr/>
              <a:t>‹#›</a:t>
            </a:fld>
            <a:endParaRPr lang="en-US"/>
          </a:p>
        </p:txBody>
      </p:sp>
    </p:spTree>
    <p:extLst>
      <p:ext uri="{BB962C8B-B14F-4D97-AF65-F5344CB8AC3E}">
        <p14:creationId xmlns:p14="http://schemas.microsoft.com/office/powerpoint/2010/main" val="288420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1366078-B265-4984-BB18-33981B66E184}"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F836CC-B783-4E69-9EFD-8D3AF9DBFA31}" type="slidenum">
              <a:rPr lang="en-US"/>
              <a:pPr/>
              <a:t>‹#›</a:t>
            </a:fld>
            <a:endParaRPr lang="en-US"/>
          </a:p>
        </p:txBody>
      </p:sp>
    </p:spTree>
    <p:extLst>
      <p:ext uri="{BB962C8B-B14F-4D97-AF65-F5344CB8AC3E}">
        <p14:creationId xmlns:p14="http://schemas.microsoft.com/office/powerpoint/2010/main" val="426403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AFEDE01-382B-426E-A4ED-08E2FC7AA3FD}"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C7457E-0227-44F2-8F92-A042A287554D}" type="slidenum">
              <a:rPr lang="en-US"/>
              <a:pPr/>
              <a:t>‹#›</a:t>
            </a:fld>
            <a:endParaRPr lang="en-US"/>
          </a:p>
        </p:txBody>
      </p:sp>
    </p:spTree>
    <p:extLst>
      <p:ext uri="{BB962C8B-B14F-4D97-AF65-F5344CB8AC3E}">
        <p14:creationId xmlns:p14="http://schemas.microsoft.com/office/powerpoint/2010/main" val="10009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8352F25-63C5-43EB-9F8A-B22C0A1EE369}" type="datetime1">
              <a:rPr lang="en-US"/>
              <a:pPr/>
              <a:t>11/20/2016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7DE9D5-C0C2-4072-872F-D8533F99B02D}" type="slidenum">
              <a:rPr lang="en-US"/>
              <a:pPr/>
              <a:t>‹#›</a:t>
            </a:fld>
            <a:endParaRPr lang="en-US"/>
          </a:p>
        </p:txBody>
      </p:sp>
    </p:spTree>
    <p:extLst>
      <p:ext uri="{BB962C8B-B14F-4D97-AF65-F5344CB8AC3E}">
        <p14:creationId xmlns:p14="http://schemas.microsoft.com/office/powerpoint/2010/main" val="340013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462E44A-2614-49F5-AF6C-1C8877036FE2}"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3B93EFF-AE0B-471C-BAEB-0F91D60D2906}" type="slidenum">
              <a:rPr lang="en-US"/>
              <a:pPr/>
              <a:t>‹#›</a:t>
            </a:fld>
            <a:endParaRPr lang="en-US"/>
          </a:p>
        </p:txBody>
      </p:sp>
    </p:spTree>
    <p:extLst>
      <p:ext uri="{BB962C8B-B14F-4D97-AF65-F5344CB8AC3E}">
        <p14:creationId xmlns:p14="http://schemas.microsoft.com/office/powerpoint/2010/main" val="317867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C9683C6-E118-4B84-8FD6-350D4DD62461}" type="datetime1">
              <a:rPr lang="en-US"/>
              <a:pPr/>
              <a:t>11/20/2016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EE20196-352E-4F31-86C2-0B7CCCB8235C}" type="slidenum">
              <a:rPr lang="en-US"/>
              <a:pPr/>
              <a:t>‹#›</a:t>
            </a:fld>
            <a:endParaRPr lang="en-US"/>
          </a:p>
        </p:txBody>
      </p:sp>
    </p:spTree>
    <p:extLst>
      <p:ext uri="{BB962C8B-B14F-4D97-AF65-F5344CB8AC3E}">
        <p14:creationId xmlns:p14="http://schemas.microsoft.com/office/powerpoint/2010/main" val="370447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AB4F4C3-78F5-42B8-9D14-37BCEAFFEBC3}" type="datetime1">
              <a:rPr lang="en-US"/>
              <a:pPr/>
              <a:t>11/20/2016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95BB872-BF44-44EE-91ED-070AC0DB9CDB}" type="slidenum">
              <a:rPr lang="en-US"/>
              <a:pPr/>
              <a:t>‹#›</a:t>
            </a:fld>
            <a:endParaRPr lang="en-US"/>
          </a:p>
        </p:txBody>
      </p:sp>
    </p:spTree>
    <p:extLst>
      <p:ext uri="{BB962C8B-B14F-4D97-AF65-F5344CB8AC3E}">
        <p14:creationId xmlns:p14="http://schemas.microsoft.com/office/powerpoint/2010/main" val="382228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894AC9F-61F9-44C7-8672-DF7F3A5EB475}" type="datetime1">
              <a:rPr lang="en-US"/>
              <a:pPr/>
              <a:t>11/20/2016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D74F45-5E00-458E-AEAF-0075668EBB28}" type="slidenum">
              <a:rPr lang="en-US"/>
              <a:pPr/>
              <a:t>‹#›</a:t>
            </a:fld>
            <a:endParaRPr lang="en-US"/>
          </a:p>
        </p:txBody>
      </p:sp>
    </p:spTree>
    <p:extLst>
      <p:ext uri="{BB962C8B-B14F-4D97-AF65-F5344CB8AC3E}">
        <p14:creationId xmlns:p14="http://schemas.microsoft.com/office/powerpoint/2010/main" val="239841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2464CF-F010-4991-9D0D-CA98840F62F5}"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BB0E7A-710F-40B8-86F5-4686BA678573}" type="slidenum">
              <a:rPr lang="en-US"/>
              <a:pPr/>
              <a:t>‹#›</a:t>
            </a:fld>
            <a:endParaRPr lang="en-US"/>
          </a:p>
        </p:txBody>
      </p:sp>
    </p:spTree>
    <p:extLst>
      <p:ext uri="{BB962C8B-B14F-4D97-AF65-F5344CB8AC3E}">
        <p14:creationId xmlns:p14="http://schemas.microsoft.com/office/powerpoint/2010/main" val="124541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9C876D6-4019-4424-8939-52A05CCA40BB}" type="datetime1">
              <a:rPr lang="en-US"/>
              <a:pPr/>
              <a:t>11/20/2016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D4886C-93FB-4B4B-8F62-47983C1CE64C}" type="slidenum">
              <a:rPr lang="en-US"/>
              <a:pPr/>
              <a:t>‹#›</a:t>
            </a:fld>
            <a:endParaRPr lang="en-US"/>
          </a:p>
        </p:txBody>
      </p:sp>
    </p:spTree>
    <p:extLst>
      <p:ext uri="{BB962C8B-B14F-4D97-AF65-F5344CB8AC3E}">
        <p14:creationId xmlns:p14="http://schemas.microsoft.com/office/powerpoint/2010/main" val="145478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81200" y="152400"/>
            <a:ext cx="6781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057400" y="1143000"/>
            <a:ext cx="6705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981200" y="6384925"/>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2"/>
                </a:solidFill>
              </a:defRPr>
            </a:lvl1pPr>
          </a:lstStyle>
          <a:p>
            <a:fld id="{BCDA53CE-C54A-4C5E-B47A-953013324F1B}" type="datetime1">
              <a:rPr lang="en-US"/>
              <a:pPr/>
              <a:t>11/20/2016</a:t>
            </a:fld>
            <a:endParaRPr lang="en-US"/>
          </a:p>
        </p:txBody>
      </p:sp>
      <p:sp>
        <p:nvSpPr>
          <p:cNvPr id="1029" name="Rectangle 5"/>
          <p:cNvSpPr>
            <a:spLocks noGrp="1" noChangeArrowheads="1"/>
          </p:cNvSpPr>
          <p:nvPr>
            <p:ph type="ftr" sz="quarter" idx="3"/>
          </p:nvPr>
        </p:nvSpPr>
        <p:spPr bwMode="auto">
          <a:xfrm>
            <a:off x="3657600" y="6384925"/>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2"/>
                </a:solidFill>
              </a:defRPr>
            </a:lvl1pPr>
          </a:lstStyle>
          <a:p>
            <a:endParaRPr lang="en-US"/>
          </a:p>
        </p:txBody>
      </p:sp>
      <p:sp>
        <p:nvSpPr>
          <p:cNvPr id="1030" name="Rectangle 6"/>
          <p:cNvSpPr>
            <a:spLocks noGrp="1" noChangeArrowheads="1"/>
          </p:cNvSpPr>
          <p:nvPr>
            <p:ph type="sldNum" sz="quarter" idx="4"/>
          </p:nvPr>
        </p:nvSpPr>
        <p:spPr bwMode="auto">
          <a:xfrm>
            <a:off x="7467600" y="6384925"/>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2"/>
                </a:solidFill>
              </a:defRPr>
            </a:lvl1pPr>
          </a:lstStyle>
          <a:p>
            <a:fld id="{C086A3F3-6F7D-404F-90EA-E2AB1B080ABC}" type="slidenum">
              <a:rPr lang="en-US"/>
              <a:pPr/>
              <a:t>‹#›</a:t>
            </a:fld>
            <a:endParaRPr lang="en-US"/>
          </a:p>
        </p:txBody>
      </p:sp>
      <p:pic>
        <p:nvPicPr>
          <p:cNvPr id="3" name="Picture 2"/>
          <p:cNvPicPr>
            <a:picLocks noChangeAspect="1"/>
          </p:cNvPicPr>
          <p:nvPr userDrawn="1"/>
        </p:nvPicPr>
        <p:blipFill>
          <a:blip r:embed="rId14"/>
          <a:stretch>
            <a:fillRect/>
          </a:stretch>
        </p:blipFill>
        <p:spPr>
          <a:xfrm>
            <a:off x="121798" y="6129633"/>
            <a:ext cx="1707002" cy="51058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p:txStyles>
    <p:title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bg2"/>
        </a:buClr>
        <a:buChar char="•"/>
        <a:defRPr sz="2400">
          <a:solidFill>
            <a:srgbClr val="335FB7"/>
          </a:solidFill>
          <a:latin typeface="+mn-lt"/>
          <a:ea typeface="+mn-ea"/>
          <a:cs typeface="+mn-cs"/>
        </a:defRPr>
      </a:lvl1pPr>
      <a:lvl2pPr marL="742950" indent="-285750" algn="l" rtl="0" fontAlgn="base">
        <a:spcBef>
          <a:spcPct val="20000"/>
        </a:spcBef>
        <a:spcAft>
          <a:spcPct val="0"/>
        </a:spcAft>
        <a:buClr>
          <a:srgbClr val="B2B2B2"/>
        </a:buClr>
        <a:buFont typeface="Arial" charset="0"/>
        <a:buChar char="»"/>
        <a:defRPr sz="2200">
          <a:solidFill>
            <a:srgbClr val="414141"/>
          </a:solidFill>
          <a:latin typeface="+mn-lt"/>
          <a:cs typeface="+mn-cs"/>
        </a:defRPr>
      </a:lvl2pPr>
      <a:lvl3pPr marL="1143000" indent="-228600" algn="l" rtl="0" fontAlgn="base">
        <a:spcBef>
          <a:spcPct val="20000"/>
        </a:spcBef>
        <a:spcAft>
          <a:spcPct val="0"/>
        </a:spcAft>
        <a:buClr>
          <a:srgbClr val="B2B2B2"/>
        </a:buClr>
        <a:buChar char="•"/>
        <a:defRPr sz="2000">
          <a:solidFill>
            <a:srgbClr val="414141"/>
          </a:solidFill>
          <a:latin typeface="+mn-lt"/>
          <a:cs typeface="+mn-cs"/>
        </a:defRPr>
      </a:lvl3pPr>
      <a:lvl4pPr marL="1600200" indent="-228600" algn="l" rtl="0" fontAlgn="base">
        <a:spcBef>
          <a:spcPct val="20000"/>
        </a:spcBef>
        <a:spcAft>
          <a:spcPct val="0"/>
        </a:spcAft>
        <a:buClr>
          <a:srgbClr val="B2B2B2"/>
        </a:buClr>
        <a:buFont typeface="Arial" charset="0"/>
        <a:buChar char="»"/>
        <a:defRPr>
          <a:solidFill>
            <a:srgbClr val="414141"/>
          </a:solidFill>
          <a:latin typeface="+mn-lt"/>
          <a:cs typeface="+mn-cs"/>
        </a:defRPr>
      </a:lvl4pPr>
      <a:lvl5pPr marL="2057400" indent="-228600" algn="l" rtl="0" fontAlgn="base">
        <a:spcBef>
          <a:spcPct val="20000"/>
        </a:spcBef>
        <a:spcAft>
          <a:spcPct val="0"/>
        </a:spcAft>
        <a:buClr>
          <a:srgbClr val="B2B2B2"/>
        </a:buClr>
        <a:buChar char="•"/>
        <a:defRPr>
          <a:solidFill>
            <a:srgbClr val="414141"/>
          </a:solidFill>
          <a:latin typeface="+mn-lt"/>
          <a:cs typeface="+mn-cs"/>
        </a:defRPr>
      </a:lvl5pPr>
      <a:lvl6pPr marL="2514600" indent="-228600" algn="l" rtl="0" fontAlgn="base">
        <a:spcBef>
          <a:spcPct val="20000"/>
        </a:spcBef>
        <a:spcAft>
          <a:spcPct val="0"/>
        </a:spcAft>
        <a:buClr>
          <a:srgbClr val="B2B2B2"/>
        </a:buClr>
        <a:buChar char="•"/>
        <a:defRPr>
          <a:solidFill>
            <a:srgbClr val="414141"/>
          </a:solidFill>
          <a:latin typeface="+mn-lt"/>
          <a:cs typeface="+mn-cs"/>
        </a:defRPr>
      </a:lvl6pPr>
      <a:lvl7pPr marL="2971800" indent="-228600" algn="l" rtl="0" fontAlgn="base">
        <a:spcBef>
          <a:spcPct val="20000"/>
        </a:spcBef>
        <a:spcAft>
          <a:spcPct val="0"/>
        </a:spcAft>
        <a:buClr>
          <a:srgbClr val="B2B2B2"/>
        </a:buClr>
        <a:buChar char="•"/>
        <a:defRPr>
          <a:solidFill>
            <a:srgbClr val="414141"/>
          </a:solidFill>
          <a:latin typeface="+mn-lt"/>
          <a:cs typeface="+mn-cs"/>
        </a:defRPr>
      </a:lvl7pPr>
      <a:lvl8pPr marL="3429000" indent="-228600" algn="l" rtl="0" fontAlgn="base">
        <a:spcBef>
          <a:spcPct val="20000"/>
        </a:spcBef>
        <a:spcAft>
          <a:spcPct val="0"/>
        </a:spcAft>
        <a:buClr>
          <a:srgbClr val="B2B2B2"/>
        </a:buClr>
        <a:buChar char="•"/>
        <a:defRPr>
          <a:solidFill>
            <a:srgbClr val="414141"/>
          </a:solidFill>
          <a:latin typeface="+mn-lt"/>
          <a:cs typeface="+mn-cs"/>
        </a:defRPr>
      </a:lvl8pPr>
      <a:lvl9pPr marL="3886200" indent="-228600" algn="l" rtl="0" fontAlgn="base">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685800"/>
            <a:ext cx="82296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381000" y="1417638"/>
            <a:ext cx="8458200"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381000" y="6388100"/>
            <a:ext cx="1981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2"/>
                </a:solidFill>
              </a:defRPr>
            </a:lvl1pPr>
          </a:lstStyle>
          <a:p>
            <a:fld id="{3176C2E1-3319-4A81-ACF3-FBE386705C94}" type="datetime1">
              <a:rPr lang="en-US"/>
              <a:pPr/>
              <a:t>11/20/2016</a:t>
            </a:fld>
            <a:endParaRPr lang="en-US"/>
          </a:p>
        </p:txBody>
      </p:sp>
      <p:sp>
        <p:nvSpPr>
          <p:cNvPr id="33797" name="Rectangle 5"/>
          <p:cNvSpPr>
            <a:spLocks noGrp="1" noChangeArrowheads="1"/>
          </p:cNvSpPr>
          <p:nvPr>
            <p:ph type="ftr" sz="quarter" idx="3"/>
          </p:nvPr>
        </p:nvSpPr>
        <p:spPr bwMode="auto">
          <a:xfrm>
            <a:off x="2590800" y="6384925"/>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2"/>
                </a:solidFill>
              </a:defRPr>
            </a:lvl1pPr>
          </a:lstStyle>
          <a:p>
            <a:endParaRPr lang="en-US"/>
          </a:p>
        </p:txBody>
      </p:sp>
      <p:sp>
        <p:nvSpPr>
          <p:cNvPr id="33798" name="Rectangle 6"/>
          <p:cNvSpPr>
            <a:spLocks noGrp="1" noChangeArrowheads="1"/>
          </p:cNvSpPr>
          <p:nvPr>
            <p:ph type="sldNum" sz="quarter" idx="4"/>
          </p:nvPr>
        </p:nvSpPr>
        <p:spPr bwMode="auto">
          <a:xfrm>
            <a:off x="6858000" y="6384925"/>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2"/>
                </a:solidFill>
              </a:defRPr>
            </a:lvl1pPr>
          </a:lstStyle>
          <a:p>
            <a:fld id="{F63FC11C-0073-4B58-8AC5-425947C2DA8F}" type="slidenum">
              <a:rPr lang="en-US"/>
              <a:pPr/>
              <a:t>‹#›</a:t>
            </a:fld>
            <a:endParaRPr lang="en-US"/>
          </a:p>
        </p:txBody>
      </p:sp>
      <p:pic>
        <p:nvPicPr>
          <p:cNvPr id="3" name="Picture 2"/>
          <p:cNvPicPr>
            <a:picLocks noChangeAspect="1"/>
          </p:cNvPicPr>
          <p:nvPr userDrawn="1"/>
        </p:nvPicPr>
        <p:blipFill>
          <a:blip r:embed="rId14"/>
          <a:stretch>
            <a:fillRect/>
          </a:stretch>
        </p:blipFill>
        <p:spPr>
          <a:xfrm>
            <a:off x="381000" y="76200"/>
            <a:ext cx="2032004" cy="469900"/>
          </a:xfrm>
          <a:prstGeom prst="rect">
            <a:avLst/>
          </a:prstGeom>
        </p:spPr>
      </p:pic>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5280" y="72044"/>
            <a:ext cx="1950720" cy="53755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bg2"/>
        </a:buClr>
        <a:buChar char="•"/>
        <a:defRPr sz="2400">
          <a:solidFill>
            <a:srgbClr val="335FB7"/>
          </a:solidFill>
          <a:latin typeface="+mn-lt"/>
          <a:ea typeface="+mn-ea"/>
          <a:cs typeface="+mn-cs"/>
        </a:defRPr>
      </a:lvl1pPr>
      <a:lvl2pPr marL="742950" indent="-285750" algn="l" rtl="0" fontAlgn="base">
        <a:spcBef>
          <a:spcPct val="20000"/>
        </a:spcBef>
        <a:spcAft>
          <a:spcPct val="0"/>
        </a:spcAft>
        <a:buClr>
          <a:srgbClr val="B2B2B2"/>
        </a:buClr>
        <a:buFont typeface="Arial" charset="0"/>
        <a:buChar char="»"/>
        <a:defRPr sz="2200">
          <a:solidFill>
            <a:srgbClr val="414141"/>
          </a:solidFill>
          <a:latin typeface="+mn-lt"/>
          <a:cs typeface="+mn-cs"/>
        </a:defRPr>
      </a:lvl2pPr>
      <a:lvl3pPr marL="1143000" indent="-228600" algn="l" rtl="0" fontAlgn="base">
        <a:spcBef>
          <a:spcPct val="20000"/>
        </a:spcBef>
        <a:spcAft>
          <a:spcPct val="0"/>
        </a:spcAft>
        <a:buClr>
          <a:srgbClr val="B2B2B2"/>
        </a:buClr>
        <a:buChar char="•"/>
        <a:defRPr sz="2000">
          <a:solidFill>
            <a:srgbClr val="414141"/>
          </a:solidFill>
          <a:latin typeface="+mn-lt"/>
          <a:cs typeface="+mn-cs"/>
        </a:defRPr>
      </a:lvl3pPr>
      <a:lvl4pPr marL="1600200" indent="-228600" algn="l" rtl="0" fontAlgn="base">
        <a:spcBef>
          <a:spcPct val="20000"/>
        </a:spcBef>
        <a:spcAft>
          <a:spcPct val="0"/>
        </a:spcAft>
        <a:buClr>
          <a:srgbClr val="B2B2B2"/>
        </a:buClr>
        <a:buFont typeface="Arial" charset="0"/>
        <a:buChar char="»"/>
        <a:defRPr>
          <a:solidFill>
            <a:srgbClr val="414141"/>
          </a:solidFill>
          <a:latin typeface="+mn-lt"/>
          <a:cs typeface="+mn-cs"/>
        </a:defRPr>
      </a:lvl4pPr>
      <a:lvl5pPr marL="2057400" indent="-228600" algn="l" rtl="0" fontAlgn="base">
        <a:spcBef>
          <a:spcPct val="20000"/>
        </a:spcBef>
        <a:spcAft>
          <a:spcPct val="0"/>
        </a:spcAft>
        <a:buClr>
          <a:srgbClr val="B2B2B2"/>
        </a:buClr>
        <a:buChar char="•"/>
        <a:defRPr>
          <a:solidFill>
            <a:srgbClr val="414141"/>
          </a:solidFill>
          <a:latin typeface="+mn-lt"/>
          <a:cs typeface="+mn-cs"/>
        </a:defRPr>
      </a:lvl5pPr>
      <a:lvl6pPr marL="2514600" indent="-228600" algn="l" rtl="0" fontAlgn="base">
        <a:spcBef>
          <a:spcPct val="20000"/>
        </a:spcBef>
        <a:spcAft>
          <a:spcPct val="0"/>
        </a:spcAft>
        <a:buClr>
          <a:srgbClr val="B2B2B2"/>
        </a:buClr>
        <a:buChar char="•"/>
        <a:defRPr>
          <a:solidFill>
            <a:srgbClr val="414141"/>
          </a:solidFill>
          <a:latin typeface="+mn-lt"/>
          <a:cs typeface="+mn-cs"/>
        </a:defRPr>
      </a:lvl6pPr>
      <a:lvl7pPr marL="2971800" indent="-228600" algn="l" rtl="0" fontAlgn="base">
        <a:spcBef>
          <a:spcPct val="20000"/>
        </a:spcBef>
        <a:spcAft>
          <a:spcPct val="0"/>
        </a:spcAft>
        <a:buClr>
          <a:srgbClr val="B2B2B2"/>
        </a:buClr>
        <a:buChar char="•"/>
        <a:defRPr>
          <a:solidFill>
            <a:srgbClr val="414141"/>
          </a:solidFill>
          <a:latin typeface="+mn-lt"/>
          <a:cs typeface="+mn-cs"/>
        </a:defRPr>
      </a:lvl7pPr>
      <a:lvl8pPr marL="3429000" indent="-228600" algn="l" rtl="0" fontAlgn="base">
        <a:spcBef>
          <a:spcPct val="20000"/>
        </a:spcBef>
        <a:spcAft>
          <a:spcPct val="0"/>
        </a:spcAft>
        <a:buClr>
          <a:srgbClr val="B2B2B2"/>
        </a:buClr>
        <a:buChar char="•"/>
        <a:defRPr>
          <a:solidFill>
            <a:srgbClr val="414141"/>
          </a:solidFill>
          <a:latin typeface="+mn-lt"/>
          <a:cs typeface="+mn-cs"/>
        </a:defRPr>
      </a:lvl8pPr>
      <a:lvl9pPr marL="3886200" indent="-228600" algn="l" rtl="0" fontAlgn="base">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ctrTitle"/>
          </p:nvPr>
        </p:nvSpPr>
        <p:spPr>
          <a:xfrm>
            <a:off x="228600" y="1524000"/>
            <a:ext cx="8686800" cy="2057400"/>
          </a:xfrm>
        </p:spPr>
        <p:txBody>
          <a:bodyPr/>
          <a:lstStyle/>
          <a:p>
            <a:r>
              <a:rPr lang="en-US" altLang="zh-CN" sz="2800" dirty="0">
                <a:effectLst/>
              </a:rPr>
              <a:t>Image-based Material Retrieval</a:t>
            </a:r>
            <a:endParaRPr lang="en-US" sz="2800" dirty="0">
              <a:effectLst/>
            </a:endParaRPr>
          </a:p>
        </p:txBody>
      </p:sp>
      <p:sp>
        <p:nvSpPr>
          <p:cNvPr id="12296" name="Rectangle 8"/>
          <p:cNvSpPr>
            <a:spLocks noGrp="1" noChangeArrowheads="1"/>
          </p:cNvSpPr>
          <p:nvPr>
            <p:ph type="subTitle" idx="1"/>
          </p:nvPr>
        </p:nvSpPr>
        <p:spPr>
          <a:xfrm>
            <a:off x="1371600" y="3657600"/>
            <a:ext cx="6400800" cy="2286000"/>
          </a:xfrm>
        </p:spPr>
        <p:txBody>
          <a:bodyPr/>
          <a:lstStyle/>
          <a:p>
            <a:r>
              <a:rPr lang="en-US" sz="1800" dirty="0"/>
              <a:t>Rui Wang</a:t>
            </a:r>
          </a:p>
          <a:p>
            <a:r>
              <a:rPr lang="en-US" sz="1800" dirty="0"/>
              <a:t>Dept. of Computer Science</a:t>
            </a:r>
          </a:p>
          <a:p>
            <a:r>
              <a:rPr lang="en-US" sz="1800" dirty="0"/>
              <a:t>Univ. of North Carolina at Chapel Hill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10</a:t>
            </a:fld>
            <a:endParaRPr lang="en-US"/>
          </a:p>
        </p:txBody>
      </p:sp>
      <p:pic>
        <p:nvPicPr>
          <p:cNvPr id="6" name="Picture 5"/>
          <p:cNvPicPr>
            <a:picLocks noChangeAspect="1"/>
          </p:cNvPicPr>
          <p:nvPr/>
        </p:nvPicPr>
        <p:blipFill>
          <a:blip r:embed="rId2"/>
          <a:stretch>
            <a:fillRect/>
          </a:stretch>
        </p:blipFill>
        <p:spPr>
          <a:xfrm>
            <a:off x="381000" y="2286000"/>
            <a:ext cx="8237484" cy="2514600"/>
          </a:xfrm>
          <a:prstGeom prst="rect">
            <a:avLst/>
          </a:prstGeom>
        </p:spPr>
      </p:pic>
      <p:sp>
        <p:nvSpPr>
          <p:cNvPr id="7" name="TextBox 6"/>
          <p:cNvSpPr txBox="1"/>
          <p:nvPr/>
        </p:nvSpPr>
        <p:spPr>
          <a:xfrm>
            <a:off x="685800" y="5761298"/>
            <a:ext cx="8001000" cy="523220"/>
          </a:xfrm>
          <a:prstGeom prst="rect">
            <a:avLst/>
          </a:prstGeom>
          <a:noFill/>
        </p:spPr>
        <p:txBody>
          <a:bodyPr wrap="square" rtlCol="0">
            <a:spAutoFit/>
          </a:bodyPr>
          <a:lstStyle/>
          <a:p>
            <a:r>
              <a:rPr lang="en-US" sz="1400" dirty="0"/>
              <a:t>[3] Yang, Shan, and Ming Lin. "</a:t>
            </a:r>
            <a:r>
              <a:rPr lang="en-US" sz="1400" dirty="0" err="1"/>
              <a:t>MaterialCloning</a:t>
            </a:r>
            <a:r>
              <a:rPr lang="en-US" sz="1400" dirty="0"/>
              <a:t>: Acquiring Elasticity Parameters from Images for Medical Applications." (2015).</a:t>
            </a:r>
          </a:p>
        </p:txBody>
      </p:sp>
    </p:spTree>
    <p:extLst>
      <p:ext uri="{BB962C8B-B14F-4D97-AF65-F5344CB8AC3E}">
        <p14:creationId xmlns:p14="http://schemas.microsoft.com/office/powerpoint/2010/main" val="167410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Material model (System parameterization)</a:t>
                </a:r>
              </a:p>
              <a:p>
                <a:pPr lvl="1"/>
                <a:r>
                  <a:rPr lang="en-US" dirty="0"/>
                  <a:t>For small deformations, most elastic materials exhibit linear elasticity, which can be described as a linear function between stress and strain.</a:t>
                </a:r>
              </a:p>
              <a:p>
                <a:pPr marL="457200" lvl="1" indent="0">
                  <a:buNone/>
                </a:pPr>
                <a:endParaRPr lang="en-US" dirty="0"/>
              </a:p>
              <a:p>
                <a:pPr lvl="1"/>
                <a:endParaRPr lang="en-US" i="1" dirty="0">
                  <a:latin typeface="Cambria Math" panose="02040503050406030204" pitchFamily="18" charset="0"/>
                  <a:ea typeface="Cambria Math" panose="02040503050406030204" pitchFamily="18" charset="0"/>
                </a:endParaRPr>
              </a:p>
              <a:p>
                <a:pPr lvl="2"/>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is the stress tensor induced by the surface forces.</a:t>
                </a:r>
              </a:p>
              <a:p>
                <a:pPr lvl="2"/>
                <a14:m>
                  <m:oMath xmlns:m="http://schemas.openxmlformats.org/officeDocument/2006/math">
                    <m:r>
                      <a:rPr lang="en-US" i="1" smtClean="0">
                        <a:latin typeface="Cambria Math" panose="02040503050406030204" pitchFamily="18" charset="0"/>
                        <a:ea typeface="Cambria Math" panose="02040503050406030204" pitchFamily="18" charset="0"/>
                      </a:rPr>
                      <m:t>𝜀</m:t>
                    </m:r>
                  </m:oMath>
                </a14:m>
                <a:r>
                  <a:rPr lang="en-US" dirty="0"/>
                  <a:t> is the strain tensor defined by the spatial derivatives of the displacement </a:t>
                </a:r>
                <a:r>
                  <a:rPr lang="en-US" b="1" dirty="0"/>
                  <a:t>u</a:t>
                </a:r>
              </a:p>
              <a:p>
                <a:pPr lvl="2"/>
                <a:r>
                  <a:rPr lang="en-US" b="1" dirty="0"/>
                  <a:t>D </a:t>
                </a:r>
                <a:r>
                  <a:rPr lang="en-US" dirty="0"/>
                  <a:t>is a matrix defined by the material property parameters.</a:t>
                </a:r>
              </a:p>
              <a:p>
                <a:pPr lvl="3"/>
                <a:r>
                  <a:rPr lang="en-US" dirty="0"/>
                  <a:t>Young’s modulus and Poisson's ration.</a:t>
                </a:r>
              </a:p>
              <a:p>
                <a:pPr lvl="1"/>
                <a:endParaRPr lang="en-US" dirty="0"/>
              </a:p>
              <a:p>
                <a:pPr lvl="2"/>
                <a:endParaRPr lang="en-US" dirty="0"/>
              </a:p>
              <a:p>
                <a:pPr marL="457200" lvl="1" indent="0">
                  <a:buNone/>
                </a:pPr>
                <a:r>
                  <a:rPr lang="en-US" dirty="0"/>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a:xfrm>
            <a:off x="6821905" y="6384925"/>
            <a:ext cx="1981200" cy="396875"/>
          </a:xfrm>
        </p:spPr>
        <p:txBody>
          <a:bodyPr/>
          <a:lstStyle/>
          <a:p>
            <a:fld id="{0C3A586C-0FF0-4206-B0EB-E9C01C5061B6}" type="slidenum">
              <a:rPr lang="en-US" smtClean="0"/>
              <a:pPr/>
              <a:t>11</a:t>
            </a:fld>
            <a:endParaRPr lang="en-US"/>
          </a:p>
        </p:txBody>
      </p:sp>
      <p:pic>
        <p:nvPicPr>
          <p:cNvPr id="6" name="Picture 5"/>
          <p:cNvPicPr>
            <a:picLocks noChangeAspect="1"/>
          </p:cNvPicPr>
          <p:nvPr/>
        </p:nvPicPr>
        <p:blipFill>
          <a:blip r:embed="rId4"/>
          <a:stretch>
            <a:fillRect/>
          </a:stretch>
        </p:blipFill>
        <p:spPr>
          <a:xfrm>
            <a:off x="3040546" y="3016414"/>
            <a:ext cx="1637733" cy="685800"/>
          </a:xfrm>
          <a:prstGeom prst="rect">
            <a:avLst/>
          </a:prstGeom>
        </p:spPr>
      </p:pic>
    </p:spTree>
    <p:extLst>
      <p:ext uri="{BB962C8B-B14F-4D97-AF65-F5344CB8AC3E}">
        <p14:creationId xmlns:p14="http://schemas.microsoft.com/office/powerpoint/2010/main" val="89834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Material model (System parameterization)</a:t>
                </a:r>
              </a:p>
              <a:p>
                <a:pPr lvl="1"/>
                <a:r>
                  <a:rPr lang="en-US" dirty="0"/>
                  <a:t>Linear elastic models cannot accurately capture the observe material behavior.</a:t>
                </a:r>
              </a:p>
              <a:p>
                <a:pPr lvl="1"/>
                <a:r>
                  <a:rPr lang="en-US" dirty="0"/>
                  <a:t>Hyperplastic models can better describe the nonlinear material behavior with large strains. The nonlinearity is  captured through the energy density function </a:t>
                </a:r>
                <a14:m>
                  <m:oMath xmlns:m="http://schemas.openxmlformats.org/officeDocument/2006/math">
                    <m:r>
                      <a:rPr lang="el-GR" b="1" i="1" smtClean="0">
                        <a:latin typeface="Cambria Math" panose="02040503050406030204" pitchFamily="18" charset="0"/>
                        <a:ea typeface="Cambria Math" panose="02040503050406030204" pitchFamily="18" charset="0"/>
                      </a:rPr>
                      <m:t>𝜳</m:t>
                    </m:r>
                  </m:oMath>
                </a14:m>
                <a:r>
                  <a:rPr lang="en-US" dirty="0"/>
                  <a:t>.</a:t>
                </a:r>
              </a:p>
              <a:p>
                <a:pPr lvl="1"/>
                <a:r>
                  <a:rPr lang="en-US" dirty="0"/>
                  <a:t>The stress tensor is the derivative of the energy function over the strain tensor.</a:t>
                </a:r>
              </a:p>
              <a:p>
                <a:pPr lvl="1"/>
                <a:endParaRPr lang="en-US" dirty="0"/>
              </a:p>
              <a:p>
                <a:pPr lvl="1"/>
                <a:endParaRPr lang="en-US" dirty="0"/>
              </a:p>
              <a:p>
                <a:pPr lvl="1"/>
                <a:endParaRPr lang="en-US" dirty="0"/>
              </a:p>
              <a:p>
                <a:pPr marL="457200" lvl="1" indent="0">
                  <a:buNone/>
                </a:pPr>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r="-86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12</a:t>
            </a:fld>
            <a:endParaRPr lang="en-US"/>
          </a:p>
        </p:txBody>
      </p:sp>
      <p:pic>
        <p:nvPicPr>
          <p:cNvPr id="6" name="Picture 5"/>
          <p:cNvPicPr>
            <a:picLocks noChangeAspect="1"/>
          </p:cNvPicPr>
          <p:nvPr/>
        </p:nvPicPr>
        <p:blipFill>
          <a:blip r:embed="rId3"/>
          <a:stretch>
            <a:fillRect/>
          </a:stretch>
        </p:blipFill>
        <p:spPr>
          <a:xfrm>
            <a:off x="2971800" y="4724400"/>
            <a:ext cx="2507089" cy="883793"/>
          </a:xfrm>
          <a:prstGeom prst="rect">
            <a:avLst/>
          </a:prstGeom>
        </p:spPr>
      </p:pic>
    </p:spTree>
    <p:extLst>
      <p:ext uri="{BB962C8B-B14F-4D97-AF65-F5344CB8AC3E}">
        <p14:creationId xmlns:p14="http://schemas.microsoft.com/office/powerpoint/2010/main" val="222877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Material model (System parameterization)</a:t>
                </a:r>
              </a:p>
              <a:p>
                <a:pPr lvl="1"/>
                <a:r>
                  <a:rPr lang="en-US" dirty="0"/>
                  <a:t>Energy function of Mooney-</a:t>
                </a:r>
                <a:r>
                  <a:rPr lang="en-US" dirty="0" err="1"/>
                  <a:t>Rivlin</a:t>
                </a:r>
                <a:r>
                  <a:rPr lang="en-US" dirty="0"/>
                  <a:t> material model</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2</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a14:m>
                <a:r>
                  <a:rPr lang="en-US" dirty="0"/>
                  <a:t> are material parameters</a:t>
                </a:r>
              </a:p>
              <a:p>
                <a:pPr lvl="1"/>
                <a14:m>
                  <m:oMath xmlns:m="http://schemas.openxmlformats.org/officeDocument/2006/math">
                    <m:sSub>
                      <m:sSubPr>
                        <m:ctrlPr>
                          <a:rPr lang="en-US" b="1" i="0" smtClean="0">
                            <a:latin typeface="Cambria Math" panose="02040503050406030204" pitchFamily="18" charset="0"/>
                          </a:rPr>
                        </m:ctrlPr>
                      </m:sSubPr>
                      <m:e>
                        <m:r>
                          <a:rPr lang="en-US" b="1" i="0" smtClean="0">
                            <a:latin typeface="Cambria Math" panose="02040503050406030204" pitchFamily="18" charset="0"/>
                          </a:rPr>
                          <m:t>𝐈</m:t>
                        </m:r>
                      </m:e>
                      <m:sub>
                        <m:r>
                          <a:rPr lang="en-US" b="1" i="0" smtClean="0">
                            <a:latin typeface="Cambria Math" panose="02040503050406030204" pitchFamily="18" charset="0"/>
                          </a:rPr>
                          <m:t>𝟏</m:t>
                        </m:r>
                      </m:sub>
                    </m:sSub>
                    <m:r>
                      <a:rPr lang="en-US" b="1" i="0" smtClean="0">
                        <a:latin typeface="Cambria Math" panose="02040503050406030204" pitchFamily="18" charset="0"/>
                      </a:rPr>
                      <m:t>,</m:t>
                    </m:r>
                    <m:sSub>
                      <m:sSubPr>
                        <m:ctrlPr>
                          <a:rPr lang="en-US" b="1" i="0" smtClean="0">
                            <a:latin typeface="Cambria Math" panose="02040503050406030204" pitchFamily="18" charset="0"/>
                          </a:rPr>
                        </m:ctrlPr>
                      </m:sSubPr>
                      <m:e>
                        <m:r>
                          <a:rPr lang="en-US" b="1" i="0" smtClean="0">
                            <a:latin typeface="Cambria Math" panose="02040503050406030204" pitchFamily="18" charset="0"/>
                          </a:rPr>
                          <m:t>𝐈</m:t>
                        </m:r>
                      </m:e>
                      <m:sub>
                        <m:r>
                          <a:rPr lang="en-US" b="1" i="0" smtClean="0">
                            <a:latin typeface="Cambria Math" panose="02040503050406030204" pitchFamily="18" charset="0"/>
                          </a:rPr>
                          <m:t>𝟐</m:t>
                        </m:r>
                      </m:sub>
                    </m:sSub>
                  </m:oMath>
                </a14:m>
                <a:r>
                  <a:rPr lang="en-US" b="1" dirty="0"/>
                  <a:t> </a:t>
                </a:r>
                <a:r>
                  <a:rPr lang="en-US" dirty="0"/>
                  <a:t>and </a:t>
                </a:r>
                <a14:m>
                  <m:oMath xmlns:m="http://schemas.openxmlformats.org/officeDocument/2006/math">
                    <m:sSub>
                      <m:sSubPr>
                        <m:ctrlPr>
                          <a:rPr lang="en-US" b="1" smtClean="0">
                            <a:latin typeface="Cambria Math" panose="02040503050406030204" pitchFamily="18" charset="0"/>
                          </a:rPr>
                        </m:ctrlPr>
                      </m:sSubPr>
                      <m:e>
                        <m:r>
                          <a:rPr lang="en-US" b="1" i="0" smtClean="0">
                            <a:latin typeface="Cambria Math" panose="02040503050406030204" pitchFamily="18" charset="0"/>
                          </a:rPr>
                          <m:t>𝐈</m:t>
                        </m:r>
                      </m:e>
                      <m:sub>
                        <m:r>
                          <a:rPr lang="en-US" b="1" i="0" smtClean="0">
                            <a:latin typeface="Cambria Math" panose="02040503050406030204" pitchFamily="18" charset="0"/>
                          </a:rPr>
                          <m:t>𝟑</m:t>
                        </m:r>
                      </m:sub>
                    </m:sSub>
                  </m:oMath>
                </a14:m>
                <a:r>
                  <a:rPr lang="en-US" b="1" dirty="0"/>
                  <a:t> </a:t>
                </a:r>
                <a:r>
                  <a:rPr lang="en-US" dirty="0"/>
                  <a:t>are the invariants of the deformation gradient </a:t>
                </a:r>
                <a14:m>
                  <m:oMath xmlns:m="http://schemas.openxmlformats.org/officeDocument/2006/math">
                    <m:r>
                      <a:rPr lang="en-US" b="1" i="0" smtClean="0">
                        <a:latin typeface="Cambria Math" panose="02040503050406030204" pitchFamily="18" charset="0"/>
                      </a:rPr>
                      <m:t>𝐅</m:t>
                    </m:r>
                  </m:oMath>
                </a14:m>
                <a:endParaRPr lang="en-US" b="1" dirty="0"/>
              </a:p>
              <a:p>
                <a:pPr lvl="1"/>
                <a:endParaRPr lang="en-US" dirty="0"/>
              </a:p>
              <a:p>
                <a:pPr lvl="1"/>
                <a:endParaRPr lang="en-US" dirty="0"/>
              </a:p>
              <a:p>
                <a:pPr marL="457200" lvl="1" indent="0">
                  <a:buNone/>
                </a:pPr>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13</a:t>
            </a:fld>
            <a:endParaRPr lang="en-US"/>
          </a:p>
        </p:txBody>
      </p:sp>
      <p:pic>
        <p:nvPicPr>
          <p:cNvPr id="8" name="Picture 7"/>
          <p:cNvPicPr>
            <a:picLocks noChangeAspect="1"/>
          </p:cNvPicPr>
          <p:nvPr/>
        </p:nvPicPr>
        <p:blipFill>
          <a:blip r:embed="rId3"/>
          <a:stretch>
            <a:fillRect/>
          </a:stretch>
        </p:blipFill>
        <p:spPr>
          <a:xfrm>
            <a:off x="1371600" y="2286000"/>
            <a:ext cx="6992186" cy="685800"/>
          </a:xfrm>
          <a:prstGeom prst="rect">
            <a:avLst/>
          </a:prstGeom>
        </p:spPr>
      </p:pic>
      <p:pic>
        <p:nvPicPr>
          <p:cNvPr id="9" name="Picture 8"/>
          <p:cNvPicPr>
            <a:picLocks noChangeAspect="1"/>
          </p:cNvPicPr>
          <p:nvPr/>
        </p:nvPicPr>
        <p:blipFill>
          <a:blip r:embed="rId4"/>
          <a:stretch>
            <a:fillRect/>
          </a:stretch>
        </p:blipFill>
        <p:spPr>
          <a:xfrm>
            <a:off x="990600" y="2971800"/>
            <a:ext cx="3815861" cy="1600200"/>
          </a:xfrm>
          <a:prstGeom prst="rect">
            <a:avLst/>
          </a:prstGeom>
        </p:spPr>
      </p:pic>
    </p:spTree>
    <p:extLst>
      <p:ext uri="{BB962C8B-B14F-4D97-AF65-F5344CB8AC3E}">
        <p14:creationId xmlns:p14="http://schemas.microsoft.com/office/powerpoint/2010/main" val="77456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Material model (System parameterization)</a:t>
                </a:r>
              </a:p>
              <a:p>
                <a:pPr lvl="1"/>
                <a:r>
                  <a:rPr lang="en-US" dirty="0"/>
                  <a:t>Deformation gradient </a:t>
                </a:r>
                <a14:m>
                  <m:oMath xmlns:m="http://schemas.openxmlformats.org/officeDocument/2006/math">
                    <m:r>
                      <a:rPr lang="en-US" b="1">
                        <a:latin typeface="Cambria Math" panose="02040503050406030204" pitchFamily="18" charset="0"/>
                      </a:rPr>
                      <m:t>𝐅</m:t>
                    </m:r>
                  </m:oMath>
                </a14:m>
                <a:endParaRPr lang="en-US" b="1"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1" y="2362200"/>
            <a:ext cx="4495800" cy="4303122"/>
          </a:xfrm>
          <a:prstGeom prst="rect">
            <a:avLst/>
          </a:prstGeom>
        </p:spPr>
      </p:pic>
    </p:spTree>
    <p:extLst>
      <p:ext uri="{BB962C8B-B14F-4D97-AF65-F5344CB8AC3E}">
        <p14:creationId xmlns:p14="http://schemas.microsoft.com/office/powerpoint/2010/main" val="4145316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Forward simulation</a:t>
                </a:r>
              </a:p>
              <a:p>
                <a:pPr lvl="1"/>
                <a:r>
                  <a:rPr lang="en-US" dirty="0"/>
                  <a:t>Use FEM to solve the following governing equation</a:t>
                </a:r>
              </a:p>
              <a:p>
                <a:endParaRPr lang="en-US" dirty="0"/>
              </a:p>
              <a:p>
                <a:endParaRPr lang="en-US" dirty="0"/>
              </a:p>
              <a:p>
                <a:pPr lvl="1"/>
                <a:endParaRPr lang="en-US" b="1" i="0" dirty="0">
                  <a:latin typeface="Cambria Math" panose="02040503050406030204" pitchFamily="18" charset="0"/>
                </a:endParaRPr>
              </a:p>
              <a:p>
                <a:pPr lvl="1"/>
                <a:endParaRPr lang="en-US" b="1" i="0" dirty="0">
                  <a:latin typeface="Cambria Math" panose="02040503050406030204" pitchFamily="18" charset="0"/>
                </a:endParaRPr>
              </a:p>
              <a:p>
                <a:pPr lvl="1"/>
                <a14:m>
                  <m:oMath xmlns:m="http://schemas.openxmlformats.org/officeDocument/2006/math">
                    <m:r>
                      <a:rPr lang="en-US" b="1" i="0" smtClean="0">
                        <a:latin typeface="Cambria Math" panose="02040503050406030204" pitchFamily="18" charset="0"/>
                      </a:rPr>
                      <m:t>𝐛</m:t>
                    </m:r>
                  </m:oMath>
                </a14:m>
                <a:r>
                  <a:rPr lang="en-US" b="1" dirty="0"/>
                  <a:t> </a:t>
                </a:r>
                <a:r>
                  <a:rPr lang="en-US" dirty="0"/>
                  <a:t>is the body force and </a:t>
                </a:r>
                <a:r>
                  <a:rPr lang="en-US" b="1" dirty="0"/>
                  <a:t>t</a:t>
                </a:r>
                <a:r>
                  <a:rPr lang="en-US" dirty="0"/>
                  <a:t> is the tractions on the boundary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oMath>
                </a14:m>
                <a:endParaRPr lang="en-US" b="1" dirty="0"/>
              </a:p>
              <a:p>
                <a:pPr lvl="1"/>
                <a:r>
                  <a:rPr lang="en-US" dirty="0"/>
                  <a:t>Boundary condition</a:t>
                </a:r>
              </a:p>
              <a:p>
                <a:pPr lvl="2"/>
                <a:r>
                  <a:rPr lang="en-US" dirty="0"/>
                  <a:t>Contact force between organ and surrounding tissue</a:t>
                </a:r>
              </a:p>
              <a:p>
                <a:pPr lvl="2"/>
                <a:r>
                  <a:rPr lang="en-US" dirty="0"/>
                  <a:t>Assume known elasticity parameters of surrounding tissue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15</a:t>
            </a:fld>
            <a:endParaRPr lang="en-US"/>
          </a:p>
        </p:txBody>
      </p:sp>
      <p:pic>
        <p:nvPicPr>
          <p:cNvPr id="6" name="Picture 5"/>
          <p:cNvPicPr>
            <a:picLocks noChangeAspect="1"/>
          </p:cNvPicPr>
          <p:nvPr/>
        </p:nvPicPr>
        <p:blipFill>
          <a:blip r:embed="rId3"/>
          <a:stretch>
            <a:fillRect/>
          </a:stretch>
        </p:blipFill>
        <p:spPr>
          <a:xfrm>
            <a:off x="1371600" y="2667000"/>
            <a:ext cx="6084180" cy="838200"/>
          </a:xfrm>
          <a:prstGeom prst="rect">
            <a:avLst/>
          </a:prstGeom>
        </p:spPr>
      </p:pic>
      <p:pic>
        <p:nvPicPr>
          <p:cNvPr id="7" name="Picture 6"/>
          <p:cNvPicPr>
            <a:picLocks noChangeAspect="1"/>
          </p:cNvPicPr>
          <p:nvPr/>
        </p:nvPicPr>
        <p:blipFill>
          <a:blip r:embed="rId4"/>
          <a:stretch>
            <a:fillRect/>
          </a:stretch>
        </p:blipFill>
        <p:spPr>
          <a:xfrm>
            <a:off x="3763010" y="5505875"/>
            <a:ext cx="1301360" cy="582187"/>
          </a:xfrm>
          <a:prstGeom prst="rect">
            <a:avLst/>
          </a:prstGeom>
        </p:spPr>
      </p:pic>
    </p:spTree>
    <p:extLst>
      <p:ext uri="{BB962C8B-B14F-4D97-AF65-F5344CB8AC3E}">
        <p14:creationId xmlns:p14="http://schemas.microsoft.com/office/powerpoint/2010/main" val="2502248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Inverse modeling</a:t>
                </a:r>
              </a:p>
              <a:p>
                <a:pPr lvl="1"/>
                <a:r>
                  <a:rPr lang="en-US" dirty="0"/>
                  <a:t>Distance-based objective function</a:t>
                </a:r>
              </a:p>
              <a:p>
                <a:pPr lvl="1"/>
                <a:endParaRPr lang="en-US" dirty="0"/>
              </a:p>
              <a:p>
                <a:pPr lvl="1"/>
                <a:endParaRPr lang="en-US" dirty="0"/>
              </a:p>
              <a:p>
                <a:pPr lvl="1"/>
                <a:endParaRPr lang="en-US" dirty="0"/>
              </a:p>
              <a:p>
                <a:pPr lvl="1"/>
                <a:endParaRPr lang="en-US" dirty="0"/>
              </a:p>
              <a:p>
                <a:pPr lvl="1"/>
                <a14:m>
                  <m:oMath xmlns:m="http://schemas.openxmlformats.org/officeDocument/2006/math">
                    <m:sSub>
                      <m:sSubPr>
                        <m:ctrlPr>
                          <a:rPr lang="en-US" b="1" i="0" smtClean="0">
                            <a:latin typeface="Cambria Math" panose="02040503050406030204" pitchFamily="18" charset="0"/>
                          </a:rPr>
                        </m:ctrlPr>
                      </m:sSubPr>
                      <m:e>
                        <m:r>
                          <a:rPr lang="en-US" b="1" i="0" smtClean="0">
                            <a:latin typeface="Cambria Math" panose="02040503050406030204" pitchFamily="18" charset="0"/>
                          </a:rPr>
                          <m:t>𝐒</m:t>
                        </m:r>
                      </m:e>
                      <m:sub>
                        <m:r>
                          <a:rPr lang="en-US" b="1" i="0" smtClean="0">
                            <a:latin typeface="Cambria Math" panose="02040503050406030204" pitchFamily="18" charset="0"/>
                          </a:rPr>
                          <m:t>𝐭</m:t>
                        </m:r>
                      </m:sub>
                    </m:sSub>
                  </m:oMath>
                </a14:m>
                <a:r>
                  <a:rPr lang="en-US" b="1" dirty="0"/>
                  <a:t> </a:t>
                </a:r>
                <a:r>
                  <a:rPr lang="en-US" dirty="0"/>
                  <a:t>is the target reference organ surface and </a:t>
                </a:r>
                <a14:m>
                  <m:oMath xmlns:m="http://schemas.openxmlformats.org/officeDocument/2006/math">
                    <m:sSub>
                      <m:sSubPr>
                        <m:ctrlPr>
                          <a:rPr lang="en-US" b="1" i="0" smtClean="0">
                            <a:latin typeface="Cambria Math" panose="02040503050406030204" pitchFamily="18" charset="0"/>
                          </a:rPr>
                        </m:ctrlPr>
                      </m:sSubPr>
                      <m:e>
                        <m:r>
                          <a:rPr lang="en-US" b="1" i="0" smtClean="0">
                            <a:latin typeface="Cambria Math" panose="02040503050406030204" pitchFamily="18" charset="0"/>
                          </a:rPr>
                          <m:t>𝐒</m:t>
                        </m:r>
                      </m:e>
                      <m:sub>
                        <m:r>
                          <a:rPr lang="en-US" b="1" i="0" smtClean="0">
                            <a:latin typeface="Cambria Math" panose="02040503050406030204" pitchFamily="18" charset="0"/>
                          </a:rPr>
                          <m:t>𝐥</m:t>
                        </m:r>
                      </m:sub>
                    </m:sSub>
                  </m:oMath>
                </a14:m>
                <a:r>
                  <a:rPr lang="en-US" b="1" dirty="0"/>
                  <a:t> </a:t>
                </a:r>
                <a:r>
                  <a:rPr lang="en-US" dirty="0"/>
                  <a:t>is the deformed organ surface. </a:t>
                </a:r>
                <a14:m>
                  <m:oMath xmlns:m="http://schemas.openxmlformats.org/officeDocument/2006/math">
                    <m:sSub>
                      <m:sSubPr>
                        <m:ctrlPr>
                          <a:rPr lang="en-US" b="1" i="0" smtClean="0">
                            <a:latin typeface="Cambria Math" panose="02040503050406030204" pitchFamily="18" charset="0"/>
                          </a:rPr>
                        </m:ctrlPr>
                      </m:sSubPr>
                      <m:e>
                        <m:r>
                          <a:rPr lang="en-US" b="1" i="0" smtClean="0">
                            <a:latin typeface="Cambria Math" panose="02040503050406030204" pitchFamily="18" charset="0"/>
                          </a:rPr>
                          <m:t>𝐝</m:t>
                        </m:r>
                      </m:e>
                      <m:sub>
                        <m:r>
                          <a:rPr lang="en-US" b="1" i="0" smtClean="0">
                            <a:latin typeface="Cambria Math" panose="02040503050406030204" pitchFamily="18" charset="0"/>
                          </a:rPr>
                          <m:t>𝐇</m:t>
                        </m:r>
                      </m:sub>
                    </m:sSub>
                  </m:oMath>
                </a14:m>
                <a:r>
                  <a:rPr lang="en-US" b="1" dirty="0"/>
                  <a:t> </a:t>
                </a:r>
                <a:r>
                  <a:rPr lang="en-US" dirty="0"/>
                  <a:t>is one-sided </a:t>
                </a:r>
                <a:r>
                  <a:rPr lang="en-US" dirty="0" err="1"/>
                  <a:t>Hausdorff</a:t>
                </a:r>
                <a:r>
                  <a:rPr lang="en-US" dirty="0"/>
                  <a:t> distance</a:t>
                </a:r>
              </a:p>
              <a:p>
                <a:pPr lvl="1"/>
                <a:r>
                  <a:rPr lang="en-US" dirty="0"/>
                  <a:t>Multi-region objective function</a:t>
                </a:r>
              </a:p>
              <a:p>
                <a:pPr lvl="1"/>
                <a:endParaRPr lang="en-US" dirty="0"/>
              </a:p>
              <a:p>
                <a:pPr lvl="1"/>
                <a:endParaRPr lang="en-US" dirty="0"/>
              </a:p>
              <a:p>
                <a:pPr lvl="1"/>
                <a:r>
                  <a:rPr lang="en-US" i="1" dirty="0"/>
                  <a:t>M </a:t>
                </a:r>
                <a:r>
                  <a:rPr lang="en-US" dirty="0"/>
                  <a:t>is the total number of regions</a:t>
                </a:r>
                <a:endParaRPr lang="en-US" i="1" dirty="0"/>
              </a:p>
              <a:p>
                <a:pPr lvl="1"/>
                <a:endParaRPr lang="en-US" dirty="0"/>
              </a:p>
              <a:p>
                <a:pPr lvl="1"/>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r="-216" b="-239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16</a:t>
            </a:fld>
            <a:endParaRPr lang="en-US"/>
          </a:p>
        </p:txBody>
      </p:sp>
      <p:pic>
        <p:nvPicPr>
          <p:cNvPr id="7" name="Picture 6"/>
          <p:cNvPicPr>
            <a:picLocks noChangeAspect="1"/>
          </p:cNvPicPr>
          <p:nvPr/>
        </p:nvPicPr>
        <p:blipFill>
          <a:blip r:embed="rId4"/>
          <a:stretch>
            <a:fillRect/>
          </a:stretch>
        </p:blipFill>
        <p:spPr>
          <a:xfrm>
            <a:off x="2461729" y="3200400"/>
            <a:ext cx="3247059" cy="685801"/>
          </a:xfrm>
          <a:prstGeom prst="rect">
            <a:avLst/>
          </a:prstGeom>
        </p:spPr>
      </p:pic>
      <p:pic>
        <p:nvPicPr>
          <p:cNvPr id="8" name="Picture 7"/>
          <p:cNvPicPr>
            <a:picLocks noChangeAspect="1"/>
          </p:cNvPicPr>
          <p:nvPr/>
        </p:nvPicPr>
        <p:blipFill>
          <a:blip r:embed="rId5"/>
          <a:stretch>
            <a:fillRect/>
          </a:stretch>
        </p:blipFill>
        <p:spPr>
          <a:xfrm>
            <a:off x="2362200" y="2438400"/>
            <a:ext cx="3016886" cy="754221"/>
          </a:xfrm>
          <a:prstGeom prst="rect">
            <a:avLst/>
          </a:prstGeom>
        </p:spPr>
      </p:pic>
      <p:pic>
        <p:nvPicPr>
          <p:cNvPr id="9" name="Picture 8"/>
          <p:cNvPicPr>
            <a:picLocks noChangeAspect="1"/>
          </p:cNvPicPr>
          <p:nvPr/>
        </p:nvPicPr>
        <p:blipFill>
          <a:blip r:embed="rId6"/>
          <a:stretch>
            <a:fillRect/>
          </a:stretch>
        </p:blipFill>
        <p:spPr>
          <a:xfrm>
            <a:off x="2667000" y="5002751"/>
            <a:ext cx="3558071" cy="833534"/>
          </a:xfrm>
          <a:prstGeom prst="rect">
            <a:avLst/>
          </a:prstGeom>
        </p:spPr>
      </p:pic>
    </p:spTree>
    <p:extLst>
      <p:ext uri="{BB962C8B-B14F-4D97-AF65-F5344CB8AC3E}">
        <p14:creationId xmlns:p14="http://schemas.microsoft.com/office/powerpoint/2010/main" val="402739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3" name="Content Placeholder 2"/>
          <p:cNvSpPr>
            <a:spLocks noGrp="1"/>
          </p:cNvSpPr>
          <p:nvPr>
            <p:ph idx="1"/>
          </p:nvPr>
        </p:nvSpPr>
        <p:spPr/>
        <p:txBody>
          <a:bodyPr/>
          <a:lstStyle/>
          <a:p>
            <a:r>
              <a:rPr lang="en-US" altLang="zh-CN" dirty="0"/>
              <a:t>Particle swarm optimization</a:t>
            </a:r>
          </a:p>
          <a:p>
            <a:pPr lvl="1"/>
            <a:r>
              <a:rPr lang="en-US" dirty="0"/>
              <a:t>Particle swarm optimization (PSO) is a population based stochastic optimization technique developed by Dr. </a:t>
            </a:r>
            <a:r>
              <a:rPr lang="en-US" dirty="0" err="1"/>
              <a:t>Eberhart</a:t>
            </a:r>
            <a:r>
              <a:rPr lang="en-US" dirty="0"/>
              <a:t> and Dr. Kennedy  in 1995, inspired by social behavior of bird flocking or fish schooling</a:t>
            </a:r>
          </a:p>
          <a:p>
            <a:pPr lvl="1"/>
            <a:endParaRPr lang="en-US" dirty="0"/>
          </a:p>
          <a:p>
            <a:pPr lvl="1"/>
            <a:r>
              <a:rPr lang="en-US" dirty="0"/>
              <a:t>The potential solutions, called particles, fly through the problem space by following the current optimum particles</a:t>
            </a:r>
          </a:p>
          <a:p>
            <a:pPr lvl="1"/>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17</a:t>
            </a:fld>
            <a:endParaRPr lang="en-US"/>
          </a:p>
        </p:txBody>
      </p:sp>
    </p:spTree>
    <p:extLst>
      <p:ext uri="{BB962C8B-B14F-4D97-AF65-F5344CB8AC3E}">
        <p14:creationId xmlns:p14="http://schemas.microsoft.com/office/powerpoint/2010/main" val="2016058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3" name="Content Placeholder 2"/>
          <p:cNvSpPr>
            <a:spLocks noGrp="1"/>
          </p:cNvSpPr>
          <p:nvPr>
            <p:ph idx="1"/>
          </p:nvPr>
        </p:nvSpPr>
        <p:spPr/>
        <p:txBody>
          <a:bodyPr/>
          <a:lstStyle/>
          <a:p>
            <a:r>
              <a:rPr lang="en-US" dirty="0"/>
              <a:t>What is a particle?</a:t>
            </a:r>
          </a:p>
          <a:p>
            <a:pPr lvl="1"/>
            <a:r>
              <a:rPr lang="en-US" dirty="0"/>
              <a:t>A particle has five attributes:</a:t>
            </a:r>
          </a:p>
          <a:p>
            <a:pPr lvl="2"/>
            <a:r>
              <a:rPr lang="en-US" dirty="0"/>
              <a:t>The position </a:t>
            </a:r>
          </a:p>
          <a:p>
            <a:pPr lvl="2"/>
            <a:r>
              <a:rPr lang="en-US" dirty="0"/>
              <a:t>The velocity </a:t>
            </a:r>
          </a:p>
          <a:p>
            <a:pPr lvl="2"/>
            <a:r>
              <a:rPr lang="en-US" dirty="0"/>
              <a:t>The fitness value </a:t>
            </a:r>
          </a:p>
          <a:p>
            <a:pPr lvl="2"/>
            <a:r>
              <a:rPr lang="en-US" dirty="0"/>
              <a:t>The previous best position of itself </a:t>
            </a:r>
          </a:p>
          <a:p>
            <a:pPr lvl="2"/>
            <a:r>
              <a:rPr lang="en-US" dirty="0"/>
              <a:t>The previous best position of its neighbors</a:t>
            </a:r>
          </a:p>
          <a:p>
            <a:pPr lvl="2"/>
            <a:endParaRPr lang="en-US" dirty="0"/>
          </a:p>
          <a:p>
            <a:pPr lvl="1"/>
            <a:r>
              <a:rPr lang="en-US" i="1" dirty="0"/>
              <a:t>N</a:t>
            </a:r>
            <a:r>
              <a:rPr lang="en-US" dirty="0"/>
              <a:t> is the dimension of the parameters and M is the swarm size. </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18</a:t>
            </a:fld>
            <a:endParaRPr lang="en-US"/>
          </a:p>
        </p:txBody>
      </p:sp>
      <p:pic>
        <p:nvPicPr>
          <p:cNvPr id="7" name="Picture 6"/>
          <p:cNvPicPr>
            <a:picLocks noChangeAspect="1"/>
          </p:cNvPicPr>
          <p:nvPr/>
        </p:nvPicPr>
        <p:blipFill>
          <a:blip r:embed="rId2"/>
          <a:stretch>
            <a:fillRect/>
          </a:stretch>
        </p:blipFill>
        <p:spPr>
          <a:xfrm>
            <a:off x="3124200" y="2286000"/>
            <a:ext cx="2625677" cy="337742"/>
          </a:xfrm>
          <a:prstGeom prst="rect">
            <a:avLst/>
          </a:prstGeom>
        </p:spPr>
      </p:pic>
      <p:pic>
        <p:nvPicPr>
          <p:cNvPr id="8" name="Picture 7"/>
          <p:cNvPicPr>
            <a:picLocks noChangeAspect="1"/>
          </p:cNvPicPr>
          <p:nvPr/>
        </p:nvPicPr>
        <p:blipFill>
          <a:blip r:embed="rId3"/>
          <a:stretch>
            <a:fillRect/>
          </a:stretch>
        </p:blipFill>
        <p:spPr>
          <a:xfrm>
            <a:off x="3014051" y="4146193"/>
            <a:ext cx="2133497" cy="289878"/>
          </a:xfrm>
          <a:prstGeom prst="rect">
            <a:avLst/>
          </a:prstGeom>
        </p:spPr>
      </p:pic>
      <p:pic>
        <p:nvPicPr>
          <p:cNvPr id="10" name="Picture 9"/>
          <p:cNvPicPr>
            <a:picLocks noChangeAspect="1"/>
          </p:cNvPicPr>
          <p:nvPr/>
        </p:nvPicPr>
        <p:blipFill>
          <a:blip r:embed="rId4"/>
          <a:stretch>
            <a:fillRect/>
          </a:stretch>
        </p:blipFill>
        <p:spPr>
          <a:xfrm>
            <a:off x="3154680" y="2667000"/>
            <a:ext cx="2595197" cy="370742"/>
          </a:xfrm>
          <a:prstGeom prst="rect">
            <a:avLst/>
          </a:prstGeom>
        </p:spPr>
      </p:pic>
      <p:pic>
        <p:nvPicPr>
          <p:cNvPr id="11" name="Picture 10"/>
          <p:cNvPicPr>
            <a:picLocks noChangeAspect="1"/>
          </p:cNvPicPr>
          <p:nvPr/>
        </p:nvPicPr>
        <p:blipFill>
          <a:blip r:embed="rId5"/>
          <a:stretch>
            <a:fillRect/>
          </a:stretch>
        </p:blipFill>
        <p:spPr>
          <a:xfrm>
            <a:off x="3581400" y="3058508"/>
            <a:ext cx="998800" cy="265639"/>
          </a:xfrm>
          <a:prstGeom prst="rect">
            <a:avLst/>
          </a:prstGeom>
        </p:spPr>
      </p:pic>
      <p:pic>
        <p:nvPicPr>
          <p:cNvPr id="12" name="Picture 11"/>
          <p:cNvPicPr>
            <a:picLocks noChangeAspect="1"/>
          </p:cNvPicPr>
          <p:nvPr/>
        </p:nvPicPr>
        <p:blipFill>
          <a:blip r:embed="rId6"/>
          <a:stretch>
            <a:fillRect/>
          </a:stretch>
        </p:blipFill>
        <p:spPr>
          <a:xfrm>
            <a:off x="5638799" y="3373983"/>
            <a:ext cx="1386172" cy="364163"/>
          </a:xfrm>
          <a:prstGeom prst="rect">
            <a:avLst/>
          </a:prstGeom>
        </p:spPr>
      </p:pic>
      <p:pic>
        <p:nvPicPr>
          <p:cNvPr id="14" name="Picture 13"/>
          <p:cNvPicPr>
            <a:picLocks noChangeAspect="1"/>
          </p:cNvPicPr>
          <p:nvPr/>
        </p:nvPicPr>
        <p:blipFill>
          <a:blip r:embed="rId7"/>
          <a:stretch>
            <a:fillRect/>
          </a:stretch>
        </p:blipFill>
        <p:spPr>
          <a:xfrm>
            <a:off x="7051865" y="3400876"/>
            <a:ext cx="1144137" cy="337269"/>
          </a:xfrm>
          <a:prstGeom prst="rect">
            <a:avLst/>
          </a:prstGeom>
        </p:spPr>
      </p:pic>
      <p:pic>
        <p:nvPicPr>
          <p:cNvPr id="15" name="Picture 14"/>
          <p:cNvPicPr>
            <a:picLocks noChangeAspect="1"/>
          </p:cNvPicPr>
          <p:nvPr/>
        </p:nvPicPr>
        <p:blipFill>
          <a:blip r:embed="rId8"/>
          <a:stretch>
            <a:fillRect/>
          </a:stretch>
        </p:blipFill>
        <p:spPr>
          <a:xfrm>
            <a:off x="6441361" y="3767981"/>
            <a:ext cx="569039" cy="306405"/>
          </a:xfrm>
          <a:prstGeom prst="rect">
            <a:avLst/>
          </a:prstGeom>
        </p:spPr>
      </p:pic>
      <p:pic>
        <p:nvPicPr>
          <p:cNvPr id="16" name="Picture 15"/>
          <p:cNvPicPr>
            <a:picLocks noChangeAspect="1"/>
          </p:cNvPicPr>
          <p:nvPr/>
        </p:nvPicPr>
        <p:blipFill>
          <a:blip r:embed="rId9"/>
          <a:stretch>
            <a:fillRect/>
          </a:stretch>
        </p:blipFill>
        <p:spPr>
          <a:xfrm>
            <a:off x="7024971" y="3807283"/>
            <a:ext cx="1987273" cy="263713"/>
          </a:xfrm>
          <a:prstGeom prst="rect">
            <a:avLst/>
          </a:prstGeom>
        </p:spPr>
      </p:pic>
    </p:spTree>
    <p:extLst>
      <p:ext uri="{BB962C8B-B14F-4D97-AF65-F5344CB8AC3E}">
        <p14:creationId xmlns:p14="http://schemas.microsoft.com/office/powerpoint/2010/main" val="4138068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3" name="Content Placeholder 2"/>
          <p:cNvSpPr>
            <a:spLocks noGrp="1"/>
          </p:cNvSpPr>
          <p:nvPr>
            <p:ph idx="1"/>
          </p:nvPr>
        </p:nvSpPr>
        <p:spPr/>
        <p:txBody>
          <a:bodyPr/>
          <a:lstStyle/>
          <a:p>
            <a:r>
              <a:rPr lang="en-US" dirty="0"/>
              <a:t>How does the optimization search work?</a:t>
            </a:r>
          </a:p>
          <a:p>
            <a:pPr lvl="1"/>
            <a:r>
              <a:rPr lang="en-US" altLang="zh-CN" dirty="0"/>
              <a:t>PSO works by iteratively updating the particles’ properties</a:t>
            </a:r>
          </a:p>
          <a:p>
            <a:pPr lvl="1"/>
            <a:endParaRPr lang="en-US" dirty="0"/>
          </a:p>
          <a:p>
            <a:pPr lvl="1"/>
            <a:endParaRPr lang="en-US" dirty="0"/>
          </a:p>
          <a:p>
            <a:pPr lvl="1"/>
            <a:endParaRPr lang="en-US" dirty="0"/>
          </a:p>
          <a:p>
            <a:pPr lvl="1"/>
            <a:r>
              <a:rPr lang="en-US" dirty="0"/>
              <a:t>     is a randomly selected position within a D dimensional hypersphere defined as                                 </a:t>
            </a:r>
          </a:p>
          <a:p>
            <a:pPr lvl="1"/>
            <a:r>
              <a:rPr lang="en-US" dirty="0"/>
              <a:t>Where           				  is the center and </a:t>
            </a:r>
          </a:p>
          <a:p>
            <a:pPr marL="457200" lvl="1" indent="0">
              <a:buNone/>
            </a:pPr>
            <a:r>
              <a:rPr lang="en-US" dirty="0"/>
              <a:t>   		 is the radius</a:t>
            </a:r>
          </a:p>
          <a:p>
            <a:pPr marL="457200" lvl="1" indent="0">
              <a:buNone/>
            </a:pPr>
            <a:r>
              <a:rPr lang="en-US" dirty="0"/>
              <a:t>							</a:t>
            </a:r>
          </a:p>
          <a:p>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19</a:t>
            </a:fld>
            <a:endParaRPr lang="en-US"/>
          </a:p>
        </p:txBody>
      </p:sp>
      <p:pic>
        <p:nvPicPr>
          <p:cNvPr id="9" name="Picture 8"/>
          <p:cNvPicPr>
            <a:picLocks noChangeAspect="1"/>
          </p:cNvPicPr>
          <p:nvPr/>
        </p:nvPicPr>
        <p:blipFill>
          <a:blip r:embed="rId3"/>
          <a:stretch>
            <a:fillRect/>
          </a:stretch>
        </p:blipFill>
        <p:spPr>
          <a:xfrm>
            <a:off x="3429000" y="2362200"/>
            <a:ext cx="2739084" cy="533400"/>
          </a:xfrm>
          <a:prstGeom prst="rect">
            <a:avLst/>
          </a:prstGeom>
        </p:spPr>
      </p:pic>
      <p:pic>
        <p:nvPicPr>
          <p:cNvPr id="10" name="Picture 9"/>
          <p:cNvPicPr>
            <a:picLocks noChangeAspect="1"/>
          </p:cNvPicPr>
          <p:nvPr/>
        </p:nvPicPr>
        <p:blipFill>
          <a:blip r:embed="rId4"/>
          <a:stretch>
            <a:fillRect/>
          </a:stretch>
        </p:blipFill>
        <p:spPr>
          <a:xfrm>
            <a:off x="3429000" y="2971799"/>
            <a:ext cx="2057400" cy="472645"/>
          </a:xfrm>
          <a:prstGeom prst="rect">
            <a:avLst/>
          </a:prstGeom>
        </p:spPr>
      </p:pic>
      <p:pic>
        <p:nvPicPr>
          <p:cNvPr id="11" name="Picture 10"/>
          <p:cNvPicPr>
            <a:picLocks noChangeAspect="1"/>
          </p:cNvPicPr>
          <p:nvPr/>
        </p:nvPicPr>
        <p:blipFill>
          <a:blip r:embed="rId5"/>
          <a:stretch>
            <a:fillRect/>
          </a:stretch>
        </p:blipFill>
        <p:spPr>
          <a:xfrm>
            <a:off x="1165855" y="3444444"/>
            <a:ext cx="411489" cy="411489"/>
          </a:xfrm>
          <a:prstGeom prst="rect">
            <a:avLst/>
          </a:prstGeom>
        </p:spPr>
      </p:pic>
      <p:pic>
        <p:nvPicPr>
          <p:cNvPr id="13" name="Picture 12"/>
          <p:cNvPicPr>
            <a:picLocks noChangeAspect="1"/>
          </p:cNvPicPr>
          <p:nvPr/>
        </p:nvPicPr>
        <p:blipFill>
          <a:blip r:embed="rId6"/>
          <a:stretch>
            <a:fillRect/>
          </a:stretch>
        </p:blipFill>
        <p:spPr>
          <a:xfrm>
            <a:off x="4335728" y="3859345"/>
            <a:ext cx="2301343" cy="373595"/>
          </a:xfrm>
          <a:prstGeom prst="rect">
            <a:avLst/>
          </a:prstGeom>
        </p:spPr>
      </p:pic>
      <p:pic>
        <p:nvPicPr>
          <p:cNvPr id="14" name="Picture 13"/>
          <p:cNvPicPr>
            <a:picLocks noChangeAspect="1"/>
          </p:cNvPicPr>
          <p:nvPr/>
        </p:nvPicPr>
        <p:blipFill>
          <a:blip r:embed="rId7"/>
          <a:stretch>
            <a:fillRect/>
          </a:stretch>
        </p:blipFill>
        <p:spPr>
          <a:xfrm>
            <a:off x="2161673" y="4232940"/>
            <a:ext cx="3814012" cy="488494"/>
          </a:xfrm>
          <a:prstGeom prst="rect">
            <a:avLst/>
          </a:prstGeom>
        </p:spPr>
      </p:pic>
      <p:pic>
        <p:nvPicPr>
          <p:cNvPr id="15" name="Picture 14"/>
          <p:cNvPicPr>
            <a:picLocks noChangeAspect="1"/>
          </p:cNvPicPr>
          <p:nvPr/>
        </p:nvPicPr>
        <p:blipFill>
          <a:blip r:embed="rId8"/>
          <a:stretch>
            <a:fillRect/>
          </a:stretch>
        </p:blipFill>
        <p:spPr>
          <a:xfrm>
            <a:off x="1164978" y="4639998"/>
            <a:ext cx="1104834" cy="389202"/>
          </a:xfrm>
          <a:prstGeom prst="rect">
            <a:avLst/>
          </a:prstGeom>
        </p:spPr>
      </p:pic>
    </p:spTree>
    <p:extLst>
      <p:ext uri="{BB962C8B-B14F-4D97-AF65-F5344CB8AC3E}">
        <p14:creationId xmlns:p14="http://schemas.microsoft.com/office/powerpoint/2010/main" val="233013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Motivation</a:t>
            </a:r>
          </a:p>
          <a:p>
            <a:endParaRPr lang="en-US" dirty="0"/>
          </a:p>
          <a:p>
            <a:r>
              <a:rPr lang="en-US" dirty="0"/>
              <a:t>Study of physical system</a:t>
            </a:r>
          </a:p>
          <a:p>
            <a:endParaRPr lang="en-US" dirty="0"/>
          </a:p>
          <a:p>
            <a:r>
              <a:rPr lang="en-US" dirty="0"/>
              <a:t>Examples</a:t>
            </a:r>
          </a:p>
          <a:p>
            <a:pPr lvl="1"/>
            <a:r>
              <a:rPr lang="en-US" dirty="0"/>
              <a:t>Organ elastic parameter retrieval</a:t>
            </a:r>
          </a:p>
          <a:p>
            <a:pPr lvl="1"/>
            <a:r>
              <a:rPr lang="en-US" dirty="0"/>
              <a:t>Cloths elastic parameter retrieval</a:t>
            </a:r>
          </a:p>
          <a:p>
            <a:pPr lvl="1"/>
            <a:endParaRPr lang="en-US" dirty="0"/>
          </a:p>
          <a:p>
            <a:r>
              <a:rPr lang="en-US" dirty="0"/>
              <a:t>Limitations and open research issues</a:t>
            </a:r>
          </a:p>
        </p:txBody>
      </p:sp>
      <p:sp>
        <p:nvSpPr>
          <p:cNvPr id="4" name="Date Placeholder 3"/>
          <p:cNvSpPr>
            <a:spLocks noGrp="1"/>
          </p:cNvSpPr>
          <p:nvPr>
            <p:ph type="dt" sz="half" idx="10"/>
          </p:nvPr>
        </p:nvSpPr>
        <p:spPr/>
        <p:txBody>
          <a:bodyPr/>
          <a:lstStyle/>
          <a:p>
            <a:fld id="{7611CFDE-973F-4ABD-8E33-F53F70E52EFC}" type="datetime1">
              <a:rPr lang="en-US" smtClean="0"/>
              <a:pPr/>
              <a:t>11/20/2016</a:t>
            </a:fld>
            <a:endParaRPr lang="en-US"/>
          </a:p>
        </p:txBody>
      </p:sp>
      <p:sp>
        <p:nvSpPr>
          <p:cNvPr id="5" name="Slide Number Placeholder 4"/>
          <p:cNvSpPr>
            <a:spLocks noGrp="1"/>
          </p:cNvSpPr>
          <p:nvPr>
            <p:ph type="sldNum" sz="quarter" idx="12"/>
          </p:nvPr>
        </p:nvSpPr>
        <p:spPr/>
        <p:txBody>
          <a:bodyPr/>
          <a:lstStyle/>
          <a:p>
            <a:fld id="{56AB63A3-EE60-48B4-91D6-039F992FB1F9}" type="slidenum">
              <a:rPr lang="en-US" smtClean="0"/>
              <a:pPr/>
              <a:t>2</a:t>
            </a:fld>
            <a:endParaRPr lang="en-US"/>
          </a:p>
        </p:txBody>
      </p:sp>
    </p:spTree>
    <p:extLst>
      <p:ext uri="{BB962C8B-B14F-4D97-AF65-F5344CB8AC3E}">
        <p14:creationId xmlns:p14="http://schemas.microsoft.com/office/powerpoint/2010/main" val="424518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3" name="Content Placeholder 2"/>
          <p:cNvSpPr>
            <a:spLocks noGrp="1"/>
          </p:cNvSpPr>
          <p:nvPr>
            <p:ph idx="1"/>
          </p:nvPr>
        </p:nvSpPr>
        <p:spPr/>
        <p:txBody>
          <a:bodyPr/>
          <a:lstStyle/>
          <a:p>
            <a:r>
              <a:rPr lang="en-US" dirty="0"/>
              <a:t>Experimental Results</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20</a:t>
            </a:fld>
            <a:endParaRPr lang="en-US"/>
          </a:p>
        </p:txBody>
      </p:sp>
      <p:pic>
        <p:nvPicPr>
          <p:cNvPr id="6" name="Picture 5"/>
          <p:cNvPicPr>
            <a:picLocks noChangeAspect="1"/>
          </p:cNvPicPr>
          <p:nvPr/>
        </p:nvPicPr>
        <p:blipFill>
          <a:blip r:embed="rId2"/>
          <a:stretch>
            <a:fillRect/>
          </a:stretch>
        </p:blipFill>
        <p:spPr>
          <a:xfrm>
            <a:off x="1809750" y="2662366"/>
            <a:ext cx="5709170" cy="25146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61134519"/>
              </p:ext>
            </p:extLst>
          </p:nvPr>
        </p:nvGraphicFramePr>
        <p:xfrm>
          <a:off x="1809750" y="1844486"/>
          <a:ext cx="5600700" cy="74168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3208583260"/>
                    </a:ext>
                  </a:extLst>
                </a:gridCol>
                <a:gridCol w="1866900">
                  <a:extLst>
                    <a:ext uri="{9D8B030D-6E8A-4147-A177-3AD203B41FA5}">
                      <a16:colId xmlns:a16="http://schemas.microsoft.com/office/drawing/2014/main" val="3352185374"/>
                    </a:ext>
                  </a:extLst>
                </a:gridCol>
                <a:gridCol w="1866900">
                  <a:extLst>
                    <a:ext uri="{9D8B030D-6E8A-4147-A177-3AD203B41FA5}">
                      <a16:colId xmlns:a16="http://schemas.microsoft.com/office/drawing/2014/main" val="1136661679"/>
                    </a:ext>
                  </a:extLst>
                </a:gridCol>
              </a:tblGrid>
              <a:tr h="370840">
                <a:tc>
                  <a:txBody>
                    <a:bodyPr/>
                    <a:lstStyle/>
                    <a:p>
                      <a:endParaRPr lang="en-US" dirty="0"/>
                    </a:p>
                  </a:txBody>
                  <a:tcPr/>
                </a:tc>
                <a:tc>
                  <a:txBody>
                    <a:bodyPr/>
                    <a:lstStyle/>
                    <a:p>
                      <a:r>
                        <a:rPr lang="en-US" dirty="0"/>
                        <a:t>Tumor</a:t>
                      </a:r>
                    </a:p>
                  </a:txBody>
                  <a:tcPr/>
                </a:tc>
                <a:tc>
                  <a:txBody>
                    <a:bodyPr/>
                    <a:lstStyle/>
                    <a:p>
                      <a:r>
                        <a:rPr lang="en-US" dirty="0"/>
                        <a:t>Normal</a:t>
                      </a:r>
                    </a:p>
                  </a:txBody>
                  <a:tcPr/>
                </a:tc>
                <a:extLst>
                  <a:ext uri="{0D108BD9-81ED-4DB2-BD59-A6C34878D82A}">
                    <a16:rowId xmlns:a16="http://schemas.microsoft.com/office/drawing/2014/main" val="4156048525"/>
                  </a:ext>
                </a:extLst>
              </a:tr>
              <a:tr h="370840">
                <a:tc>
                  <a:txBody>
                    <a:bodyPr/>
                    <a:lstStyle/>
                    <a:p>
                      <a:r>
                        <a:rPr lang="en-US" dirty="0"/>
                        <a:t>Elasticity   </a:t>
                      </a:r>
                      <a:r>
                        <a:rPr lang="en-US" baseline="0" dirty="0"/>
                        <a:t>(</a:t>
                      </a:r>
                      <a:r>
                        <a:rPr lang="en-US" baseline="0" dirty="0" err="1"/>
                        <a:t>kPa</a:t>
                      </a:r>
                      <a:r>
                        <a:rPr lang="en-US" baseline="0" dirty="0"/>
                        <a:t>)</a:t>
                      </a:r>
                      <a:endParaRPr lang="en-US" dirty="0"/>
                    </a:p>
                  </a:txBody>
                  <a:tcPr/>
                </a:tc>
                <a:tc>
                  <a:txBody>
                    <a:bodyPr/>
                    <a:lstStyle/>
                    <a:p>
                      <a:r>
                        <a:rPr lang="en-US" dirty="0"/>
                        <a:t>70</a:t>
                      </a:r>
                      <a:r>
                        <a:rPr lang="en-US" baseline="0" dirty="0"/>
                        <a:t> </a:t>
                      </a:r>
                      <a:endParaRPr lang="en-US" dirty="0"/>
                    </a:p>
                  </a:txBody>
                  <a:tcPr/>
                </a:tc>
                <a:tc>
                  <a:txBody>
                    <a:bodyPr/>
                    <a:lstStyle/>
                    <a:p>
                      <a:r>
                        <a:rPr lang="en-US" dirty="0"/>
                        <a:t>30</a:t>
                      </a:r>
                    </a:p>
                  </a:txBody>
                  <a:tcPr/>
                </a:tc>
                <a:extLst>
                  <a:ext uri="{0D108BD9-81ED-4DB2-BD59-A6C34878D82A}">
                    <a16:rowId xmlns:a16="http://schemas.microsoft.com/office/drawing/2014/main" val="571368276"/>
                  </a:ext>
                </a:extLst>
              </a:tr>
            </a:tbl>
          </a:graphicData>
        </a:graphic>
      </p:graphicFrame>
      <p:pic>
        <p:nvPicPr>
          <p:cNvPr id="8" name="Picture 7"/>
          <p:cNvPicPr>
            <a:picLocks noChangeAspect="1"/>
          </p:cNvPicPr>
          <p:nvPr/>
        </p:nvPicPr>
        <p:blipFill>
          <a:blip r:embed="rId3"/>
          <a:stretch>
            <a:fillRect/>
          </a:stretch>
        </p:blipFill>
        <p:spPr>
          <a:xfrm>
            <a:off x="316832" y="5368471"/>
            <a:ext cx="8674768" cy="879929"/>
          </a:xfrm>
          <a:prstGeom prst="rect">
            <a:avLst/>
          </a:prstGeom>
        </p:spPr>
      </p:pic>
    </p:spTree>
    <p:extLst>
      <p:ext uri="{BB962C8B-B14F-4D97-AF65-F5344CB8AC3E}">
        <p14:creationId xmlns:p14="http://schemas.microsoft.com/office/powerpoint/2010/main" val="6813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MaterialCloning</a:t>
            </a:r>
            <a:r>
              <a:rPr lang="en-US" sz="2400" dirty="0"/>
              <a:t>: Acquiring Elasticity Parameters from Images for Medical Applications</a:t>
            </a:r>
          </a:p>
        </p:txBody>
      </p:sp>
      <p:sp>
        <p:nvSpPr>
          <p:cNvPr id="3" name="Content Placeholder 2"/>
          <p:cNvSpPr>
            <a:spLocks noGrp="1"/>
          </p:cNvSpPr>
          <p:nvPr>
            <p:ph idx="1"/>
          </p:nvPr>
        </p:nvSpPr>
        <p:spPr/>
        <p:txBody>
          <a:bodyPr/>
          <a:lstStyle/>
          <a:p>
            <a:r>
              <a:rPr lang="en-US" dirty="0"/>
              <a:t>Experimental Results</a:t>
            </a:r>
          </a:p>
          <a:p>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21</a:t>
            </a:fld>
            <a:endParaRPr lang="en-US"/>
          </a:p>
        </p:txBody>
      </p:sp>
      <p:pic>
        <p:nvPicPr>
          <p:cNvPr id="6" name="Picture 5"/>
          <p:cNvPicPr>
            <a:picLocks noChangeAspect="1"/>
          </p:cNvPicPr>
          <p:nvPr/>
        </p:nvPicPr>
        <p:blipFill>
          <a:blip r:embed="rId2"/>
          <a:stretch>
            <a:fillRect/>
          </a:stretch>
        </p:blipFill>
        <p:spPr>
          <a:xfrm>
            <a:off x="485274" y="4726373"/>
            <a:ext cx="8009314" cy="762066"/>
          </a:xfrm>
          <a:prstGeom prst="rect">
            <a:avLst/>
          </a:prstGeom>
        </p:spPr>
      </p:pic>
      <p:pic>
        <p:nvPicPr>
          <p:cNvPr id="7" name="Picture 6"/>
          <p:cNvPicPr>
            <a:picLocks noChangeAspect="1"/>
          </p:cNvPicPr>
          <p:nvPr/>
        </p:nvPicPr>
        <p:blipFill>
          <a:blip r:embed="rId3"/>
          <a:stretch>
            <a:fillRect/>
          </a:stretch>
        </p:blipFill>
        <p:spPr>
          <a:xfrm>
            <a:off x="908220" y="2027975"/>
            <a:ext cx="7163421" cy="2088061"/>
          </a:xfrm>
          <a:prstGeom prst="rect">
            <a:avLst/>
          </a:prstGeom>
        </p:spPr>
      </p:pic>
    </p:spTree>
    <p:extLst>
      <p:ext uri="{BB962C8B-B14F-4D97-AF65-F5344CB8AC3E}">
        <p14:creationId xmlns:p14="http://schemas.microsoft.com/office/powerpoint/2010/main" val="386032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8229600" cy="655638"/>
          </a:xfrm>
        </p:spPr>
        <p:txBody>
          <a:bodyPr/>
          <a:lstStyle/>
          <a:p>
            <a:r>
              <a:rPr lang="en-US" sz="2400" dirty="0"/>
              <a:t>Data-Driven Elastic Models for Cloth: Modeling and Measurement</a:t>
            </a:r>
            <a:br>
              <a:rPr lang="en-US" sz="2400" dirty="0"/>
            </a:br>
            <a:endParaRPr lang="en-US" sz="2400" dirty="0"/>
          </a:p>
        </p:txBody>
      </p:sp>
      <p:sp>
        <p:nvSpPr>
          <p:cNvPr id="3" name="Content Placeholder 2"/>
          <p:cNvSpPr>
            <a:spLocks noGrp="1"/>
          </p:cNvSpPr>
          <p:nvPr>
            <p:ph idx="1"/>
          </p:nvPr>
        </p:nvSpPr>
        <p:spPr/>
        <p:txBody>
          <a:bodyPr/>
          <a:lstStyle/>
          <a:p>
            <a:r>
              <a:rPr lang="en-US" dirty="0"/>
              <a:t>Invasive method</a:t>
            </a:r>
          </a:p>
          <a:p>
            <a:pPr lvl="1"/>
            <a:r>
              <a:rPr lang="en-US" dirty="0"/>
              <a:t>Complicate and expensive to design a machine to measure large number of parameters.</a:t>
            </a:r>
          </a:p>
          <a:p>
            <a:r>
              <a:rPr lang="en-US" dirty="0"/>
              <a:t>Non-invasive method</a:t>
            </a:r>
          </a:p>
          <a:p>
            <a:pPr lvl="1"/>
            <a:r>
              <a:rPr lang="en-US" dirty="0"/>
              <a:t>Diﬃcult to optimize for large number of parameters while avoiding local minima</a:t>
            </a:r>
          </a:p>
          <a:p>
            <a:pPr lvl="1"/>
            <a:r>
              <a:rPr lang="en-US" dirty="0"/>
              <a:t>Robustly tracking features from unconstrained motion is challenging</a:t>
            </a:r>
          </a:p>
          <a:p>
            <a:r>
              <a:rPr lang="en-US" dirty="0"/>
              <a:t>Seek for balance between invasive and non-invasive methods</a:t>
            </a:r>
          </a:p>
          <a:p>
            <a:pPr lvl="1"/>
            <a:r>
              <a:rPr lang="en-US" dirty="0"/>
              <a:t> Simple devices that deform samples in a controlled way so that their shapes can be easily measured</a:t>
            </a:r>
          </a:p>
        </p:txBody>
      </p:sp>
      <p:sp>
        <p:nvSpPr>
          <p:cNvPr id="5" name="Slide Number Placeholder 4"/>
          <p:cNvSpPr>
            <a:spLocks noGrp="1"/>
          </p:cNvSpPr>
          <p:nvPr>
            <p:ph type="sldNum" sz="quarter" idx="12"/>
          </p:nvPr>
        </p:nvSpPr>
        <p:spPr/>
        <p:txBody>
          <a:bodyPr/>
          <a:lstStyle/>
          <a:p>
            <a:fld id="{0C3A586C-0FF0-4206-B0EB-E9C01C5061B6}" type="slidenum">
              <a:rPr lang="en-US" smtClean="0"/>
              <a:pPr/>
              <a:t>22</a:t>
            </a:fld>
            <a:endParaRPr lang="en-US"/>
          </a:p>
        </p:txBody>
      </p:sp>
      <p:sp>
        <p:nvSpPr>
          <p:cNvPr id="6" name="TextBox 5"/>
          <p:cNvSpPr txBox="1"/>
          <p:nvPr/>
        </p:nvSpPr>
        <p:spPr>
          <a:xfrm>
            <a:off x="473242" y="6123315"/>
            <a:ext cx="8458200" cy="523220"/>
          </a:xfrm>
          <a:prstGeom prst="rect">
            <a:avLst/>
          </a:prstGeom>
          <a:noFill/>
        </p:spPr>
        <p:txBody>
          <a:bodyPr wrap="square" rtlCol="0">
            <a:spAutoFit/>
          </a:bodyPr>
          <a:lstStyle/>
          <a:p>
            <a:r>
              <a:rPr lang="en-US" sz="1400" dirty="0"/>
              <a:t>[4] Wang, </a:t>
            </a:r>
            <a:r>
              <a:rPr lang="en-US" sz="1400" dirty="0" err="1"/>
              <a:t>Huamin</a:t>
            </a:r>
            <a:r>
              <a:rPr lang="en-US" sz="1400" dirty="0"/>
              <a:t>, James F. O'Brien, and Ravi </a:t>
            </a:r>
            <a:r>
              <a:rPr lang="en-US" sz="1400" dirty="0" err="1"/>
              <a:t>Ramamoorthi</a:t>
            </a:r>
            <a:r>
              <a:rPr lang="en-US" sz="1400" dirty="0"/>
              <a:t>. "Data-driven elastic models for cloth: modeling and measurement." </a:t>
            </a:r>
            <a:r>
              <a:rPr lang="en-US" sz="1400" i="1" dirty="0"/>
              <a:t>ACM Transactions on Graphics (TOG)</a:t>
            </a:r>
            <a:r>
              <a:rPr lang="en-US" sz="1400" dirty="0"/>
              <a:t>. Vol. 30. No. 4. ACM, 2011.</a:t>
            </a:r>
          </a:p>
        </p:txBody>
      </p:sp>
    </p:spTree>
    <p:extLst>
      <p:ext uri="{BB962C8B-B14F-4D97-AF65-F5344CB8AC3E}">
        <p14:creationId xmlns:p14="http://schemas.microsoft.com/office/powerpoint/2010/main" val="233284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23</a:t>
            </a:fld>
            <a:endParaRPr lang="en-US"/>
          </a:p>
        </p:txBody>
      </p:sp>
      <p:pic>
        <p:nvPicPr>
          <p:cNvPr id="6" name="Picture 5"/>
          <p:cNvPicPr>
            <a:picLocks noChangeAspect="1"/>
          </p:cNvPicPr>
          <p:nvPr/>
        </p:nvPicPr>
        <p:blipFill>
          <a:blip r:embed="rId3"/>
          <a:stretch>
            <a:fillRect/>
          </a:stretch>
        </p:blipFill>
        <p:spPr>
          <a:xfrm>
            <a:off x="1524000" y="990600"/>
            <a:ext cx="5635419" cy="5557270"/>
          </a:xfrm>
          <a:prstGeom prst="rect">
            <a:avLst/>
          </a:prstGeom>
        </p:spPr>
      </p:pic>
    </p:spTree>
    <p:extLst>
      <p:ext uri="{BB962C8B-B14F-4D97-AF65-F5344CB8AC3E}">
        <p14:creationId xmlns:p14="http://schemas.microsoft.com/office/powerpoint/2010/main" val="2101180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55638"/>
          </a:xfrm>
        </p:spPr>
        <p:txBody>
          <a:bodyPr/>
          <a:lstStyle/>
          <a:p>
            <a:r>
              <a:rPr lang="en-US" sz="2400" dirty="0"/>
              <a:t>Data-Driven Elastic Models for Cloth: Modeling and Measurement</a:t>
            </a:r>
            <a:br>
              <a:rPr lang="en-US" sz="2400" dirty="0"/>
            </a:br>
            <a:endParaRPr lang="en-US" sz="2400" dirty="0"/>
          </a:p>
        </p:txBody>
      </p:sp>
      <p:sp>
        <p:nvSpPr>
          <p:cNvPr id="3" name="Content Placeholder 2"/>
          <p:cNvSpPr>
            <a:spLocks noGrp="1"/>
          </p:cNvSpPr>
          <p:nvPr>
            <p:ph idx="1"/>
          </p:nvPr>
        </p:nvSpPr>
        <p:spPr/>
        <p:txBody>
          <a:bodyPr/>
          <a:lstStyle/>
          <a:p>
            <a:r>
              <a:rPr lang="en-US" dirty="0"/>
              <a:t>Planar stretching model (System parameterization)</a:t>
            </a:r>
          </a:p>
          <a:p>
            <a:pPr lvl="1"/>
            <a:r>
              <a:rPr lang="en-US" dirty="0"/>
              <a:t>Treat cloth as two-dimensional continuum. </a:t>
            </a:r>
          </a:p>
          <a:p>
            <a:pPr lvl="1"/>
            <a:r>
              <a:rPr lang="en-US" dirty="0"/>
              <a:t>The planar displacement and force can be described by strain and stress tensor.</a:t>
            </a:r>
          </a:p>
          <a:p>
            <a:pPr lvl="1"/>
            <a:r>
              <a:rPr lang="en-US" dirty="0"/>
              <a:t>Start with linear anisotropic model obtained by generalizing Hooke’s law</a:t>
            </a:r>
          </a:p>
          <a:p>
            <a:pPr lvl="1"/>
            <a:endParaRPr lang="en-US" dirty="0"/>
          </a:p>
          <a:p>
            <a:pPr lvl="1"/>
            <a:endParaRPr lang="en-US" dirty="0"/>
          </a:p>
          <a:p>
            <a:pPr lvl="1"/>
            <a:endParaRPr lang="en-US" dirty="0"/>
          </a:p>
          <a:p>
            <a:pPr lvl="2"/>
            <a:r>
              <a:rPr lang="en-US" b="1" dirty="0"/>
              <a:t>C </a:t>
            </a:r>
            <a:r>
              <a:rPr lang="en-US" dirty="0"/>
              <a:t>is a 3x3 symmetric stiffness tensor matrix.</a:t>
            </a:r>
            <a:endParaRPr lang="en-US" b="1" dirty="0"/>
          </a:p>
          <a:p>
            <a:pPr lvl="1"/>
            <a:r>
              <a:rPr lang="en-US" dirty="0"/>
              <a:t>Woven composite fabrics are orthotropic</a:t>
            </a:r>
          </a:p>
          <a:p>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24</a:t>
            </a:fld>
            <a:endParaRPr lang="en-US"/>
          </a:p>
        </p:txBody>
      </p:sp>
      <p:pic>
        <p:nvPicPr>
          <p:cNvPr id="6" name="Picture 5"/>
          <p:cNvPicPr>
            <a:picLocks noChangeAspect="1"/>
          </p:cNvPicPr>
          <p:nvPr/>
        </p:nvPicPr>
        <p:blipFill>
          <a:blip r:embed="rId2"/>
          <a:stretch>
            <a:fillRect/>
          </a:stretch>
        </p:blipFill>
        <p:spPr>
          <a:xfrm>
            <a:off x="1742520" y="3802153"/>
            <a:ext cx="5106799" cy="1143000"/>
          </a:xfrm>
          <a:prstGeom prst="rect">
            <a:avLst/>
          </a:prstGeom>
        </p:spPr>
      </p:pic>
      <p:pic>
        <p:nvPicPr>
          <p:cNvPr id="7" name="Picture 6"/>
          <p:cNvPicPr>
            <a:picLocks noChangeAspect="1"/>
          </p:cNvPicPr>
          <p:nvPr/>
        </p:nvPicPr>
        <p:blipFill>
          <a:blip r:embed="rId3"/>
          <a:stretch>
            <a:fillRect/>
          </a:stretch>
        </p:blipFill>
        <p:spPr>
          <a:xfrm>
            <a:off x="3331905" y="5729453"/>
            <a:ext cx="1928027" cy="647756"/>
          </a:xfrm>
          <a:prstGeom prst="rect">
            <a:avLst/>
          </a:prstGeom>
        </p:spPr>
      </p:pic>
    </p:spTree>
    <p:extLst>
      <p:ext uri="{BB962C8B-B14F-4D97-AF65-F5344CB8AC3E}">
        <p14:creationId xmlns:p14="http://schemas.microsoft.com/office/powerpoint/2010/main" val="2816541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Planar stretching model (System parameterization)</a:t>
                </a:r>
              </a:p>
              <a:p>
                <a:pPr lvl="1"/>
                <a:r>
                  <a:rPr lang="en-US" dirty="0"/>
                  <a:t>Instead of treating </a:t>
                </a:r>
                <a:r>
                  <a:rPr lang="en-US" b="1" dirty="0"/>
                  <a:t>C</a:t>
                </a:r>
                <a:r>
                  <a:rPr lang="en-US" dirty="0"/>
                  <a:t> as a constant matrix, use piecewise linear elastic model formulates </a:t>
                </a:r>
                <a:r>
                  <a:rPr lang="en-US" b="1" dirty="0"/>
                  <a:t>C</a:t>
                </a:r>
                <a:r>
                  <a:rPr lang="en-US" dirty="0"/>
                  <a:t> as a piecewise linear function </a:t>
                </a:r>
                <a14:m>
                  <m:oMath xmlns:m="http://schemas.openxmlformats.org/officeDocument/2006/math">
                    <m:r>
                      <a:rPr lang="en-US" b="1" i="0" smtClean="0">
                        <a:latin typeface="Cambria Math" panose="02040503050406030204" pitchFamily="18" charset="0"/>
                      </a:rPr>
                      <m:t>𝐂</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𝜺</m:t>
                    </m:r>
                    <m:r>
                      <a:rPr lang="en-US" b="1" i="1" smtClean="0">
                        <a:latin typeface="Cambria Math" panose="02040503050406030204" pitchFamily="18" charset="0"/>
                      </a:rPr>
                      <m:t>)</m:t>
                    </m:r>
                  </m:oMath>
                </a14:m>
                <a:r>
                  <a:rPr lang="en-US" b="1" dirty="0"/>
                  <a:t> </a:t>
                </a:r>
                <a:r>
                  <a:rPr lang="en-US" dirty="0"/>
                  <a:t>of the strain tensor </a:t>
                </a:r>
                <a14:m>
                  <m:oMath xmlns:m="http://schemas.openxmlformats.org/officeDocument/2006/math">
                    <m:r>
                      <a:rPr lang="en-US" b="1" i="1">
                        <a:latin typeface="Cambria Math" panose="02040503050406030204" pitchFamily="18" charset="0"/>
                        <a:ea typeface="Cambria Math" panose="02040503050406030204" pitchFamily="18" charset="0"/>
                      </a:rPr>
                      <m:t>𝜺</m:t>
                    </m:r>
                  </m:oMath>
                </a14:m>
                <a:endParaRPr lang="en-US" dirty="0"/>
              </a:p>
              <a:p>
                <a:pPr lvl="1"/>
                <a:r>
                  <a:rPr lang="en-US" dirty="0"/>
                  <a:t>Green-</a:t>
                </a:r>
                <a:r>
                  <a:rPr lang="en-US" dirty="0" err="1"/>
                  <a:t>Lagrangian</a:t>
                </a:r>
                <a:r>
                  <a:rPr lang="en-US" dirty="0"/>
                  <a:t> strain tensor is coordinate dependent and its values are not intuitive to demonstrate the actual deformation</a:t>
                </a:r>
              </a:p>
              <a:p>
                <a:pPr lvl="1"/>
                <a:r>
                  <a:rPr lang="en-US" dirty="0"/>
                  <a:t>Re-parameterize </a:t>
                </a:r>
                <a14:m>
                  <m:oMath xmlns:m="http://schemas.openxmlformats.org/officeDocument/2006/math">
                    <m:r>
                      <a:rPr lang="en-US" b="1" i="1">
                        <a:latin typeface="Cambria Math" panose="02040503050406030204" pitchFamily="18" charset="0"/>
                        <a:ea typeface="Cambria Math" panose="02040503050406030204" pitchFamily="18" charset="0"/>
                      </a:rPr>
                      <m:t>𝜺</m:t>
                    </m:r>
                  </m:oMath>
                </a14:m>
                <a:r>
                  <a:rPr lang="en-US" dirty="0"/>
                  <a:t> into principal strains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𝑖𝑛</m:t>
                        </m:r>
                      </m:sub>
                    </m:sSub>
                  </m:oMath>
                </a14:m>
                <a:r>
                  <a:rPr lang="en-US" dirty="0"/>
                  <a:t> and a strain angle </a:t>
                </a:r>
                <a14:m>
                  <m:oMath xmlns:m="http://schemas.openxmlformats.org/officeDocument/2006/math">
                    <m:r>
                      <a:rPr lang="en-US" i="1" smtClean="0">
                        <a:latin typeface="Cambria Math" panose="02040503050406030204" pitchFamily="18" charset="0"/>
                        <a:ea typeface="Cambria Math" panose="02040503050406030204" pitchFamily="18" charset="0"/>
                      </a:rPr>
                      <m:t>𝜑</m:t>
                    </m:r>
                  </m:oMath>
                </a14:m>
                <a:r>
                  <a:rPr lang="en-US" dirty="0"/>
                  <a:t> using Eigenvalue decomposition</a:t>
                </a:r>
              </a:p>
              <a:p>
                <a:pPr lvl="1"/>
                <a:endParaRPr lang="en-US" dirty="0"/>
              </a:p>
              <a:p>
                <a:pPr lvl="1"/>
                <a:endParaRPr lang="en-US" dirty="0"/>
              </a:p>
              <a:p>
                <a:pPr lvl="1"/>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r="-144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25</a:t>
            </a:fld>
            <a:endParaRPr lang="en-US"/>
          </a:p>
        </p:txBody>
      </p:sp>
      <p:sp>
        <p:nvSpPr>
          <p:cNvPr id="8" name="Title 1"/>
          <p:cNvSpPr>
            <a:spLocks noGrp="1"/>
          </p:cNvSpPr>
          <p:nvPr>
            <p:ph type="title"/>
          </p:nvPr>
        </p:nvSpPr>
        <p:spPr>
          <a:xfrm>
            <a:off x="457200" y="838200"/>
            <a:ext cx="8229600" cy="655638"/>
          </a:xfrm>
        </p:spPr>
        <p:txBody>
          <a:bodyPr/>
          <a:lstStyle/>
          <a:p>
            <a:r>
              <a:rPr lang="en-US" sz="2400" dirty="0"/>
              <a:t>Data-Driven Elastic Models for Cloth: Modeling and Measurement</a:t>
            </a:r>
            <a:br>
              <a:rPr lang="en-US" sz="2400" dirty="0"/>
            </a:br>
            <a:endParaRPr lang="en-US" sz="2400" dirty="0"/>
          </a:p>
        </p:txBody>
      </p:sp>
      <p:pic>
        <p:nvPicPr>
          <p:cNvPr id="9" name="Picture 8"/>
          <p:cNvPicPr>
            <a:picLocks noChangeAspect="1"/>
          </p:cNvPicPr>
          <p:nvPr/>
        </p:nvPicPr>
        <p:blipFill>
          <a:blip r:embed="rId3"/>
          <a:stretch>
            <a:fillRect/>
          </a:stretch>
        </p:blipFill>
        <p:spPr>
          <a:xfrm>
            <a:off x="1371600" y="5029200"/>
            <a:ext cx="6991111" cy="914400"/>
          </a:xfrm>
          <a:prstGeom prst="rect">
            <a:avLst/>
          </a:prstGeom>
        </p:spPr>
      </p:pic>
    </p:spTree>
    <p:extLst>
      <p:ext uri="{BB962C8B-B14F-4D97-AF65-F5344CB8AC3E}">
        <p14:creationId xmlns:p14="http://schemas.microsoft.com/office/powerpoint/2010/main" val="3315253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55638"/>
          </a:xfrm>
        </p:spPr>
        <p:txBody>
          <a:bodyPr/>
          <a:lstStyle/>
          <a:p>
            <a:r>
              <a:rPr lang="en-US" sz="2800" dirty="0"/>
              <a:t>Data-Driven Elastic Models for Cloth: Modeling and Measurement</a:t>
            </a:r>
            <a:br>
              <a:rPr lang="en-US" sz="2800" dirty="0"/>
            </a:br>
            <a:endParaRPr lang="en-US" sz="28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Planar stretching model (System parameterization)</a:t>
                </a:r>
              </a:p>
              <a:p>
                <a:pPr lvl="1"/>
                <a:r>
                  <a:rPr lang="en-US" dirty="0"/>
                  <a:t>They noticed that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𝑖𝑛</m:t>
                        </m:r>
                      </m:sub>
                    </m:sSub>
                  </m:oMath>
                </a14:m>
                <a:r>
                  <a:rPr lang="en-US" dirty="0"/>
                  <a:t> has significantly less influence on </a:t>
                </a:r>
                <a:r>
                  <a:rPr lang="en-US" b="1" dirty="0"/>
                  <a:t>C</a:t>
                </a:r>
              </a:p>
              <a:p>
                <a:pPr lvl="1"/>
                <a:endParaRPr lang="en-US" dirty="0"/>
              </a:p>
              <a:p>
                <a:pPr lvl="1"/>
                <a:r>
                  <a:rPr lang="en-US" dirty="0"/>
                  <a:t>So further simplify the parameterization of  </a:t>
                </a:r>
                <a:r>
                  <a:rPr lang="en-US" b="1" i="1" dirty="0"/>
                  <a:t>C(</a:t>
                </a:r>
                <a:r>
                  <a:rPr lang="el-GR" b="1" i="1" dirty="0"/>
                  <a:t>ε) </a:t>
                </a:r>
                <a:r>
                  <a:rPr lang="en-US" dirty="0"/>
                  <a:t>by using only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𝑚𝑎𝑥</m:t>
                        </m:r>
                      </m:sub>
                    </m:sSub>
                  </m:oMath>
                </a14:m>
                <a:r>
                  <a:rPr lang="en-US" dirty="0"/>
                  <a:t>  and </a:t>
                </a:r>
                <a14:m>
                  <m:oMath xmlns:m="http://schemas.openxmlformats.org/officeDocument/2006/math">
                    <m:r>
                      <a:rPr lang="en-US" i="1" smtClean="0">
                        <a:latin typeface="Cambria Math" panose="02040503050406030204" pitchFamily="18" charset="0"/>
                        <a:ea typeface="Cambria Math" panose="02040503050406030204" pitchFamily="18" charset="0"/>
                      </a:rPr>
                      <m:t>𝜑</m:t>
                    </m:r>
                  </m:oMath>
                </a14:m>
                <a:r>
                  <a:rPr lang="en-US" b="1" i="1" dirty="0"/>
                  <a:t>. </a:t>
                </a:r>
                <a:r>
                  <a:rPr lang="en-US" dirty="0"/>
                  <a:t>And sample polar space using only six data points</a:t>
                </a:r>
                <a:endParaRPr lang="en-US" b="1" i="1"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26</a:t>
            </a:fld>
            <a:endParaRPr lang="en-US"/>
          </a:p>
        </p:txBody>
      </p:sp>
      <p:pic>
        <p:nvPicPr>
          <p:cNvPr id="7" name="Picture 6"/>
          <p:cNvPicPr>
            <a:picLocks noChangeAspect="1"/>
          </p:cNvPicPr>
          <p:nvPr/>
        </p:nvPicPr>
        <p:blipFill>
          <a:blip r:embed="rId4"/>
          <a:stretch>
            <a:fillRect/>
          </a:stretch>
        </p:blipFill>
        <p:spPr>
          <a:xfrm>
            <a:off x="3314700" y="3657600"/>
            <a:ext cx="2514600" cy="2139385"/>
          </a:xfrm>
          <a:prstGeom prst="rect">
            <a:avLst/>
          </a:prstGeom>
        </p:spPr>
      </p:pic>
    </p:spTree>
    <p:extLst>
      <p:ext uri="{BB962C8B-B14F-4D97-AF65-F5344CB8AC3E}">
        <p14:creationId xmlns:p14="http://schemas.microsoft.com/office/powerpoint/2010/main" val="392007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2"/>
            <a:ext cx="8229600" cy="655638"/>
          </a:xfrm>
        </p:spPr>
        <p:txBody>
          <a:bodyPr/>
          <a:lstStyle/>
          <a:p>
            <a:r>
              <a:rPr lang="en-US" sz="2800" dirty="0"/>
              <a:t>Data-Driven Elastic Models for Cloth: Modeling and Measurement</a:t>
            </a:r>
            <a:br>
              <a:rPr lang="en-US" sz="2800" dirty="0"/>
            </a:br>
            <a:endParaRPr lang="en-US" sz="28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Planar stretching model (System parameterization)</a:t>
                </a:r>
              </a:p>
              <a:p>
                <a:pPr lvl="1"/>
                <a:r>
                  <a:rPr lang="en-US" dirty="0"/>
                  <a:t>For the six data points, each has four parameters c11, c12, c22 and c33. Therefore, there are total 24 parameters for the full stretching model.</a:t>
                </a:r>
              </a:p>
              <a:p>
                <a:pPr lvl="1"/>
                <a:r>
                  <a:rPr lang="en-US" dirty="0"/>
                  <a:t>C(</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𝜑</m:t>
                    </m:r>
                  </m:oMath>
                </a14:m>
                <a:r>
                  <a:rPr lang="en-US" dirty="0"/>
                  <a:t>) is then deﬁned by linearly interpolating data points over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𝑚𝑎𝑥</m:t>
                        </m:r>
                      </m:sub>
                    </m:sSub>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𝜑</m:t>
                    </m:r>
                  </m:oMath>
                </a14:m>
                <a:r>
                  <a:rPr lang="en-US" dirty="0"/>
                  <a:t>, respectively. </a:t>
                </a:r>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r="-165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27</a:t>
            </a:fld>
            <a:endParaRPr lang="en-US"/>
          </a:p>
        </p:txBody>
      </p:sp>
      <p:pic>
        <p:nvPicPr>
          <p:cNvPr id="7" name="Picture 6"/>
          <p:cNvPicPr>
            <a:picLocks noChangeAspect="1"/>
          </p:cNvPicPr>
          <p:nvPr/>
        </p:nvPicPr>
        <p:blipFill>
          <a:blip r:embed="rId4"/>
          <a:stretch>
            <a:fillRect/>
          </a:stretch>
        </p:blipFill>
        <p:spPr>
          <a:xfrm>
            <a:off x="2673676" y="3645061"/>
            <a:ext cx="4214225" cy="3212939"/>
          </a:xfrm>
          <a:prstGeom prst="rect">
            <a:avLst/>
          </a:prstGeom>
        </p:spPr>
      </p:pic>
    </p:spTree>
    <p:extLst>
      <p:ext uri="{BB962C8B-B14F-4D97-AF65-F5344CB8AC3E}">
        <p14:creationId xmlns:p14="http://schemas.microsoft.com/office/powerpoint/2010/main" val="2006475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Bending model (System parameterization)</a:t>
                </a:r>
              </a:p>
              <a:p>
                <a:pPr lvl="1"/>
                <a:endParaRPr lang="en-US" dirty="0"/>
              </a:p>
              <a:p>
                <a:pPr lvl="1"/>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𝑖</m:t>
                        </m:r>
                      </m:sub>
                    </m:sSub>
                  </m:oMath>
                </a14:m>
                <a:r>
                  <a:rPr lang="en-US" dirty="0"/>
                  <a:t> is the bending force applied on the </a:t>
                </a:r>
                <a:r>
                  <a:rPr lang="en-US" dirty="0" err="1"/>
                  <a:t>i-th</a:t>
                </a:r>
                <a:r>
                  <a:rPr lang="en-US" dirty="0"/>
                  <a:t> vertex.</a:t>
                </a:r>
              </a:p>
              <a:p>
                <a:pPr lvl="1"/>
                <a:r>
                  <a:rPr lang="en-US" dirty="0"/>
                  <a:t>E is the edge vector.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oMath>
                </a14:m>
                <a:r>
                  <a:rPr lang="en-US" dirty="0"/>
                  <a:t> are the heights of two triangles.</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oMath>
                </a14:m>
                <a:r>
                  <a:rPr lang="en-US" dirty="0"/>
                  <a:t> is a vector defined for the </a:t>
                </a:r>
                <a:r>
                  <a:rPr lang="en-US" dirty="0" err="1"/>
                  <a:t>i-th</a:t>
                </a:r>
                <a:r>
                  <a:rPr lang="en-US" dirty="0"/>
                  <a:t> vertex and </a:t>
                </a:r>
                <a:r>
                  <a:rPr lang="en-US" i="1" dirty="0"/>
                  <a:t>k</a:t>
                </a:r>
                <a:r>
                  <a:rPr lang="en-US" dirty="0"/>
                  <a:t> is the mesh independent bending stiffness coefficient.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28</a:t>
            </a:fld>
            <a:endParaRPr lang="en-US"/>
          </a:p>
        </p:txBody>
      </p:sp>
      <p:pic>
        <p:nvPicPr>
          <p:cNvPr id="7" name="Picture 6"/>
          <p:cNvPicPr>
            <a:picLocks noChangeAspect="1"/>
          </p:cNvPicPr>
          <p:nvPr/>
        </p:nvPicPr>
        <p:blipFill>
          <a:blip r:embed="rId3"/>
          <a:stretch>
            <a:fillRect/>
          </a:stretch>
        </p:blipFill>
        <p:spPr>
          <a:xfrm>
            <a:off x="2133600" y="1981200"/>
            <a:ext cx="3642859" cy="457200"/>
          </a:xfrm>
          <a:prstGeom prst="rect">
            <a:avLst/>
          </a:prstGeom>
        </p:spPr>
      </p:pic>
      <p:pic>
        <p:nvPicPr>
          <p:cNvPr id="8" name="Picture 7"/>
          <p:cNvPicPr>
            <a:picLocks noChangeAspect="1"/>
          </p:cNvPicPr>
          <p:nvPr/>
        </p:nvPicPr>
        <p:blipFill>
          <a:blip r:embed="rId4"/>
          <a:stretch>
            <a:fillRect/>
          </a:stretch>
        </p:blipFill>
        <p:spPr>
          <a:xfrm>
            <a:off x="3358684" y="4640117"/>
            <a:ext cx="2813516" cy="1958776"/>
          </a:xfrm>
          <a:prstGeom prst="rect">
            <a:avLst/>
          </a:prstGeom>
        </p:spPr>
      </p:pic>
      <p:sp>
        <p:nvSpPr>
          <p:cNvPr id="9" name="Title 1"/>
          <p:cNvSpPr>
            <a:spLocks noGrp="1"/>
          </p:cNvSpPr>
          <p:nvPr>
            <p:ph type="title"/>
          </p:nvPr>
        </p:nvSpPr>
        <p:spPr>
          <a:xfrm>
            <a:off x="457200" y="944562"/>
            <a:ext cx="8229600" cy="655638"/>
          </a:xfrm>
        </p:spPr>
        <p:txBody>
          <a:bodyPr/>
          <a:lstStyle/>
          <a:p>
            <a:r>
              <a:rPr lang="en-US" sz="2800" dirty="0"/>
              <a:t>Data-Driven Elastic Models for Cloth: Modeling and Measurement</a:t>
            </a:r>
            <a:br>
              <a:rPr lang="en-US" sz="2800" dirty="0"/>
            </a:br>
            <a:endParaRPr lang="en-US" sz="2800" dirty="0"/>
          </a:p>
        </p:txBody>
      </p:sp>
    </p:spTree>
    <p:extLst>
      <p:ext uri="{BB962C8B-B14F-4D97-AF65-F5344CB8AC3E}">
        <p14:creationId xmlns:p14="http://schemas.microsoft.com/office/powerpoint/2010/main" val="391930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Bending model (System parameterization)</a:t>
                </a:r>
              </a:p>
              <a:p>
                <a:pPr lvl="1"/>
                <a:r>
                  <a:rPr lang="en-US" dirty="0"/>
                  <a:t>Define </a:t>
                </a:r>
                <a:r>
                  <a:rPr lang="en-US" i="1" dirty="0"/>
                  <a:t>k</a:t>
                </a:r>
                <a:r>
                  <a:rPr lang="en-US" dirty="0"/>
                  <a:t> as a piecewise linear function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rPr>
                      <m:t>)</m:t>
                    </m:r>
                  </m:oMath>
                </a14:m>
                <a:endParaRPr lang="en-US" dirty="0"/>
              </a:p>
              <a:p>
                <a:pPr lvl="1"/>
                <a:endParaRPr lang="en-US" dirty="0"/>
              </a:p>
              <a:p>
                <a:pPr lvl="1"/>
                <a:endParaRPr lang="en-US" dirty="0"/>
              </a:p>
              <a:p>
                <a:pPr lvl="1"/>
                <a:r>
                  <a:rPr lang="en-US" dirty="0"/>
                  <a:t>To make the model anisotropic, construct piecewise linear elastic model separately for each bias angle and define the complete model by linear interpolation in the polar space spanned by the angle and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29</a:t>
            </a:fld>
            <a:endParaRPr lang="en-US"/>
          </a:p>
        </p:txBody>
      </p:sp>
      <p:pic>
        <p:nvPicPr>
          <p:cNvPr id="6" name="Picture 5"/>
          <p:cNvPicPr>
            <a:picLocks noChangeAspect="1"/>
          </p:cNvPicPr>
          <p:nvPr/>
        </p:nvPicPr>
        <p:blipFill>
          <a:blip r:embed="rId4"/>
          <a:stretch>
            <a:fillRect/>
          </a:stretch>
        </p:blipFill>
        <p:spPr>
          <a:xfrm>
            <a:off x="2667000" y="2362200"/>
            <a:ext cx="2849883" cy="609600"/>
          </a:xfrm>
          <a:prstGeom prst="rect">
            <a:avLst/>
          </a:prstGeom>
        </p:spPr>
      </p:pic>
      <p:sp>
        <p:nvSpPr>
          <p:cNvPr id="8" name="Title 1"/>
          <p:cNvSpPr>
            <a:spLocks noGrp="1"/>
          </p:cNvSpPr>
          <p:nvPr>
            <p:ph type="title"/>
          </p:nvPr>
        </p:nvSpPr>
        <p:spPr>
          <a:xfrm>
            <a:off x="457200" y="944562"/>
            <a:ext cx="8229600" cy="655638"/>
          </a:xfrm>
        </p:spPr>
        <p:txBody>
          <a:bodyPr/>
          <a:lstStyle/>
          <a:p>
            <a:r>
              <a:rPr lang="en-US" sz="2800" dirty="0"/>
              <a:t>Data-Driven Elastic Models for Cloth: Modeling and Measurement</a:t>
            </a:r>
            <a:br>
              <a:rPr lang="en-US" sz="2800" dirty="0"/>
            </a:br>
            <a:endParaRPr lang="en-US" sz="2800" dirty="0"/>
          </a:p>
        </p:txBody>
      </p:sp>
    </p:spTree>
    <p:extLst>
      <p:ext uri="{BB962C8B-B14F-4D97-AF65-F5344CB8AC3E}">
        <p14:creationId xmlns:p14="http://schemas.microsoft.com/office/powerpoint/2010/main" val="2298765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lstStyle/>
          <a:p>
            <a:endParaRPr lang="en-US" dirty="0"/>
          </a:p>
          <a:p>
            <a:r>
              <a:rPr lang="en-US" dirty="0"/>
              <a:t>Tissue elasticity properties are important parameters for developing accurate and predictive surgical simulation</a:t>
            </a:r>
          </a:p>
          <a:p>
            <a:endParaRPr lang="en-US" dirty="0"/>
          </a:p>
          <a:p>
            <a:r>
              <a:rPr lang="en-US" dirty="0"/>
              <a:t>Tissue stiffness gives diagnostic information about the presence or status of disease</a:t>
            </a:r>
          </a:p>
          <a:p>
            <a:endParaRPr lang="en-US" dirty="0"/>
          </a:p>
          <a:p>
            <a:r>
              <a:rPr lang="en-US" dirty="0"/>
              <a:t>Realistic cloth property simulation and virtual try-on </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a:t>
            </a:fld>
            <a:endParaRPr lang="en-US"/>
          </a:p>
        </p:txBody>
      </p:sp>
    </p:spTree>
    <p:extLst>
      <p:ext uri="{BB962C8B-B14F-4D97-AF65-F5344CB8AC3E}">
        <p14:creationId xmlns:p14="http://schemas.microsoft.com/office/powerpoint/2010/main" val="1419429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Bending model (System parameterization)</a:t>
                </a:r>
              </a:p>
              <a:p>
                <a:pPr lvl="1"/>
                <a:r>
                  <a:rPr lang="en-US" dirty="0"/>
                  <a:t>Use five data points to sample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and 15 data points in total for three samples.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30</a:t>
            </a:fld>
            <a:endParaRPr lang="en-US"/>
          </a:p>
        </p:txBody>
      </p:sp>
      <p:pic>
        <p:nvPicPr>
          <p:cNvPr id="6" name="Picture 5"/>
          <p:cNvPicPr>
            <a:picLocks noChangeAspect="1"/>
          </p:cNvPicPr>
          <p:nvPr/>
        </p:nvPicPr>
        <p:blipFill>
          <a:blip r:embed="rId3"/>
          <a:stretch>
            <a:fillRect/>
          </a:stretch>
        </p:blipFill>
        <p:spPr>
          <a:xfrm>
            <a:off x="2068329" y="2971800"/>
            <a:ext cx="4783884" cy="2819400"/>
          </a:xfrm>
          <a:prstGeom prst="rect">
            <a:avLst/>
          </a:prstGeom>
        </p:spPr>
      </p:pic>
      <p:sp>
        <p:nvSpPr>
          <p:cNvPr id="7" name="Title 1"/>
          <p:cNvSpPr>
            <a:spLocks noGrp="1"/>
          </p:cNvSpPr>
          <p:nvPr>
            <p:ph type="title"/>
          </p:nvPr>
        </p:nvSpPr>
        <p:spPr>
          <a:xfrm>
            <a:off x="457200" y="944562"/>
            <a:ext cx="8229600" cy="655638"/>
          </a:xfrm>
        </p:spPr>
        <p:txBody>
          <a:bodyPr/>
          <a:lstStyle/>
          <a:p>
            <a:r>
              <a:rPr lang="en-US" sz="2800" dirty="0"/>
              <a:t>Data-Driven Elastic Models for Cloth: Modeling and Measurement</a:t>
            </a:r>
            <a:br>
              <a:rPr lang="en-US" sz="2800" dirty="0"/>
            </a:br>
            <a:endParaRPr lang="en-US" sz="2800" dirty="0"/>
          </a:p>
        </p:txBody>
      </p:sp>
    </p:spTree>
    <p:extLst>
      <p:ext uri="{BB962C8B-B14F-4D97-AF65-F5344CB8AC3E}">
        <p14:creationId xmlns:p14="http://schemas.microsoft.com/office/powerpoint/2010/main" val="106093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2"/>
            <a:ext cx="8229600" cy="655638"/>
          </a:xfrm>
        </p:spPr>
        <p:txBody>
          <a:bodyPr/>
          <a:lstStyle/>
          <a:p>
            <a:r>
              <a:rPr lang="en-US" sz="2800" dirty="0"/>
              <a:t>Data-Driven Elastic Models for Cloth: Modeling and Measurement</a:t>
            </a:r>
            <a:br>
              <a:rPr lang="en-US" sz="2800" dirty="0"/>
            </a:br>
            <a:endParaRPr lang="en-US" sz="2800" dirty="0"/>
          </a:p>
        </p:txBody>
      </p:sp>
      <p:sp>
        <p:nvSpPr>
          <p:cNvPr id="3" name="Content Placeholder 2"/>
          <p:cNvSpPr>
            <a:spLocks noGrp="1"/>
          </p:cNvSpPr>
          <p:nvPr>
            <p:ph idx="1"/>
          </p:nvPr>
        </p:nvSpPr>
        <p:spPr/>
        <p:txBody>
          <a:bodyPr/>
          <a:lstStyle/>
          <a:p>
            <a:r>
              <a:rPr lang="en-US" dirty="0"/>
              <a:t>Forward simulation</a:t>
            </a:r>
          </a:p>
          <a:p>
            <a:pPr lvl="1"/>
            <a:r>
              <a:rPr lang="en-US" dirty="0"/>
              <a:t>Standard Finite Element Method.</a:t>
            </a:r>
          </a:p>
          <a:p>
            <a:pPr lvl="1"/>
            <a:r>
              <a:rPr lang="en-US" dirty="0"/>
              <a:t>Initial mesh is generated by first mark manually label point features and then doing a bilinear interpolation.</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31</a:t>
            </a:fld>
            <a:endParaRPr lang="en-US"/>
          </a:p>
        </p:txBody>
      </p:sp>
      <p:pic>
        <p:nvPicPr>
          <p:cNvPr id="6" name="Picture 5"/>
          <p:cNvPicPr>
            <a:picLocks noChangeAspect="1"/>
          </p:cNvPicPr>
          <p:nvPr/>
        </p:nvPicPr>
        <p:blipFill>
          <a:blip r:embed="rId3"/>
          <a:stretch>
            <a:fillRect/>
          </a:stretch>
        </p:blipFill>
        <p:spPr>
          <a:xfrm>
            <a:off x="-67294" y="3200400"/>
            <a:ext cx="9278588" cy="2804225"/>
          </a:xfrm>
          <a:prstGeom prst="rect">
            <a:avLst/>
          </a:prstGeom>
        </p:spPr>
      </p:pic>
    </p:spTree>
    <p:extLst>
      <p:ext uri="{BB962C8B-B14F-4D97-AF65-F5344CB8AC3E}">
        <p14:creationId xmlns:p14="http://schemas.microsoft.com/office/powerpoint/2010/main" val="215984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Data-Driven Elastic Models for Cloth: Modeling and Measurement</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Inverse modeling</a:t>
                </a:r>
              </a:p>
              <a:p>
                <a:pPr lvl="1"/>
                <a:r>
                  <a:rPr lang="en-US" dirty="0"/>
                  <a:t>Experiment setup</a:t>
                </a:r>
              </a:p>
              <a:p>
                <a:pPr lvl="2"/>
                <a:r>
                  <a:rPr lang="en-US" dirty="0"/>
                  <a:t>Create three 400mm×400mm cloth samples with bias angles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0</m:t>
                        </m:r>
                      </m:e>
                      <m:sup>
                        <m:r>
                          <a:rPr lang="en-US" b="0" i="1" smtClean="0">
                            <a:latin typeface="Cambria Math" panose="02040503050406030204" pitchFamily="18" charset="0"/>
                          </a:rPr>
                          <m:t>𝑜</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45</m:t>
                        </m:r>
                      </m:e>
                      <m:sup>
                        <m:r>
                          <a:rPr lang="en-US" b="0" i="1" smtClean="0">
                            <a:latin typeface="Cambria Math" panose="02040503050406030204" pitchFamily="18" charset="0"/>
                          </a:rPr>
                          <m:t>𝑜</m:t>
                        </m:r>
                      </m:sup>
                    </m:sSup>
                    <m:r>
                      <a:rPr lang="en-US" b="0" i="1" smtClean="0">
                        <a:latin typeface="Cambria Math" panose="02040503050406030204" pitchFamily="18" charset="0"/>
                      </a:rPr>
                      <m:t>,</m:t>
                    </m:r>
                  </m:oMath>
                </a14:m>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90</m:t>
                        </m:r>
                      </m:e>
                      <m:sup>
                        <m:r>
                          <a:rPr lang="en-US" b="0" i="1" smtClean="0">
                            <a:latin typeface="Cambria Math" panose="02040503050406030204" pitchFamily="18" charset="0"/>
                          </a:rPr>
                          <m:t>𝑜</m:t>
                        </m:r>
                      </m:sup>
                    </m:sSup>
                  </m:oMath>
                </a14:m>
                <a:r>
                  <a:rPr lang="en-US" dirty="0"/>
                  <a:t> respectively. </a:t>
                </a:r>
              </a:p>
              <a:p>
                <a:pPr lvl="2"/>
                <a:r>
                  <a:rPr lang="en-US" dirty="0"/>
                  <a:t>The bias angle is defined as the rotational angle from the warp-weft coordinate system to the sample’s local coordinate system counterclockwise.</a:t>
                </a:r>
              </a:p>
              <a:p>
                <a:pPr lvl="2"/>
                <a:r>
                  <a:rPr lang="en-US" dirty="0"/>
                  <a:t>The left and right sides are loaded with the same weights so that the sample does not lose its balance during the experiment.</a:t>
                </a:r>
              </a:p>
              <a:p>
                <a:pPr lvl="2"/>
                <a:r>
                  <a:rPr lang="en-US" dirty="0"/>
                  <a:t>Each sample is tested by seven different weights at the bottom (0g to 600g), and five weights on both sides (0g to 400g).</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r="-115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32</a:t>
            </a:fld>
            <a:endParaRPr lang="en-US"/>
          </a:p>
        </p:txBody>
      </p:sp>
    </p:spTree>
    <p:extLst>
      <p:ext uri="{BB962C8B-B14F-4D97-AF65-F5344CB8AC3E}">
        <p14:creationId xmlns:p14="http://schemas.microsoft.com/office/powerpoint/2010/main" val="2001623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Data-Driven Elastic Models for Cloth: Modeling and Measurement</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Inverse modeling</a:t>
                </a:r>
              </a:p>
              <a:p>
                <a:pPr lvl="1"/>
                <a:r>
                  <a:rPr lang="en-US" dirty="0"/>
                  <a:t>Find optimal parameters so that the diﬀerence between captured features and simulated features can be minimized</a:t>
                </a:r>
              </a:p>
              <a:p>
                <a:pPr lvl="1"/>
                <a:endParaRPr lang="en-US" dirty="0"/>
              </a:p>
              <a:p>
                <a:pPr lvl="1"/>
                <a:endParaRPr lang="en-US" dirty="0"/>
              </a:p>
              <a:p>
                <a:pPr lvl="1"/>
                <a:endParaRPr lang="en-US" dirty="0"/>
              </a:p>
              <a:p>
                <a:pPr lvl="1"/>
                <a:endParaRPr lang="en-US" dirty="0"/>
              </a:p>
              <a:p>
                <a:pPr lvl="1"/>
                <a:r>
                  <a:rPr lang="en-US" dirty="0"/>
                  <a:t> p0, p1,..., </a:t>
                </a:r>
                <a:r>
                  <a:rPr lang="en-US" dirty="0" err="1"/>
                  <a:t>pn</a:t>
                </a:r>
                <a:r>
                  <a:rPr lang="en-US" dirty="0"/>
                  <a:t> are the 24 elastic model parameters</a:t>
                </a:r>
              </a:p>
              <a:p>
                <a:pPr lvl="1"/>
                <a:r>
                  <a:rPr lang="en-US" b="1" dirty="0"/>
                  <a:t>T</a:t>
                </a:r>
                <a:r>
                  <a:rPr lang="en-US" dirty="0"/>
                  <a:t> is the number of tests.</a:t>
                </a:r>
              </a:p>
              <a:p>
                <a:pPr lvl="1"/>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oMath>
                </a14:m>
                <a:r>
                  <a:rPr lang="en-US" dirty="0"/>
                  <a:t> is the shape feature, manually marked points, captured from </a:t>
                </a:r>
                <a:r>
                  <a:rPr lang="en-US" dirty="0" err="1"/>
                  <a:t>i-th</a:t>
                </a:r>
                <a:r>
                  <a:rPr lang="en-US" dirty="0"/>
                  <a:t> test.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m:t>
                        </m:r>
                      </m:sub>
                    </m:sSub>
                  </m:oMath>
                </a14:m>
                <a:r>
                  <a:rPr lang="en-US" dirty="0"/>
                  <a:t> is the simulated shape feature.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33</a:t>
            </a:fld>
            <a:endParaRPr lang="en-US" dirty="0"/>
          </a:p>
        </p:txBody>
      </p:sp>
      <p:pic>
        <p:nvPicPr>
          <p:cNvPr id="6" name="Picture 5"/>
          <p:cNvPicPr>
            <a:picLocks noChangeAspect="1"/>
          </p:cNvPicPr>
          <p:nvPr/>
        </p:nvPicPr>
        <p:blipFill>
          <a:blip r:embed="rId3"/>
          <a:stretch>
            <a:fillRect/>
          </a:stretch>
        </p:blipFill>
        <p:spPr>
          <a:xfrm>
            <a:off x="572463" y="2787439"/>
            <a:ext cx="8075273" cy="1066800"/>
          </a:xfrm>
          <a:prstGeom prst="rect">
            <a:avLst/>
          </a:prstGeom>
        </p:spPr>
      </p:pic>
    </p:spTree>
    <p:extLst>
      <p:ext uri="{BB962C8B-B14F-4D97-AF65-F5344CB8AC3E}">
        <p14:creationId xmlns:p14="http://schemas.microsoft.com/office/powerpoint/2010/main" val="2283904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Data-Driven Elastic Models for Cloth: Modeling and Measurement</a:t>
            </a:r>
          </a:p>
        </p:txBody>
      </p:sp>
      <p:sp>
        <p:nvSpPr>
          <p:cNvPr id="3" name="Content Placeholder 2"/>
          <p:cNvSpPr>
            <a:spLocks noGrp="1"/>
          </p:cNvSpPr>
          <p:nvPr>
            <p:ph idx="1"/>
          </p:nvPr>
        </p:nvSpPr>
        <p:spPr/>
        <p:txBody>
          <a:bodyPr/>
          <a:lstStyle/>
          <a:p>
            <a:r>
              <a:rPr lang="en-US" dirty="0"/>
              <a:t>Optimization</a:t>
            </a:r>
          </a:p>
          <a:p>
            <a:pPr lvl="1"/>
            <a:r>
              <a:rPr lang="en-US" dirty="0"/>
              <a:t> Use BFGS extension of the quasi-Newton to handle the optimization process in the first 10 to 20 iterations. </a:t>
            </a:r>
          </a:p>
          <a:p>
            <a:pPr lvl="1"/>
            <a:r>
              <a:rPr lang="en-US" dirty="0"/>
              <a:t>Once the residual error becomes smaller, add random perturbations in order to jump away from local minima.</a:t>
            </a:r>
          </a:p>
          <a:p>
            <a:pPr lvl="1"/>
            <a:r>
              <a:rPr lang="en-US" dirty="0"/>
              <a:t>Local minimum is clustered around the expected global minimum, which they believe is mainly because of the close memory property.</a:t>
            </a:r>
          </a:p>
          <a:p>
            <a:pPr lvl="1"/>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34</a:t>
            </a:fld>
            <a:endParaRPr lang="en-US"/>
          </a:p>
        </p:txBody>
      </p:sp>
    </p:spTree>
    <p:extLst>
      <p:ext uri="{BB962C8B-B14F-4D97-AF65-F5344CB8AC3E}">
        <p14:creationId xmlns:p14="http://schemas.microsoft.com/office/powerpoint/2010/main" val="2935093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Bending measurement</a:t>
                </a:r>
              </a:p>
              <a:p>
                <a:pPr lvl="1"/>
                <a:r>
                  <a:rPr lang="en-US" dirty="0"/>
                  <a:t>Experiment setup</a:t>
                </a:r>
              </a:p>
              <a:p>
                <a:pPr lvl="2"/>
                <a:r>
                  <a:rPr lang="en-US" dirty="0"/>
                  <a:t>Create three 4cm-wide cloth samples with bias angles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0</m:t>
                        </m:r>
                      </m:e>
                      <m:sup>
                        <m:r>
                          <a:rPr lang="en-US" i="1">
                            <a:latin typeface="Cambria Math" panose="02040503050406030204" pitchFamily="18" charset="0"/>
                          </a:rPr>
                          <m:t>𝑜</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45</m:t>
                        </m:r>
                      </m:e>
                      <m:sup>
                        <m:r>
                          <a:rPr lang="en-US" i="1">
                            <a:latin typeface="Cambria Math" panose="02040503050406030204" pitchFamily="18" charset="0"/>
                          </a:rPr>
                          <m:t>𝑜</m:t>
                        </m:r>
                      </m:sup>
                    </m:sSup>
                    <m:r>
                      <a:rPr lang="en-US" i="1">
                        <a:latin typeface="Cambria Math" panose="02040503050406030204" pitchFamily="18" charset="0"/>
                      </a:rPr>
                      <m:t>,</m:t>
                    </m:r>
                  </m:oMath>
                </a14:m>
                <a:r>
                  <a:rPr lang="en-US" dirty="0"/>
                  <a:t> and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90</m:t>
                        </m:r>
                      </m:e>
                      <m:sup>
                        <m:r>
                          <a:rPr lang="en-US" i="1">
                            <a:latin typeface="Cambria Math" panose="02040503050406030204" pitchFamily="18" charset="0"/>
                          </a:rPr>
                          <m:t>𝑜</m:t>
                        </m:r>
                      </m:sup>
                    </m:sSup>
                  </m:oMath>
                </a14:m>
                <a:r>
                  <a:rPr lang="en-US" dirty="0"/>
                  <a:t> respectively.</a:t>
                </a:r>
              </a:p>
              <a:p>
                <a:pPr lvl="2"/>
                <a:r>
                  <a:rPr lang="en-US" dirty="0"/>
                  <a:t>Capture draped cures from a side view and manually label the trajectory of each curve using point features.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35</a:t>
            </a:fld>
            <a:endParaRPr lang="en-US"/>
          </a:p>
        </p:txBody>
      </p:sp>
      <p:pic>
        <p:nvPicPr>
          <p:cNvPr id="6" name="Picture 5"/>
          <p:cNvPicPr>
            <a:picLocks noChangeAspect="1"/>
          </p:cNvPicPr>
          <p:nvPr/>
        </p:nvPicPr>
        <p:blipFill>
          <a:blip r:embed="rId3"/>
          <a:stretch>
            <a:fillRect/>
          </a:stretch>
        </p:blipFill>
        <p:spPr>
          <a:xfrm>
            <a:off x="2667000" y="3535361"/>
            <a:ext cx="3886200" cy="3268071"/>
          </a:xfrm>
          <a:prstGeom prst="rect">
            <a:avLst/>
          </a:prstGeom>
        </p:spPr>
      </p:pic>
      <p:sp>
        <p:nvSpPr>
          <p:cNvPr id="8"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1843577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Bending measurement</a:t>
                </a:r>
              </a:p>
              <a:p>
                <a:pPr lvl="1"/>
                <a:r>
                  <a:rPr lang="en-US" dirty="0"/>
                  <a:t>Parameter Optimization</a:t>
                </a:r>
              </a:p>
              <a:p>
                <a:pPr lvl="2"/>
                <a:r>
                  <a:rPr lang="en-US" dirty="0"/>
                  <a:t>Unlike stretching, the bending parameters are solved separately for each bias angle.</a:t>
                </a:r>
              </a:p>
              <a:p>
                <a:pPr lvl="2"/>
                <a:r>
                  <a:rPr lang="en-US" dirty="0"/>
                  <a:t>Use point features to formulate the bending error metric.</a:t>
                </a:r>
              </a:p>
              <a:p>
                <a:pPr lvl="2"/>
                <a:r>
                  <a:rPr lang="en-US" dirty="0"/>
                  <a:t>Once stiffness parameters for all three bias angles are obtained, the whole bending elastic model is defined by linear interpolation in the polar space spanned by bias angle and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09" t="-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36</a:t>
            </a:fld>
            <a:endParaRPr lang="en-US"/>
          </a:p>
        </p:txBody>
      </p:sp>
      <p:sp>
        <p:nvSpPr>
          <p:cNvPr id="6"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3088756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Experimental results</a:t>
            </a:r>
          </a:p>
          <a:p>
            <a:pPr lvl="1"/>
            <a:r>
              <a:rPr lang="en-US" dirty="0"/>
              <a:t>Database</a:t>
            </a:r>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37</a:t>
            </a:fld>
            <a:endParaRPr lang="en-US"/>
          </a:p>
        </p:txBody>
      </p:sp>
      <p:pic>
        <p:nvPicPr>
          <p:cNvPr id="6" name="Picture 5"/>
          <p:cNvPicPr>
            <a:picLocks noChangeAspect="1"/>
          </p:cNvPicPr>
          <p:nvPr/>
        </p:nvPicPr>
        <p:blipFill>
          <a:blip r:embed="rId2"/>
          <a:stretch>
            <a:fillRect/>
          </a:stretch>
        </p:blipFill>
        <p:spPr>
          <a:xfrm>
            <a:off x="1117133" y="2280805"/>
            <a:ext cx="7036267" cy="3998783"/>
          </a:xfrm>
          <a:prstGeom prst="rect">
            <a:avLst/>
          </a:prstGeom>
        </p:spPr>
      </p:pic>
      <p:sp>
        <p:nvSpPr>
          <p:cNvPr id="7"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2311127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Experimental results</a:t>
            </a:r>
          </a:p>
          <a:p>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38</a:t>
            </a:fld>
            <a:endParaRPr lang="en-US"/>
          </a:p>
        </p:txBody>
      </p:sp>
      <p:pic>
        <p:nvPicPr>
          <p:cNvPr id="7" name="Picture 6"/>
          <p:cNvPicPr>
            <a:picLocks noChangeAspect="1"/>
          </p:cNvPicPr>
          <p:nvPr/>
        </p:nvPicPr>
        <p:blipFill>
          <a:blip r:embed="rId2"/>
          <a:stretch>
            <a:fillRect/>
          </a:stretch>
        </p:blipFill>
        <p:spPr>
          <a:xfrm>
            <a:off x="1916200" y="2308519"/>
            <a:ext cx="5311600" cy="3939881"/>
          </a:xfrm>
          <a:prstGeom prst="rect">
            <a:avLst/>
          </a:prstGeom>
        </p:spPr>
      </p:pic>
      <p:sp>
        <p:nvSpPr>
          <p:cNvPr id="8"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1886270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Validation 1: Unbalanced tensile tests</a:t>
            </a:r>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39</a:t>
            </a:fld>
            <a:endParaRPr lang="en-US"/>
          </a:p>
        </p:txBody>
      </p:sp>
      <p:pic>
        <p:nvPicPr>
          <p:cNvPr id="6" name="Picture 5"/>
          <p:cNvPicPr>
            <a:picLocks noChangeAspect="1"/>
          </p:cNvPicPr>
          <p:nvPr/>
        </p:nvPicPr>
        <p:blipFill>
          <a:blip r:embed="rId3"/>
          <a:stretch>
            <a:fillRect/>
          </a:stretch>
        </p:blipFill>
        <p:spPr>
          <a:xfrm>
            <a:off x="2372128" y="2171959"/>
            <a:ext cx="4714472" cy="4653068"/>
          </a:xfrm>
          <a:prstGeom prst="rect">
            <a:avLst/>
          </a:prstGeom>
        </p:spPr>
      </p:pic>
      <p:sp>
        <p:nvSpPr>
          <p:cNvPr id="7"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224250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of physical system</a:t>
            </a:r>
          </a:p>
        </p:txBody>
      </p:sp>
      <p:sp>
        <p:nvSpPr>
          <p:cNvPr id="3" name="Content Placeholder 2"/>
          <p:cNvSpPr>
            <a:spLocks noGrp="1"/>
          </p:cNvSpPr>
          <p:nvPr>
            <p:ph idx="1"/>
          </p:nvPr>
        </p:nvSpPr>
        <p:spPr/>
        <p:txBody>
          <a:bodyPr/>
          <a:lstStyle/>
          <a:p>
            <a:r>
              <a:rPr lang="en-US" dirty="0"/>
              <a:t>Parameterization of the system</a:t>
            </a:r>
          </a:p>
          <a:p>
            <a:pPr lvl="1"/>
            <a:r>
              <a:rPr lang="en-US" dirty="0"/>
              <a:t>discovery of a minimal set of model parameters whose values completely characterize the system.</a:t>
            </a:r>
          </a:p>
          <a:p>
            <a:r>
              <a:rPr lang="en-US" dirty="0"/>
              <a:t>Forward modeling</a:t>
            </a:r>
          </a:p>
          <a:p>
            <a:pPr lvl="1"/>
            <a:r>
              <a:rPr lang="en-US" dirty="0"/>
              <a:t>discovery of the physical laws allowing us, for given values of the model parameters, to make predictions on the results of measurements on some observable parameters.</a:t>
            </a:r>
          </a:p>
          <a:p>
            <a:r>
              <a:rPr lang="en-US" dirty="0"/>
              <a:t>Inverse modeling</a:t>
            </a:r>
          </a:p>
          <a:p>
            <a:pPr lvl="1"/>
            <a:r>
              <a:rPr lang="en-US" dirty="0"/>
              <a:t>use of the actual results of some measurements of the observable parameters to infer the actual values of the model parameters.</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4</a:t>
            </a:fld>
            <a:endParaRPr lang="en-US"/>
          </a:p>
        </p:txBody>
      </p:sp>
    </p:spTree>
    <p:extLst>
      <p:ext uri="{BB962C8B-B14F-4D97-AF65-F5344CB8AC3E}">
        <p14:creationId xmlns:p14="http://schemas.microsoft.com/office/powerpoint/2010/main" val="2510119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Validation 2: Different bias angle</a:t>
            </a:r>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40</a:t>
            </a:fld>
            <a:endParaRPr lang="en-US"/>
          </a:p>
        </p:txBody>
      </p:sp>
      <p:pic>
        <p:nvPicPr>
          <p:cNvPr id="8" name="Picture 7"/>
          <p:cNvPicPr>
            <a:picLocks noChangeAspect="1"/>
          </p:cNvPicPr>
          <p:nvPr/>
        </p:nvPicPr>
        <p:blipFill>
          <a:blip r:embed="rId3"/>
          <a:stretch>
            <a:fillRect/>
          </a:stretch>
        </p:blipFill>
        <p:spPr>
          <a:xfrm>
            <a:off x="2580665" y="2239020"/>
            <a:ext cx="4503505" cy="4542780"/>
          </a:xfrm>
          <a:prstGeom prst="rect">
            <a:avLst/>
          </a:prstGeom>
        </p:spPr>
      </p:pic>
      <p:sp>
        <p:nvSpPr>
          <p:cNvPr id="9"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3798361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Validation 3: Hanging cloth</a:t>
            </a:r>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41</a:t>
            </a:fld>
            <a:endParaRPr lang="en-US"/>
          </a:p>
        </p:txBody>
      </p:sp>
      <p:pic>
        <p:nvPicPr>
          <p:cNvPr id="6" name="Picture 5"/>
          <p:cNvPicPr>
            <a:picLocks noChangeAspect="1"/>
          </p:cNvPicPr>
          <p:nvPr/>
        </p:nvPicPr>
        <p:blipFill>
          <a:blip r:embed="rId3"/>
          <a:stretch>
            <a:fillRect/>
          </a:stretch>
        </p:blipFill>
        <p:spPr>
          <a:xfrm>
            <a:off x="838200" y="1926061"/>
            <a:ext cx="7487926" cy="4847718"/>
          </a:xfrm>
          <a:prstGeom prst="rect">
            <a:avLst/>
          </a:prstGeom>
        </p:spPr>
      </p:pic>
      <p:sp>
        <p:nvSpPr>
          <p:cNvPr id="7" name="Title 1"/>
          <p:cNvSpPr>
            <a:spLocks noGrp="1"/>
          </p:cNvSpPr>
          <p:nvPr>
            <p:ph type="title"/>
          </p:nvPr>
        </p:nvSpPr>
        <p:spPr>
          <a:xfrm>
            <a:off x="457200" y="685800"/>
            <a:ext cx="8229600" cy="655638"/>
          </a:xfrm>
        </p:spPr>
        <p:txBody>
          <a:bodyPr/>
          <a:lstStyle/>
          <a:p>
            <a:r>
              <a:rPr lang="en-US" sz="2800" dirty="0"/>
              <a:t>Data-Driven Elastic Models for Cloth: Modeling and Measurement</a:t>
            </a:r>
          </a:p>
        </p:txBody>
      </p:sp>
    </p:spTree>
    <p:extLst>
      <p:ext uri="{BB962C8B-B14F-4D97-AF65-F5344CB8AC3E}">
        <p14:creationId xmlns:p14="http://schemas.microsoft.com/office/powerpoint/2010/main" val="2700761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and open research</a:t>
            </a:r>
          </a:p>
        </p:txBody>
      </p:sp>
      <p:sp>
        <p:nvSpPr>
          <p:cNvPr id="3" name="Content Placeholder 2"/>
          <p:cNvSpPr>
            <a:spLocks noGrp="1"/>
          </p:cNvSpPr>
          <p:nvPr>
            <p:ph idx="1"/>
          </p:nvPr>
        </p:nvSpPr>
        <p:spPr/>
        <p:txBody>
          <a:bodyPr/>
          <a:lstStyle/>
          <a:p>
            <a:r>
              <a:rPr lang="en-US" dirty="0"/>
              <a:t>Computational expensive. </a:t>
            </a:r>
          </a:p>
          <a:p>
            <a:pPr lvl="1"/>
            <a:r>
              <a:rPr lang="en-US" dirty="0"/>
              <a:t>Requires hours to obtain the model parameters.</a:t>
            </a:r>
          </a:p>
          <a:p>
            <a:pPr lvl="1"/>
            <a:endParaRPr lang="en-US" dirty="0"/>
          </a:p>
          <a:p>
            <a:r>
              <a:rPr lang="en-US" dirty="0"/>
              <a:t>Nonlinear anisotropic elastic model</a:t>
            </a:r>
          </a:p>
          <a:p>
            <a:pPr lvl="1"/>
            <a:r>
              <a:rPr lang="en-US" dirty="0"/>
              <a:t>Detect small tumor</a:t>
            </a:r>
          </a:p>
          <a:p>
            <a:pPr lvl="1"/>
            <a:r>
              <a:rPr lang="en-US" dirty="0"/>
              <a:t>Model more complex tissue property</a:t>
            </a:r>
          </a:p>
          <a:p>
            <a:pPr lvl="1"/>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11/21/2016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42</a:t>
            </a:fld>
            <a:endParaRPr lang="en-US"/>
          </a:p>
        </p:txBody>
      </p:sp>
    </p:spTree>
    <p:extLst>
      <p:ext uri="{BB962C8B-B14F-4D97-AF65-F5344CB8AC3E}">
        <p14:creationId xmlns:p14="http://schemas.microsoft.com/office/powerpoint/2010/main" val="2984140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43</a:t>
            </a:fld>
            <a:endParaRPr lang="en-US"/>
          </a:p>
        </p:txBody>
      </p:sp>
      <p:sp>
        <p:nvSpPr>
          <p:cNvPr id="6" name="Rectangle 5"/>
          <p:cNvSpPr/>
          <p:nvPr/>
        </p:nvSpPr>
        <p:spPr>
          <a:xfrm>
            <a:off x="2575303" y="2967335"/>
            <a:ext cx="399340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Questions?</a:t>
            </a:r>
          </a:p>
        </p:txBody>
      </p:sp>
    </p:spTree>
    <p:extLst>
      <p:ext uri="{BB962C8B-B14F-4D97-AF65-F5344CB8AC3E}">
        <p14:creationId xmlns:p14="http://schemas.microsoft.com/office/powerpoint/2010/main" val="275624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idx="1"/>
          </p:nvPr>
        </p:nvSpPr>
        <p:spPr/>
        <p:txBody>
          <a:bodyPr/>
          <a:lstStyle/>
          <a:p>
            <a:r>
              <a:rPr lang="en-US" dirty="0"/>
              <a:t>Acquiring elastic parameter of organs</a:t>
            </a:r>
          </a:p>
          <a:p>
            <a:endParaRPr lang="en-US" dirty="0"/>
          </a:p>
          <a:p>
            <a:endParaRPr lang="en-US" dirty="0"/>
          </a:p>
          <a:p>
            <a:endParaRPr lang="en-US" dirty="0"/>
          </a:p>
          <a:p>
            <a:r>
              <a:rPr lang="en-US" dirty="0"/>
              <a:t>Retrieve elastic parameters of cloths</a:t>
            </a:r>
          </a:p>
          <a:p>
            <a:endParaRPr lang="en-US" dirty="0"/>
          </a:p>
          <a:p>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5</a:t>
            </a:fld>
            <a:endParaRPr lang="en-US"/>
          </a:p>
        </p:txBody>
      </p:sp>
    </p:spTree>
    <p:extLst>
      <p:ext uri="{BB962C8B-B14F-4D97-AF65-F5344CB8AC3E}">
        <p14:creationId xmlns:p14="http://schemas.microsoft.com/office/powerpoint/2010/main" val="324738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Measurements</a:t>
            </a:r>
          </a:p>
        </p:txBody>
      </p:sp>
      <p:sp>
        <p:nvSpPr>
          <p:cNvPr id="3" name="Content Placeholder 2"/>
          <p:cNvSpPr>
            <a:spLocks noGrp="1"/>
          </p:cNvSpPr>
          <p:nvPr>
            <p:ph idx="1"/>
          </p:nvPr>
        </p:nvSpPr>
        <p:spPr/>
        <p:txBody>
          <a:bodyPr/>
          <a:lstStyle/>
          <a:p>
            <a:r>
              <a:rPr lang="en-US" dirty="0"/>
              <a:t>Invasive</a:t>
            </a:r>
          </a:p>
          <a:p>
            <a:pPr lvl="1"/>
            <a:r>
              <a:rPr lang="en-US" dirty="0"/>
              <a:t>Rely on device to measure the displacement and force response</a:t>
            </a:r>
          </a:p>
          <a:p>
            <a:pPr lvl="1"/>
            <a:endParaRPr lang="en-US" dirty="0"/>
          </a:p>
          <a:p>
            <a:r>
              <a:rPr lang="en-US" dirty="0"/>
              <a:t>Noninvasive</a:t>
            </a:r>
          </a:p>
          <a:p>
            <a:pPr lvl="1"/>
            <a:r>
              <a:rPr lang="en-US" dirty="0"/>
              <a:t>Based on image analysis techniques to measure the displacement</a:t>
            </a:r>
          </a:p>
          <a:p>
            <a:pPr marL="0" indent="0">
              <a:buNone/>
            </a:pPr>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6</a:t>
            </a:fld>
            <a:endParaRPr lang="en-US"/>
          </a:p>
        </p:txBody>
      </p:sp>
    </p:spTree>
    <p:extLst>
      <p:ext uri="{BB962C8B-B14F-4D97-AF65-F5344CB8AC3E}">
        <p14:creationId xmlns:p14="http://schemas.microsoft.com/office/powerpoint/2010/main" val="80512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applications</a:t>
            </a:r>
          </a:p>
        </p:txBody>
      </p:sp>
      <p:sp>
        <p:nvSpPr>
          <p:cNvPr id="3" name="Content Placeholder 2"/>
          <p:cNvSpPr>
            <a:spLocks noGrp="1"/>
          </p:cNvSpPr>
          <p:nvPr>
            <p:ph idx="1"/>
          </p:nvPr>
        </p:nvSpPr>
        <p:spPr>
          <a:xfrm>
            <a:off x="381000" y="1417638"/>
            <a:ext cx="8458200" cy="1138773"/>
          </a:xfrm>
          <a:noFill/>
        </p:spPr>
        <p:txBody>
          <a:bodyPr wrap="square" rtlCol="0">
            <a:spAutoFit/>
          </a:bodyPr>
          <a:lstStyle/>
          <a:p>
            <a:pPr>
              <a:spcBef>
                <a:spcPct val="0"/>
              </a:spcBef>
            </a:pPr>
            <a:r>
              <a:rPr lang="en-US" kern="1200" dirty="0">
                <a:solidFill>
                  <a:schemeClr val="tx1"/>
                </a:solidFill>
                <a:latin typeface="Arial" charset="0"/>
                <a:cs typeface="Arial" charset="0"/>
              </a:rPr>
              <a:t>Ultrasound </a:t>
            </a:r>
            <a:r>
              <a:rPr lang="en-US" kern="1200" dirty="0" err="1">
                <a:solidFill>
                  <a:schemeClr val="tx1"/>
                </a:solidFill>
                <a:latin typeface="Arial" charset="0"/>
                <a:cs typeface="Arial" charset="0"/>
              </a:rPr>
              <a:t>Elastography</a:t>
            </a:r>
            <a:endParaRPr lang="en-US" kern="1200" dirty="0">
              <a:solidFill>
                <a:schemeClr val="tx1"/>
              </a:solidFill>
              <a:latin typeface="Arial" charset="0"/>
              <a:cs typeface="Arial" charset="0"/>
            </a:endParaRPr>
          </a:p>
          <a:p>
            <a:pPr marL="457200" lvl="1">
              <a:spcBef>
                <a:spcPct val="0"/>
              </a:spcBef>
            </a:pPr>
            <a:r>
              <a:rPr lang="en-US" kern="1200" dirty="0">
                <a:solidFill>
                  <a:schemeClr val="tx1"/>
                </a:solidFill>
                <a:latin typeface="Arial" charset="0"/>
                <a:ea typeface="+mn-ea"/>
                <a:cs typeface="Arial" charset="0"/>
              </a:rPr>
              <a:t>External compression is applied to tissue, and images before and after compression are used to generate the strain profile</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91" y="2819400"/>
            <a:ext cx="3981409" cy="2590800"/>
          </a:xfrm>
          <a:prstGeom prst="rect">
            <a:avLst/>
          </a:prstGeom>
        </p:spPr>
      </p:pic>
      <p:pic>
        <p:nvPicPr>
          <p:cNvPr id="7" name="Picture 6"/>
          <p:cNvPicPr>
            <a:picLocks noChangeAspect="1"/>
          </p:cNvPicPr>
          <p:nvPr/>
        </p:nvPicPr>
        <p:blipFill>
          <a:blip r:embed="rId4"/>
          <a:stretch>
            <a:fillRect/>
          </a:stretch>
        </p:blipFill>
        <p:spPr>
          <a:xfrm>
            <a:off x="-1" y="2896756"/>
            <a:ext cx="4705391" cy="2731219"/>
          </a:xfrm>
          <a:prstGeom prst="rect">
            <a:avLst/>
          </a:prstGeom>
        </p:spPr>
      </p:pic>
      <p:sp>
        <p:nvSpPr>
          <p:cNvPr id="8" name="TextBox 7"/>
          <p:cNvSpPr txBox="1"/>
          <p:nvPr/>
        </p:nvSpPr>
        <p:spPr>
          <a:xfrm>
            <a:off x="419100" y="5738594"/>
            <a:ext cx="8305800" cy="523220"/>
          </a:xfrm>
          <a:prstGeom prst="rect">
            <a:avLst/>
          </a:prstGeom>
          <a:noFill/>
        </p:spPr>
        <p:txBody>
          <a:bodyPr wrap="square" rtlCol="0">
            <a:spAutoFit/>
          </a:bodyPr>
          <a:lstStyle/>
          <a:p>
            <a:r>
              <a:rPr lang="en-US" sz="1400" dirty="0"/>
              <a:t>[1] Ophir, J., et al. "</a:t>
            </a:r>
            <a:r>
              <a:rPr lang="en-US" sz="1400" dirty="0" err="1"/>
              <a:t>Elastography</a:t>
            </a:r>
            <a:r>
              <a:rPr lang="en-US" sz="1400" dirty="0"/>
              <a:t>: a quantitative method for imaging the elasticity of biological tissues." Ultrasonic imaging 13.2 (1991): 111-134.</a:t>
            </a:r>
          </a:p>
        </p:txBody>
      </p:sp>
    </p:spTree>
    <p:extLst>
      <p:ext uri="{BB962C8B-B14F-4D97-AF65-F5344CB8AC3E}">
        <p14:creationId xmlns:p14="http://schemas.microsoft.com/office/powerpoint/2010/main" val="115081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applications</a:t>
            </a:r>
          </a:p>
        </p:txBody>
      </p:sp>
      <p:sp>
        <p:nvSpPr>
          <p:cNvPr id="3" name="Content Placeholder 2"/>
          <p:cNvSpPr>
            <a:spLocks noGrp="1"/>
          </p:cNvSpPr>
          <p:nvPr>
            <p:ph idx="1"/>
          </p:nvPr>
        </p:nvSpPr>
        <p:spPr/>
        <p:txBody>
          <a:bodyPr/>
          <a:lstStyle/>
          <a:p>
            <a:r>
              <a:rPr lang="en-US" dirty="0"/>
              <a:t>Magnetic Resonance </a:t>
            </a:r>
            <a:r>
              <a:rPr lang="en-US" dirty="0" err="1"/>
              <a:t>Elastography</a:t>
            </a:r>
            <a:endParaRPr lang="en-US" dirty="0"/>
          </a:p>
          <a:p>
            <a:pPr lvl="1"/>
            <a:r>
              <a:rPr lang="en-US" dirty="0"/>
              <a:t>Mechanical vibrator is used on </a:t>
            </a:r>
          </a:p>
          <a:p>
            <a:pPr marL="457200" lvl="1" indent="0">
              <a:buNone/>
            </a:pPr>
            <a:r>
              <a:rPr lang="en-US" dirty="0"/>
              <a:t>    the surface of the patient's body </a:t>
            </a:r>
          </a:p>
          <a:p>
            <a:pPr marL="457200" lvl="1" indent="0">
              <a:buNone/>
            </a:pPr>
            <a:r>
              <a:rPr lang="en-US" dirty="0"/>
              <a:t>    that creates shear waves travel</a:t>
            </a:r>
          </a:p>
          <a:p>
            <a:pPr marL="457200" lvl="1" indent="0">
              <a:buNone/>
            </a:pPr>
            <a:r>
              <a:rPr lang="en-US" dirty="0"/>
              <a:t>    into patient’s deeper tissues</a:t>
            </a:r>
          </a:p>
          <a:p>
            <a:pPr lvl="1"/>
            <a:r>
              <a:rPr lang="en-US" dirty="0"/>
              <a:t>Direct visualization and quantitative</a:t>
            </a:r>
          </a:p>
          <a:p>
            <a:pPr marL="457200" lvl="1" indent="0">
              <a:buNone/>
            </a:pPr>
            <a:r>
              <a:rPr lang="en-US" dirty="0"/>
              <a:t>    measurement of tissue displacements.</a:t>
            </a:r>
          </a:p>
          <a:p>
            <a:pPr lvl="1"/>
            <a:r>
              <a:rPr lang="en-US" dirty="0"/>
              <a:t>Isotropic linear elastic model</a:t>
            </a:r>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8</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505" y="1297991"/>
            <a:ext cx="2491600" cy="4827689"/>
          </a:xfrm>
          <a:prstGeom prst="rect">
            <a:avLst/>
          </a:prstGeom>
        </p:spPr>
      </p:pic>
      <p:sp>
        <p:nvSpPr>
          <p:cNvPr id="9" name="TextBox 8"/>
          <p:cNvSpPr txBox="1"/>
          <p:nvPr/>
        </p:nvSpPr>
        <p:spPr>
          <a:xfrm>
            <a:off x="596505" y="5646261"/>
            <a:ext cx="5715000" cy="738664"/>
          </a:xfrm>
          <a:prstGeom prst="rect">
            <a:avLst/>
          </a:prstGeom>
          <a:noFill/>
        </p:spPr>
        <p:txBody>
          <a:bodyPr wrap="square" rtlCol="0">
            <a:spAutoFit/>
          </a:bodyPr>
          <a:lstStyle/>
          <a:p>
            <a:r>
              <a:rPr lang="en-US" sz="1400" dirty="0"/>
              <a:t>[2] </a:t>
            </a:r>
            <a:r>
              <a:rPr lang="en-US" sz="1400" dirty="0" err="1"/>
              <a:t>Manduca</a:t>
            </a:r>
            <a:r>
              <a:rPr lang="en-US" sz="1400" dirty="0"/>
              <a:t>, Armando, et al. "Magnetic resonance </a:t>
            </a:r>
            <a:r>
              <a:rPr lang="en-US" sz="1400" dirty="0" err="1"/>
              <a:t>elastography</a:t>
            </a:r>
            <a:r>
              <a:rPr lang="en-US" sz="1400" dirty="0"/>
              <a:t>: non-invasive mapping of tissue elasticity." </a:t>
            </a:r>
            <a:r>
              <a:rPr lang="en-US" sz="1400" i="1" dirty="0"/>
              <a:t>Medical image analysis</a:t>
            </a:r>
            <a:r>
              <a:rPr lang="en-US" sz="1400" dirty="0"/>
              <a:t> 5.4 (2001): 237-254.</a:t>
            </a:r>
          </a:p>
        </p:txBody>
      </p:sp>
    </p:spTree>
    <p:extLst>
      <p:ext uri="{BB962C8B-B14F-4D97-AF65-F5344CB8AC3E}">
        <p14:creationId xmlns:p14="http://schemas.microsoft.com/office/powerpoint/2010/main" val="203246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applications</a:t>
            </a:r>
          </a:p>
        </p:txBody>
      </p:sp>
      <p:sp>
        <p:nvSpPr>
          <p:cNvPr id="3" name="Content Placeholder 2"/>
          <p:cNvSpPr>
            <a:spLocks noGrp="1"/>
          </p:cNvSpPr>
          <p:nvPr>
            <p:ph idx="1"/>
          </p:nvPr>
        </p:nvSpPr>
        <p:spPr/>
        <p:txBody>
          <a:bodyPr/>
          <a:lstStyle/>
          <a:p>
            <a:r>
              <a:rPr lang="en-US" dirty="0"/>
              <a:t>These methods requires:</a:t>
            </a:r>
          </a:p>
          <a:p>
            <a:pPr lvl="1"/>
            <a:r>
              <a:rPr lang="en-US" dirty="0"/>
              <a:t>Known external forces</a:t>
            </a:r>
          </a:p>
          <a:p>
            <a:pPr lvl="1"/>
            <a:r>
              <a:rPr lang="en-US" dirty="0"/>
              <a:t>Accurate displacement measurement</a:t>
            </a:r>
          </a:p>
          <a:p>
            <a:pPr lvl="1"/>
            <a:endParaRPr lang="en-US" dirty="0"/>
          </a:p>
        </p:txBody>
      </p:sp>
      <p:sp>
        <p:nvSpPr>
          <p:cNvPr id="4" name="Date Placeholder 3"/>
          <p:cNvSpPr>
            <a:spLocks noGrp="1"/>
          </p:cNvSpPr>
          <p:nvPr>
            <p:ph type="dt" sz="half" idx="10"/>
          </p:nvPr>
        </p:nvSpPr>
        <p:spPr/>
        <p:txBody>
          <a:bodyPr/>
          <a:lstStyle/>
          <a:p>
            <a:fld id="{0BB2C54A-E28D-4904-9A14-6F605DD774D6}" type="datetime1">
              <a:rPr lang="en-US" smtClean="0"/>
              <a:pPr/>
              <a:t>11/20/2016</a:t>
            </a:fld>
            <a:endParaRPr lang="en-US"/>
          </a:p>
        </p:txBody>
      </p:sp>
      <p:sp>
        <p:nvSpPr>
          <p:cNvPr id="5" name="Slide Number Placeholder 4"/>
          <p:cNvSpPr>
            <a:spLocks noGrp="1"/>
          </p:cNvSpPr>
          <p:nvPr>
            <p:ph type="sldNum" sz="quarter" idx="12"/>
          </p:nvPr>
        </p:nvSpPr>
        <p:spPr/>
        <p:txBody>
          <a:bodyPr/>
          <a:lstStyle/>
          <a:p>
            <a:fld id="{0C3A586C-0FF0-4206-B0EB-E9C01C5061B6}" type="slidenum">
              <a:rPr lang="en-US" smtClean="0"/>
              <a:pPr/>
              <a:t>9</a:t>
            </a:fld>
            <a:endParaRPr lang="en-US"/>
          </a:p>
        </p:txBody>
      </p:sp>
    </p:spTree>
    <p:extLst>
      <p:ext uri="{BB962C8B-B14F-4D97-AF65-F5344CB8AC3E}">
        <p14:creationId xmlns:p14="http://schemas.microsoft.com/office/powerpoint/2010/main" val="1431022774"/>
      </p:ext>
    </p:extLst>
  </p:cSld>
  <p:clrMapOvr>
    <a:masterClrMapping/>
  </p:clrMapOvr>
</p:sld>
</file>

<file path=ppt/theme/theme1.xml><?xml version="1.0" encoding="utf-8"?>
<a:theme xmlns:a="http://schemas.openxmlformats.org/drawingml/2006/main" name="Default Design">
  <a:themeElements>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20064</TotalTime>
  <Words>1662</Words>
  <Application>Microsoft Office PowerPoint</Application>
  <PresentationFormat>On-screen Show (4:3)</PresentationFormat>
  <Paragraphs>362</Paragraphs>
  <Slides>43</Slides>
  <Notes>16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43</vt:i4>
      </vt:variant>
    </vt:vector>
  </HeadingPairs>
  <TitlesOfParts>
    <vt:vector size="47" baseType="lpstr">
      <vt:lpstr>Arial</vt:lpstr>
      <vt:lpstr>Cambria Math</vt:lpstr>
      <vt:lpstr>Default Design</vt:lpstr>
      <vt:lpstr>Custom Design</vt:lpstr>
      <vt:lpstr>Image-based Material Retrieval</vt:lpstr>
      <vt:lpstr>Outline</vt:lpstr>
      <vt:lpstr>Motivation</vt:lpstr>
      <vt:lpstr>Study of physical system</vt:lpstr>
      <vt:lpstr>Examples</vt:lpstr>
      <vt:lpstr>Measurements</vt:lpstr>
      <vt:lpstr>Medical applications</vt:lpstr>
      <vt:lpstr>Medical applications</vt:lpstr>
      <vt:lpstr>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MaterialCloning: Acquiring Elasticity Parameters from Images for Medical Applications</vt:lpstr>
      <vt:lpstr>Data-Driven Elastic Models for Cloth: Modeling and Measurement </vt:lpstr>
      <vt:lpstr>PowerPoint Presentation</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 </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Data-Driven Elastic Models for Cloth: Modeling and Measurement</vt:lpstr>
      <vt:lpstr>Limitations and open research</vt:lpstr>
      <vt:lpstr>PowerPoint Presentation</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UNC</dc:creator>
  <cp:lastModifiedBy>wrlife</cp:lastModifiedBy>
  <cp:revision>288</cp:revision>
  <dcterms:created xsi:type="dcterms:W3CDTF">2005-07-06T13:35:28Z</dcterms:created>
  <dcterms:modified xsi:type="dcterms:W3CDTF">2016-11-21T16:42:08Z</dcterms:modified>
</cp:coreProperties>
</file>