
<file path=[Content_Types].xml><?xml version="1.0" encoding="utf-8"?>
<Types xmlns="http://schemas.openxmlformats.org/package/2006/content-types">
  <Default Extension="xml" ContentType="application/xml"/>
  <Default Extension="wmf" ContentType="image/x-wmf"/>
  <Default Extension="jpeg" ContentType="image/jpeg"/>
  <Default Extension="rels" ContentType="application/vnd.openxmlformats-package.relationships+xml"/>
  <Default Extension="vml" ContentType="application/vnd.openxmlformats-officedocument.vmlDrawing"/>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embeddings/oleObject1.bin" ContentType="application/vnd.openxmlformats-officedocument.oleObject"/>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embeddings/oleObject2.bin" ContentType="application/vnd.openxmlformats-officedocument.oleObject"/>
  <Override PartName="/ppt/embeddings/oleObject3.bin" ContentType="application/vnd.openxmlformats-officedocument.oleObject"/>
  <Override PartName="/ppt/embeddings/oleObject4.bin" ContentType="application/vnd.openxmlformats-officedocument.oleObject"/>
  <Override PartName="/ppt/notesSlides/notesSlide27.xml" ContentType="application/vnd.openxmlformats-officedocument.presentationml.notesSlide+xml"/>
  <Override PartName="/ppt/notesSlides/notesSlide28.xml" ContentType="application/vnd.openxmlformats-officedocument.presentationml.notesSlide+xml"/>
  <Override PartName="/ppt/embeddings/oleObject5.bin" ContentType="application/vnd.openxmlformats-officedocument.oleObject"/>
  <Override PartName="/ppt/notesSlides/notesSlide29.xml" ContentType="application/vnd.openxmlformats-officedocument.presentationml.notesSlide+xml"/>
  <Override PartName="/ppt/embeddings/oleObject6.bin" ContentType="application/vnd.openxmlformats-officedocument.oleObject"/>
  <Override PartName="/ppt/embeddings/oleObject7.bin" ContentType="application/vnd.openxmlformats-officedocument.oleObject"/>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4086" r:id="rId1"/>
    <p:sldMasterId id="2147484114" r:id="rId2"/>
  </p:sldMasterIdLst>
  <p:notesMasterIdLst>
    <p:notesMasterId r:id="rId39"/>
  </p:notesMasterIdLst>
  <p:sldIdLst>
    <p:sldId id="256" r:id="rId3"/>
    <p:sldId id="257" r:id="rId4"/>
    <p:sldId id="259" r:id="rId5"/>
    <p:sldId id="274" r:id="rId6"/>
    <p:sldId id="267" r:id="rId7"/>
    <p:sldId id="270" r:id="rId8"/>
    <p:sldId id="271" r:id="rId9"/>
    <p:sldId id="304" r:id="rId10"/>
    <p:sldId id="266" r:id="rId11"/>
    <p:sldId id="261" r:id="rId12"/>
    <p:sldId id="308" r:id="rId13"/>
    <p:sldId id="309" r:id="rId14"/>
    <p:sldId id="311" r:id="rId15"/>
    <p:sldId id="310" r:id="rId16"/>
    <p:sldId id="312" r:id="rId17"/>
    <p:sldId id="277" r:id="rId18"/>
    <p:sldId id="290" r:id="rId19"/>
    <p:sldId id="288" r:id="rId20"/>
    <p:sldId id="289" r:id="rId21"/>
    <p:sldId id="313" r:id="rId22"/>
    <p:sldId id="319" r:id="rId23"/>
    <p:sldId id="291" r:id="rId24"/>
    <p:sldId id="292" r:id="rId25"/>
    <p:sldId id="293" r:id="rId26"/>
    <p:sldId id="294" r:id="rId27"/>
    <p:sldId id="295" r:id="rId28"/>
    <p:sldId id="296" r:id="rId29"/>
    <p:sldId id="305" r:id="rId30"/>
    <p:sldId id="306" r:id="rId31"/>
    <p:sldId id="299" r:id="rId32"/>
    <p:sldId id="300" r:id="rId33"/>
    <p:sldId id="264" r:id="rId34"/>
    <p:sldId id="314" r:id="rId35"/>
    <p:sldId id="315" r:id="rId36"/>
    <p:sldId id="317" r:id="rId37"/>
    <p:sldId id="260" r:id="rId38"/>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9CCFF"/>
    <a:srgbClr val="FFFFFF"/>
    <a:srgbClr val="EF7E4B"/>
    <a:srgbClr val="B2A5D7"/>
    <a:srgbClr val="4FC5BA"/>
    <a:srgbClr val="87D9B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7819" autoAdjust="0"/>
    <p:restoredTop sz="77146" autoAdjust="0"/>
  </p:normalViewPr>
  <p:slideViewPr>
    <p:cSldViewPr snapToGrid="0">
      <p:cViewPr varScale="1">
        <p:scale>
          <a:sx n="76" d="100"/>
          <a:sy n="76" d="100"/>
        </p:scale>
        <p:origin x="-1552" y="-112"/>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0" Type="http://schemas.openxmlformats.org/officeDocument/2006/relationships/slide" Target="slides/slide18.xml"/><Relationship Id="rId21" Type="http://schemas.openxmlformats.org/officeDocument/2006/relationships/slide" Target="slides/slide19.xml"/><Relationship Id="rId22" Type="http://schemas.openxmlformats.org/officeDocument/2006/relationships/slide" Target="slides/slide20.xml"/><Relationship Id="rId23" Type="http://schemas.openxmlformats.org/officeDocument/2006/relationships/slide" Target="slides/slide21.xml"/><Relationship Id="rId24" Type="http://schemas.openxmlformats.org/officeDocument/2006/relationships/slide" Target="slides/slide22.xml"/><Relationship Id="rId25" Type="http://schemas.openxmlformats.org/officeDocument/2006/relationships/slide" Target="slides/slide23.xml"/><Relationship Id="rId26" Type="http://schemas.openxmlformats.org/officeDocument/2006/relationships/slide" Target="slides/slide24.xml"/><Relationship Id="rId27" Type="http://schemas.openxmlformats.org/officeDocument/2006/relationships/slide" Target="slides/slide25.xml"/><Relationship Id="rId28" Type="http://schemas.openxmlformats.org/officeDocument/2006/relationships/slide" Target="slides/slide26.xml"/><Relationship Id="rId29" Type="http://schemas.openxmlformats.org/officeDocument/2006/relationships/slide" Target="slides/slide27.xml"/><Relationship Id="rId1" Type="http://schemas.openxmlformats.org/officeDocument/2006/relationships/slideMaster" Target="slideMasters/slideMaster1.xml"/><Relationship Id="rId2" Type="http://schemas.openxmlformats.org/officeDocument/2006/relationships/slideMaster" Target="slideMasters/slideMaster2.xml"/><Relationship Id="rId3" Type="http://schemas.openxmlformats.org/officeDocument/2006/relationships/slide" Target="slides/slide1.xml"/><Relationship Id="rId4" Type="http://schemas.openxmlformats.org/officeDocument/2006/relationships/slide" Target="slides/slide2.xml"/><Relationship Id="rId5" Type="http://schemas.openxmlformats.org/officeDocument/2006/relationships/slide" Target="slides/slide3.xml"/><Relationship Id="rId30" Type="http://schemas.openxmlformats.org/officeDocument/2006/relationships/slide" Target="slides/slide28.xml"/><Relationship Id="rId31" Type="http://schemas.openxmlformats.org/officeDocument/2006/relationships/slide" Target="slides/slide29.xml"/><Relationship Id="rId32" Type="http://schemas.openxmlformats.org/officeDocument/2006/relationships/slide" Target="slides/slide30.xml"/><Relationship Id="rId9" Type="http://schemas.openxmlformats.org/officeDocument/2006/relationships/slide" Target="slides/slide7.xml"/><Relationship Id="rId6" Type="http://schemas.openxmlformats.org/officeDocument/2006/relationships/slide" Target="slides/slide4.xml"/><Relationship Id="rId7" Type="http://schemas.openxmlformats.org/officeDocument/2006/relationships/slide" Target="slides/slide5.xml"/><Relationship Id="rId8" Type="http://schemas.openxmlformats.org/officeDocument/2006/relationships/slide" Target="slides/slide6.xml"/><Relationship Id="rId33" Type="http://schemas.openxmlformats.org/officeDocument/2006/relationships/slide" Target="slides/slide31.xml"/><Relationship Id="rId34" Type="http://schemas.openxmlformats.org/officeDocument/2006/relationships/slide" Target="slides/slide32.xml"/><Relationship Id="rId35" Type="http://schemas.openxmlformats.org/officeDocument/2006/relationships/slide" Target="slides/slide33.xml"/><Relationship Id="rId36" Type="http://schemas.openxmlformats.org/officeDocument/2006/relationships/slide" Target="slides/slide34.xml"/><Relationship Id="rId10" Type="http://schemas.openxmlformats.org/officeDocument/2006/relationships/slide" Target="slides/slide8.xml"/><Relationship Id="rId11" Type="http://schemas.openxmlformats.org/officeDocument/2006/relationships/slide" Target="slides/slide9.xml"/><Relationship Id="rId12" Type="http://schemas.openxmlformats.org/officeDocument/2006/relationships/slide" Target="slides/slide10.xml"/><Relationship Id="rId13" Type="http://schemas.openxmlformats.org/officeDocument/2006/relationships/slide" Target="slides/slide11.xml"/><Relationship Id="rId14" Type="http://schemas.openxmlformats.org/officeDocument/2006/relationships/slide" Target="slides/slide12.xml"/><Relationship Id="rId15" Type="http://schemas.openxmlformats.org/officeDocument/2006/relationships/slide" Target="slides/slide13.xml"/><Relationship Id="rId16" Type="http://schemas.openxmlformats.org/officeDocument/2006/relationships/slide" Target="slides/slide14.xml"/><Relationship Id="rId17" Type="http://schemas.openxmlformats.org/officeDocument/2006/relationships/slide" Target="slides/slide15.xml"/><Relationship Id="rId18" Type="http://schemas.openxmlformats.org/officeDocument/2006/relationships/slide" Target="slides/slide16.xml"/><Relationship Id="rId19" Type="http://schemas.openxmlformats.org/officeDocument/2006/relationships/slide" Target="slides/slide17.xml"/><Relationship Id="rId37" Type="http://schemas.openxmlformats.org/officeDocument/2006/relationships/slide" Target="slides/slide35.xml"/><Relationship Id="rId38" Type="http://schemas.openxmlformats.org/officeDocument/2006/relationships/slide" Target="slides/slide36.xml"/><Relationship Id="rId39" Type="http://schemas.openxmlformats.org/officeDocument/2006/relationships/notesMaster" Target="notesMasters/notesMaster1.xml"/><Relationship Id="rId40" Type="http://schemas.openxmlformats.org/officeDocument/2006/relationships/printerSettings" Target="printerSettings/printerSettings1.bin"/><Relationship Id="rId41" Type="http://schemas.openxmlformats.org/officeDocument/2006/relationships/presProps" Target="presProps.xml"/><Relationship Id="rId42" Type="http://schemas.openxmlformats.org/officeDocument/2006/relationships/viewProps" Target="viewProps.xml"/><Relationship Id="rId43" Type="http://schemas.openxmlformats.org/officeDocument/2006/relationships/theme" Target="theme/theme1.xml"/><Relationship Id="rId44" Type="http://schemas.openxmlformats.org/officeDocument/2006/relationships/tableStyles" Target="tableStyle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0.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25.wmf"/><Relationship Id="rId2" Type="http://schemas.openxmlformats.org/officeDocument/2006/relationships/image" Target="../media/image26.wmf"/><Relationship Id="rId3" Type="http://schemas.openxmlformats.org/officeDocument/2006/relationships/image" Target="../media/image27.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28.w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29.wmf"/><Relationship Id="rId2" Type="http://schemas.openxmlformats.org/officeDocument/2006/relationships/image" Target="../media/image30.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B557E2C-5A40-485E-AFA1-F86A507AEA96}" type="datetimeFigureOut">
              <a:rPr lang="en-US" smtClean="0"/>
              <a:t>12/3/14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C6FA30B-9036-431F-9E16-C5C59650153B}" type="slidenum">
              <a:rPr lang="en-US" smtClean="0"/>
              <a:t>‹#›</a:t>
            </a:fld>
            <a:endParaRPr lang="en-US"/>
          </a:p>
        </p:txBody>
      </p:sp>
    </p:spTree>
    <p:extLst>
      <p:ext uri="{BB962C8B-B14F-4D97-AF65-F5344CB8AC3E}">
        <p14:creationId xmlns:p14="http://schemas.microsoft.com/office/powerpoint/2010/main" val="32892873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3.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4.xml"/></Relationships>
</file>

<file path=ppt/notesSlides/_rels/notesSlide33.xml.rels><?xml version="1.0" encoding="UTF-8" standalone="yes"?>
<Relationships xmlns="http://schemas.openxmlformats.org/package/2006/relationships"><Relationship Id="rId3" Type="http://schemas.openxmlformats.org/officeDocument/2006/relationships/hyperlink" Target="http://en.wikipedia.org/wiki/Vorticity" TargetMode="External"/><Relationship Id="rId4" Type="http://schemas.openxmlformats.org/officeDocument/2006/relationships/hyperlink" Target="http://en.wikipedia.org/wiki/Curl_(mathematics)" TargetMode="External"/><Relationship Id="rId5" Type="http://schemas.openxmlformats.org/officeDocument/2006/relationships/hyperlink" Target="http://en.wikipedia.org/wiki/Fluid" TargetMode="External"/><Relationship Id="rId6" Type="http://schemas.openxmlformats.org/officeDocument/2006/relationships/hyperlink" Target="http://en.wikipedia.org/wiki/Fluid_dynamics" TargetMode="External"/><Relationship Id="rId7" Type="http://schemas.openxmlformats.org/officeDocument/2006/relationships/hyperlink" Target="http://en.wikipedia.org/wiki/Rotation" TargetMode="External"/><Relationship Id="rId8" Type="http://schemas.openxmlformats.org/officeDocument/2006/relationships/hyperlink" Target="http://en.wikipedia.org/wiki/Turbulence" TargetMode="External"/><Relationship Id="rId1" Type="http://schemas.openxmlformats.org/officeDocument/2006/relationships/notesMaster" Target="../notesMasters/notesMaster1.xml"/><Relationship Id="rId2" Type="http://schemas.openxmlformats.org/officeDocument/2006/relationships/slide" Target="../slides/slide35.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6.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http://www.youtube.com/watch?v=0vxOhd4qlnA</a:t>
            </a:r>
          </a:p>
          <a:p>
            <a:r>
              <a:rPr lang="en-US" dirty="0" smtClean="0"/>
              <a:t>Take the wave scene</a:t>
            </a:r>
          </a:p>
          <a:p>
            <a:endParaRPr lang="en-US" dirty="0" smtClean="0"/>
          </a:p>
          <a:p>
            <a:r>
              <a:rPr lang="en-US" dirty="0" smtClean="0"/>
              <a:t>71% percent</a:t>
            </a:r>
            <a:r>
              <a:rPr lang="en-US" baseline="0" dirty="0" smtClean="0"/>
              <a:t> of Earth is water</a:t>
            </a:r>
          </a:p>
          <a:p>
            <a:r>
              <a:rPr lang="en-US" baseline="0" dirty="0" smtClean="0"/>
              <a:t>Human bodies can be up to 65% water</a:t>
            </a:r>
            <a:endParaRPr lang="en-US" dirty="0" smtClean="0"/>
          </a:p>
        </p:txBody>
      </p:sp>
      <p:sp>
        <p:nvSpPr>
          <p:cNvPr id="4" name="Slide Number Placeholder 3"/>
          <p:cNvSpPr>
            <a:spLocks noGrp="1"/>
          </p:cNvSpPr>
          <p:nvPr>
            <p:ph type="sldNum" sz="quarter" idx="10"/>
          </p:nvPr>
        </p:nvSpPr>
        <p:spPr/>
        <p:txBody>
          <a:bodyPr/>
          <a:lstStyle/>
          <a:p>
            <a:fld id="{AC6FA30B-9036-431F-9E16-C5C59650153B}" type="slidenum">
              <a:rPr lang="en-US" smtClean="0"/>
              <a:t>3</a:t>
            </a:fld>
            <a:endParaRPr lang="en-US"/>
          </a:p>
        </p:txBody>
      </p:sp>
    </p:spTree>
    <p:extLst>
      <p:ext uri="{BB962C8B-B14F-4D97-AF65-F5344CB8AC3E}">
        <p14:creationId xmlns:p14="http://schemas.microsoft.com/office/powerpoint/2010/main" val="162814602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How difficult it is to stir</a:t>
            </a:r>
          </a:p>
          <a:p>
            <a:r>
              <a:rPr lang="en-US" baseline="0" dirty="0" smtClean="0"/>
              <a:t>Minimize differences in velocity between nearby bits of fluid</a:t>
            </a:r>
            <a:endParaRPr lang="en-US" dirty="0" smtClean="0"/>
          </a:p>
          <a:p>
            <a:endParaRPr lang="en-US" dirty="0" smtClean="0"/>
          </a:p>
        </p:txBody>
      </p:sp>
      <p:sp>
        <p:nvSpPr>
          <p:cNvPr id="4" name="Slide Number Placeholder 3"/>
          <p:cNvSpPr>
            <a:spLocks noGrp="1"/>
          </p:cNvSpPr>
          <p:nvPr>
            <p:ph type="sldNum" sz="quarter" idx="10"/>
          </p:nvPr>
        </p:nvSpPr>
        <p:spPr/>
        <p:txBody>
          <a:bodyPr/>
          <a:lstStyle/>
          <a:p>
            <a:fld id="{AC6FA30B-9036-431F-9E16-C5C59650153B}" type="slidenum">
              <a:rPr lang="en-US" smtClean="0"/>
              <a:t>12</a:t>
            </a:fld>
            <a:endParaRPr lang="en-US"/>
          </a:p>
        </p:txBody>
      </p:sp>
    </p:spTree>
    <p:extLst>
      <p:ext uri="{BB962C8B-B14F-4D97-AF65-F5344CB8AC3E}">
        <p14:creationId xmlns:p14="http://schemas.microsoft.com/office/powerpoint/2010/main" val="240783518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Advection term—</a:t>
            </a:r>
            <a:r>
              <a:rPr lang="en-US" sz="1400" b="1" dirty="0" smtClean="0"/>
              <a:t>how</a:t>
            </a:r>
            <a:r>
              <a:rPr lang="en-US" sz="1400" b="1" baseline="0" dirty="0" smtClean="0"/>
              <a:t> the quantity or molecules or particles move with the velocity field</a:t>
            </a:r>
            <a:endParaRPr lang="en-US" sz="1400" b="1" dirty="0"/>
          </a:p>
        </p:txBody>
      </p:sp>
      <p:sp>
        <p:nvSpPr>
          <p:cNvPr id="4" name="Slide Number Placeholder 3"/>
          <p:cNvSpPr>
            <a:spLocks noGrp="1"/>
          </p:cNvSpPr>
          <p:nvPr>
            <p:ph type="sldNum" sz="quarter" idx="10"/>
          </p:nvPr>
        </p:nvSpPr>
        <p:spPr/>
        <p:txBody>
          <a:bodyPr/>
          <a:lstStyle/>
          <a:p>
            <a:fld id="{AC6FA30B-9036-431F-9E16-C5C59650153B}" type="slidenum">
              <a:rPr lang="en-US" smtClean="0"/>
              <a:t>13</a:t>
            </a:fld>
            <a:endParaRPr lang="en-US"/>
          </a:p>
        </p:txBody>
      </p:sp>
    </p:spTree>
    <p:extLst>
      <p:ext uri="{BB962C8B-B14F-4D97-AF65-F5344CB8AC3E}">
        <p14:creationId xmlns:p14="http://schemas.microsoft.com/office/powerpoint/2010/main" val="365404115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solidFill>
                  <a:schemeClr val="tx1"/>
                </a:solidFill>
              </a:rPr>
              <a:t>-gradient</a:t>
            </a:r>
            <a:r>
              <a:rPr lang="en-US" baseline="0" dirty="0" smtClean="0">
                <a:solidFill>
                  <a:schemeClr val="tx1"/>
                </a:solidFill>
              </a:rPr>
              <a:t> p ----</a:t>
            </a:r>
            <a:r>
              <a:rPr lang="en-US" dirty="0" smtClean="0">
                <a:solidFill>
                  <a:schemeClr val="tx1"/>
                </a:solidFill>
              </a:rPr>
              <a:t>integrate this </a:t>
            </a:r>
            <a:r>
              <a:rPr lang="en-US" dirty="0" smtClean="0"/>
              <a:t>over the volume of the fluid to get the pressure force</a:t>
            </a:r>
          </a:p>
          <a:p>
            <a:endParaRPr lang="en-US" dirty="0" smtClean="0"/>
          </a:p>
        </p:txBody>
      </p:sp>
      <p:sp>
        <p:nvSpPr>
          <p:cNvPr id="4" name="Slide Number Placeholder 3"/>
          <p:cNvSpPr>
            <a:spLocks noGrp="1"/>
          </p:cNvSpPr>
          <p:nvPr>
            <p:ph type="sldNum" sz="quarter" idx="10"/>
          </p:nvPr>
        </p:nvSpPr>
        <p:spPr/>
        <p:txBody>
          <a:bodyPr/>
          <a:lstStyle/>
          <a:p>
            <a:fld id="{AC6FA30B-9036-431F-9E16-C5C59650153B}" type="slidenum">
              <a:rPr lang="en-US" smtClean="0"/>
              <a:t>14</a:t>
            </a:fld>
            <a:endParaRPr lang="en-US"/>
          </a:p>
        </p:txBody>
      </p:sp>
    </p:spTree>
    <p:extLst>
      <p:ext uri="{BB962C8B-B14F-4D97-AF65-F5344CB8AC3E}">
        <p14:creationId xmlns:p14="http://schemas.microsoft.com/office/powerpoint/2010/main" val="230797384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 practice,</a:t>
            </a:r>
            <a:r>
              <a:rPr lang="en-US" baseline="0" dirty="0" smtClean="0"/>
              <a:t> this term allows us to modify or set velocities in the grid to any desired value as a simulation step</a:t>
            </a:r>
          </a:p>
          <a:p>
            <a:r>
              <a:rPr lang="en-US" baseline="0" dirty="0" smtClean="0"/>
              <a:t>The fluid then moves naturally as though external forces have been applied on it</a:t>
            </a:r>
            <a:endParaRPr lang="en-US" dirty="0"/>
          </a:p>
        </p:txBody>
      </p:sp>
      <p:sp>
        <p:nvSpPr>
          <p:cNvPr id="4" name="Slide Number Placeholder 3"/>
          <p:cNvSpPr>
            <a:spLocks noGrp="1"/>
          </p:cNvSpPr>
          <p:nvPr>
            <p:ph type="sldNum" sz="quarter" idx="10"/>
          </p:nvPr>
        </p:nvSpPr>
        <p:spPr/>
        <p:txBody>
          <a:bodyPr/>
          <a:lstStyle/>
          <a:p>
            <a:fld id="{AC6FA30B-9036-431F-9E16-C5C59650153B}" type="slidenum">
              <a:rPr lang="en-US" smtClean="0"/>
              <a:t>15</a:t>
            </a:fld>
            <a:endParaRPr lang="en-US"/>
          </a:p>
        </p:txBody>
      </p:sp>
    </p:spTree>
    <p:extLst>
      <p:ext uri="{BB962C8B-B14F-4D97-AF65-F5344CB8AC3E}">
        <p14:creationId xmlns:p14="http://schemas.microsoft.com/office/powerpoint/2010/main" val="374064067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lide Image Placeholder 1"/>
          <p:cNvSpPr>
            <a:spLocks noGrp="1" noRot="1" noChangeAspect="1" noTextEdit="1"/>
          </p:cNvSpPr>
          <p:nvPr>
            <p:ph type="sldImg"/>
          </p:nvPr>
        </p:nvSpPr>
        <p:spPr>
          <a:ln/>
        </p:spPr>
      </p:sp>
      <p:sp>
        <p:nvSpPr>
          <p:cNvPr id="4301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dirty="0" smtClean="0">
                <a:latin typeface="Arial" panose="020B0604020202020204" pitchFamily="34" charset="0"/>
                <a:ea typeface="ＭＳ Ｐゴシック" panose="020B0600070205080204" pitchFamily="34" charset="-128"/>
              </a:rPr>
              <a:t>How to solve the </a:t>
            </a:r>
            <a:r>
              <a:rPr lang="en-US" altLang="en-US" dirty="0" err="1" smtClean="0">
                <a:latin typeface="Arial" panose="020B0604020202020204" pitchFamily="34" charset="0"/>
                <a:ea typeface="ＭＳ Ｐゴシック" panose="020B0600070205080204" pitchFamily="34" charset="-128"/>
              </a:rPr>
              <a:t>Navier</a:t>
            </a:r>
            <a:r>
              <a:rPr lang="en-US" altLang="en-US" dirty="0" smtClean="0">
                <a:latin typeface="Arial" panose="020B0604020202020204" pitchFamily="34" charset="0"/>
                <a:ea typeface="ＭＳ Ｐゴシック" panose="020B0600070205080204" pitchFamily="34" charset="-128"/>
              </a:rPr>
              <a:t>-Stokes equation? It’s a non-linear partial differential equation. Generally it’s very hard to find its solution analytically so we have to resort to numerical solution. </a:t>
            </a:r>
          </a:p>
          <a:p>
            <a:pPr eaLnBrk="1" hangingPunct="1"/>
            <a:r>
              <a:rPr lang="en-US" altLang="en-US" dirty="0" smtClean="0">
                <a:latin typeface="Arial" panose="020B0604020202020204" pitchFamily="34" charset="0"/>
                <a:ea typeface="ＭＳ Ｐゴシック" panose="020B0600070205080204" pitchFamily="34" charset="-128"/>
                <a:sym typeface="Wingdings" panose="05000000000000000000" pitchFamily="2" charset="2"/>
              </a:rPr>
              <a:t></a:t>
            </a:r>
            <a:r>
              <a:rPr lang="en-US" altLang="en-US" dirty="0" smtClean="0">
                <a:latin typeface="Arial" panose="020B0604020202020204" pitchFamily="34" charset="0"/>
                <a:ea typeface="ＭＳ Ｐゴシック" panose="020B0600070205080204" pitchFamily="34" charset="-128"/>
              </a:rPr>
              <a:t>Here are some most common techniques for solving this equation: We have </a:t>
            </a:r>
            <a:r>
              <a:rPr lang="en-US" altLang="en-US" dirty="0" err="1" smtClean="0">
                <a:latin typeface="Arial" panose="020B0604020202020204" pitchFamily="34" charset="0"/>
                <a:ea typeface="ＭＳ Ｐゴシック" panose="020B0600070205080204" pitchFamily="34" charset="-128"/>
              </a:rPr>
              <a:t>eulerian</a:t>
            </a:r>
            <a:r>
              <a:rPr lang="en-US" altLang="en-US" dirty="0" smtClean="0">
                <a:latin typeface="Arial" panose="020B0604020202020204" pitchFamily="34" charset="0"/>
                <a:ea typeface="ＭＳ Ｐゴシック" panose="020B0600070205080204" pitchFamily="34" charset="-128"/>
              </a:rPr>
              <a:t> grid-based approach, </a:t>
            </a:r>
            <a:r>
              <a:rPr lang="en-US" altLang="en-US" dirty="0" err="1" smtClean="0">
                <a:latin typeface="Arial" panose="020B0604020202020204" pitchFamily="34" charset="0"/>
                <a:ea typeface="ＭＳ Ｐゴシック" panose="020B0600070205080204" pitchFamily="34" charset="-128"/>
              </a:rPr>
              <a:t>lagrangian</a:t>
            </a:r>
            <a:r>
              <a:rPr lang="en-US" altLang="en-US" dirty="0" smtClean="0">
                <a:latin typeface="Arial" panose="020B0604020202020204" pitchFamily="34" charset="0"/>
                <a:ea typeface="ＭＳ Ｐゴシック" panose="020B0600070205080204" pitchFamily="34" charset="-128"/>
              </a:rPr>
              <a:t> particle-based approach, spectral method, and lattice </a:t>
            </a:r>
            <a:r>
              <a:rPr lang="en-US" altLang="en-US" dirty="0" err="1" smtClean="0">
                <a:latin typeface="Arial" panose="020B0604020202020204" pitchFamily="34" charset="0"/>
                <a:ea typeface="ＭＳ Ｐゴシック" panose="020B0600070205080204" pitchFamily="34" charset="-128"/>
              </a:rPr>
              <a:t>boltzmann</a:t>
            </a:r>
            <a:r>
              <a:rPr lang="en-US" altLang="en-US" dirty="0" smtClean="0">
                <a:latin typeface="Arial" panose="020B0604020202020204" pitchFamily="34" charset="0"/>
                <a:ea typeface="ＭＳ Ｐゴシック" panose="020B0600070205080204" pitchFamily="34" charset="-128"/>
              </a:rPr>
              <a:t> method. Due to limited amount of time, I will mostly focus on the first one, briefly talk about the second one, and hand-wave the last two.</a:t>
            </a:r>
          </a:p>
          <a:p>
            <a:pPr eaLnBrk="1" hangingPunct="1"/>
            <a:endParaRPr lang="en-US" altLang="en-US" dirty="0" smtClean="0">
              <a:latin typeface="Arial" panose="020B0604020202020204" pitchFamily="34" charset="0"/>
              <a:ea typeface="ＭＳ Ｐゴシック" panose="020B0600070205080204" pitchFamily="34" charset="-128"/>
            </a:endParaRPr>
          </a:p>
          <a:p>
            <a:pPr eaLnBrk="1" hangingPunct="1"/>
            <a:r>
              <a:rPr lang="en-US" altLang="en-US" dirty="0" smtClean="0">
                <a:latin typeface="Arial" panose="020B0604020202020204" pitchFamily="34" charset="0"/>
                <a:ea typeface="ＭＳ Ｐゴシック" panose="020B0600070205080204" pitchFamily="34" charset="-128"/>
              </a:rPr>
              <a:t>Spectral method: Write the solution as Fourier series and substitute it into the original equation, which turns a PDE into ODE then you integrate in time to solve it.</a:t>
            </a:r>
          </a:p>
          <a:p>
            <a:pPr eaLnBrk="1" hangingPunct="1"/>
            <a:r>
              <a:rPr lang="en-US" altLang="en-US" dirty="0" smtClean="0">
                <a:latin typeface="Arial" panose="020B0604020202020204" pitchFamily="34" charset="0"/>
                <a:ea typeface="ＭＳ Ｐゴシック" panose="020B0600070205080204" pitchFamily="34" charset="-128"/>
              </a:rPr>
              <a:t>LBM, similar to </a:t>
            </a:r>
            <a:r>
              <a:rPr lang="en-US" altLang="en-US" dirty="0" err="1" smtClean="0">
                <a:latin typeface="Arial" panose="020B0604020202020204" pitchFamily="34" charset="0"/>
                <a:ea typeface="ＭＳ Ｐゴシック" panose="020B0600070205080204" pitchFamily="34" charset="-128"/>
              </a:rPr>
              <a:t>Lagrangian</a:t>
            </a:r>
            <a:r>
              <a:rPr lang="en-US" altLang="en-US" dirty="0" smtClean="0">
                <a:latin typeface="Arial" panose="020B0604020202020204" pitchFamily="34" charset="0"/>
                <a:ea typeface="ＭＳ Ｐゴシック" panose="020B0600070205080204" pitchFamily="34" charset="-128"/>
              </a:rPr>
              <a:t> approach, uses particles to perform propagation and collision process over a discrete lattice mesh. It’s a fairly new technique and it handles complex boundary quite well and the algorithm is easily</a:t>
            </a:r>
            <a:r>
              <a:rPr lang="en-US" altLang="en-US" baseline="0" dirty="0" smtClean="0">
                <a:latin typeface="Arial" panose="020B0604020202020204" pitchFamily="34" charset="0"/>
                <a:ea typeface="ＭＳ Ｐゴシック" panose="020B0600070205080204" pitchFamily="34" charset="-128"/>
              </a:rPr>
              <a:t> </a:t>
            </a:r>
            <a:r>
              <a:rPr lang="en-US" altLang="en-US" baseline="0" dirty="0" err="1" smtClean="0">
                <a:latin typeface="Arial" panose="020B0604020202020204" pitchFamily="34" charset="0"/>
                <a:ea typeface="ＭＳ Ｐゴシック" panose="020B0600070205080204" pitchFamily="34" charset="-128"/>
              </a:rPr>
              <a:t>paralizable</a:t>
            </a:r>
            <a:r>
              <a:rPr lang="en-US" altLang="en-US" dirty="0" smtClean="0">
                <a:latin typeface="Arial" panose="020B0604020202020204" pitchFamily="34" charset="0"/>
                <a:ea typeface="ＭＳ Ｐゴシック" panose="020B0600070205080204" pitchFamily="34" charset="-128"/>
              </a:rPr>
              <a:t>.</a:t>
            </a:r>
          </a:p>
        </p:txBody>
      </p:sp>
      <p:sp>
        <p:nvSpPr>
          <p:cNvPr id="4301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fld id="{47AC05F1-D0CB-4599-9C33-3EF6790AECE1}" type="slidenum">
              <a:rPr lang="en-US" altLang="en-US" sz="1300"/>
              <a:pPr eaLnBrk="1" hangingPunct="1"/>
              <a:t>16</a:t>
            </a:fld>
            <a:endParaRPr lang="en-US" altLang="en-US" sz="1300"/>
          </a:p>
        </p:txBody>
      </p:sp>
    </p:spTree>
    <p:extLst>
      <p:ext uri="{BB962C8B-B14F-4D97-AF65-F5344CB8AC3E}">
        <p14:creationId xmlns:p14="http://schemas.microsoft.com/office/powerpoint/2010/main" val="131568206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smtClean="0"/>
              <a:t>Lagrangian</a:t>
            </a:r>
            <a:r>
              <a:rPr lang="en-US" dirty="0" smtClean="0"/>
              <a:t>—</a:t>
            </a:r>
            <a:r>
              <a:rPr lang="en-US" altLang="en-US" dirty="0" smtClean="0">
                <a:latin typeface="Arial" panose="020B0604020202020204" pitchFamily="34" charset="0"/>
                <a:ea typeface="ＭＳ Ｐゴシック" panose="020B0600070205080204" pitchFamily="34" charset="-128"/>
              </a:rPr>
              <a:t>you’re riding on one of the particles and measure the variation. </a:t>
            </a:r>
          </a:p>
          <a:p>
            <a:r>
              <a:rPr lang="en-US" altLang="en-US" dirty="0" err="1" smtClean="0">
                <a:latin typeface="Arial" panose="020B0604020202020204" pitchFamily="34" charset="0"/>
                <a:ea typeface="ＭＳ Ｐゴシック" panose="020B0600070205080204" pitchFamily="34" charset="-128"/>
              </a:rPr>
              <a:t>Eulerian</a:t>
            </a:r>
            <a:r>
              <a:rPr lang="en-US" altLang="en-US" dirty="0" smtClean="0">
                <a:latin typeface="Arial" panose="020B0604020202020204" pitchFamily="34" charset="0"/>
                <a:ea typeface="ＭＳ Ｐゴシック" panose="020B0600070205080204" pitchFamily="34" charset="-128"/>
              </a:rPr>
              <a:t>—you’re holding a meter at grid points and measure how a quantity changes over time. </a:t>
            </a:r>
            <a:endParaRPr lang="en-US" dirty="0"/>
          </a:p>
        </p:txBody>
      </p:sp>
      <p:sp>
        <p:nvSpPr>
          <p:cNvPr id="4" name="Slide Number Placeholder 3"/>
          <p:cNvSpPr>
            <a:spLocks noGrp="1"/>
          </p:cNvSpPr>
          <p:nvPr>
            <p:ph type="sldNum" sz="quarter" idx="10"/>
          </p:nvPr>
        </p:nvSpPr>
        <p:spPr/>
        <p:txBody>
          <a:bodyPr/>
          <a:lstStyle/>
          <a:p>
            <a:fld id="{AC6FA30B-9036-431F-9E16-C5C59650153B}" type="slidenum">
              <a:rPr lang="en-US" smtClean="0"/>
              <a:t>17</a:t>
            </a:fld>
            <a:endParaRPr lang="en-US"/>
          </a:p>
        </p:txBody>
      </p:sp>
    </p:spTree>
    <p:extLst>
      <p:ext uri="{BB962C8B-B14F-4D97-AF65-F5344CB8AC3E}">
        <p14:creationId xmlns:p14="http://schemas.microsoft.com/office/powerpoint/2010/main" val="360816204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en-US" dirty="0" smtClean="0">
                <a:latin typeface="Arial" panose="020B0604020202020204" pitchFamily="34" charset="0"/>
                <a:ea typeface="ＭＳ Ｐゴシック" panose="020B0600070205080204" pitchFamily="34" charset="-128"/>
              </a:rPr>
              <a:t>In </a:t>
            </a:r>
            <a:r>
              <a:rPr lang="en-US" altLang="en-US" dirty="0" err="1" smtClean="0">
                <a:latin typeface="Arial" panose="020B0604020202020204" pitchFamily="34" charset="0"/>
                <a:ea typeface="ＭＳ Ｐゴシック" panose="020B0600070205080204" pitchFamily="34" charset="-128"/>
              </a:rPr>
              <a:t>lagrangian</a:t>
            </a:r>
            <a:r>
              <a:rPr lang="en-US" altLang="en-US" dirty="0" smtClean="0">
                <a:latin typeface="Arial" panose="020B0604020202020204" pitchFamily="34" charset="0"/>
                <a:ea typeface="ＭＳ Ｐゴシック" panose="020B0600070205080204" pitchFamily="34" charset="-128"/>
              </a:rPr>
              <a:t> approach, you treat the fluid similar to a particle systems. For each pair of particle, you then have to derive interaction forces, pressure force, and viscosity force based on some per-defined smoothing kernels.</a:t>
            </a:r>
          </a:p>
          <a:p>
            <a:pPr marL="0" marR="0" indent="0" algn="l" defTabSz="914400" rtl="0" eaLnBrk="1" fontAlgn="auto" latinLnBrk="0" hangingPunct="1">
              <a:lnSpc>
                <a:spcPct val="100000"/>
              </a:lnSpc>
              <a:spcBef>
                <a:spcPts val="0"/>
              </a:spcBef>
              <a:spcAft>
                <a:spcPts val="0"/>
              </a:spcAft>
              <a:buClrTx/>
              <a:buSzTx/>
              <a:buFontTx/>
              <a:buNone/>
              <a:tabLst/>
              <a:defRPr/>
            </a:pPr>
            <a:r>
              <a:rPr lang="en-US" altLang="en-US" b="1" dirty="0" smtClean="0">
                <a:latin typeface="Arial" panose="020B0604020202020204" pitchFamily="34" charset="0"/>
                <a:ea typeface="ＭＳ Ｐゴシック" panose="020B0600070205080204" pitchFamily="34" charset="-128"/>
              </a:rPr>
              <a:t>advantages and disadvantages</a:t>
            </a:r>
            <a:r>
              <a:rPr lang="en-US" altLang="en-US" dirty="0" smtClean="0">
                <a:latin typeface="Arial" panose="020B0604020202020204" pitchFamily="34" charset="0"/>
                <a:ea typeface="ＭＳ Ｐゴシック" panose="020B0600070205080204" pitchFamily="34" charset="-128"/>
              </a:rPr>
              <a:t>: It automatically achieve mass conservation because we only have discrete number of particles. </a:t>
            </a:r>
          </a:p>
          <a:p>
            <a:pPr marL="0" marR="0" indent="0" algn="l" defTabSz="914400" rtl="0" eaLnBrk="1" fontAlgn="auto" latinLnBrk="0" hangingPunct="1">
              <a:lnSpc>
                <a:spcPct val="100000"/>
              </a:lnSpc>
              <a:spcBef>
                <a:spcPts val="0"/>
              </a:spcBef>
              <a:spcAft>
                <a:spcPts val="0"/>
              </a:spcAft>
              <a:buClrTx/>
              <a:buSzTx/>
              <a:buFontTx/>
              <a:buNone/>
              <a:tabLst/>
              <a:defRPr/>
            </a:pPr>
            <a:r>
              <a:rPr lang="en-US" altLang="en-US" dirty="0" smtClean="0">
                <a:latin typeface="Arial" panose="020B0604020202020204" pitchFamily="34" charset="0"/>
                <a:ea typeface="ＭＳ Ｐゴシック" panose="020B0600070205080204" pitchFamily="34" charset="-128"/>
              </a:rPr>
              <a:t>The concept is much intuitive. </a:t>
            </a:r>
          </a:p>
          <a:p>
            <a:pPr marL="0" marR="0" indent="0" algn="l" defTabSz="914400" rtl="0" eaLnBrk="1" fontAlgn="auto" latinLnBrk="0" hangingPunct="1">
              <a:lnSpc>
                <a:spcPct val="100000"/>
              </a:lnSpc>
              <a:spcBef>
                <a:spcPts val="0"/>
              </a:spcBef>
              <a:spcAft>
                <a:spcPts val="0"/>
              </a:spcAft>
              <a:buClrTx/>
              <a:buSzTx/>
              <a:buFontTx/>
              <a:buNone/>
              <a:tabLst/>
              <a:defRPr/>
            </a:pPr>
            <a:r>
              <a:rPr lang="en-US" altLang="en-US" dirty="0" smtClean="0">
                <a:latin typeface="Arial" panose="020B0604020202020204" pitchFamily="34" charset="0"/>
                <a:ea typeface="ＭＳ Ｐゴシック" panose="020B0600070205080204" pitchFamily="34" charset="-128"/>
              </a:rPr>
              <a:t>fast so it’s </a:t>
            </a:r>
            <a:r>
              <a:rPr lang="en-US" altLang="en-US" dirty="0" smtClean="0">
                <a:latin typeface="Arial" panose="020B0604020202020204" pitchFamily="34" charset="0"/>
                <a:ea typeface="ＭＳ Ｐゴシック" panose="020B0600070205080204" pitchFamily="34" charset="-128"/>
                <a:sym typeface="Wingdings" panose="05000000000000000000" pitchFamily="2" charset="2"/>
              </a:rPr>
              <a:t></a:t>
            </a:r>
            <a:r>
              <a:rPr lang="en-US" altLang="en-US" dirty="0" smtClean="0">
                <a:latin typeface="Arial" panose="020B0604020202020204" pitchFamily="34" charset="0"/>
                <a:ea typeface="ＭＳ Ｐゴシック" panose="020B0600070205080204" pitchFamily="34" charset="-128"/>
              </a:rPr>
              <a:t> real-time applications. One draw back is you may need to use some space partition structure such as K-d tree to quickly figure out the connection information and also you need to reconstruct the surface when it comes to the rendering.    </a:t>
            </a:r>
          </a:p>
          <a:p>
            <a:endParaRPr lang="en-US" dirty="0"/>
          </a:p>
        </p:txBody>
      </p:sp>
      <p:sp>
        <p:nvSpPr>
          <p:cNvPr id="4" name="Slide Number Placeholder 3"/>
          <p:cNvSpPr>
            <a:spLocks noGrp="1"/>
          </p:cNvSpPr>
          <p:nvPr>
            <p:ph type="sldNum" sz="quarter" idx="10"/>
          </p:nvPr>
        </p:nvSpPr>
        <p:spPr/>
        <p:txBody>
          <a:bodyPr/>
          <a:lstStyle/>
          <a:p>
            <a:fld id="{AC6FA30B-9036-431F-9E16-C5C59650153B}" type="slidenum">
              <a:rPr lang="en-US" smtClean="0"/>
              <a:t>18</a:t>
            </a:fld>
            <a:endParaRPr lang="en-US"/>
          </a:p>
        </p:txBody>
      </p:sp>
    </p:spTree>
    <p:extLst>
      <p:ext uri="{BB962C8B-B14F-4D97-AF65-F5344CB8AC3E}">
        <p14:creationId xmlns:p14="http://schemas.microsoft.com/office/powerpoint/2010/main" val="292062517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altLang="en-US" dirty="0" err="1" smtClean="0">
                <a:latin typeface="Arial" panose="020B0604020202020204" pitchFamily="34" charset="0"/>
                <a:ea typeface="ＭＳ Ｐゴシック" panose="020B0600070205080204" pitchFamily="34" charset="-128"/>
              </a:rPr>
              <a:t>Eulerian</a:t>
            </a:r>
            <a:r>
              <a:rPr lang="en-US" altLang="en-US" dirty="0" smtClean="0">
                <a:latin typeface="Arial" panose="020B0604020202020204" pitchFamily="34" charset="0"/>
                <a:ea typeface="ＭＳ Ｐゴシック" panose="020B0600070205080204" pitchFamily="34" charset="-128"/>
              </a:rPr>
              <a:t> approach is fairly similar to uniform grid space partitioning. </a:t>
            </a:r>
          </a:p>
          <a:p>
            <a:pPr eaLnBrk="1" hangingPunct="1"/>
            <a:r>
              <a:rPr lang="en-US" altLang="en-US" dirty="0" smtClean="0">
                <a:latin typeface="Arial" panose="020B0604020202020204" pitchFamily="34" charset="0"/>
                <a:ea typeface="ＭＳ Ｐゴシック" panose="020B0600070205080204" pitchFamily="34" charset="-128"/>
              </a:rPr>
              <a:t>The grid is not moving with the fluid. </a:t>
            </a:r>
          </a:p>
          <a:p>
            <a:pPr eaLnBrk="1" hangingPunct="1"/>
            <a:r>
              <a:rPr lang="en-US" altLang="en-US" dirty="0" smtClean="0">
                <a:latin typeface="Arial" panose="020B0604020202020204" pitchFamily="34" charset="0"/>
                <a:ea typeface="ＭＳ Ｐゴシック" panose="020B0600070205080204" pitchFamily="34" charset="-128"/>
                <a:sym typeface="Wingdings" panose="05000000000000000000" pitchFamily="2" charset="2"/>
              </a:rPr>
              <a:t></a:t>
            </a:r>
            <a:r>
              <a:rPr lang="en-US" altLang="en-US" b="1" dirty="0" smtClean="0">
                <a:latin typeface="Arial" panose="020B0604020202020204" pitchFamily="34" charset="0"/>
                <a:ea typeface="ＭＳ Ｐゴシック" panose="020B0600070205080204" pitchFamily="34" charset="-128"/>
              </a:rPr>
              <a:t>Remember we have several terms in the equation to be solved. With this approach, we can apply operator splitting to solve each term separately. Here are some advantages of this approach:</a:t>
            </a:r>
          </a:p>
          <a:p>
            <a:pPr eaLnBrk="1" hangingPunct="1">
              <a:buFontTx/>
              <a:buAutoNum type="arabicParenR"/>
            </a:pPr>
            <a:r>
              <a:rPr lang="en-US" altLang="en-US" dirty="0" smtClean="0">
                <a:latin typeface="Arial" panose="020B0604020202020204" pitchFamily="34" charset="0"/>
                <a:ea typeface="ＭＳ Ｐゴシック" panose="020B0600070205080204" pitchFamily="34" charset="-128"/>
              </a:rPr>
              <a:t>Computing derivative is relatively easy</a:t>
            </a:r>
          </a:p>
          <a:p>
            <a:pPr eaLnBrk="1" hangingPunct="1">
              <a:buFontTx/>
              <a:buAutoNum type="arabicParenR"/>
            </a:pPr>
            <a:r>
              <a:rPr lang="en-US" altLang="en-US" dirty="0" smtClean="0">
                <a:latin typeface="Arial" panose="020B0604020202020204" pitchFamily="34" charset="0"/>
                <a:ea typeface="ＭＳ Ｐゴシック" panose="020B0600070205080204" pitchFamily="34" charset="-128"/>
              </a:rPr>
              <a:t>Just as we said, different terms can be solved with different solver or even different time step</a:t>
            </a:r>
          </a:p>
          <a:p>
            <a:pPr eaLnBrk="1" hangingPunct="1">
              <a:buFontTx/>
              <a:buAutoNum type="arabicParenR"/>
            </a:pPr>
            <a:r>
              <a:rPr lang="en-US" altLang="en-US" dirty="0" smtClean="0">
                <a:latin typeface="Arial" panose="020B0604020202020204" pitchFamily="34" charset="0"/>
                <a:ea typeface="ＭＳ Ｐゴシック" panose="020B0600070205080204" pitchFamily="34" charset="-128"/>
              </a:rPr>
              <a:t>You will have a lot of </a:t>
            </a:r>
            <a:r>
              <a:rPr lang="en-US" altLang="en-US" dirty="0" err="1" smtClean="0">
                <a:latin typeface="Arial" panose="020B0604020202020204" pitchFamily="34" charset="0"/>
                <a:ea typeface="ＭＳ Ｐゴシック" panose="020B0600070205080204" pitchFamily="34" charset="-128"/>
              </a:rPr>
              <a:t>redundency</a:t>
            </a:r>
            <a:r>
              <a:rPr lang="en-US" altLang="en-US" dirty="0" smtClean="0">
                <a:latin typeface="Arial" panose="020B0604020202020204" pitchFamily="34" charset="0"/>
                <a:ea typeface="ＭＳ Ｐゴシック" panose="020B0600070205080204" pitchFamily="34" charset="-128"/>
              </a:rPr>
              <a:t> in memory allocation. In other words, we don’t need cells that has no fluid in it. Large number of grids leads to slow simulation, especially in 3d.</a:t>
            </a:r>
          </a:p>
          <a:p>
            <a:pPr eaLnBrk="1" hangingPunct="1"/>
            <a:r>
              <a:rPr lang="en-US" altLang="en-US" dirty="0" smtClean="0">
                <a:latin typeface="Arial" panose="020B0604020202020204" pitchFamily="34" charset="0"/>
                <a:ea typeface="ＭＳ Ｐゴシック" panose="020B0600070205080204" pitchFamily="34" charset="-128"/>
              </a:rPr>
              <a:t>4) Grid resolution will be a problem. In order to capture finer fluid detail, for example, thin feature, you may need a high resolution grid.</a:t>
            </a:r>
          </a:p>
          <a:p>
            <a:pPr eaLnBrk="1" hangingPunct="1"/>
            <a:r>
              <a:rPr lang="en-US" altLang="en-US" dirty="0" smtClean="0">
                <a:latin typeface="Arial" panose="020B0604020202020204" pitchFamily="34" charset="0"/>
                <a:ea typeface="ＭＳ Ｐゴシック" panose="020B0600070205080204" pitchFamily="34" charset="-128"/>
              </a:rPr>
              <a:t>5) One thing I forgot to say: the math is much more complicated if you formulate in this way.</a:t>
            </a:r>
          </a:p>
          <a:p>
            <a:endParaRPr lang="en-US" dirty="0"/>
          </a:p>
        </p:txBody>
      </p:sp>
      <p:sp>
        <p:nvSpPr>
          <p:cNvPr id="4" name="Slide Number Placeholder 3"/>
          <p:cNvSpPr>
            <a:spLocks noGrp="1"/>
          </p:cNvSpPr>
          <p:nvPr>
            <p:ph type="sldNum" sz="quarter" idx="10"/>
          </p:nvPr>
        </p:nvSpPr>
        <p:spPr/>
        <p:txBody>
          <a:bodyPr/>
          <a:lstStyle/>
          <a:p>
            <a:fld id="{AC6FA30B-9036-431F-9E16-C5C59650153B}" type="slidenum">
              <a:rPr lang="en-US" smtClean="0"/>
              <a:t>19</a:t>
            </a:fld>
            <a:endParaRPr lang="en-US"/>
          </a:p>
        </p:txBody>
      </p:sp>
    </p:spTree>
    <p:extLst>
      <p:ext uri="{BB962C8B-B14F-4D97-AF65-F5344CB8AC3E}">
        <p14:creationId xmlns:p14="http://schemas.microsoft.com/office/powerpoint/2010/main" val="330041378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Add demos</a:t>
            </a:r>
          </a:p>
          <a:p>
            <a:endParaRPr lang="en-US" dirty="0" smtClean="0"/>
          </a:p>
          <a:p>
            <a:r>
              <a:rPr lang="en-US" dirty="0" err="1" smtClean="0"/>
              <a:t>Eulerian</a:t>
            </a:r>
            <a:r>
              <a:rPr lang="en-US" dirty="0" smtClean="0"/>
              <a:t>---1:07</a:t>
            </a:r>
          </a:p>
          <a:p>
            <a:endParaRPr lang="en-US" dirty="0" smtClean="0"/>
          </a:p>
          <a:p>
            <a:r>
              <a:rPr lang="en-US" dirty="0" err="1" smtClean="0"/>
              <a:t>Lagrangian</a:t>
            </a:r>
            <a:r>
              <a:rPr lang="en-US" dirty="0" smtClean="0"/>
              <a:t>--</a:t>
            </a:r>
            <a:r>
              <a:rPr lang="en-US" sz="1200" b="0" i="0" kern="1200" dirty="0" smtClean="0">
                <a:solidFill>
                  <a:schemeClr val="tx1"/>
                </a:solidFill>
                <a:effectLst/>
                <a:latin typeface="+mn-lt"/>
                <a:ea typeface="+mn-ea"/>
                <a:cs typeface="+mn-cs"/>
              </a:rPr>
              <a:t>gear the method towards fluid simulation by deriving the force density fields directly from the Navier-Stokes equation and by adding a term to model surface tension effects. In contrast to </a:t>
            </a:r>
            <a:r>
              <a:rPr lang="en-US" sz="1200" b="0" i="0" kern="1200" dirty="0" err="1" smtClean="0">
                <a:solidFill>
                  <a:schemeClr val="tx1"/>
                </a:solidFill>
                <a:effectLst/>
                <a:latin typeface="+mn-lt"/>
                <a:ea typeface="+mn-ea"/>
                <a:cs typeface="+mn-cs"/>
              </a:rPr>
              <a:t>Eulerian</a:t>
            </a:r>
            <a:r>
              <a:rPr lang="en-US" sz="1200" b="0" i="0" kern="1200" dirty="0" smtClean="0">
                <a:solidFill>
                  <a:schemeClr val="tx1"/>
                </a:solidFill>
                <a:effectLst/>
                <a:latin typeface="+mn-lt"/>
                <a:ea typeface="+mn-ea"/>
                <a:cs typeface="+mn-cs"/>
              </a:rPr>
              <a:t> grid-based approaches, the particle-based approach makes mass conservation equations and convection terms dispensable which reduces the complexity of the simulation.</a:t>
            </a:r>
          </a:p>
          <a:p>
            <a:r>
              <a:rPr lang="en-US" sz="1200" b="0" i="0" kern="1200" dirty="0" err="1" smtClean="0">
                <a:solidFill>
                  <a:schemeClr val="tx1"/>
                </a:solidFill>
                <a:effectLst/>
                <a:latin typeface="+mn-lt"/>
                <a:ea typeface="+mn-ea"/>
                <a:cs typeface="+mn-cs"/>
              </a:rPr>
              <a:t>Eulerian</a:t>
            </a:r>
            <a:r>
              <a:rPr lang="en-US" sz="1200" b="0" i="0" kern="1200" dirty="0" smtClean="0">
                <a:solidFill>
                  <a:schemeClr val="tx1"/>
                </a:solidFill>
                <a:effectLst/>
                <a:latin typeface="+mn-lt"/>
                <a:ea typeface="+mn-ea"/>
                <a:cs typeface="+mn-cs"/>
              </a:rPr>
              <a:t>--</a:t>
            </a:r>
          </a:p>
          <a:p>
            <a:endParaRPr lang="en-US" sz="1200" b="0" i="0" kern="1200" dirty="0" smtClean="0">
              <a:solidFill>
                <a:schemeClr val="tx1"/>
              </a:solidFill>
              <a:effectLst/>
              <a:latin typeface="+mn-lt"/>
              <a:ea typeface="+mn-ea"/>
              <a:cs typeface="+mn-cs"/>
            </a:endParaRPr>
          </a:p>
          <a:p>
            <a:r>
              <a:rPr lang="en-US" sz="1200" b="0" i="0" kern="1200" dirty="0" smtClean="0">
                <a:solidFill>
                  <a:schemeClr val="tx1"/>
                </a:solidFill>
                <a:effectLst/>
                <a:latin typeface="+mn-lt"/>
                <a:ea typeface="+mn-ea"/>
                <a:cs typeface="+mn-cs"/>
              </a:rPr>
              <a:t>Splatting means combining</a:t>
            </a:r>
            <a:r>
              <a:rPr lang="en-US" sz="1200" b="0" i="0" kern="1200" baseline="0" dirty="0" smtClean="0">
                <a:solidFill>
                  <a:schemeClr val="tx1"/>
                </a:solidFill>
                <a:effectLst/>
                <a:latin typeface="+mn-lt"/>
                <a:ea typeface="+mn-ea"/>
                <a:cs typeface="+mn-cs"/>
              </a:rPr>
              <a:t> different things (textures)—splat like snowball back to front</a:t>
            </a:r>
            <a:endParaRPr lang="en-US" dirty="0"/>
          </a:p>
        </p:txBody>
      </p:sp>
      <p:sp>
        <p:nvSpPr>
          <p:cNvPr id="4" name="Slide Number Placeholder 3"/>
          <p:cNvSpPr>
            <a:spLocks noGrp="1"/>
          </p:cNvSpPr>
          <p:nvPr>
            <p:ph type="sldNum" sz="quarter" idx="10"/>
          </p:nvPr>
        </p:nvSpPr>
        <p:spPr/>
        <p:txBody>
          <a:bodyPr/>
          <a:lstStyle/>
          <a:p>
            <a:fld id="{AC6FA30B-9036-431F-9E16-C5C59650153B}" type="slidenum">
              <a:rPr lang="en-US" smtClean="0"/>
              <a:t>20</a:t>
            </a:fld>
            <a:endParaRPr lang="en-US"/>
          </a:p>
        </p:txBody>
      </p:sp>
    </p:spTree>
    <p:extLst>
      <p:ext uri="{BB962C8B-B14F-4D97-AF65-F5344CB8AC3E}">
        <p14:creationId xmlns:p14="http://schemas.microsoft.com/office/powerpoint/2010/main" val="174695639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Add demos</a:t>
            </a:r>
          </a:p>
          <a:p>
            <a:endParaRPr lang="en-US" dirty="0" smtClean="0"/>
          </a:p>
          <a:p>
            <a:r>
              <a:rPr lang="en-US" dirty="0" err="1" smtClean="0"/>
              <a:t>Eulerian</a:t>
            </a:r>
            <a:r>
              <a:rPr lang="en-US" dirty="0" smtClean="0"/>
              <a:t>---1:07</a:t>
            </a:r>
          </a:p>
          <a:p>
            <a:endParaRPr lang="en-US" dirty="0" smtClean="0"/>
          </a:p>
          <a:p>
            <a:r>
              <a:rPr lang="en-US" dirty="0" err="1" smtClean="0"/>
              <a:t>Lagrangian</a:t>
            </a:r>
            <a:r>
              <a:rPr lang="en-US" dirty="0" smtClean="0"/>
              <a:t>--</a:t>
            </a:r>
            <a:r>
              <a:rPr lang="en-US" sz="1200" b="0" i="0" kern="1200" dirty="0" smtClean="0">
                <a:solidFill>
                  <a:schemeClr val="tx1"/>
                </a:solidFill>
                <a:effectLst/>
                <a:latin typeface="+mn-lt"/>
                <a:ea typeface="+mn-ea"/>
                <a:cs typeface="+mn-cs"/>
              </a:rPr>
              <a:t>gear the method towards fluid simulation by deriving the force density fields directly from the Navier-Stokes equation and by adding a term to model surface tension effects. In contrast to </a:t>
            </a:r>
            <a:r>
              <a:rPr lang="en-US" sz="1200" b="0" i="0" kern="1200" dirty="0" err="1" smtClean="0">
                <a:solidFill>
                  <a:schemeClr val="tx1"/>
                </a:solidFill>
                <a:effectLst/>
                <a:latin typeface="+mn-lt"/>
                <a:ea typeface="+mn-ea"/>
                <a:cs typeface="+mn-cs"/>
              </a:rPr>
              <a:t>Eulerian</a:t>
            </a:r>
            <a:r>
              <a:rPr lang="en-US" sz="1200" b="0" i="0" kern="1200" dirty="0" smtClean="0">
                <a:solidFill>
                  <a:schemeClr val="tx1"/>
                </a:solidFill>
                <a:effectLst/>
                <a:latin typeface="+mn-lt"/>
                <a:ea typeface="+mn-ea"/>
                <a:cs typeface="+mn-cs"/>
              </a:rPr>
              <a:t> grid-based approaches, the particle-based approach makes mass conservation equations and convection terms dispensable which reduces the complexity of the simulation.</a:t>
            </a:r>
          </a:p>
          <a:p>
            <a:r>
              <a:rPr lang="en-US" sz="1200" b="0" i="0" kern="1200" dirty="0" smtClean="0">
                <a:solidFill>
                  <a:schemeClr val="tx1"/>
                </a:solidFill>
                <a:effectLst/>
                <a:latin typeface="+mn-lt"/>
                <a:ea typeface="+mn-ea"/>
                <a:cs typeface="+mn-cs"/>
                <a:sym typeface="Wingdings" panose="05000000000000000000" pitchFamily="2" charset="2"/>
              </a:rPr>
              <a:t></a:t>
            </a:r>
            <a:r>
              <a:rPr lang="en-US" sz="1200" b="0" i="0" kern="1200" dirty="0" smtClean="0">
                <a:solidFill>
                  <a:schemeClr val="tx1"/>
                </a:solidFill>
                <a:effectLst/>
                <a:latin typeface="+mn-lt"/>
                <a:ea typeface="+mn-ea"/>
                <a:cs typeface="+mn-cs"/>
              </a:rPr>
              <a:t>particles can directly be used to render the surface of the fluid. We propose methods to track and visualize the free surface using point splatting and marching cubes-based surface reconstruction</a:t>
            </a:r>
          </a:p>
          <a:p>
            <a:endParaRPr lang="en-US" sz="1200" b="0" i="0" kern="1200" dirty="0" smtClean="0">
              <a:solidFill>
                <a:schemeClr val="tx1"/>
              </a:solidFill>
              <a:effectLst/>
              <a:latin typeface="+mn-lt"/>
              <a:ea typeface="+mn-ea"/>
              <a:cs typeface="+mn-cs"/>
            </a:endParaRPr>
          </a:p>
          <a:p>
            <a:r>
              <a:rPr lang="en-US" sz="1200" b="0" i="0" kern="1200" dirty="0" smtClean="0">
                <a:solidFill>
                  <a:schemeClr val="tx1"/>
                </a:solidFill>
                <a:effectLst/>
                <a:latin typeface="+mn-lt"/>
                <a:ea typeface="+mn-ea"/>
                <a:cs typeface="+mn-cs"/>
              </a:rPr>
              <a:t>the kernel smoother represents the set of irregular data points as a smooth line or surface</a:t>
            </a:r>
          </a:p>
          <a:p>
            <a:endParaRPr lang="en-US" sz="1200" b="0" i="0" kern="1200" dirty="0" smtClean="0">
              <a:solidFill>
                <a:schemeClr val="tx1"/>
              </a:solidFill>
              <a:effectLst/>
              <a:latin typeface="+mn-lt"/>
              <a:ea typeface="+mn-ea"/>
              <a:cs typeface="+mn-cs"/>
            </a:endParaRPr>
          </a:p>
          <a:p>
            <a:r>
              <a:rPr lang="en-US" sz="1200" b="0" i="0" kern="1200" dirty="0" err="1" smtClean="0">
                <a:solidFill>
                  <a:schemeClr val="tx1"/>
                </a:solidFill>
                <a:effectLst/>
                <a:latin typeface="+mn-lt"/>
                <a:ea typeface="+mn-ea"/>
                <a:cs typeface="+mn-cs"/>
              </a:rPr>
              <a:t>Eulerian</a:t>
            </a:r>
            <a:r>
              <a:rPr lang="en-US" sz="1200" b="0" i="0" kern="1200" dirty="0" smtClean="0">
                <a:solidFill>
                  <a:schemeClr val="tx1"/>
                </a:solidFill>
                <a:effectLst/>
                <a:latin typeface="+mn-lt"/>
                <a:ea typeface="+mn-ea"/>
                <a:cs typeface="+mn-cs"/>
              </a:rPr>
              <a:t>--</a:t>
            </a:r>
          </a:p>
          <a:p>
            <a:endParaRPr lang="en-US" sz="1200" b="0" i="0" kern="1200" dirty="0" smtClean="0">
              <a:solidFill>
                <a:schemeClr val="tx1"/>
              </a:solidFill>
              <a:effectLst/>
              <a:latin typeface="+mn-lt"/>
              <a:ea typeface="+mn-ea"/>
              <a:cs typeface="+mn-cs"/>
            </a:endParaRPr>
          </a:p>
          <a:p>
            <a:r>
              <a:rPr lang="en-US" sz="1200" b="0" i="0" kern="1200" dirty="0" smtClean="0">
                <a:solidFill>
                  <a:schemeClr val="tx1"/>
                </a:solidFill>
                <a:effectLst/>
                <a:latin typeface="+mn-lt"/>
                <a:ea typeface="+mn-ea"/>
                <a:cs typeface="+mn-cs"/>
              </a:rPr>
              <a:t>Splatting means combining</a:t>
            </a:r>
            <a:r>
              <a:rPr lang="en-US" sz="1200" b="0" i="0" kern="1200" baseline="0" dirty="0" smtClean="0">
                <a:solidFill>
                  <a:schemeClr val="tx1"/>
                </a:solidFill>
                <a:effectLst/>
                <a:latin typeface="+mn-lt"/>
                <a:ea typeface="+mn-ea"/>
                <a:cs typeface="+mn-cs"/>
              </a:rPr>
              <a:t> different things (textures)—splat like snowball back to front</a:t>
            </a:r>
            <a:endParaRPr lang="en-US" dirty="0"/>
          </a:p>
        </p:txBody>
      </p:sp>
      <p:sp>
        <p:nvSpPr>
          <p:cNvPr id="4" name="Slide Number Placeholder 3"/>
          <p:cNvSpPr>
            <a:spLocks noGrp="1"/>
          </p:cNvSpPr>
          <p:nvPr>
            <p:ph type="sldNum" sz="quarter" idx="10"/>
          </p:nvPr>
        </p:nvSpPr>
        <p:spPr/>
        <p:txBody>
          <a:bodyPr/>
          <a:lstStyle/>
          <a:p>
            <a:fld id="{AC6FA30B-9036-431F-9E16-C5C59650153B}" type="slidenum">
              <a:rPr lang="en-US" smtClean="0"/>
              <a:t>21</a:t>
            </a:fld>
            <a:endParaRPr lang="en-US"/>
          </a:p>
        </p:txBody>
      </p:sp>
    </p:spTree>
    <p:extLst>
      <p:ext uri="{BB962C8B-B14F-4D97-AF65-F5344CB8AC3E}">
        <p14:creationId xmlns:p14="http://schemas.microsoft.com/office/powerpoint/2010/main" val="277536625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C6FA30B-9036-431F-9E16-C5C59650153B}" type="slidenum">
              <a:rPr lang="en-US" smtClean="0"/>
              <a:t>4</a:t>
            </a:fld>
            <a:endParaRPr lang="en-US"/>
          </a:p>
        </p:txBody>
      </p:sp>
    </p:spTree>
    <p:extLst>
      <p:ext uri="{BB962C8B-B14F-4D97-AF65-F5344CB8AC3E}">
        <p14:creationId xmlns:p14="http://schemas.microsoft.com/office/powerpoint/2010/main" val="32442182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Slide Image Placeholder 1"/>
          <p:cNvSpPr>
            <a:spLocks noGrp="1" noRot="1" noChangeAspect="1"/>
          </p:cNvSpPr>
          <p:nvPr>
            <p:ph type="sldImg"/>
          </p:nvPr>
        </p:nvSpPr>
        <p:spPr>
          <a:ln/>
        </p:spPr>
      </p:sp>
      <p:sp>
        <p:nvSpPr>
          <p:cNvPr id="4915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latin typeface="Arial" panose="020B0604020202020204" pitchFamily="34" charset="0"/>
                <a:ea typeface="ＭＳ Ｐゴシック" panose="020B0600070205080204" pitchFamily="34" charset="-128"/>
              </a:rPr>
              <a:t>Now we’re going to learn how to build a simple 2d fluid simulator. The technique I present here is fairly straightforward to extend to 3d. Before we jump in,</a:t>
            </a:r>
          </a:p>
          <a:p>
            <a:r>
              <a:rPr lang="en-US" altLang="en-US" smtClean="0">
                <a:latin typeface="Arial" panose="020B0604020202020204" pitchFamily="34" charset="0"/>
                <a:ea typeface="ＭＳ Ｐゴシック" panose="020B0600070205080204" pitchFamily="34" charset="-128"/>
              </a:rPr>
              <a:t>I want to remind you again about our assumption: We’re working on a incompressible, viscous fluid simulation. The body force is only gravity and there is no</a:t>
            </a:r>
          </a:p>
          <a:p>
            <a:r>
              <a:rPr lang="en-US" altLang="en-US" smtClean="0">
                <a:latin typeface="Arial" panose="020B0604020202020204" pitchFamily="34" charset="0"/>
                <a:ea typeface="ＭＳ Ｐゴシック" panose="020B0600070205080204" pitchFamily="34" charset="-128"/>
              </a:rPr>
              <a:t>Inflow or outflow. Basically, the 2</a:t>
            </a:r>
            <a:r>
              <a:rPr lang="en-US" altLang="en-US" baseline="30000" smtClean="0">
                <a:latin typeface="Arial" panose="020B0604020202020204" pitchFamily="34" charset="0"/>
                <a:ea typeface="ＭＳ Ｐゴシック" panose="020B0600070205080204" pitchFamily="34" charset="-128"/>
              </a:rPr>
              <a:t>nd</a:t>
            </a:r>
            <a:r>
              <a:rPr lang="en-US" altLang="en-US" smtClean="0">
                <a:latin typeface="Arial" panose="020B0604020202020204" pitchFamily="34" charset="0"/>
                <a:ea typeface="ＭＳ Ｐゴシック" panose="020B0600070205080204" pitchFamily="34" charset="-128"/>
              </a:rPr>
              <a:t> and 3</a:t>
            </a:r>
            <a:r>
              <a:rPr lang="en-US" altLang="en-US" baseline="30000" smtClean="0">
                <a:latin typeface="Arial" panose="020B0604020202020204" pitchFamily="34" charset="0"/>
                <a:ea typeface="ＭＳ Ｐゴシック" panose="020B0600070205080204" pitchFamily="34" charset="-128"/>
              </a:rPr>
              <a:t>rd</a:t>
            </a:r>
            <a:r>
              <a:rPr lang="en-US" altLang="en-US" smtClean="0">
                <a:latin typeface="Arial" panose="020B0604020202020204" pitchFamily="34" charset="0"/>
                <a:ea typeface="ＭＳ Ｐゴシック" panose="020B0600070205080204" pitchFamily="34" charset="-128"/>
              </a:rPr>
              <a:t> condition is not necessary but I add them here just to simplify our case. You can modify them to create more interesting</a:t>
            </a:r>
          </a:p>
          <a:p>
            <a:r>
              <a:rPr lang="en-US" altLang="en-US" smtClean="0">
                <a:latin typeface="Arial" panose="020B0604020202020204" pitchFamily="34" charset="0"/>
                <a:ea typeface="ＭＳ Ｐゴシック" panose="020B0600070205080204" pitchFamily="34" charset="-128"/>
              </a:rPr>
              <a:t>cases, such as setting a hole on your boundary to let the fluid goes out.  </a:t>
            </a:r>
          </a:p>
        </p:txBody>
      </p:sp>
      <p:sp>
        <p:nvSpPr>
          <p:cNvPr id="4915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fld id="{E1B4F89C-E4A4-4E50-9F09-4F2A4AC3A7D1}" type="slidenum">
              <a:rPr lang="en-US" altLang="en-US" sz="1300"/>
              <a:pPr eaLnBrk="1" hangingPunct="1"/>
              <a:t>22</a:t>
            </a:fld>
            <a:endParaRPr lang="en-US" altLang="en-US" sz="1300"/>
          </a:p>
        </p:txBody>
      </p:sp>
    </p:spTree>
    <p:extLst>
      <p:ext uri="{BB962C8B-B14F-4D97-AF65-F5344CB8AC3E}">
        <p14:creationId xmlns:p14="http://schemas.microsoft.com/office/powerpoint/2010/main" val="313934759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Image Placeholder 1"/>
          <p:cNvSpPr>
            <a:spLocks noGrp="1" noRot="1" noChangeAspect="1" noTextEdit="1"/>
          </p:cNvSpPr>
          <p:nvPr>
            <p:ph type="sldImg"/>
          </p:nvPr>
        </p:nvSpPr>
        <p:spPr>
          <a:ln/>
        </p:spPr>
      </p:sp>
      <p:sp>
        <p:nvSpPr>
          <p:cNvPr id="5120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smtClean="0">
                <a:latin typeface="Arial" panose="020B0604020202020204" pitchFamily="34" charset="0"/>
                <a:ea typeface="ＭＳ Ｐゴシック" panose="020B0600070205080204" pitchFamily="34" charset="-128"/>
              </a:rPr>
              <a:t>Here is overview of a</a:t>
            </a:r>
            <a:r>
              <a:rPr lang="en-US" altLang="en-US" baseline="0" dirty="0" smtClean="0">
                <a:latin typeface="Arial" panose="020B0604020202020204" pitchFamily="34" charset="0"/>
                <a:ea typeface="ＭＳ Ｐゴシック" panose="020B0600070205080204" pitchFamily="34" charset="-128"/>
              </a:rPr>
              <a:t> 2D</a:t>
            </a:r>
            <a:r>
              <a:rPr lang="en-US" altLang="en-US" dirty="0" smtClean="0">
                <a:latin typeface="Arial" panose="020B0604020202020204" pitchFamily="34" charset="0"/>
                <a:ea typeface="ＭＳ Ｐゴシック" panose="020B0600070205080204" pitchFamily="34" charset="-128"/>
              </a:rPr>
              <a:t> simulator. We have a velocity field / scalar field as our input. </a:t>
            </a:r>
          </a:p>
          <a:p>
            <a:r>
              <a:rPr lang="en-US" altLang="en-US" dirty="0" smtClean="0">
                <a:latin typeface="Arial" panose="020B0604020202020204" pitchFamily="34" charset="0"/>
                <a:ea typeface="ＭＳ Ｐゴシック" panose="020B0600070205080204" pitchFamily="34" charset="-128"/>
              </a:rPr>
              <a:t>First step is </a:t>
            </a:r>
            <a:r>
              <a:rPr lang="en-US" altLang="en-US" b="1" dirty="0" smtClean="0">
                <a:latin typeface="Arial" panose="020B0604020202020204" pitchFamily="34" charset="0"/>
                <a:ea typeface="ＭＳ Ｐゴシック" panose="020B0600070205080204" pitchFamily="34" charset="-128"/>
              </a:rPr>
              <a:t>advection</a:t>
            </a:r>
            <a:r>
              <a:rPr lang="en-US" altLang="en-US" dirty="0" smtClean="0">
                <a:latin typeface="Arial" panose="020B0604020202020204" pitchFamily="34" charset="0"/>
                <a:ea typeface="ＭＳ Ｐゴシック" panose="020B0600070205080204" pitchFamily="34" charset="-128"/>
              </a:rPr>
              <a:t>: It governs how the fluid push around. Then is the body force. At this step, we apply external forces such as gravity to the fluid body. </a:t>
            </a:r>
          </a:p>
          <a:p>
            <a:r>
              <a:rPr lang="en-US" altLang="en-US" b="1" dirty="0" smtClean="0">
                <a:latin typeface="Arial" panose="020B0604020202020204" pitchFamily="34" charset="0"/>
                <a:ea typeface="ＭＳ Ｐゴシック" panose="020B0600070205080204" pitchFamily="34" charset="-128"/>
              </a:rPr>
              <a:t>diffusion. </a:t>
            </a:r>
            <a:r>
              <a:rPr lang="en-US" altLang="en-US" dirty="0" smtClean="0">
                <a:latin typeface="Arial" panose="020B0604020202020204" pitchFamily="34" charset="0"/>
                <a:ea typeface="ＭＳ Ｐゴシック" panose="020B0600070205080204" pitchFamily="34" charset="-128"/>
              </a:rPr>
              <a:t>It tells how do fluid at a cell interchange with their neighbors. Usually if you’re dealing with viscous fluid, you diffuse the velocity in this step. If you have a quantity such as dye concentration you want to move with your fluid, you also need to </a:t>
            </a:r>
            <a:r>
              <a:rPr lang="en-US" altLang="en-US" dirty="0" err="1" smtClean="0">
                <a:latin typeface="Arial" panose="020B0604020202020204" pitchFamily="34" charset="0"/>
                <a:ea typeface="ＭＳ Ｐゴシック" panose="020B0600070205080204" pitchFamily="34" charset="-128"/>
              </a:rPr>
              <a:t>advect</a:t>
            </a:r>
            <a:r>
              <a:rPr lang="en-US" altLang="en-US" dirty="0" smtClean="0">
                <a:latin typeface="Arial" panose="020B0604020202020204" pitchFamily="34" charset="0"/>
                <a:ea typeface="ＭＳ Ｐゴシック" panose="020B0600070205080204" pitchFamily="34" charset="-128"/>
              </a:rPr>
              <a:t> and diffusion them same as the velocity. </a:t>
            </a:r>
          </a:p>
          <a:p>
            <a:r>
              <a:rPr lang="en-US" altLang="en-US" b="1" dirty="0" smtClean="0">
                <a:latin typeface="Arial" panose="020B0604020202020204" pitchFamily="34" charset="0"/>
                <a:ea typeface="ＭＳ Ｐゴシック" panose="020B0600070205080204" pitchFamily="34" charset="-128"/>
              </a:rPr>
              <a:t>pressure solve</a:t>
            </a:r>
            <a:r>
              <a:rPr lang="en-US" altLang="en-US" dirty="0" smtClean="0">
                <a:latin typeface="Arial" panose="020B0604020202020204" pitchFamily="34" charset="0"/>
                <a:ea typeface="ＭＳ Ｐゴシック" panose="020B0600070205080204" pitchFamily="34" charset="-128"/>
              </a:rPr>
              <a:t>, which takes your current field and project onto a divergence-free field and then you go to the next iteration. You might see different ordering in some other papers. In fact, the order of these 3 are not so important as long as you can make sure it’s a divergence-free field when doing the advection. Here is the correspondence between each term and our block diagram. I will explain each term in much greater detail in later slides.     </a:t>
            </a:r>
          </a:p>
        </p:txBody>
      </p:sp>
      <p:sp>
        <p:nvSpPr>
          <p:cNvPr id="5120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fld id="{C83F8C33-7F47-44FE-830A-507244BFEF0B}" type="slidenum">
              <a:rPr lang="en-US" altLang="en-US" sz="1300"/>
              <a:pPr eaLnBrk="1" hangingPunct="1"/>
              <a:t>23</a:t>
            </a:fld>
            <a:endParaRPr lang="en-US" altLang="en-US" sz="1300"/>
          </a:p>
        </p:txBody>
      </p:sp>
    </p:spTree>
    <p:extLst>
      <p:ext uri="{BB962C8B-B14F-4D97-AF65-F5344CB8AC3E}">
        <p14:creationId xmlns:p14="http://schemas.microsoft.com/office/powerpoint/2010/main" val="37225074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Slide Image Placeholder 1"/>
          <p:cNvSpPr>
            <a:spLocks noGrp="1" noRot="1" noChangeAspect="1"/>
          </p:cNvSpPr>
          <p:nvPr>
            <p:ph type="sldImg"/>
          </p:nvPr>
        </p:nvSpPr>
        <p:spPr>
          <a:ln/>
        </p:spPr>
      </p:sp>
      <p:sp>
        <p:nvSpPr>
          <p:cNvPr id="5325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smtClean="0">
                <a:latin typeface="Arial" panose="020B0604020202020204" pitchFamily="34" charset="0"/>
                <a:ea typeface="ＭＳ Ｐゴシック" panose="020B0600070205080204" pitchFamily="34" charset="-128"/>
              </a:rPr>
              <a:t>In previous slides, I implicitly told you how to solve the NSE. The technique behind that is called operator splitting. In stead of solving the entire equation in one shot, we separate it into several sub-steps and conquer them one by one. </a:t>
            </a:r>
            <a:r>
              <a:rPr lang="en-US" altLang="en-US" dirty="0" err="1" smtClean="0">
                <a:latin typeface="Arial" panose="020B0604020202020204" pitchFamily="34" charset="0"/>
                <a:ea typeface="ＭＳ Ｐゴシック" panose="020B0600070205080204" pitchFamily="34" charset="-128"/>
              </a:rPr>
              <a:t>U_n</a:t>
            </a:r>
            <a:r>
              <a:rPr lang="en-US" altLang="en-US" dirty="0" smtClean="0">
                <a:latin typeface="Arial" panose="020B0604020202020204" pitchFamily="34" charset="0"/>
                <a:ea typeface="ＭＳ Ｐゴシック" panose="020B0600070205080204" pitchFamily="34" charset="-128"/>
              </a:rPr>
              <a:t> is the current state and you can see that we keep modifying the state with different operators sequentially in a single iteration. You can immediately see the benefit of this strategy: You can easily swap your algorithm in and out of this sequence without modifying other operators. </a:t>
            </a:r>
          </a:p>
        </p:txBody>
      </p:sp>
      <p:sp>
        <p:nvSpPr>
          <p:cNvPr id="5325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fld id="{48EBB845-F4B2-46A6-9F43-ABD831EFB27B}" type="slidenum">
              <a:rPr lang="en-US" altLang="en-US" sz="1300"/>
              <a:pPr eaLnBrk="1" hangingPunct="1"/>
              <a:t>24</a:t>
            </a:fld>
            <a:endParaRPr lang="en-US" altLang="en-US" sz="1300"/>
          </a:p>
        </p:txBody>
      </p:sp>
    </p:spTree>
    <p:extLst>
      <p:ext uri="{BB962C8B-B14F-4D97-AF65-F5344CB8AC3E}">
        <p14:creationId xmlns:p14="http://schemas.microsoft.com/office/powerpoint/2010/main" val="275069267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fld id="{98007F04-1F7E-41DA-84B0-8CC01B3290ED}" type="slidenum">
              <a:rPr lang="en-US" altLang="en-US" sz="1300"/>
              <a:pPr eaLnBrk="1" hangingPunct="1"/>
              <a:t>25</a:t>
            </a:fld>
            <a:endParaRPr lang="en-US" altLang="en-US" sz="1300"/>
          </a:p>
        </p:txBody>
      </p:sp>
      <p:sp>
        <p:nvSpPr>
          <p:cNvPr id="55299" name="Rectangle 2"/>
          <p:cNvSpPr>
            <a:spLocks noGrp="1" noRot="1" noChangeAspect="1" noChangeArrowheads="1" noTextEdit="1"/>
          </p:cNvSpPr>
          <p:nvPr>
            <p:ph type="sldImg"/>
          </p:nvPr>
        </p:nvSpPr>
        <p:spPr>
          <a:ln/>
        </p:spPr>
      </p:sp>
      <p:sp>
        <p:nvSpPr>
          <p:cNvPr id="5530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dirty="0" smtClean="0">
                <a:latin typeface="Arial" panose="020B0604020202020204" pitchFamily="34" charset="0"/>
                <a:ea typeface="ＭＳ Ｐゴシック" panose="020B0600070205080204" pitchFamily="34" charset="-128"/>
              </a:rPr>
              <a:t>This step sometimes called convection or transport. It defines how a quantity moves around for a given velocity field. </a:t>
            </a:r>
          </a:p>
          <a:p>
            <a:pPr eaLnBrk="1" hangingPunct="1"/>
            <a:r>
              <a:rPr lang="en-US" altLang="en-US" dirty="0" smtClean="0">
                <a:latin typeface="Arial" panose="020B0604020202020204" pitchFamily="34" charset="0"/>
                <a:ea typeface="ＭＳ Ｐゴシック" panose="020B0600070205080204" pitchFamily="34" charset="-128"/>
              </a:rPr>
              <a:t>This equation comes from the fact that the velocity field just moves around but not change. You can derive this equation from that point of view. </a:t>
            </a:r>
          </a:p>
          <a:p>
            <a:pPr eaLnBrk="1" hangingPunct="1"/>
            <a:endParaRPr lang="en-US" altLang="en-US" dirty="0" smtClean="0">
              <a:latin typeface="Arial" panose="020B0604020202020204" pitchFamily="34" charset="0"/>
              <a:ea typeface="ＭＳ Ｐゴシック" panose="020B0600070205080204" pitchFamily="34" charset="-128"/>
            </a:endParaRPr>
          </a:p>
          <a:p>
            <a:pPr eaLnBrk="1" hangingPunct="1"/>
            <a:r>
              <a:rPr lang="en-US" altLang="en-US" dirty="0" smtClean="0">
                <a:latin typeface="Arial" panose="020B0604020202020204" pitchFamily="34" charset="0"/>
                <a:ea typeface="ＭＳ Ｐゴシック" panose="020B0600070205080204" pitchFamily="34" charset="-128"/>
              </a:rPr>
              <a:t>People propose many ways to solve this equation. As you may know, you can simply discretize this equation and use FE to solve it. However, it’s not stable. A more popular way to solve this equation is to use so called semi-</a:t>
            </a:r>
            <a:r>
              <a:rPr lang="en-US" altLang="en-US" dirty="0" err="1" smtClean="0">
                <a:latin typeface="Arial" panose="020B0604020202020204" pitchFamily="34" charset="0"/>
                <a:ea typeface="ＭＳ Ｐゴシック" panose="020B0600070205080204" pitchFamily="34" charset="-128"/>
              </a:rPr>
              <a:t>Lagragian</a:t>
            </a:r>
            <a:r>
              <a:rPr lang="en-US" altLang="en-US" dirty="0" smtClean="0">
                <a:latin typeface="Arial" panose="020B0604020202020204" pitchFamily="34" charset="0"/>
                <a:ea typeface="ＭＳ Ｐゴシック" panose="020B0600070205080204" pitchFamily="34" charset="-128"/>
              </a:rPr>
              <a:t> advection, which is claimed to be unconditionally stable and very simple to implement.   </a:t>
            </a:r>
          </a:p>
        </p:txBody>
      </p:sp>
    </p:spTree>
    <p:extLst>
      <p:ext uri="{BB962C8B-B14F-4D97-AF65-F5344CB8AC3E}">
        <p14:creationId xmlns:p14="http://schemas.microsoft.com/office/powerpoint/2010/main" val="408095743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Slide Image Placeholder 1"/>
          <p:cNvSpPr>
            <a:spLocks noGrp="1" noRot="1" noChangeAspect="1" noTextEdit="1"/>
          </p:cNvSpPr>
          <p:nvPr>
            <p:ph type="sldImg"/>
          </p:nvPr>
        </p:nvSpPr>
        <p:spPr>
          <a:ln/>
        </p:spPr>
      </p:sp>
      <p:sp>
        <p:nvSpPr>
          <p:cNvPr id="5734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dirty="0" smtClean="0">
                <a:latin typeface="Arial" panose="020B0604020202020204" pitchFamily="34" charset="0"/>
                <a:ea typeface="ＭＳ Ｐゴシック" panose="020B0600070205080204" pitchFamily="34" charset="-128"/>
              </a:rPr>
              <a:t>The left one is advection using forward </a:t>
            </a:r>
            <a:r>
              <a:rPr lang="en-US" altLang="en-US" dirty="0" err="1" smtClean="0">
                <a:latin typeface="Arial" panose="020B0604020202020204" pitchFamily="34" charset="0"/>
                <a:ea typeface="ＭＳ Ｐゴシック" panose="020B0600070205080204" pitchFamily="34" charset="-128"/>
              </a:rPr>
              <a:t>euler</a:t>
            </a:r>
            <a:r>
              <a:rPr lang="en-US" altLang="en-US" dirty="0" smtClean="0">
                <a:latin typeface="Arial" panose="020B0604020202020204" pitchFamily="34" charset="0"/>
                <a:ea typeface="ＭＳ Ｐゴシック" panose="020B0600070205080204" pitchFamily="34" charset="-128"/>
              </a:rPr>
              <a:t>. The orange dot is the cell you want to advection. It simply uses its current velocity to do the integration.</a:t>
            </a:r>
          </a:p>
          <a:p>
            <a:pPr eaLnBrk="1" hangingPunct="1"/>
            <a:r>
              <a:rPr lang="en-US" altLang="en-US" dirty="0" smtClean="0">
                <a:latin typeface="Arial" panose="020B0604020202020204" pitchFamily="34" charset="0"/>
                <a:ea typeface="ＭＳ Ｐゴシック" panose="020B0600070205080204" pitchFamily="34" charset="-128"/>
              </a:rPr>
              <a:t>Semi-</a:t>
            </a:r>
            <a:r>
              <a:rPr lang="en-US" altLang="en-US" dirty="0" err="1" smtClean="0">
                <a:latin typeface="Arial" panose="020B0604020202020204" pitchFamily="34" charset="0"/>
                <a:ea typeface="ＭＳ Ｐゴシック" panose="020B0600070205080204" pitchFamily="34" charset="-128"/>
              </a:rPr>
              <a:t>Lagrangian</a:t>
            </a:r>
            <a:r>
              <a:rPr lang="en-US" altLang="en-US" dirty="0" smtClean="0">
                <a:latin typeface="Arial" panose="020B0604020202020204" pitchFamily="34" charset="0"/>
                <a:ea typeface="ＭＳ Ｐゴシック" panose="020B0600070205080204" pitchFamily="34" charset="-128"/>
              </a:rPr>
              <a:t> scheme, on the other hand, first tries to find the answer of the question: where do I come from by tracing backward using the current velocity. After finding</a:t>
            </a:r>
          </a:p>
          <a:p>
            <a:pPr eaLnBrk="1" hangingPunct="1"/>
            <a:r>
              <a:rPr lang="en-US" altLang="en-US" dirty="0" smtClean="0">
                <a:latin typeface="Arial" panose="020B0604020202020204" pitchFamily="34" charset="0"/>
                <a:ea typeface="ＭＳ Ｐゴシック" panose="020B0600070205080204" pitchFamily="34" charset="-128"/>
              </a:rPr>
              <a:t>The location, do a bilinear/trilinear interpolation using the four neighboring velocities and use that velocity to do integration.</a:t>
            </a:r>
          </a:p>
          <a:p>
            <a:pPr eaLnBrk="1" hangingPunct="1"/>
            <a:r>
              <a:rPr lang="en-US" altLang="en-US" dirty="0" smtClean="0">
                <a:latin typeface="Arial" panose="020B0604020202020204" pitchFamily="34" charset="0"/>
                <a:ea typeface="ＭＳ Ｐゴシック" panose="020B0600070205080204" pitchFamily="34" charset="-128"/>
              </a:rPr>
              <a:t> Due to the nature of back tracking, you have to be careful when it comes to the boundary cases. This method work quite well for most situations but it still suffers from dissipation issue. </a:t>
            </a:r>
          </a:p>
        </p:txBody>
      </p:sp>
      <p:sp>
        <p:nvSpPr>
          <p:cNvPr id="5734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fld id="{3BB7F754-D411-4270-92C3-F21687CC3673}" type="slidenum">
              <a:rPr lang="en-US" altLang="en-US" sz="1300"/>
              <a:pPr eaLnBrk="1" hangingPunct="1"/>
              <a:t>26</a:t>
            </a:fld>
            <a:endParaRPr lang="en-US" altLang="en-US" sz="1300"/>
          </a:p>
        </p:txBody>
      </p:sp>
    </p:spTree>
    <p:extLst>
      <p:ext uri="{BB962C8B-B14F-4D97-AF65-F5344CB8AC3E}">
        <p14:creationId xmlns:p14="http://schemas.microsoft.com/office/powerpoint/2010/main" val="219603978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Slide Image Placeholder 1"/>
          <p:cNvSpPr>
            <a:spLocks noGrp="1" noRot="1" noChangeAspect="1" noTextEdit="1"/>
          </p:cNvSpPr>
          <p:nvPr>
            <p:ph type="sldImg"/>
          </p:nvPr>
        </p:nvSpPr>
        <p:spPr>
          <a:ln/>
        </p:spPr>
      </p:sp>
      <p:sp>
        <p:nvSpPr>
          <p:cNvPr id="5939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smtClean="0">
                <a:latin typeface="Arial" panose="020B0604020202020204" pitchFamily="34" charset="0"/>
                <a:ea typeface="ＭＳ Ｐゴシック" panose="020B0600070205080204" pitchFamily="34" charset="-128"/>
              </a:rPr>
              <a:t>The diffusion defines how a quantity in a cell exchange with its direct neighbors. By applying this diffusion to the velocity field, we can have a viscous fluid. Here is a example of fluid from high viscosity to low viscosity. </a:t>
            </a:r>
          </a:p>
        </p:txBody>
      </p:sp>
      <p:sp>
        <p:nvSpPr>
          <p:cNvPr id="5939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fld id="{829ECEB2-0E3C-4E7F-9710-6D14D00F180B}" type="slidenum">
              <a:rPr lang="en-US" altLang="en-US" sz="1300"/>
              <a:pPr eaLnBrk="1" hangingPunct="1"/>
              <a:t>27</a:t>
            </a:fld>
            <a:endParaRPr lang="en-US" altLang="en-US" sz="1300"/>
          </a:p>
        </p:txBody>
      </p:sp>
    </p:spTree>
    <p:extLst>
      <p:ext uri="{BB962C8B-B14F-4D97-AF65-F5344CB8AC3E}">
        <p14:creationId xmlns:p14="http://schemas.microsoft.com/office/powerpoint/2010/main" val="74088217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Slide Image Placeholder 1"/>
          <p:cNvSpPr>
            <a:spLocks noGrp="1" noRot="1" noChangeAspect="1" noTextEdit="1"/>
          </p:cNvSpPr>
          <p:nvPr>
            <p:ph type="sldImg"/>
          </p:nvPr>
        </p:nvSpPr>
        <p:spPr>
          <a:ln/>
        </p:spPr>
      </p:sp>
      <p:sp>
        <p:nvSpPr>
          <p:cNvPr id="5939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en-US" dirty="0" smtClean="0">
                <a:latin typeface="Arial" panose="020B0604020202020204" pitchFamily="34" charset="0"/>
                <a:ea typeface="ＭＳ Ｐゴシック" panose="020B0600070205080204" pitchFamily="34" charset="-128"/>
              </a:rPr>
              <a:t>The diffusion equation: the change of the velocity field is equal to the viscosity coefficient times the </a:t>
            </a:r>
            <a:r>
              <a:rPr lang="en-US" altLang="en-US" dirty="0" err="1" smtClean="0">
                <a:latin typeface="Arial" panose="020B0604020202020204" pitchFamily="34" charset="0"/>
                <a:ea typeface="ＭＳ Ｐゴシック" panose="020B0600070205080204" pitchFamily="34" charset="-128"/>
              </a:rPr>
              <a:t>laplancian</a:t>
            </a:r>
            <a:r>
              <a:rPr lang="en-US" altLang="en-US" dirty="0" smtClean="0">
                <a:latin typeface="Arial" panose="020B0604020202020204" pitchFamily="34" charset="0"/>
                <a:ea typeface="ＭＳ Ｐゴシック" panose="020B0600070205080204" pitchFamily="34" charset="-128"/>
              </a:rPr>
              <a:t> of the velocity field. How do we solve it? Again we use finite difference and it ends up with applying a 1-1-1-1-4 pattern for each cell. When you have a very viscous fluid, you may want to solve this term implicitly. Your formulation becomes this:</a:t>
            </a:r>
          </a:p>
          <a:p>
            <a:pPr eaLnBrk="1" hangingPunct="1"/>
            <a:endParaRPr lang="en-US" altLang="en-US" dirty="0" smtClean="0">
              <a:latin typeface="Arial" panose="020B0604020202020204" pitchFamily="34" charset="0"/>
              <a:ea typeface="ＭＳ Ｐゴシック" panose="020B0600070205080204" pitchFamily="34" charset="-128"/>
            </a:endParaRPr>
          </a:p>
        </p:txBody>
      </p:sp>
      <p:sp>
        <p:nvSpPr>
          <p:cNvPr id="5939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fld id="{829ECEB2-0E3C-4E7F-9710-6D14D00F180B}" type="slidenum">
              <a:rPr lang="en-US" altLang="en-US" sz="1300"/>
              <a:pPr eaLnBrk="1" hangingPunct="1"/>
              <a:t>28</a:t>
            </a:fld>
            <a:endParaRPr lang="en-US" altLang="en-US" sz="1300"/>
          </a:p>
        </p:txBody>
      </p:sp>
    </p:spTree>
    <p:extLst>
      <p:ext uri="{BB962C8B-B14F-4D97-AF65-F5344CB8AC3E}">
        <p14:creationId xmlns:p14="http://schemas.microsoft.com/office/powerpoint/2010/main" val="221814952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Slide Image Placeholder 1"/>
          <p:cNvSpPr>
            <a:spLocks noGrp="1" noRot="1" noChangeAspect="1" noTextEdit="1"/>
          </p:cNvSpPr>
          <p:nvPr>
            <p:ph type="sldImg"/>
          </p:nvPr>
        </p:nvSpPr>
        <p:spPr>
          <a:ln/>
        </p:spPr>
      </p:sp>
      <p:sp>
        <p:nvSpPr>
          <p:cNvPr id="5939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smtClean="0">
              <a:latin typeface="Arial" panose="020B0604020202020204" pitchFamily="34" charset="0"/>
              <a:ea typeface="ＭＳ Ｐゴシック" panose="020B0600070205080204" pitchFamily="34" charset="-128"/>
            </a:endParaRPr>
          </a:p>
        </p:txBody>
      </p:sp>
      <p:sp>
        <p:nvSpPr>
          <p:cNvPr id="5939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fld id="{829ECEB2-0E3C-4E7F-9710-6D14D00F180B}" type="slidenum">
              <a:rPr lang="en-US" altLang="en-US" sz="1300"/>
              <a:pPr eaLnBrk="1" hangingPunct="1"/>
              <a:t>29</a:t>
            </a:fld>
            <a:endParaRPr lang="en-US" altLang="en-US" sz="1300"/>
          </a:p>
        </p:txBody>
      </p:sp>
    </p:spTree>
    <p:extLst>
      <p:ext uri="{BB962C8B-B14F-4D97-AF65-F5344CB8AC3E}">
        <p14:creationId xmlns:p14="http://schemas.microsoft.com/office/powerpoint/2010/main" val="356880443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Slide Image Placeholder 1"/>
          <p:cNvSpPr>
            <a:spLocks noGrp="1" noRot="1" noChangeAspect="1" noTextEdit="1"/>
          </p:cNvSpPr>
          <p:nvPr>
            <p:ph type="sldImg"/>
          </p:nvPr>
        </p:nvSpPr>
        <p:spPr>
          <a:ln/>
        </p:spPr>
      </p:sp>
      <p:sp>
        <p:nvSpPr>
          <p:cNvPr id="6553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smtClean="0">
                <a:latin typeface="Arial" panose="020B0604020202020204" pitchFamily="34" charset="0"/>
                <a:ea typeface="ＭＳ Ｐゴシック" panose="020B0600070205080204" pitchFamily="34" charset="-128"/>
              </a:rPr>
              <a:t>The most complicated part: </a:t>
            </a:r>
          </a:p>
          <a:p>
            <a:r>
              <a:rPr lang="en-US" altLang="en-US" dirty="0" smtClean="0">
                <a:latin typeface="Arial" panose="020B0604020202020204" pitchFamily="34" charset="0"/>
                <a:ea typeface="ＭＳ Ｐゴシック" panose="020B0600070205080204" pitchFamily="34" charset="-128"/>
              </a:rPr>
              <a:t>Tries to preserve the volume of the fluid. </a:t>
            </a:r>
          </a:p>
          <a:p>
            <a:r>
              <a:rPr lang="en-US" altLang="en-US" dirty="0" smtClean="0">
                <a:latin typeface="Arial" panose="020B0604020202020204" pitchFamily="34" charset="0"/>
                <a:ea typeface="ＭＳ Ｐゴシック" panose="020B0600070205080204" pitchFamily="34" charset="-128"/>
              </a:rPr>
              <a:t>Remember, we are working on a incompressible flow and we had the assumption that the density is constant =&gt; That means the conservation of mass. </a:t>
            </a:r>
          </a:p>
          <a:p>
            <a:r>
              <a:rPr lang="en-US" altLang="en-US" dirty="0" smtClean="0">
                <a:latin typeface="Arial" panose="020B0604020202020204" pitchFamily="34" charset="0"/>
                <a:ea typeface="ＭＳ Ｐゴシック" panose="020B0600070205080204" pitchFamily="34" charset="-128"/>
              </a:rPr>
              <a:t>How can we do that? make sure the fluid field is divergence-free. As I said in the review slides, Divergence-free means the flux of all faces of a cell must be zero and this must hold for all fluid cells in our simulation. Here is two illustrations: in flux = out flux, divergence-free, incompressible, in flux is bigger than out flux, compressible</a:t>
            </a:r>
          </a:p>
        </p:txBody>
      </p:sp>
      <p:sp>
        <p:nvSpPr>
          <p:cNvPr id="6554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fld id="{ED861514-FF96-4A32-836E-74B4E1D357AF}" type="slidenum">
              <a:rPr lang="en-US" altLang="en-US" sz="1300"/>
              <a:pPr eaLnBrk="1" hangingPunct="1"/>
              <a:t>30</a:t>
            </a:fld>
            <a:endParaRPr lang="en-US" altLang="en-US" sz="1300"/>
          </a:p>
        </p:txBody>
      </p:sp>
    </p:spTree>
    <p:extLst>
      <p:ext uri="{BB962C8B-B14F-4D97-AF65-F5344CB8AC3E}">
        <p14:creationId xmlns:p14="http://schemas.microsoft.com/office/powerpoint/2010/main" val="47703316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Slide Image Placeholder 1"/>
          <p:cNvSpPr>
            <a:spLocks noGrp="1" noRot="1" noChangeAspect="1" noTextEdit="1"/>
          </p:cNvSpPr>
          <p:nvPr>
            <p:ph type="sldImg"/>
          </p:nvPr>
        </p:nvSpPr>
        <p:spPr>
          <a:ln/>
        </p:spPr>
      </p:sp>
      <p:sp>
        <p:nvSpPr>
          <p:cNvPr id="6758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smtClean="0">
                <a:latin typeface="Arial" panose="020B0604020202020204" pitchFamily="34" charset="0"/>
                <a:ea typeface="ＭＳ Ｐゴシック" panose="020B0600070205080204" pitchFamily="34" charset="-128"/>
              </a:rPr>
              <a:t>Here is the equation we want to solve: the change of the velocity is equal to the minus pressure gradient divided by the density. We must solve this equation under the constraint that the new velocity field is divergence-free.</a:t>
            </a:r>
          </a:p>
          <a:p>
            <a:endParaRPr lang="en-US" altLang="en-US" dirty="0" smtClean="0">
              <a:latin typeface="Arial" panose="020B0604020202020204" pitchFamily="34" charset="0"/>
              <a:ea typeface="ＭＳ Ｐゴシック" panose="020B0600070205080204" pitchFamily="34" charset="-128"/>
            </a:endParaRPr>
          </a:p>
          <a:p>
            <a:r>
              <a:rPr lang="en-US" altLang="en-US" dirty="0" smtClean="0">
                <a:latin typeface="Arial" panose="020B0604020202020204" pitchFamily="34" charset="0"/>
                <a:ea typeface="ＭＳ Ｐゴシック" panose="020B0600070205080204" pitchFamily="34" charset="-128"/>
              </a:rPr>
              <a:t>Then we again use finite difference to discretize re-organize them as a system of equations. We have coefficients here in </a:t>
            </a:r>
            <a:r>
              <a:rPr lang="en-US" altLang="en-US" dirty="0" err="1" smtClean="0">
                <a:latin typeface="Arial" panose="020B0604020202020204" pitchFamily="34" charset="0"/>
                <a:ea typeface="ＭＳ Ｐゴシック" panose="020B0600070205080204" pitchFamily="34" charset="-128"/>
              </a:rPr>
              <a:t>matri</a:t>
            </a:r>
            <a:r>
              <a:rPr lang="en-US" altLang="en-US" dirty="0" smtClean="0">
                <a:latin typeface="Arial" panose="020B0604020202020204" pitchFamily="34" charset="0"/>
                <a:ea typeface="ＭＳ Ｐゴシック" panose="020B0600070205080204" pitchFamily="34" charset="-128"/>
              </a:rPr>
              <a:t> A. It’s a spare, </a:t>
            </a:r>
            <a:r>
              <a:rPr lang="en-US" altLang="en-US" dirty="0" err="1" smtClean="0">
                <a:latin typeface="Arial" panose="020B0604020202020204" pitchFamily="34" charset="0"/>
                <a:ea typeface="ＭＳ Ｐゴシック" panose="020B0600070205080204" pitchFamily="34" charset="-128"/>
              </a:rPr>
              <a:t>symetric</a:t>
            </a:r>
            <a:r>
              <a:rPr lang="en-US" altLang="en-US" dirty="0" smtClean="0">
                <a:latin typeface="Arial" panose="020B0604020202020204" pitchFamily="34" charset="0"/>
                <a:ea typeface="ＭＳ Ｐゴシック" panose="020B0600070205080204" pitchFamily="34" charset="-128"/>
              </a:rPr>
              <a:t> positive definite matrix, also called 5 or 7 point </a:t>
            </a:r>
            <a:r>
              <a:rPr lang="en-US" altLang="en-US" dirty="0" err="1" smtClean="0">
                <a:latin typeface="Arial" panose="020B0604020202020204" pitchFamily="34" charset="0"/>
                <a:ea typeface="ＭＳ Ｐゴシック" panose="020B0600070205080204" pitchFamily="34" charset="-128"/>
              </a:rPr>
              <a:t>laplacian</a:t>
            </a:r>
            <a:r>
              <a:rPr lang="en-US" altLang="en-US" dirty="0" smtClean="0">
                <a:latin typeface="Arial" panose="020B0604020202020204" pitchFamily="34" charset="0"/>
                <a:ea typeface="ＭＳ Ｐゴシック" panose="020B0600070205080204" pitchFamily="34" charset="-128"/>
              </a:rPr>
              <a:t> matrix. p is the vector we want to solve. We can solve this efficiently by using some iterative method such as conjugate gradient or </a:t>
            </a:r>
            <a:r>
              <a:rPr lang="en-US" altLang="en-US" dirty="0" err="1" smtClean="0">
                <a:latin typeface="Arial" panose="020B0604020202020204" pitchFamily="34" charset="0"/>
                <a:ea typeface="ＭＳ Ｐゴシック" panose="020B0600070205080204" pitchFamily="34" charset="-128"/>
              </a:rPr>
              <a:t>multigrid</a:t>
            </a:r>
            <a:r>
              <a:rPr lang="en-US" altLang="en-US" dirty="0" smtClean="0">
                <a:latin typeface="Arial" panose="020B0604020202020204" pitchFamily="34" charset="0"/>
                <a:ea typeface="ＭＳ Ｐゴシック" panose="020B0600070205080204" pitchFamily="34" charset="-128"/>
              </a:rPr>
              <a:t> method. Finally we have p and we plug in the p into (1) to obtain our new velocity field.  </a:t>
            </a:r>
          </a:p>
          <a:p>
            <a:endParaRPr lang="en-US" altLang="en-US" dirty="0" smtClean="0">
              <a:latin typeface="Arial" panose="020B0604020202020204" pitchFamily="34" charset="0"/>
              <a:ea typeface="ＭＳ Ｐゴシック" panose="020B0600070205080204" pitchFamily="34" charset="-128"/>
            </a:endParaRPr>
          </a:p>
          <a:p>
            <a:r>
              <a:rPr lang="en-US" sz="1200" b="0" i="0" u="none" strike="noStrike" kern="1200" baseline="0" dirty="0" smtClean="0">
                <a:solidFill>
                  <a:schemeClr val="tx1"/>
                </a:solidFill>
                <a:latin typeface="+mn-lt"/>
                <a:ea typeface="+mn-ea"/>
                <a:cs typeface="+mn-cs"/>
              </a:rPr>
              <a:t>CG---It’s an iterative method, meaning that we start with a guess at</a:t>
            </a:r>
          </a:p>
          <a:p>
            <a:r>
              <a:rPr lang="en-US" sz="1200" b="0" i="0" u="none" strike="noStrike" kern="1200" baseline="0" dirty="0" smtClean="0">
                <a:solidFill>
                  <a:schemeClr val="tx1"/>
                </a:solidFill>
                <a:latin typeface="+mn-lt"/>
                <a:ea typeface="+mn-ea"/>
                <a:cs typeface="+mn-cs"/>
              </a:rPr>
              <a:t>the solution, and in each iteration improve that, stopping when we think we are accurate enough.</a:t>
            </a:r>
            <a:endParaRPr lang="en-US" altLang="en-US" dirty="0" smtClean="0">
              <a:latin typeface="Arial" panose="020B0604020202020204" pitchFamily="34" charset="0"/>
              <a:ea typeface="ＭＳ Ｐゴシック" panose="020B0600070205080204" pitchFamily="34" charset="-128"/>
            </a:endParaRPr>
          </a:p>
          <a:p>
            <a:endParaRPr lang="en-US" altLang="en-US" dirty="0" smtClean="0">
              <a:latin typeface="Arial" panose="020B0604020202020204" pitchFamily="34" charset="0"/>
              <a:ea typeface="ＭＳ Ｐゴシック" panose="020B0600070205080204" pitchFamily="34" charset="-128"/>
            </a:endParaRPr>
          </a:p>
          <a:p>
            <a:r>
              <a:rPr lang="en-US" altLang="en-US" dirty="0" smtClean="0">
                <a:latin typeface="Arial" panose="020B0604020202020204" pitchFamily="34" charset="0"/>
                <a:ea typeface="ＭＳ Ｐゴシック" panose="020B0600070205080204" pitchFamily="34" charset="-128"/>
              </a:rPr>
              <a:t> </a:t>
            </a:r>
          </a:p>
        </p:txBody>
      </p:sp>
      <p:sp>
        <p:nvSpPr>
          <p:cNvPr id="6758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fld id="{54E6DAB9-E447-4496-B6EB-77605D2F6357}" type="slidenum">
              <a:rPr lang="en-US" altLang="en-US" sz="1300"/>
              <a:pPr eaLnBrk="1" hangingPunct="1"/>
              <a:t>31</a:t>
            </a:fld>
            <a:endParaRPr lang="en-US" altLang="en-US" sz="1300"/>
          </a:p>
        </p:txBody>
      </p:sp>
    </p:spTree>
    <p:extLst>
      <p:ext uri="{BB962C8B-B14F-4D97-AF65-F5344CB8AC3E}">
        <p14:creationId xmlns:p14="http://schemas.microsoft.com/office/powerpoint/2010/main" val="355383189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Pressure—High pressure regions push on lower pressure regions</a:t>
            </a:r>
          </a:p>
          <a:p>
            <a:pPr lvl="1"/>
            <a:r>
              <a:rPr lang="en-US" dirty="0" smtClean="0"/>
              <a:t>Keeps the fluid at constant volume</a:t>
            </a:r>
          </a:p>
          <a:p>
            <a:r>
              <a:rPr lang="en-US" dirty="0" smtClean="0"/>
              <a:t>Viscosity—Tries to make particles move at the average velocity of the nearby particles</a:t>
            </a:r>
          </a:p>
          <a:p>
            <a:r>
              <a:rPr lang="en-US" dirty="0" smtClean="0"/>
              <a:t>Tries to minimize differences in velocity between nearby bits of fluid</a:t>
            </a:r>
          </a:p>
          <a:p>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altLang="en-US" dirty="0" smtClean="0">
                <a:latin typeface="Arial" panose="020B0604020202020204" pitchFamily="34" charset="0"/>
                <a:ea typeface="ＭＳ Ｐゴシック" panose="020B0600070205080204" pitchFamily="34" charset="-128"/>
              </a:rPr>
              <a:t>Surface tension--</a:t>
            </a:r>
            <a:r>
              <a:rPr lang="en-US" altLang="en-US" baseline="0" dirty="0" smtClean="0">
                <a:latin typeface="Arial" panose="020B0604020202020204" pitchFamily="34" charset="0"/>
                <a:ea typeface="ＭＳ Ｐゴシック" panose="020B0600070205080204" pitchFamily="34" charset="-128"/>
              </a:rPr>
              <a:t> </a:t>
            </a:r>
            <a:r>
              <a:rPr lang="en-US" sz="1200" b="0" i="0" kern="1200" dirty="0" smtClean="0">
                <a:solidFill>
                  <a:schemeClr val="tx1"/>
                </a:solidFill>
                <a:effectLst/>
                <a:latin typeface="+mn-lt"/>
                <a:ea typeface="+mn-ea"/>
                <a:cs typeface="+mn-cs"/>
              </a:rPr>
              <a:t>the attractive force exerted upon the </a:t>
            </a:r>
            <a:r>
              <a:rPr lang="en-US" sz="1200" b="1" i="0" kern="1200" dirty="0" smtClean="0">
                <a:solidFill>
                  <a:schemeClr val="tx1"/>
                </a:solidFill>
                <a:effectLst/>
                <a:latin typeface="+mn-lt"/>
                <a:ea typeface="+mn-ea"/>
                <a:cs typeface="+mn-cs"/>
              </a:rPr>
              <a:t>surface</a:t>
            </a:r>
            <a:r>
              <a:rPr lang="en-US" sz="1200" b="0" i="0" kern="1200" dirty="0" smtClean="0">
                <a:solidFill>
                  <a:schemeClr val="tx1"/>
                </a:solidFill>
                <a:effectLst/>
                <a:latin typeface="+mn-lt"/>
                <a:ea typeface="+mn-ea"/>
                <a:cs typeface="+mn-cs"/>
              </a:rPr>
              <a:t> molecules of a liquid by the molecules beneath that tends to draw the </a:t>
            </a:r>
            <a:r>
              <a:rPr lang="en-US" sz="1200" b="1" i="0" kern="1200" dirty="0" smtClean="0">
                <a:solidFill>
                  <a:schemeClr val="tx1"/>
                </a:solidFill>
                <a:effectLst/>
                <a:latin typeface="+mn-lt"/>
                <a:ea typeface="+mn-ea"/>
                <a:cs typeface="+mn-cs"/>
              </a:rPr>
              <a:t>surface</a:t>
            </a:r>
            <a:r>
              <a:rPr lang="en-US" sz="1200" b="0" i="0" kern="1200" dirty="0" smtClean="0">
                <a:solidFill>
                  <a:schemeClr val="tx1"/>
                </a:solidFill>
                <a:effectLst/>
                <a:latin typeface="+mn-lt"/>
                <a:ea typeface="+mn-ea"/>
                <a:cs typeface="+mn-cs"/>
              </a:rPr>
              <a:t> molecules into the bulk of the liquid and makes the liquid assume the shape having the least </a:t>
            </a:r>
            <a:r>
              <a:rPr lang="en-US" sz="1200" b="1" i="0" kern="1200" dirty="0" smtClean="0">
                <a:solidFill>
                  <a:schemeClr val="tx1"/>
                </a:solidFill>
                <a:effectLst/>
                <a:latin typeface="+mn-lt"/>
                <a:ea typeface="+mn-ea"/>
                <a:cs typeface="+mn-cs"/>
              </a:rPr>
              <a:t>surface</a:t>
            </a:r>
            <a:r>
              <a:rPr lang="en-US" sz="1200" b="0" i="0" kern="1200" dirty="0" smtClean="0">
                <a:solidFill>
                  <a:schemeClr val="tx1"/>
                </a:solidFill>
                <a:effectLst/>
                <a:latin typeface="+mn-lt"/>
                <a:ea typeface="+mn-ea"/>
                <a:cs typeface="+mn-cs"/>
              </a:rPr>
              <a:t> area</a:t>
            </a:r>
          </a:p>
          <a:p>
            <a:pPr marL="0" marR="0" indent="0" algn="l" defTabSz="914400" rtl="0" eaLnBrk="1" fontAlgn="auto" latinLnBrk="0" hangingPunct="1">
              <a:lnSpc>
                <a:spcPct val="100000"/>
              </a:lnSpc>
              <a:spcBef>
                <a:spcPts val="0"/>
              </a:spcBef>
              <a:spcAft>
                <a:spcPts val="0"/>
              </a:spcAft>
              <a:buClrTx/>
              <a:buSzTx/>
              <a:buFontTx/>
              <a:buNone/>
              <a:tabLst/>
              <a:defRPr/>
            </a:pPr>
            <a:r>
              <a:rPr lang="en-US" altLang="en-US" dirty="0" smtClean="0">
                <a:latin typeface="Arial" panose="020B0604020202020204" pitchFamily="34" charset="0"/>
                <a:ea typeface="ＭＳ Ｐゴシック" panose="020B0600070205080204" pitchFamily="34" charset="-128"/>
              </a:rPr>
              <a:t>Density—degree of</a:t>
            </a:r>
            <a:r>
              <a:rPr lang="en-US" altLang="en-US" baseline="0" dirty="0" smtClean="0">
                <a:latin typeface="Arial" panose="020B0604020202020204" pitchFamily="34" charset="0"/>
                <a:ea typeface="ＭＳ Ｐゴシック" panose="020B0600070205080204" pitchFamily="34" charset="-128"/>
              </a:rPr>
              <a:t> consistency measured as </a:t>
            </a:r>
            <a:r>
              <a:rPr lang="en-US" altLang="en-US" dirty="0" smtClean="0">
                <a:latin typeface="Arial" panose="020B0604020202020204" pitchFamily="34" charset="0"/>
                <a:ea typeface="ＭＳ Ｐゴシック" panose="020B0600070205080204" pitchFamily="34" charset="-128"/>
              </a:rPr>
              <a:t>mass per unit volume</a:t>
            </a:r>
          </a:p>
          <a:p>
            <a:endParaRPr lang="en-US" dirty="0" smtClean="0"/>
          </a:p>
          <a:p>
            <a:endParaRPr lang="en-US" dirty="0" smtClean="0"/>
          </a:p>
        </p:txBody>
      </p:sp>
      <p:sp>
        <p:nvSpPr>
          <p:cNvPr id="4" name="Slide Number Placeholder 3"/>
          <p:cNvSpPr>
            <a:spLocks noGrp="1"/>
          </p:cNvSpPr>
          <p:nvPr>
            <p:ph type="sldNum" sz="quarter" idx="10"/>
          </p:nvPr>
        </p:nvSpPr>
        <p:spPr/>
        <p:txBody>
          <a:bodyPr/>
          <a:lstStyle/>
          <a:p>
            <a:fld id="{AC6FA30B-9036-431F-9E16-C5C59650153B}" type="slidenum">
              <a:rPr lang="en-US" smtClean="0"/>
              <a:t>5</a:t>
            </a:fld>
            <a:endParaRPr lang="en-US"/>
          </a:p>
        </p:txBody>
      </p:sp>
    </p:spTree>
    <p:extLst>
      <p:ext uri="{BB962C8B-B14F-4D97-AF65-F5344CB8AC3E}">
        <p14:creationId xmlns:p14="http://schemas.microsoft.com/office/powerpoint/2010/main" val="209104101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What about</a:t>
            </a:r>
            <a:r>
              <a:rPr lang="en-US" baseline="0" dirty="0" smtClean="0"/>
              <a:t> the boundary between two different fluids?</a:t>
            </a:r>
            <a:endParaRPr lang="en-US" dirty="0"/>
          </a:p>
        </p:txBody>
      </p:sp>
      <p:sp>
        <p:nvSpPr>
          <p:cNvPr id="4" name="Slide Number Placeholder 3"/>
          <p:cNvSpPr>
            <a:spLocks noGrp="1"/>
          </p:cNvSpPr>
          <p:nvPr>
            <p:ph type="sldNum" sz="quarter" idx="10"/>
          </p:nvPr>
        </p:nvSpPr>
        <p:spPr/>
        <p:txBody>
          <a:bodyPr/>
          <a:lstStyle/>
          <a:p>
            <a:fld id="{AC6FA30B-9036-431F-9E16-C5C59650153B}" type="slidenum">
              <a:rPr lang="en-US" smtClean="0"/>
              <a:t>32</a:t>
            </a:fld>
            <a:endParaRPr lang="en-US"/>
          </a:p>
        </p:txBody>
      </p:sp>
    </p:spTree>
    <p:extLst>
      <p:ext uri="{BB962C8B-B14F-4D97-AF65-F5344CB8AC3E}">
        <p14:creationId xmlns:p14="http://schemas.microsoft.com/office/powerpoint/2010/main" val="1254939579"/>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1"/>
            <a:r>
              <a:rPr lang="en-US" sz="2800" dirty="0" smtClean="0"/>
              <a:t>Normal component of velocity needs to be zero</a:t>
            </a:r>
          </a:p>
          <a:p>
            <a:pPr lvl="1"/>
            <a:r>
              <a:rPr lang="en-US" sz="2800" dirty="0" smtClean="0">
                <a:solidFill>
                  <a:schemeClr val="tx1"/>
                </a:solidFill>
              </a:rPr>
              <a:t>Normal of fluid velocity equals normal component of solid’s velocity</a:t>
            </a:r>
          </a:p>
          <a:p>
            <a:pPr lvl="1"/>
            <a:r>
              <a:rPr lang="en-US" sz="2800" dirty="0" smtClean="0">
                <a:solidFill>
                  <a:schemeClr val="tx1"/>
                </a:solidFill>
              </a:rPr>
              <a:t>No stick</a:t>
            </a:r>
            <a:r>
              <a:rPr lang="en-US" sz="2800" baseline="0" dirty="0" smtClean="0">
                <a:solidFill>
                  <a:schemeClr val="tx1"/>
                </a:solidFill>
              </a:rPr>
              <a:t> condition---we’re restricting only the normal component of velocity, allowing fluid to freely slip past in tangential direction</a:t>
            </a:r>
          </a:p>
          <a:p>
            <a:pPr lvl="1"/>
            <a:endParaRPr lang="en-US" sz="2800" baseline="0" dirty="0" smtClean="0">
              <a:solidFill>
                <a:schemeClr val="tx1"/>
              </a:solidFill>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altLang="en-US" dirty="0" smtClean="0">
                <a:latin typeface="Arial" panose="020B0604020202020204" pitchFamily="34" charset="0"/>
                <a:ea typeface="ＭＳ Ｐゴシック" panose="020B0600070205080204" pitchFamily="34" charset="-128"/>
              </a:rPr>
              <a:t>For free surface boundary</a:t>
            </a:r>
            <a:r>
              <a:rPr lang="en-US" altLang="en-US" dirty="0" smtClean="0">
                <a:latin typeface="Arial" panose="020B0604020202020204" pitchFamily="34" charset="0"/>
                <a:ea typeface="ＭＳ Ｐゴシック" panose="020B0600070205080204" pitchFamily="34" charset="-128"/>
                <a:sym typeface="Wingdings" panose="05000000000000000000" pitchFamily="2" charset="2"/>
              </a:rPr>
              <a:t></a:t>
            </a:r>
            <a:r>
              <a:rPr lang="en-US" altLang="en-US" dirty="0" smtClean="0">
                <a:latin typeface="Arial" panose="020B0604020202020204" pitchFamily="34" charset="0"/>
                <a:ea typeface="ＭＳ Ｐゴシック" panose="020B0600070205080204" pitchFamily="34" charset="-128"/>
              </a:rPr>
              <a:t> we set the pressure there to be zero so the fluid can freely splash into the air. </a:t>
            </a:r>
          </a:p>
          <a:p>
            <a:pPr marL="0" marR="0" indent="0" algn="l" defTabSz="914400" rtl="0" eaLnBrk="1" fontAlgn="auto" latinLnBrk="0" hangingPunct="1">
              <a:lnSpc>
                <a:spcPct val="100000"/>
              </a:lnSpc>
              <a:spcBef>
                <a:spcPts val="0"/>
              </a:spcBef>
              <a:spcAft>
                <a:spcPts val="0"/>
              </a:spcAft>
              <a:buClrTx/>
              <a:buSzTx/>
              <a:buFontTx/>
              <a:buNone/>
              <a:tabLst/>
              <a:defRPr/>
            </a:pPr>
            <a:r>
              <a:rPr lang="en-US" altLang="en-US" dirty="0" smtClean="0">
                <a:latin typeface="Arial" panose="020B0604020202020204" pitchFamily="34" charset="0"/>
                <a:ea typeface="ＭＳ Ｐゴシック" panose="020B0600070205080204" pitchFamily="34" charset="-128"/>
              </a:rPr>
              <a:t>For the solid boundary, we need to make sure the fluid cannot penetrate the wall so the velocity on the boundary must be the same as the velocity of the solid in normal direction. </a:t>
            </a:r>
          </a:p>
          <a:p>
            <a:endParaRPr lang="en-US" dirty="0" smtClean="0"/>
          </a:p>
          <a:p>
            <a:endParaRPr lang="en-US" altLang="en-US" dirty="0" smtClean="0">
              <a:latin typeface="Arial" panose="020B0604020202020204" pitchFamily="34" charset="0"/>
              <a:ea typeface="ＭＳ Ｐゴシック" panose="020B0600070205080204" pitchFamily="34" charset="-128"/>
            </a:endParaRPr>
          </a:p>
          <a:p>
            <a:pPr lvl="1"/>
            <a:endParaRPr lang="en-US" sz="2800" dirty="0" smtClean="0"/>
          </a:p>
        </p:txBody>
      </p:sp>
      <p:sp>
        <p:nvSpPr>
          <p:cNvPr id="4" name="Slide Number Placeholder 3"/>
          <p:cNvSpPr>
            <a:spLocks noGrp="1"/>
          </p:cNvSpPr>
          <p:nvPr>
            <p:ph type="sldNum" sz="quarter" idx="10"/>
          </p:nvPr>
        </p:nvSpPr>
        <p:spPr/>
        <p:txBody>
          <a:bodyPr/>
          <a:lstStyle/>
          <a:p>
            <a:fld id="{AC6FA30B-9036-431F-9E16-C5C59650153B}" type="slidenum">
              <a:rPr lang="en-US" smtClean="0"/>
              <a:t>33</a:t>
            </a:fld>
            <a:endParaRPr lang="en-US"/>
          </a:p>
        </p:txBody>
      </p:sp>
    </p:spTree>
    <p:extLst>
      <p:ext uri="{BB962C8B-B14F-4D97-AF65-F5344CB8AC3E}">
        <p14:creationId xmlns:p14="http://schemas.microsoft.com/office/powerpoint/2010/main" val="1475160641"/>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1"/>
            <a:r>
              <a:rPr lang="en-US" sz="2800" dirty="0" smtClean="0"/>
              <a:t>u . n needs to</a:t>
            </a:r>
            <a:r>
              <a:rPr lang="en-US" sz="2800" baseline="0" dirty="0" smtClean="0"/>
              <a:t> be different than the wall velocity---velocity at which the fluid is being pumped in or out at that point</a:t>
            </a:r>
          </a:p>
          <a:p>
            <a:pPr lvl="1"/>
            <a:endParaRPr lang="en-US" sz="2800" baseline="0" dirty="0" smtClean="0"/>
          </a:p>
          <a:p>
            <a:pPr lvl="1"/>
            <a:r>
              <a:rPr lang="en-US" sz="2800" dirty="0" smtClean="0"/>
              <a:t>http://vimeo.com/83333520</a:t>
            </a:r>
          </a:p>
        </p:txBody>
      </p:sp>
      <p:sp>
        <p:nvSpPr>
          <p:cNvPr id="4" name="Slide Number Placeholder 3"/>
          <p:cNvSpPr>
            <a:spLocks noGrp="1"/>
          </p:cNvSpPr>
          <p:nvPr>
            <p:ph type="sldNum" sz="quarter" idx="10"/>
          </p:nvPr>
        </p:nvSpPr>
        <p:spPr/>
        <p:txBody>
          <a:bodyPr/>
          <a:lstStyle/>
          <a:p>
            <a:fld id="{AC6FA30B-9036-431F-9E16-C5C59650153B}" type="slidenum">
              <a:rPr lang="en-US" smtClean="0"/>
              <a:t>34</a:t>
            </a:fld>
            <a:endParaRPr lang="en-US"/>
          </a:p>
        </p:txBody>
      </p:sp>
    </p:spTree>
    <p:extLst>
      <p:ext uri="{BB962C8B-B14F-4D97-AF65-F5344CB8AC3E}">
        <p14:creationId xmlns:p14="http://schemas.microsoft.com/office/powerpoint/2010/main" val="496766024"/>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1"/>
            <a:r>
              <a:rPr lang="en-US" sz="1200" b="0" i="0" kern="1200" dirty="0" smtClean="0">
                <a:solidFill>
                  <a:schemeClr val="tx1"/>
                </a:solidFill>
                <a:effectLst/>
                <a:latin typeface="+mn-lt"/>
                <a:ea typeface="+mn-ea"/>
                <a:cs typeface="+mn-cs"/>
              </a:rPr>
              <a:t>The </a:t>
            </a:r>
            <a:r>
              <a:rPr lang="en-US" sz="1200" b="0" i="0" u="none" strike="noStrike" kern="1200" dirty="0" err="1" smtClean="0">
                <a:solidFill>
                  <a:schemeClr val="tx1"/>
                </a:solidFill>
                <a:effectLst/>
                <a:latin typeface="+mn-lt"/>
                <a:ea typeface="+mn-ea"/>
                <a:cs typeface="+mn-cs"/>
                <a:hlinkClick r:id="rId3" tooltip="Vorticity"/>
              </a:rPr>
              <a:t>vorticity</a:t>
            </a:r>
            <a:r>
              <a:rPr lang="en-US" sz="1200" b="0" i="0" kern="1200" dirty="0" smtClean="0">
                <a:solidFill>
                  <a:schemeClr val="tx1"/>
                </a:solidFill>
                <a:effectLst/>
                <a:latin typeface="+mn-lt"/>
                <a:ea typeface="+mn-ea"/>
                <a:cs typeface="+mn-cs"/>
              </a:rPr>
              <a:t> (the </a:t>
            </a:r>
            <a:r>
              <a:rPr lang="en-US" sz="1200" b="0" i="0" u="none" strike="noStrike" kern="1200" dirty="0" smtClean="0">
                <a:solidFill>
                  <a:schemeClr val="tx1"/>
                </a:solidFill>
                <a:effectLst/>
                <a:latin typeface="+mn-lt"/>
                <a:ea typeface="+mn-ea"/>
                <a:cs typeface="+mn-cs"/>
                <a:hlinkClick r:id="rId4" tooltip="Curl (mathematics)"/>
              </a:rPr>
              <a:t>curl</a:t>
            </a:r>
            <a:r>
              <a:rPr lang="en-US" sz="1200" b="0" i="0" kern="1200" dirty="0" smtClean="0">
                <a:solidFill>
                  <a:schemeClr val="tx1"/>
                </a:solidFill>
                <a:effectLst/>
                <a:latin typeface="+mn-lt"/>
                <a:ea typeface="+mn-ea"/>
                <a:cs typeface="+mn-cs"/>
              </a:rPr>
              <a:t> of the velocity of the fluid) is very high in a core region surrounding the axis, and nearly nil in the greater vortex; and the pressure drops with proximity to the axis of the vortex</a:t>
            </a:r>
          </a:p>
          <a:p>
            <a:pPr lvl="1"/>
            <a:r>
              <a:rPr lang="en-US" sz="2800" dirty="0" smtClean="0"/>
              <a:t>For concentrated regions of detail</a:t>
            </a:r>
          </a:p>
          <a:p>
            <a:pPr lvl="1"/>
            <a:r>
              <a:rPr lang="en-US" sz="2800" dirty="0" smtClean="0"/>
              <a:t>Deal with issues by separately coupling fluid flux and </a:t>
            </a:r>
            <a:r>
              <a:rPr lang="en-US" sz="2800" dirty="0" err="1" smtClean="0"/>
              <a:t>vorticity</a:t>
            </a:r>
            <a:r>
              <a:rPr lang="en-US" sz="2800" dirty="0" smtClean="0"/>
              <a:t> across simulation boundaries. We propose an iterative coupling</a:t>
            </a:r>
          </a:p>
          <a:p>
            <a:pPr lvl="1"/>
            <a:r>
              <a:rPr lang="en-US" sz="2800" dirty="0" smtClean="0"/>
              <a:t>algorithm that matches fluid flux across boundaries using appropriate</a:t>
            </a:r>
          </a:p>
          <a:p>
            <a:pPr lvl="1"/>
            <a:r>
              <a:rPr lang="en-US" sz="2800" dirty="0" smtClean="0"/>
              <a:t>boundary conditions for grid simulations and by creating vortex</a:t>
            </a:r>
          </a:p>
          <a:p>
            <a:pPr lvl="1"/>
            <a:r>
              <a:rPr lang="en-US" sz="2800" dirty="0" smtClean="0"/>
              <a:t>singularities on the boundary for vortex simulations</a:t>
            </a:r>
          </a:p>
          <a:p>
            <a:pPr lvl="1"/>
            <a:endParaRPr lang="en-US" sz="2800" dirty="0" smtClean="0"/>
          </a:p>
          <a:p>
            <a:pPr lvl="1"/>
            <a:r>
              <a:rPr lang="en-US" sz="2800" b="0" i="0" kern="1200" dirty="0" smtClean="0">
                <a:solidFill>
                  <a:schemeClr val="tx1"/>
                </a:solidFill>
                <a:effectLst/>
                <a:latin typeface="+mn-lt"/>
                <a:ea typeface="+mn-ea"/>
                <a:cs typeface="+mn-cs"/>
              </a:rPr>
              <a:t>a </a:t>
            </a:r>
            <a:r>
              <a:rPr lang="en-US" sz="2800" b="1" i="0" kern="1200" dirty="0" smtClean="0">
                <a:solidFill>
                  <a:schemeClr val="tx1"/>
                </a:solidFill>
                <a:effectLst/>
                <a:latin typeface="+mn-lt"/>
                <a:ea typeface="+mn-ea"/>
                <a:cs typeface="+mn-cs"/>
              </a:rPr>
              <a:t>vortex</a:t>
            </a:r>
            <a:r>
              <a:rPr lang="en-US" sz="2800" b="0" i="0" kern="1200" dirty="0" smtClean="0">
                <a:solidFill>
                  <a:schemeClr val="tx1"/>
                </a:solidFill>
                <a:effectLst/>
                <a:latin typeface="+mn-lt"/>
                <a:ea typeface="+mn-ea"/>
                <a:cs typeface="+mn-cs"/>
              </a:rPr>
              <a:t> is a region, in a </a:t>
            </a:r>
            <a:r>
              <a:rPr lang="en-US" sz="2800" b="0" i="0" u="none" strike="noStrike" kern="1200" dirty="0" smtClean="0">
                <a:solidFill>
                  <a:schemeClr val="tx1"/>
                </a:solidFill>
                <a:effectLst/>
                <a:latin typeface="+mn-lt"/>
                <a:ea typeface="+mn-ea"/>
                <a:cs typeface="+mn-cs"/>
                <a:hlinkClick r:id="rId5" tooltip="Fluid"/>
              </a:rPr>
              <a:t>fluid</a:t>
            </a:r>
            <a:r>
              <a:rPr lang="en-US" sz="2800" b="0" i="0" kern="1200" dirty="0" smtClean="0">
                <a:solidFill>
                  <a:schemeClr val="tx1"/>
                </a:solidFill>
                <a:effectLst/>
                <a:latin typeface="+mn-lt"/>
                <a:ea typeface="+mn-ea"/>
                <a:cs typeface="+mn-cs"/>
              </a:rPr>
              <a:t> medium, in which the </a:t>
            </a:r>
            <a:r>
              <a:rPr lang="en-US" sz="2800" b="0" i="0" u="none" strike="noStrike" kern="1200" dirty="0" smtClean="0">
                <a:solidFill>
                  <a:schemeClr val="tx1"/>
                </a:solidFill>
                <a:effectLst/>
                <a:latin typeface="+mn-lt"/>
                <a:ea typeface="+mn-ea"/>
                <a:cs typeface="+mn-cs"/>
                <a:hlinkClick r:id="rId6" tooltip="Fluid dynamics"/>
              </a:rPr>
              <a:t>flow</a:t>
            </a:r>
            <a:r>
              <a:rPr lang="en-US" sz="2800" b="0" i="0" kern="1200" dirty="0" smtClean="0">
                <a:solidFill>
                  <a:schemeClr val="tx1"/>
                </a:solidFill>
                <a:effectLst/>
                <a:latin typeface="+mn-lt"/>
                <a:ea typeface="+mn-ea"/>
                <a:cs typeface="+mn-cs"/>
              </a:rPr>
              <a:t> is mostly </a:t>
            </a:r>
            <a:r>
              <a:rPr lang="en-US" sz="2800" b="0" i="0" u="none" strike="noStrike" kern="1200" dirty="0" smtClean="0">
                <a:solidFill>
                  <a:schemeClr val="tx1"/>
                </a:solidFill>
                <a:effectLst/>
                <a:latin typeface="+mn-lt"/>
                <a:ea typeface="+mn-ea"/>
                <a:cs typeface="+mn-cs"/>
                <a:hlinkClick r:id="rId7" tooltip="Rotation"/>
              </a:rPr>
              <a:t>rotating</a:t>
            </a:r>
            <a:r>
              <a:rPr lang="en-US" sz="2800" b="0" i="0" kern="1200" dirty="0" smtClean="0">
                <a:solidFill>
                  <a:schemeClr val="tx1"/>
                </a:solidFill>
                <a:effectLst/>
                <a:latin typeface="+mn-lt"/>
                <a:ea typeface="+mn-ea"/>
                <a:cs typeface="+mn-cs"/>
              </a:rPr>
              <a:t> on an axis line</a:t>
            </a:r>
          </a:p>
          <a:p>
            <a:pPr lvl="1"/>
            <a:r>
              <a:rPr lang="en-US" sz="2800" b="0" i="0" kern="1200" smtClean="0">
                <a:solidFill>
                  <a:schemeClr val="tx1"/>
                </a:solidFill>
                <a:effectLst/>
                <a:latin typeface="+mn-lt"/>
                <a:ea typeface="+mn-ea"/>
                <a:cs typeface="+mn-cs"/>
              </a:rPr>
              <a:t>Vortices are a major component of </a:t>
            </a:r>
            <a:r>
              <a:rPr lang="en-US" sz="2800" b="0" i="0" u="none" strike="noStrike" kern="1200" smtClean="0">
                <a:solidFill>
                  <a:schemeClr val="tx1"/>
                </a:solidFill>
                <a:effectLst/>
                <a:latin typeface="+mn-lt"/>
                <a:ea typeface="+mn-ea"/>
                <a:cs typeface="+mn-cs"/>
                <a:hlinkClick r:id="rId8" tooltip="Turbulence"/>
              </a:rPr>
              <a:t>turbulent flow</a:t>
            </a:r>
            <a:r>
              <a:rPr lang="en-US" sz="2800" b="0" i="0" kern="1200" smtClean="0">
                <a:solidFill>
                  <a:schemeClr val="tx1"/>
                </a:solidFill>
                <a:effectLst/>
                <a:latin typeface="+mn-lt"/>
                <a:ea typeface="+mn-ea"/>
                <a:cs typeface="+mn-cs"/>
              </a:rPr>
              <a:t>.</a:t>
            </a:r>
          </a:p>
          <a:p>
            <a:pPr lvl="1"/>
            <a:endParaRPr lang="en-US" sz="2800" dirty="0" smtClean="0"/>
          </a:p>
        </p:txBody>
      </p:sp>
      <p:sp>
        <p:nvSpPr>
          <p:cNvPr id="4" name="Slide Number Placeholder 3"/>
          <p:cNvSpPr>
            <a:spLocks noGrp="1"/>
          </p:cNvSpPr>
          <p:nvPr>
            <p:ph type="sldNum" sz="quarter" idx="10"/>
          </p:nvPr>
        </p:nvSpPr>
        <p:spPr/>
        <p:txBody>
          <a:bodyPr/>
          <a:lstStyle/>
          <a:p>
            <a:fld id="{AC6FA30B-9036-431F-9E16-C5C59650153B}" type="slidenum">
              <a:rPr lang="en-US" smtClean="0"/>
              <a:t>35</a:t>
            </a:fld>
            <a:endParaRPr lang="en-US"/>
          </a:p>
        </p:txBody>
      </p:sp>
    </p:spTree>
    <p:extLst>
      <p:ext uri="{BB962C8B-B14F-4D97-AF65-F5344CB8AC3E}">
        <p14:creationId xmlns:p14="http://schemas.microsoft.com/office/powerpoint/2010/main" val="2725409474"/>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C6FA30B-9036-431F-9E16-C5C59650153B}" type="slidenum">
              <a:rPr lang="en-US" smtClean="0"/>
              <a:t>36</a:t>
            </a:fld>
            <a:endParaRPr lang="en-US"/>
          </a:p>
        </p:txBody>
      </p:sp>
    </p:spTree>
    <p:extLst>
      <p:ext uri="{BB962C8B-B14F-4D97-AF65-F5344CB8AC3E}">
        <p14:creationId xmlns:p14="http://schemas.microsoft.com/office/powerpoint/2010/main" val="426767247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Compressible fluid</a:t>
            </a:r>
          </a:p>
          <a:p>
            <a:r>
              <a:rPr lang="en-US" dirty="0" smtClean="0"/>
              <a:t>Relative</a:t>
            </a:r>
            <a:r>
              <a:rPr lang="en-US" baseline="0" dirty="0" smtClean="0"/>
              <a:t> volume change</a:t>
            </a:r>
            <a:endParaRPr lang="en-US" dirty="0" smtClean="0"/>
          </a:p>
          <a:p>
            <a:r>
              <a:rPr lang="en-US" dirty="0" smtClean="0"/>
              <a:t>—</a:t>
            </a:r>
            <a:r>
              <a:rPr lang="en-US" dirty="0" err="1" smtClean="0"/>
              <a:t>eg</a:t>
            </a:r>
            <a:r>
              <a:rPr lang="en-US" dirty="0" smtClean="0"/>
              <a:t> smoke</a:t>
            </a:r>
          </a:p>
          <a:p>
            <a:pPr marL="0" marR="0" indent="0" algn="l" defTabSz="914400" rtl="0" eaLnBrk="1" fontAlgn="auto" latinLnBrk="0" hangingPunct="1">
              <a:lnSpc>
                <a:spcPct val="100000"/>
              </a:lnSpc>
              <a:spcBef>
                <a:spcPts val="0"/>
              </a:spcBef>
              <a:spcAft>
                <a:spcPts val="0"/>
              </a:spcAft>
              <a:buClrTx/>
              <a:buSzTx/>
              <a:buFontTx/>
              <a:buNone/>
              <a:tabLst/>
              <a:defRPr/>
            </a:pPr>
            <a:r>
              <a:rPr lang="en-US" altLang="en-US" dirty="0" err="1" smtClean="0">
                <a:latin typeface="Arial" panose="020B0604020202020204" pitchFamily="34" charset="0"/>
                <a:ea typeface="ＭＳ Ｐゴシック" panose="020B0600070205080204" pitchFamily="34" charset="-128"/>
              </a:rPr>
              <a:t>Inviscid</a:t>
            </a:r>
            <a:r>
              <a:rPr lang="en-US" altLang="en-US" dirty="0" smtClean="0">
                <a:latin typeface="Arial" panose="020B0604020202020204" pitchFamily="34" charset="0"/>
                <a:ea typeface="ＭＳ Ｐゴシック" panose="020B0600070205080204" pitchFamily="34" charset="-128"/>
              </a:rPr>
              <a:t> fluid (sometimes called ideal fluid) has no viscosity. In real world, if that kind of fluid exist, if you stir it and come back a week later, it’s still rotating</a:t>
            </a:r>
          </a:p>
          <a:p>
            <a:endParaRPr lang="en-US" dirty="0" smtClean="0"/>
          </a:p>
        </p:txBody>
      </p:sp>
      <p:sp>
        <p:nvSpPr>
          <p:cNvPr id="4" name="Slide Number Placeholder 3"/>
          <p:cNvSpPr>
            <a:spLocks noGrp="1"/>
          </p:cNvSpPr>
          <p:nvPr>
            <p:ph type="sldNum" sz="quarter" idx="10"/>
          </p:nvPr>
        </p:nvSpPr>
        <p:spPr/>
        <p:txBody>
          <a:bodyPr/>
          <a:lstStyle/>
          <a:p>
            <a:fld id="{AC6FA30B-9036-431F-9E16-C5C59650153B}" type="slidenum">
              <a:rPr lang="en-US" smtClean="0"/>
              <a:t>6</a:t>
            </a:fld>
            <a:endParaRPr lang="en-US"/>
          </a:p>
        </p:txBody>
      </p:sp>
    </p:spTree>
    <p:extLst>
      <p:ext uri="{BB962C8B-B14F-4D97-AF65-F5344CB8AC3E}">
        <p14:creationId xmlns:p14="http://schemas.microsoft.com/office/powerpoint/2010/main" val="128165857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dirty="0" smtClean="0">
                <a:latin typeface="Arial" panose="020B0604020202020204" pitchFamily="34" charset="0"/>
                <a:ea typeface="ＭＳ Ｐゴシック" panose="020B0600070205080204" pitchFamily="34" charset="-128"/>
              </a:rPr>
              <a:t>Turbulent flow: The flow appears to have chaotic behavior, usually you’ll see it spinning. Its pressure and velocity change rapidly in space and time.</a:t>
            </a:r>
          </a:p>
          <a:p>
            <a:r>
              <a:rPr lang="en-US" altLang="en-US" dirty="0" smtClean="0">
                <a:latin typeface="Arial" panose="020B0604020202020204" pitchFamily="34" charset="0"/>
                <a:ea typeface="ＭＳ Ｐゴシック" panose="020B0600070205080204" pitchFamily="34" charset="-128"/>
              </a:rPr>
              <a:t>Laminar flow (also called streamline flow): Relatively, the laminar fluid has a smoother and much stable behavior. This cigarette smoke demonstrates the turbulent and laminar flow at the same time.</a:t>
            </a:r>
          </a:p>
          <a:p>
            <a:r>
              <a:rPr lang="en-US" altLang="en-US" dirty="0" smtClean="0">
                <a:latin typeface="Arial" panose="020B0604020202020204" pitchFamily="34" charset="0"/>
                <a:ea typeface="ＭＳ Ｐゴシック" panose="020B0600070205080204" pitchFamily="34" charset="-128"/>
              </a:rPr>
              <a:t> </a:t>
            </a:r>
          </a:p>
          <a:p>
            <a:r>
              <a:rPr lang="en-US" sz="1200" b="0" i="0" kern="1200" dirty="0" smtClean="0">
                <a:solidFill>
                  <a:schemeClr val="tx1"/>
                </a:solidFill>
                <a:effectLst/>
                <a:latin typeface="+mn-lt"/>
                <a:ea typeface="+mn-ea"/>
                <a:cs typeface="+mn-cs"/>
              </a:rPr>
              <a:t>A </a:t>
            </a:r>
            <a:r>
              <a:rPr lang="en-US" sz="1200" b="1" i="0" kern="1200" dirty="0" smtClean="0">
                <a:solidFill>
                  <a:schemeClr val="tx1"/>
                </a:solidFill>
                <a:effectLst/>
                <a:latin typeface="+mn-lt"/>
                <a:ea typeface="+mn-ea"/>
                <a:cs typeface="+mn-cs"/>
              </a:rPr>
              <a:t>Newtonian fluid</a:t>
            </a:r>
            <a:r>
              <a:rPr lang="en-US" sz="1200" b="0" i="0" kern="1200" dirty="0" smtClean="0">
                <a:solidFill>
                  <a:schemeClr val="tx1"/>
                </a:solidFill>
                <a:effectLst/>
                <a:latin typeface="+mn-lt"/>
                <a:ea typeface="+mn-ea"/>
                <a:cs typeface="+mn-cs"/>
              </a:rPr>
              <a:t> is any fluid that has a viscosity that remains constant regardless of stress that's placed on it like mixing</a:t>
            </a:r>
          </a:p>
          <a:p>
            <a:endParaRPr lang="en-US" sz="1200" b="0" i="0" kern="1200" dirty="0" smtClean="0">
              <a:solidFill>
                <a:schemeClr val="tx1"/>
              </a:solidFill>
              <a:effectLst/>
              <a:latin typeface="+mn-lt"/>
              <a:ea typeface="+mn-ea"/>
              <a:cs typeface="+mn-cs"/>
            </a:endParaRPr>
          </a:p>
          <a:p>
            <a:r>
              <a:rPr lang="en-US" sz="1200" b="0" i="0" kern="1200" dirty="0" smtClean="0">
                <a:solidFill>
                  <a:schemeClr val="tx1"/>
                </a:solidFill>
                <a:effectLst/>
                <a:latin typeface="+mn-lt"/>
                <a:ea typeface="+mn-ea"/>
                <a:cs typeface="+mn-cs"/>
              </a:rPr>
              <a:t>One example is water, since it flows the same way regardless of whether it is left alone or agitated vigorously. This can be contrasted with non-Newtonian fluids, which can become thicker or thinner when stress is applied</a:t>
            </a:r>
            <a:endParaRPr lang="en-US" dirty="0" smtClean="0"/>
          </a:p>
        </p:txBody>
      </p:sp>
      <p:sp>
        <p:nvSpPr>
          <p:cNvPr id="4" name="Slide Number Placeholder 3"/>
          <p:cNvSpPr>
            <a:spLocks noGrp="1"/>
          </p:cNvSpPr>
          <p:nvPr>
            <p:ph type="sldNum" sz="quarter" idx="10"/>
          </p:nvPr>
        </p:nvSpPr>
        <p:spPr/>
        <p:txBody>
          <a:bodyPr/>
          <a:lstStyle/>
          <a:p>
            <a:fld id="{AC6FA30B-9036-431F-9E16-C5C59650153B}" type="slidenum">
              <a:rPr lang="en-US" smtClean="0"/>
              <a:t>7</a:t>
            </a:fld>
            <a:endParaRPr lang="en-US"/>
          </a:p>
        </p:txBody>
      </p:sp>
    </p:spTree>
    <p:extLst>
      <p:ext uri="{BB962C8B-B14F-4D97-AF65-F5344CB8AC3E}">
        <p14:creationId xmlns:p14="http://schemas.microsoft.com/office/powerpoint/2010/main" val="208545280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Due to the computational</a:t>
            </a:r>
          </a:p>
          <a:p>
            <a:r>
              <a:rPr lang="en-US" dirty="0" smtClean="0"/>
              <a:t>expense of capturing this complexity, fluid simulations are typically</a:t>
            </a:r>
          </a:p>
          <a:p>
            <a:r>
              <a:rPr lang="en-US" dirty="0" smtClean="0"/>
              <a:t>executed off-line</a:t>
            </a:r>
          </a:p>
        </p:txBody>
      </p:sp>
      <p:sp>
        <p:nvSpPr>
          <p:cNvPr id="4" name="Slide Number Placeholder 3"/>
          <p:cNvSpPr>
            <a:spLocks noGrp="1"/>
          </p:cNvSpPr>
          <p:nvPr>
            <p:ph type="sldNum" sz="quarter" idx="10"/>
          </p:nvPr>
        </p:nvSpPr>
        <p:spPr/>
        <p:txBody>
          <a:bodyPr/>
          <a:lstStyle/>
          <a:p>
            <a:fld id="{AC6FA30B-9036-431F-9E16-C5C59650153B}" type="slidenum">
              <a:rPr lang="en-US" smtClean="0"/>
              <a:t>8</a:t>
            </a:fld>
            <a:endParaRPr lang="en-US"/>
          </a:p>
        </p:txBody>
      </p:sp>
    </p:spTree>
    <p:extLst>
      <p:ext uri="{BB962C8B-B14F-4D97-AF65-F5344CB8AC3E}">
        <p14:creationId xmlns:p14="http://schemas.microsoft.com/office/powerpoint/2010/main" val="421620025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dirty="0" smtClean="0">
                <a:latin typeface="Arial" panose="020B0604020202020204" pitchFamily="34" charset="0"/>
                <a:ea typeface="ＭＳ Ｐゴシック" panose="020B0600070205080204" pitchFamily="34" charset="-128"/>
              </a:rPr>
              <a:t>The divergence operator measure the flux of a given location. If divergence &gt; zero, it means the total quantity coming out is greater than coming in. We call it source.</a:t>
            </a:r>
          </a:p>
          <a:p>
            <a:r>
              <a:rPr lang="en-US" altLang="en-US" dirty="0" smtClean="0">
                <a:latin typeface="Arial" panose="020B0604020202020204" pitchFamily="34" charset="0"/>
                <a:ea typeface="ＭＳ Ｐゴシック" panose="020B0600070205080204" pitchFamily="34" charset="-128"/>
              </a:rPr>
              <a:t>The reverse case, of course, it’s a sink. </a:t>
            </a:r>
          </a:p>
        </p:txBody>
      </p:sp>
      <p:sp>
        <p:nvSpPr>
          <p:cNvPr id="4" name="Slide Number Placeholder 3"/>
          <p:cNvSpPr>
            <a:spLocks noGrp="1"/>
          </p:cNvSpPr>
          <p:nvPr>
            <p:ph type="sldNum" sz="quarter" idx="10"/>
          </p:nvPr>
        </p:nvSpPr>
        <p:spPr/>
        <p:txBody>
          <a:bodyPr/>
          <a:lstStyle/>
          <a:p>
            <a:fld id="{AC6FA30B-9036-431F-9E16-C5C59650153B}" type="slidenum">
              <a:rPr lang="en-US" smtClean="0"/>
              <a:t>9</a:t>
            </a:fld>
            <a:endParaRPr lang="en-US"/>
          </a:p>
        </p:txBody>
      </p:sp>
    </p:spTree>
    <p:extLst>
      <p:ext uri="{BB962C8B-B14F-4D97-AF65-F5344CB8AC3E}">
        <p14:creationId xmlns:p14="http://schemas.microsoft.com/office/powerpoint/2010/main" val="149532593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second</a:t>
            </a:r>
            <a:r>
              <a:rPr lang="en-US" baseline="0" dirty="0" smtClean="0"/>
              <a:t> equation tells how the fluid accelerates due to the forces acting on it</a:t>
            </a:r>
          </a:p>
          <a:p>
            <a:r>
              <a:rPr lang="en-US" altLang="en-US" dirty="0" smtClean="0">
                <a:latin typeface="Arial" panose="020B0604020202020204" pitchFamily="34" charset="0"/>
                <a:ea typeface="ＭＳ Ｐゴシック" panose="020B0600070205080204" pitchFamily="34" charset="-128"/>
              </a:rPr>
              <a:t>It basically says change in velocity depends on the viscosity </a:t>
            </a:r>
            <a:r>
              <a:rPr lang="en-US" altLang="en-US" dirty="0" err="1" smtClean="0">
                <a:latin typeface="Arial" panose="020B0604020202020204" pitchFamily="34" charset="0"/>
                <a:ea typeface="ＭＳ Ｐゴシック" panose="020B0600070205080204" pitchFamily="34" charset="-128"/>
              </a:rPr>
              <a:t>diffusion+the</a:t>
            </a:r>
            <a:r>
              <a:rPr lang="en-US" altLang="en-US" dirty="0" smtClean="0">
                <a:latin typeface="Arial" panose="020B0604020202020204" pitchFamily="34" charset="0"/>
                <a:ea typeface="ＭＳ Ｐゴシック" panose="020B0600070205080204" pitchFamily="34" charset="-128"/>
              </a:rPr>
              <a:t> </a:t>
            </a:r>
            <a:r>
              <a:rPr lang="en-US" altLang="en-US" dirty="0" err="1" smtClean="0">
                <a:latin typeface="Arial" panose="020B0604020202020204" pitchFamily="34" charset="0"/>
                <a:ea typeface="ＭＳ Ｐゴシック" panose="020B0600070205080204" pitchFamily="34" charset="-128"/>
              </a:rPr>
              <a:t>advection+pressure+body</a:t>
            </a:r>
            <a:r>
              <a:rPr lang="en-US" altLang="en-US" dirty="0" smtClean="0">
                <a:latin typeface="Arial" panose="020B0604020202020204" pitchFamily="34" charset="0"/>
                <a:ea typeface="ＭＳ Ｐゴシック" panose="020B0600070205080204" pitchFamily="34" charset="-128"/>
              </a:rPr>
              <a:t> forces</a:t>
            </a:r>
            <a:endParaRPr lang="en-US" dirty="0"/>
          </a:p>
        </p:txBody>
      </p:sp>
      <p:sp>
        <p:nvSpPr>
          <p:cNvPr id="4" name="Slide Number Placeholder 3"/>
          <p:cNvSpPr>
            <a:spLocks noGrp="1"/>
          </p:cNvSpPr>
          <p:nvPr>
            <p:ph type="sldNum" sz="quarter" idx="10"/>
          </p:nvPr>
        </p:nvSpPr>
        <p:spPr/>
        <p:txBody>
          <a:bodyPr/>
          <a:lstStyle/>
          <a:p>
            <a:fld id="{AC6FA30B-9036-431F-9E16-C5C59650153B}" type="slidenum">
              <a:rPr lang="en-US" smtClean="0"/>
              <a:t>10</a:t>
            </a:fld>
            <a:endParaRPr lang="en-US"/>
          </a:p>
        </p:txBody>
      </p:sp>
    </p:spTree>
    <p:extLst>
      <p:ext uri="{BB962C8B-B14F-4D97-AF65-F5344CB8AC3E}">
        <p14:creationId xmlns:p14="http://schemas.microsoft.com/office/powerpoint/2010/main" val="379189653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how the fluid accelerates due to the forces acting on it</a:t>
            </a:r>
          </a:p>
          <a:p>
            <a:r>
              <a:rPr lang="en-US" altLang="en-US" dirty="0" smtClean="0">
                <a:latin typeface="Arial" panose="020B0604020202020204" pitchFamily="34" charset="0"/>
                <a:ea typeface="ＭＳ Ｐゴシック" panose="020B0600070205080204" pitchFamily="34" charset="-128"/>
              </a:rPr>
              <a:t>It basically says change in velocity depends on the viscosity </a:t>
            </a:r>
            <a:r>
              <a:rPr lang="en-US" altLang="en-US" dirty="0" err="1" smtClean="0">
                <a:latin typeface="Arial" panose="020B0604020202020204" pitchFamily="34" charset="0"/>
                <a:ea typeface="ＭＳ Ｐゴシック" panose="020B0600070205080204" pitchFamily="34" charset="-128"/>
              </a:rPr>
              <a:t>diffusion+the</a:t>
            </a:r>
            <a:r>
              <a:rPr lang="en-US" altLang="en-US" dirty="0" smtClean="0">
                <a:latin typeface="Arial" panose="020B0604020202020204" pitchFamily="34" charset="0"/>
                <a:ea typeface="ＭＳ Ｐゴシック" panose="020B0600070205080204" pitchFamily="34" charset="-128"/>
              </a:rPr>
              <a:t> </a:t>
            </a:r>
            <a:r>
              <a:rPr lang="en-US" altLang="en-US" dirty="0" err="1" smtClean="0">
                <a:latin typeface="Arial" panose="020B0604020202020204" pitchFamily="34" charset="0"/>
                <a:ea typeface="ＭＳ Ｐゴシック" panose="020B0600070205080204" pitchFamily="34" charset="-128"/>
              </a:rPr>
              <a:t>advection+pressure+body</a:t>
            </a:r>
            <a:r>
              <a:rPr lang="en-US" altLang="en-US" dirty="0" smtClean="0">
                <a:latin typeface="Arial" panose="020B0604020202020204" pitchFamily="34" charset="0"/>
                <a:ea typeface="ＭＳ Ｐゴシック" panose="020B0600070205080204" pitchFamily="34" charset="-128"/>
              </a:rPr>
              <a:t> forces</a:t>
            </a:r>
            <a:endParaRPr lang="en-US" dirty="0" smtClean="0"/>
          </a:p>
          <a:p>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altLang="en-US" dirty="0" smtClean="0">
                <a:latin typeface="Arial" panose="020B0604020202020204" pitchFamily="34" charset="0"/>
                <a:ea typeface="ＭＳ Ｐゴシック" panose="020B0600070205080204" pitchFamily="34" charset="-128"/>
              </a:rPr>
              <a:t>Force at a point =&gt; Force per unit volume</a:t>
            </a:r>
          </a:p>
          <a:p>
            <a:endParaRPr lang="en-US" dirty="0" smtClean="0"/>
          </a:p>
        </p:txBody>
      </p:sp>
      <p:sp>
        <p:nvSpPr>
          <p:cNvPr id="4" name="Slide Number Placeholder 3"/>
          <p:cNvSpPr>
            <a:spLocks noGrp="1"/>
          </p:cNvSpPr>
          <p:nvPr>
            <p:ph type="sldNum" sz="quarter" idx="10"/>
          </p:nvPr>
        </p:nvSpPr>
        <p:spPr/>
        <p:txBody>
          <a:bodyPr/>
          <a:lstStyle/>
          <a:p>
            <a:fld id="{AC6FA30B-9036-431F-9E16-C5C59650153B}" type="slidenum">
              <a:rPr lang="en-US" smtClean="0"/>
              <a:t>11</a:t>
            </a:fld>
            <a:endParaRPr lang="en-US"/>
          </a:p>
        </p:txBody>
      </p:sp>
    </p:spTree>
    <p:extLst>
      <p:ext uri="{BB962C8B-B14F-4D97-AF65-F5344CB8AC3E}">
        <p14:creationId xmlns:p14="http://schemas.microsoft.com/office/powerpoint/2010/main" val="346133533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4530"/>
            <a:ext cx="9144000" cy="2387600"/>
          </a:xfrm>
        </p:spPr>
        <p:txBody>
          <a:bodyPr anchor="b">
            <a:normAutofit/>
          </a:bodyPr>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normAutofit/>
          </a:bodyPr>
          <a:lstStyle>
            <a:lvl1pPr marL="0" indent="0" algn="ctr">
              <a:buNone/>
              <a:defRPr sz="2400">
                <a:solidFill>
                  <a:schemeClr val="tx1">
                    <a:lumMod val="75000"/>
                    <a:lumOff val="25000"/>
                  </a:schemeClr>
                </a:solidFill>
              </a:defRPr>
            </a:lvl1pPr>
            <a:lvl2pPr marL="457200" indent="0" algn="ctr">
              <a:buNone/>
              <a:defRPr sz="28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83448B07-2C06-4CF2-8E91-F7385E71E2CB}" type="datetimeFigureOut">
              <a:rPr lang="en-US" smtClean="0"/>
              <a:t>12/3/14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170703184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181069D4-B020-4602-B87C-B094679675DF}" type="datetimeFigureOut">
              <a:rPr lang="en-US" smtClean="0"/>
              <a:t>12/3/14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153619184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0362"/>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0362"/>
            <a:ext cx="7734300" cy="581183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36C11EA-3D59-4DFE-9385-0A032B3191AF}" type="datetimeFigureOut">
              <a:rPr lang="en-US" smtClean="0"/>
              <a:t>12/3/14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190902597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09600" y="1600201"/>
            <a:ext cx="53848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0" y="1600201"/>
            <a:ext cx="53848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609600" y="6245225"/>
            <a:ext cx="2844800" cy="476250"/>
          </a:xfrm>
        </p:spPr>
        <p:txBody>
          <a:bodyPr/>
          <a:lstStyle>
            <a:lvl1pPr>
              <a:defRPr/>
            </a:lvl1pPr>
          </a:lstStyle>
          <a:p>
            <a:endParaRPr lang="en-US" altLang="en-US"/>
          </a:p>
        </p:txBody>
      </p:sp>
      <p:sp>
        <p:nvSpPr>
          <p:cNvPr id="6" name="Footer Placeholder 5"/>
          <p:cNvSpPr>
            <a:spLocks noGrp="1"/>
          </p:cNvSpPr>
          <p:nvPr>
            <p:ph type="ftr" sz="quarter" idx="11"/>
          </p:nvPr>
        </p:nvSpPr>
        <p:spPr>
          <a:xfrm>
            <a:off x="4165600" y="6245225"/>
            <a:ext cx="3860800" cy="476250"/>
          </a:xfrm>
        </p:spPr>
        <p:txBody>
          <a:bodyPr/>
          <a:lstStyle>
            <a:lvl1pPr>
              <a:defRPr/>
            </a:lvl1pPr>
          </a:lstStyle>
          <a:p>
            <a:endParaRPr lang="en-US" altLang="en-US"/>
          </a:p>
        </p:txBody>
      </p:sp>
      <p:sp>
        <p:nvSpPr>
          <p:cNvPr id="7" name="Slide Number Placeholder 6"/>
          <p:cNvSpPr>
            <a:spLocks noGrp="1"/>
          </p:cNvSpPr>
          <p:nvPr>
            <p:ph type="sldNum" sz="quarter" idx="12"/>
          </p:nvPr>
        </p:nvSpPr>
        <p:spPr>
          <a:xfrm>
            <a:off x="8737600" y="6245225"/>
            <a:ext cx="2844800" cy="476250"/>
          </a:xfrm>
        </p:spPr>
        <p:txBody>
          <a:bodyPr/>
          <a:lstStyle>
            <a:lvl1pPr>
              <a:defRPr/>
            </a:lvl1pPr>
          </a:lstStyle>
          <a:p>
            <a:fld id="{0FB1FB06-3D43-4857-89E6-54CB12835915}" type="slidenum">
              <a:rPr lang="en-US" altLang="en-US"/>
              <a:pPr/>
              <a:t>‹#›</a:t>
            </a:fld>
            <a:endParaRPr lang="en-US" altLang="en-US"/>
          </a:p>
        </p:txBody>
      </p:sp>
    </p:spTree>
    <p:extLst>
      <p:ext uri="{BB962C8B-B14F-4D97-AF65-F5344CB8AC3E}">
        <p14:creationId xmlns:p14="http://schemas.microsoft.com/office/powerpoint/2010/main" val="19455096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TwoObj">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09600" y="1600201"/>
            <a:ext cx="53848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6197600" y="1600200"/>
            <a:ext cx="53848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6197600" y="3938589"/>
            <a:ext cx="53848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Date Placeholder 5"/>
          <p:cNvSpPr>
            <a:spLocks noGrp="1"/>
          </p:cNvSpPr>
          <p:nvPr>
            <p:ph type="dt" sz="half" idx="10"/>
          </p:nvPr>
        </p:nvSpPr>
        <p:spPr>
          <a:xfrm>
            <a:off x="609600" y="6245225"/>
            <a:ext cx="2844800" cy="476250"/>
          </a:xfrm>
        </p:spPr>
        <p:txBody>
          <a:bodyPr/>
          <a:lstStyle>
            <a:lvl1pPr>
              <a:defRPr/>
            </a:lvl1pPr>
          </a:lstStyle>
          <a:p>
            <a:endParaRPr lang="en-US" altLang="en-US"/>
          </a:p>
        </p:txBody>
      </p:sp>
      <p:sp>
        <p:nvSpPr>
          <p:cNvPr id="7" name="Footer Placeholder 6"/>
          <p:cNvSpPr>
            <a:spLocks noGrp="1"/>
          </p:cNvSpPr>
          <p:nvPr>
            <p:ph type="ftr" sz="quarter" idx="11"/>
          </p:nvPr>
        </p:nvSpPr>
        <p:spPr>
          <a:xfrm>
            <a:off x="4165600" y="6245225"/>
            <a:ext cx="3860800" cy="476250"/>
          </a:xfrm>
        </p:spPr>
        <p:txBody>
          <a:bodyPr/>
          <a:lstStyle>
            <a:lvl1pPr>
              <a:defRPr/>
            </a:lvl1pPr>
          </a:lstStyle>
          <a:p>
            <a:endParaRPr lang="en-US" altLang="en-US"/>
          </a:p>
        </p:txBody>
      </p:sp>
      <p:sp>
        <p:nvSpPr>
          <p:cNvPr id="8" name="Slide Number Placeholder 7"/>
          <p:cNvSpPr>
            <a:spLocks noGrp="1"/>
          </p:cNvSpPr>
          <p:nvPr>
            <p:ph type="sldNum" sz="quarter" idx="12"/>
          </p:nvPr>
        </p:nvSpPr>
        <p:spPr>
          <a:xfrm>
            <a:off x="8737600" y="6245225"/>
            <a:ext cx="2844800" cy="476250"/>
          </a:xfrm>
        </p:spPr>
        <p:txBody>
          <a:bodyPr/>
          <a:lstStyle>
            <a:lvl1pPr>
              <a:defRPr/>
            </a:lvl1pPr>
          </a:lstStyle>
          <a:p>
            <a:fld id="{2CCDA670-E8A3-493D-B4B9-B0D10E694CDC}" type="slidenum">
              <a:rPr lang="en-US" altLang="en-US"/>
              <a:pPr/>
              <a:t>‹#›</a:t>
            </a:fld>
            <a:endParaRPr lang="en-US" altLang="en-US"/>
          </a:p>
        </p:txBody>
      </p:sp>
    </p:spTree>
    <p:extLst>
      <p:ext uri="{BB962C8B-B14F-4D97-AF65-F5344CB8AC3E}">
        <p14:creationId xmlns:p14="http://schemas.microsoft.com/office/powerpoint/2010/main" val="262121523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83448B07-2C06-4CF2-8E91-F7385E71E2CB}" type="datetimeFigureOut">
              <a:rPr lang="en-US" smtClean="0"/>
              <a:t>12/3/14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151161702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804936D4-0671-4B70-A95D-BFBC9A35DA5B}" type="datetimeFigureOut">
              <a:rPr lang="en-US" smtClean="0"/>
              <a:t>12/3/14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1216506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DD67DAC-232D-4042-B5C0-E64770A42A28}" type="datetimeFigureOut">
              <a:rPr lang="en-US" smtClean="0"/>
              <a:t>12/3/14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192127739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8ECECD2C-79BD-4B90-B3FA-E3B19B3FF97B}" type="datetimeFigureOut">
              <a:rPr lang="en-US" smtClean="0"/>
              <a:t>12/3/14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290856212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29E9FDB6-7A26-4DBB-9BB0-088C0534314D}" type="datetimeFigureOut">
              <a:rPr lang="en-US" smtClean="0"/>
              <a:t>12/3/14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353805019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C2E7C72F-E0F0-449A-A903-6D7865ED3EFA}" type="datetimeFigureOut">
              <a:rPr lang="en-US" smtClean="0"/>
              <a:t>12/3/14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14477052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804936D4-0671-4B70-A95D-BFBC9A35DA5B}" type="datetimeFigureOut">
              <a:rPr lang="en-US" smtClean="0"/>
              <a:t>12/3/14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192393019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641207D-C9F3-42EA-960B-DC9955B358C7}" type="datetimeFigureOut">
              <a:rPr lang="en-US" smtClean="0"/>
              <a:t>12/3/14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138303673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D8827A6-8947-4115-8D9E-E89B1EC0518D}" type="datetimeFigureOut">
              <a:rPr lang="en-US" smtClean="0"/>
              <a:t>12/3/14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289669700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D460A6F-F31A-4CA3-B222-0B3C224FF998}" type="datetimeFigureOut">
              <a:rPr lang="en-US" smtClean="0"/>
              <a:t>12/3/14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363651537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181069D4-B020-4602-B87C-B094679675DF}" type="datetimeFigureOut">
              <a:rPr lang="en-US" smtClean="0"/>
              <a:t>12/3/14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223471563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936C11EA-3D59-4DFE-9385-0A032B3191AF}" type="datetimeFigureOut">
              <a:rPr lang="en-US" smtClean="0"/>
              <a:t>12/3/14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400746305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09600" y="1600201"/>
            <a:ext cx="53848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0" y="1600201"/>
            <a:ext cx="53848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609600" y="6245225"/>
            <a:ext cx="2844800" cy="476250"/>
          </a:xfrm>
        </p:spPr>
        <p:txBody>
          <a:bodyPr/>
          <a:lstStyle>
            <a:lvl1pPr>
              <a:defRPr/>
            </a:lvl1pPr>
          </a:lstStyle>
          <a:p>
            <a:endParaRPr lang="en-US" altLang="en-US"/>
          </a:p>
        </p:txBody>
      </p:sp>
      <p:sp>
        <p:nvSpPr>
          <p:cNvPr id="6" name="Footer Placeholder 5"/>
          <p:cNvSpPr>
            <a:spLocks noGrp="1"/>
          </p:cNvSpPr>
          <p:nvPr>
            <p:ph type="ftr" sz="quarter" idx="11"/>
          </p:nvPr>
        </p:nvSpPr>
        <p:spPr>
          <a:xfrm>
            <a:off x="4165600" y="6245225"/>
            <a:ext cx="3860800" cy="476250"/>
          </a:xfrm>
        </p:spPr>
        <p:txBody>
          <a:bodyPr/>
          <a:lstStyle>
            <a:lvl1pPr>
              <a:defRPr/>
            </a:lvl1pPr>
          </a:lstStyle>
          <a:p>
            <a:endParaRPr lang="en-US" altLang="en-US"/>
          </a:p>
        </p:txBody>
      </p:sp>
      <p:sp>
        <p:nvSpPr>
          <p:cNvPr id="7" name="Slide Number Placeholder 6"/>
          <p:cNvSpPr>
            <a:spLocks noGrp="1"/>
          </p:cNvSpPr>
          <p:nvPr>
            <p:ph type="sldNum" sz="quarter" idx="12"/>
          </p:nvPr>
        </p:nvSpPr>
        <p:spPr>
          <a:xfrm>
            <a:off x="8737600" y="6245225"/>
            <a:ext cx="2844800" cy="476250"/>
          </a:xfrm>
        </p:spPr>
        <p:txBody>
          <a:bodyPr/>
          <a:lstStyle>
            <a:lvl1pPr>
              <a:defRPr/>
            </a:lvl1pPr>
          </a:lstStyle>
          <a:p>
            <a:fld id="{0FB1FB06-3D43-4857-89E6-54CB12835915}" type="slidenum">
              <a:rPr lang="en-US" altLang="en-US"/>
              <a:pPr/>
              <a:t>‹#›</a:t>
            </a:fld>
            <a:endParaRPr lang="en-US" altLang="en-US"/>
          </a:p>
        </p:txBody>
      </p:sp>
    </p:spTree>
    <p:extLst>
      <p:ext uri="{BB962C8B-B14F-4D97-AF65-F5344CB8AC3E}">
        <p14:creationId xmlns:p14="http://schemas.microsoft.com/office/powerpoint/2010/main" val="139769434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xAndTwoObj">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09600" y="1600201"/>
            <a:ext cx="53848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6197600" y="1600200"/>
            <a:ext cx="53848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6197600" y="3938589"/>
            <a:ext cx="53848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Date Placeholder 5"/>
          <p:cNvSpPr>
            <a:spLocks noGrp="1"/>
          </p:cNvSpPr>
          <p:nvPr>
            <p:ph type="dt" sz="half" idx="10"/>
          </p:nvPr>
        </p:nvSpPr>
        <p:spPr>
          <a:xfrm>
            <a:off x="609600" y="6245225"/>
            <a:ext cx="2844800" cy="476250"/>
          </a:xfrm>
        </p:spPr>
        <p:txBody>
          <a:bodyPr/>
          <a:lstStyle>
            <a:lvl1pPr>
              <a:defRPr/>
            </a:lvl1pPr>
          </a:lstStyle>
          <a:p>
            <a:endParaRPr lang="en-US" altLang="en-US"/>
          </a:p>
        </p:txBody>
      </p:sp>
      <p:sp>
        <p:nvSpPr>
          <p:cNvPr id="7" name="Footer Placeholder 6"/>
          <p:cNvSpPr>
            <a:spLocks noGrp="1"/>
          </p:cNvSpPr>
          <p:nvPr>
            <p:ph type="ftr" sz="quarter" idx="11"/>
          </p:nvPr>
        </p:nvSpPr>
        <p:spPr>
          <a:xfrm>
            <a:off x="4165600" y="6245225"/>
            <a:ext cx="3860800" cy="476250"/>
          </a:xfrm>
        </p:spPr>
        <p:txBody>
          <a:bodyPr/>
          <a:lstStyle>
            <a:lvl1pPr>
              <a:defRPr/>
            </a:lvl1pPr>
          </a:lstStyle>
          <a:p>
            <a:endParaRPr lang="en-US" altLang="en-US"/>
          </a:p>
        </p:txBody>
      </p:sp>
      <p:sp>
        <p:nvSpPr>
          <p:cNvPr id="8" name="Slide Number Placeholder 7"/>
          <p:cNvSpPr>
            <a:spLocks noGrp="1"/>
          </p:cNvSpPr>
          <p:nvPr>
            <p:ph type="sldNum" sz="quarter" idx="12"/>
          </p:nvPr>
        </p:nvSpPr>
        <p:spPr>
          <a:xfrm>
            <a:off x="8737600" y="6245225"/>
            <a:ext cx="2844800" cy="476250"/>
          </a:xfrm>
        </p:spPr>
        <p:txBody>
          <a:bodyPr/>
          <a:lstStyle>
            <a:lvl1pPr>
              <a:defRPr/>
            </a:lvl1pPr>
          </a:lstStyle>
          <a:p>
            <a:fld id="{2CCDA670-E8A3-493D-B4B9-B0D10E694CDC}" type="slidenum">
              <a:rPr lang="en-US" altLang="en-US"/>
              <a:pPr/>
              <a:t>‹#›</a:t>
            </a:fld>
            <a:endParaRPr lang="en-US" altLang="en-US"/>
          </a:p>
        </p:txBody>
      </p:sp>
    </p:spTree>
    <p:extLst>
      <p:ext uri="{BB962C8B-B14F-4D97-AF65-F5344CB8AC3E}">
        <p14:creationId xmlns:p14="http://schemas.microsoft.com/office/powerpoint/2010/main" val="201081754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12423"/>
            <a:ext cx="10515600" cy="2851208"/>
          </a:xfrm>
        </p:spPr>
        <p:txBody>
          <a:bodyPr anchor="b">
            <a:normAutofit/>
          </a:bodyPr>
          <a:lstStyle>
            <a:lvl1pPr>
              <a:defRPr sz="6000" b="0"/>
            </a:lvl1pPr>
          </a:lstStyle>
          <a:p>
            <a:r>
              <a:rPr lang="en-US" smtClean="0"/>
              <a:t>Click to edit Master title style</a:t>
            </a:r>
            <a:endParaRPr lang="en-US" dirty="0"/>
          </a:p>
        </p:txBody>
      </p:sp>
      <p:sp>
        <p:nvSpPr>
          <p:cNvPr id="3" name="Text Placeholder 2"/>
          <p:cNvSpPr>
            <a:spLocks noGrp="1"/>
          </p:cNvSpPr>
          <p:nvPr>
            <p:ph type="body" idx="1"/>
          </p:nvPr>
        </p:nvSpPr>
        <p:spPr>
          <a:xfrm>
            <a:off x="831850" y="4552633"/>
            <a:ext cx="10515600" cy="1500187"/>
          </a:xfrm>
        </p:spPr>
        <p:txBody>
          <a:bodyPr anchor="t">
            <a:normAutofit/>
          </a:bodyPr>
          <a:lstStyle>
            <a:lvl1pPr marL="0" indent="0">
              <a:buNone/>
              <a:defRPr sz="24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DD67DAC-232D-4042-B5C0-E64770A42A28}" type="datetimeFigureOut">
              <a:rPr lang="en-US" smtClean="0"/>
              <a:t>12/3/14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7739046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845127" y="1828800"/>
            <a:ext cx="5181600" cy="435133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72200" y="1828800"/>
            <a:ext cx="5181600" cy="435133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8ECECD2C-79BD-4B90-B3FA-E3B19B3FF97B}" type="datetimeFigureOut">
              <a:rPr lang="en-US" smtClean="0"/>
              <a:t>12/3/14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151810456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845127" y="1681850"/>
            <a:ext cx="5156200" cy="825699"/>
          </a:xfrm>
        </p:spPr>
        <p:txBody>
          <a:bodyPr anchor="b">
            <a:normAutofit/>
          </a:bodyPr>
          <a:lstStyle>
            <a:lvl1pPr marL="0" indent="0">
              <a:spcBef>
                <a:spcPts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45127" y="2507550"/>
            <a:ext cx="5156200" cy="36805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72200" y="1681851"/>
            <a:ext cx="5181601" cy="825698"/>
          </a:xfrm>
        </p:spPr>
        <p:txBody>
          <a:bodyPr anchor="b"/>
          <a:lstStyle>
            <a:lvl1pPr marL="0" indent="0">
              <a:spcBef>
                <a:spcPts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7550"/>
            <a:ext cx="5181601" cy="36805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29E9FDB6-7A26-4DBB-9BB0-088C0534314D}" type="datetimeFigureOut">
              <a:rPr lang="en-US" smtClean="0"/>
              <a:t>12/3/14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smtClean="0"/>
              <a:t>‹#›</a:t>
            </a:fld>
            <a:endParaRPr lang="en-US" dirty="0"/>
          </a:p>
        </p:txBody>
      </p:sp>
      <p:sp>
        <p:nvSpPr>
          <p:cNvPr id="10" name="Title 9"/>
          <p:cNvSpPr>
            <a:spLocks noGrp="1"/>
          </p:cNvSpPr>
          <p:nvPr>
            <p:ph type="title"/>
          </p:nvPr>
        </p:nvSpPr>
        <p:spPr/>
        <p:txBody>
          <a:bodyPr/>
          <a:lstStyle/>
          <a:p>
            <a:r>
              <a:rPr lang="en-US" smtClean="0"/>
              <a:t>Click to edit Master title style</a:t>
            </a:r>
            <a:endParaRPr lang="en-US" dirty="0"/>
          </a:p>
        </p:txBody>
      </p:sp>
    </p:spTree>
    <p:extLst>
      <p:ext uri="{BB962C8B-B14F-4D97-AF65-F5344CB8AC3E}">
        <p14:creationId xmlns:p14="http://schemas.microsoft.com/office/powerpoint/2010/main" val="193226277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C2E7C72F-E0F0-449A-A903-6D7865ED3EFA}" type="datetimeFigureOut">
              <a:rPr lang="en-US" smtClean="0"/>
              <a:t>12/3/14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FAB73BC-B049-4115-A692-8D63A059BFB8}" type="slidenum">
              <a:rPr lang="en-US" smtClean="0"/>
              <a:t>‹#›</a:t>
            </a:fld>
            <a:endParaRPr lang="en-US" dirty="0"/>
          </a:p>
        </p:txBody>
      </p:sp>
      <p:sp>
        <p:nvSpPr>
          <p:cNvPr id="6" name="Title 5"/>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343271326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641207D-C9F3-42EA-960B-DC9955B358C7}" type="datetimeFigureOut">
              <a:rPr lang="en-US" smtClean="0"/>
              <a:t>12/3/14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106737635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41248" y="457200"/>
            <a:ext cx="3931920" cy="1600197"/>
          </a:xfrm>
        </p:spPr>
        <p:txBody>
          <a:bodyPr anchor="b">
            <a:normAutofit/>
          </a:bodyPr>
          <a:lstStyle>
            <a:lvl1pPr>
              <a:defRPr sz="3200" b="0"/>
            </a:lvl1pPr>
          </a:lstStyle>
          <a:p>
            <a:r>
              <a:rPr lang="en-US" smtClean="0"/>
              <a:t>Click to edit Master title style</a:t>
            </a:r>
            <a:endParaRPr lang="en-US" dirty="0"/>
          </a:p>
        </p:txBody>
      </p:sp>
      <p:sp>
        <p:nvSpPr>
          <p:cNvPr id="3" name="Content Placeholder 2"/>
          <p:cNvSpPr>
            <a:spLocks noGrp="1"/>
          </p:cNvSpPr>
          <p:nvPr>
            <p:ph idx="1"/>
          </p:nvPr>
        </p:nvSpPr>
        <p:spPr>
          <a:xfrm>
            <a:off x="5181600" y="990600"/>
            <a:ext cx="6172200" cy="487680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841248" y="2057399"/>
            <a:ext cx="3931920" cy="3810001"/>
          </a:xfrm>
        </p:spPr>
        <p:txBody>
          <a:bodyPr>
            <a:normAutofit/>
          </a:bodyPr>
          <a:lstStyle>
            <a:lvl1pPr marL="0" indent="0">
              <a:lnSpc>
                <a:spcPct val="90000"/>
              </a:lnSpc>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D8827A6-8947-4115-8D9E-E89B1EC0518D}" type="datetimeFigureOut">
              <a:rPr lang="en-US" smtClean="0"/>
              <a:t>12/3/14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213097049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41248" y="457200"/>
            <a:ext cx="3931920" cy="1600200"/>
          </a:xfrm>
        </p:spPr>
        <p:txBody>
          <a:bodyPr anchor="b">
            <a:normAutofit/>
          </a:bodyPr>
          <a:lstStyle>
            <a:lvl1pPr>
              <a:defRPr sz="3200" b="0"/>
            </a:lvl1pPr>
          </a:lstStyle>
          <a:p>
            <a:r>
              <a:rPr lang="en-US" smtClean="0"/>
              <a:t>Click to edit Master title style</a:t>
            </a:r>
            <a:endParaRPr lang="en-US" dirty="0"/>
          </a:p>
        </p:txBody>
      </p:sp>
      <p:sp>
        <p:nvSpPr>
          <p:cNvPr id="3" name="Picture Placeholder 2"/>
          <p:cNvSpPr>
            <a:spLocks noGrp="1"/>
          </p:cNvSpPr>
          <p:nvPr>
            <p:ph type="pic" idx="1"/>
          </p:nvPr>
        </p:nvSpPr>
        <p:spPr>
          <a:xfrm>
            <a:off x="5181600" y="990600"/>
            <a:ext cx="6172200" cy="4876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841248" y="2057400"/>
            <a:ext cx="3931920" cy="3810000"/>
          </a:xfrm>
        </p:spPr>
        <p:txBody>
          <a:bodyPr>
            <a:normAutofit/>
          </a:bodyPr>
          <a:lstStyle>
            <a:lvl1pPr marL="0" indent="0">
              <a:lnSpc>
                <a:spcPct val="90000"/>
              </a:lnSpc>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D460A6F-F31A-4CA3-B222-0B3C224FF998}" type="datetimeFigureOut">
              <a:rPr lang="en-US" smtClean="0"/>
              <a:t>12/3/14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602046121"/>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24.xml"/><Relationship Id="rId12" Type="http://schemas.openxmlformats.org/officeDocument/2006/relationships/slideLayout" Target="../slideLayouts/slideLayout25.xml"/><Relationship Id="rId13" Type="http://schemas.openxmlformats.org/officeDocument/2006/relationships/slideLayout" Target="../slideLayouts/slideLayout26.xml"/><Relationship Id="rId14" Type="http://schemas.openxmlformats.org/officeDocument/2006/relationships/theme" Target="../theme/theme2.xml"/><Relationship Id="rId1" Type="http://schemas.openxmlformats.org/officeDocument/2006/relationships/slideLayout" Target="../slideLayouts/slideLayout14.xml"/><Relationship Id="rId2" Type="http://schemas.openxmlformats.org/officeDocument/2006/relationships/slideLayout" Target="../slideLayouts/slideLayout15.xml"/><Relationship Id="rId3" Type="http://schemas.openxmlformats.org/officeDocument/2006/relationships/slideLayout" Target="../slideLayouts/slideLayout16.xml"/><Relationship Id="rId4" Type="http://schemas.openxmlformats.org/officeDocument/2006/relationships/slideLayout" Target="../slideLayouts/slideLayout17.xml"/><Relationship Id="rId5" Type="http://schemas.openxmlformats.org/officeDocument/2006/relationships/slideLayout" Target="../slideLayouts/slideLayout18.xml"/><Relationship Id="rId6" Type="http://schemas.openxmlformats.org/officeDocument/2006/relationships/slideLayout" Target="../slideLayouts/slideLayout19.xml"/><Relationship Id="rId7" Type="http://schemas.openxmlformats.org/officeDocument/2006/relationships/slideLayout" Target="../slideLayouts/slideLayout20.xml"/><Relationship Id="rId8" Type="http://schemas.openxmlformats.org/officeDocument/2006/relationships/slideLayout" Target="../slideLayouts/slideLayout21.xml"/><Relationship Id="rId9" Type="http://schemas.openxmlformats.org/officeDocument/2006/relationships/slideLayout" Target="../slideLayouts/slideLayout22.xml"/><Relationship Id="rId10" Type="http://schemas.openxmlformats.org/officeDocument/2006/relationships/slideLayout" Target="../slideLayouts/slideLayout23.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45127" y="365760"/>
            <a:ext cx="10515600" cy="1325562"/>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845127" y="1828800"/>
            <a:ext cx="10515600" cy="4351337"/>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100">
                <a:solidFill>
                  <a:schemeClr val="tx1">
                    <a:lumMod val="65000"/>
                    <a:lumOff val="35000"/>
                  </a:schemeClr>
                </a:solidFill>
              </a:defRPr>
            </a:lvl1pPr>
          </a:lstStyle>
          <a:p>
            <a:fld id="{648A1663-7765-4EF4-B97F-A02E70C6265E}" type="datetimeFigureOut">
              <a:rPr lang="en-US" smtClean="0"/>
              <a:t>12/3/14</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100">
                <a:solidFill>
                  <a:schemeClr val="tx1">
                    <a:lumMod val="65000"/>
                    <a:lumOff val="35000"/>
                  </a:schemeClr>
                </a:solidFill>
              </a:defRPr>
            </a:lvl1pPr>
          </a:lstStyle>
          <a:p>
            <a:endParaRPr lang="en-US" dirty="0"/>
          </a:p>
        </p:txBody>
      </p:sp>
      <p:sp>
        <p:nvSpPr>
          <p:cNvPr id="6" name="Slide Number Placeholder 5"/>
          <p:cNvSpPr>
            <a:spLocks noGrp="1"/>
          </p:cNvSpPr>
          <p:nvPr>
            <p:ph type="sldNum" sz="quarter" idx="4"/>
          </p:nvPr>
        </p:nvSpPr>
        <p:spPr>
          <a:xfrm>
            <a:off x="8617527" y="6356350"/>
            <a:ext cx="2743200" cy="365125"/>
          </a:xfrm>
          <a:prstGeom prst="rect">
            <a:avLst/>
          </a:prstGeom>
        </p:spPr>
        <p:txBody>
          <a:bodyPr vert="horz" lIns="91440" tIns="45720" rIns="91440" bIns="45720" rtlCol="0" anchor="ctr"/>
          <a:lstStyle>
            <a:lvl1pPr algn="r">
              <a:defRPr sz="1100">
                <a:solidFill>
                  <a:schemeClr val="tx1">
                    <a:tint val="75000"/>
                  </a:schemeClr>
                </a:solidFill>
              </a:defRPr>
            </a:lvl1p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1747454064"/>
      </p:ext>
    </p:extLst>
  </p:cSld>
  <p:clrMap bg1="lt1" tx1="dk1" bg2="lt2" tx2="dk2" accent1="accent1" accent2="accent2" accent3="accent3" accent4="accent4" accent5="accent5" accent6="accent6" hlink="hlink" folHlink="folHlink"/>
  <p:sldLayoutIdLst>
    <p:sldLayoutId id="2147484087" r:id="rId1"/>
    <p:sldLayoutId id="2147484088" r:id="rId2"/>
    <p:sldLayoutId id="2147484089" r:id="rId3"/>
    <p:sldLayoutId id="2147484090" r:id="rId4"/>
    <p:sldLayoutId id="2147484091" r:id="rId5"/>
    <p:sldLayoutId id="2147484092" r:id="rId6"/>
    <p:sldLayoutId id="2147484093" r:id="rId7"/>
    <p:sldLayoutId id="2147484094" r:id="rId8"/>
    <p:sldLayoutId id="2147484095" r:id="rId9"/>
    <p:sldLayoutId id="2147484096" r:id="rId10"/>
    <p:sldLayoutId id="2147484097" r:id="rId11"/>
    <p:sldLayoutId id="2147484098" r:id="rId12"/>
    <p:sldLayoutId id="2147484099" r:id="rId13"/>
  </p:sldLayoutIdLst>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Wingdings 2" pitchFamily="18" charset="2"/>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Wingdings 2" pitchFamily="18" charset="2"/>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Wingdings 2" pitchFamily="18" charset="2"/>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Wingdings 2" pitchFamily="18" charset="2"/>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Wingdings 2" pitchFamily="18" charset="2"/>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Wingdings 2" pitchFamily="18" charset="2"/>
        <a:buChar char=""/>
        <a:defRPr sz="1800" kern="1200">
          <a:solidFill>
            <a:schemeClr val="tx1"/>
          </a:solidFill>
          <a:latin typeface="+mn-lt"/>
          <a:ea typeface="+mn-ea"/>
          <a:cs typeface="+mn-cs"/>
        </a:defRPr>
      </a:lvl6pPr>
      <a:lvl7pPr marL="2971800" indent="-228600" algn="l" defTabSz="914400" rtl="0" eaLnBrk="1" latinLnBrk="0" hangingPunct="1">
        <a:spcBef>
          <a:spcPct val="20000"/>
        </a:spcBef>
        <a:buFont typeface="Wingdings 2" pitchFamily="18" charset="2"/>
        <a:buChar char=""/>
        <a:defRPr sz="1800" kern="1200">
          <a:solidFill>
            <a:schemeClr val="tx1"/>
          </a:solidFill>
          <a:latin typeface="+mn-lt"/>
          <a:ea typeface="+mn-ea"/>
          <a:cs typeface="+mn-cs"/>
        </a:defRPr>
      </a:lvl7pPr>
      <a:lvl8pPr marL="3429000" indent="-228600" algn="l" defTabSz="914400" rtl="0" eaLnBrk="1" latinLnBrk="0" hangingPunct="1">
        <a:spcBef>
          <a:spcPct val="20000"/>
        </a:spcBef>
        <a:buFont typeface="Wingdings 2" pitchFamily="18" charset="2"/>
        <a:buChar char=""/>
        <a:defRPr sz="1800" kern="1200">
          <a:solidFill>
            <a:schemeClr val="tx1"/>
          </a:solidFill>
          <a:latin typeface="+mn-lt"/>
          <a:ea typeface="+mn-ea"/>
          <a:cs typeface="+mn-cs"/>
        </a:defRPr>
      </a:lvl8pPr>
      <a:lvl9pPr marL="3886200" indent="-228600" algn="l" defTabSz="914400" rtl="0" eaLnBrk="1" latinLnBrk="0" hangingPunct="1">
        <a:spcBef>
          <a:spcPct val="20000"/>
        </a:spcBef>
        <a:buFont typeface="Wingdings 2" pitchFamily="18" charset="2"/>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48A1663-7765-4EF4-B97F-A02E70C6265E}" type="datetimeFigureOut">
              <a:rPr lang="en-US" smtClean="0"/>
              <a:t>12/3/14</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2734563555"/>
      </p:ext>
    </p:extLst>
  </p:cSld>
  <p:clrMap bg1="dk1" tx1="lt1" bg2="dk2" tx2="lt2" accent1="accent1" accent2="accent2" accent3="accent3" accent4="accent4" accent5="accent5" accent6="accent6" hlink="hlink" folHlink="folHlink"/>
  <p:sldLayoutIdLst>
    <p:sldLayoutId id="2147484115" r:id="rId1"/>
    <p:sldLayoutId id="2147484116" r:id="rId2"/>
    <p:sldLayoutId id="2147484117" r:id="rId3"/>
    <p:sldLayoutId id="2147484118" r:id="rId4"/>
    <p:sldLayoutId id="2147484119" r:id="rId5"/>
    <p:sldLayoutId id="2147484120" r:id="rId6"/>
    <p:sldLayoutId id="2147484121" r:id="rId7"/>
    <p:sldLayoutId id="2147484122" r:id="rId8"/>
    <p:sldLayoutId id="2147484123" r:id="rId9"/>
    <p:sldLayoutId id="2147484124" r:id="rId10"/>
    <p:sldLayoutId id="2147484125" r:id="rId11"/>
    <p:sldLayoutId id="2147484126" r:id="rId12"/>
    <p:sldLayoutId id="2147484127" r:id="rId13"/>
  </p:sldLayoutIdLst>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image" Target="../media/image1.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8.xml"/><Relationship Id="rId3" Type="http://schemas.openxmlformats.org/officeDocument/2006/relationships/image" Target="../media/image11.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9.xml"/><Relationship Id="rId3" Type="http://schemas.openxmlformats.org/officeDocument/2006/relationships/image" Target="../media/image12.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10.xml"/><Relationship Id="rId3" Type="http://schemas.openxmlformats.org/officeDocument/2006/relationships/image" Target="../media/image13.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11.xml"/><Relationship Id="rId3" Type="http://schemas.openxmlformats.org/officeDocument/2006/relationships/image" Target="../media/image14.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12.xml"/><Relationship Id="rId3" Type="http://schemas.openxmlformats.org/officeDocument/2006/relationships/image" Target="../media/image15.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13.xml"/><Relationship Id="rId3" Type="http://schemas.openxmlformats.org/officeDocument/2006/relationships/image" Target="../media/image16.png"/></Relationships>
</file>

<file path=ppt/slides/_rels/slide16.xml.rels><?xml version="1.0" encoding="UTF-8" standalone="yes"?>
<Relationships xmlns="http://schemas.openxmlformats.org/package/2006/relationships"><Relationship Id="rId3" Type="http://schemas.openxmlformats.org/officeDocument/2006/relationships/image" Target="../media/image17.png"/><Relationship Id="rId4" Type="http://schemas.openxmlformats.org/officeDocument/2006/relationships/image" Target="../media/image18.jpeg"/><Relationship Id="rId1" Type="http://schemas.openxmlformats.org/officeDocument/2006/relationships/slideLayout" Target="../slideLayouts/slideLayout15.xml"/><Relationship Id="rId2" Type="http://schemas.openxmlformats.org/officeDocument/2006/relationships/notesSlide" Target="../notesSlides/notesSlide1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15.xml"/><Relationship Id="rId3" Type="http://schemas.openxmlformats.org/officeDocument/2006/relationships/image" Target="../media/image19.jpe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1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1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hyperlink" Target="https://www.youtube.com/watch?v=DxawCFRSwts" TargetMode="External"/></Relationships>
</file>

<file path=ppt/slides/_rels/slide20.xml.rels><?xml version="1.0" encoding="UTF-8" standalone="yes"?>
<Relationships xmlns="http://schemas.openxmlformats.org/package/2006/relationships"><Relationship Id="rId3" Type="http://schemas.openxmlformats.org/officeDocument/2006/relationships/hyperlink" Target="http://www.youtube.com/watch?v=6CP5QvfuD_w" TargetMode="External"/><Relationship Id="rId4" Type="http://schemas.openxmlformats.org/officeDocument/2006/relationships/hyperlink" Target="http://www.youtube.com/watch?v=Jl54WZtm0QE" TargetMode="External"/><Relationship Id="rId1" Type="http://schemas.openxmlformats.org/officeDocument/2006/relationships/slideLayout" Target="../slideLayouts/slideLayout17.xml"/><Relationship Id="rId2" Type="http://schemas.openxmlformats.org/officeDocument/2006/relationships/notesSlide" Target="../notesSlides/notesSlide18.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notesSlide" Target="../notesSlides/notesSlide19.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20.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21.xml"/><Relationship Id="rId3" Type="http://schemas.openxmlformats.org/officeDocument/2006/relationships/image" Target="../media/image20.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22.xml"/></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23.xml"/><Relationship Id="rId4" Type="http://schemas.openxmlformats.org/officeDocument/2006/relationships/oleObject" Target="../embeddings/oleObject1.bin"/><Relationship Id="rId5" Type="http://schemas.openxmlformats.org/officeDocument/2006/relationships/image" Target="../media/image20.wmf"/><Relationship Id="rId1" Type="http://schemas.openxmlformats.org/officeDocument/2006/relationships/vmlDrawing" Target="../drawings/vmlDrawing1.vml"/><Relationship Id="rId2" Type="http://schemas.openxmlformats.org/officeDocument/2006/relationships/slideLayout" Target="../slideLayouts/slideLayout2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24.xml"/></Relationships>
</file>

<file path=ppt/slides/_rels/slide27.xml.rels><?xml version="1.0" encoding="UTF-8" standalone="yes"?>
<Relationships xmlns="http://schemas.openxmlformats.org/package/2006/relationships"><Relationship Id="rId3" Type="http://schemas.openxmlformats.org/officeDocument/2006/relationships/hyperlink" Target="01.mpg" TargetMode="External"/><Relationship Id="rId4" Type="http://schemas.openxmlformats.org/officeDocument/2006/relationships/image" Target="../media/image21.png"/><Relationship Id="rId5" Type="http://schemas.openxmlformats.org/officeDocument/2006/relationships/hyperlink" Target="1.mpg" TargetMode="External"/><Relationship Id="rId6" Type="http://schemas.openxmlformats.org/officeDocument/2006/relationships/image" Target="../media/image22.png"/><Relationship Id="rId7" Type="http://schemas.openxmlformats.org/officeDocument/2006/relationships/hyperlink" Target="10.mpg" TargetMode="External"/><Relationship Id="rId8" Type="http://schemas.openxmlformats.org/officeDocument/2006/relationships/image" Target="../media/image23.png"/><Relationship Id="rId9" Type="http://schemas.openxmlformats.org/officeDocument/2006/relationships/hyperlink" Target="100.mpg" TargetMode="External"/><Relationship Id="rId10" Type="http://schemas.openxmlformats.org/officeDocument/2006/relationships/image" Target="../media/image24.png"/><Relationship Id="rId1" Type="http://schemas.openxmlformats.org/officeDocument/2006/relationships/slideLayout" Target="../slideLayouts/slideLayout26.xml"/><Relationship Id="rId2" Type="http://schemas.openxmlformats.org/officeDocument/2006/relationships/notesSlide" Target="../notesSlides/notesSlide25.xml"/></Relationships>
</file>

<file path=ppt/slides/_rels/slide28.xml.rels><?xml version="1.0" encoding="UTF-8" standalone="yes"?>
<Relationships xmlns="http://schemas.openxmlformats.org/package/2006/relationships"><Relationship Id="rId3" Type="http://schemas.openxmlformats.org/officeDocument/2006/relationships/notesSlide" Target="../notesSlides/notesSlide26.xml"/><Relationship Id="rId4" Type="http://schemas.openxmlformats.org/officeDocument/2006/relationships/oleObject" Target="../embeddings/oleObject2.bin"/><Relationship Id="rId5" Type="http://schemas.openxmlformats.org/officeDocument/2006/relationships/image" Target="../media/image25.wmf"/><Relationship Id="rId6" Type="http://schemas.openxmlformats.org/officeDocument/2006/relationships/oleObject" Target="../embeddings/oleObject3.bin"/><Relationship Id="rId7" Type="http://schemas.openxmlformats.org/officeDocument/2006/relationships/image" Target="../media/image26.wmf"/><Relationship Id="rId8" Type="http://schemas.openxmlformats.org/officeDocument/2006/relationships/oleObject" Target="../embeddings/oleObject4.bin"/><Relationship Id="rId9" Type="http://schemas.openxmlformats.org/officeDocument/2006/relationships/image" Target="../media/image27.wmf"/><Relationship Id="rId1" Type="http://schemas.openxmlformats.org/officeDocument/2006/relationships/vmlDrawing" Target="../drawings/vmlDrawing2.vml"/><Relationship Id="rId2" Type="http://schemas.openxmlformats.org/officeDocument/2006/relationships/slideLayout" Target="../slideLayouts/slideLayout26.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6.xml"/><Relationship Id="rId2" Type="http://schemas.openxmlformats.org/officeDocument/2006/relationships/notesSlide" Target="../notesSlides/notesSlide2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1.xml"/></Relationships>
</file>

<file path=ppt/slides/_rels/slide30.xml.rels><?xml version="1.0" encoding="UTF-8" standalone="yes"?>
<Relationships xmlns="http://schemas.openxmlformats.org/package/2006/relationships"><Relationship Id="rId3" Type="http://schemas.openxmlformats.org/officeDocument/2006/relationships/notesSlide" Target="../notesSlides/notesSlide28.xml"/><Relationship Id="rId4" Type="http://schemas.openxmlformats.org/officeDocument/2006/relationships/oleObject" Target="../embeddings/oleObject5.bin"/><Relationship Id="rId5" Type="http://schemas.openxmlformats.org/officeDocument/2006/relationships/image" Target="../media/image28.wmf"/><Relationship Id="rId1" Type="http://schemas.openxmlformats.org/officeDocument/2006/relationships/vmlDrawing" Target="../drawings/vmlDrawing3.vml"/><Relationship Id="rId2" Type="http://schemas.openxmlformats.org/officeDocument/2006/relationships/slideLayout" Target="../slideLayouts/slideLayout15.xml"/></Relationships>
</file>

<file path=ppt/slides/_rels/slide31.xml.rels><?xml version="1.0" encoding="UTF-8" standalone="yes"?>
<Relationships xmlns="http://schemas.openxmlformats.org/package/2006/relationships"><Relationship Id="rId3" Type="http://schemas.openxmlformats.org/officeDocument/2006/relationships/notesSlide" Target="../notesSlides/notesSlide29.xml"/><Relationship Id="rId4" Type="http://schemas.openxmlformats.org/officeDocument/2006/relationships/oleObject" Target="../embeddings/oleObject6.bin"/><Relationship Id="rId5" Type="http://schemas.openxmlformats.org/officeDocument/2006/relationships/image" Target="../media/image29.wmf"/><Relationship Id="rId6" Type="http://schemas.openxmlformats.org/officeDocument/2006/relationships/image" Target="../media/image31.png"/><Relationship Id="rId7" Type="http://schemas.openxmlformats.org/officeDocument/2006/relationships/oleObject" Target="../embeddings/oleObject7.bin"/><Relationship Id="rId8" Type="http://schemas.openxmlformats.org/officeDocument/2006/relationships/image" Target="../media/image30.wmf"/><Relationship Id="rId1" Type="http://schemas.openxmlformats.org/officeDocument/2006/relationships/vmlDrawing" Target="../drawings/vmlDrawing4.vml"/><Relationship Id="rId2" Type="http://schemas.openxmlformats.org/officeDocument/2006/relationships/slideLayout" Target="../slideLayouts/slideLayout15.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30.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31.xml"/><Relationship Id="rId3" Type="http://schemas.openxmlformats.org/officeDocument/2006/relationships/image" Target="../media/image32.png"/></Relationships>
</file>

<file path=ppt/slides/_rels/slide34.xml.rels><?xml version="1.0" encoding="UTF-8" standalone="yes"?>
<Relationships xmlns="http://schemas.openxmlformats.org/package/2006/relationships"><Relationship Id="rId3" Type="http://schemas.openxmlformats.org/officeDocument/2006/relationships/hyperlink" Target="https://www.youtube.com/watch?v=DxawCFRSwts" TargetMode="External"/><Relationship Id="rId4" Type="http://schemas.openxmlformats.org/officeDocument/2006/relationships/image" Target="../media/image33.png"/><Relationship Id="rId1" Type="http://schemas.openxmlformats.org/officeDocument/2006/relationships/slideLayout" Target="../slideLayouts/slideLayout15.xml"/><Relationship Id="rId2" Type="http://schemas.openxmlformats.org/officeDocument/2006/relationships/notesSlide" Target="../notesSlides/notesSlide3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33.xml"/><Relationship Id="rId3" Type="http://schemas.openxmlformats.org/officeDocument/2006/relationships/hyperlink" Target="http://www.youtube.com/watch?v=-HzNa2PB4b0&amp;list=UU0GpuO2aEbGMG8N0iLE9_TA" TargetMode="Externa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34.xml"/><Relationship Id="rId3" Type="http://schemas.openxmlformats.org/officeDocument/2006/relationships/hyperlink" Target="http://www.youtube.com/watch?v=Jl54WZtm0QE"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4" Type="http://schemas.openxmlformats.org/officeDocument/2006/relationships/image" Target="../media/image3.jpeg"/><Relationship Id="rId5" Type="http://schemas.openxmlformats.org/officeDocument/2006/relationships/image" Target="../media/image4.png"/><Relationship Id="rId1" Type="http://schemas.openxmlformats.org/officeDocument/2006/relationships/slideLayout" Target="../slideLayouts/slideLayout15.xml"/><Relationship Id="rId2" Type="http://schemas.openxmlformats.org/officeDocument/2006/relationships/notesSlide" Target="../notesSlides/notesSlide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4.xml"/><Relationship Id="rId3" Type="http://schemas.openxmlformats.org/officeDocument/2006/relationships/image" Target="../media/image5.jpeg"/></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4" Type="http://schemas.openxmlformats.org/officeDocument/2006/relationships/image" Target="../media/image7.png"/><Relationship Id="rId5" Type="http://schemas.openxmlformats.org/officeDocument/2006/relationships/image" Target="../media/image8.jpeg"/><Relationship Id="rId1" Type="http://schemas.openxmlformats.org/officeDocument/2006/relationships/slideLayout" Target="../slideLayouts/slideLayout15.xml"/><Relationship Id="rId2" Type="http://schemas.openxmlformats.org/officeDocument/2006/relationships/notesSlide" Target="../notesSlides/notesSlide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6.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4" Type="http://schemas.openxmlformats.org/officeDocument/2006/relationships/image" Target="../media/image9.png"/><Relationship Id="rId5" Type="http://schemas.openxmlformats.org/officeDocument/2006/relationships/image" Target="../media/image10.png"/><Relationship Id="rId1" Type="http://schemas.openxmlformats.org/officeDocument/2006/relationships/slideLayout" Target="../slideLayouts/slideLayout15.xml"/><Relationship Id="rId2" Type="http://schemas.openxmlformats.org/officeDocument/2006/relationships/notesSlide" Target="../notesSlides/notesSlide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2926080" y="4171950"/>
            <a:ext cx="6972300" cy="2686050"/>
          </a:xfrm>
          <a:prstGeom prst="rect">
            <a:avLst/>
          </a:prstGeom>
        </p:spPr>
      </p:pic>
      <p:sp>
        <p:nvSpPr>
          <p:cNvPr id="2" name="Title 1"/>
          <p:cNvSpPr>
            <a:spLocks noGrp="1"/>
          </p:cNvSpPr>
          <p:nvPr>
            <p:ph type="ctrTitle"/>
          </p:nvPr>
        </p:nvSpPr>
        <p:spPr>
          <a:xfrm>
            <a:off x="1873613" y="471488"/>
            <a:ext cx="9440034" cy="3414712"/>
          </a:xfrm>
        </p:spPr>
        <p:txBody>
          <a:bodyPr>
            <a:normAutofit/>
          </a:bodyPr>
          <a:lstStyle/>
          <a:p>
            <a:r>
              <a:rPr lang="en-US" sz="6000" b="1" dirty="0" smtClean="0">
                <a:solidFill>
                  <a:schemeClr val="tx1"/>
                </a:solidFill>
                <a:latin typeface="Castellar" panose="020A0402060406010301" pitchFamily="18" charset="0"/>
              </a:rPr>
              <a:t/>
            </a:r>
            <a:br>
              <a:rPr lang="en-US" sz="6000" b="1" dirty="0" smtClean="0">
                <a:solidFill>
                  <a:schemeClr val="tx1"/>
                </a:solidFill>
                <a:latin typeface="Castellar" panose="020A0402060406010301" pitchFamily="18" charset="0"/>
              </a:rPr>
            </a:br>
            <a:r>
              <a:rPr lang="en-US" sz="6000" b="1" dirty="0" smtClean="0">
                <a:solidFill>
                  <a:schemeClr val="tx1"/>
                </a:solidFill>
                <a:latin typeface="Castellar" panose="020A0402060406010301" pitchFamily="18" charset="0"/>
              </a:rPr>
              <a:t>Introduction </a:t>
            </a:r>
            <a:br>
              <a:rPr lang="en-US" sz="6000" b="1" dirty="0" smtClean="0">
                <a:solidFill>
                  <a:schemeClr val="tx1"/>
                </a:solidFill>
                <a:latin typeface="Castellar" panose="020A0402060406010301" pitchFamily="18" charset="0"/>
              </a:rPr>
            </a:br>
            <a:r>
              <a:rPr lang="en-US" sz="6000" b="1" dirty="0" smtClean="0">
                <a:solidFill>
                  <a:schemeClr val="tx1"/>
                </a:solidFill>
                <a:latin typeface="Castellar" panose="020A0402060406010301" pitchFamily="18" charset="0"/>
              </a:rPr>
              <a:t>to</a:t>
            </a:r>
            <a:r>
              <a:rPr lang="en-US" b="1" dirty="0">
                <a:latin typeface="Castellar" panose="020A0402060406010301" pitchFamily="18" charset="0"/>
              </a:rPr>
              <a:t/>
            </a:r>
            <a:br>
              <a:rPr lang="en-US" b="1" dirty="0">
                <a:latin typeface="Castellar" panose="020A0402060406010301" pitchFamily="18" charset="0"/>
              </a:rPr>
            </a:br>
            <a:r>
              <a:rPr lang="en-US" b="1" dirty="0" smtClean="0">
                <a:latin typeface="Castellar" panose="020A0402060406010301" pitchFamily="18" charset="0"/>
              </a:rPr>
              <a:t>  </a:t>
            </a:r>
            <a:r>
              <a:rPr lang="en-US" sz="6000" b="1" dirty="0" smtClean="0">
                <a:solidFill>
                  <a:schemeClr val="tx1"/>
                </a:solidFill>
                <a:latin typeface="Castellar" panose="020A0402060406010301" pitchFamily="18" charset="0"/>
              </a:rPr>
              <a:t>FLUID DYNAMICS	</a:t>
            </a:r>
            <a:endParaRPr lang="en-US" sz="6000" b="1" dirty="0">
              <a:solidFill>
                <a:schemeClr val="tx1"/>
              </a:solidFill>
              <a:latin typeface="Castellar" panose="020A0402060406010301" pitchFamily="18" charset="0"/>
            </a:endParaRPr>
          </a:p>
        </p:txBody>
      </p:sp>
      <p:sp>
        <p:nvSpPr>
          <p:cNvPr id="3" name="Subtitle 2"/>
          <p:cNvSpPr>
            <a:spLocks noGrp="1"/>
          </p:cNvSpPr>
          <p:nvPr>
            <p:ph type="subTitle" idx="1"/>
          </p:nvPr>
        </p:nvSpPr>
        <p:spPr>
          <a:xfrm>
            <a:off x="9656593" y="5625253"/>
            <a:ext cx="2535407" cy="1049867"/>
          </a:xfrm>
        </p:spPr>
        <p:txBody>
          <a:bodyPr>
            <a:normAutofit/>
          </a:bodyPr>
          <a:lstStyle/>
          <a:p>
            <a:pPr algn="r"/>
            <a:r>
              <a:rPr lang="en-US" b="1" dirty="0" smtClean="0">
                <a:solidFill>
                  <a:schemeClr val="tx2"/>
                </a:solidFill>
                <a:effectLst>
                  <a:outerShdw blurRad="38100" dist="38100" dir="2700000" algn="tl">
                    <a:srgbClr val="000000">
                      <a:alpha val="43137"/>
                    </a:srgbClr>
                  </a:outerShdw>
                </a:effectLst>
              </a:rPr>
              <a:t>Presented by:</a:t>
            </a:r>
          </a:p>
          <a:p>
            <a:pPr algn="r"/>
            <a:r>
              <a:rPr lang="en-US" b="1" dirty="0" smtClean="0">
                <a:solidFill>
                  <a:schemeClr val="tx2"/>
                </a:solidFill>
                <a:effectLst>
                  <a:outerShdw blurRad="38100" dist="38100" dir="2700000" algn="tl">
                    <a:srgbClr val="000000">
                      <a:alpha val="43137"/>
                    </a:srgbClr>
                  </a:outerShdw>
                </a:effectLst>
              </a:rPr>
              <a:t>Sarah J. Andrabi</a:t>
            </a:r>
          </a:p>
          <a:p>
            <a:pPr algn="r"/>
            <a:endParaRPr lang="en-US" b="1" dirty="0">
              <a:solidFill>
                <a:schemeClr val="tx2"/>
              </a:solidFill>
              <a:effectLst>
                <a:outerShdw blurRad="38100" dist="38100" dir="2700000" algn="tl">
                  <a:srgbClr val="000000">
                    <a:alpha val="43137"/>
                  </a:srgbClr>
                </a:outerShdw>
              </a:effectLst>
            </a:endParaRPr>
          </a:p>
          <a:p>
            <a:pPr algn="r"/>
            <a:endParaRPr lang="en-US" b="1" dirty="0">
              <a:solidFill>
                <a:schemeClr val="tx2"/>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908137655"/>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solidFill>
                  <a:schemeClr val="tx1"/>
                </a:solidFill>
              </a:rPr>
              <a:t>Navier</a:t>
            </a:r>
            <a:r>
              <a:rPr lang="en-US" dirty="0" smtClean="0">
                <a:solidFill>
                  <a:schemeClr val="tx1"/>
                </a:solidFill>
              </a:rPr>
              <a:t>-Stokes Equations</a:t>
            </a:r>
            <a:endParaRPr lang="en-US" dirty="0">
              <a:solidFill>
                <a:schemeClr val="tx1"/>
              </a:solidFill>
            </a:endParaRP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841248" y="1938527"/>
                <a:ext cx="10680192" cy="4919473"/>
              </a:xfrm>
            </p:spPr>
            <p:txBody>
              <a:bodyPr>
                <a:noAutofit/>
              </a:bodyPr>
              <a:lstStyle/>
              <a:p>
                <a:r>
                  <a:rPr lang="en-US" dirty="0" smtClean="0">
                    <a:solidFill>
                      <a:schemeClr val="tx1"/>
                    </a:solidFill>
                  </a:rPr>
                  <a:t>Describe the velocity field of a fluid, </a:t>
                </a:r>
                <a:r>
                  <a:rPr lang="en-US" b="1" dirty="0" smtClean="0">
                    <a:solidFill>
                      <a:schemeClr val="tx1"/>
                    </a:solidFill>
                  </a:rPr>
                  <a:t>u</a:t>
                </a:r>
                <a:r>
                  <a:rPr lang="en-US" dirty="0" smtClean="0">
                    <a:solidFill>
                      <a:schemeClr val="tx1"/>
                    </a:solidFill>
                  </a:rPr>
                  <a:t>, over time</a:t>
                </a:r>
              </a:p>
              <a:p>
                <a:r>
                  <a:rPr lang="en-US" dirty="0" smtClean="0">
                    <a:solidFill>
                      <a:schemeClr val="tx1"/>
                    </a:solidFill>
                  </a:rPr>
                  <a:t>Set of two equations</a:t>
                </a:r>
              </a:p>
              <a:p>
                <a:r>
                  <a:rPr lang="en-US" dirty="0" smtClean="0">
                    <a:solidFill>
                      <a:schemeClr val="tx1"/>
                    </a:solidFill>
                  </a:rPr>
                  <a:t>First equation—says that the amount of fluid flowing into any volume must be equal to the amount of fluid flowing out</a:t>
                </a:r>
              </a:p>
              <a:p>
                <a:pPr marL="822960" lvl="3" indent="0">
                  <a:buNone/>
                </a:pPr>
                <a:r>
                  <a:rPr lang="en-US" sz="2800" dirty="0">
                    <a:solidFill>
                      <a:schemeClr val="tx1"/>
                    </a:solidFill>
                  </a:rPr>
                  <a:t>	</a:t>
                </a:r>
                <a:r>
                  <a:rPr lang="en-US" sz="2800" dirty="0" smtClean="0">
                    <a:solidFill>
                      <a:schemeClr val="tx1"/>
                    </a:solidFill>
                  </a:rPr>
                  <a:t>			</a:t>
                </a:r>
                <a:r>
                  <a:rPr lang="en-US" sz="2800" dirty="0">
                    <a:solidFill>
                      <a:schemeClr val="tx1"/>
                    </a:solidFill>
                    <a:ea typeface="Cambria Math" panose="02040503050406030204" pitchFamily="18" charset="0"/>
                  </a:rPr>
                  <a:t> </a:t>
                </a:r>
                <a14:m>
                  <m:oMath xmlns:m="http://schemas.openxmlformats.org/officeDocument/2006/math" xmlns="">
                    <m:r>
                      <a:rPr lang="en-US" sz="2800" i="1">
                        <a:solidFill>
                          <a:schemeClr val="tx1"/>
                        </a:solidFill>
                        <a:latin typeface="Cambria Math" panose="02040503050406030204" pitchFamily="18" charset="0"/>
                        <a:ea typeface="Cambria Math" panose="02040503050406030204" pitchFamily="18" charset="0"/>
                      </a:rPr>
                      <m:t>𝛻</m:t>
                    </m:r>
                    <m:r>
                      <a:rPr lang="en-US" sz="2800" i="1">
                        <a:solidFill>
                          <a:schemeClr val="tx1"/>
                        </a:solidFill>
                        <a:latin typeface="Cambria Math" panose="02040503050406030204" pitchFamily="18" charset="0"/>
                        <a:ea typeface="Cambria Math" panose="02040503050406030204" pitchFamily="18" charset="0"/>
                      </a:rPr>
                      <m:t>.</m:t>
                    </m:r>
                    <m:r>
                      <a:rPr lang="en-US" sz="2800" b="1" i="1">
                        <a:solidFill>
                          <a:schemeClr val="tx1"/>
                        </a:solidFill>
                        <a:latin typeface="Cambria Math" panose="02040503050406030204" pitchFamily="18" charset="0"/>
                        <a:ea typeface="Cambria Math" panose="02040503050406030204" pitchFamily="18" charset="0"/>
                      </a:rPr>
                      <m:t>𝒖</m:t>
                    </m:r>
                    <m:r>
                      <a:rPr lang="en-US" sz="2800" b="1" i="0" smtClean="0">
                        <a:solidFill>
                          <a:schemeClr val="tx1"/>
                        </a:solidFill>
                        <a:latin typeface="Cambria Math" panose="02040503050406030204" pitchFamily="18" charset="0"/>
                        <a:ea typeface="Cambria Math" panose="02040503050406030204" pitchFamily="18" charset="0"/>
                      </a:rPr>
                      <m:t>=</m:t>
                    </m:r>
                    <m:r>
                      <a:rPr lang="en-US" sz="2800" b="0" i="0" smtClean="0">
                        <a:solidFill>
                          <a:schemeClr val="tx1"/>
                        </a:solidFill>
                        <a:latin typeface="Cambria Math" panose="02040503050406030204" pitchFamily="18" charset="0"/>
                        <a:ea typeface="Cambria Math" panose="02040503050406030204" pitchFamily="18" charset="0"/>
                      </a:rPr>
                      <m:t>0</m:t>
                    </m:r>
                  </m:oMath>
                </a14:m>
                <a:endParaRPr lang="en-US" sz="2800" b="0" dirty="0" smtClean="0">
                  <a:solidFill>
                    <a:schemeClr val="tx1"/>
                  </a:solidFill>
                  <a:ea typeface="Cambria Math" panose="02040503050406030204" pitchFamily="18" charset="0"/>
                </a:endParaRPr>
              </a:p>
              <a:p>
                <a:pPr marL="869950" lvl="3" indent="-342900">
                  <a:buFont typeface="Courier New" panose="02070309020205020404" pitchFamily="49" charset="0"/>
                  <a:buChar char="o"/>
                </a:pPr>
                <a:r>
                  <a:rPr lang="en-US" sz="2000" dirty="0" smtClean="0">
                    <a:solidFill>
                      <a:schemeClr val="tx1"/>
                    </a:solidFill>
                  </a:rPr>
                  <a:t>“Incompressibility equation”</a:t>
                </a:r>
              </a:p>
              <a:p>
                <a:pPr marL="228600" lvl="1">
                  <a:spcBef>
                    <a:spcPts val="1000"/>
                  </a:spcBef>
                </a:pPr>
                <a:r>
                  <a:rPr lang="en-US" sz="2800" dirty="0" smtClean="0">
                    <a:solidFill>
                      <a:schemeClr val="tx1"/>
                    </a:solidFill>
                  </a:rPr>
                  <a:t>Second equation—</a:t>
                </a:r>
                <a:r>
                  <a:rPr lang="en-US" sz="2800" dirty="0"/>
                  <a:t>Accounts for motion of fluid through space, accounting for internal or external </a:t>
                </a:r>
                <a:r>
                  <a:rPr lang="en-US" sz="2800" dirty="0" smtClean="0"/>
                  <a:t>forces</a:t>
                </a:r>
                <a:endParaRPr lang="en-US" sz="2800" dirty="0" smtClean="0">
                  <a:solidFill>
                    <a:schemeClr val="tx1"/>
                  </a:solidFill>
                </a:endParaRPr>
              </a:p>
              <a:p>
                <a:pPr marL="274320" lvl="1" indent="0">
                  <a:buNone/>
                </a:pPr>
                <a14:m>
                  <m:oMathPara xmlns:m="http://schemas.openxmlformats.org/officeDocument/2006/math" xmlns="">
                    <m:oMathParaPr>
                      <m:jc m:val="centerGroup"/>
                    </m:oMathParaPr>
                    <m:oMath xmlns:m="http://schemas.openxmlformats.org/officeDocument/2006/math">
                      <m:f>
                        <m:fPr>
                          <m:ctrlPr>
                            <a:rPr lang="en-US" sz="2800" i="1" smtClean="0">
                              <a:solidFill>
                                <a:schemeClr val="tx1"/>
                              </a:solidFill>
                              <a:latin typeface="Cambria Math" panose="02040503050406030204" pitchFamily="18" charset="0"/>
                            </a:rPr>
                          </m:ctrlPr>
                        </m:fPr>
                        <m:num>
                          <m:r>
                            <a:rPr lang="en-US" sz="2800" i="1" smtClean="0">
                              <a:solidFill>
                                <a:schemeClr val="tx1"/>
                              </a:solidFill>
                              <a:latin typeface="Cambria Math" panose="02040503050406030204" pitchFamily="18" charset="0"/>
                              <a:ea typeface="Cambria Math" panose="02040503050406030204" pitchFamily="18" charset="0"/>
                            </a:rPr>
                            <m:t>𝜕</m:t>
                          </m:r>
                          <m:r>
                            <a:rPr lang="en-US" sz="2800" b="0" i="1" smtClean="0">
                              <a:solidFill>
                                <a:schemeClr val="tx1"/>
                              </a:solidFill>
                              <a:latin typeface="Cambria Math" panose="02040503050406030204" pitchFamily="18" charset="0"/>
                              <a:ea typeface="Cambria Math" panose="02040503050406030204" pitchFamily="18" charset="0"/>
                            </a:rPr>
                            <m:t>𝑢</m:t>
                          </m:r>
                        </m:num>
                        <m:den>
                          <m:r>
                            <a:rPr lang="en-US" sz="2800" i="1" smtClean="0">
                              <a:solidFill>
                                <a:schemeClr val="tx1"/>
                              </a:solidFill>
                              <a:latin typeface="Cambria Math" panose="02040503050406030204" pitchFamily="18" charset="0"/>
                              <a:ea typeface="Cambria Math" panose="02040503050406030204" pitchFamily="18" charset="0"/>
                            </a:rPr>
                            <m:t>𝜕</m:t>
                          </m:r>
                          <m:r>
                            <a:rPr lang="en-US" sz="2800" b="0" i="1" smtClean="0">
                              <a:solidFill>
                                <a:schemeClr val="tx1"/>
                              </a:solidFill>
                              <a:latin typeface="Cambria Math" panose="02040503050406030204" pitchFamily="18" charset="0"/>
                              <a:ea typeface="Cambria Math" panose="02040503050406030204" pitchFamily="18" charset="0"/>
                            </a:rPr>
                            <m:t>𝑡</m:t>
                          </m:r>
                        </m:den>
                      </m:f>
                      <m:r>
                        <a:rPr lang="en-US" sz="2800" b="0" i="1" smtClean="0">
                          <a:solidFill>
                            <a:schemeClr val="tx1"/>
                          </a:solidFill>
                          <a:latin typeface="Cambria Math" panose="02040503050406030204" pitchFamily="18" charset="0"/>
                        </a:rPr>
                        <m:t>=</m:t>
                      </m:r>
                      <m:r>
                        <m:rPr>
                          <m:nor/>
                        </m:rPr>
                        <a:rPr lang="en-US" altLang="en-US" sz="2800" dirty="0">
                          <a:solidFill>
                            <a:schemeClr val="tx1"/>
                          </a:solidFill>
                          <a:sym typeface="Symbol" panose="05050102010706020507" pitchFamily="18" charset="2"/>
                        </a:rPr>
                        <m:t> </m:t>
                      </m:r>
                      <m:r>
                        <m:rPr>
                          <m:sty m:val="p"/>
                        </m:rPr>
                        <a:rPr lang="el-GR" altLang="en-US" sz="2800" i="1" dirty="0" smtClean="0">
                          <a:solidFill>
                            <a:schemeClr val="tx1"/>
                          </a:solidFill>
                          <a:latin typeface="Cambria Math" panose="02040503050406030204" pitchFamily="18" charset="0"/>
                          <a:ea typeface="Cambria Math" panose="02040503050406030204" pitchFamily="18" charset="0"/>
                          <a:sym typeface="Symbol" panose="05050102010706020507" pitchFamily="18" charset="2"/>
                        </a:rPr>
                        <m:t>υ</m:t>
                      </m:r>
                      <m:r>
                        <m:rPr>
                          <m:nor/>
                        </m:rPr>
                        <a:rPr lang="en-US" altLang="en-US" sz="2800" dirty="0">
                          <a:solidFill>
                            <a:schemeClr val="tx1"/>
                          </a:solidFill>
                          <a:sym typeface="Symbol" panose="05050102010706020507" pitchFamily="18" charset="2"/>
                        </a:rPr>
                        <m:t></m:t>
                      </m:r>
                      <m:r>
                        <m:rPr>
                          <m:nor/>
                        </m:rPr>
                        <a:rPr lang="en-US" altLang="en-US" sz="2800" baseline="30000" dirty="0">
                          <a:solidFill>
                            <a:schemeClr val="tx1"/>
                          </a:solidFill>
                          <a:sym typeface="Symbol" panose="05050102010706020507" pitchFamily="18" charset="2"/>
                        </a:rPr>
                        <m:t>2</m:t>
                      </m:r>
                      <m:r>
                        <m:rPr>
                          <m:nor/>
                        </m:rPr>
                        <a:rPr lang="en-US" altLang="en-US" sz="2800" b="1" dirty="0">
                          <a:solidFill>
                            <a:schemeClr val="tx1"/>
                          </a:solidFill>
                          <a:sym typeface="Symbol" panose="05050102010706020507" pitchFamily="18" charset="2"/>
                        </a:rPr>
                        <m:t>u</m:t>
                      </m:r>
                      <m:r>
                        <m:rPr>
                          <m:nor/>
                        </m:rPr>
                        <a:rPr lang="en-US" altLang="en-US" sz="2800" b="1" dirty="0">
                          <a:solidFill>
                            <a:schemeClr val="tx1"/>
                          </a:solidFill>
                          <a:sym typeface="Symbol" panose="05050102010706020507" pitchFamily="18" charset="2"/>
                        </a:rPr>
                        <m:t> </m:t>
                      </m:r>
                      <m:r>
                        <m:rPr>
                          <m:nor/>
                        </m:rPr>
                        <a:rPr lang="en-US" altLang="en-US" sz="2800" dirty="0">
                          <a:solidFill>
                            <a:schemeClr val="tx1"/>
                          </a:solidFill>
                          <a:sym typeface="Symbol" panose="05050102010706020507" pitchFamily="18" charset="2"/>
                        </a:rPr>
                        <m:t>–</m:t>
                      </m:r>
                      <m:r>
                        <m:rPr>
                          <m:nor/>
                        </m:rPr>
                        <a:rPr lang="en-US" altLang="en-US" sz="2800" b="0" i="0" dirty="0" smtClean="0">
                          <a:solidFill>
                            <a:schemeClr val="tx1"/>
                          </a:solidFill>
                          <a:sym typeface="Symbol" panose="05050102010706020507" pitchFamily="18" charset="2"/>
                        </a:rPr>
                        <m:t> </m:t>
                      </m:r>
                      <m:r>
                        <m:rPr>
                          <m:nor/>
                        </m:rPr>
                        <a:rPr lang="en-US" altLang="en-US" sz="2800" dirty="0">
                          <a:solidFill>
                            <a:schemeClr val="tx1"/>
                          </a:solidFill>
                          <a:sym typeface="Symbol" panose="05050102010706020507" pitchFamily="18" charset="2"/>
                        </a:rPr>
                        <m:t>(</m:t>
                      </m:r>
                      <m:r>
                        <m:rPr>
                          <m:nor/>
                        </m:rPr>
                        <a:rPr lang="en-US" altLang="en-US" sz="2800" b="1" dirty="0">
                          <a:solidFill>
                            <a:schemeClr val="tx1"/>
                          </a:solidFill>
                          <a:sym typeface="Symbol" panose="05050102010706020507" pitchFamily="18" charset="2"/>
                        </a:rPr>
                        <m:t>u</m:t>
                      </m:r>
                      <m:r>
                        <m:rPr>
                          <m:nor/>
                        </m:rPr>
                        <a:rPr lang="en-US" altLang="en-US" sz="2800" dirty="0">
                          <a:solidFill>
                            <a:schemeClr val="tx1"/>
                          </a:solidFill>
                          <a:sym typeface="Symbol" panose="05050102010706020507" pitchFamily="18" charset="2"/>
                        </a:rPr>
                        <m:t>)</m:t>
                      </m:r>
                      <m:r>
                        <m:rPr>
                          <m:nor/>
                        </m:rPr>
                        <a:rPr lang="en-US" altLang="en-US" sz="2800" b="1" dirty="0">
                          <a:solidFill>
                            <a:schemeClr val="tx1"/>
                          </a:solidFill>
                          <a:sym typeface="Symbol" panose="05050102010706020507" pitchFamily="18" charset="2"/>
                        </a:rPr>
                        <m:t>u</m:t>
                      </m:r>
                      <m:r>
                        <m:rPr>
                          <m:nor/>
                        </m:rPr>
                        <a:rPr lang="en-US" altLang="en-US" sz="2800" dirty="0">
                          <a:solidFill>
                            <a:schemeClr val="tx1"/>
                          </a:solidFill>
                          <a:sym typeface="Symbol" panose="05050102010706020507" pitchFamily="18" charset="2"/>
                        </a:rPr>
                        <m:t> – </m:t>
                      </m:r>
                      <m:f>
                        <m:fPr>
                          <m:ctrlPr>
                            <a:rPr lang="en-US" altLang="en-US" sz="2800" i="1" dirty="0" smtClean="0">
                              <a:solidFill>
                                <a:schemeClr val="tx1"/>
                              </a:solidFill>
                              <a:latin typeface="Cambria Math" panose="02040503050406030204" pitchFamily="18" charset="0"/>
                              <a:sym typeface="Symbol" panose="05050102010706020507" pitchFamily="18" charset="2"/>
                            </a:rPr>
                          </m:ctrlPr>
                        </m:fPr>
                        <m:num>
                          <m:r>
                            <a:rPr lang="en-US" altLang="en-US" sz="2800" b="0" i="1" dirty="0" smtClean="0">
                              <a:solidFill>
                                <a:schemeClr val="tx1"/>
                              </a:solidFill>
                              <a:latin typeface="Cambria Math" panose="02040503050406030204" pitchFamily="18" charset="0"/>
                              <a:sym typeface="Symbol" panose="05050102010706020507" pitchFamily="18" charset="2"/>
                            </a:rPr>
                            <m:t>1</m:t>
                          </m:r>
                        </m:num>
                        <m:den>
                          <m:r>
                            <a:rPr lang="en-US" altLang="en-US" sz="2800" i="1" dirty="0" smtClean="0">
                              <a:solidFill>
                                <a:schemeClr val="tx1"/>
                              </a:solidFill>
                              <a:latin typeface="Cambria Math" panose="02040503050406030204" pitchFamily="18" charset="0"/>
                              <a:ea typeface="Cambria Math" panose="02040503050406030204" pitchFamily="18" charset="0"/>
                              <a:sym typeface="Symbol" panose="05050102010706020507" pitchFamily="18" charset="2"/>
                            </a:rPr>
                            <m:t>𝜌</m:t>
                          </m:r>
                        </m:den>
                      </m:f>
                      <m:r>
                        <m:rPr>
                          <m:nor/>
                        </m:rPr>
                        <a:rPr lang="en-US" altLang="en-US" sz="2800" dirty="0">
                          <a:solidFill>
                            <a:schemeClr val="tx1"/>
                          </a:solidFill>
                          <a:sym typeface="Symbol" panose="05050102010706020507" pitchFamily="18" charset="2"/>
                        </a:rPr>
                        <m:t></m:t>
                      </m:r>
                      <m:r>
                        <m:rPr>
                          <m:nor/>
                        </m:rPr>
                        <a:rPr lang="en-US" altLang="en-US" sz="2800" i="1" dirty="0">
                          <a:solidFill>
                            <a:schemeClr val="tx1"/>
                          </a:solidFill>
                          <a:sym typeface="Symbol" panose="05050102010706020507" pitchFamily="18" charset="2"/>
                        </a:rPr>
                        <m:t>p</m:t>
                      </m:r>
                      <m:r>
                        <m:rPr>
                          <m:nor/>
                        </m:rPr>
                        <a:rPr lang="en-US" altLang="en-US" sz="2800" dirty="0">
                          <a:solidFill>
                            <a:schemeClr val="tx1"/>
                          </a:solidFill>
                          <a:sym typeface="Symbol" panose="05050102010706020507" pitchFamily="18" charset="2"/>
                        </a:rPr>
                        <m:t> +</m:t>
                      </m:r>
                      <m:r>
                        <a:rPr lang="en-US" altLang="en-US" sz="3600" b="1" i="1" dirty="0">
                          <a:latin typeface="Cambria Math" panose="02040503050406030204" pitchFamily="18" charset="0"/>
                          <a:ea typeface="Cambria Math" panose="02040503050406030204" pitchFamily="18" charset="0"/>
                          <a:sym typeface="Symbol" panose="05050102010706020507" pitchFamily="18" charset="2"/>
                        </a:rPr>
                        <m:t>𝓕</m:t>
                      </m:r>
                    </m:oMath>
                  </m:oMathPara>
                </a14:m>
                <a:endParaRPr lang="en-US" sz="3200" dirty="0">
                  <a:solidFill>
                    <a:schemeClr val="tx1"/>
                  </a:solidFill>
                </a:endParaRP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841248" y="1938527"/>
                <a:ext cx="10680192" cy="4919473"/>
              </a:xfrm>
              <a:blipFill rotWithShape="0">
                <a:blip r:embed="rId3"/>
                <a:stretch>
                  <a:fillRect l="-1027" t="-1983"/>
                </a:stretch>
              </a:blipFill>
            </p:spPr>
            <p:txBody>
              <a:bodyPr/>
              <a:lstStyle/>
              <a:p>
                <a:r>
                  <a:rPr lang="en-US">
                    <a:noFill/>
                  </a:rPr>
                  <a:t> </a:t>
                </a:r>
              </a:p>
            </p:txBody>
          </p:sp>
        </mc:Fallback>
      </mc:AlternateContent>
    </p:spTree>
    <p:extLst>
      <p:ext uri="{BB962C8B-B14F-4D97-AF65-F5344CB8AC3E}">
        <p14:creationId xmlns:p14="http://schemas.microsoft.com/office/powerpoint/2010/main" val="2023984581"/>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solidFill>
                  <a:schemeClr val="tx1"/>
                </a:solidFill>
              </a:rPr>
              <a:t>Navier</a:t>
            </a:r>
            <a:r>
              <a:rPr lang="en-US" dirty="0" smtClean="0">
                <a:solidFill>
                  <a:schemeClr val="tx1"/>
                </a:solidFill>
              </a:rPr>
              <a:t>-Stokes Equations</a:t>
            </a:r>
            <a:endParaRPr lang="en-US" dirty="0">
              <a:solidFill>
                <a:schemeClr val="tx1"/>
              </a:solidFill>
            </a:endParaRP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normAutofit/>
              </a:bodyPr>
              <a:lstStyle/>
              <a:p>
                <a:pPr marL="274320" lvl="1" indent="0">
                  <a:buNone/>
                </a:pPr>
                <a:endParaRPr lang="en-US" dirty="0" smtClean="0">
                  <a:solidFill>
                    <a:schemeClr val="tx1"/>
                  </a:solidFill>
                </a:endParaRPr>
              </a:p>
              <a:p>
                <a:pPr marL="274320" lvl="1" indent="0">
                  <a:buNone/>
                </a:pPr>
                <a14:m>
                  <m:oMathPara xmlns:m="http://schemas.openxmlformats.org/officeDocument/2006/math" xmlns="">
                    <m:oMathParaPr>
                      <m:jc m:val="centerGroup"/>
                    </m:oMathParaPr>
                    <m:oMath xmlns:m="http://schemas.openxmlformats.org/officeDocument/2006/math">
                      <m:f>
                        <m:fPr>
                          <m:ctrlPr>
                            <a:rPr lang="en-US" sz="3300" i="1">
                              <a:solidFill>
                                <a:schemeClr val="tx1"/>
                              </a:solidFill>
                              <a:latin typeface="Cambria Math" panose="02040503050406030204" pitchFamily="18" charset="0"/>
                            </a:rPr>
                          </m:ctrlPr>
                        </m:fPr>
                        <m:num>
                          <m:r>
                            <a:rPr lang="en-US" sz="3300" i="1">
                              <a:solidFill>
                                <a:schemeClr val="tx1"/>
                              </a:solidFill>
                              <a:latin typeface="Cambria Math" panose="02040503050406030204" pitchFamily="18" charset="0"/>
                              <a:ea typeface="Cambria Math" panose="02040503050406030204" pitchFamily="18" charset="0"/>
                            </a:rPr>
                            <m:t>𝜕</m:t>
                          </m:r>
                          <m:r>
                            <a:rPr lang="en-US" sz="3300" i="1">
                              <a:solidFill>
                                <a:schemeClr val="tx1"/>
                              </a:solidFill>
                              <a:latin typeface="Cambria Math" panose="02040503050406030204" pitchFamily="18" charset="0"/>
                              <a:ea typeface="Cambria Math" panose="02040503050406030204" pitchFamily="18" charset="0"/>
                            </a:rPr>
                            <m:t>𝑢</m:t>
                          </m:r>
                        </m:num>
                        <m:den>
                          <m:r>
                            <a:rPr lang="en-US" sz="3300" i="1">
                              <a:solidFill>
                                <a:schemeClr val="tx1"/>
                              </a:solidFill>
                              <a:latin typeface="Cambria Math" panose="02040503050406030204" pitchFamily="18" charset="0"/>
                              <a:ea typeface="Cambria Math" panose="02040503050406030204" pitchFamily="18" charset="0"/>
                            </a:rPr>
                            <m:t>𝜕</m:t>
                          </m:r>
                          <m:r>
                            <a:rPr lang="en-US" sz="3300" i="1">
                              <a:solidFill>
                                <a:schemeClr val="tx1"/>
                              </a:solidFill>
                              <a:latin typeface="Cambria Math" panose="02040503050406030204" pitchFamily="18" charset="0"/>
                              <a:ea typeface="Cambria Math" panose="02040503050406030204" pitchFamily="18" charset="0"/>
                            </a:rPr>
                            <m:t>𝑡</m:t>
                          </m:r>
                        </m:den>
                      </m:f>
                      <m:r>
                        <a:rPr lang="en-US" sz="3300" i="1">
                          <a:solidFill>
                            <a:schemeClr val="tx1"/>
                          </a:solidFill>
                          <a:latin typeface="Cambria Math" panose="02040503050406030204" pitchFamily="18" charset="0"/>
                        </a:rPr>
                        <m:t>=</m:t>
                      </m:r>
                      <m:r>
                        <m:rPr>
                          <m:nor/>
                        </m:rPr>
                        <a:rPr lang="en-US" altLang="en-US" sz="3300" dirty="0">
                          <a:solidFill>
                            <a:schemeClr val="tx1"/>
                          </a:solidFill>
                          <a:sym typeface="Symbol" panose="05050102010706020507" pitchFamily="18" charset="2"/>
                        </a:rPr>
                        <m:t> </m:t>
                      </m:r>
                      <m:r>
                        <m:rPr>
                          <m:nor/>
                        </m:rPr>
                        <a:rPr lang="el-GR" altLang="en-US" sz="3300" i="1" dirty="0">
                          <a:latin typeface="Cambria Math" panose="02040503050406030204" pitchFamily="18" charset="0"/>
                          <a:ea typeface="Cambria Math" panose="02040503050406030204" pitchFamily="18" charset="0"/>
                          <a:sym typeface="Symbol" panose="05050102010706020507" pitchFamily="18" charset="2"/>
                        </a:rPr>
                        <m:t>υ</m:t>
                      </m:r>
                      <m:r>
                        <m:rPr>
                          <m:nor/>
                        </m:rPr>
                        <a:rPr lang="en-US" altLang="en-US" sz="3300" dirty="0">
                          <a:solidFill>
                            <a:schemeClr val="tx1"/>
                          </a:solidFill>
                          <a:sym typeface="Symbol" panose="05050102010706020507" pitchFamily="18" charset="2"/>
                        </a:rPr>
                        <m:t></m:t>
                      </m:r>
                      <m:r>
                        <m:rPr>
                          <m:nor/>
                        </m:rPr>
                        <a:rPr lang="en-US" altLang="en-US" sz="3300" baseline="30000" dirty="0">
                          <a:solidFill>
                            <a:schemeClr val="tx1"/>
                          </a:solidFill>
                          <a:sym typeface="Symbol" panose="05050102010706020507" pitchFamily="18" charset="2"/>
                        </a:rPr>
                        <m:t>2</m:t>
                      </m:r>
                      <m:r>
                        <m:rPr>
                          <m:nor/>
                        </m:rPr>
                        <a:rPr lang="en-US" altLang="en-US" sz="3300" b="1" dirty="0">
                          <a:solidFill>
                            <a:schemeClr val="tx1"/>
                          </a:solidFill>
                          <a:sym typeface="Symbol" panose="05050102010706020507" pitchFamily="18" charset="2"/>
                        </a:rPr>
                        <m:t>u</m:t>
                      </m:r>
                      <m:r>
                        <m:rPr>
                          <m:nor/>
                        </m:rPr>
                        <a:rPr lang="en-US" altLang="en-US" sz="3300" b="1" dirty="0">
                          <a:solidFill>
                            <a:schemeClr val="tx1"/>
                          </a:solidFill>
                          <a:sym typeface="Symbol" panose="05050102010706020507" pitchFamily="18" charset="2"/>
                        </a:rPr>
                        <m:t> </m:t>
                      </m:r>
                      <m:r>
                        <m:rPr>
                          <m:nor/>
                        </m:rPr>
                        <a:rPr lang="en-US" altLang="en-US" sz="3300" dirty="0">
                          <a:solidFill>
                            <a:schemeClr val="tx1"/>
                          </a:solidFill>
                          <a:sym typeface="Symbol" panose="05050102010706020507" pitchFamily="18" charset="2"/>
                        </a:rPr>
                        <m:t>– (</m:t>
                      </m:r>
                      <m:r>
                        <m:rPr>
                          <m:nor/>
                        </m:rPr>
                        <a:rPr lang="en-US" altLang="en-US" sz="3300" b="1" dirty="0">
                          <a:solidFill>
                            <a:schemeClr val="tx1"/>
                          </a:solidFill>
                          <a:sym typeface="Symbol" panose="05050102010706020507" pitchFamily="18" charset="2"/>
                        </a:rPr>
                        <m:t>u</m:t>
                      </m:r>
                      <m:r>
                        <m:rPr>
                          <m:nor/>
                        </m:rPr>
                        <a:rPr lang="en-US" altLang="en-US" sz="3300" dirty="0">
                          <a:solidFill>
                            <a:schemeClr val="tx1"/>
                          </a:solidFill>
                          <a:sym typeface="Symbol" panose="05050102010706020507" pitchFamily="18" charset="2"/>
                        </a:rPr>
                        <m:t>)</m:t>
                      </m:r>
                      <m:r>
                        <m:rPr>
                          <m:nor/>
                        </m:rPr>
                        <a:rPr lang="en-US" altLang="en-US" sz="3300" b="1" dirty="0">
                          <a:solidFill>
                            <a:schemeClr val="tx1"/>
                          </a:solidFill>
                          <a:sym typeface="Symbol" panose="05050102010706020507" pitchFamily="18" charset="2"/>
                        </a:rPr>
                        <m:t>u</m:t>
                      </m:r>
                      <m:r>
                        <m:rPr>
                          <m:nor/>
                        </m:rPr>
                        <a:rPr lang="en-US" altLang="en-US" sz="3300" dirty="0">
                          <a:solidFill>
                            <a:schemeClr val="tx1"/>
                          </a:solidFill>
                          <a:sym typeface="Symbol" panose="05050102010706020507" pitchFamily="18" charset="2"/>
                        </a:rPr>
                        <m:t> –</m:t>
                      </m:r>
                      <m:f>
                        <m:fPr>
                          <m:ctrlPr>
                            <a:rPr lang="en-US" altLang="en-US" sz="3300" i="1" dirty="0" smtClean="0">
                              <a:solidFill>
                                <a:schemeClr val="tx1"/>
                              </a:solidFill>
                              <a:latin typeface="Cambria Math" panose="02040503050406030204" pitchFamily="18" charset="0"/>
                              <a:sym typeface="Symbol" panose="05050102010706020507" pitchFamily="18" charset="2"/>
                            </a:rPr>
                          </m:ctrlPr>
                        </m:fPr>
                        <m:num>
                          <m:r>
                            <a:rPr lang="en-US" altLang="en-US" sz="3300" b="0" i="1" dirty="0" smtClean="0">
                              <a:solidFill>
                                <a:schemeClr val="tx1"/>
                              </a:solidFill>
                              <a:latin typeface="Cambria Math" panose="02040503050406030204" pitchFamily="18" charset="0"/>
                              <a:sym typeface="Symbol" panose="05050102010706020507" pitchFamily="18" charset="2"/>
                            </a:rPr>
                            <m:t>1</m:t>
                          </m:r>
                        </m:num>
                        <m:den>
                          <m:r>
                            <a:rPr lang="en-US" altLang="en-US" sz="3300" i="1" dirty="0" smtClean="0">
                              <a:solidFill>
                                <a:schemeClr val="tx1"/>
                              </a:solidFill>
                              <a:latin typeface="Cambria Math" panose="02040503050406030204" pitchFamily="18" charset="0"/>
                              <a:ea typeface="Cambria Math" panose="02040503050406030204" pitchFamily="18" charset="0"/>
                              <a:sym typeface="Symbol" panose="05050102010706020507" pitchFamily="18" charset="2"/>
                            </a:rPr>
                            <m:t>𝜌</m:t>
                          </m:r>
                        </m:den>
                      </m:f>
                      <m:r>
                        <m:rPr>
                          <m:nor/>
                        </m:rPr>
                        <a:rPr lang="en-US" altLang="en-US" sz="3300" dirty="0">
                          <a:solidFill>
                            <a:schemeClr val="tx1"/>
                          </a:solidFill>
                          <a:sym typeface="Symbol" panose="05050102010706020507" pitchFamily="18" charset="2"/>
                        </a:rPr>
                        <m:t> </m:t>
                      </m:r>
                      <m:r>
                        <m:rPr>
                          <m:nor/>
                        </m:rPr>
                        <a:rPr lang="en-US" altLang="en-US" sz="3300" i="1" dirty="0">
                          <a:solidFill>
                            <a:schemeClr val="tx1"/>
                          </a:solidFill>
                          <a:sym typeface="Symbol" panose="05050102010706020507" pitchFamily="18" charset="2"/>
                        </a:rPr>
                        <m:t>p</m:t>
                      </m:r>
                      <m:r>
                        <m:rPr>
                          <m:nor/>
                        </m:rPr>
                        <a:rPr lang="en-US" altLang="en-US" sz="3300" dirty="0">
                          <a:solidFill>
                            <a:schemeClr val="tx1"/>
                          </a:solidFill>
                          <a:sym typeface="Symbol" panose="05050102010706020507" pitchFamily="18" charset="2"/>
                        </a:rPr>
                        <m:t> + </m:t>
                      </m:r>
                      <m:r>
                        <a:rPr lang="en-US" altLang="en-US" sz="3300" b="1" i="1" dirty="0" smtClean="0">
                          <a:solidFill>
                            <a:schemeClr val="tx1"/>
                          </a:solidFill>
                          <a:latin typeface="Cambria Math" panose="02040503050406030204" pitchFamily="18" charset="0"/>
                          <a:ea typeface="Cambria Math" panose="02040503050406030204" pitchFamily="18" charset="0"/>
                          <a:sym typeface="Symbol" panose="05050102010706020507" pitchFamily="18" charset="2"/>
                        </a:rPr>
                        <m:t>𝓕</m:t>
                      </m:r>
                    </m:oMath>
                  </m:oMathPara>
                </a14:m>
                <a:endParaRPr lang="en-US" sz="3300" dirty="0">
                  <a:solidFill>
                    <a:schemeClr val="tx1"/>
                  </a:solidFill>
                </a:endParaRPr>
              </a:p>
              <a:p>
                <a:endParaRPr lang="en-US" dirty="0" smtClean="0">
                  <a:solidFill>
                    <a:schemeClr val="tx1"/>
                  </a:solidFill>
                </a:endParaRPr>
              </a:p>
              <a:p>
                <a:endParaRPr lang="en-US" dirty="0">
                  <a:solidFill>
                    <a:schemeClr val="tx1"/>
                  </a:solidFill>
                </a:endParaRPr>
              </a:p>
              <a:p>
                <a:r>
                  <a:rPr lang="en-US" dirty="0" smtClean="0">
                    <a:solidFill>
                      <a:schemeClr val="tx1"/>
                    </a:solidFill>
                  </a:rPr>
                  <a:t>Derivative of velocity w.r.t. </a:t>
                </a:r>
                <a:r>
                  <a:rPr lang="en-US" dirty="0" smtClean="0"/>
                  <a:t>time—how fluid accelerates due to forces acting on it</a:t>
                </a:r>
                <a:endParaRPr lang="en-US" sz="2000" dirty="0"/>
              </a:p>
              <a:p>
                <a:endParaRPr lang="en-US" dirty="0" smtClean="0">
                  <a:solidFill>
                    <a:schemeClr val="tx1"/>
                  </a:solidFill>
                </a:endParaRP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rotWithShape="0">
                <a:blip r:embed="rId3"/>
                <a:stretch>
                  <a:fillRect l="-1043"/>
                </a:stretch>
              </a:blipFill>
            </p:spPr>
            <p:txBody>
              <a:bodyPr/>
              <a:lstStyle/>
              <a:p>
                <a:r>
                  <a:rPr lang="en-US">
                    <a:noFill/>
                  </a:rPr>
                  <a:t> </a:t>
                </a:r>
              </a:p>
            </p:txBody>
          </p:sp>
        </mc:Fallback>
      </mc:AlternateContent>
      <p:grpSp>
        <p:nvGrpSpPr>
          <p:cNvPr id="4" name="Group 31"/>
          <p:cNvGrpSpPr>
            <a:grpSpLocks/>
          </p:cNvGrpSpPr>
          <p:nvPr/>
        </p:nvGrpSpPr>
        <p:grpSpPr bwMode="auto">
          <a:xfrm>
            <a:off x="2865120" y="3218498"/>
            <a:ext cx="1143000" cy="1041400"/>
            <a:chOff x="304800" y="3124200"/>
            <a:chExt cx="1143000" cy="1041400"/>
          </a:xfrm>
        </p:grpSpPr>
        <p:sp>
          <p:nvSpPr>
            <p:cNvPr id="5" name="Text Box 11"/>
            <p:cNvSpPr txBox="1">
              <a:spLocks noChangeArrowheads="1"/>
            </p:cNvSpPr>
            <p:nvPr/>
          </p:nvSpPr>
          <p:spPr bwMode="auto">
            <a:xfrm>
              <a:off x="304800" y="3581400"/>
              <a:ext cx="11430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spcBef>
                  <a:spcPct val="50000"/>
                </a:spcBef>
              </a:pPr>
              <a:r>
                <a:rPr lang="en-US" altLang="en-US" sz="1600" dirty="0">
                  <a:solidFill>
                    <a:srgbClr val="FF0000"/>
                  </a:solidFill>
                </a:rPr>
                <a:t>Change in velocity</a:t>
              </a:r>
            </a:p>
          </p:txBody>
        </p:sp>
        <p:grpSp>
          <p:nvGrpSpPr>
            <p:cNvPr id="6" name="Group 17"/>
            <p:cNvGrpSpPr>
              <a:grpSpLocks/>
            </p:cNvGrpSpPr>
            <p:nvPr/>
          </p:nvGrpSpPr>
          <p:grpSpPr bwMode="auto">
            <a:xfrm>
              <a:off x="838200" y="3124200"/>
              <a:ext cx="76200" cy="476250"/>
              <a:chOff x="723900" y="4876800"/>
              <a:chExt cx="76200" cy="476250"/>
            </a:xfrm>
          </p:grpSpPr>
          <p:cxnSp>
            <p:nvCxnSpPr>
              <p:cNvPr id="7" name="Straight Connector 6"/>
              <p:cNvCxnSpPr/>
              <p:nvPr/>
            </p:nvCxnSpPr>
            <p:spPr>
              <a:xfrm rot="5400000">
                <a:off x="534194" y="5104606"/>
                <a:ext cx="457200" cy="1588"/>
              </a:xfrm>
              <a:prstGeom prst="line">
                <a:avLst/>
              </a:prstGeom>
              <a:ln w="25400">
                <a:solidFill>
                  <a:schemeClr val="accent2"/>
                </a:solidFill>
              </a:ln>
            </p:spPr>
            <p:style>
              <a:lnRef idx="1">
                <a:schemeClr val="accent1"/>
              </a:lnRef>
              <a:fillRef idx="0">
                <a:schemeClr val="accent1"/>
              </a:fillRef>
              <a:effectRef idx="0">
                <a:schemeClr val="accent1"/>
              </a:effectRef>
              <a:fontRef idx="minor">
                <a:schemeClr val="tx1"/>
              </a:fontRef>
            </p:style>
          </p:cxnSp>
          <p:sp>
            <p:nvSpPr>
              <p:cNvPr id="8" name="Oval 7"/>
              <p:cNvSpPr/>
              <p:nvPr/>
            </p:nvSpPr>
            <p:spPr>
              <a:xfrm>
                <a:off x="723900" y="5276850"/>
                <a:ext cx="76200" cy="76200"/>
              </a:xfrm>
              <a:prstGeom prst="ellipse">
                <a:avLst/>
              </a:prstGeom>
              <a:solidFill>
                <a:schemeClr val="accent2">
                  <a:lumMod val="75000"/>
                </a:schemeClr>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eaLnBrk="1" hangingPunct="1"/>
                <a:endParaRPr lang="en-US" altLang="en-US" sz="1800">
                  <a:solidFill>
                    <a:srgbClr val="FFFFFF"/>
                  </a:solidFill>
                  <a:latin typeface="Corbel" panose="020B0503020204020204" pitchFamily="34" charset="0"/>
                </a:endParaRPr>
              </a:p>
            </p:txBody>
          </p:sp>
        </p:grpSp>
      </p:grpSp>
      <p:grpSp>
        <p:nvGrpSpPr>
          <p:cNvPr id="9" name="Group 32"/>
          <p:cNvGrpSpPr>
            <a:grpSpLocks/>
          </p:cNvGrpSpPr>
          <p:nvPr/>
        </p:nvGrpSpPr>
        <p:grpSpPr bwMode="auto">
          <a:xfrm>
            <a:off x="4287203" y="2884170"/>
            <a:ext cx="1082040" cy="1041975"/>
            <a:chOff x="1295400" y="3124200"/>
            <a:chExt cx="1082040" cy="1041975"/>
          </a:xfrm>
        </p:grpSpPr>
        <p:sp>
          <p:nvSpPr>
            <p:cNvPr id="10" name="Text Box 12"/>
            <p:cNvSpPr txBox="1">
              <a:spLocks noChangeArrowheads="1"/>
            </p:cNvSpPr>
            <p:nvPr/>
          </p:nvSpPr>
          <p:spPr bwMode="auto">
            <a:xfrm>
              <a:off x="1295400" y="3581400"/>
              <a:ext cx="108204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spcBef>
                  <a:spcPct val="50000"/>
                </a:spcBef>
              </a:pPr>
              <a:r>
                <a:rPr lang="en-US" altLang="en-US" sz="1600" dirty="0">
                  <a:solidFill>
                    <a:srgbClr val="00B050"/>
                  </a:solidFill>
                </a:rPr>
                <a:t>Diffusion/Viscosity</a:t>
              </a:r>
            </a:p>
          </p:txBody>
        </p:sp>
        <p:grpSp>
          <p:nvGrpSpPr>
            <p:cNvPr id="11" name="Group 18"/>
            <p:cNvGrpSpPr>
              <a:grpSpLocks/>
            </p:cNvGrpSpPr>
            <p:nvPr/>
          </p:nvGrpSpPr>
          <p:grpSpPr bwMode="auto">
            <a:xfrm>
              <a:off x="1752600" y="3124200"/>
              <a:ext cx="76200" cy="476250"/>
              <a:chOff x="723900" y="4876800"/>
              <a:chExt cx="76200" cy="476250"/>
            </a:xfrm>
          </p:grpSpPr>
          <p:cxnSp>
            <p:nvCxnSpPr>
              <p:cNvPr id="12" name="Straight Connector 11"/>
              <p:cNvCxnSpPr/>
              <p:nvPr/>
            </p:nvCxnSpPr>
            <p:spPr>
              <a:xfrm rot="5400000">
                <a:off x="534194" y="5104606"/>
                <a:ext cx="457200" cy="1588"/>
              </a:xfrm>
              <a:prstGeom prst="line">
                <a:avLst/>
              </a:prstGeom>
              <a:ln w="25400">
                <a:solidFill>
                  <a:schemeClr val="accent2"/>
                </a:solidFill>
              </a:ln>
            </p:spPr>
            <p:style>
              <a:lnRef idx="1">
                <a:schemeClr val="accent1"/>
              </a:lnRef>
              <a:fillRef idx="0">
                <a:schemeClr val="accent1"/>
              </a:fillRef>
              <a:effectRef idx="0">
                <a:schemeClr val="accent1"/>
              </a:effectRef>
              <a:fontRef idx="minor">
                <a:schemeClr val="tx1"/>
              </a:fontRef>
            </p:style>
          </p:cxnSp>
          <p:sp>
            <p:nvSpPr>
              <p:cNvPr id="13" name="Oval 12"/>
              <p:cNvSpPr/>
              <p:nvPr/>
            </p:nvSpPr>
            <p:spPr>
              <a:xfrm>
                <a:off x="723900" y="5276850"/>
                <a:ext cx="76200" cy="76200"/>
              </a:xfrm>
              <a:prstGeom prst="ellipse">
                <a:avLst/>
              </a:prstGeom>
              <a:solidFill>
                <a:schemeClr val="accent2">
                  <a:lumMod val="75000"/>
                </a:schemeClr>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eaLnBrk="1" hangingPunct="1"/>
                <a:endParaRPr lang="en-US" altLang="en-US" sz="1800">
                  <a:solidFill>
                    <a:srgbClr val="FFFFFF"/>
                  </a:solidFill>
                  <a:latin typeface="Corbel" panose="020B0503020204020204" pitchFamily="34" charset="0"/>
                </a:endParaRPr>
              </a:p>
            </p:txBody>
          </p:sp>
        </p:grpSp>
      </p:grpSp>
      <p:grpSp>
        <p:nvGrpSpPr>
          <p:cNvPr id="14" name="Group 33"/>
          <p:cNvGrpSpPr>
            <a:grpSpLocks/>
          </p:cNvGrpSpPr>
          <p:nvPr/>
        </p:nvGrpSpPr>
        <p:grpSpPr bwMode="auto">
          <a:xfrm>
            <a:off x="5673090" y="2855595"/>
            <a:ext cx="1219200" cy="795338"/>
            <a:chOff x="2438400" y="3124200"/>
            <a:chExt cx="1219200" cy="795338"/>
          </a:xfrm>
        </p:grpSpPr>
        <p:sp>
          <p:nvSpPr>
            <p:cNvPr id="15" name="Text Box 13"/>
            <p:cNvSpPr txBox="1">
              <a:spLocks noChangeArrowheads="1"/>
            </p:cNvSpPr>
            <p:nvPr/>
          </p:nvSpPr>
          <p:spPr bwMode="auto">
            <a:xfrm>
              <a:off x="2438400" y="3581400"/>
              <a:ext cx="1219200"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spcBef>
                  <a:spcPct val="50000"/>
                </a:spcBef>
              </a:pPr>
              <a:r>
                <a:rPr lang="en-US" altLang="en-US" sz="1600" dirty="0">
                  <a:solidFill>
                    <a:srgbClr val="00B050"/>
                  </a:solidFill>
                </a:rPr>
                <a:t>Advection</a:t>
              </a:r>
            </a:p>
          </p:txBody>
        </p:sp>
        <p:grpSp>
          <p:nvGrpSpPr>
            <p:cNvPr id="16" name="Group 21"/>
            <p:cNvGrpSpPr>
              <a:grpSpLocks/>
            </p:cNvGrpSpPr>
            <p:nvPr/>
          </p:nvGrpSpPr>
          <p:grpSpPr bwMode="auto">
            <a:xfrm>
              <a:off x="2895600" y="3124200"/>
              <a:ext cx="76200" cy="476250"/>
              <a:chOff x="723900" y="4876800"/>
              <a:chExt cx="76200" cy="476250"/>
            </a:xfrm>
          </p:grpSpPr>
          <p:cxnSp>
            <p:nvCxnSpPr>
              <p:cNvPr id="17" name="Straight Connector 16"/>
              <p:cNvCxnSpPr/>
              <p:nvPr/>
            </p:nvCxnSpPr>
            <p:spPr>
              <a:xfrm rot="5400000">
                <a:off x="534194" y="5104606"/>
                <a:ext cx="457200" cy="1588"/>
              </a:xfrm>
              <a:prstGeom prst="line">
                <a:avLst/>
              </a:prstGeom>
              <a:ln w="25400">
                <a:solidFill>
                  <a:schemeClr val="accent2"/>
                </a:solidFill>
              </a:ln>
            </p:spPr>
            <p:style>
              <a:lnRef idx="1">
                <a:schemeClr val="accent1"/>
              </a:lnRef>
              <a:fillRef idx="0">
                <a:schemeClr val="accent1"/>
              </a:fillRef>
              <a:effectRef idx="0">
                <a:schemeClr val="accent1"/>
              </a:effectRef>
              <a:fontRef idx="minor">
                <a:schemeClr val="tx1"/>
              </a:fontRef>
            </p:style>
          </p:cxnSp>
          <p:sp>
            <p:nvSpPr>
              <p:cNvPr id="18" name="Oval 17"/>
              <p:cNvSpPr/>
              <p:nvPr/>
            </p:nvSpPr>
            <p:spPr>
              <a:xfrm>
                <a:off x="723900" y="5276850"/>
                <a:ext cx="76200" cy="76200"/>
              </a:xfrm>
              <a:prstGeom prst="ellipse">
                <a:avLst/>
              </a:prstGeom>
              <a:solidFill>
                <a:schemeClr val="accent2">
                  <a:lumMod val="75000"/>
                </a:schemeClr>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eaLnBrk="1" hangingPunct="1"/>
                <a:endParaRPr lang="en-US" altLang="en-US" sz="1800">
                  <a:solidFill>
                    <a:srgbClr val="FFFFFF"/>
                  </a:solidFill>
                  <a:latin typeface="Corbel" panose="020B0503020204020204" pitchFamily="34" charset="0"/>
                </a:endParaRPr>
              </a:p>
            </p:txBody>
          </p:sp>
        </p:grpSp>
      </p:grpSp>
      <p:grpSp>
        <p:nvGrpSpPr>
          <p:cNvPr id="19" name="Group 34"/>
          <p:cNvGrpSpPr>
            <a:grpSpLocks/>
          </p:cNvGrpSpPr>
          <p:nvPr/>
        </p:nvGrpSpPr>
        <p:grpSpPr bwMode="auto">
          <a:xfrm>
            <a:off x="6797040" y="3298508"/>
            <a:ext cx="1219200" cy="795338"/>
            <a:chOff x="3505200" y="3124200"/>
            <a:chExt cx="1219200" cy="795338"/>
          </a:xfrm>
        </p:grpSpPr>
        <p:sp>
          <p:nvSpPr>
            <p:cNvPr id="20" name="Text Box 14"/>
            <p:cNvSpPr txBox="1">
              <a:spLocks noChangeArrowheads="1"/>
            </p:cNvSpPr>
            <p:nvPr/>
          </p:nvSpPr>
          <p:spPr bwMode="auto">
            <a:xfrm>
              <a:off x="3505200" y="3581400"/>
              <a:ext cx="1219200"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spcBef>
                  <a:spcPct val="50000"/>
                </a:spcBef>
              </a:pPr>
              <a:r>
                <a:rPr lang="en-US" altLang="en-US" sz="1600" dirty="0">
                  <a:solidFill>
                    <a:srgbClr val="00B050"/>
                  </a:solidFill>
                </a:rPr>
                <a:t>Pressure</a:t>
              </a:r>
            </a:p>
          </p:txBody>
        </p:sp>
        <p:grpSp>
          <p:nvGrpSpPr>
            <p:cNvPr id="21" name="Group 24"/>
            <p:cNvGrpSpPr>
              <a:grpSpLocks/>
            </p:cNvGrpSpPr>
            <p:nvPr/>
          </p:nvGrpSpPr>
          <p:grpSpPr bwMode="auto">
            <a:xfrm>
              <a:off x="3962400" y="3124200"/>
              <a:ext cx="76200" cy="476250"/>
              <a:chOff x="723900" y="4876800"/>
              <a:chExt cx="76200" cy="476250"/>
            </a:xfrm>
          </p:grpSpPr>
          <p:cxnSp>
            <p:nvCxnSpPr>
              <p:cNvPr id="22" name="Straight Connector 21"/>
              <p:cNvCxnSpPr/>
              <p:nvPr/>
            </p:nvCxnSpPr>
            <p:spPr>
              <a:xfrm rot="5400000">
                <a:off x="534194" y="5104606"/>
                <a:ext cx="457200" cy="1588"/>
              </a:xfrm>
              <a:prstGeom prst="line">
                <a:avLst/>
              </a:prstGeom>
              <a:ln w="25400">
                <a:solidFill>
                  <a:schemeClr val="accent2"/>
                </a:solidFill>
              </a:ln>
            </p:spPr>
            <p:style>
              <a:lnRef idx="1">
                <a:schemeClr val="accent1"/>
              </a:lnRef>
              <a:fillRef idx="0">
                <a:schemeClr val="accent1"/>
              </a:fillRef>
              <a:effectRef idx="0">
                <a:schemeClr val="accent1"/>
              </a:effectRef>
              <a:fontRef idx="minor">
                <a:schemeClr val="tx1"/>
              </a:fontRef>
            </p:style>
          </p:cxnSp>
          <p:sp>
            <p:nvSpPr>
              <p:cNvPr id="23" name="Oval 22"/>
              <p:cNvSpPr/>
              <p:nvPr/>
            </p:nvSpPr>
            <p:spPr>
              <a:xfrm>
                <a:off x="723900" y="5276850"/>
                <a:ext cx="76200" cy="76200"/>
              </a:xfrm>
              <a:prstGeom prst="ellipse">
                <a:avLst/>
              </a:prstGeom>
              <a:solidFill>
                <a:schemeClr val="accent2">
                  <a:lumMod val="75000"/>
                </a:schemeClr>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eaLnBrk="1" hangingPunct="1"/>
                <a:endParaRPr lang="en-US" altLang="en-US" sz="1800">
                  <a:solidFill>
                    <a:srgbClr val="FFFFFF"/>
                  </a:solidFill>
                  <a:latin typeface="Corbel" panose="020B0503020204020204" pitchFamily="34" charset="0"/>
                </a:endParaRPr>
              </a:p>
            </p:txBody>
          </p:sp>
        </p:grpSp>
      </p:grpSp>
      <p:grpSp>
        <p:nvGrpSpPr>
          <p:cNvPr id="24" name="Group 35"/>
          <p:cNvGrpSpPr>
            <a:grpSpLocks/>
          </p:cNvGrpSpPr>
          <p:nvPr/>
        </p:nvGrpSpPr>
        <p:grpSpPr bwMode="auto">
          <a:xfrm>
            <a:off x="8140065" y="2869883"/>
            <a:ext cx="1219200" cy="1041400"/>
            <a:chOff x="4419600" y="3124200"/>
            <a:chExt cx="1219200" cy="1041400"/>
          </a:xfrm>
        </p:grpSpPr>
        <p:sp>
          <p:nvSpPr>
            <p:cNvPr id="25" name="Text Box 15"/>
            <p:cNvSpPr txBox="1">
              <a:spLocks noChangeArrowheads="1"/>
            </p:cNvSpPr>
            <p:nvPr/>
          </p:nvSpPr>
          <p:spPr bwMode="auto">
            <a:xfrm>
              <a:off x="4419600" y="3581400"/>
              <a:ext cx="12192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spcBef>
                  <a:spcPct val="50000"/>
                </a:spcBef>
              </a:pPr>
              <a:r>
                <a:rPr lang="en-US" altLang="en-US" sz="1600" dirty="0">
                  <a:solidFill>
                    <a:srgbClr val="00B050"/>
                  </a:solidFill>
                </a:rPr>
                <a:t>Body Forces</a:t>
              </a:r>
            </a:p>
          </p:txBody>
        </p:sp>
        <p:grpSp>
          <p:nvGrpSpPr>
            <p:cNvPr id="26" name="Group 27"/>
            <p:cNvGrpSpPr>
              <a:grpSpLocks/>
            </p:cNvGrpSpPr>
            <p:nvPr/>
          </p:nvGrpSpPr>
          <p:grpSpPr bwMode="auto">
            <a:xfrm>
              <a:off x="4724400" y="3124200"/>
              <a:ext cx="76200" cy="476250"/>
              <a:chOff x="723900" y="4876800"/>
              <a:chExt cx="76200" cy="476250"/>
            </a:xfrm>
          </p:grpSpPr>
          <p:cxnSp>
            <p:nvCxnSpPr>
              <p:cNvPr id="27" name="Straight Connector 26"/>
              <p:cNvCxnSpPr/>
              <p:nvPr/>
            </p:nvCxnSpPr>
            <p:spPr>
              <a:xfrm rot="5400000">
                <a:off x="534194" y="5104606"/>
                <a:ext cx="457200" cy="1588"/>
              </a:xfrm>
              <a:prstGeom prst="line">
                <a:avLst/>
              </a:prstGeom>
              <a:ln w="25400">
                <a:solidFill>
                  <a:schemeClr val="accent2"/>
                </a:solidFill>
              </a:ln>
            </p:spPr>
            <p:style>
              <a:lnRef idx="1">
                <a:schemeClr val="accent1"/>
              </a:lnRef>
              <a:fillRef idx="0">
                <a:schemeClr val="accent1"/>
              </a:fillRef>
              <a:effectRef idx="0">
                <a:schemeClr val="accent1"/>
              </a:effectRef>
              <a:fontRef idx="minor">
                <a:schemeClr val="tx1"/>
              </a:fontRef>
            </p:style>
          </p:cxnSp>
          <p:sp>
            <p:nvSpPr>
              <p:cNvPr id="28" name="Oval 27"/>
              <p:cNvSpPr/>
              <p:nvPr/>
            </p:nvSpPr>
            <p:spPr>
              <a:xfrm>
                <a:off x="723900" y="5276850"/>
                <a:ext cx="76200" cy="76200"/>
              </a:xfrm>
              <a:prstGeom prst="ellipse">
                <a:avLst/>
              </a:prstGeom>
              <a:solidFill>
                <a:schemeClr val="accent2">
                  <a:lumMod val="75000"/>
                </a:schemeClr>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eaLnBrk="1" hangingPunct="1"/>
                <a:endParaRPr lang="en-US" altLang="en-US" sz="1800">
                  <a:solidFill>
                    <a:srgbClr val="FFFFFF"/>
                  </a:solidFill>
                  <a:latin typeface="Corbel" panose="020B0503020204020204" pitchFamily="34" charset="0"/>
                </a:endParaRPr>
              </a:p>
            </p:txBody>
          </p:sp>
        </p:grpSp>
      </p:grpSp>
    </p:spTree>
    <p:extLst>
      <p:ext uri="{BB962C8B-B14F-4D97-AF65-F5344CB8AC3E}">
        <p14:creationId xmlns:p14="http://schemas.microsoft.com/office/powerpoint/2010/main" val="547777344"/>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solidFill>
                  <a:schemeClr val="tx1"/>
                </a:solidFill>
              </a:rPr>
              <a:t>Navier</a:t>
            </a:r>
            <a:r>
              <a:rPr lang="en-US" dirty="0" smtClean="0">
                <a:solidFill>
                  <a:schemeClr val="tx1"/>
                </a:solidFill>
              </a:rPr>
              <a:t>-Stokes Equations</a:t>
            </a:r>
            <a:endParaRPr lang="en-US" dirty="0">
              <a:solidFill>
                <a:schemeClr val="tx1"/>
              </a:solidFill>
            </a:endParaRP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838200" y="1825624"/>
                <a:ext cx="10515600" cy="4818063"/>
              </a:xfrm>
            </p:spPr>
            <p:txBody>
              <a:bodyPr>
                <a:normAutofit/>
              </a:bodyPr>
              <a:lstStyle/>
              <a:p>
                <a:pPr marL="274320" lvl="1" indent="0">
                  <a:buNone/>
                </a:pPr>
                <a:endParaRPr lang="en-US" dirty="0" smtClean="0">
                  <a:solidFill>
                    <a:schemeClr val="tx1"/>
                  </a:solidFill>
                </a:endParaRPr>
              </a:p>
              <a:p>
                <a:pPr marL="274320" lvl="1" indent="0">
                  <a:buNone/>
                </a:pPr>
                <a14:m>
                  <m:oMathPara xmlns:m="http://schemas.openxmlformats.org/officeDocument/2006/math" xmlns="">
                    <m:oMathParaPr>
                      <m:jc m:val="centerGroup"/>
                    </m:oMathParaPr>
                    <m:oMath xmlns:m="http://schemas.openxmlformats.org/officeDocument/2006/math">
                      <m:f>
                        <m:fPr>
                          <m:ctrlPr>
                            <a:rPr lang="en-US" sz="3300" i="1">
                              <a:solidFill>
                                <a:schemeClr val="tx1"/>
                              </a:solidFill>
                              <a:latin typeface="Cambria Math" panose="02040503050406030204" pitchFamily="18" charset="0"/>
                            </a:rPr>
                          </m:ctrlPr>
                        </m:fPr>
                        <m:num>
                          <m:r>
                            <a:rPr lang="en-US" sz="3300" i="1">
                              <a:solidFill>
                                <a:schemeClr val="tx1"/>
                              </a:solidFill>
                              <a:latin typeface="Cambria Math" panose="02040503050406030204" pitchFamily="18" charset="0"/>
                              <a:ea typeface="Cambria Math" panose="02040503050406030204" pitchFamily="18" charset="0"/>
                            </a:rPr>
                            <m:t>𝜕</m:t>
                          </m:r>
                          <m:r>
                            <a:rPr lang="en-US" sz="3300" i="1">
                              <a:solidFill>
                                <a:schemeClr val="tx1"/>
                              </a:solidFill>
                              <a:latin typeface="Cambria Math" panose="02040503050406030204" pitchFamily="18" charset="0"/>
                              <a:ea typeface="Cambria Math" panose="02040503050406030204" pitchFamily="18" charset="0"/>
                            </a:rPr>
                            <m:t>𝑢</m:t>
                          </m:r>
                        </m:num>
                        <m:den>
                          <m:r>
                            <a:rPr lang="en-US" sz="3300" i="1">
                              <a:solidFill>
                                <a:schemeClr val="tx1"/>
                              </a:solidFill>
                              <a:latin typeface="Cambria Math" panose="02040503050406030204" pitchFamily="18" charset="0"/>
                              <a:ea typeface="Cambria Math" panose="02040503050406030204" pitchFamily="18" charset="0"/>
                            </a:rPr>
                            <m:t>𝜕</m:t>
                          </m:r>
                          <m:r>
                            <a:rPr lang="en-US" sz="3300" i="1">
                              <a:solidFill>
                                <a:schemeClr val="tx1"/>
                              </a:solidFill>
                              <a:latin typeface="Cambria Math" panose="02040503050406030204" pitchFamily="18" charset="0"/>
                              <a:ea typeface="Cambria Math" panose="02040503050406030204" pitchFamily="18" charset="0"/>
                            </a:rPr>
                            <m:t>𝑡</m:t>
                          </m:r>
                        </m:den>
                      </m:f>
                      <m:r>
                        <a:rPr lang="en-US" sz="3300" i="1">
                          <a:solidFill>
                            <a:schemeClr val="tx1"/>
                          </a:solidFill>
                          <a:latin typeface="Cambria Math" panose="02040503050406030204" pitchFamily="18" charset="0"/>
                        </a:rPr>
                        <m:t>=</m:t>
                      </m:r>
                      <m:r>
                        <m:rPr>
                          <m:nor/>
                        </m:rPr>
                        <a:rPr lang="en-US" altLang="en-US" sz="3300" dirty="0">
                          <a:solidFill>
                            <a:schemeClr val="tx1"/>
                          </a:solidFill>
                          <a:sym typeface="Symbol" panose="05050102010706020507" pitchFamily="18" charset="2"/>
                        </a:rPr>
                        <m:t> </m:t>
                      </m:r>
                      <m:r>
                        <m:rPr>
                          <m:nor/>
                        </m:rPr>
                        <a:rPr lang="el-GR" altLang="en-US" sz="3300" i="1" dirty="0">
                          <a:latin typeface="Cambria Math" panose="02040503050406030204" pitchFamily="18" charset="0"/>
                          <a:ea typeface="Cambria Math" panose="02040503050406030204" pitchFamily="18" charset="0"/>
                          <a:sym typeface="Symbol" panose="05050102010706020507" pitchFamily="18" charset="2"/>
                        </a:rPr>
                        <m:t>υ</m:t>
                      </m:r>
                      <m:r>
                        <m:rPr>
                          <m:nor/>
                        </m:rPr>
                        <a:rPr lang="en-US" altLang="en-US" sz="3300" dirty="0">
                          <a:solidFill>
                            <a:schemeClr val="tx1"/>
                          </a:solidFill>
                          <a:sym typeface="Symbol" panose="05050102010706020507" pitchFamily="18" charset="2"/>
                        </a:rPr>
                        <m:t></m:t>
                      </m:r>
                      <m:r>
                        <m:rPr>
                          <m:nor/>
                        </m:rPr>
                        <a:rPr lang="en-US" altLang="en-US" sz="3300" baseline="30000" dirty="0">
                          <a:solidFill>
                            <a:schemeClr val="tx1"/>
                          </a:solidFill>
                          <a:sym typeface="Symbol" panose="05050102010706020507" pitchFamily="18" charset="2"/>
                        </a:rPr>
                        <m:t>2</m:t>
                      </m:r>
                      <m:r>
                        <m:rPr>
                          <m:nor/>
                        </m:rPr>
                        <a:rPr lang="en-US" altLang="en-US" sz="3300" b="1" dirty="0">
                          <a:solidFill>
                            <a:schemeClr val="tx1"/>
                          </a:solidFill>
                          <a:sym typeface="Symbol" panose="05050102010706020507" pitchFamily="18" charset="2"/>
                        </a:rPr>
                        <m:t>u</m:t>
                      </m:r>
                      <m:r>
                        <m:rPr>
                          <m:nor/>
                        </m:rPr>
                        <a:rPr lang="en-US" altLang="en-US" sz="3300" b="1" dirty="0">
                          <a:solidFill>
                            <a:schemeClr val="tx1"/>
                          </a:solidFill>
                          <a:sym typeface="Symbol" panose="05050102010706020507" pitchFamily="18" charset="2"/>
                        </a:rPr>
                        <m:t> </m:t>
                      </m:r>
                      <m:r>
                        <m:rPr>
                          <m:nor/>
                        </m:rPr>
                        <a:rPr lang="en-US" altLang="en-US" sz="3300" dirty="0">
                          <a:solidFill>
                            <a:schemeClr val="tx1"/>
                          </a:solidFill>
                          <a:sym typeface="Symbol" panose="05050102010706020507" pitchFamily="18" charset="2"/>
                        </a:rPr>
                        <m:t>– (</m:t>
                      </m:r>
                      <m:r>
                        <m:rPr>
                          <m:nor/>
                        </m:rPr>
                        <a:rPr lang="en-US" altLang="en-US" sz="3300" b="1" dirty="0">
                          <a:solidFill>
                            <a:schemeClr val="tx1"/>
                          </a:solidFill>
                          <a:sym typeface="Symbol" panose="05050102010706020507" pitchFamily="18" charset="2"/>
                        </a:rPr>
                        <m:t>u</m:t>
                      </m:r>
                      <m:r>
                        <m:rPr>
                          <m:nor/>
                        </m:rPr>
                        <a:rPr lang="en-US" altLang="en-US" sz="3300" dirty="0">
                          <a:solidFill>
                            <a:schemeClr val="tx1"/>
                          </a:solidFill>
                          <a:sym typeface="Symbol" panose="05050102010706020507" pitchFamily="18" charset="2"/>
                        </a:rPr>
                        <m:t>)</m:t>
                      </m:r>
                      <m:r>
                        <m:rPr>
                          <m:nor/>
                        </m:rPr>
                        <a:rPr lang="en-US" altLang="en-US" sz="3300" b="1" dirty="0">
                          <a:solidFill>
                            <a:schemeClr val="tx1"/>
                          </a:solidFill>
                          <a:sym typeface="Symbol" panose="05050102010706020507" pitchFamily="18" charset="2"/>
                        </a:rPr>
                        <m:t>u</m:t>
                      </m:r>
                      <m:r>
                        <m:rPr>
                          <m:nor/>
                        </m:rPr>
                        <a:rPr lang="en-US" altLang="en-US" sz="3300" dirty="0">
                          <a:solidFill>
                            <a:schemeClr val="tx1"/>
                          </a:solidFill>
                          <a:sym typeface="Symbol" panose="05050102010706020507" pitchFamily="18" charset="2"/>
                        </a:rPr>
                        <m:t> –</m:t>
                      </m:r>
                      <m:f>
                        <m:fPr>
                          <m:ctrlPr>
                            <a:rPr lang="en-US" altLang="en-US" sz="3300" i="1" dirty="0" smtClean="0">
                              <a:solidFill>
                                <a:schemeClr val="tx1"/>
                              </a:solidFill>
                              <a:latin typeface="Cambria Math" panose="02040503050406030204" pitchFamily="18" charset="0"/>
                              <a:sym typeface="Symbol" panose="05050102010706020507" pitchFamily="18" charset="2"/>
                            </a:rPr>
                          </m:ctrlPr>
                        </m:fPr>
                        <m:num>
                          <m:r>
                            <a:rPr lang="en-US" altLang="en-US" sz="3300" b="0" i="1" dirty="0" smtClean="0">
                              <a:solidFill>
                                <a:schemeClr val="tx1"/>
                              </a:solidFill>
                              <a:latin typeface="Cambria Math" panose="02040503050406030204" pitchFamily="18" charset="0"/>
                              <a:sym typeface="Symbol" panose="05050102010706020507" pitchFamily="18" charset="2"/>
                            </a:rPr>
                            <m:t>1</m:t>
                          </m:r>
                        </m:num>
                        <m:den>
                          <m:r>
                            <a:rPr lang="en-US" altLang="en-US" sz="3300" i="1" dirty="0" smtClean="0">
                              <a:solidFill>
                                <a:schemeClr val="tx1"/>
                              </a:solidFill>
                              <a:latin typeface="Cambria Math" panose="02040503050406030204" pitchFamily="18" charset="0"/>
                              <a:ea typeface="Cambria Math" panose="02040503050406030204" pitchFamily="18" charset="0"/>
                              <a:sym typeface="Symbol" panose="05050102010706020507" pitchFamily="18" charset="2"/>
                            </a:rPr>
                            <m:t>𝜌</m:t>
                          </m:r>
                        </m:den>
                      </m:f>
                      <m:r>
                        <m:rPr>
                          <m:nor/>
                        </m:rPr>
                        <a:rPr lang="en-US" altLang="en-US" sz="3300" dirty="0">
                          <a:solidFill>
                            <a:schemeClr val="tx1"/>
                          </a:solidFill>
                          <a:sym typeface="Symbol" panose="05050102010706020507" pitchFamily="18" charset="2"/>
                        </a:rPr>
                        <m:t> </m:t>
                      </m:r>
                      <m:r>
                        <m:rPr>
                          <m:nor/>
                        </m:rPr>
                        <a:rPr lang="en-US" altLang="en-US" sz="3300" i="1" dirty="0">
                          <a:solidFill>
                            <a:schemeClr val="tx1"/>
                          </a:solidFill>
                          <a:sym typeface="Symbol" panose="05050102010706020507" pitchFamily="18" charset="2"/>
                        </a:rPr>
                        <m:t>p</m:t>
                      </m:r>
                      <m:r>
                        <m:rPr>
                          <m:nor/>
                        </m:rPr>
                        <a:rPr lang="en-US" altLang="en-US" sz="3300" dirty="0">
                          <a:solidFill>
                            <a:schemeClr val="tx1"/>
                          </a:solidFill>
                          <a:sym typeface="Symbol" panose="05050102010706020507" pitchFamily="18" charset="2"/>
                        </a:rPr>
                        <m:t> + </m:t>
                      </m:r>
                      <m:r>
                        <a:rPr lang="en-US" altLang="en-US" sz="3300" b="1" i="1" dirty="0" smtClean="0">
                          <a:solidFill>
                            <a:schemeClr val="tx1"/>
                          </a:solidFill>
                          <a:latin typeface="Cambria Math" panose="02040503050406030204" pitchFamily="18" charset="0"/>
                          <a:ea typeface="Cambria Math" panose="02040503050406030204" pitchFamily="18" charset="0"/>
                          <a:sym typeface="Symbol" panose="05050102010706020507" pitchFamily="18" charset="2"/>
                        </a:rPr>
                        <m:t>𝓕</m:t>
                      </m:r>
                    </m:oMath>
                  </m:oMathPara>
                </a14:m>
                <a:endParaRPr lang="en-US" sz="3300" dirty="0">
                  <a:solidFill>
                    <a:schemeClr val="tx1"/>
                  </a:solidFill>
                </a:endParaRPr>
              </a:p>
              <a:p>
                <a:endParaRPr lang="en-US" dirty="0" smtClean="0">
                  <a:solidFill>
                    <a:schemeClr val="tx1"/>
                  </a:solidFill>
                </a:endParaRPr>
              </a:p>
              <a:p>
                <a:endParaRPr lang="en-US" dirty="0">
                  <a:solidFill>
                    <a:schemeClr val="tx1"/>
                  </a:solidFill>
                </a:endParaRPr>
              </a:p>
              <a:p>
                <a:r>
                  <a:rPr lang="en-US" dirty="0"/>
                  <a:t>Kinematic Viscosity </a:t>
                </a:r>
                <a14:m>
                  <m:oMath xmlns:m="http://schemas.openxmlformats.org/officeDocument/2006/math" xmlns="">
                    <m:r>
                      <a:rPr lang="en-US" altLang="en-US" dirty="0">
                        <a:latin typeface="Cambria Math" panose="02040503050406030204" pitchFamily="18" charset="0"/>
                        <a:ea typeface="Cambria Math" panose="02040503050406030204" pitchFamily="18" charset="0"/>
                        <a:sym typeface="Symbol" panose="05050102010706020507" pitchFamily="18" charset="2"/>
                      </a:rPr>
                      <m:t>(</m:t>
                    </m:r>
                    <m:r>
                      <m:rPr>
                        <m:nor/>
                      </m:rPr>
                      <a:rPr lang="el-GR" altLang="en-US" i="1" dirty="0">
                        <a:latin typeface="Cambria Math" panose="02040503050406030204" pitchFamily="18" charset="0"/>
                        <a:ea typeface="Cambria Math" panose="02040503050406030204" pitchFamily="18" charset="0"/>
                        <a:sym typeface="Symbol" panose="05050102010706020507" pitchFamily="18" charset="2"/>
                      </a:rPr>
                      <m:t>υ</m:t>
                    </m:r>
                    <m:r>
                      <m:rPr>
                        <m:nor/>
                      </m:rPr>
                      <a:rPr lang="en-US" altLang="en-US" i="1" dirty="0">
                        <a:latin typeface="Cambria Math" panose="02040503050406030204" pitchFamily="18" charset="0"/>
                        <a:ea typeface="Cambria Math" panose="02040503050406030204" pitchFamily="18" charset="0"/>
                        <a:sym typeface="Symbol" panose="05050102010706020507" pitchFamily="18" charset="2"/>
                      </a:rPr>
                      <m:t>)</m:t>
                    </m:r>
                    <m:r>
                      <m:rPr>
                        <m:nor/>
                      </m:rPr>
                      <a:rPr lang="en-US" altLang="en-US" dirty="0">
                        <a:latin typeface="Cambria Math" panose="02040503050406030204" pitchFamily="18" charset="0"/>
                        <a:ea typeface="Cambria Math" panose="02040503050406030204" pitchFamily="18" charset="0"/>
                        <a:sym typeface="Symbol" panose="05050102010706020507" pitchFamily="18" charset="2"/>
                      </a:rPr>
                      <m:t> </m:t>
                    </m:r>
                  </m:oMath>
                </a14:m>
                <a:r>
                  <a:rPr lang="en-US" dirty="0"/>
                  <a:t>–determines thickness of </a:t>
                </a:r>
                <a:r>
                  <a:rPr lang="en-US" dirty="0" smtClean="0"/>
                  <a:t>fluid</a:t>
                </a:r>
              </a:p>
              <a:p>
                <a:r>
                  <a:rPr lang="en-US" dirty="0" smtClean="0"/>
                  <a:t>How much the fluid resists deformation while flowing </a:t>
                </a:r>
              </a:p>
              <a:p>
                <a:r>
                  <a:rPr lang="en-US" dirty="0" smtClean="0"/>
                  <a:t>Acts as a force that tries to make our particle move at the average velocity of the nearby particles</a:t>
                </a:r>
              </a:p>
              <a:p>
                <a:pPr marL="0" indent="0">
                  <a:buNone/>
                </a:pPr>
                <a:endParaRPr lang="en-US" dirty="0" smtClean="0">
                  <a:solidFill>
                    <a:schemeClr val="tx1"/>
                  </a:solidFill>
                </a:endParaRP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838200" y="1825624"/>
                <a:ext cx="10515600" cy="4818063"/>
              </a:xfrm>
              <a:blipFill rotWithShape="0">
                <a:blip r:embed="rId3"/>
                <a:stretch>
                  <a:fillRect l="-1043"/>
                </a:stretch>
              </a:blipFill>
            </p:spPr>
            <p:txBody>
              <a:bodyPr/>
              <a:lstStyle/>
              <a:p>
                <a:r>
                  <a:rPr lang="en-US">
                    <a:noFill/>
                  </a:rPr>
                  <a:t> </a:t>
                </a:r>
              </a:p>
            </p:txBody>
          </p:sp>
        </mc:Fallback>
      </mc:AlternateContent>
      <p:grpSp>
        <p:nvGrpSpPr>
          <p:cNvPr id="4" name="Group 31"/>
          <p:cNvGrpSpPr>
            <a:grpSpLocks/>
          </p:cNvGrpSpPr>
          <p:nvPr/>
        </p:nvGrpSpPr>
        <p:grpSpPr bwMode="auto">
          <a:xfrm>
            <a:off x="2865120" y="3218498"/>
            <a:ext cx="1143000" cy="1041400"/>
            <a:chOff x="304800" y="3124200"/>
            <a:chExt cx="1143000" cy="1041400"/>
          </a:xfrm>
        </p:grpSpPr>
        <p:sp>
          <p:nvSpPr>
            <p:cNvPr id="5" name="Text Box 11"/>
            <p:cNvSpPr txBox="1">
              <a:spLocks noChangeArrowheads="1"/>
            </p:cNvSpPr>
            <p:nvPr/>
          </p:nvSpPr>
          <p:spPr bwMode="auto">
            <a:xfrm>
              <a:off x="304800" y="3581400"/>
              <a:ext cx="11430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spcBef>
                  <a:spcPct val="50000"/>
                </a:spcBef>
              </a:pPr>
              <a:r>
                <a:rPr lang="en-US" altLang="en-US" sz="1600" dirty="0">
                  <a:solidFill>
                    <a:srgbClr val="00B050"/>
                  </a:solidFill>
                </a:rPr>
                <a:t>Change in velocity</a:t>
              </a:r>
            </a:p>
          </p:txBody>
        </p:sp>
        <p:grpSp>
          <p:nvGrpSpPr>
            <p:cNvPr id="6" name="Group 17"/>
            <p:cNvGrpSpPr>
              <a:grpSpLocks/>
            </p:cNvGrpSpPr>
            <p:nvPr/>
          </p:nvGrpSpPr>
          <p:grpSpPr bwMode="auto">
            <a:xfrm>
              <a:off x="838200" y="3124200"/>
              <a:ext cx="76200" cy="476250"/>
              <a:chOff x="723900" y="4876800"/>
              <a:chExt cx="76200" cy="476250"/>
            </a:xfrm>
          </p:grpSpPr>
          <p:cxnSp>
            <p:nvCxnSpPr>
              <p:cNvPr id="7" name="Straight Connector 6"/>
              <p:cNvCxnSpPr/>
              <p:nvPr/>
            </p:nvCxnSpPr>
            <p:spPr>
              <a:xfrm rot="5400000">
                <a:off x="534194" y="5104606"/>
                <a:ext cx="457200" cy="1588"/>
              </a:xfrm>
              <a:prstGeom prst="line">
                <a:avLst/>
              </a:prstGeom>
              <a:ln w="25400">
                <a:solidFill>
                  <a:schemeClr val="accent2"/>
                </a:solidFill>
              </a:ln>
            </p:spPr>
            <p:style>
              <a:lnRef idx="1">
                <a:schemeClr val="accent1"/>
              </a:lnRef>
              <a:fillRef idx="0">
                <a:schemeClr val="accent1"/>
              </a:fillRef>
              <a:effectRef idx="0">
                <a:schemeClr val="accent1"/>
              </a:effectRef>
              <a:fontRef idx="minor">
                <a:schemeClr val="tx1"/>
              </a:fontRef>
            </p:style>
          </p:cxnSp>
          <p:sp>
            <p:nvSpPr>
              <p:cNvPr id="8" name="Oval 7"/>
              <p:cNvSpPr/>
              <p:nvPr/>
            </p:nvSpPr>
            <p:spPr>
              <a:xfrm>
                <a:off x="723900" y="5276850"/>
                <a:ext cx="76200" cy="76200"/>
              </a:xfrm>
              <a:prstGeom prst="ellipse">
                <a:avLst/>
              </a:prstGeom>
              <a:solidFill>
                <a:schemeClr val="accent2">
                  <a:lumMod val="75000"/>
                </a:schemeClr>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eaLnBrk="1" hangingPunct="1"/>
                <a:endParaRPr lang="en-US" altLang="en-US" sz="1800">
                  <a:solidFill>
                    <a:srgbClr val="FFFFFF"/>
                  </a:solidFill>
                  <a:latin typeface="Corbel" panose="020B0503020204020204" pitchFamily="34" charset="0"/>
                </a:endParaRPr>
              </a:p>
            </p:txBody>
          </p:sp>
        </p:grpSp>
      </p:grpSp>
      <p:grpSp>
        <p:nvGrpSpPr>
          <p:cNvPr id="9" name="Group 32"/>
          <p:cNvGrpSpPr>
            <a:grpSpLocks/>
          </p:cNvGrpSpPr>
          <p:nvPr/>
        </p:nvGrpSpPr>
        <p:grpSpPr bwMode="auto">
          <a:xfrm>
            <a:off x="4287203" y="2884170"/>
            <a:ext cx="1082040" cy="1041975"/>
            <a:chOff x="1295400" y="3124200"/>
            <a:chExt cx="1082040" cy="1041975"/>
          </a:xfrm>
        </p:grpSpPr>
        <p:sp>
          <p:nvSpPr>
            <p:cNvPr id="10" name="Text Box 12"/>
            <p:cNvSpPr txBox="1">
              <a:spLocks noChangeArrowheads="1"/>
            </p:cNvSpPr>
            <p:nvPr/>
          </p:nvSpPr>
          <p:spPr bwMode="auto">
            <a:xfrm>
              <a:off x="1295400" y="3581400"/>
              <a:ext cx="108204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spcBef>
                  <a:spcPct val="50000"/>
                </a:spcBef>
              </a:pPr>
              <a:r>
                <a:rPr lang="en-US" altLang="en-US" sz="1600" dirty="0">
                  <a:solidFill>
                    <a:srgbClr val="FF0000"/>
                  </a:solidFill>
                </a:rPr>
                <a:t>Diffusion/Viscosity</a:t>
              </a:r>
            </a:p>
          </p:txBody>
        </p:sp>
        <p:grpSp>
          <p:nvGrpSpPr>
            <p:cNvPr id="11" name="Group 18"/>
            <p:cNvGrpSpPr>
              <a:grpSpLocks/>
            </p:cNvGrpSpPr>
            <p:nvPr/>
          </p:nvGrpSpPr>
          <p:grpSpPr bwMode="auto">
            <a:xfrm>
              <a:off x="1752600" y="3124200"/>
              <a:ext cx="76200" cy="476250"/>
              <a:chOff x="723900" y="4876800"/>
              <a:chExt cx="76200" cy="476250"/>
            </a:xfrm>
          </p:grpSpPr>
          <p:cxnSp>
            <p:nvCxnSpPr>
              <p:cNvPr id="12" name="Straight Connector 11"/>
              <p:cNvCxnSpPr/>
              <p:nvPr/>
            </p:nvCxnSpPr>
            <p:spPr>
              <a:xfrm rot="5400000">
                <a:off x="534194" y="5104606"/>
                <a:ext cx="457200" cy="1588"/>
              </a:xfrm>
              <a:prstGeom prst="line">
                <a:avLst/>
              </a:prstGeom>
              <a:ln w="25400">
                <a:solidFill>
                  <a:schemeClr val="accent2"/>
                </a:solidFill>
              </a:ln>
            </p:spPr>
            <p:style>
              <a:lnRef idx="1">
                <a:schemeClr val="accent1"/>
              </a:lnRef>
              <a:fillRef idx="0">
                <a:schemeClr val="accent1"/>
              </a:fillRef>
              <a:effectRef idx="0">
                <a:schemeClr val="accent1"/>
              </a:effectRef>
              <a:fontRef idx="minor">
                <a:schemeClr val="tx1"/>
              </a:fontRef>
            </p:style>
          </p:cxnSp>
          <p:sp>
            <p:nvSpPr>
              <p:cNvPr id="13" name="Oval 12"/>
              <p:cNvSpPr/>
              <p:nvPr/>
            </p:nvSpPr>
            <p:spPr>
              <a:xfrm>
                <a:off x="723900" y="5276850"/>
                <a:ext cx="76200" cy="76200"/>
              </a:xfrm>
              <a:prstGeom prst="ellipse">
                <a:avLst/>
              </a:prstGeom>
              <a:solidFill>
                <a:schemeClr val="accent2">
                  <a:lumMod val="75000"/>
                </a:schemeClr>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eaLnBrk="1" hangingPunct="1"/>
                <a:endParaRPr lang="en-US" altLang="en-US" sz="1800">
                  <a:solidFill>
                    <a:srgbClr val="FFFFFF"/>
                  </a:solidFill>
                  <a:latin typeface="Corbel" panose="020B0503020204020204" pitchFamily="34" charset="0"/>
                </a:endParaRPr>
              </a:p>
            </p:txBody>
          </p:sp>
        </p:grpSp>
      </p:grpSp>
      <p:grpSp>
        <p:nvGrpSpPr>
          <p:cNvPr id="14" name="Group 33"/>
          <p:cNvGrpSpPr>
            <a:grpSpLocks/>
          </p:cNvGrpSpPr>
          <p:nvPr/>
        </p:nvGrpSpPr>
        <p:grpSpPr bwMode="auto">
          <a:xfrm>
            <a:off x="5673090" y="2855595"/>
            <a:ext cx="1219200" cy="795338"/>
            <a:chOff x="2438400" y="3124200"/>
            <a:chExt cx="1219200" cy="795338"/>
          </a:xfrm>
        </p:grpSpPr>
        <p:sp>
          <p:nvSpPr>
            <p:cNvPr id="15" name="Text Box 13"/>
            <p:cNvSpPr txBox="1">
              <a:spLocks noChangeArrowheads="1"/>
            </p:cNvSpPr>
            <p:nvPr/>
          </p:nvSpPr>
          <p:spPr bwMode="auto">
            <a:xfrm>
              <a:off x="2438400" y="3581400"/>
              <a:ext cx="1219200"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spcBef>
                  <a:spcPct val="50000"/>
                </a:spcBef>
              </a:pPr>
              <a:r>
                <a:rPr lang="en-US" altLang="en-US" sz="1600" dirty="0">
                  <a:solidFill>
                    <a:srgbClr val="00B050"/>
                  </a:solidFill>
                </a:rPr>
                <a:t>Advection</a:t>
              </a:r>
            </a:p>
          </p:txBody>
        </p:sp>
        <p:grpSp>
          <p:nvGrpSpPr>
            <p:cNvPr id="16" name="Group 21"/>
            <p:cNvGrpSpPr>
              <a:grpSpLocks/>
            </p:cNvGrpSpPr>
            <p:nvPr/>
          </p:nvGrpSpPr>
          <p:grpSpPr bwMode="auto">
            <a:xfrm>
              <a:off x="2895600" y="3124200"/>
              <a:ext cx="76200" cy="476250"/>
              <a:chOff x="723900" y="4876800"/>
              <a:chExt cx="76200" cy="476250"/>
            </a:xfrm>
          </p:grpSpPr>
          <p:cxnSp>
            <p:nvCxnSpPr>
              <p:cNvPr id="17" name="Straight Connector 16"/>
              <p:cNvCxnSpPr/>
              <p:nvPr/>
            </p:nvCxnSpPr>
            <p:spPr>
              <a:xfrm rot="5400000">
                <a:off x="534194" y="5104606"/>
                <a:ext cx="457200" cy="1588"/>
              </a:xfrm>
              <a:prstGeom prst="line">
                <a:avLst/>
              </a:prstGeom>
              <a:ln w="25400">
                <a:solidFill>
                  <a:schemeClr val="accent2"/>
                </a:solidFill>
              </a:ln>
            </p:spPr>
            <p:style>
              <a:lnRef idx="1">
                <a:schemeClr val="accent1"/>
              </a:lnRef>
              <a:fillRef idx="0">
                <a:schemeClr val="accent1"/>
              </a:fillRef>
              <a:effectRef idx="0">
                <a:schemeClr val="accent1"/>
              </a:effectRef>
              <a:fontRef idx="minor">
                <a:schemeClr val="tx1"/>
              </a:fontRef>
            </p:style>
          </p:cxnSp>
          <p:sp>
            <p:nvSpPr>
              <p:cNvPr id="18" name="Oval 17"/>
              <p:cNvSpPr/>
              <p:nvPr/>
            </p:nvSpPr>
            <p:spPr>
              <a:xfrm>
                <a:off x="723900" y="5276850"/>
                <a:ext cx="76200" cy="76200"/>
              </a:xfrm>
              <a:prstGeom prst="ellipse">
                <a:avLst/>
              </a:prstGeom>
              <a:solidFill>
                <a:schemeClr val="accent2">
                  <a:lumMod val="75000"/>
                </a:schemeClr>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eaLnBrk="1" hangingPunct="1"/>
                <a:endParaRPr lang="en-US" altLang="en-US" sz="1800">
                  <a:solidFill>
                    <a:srgbClr val="FFFFFF"/>
                  </a:solidFill>
                  <a:latin typeface="Corbel" panose="020B0503020204020204" pitchFamily="34" charset="0"/>
                </a:endParaRPr>
              </a:p>
            </p:txBody>
          </p:sp>
        </p:grpSp>
      </p:grpSp>
      <p:grpSp>
        <p:nvGrpSpPr>
          <p:cNvPr id="19" name="Group 34"/>
          <p:cNvGrpSpPr>
            <a:grpSpLocks/>
          </p:cNvGrpSpPr>
          <p:nvPr/>
        </p:nvGrpSpPr>
        <p:grpSpPr bwMode="auto">
          <a:xfrm>
            <a:off x="6797040" y="3298508"/>
            <a:ext cx="1219200" cy="795338"/>
            <a:chOff x="3505200" y="3124200"/>
            <a:chExt cx="1219200" cy="795338"/>
          </a:xfrm>
        </p:grpSpPr>
        <p:sp>
          <p:nvSpPr>
            <p:cNvPr id="20" name="Text Box 14"/>
            <p:cNvSpPr txBox="1">
              <a:spLocks noChangeArrowheads="1"/>
            </p:cNvSpPr>
            <p:nvPr/>
          </p:nvSpPr>
          <p:spPr bwMode="auto">
            <a:xfrm>
              <a:off x="3505200" y="3581400"/>
              <a:ext cx="1219200"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spcBef>
                  <a:spcPct val="50000"/>
                </a:spcBef>
              </a:pPr>
              <a:r>
                <a:rPr lang="en-US" altLang="en-US" sz="1600" dirty="0">
                  <a:solidFill>
                    <a:srgbClr val="00B050"/>
                  </a:solidFill>
                </a:rPr>
                <a:t>Pressure</a:t>
              </a:r>
            </a:p>
          </p:txBody>
        </p:sp>
        <p:grpSp>
          <p:nvGrpSpPr>
            <p:cNvPr id="21" name="Group 24"/>
            <p:cNvGrpSpPr>
              <a:grpSpLocks/>
            </p:cNvGrpSpPr>
            <p:nvPr/>
          </p:nvGrpSpPr>
          <p:grpSpPr bwMode="auto">
            <a:xfrm>
              <a:off x="3962400" y="3124200"/>
              <a:ext cx="76200" cy="476250"/>
              <a:chOff x="723900" y="4876800"/>
              <a:chExt cx="76200" cy="476250"/>
            </a:xfrm>
          </p:grpSpPr>
          <p:cxnSp>
            <p:nvCxnSpPr>
              <p:cNvPr id="22" name="Straight Connector 21"/>
              <p:cNvCxnSpPr/>
              <p:nvPr/>
            </p:nvCxnSpPr>
            <p:spPr>
              <a:xfrm rot="5400000">
                <a:off x="534194" y="5104606"/>
                <a:ext cx="457200" cy="1588"/>
              </a:xfrm>
              <a:prstGeom prst="line">
                <a:avLst/>
              </a:prstGeom>
              <a:ln w="25400">
                <a:solidFill>
                  <a:schemeClr val="accent2"/>
                </a:solidFill>
              </a:ln>
            </p:spPr>
            <p:style>
              <a:lnRef idx="1">
                <a:schemeClr val="accent1"/>
              </a:lnRef>
              <a:fillRef idx="0">
                <a:schemeClr val="accent1"/>
              </a:fillRef>
              <a:effectRef idx="0">
                <a:schemeClr val="accent1"/>
              </a:effectRef>
              <a:fontRef idx="minor">
                <a:schemeClr val="tx1"/>
              </a:fontRef>
            </p:style>
          </p:cxnSp>
          <p:sp>
            <p:nvSpPr>
              <p:cNvPr id="23" name="Oval 22"/>
              <p:cNvSpPr/>
              <p:nvPr/>
            </p:nvSpPr>
            <p:spPr>
              <a:xfrm>
                <a:off x="723900" y="5276850"/>
                <a:ext cx="76200" cy="76200"/>
              </a:xfrm>
              <a:prstGeom prst="ellipse">
                <a:avLst/>
              </a:prstGeom>
              <a:solidFill>
                <a:schemeClr val="accent2">
                  <a:lumMod val="75000"/>
                </a:schemeClr>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eaLnBrk="1" hangingPunct="1"/>
                <a:endParaRPr lang="en-US" altLang="en-US" sz="1800">
                  <a:solidFill>
                    <a:srgbClr val="FFFFFF"/>
                  </a:solidFill>
                  <a:latin typeface="Corbel" panose="020B0503020204020204" pitchFamily="34" charset="0"/>
                </a:endParaRPr>
              </a:p>
            </p:txBody>
          </p:sp>
        </p:grpSp>
      </p:grpSp>
      <p:grpSp>
        <p:nvGrpSpPr>
          <p:cNvPr id="24" name="Group 35"/>
          <p:cNvGrpSpPr>
            <a:grpSpLocks/>
          </p:cNvGrpSpPr>
          <p:nvPr/>
        </p:nvGrpSpPr>
        <p:grpSpPr bwMode="auto">
          <a:xfrm>
            <a:off x="8140065" y="2869883"/>
            <a:ext cx="1219200" cy="1041400"/>
            <a:chOff x="4419600" y="3124200"/>
            <a:chExt cx="1219200" cy="1041400"/>
          </a:xfrm>
        </p:grpSpPr>
        <p:sp>
          <p:nvSpPr>
            <p:cNvPr id="25" name="Text Box 15"/>
            <p:cNvSpPr txBox="1">
              <a:spLocks noChangeArrowheads="1"/>
            </p:cNvSpPr>
            <p:nvPr/>
          </p:nvSpPr>
          <p:spPr bwMode="auto">
            <a:xfrm>
              <a:off x="4419600" y="3581400"/>
              <a:ext cx="12192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spcBef>
                  <a:spcPct val="50000"/>
                </a:spcBef>
              </a:pPr>
              <a:r>
                <a:rPr lang="en-US" altLang="en-US" sz="1600" dirty="0">
                  <a:solidFill>
                    <a:srgbClr val="00B050"/>
                  </a:solidFill>
                </a:rPr>
                <a:t>Body Forces</a:t>
              </a:r>
            </a:p>
          </p:txBody>
        </p:sp>
        <p:grpSp>
          <p:nvGrpSpPr>
            <p:cNvPr id="26" name="Group 27"/>
            <p:cNvGrpSpPr>
              <a:grpSpLocks/>
            </p:cNvGrpSpPr>
            <p:nvPr/>
          </p:nvGrpSpPr>
          <p:grpSpPr bwMode="auto">
            <a:xfrm>
              <a:off x="4724400" y="3124200"/>
              <a:ext cx="76200" cy="476250"/>
              <a:chOff x="723900" y="4876800"/>
              <a:chExt cx="76200" cy="476250"/>
            </a:xfrm>
          </p:grpSpPr>
          <p:cxnSp>
            <p:nvCxnSpPr>
              <p:cNvPr id="27" name="Straight Connector 26"/>
              <p:cNvCxnSpPr/>
              <p:nvPr/>
            </p:nvCxnSpPr>
            <p:spPr>
              <a:xfrm rot="5400000">
                <a:off x="534194" y="5104606"/>
                <a:ext cx="457200" cy="1588"/>
              </a:xfrm>
              <a:prstGeom prst="line">
                <a:avLst/>
              </a:prstGeom>
              <a:ln w="25400">
                <a:solidFill>
                  <a:schemeClr val="accent2"/>
                </a:solidFill>
              </a:ln>
            </p:spPr>
            <p:style>
              <a:lnRef idx="1">
                <a:schemeClr val="accent1"/>
              </a:lnRef>
              <a:fillRef idx="0">
                <a:schemeClr val="accent1"/>
              </a:fillRef>
              <a:effectRef idx="0">
                <a:schemeClr val="accent1"/>
              </a:effectRef>
              <a:fontRef idx="minor">
                <a:schemeClr val="tx1"/>
              </a:fontRef>
            </p:style>
          </p:cxnSp>
          <p:sp>
            <p:nvSpPr>
              <p:cNvPr id="28" name="Oval 27"/>
              <p:cNvSpPr/>
              <p:nvPr/>
            </p:nvSpPr>
            <p:spPr>
              <a:xfrm>
                <a:off x="723900" y="5276850"/>
                <a:ext cx="76200" cy="76200"/>
              </a:xfrm>
              <a:prstGeom prst="ellipse">
                <a:avLst/>
              </a:prstGeom>
              <a:solidFill>
                <a:schemeClr val="accent2">
                  <a:lumMod val="75000"/>
                </a:schemeClr>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eaLnBrk="1" hangingPunct="1"/>
                <a:endParaRPr lang="en-US" altLang="en-US" sz="1800">
                  <a:solidFill>
                    <a:srgbClr val="FFFFFF"/>
                  </a:solidFill>
                  <a:latin typeface="Corbel" panose="020B0503020204020204" pitchFamily="34" charset="0"/>
                </a:endParaRPr>
              </a:p>
            </p:txBody>
          </p:sp>
        </p:grpSp>
      </p:grpSp>
    </p:spTree>
    <p:extLst>
      <p:ext uri="{BB962C8B-B14F-4D97-AF65-F5344CB8AC3E}">
        <p14:creationId xmlns:p14="http://schemas.microsoft.com/office/powerpoint/2010/main" val="1642669326"/>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solidFill>
                  <a:schemeClr val="tx1"/>
                </a:solidFill>
              </a:rPr>
              <a:t>Navier</a:t>
            </a:r>
            <a:r>
              <a:rPr lang="en-US" dirty="0" smtClean="0">
                <a:solidFill>
                  <a:schemeClr val="tx1"/>
                </a:solidFill>
              </a:rPr>
              <a:t>-Stokes Equations</a:t>
            </a:r>
            <a:endParaRPr lang="en-US" dirty="0">
              <a:solidFill>
                <a:schemeClr val="tx1"/>
              </a:solidFill>
            </a:endParaRP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normAutofit/>
              </a:bodyPr>
              <a:lstStyle/>
              <a:p>
                <a:pPr marL="274320" lvl="1" indent="0">
                  <a:buNone/>
                </a:pPr>
                <a:endParaRPr lang="en-US" dirty="0" smtClean="0">
                  <a:solidFill>
                    <a:schemeClr val="tx1"/>
                  </a:solidFill>
                </a:endParaRPr>
              </a:p>
              <a:p>
                <a:pPr marL="274320" lvl="1" indent="0">
                  <a:buNone/>
                </a:pPr>
                <a14:m>
                  <m:oMathPara xmlns:m="http://schemas.openxmlformats.org/officeDocument/2006/math" xmlns="">
                    <m:oMathParaPr>
                      <m:jc m:val="centerGroup"/>
                    </m:oMathParaPr>
                    <m:oMath xmlns:m="http://schemas.openxmlformats.org/officeDocument/2006/math">
                      <m:f>
                        <m:fPr>
                          <m:ctrlPr>
                            <a:rPr lang="en-US" sz="3300" i="1">
                              <a:solidFill>
                                <a:schemeClr val="tx1"/>
                              </a:solidFill>
                              <a:latin typeface="Cambria Math" panose="02040503050406030204" pitchFamily="18" charset="0"/>
                            </a:rPr>
                          </m:ctrlPr>
                        </m:fPr>
                        <m:num>
                          <m:r>
                            <a:rPr lang="en-US" sz="3300" i="1">
                              <a:solidFill>
                                <a:schemeClr val="tx1"/>
                              </a:solidFill>
                              <a:latin typeface="Cambria Math" panose="02040503050406030204" pitchFamily="18" charset="0"/>
                              <a:ea typeface="Cambria Math" panose="02040503050406030204" pitchFamily="18" charset="0"/>
                            </a:rPr>
                            <m:t>𝜕</m:t>
                          </m:r>
                          <m:r>
                            <a:rPr lang="en-US" sz="3300" i="1">
                              <a:solidFill>
                                <a:schemeClr val="tx1"/>
                              </a:solidFill>
                              <a:latin typeface="Cambria Math" panose="02040503050406030204" pitchFamily="18" charset="0"/>
                              <a:ea typeface="Cambria Math" panose="02040503050406030204" pitchFamily="18" charset="0"/>
                            </a:rPr>
                            <m:t>𝑢</m:t>
                          </m:r>
                        </m:num>
                        <m:den>
                          <m:r>
                            <a:rPr lang="en-US" sz="3300" i="1">
                              <a:solidFill>
                                <a:schemeClr val="tx1"/>
                              </a:solidFill>
                              <a:latin typeface="Cambria Math" panose="02040503050406030204" pitchFamily="18" charset="0"/>
                              <a:ea typeface="Cambria Math" panose="02040503050406030204" pitchFamily="18" charset="0"/>
                            </a:rPr>
                            <m:t>𝜕</m:t>
                          </m:r>
                          <m:r>
                            <a:rPr lang="en-US" sz="3300" i="1">
                              <a:solidFill>
                                <a:schemeClr val="tx1"/>
                              </a:solidFill>
                              <a:latin typeface="Cambria Math" panose="02040503050406030204" pitchFamily="18" charset="0"/>
                              <a:ea typeface="Cambria Math" panose="02040503050406030204" pitchFamily="18" charset="0"/>
                            </a:rPr>
                            <m:t>𝑡</m:t>
                          </m:r>
                        </m:den>
                      </m:f>
                      <m:r>
                        <a:rPr lang="en-US" sz="3300" i="1">
                          <a:solidFill>
                            <a:schemeClr val="tx1"/>
                          </a:solidFill>
                          <a:latin typeface="Cambria Math" panose="02040503050406030204" pitchFamily="18" charset="0"/>
                        </a:rPr>
                        <m:t>=</m:t>
                      </m:r>
                      <m:r>
                        <m:rPr>
                          <m:nor/>
                        </m:rPr>
                        <a:rPr lang="en-US" altLang="en-US" sz="3300" dirty="0">
                          <a:solidFill>
                            <a:schemeClr val="tx1"/>
                          </a:solidFill>
                          <a:sym typeface="Symbol" panose="05050102010706020507" pitchFamily="18" charset="2"/>
                        </a:rPr>
                        <m:t> </m:t>
                      </m:r>
                      <m:r>
                        <m:rPr>
                          <m:nor/>
                        </m:rPr>
                        <a:rPr lang="el-GR" altLang="en-US" sz="3300" i="1" dirty="0">
                          <a:latin typeface="Cambria Math" panose="02040503050406030204" pitchFamily="18" charset="0"/>
                          <a:ea typeface="Cambria Math" panose="02040503050406030204" pitchFamily="18" charset="0"/>
                          <a:sym typeface="Symbol" panose="05050102010706020507" pitchFamily="18" charset="2"/>
                        </a:rPr>
                        <m:t>υ</m:t>
                      </m:r>
                      <m:r>
                        <m:rPr>
                          <m:nor/>
                        </m:rPr>
                        <a:rPr lang="en-US" altLang="en-US" sz="3300" dirty="0">
                          <a:solidFill>
                            <a:schemeClr val="tx1"/>
                          </a:solidFill>
                          <a:sym typeface="Symbol" panose="05050102010706020507" pitchFamily="18" charset="2"/>
                        </a:rPr>
                        <m:t></m:t>
                      </m:r>
                      <m:r>
                        <m:rPr>
                          <m:nor/>
                        </m:rPr>
                        <a:rPr lang="en-US" altLang="en-US" sz="3300" baseline="30000" dirty="0">
                          <a:solidFill>
                            <a:schemeClr val="tx1"/>
                          </a:solidFill>
                          <a:sym typeface="Symbol" panose="05050102010706020507" pitchFamily="18" charset="2"/>
                        </a:rPr>
                        <m:t>2</m:t>
                      </m:r>
                      <m:r>
                        <m:rPr>
                          <m:nor/>
                        </m:rPr>
                        <a:rPr lang="en-US" altLang="en-US" sz="3300" b="1" dirty="0">
                          <a:solidFill>
                            <a:schemeClr val="tx1"/>
                          </a:solidFill>
                          <a:sym typeface="Symbol" panose="05050102010706020507" pitchFamily="18" charset="2"/>
                        </a:rPr>
                        <m:t>u</m:t>
                      </m:r>
                      <m:r>
                        <m:rPr>
                          <m:nor/>
                        </m:rPr>
                        <a:rPr lang="en-US" altLang="en-US" sz="3300" b="1" dirty="0">
                          <a:solidFill>
                            <a:schemeClr val="tx1"/>
                          </a:solidFill>
                          <a:sym typeface="Symbol" panose="05050102010706020507" pitchFamily="18" charset="2"/>
                        </a:rPr>
                        <m:t> </m:t>
                      </m:r>
                      <m:r>
                        <m:rPr>
                          <m:nor/>
                        </m:rPr>
                        <a:rPr lang="en-US" altLang="en-US" sz="3300" dirty="0">
                          <a:solidFill>
                            <a:schemeClr val="tx1"/>
                          </a:solidFill>
                          <a:sym typeface="Symbol" panose="05050102010706020507" pitchFamily="18" charset="2"/>
                        </a:rPr>
                        <m:t>– (</m:t>
                      </m:r>
                      <m:r>
                        <m:rPr>
                          <m:nor/>
                        </m:rPr>
                        <a:rPr lang="en-US" altLang="en-US" sz="3300" b="1" dirty="0">
                          <a:solidFill>
                            <a:schemeClr val="tx1"/>
                          </a:solidFill>
                          <a:sym typeface="Symbol" panose="05050102010706020507" pitchFamily="18" charset="2"/>
                        </a:rPr>
                        <m:t>u</m:t>
                      </m:r>
                      <m:r>
                        <m:rPr>
                          <m:nor/>
                        </m:rPr>
                        <a:rPr lang="en-US" altLang="en-US" sz="3300" dirty="0">
                          <a:solidFill>
                            <a:schemeClr val="tx1"/>
                          </a:solidFill>
                          <a:sym typeface="Symbol" panose="05050102010706020507" pitchFamily="18" charset="2"/>
                        </a:rPr>
                        <m:t>)</m:t>
                      </m:r>
                      <m:r>
                        <m:rPr>
                          <m:nor/>
                        </m:rPr>
                        <a:rPr lang="en-US" altLang="en-US" sz="3300" b="1" dirty="0">
                          <a:solidFill>
                            <a:schemeClr val="tx1"/>
                          </a:solidFill>
                          <a:sym typeface="Symbol" panose="05050102010706020507" pitchFamily="18" charset="2"/>
                        </a:rPr>
                        <m:t>u</m:t>
                      </m:r>
                      <m:r>
                        <m:rPr>
                          <m:nor/>
                        </m:rPr>
                        <a:rPr lang="en-US" altLang="en-US" sz="3300" dirty="0">
                          <a:solidFill>
                            <a:schemeClr val="tx1"/>
                          </a:solidFill>
                          <a:sym typeface="Symbol" panose="05050102010706020507" pitchFamily="18" charset="2"/>
                        </a:rPr>
                        <m:t> –</m:t>
                      </m:r>
                      <m:f>
                        <m:fPr>
                          <m:ctrlPr>
                            <a:rPr lang="en-US" altLang="en-US" sz="3300" i="1" dirty="0" smtClean="0">
                              <a:solidFill>
                                <a:schemeClr val="tx1"/>
                              </a:solidFill>
                              <a:latin typeface="Cambria Math" panose="02040503050406030204" pitchFamily="18" charset="0"/>
                              <a:sym typeface="Symbol" panose="05050102010706020507" pitchFamily="18" charset="2"/>
                            </a:rPr>
                          </m:ctrlPr>
                        </m:fPr>
                        <m:num>
                          <m:r>
                            <a:rPr lang="en-US" altLang="en-US" sz="3300" b="0" i="1" dirty="0" smtClean="0">
                              <a:solidFill>
                                <a:schemeClr val="tx1"/>
                              </a:solidFill>
                              <a:latin typeface="Cambria Math" panose="02040503050406030204" pitchFamily="18" charset="0"/>
                              <a:sym typeface="Symbol" panose="05050102010706020507" pitchFamily="18" charset="2"/>
                            </a:rPr>
                            <m:t>1</m:t>
                          </m:r>
                        </m:num>
                        <m:den>
                          <m:r>
                            <a:rPr lang="en-US" altLang="en-US" sz="3300" i="1" dirty="0" smtClean="0">
                              <a:solidFill>
                                <a:schemeClr val="tx1"/>
                              </a:solidFill>
                              <a:latin typeface="Cambria Math" panose="02040503050406030204" pitchFamily="18" charset="0"/>
                              <a:ea typeface="Cambria Math" panose="02040503050406030204" pitchFamily="18" charset="0"/>
                              <a:sym typeface="Symbol" panose="05050102010706020507" pitchFamily="18" charset="2"/>
                            </a:rPr>
                            <m:t>𝜌</m:t>
                          </m:r>
                        </m:den>
                      </m:f>
                      <m:r>
                        <m:rPr>
                          <m:nor/>
                        </m:rPr>
                        <a:rPr lang="en-US" altLang="en-US" sz="3300" dirty="0">
                          <a:solidFill>
                            <a:schemeClr val="tx1"/>
                          </a:solidFill>
                          <a:sym typeface="Symbol" panose="05050102010706020507" pitchFamily="18" charset="2"/>
                        </a:rPr>
                        <m:t> </m:t>
                      </m:r>
                      <m:r>
                        <m:rPr>
                          <m:nor/>
                        </m:rPr>
                        <a:rPr lang="en-US" altLang="en-US" sz="3300" i="1" dirty="0">
                          <a:solidFill>
                            <a:schemeClr val="tx1"/>
                          </a:solidFill>
                          <a:sym typeface="Symbol" panose="05050102010706020507" pitchFamily="18" charset="2"/>
                        </a:rPr>
                        <m:t>p</m:t>
                      </m:r>
                      <m:r>
                        <m:rPr>
                          <m:nor/>
                        </m:rPr>
                        <a:rPr lang="en-US" altLang="en-US" sz="3300" dirty="0">
                          <a:solidFill>
                            <a:schemeClr val="tx1"/>
                          </a:solidFill>
                          <a:sym typeface="Symbol" panose="05050102010706020507" pitchFamily="18" charset="2"/>
                        </a:rPr>
                        <m:t> + </m:t>
                      </m:r>
                      <m:r>
                        <a:rPr lang="en-US" altLang="en-US" sz="3300" b="1" i="1" dirty="0" smtClean="0">
                          <a:solidFill>
                            <a:schemeClr val="tx1"/>
                          </a:solidFill>
                          <a:latin typeface="Cambria Math" panose="02040503050406030204" pitchFamily="18" charset="0"/>
                          <a:ea typeface="Cambria Math" panose="02040503050406030204" pitchFamily="18" charset="0"/>
                          <a:sym typeface="Symbol" panose="05050102010706020507" pitchFamily="18" charset="2"/>
                        </a:rPr>
                        <m:t>𝓕</m:t>
                      </m:r>
                    </m:oMath>
                  </m:oMathPara>
                </a14:m>
                <a:endParaRPr lang="en-US" sz="3300" dirty="0">
                  <a:solidFill>
                    <a:schemeClr val="tx1"/>
                  </a:solidFill>
                </a:endParaRPr>
              </a:p>
              <a:p>
                <a:endParaRPr lang="en-US" dirty="0" smtClean="0">
                  <a:solidFill>
                    <a:schemeClr val="tx1"/>
                  </a:solidFill>
                </a:endParaRPr>
              </a:p>
              <a:p>
                <a:endParaRPr lang="en-US" dirty="0" smtClean="0">
                  <a:solidFill>
                    <a:schemeClr val="tx1"/>
                  </a:solidFill>
                </a:endParaRPr>
              </a:p>
              <a:p>
                <a:r>
                  <a:rPr lang="en-US" dirty="0" smtClean="0"/>
                  <a:t>Convection (or advection)—arises due to conservation of momentum</a:t>
                </a:r>
              </a:p>
              <a:p>
                <a:r>
                  <a:rPr lang="en-US" dirty="0" smtClean="0">
                    <a:solidFill>
                      <a:schemeClr val="tx1"/>
                    </a:solidFill>
                  </a:rPr>
                  <a:t>Think of it as the momentum moving or ‘</a:t>
                </a:r>
                <a:r>
                  <a:rPr lang="en-US" dirty="0" err="1" smtClean="0">
                    <a:solidFill>
                      <a:schemeClr val="tx1"/>
                    </a:solidFill>
                  </a:rPr>
                  <a:t>convecting</a:t>
                </a:r>
                <a:r>
                  <a:rPr lang="en-US" dirty="0" smtClean="0">
                    <a:solidFill>
                      <a:schemeClr val="tx1"/>
                    </a:solidFill>
                  </a:rPr>
                  <a:t>’ through space along with the fluid</a:t>
                </a:r>
                <a:endParaRPr lang="en-US" dirty="0">
                  <a:solidFill>
                    <a:schemeClr val="tx1"/>
                  </a:solidFill>
                </a:endParaRP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rotWithShape="0">
                <a:blip r:embed="rId3"/>
                <a:stretch>
                  <a:fillRect l="-1043"/>
                </a:stretch>
              </a:blipFill>
            </p:spPr>
            <p:txBody>
              <a:bodyPr/>
              <a:lstStyle/>
              <a:p>
                <a:r>
                  <a:rPr lang="en-US">
                    <a:noFill/>
                  </a:rPr>
                  <a:t> </a:t>
                </a:r>
              </a:p>
            </p:txBody>
          </p:sp>
        </mc:Fallback>
      </mc:AlternateContent>
      <p:grpSp>
        <p:nvGrpSpPr>
          <p:cNvPr id="4" name="Group 31"/>
          <p:cNvGrpSpPr>
            <a:grpSpLocks/>
          </p:cNvGrpSpPr>
          <p:nvPr/>
        </p:nvGrpSpPr>
        <p:grpSpPr bwMode="auto">
          <a:xfrm>
            <a:off x="2865120" y="3218498"/>
            <a:ext cx="1143000" cy="1041400"/>
            <a:chOff x="304800" y="3124200"/>
            <a:chExt cx="1143000" cy="1041400"/>
          </a:xfrm>
        </p:grpSpPr>
        <p:sp>
          <p:nvSpPr>
            <p:cNvPr id="5" name="Text Box 11"/>
            <p:cNvSpPr txBox="1">
              <a:spLocks noChangeArrowheads="1"/>
            </p:cNvSpPr>
            <p:nvPr/>
          </p:nvSpPr>
          <p:spPr bwMode="auto">
            <a:xfrm>
              <a:off x="304800" y="3581400"/>
              <a:ext cx="11430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spcBef>
                  <a:spcPct val="50000"/>
                </a:spcBef>
              </a:pPr>
              <a:r>
                <a:rPr lang="en-US" altLang="en-US" sz="1600" dirty="0">
                  <a:solidFill>
                    <a:srgbClr val="00B050"/>
                  </a:solidFill>
                </a:rPr>
                <a:t>Change in velocity</a:t>
              </a:r>
            </a:p>
          </p:txBody>
        </p:sp>
        <p:grpSp>
          <p:nvGrpSpPr>
            <p:cNvPr id="6" name="Group 17"/>
            <p:cNvGrpSpPr>
              <a:grpSpLocks/>
            </p:cNvGrpSpPr>
            <p:nvPr/>
          </p:nvGrpSpPr>
          <p:grpSpPr bwMode="auto">
            <a:xfrm>
              <a:off x="838200" y="3124200"/>
              <a:ext cx="76200" cy="476250"/>
              <a:chOff x="723900" y="4876800"/>
              <a:chExt cx="76200" cy="476250"/>
            </a:xfrm>
          </p:grpSpPr>
          <p:cxnSp>
            <p:nvCxnSpPr>
              <p:cNvPr id="7" name="Straight Connector 6"/>
              <p:cNvCxnSpPr/>
              <p:nvPr/>
            </p:nvCxnSpPr>
            <p:spPr>
              <a:xfrm rot="5400000">
                <a:off x="534194" y="5104606"/>
                <a:ext cx="457200" cy="1588"/>
              </a:xfrm>
              <a:prstGeom prst="line">
                <a:avLst/>
              </a:prstGeom>
              <a:ln w="25400">
                <a:solidFill>
                  <a:schemeClr val="accent2"/>
                </a:solidFill>
              </a:ln>
            </p:spPr>
            <p:style>
              <a:lnRef idx="1">
                <a:schemeClr val="accent1"/>
              </a:lnRef>
              <a:fillRef idx="0">
                <a:schemeClr val="accent1"/>
              </a:fillRef>
              <a:effectRef idx="0">
                <a:schemeClr val="accent1"/>
              </a:effectRef>
              <a:fontRef idx="minor">
                <a:schemeClr val="tx1"/>
              </a:fontRef>
            </p:style>
          </p:cxnSp>
          <p:sp>
            <p:nvSpPr>
              <p:cNvPr id="8" name="Oval 7"/>
              <p:cNvSpPr/>
              <p:nvPr/>
            </p:nvSpPr>
            <p:spPr>
              <a:xfrm>
                <a:off x="723900" y="5276850"/>
                <a:ext cx="76200" cy="76200"/>
              </a:xfrm>
              <a:prstGeom prst="ellipse">
                <a:avLst/>
              </a:prstGeom>
              <a:solidFill>
                <a:schemeClr val="accent2">
                  <a:lumMod val="75000"/>
                </a:schemeClr>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eaLnBrk="1" hangingPunct="1"/>
                <a:endParaRPr lang="en-US" altLang="en-US" sz="1800">
                  <a:solidFill>
                    <a:srgbClr val="FFFFFF"/>
                  </a:solidFill>
                  <a:latin typeface="Corbel" panose="020B0503020204020204" pitchFamily="34" charset="0"/>
                </a:endParaRPr>
              </a:p>
            </p:txBody>
          </p:sp>
        </p:grpSp>
      </p:grpSp>
      <p:grpSp>
        <p:nvGrpSpPr>
          <p:cNvPr id="9" name="Group 32"/>
          <p:cNvGrpSpPr>
            <a:grpSpLocks/>
          </p:cNvGrpSpPr>
          <p:nvPr/>
        </p:nvGrpSpPr>
        <p:grpSpPr bwMode="auto">
          <a:xfrm>
            <a:off x="4287203" y="2884170"/>
            <a:ext cx="1082040" cy="1041975"/>
            <a:chOff x="1295400" y="3124200"/>
            <a:chExt cx="1082040" cy="1041975"/>
          </a:xfrm>
        </p:grpSpPr>
        <p:sp>
          <p:nvSpPr>
            <p:cNvPr id="10" name="Text Box 12"/>
            <p:cNvSpPr txBox="1">
              <a:spLocks noChangeArrowheads="1"/>
            </p:cNvSpPr>
            <p:nvPr/>
          </p:nvSpPr>
          <p:spPr bwMode="auto">
            <a:xfrm>
              <a:off x="1295400" y="3581400"/>
              <a:ext cx="108204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spcBef>
                  <a:spcPct val="50000"/>
                </a:spcBef>
              </a:pPr>
              <a:r>
                <a:rPr lang="en-US" altLang="en-US" sz="1600" dirty="0">
                  <a:solidFill>
                    <a:srgbClr val="00B050"/>
                  </a:solidFill>
                </a:rPr>
                <a:t>Diffusion/Viscosity</a:t>
              </a:r>
            </a:p>
          </p:txBody>
        </p:sp>
        <p:grpSp>
          <p:nvGrpSpPr>
            <p:cNvPr id="11" name="Group 18"/>
            <p:cNvGrpSpPr>
              <a:grpSpLocks/>
            </p:cNvGrpSpPr>
            <p:nvPr/>
          </p:nvGrpSpPr>
          <p:grpSpPr bwMode="auto">
            <a:xfrm>
              <a:off x="1752600" y="3124200"/>
              <a:ext cx="76200" cy="476250"/>
              <a:chOff x="723900" y="4876800"/>
              <a:chExt cx="76200" cy="476250"/>
            </a:xfrm>
          </p:grpSpPr>
          <p:cxnSp>
            <p:nvCxnSpPr>
              <p:cNvPr id="12" name="Straight Connector 11"/>
              <p:cNvCxnSpPr/>
              <p:nvPr/>
            </p:nvCxnSpPr>
            <p:spPr>
              <a:xfrm rot="5400000">
                <a:off x="534194" y="5104606"/>
                <a:ext cx="457200" cy="1588"/>
              </a:xfrm>
              <a:prstGeom prst="line">
                <a:avLst/>
              </a:prstGeom>
              <a:ln w="25400">
                <a:solidFill>
                  <a:schemeClr val="accent2"/>
                </a:solidFill>
              </a:ln>
            </p:spPr>
            <p:style>
              <a:lnRef idx="1">
                <a:schemeClr val="accent1"/>
              </a:lnRef>
              <a:fillRef idx="0">
                <a:schemeClr val="accent1"/>
              </a:fillRef>
              <a:effectRef idx="0">
                <a:schemeClr val="accent1"/>
              </a:effectRef>
              <a:fontRef idx="minor">
                <a:schemeClr val="tx1"/>
              </a:fontRef>
            </p:style>
          </p:cxnSp>
          <p:sp>
            <p:nvSpPr>
              <p:cNvPr id="13" name="Oval 12"/>
              <p:cNvSpPr/>
              <p:nvPr/>
            </p:nvSpPr>
            <p:spPr>
              <a:xfrm>
                <a:off x="723900" y="5276850"/>
                <a:ext cx="76200" cy="76200"/>
              </a:xfrm>
              <a:prstGeom prst="ellipse">
                <a:avLst/>
              </a:prstGeom>
              <a:solidFill>
                <a:schemeClr val="accent2">
                  <a:lumMod val="75000"/>
                </a:schemeClr>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eaLnBrk="1" hangingPunct="1"/>
                <a:endParaRPr lang="en-US" altLang="en-US" sz="1800">
                  <a:solidFill>
                    <a:srgbClr val="FFFFFF"/>
                  </a:solidFill>
                  <a:latin typeface="Corbel" panose="020B0503020204020204" pitchFamily="34" charset="0"/>
                </a:endParaRPr>
              </a:p>
            </p:txBody>
          </p:sp>
        </p:grpSp>
      </p:grpSp>
      <p:grpSp>
        <p:nvGrpSpPr>
          <p:cNvPr id="14" name="Group 33"/>
          <p:cNvGrpSpPr>
            <a:grpSpLocks/>
          </p:cNvGrpSpPr>
          <p:nvPr/>
        </p:nvGrpSpPr>
        <p:grpSpPr bwMode="auto">
          <a:xfrm>
            <a:off x="5673090" y="2855595"/>
            <a:ext cx="1219200" cy="795338"/>
            <a:chOff x="2438400" y="3124200"/>
            <a:chExt cx="1219200" cy="795338"/>
          </a:xfrm>
        </p:grpSpPr>
        <p:sp>
          <p:nvSpPr>
            <p:cNvPr id="15" name="Text Box 13"/>
            <p:cNvSpPr txBox="1">
              <a:spLocks noChangeArrowheads="1"/>
            </p:cNvSpPr>
            <p:nvPr/>
          </p:nvSpPr>
          <p:spPr bwMode="auto">
            <a:xfrm>
              <a:off x="2438400" y="3581400"/>
              <a:ext cx="1219200"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spcBef>
                  <a:spcPct val="50000"/>
                </a:spcBef>
              </a:pPr>
              <a:r>
                <a:rPr lang="en-US" altLang="en-US" sz="1600" dirty="0">
                  <a:solidFill>
                    <a:srgbClr val="FF0000"/>
                  </a:solidFill>
                </a:rPr>
                <a:t>Advection</a:t>
              </a:r>
            </a:p>
          </p:txBody>
        </p:sp>
        <p:grpSp>
          <p:nvGrpSpPr>
            <p:cNvPr id="16" name="Group 21"/>
            <p:cNvGrpSpPr>
              <a:grpSpLocks/>
            </p:cNvGrpSpPr>
            <p:nvPr/>
          </p:nvGrpSpPr>
          <p:grpSpPr bwMode="auto">
            <a:xfrm>
              <a:off x="2895600" y="3124200"/>
              <a:ext cx="76200" cy="476250"/>
              <a:chOff x="723900" y="4876800"/>
              <a:chExt cx="76200" cy="476250"/>
            </a:xfrm>
          </p:grpSpPr>
          <p:cxnSp>
            <p:nvCxnSpPr>
              <p:cNvPr id="17" name="Straight Connector 16"/>
              <p:cNvCxnSpPr/>
              <p:nvPr/>
            </p:nvCxnSpPr>
            <p:spPr>
              <a:xfrm rot="5400000">
                <a:off x="534194" y="5104606"/>
                <a:ext cx="457200" cy="1588"/>
              </a:xfrm>
              <a:prstGeom prst="line">
                <a:avLst/>
              </a:prstGeom>
              <a:ln w="25400">
                <a:solidFill>
                  <a:schemeClr val="accent2"/>
                </a:solidFill>
              </a:ln>
            </p:spPr>
            <p:style>
              <a:lnRef idx="1">
                <a:schemeClr val="accent1"/>
              </a:lnRef>
              <a:fillRef idx="0">
                <a:schemeClr val="accent1"/>
              </a:fillRef>
              <a:effectRef idx="0">
                <a:schemeClr val="accent1"/>
              </a:effectRef>
              <a:fontRef idx="minor">
                <a:schemeClr val="tx1"/>
              </a:fontRef>
            </p:style>
          </p:cxnSp>
          <p:sp>
            <p:nvSpPr>
              <p:cNvPr id="18" name="Oval 17"/>
              <p:cNvSpPr/>
              <p:nvPr/>
            </p:nvSpPr>
            <p:spPr>
              <a:xfrm>
                <a:off x="723900" y="5276850"/>
                <a:ext cx="76200" cy="76200"/>
              </a:xfrm>
              <a:prstGeom prst="ellipse">
                <a:avLst/>
              </a:prstGeom>
              <a:solidFill>
                <a:schemeClr val="accent2">
                  <a:lumMod val="75000"/>
                </a:schemeClr>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eaLnBrk="1" hangingPunct="1"/>
                <a:endParaRPr lang="en-US" altLang="en-US" sz="1800">
                  <a:solidFill>
                    <a:srgbClr val="FFFFFF"/>
                  </a:solidFill>
                  <a:latin typeface="Corbel" panose="020B0503020204020204" pitchFamily="34" charset="0"/>
                </a:endParaRPr>
              </a:p>
            </p:txBody>
          </p:sp>
        </p:grpSp>
      </p:grpSp>
      <p:grpSp>
        <p:nvGrpSpPr>
          <p:cNvPr id="19" name="Group 34"/>
          <p:cNvGrpSpPr>
            <a:grpSpLocks/>
          </p:cNvGrpSpPr>
          <p:nvPr/>
        </p:nvGrpSpPr>
        <p:grpSpPr bwMode="auto">
          <a:xfrm>
            <a:off x="6797040" y="3298508"/>
            <a:ext cx="1219200" cy="795338"/>
            <a:chOff x="3505200" y="3124200"/>
            <a:chExt cx="1219200" cy="795338"/>
          </a:xfrm>
        </p:grpSpPr>
        <p:sp>
          <p:nvSpPr>
            <p:cNvPr id="20" name="Text Box 14"/>
            <p:cNvSpPr txBox="1">
              <a:spLocks noChangeArrowheads="1"/>
            </p:cNvSpPr>
            <p:nvPr/>
          </p:nvSpPr>
          <p:spPr bwMode="auto">
            <a:xfrm>
              <a:off x="3505200" y="3581400"/>
              <a:ext cx="1219200"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spcBef>
                  <a:spcPct val="50000"/>
                </a:spcBef>
              </a:pPr>
              <a:r>
                <a:rPr lang="en-US" altLang="en-US" sz="1600" dirty="0">
                  <a:solidFill>
                    <a:srgbClr val="00B050"/>
                  </a:solidFill>
                </a:rPr>
                <a:t>Pressure</a:t>
              </a:r>
            </a:p>
          </p:txBody>
        </p:sp>
        <p:grpSp>
          <p:nvGrpSpPr>
            <p:cNvPr id="21" name="Group 24"/>
            <p:cNvGrpSpPr>
              <a:grpSpLocks/>
            </p:cNvGrpSpPr>
            <p:nvPr/>
          </p:nvGrpSpPr>
          <p:grpSpPr bwMode="auto">
            <a:xfrm>
              <a:off x="3962400" y="3124200"/>
              <a:ext cx="76200" cy="476250"/>
              <a:chOff x="723900" y="4876800"/>
              <a:chExt cx="76200" cy="476250"/>
            </a:xfrm>
          </p:grpSpPr>
          <p:cxnSp>
            <p:nvCxnSpPr>
              <p:cNvPr id="22" name="Straight Connector 21"/>
              <p:cNvCxnSpPr/>
              <p:nvPr/>
            </p:nvCxnSpPr>
            <p:spPr>
              <a:xfrm rot="5400000">
                <a:off x="534194" y="5104606"/>
                <a:ext cx="457200" cy="1588"/>
              </a:xfrm>
              <a:prstGeom prst="line">
                <a:avLst/>
              </a:prstGeom>
              <a:ln w="25400">
                <a:solidFill>
                  <a:schemeClr val="accent2"/>
                </a:solidFill>
              </a:ln>
            </p:spPr>
            <p:style>
              <a:lnRef idx="1">
                <a:schemeClr val="accent1"/>
              </a:lnRef>
              <a:fillRef idx="0">
                <a:schemeClr val="accent1"/>
              </a:fillRef>
              <a:effectRef idx="0">
                <a:schemeClr val="accent1"/>
              </a:effectRef>
              <a:fontRef idx="minor">
                <a:schemeClr val="tx1"/>
              </a:fontRef>
            </p:style>
          </p:cxnSp>
          <p:sp>
            <p:nvSpPr>
              <p:cNvPr id="23" name="Oval 22"/>
              <p:cNvSpPr/>
              <p:nvPr/>
            </p:nvSpPr>
            <p:spPr>
              <a:xfrm>
                <a:off x="723900" y="5276850"/>
                <a:ext cx="76200" cy="76200"/>
              </a:xfrm>
              <a:prstGeom prst="ellipse">
                <a:avLst/>
              </a:prstGeom>
              <a:solidFill>
                <a:schemeClr val="accent2">
                  <a:lumMod val="75000"/>
                </a:schemeClr>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eaLnBrk="1" hangingPunct="1"/>
                <a:endParaRPr lang="en-US" altLang="en-US" sz="1800">
                  <a:solidFill>
                    <a:srgbClr val="FFFFFF"/>
                  </a:solidFill>
                  <a:latin typeface="Corbel" panose="020B0503020204020204" pitchFamily="34" charset="0"/>
                </a:endParaRPr>
              </a:p>
            </p:txBody>
          </p:sp>
        </p:grpSp>
      </p:grpSp>
      <p:grpSp>
        <p:nvGrpSpPr>
          <p:cNvPr id="24" name="Group 35"/>
          <p:cNvGrpSpPr>
            <a:grpSpLocks/>
          </p:cNvGrpSpPr>
          <p:nvPr/>
        </p:nvGrpSpPr>
        <p:grpSpPr bwMode="auto">
          <a:xfrm>
            <a:off x="8140065" y="2869883"/>
            <a:ext cx="1219200" cy="1041400"/>
            <a:chOff x="4419600" y="3124200"/>
            <a:chExt cx="1219200" cy="1041400"/>
          </a:xfrm>
        </p:grpSpPr>
        <p:sp>
          <p:nvSpPr>
            <p:cNvPr id="25" name="Text Box 15"/>
            <p:cNvSpPr txBox="1">
              <a:spLocks noChangeArrowheads="1"/>
            </p:cNvSpPr>
            <p:nvPr/>
          </p:nvSpPr>
          <p:spPr bwMode="auto">
            <a:xfrm>
              <a:off x="4419600" y="3581400"/>
              <a:ext cx="12192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spcBef>
                  <a:spcPct val="50000"/>
                </a:spcBef>
              </a:pPr>
              <a:r>
                <a:rPr lang="en-US" altLang="en-US" sz="1600" dirty="0">
                  <a:solidFill>
                    <a:srgbClr val="00B050"/>
                  </a:solidFill>
                </a:rPr>
                <a:t>Body Forces</a:t>
              </a:r>
            </a:p>
          </p:txBody>
        </p:sp>
        <p:grpSp>
          <p:nvGrpSpPr>
            <p:cNvPr id="26" name="Group 27"/>
            <p:cNvGrpSpPr>
              <a:grpSpLocks/>
            </p:cNvGrpSpPr>
            <p:nvPr/>
          </p:nvGrpSpPr>
          <p:grpSpPr bwMode="auto">
            <a:xfrm>
              <a:off x="4724400" y="3124200"/>
              <a:ext cx="76200" cy="476250"/>
              <a:chOff x="723900" y="4876800"/>
              <a:chExt cx="76200" cy="476250"/>
            </a:xfrm>
          </p:grpSpPr>
          <p:cxnSp>
            <p:nvCxnSpPr>
              <p:cNvPr id="27" name="Straight Connector 26"/>
              <p:cNvCxnSpPr/>
              <p:nvPr/>
            </p:nvCxnSpPr>
            <p:spPr>
              <a:xfrm rot="5400000">
                <a:off x="534194" y="5104606"/>
                <a:ext cx="457200" cy="1588"/>
              </a:xfrm>
              <a:prstGeom prst="line">
                <a:avLst/>
              </a:prstGeom>
              <a:ln w="25400">
                <a:solidFill>
                  <a:schemeClr val="accent2"/>
                </a:solidFill>
              </a:ln>
            </p:spPr>
            <p:style>
              <a:lnRef idx="1">
                <a:schemeClr val="accent1"/>
              </a:lnRef>
              <a:fillRef idx="0">
                <a:schemeClr val="accent1"/>
              </a:fillRef>
              <a:effectRef idx="0">
                <a:schemeClr val="accent1"/>
              </a:effectRef>
              <a:fontRef idx="minor">
                <a:schemeClr val="tx1"/>
              </a:fontRef>
            </p:style>
          </p:cxnSp>
          <p:sp>
            <p:nvSpPr>
              <p:cNvPr id="28" name="Oval 27"/>
              <p:cNvSpPr/>
              <p:nvPr/>
            </p:nvSpPr>
            <p:spPr>
              <a:xfrm>
                <a:off x="723900" y="5276850"/>
                <a:ext cx="76200" cy="76200"/>
              </a:xfrm>
              <a:prstGeom prst="ellipse">
                <a:avLst/>
              </a:prstGeom>
              <a:solidFill>
                <a:schemeClr val="accent2">
                  <a:lumMod val="75000"/>
                </a:schemeClr>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eaLnBrk="1" hangingPunct="1"/>
                <a:endParaRPr lang="en-US" altLang="en-US" sz="1800">
                  <a:solidFill>
                    <a:srgbClr val="FFFFFF"/>
                  </a:solidFill>
                  <a:latin typeface="Corbel" panose="020B0503020204020204" pitchFamily="34" charset="0"/>
                </a:endParaRPr>
              </a:p>
            </p:txBody>
          </p:sp>
        </p:grpSp>
      </p:grpSp>
    </p:spTree>
    <p:extLst>
      <p:ext uri="{BB962C8B-B14F-4D97-AF65-F5344CB8AC3E}">
        <p14:creationId xmlns:p14="http://schemas.microsoft.com/office/powerpoint/2010/main" val="2718377664"/>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solidFill>
                  <a:schemeClr val="tx1"/>
                </a:solidFill>
              </a:rPr>
              <a:t>Navier</a:t>
            </a:r>
            <a:r>
              <a:rPr lang="en-US" dirty="0" smtClean="0">
                <a:solidFill>
                  <a:schemeClr val="tx1"/>
                </a:solidFill>
              </a:rPr>
              <a:t>-Stokes Equations</a:t>
            </a:r>
            <a:endParaRPr lang="en-US" dirty="0">
              <a:solidFill>
                <a:schemeClr val="tx1"/>
              </a:solidFill>
            </a:endParaRP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normAutofit/>
              </a:bodyPr>
              <a:lstStyle/>
              <a:p>
                <a:pPr marL="274320" lvl="1" indent="0">
                  <a:buNone/>
                </a:pPr>
                <a:endParaRPr lang="en-US" dirty="0" smtClean="0">
                  <a:solidFill>
                    <a:schemeClr val="tx1"/>
                  </a:solidFill>
                </a:endParaRPr>
              </a:p>
              <a:p>
                <a:pPr marL="274320" lvl="1" indent="0">
                  <a:buNone/>
                </a:pPr>
                <a14:m>
                  <m:oMathPara xmlns:m="http://schemas.openxmlformats.org/officeDocument/2006/math" xmlns="">
                    <m:oMathParaPr>
                      <m:jc m:val="centerGroup"/>
                    </m:oMathParaPr>
                    <m:oMath xmlns:m="http://schemas.openxmlformats.org/officeDocument/2006/math">
                      <m:f>
                        <m:fPr>
                          <m:ctrlPr>
                            <a:rPr lang="en-US" sz="3300" i="1">
                              <a:solidFill>
                                <a:schemeClr val="tx1"/>
                              </a:solidFill>
                              <a:latin typeface="Cambria Math" panose="02040503050406030204" pitchFamily="18" charset="0"/>
                            </a:rPr>
                          </m:ctrlPr>
                        </m:fPr>
                        <m:num>
                          <m:r>
                            <a:rPr lang="en-US" sz="3300" i="1">
                              <a:solidFill>
                                <a:schemeClr val="tx1"/>
                              </a:solidFill>
                              <a:latin typeface="Cambria Math" panose="02040503050406030204" pitchFamily="18" charset="0"/>
                              <a:ea typeface="Cambria Math" panose="02040503050406030204" pitchFamily="18" charset="0"/>
                            </a:rPr>
                            <m:t>𝜕</m:t>
                          </m:r>
                          <m:r>
                            <a:rPr lang="en-US" sz="3300" i="1">
                              <a:solidFill>
                                <a:schemeClr val="tx1"/>
                              </a:solidFill>
                              <a:latin typeface="Cambria Math" panose="02040503050406030204" pitchFamily="18" charset="0"/>
                              <a:ea typeface="Cambria Math" panose="02040503050406030204" pitchFamily="18" charset="0"/>
                            </a:rPr>
                            <m:t>𝑢</m:t>
                          </m:r>
                        </m:num>
                        <m:den>
                          <m:r>
                            <a:rPr lang="en-US" sz="3300" i="1">
                              <a:solidFill>
                                <a:schemeClr val="tx1"/>
                              </a:solidFill>
                              <a:latin typeface="Cambria Math" panose="02040503050406030204" pitchFamily="18" charset="0"/>
                              <a:ea typeface="Cambria Math" panose="02040503050406030204" pitchFamily="18" charset="0"/>
                            </a:rPr>
                            <m:t>𝜕</m:t>
                          </m:r>
                          <m:r>
                            <a:rPr lang="en-US" sz="3300" i="1">
                              <a:solidFill>
                                <a:schemeClr val="tx1"/>
                              </a:solidFill>
                              <a:latin typeface="Cambria Math" panose="02040503050406030204" pitchFamily="18" charset="0"/>
                              <a:ea typeface="Cambria Math" panose="02040503050406030204" pitchFamily="18" charset="0"/>
                            </a:rPr>
                            <m:t>𝑡</m:t>
                          </m:r>
                        </m:den>
                      </m:f>
                      <m:r>
                        <a:rPr lang="en-US" sz="3300" i="1">
                          <a:solidFill>
                            <a:schemeClr val="tx1"/>
                          </a:solidFill>
                          <a:latin typeface="Cambria Math" panose="02040503050406030204" pitchFamily="18" charset="0"/>
                        </a:rPr>
                        <m:t>=</m:t>
                      </m:r>
                      <m:r>
                        <m:rPr>
                          <m:nor/>
                        </m:rPr>
                        <a:rPr lang="en-US" altLang="en-US" sz="3300" dirty="0">
                          <a:solidFill>
                            <a:schemeClr val="tx1"/>
                          </a:solidFill>
                          <a:sym typeface="Symbol" panose="05050102010706020507" pitchFamily="18" charset="2"/>
                        </a:rPr>
                        <m:t> </m:t>
                      </m:r>
                      <m:r>
                        <m:rPr>
                          <m:nor/>
                        </m:rPr>
                        <a:rPr lang="el-GR" altLang="en-US" sz="3300" i="1" dirty="0">
                          <a:latin typeface="Cambria Math" panose="02040503050406030204" pitchFamily="18" charset="0"/>
                          <a:ea typeface="Cambria Math" panose="02040503050406030204" pitchFamily="18" charset="0"/>
                          <a:sym typeface="Symbol" panose="05050102010706020507" pitchFamily="18" charset="2"/>
                        </a:rPr>
                        <m:t>υ</m:t>
                      </m:r>
                      <m:r>
                        <m:rPr>
                          <m:nor/>
                        </m:rPr>
                        <a:rPr lang="en-US" altLang="en-US" sz="3300" dirty="0">
                          <a:solidFill>
                            <a:schemeClr val="tx1"/>
                          </a:solidFill>
                          <a:sym typeface="Symbol" panose="05050102010706020507" pitchFamily="18" charset="2"/>
                        </a:rPr>
                        <m:t></m:t>
                      </m:r>
                      <m:r>
                        <m:rPr>
                          <m:nor/>
                        </m:rPr>
                        <a:rPr lang="en-US" altLang="en-US" sz="3300" baseline="30000" dirty="0">
                          <a:solidFill>
                            <a:schemeClr val="tx1"/>
                          </a:solidFill>
                          <a:sym typeface="Symbol" panose="05050102010706020507" pitchFamily="18" charset="2"/>
                        </a:rPr>
                        <m:t>2</m:t>
                      </m:r>
                      <m:r>
                        <m:rPr>
                          <m:nor/>
                        </m:rPr>
                        <a:rPr lang="en-US" altLang="en-US" sz="3300" b="1" dirty="0">
                          <a:solidFill>
                            <a:schemeClr val="tx1"/>
                          </a:solidFill>
                          <a:sym typeface="Symbol" panose="05050102010706020507" pitchFamily="18" charset="2"/>
                        </a:rPr>
                        <m:t>u</m:t>
                      </m:r>
                      <m:r>
                        <m:rPr>
                          <m:nor/>
                        </m:rPr>
                        <a:rPr lang="en-US" altLang="en-US" sz="3300" b="1" dirty="0">
                          <a:solidFill>
                            <a:schemeClr val="tx1"/>
                          </a:solidFill>
                          <a:sym typeface="Symbol" panose="05050102010706020507" pitchFamily="18" charset="2"/>
                        </a:rPr>
                        <m:t> </m:t>
                      </m:r>
                      <m:r>
                        <m:rPr>
                          <m:nor/>
                        </m:rPr>
                        <a:rPr lang="en-US" altLang="en-US" sz="3300" dirty="0">
                          <a:solidFill>
                            <a:schemeClr val="tx1"/>
                          </a:solidFill>
                          <a:sym typeface="Symbol" panose="05050102010706020507" pitchFamily="18" charset="2"/>
                        </a:rPr>
                        <m:t>– (</m:t>
                      </m:r>
                      <m:r>
                        <m:rPr>
                          <m:nor/>
                        </m:rPr>
                        <a:rPr lang="en-US" altLang="en-US" sz="3300" b="1" dirty="0">
                          <a:solidFill>
                            <a:schemeClr val="tx1"/>
                          </a:solidFill>
                          <a:sym typeface="Symbol" panose="05050102010706020507" pitchFamily="18" charset="2"/>
                        </a:rPr>
                        <m:t>u</m:t>
                      </m:r>
                      <m:r>
                        <m:rPr>
                          <m:nor/>
                        </m:rPr>
                        <a:rPr lang="en-US" altLang="en-US" sz="3300" dirty="0">
                          <a:solidFill>
                            <a:schemeClr val="tx1"/>
                          </a:solidFill>
                          <a:sym typeface="Symbol" panose="05050102010706020507" pitchFamily="18" charset="2"/>
                        </a:rPr>
                        <m:t>)</m:t>
                      </m:r>
                      <m:r>
                        <m:rPr>
                          <m:nor/>
                        </m:rPr>
                        <a:rPr lang="en-US" altLang="en-US" sz="3300" b="1" dirty="0">
                          <a:solidFill>
                            <a:schemeClr val="tx1"/>
                          </a:solidFill>
                          <a:sym typeface="Symbol" panose="05050102010706020507" pitchFamily="18" charset="2"/>
                        </a:rPr>
                        <m:t>u</m:t>
                      </m:r>
                      <m:r>
                        <m:rPr>
                          <m:nor/>
                        </m:rPr>
                        <a:rPr lang="en-US" altLang="en-US" sz="3300" dirty="0">
                          <a:solidFill>
                            <a:schemeClr val="tx1"/>
                          </a:solidFill>
                          <a:sym typeface="Symbol" panose="05050102010706020507" pitchFamily="18" charset="2"/>
                        </a:rPr>
                        <m:t> –</m:t>
                      </m:r>
                      <m:f>
                        <m:fPr>
                          <m:ctrlPr>
                            <a:rPr lang="en-US" altLang="en-US" sz="3300" i="1" dirty="0" smtClean="0">
                              <a:solidFill>
                                <a:schemeClr val="tx1"/>
                              </a:solidFill>
                              <a:latin typeface="Cambria Math" panose="02040503050406030204" pitchFamily="18" charset="0"/>
                              <a:sym typeface="Symbol" panose="05050102010706020507" pitchFamily="18" charset="2"/>
                            </a:rPr>
                          </m:ctrlPr>
                        </m:fPr>
                        <m:num>
                          <m:r>
                            <a:rPr lang="en-US" altLang="en-US" sz="3300" b="0" i="1" dirty="0" smtClean="0">
                              <a:solidFill>
                                <a:schemeClr val="tx1"/>
                              </a:solidFill>
                              <a:latin typeface="Cambria Math" panose="02040503050406030204" pitchFamily="18" charset="0"/>
                              <a:sym typeface="Symbol" panose="05050102010706020507" pitchFamily="18" charset="2"/>
                            </a:rPr>
                            <m:t>1</m:t>
                          </m:r>
                        </m:num>
                        <m:den>
                          <m:r>
                            <a:rPr lang="en-US" altLang="en-US" sz="3300" i="1" dirty="0" smtClean="0">
                              <a:solidFill>
                                <a:schemeClr val="tx1"/>
                              </a:solidFill>
                              <a:latin typeface="Cambria Math" panose="02040503050406030204" pitchFamily="18" charset="0"/>
                              <a:ea typeface="Cambria Math" panose="02040503050406030204" pitchFamily="18" charset="0"/>
                              <a:sym typeface="Symbol" panose="05050102010706020507" pitchFamily="18" charset="2"/>
                            </a:rPr>
                            <m:t>𝜌</m:t>
                          </m:r>
                        </m:den>
                      </m:f>
                      <m:r>
                        <m:rPr>
                          <m:nor/>
                        </m:rPr>
                        <a:rPr lang="en-US" altLang="en-US" sz="3300" dirty="0">
                          <a:solidFill>
                            <a:schemeClr val="tx1"/>
                          </a:solidFill>
                          <a:sym typeface="Symbol" panose="05050102010706020507" pitchFamily="18" charset="2"/>
                        </a:rPr>
                        <m:t> </m:t>
                      </m:r>
                      <m:r>
                        <m:rPr>
                          <m:nor/>
                        </m:rPr>
                        <a:rPr lang="en-US" altLang="en-US" sz="3300" i="1" dirty="0">
                          <a:solidFill>
                            <a:schemeClr val="tx1"/>
                          </a:solidFill>
                          <a:sym typeface="Symbol" panose="05050102010706020507" pitchFamily="18" charset="2"/>
                        </a:rPr>
                        <m:t>p</m:t>
                      </m:r>
                      <m:r>
                        <m:rPr>
                          <m:nor/>
                        </m:rPr>
                        <a:rPr lang="en-US" altLang="en-US" sz="3300" dirty="0">
                          <a:solidFill>
                            <a:schemeClr val="tx1"/>
                          </a:solidFill>
                          <a:sym typeface="Symbol" panose="05050102010706020507" pitchFamily="18" charset="2"/>
                        </a:rPr>
                        <m:t> + </m:t>
                      </m:r>
                      <m:r>
                        <a:rPr lang="en-US" altLang="en-US" sz="3300" b="1" i="1" dirty="0" smtClean="0">
                          <a:solidFill>
                            <a:schemeClr val="tx1"/>
                          </a:solidFill>
                          <a:latin typeface="Cambria Math" panose="02040503050406030204" pitchFamily="18" charset="0"/>
                          <a:ea typeface="Cambria Math" panose="02040503050406030204" pitchFamily="18" charset="0"/>
                          <a:sym typeface="Symbol" panose="05050102010706020507" pitchFamily="18" charset="2"/>
                        </a:rPr>
                        <m:t>𝓕</m:t>
                      </m:r>
                    </m:oMath>
                  </m:oMathPara>
                </a14:m>
                <a:endParaRPr lang="en-US" sz="3300" dirty="0">
                  <a:solidFill>
                    <a:schemeClr val="tx1"/>
                  </a:solidFill>
                </a:endParaRPr>
              </a:p>
              <a:p>
                <a:endParaRPr lang="en-US" dirty="0" smtClean="0">
                  <a:solidFill>
                    <a:schemeClr val="tx1"/>
                  </a:solidFill>
                </a:endParaRPr>
              </a:p>
              <a:p>
                <a:endParaRPr lang="en-US" dirty="0">
                  <a:solidFill>
                    <a:schemeClr val="tx1"/>
                  </a:solidFill>
                </a:endParaRPr>
              </a:p>
              <a:p>
                <a:r>
                  <a:rPr lang="en-US" dirty="0" smtClean="0"/>
                  <a:t>Captures forces generated by pressure differences within the fluid</a:t>
                </a:r>
              </a:p>
              <a:p>
                <a14:m>
                  <m:oMath xmlns:m="http://schemas.openxmlformats.org/officeDocument/2006/math" xmlns="">
                    <m:r>
                      <a:rPr lang="en-US" altLang="en-US" i="1" dirty="0">
                        <a:latin typeface="Cambria Math" panose="02040503050406030204" pitchFamily="18" charset="0"/>
                        <a:ea typeface="Cambria Math" panose="02040503050406030204" pitchFamily="18" charset="0"/>
                        <a:sym typeface="Symbol" panose="05050102010706020507" pitchFamily="18" charset="2"/>
                      </a:rPr>
                      <m:t>𝜌</m:t>
                    </m:r>
                  </m:oMath>
                </a14:m>
                <a:r>
                  <a:rPr lang="en-US" dirty="0" smtClean="0">
                    <a:solidFill>
                      <a:schemeClr val="tx1"/>
                    </a:solidFill>
                  </a:rPr>
                  <a:t> is the density of the fluid</a:t>
                </a:r>
              </a:p>
              <a:p>
                <a:r>
                  <a:rPr lang="en-US" dirty="0"/>
                  <a:t>-</a:t>
                </a:r>
                <a:r>
                  <a:rPr lang="en-US" altLang="en-US" dirty="0">
                    <a:sym typeface="Symbol" panose="05050102010706020507" pitchFamily="18" charset="2"/>
                  </a:rPr>
                  <a:t> </a:t>
                </a:r>
                <a14:m>
                  <m:oMath xmlns:m="http://schemas.openxmlformats.org/officeDocument/2006/math" xmlns="">
                    <m:r>
                      <m:rPr>
                        <m:nor/>
                      </m:rPr>
                      <a:rPr lang="en-US" altLang="en-US" dirty="0">
                        <a:sym typeface="Symbol" panose="05050102010706020507" pitchFamily="18" charset="2"/>
                      </a:rPr>
                      <m:t></m:t>
                    </m:r>
                    <m:r>
                      <m:rPr>
                        <m:nor/>
                      </m:rPr>
                      <a:rPr lang="en-US" altLang="en-US" i="1" dirty="0">
                        <a:sym typeface="Symbol" panose="05050102010706020507" pitchFamily="18" charset="2"/>
                      </a:rPr>
                      <m:t>p</m:t>
                    </m:r>
                  </m:oMath>
                </a14:m>
                <a:r>
                  <a:rPr lang="en-US" dirty="0" smtClean="0">
                    <a:solidFill>
                      <a:schemeClr val="tx1"/>
                    </a:solidFill>
                  </a:rPr>
                  <a:t> captures the imbalance in pressure at a specific position</a:t>
                </a: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rotWithShape="0">
                <a:blip r:embed="rId3"/>
                <a:stretch>
                  <a:fillRect l="-1043"/>
                </a:stretch>
              </a:blipFill>
            </p:spPr>
            <p:txBody>
              <a:bodyPr/>
              <a:lstStyle/>
              <a:p>
                <a:r>
                  <a:rPr lang="en-US">
                    <a:noFill/>
                  </a:rPr>
                  <a:t> </a:t>
                </a:r>
              </a:p>
            </p:txBody>
          </p:sp>
        </mc:Fallback>
      </mc:AlternateContent>
      <p:grpSp>
        <p:nvGrpSpPr>
          <p:cNvPr id="4" name="Group 31"/>
          <p:cNvGrpSpPr>
            <a:grpSpLocks/>
          </p:cNvGrpSpPr>
          <p:nvPr/>
        </p:nvGrpSpPr>
        <p:grpSpPr bwMode="auto">
          <a:xfrm>
            <a:off x="2865120" y="3218498"/>
            <a:ext cx="1143000" cy="1041400"/>
            <a:chOff x="304800" y="3124200"/>
            <a:chExt cx="1143000" cy="1041400"/>
          </a:xfrm>
        </p:grpSpPr>
        <p:sp>
          <p:nvSpPr>
            <p:cNvPr id="5" name="Text Box 11"/>
            <p:cNvSpPr txBox="1">
              <a:spLocks noChangeArrowheads="1"/>
            </p:cNvSpPr>
            <p:nvPr/>
          </p:nvSpPr>
          <p:spPr bwMode="auto">
            <a:xfrm>
              <a:off x="304800" y="3581400"/>
              <a:ext cx="11430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spcBef>
                  <a:spcPct val="50000"/>
                </a:spcBef>
              </a:pPr>
              <a:r>
                <a:rPr lang="en-US" altLang="en-US" sz="1600" dirty="0">
                  <a:solidFill>
                    <a:srgbClr val="00B050"/>
                  </a:solidFill>
                </a:rPr>
                <a:t>Change in velocity</a:t>
              </a:r>
            </a:p>
          </p:txBody>
        </p:sp>
        <p:grpSp>
          <p:nvGrpSpPr>
            <p:cNvPr id="6" name="Group 17"/>
            <p:cNvGrpSpPr>
              <a:grpSpLocks/>
            </p:cNvGrpSpPr>
            <p:nvPr/>
          </p:nvGrpSpPr>
          <p:grpSpPr bwMode="auto">
            <a:xfrm>
              <a:off x="838200" y="3124200"/>
              <a:ext cx="76200" cy="476250"/>
              <a:chOff x="723900" y="4876800"/>
              <a:chExt cx="76200" cy="476250"/>
            </a:xfrm>
          </p:grpSpPr>
          <p:cxnSp>
            <p:nvCxnSpPr>
              <p:cNvPr id="7" name="Straight Connector 6"/>
              <p:cNvCxnSpPr/>
              <p:nvPr/>
            </p:nvCxnSpPr>
            <p:spPr>
              <a:xfrm rot="5400000">
                <a:off x="534194" y="5104606"/>
                <a:ext cx="457200" cy="1588"/>
              </a:xfrm>
              <a:prstGeom prst="line">
                <a:avLst/>
              </a:prstGeom>
              <a:ln w="25400">
                <a:solidFill>
                  <a:schemeClr val="accent2"/>
                </a:solidFill>
              </a:ln>
            </p:spPr>
            <p:style>
              <a:lnRef idx="1">
                <a:schemeClr val="accent1"/>
              </a:lnRef>
              <a:fillRef idx="0">
                <a:schemeClr val="accent1"/>
              </a:fillRef>
              <a:effectRef idx="0">
                <a:schemeClr val="accent1"/>
              </a:effectRef>
              <a:fontRef idx="minor">
                <a:schemeClr val="tx1"/>
              </a:fontRef>
            </p:style>
          </p:cxnSp>
          <p:sp>
            <p:nvSpPr>
              <p:cNvPr id="8" name="Oval 7"/>
              <p:cNvSpPr/>
              <p:nvPr/>
            </p:nvSpPr>
            <p:spPr>
              <a:xfrm>
                <a:off x="723900" y="5276850"/>
                <a:ext cx="76200" cy="76200"/>
              </a:xfrm>
              <a:prstGeom prst="ellipse">
                <a:avLst/>
              </a:prstGeom>
              <a:solidFill>
                <a:schemeClr val="accent2">
                  <a:lumMod val="75000"/>
                </a:schemeClr>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eaLnBrk="1" hangingPunct="1"/>
                <a:endParaRPr lang="en-US" altLang="en-US" sz="1800">
                  <a:solidFill>
                    <a:srgbClr val="FFFFFF"/>
                  </a:solidFill>
                  <a:latin typeface="Corbel" panose="020B0503020204020204" pitchFamily="34" charset="0"/>
                </a:endParaRPr>
              </a:p>
            </p:txBody>
          </p:sp>
        </p:grpSp>
      </p:grpSp>
      <p:grpSp>
        <p:nvGrpSpPr>
          <p:cNvPr id="9" name="Group 32"/>
          <p:cNvGrpSpPr>
            <a:grpSpLocks/>
          </p:cNvGrpSpPr>
          <p:nvPr/>
        </p:nvGrpSpPr>
        <p:grpSpPr bwMode="auto">
          <a:xfrm>
            <a:off x="4287203" y="2884170"/>
            <a:ext cx="1082040" cy="1041975"/>
            <a:chOff x="1295400" y="3124200"/>
            <a:chExt cx="1082040" cy="1041975"/>
          </a:xfrm>
        </p:grpSpPr>
        <p:sp>
          <p:nvSpPr>
            <p:cNvPr id="10" name="Text Box 12"/>
            <p:cNvSpPr txBox="1">
              <a:spLocks noChangeArrowheads="1"/>
            </p:cNvSpPr>
            <p:nvPr/>
          </p:nvSpPr>
          <p:spPr bwMode="auto">
            <a:xfrm>
              <a:off x="1295400" y="3581400"/>
              <a:ext cx="108204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spcBef>
                  <a:spcPct val="50000"/>
                </a:spcBef>
              </a:pPr>
              <a:r>
                <a:rPr lang="en-US" altLang="en-US" sz="1600" dirty="0">
                  <a:solidFill>
                    <a:srgbClr val="00B050"/>
                  </a:solidFill>
                </a:rPr>
                <a:t>Diffusion/Viscosity</a:t>
              </a:r>
            </a:p>
          </p:txBody>
        </p:sp>
        <p:grpSp>
          <p:nvGrpSpPr>
            <p:cNvPr id="11" name="Group 18"/>
            <p:cNvGrpSpPr>
              <a:grpSpLocks/>
            </p:cNvGrpSpPr>
            <p:nvPr/>
          </p:nvGrpSpPr>
          <p:grpSpPr bwMode="auto">
            <a:xfrm>
              <a:off x="1752600" y="3124200"/>
              <a:ext cx="76200" cy="476250"/>
              <a:chOff x="723900" y="4876800"/>
              <a:chExt cx="76200" cy="476250"/>
            </a:xfrm>
          </p:grpSpPr>
          <p:cxnSp>
            <p:nvCxnSpPr>
              <p:cNvPr id="12" name="Straight Connector 11"/>
              <p:cNvCxnSpPr/>
              <p:nvPr/>
            </p:nvCxnSpPr>
            <p:spPr>
              <a:xfrm rot="5400000">
                <a:off x="534194" y="5104606"/>
                <a:ext cx="457200" cy="1588"/>
              </a:xfrm>
              <a:prstGeom prst="line">
                <a:avLst/>
              </a:prstGeom>
              <a:ln w="25400">
                <a:solidFill>
                  <a:schemeClr val="accent2"/>
                </a:solidFill>
              </a:ln>
            </p:spPr>
            <p:style>
              <a:lnRef idx="1">
                <a:schemeClr val="accent1"/>
              </a:lnRef>
              <a:fillRef idx="0">
                <a:schemeClr val="accent1"/>
              </a:fillRef>
              <a:effectRef idx="0">
                <a:schemeClr val="accent1"/>
              </a:effectRef>
              <a:fontRef idx="minor">
                <a:schemeClr val="tx1"/>
              </a:fontRef>
            </p:style>
          </p:cxnSp>
          <p:sp>
            <p:nvSpPr>
              <p:cNvPr id="13" name="Oval 12"/>
              <p:cNvSpPr/>
              <p:nvPr/>
            </p:nvSpPr>
            <p:spPr>
              <a:xfrm>
                <a:off x="723900" y="5276850"/>
                <a:ext cx="76200" cy="76200"/>
              </a:xfrm>
              <a:prstGeom prst="ellipse">
                <a:avLst/>
              </a:prstGeom>
              <a:solidFill>
                <a:schemeClr val="accent2">
                  <a:lumMod val="75000"/>
                </a:schemeClr>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eaLnBrk="1" hangingPunct="1"/>
                <a:endParaRPr lang="en-US" altLang="en-US" sz="1800">
                  <a:solidFill>
                    <a:srgbClr val="FFFFFF"/>
                  </a:solidFill>
                  <a:latin typeface="Corbel" panose="020B0503020204020204" pitchFamily="34" charset="0"/>
                </a:endParaRPr>
              </a:p>
            </p:txBody>
          </p:sp>
        </p:grpSp>
      </p:grpSp>
      <p:grpSp>
        <p:nvGrpSpPr>
          <p:cNvPr id="14" name="Group 33"/>
          <p:cNvGrpSpPr>
            <a:grpSpLocks/>
          </p:cNvGrpSpPr>
          <p:nvPr/>
        </p:nvGrpSpPr>
        <p:grpSpPr bwMode="auto">
          <a:xfrm>
            <a:off x="5673090" y="2855595"/>
            <a:ext cx="1219200" cy="795338"/>
            <a:chOff x="2438400" y="3124200"/>
            <a:chExt cx="1219200" cy="795338"/>
          </a:xfrm>
        </p:grpSpPr>
        <p:sp>
          <p:nvSpPr>
            <p:cNvPr id="15" name="Text Box 13"/>
            <p:cNvSpPr txBox="1">
              <a:spLocks noChangeArrowheads="1"/>
            </p:cNvSpPr>
            <p:nvPr/>
          </p:nvSpPr>
          <p:spPr bwMode="auto">
            <a:xfrm>
              <a:off x="2438400" y="3581400"/>
              <a:ext cx="1219200"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spcBef>
                  <a:spcPct val="50000"/>
                </a:spcBef>
              </a:pPr>
              <a:r>
                <a:rPr lang="en-US" altLang="en-US" sz="1600" dirty="0">
                  <a:solidFill>
                    <a:srgbClr val="00B050"/>
                  </a:solidFill>
                </a:rPr>
                <a:t>Advection</a:t>
              </a:r>
            </a:p>
          </p:txBody>
        </p:sp>
        <p:grpSp>
          <p:nvGrpSpPr>
            <p:cNvPr id="16" name="Group 21"/>
            <p:cNvGrpSpPr>
              <a:grpSpLocks/>
            </p:cNvGrpSpPr>
            <p:nvPr/>
          </p:nvGrpSpPr>
          <p:grpSpPr bwMode="auto">
            <a:xfrm>
              <a:off x="2895600" y="3124200"/>
              <a:ext cx="76200" cy="476250"/>
              <a:chOff x="723900" y="4876800"/>
              <a:chExt cx="76200" cy="476250"/>
            </a:xfrm>
          </p:grpSpPr>
          <p:cxnSp>
            <p:nvCxnSpPr>
              <p:cNvPr id="17" name="Straight Connector 16"/>
              <p:cNvCxnSpPr/>
              <p:nvPr/>
            </p:nvCxnSpPr>
            <p:spPr>
              <a:xfrm rot="5400000">
                <a:off x="534194" y="5104606"/>
                <a:ext cx="457200" cy="1588"/>
              </a:xfrm>
              <a:prstGeom prst="line">
                <a:avLst/>
              </a:prstGeom>
              <a:ln w="25400">
                <a:solidFill>
                  <a:schemeClr val="accent2"/>
                </a:solidFill>
              </a:ln>
            </p:spPr>
            <p:style>
              <a:lnRef idx="1">
                <a:schemeClr val="accent1"/>
              </a:lnRef>
              <a:fillRef idx="0">
                <a:schemeClr val="accent1"/>
              </a:fillRef>
              <a:effectRef idx="0">
                <a:schemeClr val="accent1"/>
              </a:effectRef>
              <a:fontRef idx="minor">
                <a:schemeClr val="tx1"/>
              </a:fontRef>
            </p:style>
          </p:cxnSp>
          <p:sp>
            <p:nvSpPr>
              <p:cNvPr id="18" name="Oval 17"/>
              <p:cNvSpPr/>
              <p:nvPr/>
            </p:nvSpPr>
            <p:spPr>
              <a:xfrm>
                <a:off x="723900" y="5276850"/>
                <a:ext cx="76200" cy="76200"/>
              </a:xfrm>
              <a:prstGeom prst="ellipse">
                <a:avLst/>
              </a:prstGeom>
              <a:solidFill>
                <a:schemeClr val="accent2">
                  <a:lumMod val="75000"/>
                </a:schemeClr>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eaLnBrk="1" hangingPunct="1"/>
                <a:endParaRPr lang="en-US" altLang="en-US" sz="1800">
                  <a:solidFill>
                    <a:srgbClr val="FFFFFF"/>
                  </a:solidFill>
                  <a:latin typeface="Corbel" panose="020B0503020204020204" pitchFamily="34" charset="0"/>
                </a:endParaRPr>
              </a:p>
            </p:txBody>
          </p:sp>
        </p:grpSp>
      </p:grpSp>
      <p:grpSp>
        <p:nvGrpSpPr>
          <p:cNvPr id="19" name="Group 34"/>
          <p:cNvGrpSpPr>
            <a:grpSpLocks/>
          </p:cNvGrpSpPr>
          <p:nvPr/>
        </p:nvGrpSpPr>
        <p:grpSpPr bwMode="auto">
          <a:xfrm>
            <a:off x="6797040" y="3298508"/>
            <a:ext cx="1219200" cy="795338"/>
            <a:chOff x="3505200" y="3124200"/>
            <a:chExt cx="1219200" cy="795338"/>
          </a:xfrm>
        </p:grpSpPr>
        <p:sp>
          <p:nvSpPr>
            <p:cNvPr id="20" name="Text Box 14"/>
            <p:cNvSpPr txBox="1">
              <a:spLocks noChangeArrowheads="1"/>
            </p:cNvSpPr>
            <p:nvPr/>
          </p:nvSpPr>
          <p:spPr bwMode="auto">
            <a:xfrm>
              <a:off x="3505200" y="3581400"/>
              <a:ext cx="1219200"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spcBef>
                  <a:spcPct val="50000"/>
                </a:spcBef>
              </a:pPr>
              <a:r>
                <a:rPr lang="en-US" altLang="en-US" sz="1600" dirty="0">
                  <a:solidFill>
                    <a:srgbClr val="FF0000"/>
                  </a:solidFill>
                </a:rPr>
                <a:t>Pressure</a:t>
              </a:r>
            </a:p>
          </p:txBody>
        </p:sp>
        <p:grpSp>
          <p:nvGrpSpPr>
            <p:cNvPr id="21" name="Group 24"/>
            <p:cNvGrpSpPr>
              <a:grpSpLocks/>
            </p:cNvGrpSpPr>
            <p:nvPr/>
          </p:nvGrpSpPr>
          <p:grpSpPr bwMode="auto">
            <a:xfrm>
              <a:off x="3962400" y="3124200"/>
              <a:ext cx="76200" cy="476250"/>
              <a:chOff x="723900" y="4876800"/>
              <a:chExt cx="76200" cy="476250"/>
            </a:xfrm>
          </p:grpSpPr>
          <p:cxnSp>
            <p:nvCxnSpPr>
              <p:cNvPr id="22" name="Straight Connector 21"/>
              <p:cNvCxnSpPr/>
              <p:nvPr/>
            </p:nvCxnSpPr>
            <p:spPr>
              <a:xfrm rot="5400000">
                <a:off x="534194" y="5104606"/>
                <a:ext cx="457200" cy="1588"/>
              </a:xfrm>
              <a:prstGeom prst="line">
                <a:avLst/>
              </a:prstGeom>
              <a:ln w="25400">
                <a:solidFill>
                  <a:schemeClr val="accent2"/>
                </a:solidFill>
              </a:ln>
            </p:spPr>
            <p:style>
              <a:lnRef idx="1">
                <a:schemeClr val="accent1"/>
              </a:lnRef>
              <a:fillRef idx="0">
                <a:schemeClr val="accent1"/>
              </a:fillRef>
              <a:effectRef idx="0">
                <a:schemeClr val="accent1"/>
              </a:effectRef>
              <a:fontRef idx="minor">
                <a:schemeClr val="tx1"/>
              </a:fontRef>
            </p:style>
          </p:cxnSp>
          <p:sp>
            <p:nvSpPr>
              <p:cNvPr id="23" name="Oval 22"/>
              <p:cNvSpPr/>
              <p:nvPr/>
            </p:nvSpPr>
            <p:spPr>
              <a:xfrm>
                <a:off x="723900" y="5276850"/>
                <a:ext cx="76200" cy="76200"/>
              </a:xfrm>
              <a:prstGeom prst="ellipse">
                <a:avLst/>
              </a:prstGeom>
              <a:solidFill>
                <a:schemeClr val="accent2">
                  <a:lumMod val="75000"/>
                </a:schemeClr>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eaLnBrk="1" hangingPunct="1"/>
                <a:endParaRPr lang="en-US" altLang="en-US" sz="1800">
                  <a:solidFill>
                    <a:srgbClr val="FFFFFF"/>
                  </a:solidFill>
                  <a:latin typeface="Corbel" panose="020B0503020204020204" pitchFamily="34" charset="0"/>
                </a:endParaRPr>
              </a:p>
            </p:txBody>
          </p:sp>
        </p:grpSp>
      </p:grpSp>
      <p:grpSp>
        <p:nvGrpSpPr>
          <p:cNvPr id="24" name="Group 35"/>
          <p:cNvGrpSpPr>
            <a:grpSpLocks/>
          </p:cNvGrpSpPr>
          <p:nvPr/>
        </p:nvGrpSpPr>
        <p:grpSpPr bwMode="auto">
          <a:xfrm>
            <a:off x="8140065" y="2869883"/>
            <a:ext cx="1219200" cy="1041400"/>
            <a:chOff x="4419600" y="3124200"/>
            <a:chExt cx="1219200" cy="1041400"/>
          </a:xfrm>
        </p:grpSpPr>
        <p:sp>
          <p:nvSpPr>
            <p:cNvPr id="25" name="Text Box 15"/>
            <p:cNvSpPr txBox="1">
              <a:spLocks noChangeArrowheads="1"/>
            </p:cNvSpPr>
            <p:nvPr/>
          </p:nvSpPr>
          <p:spPr bwMode="auto">
            <a:xfrm>
              <a:off x="4419600" y="3581400"/>
              <a:ext cx="12192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spcBef>
                  <a:spcPct val="50000"/>
                </a:spcBef>
              </a:pPr>
              <a:r>
                <a:rPr lang="en-US" altLang="en-US" sz="1600" dirty="0">
                  <a:solidFill>
                    <a:srgbClr val="00B050"/>
                  </a:solidFill>
                </a:rPr>
                <a:t>Body Forces</a:t>
              </a:r>
            </a:p>
          </p:txBody>
        </p:sp>
        <p:grpSp>
          <p:nvGrpSpPr>
            <p:cNvPr id="26" name="Group 27"/>
            <p:cNvGrpSpPr>
              <a:grpSpLocks/>
            </p:cNvGrpSpPr>
            <p:nvPr/>
          </p:nvGrpSpPr>
          <p:grpSpPr bwMode="auto">
            <a:xfrm>
              <a:off x="4724400" y="3124200"/>
              <a:ext cx="76200" cy="476250"/>
              <a:chOff x="723900" y="4876800"/>
              <a:chExt cx="76200" cy="476250"/>
            </a:xfrm>
          </p:grpSpPr>
          <p:cxnSp>
            <p:nvCxnSpPr>
              <p:cNvPr id="27" name="Straight Connector 26"/>
              <p:cNvCxnSpPr/>
              <p:nvPr/>
            </p:nvCxnSpPr>
            <p:spPr>
              <a:xfrm rot="5400000">
                <a:off x="534194" y="5104606"/>
                <a:ext cx="457200" cy="1588"/>
              </a:xfrm>
              <a:prstGeom prst="line">
                <a:avLst/>
              </a:prstGeom>
              <a:ln w="25400">
                <a:solidFill>
                  <a:schemeClr val="accent2"/>
                </a:solidFill>
              </a:ln>
            </p:spPr>
            <p:style>
              <a:lnRef idx="1">
                <a:schemeClr val="accent1"/>
              </a:lnRef>
              <a:fillRef idx="0">
                <a:schemeClr val="accent1"/>
              </a:fillRef>
              <a:effectRef idx="0">
                <a:schemeClr val="accent1"/>
              </a:effectRef>
              <a:fontRef idx="minor">
                <a:schemeClr val="tx1"/>
              </a:fontRef>
            </p:style>
          </p:cxnSp>
          <p:sp>
            <p:nvSpPr>
              <p:cNvPr id="28" name="Oval 27"/>
              <p:cNvSpPr/>
              <p:nvPr/>
            </p:nvSpPr>
            <p:spPr>
              <a:xfrm>
                <a:off x="723900" y="5276850"/>
                <a:ext cx="76200" cy="76200"/>
              </a:xfrm>
              <a:prstGeom prst="ellipse">
                <a:avLst/>
              </a:prstGeom>
              <a:solidFill>
                <a:schemeClr val="accent2">
                  <a:lumMod val="75000"/>
                </a:schemeClr>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eaLnBrk="1" hangingPunct="1"/>
                <a:endParaRPr lang="en-US" altLang="en-US" sz="1800">
                  <a:solidFill>
                    <a:srgbClr val="FFFFFF"/>
                  </a:solidFill>
                  <a:latin typeface="Corbel" panose="020B0503020204020204" pitchFamily="34" charset="0"/>
                </a:endParaRPr>
              </a:p>
            </p:txBody>
          </p:sp>
        </p:grpSp>
      </p:grpSp>
    </p:spTree>
    <p:extLst>
      <p:ext uri="{BB962C8B-B14F-4D97-AF65-F5344CB8AC3E}">
        <p14:creationId xmlns:p14="http://schemas.microsoft.com/office/powerpoint/2010/main" val="1166093336"/>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solidFill>
                  <a:schemeClr val="tx1"/>
                </a:solidFill>
              </a:rPr>
              <a:t>Navier</a:t>
            </a:r>
            <a:r>
              <a:rPr lang="en-US" dirty="0" smtClean="0">
                <a:solidFill>
                  <a:schemeClr val="tx1"/>
                </a:solidFill>
              </a:rPr>
              <a:t>-Stokes Equations</a:t>
            </a:r>
            <a:endParaRPr lang="en-US" dirty="0">
              <a:solidFill>
                <a:schemeClr val="tx1"/>
              </a:solidFill>
            </a:endParaRP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normAutofit/>
              </a:bodyPr>
              <a:lstStyle/>
              <a:p>
                <a:pPr marL="274320" lvl="1" indent="0">
                  <a:buNone/>
                </a:pPr>
                <a:endParaRPr lang="en-US" dirty="0" smtClean="0">
                  <a:solidFill>
                    <a:schemeClr val="tx1"/>
                  </a:solidFill>
                </a:endParaRPr>
              </a:p>
              <a:p>
                <a:pPr marL="274320" lvl="1" indent="0">
                  <a:buNone/>
                </a:pPr>
                <a14:m>
                  <m:oMathPara xmlns:m="http://schemas.openxmlformats.org/officeDocument/2006/math" xmlns="">
                    <m:oMathParaPr>
                      <m:jc m:val="centerGroup"/>
                    </m:oMathParaPr>
                    <m:oMath xmlns:m="http://schemas.openxmlformats.org/officeDocument/2006/math">
                      <m:f>
                        <m:fPr>
                          <m:ctrlPr>
                            <a:rPr lang="en-US" sz="3300" i="1">
                              <a:solidFill>
                                <a:schemeClr val="tx1"/>
                              </a:solidFill>
                              <a:latin typeface="Cambria Math" panose="02040503050406030204" pitchFamily="18" charset="0"/>
                            </a:rPr>
                          </m:ctrlPr>
                        </m:fPr>
                        <m:num>
                          <m:r>
                            <a:rPr lang="en-US" sz="3300" i="1">
                              <a:solidFill>
                                <a:schemeClr val="tx1"/>
                              </a:solidFill>
                              <a:latin typeface="Cambria Math" panose="02040503050406030204" pitchFamily="18" charset="0"/>
                              <a:ea typeface="Cambria Math" panose="02040503050406030204" pitchFamily="18" charset="0"/>
                            </a:rPr>
                            <m:t>𝜕</m:t>
                          </m:r>
                          <m:r>
                            <a:rPr lang="en-US" sz="3300" i="1">
                              <a:solidFill>
                                <a:schemeClr val="tx1"/>
                              </a:solidFill>
                              <a:latin typeface="Cambria Math" panose="02040503050406030204" pitchFamily="18" charset="0"/>
                              <a:ea typeface="Cambria Math" panose="02040503050406030204" pitchFamily="18" charset="0"/>
                            </a:rPr>
                            <m:t>𝑢</m:t>
                          </m:r>
                        </m:num>
                        <m:den>
                          <m:r>
                            <a:rPr lang="en-US" sz="3300" i="1">
                              <a:solidFill>
                                <a:schemeClr val="tx1"/>
                              </a:solidFill>
                              <a:latin typeface="Cambria Math" panose="02040503050406030204" pitchFamily="18" charset="0"/>
                              <a:ea typeface="Cambria Math" panose="02040503050406030204" pitchFamily="18" charset="0"/>
                            </a:rPr>
                            <m:t>𝜕</m:t>
                          </m:r>
                          <m:r>
                            <a:rPr lang="en-US" sz="3300" i="1">
                              <a:solidFill>
                                <a:schemeClr val="tx1"/>
                              </a:solidFill>
                              <a:latin typeface="Cambria Math" panose="02040503050406030204" pitchFamily="18" charset="0"/>
                              <a:ea typeface="Cambria Math" panose="02040503050406030204" pitchFamily="18" charset="0"/>
                            </a:rPr>
                            <m:t>𝑡</m:t>
                          </m:r>
                        </m:den>
                      </m:f>
                      <m:r>
                        <a:rPr lang="en-US" sz="3300" i="1">
                          <a:solidFill>
                            <a:schemeClr val="tx1"/>
                          </a:solidFill>
                          <a:latin typeface="Cambria Math" panose="02040503050406030204" pitchFamily="18" charset="0"/>
                        </a:rPr>
                        <m:t>=</m:t>
                      </m:r>
                      <m:r>
                        <m:rPr>
                          <m:nor/>
                        </m:rPr>
                        <a:rPr lang="en-US" altLang="en-US" sz="3300" dirty="0">
                          <a:solidFill>
                            <a:schemeClr val="tx1"/>
                          </a:solidFill>
                          <a:sym typeface="Symbol" panose="05050102010706020507" pitchFamily="18" charset="2"/>
                        </a:rPr>
                        <m:t> </m:t>
                      </m:r>
                      <m:r>
                        <m:rPr>
                          <m:nor/>
                        </m:rPr>
                        <a:rPr lang="el-GR" altLang="en-US" sz="3300" i="1" dirty="0">
                          <a:latin typeface="Cambria Math" panose="02040503050406030204" pitchFamily="18" charset="0"/>
                          <a:ea typeface="Cambria Math" panose="02040503050406030204" pitchFamily="18" charset="0"/>
                          <a:sym typeface="Symbol" panose="05050102010706020507" pitchFamily="18" charset="2"/>
                        </a:rPr>
                        <m:t>υ</m:t>
                      </m:r>
                      <m:r>
                        <m:rPr>
                          <m:nor/>
                        </m:rPr>
                        <a:rPr lang="en-US" altLang="en-US" sz="3300" dirty="0">
                          <a:solidFill>
                            <a:schemeClr val="tx1"/>
                          </a:solidFill>
                          <a:sym typeface="Symbol" panose="05050102010706020507" pitchFamily="18" charset="2"/>
                        </a:rPr>
                        <m:t></m:t>
                      </m:r>
                      <m:r>
                        <m:rPr>
                          <m:nor/>
                        </m:rPr>
                        <a:rPr lang="en-US" altLang="en-US" sz="3300" baseline="30000" dirty="0">
                          <a:solidFill>
                            <a:schemeClr val="tx1"/>
                          </a:solidFill>
                          <a:sym typeface="Symbol" panose="05050102010706020507" pitchFamily="18" charset="2"/>
                        </a:rPr>
                        <m:t>2</m:t>
                      </m:r>
                      <m:r>
                        <m:rPr>
                          <m:nor/>
                        </m:rPr>
                        <a:rPr lang="en-US" altLang="en-US" sz="3300" b="1" dirty="0">
                          <a:solidFill>
                            <a:schemeClr val="tx1"/>
                          </a:solidFill>
                          <a:sym typeface="Symbol" panose="05050102010706020507" pitchFamily="18" charset="2"/>
                        </a:rPr>
                        <m:t>u</m:t>
                      </m:r>
                      <m:r>
                        <m:rPr>
                          <m:nor/>
                        </m:rPr>
                        <a:rPr lang="en-US" altLang="en-US" sz="3300" b="1" dirty="0">
                          <a:solidFill>
                            <a:schemeClr val="tx1"/>
                          </a:solidFill>
                          <a:sym typeface="Symbol" panose="05050102010706020507" pitchFamily="18" charset="2"/>
                        </a:rPr>
                        <m:t> </m:t>
                      </m:r>
                      <m:r>
                        <m:rPr>
                          <m:nor/>
                        </m:rPr>
                        <a:rPr lang="en-US" altLang="en-US" sz="3300" dirty="0">
                          <a:solidFill>
                            <a:schemeClr val="tx1"/>
                          </a:solidFill>
                          <a:sym typeface="Symbol" panose="05050102010706020507" pitchFamily="18" charset="2"/>
                        </a:rPr>
                        <m:t>– (</m:t>
                      </m:r>
                      <m:r>
                        <m:rPr>
                          <m:nor/>
                        </m:rPr>
                        <a:rPr lang="en-US" altLang="en-US" sz="3300" b="1" dirty="0">
                          <a:solidFill>
                            <a:schemeClr val="tx1"/>
                          </a:solidFill>
                          <a:sym typeface="Symbol" panose="05050102010706020507" pitchFamily="18" charset="2"/>
                        </a:rPr>
                        <m:t>u</m:t>
                      </m:r>
                      <m:r>
                        <m:rPr>
                          <m:nor/>
                        </m:rPr>
                        <a:rPr lang="en-US" altLang="en-US" sz="3300" dirty="0">
                          <a:solidFill>
                            <a:schemeClr val="tx1"/>
                          </a:solidFill>
                          <a:sym typeface="Symbol" panose="05050102010706020507" pitchFamily="18" charset="2"/>
                        </a:rPr>
                        <m:t>)</m:t>
                      </m:r>
                      <m:r>
                        <m:rPr>
                          <m:nor/>
                        </m:rPr>
                        <a:rPr lang="en-US" altLang="en-US" sz="3300" b="1" dirty="0">
                          <a:solidFill>
                            <a:schemeClr val="tx1"/>
                          </a:solidFill>
                          <a:sym typeface="Symbol" panose="05050102010706020507" pitchFamily="18" charset="2"/>
                        </a:rPr>
                        <m:t>u</m:t>
                      </m:r>
                      <m:r>
                        <m:rPr>
                          <m:nor/>
                        </m:rPr>
                        <a:rPr lang="en-US" altLang="en-US" sz="3300" dirty="0">
                          <a:solidFill>
                            <a:schemeClr val="tx1"/>
                          </a:solidFill>
                          <a:sym typeface="Symbol" panose="05050102010706020507" pitchFamily="18" charset="2"/>
                        </a:rPr>
                        <m:t> –</m:t>
                      </m:r>
                      <m:f>
                        <m:fPr>
                          <m:ctrlPr>
                            <a:rPr lang="en-US" altLang="en-US" sz="3300" i="1" dirty="0" smtClean="0">
                              <a:solidFill>
                                <a:schemeClr val="tx1"/>
                              </a:solidFill>
                              <a:latin typeface="Cambria Math" panose="02040503050406030204" pitchFamily="18" charset="0"/>
                              <a:sym typeface="Symbol" panose="05050102010706020507" pitchFamily="18" charset="2"/>
                            </a:rPr>
                          </m:ctrlPr>
                        </m:fPr>
                        <m:num>
                          <m:r>
                            <a:rPr lang="en-US" altLang="en-US" sz="3300" b="0" i="1" dirty="0" smtClean="0">
                              <a:solidFill>
                                <a:schemeClr val="tx1"/>
                              </a:solidFill>
                              <a:latin typeface="Cambria Math" panose="02040503050406030204" pitchFamily="18" charset="0"/>
                              <a:sym typeface="Symbol" panose="05050102010706020507" pitchFamily="18" charset="2"/>
                            </a:rPr>
                            <m:t>1</m:t>
                          </m:r>
                        </m:num>
                        <m:den>
                          <m:r>
                            <a:rPr lang="en-US" altLang="en-US" sz="3300" i="1" dirty="0" smtClean="0">
                              <a:solidFill>
                                <a:schemeClr val="tx1"/>
                              </a:solidFill>
                              <a:latin typeface="Cambria Math" panose="02040503050406030204" pitchFamily="18" charset="0"/>
                              <a:ea typeface="Cambria Math" panose="02040503050406030204" pitchFamily="18" charset="0"/>
                              <a:sym typeface="Symbol" panose="05050102010706020507" pitchFamily="18" charset="2"/>
                            </a:rPr>
                            <m:t>𝜌</m:t>
                          </m:r>
                        </m:den>
                      </m:f>
                      <m:r>
                        <m:rPr>
                          <m:nor/>
                        </m:rPr>
                        <a:rPr lang="en-US" altLang="en-US" sz="3300" dirty="0">
                          <a:solidFill>
                            <a:schemeClr val="tx1"/>
                          </a:solidFill>
                          <a:sym typeface="Symbol" panose="05050102010706020507" pitchFamily="18" charset="2"/>
                        </a:rPr>
                        <m:t> </m:t>
                      </m:r>
                      <m:r>
                        <m:rPr>
                          <m:nor/>
                        </m:rPr>
                        <a:rPr lang="en-US" altLang="en-US" sz="3300" i="1" dirty="0">
                          <a:solidFill>
                            <a:schemeClr val="tx1"/>
                          </a:solidFill>
                          <a:sym typeface="Symbol" panose="05050102010706020507" pitchFamily="18" charset="2"/>
                        </a:rPr>
                        <m:t>p</m:t>
                      </m:r>
                      <m:r>
                        <m:rPr>
                          <m:nor/>
                        </m:rPr>
                        <a:rPr lang="en-US" altLang="en-US" sz="3300" dirty="0">
                          <a:solidFill>
                            <a:schemeClr val="tx1"/>
                          </a:solidFill>
                          <a:sym typeface="Symbol" panose="05050102010706020507" pitchFamily="18" charset="2"/>
                        </a:rPr>
                        <m:t> + </m:t>
                      </m:r>
                      <m:r>
                        <a:rPr lang="en-US" altLang="en-US" sz="3300" b="1" i="1" dirty="0" smtClean="0">
                          <a:solidFill>
                            <a:schemeClr val="tx1"/>
                          </a:solidFill>
                          <a:latin typeface="Cambria Math" panose="02040503050406030204" pitchFamily="18" charset="0"/>
                          <a:ea typeface="Cambria Math" panose="02040503050406030204" pitchFamily="18" charset="0"/>
                          <a:sym typeface="Symbol" panose="05050102010706020507" pitchFamily="18" charset="2"/>
                        </a:rPr>
                        <m:t>𝓕</m:t>
                      </m:r>
                    </m:oMath>
                  </m:oMathPara>
                </a14:m>
                <a:endParaRPr lang="en-US" sz="3300" dirty="0">
                  <a:solidFill>
                    <a:schemeClr val="tx1"/>
                  </a:solidFill>
                </a:endParaRPr>
              </a:p>
              <a:p>
                <a:endParaRPr lang="en-US" dirty="0" smtClean="0">
                  <a:solidFill>
                    <a:schemeClr val="tx1"/>
                  </a:solidFill>
                </a:endParaRPr>
              </a:p>
              <a:p>
                <a:endParaRPr lang="en-US" dirty="0"/>
              </a:p>
              <a:p>
                <a:r>
                  <a:rPr lang="en-US" dirty="0" smtClean="0">
                    <a:solidFill>
                      <a:schemeClr val="tx1"/>
                    </a:solidFill>
                  </a:rPr>
                  <a:t>Includes external forces like gravity or contact forces</a:t>
                </a:r>
                <a:endParaRPr lang="en-US" dirty="0">
                  <a:solidFill>
                    <a:schemeClr val="tx1"/>
                  </a:solidFill>
                </a:endParaRP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rotWithShape="0">
                <a:blip r:embed="rId3"/>
                <a:stretch>
                  <a:fillRect l="-1043"/>
                </a:stretch>
              </a:blipFill>
            </p:spPr>
            <p:txBody>
              <a:bodyPr/>
              <a:lstStyle/>
              <a:p>
                <a:r>
                  <a:rPr lang="en-US">
                    <a:noFill/>
                  </a:rPr>
                  <a:t> </a:t>
                </a:r>
              </a:p>
            </p:txBody>
          </p:sp>
        </mc:Fallback>
      </mc:AlternateContent>
      <p:grpSp>
        <p:nvGrpSpPr>
          <p:cNvPr id="4" name="Group 31"/>
          <p:cNvGrpSpPr>
            <a:grpSpLocks/>
          </p:cNvGrpSpPr>
          <p:nvPr/>
        </p:nvGrpSpPr>
        <p:grpSpPr bwMode="auto">
          <a:xfrm>
            <a:off x="2865120" y="3218498"/>
            <a:ext cx="1143000" cy="1041400"/>
            <a:chOff x="304800" y="3124200"/>
            <a:chExt cx="1143000" cy="1041400"/>
          </a:xfrm>
        </p:grpSpPr>
        <p:sp>
          <p:nvSpPr>
            <p:cNvPr id="5" name="Text Box 11"/>
            <p:cNvSpPr txBox="1">
              <a:spLocks noChangeArrowheads="1"/>
            </p:cNvSpPr>
            <p:nvPr/>
          </p:nvSpPr>
          <p:spPr bwMode="auto">
            <a:xfrm>
              <a:off x="304800" y="3581400"/>
              <a:ext cx="11430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spcBef>
                  <a:spcPct val="50000"/>
                </a:spcBef>
              </a:pPr>
              <a:r>
                <a:rPr lang="en-US" altLang="en-US" sz="1600" dirty="0">
                  <a:solidFill>
                    <a:srgbClr val="00B050"/>
                  </a:solidFill>
                </a:rPr>
                <a:t>Change in velocity</a:t>
              </a:r>
            </a:p>
          </p:txBody>
        </p:sp>
        <p:grpSp>
          <p:nvGrpSpPr>
            <p:cNvPr id="6" name="Group 17"/>
            <p:cNvGrpSpPr>
              <a:grpSpLocks/>
            </p:cNvGrpSpPr>
            <p:nvPr/>
          </p:nvGrpSpPr>
          <p:grpSpPr bwMode="auto">
            <a:xfrm>
              <a:off x="838200" y="3124200"/>
              <a:ext cx="76200" cy="476250"/>
              <a:chOff x="723900" y="4876800"/>
              <a:chExt cx="76200" cy="476250"/>
            </a:xfrm>
          </p:grpSpPr>
          <p:cxnSp>
            <p:nvCxnSpPr>
              <p:cNvPr id="7" name="Straight Connector 6"/>
              <p:cNvCxnSpPr/>
              <p:nvPr/>
            </p:nvCxnSpPr>
            <p:spPr>
              <a:xfrm rot="5400000">
                <a:off x="534194" y="5104606"/>
                <a:ext cx="457200" cy="1588"/>
              </a:xfrm>
              <a:prstGeom prst="line">
                <a:avLst/>
              </a:prstGeom>
              <a:ln w="25400">
                <a:solidFill>
                  <a:schemeClr val="accent2"/>
                </a:solidFill>
              </a:ln>
            </p:spPr>
            <p:style>
              <a:lnRef idx="1">
                <a:schemeClr val="accent1"/>
              </a:lnRef>
              <a:fillRef idx="0">
                <a:schemeClr val="accent1"/>
              </a:fillRef>
              <a:effectRef idx="0">
                <a:schemeClr val="accent1"/>
              </a:effectRef>
              <a:fontRef idx="minor">
                <a:schemeClr val="tx1"/>
              </a:fontRef>
            </p:style>
          </p:cxnSp>
          <p:sp>
            <p:nvSpPr>
              <p:cNvPr id="8" name="Oval 7"/>
              <p:cNvSpPr/>
              <p:nvPr/>
            </p:nvSpPr>
            <p:spPr>
              <a:xfrm>
                <a:off x="723900" y="5276850"/>
                <a:ext cx="76200" cy="76200"/>
              </a:xfrm>
              <a:prstGeom prst="ellipse">
                <a:avLst/>
              </a:prstGeom>
              <a:solidFill>
                <a:schemeClr val="accent2">
                  <a:lumMod val="75000"/>
                </a:schemeClr>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eaLnBrk="1" hangingPunct="1"/>
                <a:endParaRPr lang="en-US" altLang="en-US" sz="1800">
                  <a:solidFill>
                    <a:srgbClr val="FFFFFF"/>
                  </a:solidFill>
                  <a:latin typeface="Corbel" panose="020B0503020204020204" pitchFamily="34" charset="0"/>
                </a:endParaRPr>
              </a:p>
            </p:txBody>
          </p:sp>
        </p:grpSp>
      </p:grpSp>
      <p:grpSp>
        <p:nvGrpSpPr>
          <p:cNvPr id="9" name="Group 32"/>
          <p:cNvGrpSpPr>
            <a:grpSpLocks/>
          </p:cNvGrpSpPr>
          <p:nvPr/>
        </p:nvGrpSpPr>
        <p:grpSpPr bwMode="auto">
          <a:xfrm>
            <a:off x="4287203" y="2884170"/>
            <a:ext cx="1082040" cy="1041975"/>
            <a:chOff x="1295400" y="3124200"/>
            <a:chExt cx="1082040" cy="1041975"/>
          </a:xfrm>
        </p:grpSpPr>
        <p:sp>
          <p:nvSpPr>
            <p:cNvPr id="10" name="Text Box 12"/>
            <p:cNvSpPr txBox="1">
              <a:spLocks noChangeArrowheads="1"/>
            </p:cNvSpPr>
            <p:nvPr/>
          </p:nvSpPr>
          <p:spPr bwMode="auto">
            <a:xfrm>
              <a:off x="1295400" y="3581400"/>
              <a:ext cx="108204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spcBef>
                  <a:spcPct val="50000"/>
                </a:spcBef>
              </a:pPr>
              <a:r>
                <a:rPr lang="en-US" altLang="en-US" sz="1600" dirty="0">
                  <a:solidFill>
                    <a:srgbClr val="00B050"/>
                  </a:solidFill>
                </a:rPr>
                <a:t>Diffusion/Viscosity</a:t>
              </a:r>
            </a:p>
          </p:txBody>
        </p:sp>
        <p:grpSp>
          <p:nvGrpSpPr>
            <p:cNvPr id="11" name="Group 18"/>
            <p:cNvGrpSpPr>
              <a:grpSpLocks/>
            </p:cNvGrpSpPr>
            <p:nvPr/>
          </p:nvGrpSpPr>
          <p:grpSpPr bwMode="auto">
            <a:xfrm>
              <a:off x="1752600" y="3124200"/>
              <a:ext cx="76200" cy="476250"/>
              <a:chOff x="723900" y="4876800"/>
              <a:chExt cx="76200" cy="476250"/>
            </a:xfrm>
          </p:grpSpPr>
          <p:cxnSp>
            <p:nvCxnSpPr>
              <p:cNvPr id="12" name="Straight Connector 11"/>
              <p:cNvCxnSpPr/>
              <p:nvPr/>
            </p:nvCxnSpPr>
            <p:spPr>
              <a:xfrm rot="5400000">
                <a:off x="534194" y="5104606"/>
                <a:ext cx="457200" cy="1588"/>
              </a:xfrm>
              <a:prstGeom prst="line">
                <a:avLst/>
              </a:prstGeom>
              <a:ln w="25400">
                <a:solidFill>
                  <a:schemeClr val="accent2"/>
                </a:solidFill>
              </a:ln>
            </p:spPr>
            <p:style>
              <a:lnRef idx="1">
                <a:schemeClr val="accent1"/>
              </a:lnRef>
              <a:fillRef idx="0">
                <a:schemeClr val="accent1"/>
              </a:fillRef>
              <a:effectRef idx="0">
                <a:schemeClr val="accent1"/>
              </a:effectRef>
              <a:fontRef idx="minor">
                <a:schemeClr val="tx1"/>
              </a:fontRef>
            </p:style>
          </p:cxnSp>
          <p:sp>
            <p:nvSpPr>
              <p:cNvPr id="13" name="Oval 12"/>
              <p:cNvSpPr/>
              <p:nvPr/>
            </p:nvSpPr>
            <p:spPr>
              <a:xfrm>
                <a:off x="723900" y="5276850"/>
                <a:ext cx="76200" cy="76200"/>
              </a:xfrm>
              <a:prstGeom prst="ellipse">
                <a:avLst/>
              </a:prstGeom>
              <a:solidFill>
                <a:schemeClr val="accent2">
                  <a:lumMod val="75000"/>
                </a:schemeClr>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eaLnBrk="1" hangingPunct="1"/>
                <a:endParaRPr lang="en-US" altLang="en-US" sz="1800">
                  <a:solidFill>
                    <a:srgbClr val="FFFFFF"/>
                  </a:solidFill>
                  <a:latin typeface="Corbel" panose="020B0503020204020204" pitchFamily="34" charset="0"/>
                </a:endParaRPr>
              </a:p>
            </p:txBody>
          </p:sp>
        </p:grpSp>
      </p:grpSp>
      <p:grpSp>
        <p:nvGrpSpPr>
          <p:cNvPr id="14" name="Group 33"/>
          <p:cNvGrpSpPr>
            <a:grpSpLocks/>
          </p:cNvGrpSpPr>
          <p:nvPr/>
        </p:nvGrpSpPr>
        <p:grpSpPr bwMode="auto">
          <a:xfrm>
            <a:off x="5673090" y="2855595"/>
            <a:ext cx="1219200" cy="795338"/>
            <a:chOff x="2438400" y="3124200"/>
            <a:chExt cx="1219200" cy="795338"/>
          </a:xfrm>
        </p:grpSpPr>
        <p:sp>
          <p:nvSpPr>
            <p:cNvPr id="15" name="Text Box 13"/>
            <p:cNvSpPr txBox="1">
              <a:spLocks noChangeArrowheads="1"/>
            </p:cNvSpPr>
            <p:nvPr/>
          </p:nvSpPr>
          <p:spPr bwMode="auto">
            <a:xfrm>
              <a:off x="2438400" y="3581400"/>
              <a:ext cx="1219200"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spcBef>
                  <a:spcPct val="50000"/>
                </a:spcBef>
              </a:pPr>
              <a:r>
                <a:rPr lang="en-US" altLang="en-US" sz="1600" dirty="0">
                  <a:solidFill>
                    <a:srgbClr val="00B050"/>
                  </a:solidFill>
                </a:rPr>
                <a:t>Advection</a:t>
              </a:r>
            </a:p>
          </p:txBody>
        </p:sp>
        <p:grpSp>
          <p:nvGrpSpPr>
            <p:cNvPr id="16" name="Group 21"/>
            <p:cNvGrpSpPr>
              <a:grpSpLocks/>
            </p:cNvGrpSpPr>
            <p:nvPr/>
          </p:nvGrpSpPr>
          <p:grpSpPr bwMode="auto">
            <a:xfrm>
              <a:off x="2895600" y="3124200"/>
              <a:ext cx="76200" cy="476250"/>
              <a:chOff x="723900" y="4876800"/>
              <a:chExt cx="76200" cy="476250"/>
            </a:xfrm>
          </p:grpSpPr>
          <p:cxnSp>
            <p:nvCxnSpPr>
              <p:cNvPr id="17" name="Straight Connector 16"/>
              <p:cNvCxnSpPr/>
              <p:nvPr/>
            </p:nvCxnSpPr>
            <p:spPr>
              <a:xfrm rot="5400000">
                <a:off x="534194" y="5104606"/>
                <a:ext cx="457200" cy="1588"/>
              </a:xfrm>
              <a:prstGeom prst="line">
                <a:avLst/>
              </a:prstGeom>
              <a:ln w="25400">
                <a:solidFill>
                  <a:schemeClr val="accent2"/>
                </a:solidFill>
              </a:ln>
            </p:spPr>
            <p:style>
              <a:lnRef idx="1">
                <a:schemeClr val="accent1"/>
              </a:lnRef>
              <a:fillRef idx="0">
                <a:schemeClr val="accent1"/>
              </a:fillRef>
              <a:effectRef idx="0">
                <a:schemeClr val="accent1"/>
              </a:effectRef>
              <a:fontRef idx="minor">
                <a:schemeClr val="tx1"/>
              </a:fontRef>
            </p:style>
          </p:cxnSp>
          <p:sp>
            <p:nvSpPr>
              <p:cNvPr id="18" name="Oval 17"/>
              <p:cNvSpPr/>
              <p:nvPr/>
            </p:nvSpPr>
            <p:spPr>
              <a:xfrm>
                <a:off x="723900" y="5276850"/>
                <a:ext cx="76200" cy="76200"/>
              </a:xfrm>
              <a:prstGeom prst="ellipse">
                <a:avLst/>
              </a:prstGeom>
              <a:solidFill>
                <a:schemeClr val="accent2">
                  <a:lumMod val="75000"/>
                </a:schemeClr>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eaLnBrk="1" hangingPunct="1"/>
                <a:endParaRPr lang="en-US" altLang="en-US" sz="1800">
                  <a:solidFill>
                    <a:srgbClr val="FFFFFF"/>
                  </a:solidFill>
                  <a:latin typeface="Corbel" panose="020B0503020204020204" pitchFamily="34" charset="0"/>
                </a:endParaRPr>
              </a:p>
            </p:txBody>
          </p:sp>
        </p:grpSp>
      </p:grpSp>
      <p:grpSp>
        <p:nvGrpSpPr>
          <p:cNvPr id="19" name="Group 34"/>
          <p:cNvGrpSpPr>
            <a:grpSpLocks/>
          </p:cNvGrpSpPr>
          <p:nvPr/>
        </p:nvGrpSpPr>
        <p:grpSpPr bwMode="auto">
          <a:xfrm>
            <a:off x="6797040" y="3298508"/>
            <a:ext cx="1219200" cy="795338"/>
            <a:chOff x="3505200" y="3124200"/>
            <a:chExt cx="1219200" cy="795338"/>
          </a:xfrm>
        </p:grpSpPr>
        <p:sp>
          <p:nvSpPr>
            <p:cNvPr id="20" name="Text Box 14"/>
            <p:cNvSpPr txBox="1">
              <a:spLocks noChangeArrowheads="1"/>
            </p:cNvSpPr>
            <p:nvPr/>
          </p:nvSpPr>
          <p:spPr bwMode="auto">
            <a:xfrm>
              <a:off x="3505200" y="3581400"/>
              <a:ext cx="1219200"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spcBef>
                  <a:spcPct val="50000"/>
                </a:spcBef>
              </a:pPr>
              <a:r>
                <a:rPr lang="en-US" altLang="en-US" sz="1600" dirty="0">
                  <a:solidFill>
                    <a:srgbClr val="00B050"/>
                  </a:solidFill>
                </a:rPr>
                <a:t>Pressure</a:t>
              </a:r>
            </a:p>
          </p:txBody>
        </p:sp>
        <p:grpSp>
          <p:nvGrpSpPr>
            <p:cNvPr id="21" name="Group 24"/>
            <p:cNvGrpSpPr>
              <a:grpSpLocks/>
            </p:cNvGrpSpPr>
            <p:nvPr/>
          </p:nvGrpSpPr>
          <p:grpSpPr bwMode="auto">
            <a:xfrm>
              <a:off x="3962400" y="3124200"/>
              <a:ext cx="76200" cy="476250"/>
              <a:chOff x="723900" y="4876800"/>
              <a:chExt cx="76200" cy="476250"/>
            </a:xfrm>
          </p:grpSpPr>
          <p:cxnSp>
            <p:nvCxnSpPr>
              <p:cNvPr id="22" name="Straight Connector 21"/>
              <p:cNvCxnSpPr/>
              <p:nvPr/>
            </p:nvCxnSpPr>
            <p:spPr>
              <a:xfrm rot="5400000">
                <a:off x="534194" y="5104606"/>
                <a:ext cx="457200" cy="1588"/>
              </a:xfrm>
              <a:prstGeom prst="line">
                <a:avLst/>
              </a:prstGeom>
              <a:ln w="25400">
                <a:solidFill>
                  <a:schemeClr val="accent2"/>
                </a:solidFill>
              </a:ln>
            </p:spPr>
            <p:style>
              <a:lnRef idx="1">
                <a:schemeClr val="accent1"/>
              </a:lnRef>
              <a:fillRef idx="0">
                <a:schemeClr val="accent1"/>
              </a:fillRef>
              <a:effectRef idx="0">
                <a:schemeClr val="accent1"/>
              </a:effectRef>
              <a:fontRef idx="minor">
                <a:schemeClr val="tx1"/>
              </a:fontRef>
            </p:style>
          </p:cxnSp>
          <p:sp>
            <p:nvSpPr>
              <p:cNvPr id="23" name="Oval 22"/>
              <p:cNvSpPr/>
              <p:nvPr/>
            </p:nvSpPr>
            <p:spPr>
              <a:xfrm>
                <a:off x="723900" y="5276850"/>
                <a:ext cx="76200" cy="76200"/>
              </a:xfrm>
              <a:prstGeom prst="ellipse">
                <a:avLst/>
              </a:prstGeom>
              <a:solidFill>
                <a:schemeClr val="accent2">
                  <a:lumMod val="75000"/>
                </a:schemeClr>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eaLnBrk="1" hangingPunct="1"/>
                <a:endParaRPr lang="en-US" altLang="en-US" sz="1800">
                  <a:solidFill>
                    <a:srgbClr val="FFFFFF"/>
                  </a:solidFill>
                  <a:latin typeface="Corbel" panose="020B0503020204020204" pitchFamily="34" charset="0"/>
                </a:endParaRPr>
              </a:p>
            </p:txBody>
          </p:sp>
        </p:grpSp>
      </p:grpSp>
      <p:grpSp>
        <p:nvGrpSpPr>
          <p:cNvPr id="24" name="Group 35"/>
          <p:cNvGrpSpPr>
            <a:grpSpLocks/>
          </p:cNvGrpSpPr>
          <p:nvPr/>
        </p:nvGrpSpPr>
        <p:grpSpPr bwMode="auto">
          <a:xfrm>
            <a:off x="8140065" y="2869883"/>
            <a:ext cx="1219200" cy="1041400"/>
            <a:chOff x="4419600" y="3124200"/>
            <a:chExt cx="1219200" cy="1041400"/>
          </a:xfrm>
        </p:grpSpPr>
        <p:sp>
          <p:nvSpPr>
            <p:cNvPr id="25" name="Text Box 15"/>
            <p:cNvSpPr txBox="1">
              <a:spLocks noChangeArrowheads="1"/>
            </p:cNvSpPr>
            <p:nvPr/>
          </p:nvSpPr>
          <p:spPr bwMode="auto">
            <a:xfrm>
              <a:off x="4419600" y="3581400"/>
              <a:ext cx="12192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spcBef>
                  <a:spcPct val="50000"/>
                </a:spcBef>
              </a:pPr>
              <a:r>
                <a:rPr lang="en-US" altLang="en-US" sz="1600" dirty="0">
                  <a:solidFill>
                    <a:srgbClr val="FF0000"/>
                  </a:solidFill>
                </a:rPr>
                <a:t>Body Forces</a:t>
              </a:r>
            </a:p>
          </p:txBody>
        </p:sp>
        <p:grpSp>
          <p:nvGrpSpPr>
            <p:cNvPr id="26" name="Group 27"/>
            <p:cNvGrpSpPr>
              <a:grpSpLocks/>
            </p:cNvGrpSpPr>
            <p:nvPr/>
          </p:nvGrpSpPr>
          <p:grpSpPr bwMode="auto">
            <a:xfrm>
              <a:off x="4724400" y="3124200"/>
              <a:ext cx="76200" cy="476250"/>
              <a:chOff x="723900" y="4876800"/>
              <a:chExt cx="76200" cy="476250"/>
            </a:xfrm>
          </p:grpSpPr>
          <p:cxnSp>
            <p:nvCxnSpPr>
              <p:cNvPr id="27" name="Straight Connector 26"/>
              <p:cNvCxnSpPr/>
              <p:nvPr/>
            </p:nvCxnSpPr>
            <p:spPr>
              <a:xfrm rot="5400000">
                <a:off x="534194" y="5104606"/>
                <a:ext cx="457200" cy="1588"/>
              </a:xfrm>
              <a:prstGeom prst="line">
                <a:avLst/>
              </a:prstGeom>
              <a:ln w="25400">
                <a:solidFill>
                  <a:schemeClr val="accent2"/>
                </a:solidFill>
              </a:ln>
            </p:spPr>
            <p:style>
              <a:lnRef idx="1">
                <a:schemeClr val="accent1"/>
              </a:lnRef>
              <a:fillRef idx="0">
                <a:schemeClr val="accent1"/>
              </a:fillRef>
              <a:effectRef idx="0">
                <a:schemeClr val="accent1"/>
              </a:effectRef>
              <a:fontRef idx="minor">
                <a:schemeClr val="tx1"/>
              </a:fontRef>
            </p:style>
          </p:cxnSp>
          <p:sp>
            <p:nvSpPr>
              <p:cNvPr id="28" name="Oval 27"/>
              <p:cNvSpPr/>
              <p:nvPr/>
            </p:nvSpPr>
            <p:spPr>
              <a:xfrm>
                <a:off x="723900" y="5276850"/>
                <a:ext cx="76200" cy="76200"/>
              </a:xfrm>
              <a:prstGeom prst="ellipse">
                <a:avLst/>
              </a:prstGeom>
              <a:solidFill>
                <a:schemeClr val="accent2">
                  <a:lumMod val="75000"/>
                </a:schemeClr>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eaLnBrk="1" hangingPunct="1"/>
                <a:endParaRPr lang="en-US" altLang="en-US" sz="1800">
                  <a:solidFill>
                    <a:srgbClr val="FFFFFF"/>
                  </a:solidFill>
                  <a:latin typeface="Corbel" panose="020B0503020204020204" pitchFamily="34" charset="0"/>
                </a:endParaRPr>
              </a:p>
            </p:txBody>
          </p:sp>
        </p:grpSp>
      </p:grpSp>
    </p:spTree>
    <p:extLst>
      <p:ext uri="{BB962C8B-B14F-4D97-AF65-F5344CB8AC3E}">
        <p14:creationId xmlns:p14="http://schemas.microsoft.com/office/powerpoint/2010/main" val="3099802313"/>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8"/>
          <p:cNvGrpSpPr>
            <a:grpSpLocks/>
          </p:cNvGrpSpPr>
          <p:nvPr/>
        </p:nvGrpSpPr>
        <p:grpSpPr bwMode="auto">
          <a:xfrm>
            <a:off x="7920526" y="3497302"/>
            <a:ext cx="1952625" cy="2949575"/>
            <a:chOff x="7239000" y="3402013"/>
            <a:chExt cx="1952625" cy="2949575"/>
          </a:xfrm>
        </p:grpSpPr>
        <p:pic>
          <p:nvPicPr>
            <p:cNvPr id="41992"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67600" y="3402013"/>
              <a:ext cx="1239838" cy="1703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993" name="TextBox 10"/>
            <p:cNvSpPr txBox="1">
              <a:spLocks noChangeArrowheads="1"/>
            </p:cNvSpPr>
            <p:nvPr/>
          </p:nvSpPr>
          <p:spPr bwMode="auto">
            <a:xfrm>
              <a:off x="7239000" y="5181600"/>
              <a:ext cx="1952625" cy="1169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sz="1400"/>
                <a:t>[Mueller, Charypar, Gross] Particle-Based Fluid Simulation for Interactive Applications, SCA03</a:t>
              </a:r>
            </a:p>
          </p:txBody>
        </p:sp>
      </p:grpSp>
      <p:sp>
        <p:nvSpPr>
          <p:cNvPr id="7170" name="Rectangle 2"/>
          <p:cNvSpPr>
            <a:spLocks noGrp="1" noChangeArrowheads="1"/>
          </p:cNvSpPr>
          <p:nvPr>
            <p:ph type="title"/>
          </p:nvPr>
        </p:nvSpPr>
        <p:spPr>
          <a:ln>
            <a:miter lim="800000"/>
            <a:headEnd/>
            <a:tailEnd/>
          </a:ln>
        </p:spPr>
        <p:txBody>
          <a:bodyPr rtlCol="0">
            <a:normAutofit/>
            <a:scene3d>
              <a:camera prst="orthographicFront"/>
              <a:lightRig rig="threePt" dir="t">
                <a:rot lat="0" lon="0" rev="4800000"/>
              </a:lightRig>
            </a:scene3d>
            <a:sp3d prstMaterial="matte">
              <a:bevelT w="50800" h="10160"/>
            </a:sp3d>
          </a:bodyPr>
          <a:lstStyle/>
          <a:p>
            <a:pPr>
              <a:defRPr/>
            </a:pPr>
            <a:r>
              <a:rPr lang="en-US" dirty="0">
                <a:solidFill>
                  <a:schemeClr val="tx1"/>
                </a:solidFill>
                <a:ea typeface="+mj-ea"/>
                <a:cs typeface="+mj-cs"/>
              </a:rPr>
              <a:t>Techniques Overview</a:t>
            </a:r>
          </a:p>
        </p:txBody>
      </p:sp>
      <p:sp>
        <p:nvSpPr>
          <p:cNvPr id="41988" name="Rectangle 3"/>
          <p:cNvSpPr>
            <a:spLocks noGrp="1" noChangeArrowheads="1"/>
          </p:cNvSpPr>
          <p:nvPr>
            <p:ph idx="1"/>
          </p:nvPr>
        </p:nvSpPr>
        <p:spPr/>
        <p:txBody>
          <a:bodyPr>
            <a:normAutofit/>
          </a:bodyPr>
          <a:lstStyle/>
          <a:p>
            <a:pPr eaLnBrk="1" hangingPunct="1"/>
            <a:r>
              <a:rPr lang="en-US" altLang="en-US" dirty="0" smtClean="0">
                <a:solidFill>
                  <a:schemeClr val="tx1"/>
                </a:solidFill>
                <a:ea typeface="ＭＳ Ｐゴシック" panose="020B0600070205080204" pitchFamily="34" charset="-128"/>
              </a:rPr>
              <a:t>Common techniques for solving Navier</a:t>
            </a:r>
            <a:r>
              <a:rPr lang="en-US" altLang="en-US" dirty="0">
                <a:solidFill>
                  <a:schemeClr val="tx1"/>
                </a:solidFill>
                <a:ea typeface="ＭＳ Ｐゴシック" panose="020B0600070205080204" pitchFamily="34" charset="-128"/>
              </a:rPr>
              <a:t>-</a:t>
            </a:r>
            <a:r>
              <a:rPr lang="en-US" altLang="en-US" dirty="0" err="1" smtClean="0">
                <a:solidFill>
                  <a:schemeClr val="tx1"/>
                </a:solidFill>
                <a:ea typeface="ＭＳ Ｐゴシック" panose="020B0600070205080204" pitchFamily="34" charset="-128"/>
              </a:rPr>
              <a:t>Stoke’s</a:t>
            </a:r>
            <a:r>
              <a:rPr lang="en-US" altLang="en-US" dirty="0" smtClean="0">
                <a:solidFill>
                  <a:schemeClr val="tx1"/>
                </a:solidFill>
                <a:ea typeface="ＭＳ Ｐゴシック" panose="020B0600070205080204" pitchFamily="34" charset="-128"/>
              </a:rPr>
              <a:t> equation:</a:t>
            </a:r>
          </a:p>
          <a:p>
            <a:pPr lvl="1" eaLnBrk="1" hangingPunct="1"/>
            <a:r>
              <a:rPr lang="en-US" altLang="en-US" dirty="0" err="1" smtClean="0">
                <a:solidFill>
                  <a:schemeClr val="tx1"/>
                </a:solidFill>
                <a:ea typeface="ＭＳ Ｐゴシック" panose="020B0600070205080204" pitchFamily="34" charset="-128"/>
              </a:rPr>
              <a:t>Eulerian</a:t>
            </a:r>
            <a:r>
              <a:rPr lang="en-US" altLang="en-US" dirty="0" smtClean="0">
                <a:solidFill>
                  <a:schemeClr val="tx1"/>
                </a:solidFill>
                <a:ea typeface="ＭＳ Ｐゴシック" panose="020B0600070205080204" pitchFamily="34" charset="-128"/>
              </a:rPr>
              <a:t> approach (grid-based)</a:t>
            </a:r>
          </a:p>
          <a:p>
            <a:pPr lvl="1" eaLnBrk="1" hangingPunct="1"/>
            <a:r>
              <a:rPr lang="en-US" altLang="en-US" dirty="0" err="1" smtClean="0">
                <a:solidFill>
                  <a:schemeClr val="tx1"/>
                </a:solidFill>
                <a:ea typeface="ＭＳ Ｐゴシック" panose="020B0600070205080204" pitchFamily="34" charset="-128"/>
              </a:rPr>
              <a:t>Lagrangian</a:t>
            </a:r>
            <a:r>
              <a:rPr lang="en-US" altLang="en-US" dirty="0" smtClean="0">
                <a:solidFill>
                  <a:schemeClr val="tx1"/>
                </a:solidFill>
                <a:ea typeface="ＭＳ Ｐゴシック" panose="020B0600070205080204" pitchFamily="34" charset="-128"/>
              </a:rPr>
              <a:t> approach (particle-based)</a:t>
            </a:r>
          </a:p>
          <a:p>
            <a:pPr lvl="1" eaLnBrk="1" hangingPunct="1"/>
            <a:r>
              <a:rPr lang="en-US" altLang="en-US" dirty="0" smtClean="0">
                <a:solidFill>
                  <a:schemeClr val="tx1"/>
                </a:solidFill>
                <a:ea typeface="ＭＳ Ｐゴシック" panose="020B0600070205080204" pitchFamily="34" charset="-128"/>
              </a:rPr>
              <a:t>Spectral method</a:t>
            </a:r>
          </a:p>
          <a:p>
            <a:pPr lvl="1" eaLnBrk="1" hangingPunct="1"/>
            <a:r>
              <a:rPr lang="en-US" altLang="en-US" dirty="0" smtClean="0">
                <a:solidFill>
                  <a:schemeClr val="tx1"/>
                </a:solidFill>
                <a:ea typeface="ＭＳ Ｐゴシック" panose="020B0600070205080204" pitchFamily="34" charset="-128"/>
              </a:rPr>
              <a:t>Lattice Boltzmann method</a:t>
            </a:r>
          </a:p>
        </p:txBody>
      </p:sp>
      <p:grpSp>
        <p:nvGrpSpPr>
          <p:cNvPr id="3" name="Group 7"/>
          <p:cNvGrpSpPr>
            <a:grpSpLocks/>
          </p:cNvGrpSpPr>
          <p:nvPr/>
        </p:nvGrpSpPr>
        <p:grpSpPr bwMode="auto">
          <a:xfrm>
            <a:off x="10260330" y="3482340"/>
            <a:ext cx="2133600" cy="2247900"/>
            <a:chOff x="5410200" y="3733800"/>
            <a:chExt cx="2133600" cy="2247900"/>
          </a:xfrm>
        </p:grpSpPr>
        <p:pic>
          <p:nvPicPr>
            <p:cNvPr id="41990"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562600" y="3733800"/>
              <a:ext cx="1362075"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991" name="TextBox 8"/>
            <p:cNvSpPr txBox="1">
              <a:spLocks noChangeArrowheads="1"/>
            </p:cNvSpPr>
            <p:nvPr/>
          </p:nvSpPr>
          <p:spPr bwMode="auto">
            <a:xfrm>
              <a:off x="5410200" y="5181600"/>
              <a:ext cx="2133600" cy="800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sz="1400"/>
                <a:t>[Stam] Stable Fluids, </a:t>
              </a:r>
            </a:p>
            <a:p>
              <a:pPr eaLnBrk="1" hangingPunct="1"/>
              <a:r>
                <a:rPr lang="en-US" altLang="en-US" sz="1400"/>
                <a:t>SIGGRAPH 99</a:t>
              </a:r>
            </a:p>
            <a:p>
              <a:pPr eaLnBrk="1" hangingPunct="1"/>
              <a:endParaRPr lang="en-US" altLang="en-US" sz="1800"/>
            </a:p>
          </p:txBody>
        </p:sp>
      </p:grpSp>
    </p:spTree>
    <p:extLst>
      <p:ext uri="{BB962C8B-B14F-4D97-AF65-F5344CB8AC3E}">
        <p14:creationId xmlns:p14="http://schemas.microsoft.com/office/powerpoint/2010/main" val="3126326671"/>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41988">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1988">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41988">
                                            <p:txEl>
                                              <p:pRg st="3" end="3"/>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41988">
                                            <p:txEl>
                                              <p:pRg st="4" end="4"/>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gtEl>
                                        <p:attrNameLst>
                                          <p:attrName>style.visibility</p:attrName>
                                        </p:attrNameLst>
                                      </p:cBhvr>
                                      <p:to>
                                        <p:strVal val="visible"/>
                                      </p:to>
                                    </p:set>
                                  </p:childTnLst>
                                </p:cTn>
                              </p:par>
                            </p:childTnLst>
                          </p:cTn>
                        </p:par>
                        <p:par>
                          <p:cTn id="17" fill="hold">
                            <p:stCondLst>
                              <p:cond delay="0"/>
                            </p:stCondLst>
                            <p:childTnLst>
                              <p:par>
                                <p:cTn id="18" presetID="1" presetClass="entr" presetSubtype="0" fill="hold" nodeType="afterEffect">
                                  <p:stCondLst>
                                    <p:cond delay="0"/>
                                  </p:stCondLst>
                                  <p:childTnLst>
                                    <p:set>
                                      <p:cBhvr>
                                        <p:cTn id="19"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err="1" smtClean="0">
                <a:solidFill>
                  <a:schemeClr val="tx1"/>
                </a:solidFill>
              </a:rPr>
              <a:t>Lagrangian</a:t>
            </a:r>
            <a:r>
              <a:rPr lang="en-US" dirty="0" smtClean="0">
                <a:solidFill>
                  <a:schemeClr val="tx1"/>
                </a:solidFill>
              </a:rPr>
              <a:t> vs. </a:t>
            </a:r>
            <a:r>
              <a:rPr lang="en-US" dirty="0" err="1" smtClean="0">
                <a:solidFill>
                  <a:schemeClr val="tx1"/>
                </a:solidFill>
              </a:rPr>
              <a:t>Eulerian</a:t>
            </a:r>
            <a:r>
              <a:rPr lang="en-US" dirty="0" smtClean="0">
                <a:solidFill>
                  <a:schemeClr val="tx1"/>
                </a:solidFill>
              </a:rPr>
              <a:t> in One Picture</a:t>
            </a:r>
            <a:endParaRPr lang="en-US" dirty="0">
              <a:solidFill>
                <a:schemeClr val="tx1"/>
              </a:solidFill>
            </a:endParaRPr>
          </a:p>
        </p:txBody>
      </p:sp>
      <p:pic>
        <p:nvPicPr>
          <p:cNvPr id="4" name="Picture 2" descr="http://www.flowillustrator.com/images/MaterialDerivative.jpg"/>
          <p:cNvPicPr>
            <a:picLocks noGrp="1" noChangeAspect="1" noChangeArrowheads="1"/>
          </p:cNvPicPr>
          <p:nvPr>
            <p:ph idx="1"/>
          </p:nvPr>
        </p:nvPicPr>
        <p:blipFill>
          <a:blip r:embed="rId3">
            <a:extLst>
              <a:ext uri="{28A0092B-C50C-407E-A947-70E740481C1C}">
                <a14:useLocalDpi xmlns:a14="http://schemas.microsoft.com/office/drawing/2010/main" val="0"/>
              </a:ext>
            </a:extLst>
          </a:blip>
          <a:stretch>
            <a:fillRect/>
          </a:stretch>
        </p:blipFill>
        <p:spPr bwMode="auto">
          <a:xfrm>
            <a:off x="838200" y="1873137"/>
            <a:ext cx="10515600" cy="425631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37693572"/>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solidFill>
                  <a:schemeClr val="tx1"/>
                </a:solidFill>
              </a:rPr>
              <a:t>Lagrangian</a:t>
            </a:r>
            <a:r>
              <a:rPr lang="en-US" dirty="0" smtClean="0">
                <a:solidFill>
                  <a:schemeClr val="tx1"/>
                </a:solidFill>
              </a:rPr>
              <a:t> Approach</a:t>
            </a:r>
            <a:endParaRPr lang="en-US" dirty="0"/>
          </a:p>
        </p:txBody>
      </p:sp>
      <p:sp>
        <p:nvSpPr>
          <p:cNvPr id="3" name="Content Placeholder 2"/>
          <p:cNvSpPr>
            <a:spLocks noGrp="1"/>
          </p:cNvSpPr>
          <p:nvPr>
            <p:ph idx="1"/>
          </p:nvPr>
        </p:nvSpPr>
        <p:spPr/>
        <p:txBody>
          <a:bodyPr>
            <a:normAutofit lnSpcReduction="10000"/>
          </a:bodyPr>
          <a:lstStyle/>
          <a:p>
            <a:pPr fontAlgn="t"/>
            <a:r>
              <a:rPr lang="en-US" b="1" dirty="0">
                <a:solidFill>
                  <a:schemeClr val="tx1"/>
                </a:solidFill>
                <a:effectLst/>
              </a:rPr>
              <a:t>Treat fluids like a particle system</a:t>
            </a:r>
            <a:endParaRPr lang="en-US" dirty="0">
              <a:solidFill>
                <a:schemeClr val="tx1"/>
              </a:solidFill>
              <a:effectLst/>
            </a:endParaRPr>
          </a:p>
          <a:p>
            <a:pPr fontAlgn="t"/>
            <a:r>
              <a:rPr lang="en-US" dirty="0">
                <a:solidFill>
                  <a:schemeClr val="tx1"/>
                </a:solidFill>
                <a:effectLst/>
              </a:rPr>
              <a:t>Each particle has a position and a velocity</a:t>
            </a:r>
          </a:p>
          <a:p>
            <a:r>
              <a:rPr lang="en-US" dirty="0">
                <a:solidFill>
                  <a:schemeClr val="tx1"/>
                </a:solidFill>
                <a:effectLst/>
              </a:rPr>
              <a:t>Discrete set of particles usually connected up in a mesh</a:t>
            </a:r>
          </a:p>
          <a:p>
            <a:r>
              <a:rPr lang="en-US" dirty="0">
                <a:solidFill>
                  <a:schemeClr val="tx1"/>
                </a:solidFill>
                <a:effectLst/>
              </a:rPr>
              <a:t>Solids are almost always simulated in this </a:t>
            </a:r>
            <a:r>
              <a:rPr lang="en-US" dirty="0" smtClean="0">
                <a:solidFill>
                  <a:schemeClr val="tx1"/>
                </a:solidFill>
                <a:effectLst/>
              </a:rPr>
              <a:t>way</a:t>
            </a:r>
          </a:p>
          <a:p>
            <a:r>
              <a:rPr lang="en-US" altLang="en-US" dirty="0" smtClean="0">
                <a:solidFill>
                  <a:schemeClr val="tx1"/>
                </a:solidFill>
                <a:ea typeface="ＭＳ Ｐゴシック" panose="020B0600070205080204" pitchFamily="34" charset="-128"/>
              </a:rPr>
              <a:t>Evaluation:</a:t>
            </a:r>
            <a:endParaRPr lang="en-US" altLang="en-US" dirty="0">
              <a:solidFill>
                <a:schemeClr val="tx1"/>
              </a:solidFill>
              <a:ea typeface="ＭＳ Ｐゴシック" panose="020B0600070205080204" pitchFamily="34" charset="-128"/>
            </a:endParaRPr>
          </a:p>
          <a:p>
            <a:pPr lvl="1">
              <a:buFont typeface="Wingdings" panose="05000000000000000000" pitchFamily="2" charset="2"/>
              <a:buChar char="§"/>
            </a:pPr>
            <a:r>
              <a:rPr lang="en-US" altLang="en-US" dirty="0" smtClean="0">
                <a:solidFill>
                  <a:schemeClr val="accent1"/>
                </a:solidFill>
                <a:ea typeface="ＭＳ Ｐゴシック" panose="020B0600070205080204" pitchFamily="34" charset="-128"/>
              </a:rPr>
              <a:t>Mass </a:t>
            </a:r>
            <a:r>
              <a:rPr lang="en-US" altLang="en-US" dirty="0">
                <a:solidFill>
                  <a:schemeClr val="accent1"/>
                </a:solidFill>
                <a:ea typeface="ＭＳ Ｐゴシック" panose="020B0600070205080204" pitchFamily="34" charset="-128"/>
              </a:rPr>
              <a:t>/ Momentum conservation</a:t>
            </a:r>
          </a:p>
          <a:p>
            <a:pPr lvl="1">
              <a:buFont typeface="Wingdings" panose="05000000000000000000" pitchFamily="2" charset="2"/>
              <a:buChar char="§"/>
            </a:pPr>
            <a:r>
              <a:rPr lang="en-US" altLang="en-US" dirty="0" smtClean="0">
                <a:solidFill>
                  <a:schemeClr val="accent1"/>
                </a:solidFill>
                <a:ea typeface="ＭＳ Ｐゴシック" panose="020B0600070205080204" pitchFamily="34" charset="-128"/>
              </a:rPr>
              <a:t>More </a:t>
            </a:r>
            <a:r>
              <a:rPr lang="en-US" altLang="en-US" dirty="0">
                <a:solidFill>
                  <a:schemeClr val="accent1"/>
                </a:solidFill>
                <a:ea typeface="ＭＳ Ｐゴシック" panose="020B0600070205080204" pitchFamily="34" charset="-128"/>
              </a:rPr>
              <a:t>intuitive</a:t>
            </a:r>
          </a:p>
          <a:p>
            <a:pPr lvl="1">
              <a:buFont typeface="Wingdings" panose="05000000000000000000" pitchFamily="2" charset="2"/>
              <a:buChar char="§"/>
            </a:pPr>
            <a:r>
              <a:rPr lang="en-US" altLang="en-US" dirty="0" smtClean="0">
                <a:solidFill>
                  <a:schemeClr val="accent1"/>
                </a:solidFill>
                <a:ea typeface="ＭＳ Ｐゴシック" panose="020B0600070205080204" pitchFamily="34" charset="-128"/>
              </a:rPr>
              <a:t>Faster</a:t>
            </a:r>
            <a:endParaRPr lang="en-US" altLang="en-US" dirty="0">
              <a:solidFill>
                <a:schemeClr val="accent1"/>
              </a:solidFill>
              <a:ea typeface="ＭＳ Ｐゴシック" panose="020B0600070205080204" pitchFamily="34" charset="-128"/>
            </a:endParaRPr>
          </a:p>
          <a:p>
            <a:pPr lvl="1">
              <a:buFont typeface="Wingdings" panose="05000000000000000000" pitchFamily="2" charset="2"/>
              <a:buChar char="§"/>
            </a:pPr>
            <a:r>
              <a:rPr lang="en-US" altLang="en-US" dirty="0" smtClean="0">
                <a:solidFill>
                  <a:srgbClr val="C00000"/>
                </a:solidFill>
                <a:ea typeface="ＭＳ Ｐゴシック" panose="020B0600070205080204" pitchFamily="34" charset="-128"/>
              </a:rPr>
              <a:t>Need space partition structure for connectivity information</a:t>
            </a:r>
          </a:p>
          <a:p>
            <a:pPr lvl="1">
              <a:buFont typeface="Wingdings" panose="05000000000000000000" pitchFamily="2" charset="2"/>
              <a:buChar char="§"/>
            </a:pPr>
            <a:r>
              <a:rPr lang="en-US" altLang="en-US" dirty="0" smtClean="0">
                <a:solidFill>
                  <a:srgbClr val="C00000"/>
                </a:solidFill>
                <a:ea typeface="ＭＳ Ｐゴシック" panose="020B0600070205080204" pitchFamily="34" charset="-128"/>
              </a:rPr>
              <a:t>Need for surface </a:t>
            </a:r>
            <a:r>
              <a:rPr lang="en-US" altLang="en-US" dirty="0">
                <a:solidFill>
                  <a:srgbClr val="C00000"/>
                </a:solidFill>
                <a:ea typeface="ＭＳ Ｐゴシック" panose="020B0600070205080204" pitchFamily="34" charset="-128"/>
              </a:rPr>
              <a:t>reconstruction</a:t>
            </a:r>
          </a:p>
          <a:p>
            <a:endParaRPr lang="en-US" dirty="0">
              <a:solidFill>
                <a:schemeClr val="tx1"/>
              </a:solidFill>
              <a:effectLst/>
            </a:endParaRPr>
          </a:p>
          <a:p>
            <a:endParaRPr lang="en-US" dirty="0">
              <a:solidFill>
                <a:schemeClr val="tx1"/>
              </a:solidFill>
            </a:endParaRPr>
          </a:p>
        </p:txBody>
      </p:sp>
      <p:grpSp>
        <p:nvGrpSpPr>
          <p:cNvPr id="4" name="Group 3"/>
          <p:cNvGrpSpPr/>
          <p:nvPr/>
        </p:nvGrpSpPr>
        <p:grpSpPr>
          <a:xfrm>
            <a:off x="9208770" y="2537460"/>
            <a:ext cx="2514600" cy="2895600"/>
            <a:chOff x="6477000" y="2743200"/>
            <a:chExt cx="2514600" cy="2895600"/>
          </a:xfrm>
        </p:grpSpPr>
        <p:grpSp>
          <p:nvGrpSpPr>
            <p:cNvPr id="5" name="Group 29"/>
            <p:cNvGrpSpPr>
              <a:grpSpLocks/>
            </p:cNvGrpSpPr>
            <p:nvPr/>
          </p:nvGrpSpPr>
          <p:grpSpPr bwMode="auto">
            <a:xfrm>
              <a:off x="6477000" y="3200400"/>
              <a:ext cx="2362200" cy="2438400"/>
              <a:chOff x="3216" y="1392"/>
              <a:chExt cx="1488" cy="1536"/>
            </a:xfrm>
          </p:grpSpPr>
          <p:sp>
            <p:nvSpPr>
              <p:cNvPr id="73" name="AutoShape 4"/>
              <p:cNvSpPr>
                <a:spLocks noChangeArrowheads="1"/>
              </p:cNvSpPr>
              <p:nvPr/>
            </p:nvSpPr>
            <p:spPr bwMode="auto">
              <a:xfrm>
                <a:off x="3216" y="1632"/>
                <a:ext cx="96" cy="96"/>
              </a:xfrm>
              <a:prstGeom prst="flowChartConnector">
                <a:avLst/>
              </a:prstGeom>
              <a:solidFill>
                <a:srgbClr val="99CCFF"/>
              </a:solidFill>
              <a:ln w="9525">
                <a:solidFill>
                  <a:schemeClr val="tx1"/>
                </a:solidFill>
                <a:round/>
                <a:headEnd/>
                <a:tailEnd/>
              </a:ln>
            </p:spPr>
            <p:txBody>
              <a:bodyPr wrap="none"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sz="1800"/>
              </a:p>
            </p:txBody>
          </p:sp>
          <p:sp>
            <p:nvSpPr>
              <p:cNvPr id="74" name="AutoShape 6"/>
              <p:cNvSpPr>
                <a:spLocks noChangeArrowheads="1"/>
              </p:cNvSpPr>
              <p:nvPr/>
            </p:nvSpPr>
            <p:spPr bwMode="auto">
              <a:xfrm>
                <a:off x="3552" y="1392"/>
                <a:ext cx="96" cy="96"/>
              </a:xfrm>
              <a:prstGeom prst="flowChartConnector">
                <a:avLst/>
              </a:prstGeom>
              <a:solidFill>
                <a:srgbClr val="99CCFF"/>
              </a:solidFill>
              <a:ln w="9525">
                <a:solidFill>
                  <a:schemeClr val="tx1"/>
                </a:solidFill>
                <a:round/>
                <a:headEnd/>
                <a:tailEnd/>
              </a:ln>
            </p:spPr>
            <p:txBody>
              <a:bodyPr wrap="none"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sz="1800"/>
              </a:p>
            </p:txBody>
          </p:sp>
          <p:sp>
            <p:nvSpPr>
              <p:cNvPr id="75" name="AutoShape 7"/>
              <p:cNvSpPr>
                <a:spLocks noChangeArrowheads="1"/>
              </p:cNvSpPr>
              <p:nvPr/>
            </p:nvSpPr>
            <p:spPr bwMode="auto">
              <a:xfrm>
                <a:off x="3648" y="1632"/>
                <a:ext cx="96" cy="96"/>
              </a:xfrm>
              <a:prstGeom prst="flowChartConnector">
                <a:avLst/>
              </a:prstGeom>
              <a:solidFill>
                <a:srgbClr val="99CCFF"/>
              </a:solidFill>
              <a:ln w="9525">
                <a:solidFill>
                  <a:schemeClr val="tx1"/>
                </a:solidFill>
                <a:round/>
                <a:headEnd/>
                <a:tailEnd/>
              </a:ln>
            </p:spPr>
            <p:txBody>
              <a:bodyPr wrap="none"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sz="1800"/>
              </a:p>
            </p:txBody>
          </p:sp>
          <p:sp>
            <p:nvSpPr>
              <p:cNvPr id="76" name="AutoShape 8"/>
              <p:cNvSpPr>
                <a:spLocks noChangeArrowheads="1"/>
              </p:cNvSpPr>
              <p:nvPr/>
            </p:nvSpPr>
            <p:spPr bwMode="auto">
              <a:xfrm>
                <a:off x="3264" y="2064"/>
                <a:ext cx="96" cy="96"/>
              </a:xfrm>
              <a:prstGeom prst="flowChartConnector">
                <a:avLst/>
              </a:prstGeom>
              <a:solidFill>
                <a:srgbClr val="99CCFF"/>
              </a:solidFill>
              <a:ln w="9525">
                <a:solidFill>
                  <a:schemeClr val="tx1"/>
                </a:solidFill>
                <a:round/>
                <a:headEnd/>
                <a:tailEnd/>
              </a:ln>
            </p:spPr>
            <p:txBody>
              <a:bodyPr wrap="none"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sz="1800"/>
              </a:p>
            </p:txBody>
          </p:sp>
          <p:sp>
            <p:nvSpPr>
              <p:cNvPr id="77" name="AutoShape 9"/>
              <p:cNvSpPr>
                <a:spLocks noChangeArrowheads="1"/>
              </p:cNvSpPr>
              <p:nvPr/>
            </p:nvSpPr>
            <p:spPr bwMode="auto">
              <a:xfrm>
                <a:off x="3456" y="1776"/>
                <a:ext cx="96" cy="96"/>
              </a:xfrm>
              <a:prstGeom prst="flowChartConnector">
                <a:avLst/>
              </a:prstGeom>
              <a:solidFill>
                <a:srgbClr val="99CCFF"/>
              </a:solidFill>
              <a:ln w="9525">
                <a:solidFill>
                  <a:schemeClr val="tx1"/>
                </a:solidFill>
                <a:round/>
                <a:headEnd/>
                <a:tailEnd/>
              </a:ln>
            </p:spPr>
            <p:txBody>
              <a:bodyPr wrap="none"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sz="1800"/>
              </a:p>
            </p:txBody>
          </p:sp>
          <p:sp>
            <p:nvSpPr>
              <p:cNvPr id="78" name="AutoShape 10"/>
              <p:cNvSpPr>
                <a:spLocks noChangeArrowheads="1"/>
              </p:cNvSpPr>
              <p:nvPr/>
            </p:nvSpPr>
            <p:spPr bwMode="auto">
              <a:xfrm>
                <a:off x="3504" y="2016"/>
                <a:ext cx="96" cy="96"/>
              </a:xfrm>
              <a:prstGeom prst="flowChartConnector">
                <a:avLst/>
              </a:prstGeom>
              <a:solidFill>
                <a:srgbClr val="99CCFF"/>
              </a:solidFill>
              <a:ln w="9525">
                <a:solidFill>
                  <a:schemeClr val="tx1"/>
                </a:solidFill>
                <a:round/>
                <a:headEnd/>
                <a:tailEnd/>
              </a:ln>
            </p:spPr>
            <p:txBody>
              <a:bodyPr wrap="none"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sz="1800"/>
              </a:p>
            </p:txBody>
          </p:sp>
          <p:sp>
            <p:nvSpPr>
              <p:cNvPr id="79" name="AutoShape 11"/>
              <p:cNvSpPr>
                <a:spLocks noChangeArrowheads="1"/>
              </p:cNvSpPr>
              <p:nvPr/>
            </p:nvSpPr>
            <p:spPr bwMode="auto">
              <a:xfrm>
                <a:off x="3744" y="1920"/>
                <a:ext cx="96" cy="96"/>
              </a:xfrm>
              <a:prstGeom prst="flowChartConnector">
                <a:avLst/>
              </a:prstGeom>
              <a:solidFill>
                <a:srgbClr val="99CCFF"/>
              </a:solidFill>
              <a:ln w="9525">
                <a:solidFill>
                  <a:schemeClr val="tx1"/>
                </a:solidFill>
                <a:round/>
                <a:headEnd/>
                <a:tailEnd/>
              </a:ln>
            </p:spPr>
            <p:txBody>
              <a:bodyPr wrap="none"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sz="1800"/>
              </a:p>
            </p:txBody>
          </p:sp>
          <p:sp>
            <p:nvSpPr>
              <p:cNvPr id="80" name="AutoShape 12"/>
              <p:cNvSpPr>
                <a:spLocks noChangeArrowheads="1"/>
              </p:cNvSpPr>
              <p:nvPr/>
            </p:nvSpPr>
            <p:spPr bwMode="auto">
              <a:xfrm>
                <a:off x="3936" y="1392"/>
                <a:ext cx="96" cy="96"/>
              </a:xfrm>
              <a:prstGeom prst="flowChartConnector">
                <a:avLst/>
              </a:prstGeom>
              <a:solidFill>
                <a:srgbClr val="99CCFF"/>
              </a:solidFill>
              <a:ln w="9525">
                <a:solidFill>
                  <a:schemeClr val="tx1"/>
                </a:solidFill>
                <a:round/>
                <a:headEnd/>
                <a:tailEnd/>
              </a:ln>
            </p:spPr>
            <p:txBody>
              <a:bodyPr wrap="none"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sz="1800"/>
              </a:p>
            </p:txBody>
          </p:sp>
          <p:sp>
            <p:nvSpPr>
              <p:cNvPr id="81" name="AutoShape 13"/>
              <p:cNvSpPr>
                <a:spLocks noChangeArrowheads="1"/>
              </p:cNvSpPr>
              <p:nvPr/>
            </p:nvSpPr>
            <p:spPr bwMode="auto">
              <a:xfrm>
                <a:off x="3888" y="1728"/>
                <a:ext cx="96" cy="96"/>
              </a:xfrm>
              <a:prstGeom prst="flowChartConnector">
                <a:avLst/>
              </a:prstGeom>
              <a:solidFill>
                <a:srgbClr val="99CCFF"/>
              </a:solidFill>
              <a:ln w="9525">
                <a:solidFill>
                  <a:schemeClr val="tx1"/>
                </a:solidFill>
                <a:round/>
                <a:headEnd/>
                <a:tailEnd/>
              </a:ln>
            </p:spPr>
            <p:txBody>
              <a:bodyPr wrap="none"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sz="1800"/>
              </a:p>
            </p:txBody>
          </p:sp>
          <p:sp>
            <p:nvSpPr>
              <p:cNvPr id="82" name="AutoShape 14"/>
              <p:cNvSpPr>
                <a:spLocks noChangeArrowheads="1"/>
              </p:cNvSpPr>
              <p:nvPr/>
            </p:nvSpPr>
            <p:spPr bwMode="auto">
              <a:xfrm>
                <a:off x="4128" y="1872"/>
                <a:ext cx="96" cy="96"/>
              </a:xfrm>
              <a:prstGeom prst="flowChartConnector">
                <a:avLst/>
              </a:prstGeom>
              <a:solidFill>
                <a:srgbClr val="99CCFF"/>
              </a:solidFill>
              <a:ln w="9525">
                <a:solidFill>
                  <a:schemeClr val="tx1"/>
                </a:solidFill>
                <a:round/>
                <a:headEnd/>
                <a:tailEnd/>
              </a:ln>
            </p:spPr>
            <p:txBody>
              <a:bodyPr wrap="none"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sz="1800"/>
              </a:p>
            </p:txBody>
          </p:sp>
          <p:sp>
            <p:nvSpPr>
              <p:cNvPr id="83" name="AutoShape 15"/>
              <p:cNvSpPr>
                <a:spLocks noChangeArrowheads="1"/>
              </p:cNvSpPr>
              <p:nvPr/>
            </p:nvSpPr>
            <p:spPr bwMode="auto">
              <a:xfrm>
                <a:off x="4128" y="1584"/>
                <a:ext cx="96" cy="96"/>
              </a:xfrm>
              <a:prstGeom prst="flowChartConnector">
                <a:avLst/>
              </a:prstGeom>
              <a:solidFill>
                <a:srgbClr val="99CCFF"/>
              </a:solidFill>
              <a:ln w="9525">
                <a:solidFill>
                  <a:schemeClr val="tx1"/>
                </a:solidFill>
                <a:round/>
                <a:headEnd/>
                <a:tailEnd/>
              </a:ln>
            </p:spPr>
            <p:txBody>
              <a:bodyPr wrap="none"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sz="1800"/>
              </a:p>
            </p:txBody>
          </p:sp>
          <p:sp>
            <p:nvSpPr>
              <p:cNvPr id="84" name="AutoShape 16"/>
              <p:cNvSpPr>
                <a:spLocks noChangeArrowheads="1"/>
              </p:cNvSpPr>
              <p:nvPr/>
            </p:nvSpPr>
            <p:spPr bwMode="auto">
              <a:xfrm>
                <a:off x="3552" y="2304"/>
                <a:ext cx="96" cy="96"/>
              </a:xfrm>
              <a:prstGeom prst="flowChartConnector">
                <a:avLst/>
              </a:prstGeom>
              <a:solidFill>
                <a:srgbClr val="99CCFF"/>
              </a:solidFill>
              <a:ln w="9525">
                <a:solidFill>
                  <a:schemeClr val="tx1"/>
                </a:solidFill>
                <a:round/>
                <a:headEnd/>
                <a:tailEnd/>
              </a:ln>
            </p:spPr>
            <p:txBody>
              <a:bodyPr wrap="none"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sz="1800"/>
              </a:p>
            </p:txBody>
          </p:sp>
          <p:sp>
            <p:nvSpPr>
              <p:cNvPr id="85" name="AutoShape 17"/>
              <p:cNvSpPr>
                <a:spLocks noChangeArrowheads="1"/>
              </p:cNvSpPr>
              <p:nvPr/>
            </p:nvSpPr>
            <p:spPr bwMode="auto">
              <a:xfrm>
                <a:off x="3792" y="2160"/>
                <a:ext cx="96" cy="96"/>
              </a:xfrm>
              <a:prstGeom prst="flowChartConnector">
                <a:avLst/>
              </a:prstGeom>
              <a:solidFill>
                <a:srgbClr val="99CCFF"/>
              </a:solidFill>
              <a:ln w="9525">
                <a:solidFill>
                  <a:schemeClr val="tx1"/>
                </a:solidFill>
                <a:round/>
                <a:headEnd/>
                <a:tailEnd/>
              </a:ln>
            </p:spPr>
            <p:txBody>
              <a:bodyPr wrap="none"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sz="1800"/>
              </a:p>
            </p:txBody>
          </p:sp>
          <p:sp>
            <p:nvSpPr>
              <p:cNvPr id="86" name="AutoShape 18"/>
              <p:cNvSpPr>
                <a:spLocks noChangeArrowheads="1"/>
              </p:cNvSpPr>
              <p:nvPr/>
            </p:nvSpPr>
            <p:spPr bwMode="auto">
              <a:xfrm>
                <a:off x="4080" y="2160"/>
                <a:ext cx="96" cy="96"/>
              </a:xfrm>
              <a:prstGeom prst="flowChartConnector">
                <a:avLst/>
              </a:prstGeom>
              <a:solidFill>
                <a:srgbClr val="99CCFF"/>
              </a:solidFill>
              <a:ln w="9525">
                <a:solidFill>
                  <a:schemeClr val="tx1"/>
                </a:solidFill>
                <a:round/>
                <a:headEnd/>
                <a:tailEnd/>
              </a:ln>
            </p:spPr>
            <p:txBody>
              <a:bodyPr wrap="none"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sz="1800"/>
              </a:p>
            </p:txBody>
          </p:sp>
          <p:sp>
            <p:nvSpPr>
              <p:cNvPr id="87" name="AutoShape 19"/>
              <p:cNvSpPr>
                <a:spLocks noChangeArrowheads="1"/>
              </p:cNvSpPr>
              <p:nvPr/>
            </p:nvSpPr>
            <p:spPr bwMode="auto">
              <a:xfrm>
                <a:off x="3840" y="2400"/>
                <a:ext cx="96" cy="96"/>
              </a:xfrm>
              <a:prstGeom prst="flowChartConnector">
                <a:avLst/>
              </a:prstGeom>
              <a:solidFill>
                <a:srgbClr val="99CCFF"/>
              </a:solidFill>
              <a:ln w="9525">
                <a:solidFill>
                  <a:schemeClr val="tx1"/>
                </a:solidFill>
                <a:round/>
                <a:headEnd/>
                <a:tailEnd/>
              </a:ln>
            </p:spPr>
            <p:txBody>
              <a:bodyPr wrap="none"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sz="1800"/>
              </a:p>
            </p:txBody>
          </p:sp>
          <p:sp>
            <p:nvSpPr>
              <p:cNvPr id="88" name="AutoShape 20"/>
              <p:cNvSpPr>
                <a:spLocks noChangeArrowheads="1"/>
              </p:cNvSpPr>
              <p:nvPr/>
            </p:nvSpPr>
            <p:spPr bwMode="auto">
              <a:xfrm>
                <a:off x="4416" y="2016"/>
                <a:ext cx="96" cy="96"/>
              </a:xfrm>
              <a:prstGeom prst="flowChartConnector">
                <a:avLst/>
              </a:prstGeom>
              <a:solidFill>
                <a:srgbClr val="99CCFF"/>
              </a:solidFill>
              <a:ln w="9525">
                <a:solidFill>
                  <a:schemeClr val="tx1"/>
                </a:solidFill>
                <a:round/>
                <a:headEnd/>
                <a:tailEnd/>
              </a:ln>
            </p:spPr>
            <p:txBody>
              <a:bodyPr wrap="none"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sz="1800"/>
              </a:p>
            </p:txBody>
          </p:sp>
          <p:sp>
            <p:nvSpPr>
              <p:cNvPr id="89" name="AutoShape 21"/>
              <p:cNvSpPr>
                <a:spLocks noChangeArrowheads="1"/>
              </p:cNvSpPr>
              <p:nvPr/>
            </p:nvSpPr>
            <p:spPr bwMode="auto">
              <a:xfrm>
                <a:off x="4320" y="1776"/>
                <a:ext cx="96" cy="96"/>
              </a:xfrm>
              <a:prstGeom prst="flowChartConnector">
                <a:avLst/>
              </a:prstGeom>
              <a:solidFill>
                <a:srgbClr val="99CCFF"/>
              </a:solidFill>
              <a:ln w="9525">
                <a:solidFill>
                  <a:schemeClr val="tx1"/>
                </a:solidFill>
                <a:round/>
                <a:headEnd/>
                <a:tailEnd/>
              </a:ln>
            </p:spPr>
            <p:txBody>
              <a:bodyPr wrap="none"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sz="1800"/>
              </a:p>
            </p:txBody>
          </p:sp>
          <p:sp>
            <p:nvSpPr>
              <p:cNvPr id="90" name="AutoShape 22"/>
              <p:cNvSpPr>
                <a:spLocks noChangeArrowheads="1"/>
              </p:cNvSpPr>
              <p:nvPr/>
            </p:nvSpPr>
            <p:spPr bwMode="auto">
              <a:xfrm>
                <a:off x="4272" y="2352"/>
                <a:ext cx="96" cy="96"/>
              </a:xfrm>
              <a:prstGeom prst="flowChartConnector">
                <a:avLst/>
              </a:prstGeom>
              <a:solidFill>
                <a:srgbClr val="99CCFF"/>
              </a:solidFill>
              <a:ln w="9525">
                <a:solidFill>
                  <a:schemeClr val="tx1"/>
                </a:solidFill>
                <a:round/>
                <a:headEnd/>
                <a:tailEnd/>
              </a:ln>
            </p:spPr>
            <p:txBody>
              <a:bodyPr wrap="none"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sz="1800"/>
              </a:p>
            </p:txBody>
          </p:sp>
          <p:sp>
            <p:nvSpPr>
              <p:cNvPr id="91" name="AutoShape 23"/>
              <p:cNvSpPr>
                <a:spLocks noChangeArrowheads="1"/>
              </p:cNvSpPr>
              <p:nvPr/>
            </p:nvSpPr>
            <p:spPr bwMode="auto">
              <a:xfrm>
                <a:off x="4080" y="2640"/>
                <a:ext cx="96" cy="96"/>
              </a:xfrm>
              <a:prstGeom prst="flowChartConnector">
                <a:avLst/>
              </a:prstGeom>
              <a:solidFill>
                <a:srgbClr val="99CCFF"/>
              </a:solidFill>
              <a:ln w="9525">
                <a:solidFill>
                  <a:schemeClr val="tx1"/>
                </a:solidFill>
                <a:round/>
                <a:headEnd/>
                <a:tailEnd/>
              </a:ln>
            </p:spPr>
            <p:txBody>
              <a:bodyPr wrap="none"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sz="1800"/>
              </a:p>
            </p:txBody>
          </p:sp>
          <p:sp>
            <p:nvSpPr>
              <p:cNvPr id="92" name="AutoShape 24"/>
              <p:cNvSpPr>
                <a:spLocks noChangeArrowheads="1"/>
              </p:cNvSpPr>
              <p:nvPr/>
            </p:nvSpPr>
            <p:spPr bwMode="auto">
              <a:xfrm>
                <a:off x="3600" y="2640"/>
                <a:ext cx="96" cy="96"/>
              </a:xfrm>
              <a:prstGeom prst="flowChartConnector">
                <a:avLst/>
              </a:prstGeom>
              <a:solidFill>
                <a:srgbClr val="99CCFF"/>
              </a:solidFill>
              <a:ln w="9525">
                <a:solidFill>
                  <a:schemeClr val="tx1"/>
                </a:solidFill>
                <a:round/>
                <a:headEnd/>
                <a:tailEnd/>
              </a:ln>
            </p:spPr>
            <p:txBody>
              <a:bodyPr wrap="none"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sz="1800"/>
              </a:p>
            </p:txBody>
          </p:sp>
          <p:sp>
            <p:nvSpPr>
              <p:cNvPr id="93" name="AutoShape 25"/>
              <p:cNvSpPr>
                <a:spLocks noChangeArrowheads="1"/>
              </p:cNvSpPr>
              <p:nvPr/>
            </p:nvSpPr>
            <p:spPr bwMode="auto">
              <a:xfrm>
                <a:off x="4608" y="2304"/>
                <a:ext cx="96" cy="96"/>
              </a:xfrm>
              <a:prstGeom prst="flowChartConnector">
                <a:avLst/>
              </a:prstGeom>
              <a:solidFill>
                <a:srgbClr val="99CCFF"/>
              </a:solidFill>
              <a:ln w="9525">
                <a:solidFill>
                  <a:schemeClr val="tx1"/>
                </a:solidFill>
                <a:round/>
                <a:headEnd/>
                <a:tailEnd/>
              </a:ln>
            </p:spPr>
            <p:txBody>
              <a:bodyPr wrap="none"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sz="1800"/>
              </a:p>
            </p:txBody>
          </p:sp>
          <p:sp>
            <p:nvSpPr>
              <p:cNvPr id="94" name="AutoShape 26"/>
              <p:cNvSpPr>
                <a:spLocks noChangeArrowheads="1"/>
              </p:cNvSpPr>
              <p:nvPr/>
            </p:nvSpPr>
            <p:spPr bwMode="auto">
              <a:xfrm>
                <a:off x="4416" y="2592"/>
                <a:ext cx="96" cy="96"/>
              </a:xfrm>
              <a:prstGeom prst="flowChartConnector">
                <a:avLst/>
              </a:prstGeom>
              <a:solidFill>
                <a:srgbClr val="99CCFF"/>
              </a:solidFill>
              <a:ln w="9525">
                <a:solidFill>
                  <a:schemeClr val="tx1"/>
                </a:solidFill>
                <a:round/>
                <a:headEnd/>
                <a:tailEnd/>
              </a:ln>
            </p:spPr>
            <p:txBody>
              <a:bodyPr wrap="none"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sz="1800"/>
              </a:p>
            </p:txBody>
          </p:sp>
          <p:sp>
            <p:nvSpPr>
              <p:cNvPr id="95" name="AutoShape 27"/>
              <p:cNvSpPr>
                <a:spLocks noChangeArrowheads="1"/>
              </p:cNvSpPr>
              <p:nvPr/>
            </p:nvSpPr>
            <p:spPr bwMode="auto">
              <a:xfrm>
                <a:off x="3312" y="2448"/>
                <a:ext cx="96" cy="96"/>
              </a:xfrm>
              <a:prstGeom prst="flowChartConnector">
                <a:avLst/>
              </a:prstGeom>
              <a:solidFill>
                <a:srgbClr val="99CCFF"/>
              </a:solidFill>
              <a:ln w="9525">
                <a:solidFill>
                  <a:schemeClr val="tx1"/>
                </a:solidFill>
                <a:round/>
                <a:headEnd/>
                <a:tailEnd/>
              </a:ln>
            </p:spPr>
            <p:txBody>
              <a:bodyPr wrap="none"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sz="1800"/>
              </a:p>
            </p:txBody>
          </p:sp>
          <p:sp>
            <p:nvSpPr>
              <p:cNvPr id="96" name="AutoShape 28"/>
              <p:cNvSpPr>
                <a:spLocks noChangeArrowheads="1"/>
              </p:cNvSpPr>
              <p:nvPr/>
            </p:nvSpPr>
            <p:spPr bwMode="auto">
              <a:xfrm>
                <a:off x="3840" y="2832"/>
                <a:ext cx="96" cy="96"/>
              </a:xfrm>
              <a:prstGeom prst="flowChartConnector">
                <a:avLst/>
              </a:prstGeom>
              <a:solidFill>
                <a:srgbClr val="99CCFF"/>
              </a:solidFill>
              <a:ln w="9525">
                <a:solidFill>
                  <a:schemeClr val="tx1"/>
                </a:solidFill>
                <a:round/>
                <a:headEnd/>
                <a:tailEnd/>
              </a:ln>
            </p:spPr>
            <p:txBody>
              <a:bodyPr wrap="none"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sz="1800"/>
              </a:p>
            </p:txBody>
          </p:sp>
        </p:grpSp>
        <p:grpSp>
          <p:nvGrpSpPr>
            <p:cNvPr id="6" name="Group 93"/>
            <p:cNvGrpSpPr>
              <a:grpSpLocks/>
            </p:cNvGrpSpPr>
            <p:nvPr/>
          </p:nvGrpSpPr>
          <p:grpSpPr bwMode="auto">
            <a:xfrm>
              <a:off x="6629400" y="2743200"/>
              <a:ext cx="2362200" cy="2514600"/>
              <a:chOff x="3360" y="1344"/>
              <a:chExt cx="1488" cy="1584"/>
            </a:xfrm>
          </p:grpSpPr>
          <p:sp>
            <p:nvSpPr>
              <p:cNvPr id="67" name="Line 30"/>
              <p:cNvSpPr>
                <a:spLocks noChangeShapeType="1"/>
              </p:cNvSpPr>
              <p:nvPr/>
            </p:nvSpPr>
            <p:spPr bwMode="auto">
              <a:xfrm flipV="1">
                <a:off x="4032" y="1344"/>
                <a:ext cx="96" cy="336"/>
              </a:xfrm>
              <a:prstGeom prst="line">
                <a:avLst/>
              </a:prstGeom>
              <a:noFill/>
              <a:ln w="28575">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68" name="Line 32"/>
              <p:cNvSpPr>
                <a:spLocks noChangeShapeType="1"/>
              </p:cNvSpPr>
              <p:nvPr/>
            </p:nvSpPr>
            <p:spPr bwMode="auto">
              <a:xfrm flipH="1" flipV="1">
                <a:off x="3648" y="1968"/>
                <a:ext cx="192" cy="240"/>
              </a:xfrm>
              <a:prstGeom prst="line">
                <a:avLst/>
              </a:prstGeom>
              <a:noFill/>
              <a:ln w="28575">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69" name="Line 33"/>
              <p:cNvSpPr>
                <a:spLocks noChangeShapeType="1"/>
              </p:cNvSpPr>
              <p:nvPr/>
            </p:nvSpPr>
            <p:spPr bwMode="auto">
              <a:xfrm flipV="1">
                <a:off x="3696" y="2928"/>
                <a:ext cx="288" cy="0"/>
              </a:xfrm>
              <a:prstGeom prst="line">
                <a:avLst/>
              </a:prstGeom>
              <a:noFill/>
              <a:ln w="28575">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70" name="Line 34"/>
              <p:cNvSpPr>
                <a:spLocks noChangeShapeType="1"/>
              </p:cNvSpPr>
              <p:nvPr/>
            </p:nvSpPr>
            <p:spPr bwMode="auto">
              <a:xfrm flipH="1" flipV="1">
                <a:off x="4128" y="2592"/>
                <a:ext cx="240" cy="48"/>
              </a:xfrm>
              <a:prstGeom prst="line">
                <a:avLst/>
              </a:prstGeom>
              <a:noFill/>
              <a:ln w="28575">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71" name="Line 35"/>
              <p:cNvSpPr>
                <a:spLocks noChangeShapeType="1"/>
              </p:cNvSpPr>
              <p:nvPr/>
            </p:nvSpPr>
            <p:spPr bwMode="auto">
              <a:xfrm flipV="1">
                <a:off x="4512" y="2256"/>
                <a:ext cx="336" cy="48"/>
              </a:xfrm>
              <a:prstGeom prst="line">
                <a:avLst/>
              </a:prstGeom>
              <a:noFill/>
              <a:ln w="28575">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72" name="Line 36"/>
              <p:cNvSpPr>
                <a:spLocks noChangeShapeType="1"/>
              </p:cNvSpPr>
              <p:nvPr/>
            </p:nvSpPr>
            <p:spPr bwMode="auto">
              <a:xfrm>
                <a:off x="3360" y="2352"/>
                <a:ext cx="0" cy="288"/>
              </a:xfrm>
              <a:prstGeom prst="line">
                <a:avLst/>
              </a:prstGeom>
              <a:noFill/>
              <a:ln w="28575">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grpSp>
        <p:grpSp>
          <p:nvGrpSpPr>
            <p:cNvPr id="7" name="Group 92"/>
            <p:cNvGrpSpPr>
              <a:grpSpLocks/>
            </p:cNvGrpSpPr>
            <p:nvPr/>
          </p:nvGrpSpPr>
          <p:grpSpPr bwMode="auto">
            <a:xfrm>
              <a:off x="6553200" y="3276600"/>
              <a:ext cx="2209800" cy="2286000"/>
              <a:chOff x="3312" y="1680"/>
              <a:chExt cx="1392" cy="1440"/>
            </a:xfrm>
          </p:grpSpPr>
          <p:sp>
            <p:nvSpPr>
              <p:cNvPr id="12" name="Line 37"/>
              <p:cNvSpPr>
                <a:spLocks noChangeShapeType="1"/>
              </p:cNvSpPr>
              <p:nvPr/>
            </p:nvSpPr>
            <p:spPr bwMode="auto">
              <a:xfrm>
                <a:off x="3312" y="1920"/>
                <a:ext cx="48" cy="384"/>
              </a:xfrm>
              <a:prstGeom prst="line">
                <a:avLst/>
              </a:prstGeom>
              <a:noFill/>
              <a:ln w="9525">
                <a:solidFill>
                  <a:schemeClr val="tx1"/>
                </a:solidFill>
                <a:prstDash val="dash"/>
                <a:round/>
                <a:headEnd/>
                <a:tailEnd/>
              </a:ln>
              <a:extLst>
                <a:ext uri="{909E8E84-426E-40dd-AFC4-6F175D3DCCD1}">
                  <a14:hiddenFill xmlns:a14="http://schemas.microsoft.com/office/drawing/2010/main">
                    <a:noFill/>
                  </a14:hiddenFill>
                </a:ext>
              </a:extLst>
            </p:spPr>
            <p:txBody>
              <a:bodyPr/>
              <a:lstStyle/>
              <a:p>
                <a:endParaRPr lang="en-US"/>
              </a:p>
            </p:txBody>
          </p:sp>
          <p:sp>
            <p:nvSpPr>
              <p:cNvPr id="13" name="Line 38"/>
              <p:cNvSpPr>
                <a:spLocks noChangeShapeType="1"/>
              </p:cNvSpPr>
              <p:nvPr/>
            </p:nvSpPr>
            <p:spPr bwMode="auto">
              <a:xfrm flipH="1">
                <a:off x="3312" y="1680"/>
                <a:ext cx="336" cy="240"/>
              </a:xfrm>
              <a:prstGeom prst="line">
                <a:avLst/>
              </a:prstGeom>
              <a:noFill/>
              <a:ln w="9525">
                <a:solidFill>
                  <a:schemeClr val="tx1"/>
                </a:solidFill>
                <a:prstDash val="dash"/>
                <a:round/>
                <a:headEnd/>
                <a:tailEnd/>
              </a:ln>
              <a:extLst>
                <a:ext uri="{909E8E84-426E-40dd-AFC4-6F175D3DCCD1}">
                  <a14:hiddenFill xmlns:a14="http://schemas.microsoft.com/office/drawing/2010/main">
                    <a:noFill/>
                  </a14:hiddenFill>
                </a:ext>
              </a:extLst>
            </p:spPr>
            <p:txBody>
              <a:bodyPr/>
              <a:lstStyle/>
              <a:p>
                <a:endParaRPr lang="en-US"/>
              </a:p>
            </p:txBody>
          </p:sp>
          <p:sp>
            <p:nvSpPr>
              <p:cNvPr id="14" name="Line 39"/>
              <p:cNvSpPr>
                <a:spLocks noChangeShapeType="1"/>
              </p:cNvSpPr>
              <p:nvPr/>
            </p:nvSpPr>
            <p:spPr bwMode="auto">
              <a:xfrm>
                <a:off x="3312" y="1920"/>
                <a:ext cx="240" cy="144"/>
              </a:xfrm>
              <a:prstGeom prst="line">
                <a:avLst/>
              </a:prstGeom>
              <a:noFill/>
              <a:ln w="9525">
                <a:solidFill>
                  <a:schemeClr val="tx1"/>
                </a:solidFill>
                <a:prstDash val="dash"/>
                <a:round/>
                <a:headEnd/>
                <a:tailEnd/>
              </a:ln>
              <a:extLst>
                <a:ext uri="{909E8E84-426E-40dd-AFC4-6F175D3DCCD1}">
                  <a14:hiddenFill xmlns:a14="http://schemas.microsoft.com/office/drawing/2010/main">
                    <a:noFill/>
                  </a14:hiddenFill>
                </a:ext>
              </a:extLst>
            </p:spPr>
            <p:txBody>
              <a:bodyPr/>
              <a:lstStyle/>
              <a:p>
                <a:endParaRPr lang="en-US"/>
              </a:p>
            </p:txBody>
          </p:sp>
          <p:sp>
            <p:nvSpPr>
              <p:cNvPr id="15" name="Line 40"/>
              <p:cNvSpPr>
                <a:spLocks noChangeShapeType="1"/>
              </p:cNvSpPr>
              <p:nvPr/>
            </p:nvSpPr>
            <p:spPr bwMode="auto">
              <a:xfrm>
                <a:off x="3552" y="2064"/>
                <a:ext cx="48" cy="240"/>
              </a:xfrm>
              <a:prstGeom prst="line">
                <a:avLst/>
              </a:prstGeom>
              <a:noFill/>
              <a:ln w="9525">
                <a:solidFill>
                  <a:schemeClr val="tx1"/>
                </a:solidFill>
                <a:prstDash val="dash"/>
                <a:round/>
                <a:headEnd/>
                <a:tailEnd/>
              </a:ln>
              <a:extLst>
                <a:ext uri="{909E8E84-426E-40dd-AFC4-6F175D3DCCD1}">
                  <a14:hiddenFill xmlns:a14="http://schemas.microsoft.com/office/drawing/2010/main">
                    <a:noFill/>
                  </a14:hiddenFill>
                </a:ext>
              </a:extLst>
            </p:spPr>
            <p:txBody>
              <a:bodyPr/>
              <a:lstStyle/>
              <a:p>
                <a:endParaRPr lang="en-US"/>
              </a:p>
            </p:txBody>
          </p:sp>
          <p:sp>
            <p:nvSpPr>
              <p:cNvPr id="16" name="Line 41"/>
              <p:cNvSpPr>
                <a:spLocks noChangeShapeType="1"/>
              </p:cNvSpPr>
              <p:nvPr/>
            </p:nvSpPr>
            <p:spPr bwMode="auto">
              <a:xfrm>
                <a:off x="3600" y="2304"/>
                <a:ext cx="48" cy="288"/>
              </a:xfrm>
              <a:prstGeom prst="line">
                <a:avLst/>
              </a:prstGeom>
              <a:noFill/>
              <a:ln w="9525">
                <a:solidFill>
                  <a:schemeClr val="tx1"/>
                </a:solidFill>
                <a:prstDash val="dash"/>
                <a:round/>
                <a:headEnd/>
                <a:tailEnd/>
              </a:ln>
              <a:extLst>
                <a:ext uri="{909E8E84-426E-40dd-AFC4-6F175D3DCCD1}">
                  <a14:hiddenFill xmlns:a14="http://schemas.microsoft.com/office/drawing/2010/main">
                    <a:noFill/>
                  </a14:hiddenFill>
                </a:ext>
              </a:extLst>
            </p:spPr>
            <p:txBody>
              <a:bodyPr/>
              <a:lstStyle/>
              <a:p>
                <a:endParaRPr lang="en-US"/>
              </a:p>
            </p:txBody>
          </p:sp>
          <p:sp>
            <p:nvSpPr>
              <p:cNvPr id="17" name="Line 42"/>
              <p:cNvSpPr>
                <a:spLocks noChangeShapeType="1"/>
              </p:cNvSpPr>
              <p:nvPr/>
            </p:nvSpPr>
            <p:spPr bwMode="auto">
              <a:xfrm flipH="1">
                <a:off x="3360" y="2064"/>
                <a:ext cx="192" cy="288"/>
              </a:xfrm>
              <a:prstGeom prst="line">
                <a:avLst/>
              </a:prstGeom>
              <a:noFill/>
              <a:ln w="9525">
                <a:solidFill>
                  <a:schemeClr val="tx1"/>
                </a:solidFill>
                <a:prstDash val="dash"/>
                <a:round/>
                <a:headEnd/>
                <a:tailEnd/>
              </a:ln>
              <a:extLst>
                <a:ext uri="{909E8E84-426E-40dd-AFC4-6F175D3DCCD1}">
                  <a14:hiddenFill xmlns:a14="http://schemas.microsoft.com/office/drawing/2010/main">
                    <a:noFill/>
                  </a14:hiddenFill>
                </a:ext>
              </a:extLst>
            </p:spPr>
            <p:txBody>
              <a:bodyPr/>
              <a:lstStyle/>
              <a:p>
                <a:endParaRPr lang="en-US"/>
              </a:p>
            </p:txBody>
          </p:sp>
          <p:sp>
            <p:nvSpPr>
              <p:cNvPr id="18" name="Line 43"/>
              <p:cNvSpPr>
                <a:spLocks noChangeShapeType="1"/>
              </p:cNvSpPr>
              <p:nvPr/>
            </p:nvSpPr>
            <p:spPr bwMode="auto">
              <a:xfrm flipH="1">
                <a:off x="3360" y="2304"/>
                <a:ext cx="240" cy="48"/>
              </a:xfrm>
              <a:prstGeom prst="line">
                <a:avLst/>
              </a:prstGeom>
              <a:noFill/>
              <a:ln w="9525">
                <a:solidFill>
                  <a:schemeClr val="tx1"/>
                </a:solidFill>
                <a:prstDash val="dash"/>
                <a:round/>
                <a:headEnd/>
                <a:tailEnd/>
              </a:ln>
              <a:extLst>
                <a:ext uri="{909E8E84-426E-40dd-AFC4-6F175D3DCCD1}">
                  <a14:hiddenFill xmlns:a14="http://schemas.microsoft.com/office/drawing/2010/main">
                    <a:noFill/>
                  </a14:hiddenFill>
                </a:ext>
              </a:extLst>
            </p:spPr>
            <p:txBody>
              <a:bodyPr/>
              <a:lstStyle/>
              <a:p>
                <a:endParaRPr lang="en-US"/>
              </a:p>
            </p:txBody>
          </p:sp>
          <p:sp>
            <p:nvSpPr>
              <p:cNvPr id="19" name="Line 44"/>
              <p:cNvSpPr>
                <a:spLocks noChangeShapeType="1"/>
              </p:cNvSpPr>
              <p:nvPr/>
            </p:nvSpPr>
            <p:spPr bwMode="auto">
              <a:xfrm flipH="1" flipV="1">
                <a:off x="3360" y="2304"/>
                <a:ext cx="288" cy="288"/>
              </a:xfrm>
              <a:prstGeom prst="line">
                <a:avLst/>
              </a:prstGeom>
              <a:noFill/>
              <a:ln w="9525">
                <a:solidFill>
                  <a:schemeClr val="tx1"/>
                </a:solidFill>
                <a:prstDash val="dash"/>
                <a:round/>
                <a:headEnd/>
                <a:tailEnd/>
              </a:ln>
              <a:extLst>
                <a:ext uri="{909E8E84-426E-40dd-AFC4-6F175D3DCCD1}">
                  <a14:hiddenFill xmlns:a14="http://schemas.microsoft.com/office/drawing/2010/main">
                    <a:noFill/>
                  </a14:hiddenFill>
                </a:ext>
              </a:extLst>
            </p:spPr>
            <p:txBody>
              <a:bodyPr/>
              <a:lstStyle/>
              <a:p>
                <a:endParaRPr lang="en-US"/>
              </a:p>
            </p:txBody>
          </p:sp>
          <p:sp>
            <p:nvSpPr>
              <p:cNvPr id="20" name="Line 45"/>
              <p:cNvSpPr>
                <a:spLocks noChangeShapeType="1"/>
              </p:cNvSpPr>
              <p:nvPr/>
            </p:nvSpPr>
            <p:spPr bwMode="auto">
              <a:xfrm>
                <a:off x="3360" y="2304"/>
                <a:ext cx="48" cy="384"/>
              </a:xfrm>
              <a:prstGeom prst="line">
                <a:avLst/>
              </a:prstGeom>
              <a:noFill/>
              <a:ln w="9525">
                <a:solidFill>
                  <a:schemeClr val="tx1"/>
                </a:solidFill>
                <a:prstDash val="dash"/>
                <a:round/>
                <a:headEnd/>
                <a:tailEnd/>
              </a:ln>
              <a:extLst>
                <a:ext uri="{909E8E84-426E-40dd-AFC4-6F175D3DCCD1}">
                  <a14:hiddenFill xmlns:a14="http://schemas.microsoft.com/office/drawing/2010/main">
                    <a:noFill/>
                  </a14:hiddenFill>
                </a:ext>
              </a:extLst>
            </p:spPr>
            <p:txBody>
              <a:bodyPr/>
              <a:lstStyle/>
              <a:p>
                <a:endParaRPr lang="en-US"/>
              </a:p>
            </p:txBody>
          </p:sp>
          <p:sp>
            <p:nvSpPr>
              <p:cNvPr id="21" name="Line 46"/>
              <p:cNvSpPr>
                <a:spLocks noChangeShapeType="1"/>
              </p:cNvSpPr>
              <p:nvPr/>
            </p:nvSpPr>
            <p:spPr bwMode="auto">
              <a:xfrm flipV="1">
                <a:off x="3408" y="2592"/>
                <a:ext cx="240" cy="144"/>
              </a:xfrm>
              <a:prstGeom prst="line">
                <a:avLst/>
              </a:prstGeom>
              <a:noFill/>
              <a:ln w="9525">
                <a:solidFill>
                  <a:schemeClr val="tx1"/>
                </a:solidFill>
                <a:prstDash val="dash"/>
                <a:round/>
                <a:headEnd/>
                <a:tailEnd/>
              </a:ln>
              <a:extLst>
                <a:ext uri="{909E8E84-426E-40dd-AFC4-6F175D3DCCD1}">
                  <a14:hiddenFill xmlns:a14="http://schemas.microsoft.com/office/drawing/2010/main">
                    <a:noFill/>
                  </a14:hiddenFill>
                </a:ext>
              </a:extLst>
            </p:spPr>
            <p:txBody>
              <a:bodyPr/>
              <a:lstStyle/>
              <a:p>
                <a:endParaRPr lang="en-US"/>
              </a:p>
            </p:txBody>
          </p:sp>
          <p:sp>
            <p:nvSpPr>
              <p:cNvPr id="22" name="Line 47"/>
              <p:cNvSpPr>
                <a:spLocks noChangeShapeType="1"/>
              </p:cNvSpPr>
              <p:nvPr/>
            </p:nvSpPr>
            <p:spPr bwMode="auto">
              <a:xfrm>
                <a:off x="3600" y="2304"/>
                <a:ext cx="336" cy="384"/>
              </a:xfrm>
              <a:prstGeom prst="line">
                <a:avLst/>
              </a:prstGeom>
              <a:noFill/>
              <a:ln w="9525">
                <a:solidFill>
                  <a:schemeClr val="tx1"/>
                </a:solidFill>
                <a:prstDash val="dash"/>
                <a:round/>
                <a:headEnd/>
                <a:tailEnd/>
              </a:ln>
              <a:extLst>
                <a:ext uri="{909E8E84-426E-40dd-AFC4-6F175D3DCCD1}">
                  <a14:hiddenFill xmlns:a14="http://schemas.microsoft.com/office/drawing/2010/main">
                    <a:noFill/>
                  </a14:hiddenFill>
                </a:ext>
              </a:extLst>
            </p:spPr>
            <p:txBody>
              <a:bodyPr/>
              <a:lstStyle/>
              <a:p>
                <a:endParaRPr lang="en-US"/>
              </a:p>
            </p:txBody>
          </p:sp>
          <p:sp>
            <p:nvSpPr>
              <p:cNvPr id="23" name="Line 48"/>
              <p:cNvSpPr>
                <a:spLocks noChangeShapeType="1"/>
              </p:cNvSpPr>
              <p:nvPr/>
            </p:nvSpPr>
            <p:spPr bwMode="auto">
              <a:xfrm>
                <a:off x="3648" y="2592"/>
                <a:ext cx="48" cy="384"/>
              </a:xfrm>
              <a:prstGeom prst="line">
                <a:avLst/>
              </a:prstGeom>
              <a:noFill/>
              <a:ln w="9525">
                <a:solidFill>
                  <a:schemeClr val="tx1"/>
                </a:solidFill>
                <a:prstDash val="dash"/>
                <a:round/>
                <a:headEnd/>
                <a:tailEnd/>
              </a:ln>
              <a:extLst>
                <a:ext uri="{909E8E84-426E-40dd-AFC4-6F175D3DCCD1}">
                  <a14:hiddenFill xmlns:a14="http://schemas.microsoft.com/office/drawing/2010/main">
                    <a:noFill/>
                  </a14:hiddenFill>
                </a:ext>
              </a:extLst>
            </p:spPr>
            <p:txBody>
              <a:bodyPr/>
              <a:lstStyle/>
              <a:p>
                <a:endParaRPr lang="en-US"/>
              </a:p>
            </p:txBody>
          </p:sp>
          <p:sp>
            <p:nvSpPr>
              <p:cNvPr id="24" name="Line 49"/>
              <p:cNvSpPr>
                <a:spLocks noChangeShapeType="1"/>
              </p:cNvSpPr>
              <p:nvPr/>
            </p:nvSpPr>
            <p:spPr bwMode="auto">
              <a:xfrm>
                <a:off x="3408" y="2736"/>
                <a:ext cx="288" cy="192"/>
              </a:xfrm>
              <a:prstGeom prst="line">
                <a:avLst/>
              </a:prstGeom>
              <a:noFill/>
              <a:ln w="9525">
                <a:solidFill>
                  <a:schemeClr val="tx1"/>
                </a:solidFill>
                <a:prstDash val="dash"/>
                <a:round/>
                <a:headEnd/>
                <a:tailEnd/>
              </a:ln>
              <a:extLst>
                <a:ext uri="{909E8E84-426E-40dd-AFC4-6F175D3DCCD1}">
                  <a14:hiddenFill xmlns:a14="http://schemas.microsoft.com/office/drawing/2010/main">
                    <a:noFill/>
                  </a14:hiddenFill>
                </a:ext>
              </a:extLst>
            </p:spPr>
            <p:txBody>
              <a:bodyPr/>
              <a:lstStyle/>
              <a:p>
                <a:endParaRPr lang="en-US"/>
              </a:p>
            </p:txBody>
          </p:sp>
          <p:sp>
            <p:nvSpPr>
              <p:cNvPr id="25" name="Line 50"/>
              <p:cNvSpPr>
                <a:spLocks noChangeShapeType="1"/>
              </p:cNvSpPr>
              <p:nvPr/>
            </p:nvSpPr>
            <p:spPr bwMode="auto">
              <a:xfrm>
                <a:off x="3648" y="2592"/>
                <a:ext cx="288" cy="96"/>
              </a:xfrm>
              <a:prstGeom prst="line">
                <a:avLst/>
              </a:prstGeom>
              <a:noFill/>
              <a:ln w="9525">
                <a:solidFill>
                  <a:schemeClr val="tx1"/>
                </a:solidFill>
                <a:prstDash val="dash"/>
                <a:round/>
                <a:headEnd/>
                <a:tailEnd/>
              </a:ln>
              <a:extLst>
                <a:ext uri="{909E8E84-426E-40dd-AFC4-6F175D3DCCD1}">
                  <a14:hiddenFill xmlns:a14="http://schemas.microsoft.com/office/drawing/2010/main">
                    <a:noFill/>
                  </a14:hiddenFill>
                </a:ext>
              </a:extLst>
            </p:spPr>
            <p:txBody>
              <a:bodyPr/>
              <a:lstStyle/>
              <a:p>
                <a:endParaRPr lang="en-US"/>
              </a:p>
            </p:txBody>
          </p:sp>
          <p:sp>
            <p:nvSpPr>
              <p:cNvPr id="26" name="Line 51"/>
              <p:cNvSpPr>
                <a:spLocks noChangeShapeType="1"/>
              </p:cNvSpPr>
              <p:nvPr/>
            </p:nvSpPr>
            <p:spPr bwMode="auto">
              <a:xfrm>
                <a:off x="3888" y="2448"/>
                <a:ext cx="48" cy="240"/>
              </a:xfrm>
              <a:prstGeom prst="line">
                <a:avLst/>
              </a:prstGeom>
              <a:noFill/>
              <a:ln w="9525">
                <a:solidFill>
                  <a:schemeClr val="tx1"/>
                </a:solidFill>
                <a:prstDash val="dash"/>
                <a:round/>
                <a:headEnd/>
                <a:tailEnd/>
              </a:ln>
              <a:extLst>
                <a:ext uri="{909E8E84-426E-40dd-AFC4-6F175D3DCCD1}">
                  <a14:hiddenFill xmlns:a14="http://schemas.microsoft.com/office/drawing/2010/main">
                    <a:noFill/>
                  </a14:hiddenFill>
                </a:ext>
              </a:extLst>
            </p:spPr>
            <p:txBody>
              <a:bodyPr/>
              <a:lstStyle/>
              <a:p>
                <a:endParaRPr lang="en-US"/>
              </a:p>
            </p:txBody>
          </p:sp>
          <p:sp>
            <p:nvSpPr>
              <p:cNvPr id="27" name="Line 52"/>
              <p:cNvSpPr>
                <a:spLocks noChangeShapeType="1"/>
              </p:cNvSpPr>
              <p:nvPr/>
            </p:nvSpPr>
            <p:spPr bwMode="auto">
              <a:xfrm flipH="1">
                <a:off x="3696" y="2688"/>
                <a:ext cx="240" cy="240"/>
              </a:xfrm>
              <a:prstGeom prst="line">
                <a:avLst/>
              </a:prstGeom>
              <a:noFill/>
              <a:ln w="9525">
                <a:solidFill>
                  <a:schemeClr val="tx1"/>
                </a:solidFill>
                <a:prstDash val="dash"/>
                <a:round/>
                <a:headEnd/>
                <a:tailEnd/>
              </a:ln>
              <a:extLst>
                <a:ext uri="{909E8E84-426E-40dd-AFC4-6F175D3DCCD1}">
                  <a14:hiddenFill xmlns:a14="http://schemas.microsoft.com/office/drawing/2010/main">
                    <a:noFill/>
                  </a14:hiddenFill>
                </a:ext>
              </a:extLst>
            </p:spPr>
            <p:txBody>
              <a:bodyPr/>
              <a:lstStyle/>
              <a:p>
                <a:endParaRPr lang="en-US"/>
              </a:p>
            </p:txBody>
          </p:sp>
          <p:sp>
            <p:nvSpPr>
              <p:cNvPr id="28" name="Line 53"/>
              <p:cNvSpPr>
                <a:spLocks noChangeShapeType="1"/>
              </p:cNvSpPr>
              <p:nvPr/>
            </p:nvSpPr>
            <p:spPr bwMode="auto">
              <a:xfrm>
                <a:off x="3936" y="2736"/>
                <a:ext cx="0" cy="384"/>
              </a:xfrm>
              <a:prstGeom prst="line">
                <a:avLst/>
              </a:prstGeom>
              <a:noFill/>
              <a:ln w="9525">
                <a:solidFill>
                  <a:schemeClr val="tx1"/>
                </a:solidFill>
                <a:prstDash val="dash"/>
                <a:round/>
                <a:headEnd/>
                <a:tailEnd/>
              </a:ln>
              <a:extLst>
                <a:ext uri="{909E8E84-426E-40dd-AFC4-6F175D3DCCD1}">
                  <a14:hiddenFill xmlns:a14="http://schemas.microsoft.com/office/drawing/2010/main">
                    <a:noFill/>
                  </a14:hiddenFill>
                </a:ext>
              </a:extLst>
            </p:spPr>
            <p:txBody>
              <a:bodyPr/>
              <a:lstStyle/>
              <a:p>
                <a:endParaRPr lang="en-US"/>
              </a:p>
            </p:txBody>
          </p:sp>
          <p:sp>
            <p:nvSpPr>
              <p:cNvPr id="29" name="Line 54"/>
              <p:cNvSpPr>
                <a:spLocks noChangeShapeType="1"/>
              </p:cNvSpPr>
              <p:nvPr/>
            </p:nvSpPr>
            <p:spPr bwMode="auto">
              <a:xfrm>
                <a:off x="3696" y="2928"/>
                <a:ext cx="240" cy="192"/>
              </a:xfrm>
              <a:prstGeom prst="line">
                <a:avLst/>
              </a:prstGeom>
              <a:noFill/>
              <a:ln w="9525">
                <a:solidFill>
                  <a:schemeClr val="tx1"/>
                </a:solidFill>
                <a:prstDash val="dash"/>
                <a:round/>
                <a:headEnd/>
                <a:tailEnd/>
              </a:ln>
              <a:extLst>
                <a:ext uri="{909E8E84-426E-40dd-AFC4-6F175D3DCCD1}">
                  <a14:hiddenFill xmlns:a14="http://schemas.microsoft.com/office/drawing/2010/main">
                    <a:noFill/>
                  </a14:hiddenFill>
                </a:ext>
              </a:extLst>
            </p:spPr>
            <p:txBody>
              <a:bodyPr/>
              <a:lstStyle/>
              <a:p>
                <a:endParaRPr lang="en-US"/>
              </a:p>
            </p:txBody>
          </p:sp>
          <p:sp>
            <p:nvSpPr>
              <p:cNvPr id="30" name="Line 55"/>
              <p:cNvSpPr>
                <a:spLocks noChangeShapeType="1"/>
              </p:cNvSpPr>
              <p:nvPr/>
            </p:nvSpPr>
            <p:spPr bwMode="auto">
              <a:xfrm>
                <a:off x="3936" y="2688"/>
                <a:ext cx="240" cy="240"/>
              </a:xfrm>
              <a:prstGeom prst="line">
                <a:avLst/>
              </a:prstGeom>
              <a:noFill/>
              <a:ln w="9525">
                <a:solidFill>
                  <a:schemeClr val="tx1"/>
                </a:solidFill>
                <a:prstDash val="dash"/>
                <a:round/>
                <a:headEnd/>
                <a:tailEnd/>
              </a:ln>
              <a:extLst>
                <a:ext uri="{909E8E84-426E-40dd-AFC4-6F175D3DCCD1}">
                  <a14:hiddenFill xmlns:a14="http://schemas.microsoft.com/office/drawing/2010/main">
                    <a:noFill/>
                  </a14:hiddenFill>
                </a:ext>
              </a:extLst>
            </p:spPr>
            <p:txBody>
              <a:bodyPr/>
              <a:lstStyle/>
              <a:p>
                <a:endParaRPr lang="en-US"/>
              </a:p>
            </p:txBody>
          </p:sp>
          <p:sp>
            <p:nvSpPr>
              <p:cNvPr id="31" name="Line 56"/>
              <p:cNvSpPr>
                <a:spLocks noChangeShapeType="1"/>
              </p:cNvSpPr>
              <p:nvPr/>
            </p:nvSpPr>
            <p:spPr bwMode="auto">
              <a:xfrm flipH="1">
                <a:off x="3936" y="2928"/>
                <a:ext cx="240" cy="192"/>
              </a:xfrm>
              <a:prstGeom prst="line">
                <a:avLst/>
              </a:prstGeom>
              <a:noFill/>
              <a:ln w="9525">
                <a:solidFill>
                  <a:schemeClr val="tx1"/>
                </a:solidFill>
                <a:prstDash val="dash"/>
                <a:round/>
                <a:headEnd/>
                <a:tailEnd/>
              </a:ln>
              <a:extLst>
                <a:ext uri="{909E8E84-426E-40dd-AFC4-6F175D3DCCD1}">
                  <a14:hiddenFill xmlns:a14="http://schemas.microsoft.com/office/drawing/2010/main">
                    <a:noFill/>
                  </a14:hiddenFill>
                </a:ext>
              </a:extLst>
            </p:spPr>
            <p:txBody>
              <a:bodyPr/>
              <a:lstStyle/>
              <a:p>
                <a:endParaRPr lang="en-US"/>
              </a:p>
            </p:txBody>
          </p:sp>
          <p:sp>
            <p:nvSpPr>
              <p:cNvPr id="32" name="Line 57"/>
              <p:cNvSpPr>
                <a:spLocks noChangeShapeType="1"/>
              </p:cNvSpPr>
              <p:nvPr/>
            </p:nvSpPr>
            <p:spPr bwMode="auto">
              <a:xfrm flipV="1">
                <a:off x="4176" y="2880"/>
                <a:ext cx="336" cy="48"/>
              </a:xfrm>
              <a:prstGeom prst="line">
                <a:avLst/>
              </a:prstGeom>
              <a:noFill/>
              <a:ln w="9525">
                <a:solidFill>
                  <a:schemeClr val="tx1"/>
                </a:solidFill>
                <a:prstDash val="dash"/>
                <a:round/>
                <a:headEnd/>
                <a:tailEnd/>
              </a:ln>
              <a:extLst>
                <a:ext uri="{909E8E84-426E-40dd-AFC4-6F175D3DCCD1}">
                  <a14:hiddenFill xmlns:a14="http://schemas.microsoft.com/office/drawing/2010/main">
                    <a:noFill/>
                  </a14:hiddenFill>
                </a:ext>
              </a:extLst>
            </p:spPr>
            <p:txBody>
              <a:bodyPr/>
              <a:lstStyle/>
              <a:p>
                <a:endParaRPr lang="en-US"/>
              </a:p>
            </p:txBody>
          </p:sp>
          <p:sp>
            <p:nvSpPr>
              <p:cNvPr id="33" name="Line 58"/>
              <p:cNvSpPr>
                <a:spLocks noChangeShapeType="1"/>
              </p:cNvSpPr>
              <p:nvPr/>
            </p:nvSpPr>
            <p:spPr bwMode="auto">
              <a:xfrm>
                <a:off x="4368" y="2640"/>
                <a:ext cx="144" cy="240"/>
              </a:xfrm>
              <a:prstGeom prst="line">
                <a:avLst/>
              </a:prstGeom>
              <a:noFill/>
              <a:ln w="9525">
                <a:solidFill>
                  <a:schemeClr val="tx1"/>
                </a:solidFill>
                <a:prstDash val="dash"/>
                <a:round/>
                <a:headEnd/>
                <a:tailEnd/>
              </a:ln>
              <a:extLst>
                <a:ext uri="{909E8E84-426E-40dd-AFC4-6F175D3DCCD1}">
                  <a14:hiddenFill xmlns:a14="http://schemas.microsoft.com/office/drawing/2010/main">
                    <a:noFill/>
                  </a14:hiddenFill>
                </a:ext>
              </a:extLst>
            </p:spPr>
            <p:txBody>
              <a:bodyPr/>
              <a:lstStyle/>
              <a:p>
                <a:endParaRPr lang="en-US"/>
              </a:p>
            </p:txBody>
          </p:sp>
          <p:sp>
            <p:nvSpPr>
              <p:cNvPr id="34" name="Line 59"/>
              <p:cNvSpPr>
                <a:spLocks noChangeShapeType="1"/>
              </p:cNvSpPr>
              <p:nvPr/>
            </p:nvSpPr>
            <p:spPr bwMode="auto">
              <a:xfrm flipH="1">
                <a:off x="4176" y="2688"/>
                <a:ext cx="192" cy="240"/>
              </a:xfrm>
              <a:prstGeom prst="line">
                <a:avLst/>
              </a:prstGeom>
              <a:noFill/>
              <a:ln w="9525">
                <a:solidFill>
                  <a:schemeClr val="tx1"/>
                </a:solidFill>
                <a:prstDash val="dash"/>
                <a:round/>
                <a:headEnd/>
                <a:tailEnd/>
              </a:ln>
              <a:extLst>
                <a:ext uri="{909E8E84-426E-40dd-AFC4-6F175D3DCCD1}">
                  <a14:hiddenFill xmlns:a14="http://schemas.microsoft.com/office/drawing/2010/main">
                    <a:noFill/>
                  </a14:hiddenFill>
                </a:ext>
              </a:extLst>
            </p:spPr>
            <p:txBody>
              <a:bodyPr/>
              <a:lstStyle/>
              <a:p>
                <a:endParaRPr lang="en-US"/>
              </a:p>
            </p:txBody>
          </p:sp>
          <p:sp>
            <p:nvSpPr>
              <p:cNvPr id="35" name="Line 60"/>
              <p:cNvSpPr>
                <a:spLocks noChangeShapeType="1"/>
              </p:cNvSpPr>
              <p:nvPr/>
            </p:nvSpPr>
            <p:spPr bwMode="auto">
              <a:xfrm flipV="1">
                <a:off x="3936" y="2640"/>
                <a:ext cx="432" cy="48"/>
              </a:xfrm>
              <a:prstGeom prst="line">
                <a:avLst/>
              </a:prstGeom>
              <a:noFill/>
              <a:ln w="9525">
                <a:solidFill>
                  <a:schemeClr val="tx1"/>
                </a:solidFill>
                <a:prstDash val="dash"/>
                <a:round/>
                <a:headEnd/>
                <a:tailEnd/>
              </a:ln>
              <a:extLst>
                <a:ext uri="{909E8E84-426E-40dd-AFC4-6F175D3DCCD1}">
                  <a14:hiddenFill xmlns:a14="http://schemas.microsoft.com/office/drawing/2010/main">
                    <a:noFill/>
                  </a14:hiddenFill>
                </a:ext>
              </a:extLst>
            </p:spPr>
            <p:txBody>
              <a:bodyPr/>
              <a:lstStyle/>
              <a:p>
                <a:endParaRPr lang="en-US"/>
              </a:p>
            </p:txBody>
          </p:sp>
          <p:sp>
            <p:nvSpPr>
              <p:cNvPr id="36" name="Line 61"/>
              <p:cNvSpPr>
                <a:spLocks noChangeShapeType="1"/>
              </p:cNvSpPr>
              <p:nvPr/>
            </p:nvSpPr>
            <p:spPr bwMode="auto">
              <a:xfrm>
                <a:off x="3888" y="2448"/>
                <a:ext cx="480" cy="192"/>
              </a:xfrm>
              <a:prstGeom prst="line">
                <a:avLst/>
              </a:prstGeom>
              <a:noFill/>
              <a:ln w="9525">
                <a:solidFill>
                  <a:schemeClr val="tx1"/>
                </a:solidFill>
                <a:prstDash val="dash"/>
                <a:round/>
                <a:headEnd/>
                <a:tailEnd/>
              </a:ln>
              <a:extLst>
                <a:ext uri="{909E8E84-426E-40dd-AFC4-6F175D3DCCD1}">
                  <a14:hiddenFill xmlns:a14="http://schemas.microsoft.com/office/drawing/2010/main">
                    <a:noFill/>
                  </a14:hiddenFill>
                </a:ext>
              </a:extLst>
            </p:spPr>
            <p:txBody>
              <a:bodyPr/>
              <a:lstStyle/>
              <a:p>
                <a:endParaRPr lang="en-US"/>
              </a:p>
            </p:txBody>
          </p:sp>
          <p:sp>
            <p:nvSpPr>
              <p:cNvPr id="37" name="Line 62"/>
              <p:cNvSpPr>
                <a:spLocks noChangeShapeType="1"/>
              </p:cNvSpPr>
              <p:nvPr/>
            </p:nvSpPr>
            <p:spPr bwMode="auto">
              <a:xfrm>
                <a:off x="3600" y="2304"/>
                <a:ext cx="288" cy="144"/>
              </a:xfrm>
              <a:prstGeom prst="line">
                <a:avLst/>
              </a:prstGeom>
              <a:noFill/>
              <a:ln w="9525">
                <a:solidFill>
                  <a:schemeClr val="tx1"/>
                </a:solidFill>
                <a:prstDash val="dash"/>
                <a:round/>
                <a:headEnd/>
                <a:tailEnd/>
              </a:ln>
              <a:extLst>
                <a:ext uri="{909E8E84-426E-40dd-AFC4-6F175D3DCCD1}">
                  <a14:hiddenFill xmlns:a14="http://schemas.microsoft.com/office/drawing/2010/main">
                    <a:noFill/>
                  </a14:hiddenFill>
                </a:ext>
              </a:extLst>
            </p:spPr>
            <p:txBody>
              <a:bodyPr/>
              <a:lstStyle/>
              <a:p>
                <a:endParaRPr lang="en-US"/>
              </a:p>
            </p:txBody>
          </p:sp>
          <p:sp>
            <p:nvSpPr>
              <p:cNvPr id="38" name="Line 63"/>
              <p:cNvSpPr>
                <a:spLocks noChangeShapeType="1"/>
              </p:cNvSpPr>
              <p:nvPr/>
            </p:nvSpPr>
            <p:spPr bwMode="auto">
              <a:xfrm>
                <a:off x="3840" y="2208"/>
                <a:ext cx="48" cy="240"/>
              </a:xfrm>
              <a:prstGeom prst="line">
                <a:avLst/>
              </a:prstGeom>
              <a:noFill/>
              <a:ln w="9525">
                <a:solidFill>
                  <a:schemeClr val="tx1"/>
                </a:solidFill>
                <a:prstDash val="dash"/>
                <a:round/>
                <a:headEnd/>
                <a:tailEnd/>
              </a:ln>
              <a:extLst>
                <a:ext uri="{909E8E84-426E-40dd-AFC4-6F175D3DCCD1}">
                  <a14:hiddenFill xmlns:a14="http://schemas.microsoft.com/office/drawing/2010/main">
                    <a:noFill/>
                  </a14:hiddenFill>
                </a:ext>
              </a:extLst>
            </p:spPr>
            <p:txBody>
              <a:bodyPr/>
              <a:lstStyle/>
              <a:p>
                <a:endParaRPr lang="en-US"/>
              </a:p>
            </p:txBody>
          </p:sp>
          <p:sp>
            <p:nvSpPr>
              <p:cNvPr id="39" name="Line 64"/>
              <p:cNvSpPr>
                <a:spLocks noChangeShapeType="1"/>
              </p:cNvSpPr>
              <p:nvPr/>
            </p:nvSpPr>
            <p:spPr bwMode="auto">
              <a:xfrm flipV="1">
                <a:off x="3600" y="2208"/>
                <a:ext cx="192" cy="96"/>
              </a:xfrm>
              <a:prstGeom prst="line">
                <a:avLst/>
              </a:prstGeom>
              <a:noFill/>
              <a:ln w="9525">
                <a:solidFill>
                  <a:schemeClr val="tx1"/>
                </a:solidFill>
                <a:prstDash val="dash"/>
                <a:round/>
                <a:headEnd/>
                <a:tailEnd/>
              </a:ln>
              <a:extLst>
                <a:ext uri="{909E8E84-426E-40dd-AFC4-6F175D3DCCD1}">
                  <a14:hiddenFill xmlns:a14="http://schemas.microsoft.com/office/drawing/2010/main">
                    <a:noFill/>
                  </a14:hiddenFill>
                </a:ext>
              </a:extLst>
            </p:spPr>
            <p:txBody>
              <a:bodyPr/>
              <a:lstStyle/>
              <a:p>
                <a:endParaRPr lang="en-US"/>
              </a:p>
            </p:txBody>
          </p:sp>
          <p:sp>
            <p:nvSpPr>
              <p:cNvPr id="40" name="Line 65"/>
              <p:cNvSpPr>
                <a:spLocks noChangeShapeType="1"/>
              </p:cNvSpPr>
              <p:nvPr/>
            </p:nvSpPr>
            <p:spPr bwMode="auto">
              <a:xfrm>
                <a:off x="3552" y="2064"/>
                <a:ext cx="288" cy="144"/>
              </a:xfrm>
              <a:prstGeom prst="line">
                <a:avLst/>
              </a:prstGeom>
              <a:noFill/>
              <a:ln w="9525">
                <a:solidFill>
                  <a:schemeClr val="tx1"/>
                </a:solidFill>
                <a:prstDash val="dash"/>
                <a:round/>
                <a:headEnd/>
                <a:tailEnd/>
              </a:ln>
              <a:extLst>
                <a:ext uri="{909E8E84-426E-40dd-AFC4-6F175D3DCCD1}">
                  <a14:hiddenFill xmlns:a14="http://schemas.microsoft.com/office/drawing/2010/main">
                    <a:noFill/>
                  </a14:hiddenFill>
                </a:ext>
              </a:extLst>
            </p:spPr>
            <p:txBody>
              <a:bodyPr/>
              <a:lstStyle/>
              <a:p>
                <a:endParaRPr lang="en-US"/>
              </a:p>
            </p:txBody>
          </p:sp>
          <p:sp>
            <p:nvSpPr>
              <p:cNvPr id="41" name="Line 66"/>
              <p:cNvSpPr>
                <a:spLocks noChangeShapeType="1"/>
              </p:cNvSpPr>
              <p:nvPr/>
            </p:nvSpPr>
            <p:spPr bwMode="auto">
              <a:xfrm flipV="1">
                <a:off x="3552" y="1680"/>
                <a:ext cx="96" cy="384"/>
              </a:xfrm>
              <a:prstGeom prst="line">
                <a:avLst/>
              </a:prstGeom>
              <a:noFill/>
              <a:ln w="9525">
                <a:solidFill>
                  <a:schemeClr val="tx1"/>
                </a:solidFill>
                <a:prstDash val="dash"/>
                <a:round/>
                <a:headEnd/>
                <a:tailEnd/>
              </a:ln>
              <a:extLst>
                <a:ext uri="{909E8E84-426E-40dd-AFC4-6F175D3DCCD1}">
                  <a14:hiddenFill xmlns:a14="http://schemas.microsoft.com/office/drawing/2010/main">
                    <a:noFill/>
                  </a14:hiddenFill>
                </a:ext>
              </a:extLst>
            </p:spPr>
            <p:txBody>
              <a:bodyPr/>
              <a:lstStyle/>
              <a:p>
                <a:endParaRPr lang="en-US"/>
              </a:p>
            </p:txBody>
          </p:sp>
          <p:sp>
            <p:nvSpPr>
              <p:cNvPr id="42" name="Line 67"/>
              <p:cNvSpPr>
                <a:spLocks noChangeShapeType="1"/>
              </p:cNvSpPr>
              <p:nvPr/>
            </p:nvSpPr>
            <p:spPr bwMode="auto">
              <a:xfrm flipV="1">
                <a:off x="3552" y="1920"/>
                <a:ext cx="192" cy="144"/>
              </a:xfrm>
              <a:prstGeom prst="line">
                <a:avLst/>
              </a:prstGeom>
              <a:noFill/>
              <a:ln w="9525">
                <a:solidFill>
                  <a:schemeClr val="tx1"/>
                </a:solidFill>
                <a:prstDash val="dash"/>
                <a:round/>
                <a:headEnd/>
                <a:tailEnd/>
              </a:ln>
              <a:extLst>
                <a:ext uri="{909E8E84-426E-40dd-AFC4-6F175D3DCCD1}">
                  <a14:hiddenFill xmlns:a14="http://schemas.microsoft.com/office/drawing/2010/main">
                    <a:noFill/>
                  </a14:hiddenFill>
                </a:ext>
              </a:extLst>
            </p:spPr>
            <p:txBody>
              <a:bodyPr/>
              <a:lstStyle/>
              <a:p>
                <a:endParaRPr lang="en-US"/>
              </a:p>
            </p:txBody>
          </p:sp>
          <p:sp>
            <p:nvSpPr>
              <p:cNvPr id="43" name="Line 68"/>
              <p:cNvSpPr>
                <a:spLocks noChangeShapeType="1"/>
              </p:cNvSpPr>
              <p:nvPr/>
            </p:nvSpPr>
            <p:spPr bwMode="auto">
              <a:xfrm>
                <a:off x="3648" y="1680"/>
                <a:ext cx="96" cy="240"/>
              </a:xfrm>
              <a:prstGeom prst="line">
                <a:avLst/>
              </a:prstGeom>
              <a:noFill/>
              <a:ln w="9525">
                <a:solidFill>
                  <a:schemeClr val="tx1"/>
                </a:solidFill>
                <a:prstDash val="dash"/>
                <a:round/>
                <a:headEnd/>
                <a:tailEnd/>
              </a:ln>
              <a:extLst>
                <a:ext uri="{909E8E84-426E-40dd-AFC4-6F175D3DCCD1}">
                  <a14:hiddenFill xmlns:a14="http://schemas.microsoft.com/office/drawing/2010/main">
                    <a:noFill/>
                  </a14:hiddenFill>
                </a:ext>
              </a:extLst>
            </p:spPr>
            <p:txBody>
              <a:bodyPr/>
              <a:lstStyle/>
              <a:p>
                <a:endParaRPr lang="en-US"/>
              </a:p>
            </p:txBody>
          </p:sp>
          <p:sp>
            <p:nvSpPr>
              <p:cNvPr id="44" name="Line 69"/>
              <p:cNvSpPr>
                <a:spLocks noChangeShapeType="1"/>
              </p:cNvSpPr>
              <p:nvPr/>
            </p:nvSpPr>
            <p:spPr bwMode="auto">
              <a:xfrm>
                <a:off x="3744" y="1920"/>
                <a:ext cx="96" cy="288"/>
              </a:xfrm>
              <a:prstGeom prst="line">
                <a:avLst/>
              </a:prstGeom>
              <a:noFill/>
              <a:ln w="9525">
                <a:solidFill>
                  <a:schemeClr val="tx1"/>
                </a:solidFill>
                <a:prstDash val="dash"/>
                <a:round/>
                <a:headEnd/>
                <a:tailEnd/>
              </a:ln>
              <a:extLst>
                <a:ext uri="{909E8E84-426E-40dd-AFC4-6F175D3DCCD1}">
                  <a14:hiddenFill xmlns:a14="http://schemas.microsoft.com/office/drawing/2010/main">
                    <a:noFill/>
                  </a14:hiddenFill>
                </a:ext>
              </a:extLst>
            </p:spPr>
            <p:txBody>
              <a:bodyPr/>
              <a:lstStyle/>
              <a:p>
                <a:endParaRPr lang="en-US"/>
              </a:p>
            </p:txBody>
          </p:sp>
          <p:sp>
            <p:nvSpPr>
              <p:cNvPr id="45" name="Line 70"/>
              <p:cNvSpPr>
                <a:spLocks noChangeShapeType="1"/>
              </p:cNvSpPr>
              <p:nvPr/>
            </p:nvSpPr>
            <p:spPr bwMode="auto">
              <a:xfrm>
                <a:off x="3648" y="1680"/>
                <a:ext cx="336" cy="336"/>
              </a:xfrm>
              <a:prstGeom prst="line">
                <a:avLst/>
              </a:prstGeom>
              <a:noFill/>
              <a:ln w="9525">
                <a:solidFill>
                  <a:schemeClr val="tx1"/>
                </a:solidFill>
                <a:prstDash val="dash"/>
                <a:round/>
                <a:headEnd/>
                <a:tailEnd/>
              </a:ln>
              <a:extLst>
                <a:ext uri="{909E8E84-426E-40dd-AFC4-6F175D3DCCD1}">
                  <a14:hiddenFill xmlns:a14="http://schemas.microsoft.com/office/drawing/2010/main">
                    <a:noFill/>
                  </a14:hiddenFill>
                </a:ext>
              </a:extLst>
            </p:spPr>
            <p:txBody>
              <a:bodyPr/>
              <a:lstStyle/>
              <a:p>
                <a:endParaRPr lang="en-US"/>
              </a:p>
            </p:txBody>
          </p:sp>
          <p:sp>
            <p:nvSpPr>
              <p:cNvPr id="46" name="Line 71"/>
              <p:cNvSpPr>
                <a:spLocks noChangeShapeType="1"/>
              </p:cNvSpPr>
              <p:nvPr/>
            </p:nvSpPr>
            <p:spPr bwMode="auto">
              <a:xfrm flipH="1">
                <a:off x="3840" y="2016"/>
                <a:ext cx="144" cy="192"/>
              </a:xfrm>
              <a:prstGeom prst="line">
                <a:avLst/>
              </a:prstGeom>
              <a:noFill/>
              <a:ln w="9525">
                <a:solidFill>
                  <a:schemeClr val="tx1"/>
                </a:solidFill>
                <a:prstDash val="dash"/>
                <a:round/>
                <a:headEnd/>
                <a:tailEnd/>
              </a:ln>
              <a:extLst>
                <a:ext uri="{909E8E84-426E-40dd-AFC4-6F175D3DCCD1}">
                  <a14:hiddenFill xmlns:a14="http://schemas.microsoft.com/office/drawing/2010/main">
                    <a:noFill/>
                  </a14:hiddenFill>
                </a:ext>
              </a:extLst>
            </p:spPr>
            <p:txBody>
              <a:bodyPr/>
              <a:lstStyle/>
              <a:p>
                <a:endParaRPr lang="en-US"/>
              </a:p>
            </p:txBody>
          </p:sp>
          <p:sp>
            <p:nvSpPr>
              <p:cNvPr id="47" name="Line 72"/>
              <p:cNvSpPr>
                <a:spLocks noChangeShapeType="1"/>
              </p:cNvSpPr>
              <p:nvPr/>
            </p:nvSpPr>
            <p:spPr bwMode="auto">
              <a:xfrm>
                <a:off x="3840" y="2208"/>
                <a:ext cx="336" cy="240"/>
              </a:xfrm>
              <a:prstGeom prst="line">
                <a:avLst/>
              </a:prstGeom>
              <a:noFill/>
              <a:ln w="9525">
                <a:solidFill>
                  <a:schemeClr val="tx1"/>
                </a:solidFill>
                <a:prstDash val="dash"/>
                <a:round/>
                <a:headEnd/>
                <a:tailEnd/>
              </a:ln>
              <a:extLst>
                <a:ext uri="{909E8E84-426E-40dd-AFC4-6F175D3DCCD1}">
                  <a14:hiddenFill xmlns:a14="http://schemas.microsoft.com/office/drawing/2010/main">
                    <a:noFill/>
                  </a14:hiddenFill>
                </a:ext>
              </a:extLst>
            </p:spPr>
            <p:txBody>
              <a:bodyPr/>
              <a:lstStyle/>
              <a:p>
                <a:endParaRPr lang="en-US"/>
              </a:p>
            </p:txBody>
          </p:sp>
          <p:sp>
            <p:nvSpPr>
              <p:cNvPr id="48" name="Line 73"/>
              <p:cNvSpPr>
                <a:spLocks noChangeShapeType="1"/>
              </p:cNvSpPr>
              <p:nvPr/>
            </p:nvSpPr>
            <p:spPr bwMode="auto">
              <a:xfrm>
                <a:off x="3888" y="2448"/>
                <a:ext cx="288" cy="0"/>
              </a:xfrm>
              <a:prstGeom prst="line">
                <a:avLst/>
              </a:prstGeom>
              <a:noFill/>
              <a:ln w="9525">
                <a:solidFill>
                  <a:schemeClr val="tx1"/>
                </a:solidFill>
                <a:prstDash val="dash"/>
                <a:round/>
                <a:headEnd/>
                <a:tailEnd/>
              </a:ln>
              <a:extLst>
                <a:ext uri="{909E8E84-426E-40dd-AFC4-6F175D3DCCD1}">
                  <a14:hiddenFill xmlns:a14="http://schemas.microsoft.com/office/drawing/2010/main">
                    <a:noFill/>
                  </a14:hiddenFill>
                </a:ext>
              </a:extLst>
            </p:spPr>
            <p:txBody>
              <a:bodyPr/>
              <a:lstStyle/>
              <a:p>
                <a:endParaRPr lang="en-US"/>
              </a:p>
            </p:txBody>
          </p:sp>
          <p:sp>
            <p:nvSpPr>
              <p:cNvPr id="49" name="Line 74"/>
              <p:cNvSpPr>
                <a:spLocks noChangeShapeType="1"/>
              </p:cNvSpPr>
              <p:nvPr/>
            </p:nvSpPr>
            <p:spPr bwMode="auto">
              <a:xfrm>
                <a:off x="4176" y="2448"/>
                <a:ext cx="192" cy="192"/>
              </a:xfrm>
              <a:prstGeom prst="line">
                <a:avLst/>
              </a:prstGeom>
              <a:noFill/>
              <a:ln w="9525">
                <a:solidFill>
                  <a:schemeClr val="tx1"/>
                </a:solidFill>
                <a:prstDash val="dash"/>
                <a:round/>
                <a:headEnd/>
                <a:tailEnd/>
              </a:ln>
              <a:extLst>
                <a:ext uri="{909E8E84-426E-40dd-AFC4-6F175D3DCCD1}">
                  <a14:hiddenFill xmlns:a14="http://schemas.microsoft.com/office/drawing/2010/main">
                    <a:noFill/>
                  </a14:hiddenFill>
                </a:ext>
              </a:extLst>
            </p:spPr>
            <p:txBody>
              <a:bodyPr/>
              <a:lstStyle/>
              <a:p>
                <a:endParaRPr lang="en-US"/>
              </a:p>
            </p:txBody>
          </p:sp>
          <p:sp>
            <p:nvSpPr>
              <p:cNvPr id="50" name="Line 75"/>
              <p:cNvSpPr>
                <a:spLocks noChangeShapeType="1"/>
              </p:cNvSpPr>
              <p:nvPr/>
            </p:nvSpPr>
            <p:spPr bwMode="auto">
              <a:xfrm flipH="1">
                <a:off x="4512" y="2592"/>
                <a:ext cx="192" cy="288"/>
              </a:xfrm>
              <a:prstGeom prst="line">
                <a:avLst/>
              </a:prstGeom>
              <a:noFill/>
              <a:ln w="9525">
                <a:solidFill>
                  <a:schemeClr val="tx1"/>
                </a:solidFill>
                <a:prstDash val="dash"/>
                <a:round/>
                <a:headEnd/>
                <a:tailEnd/>
              </a:ln>
              <a:extLst>
                <a:ext uri="{909E8E84-426E-40dd-AFC4-6F175D3DCCD1}">
                  <a14:hiddenFill xmlns:a14="http://schemas.microsoft.com/office/drawing/2010/main">
                    <a:noFill/>
                  </a14:hiddenFill>
                </a:ext>
              </a:extLst>
            </p:spPr>
            <p:txBody>
              <a:bodyPr/>
              <a:lstStyle/>
              <a:p>
                <a:endParaRPr lang="en-US"/>
              </a:p>
            </p:txBody>
          </p:sp>
          <p:sp>
            <p:nvSpPr>
              <p:cNvPr id="51" name="Line 76"/>
              <p:cNvSpPr>
                <a:spLocks noChangeShapeType="1"/>
              </p:cNvSpPr>
              <p:nvPr/>
            </p:nvSpPr>
            <p:spPr bwMode="auto">
              <a:xfrm flipV="1">
                <a:off x="4368" y="2592"/>
                <a:ext cx="336" cy="48"/>
              </a:xfrm>
              <a:prstGeom prst="line">
                <a:avLst/>
              </a:prstGeom>
              <a:noFill/>
              <a:ln w="9525">
                <a:solidFill>
                  <a:schemeClr val="tx1"/>
                </a:solidFill>
                <a:prstDash val="dash"/>
                <a:round/>
                <a:headEnd/>
                <a:tailEnd/>
              </a:ln>
              <a:extLst>
                <a:ext uri="{909E8E84-426E-40dd-AFC4-6F175D3DCCD1}">
                  <a14:hiddenFill xmlns:a14="http://schemas.microsoft.com/office/drawing/2010/main">
                    <a:noFill/>
                  </a14:hiddenFill>
                </a:ext>
              </a:extLst>
            </p:spPr>
            <p:txBody>
              <a:bodyPr/>
              <a:lstStyle/>
              <a:p>
                <a:endParaRPr lang="en-US"/>
              </a:p>
            </p:txBody>
          </p:sp>
          <p:sp>
            <p:nvSpPr>
              <p:cNvPr id="52" name="Line 77"/>
              <p:cNvSpPr>
                <a:spLocks noChangeShapeType="1"/>
              </p:cNvSpPr>
              <p:nvPr/>
            </p:nvSpPr>
            <p:spPr bwMode="auto">
              <a:xfrm>
                <a:off x="4512" y="2304"/>
                <a:ext cx="192" cy="288"/>
              </a:xfrm>
              <a:prstGeom prst="line">
                <a:avLst/>
              </a:prstGeom>
              <a:noFill/>
              <a:ln w="9525">
                <a:solidFill>
                  <a:schemeClr val="tx1"/>
                </a:solidFill>
                <a:prstDash val="dash"/>
                <a:round/>
                <a:headEnd/>
                <a:tailEnd/>
              </a:ln>
              <a:extLst>
                <a:ext uri="{909E8E84-426E-40dd-AFC4-6F175D3DCCD1}">
                  <a14:hiddenFill xmlns:a14="http://schemas.microsoft.com/office/drawing/2010/main">
                    <a:noFill/>
                  </a14:hiddenFill>
                </a:ext>
              </a:extLst>
            </p:spPr>
            <p:txBody>
              <a:bodyPr/>
              <a:lstStyle/>
              <a:p>
                <a:endParaRPr lang="en-US"/>
              </a:p>
            </p:txBody>
          </p:sp>
          <p:sp>
            <p:nvSpPr>
              <p:cNvPr id="53" name="Line 78"/>
              <p:cNvSpPr>
                <a:spLocks noChangeShapeType="1"/>
              </p:cNvSpPr>
              <p:nvPr/>
            </p:nvSpPr>
            <p:spPr bwMode="auto">
              <a:xfrm flipH="1">
                <a:off x="4368" y="2352"/>
                <a:ext cx="144" cy="288"/>
              </a:xfrm>
              <a:prstGeom prst="line">
                <a:avLst/>
              </a:prstGeom>
              <a:noFill/>
              <a:ln w="9525">
                <a:solidFill>
                  <a:schemeClr val="tx1"/>
                </a:solidFill>
                <a:prstDash val="dash"/>
                <a:round/>
                <a:headEnd/>
                <a:tailEnd/>
              </a:ln>
              <a:extLst>
                <a:ext uri="{909E8E84-426E-40dd-AFC4-6F175D3DCCD1}">
                  <a14:hiddenFill xmlns:a14="http://schemas.microsoft.com/office/drawing/2010/main">
                    <a:noFill/>
                  </a14:hiddenFill>
                </a:ext>
              </a:extLst>
            </p:spPr>
            <p:txBody>
              <a:bodyPr/>
              <a:lstStyle/>
              <a:p>
                <a:endParaRPr lang="en-US"/>
              </a:p>
            </p:txBody>
          </p:sp>
          <p:sp>
            <p:nvSpPr>
              <p:cNvPr id="54" name="Line 79"/>
              <p:cNvSpPr>
                <a:spLocks noChangeShapeType="1"/>
              </p:cNvSpPr>
              <p:nvPr/>
            </p:nvSpPr>
            <p:spPr bwMode="auto">
              <a:xfrm flipV="1">
                <a:off x="4176" y="2304"/>
                <a:ext cx="336" cy="144"/>
              </a:xfrm>
              <a:prstGeom prst="line">
                <a:avLst/>
              </a:prstGeom>
              <a:noFill/>
              <a:ln w="9525">
                <a:solidFill>
                  <a:schemeClr val="tx1"/>
                </a:solidFill>
                <a:prstDash val="dash"/>
                <a:round/>
                <a:headEnd/>
                <a:tailEnd/>
              </a:ln>
              <a:extLst>
                <a:ext uri="{909E8E84-426E-40dd-AFC4-6F175D3DCCD1}">
                  <a14:hiddenFill xmlns:a14="http://schemas.microsoft.com/office/drawing/2010/main">
                    <a:noFill/>
                  </a14:hiddenFill>
                </a:ext>
              </a:extLst>
            </p:spPr>
            <p:txBody>
              <a:bodyPr/>
              <a:lstStyle/>
              <a:p>
                <a:endParaRPr lang="en-US"/>
              </a:p>
            </p:txBody>
          </p:sp>
          <p:sp>
            <p:nvSpPr>
              <p:cNvPr id="55" name="Line 80"/>
              <p:cNvSpPr>
                <a:spLocks noChangeShapeType="1"/>
              </p:cNvSpPr>
              <p:nvPr/>
            </p:nvSpPr>
            <p:spPr bwMode="auto">
              <a:xfrm>
                <a:off x="4416" y="2064"/>
                <a:ext cx="96" cy="240"/>
              </a:xfrm>
              <a:prstGeom prst="line">
                <a:avLst/>
              </a:prstGeom>
              <a:noFill/>
              <a:ln w="9525">
                <a:solidFill>
                  <a:schemeClr val="tx1"/>
                </a:solidFill>
                <a:prstDash val="dash"/>
                <a:round/>
                <a:headEnd/>
                <a:tailEnd/>
              </a:ln>
              <a:extLst>
                <a:ext uri="{909E8E84-426E-40dd-AFC4-6F175D3DCCD1}">
                  <a14:hiddenFill xmlns:a14="http://schemas.microsoft.com/office/drawing/2010/main">
                    <a:noFill/>
                  </a14:hiddenFill>
                </a:ext>
              </a:extLst>
            </p:spPr>
            <p:txBody>
              <a:bodyPr/>
              <a:lstStyle/>
              <a:p>
                <a:endParaRPr lang="en-US"/>
              </a:p>
            </p:txBody>
          </p:sp>
          <p:sp>
            <p:nvSpPr>
              <p:cNvPr id="56" name="Line 81"/>
              <p:cNvSpPr>
                <a:spLocks noChangeShapeType="1"/>
              </p:cNvSpPr>
              <p:nvPr/>
            </p:nvSpPr>
            <p:spPr bwMode="auto">
              <a:xfrm flipH="1">
                <a:off x="4176" y="2064"/>
                <a:ext cx="240" cy="384"/>
              </a:xfrm>
              <a:prstGeom prst="line">
                <a:avLst/>
              </a:prstGeom>
              <a:noFill/>
              <a:ln w="9525">
                <a:solidFill>
                  <a:schemeClr val="tx1"/>
                </a:solidFill>
                <a:prstDash val="dash"/>
                <a:round/>
                <a:headEnd/>
                <a:tailEnd/>
              </a:ln>
              <a:extLst>
                <a:ext uri="{909E8E84-426E-40dd-AFC4-6F175D3DCCD1}">
                  <a14:hiddenFill xmlns:a14="http://schemas.microsoft.com/office/drawing/2010/main">
                    <a:noFill/>
                  </a14:hiddenFill>
                </a:ext>
              </a:extLst>
            </p:spPr>
            <p:txBody>
              <a:bodyPr/>
              <a:lstStyle/>
              <a:p>
                <a:endParaRPr lang="en-US"/>
              </a:p>
            </p:txBody>
          </p:sp>
          <p:sp>
            <p:nvSpPr>
              <p:cNvPr id="57" name="Line 82"/>
              <p:cNvSpPr>
                <a:spLocks noChangeShapeType="1"/>
              </p:cNvSpPr>
              <p:nvPr/>
            </p:nvSpPr>
            <p:spPr bwMode="auto">
              <a:xfrm>
                <a:off x="4224" y="1872"/>
                <a:ext cx="192" cy="192"/>
              </a:xfrm>
              <a:prstGeom prst="line">
                <a:avLst/>
              </a:prstGeom>
              <a:noFill/>
              <a:ln w="9525">
                <a:solidFill>
                  <a:schemeClr val="tx1"/>
                </a:solidFill>
                <a:prstDash val="dash"/>
                <a:round/>
                <a:headEnd/>
                <a:tailEnd/>
              </a:ln>
              <a:extLst>
                <a:ext uri="{909E8E84-426E-40dd-AFC4-6F175D3DCCD1}">
                  <a14:hiddenFill xmlns:a14="http://schemas.microsoft.com/office/drawing/2010/main">
                    <a:noFill/>
                  </a14:hiddenFill>
                </a:ext>
              </a:extLst>
            </p:spPr>
            <p:txBody>
              <a:bodyPr/>
              <a:lstStyle/>
              <a:p>
                <a:endParaRPr lang="en-US"/>
              </a:p>
            </p:txBody>
          </p:sp>
          <p:sp>
            <p:nvSpPr>
              <p:cNvPr id="58" name="Line 83"/>
              <p:cNvSpPr>
                <a:spLocks noChangeShapeType="1"/>
              </p:cNvSpPr>
              <p:nvPr/>
            </p:nvSpPr>
            <p:spPr bwMode="auto">
              <a:xfrm>
                <a:off x="4224" y="1872"/>
                <a:ext cx="0" cy="288"/>
              </a:xfrm>
              <a:prstGeom prst="line">
                <a:avLst/>
              </a:prstGeom>
              <a:noFill/>
              <a:ln w="9525">
                <a:solidFill>
                  <a:schemeClr val="tx1"/>
                </a:solidFill>
                <a:prstDash val="dash"/>
                <a:round/>
                <a:headEnd/>
                <a:tailEnd/>
              </a:ln>
              <a:extLst>
                <a:ext uri="{909E8E84-426E-40dd-AFC4-6F175D3DCCD1}">
                  <a14:hiddenFill xmlns:a14="http://schemas.microsoft.com/office/drawing/2010/main">
                    <a:noFill/>
                  </a14:hiddenFill>
                </a:ext>
              </a:extLst>
            </p:spPr>
            <p:txBody>
              <a:bodyPr/>
              <a:lstStyle/>
              <a:p>
                <a:endParaRPr lang="en-US"/>
              </a:p>
            </p:txBody>
          </p:sp>
          <p:sp>
            <p:nvSpPr>
              <p:cNvPr id="59" name="Line 84"/>
              <p:cNvSpPr>
                <a:spLocks noChangeShapeType="1"/>
              </p:cNvSpPr>
              <p:nvPr/>
            </p:nvSpPr>
            <p:spPr bwMode="auto">
              <a:xfrm flipV="1">
                <a:off x="4224" y="2064"/>
                <a:ext cx="192" cy="96"/>
              </a:xfrm>
              <a:prstGeom prst="line">
                <a:avLst/>
              </a:prstGeom>
              <a:noFill/>
              <a:ln w="9525">
                <a:solidFill>
                  <a:schemeClr val="tx1"/>
                </a:solidFill>
                <a:prstDash val="dash"/>
                <a:round/>
                <a:headEnd/>
                <a:tailEnd/>
              </a:ln>
              <a:extLst>
                <a:ext uri="{909E8E84-426E-40dd-AFC4-6F175D3DCCD1}">
                  <a14:hiddenFill xmlns:a14="http://schemas.microsoft.com/office/drawing/2010/main">
                    <a:noFill/>
                  </a14:hiddenFill>
                </a:ext>
              </a:extLst>
            </p:spPr>
            <p:txBody>
              <a:bodyPr/>
              <a:lstStyle/>
              <a:p>
                <a:endParaRPr lang="en-US"/>
              </a:p>
            </p:txBody>
          </p:sp>
          <p:sp>
            <p:nvSpPr>
              <p:cNvPr id="60" name="Line 85"/>
              <p:cNvSpPr>
                <a:spLocks noChangeShapeType="1"/>
              </p:cNvSpPr>
              <p:nvPr/>
            </p:nvSpPr>
            <p:spPr bwMode="auto">
              <a:xfrm flipH="1">
                <a:off x="4176" y="2160"/>
                <a:ext cx="48" cy="288"/>
              </a:xfrm>
              <a:prstGeom prst="line">
                <a:avLst/>
              </a:prstGeom>
              <a:noFill/>
              <a:ln w="9525">
                <a:solidFill>
                  <a:schemeClr val="tx1"/>
                </a:solidFill>
                <a:prstDash val="dash"/>
                <a:round/>
                <a:headEnd/>
                <a:tailEnd/>
              </a:ln>
              <a:extLst>
                <a:ext uri="{909E8E84-426E-40dd-AFC4-6F175D3DCCD1}">
                  <a14:hiddenFill xmlns:a14="http://schemas.microsoft.com/office/drawing/2010/main">
                    <a:noFill/>
                  </a14:hiddenFill>
                </a:ext>
              </a:extLst>
            </p:spPr>
            <p:txBody>
              <a:bodyPr/>
              <a:lstStyle/>
              <a:p>
                <a:endParaRPr lang="en-US"/>
              </a:p>
            </p:txBody>
          </p:sp>
          <p:sp>
            <p:nvSpPr>
              <p:cNvPr id="61" name="Line 86"/>
              <p:cNvSpPr>
                <a:spLocks noChangeShapeType="1"/>
              </p:cNvSpPr>
              <p:nvPr/>
            </p:nvSpPr>
            <p:spPr bwMode="auto">
              <a:xfrm>
                <a:off x="3984" y="2016"/>
                <a:ext cx="192" cy="432"/>
              </a:xfrm>
              <a:prstGeom prst="line">
                <a:avLst/>
              </a:prstGeom>
              <a:noFill/>
              <a:ln w="9525">
                <a:solidFill>
                  <a:schemeClr val="tx1"/>
                </a:solidFill>
                <a:prstDash val="dash"/>
                <a:round/>
                <a:headEnd/>
                <a:tailEnd/>
              </a:ln>
              <a:extLst>
                <a:ext uri="{909E8E84-426E-40dd-AFC4-6F175D3DCCD1}">
                  <a14:hiddenFill xmlns:a14="http://schemas.microsoft.com/office/drawing/2010/main">
                    <a:noFill/>
                  </a14:hiddenFill>
                </a:ext>
              </a:extLst>
            </p:spPr>
            <p:txBody>
              <a:bodyPr/>
              <a:lstStyle/>
              <a:p>
                <a:endParaRPr lang="en-US"/>
              </a:p>
            </p:txBody>
          </p:sp>
          <p:sp>
            <p:nvSpPr>
              <p:cNvPr id="62" name="Line 87"/>
              <p:cNvSpPr>
                <a:spLocks noChangeShapeType="1"/>
              </p:cNvSpPr>
              <p:nvPr/>
            </p:nvSpPr>
            <p:spPr bwMode="auto">
              <a:xfrm>
                <a:off x="3984" y="2016"/>
                <a:ext cx="240" cy="144"/>
              </a:xfrm>
              <a:prstGeom prst="line">
                <a:avLst/>
              </a:prstGeom>
              <a:noFill/>
              <a:ln w="9525">
                <a:solidFill>
                  <a:schemeClr val="tx1"/>
                </a:solidFill>
                <a:prstDash val="dash"/>
                <a:round/>
                <a:headEnd/>
                <a:tailEnd/>
              </a:ln>
              <a:extLst>
                <a:ext uri="{909E8E84-426E-40dd-AFC4-6F175D3DCCD1}">
                  <a14:hiddenFill xmlns:a14="http://schemas.microsoft.com/office/drawing/2010/main">
                    <a:noFill/>
                  </a14:hiddenFill>
                </a:ext>
              </a:extLst>
            </p:spPr>
            <p:txBody>
              <a:bodyPr/>
              <a:lstStyle/>
              <a:p>
                <a:endParaRPr lang="en-US"/>
              </a:p>
            </p:txBody>
          </p:sp>
          <p:sp>
            <p:nvSpPr>
              <p:cNvPr id="63" name="Line 88"/>
              <p:cNvSpPr>
                <a:spLocks noChangeShapeType="1"/>
              </p:cNvSpPr>
              <p:nvPr/>
            </p:nvSpPr>
            <p:spPr bwMode="auto">
              <a:xfrm>
                <a:off x="4032" y="1680"/>
                <a:ext cx="192" cy="192"/>
              </a:xfrm>
              <a:prstGeom prst="line">
                <a:avLst/>
              </a:prstGeom>
              <a:noFill/>
              <a:ln w="9525">
                <a:solidFill>
                  <a:schemeClr val="tx1"/>
                </a:solidFill>
                <a:prstDash val="dash"/>
                <a:round/>
                <a:headEnd/>
                <a:tailEnd/>
              </a:ln>
              <a:extLst>
                <a:ext uri="{909E8E84-426E-40dd-AFC4-6F175D3DCCD1}">
                  <a14:hiddenFill xmlns:a14="http://schemas.microsoft.com/office/drawing/2010/main">
                    <a:noFill/>
                  </a14:hiddenFill>
                </a:ext>
              </a:extLst>
            </p:spPr>
            <p:txBody>
              <a:bodyPr/>
              <a:lstStyle/>
              <a:p>
                <a:endParaRPr lang="en-US"/>
              </a:p>
            </p:txBody>
          </p:sp>
          <p:sp>
            <p:nvSpPr>
              <p:cNvPr id="64" name="Line 89"/>
              <p:cNvSpPr>
                <a:spLocks noChangeShapeType="1"/>
              </p:cNvSpPr>
              <p:nvPr/>
            </p:nvSpPr>
            <p:spPr bwMode="auto">
              <a:xfrm flipV="1">
                <a:off x="3984" y="1872"/>
                <a:ext cx="240" cy="144"/>
              </a:xfrm>
              <a:prstGeom prst="line">
                <a:avLst/>
              </a:prstGeom>
              <a:noFill/>
              <a:ln w="9525">
                <a:solidFill>
                  <a:schemeClr val="tx1"/>
                </a:solidFill>
                <a:prstDash val="dash"/>
                <a:round/>
                <a:headEnd/>
                <a:tailEnd/>
              </a:ln>
              <a:extLst>
                <a:ext uri="{909E8E84-426E-40dd-AFC4-6F175D3DCCD1}">
                  <a14:hiddenFill xmlns:a14="http://schemas.microsoft.com/office/drawing/2010/main">
                    <a:noFill/>
                  </a14:hiddenFill>
                </a:ext>
              </a:extLst>
            </p:spPr>
            <p:txBody>
              <a:bodyPr/>
              <a:lstStyle/>
              <a:p>
                <a:endParaRPr lang="en-US"/>
              </a:p>
            </p:txBody>
          </p:sp>
          <p:sp>
            <p:nvSpPr>
              <p:cNvPr id="65" name="Line 90"/>
              <p:cNvSpPr>
                <a:spLocks noChangeShapeType="1"/>
              </p:cNvSpPr>
              <p:nvPr/>
            </p:nvSpPr>
            <p:spPr bwMode="auto">
              <a:xfrm flipH="1">
                <a:off x="3984" y="1680"/>
                <a:ext cx="48" cy="336"/>
              </a:xfrm>
              <a:prstGeom prst="line">
                <a:avLst/>
              </a:prstGeom>
              <a:noFill/>
              <a:ln w="9525">
                <a:solidFill>
                  <a:schemeClr val="tx1"/>
                </a:solidFill>
                <a:prstDash val="dash"/>
                <a:round/>
                <a:headEnd/>
                <a:tailEnd/>
              </a:ln>
              <a:extLst>
                <a:ext uri="{909E8E84-426E-40dd-AFC4-6F175D3DCCD1}">
                  <a14:hiddenFill xmlns:a14="http://schemas.microsoft.com/office/drawing/2010/main">
                    <a:noFill/>
                  </a14:hiddenFill>
                </a:ext>
              </a:extLst>
            </p:spPr>
            <p:txBody>
              <a:bodyPr/>
              <a:lstStyle/>
              <a:p>
                <a:endParaRPr lang="en-US"/>
              </a:p>
            </p:txBody>
          </p:sp>
          <p:sp>
            <p:nvSpPr>
              <p:cNvPr id="66" name="Line 91"/>
              <p:cNvSpPr>
                <a:spLocks noChangeShapeType="1"/>
              </p:cNvSpPr>
              <p:nvPr/>
            </p:nvSpPr>
            <p:spPr bwMode="auto">
              <a:xfrm>
                <a:off x="3648" y="1680"/>
                <a:ext cx="384" cy="0"/>
              </a:xfrm>
              <a:prstGeom prst="line">
                <a:avLst/>
              </a:prstGeom>
              <a:noFill/>
              <a:ln w="9525">
                <a:solidFill>
                  <a:schemeClr val="tx1"/>
                </a:solidFill>
                <a:prstDash val="dash"/>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8" name="Group 94"/>
            <p:cNvGrpSpPr>
              <a:grpSpLocks/>
            </p:cNvGrpSpPr>
            <p:nvPr/>
          </p:nvGrpSpPr>
          <p:grpSpPr bwMode="auto">
            <a:xfrm>
              <a:off x="6934200" y="2743200"/>
              <a:ext cx="304800" cy="609600"/>
              <a:chOff x="1296" y="3120"/>
              <a:chExt cx="288" cy="576"/>
            </a:xfrm>
          </p:grpSpPr>
          <p:sp>
            <p:nvSpPr>
              <p:cNvPr id="9" name="AutoShape 95"/>
              <p:cNvSpPr>
                <a:spLocks noChangeArrowheads="1"/>
              </p:cNvSpPr>
              <p:nvPr/>
            </p:nvSpPr>
            <p:spPr bwMode="auto">
              <a:xfrm>
                <a:off x="1419" y="3312"/>
                <a:ext cx="48" cy="384"/>
              </a:xfrm>
              <a:prstGeom prst="can">
                <a:avLst>
                  <a:gd name="adj" fmla="val 200000"/>
                </a:avLst>
              </a:prstGeom>
              <a:solidFill>
                <a:schemeClr val="accent1"/>
              </a:solidFill>
              <a:ln w="9525">
                <a:solidFill>
                  <a:schemeClr val="tx1"/>
                </a:solidFill>
                <a:round/>
                <a:headEnd/>
                <a:tailEnd/>
              </a:ln>
            </p:spPr>
            <p:txBody>
              <a:bodyPr wrap="none"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sz="1800"/>
              </a:p>
            </p:txBody>
          </p:sp>
          <p:sp>
            <p:nvSpPr>
              <p:cNvPr id="10" name="Oval 96"/>
              <p:cNvSpPr>
                <a:spLocks noChangeArrowheads="1"/>
              </p:cNvSpPr>
              <p:nvPr/>
            </p:nvSpPr>
            <p:spPr bwMode="auto">
              <a:xfrm>
                <a:off x="1296" y="3120"/>
                <a:ext cx="288" cy="288"/>
              </a:xfrm>
              <a:prstGeom prst="ellipse">
                <a:avLst/>
              </a:prstGeom>
              <a:solidFill>
                <a:schemeClr val="accent1"/>
              </a:solidFill>
              <a:ln w="9525">
                <a:solidFill>
                  <a:schemeClr val="tx1"/>
                </a:solidFill>
                <a:round/>
                <a:headEnd/>
                <a:tailEnd/>
              </a:ln>
            </p:spPr>
            <p:txBody>
              <a:bodyPr wrap="none"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sz="1800"/>
              </a:p>
            </p:txBody>
          </p:sp>
          <p:sp>
            <p:nvSpPr>
              <p:cNvPr id="11" name="AutoShape 97"/>
              <p:cNvSpPr>
                <a:spLocks noChangeArrowheads="1"/>
              </p:cNvSpPr>
              <p:nvPr/>
            </p:nvSpPr>
            <p:spPr bwMode="auto">
              <a:xfrm rot="3036370">
                <a:off x="1395" y="3144"/>
                <a:ext cx="96" cy="240"/>
              </a:xfrm>
              <a:prstGeom prst="flowChartSort">
                <a:avLst/>
              </a:prstGeom>
              <a:solidFill>
                <a:srgbClr val="FF0000"/>
              </a:solidFill>
              <a:ln w="9525">
                <a:solidFill>
                  <a:schemeClr val="tx1"/>
                </a:solidFill>
                <a:miter lim="800000"/>
                <a:headEnd/>
                <a:tailEnd/>
              </a:ln>
            </p:spPr>
            <p:txBody>
              <a:bodyPr wrap="none"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sz="1800"/>
              </a:p>
            </p:txBody>
          </p:sp>
        </p:grpSp>
      </p:grpSp>
    </p:spTree>
    <p:extLst>
      <p:ext uri="{BB962C8B-B14F-4D97-AF65-F5344CB8AC3E}">
        <p14:creationId xmlns:p14="http://schemas.microsoft.com/office/powerpoint/2010/main" val="2168236870"/>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4"/>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
                                            <p:txEl>
                                              <p:pRg st="7" end="7"/>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
                                            <p:txEl>
                                              <p:pRg st="8" end="8"/>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solidFill>
                  <a:schemeClr val="tx1"/>
                </a:solidFill>
              </a:rPr>
              <a:t>Eulerian</a:t>
            </a:r>
            <a:r>
              <a:rPr lang="en-US" dirty="0" smtClean="0">
                <a:solidFill>
                  <a:schemeClr val="tx1"/>
                </a:solidFill>
              </a:rPr>
              <a:t> Approach</a:t>
            </a:r>
            <a:endParaRPr lang="en-US" dirty="0">
              <a:solidFill>
                <a:schemeClr val="tx1"/>
              </a:solidFill>
            </a:endParaRPr>
          </a:p>
        </p:txBody>
      </p:sp>
      <p:sp>
        <p:nvSpPr>
          <p:cNvPr id="3" name="Content Placeholder 2"/>
          <p:cNvSpPr>
            <a:spLocks noGrp="1"/>
          </p:cNvSpPr>
          <p:nvPr>
            <p:ph idx="1"/>
          </p:nvPr>
        </p:nvSpPr>
        <p:spPr>
          <a:xfrm>
            <a:off x="857110" y="1825624"/>
            <a:ext cx="8218310" cy="4860925"/>
          </a:xfrm>
        </p:spPr>
        <p:txBody>
          <a:bodyPr>
            <a:normAutofit/>
          </a:bodyPr>
          <a:lstStyle/>
          <a:p>
            <a:r>
              <a:rPr lang="en-US" b="1" dirty="0">
                <a:solidFill>
                  <a:schemeClr val="tx1"/>
                </a:solidFill>
                <a:effectLst/>
              </a:rPr>
              <a:t>No particle tracking</a:t>
            </a:r>
            <a:endParaRPr lang="en-US" dirty="0">
              <a:solidFill>
                <a:schemeClr val="tx1"/>
              </a:solidFill>
              <a:effectLst/>
            </a:endParaRPr>
          </a:p>
          <a:p>
            <a:r>
              <a:rPr lang="en-US" dirty="0">
                <a:solidFill>
                  <a:schemeClr val="tx1"/>
                </a:solidFill>
                <a:effectLst/>
              </a:rPr>
              <a:t>Corresponds to a fixed grid that doesn’t change in space even as the fluid flows through it</a:t>
            </a:r>
          </a:p>
          <a:p>
            <a:r>
              <a:rPr lang="en-US" dirty="0">
                <a:solidFill>
                  <a:schemeClr val="tx1"/>
                </a:solidFill>
                <a:effectLst/>
              </a:rPr>
              <a:t>Look at specific points in space and see how at those points the fluid quantities change over time</a:t>
            </a:r>
          </a:p>
          <a:p>
            <a:pPr fontAlgn="t"/>
            <a:r>
              <a:rPr lang="en-US" dirty="0" smtClean="0">
                <a:solidFill>
                  <a:schemeClr val="tx1"/>
                </a:solidFill>
                <a:effectLst/>
              </a:rPr>
              <a:t>Used </a:t>
            </a:r>
            <a:r>
              <a:rPr lang="en-US" dirty="0">
                <a:solidFill>
                  <a:schemeClr val="tx1"/>
                </a:solidFill>
                <a:effectLst/>
              </a:rPr>
              <a:t>mostly for </a:t>
            </a:r>
            <a:r>
              <a:rPr lang="en-US" dirty="0" smtClean="0">
                <a:solidFill>
                  <a:schemeClr val="tx1"/>
                </a:solidFill>
                <a:effectLst/>
              </a:rPr>
              <a:t>fluids</a:t>
            </a:r>
          </a:p>
          <a:p>
            <a:r>
              <a:rPr lang="en-US" altLang="en-US" dirty="0">
                <a:solidFill>
                  <a:schemeClr val="tx1"/>
                </a:solidFill>
                <a:ea typeface="ＭＳ Ｐゴシック" panose="020B0600070205080204" pitchFamily="34" charset="-128"/>
              </a:rPr>
              <a:t>Evaluation:</a:t>
            </a:r>
          </a:p>
          <a:p>
            <a:pPr lvl="1">
              <a:buFont typeface="Wingdings" panose="05000000000000000000" pitchFamily="2" charset="2"/>
              <a:buChar char="§"/>
            </a:pPr>
            <a:r>
              <a:rPr lang="en-US" altLang="en-US" dirty="0" smtClean="0">
                <a:solidFill>
                  <a:schemeClr val="accent1"/>
                </a:solidFill>
                <a:ea typeface="ＭＳ Ｐゴシック" panose="020B0600070205080204" pitchFamily="34" charset="-128"/>
              </a:rPr>
              <a:t>Derivative approximation is easier</a:t>
            </a:r>
            <a:endParaRPr lang="en-US" altLang="en-US" dirty="0">
              <a:solidFill>
                <a:srgbClr val="C00000"/>
              </a:solidFill>
              <a:ea typeface="ＭＳ Ｐゴシック" panose="020B0600070205080204" pitchFamily="34" charset="-128"/>
            </a:endParaRPr>
          </a:p>
          <a:p>
            <a:pPr lvl="1">
              <a:buFont typeface="Wingdings" panose="05000000000000000000" pitchFamily="2" charset="2"/>
              <a:buChar char="§"/>
            </a:pPr>
            <a:r>
              <a:rPr lang="en-US" altLang="en-US" dirty="0" smtClean="0">
                <a:solidFill>
                  <a:schemeClr val="accent1"/>
                </a:solidFill>
                <a:ea typeface="ＭＳ Ｐゴシック" panose="020B0600070205080204" pitchFamily="34" charset="-128"/>
              </a:rPr>
              <a:t>Adaptive </a:t>
            </a:r>
            <a:r>
              <a:rPr lang="en-US" altLang="en-US" dirty="0">
                <a:solidFill>
                  <a:schemeClr val="accent1"/>
                </a:solidFill>
                <a:ea typeface="ＭＳ Ｐゴシック" panose="020B0600070205080204" pitchFamily="34" charset="-128"/>
              </a:rPr>
              <a:t>time step/solver</a:t>
            </a:r>
          </a:p>
          <a:p>
            <a:pPr lvl="1">
              <a:buFont typeface="Wingdings" panose="05000000000000000000" pitchFamily="2" charset="2"/>
              <a:buChar char="§"/>
            </a:pPr>
            <a:r>
              <a:rPr lang="en-US" altLang="en-US" dirty="0" smtClean="0">
                <a:solidFill>
                  <a:srgbClr val="C00000"/>
                </a:solidFill>
                <a:ea typeface="ＭＳ Ｐゴシック" panose="020B0600070205080204" pitchFamily="34" charset="-128"/>
              </a:rPr>
              <a:t>Memory </a:t>
            </a:r>
            <a:r>
              <a:rPr lang="en-US" altLang="en-US" dirty="0">
                <a:solidFill>
                  <a:srgbClr val="C00000"/>
                </a:solidFill>
                <a:ea typeface="ＭＳ Ｐゴシック" panose="020B0600070205080204" pitchFamily="34" charset="-128"/>
              </a:rPr>
              <a:t>usage &amp; speed</a:t>
            </a:r>
          </a:p>
          <a:p>
            <a:pPr lvl="1">
              <a:buFont typeface="Wingdings" panose="05000000000000000000" pitchFamily="2" charset="2"/>
              <a:buChar char="§"/>
            </a:pPr>
            <a:r>
              <a:rPr lang="en-US" altLang="en-US" dirty="0" smtClean="0">
                <a:solidFill>
                  <a:srgbClr val="C00000"/>
                </a:solidFill>
                <a:ea typeface="ＭＳ Ｐゴシック" panose="020B0600070205080204" pitchFamily="34" charset="-128"/>
              </a:rPr>
              <a:t>Grid </a:t>
            </a:r>
            <a:r>
              <a:rPr lang="en-US" altLang="en-US" dirty="0">
                <a:solidFill>
                  <a:srgbClr val="C00000"/>
                </a:solidFill>
                <a:ea typeface="ＭＳ Ｐゴシック" panose="020B0600070205080204" pitchFamily="34" charset="-128"/>
              </a:rPr>
              <a:t>artifact/resolution </a:t>
            </a:r>
            <a:r>
              <a:rPr lang="en-US" altLang="en-US" dirty="0" smtClean="0">
                <a:solidFill>
                  <a:srgbClr val="C00000"/>
                </a:solidFill>
                <a:ea typeface="ＭＳ Ｐゴシック" panose="020B0600070205080204" pitchFamily="34" charset="-128"/>
              </a:rPr>
              <a:t>limitation to capture fluid detail</a:t>
            </a:r>
            <a:endParaRPr lang="en-US" altLang="en-US" dirty="0">
              <a:solidFill>
                <a:srgbClr val="C00000"/>
              </a:solidFill>
              <a:ea typeface="ＭＳ Ｐゴシック" panose="020B0600070205080204" pitchFamily="34" charset="-128"/>
            </a:endParaRPr>
          </a:p>
          <a:p>
            <a:pPr fontAlgn="t"/>
            <a:endParaRPr lang="en-US" dirty="0">
              <a:solidFill>
                <a:schemeClr val="tx1"/>
              </a:solidFill>
              <a:effectLst/>
            </a:endParaRPr>
          </a:p>
          <a:p>
            <a:endParaRPr lang="en-US" dirty="0">
              <a:solidFill>
                <a:schemeClr val="tx1"/>
              </a:solidFill>
            </a:endParaRPr>
          </a:p>
        </p:txBody>
      </p:sp>
      <p:grpSp>
        <p:nvGrpSpPr>
          <p:cNvPr id="30" name="Group 29"/>
          <p:cNvGrpSpPr/>
          <p:nvPr/>
        </p:nvGrpSpPr>
        <p:grpSpPr>
          <a:xfrm>
            <a:off x="9155112" y="3608070"/>
            <a:ext cx="3036888" cy="2819400"/>
            <a:chOff x="5943600" y="3048000"/>
            <a:chExt cx="3036888" cy="2819400"/>
          </a:xfrm>
        </p:grpSpPr>
        <p:sp>
          <p:nvSpPr>
            <p:cNvPr id="31" name="Freeform 5"/>
            <p:cNvSpPr>
              <a:spLocks/>
            </p:cNvSpPr>
            <p:nvPr/>
          </p:nvSpPr>
          <p:spPr bwMode="auto">
            <a:xfrm>
              <a:off x="6172200" y="3200400"/>
              <a:ext cx="2619375" cy="2398713"/>
            </a:xfrm>
            <a:custGeom>
              <a:avLst/>
              <a:gdLst>
                <a:gd name="T0" fmla="*/ 2147483647 w 1650"/>
                <a:gd name="T1" fmla="*/ 2147483647 h 1511"/>
                <a:gd name="T2" fmla="*/ 2147483647 w 1650"/>
                <a:gd name="T3" fmla="*/ 2147483647 h 1511"/>
                <a:gd name="T4" fmla="*/ 2147483647 w 1650"/>
                <a:gd name="T5" fmla="*/ 2147483647 h 1511"/>
                <a:gd name="T6" fmla="*/ 2147483647 w 1650"/>
                <a:gd name="T7" fmla="*/ 2147483647 h 1511"/>
                <a:gd name="T8" fmla="*/ 2147483647 w 1650"/>
                <a:gd name="T9" fmla="*/ 2147483647 h 1511"/>
                <a:gd name="T10" fmla="*/ 2147483647 w 1650"/>
                <a:gd name="T11" fmla="*/ 2147483647 h 1511"/>
                <a:gd name="T12" fmla="*/ 2147483647 w 1650"/>
                <a:gd name="T13" fmla="*/ 2147483647 h 1511"/>
                <a:gd name="T14" fmla="*/ 2147483647 w 1650"/>
                <a:gd name="T15" fmla="*/ 2147483647 h 1511"/>
                <a:gd name="T16" fmla="*/ 2147483647 w 1650"/>
                <a:gd name="T17" fmla="*/ 2147483647 h 1511"/>
                <a:gd name="T18" fmla="*/ 2147483647 w 1650"/>
                <a:gd name="T19" fmla="*/ 2147483647 h 1511"/>
                <a:gd name="T20" fmla="*/ 2147483647 w 1650"/>
                <a:gd name="T21" fmla="*/ 2147483647 h 1511"/>
                <a:gd name="T22" fmla="*/ 2147483647 w 1650"/>
                <a:gd name="T23" fmla="*/ 2147483647 h 1511"/>
                <a:gd name="T24" fmla="*/ 2147483647 w 1650"/>
                <a:gd name="T25" fmla="*/ 2147483647 h 1511"/>
                <a:gd name="T26" fmla="*/ 2147483647 w 1650"/>
                <a:gd name="T27" fmla="*/ 2147483647 h 1511"/>
                <a:gd name="T28" fmla="*/ 2147483647 w 1650"/>
                <a:gd name="T29" fmla="*/ 2147483647 h 1511"/>
                <a:gd name="T30" fmla="*/ 2147483647 w 1650"/>
                <a:gd name="T31" fmla="*/ 2147483647 h 1511"/>
                <a:gd name="T32" fmla="*/ 2147483647 w 1650"/>
                <a:gd name="T33" fmla="*/ 2147483647 h 1511"/>
                <a:gd name="T34" fmla="*/ 2147483647 w 1650"/>
                <a:gd name="T35" fmla="*/ 2147483647 h 1511"/>
                <a:gd name="T36" fmla="*/ 2147483647 w 1650"/>
                <a:gd name="T37" fmla="*/ 2147483647 h 1511"/>
                <a:gd name="T38" fmla="*/ 2147483647 w 1650"/>
                <a:gd name="T39" fmla="*/ 2147483647 h 1511"/>
                <a:gd name="T40" fmla="*/ 2147483647 w 1650"/>
                <a:gd name="T41" fmla="*/ 2147483647 h 1511"/>
                <a:gd name="T42" fmla="*/ 2147483647 w 1650"/>
                <a:gd name="T43" fmla="*/ 2147483647 h 1511"/>
                <a:gd name="T44" fmla="*/ 2147483647 w 1650"/>
                <a:gd name="T45" fmla="*/ 2147483647 h 1511"/>
                <a:gd name="T46" fmla="*/ 2147483647 w 1650"/>
                <a:gd name="T47" fmla="*/ 2147483647 h 1511"/>
                <a:gd name="T48" fmla="*/ 2147483647 w 1650"/>
                <a:gd name="T49" fmla="*/ 2147483647 h 1511"/>
                <a:gd name="T50" fmla="*/ 2147483647 w 1650"/>
                <a:gd name="T51" fmla="*/ 2147483647 h 1511"/>
                <a:gd name="T52" fmla="*/ 2147483647 w 1650"/>
                <a:gd name="T53" fmla="*/ 2147483647 h 1511"/>
                <a:gd name="T54" fmla="*/ 2147483647 w 1650"/>
                <a:gd name="T55" fmla="*/ 2147483647 h 1511"/>
                <a:gd name="T56" fmla="*/ 2147483647 w 1650"/>
                <a:gd name="T57" fmla="*/ 2147483647 h 1511"/>
                <a:gd name="T58" fmla="*/ 2147483647 w 1650"/>
                <a:gd name="T59" fmla="*/ 2147483647 h 1511"/>
                <a:gd name="T60" fmla="*/ 2147483647 w 1650"/>
                <a:gd name="T61" fmla="*/ 2147483647 h 1511"/>
                <a:gd name="T62" fmla="*/ 2147483647 w 1650"/>
                <a:gd name="T63" fmla="*/ 0 h 1511"/>
                <a:gd name="T64" fmla="*/ 2147483647 w 1650"/>
                <a:gd name="T65" fmla="*/ 2147483647 h 1511"/>
                <a:gd name="T66" fmla="*/ 2147483647 w 1650"/>
                <a:gd name="T67" fmla="*/ 2147483647 h 1511"/>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1650"/>
                <a:gd name="T103" fmla="*/ 0 h 1511"/>
                <a:gd name="T104" fmla="*/ 1650 w 1650"/>
                <a:gd name="T105" fmla="*/ 1511 h 1511"/>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1650" h="1511">
                  <a:moveTo>
                    <a:pt x="722" y="53"/>
                  </a:moveTo>
                  <a:cubicBezTo>
                    <a:pt x="683" y="158"/>
                    <a:pt x="650" y="181"/>
                    <a:pt x="572" y="247"/>
                  </a:cubicBezTo>
                  <a:cubicBezTo>
                    <a:pt x="564" y="254"/>
                    <a:pt x="559" y="264"/>
                    <a:pt x="550" y="270"/>
                  </a:cubicBezTo>
                  <a:cubicBezTo>
                    <a:pt x="534" y="280"/>
                    <a:pt x="514" y="283"/>
                    <a:pt x="498" y="292"/>
                  </a:cubicBezTo>
                  <a:cubicBezTo>
                    <a:pt x="441" y="325"/>
                    <a:pt x="390" y="357"/>
                    <a:pt x="325" y="367"/>
                  </a:cubicBezTo>
                  <a:cubicBezTo>
                    <a:pt x="239" y="412"/>
                    <a:pt x="373" y="347"/>
                    <a:pt x="153" y="389"/>
                  </a:cubicBezTo>
                  <a:cubicBezTo>
                    <a:pt x="144" y="391"/>
                    <a:pt x="144" y="405"/>
                    <a:pt x="138" y="412"/>
                  </a:cubicBezTo>
                  <a:cubicBezTo>
                    <a:pt x="131" y="420"/>
                    <a:pt x="123" y="426"/>
                    <a:pt x="116" y="434"/>
                  </a:cubicBezTo>
                  <a:cubicBezTo>
                    <a:pt x="86" y="470"/>
                    <a:pt x="60" y="515"/>
                    <a:pt x="34" y="554"/>
                  </a:cubicBezTo>
                  <a:cubicBezTo>
                    <a:pt x="29" y="572"/>
                    <a:pt x="12" y="587"/>
                    <a:pt x="11" y="606"/>
                  </a:cubicBezTo>
                  <a:cubicBezTo>
                    <a:pt x="7" y="696"/>
                    <a:pt x="0" y="825"/>
                    <a:pt x="86" y="883"/>
                  </a:cubicBezTo>
                  <a:cubicBezTo>
                    <a:pt x="119" y="932"/>
                    <a:pt x="171" y="983"/>
                    <a:pt x="213" y="1025"/>
                  </a:cubicBezTo>
                  <a:cubicBezTo>
                    <a:pt x="297" y="1109"/>
                    <a:pt x="190" y="1032"/>
                    <a:pt x="258" y="1078"/>
                  </a:cubicBezTo>
                  <a:cubicBezTo>
                    <a:pt x="287" y="1158"/>
                    <a:pt x="332" y="1222"/>
                    <a:pt x="385" y="1287"/>
                  </a:cubicBezTo>
                  <a:cubicBezTo>
                    <a:pt x="396" y="1318"/>
                    <a:pt x="455" y="1371"/>
                    <a:pt x="483" y="1392"/>
                  </a:cubicBezTo>
                  <a:cubicBezTo>
                    <a:pt x="490" y="1404"/>
                    <a:pt x="495" y="1419"/>
                    <a:pt x="505" y="1429"/>
                  </a:cubicBezTo>
                  <a:cubicBezTo>
                    <a:pt x="520" y="1444"/>
                    <a:pt x="554" y="1456"/>
                    <a:pt x="572" y="1467"/>
                  </a:cubicBezTo>
                  <a:cubicBezTo>
                    <a:pt x="649" y="1511"/>
                    <a:pt x="606" y="1498"/>
                    <a:pt x="662" y="1511"/>
                  </a:cubicBezTo>
                  <a:cubicBezTo>
                    <a:pt x="772" y="1502"/>
                    <a:pt x="885" y="1510"/>
                    <a:pt x="991" y="1481"/>
                  </a:cubicBezTo>
                  <a:cubicBezTo>
                    <a:pt x="1026" y="1472"/>
                    <a:pt x="1073" y="1444"/>
                    <a:pt x="1103" y="1429"/>
                  </a:cubicBezTo>
                  <a:cubicBezTo>
                    <a:pt x="1158" y="1401"/>
                    <a:pt x="1368" y="1394"/>
                    <a:pt x="1403" y="1392"/>
                  </a:cubicBezTo>
                  <a:cubicBezTo>
                    <a:pt x="1420" y="1386"/>
                    <a:pt x="1438" y="1384"/>
                    <a:pt x="1455" y="1377"/>
                  </a:cubicBezTo>
                  <a:cubicBezTo>
                    <a:pt x="1501" y="1358"/>
                    <a:pt x="1541" y="1322"/>
                    <a:pt x="1582" y="1294"/>
                  </a:cubicBezTo>
                  <a:cubicBezTo>
                    <a:pt x="1622" y="1235"/>
                    <a:pt x="1639" y="1186"/>
                    <a:pt x="1650" y="1115"/>
                  </a:cubicBezTo>
                  <a:cubicBezTo>
                    <a:pt x="1647" y="1030"/>
                    <a:pt x="1649" y="945"/>
                    <a:pt x="1642" y="861"/>
                  </a:cubicBezTo>
                  <a:cubicBezTo>
                    <a:pt x="1640" y="832"/>
                    <a:pt x="1516" y="736"/>
                    <a:pt x="1485" y="726"/>
                  </a:cubicBezTo>
                  <a:cubicBezTo>
                    <a:pt x="1454" y="695"/>
                    <a:pt x="1416" y="673"/>
                    <a:pt x="1373" y="659"/>
                  </a:cubicBezTo>
                  <a:cubicBezTo>
                    <a:pt x="1222" y="546"/>
                    <a:pt x="1379" y="656"/>
                    <a:pt x="1276" y="599"/>
                  </a:cubicBezTo>
                  <a:cubicBezTo>
                    <a:pt x="1260" y="590"/>
                    <a:pt x="1231" y="569"/>
                    <a:pt x="1231" y="569"/>
                  </a:cubicBezTo>
                  <a:cubicBezTo>
                    <a:pt x="1203" y="466"/>
                    <a:pt x="1238" y="603"/>
                    <a:pt x="1216" y="337"/>
                  </a:cubicBezTo>
                  <a:cubicBezTo>
                    <a:pt x="1205" y="204"/>
                    <a:pt x="1122" y="78"/>
                    <a:pt x="991" y="38"/>
                  </a:cubicBezTo>
                  <a:cubicBezTo>
                    <a:pt x="967" y="22"/>
                    <a:pt x="944" y="10"/>
                    <a:pt x="916" y="0"/>
                  </a:cubicBezTo>
                  <a:cubicBezTo>
                    <a:pt x="874" y="3"/>
                    <a:pt x="831" y="5"/>
                    <a:pt x="789" y="8"/>
                  </a:cubicBezTo>
                  <a:cubicBezTo>
                    <a:pt x="750" y="11"/>
                    <a:pt x="696" y="4"/>
                    <a:pt x="722" y="53"/>
                  </a:cubicBezTo>
                  <a:close/>
                </a:path>
              </a:pathLst>
            </a:custGeom>
            <a:solidFill>
              <a:srgbClr val="99CCFF"/>
            </a:solidFill>
            <a:ln w="15875">
              <a:solidFill>
                <a:schemeClr val="tx1"/>
              </a:solidFill>
              <a:round/>
              <a:headEnd/>
              <a:tailEnd/>
            </a:ln>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sz="1800"/>
            </a:p>
          </p:txBody>
        </p:sp>
        <p:grpSp>
          <p:nvGrpSpPr>
            <p:cNvPr id="32" name="Group 30"/>
            <p:cNvGrpSpPr>
              <a:grpSpLocks/>
            </p:cNvGrpSpPr>
            <p:nvPr/>
          </p:nvGrpSpPr>
          <p:grpSpPr bwMode="auto">
            <a:xfrm>
              <a:off x="5943600" y="3048000"/>
              <a:ext cx="3036888" cy="2819400"/>
              <a:chOff x="3552" y="1872"/>
              <a:chExt cx="2016" cy="1872"/>
            </a:xfrm>
          </p:grpSpPr>
          <p:sp>
            <p:nvSpPr>
              <p:cNvPr id="37" name="Line 4"/>
              <p:cNvSpPr>
                <a:spLocks noChangeShapeType="1"/>
              </p:cNvSpPr>
              <p:nvPr/>
            </p:nvSpPr>
            <p:spPr bwMode="auto">
              <a:xfrm>
                <a:off x="3840" y="1872"/>
                <a:ext cx="0" cy="1872"/>
              </a:xfrm>
              <a:prstGeom prst="line">
                <a:avLst/>
              </a:prstGeom>
              <a:noFill/>
              <a:ln w="349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8" name="Line 6"/>
              <p:cNvSpPr>
                <a:spLocks noChangeShapeType="1"/>
              </p:cNvSpPr>
              <p:nvPr/>
            </p:nvSpPr>
            <p:spPr bwMode="auto">
              <a:xfrm>
                <a:off x="3984" y="1872"/>
                <a:ext cx="0" cy="1872"/>
              </a:xfrm>
              <a:prstGeom prst="line">
                <a:avLst/>
              </a:prstGeom>
              <a:noFill/>
              <a:ln w="349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9" name="Line 7"/>
              <p:cNvSpPr>
                <a:spLocks noChangeShapeType="1"/>
              </p:cNvSpPr>
              <p:nvPr/>
            </p:nvSpPr>
            <p:spPr bwMode="auto">
              <a:xfrm>
                <a:off x="4128" y="1872"/>
                <a:ext cx="0" cy="1872"/>
              </a:xfrm>
              <a:prstGeom prst="line">
                <a:avLst/>
              </a:prstGeom>
              <a:noFill/>
              <a:ln w="349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0" name="Line 8"/>
              <p:cNvSpPr>
                <a:spLocks noChangeShapeType="1"/>
              </p:cNvSpPr>
              <p:nvPr/>
            </p:nvSpPr>
            <p:spPr bwMode="auto">
              <a:xfrm>
                <a:off x="4272" y="1872"/>
                <a:ext cx="0" cy="1872"/>
              </a:xfrm>
              <a:prstGeom prst="line">
                <a:avLst/>
              </a:prstGeom>
              <a:noFill/>
              <a:ln w="349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1" name="Line 9"/>
              <p:cNvSpPr>
                <a:spLocks noChangeShapeType="1"/>
              </p:cNvSpPr>
              <p:nvPr/>
            </p:nvSpPr>
            <p:spPr bwMode="auto">
              <a:xfrm>
                <a:off x="4416" y="1872"/>
                <a:ext cx="0" cy="1872"/>
              </a:xfrm>
              <a:prstGeom prst="line">
                <a:avLst/>
              </a:prstGeom>
              <a:noFill/>
              <a:ln w="349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2" name="Line 10"/>
              <p:cNvSpPr>
                <a:spLocks noChangeShapeType="1"/>
              </p:cNvSpPr>
              <p:nvPr/>
            </p:nvSpPr>
            <p:spPr bwMode="auto">
              <a:xfrm>
                <a:off x="4560" y="1872"/>
                <a:ext cx="0" cy="1872"/>
              </a:xfrm>
              <a:prstGeom prst="line">
                <a:avLst/>
              </a:prstGeom>
              <a:noFill/>
              <a:ln w="349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3" name="Line 11"/>
              <p:cNvSpPr>
                <a:spLocks noChangeShapeType="1"/>
              </p:cNvSpPr>
              <p:nvPr/>
            </p:nvSpPr>
            <p:spPr bwMode="auto">
              <a:xfrm>
                <a:off x="4704" y="1872"/>
                <a:ext cx="0" cy="1872"/>
              </a:xfrm>
              <a:prstGeom prst="line">
                <a:avLst/>
              </a:prstGeom>
              <a:noFill/>
              <a:ln w="349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4" name="Line 12"/>
              <p:cNvSpPr>
                <a:spLocks noChangeShapeType="1"/>
              </p:cNvSpPr>
              <p:nvPr/>
            </p:nvSpPr>
            <p:spPr bwMode="auto">
              <a:xfrm>
                <a:off x="4848" y="1872"/>
                <a:ext cx="0" cy="1872"/>
              </a:xfrm>
              <a:prstGeom prst="line">
                <a:avLst/>
              </a:prstGeom>
              <a:noFill/>
              <a:ln w="349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5" name="Line 13"/>
              <p:cNvSpPr>
                <a:spLocks noChangeShapeType="1"/>
              </p:cNvSpPr>
              <p:nvPr/>
            </p:nvSpPr>
            <p:spPr bwMode="auto">
              <a:xfrm>
                <a:off x="4992" y="1872"/>
                <a:ext cx="0" cy="1872"/>
              </a:xfrm>
              <a:prstGeom prst="line">
                <a:avLst/>
              </a:prstGeom>
              <a:noFill/>
              <a:ln w="349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6" name="Line 14"/>
              <p:cNvSpPr>
                <a:spLocks noChangeShapeType="1"/>
              </p:cNvSpPr>
              <p:nvPr/>
            </p:nvSpPr>
            <p:spPr bwMode="auto">
              <a:xfrm>
                <a:off x="5136" y="1872"/>
                <a:ext cx="0" cy="1872"/>
              </a:xfrm>
              <a:prstGeom prst="line">
                <a:avLst/>
              </a:prstGeom>
              <a:noFill/>
              <a:ln w="349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7" name="Line 15"/>
              <p:cNvSpPr>
                <a:spLocks noChangeShapeType="1"/>
              </p:cNvSpPr>
              <p:nvPr/>
            </p:nvSpPr>
            <p:spPr bwMode="auto">
              <a:xfrm>
                <a:off x="5280" y="1872"/>
                <a:ext cx="0" cy="1872"/>
              </a:xfrm>
              <a:prstGeom prst="line">
                <a:avLst/>
              </a:prstGeom>
              <a:noFill/>
              <a:ln w="349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8" name="Line 16"/>
              <p:cNvSpPr>
                <a:spLocks noChangeShapeType="1"/>
              </p:cNvSpPr>
              <p:nvPr/>
            </p:nvSpPr>
            <p:spPr bwMode="auto">
              <a:xfrm>
                <a:off x="5424" y="1872"/>
                <a:ext cx="0" cy="1872"/>
              </a:xfrm>
              <a:prstGeom prst="line">
                <a:avLst/>
              </a:prstGeom>
              <a:noFill/>
              <a:ln w="349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9" name="Line 17"/>
              <p:cNvSpPr>
                <a:spLocks noChangeShapeType="1"/>
              </p:cNvSpPr>
              <p:nvPr/>
            </p:nvSpPr>
            <p:spPr bwMode="auto">
              <a:xfrm>
                <a:off x="3696" y="1872"/>
                <a:ext cx="0" cy="1872"/>
              </a:xfrm>
              <a:prstGeom prst="line">
                <a:avLst/>
              </a:prstGeom>
              <a:noFill/>
              <a:ln w="349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0" name="Line 18"/>
              <p:cNvSpPr>
                <a:spLocks noChangeShapeType="1"/>
              </p:cNvSpPr>
              <p:nvPr/>
            </p:nvSpPr>
            <p:spPr bwMode="auto">
              <a:xfrm>
                <a:off x="3552" y="2016"/>
                <a:ext cx="2016" cy="0"/>
              </a:xfrm>
              <a:prstGeom prst="line">
                <a:avLst/>
              </a:prstGeom>
              <a:noFill/>
              <a:ln w="349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1" name="Line 19"/>
              <p:cNvSpPr>
                <a:spLocks noChangeShapeType="1"/>
              </p:cNvSpPr>
              <p:nvPr/>
            </p:nvSpPr>
            <p:spPr bwMode="auto">
              <a:xfrm>
                <a:off x="3552" y="2160"/>
                <a:ext cx="2016" cy="0"/>
              </a:xfrm>
              <a:prstGeom prst="line">
                <a:avLst/>
              </a:prstGeom>
              <a:noFill/>
              <a:ln w="349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2" name="Line 20"/>
              <p:cNvSpPr>
                <a:spLocks noChangeShapeType="1"/>
              </p:cNvSpPr>
              <p:nvPr/>
            </p:nvSpPr>
            <p:spPr bwMode="auto">
              <a:xfrm>
                <a:off x="3552" y="2304"/>
                <a:ext cx="2016" cy="0"/>
              </a:xfrm>
              <a:prstGeom prst="line">
                <a:avLst/>
              </a:prstGeom>
              <a:noFill/>
              <a:ln w="349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3" name="Line 21"/>
              <p:cNvSpPr>
                <a:spLocks noChangeShapeType="1"/>
              </p:cNvSpPr>
              <p:nvPr/>
            </p:nvSpPr>
            <p:spPr bwMode="auto">
              <a:xfrm>
                <a:off x="3552" y="2448"/>
                <a:ext cx="2016" cy="0"/>
              </a:xfrm>
              <a:prstGeom prst="line">
                <a:avLst/>
              </a:prstGeom>
              <a:noFill/>
              <a:ln w="349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4" name="Line 22"/>
              <p:cNvSpPr>
                <a:spLocks noChangeShapeType="1"/>
              </p:cNvSpPr>
              <p:nvPr/>
            </p:nvSpPr>
            <p:spPr bwMode="auto">
              <a:xfrm>
                <a:off x="3552" y="2592"/>
                <a:ext cx="2016" cy="0"/>
              </a:xfrm>
              <a:prstGeom prst="line">
                <a:avLst/>
              </a:prstGeom>
              <a:noFill/>
              <a:ln w="349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5" name="Line 23"/>
              <p:cNvSpPr>
                <a:spLocks noChangeShapeType="1"/>
              </p:cNvSpPr>
              <p:nvPr/>
            </p:nvSpPr>
            <p:spPr bwMode="auto">
              <a:xfrm>
                <a:off x="3552" y="2736"/>
                <a:ext cx="2016" cy="0"/>
              </a:xfrm>
              <a:prstGeom prst="line">
                <a:avLst/>
              </a:prstGeom>
              <a:noFill/>
              <a:ln w="349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6" name="Line 24"/>
              <p:cNvSpPr>
                <a:spLocks noChangeShapeType="1"/>
              </p:cNvSpPr>
              <p:nvPr/>
            </p:nvSpPr>
            <p:spPr bwMode="auto">
              <a:xfrm>
                <a:off x="3552" y="2880"/>
                <a:ext cx="2016" cy="0"/>
              </a:xfrm>
              <a:prstGeom prst="line">
                <a:avLst/>
              </a:prstGeom>
              <a:noFill/>
              <a:ln w="349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7" name="Line 25"/>
              <p:cNvSpPr>
                <a:spLocks noChangeShapeType="1"/>
              </p:cNvSpPr>
              <p:nvPr/>
            </p:nvSpPr>
            <p:spPr bwMode="auto">
              <a:xfrm>
                <a:off x="3552" y="3024"/>
                <a:ext cx="2016" cy="0"/>
              </a:xfrm>
              <a:prstGeom prst="line">
                <a:avLst/>
              </a:prstGeom>
              <a:noFill/>
              <a:ln w="349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8" name="Line 26"/>
              <p:cNvSpPr>
                <a:spLocks noChangeShapeType="1"/>
              </p:cNvSpPr>
              <p:nvPr/>
            </p:nvSpPr>
            <p:spPr bwMode="auto">
              <a:xfrm>
                <a:off x="3552" y="3168"/>
                <a:ext cx="2016" cy="0"/>
              </a:xfrm>
              <a:prstGeom prst="line">
                <a:avLst/>
              </a:prstGeom>
              <a:noFill/>
              <a:ln w="349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9" name="Line 27"/>
              <p:cNvSpPr>
                <a:spLocks noChangeShapeType="1"/>
              </p:cNvSpPr>
              <p:nvPr/>
            </p:nvSpPr>
            <p:spPr bwMode="auto">
              <a:xfrm>
                <a:off x="3552" y="3312"/>
                <a:ext cx="2016" cy="0"/>
              </a:xfrm>
              <a:prstGeom prst="line">
                <a:avLst/>
              </a:prstGeom>
              <a:noFill/>
              <a:ln w="349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0" name="Line 28"/>
              <p:cNvSpPr>
                <a:spLocks noChangeShapeType="1"/>
              </p:cNvSpPr>
              <p:nvPr/>
            </p:nvSpPr>
            <p:spPr bwMode="auto">
              <a:xfrm>
                <a:off x="3552" y="3456"/>
                <a:ext cx="2016" cy="0"/>
              </a:xfrm>
              <a:prstGeom prst="line">
                <a:avLst/>
              </a:prstGeom>
              <a:noFill/>
              <a:ln w="349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1" name="Line 29"/>
              <p:cNvSpPr>
                <a:spLocks noChangeShapeType="1"/>
              </p:cNvSpPr>
              <p:nvPr/>
            </p:nvSpPr>
            <p:spPr bwMode="auto">
              <a:xfrm>
                <a:off x="3552" y="3600"/>
                <a:ext cx="2016" cy="0"/>
              </a:xfrm>
              <a:prstGeom prst="line">
                <a:avLst/>
              </a:prstGeom>
              <a:noFill/>
              <a:ln w="349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33" name="Group 34"/>
            <p:cNvGrpSpPr>
              <a:grpSpLocks/>
            </p:cNvGrpSpPr>
            <p:nvPr/>
          </p:nvGrpSpPr>
          <p:grpSpPr bwMode="auto">
            <a:xfrm>
              <a:off x="7239000" y="3657600"/>
              <a:ext cx="304800" cy="609600"/>
              <a:chOff x="1296" y="3120"/>
              <a:chExt cx="288" cy="576"/>
            </a:xfrm>
          </p:grpSpPr>
          <p:sp>
            <p:nvSpPr>
              <p:cNvPr id="34" name="AutoShape 33"/>
              <p:cNvSpPr>
                <a:spLocks noChangeArrowheads="1"/>
              </p:cNvSpPr>
              <p:nvPr/>
            </p:nvSpPr>
            <p:spPr bwMode="auto">
              <a:xfrm>
                <a:off x="1419" y="3312"/>
                <a:ext cx="48" cy="384"/>
              </a:xfrm>
              <a:prstGeom prst="can">
                <a:avLst>
                  <a:gd name="adj" fmla="val 200000"/>
                </a:avLst>
              </a:prstGeom>
              <a:solidFill>
                <a:schemeClr val="accent1"/>
              </a:solidFill>
              <a:ln w="9525">
                <a:solidFill>
                  <a:schemeClr val="tx1"/>
                </a:solidFill>
                <a:round/>
                <a:headEnd/>
                <a:tailEnd/>
              </a:ln>
            </p:spPr>
            <p:txBody>
              <a:bodyPr wrap="none"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sz="1800"/>
              </a:p>
            </p:txBody>
          </p:sp>
          <p:sp>
            <p:nvSpPr>
              <p:cNvPr id="35" name="Oval 32"/>
              <p:cNvSpPr>
                <a:spLocks noChangeArrowheads="1"/>
              </p:cNvSpPr>
              <p:nvPr/>
            </p:nvSpPr>
            <p:spPr bwMode="auto">
              <a:xfrm>
                <a:off x="1296" y="3120"/>
                <a:ext cx="288" cy="288"/>
              </a:xfrm>
              <a:prstGeom prst="ellipse">
                <a:avLst/>
              </a:prstGeom>
              <a:solidFill>
                <a:schemeClr val="accent1"/>
              </a:solidFill>
              <a:ln w="9525">
                <a:solidFill>
                  <a:schemeClr val="tx1"/>
                </a:solidFill>
                <a:round/>
                <a:headEnd/>
                <a:tailEnd/>
              </a:ln>
            </p:spPr>
            <p:txBody>
              <a:bodyPr wrap="none"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sz="1800"/>
              </a:p>
            </p:txBody>
          </p:sp>
          <p:sp>
            <p:nvSpPr>
              <p:cNvPr id="36" name="AutoShape 31"/>
              <p:cNvSpPr>
                <a:spLocks noChangeArrowheads="1"/>
              </p:cNvSpPr>
              <p:nvPr/>
            </p:nvSpPr>
            <p:spPr bwMode="auto">
              <a:xfrm rot="3036370">
                <a:off x="1395" y="3144"/>
                <a:ext cx="96" cy="240"/>
              </a:xfrm>
              <a:prstGeom prst="flowChartSort">
                <a:avLst/>
              </a:prstGeom>
              <a:solidFill>
                <a:srgbClr val="FF0000"/>
              </a:solidFill>
              <a:ln w="9525">
                <a:solidFill>
                  <a:schemeClr val="tx1"/>
                </a:solidFill>
                <a:miter lim="800000"/>
                <a:headEnd/>
                <a:tailEnd/>
              </a:ln>
            </p:spPr>
            <p:txBody>
              <a:bodyPr wrap="none"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sz="1800"/>
              </a:p>
            </p:txBody>
          </p:sp>
        </p:grpSp>
      </p:grpSp>
    </p:spTree>
    <p:extLst>
      <p:ext uri="{BB962C8B-B14F-4D97-AF65-F5344CB8AC3E}">
        <p14:creationId xmlns:p14="http://schemas.microsoft.com/office/powerpoint/2010/main" val="3040484010"/>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0"/>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
                                            <p:txEl>
                                              <p:pRg st="7" end="7"/>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tx1"/>
                </a:solidFill>
              </a:rPr>
              <a:t>Outline</a:t>
            </a:r>
            <a:endParaRPr lang="en-US" dirty="0">
              <a:solidFill>
                <a:schemeClr val="tx1"/>
              </a:solidFill>
            </a:endParaRPr>
          </a:p>
        </p:txBody>
      </p:sp>
      <p:sp>
        <p:nvSpPr>
          <p:cNvPr id="3" name="Content Placeholder 2"/>
          <p:cNvSpPr>
            <a:spLocks noGrp="1"/>
          </p:cNvSpPr>
          <p:nvPr>
            <p:ph idx="1"/>
          </p:nvPr>
        </p:nvSpPr>
        <p:spPr/>
        <p:txBody>
          <a:bodyPr>
            <a:normAutofit fontScale="92500" lnSpcReduction="20000"/>
          </a:bodyPr>
          <a:lstStyle/>
          <a:p>
            <a:r>
              <a:rPr lang="en-US" dirty="0" smtClean="0">
                <a:solidFill>
                  <a:schemeClr val="tx1"/>
                </a:solidFill>
              </a:rPr>
              <a:t>Introduction</a:t>
            </a:r>
          </a:p>
          <a:p>
            <a:r>
              <a:rPr lang="en-US" dirty="0" smtClean="0">
                <a:solidFill>
                  <a:schemeClr val="tx1"/>
                </a:solidFill>
              </a:rPr>
              <a:t>Fluid Characteristics</a:t>
            </a:r>
          </a:p>
          <a:p>
            <a:r>
              <a:rPr lang="en-US" dirty="0" smtClean="0">
                <a:solidFill>
                  <a:schemeClr val="tx1"/>
                </a:solidFill>
              </a:rPr>
              <a:t>Challenges</a:t>
            </a:r>
          </a:p>
          <a:p>
            <a:r>
              <a:rPr lang="en-US" dirty="0" smtClean="0">
                <a:solidFill>
                  <a:schemeClr val="tx1"/>
                </a:solidFill>
              </a:rPr>
              <a:t>Mathematical Review</a:t>
            </a:r>
          </a:p>
          <a:p>
            <a:r>
              <a:rPr lang="en-US" dirty="0" err="1" smtClean="0">
                <a:solidFill>
                  <a:schemeClr val="tx1"/>
                </a:solidFill>
              </a:rPr>
              <a:t>Navier</a:t>
            </a:r>
            <a:r>
              <a:rPr lang="en-US" dirty="0" smtClean="0">
                <a:solidFill>
                  <a:schemeClr val="tx1"/>
                </a:solidFill>
              </a:rPr>
              <a:t>-Stokes Equations</a:t>
            </a:r>
          </a:p>
          <a:p>
            <a:r>
              <a:rPr lang="en-US" dirty="0" smtClean="0">
                <a:solidFill>
                  <a:schemeClr val="tx1"/>
                </a:solidFill>
              </a:rPr>
              <a:t>Different Techniques—</a:t>
            </a:r>
            <a:r>
              <a:rPr lang="en-US" dirty="0" err="1" smtClean="0">
                <a:solidFill>
                  <a:schemeClr val="tx1"/>
                </a:solidFill>
              </a:rPr>
              <a:t>Lagrangain</a:t>
            </a:r>
            <a:r>
              <a:rPr lang="en-US" dirty="0">
                <a:solidFill>
                  <a:schemeClr val="tx1"/>
                </a:solidFill>
              </a:rPr>
              <a:t> </a:t>
            </a:r>
            <a:r>
              <a:rPr lang="en-US" dirty="0" smtClean="0">
                <a:solidFill>
                  <a:schemeClr val="tx1"/>
                </a:solidFill>
              </a:rPr>
              <a:t>and </a:t>
            </a:r>
            <a:r>
              <a:rPr lang="en-US" dirty="0" err="1" smtClean="0">
                <a:solidFill>
                  <a:schemeClr val="tx1"/>
                </a:solidFill>
              </a:rPr>
              <a:t>Eulerian</a:t>
            </a:r>
            <a:endParaRPr lang="en-US" dirty="0" smtClean="0">
              <a:solidFill>
                <a:schemeClr val="tx1"/>
              </a:solidFill>
            </a:endParaRPr>
          </a:p>
          <a:p>
            <a:r>
              <a:rPr lang="en-US" dirty="0" smtClean="0">
                <a:solidFill>
                  <a:schemeClr val="tx1"/>
                </a:solidFill>
              </a:rPr>
              <a:t>Building a 2D simulator</a:t>
            </a:r>
          </a:p>
          <a:p>
            <a:r>
              <a:rPr lang="en-US" dirty="0" smtClean="0">
                <a:solidFill>
                  <a:schemeClr val="tx1"/>
                </a:solidFill>
              </a:rPr>
              <a:t>Solid-Fluid interaction</a:t>
            </a:r>
          </a:p>
          <a:p>
            <a:r>
              <a:rPr lang="en-US" dirty="0" smtClean="0">
                <a:solidFill>
                  <a:schemeClr val="tx1"/>
                </a:solidFill>
              </a:rPr>
              <a:t>Open Issues</a:t>
            </a:r>
          </a:p>
          <a:p>
            <a:r>
              <a:rPr lang="en-US" dirty="0" smtClean="0">
                <a:solidFill>
                  <a:schemeClr val="tx1"/>
                </a:solidFill>
              </a:rPr>
              <a:t>References</a:t>
            </a:r>
            <a:endParaRPr lang="en-US" dirty="0">
              <a:solidFill>
                <a:schemeClr val="tx1"/>
              </a:solidFill>
            </a:endParaRPr>
          </a:p>
        </p:txBody>
      </p:sp>
      <p:sp>
        <p:nvSpPr>
          <p:cNvPr id="4" name="Rectangle 3"/>
          <p:cNvSpPr/>
          <p:nvPr/>
        </p:nvSpPr>
        <p:spPr>
          <a:xfrm>
            <a:off x="3693986" y="6392482"/>
            <a:ext cx="5058564" cy="369332"/>
          </a:xfrm>
          <a:prstGeom prst="rect">
            <a:avLst/>
          </a:prstGeom>
        </p:spPr>
        <p:txBody>
          <a:bodyPr wrap="none">
            <a:spAutoFit/>
          </a:bodyPr>
          <a:lstStyle/>
          <a:p>
            <a:r>
              <a:rPr lang="en-US" dirty="0">
                <a:hlinkClick r:id="rId2"/>
              </a:rPr>
              <a:t>https://</a:t>
            </a:r>
            <a:r>
              <a:rPr lang="en-US" dirty="0" smtClean="0">
                <a:hlinkClick r:id="rId2"/>
              </a:rPr>
              <a:t>www.youtube.com/watch?v=DxawCFRSwts</a:t>
            </a:r>
            <a:r>
              <a:rPr lang="en-US" dirty="0" smtClean="0"/>
              <a:t> </a:t>
            </a:r>
            <a:endParaRPr lang="en-US" dirty="0"/>
          </a:p>
        </p:txBody>
      </p:sp>
    </p:spTree>
    <p:extLst>
      <p:ext uri="{BB962C8B-B14F-4D97-AF65-F5344CB8AC3E}">
        <p14:creationId xmlns:p14="http://schemas.microsoft.com/office/powerpoint/2010/main" val="530792968"/>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Lagrangian vs. Eulerian</a:t>
            </a:r>
            <a:endParaRPr lang="en-US" dirty="0"/>
          </a:p>
        </p:txBody>
      </p:sp>
      <p:sp>
        <p:nvSpPr>
          <p:cNvPr id="7" name="Content Placeholder 6"/>
          <p:cNvSpPr>
            <a:spLocks noGrp="1"/>
          </p:cNvSpPr>
          <p:nvPr>
            <p:ph sz="half" idx="1"/>
          </p:nvPr>
        </p:nvSpPr>
        <p:spPr/>
        <p:txBody>
          <a:bodyPr/>
          <a:lstStyle/>
          <a:p>
            <a:pPr marL="0" indent="0">
              <a:buNone/>
            </a:pPr>
            <a:r>
              <a:rPr lang="en-US" dirty="0" err="1" smtClean="0"/>
              <a:t>Lagrangian</a:t>
            </a:r>
            <a:endParaRPr lang="en-US" dirty="0" smtClean="0"/>
          </a:p>
          <a:p>
            <a:r>
              <a:rPr lang="en-US" dirty="0">
                <a:hlinkClick r:id="rId3"/>
              </a:rPr>
              <a:t>http://</a:t>
            </a:r>
            <a:r>
              <a:rPr lang="en-US" dirty="0" smtClean="0">
                <a:hlinkClick r:id="rId3"/>
              </a:rPr>
              <a:t>www.youtube.com/watch?v=6CP5QvfuD_w</a:t>
            </a:r>
            <a:endParaRPr lang="en-US" dirty="0" smtClean="0"/>
          </a:p>
          <a:p>
            <a:endParaRPr lang="en-US" dirty="0"/>
          </a:p>
        </p:txBody>
      </p:sp>
      <p:sp>
        <p:nvSpPr>
          <p:cNvPr id="8" name="Content Placeholder 7"/>
          <p:cNvSpPr>
            <a:spLocks noGrp="1"/>
          </p:cNvSpPr>
          <p:nvPr>
            <p:ph sz="half" idx="2"/>
          </p:nvPr>
        </p:nvSpPr>
        <p:spPr/>
        <p:txBody>
          <a:bodyPr>
            <a:normAutofit/>
          </a:bodyPr>
          <a:lstStyle/>
          <a:p>
            <a:pPr marL="0" indent="0">
              <a:buNone/>
            </a:pPr>
            <a:r>
              <a:rPr lang="en-US" dirty="0" err="1" smtClean="0"/>
              <a:t>Eulerian</a:t>
            </a:r>
            <a:endParaRPr lang="en-US" dirty="0" smtClean="0"/>
          </a:p>
          <a:p>
            <a:pPr marL="228600" lvl="1">
              <a:spcBef>
                <a:spcPts val="1000"/>
              </a:spcBef>
            </a:pPr>
            <a:r>
              <a:rPr lang="en-US" sz="2800" dirty="0">
                <a:hlinkClick r:id="rId4"/>
              </a:rPr>
              <a:t>http://www.youtube.com/watch?v=Jl54WZtm0QE</a:t>
            </a:r>
            <a:endParaRPr lang="en-US" sz="2800" dirty="0"/>
          </a:p>
          <a:p>
            <a:endParaRPr lang="en-US" sz="3200" dirty="0"/>
          </a:p>
        </p:txBody>
      </p:sp>
    </p:spTree>
    <p:extLst>
      <p:ext uri="{BB962C8B-B14F-4D97-AF65-F5344CB8AC3E}">
        <p14:creationId xmlns:p14="http://schemas.microsoft.com/office/powerpoint/2010/main" val="2456740204"/>
      </p:ext>
    </p:extLst>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Lagrangian vs. Eulerian</a:t>
            </a:r>
            <a:endParaRPr lang="en-US" dirty="0"/>
          </a:p>
        </p:txBody>
      </p:sp>
      <p:sp>
        <p:nvSpPr>
          <p:cNvPr id="7" name="Content Placeholder 6"/>
          <p:cNvSpPr>
            <a:spLocks noGrp="1"/>
          </p:cNvSpPr>
          <p:nvPr>
            <p:ph sz="half" idx="1"/>
          </p:nvPr>
        </p:nvSpPr>
        <p:spPr/>
        <p:txBody>
          <a:bodyPr/>
          <a:lstStyle/>
          <a:p>
            <a:pPr marL="0" indent="0">
              <a:buNone/>
            </a:pPr>
            <a:r>
              <a:rPr lang="en-US" dirty="0" err="1" smtClean="0"/>
              <a:t>Lagrangian</a:t>
            </a:r>
            <a:endParaRPr lang="en-US" dirty="0" smtClean="0"/>
          </a:p>
        </p:txBody>
      </p:sp>
      <p:sp>
        <p:nvSpPr>
          <p:cNvPr id="8" name="Content Placeholder 7"/>
          <p:cNvSpPr>
            <a:spLocks noGrp="1"/>
          </p:cNvSpPr>
          <p:nvPr>
            <p:ph sz="half" idx="2"/>
          </p:nvPr>
        </p:nvSpPr>
        <p:spPr/>
        <p:txBody>
          <a:bodyPr>
            <a:normAutofit/>
          </a:bodyPr>
          <a:lstStyle/>
          <a:p>
            <a:pPr marL="0" indent="0">
              <a:buNone/>
            </a:pPr>
            <a:r>
              <a:rPr lang="en-US" dirty="0" err="1" smtClean="0"/>
              <a:t>Eulerian</a:t>
            </a:r>
            <a:endParaRPr lang="en-US" dirty="0" smtClean="0"/>
          </a:p>
          <a:p>
            <a:r>
              <a:rPr lang="en-US" dirty="0"/>
              <a:t>Each water column contains exactly one tall cell</a:t>
            </a:r>
          </a:p>
          <a:p>
            <a:r>
              <a:rPr lang="en-US" dirty="0"/>
              <a:t>The tall cell is located at the bottom of the water column</a:t>
            </a:r>
          </a:p>
          <a:p>
            <a:r>
              <a:rPr lang="en-US" dirty="0"/>
              <a:t>Velocities are stored at the cell center for regular cells and at the top and bottom of tall </a:t>
            </a:r>
            <a:r>
              <a:rPr lang="en-US" dirty="0" smtClean="0"/>
              <a:t>cells </a:t>
            </a:r>
            <a:r>
              <a:rPr lang="en-US" dirty="0" err="1" smtClean="0"/>
              <a:t>bcoz</a:t>
            </a:r>
            <a:r>
              <a:rPr lang="en-US" dirty="0" smtClean="0"/>
              <a:t> of which there is slight volume gain over time</a:t>
            </a:r>
            <a:endParaRPr lang="en-US" dirty="0"/>
          </a:p>
          <a:p>
            <a:pPr marL="228600" lvl="1">
              <a:spcBef>
                <a:spcPts val="1000"/>
              </a:spcBef>
            </a:pPr>
            <a:endParaRPr lang="en-US" sz="3200" dirty="0"/>
          </a:p>
        </p:txBody>
      </p:sp>
    </p:spTree>
    <p:extLst>
      <p:ext uri="{BB962C8B-B14F-4D97-AF65-F5344CB8AC3E}">
        <p14:creationId xmlns:p14="http://schemas.microsoft.com/office/powerpoint/2010/main" val="388250760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Grp="1"/>
          </p:cNvSpPr>
          <p:nvPr>
            <p:ph type="title"/>
          </p:nvPr>
        </p:nvSpPr>
        <p:spPr>
          <a:xfrm>
            <a:off x="875414" y="407581"/>
            <a:ext cx="8229600" cy="1250950"/>
          </a:xfrm>
        </p:spPr>
        <p:txBody>
          <a:bodyPr>
            <a:normAutofit/>
          </a:bodyPr>
          <a:lstStyle/>
          <a:p>
            <a:r>
              <a:rPr lang="en-US" altLang="en-US" sz="4100" dirty="0">
                <a:solidFill>
                  <a:schemeClr val="tx1"/>
                </a:solidFill>
                <a:ea typeface="ＭＳ Ｐゴシック" panose="020B0600070205080204" pitchFamily="34" charset="-128"/>
              </a:rPr>
              <a:t>Case Study: A 2D Fluid Simulator</a:t>
            </a:r>
          </a:p>
        </p:txBody>
      </p:sp>
      <p:sp>
        <p:nvSpPr>
          <p:cNvPr id="48131" name="Rectangle 3"/>
          <p:cNvSpPr>
            <a:spLocks noGrp="1"/>
          </p:cNvSpPr>
          <p:nvPr>
            <p:ph idx="1"/>
          </p:nvPr>
        </p:nvSpPr>
        <p:spPr/>
        <p:txBody>
          <a:bodyPr/>
          <a:lstStyle/>
          <a:p>
            <a:r>
              <a:rPr lang="en-US" altLang="en-US" dirty="0" smtClean="0">
                <a:solidFill>
                  <a:schemeClr val="tx1"/>
                </a:solidFill>
                <a:ea typeface="ＭＳ Ｐゴシック" panose="020B0600070205080204" pitchFamily="34" charset="-128"/>
              </a:rPr>
              <a:t>Focus on </a:t>
            </a:r>
            <a:r>
              <a:rPr lang="en-US" altLang="en-US" b="1" dirty="0" smtClean="0">
                <a:solidFill>
                  <a:schemeClr val="tx1"/>
                </a:solidFill>
                <a:ea typeface="ＭＳ Ｐゴシック" panose="020B0600070205080204" pitchFamily="34" charset="-128"/>
              </a:rPr>
              <a:t>incompressible, viscous</a:t>
            </a:r>
            <a:r>
              <a:rPr lang="en-US" altLang="en-US" dirty="0" smtClean="0">
                <a:solidFill>
                  <a:schemeClr val="tx1"/>
                </a:solidFill>
                <a:ea typeface="ＭＳ Ｐゴシック" panose="020B0600070205080204" pitchFamily="34" charset="-128"/>
              </a:rPr>
              <a:t> fluid</a:t>
            </a:r>
          </a:p>
          <a:p>
            <a:r>
              <a:rPr lang="en-US" altLang="en-US" dirty="0" smtClean="0">
                <a:solidFill>
                  <a:schemeClr val="tx1"/>
                </a:solidFill>
                <a:ea typeface="ＭＳ Ｐゴシック" panose="020B0600070205080204" pitchFamily="34" charset="-128"/>
              </a:rPr>
              <a:t>Consider gravity as the only external force </a:t>
            </a:r>
          </a:p>
          <a:p>
            <a:r>
              <a:rPr lang="en-US" altLang="en-US" dirty="0" smtClean="0">
                <a:solidFill>
                  <a:schemeClr val="tx1"/>
                </a:solidFill>
                <a:ea typeface="ＭＳ Ｐゴシック" panose="020B0600070205080204" pitchFamily="34" charset="-128"/>
              </a:rPr>
              <a:t>No inflow or outflow </a:t>
            </a:r>
          </a:p>
          <a:p>
            <a:r>
              <a:rPr lang="en-US" altLang="en-US" dirty="0" smtClean="0">
                <a:solidFill>
                  <a:schemeClr val="tx1"/>
                </a:solidFill>
                <a:ea typeface="ＭＳ Ｐゴシック" panose="020B0600070205080204" pitchFamily="34" charset="-128"/>
              </a:rPr>
              <a:t>Constant viscosity, constant density everywhere in the fluid</a:t>
            </a:r>
          </a:p>
        </p:txBody>
      </p:sp>
    </p:spTree>
    <p:extLst>
      <p:ext uri="{BB962C8B-B14F-4D97-AF65-F5344CB8AC3E}">
        <p14:creationId xmlns:p14="http://schemas.microsoft.com/office/powerpoint/2010/main" val="3385231339"/>
      </p:ext>
    </p:extLst>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 name="Freeform 55"/>
          <p:cNvSpPr>
            <a:spLocks noChangeArrowheads="1"/>
          </p:cNvSpPr>
          <p:nvPr/>
        </p:nvSpPr>
        <p:spPr bwMode="auto">
          <a:xfrm>
            <a:off x="2278063" y="2416175"/>
            <a:ext cx="774700" cy="933450"/>
          </a:xfrm>
          <a:custGeom>
            <a:avLst/>
            <a:gdLst>
              <a:gd name="T0" fmla="*/ 447765 w 775494"/>
              <a:gd name="T1" fmla="*/ 13655 h 933380"/>
              <a:gd name="T2" fmla="*/ 161001 w 775494"/>
              <a:gd name="T3" fmla="*/ 54618 h 933380"/>
              <a:gd name="T4" fmla="*/ 106379 w 775494"/>
              <a:gd name="T5" fmla="*/ 81927 h 933380"/>
              <a:gd name="T6" fmla="*/ 65413 w 775494"/>
              <a:gd name="T7" fmla="*/ 109237 h 933380"/>
              <a:gd name="T8" fmla="*/ 38102 w 775494"/>
              <a:gd name="T9" fmla="*/ 150200 h 933380"/>
              <a:gd name="T10" fmla="*/ 106379 w 775494"/>
              <a:gd name="T11" fmla="*/ 204818 h 933380"/>
              <a:gd name="T12" fmla="*/ 133690 w 775494"/>
              <a:gd name="T13" fmla="*/ 232128 h 933380"/>
              <a:gd name="T14" fmla="*/ 147346 w 775494"/>
              <a:gd name="T15" fmla="*/ 314055 h 933380"/>
              <a:gd name="T16" fmla="*/ 65413 w 775494"/>
              <a:gd name="T17" fmla="*/ 368673 h 933380"/>
              <a:gd name="T18" fmla="*/ 24447 w 775494"/>
              <a:gd name="T19" fmla="*/ 423291 h 933380"/>
              <a:gd name="T20" fmla="*/ 24447 w 775494"/>
              <a:gd name="T21" fmla="*/ 573491 h 933380"/>
              <a:gd name="T22" fmla="*/ 65413 w 775494"/>
              <a:gd name="T23" fmla="*/ 587146 h 933380"/>
              <a:gd name="T24" fmla="*/ 106379 w 775494"/>
              <a:gd name="T25" fmla="*/ 614455 h 933380"/>
              <a:gd name="T26" fmla="*/ 120035 w 775494"/>
              <a:gd name="T27" fmla="*/ 655419 h 933380"/>
              <a:gd name="T28" fmla="*/ 147346 w 775494"/>
              <a:gd name="T29" fmla="*/ 791964 h 933380"/>
              <a:gd name="T30" fmla="*/ 174656 w 775494"/>
              <a:gd name="T31" fmla="*/ 832928 h 933380"/>
              <a:gd name="T32" fmla="*/ 297555 w 775494"/>
              <a:gd name="T33" fmla="*/ 901201 h 933380"/>
              <a:gd name="T34" fmla="*/ 338521 w 775494"/>
              <a:gd name="T35" fmla="*/ 928510 h 933380"/>
              <a:gd name="T36" fmla="*/ 543352 w 775494"/>
              <a:gd name="T37" fmla="*/ 914855 h 933380"/>
              <a:gd name="T38" fmla="*/ 557008 w 775494"/>
              <a:gd name="T39" fmla="*/ 873892 h 933380"/>
              <a:gd name="T40" fmla="*/ 597974 w 775494"/>
              <a:gd name="T41" fmla="*/ 846583 h 933380"/>
              <a:gd name="T42" fmla="*/ 652596 w 775494"/>
              <a:gd name="T43" fmla="*/ 682728 h 933380"/>
              <a:gd name="T44" fmla="*/ 693562 w 775494"/>
              <a:gd name="T45" fmla="*/ 655419 h 933380"/>
              <a:gd name="T46" fmla="*/ 775494 w 775494"/>
              <a:gd name="T47" fmla="*/ 491564 h 933380"/>
              <a:gd name="T48" fmla="*/ 748183 w 775494"/>
              <a:gd name="T49" fmla="*/ 81927 h 933380"/>
              <a:gd name="T50" fmla="*/ 693562 w 775494"/>
              <a:gd name="T51" fmla="*/ 54618 h 933380"/>
              <a:gd name="T52" fmla="*/ 461420 w 775494"/>
              <a:gd name="T53" fmla="*/ 13655 h 933380"/>
              <a:gd name="T54" fmla="*/ 393143 w 775494"/>
              <a:gd name="T55" fmla="*/ 0 h 933380"/>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775494"/>
              <a:gd name="T85" fmla="*/ 0 h 933380"/>
              <a:gd name="T86" fmla="*/ 775494 w 775494"/>
              <a:gd name="T87" fmla="*/ 933380 h 933380"/>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775494" h="933380">
                <a:moveTo>
                  <a:pt x="447765" y="13655"/>
                </a:moveTo>
                <a:cubicBezTo>
                  <a:pt x="392434" y="19802"/>
                  <a:pt x="244420" y="18870"/>
                  <a:pt x="161001" y="54618"/>
                </a:cubicBezTo>
                <a:cubicBezTo>
                  <a:pt x="142291" y="62636"/>
                  <a:pt x="124053" y="71828"/>
                  <a:pt x="106379" y="81927"/>
                </a:cubicBezTo>
                <a:cubicBezTo>
                  <a:pt x="92130" y="90069"/>
                  <a:pt x="79068" y="100134"/>
                  <a:pt x="65413" y="109237"/>
                </a:cubicBezTo>
                <a:cubicBezTo>
                  <a:pt x="56309" y="122891"/>
                  <a:pt x="38102" y="133789"/>
                  <a:pt x="38102" y="150200"/>
                </a:cubicBezTo>
                <a:cubicBezTo>
                  <a:pt x="38102" y="191376"/>
                  <a:pt x="80801" y="196293"/>
                  <a:pt x="106379" y="204818"/>
                </a:cubicBezTo>
                <a:cubicBezTo>
                  <a:pt x="115483" y="213921"/>
                  <a:pt x="125647" y="222075"/>
                  <a:pt x="133690" y="232128"/>
                </a:cubicBezTo>
                <a:cubicBezTo>
                  <a:pt x="153807" y="257272"/>
                  <a:pt x="179503" y="281900"/>
                  <a:pt x="147346" y="314055"/>
                </a:cubicBezTo>
                <a:cubicBezTo>
                  <a:pt x="124136" y="337264"/>
                  <a:pt x="92724" y="350467"/>
                  <a:pt x="65413" y="368673"/>
                </a:cubicBezTo>
                <a:cubicBezTo>
                  <a:pt x="51758" y="386879"/>
                  <a:pt x="35739" y="403532"/>
                  <a:pt x="24447" y="423291"/>
                </a:cubicBezTo>
                <a:cubicBezTo>
                  <a:pt x="0" y="466072"/>
                  <a:pt x="6936" y="534094"/>
                  <a:pt x="24447" y="573491"/>
                </a:cubicBezTo>
                <a:cubicBezTo>
                  <a:pt x="30293" y="586644"/>
                  <a:pt x="52539" y="580709"/>
                  <a:pt x="65413" y="587146"/>
                </a:cubicBezTo>
                <a:cubicBezTo>
                  <a:pt x="80092" y="594485"/>
                  <a:pt x="92724" y="605352"/>
                  <a:pt x="106379" y="614455"/>
                </a:cubicBezTo>
                <a:cubicBezTo>
                  <a:pt x="110931" y="628110"/>
                  <a:pt x="116798" y="641394"/>
                  <a:pt x="120035" y="655419"/>
                </a:cubicBezTo>
                <a:cubicBezTo>
                  <a:pt x="130473" y="700647"/>
                  <a:pt x="121598" y="753343"/>
                  <a:pt x="147346" y="791964"/>
                </a:cubicBezTo>
                <a:cubicBezTo>
                  <a:pt x="156449" y="805619"/>
                  <a:pt x="162305" y="822122"/>
                  <a:pt x="174656" y="832928"/>
                </a:cubicBezTo>
                <a:cubicBezTo>
                  <a:pt x="289465" y="933380"/>
                  <a:pt x="216285" y="860568"/>
                  <a:pt x="297555" y="901201"/>
                </a:cubicBezTo>
                <a:cubicBezTo>
                  <a:pt x="312234" y="908540"/>
                  <a:pt x="324866" y="919407"/>
                  <a:pt x="338521" y="928510"/>
                </a:cubicBezTo>
                <a:cubicBezTo>
                  <a:pt x="406798" y="923958"/>
                  <a:pt x="476966" y="931450"/>
                  <a:pt x="543352" y="914855"/>
                </a:cubicBezTo>
                <a:cubicBezTo>
                  <a:pt x="557315" y="911364"/>
                  <a:pt x="548016" y="885131"/>
                  <a:pt x="557008" y="873892"/>
                </a:cubicBezTo>
                <a:cubicBezTo>
                  <a:pt x="567261" y="861077"/>
                  <a:pt x="584319" y="855686"/>
                  <a:pt x="597974" y="846583"/>
                </a:cubicBezTo>
                <a:cubicBezTo>
                  <a:pt x="606991" y="810518"/>
                  <a:pt x="621098" y="720524"/>
                  <a:pt x="652596" y="682728"/>
                </a:cubicBezTo>
                <a:cubicBezTo>
                  <a:pt x="663103" y="670121"/>
                  <a:pt x="679907" y="664522"/>
                  <a:pt x="693562" y="655419"/>
                </a:cubicBezTo>
                <a:cubicBezTo>
                  <a:pt x="764151" y="549540"/>
                  <a:pt x="737803" y="604629"/>
                  <a:pt x="775494" y="491564"/>
                </a:cubicBezTo>
                <a:cubicBezTo>
                  <a:pt x="766390" y="355018"/>
                  <a:pt x="773404" y="216432"/>
                  <a:pt x="748183" y="81927"/>
                </a:cubicBezTo>
                <a:cubicBezTo>
                  <a:pt x="744431" y="61920"/>
                  <a:pt x="712462" y="62178"/>
                  <a:pt x="693562" y="54618"/>
                </a:cubicBezTo>
                <a:cubicBezTo>
                  <a:pt x="591893" y="13953"/>
                  <a:pt x="591469" y="25476"/>
                  <a:pt x="461420" y="13655"/>
                </a:cubicBezTo>
                <a:lnTo>
                  <a:pt x="393143" y="0"/>
                </a:lnTo>
              </a:path>
            </a:pathLst>
          </a:custGeom>
          <a:solidFill>
            <a:srgbClr val="00B0F0"/>
          </a:solidFill>
          <a:ln w="48000" cmpd="thickThin">
            <a:solidFill>
              <a:srgbClr val="00B0F0"/>
            </a:solidFill>
            <a:miter lim="800000"/>
            <a:headEnd/>
            <a:tailEnd/>
          </a:ln>
          <a:effectLst>
            <a:outerShdw blurRad="45000" dist="25000" dir="5400000" rotWithShape="0">
              <a:srgbClr val="808080">
                <a:alpha val="37999"/>
              </a:srgbClr>
            </a:outerShdw>
          </a:effectLst>
        </p:spPr>
        <p:txBody>
          <a:bodyPr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eaLnBrk="1" hangingPunct="1"/>
            <a:endParaRPr lang="en-US" altLang="en-US" sz="1800">
              <a:latin typeface="Corbel" panose="020B0503020204020204" pitchFamily="34" charset="0"/>
            </a:endParaRPr>
          </a:p>
        </p:txBody>
      </p:sp>
      <p:sp>
        <p:nvSpPr>
          <p:cNvPr id="2" name="Title 1"/>
          <p:cNvSpPr>
            <a:spLocks noGrp="1"/>
          </p:cNvSpPr>
          <p:nvPr>
            <p:ph type="title"/>
          </p:nvPr>
        </p:nvSpPr>
        <p:spPr>
          <a:ln>
            <a:miter lim="800000"/>
            <a:headEnd/>
            <a:tailEnd/>
          </a:ln>
        </p:spPr>
        <p:txBody>
          <a:bodyPr rtlCol="0">
            <a:normAutofit/>
            <a:scene3d>
              <a:camera prst="orthographicFront"/>
              <a:lightRig rig="threePt" dir="t">
                <a:rot lat="0" lon="0" rev="4800000"/>
              </a:lightRig>
            </a:scene3d>
            <a:sp3d prstMaterial="matte">
              <a:bevelT w="50800" h="10160"/>
            </a:sp3d>
          </a:bodyPr>
          <a:lstStyle/>
          <a:p>
            <a:pPr eaLnBrk="1" hangingPunct="1">
              <a:defRPr/>
            </a:pPr>
            <a:r>
              <a:rPr lang="en-US" dirty="0" smtClean="0">
                <a:ea typeface="+mj-ea"/>
                <a:cs typeface="+mj-cs"/>
              </a:rPr>
              <a:t>Simulation Loop</a:t>
            </a:r>
            <a:endParaRPr lang="en-US" dirty="0">
              <a:ea typeface="+mj-ea"/>
              <a:cs typeface="+mj-cs"/>
            </a:endParaRPr>
          </a:p>
        </p:txBody>
      </p:sp>
      <p:grpSp>
        <p:nvGrpSpPr>
          <p:cNvPr id="50180" name="Group 4"/>
          <p:cNvGrpSpPr>
            <a:grpSpLocks/>
          </p:cNvGrpSpPr>
          <p:nvPr/>
        </p:nvGrpSpPr>
        <p:grpSpPr bwMode="auto">
          <a:xfrm>
            <a:off x="2061210" y="2148840"/>
            <a:ext cx="1219200" cy="1219200"/>
            <a:chOff x="1248" y="1152"/>
            <a:chExt cx="2880" cy="2880"/>
          </a:xfrm>
        </p:grpSpPr>
        <p:sp>
          <p:nvSpPr>
            <p:cNvPr id="50219" name="Line 5"/>
            <p:cNvSpPr>
              <a:spLocks noChangeShapeType="1"/>
            </p:cNvSpPr>
            <p:nvPr/>
          </p:nvSpPr>
          <p:spPr bwMode="auto">
            <a:xfrm>
              <a:off x="1248" y="1152"/>
              <a:ext cx="0" cy="2880"/>
            </a:xfrm>
            <a:prstGeom prst="line">
              <a:avLst/>
            </a:prstGeom>
            <a:ln>
              <a:headEnd/>
              <a:tailEnd/>
            </a:ln>
          </p:spPr>
          <p:style>
            <a:lnRef idx="2">
              <a:schemeClr val="accent3"/>
            </a:lnRef>
            <a:fillRef idx="0">
              <a:schemeClr val="accent3"/>
            </a:fillRef>
            <a:effectRef idx="1">
              <a:schemeClr val="accent3"/>
            </a:effectRef>
            <a:fontRef idx="minor">
              <a:schemeClr val="tx1"/>
            </a:fontRef>
          </p:style>
          <p:txBody>
            <a:bodyPr wrap="none" anchor="ctr"/>
            <a:lstStyle/>
            <a:p>
              <a:endParaRPr lang="en-US"/>
            </a:p>
          </p:txBody>
        </p:sp>
        <p:sp>
          <p:nvSpPr>
            <p:cNvPr id="50220" name="Line 6"/>
            <p:cNvSpPr>
              <a:spLocks noChangeShapeType="1"/>
            </p:cNvSpPr>
            <p:nvPr/>
          </p:nvSpPr>
          <p:spPr bwMode="auto">
            <a:xfrm>
              <a:off x="1248" y="1152"/>
              <a:ext cx="2880" cy="0"/>
            </a:xfrm>
            <a:prstGeom prst="line">
              <a:avLst/>
            </a:prstGeom>
            <a:ln>
              <a:headEnd/>
              <a:tailEnd/>
            </a:ln>
          </p:spPr>
          <p:style>
            <a:lnRef idx="2">
              <a:schemeClr val="accent3"/>
            </a:lnRef>
            <a:fillRef idx="0">
              <a:schemeClr val="accent3"/>
            </a:fillRef>
            <a:effectRef idx="1">
              <a:schemeClr val="accent3"/>
            </a:effectRef>
            <a:fontRef idx="minor">
              <a:schemeClr val="tx1"/>
            </a:fontRef>
          </p:style>
          <p:txBody>
            <a:bodyPr wrap="none" anchor="ctr"/>
            <a:lstStyle/>
            <a:p>
              <a:endParaRPr lang="en-US"/>
            </a:p>
          </p:txBody>
        </p:sp>
        <p:sp>
          <p:nvSpPr>
            <p:cNvPr id="50221" name="Line 7"/>
            <p:cNvSpPr>
              <a:spLocks noChangeShapeType="1"/>
            </p:cNvSpPr>
            <p:nvPr/>
          </p:nvSpPr>
          <p:spPr bwMode="auto">
            <a:xfrm>
              <a:off x="1248" y="1632"/>
              <a:ext cx="2880" cy="0"/>
            </a:xfrm>
            <a:prstGeom prst="line">
              <a:avLst/>
            </a:prstGeom>
            <a:ln>
              <a:headEnd/>
              <a:tailEnd/>
            </a:ln>
          </p:spPr>
          <p:style>
            <a:lnRef idx="2">
              <a:schemeClr val="accent3"/>
            </a:lnRef>
            <a:fillRef idx="0">
              <a:schemeClr val="accent3"/>
            </a:fillRef>
            <a:effectRef idx="1">
              <a:schemeClr val="accent3"/>
            </a:effectRef>
            <a:fontRef idx="minor">
              <a:schemeClr val="tx1"/>
            </a:fontRef>
          </p:style>
          <p:txBody>
            <a:bodyPr wrap="none" anchor="ctr"/>
            <a:lstStyle/>
            <a:p>
              <a:endParaRPr lang="en-US"/>
            </a:p>
          </p:txBody>
        </p:sp>
        <p:sp>
          <p:nvSpPr>
            <p:cNvPr id="50222" name="Line 8"/>
            <p:cNvSpPr>
              <a:spLocks noChangeShapeType="1"/>
            </p:cNvSpPr>
            <p:nvPr/>
          </p:nvSpPr>
          <p:spPr bwMode="auto">
            <a:xfrm>
              <a:off x="1248" y="2112"/>
              <a:ext cx="2880" cy="0"/>
            </a:xfrm>
            <a:prstGeom prst="line">
              <a:avLst/>
            </a:prstGeom>
            <a:ln>
              <a:headEnd/>
              <a:tailEnd/>
            </a:ln>
          </p:spPr>
          <p:style>
            <a:lnRef idx="2">
              <a:schemeClr val="accent3"/>
            </a:lnRef>
            <a:fillRef idx="0">
              <a:schemeClr val="accent3"/>
            </a:fillRef>
            <a:effectRef idx="1">
              <a:schemeClr val="accent3"/>
            </a:effectRef>
            <a:fontRef idx="minor">
              <a:schemeClr val="tx1"/>
            </a:fontRef>
          </p:style>
          <p:txBody>
            <a:bodyPr wrap="none" anchor="ctr"/>
            <a:lstStyle/>
            <a:p>
              <a:endParaRPr lang="en-US"/>
            </a:p>
          </p:txBody>
        </p:sp>
        <p:sp>
          <p:nvSpPr>
            <p:cNvPr id="50223" name="Line 9"/>
            <p:cNvSpPr>
              <a:spLocks noChangeShapeType="1"/>
            </p:cNvSpPr>
            <p:nvPr/>
          </p:nvSpPr>
          <p:spPr bwMode="auto">
            <a:xfrm>
              <a:off x="1248" y="2592"/>
              <a:ext cx="2880" cy="0"/>
            </a:xfrm>
            <a:prstGeom prst="line">
              <a:avLst/>
            </a:prstGeom>
            <a:ln>
              <a:headEnd/>
              <a:tailEnd/>
            </a:ln>
          </p:spPr>
          <p:style>
            <a:lnRef idx="2">
              <a:schemeClr val="accent3"/>
            </a:lnRef>
            <a:fillRef idx="0">
              <a:schemeClr val="accent3"/>
            </a:fillRef>
            <a:effectRef idx="1">
              <a:schemeClr val="accent3"/>
            </a:effectRef>
            <a:fontRef idx="minor">
              <a:schemeClr val="tx1"/>
            </a:fontRef>
          </p:style>
          <p:txBody>
            <a:bodyPr wrap="none" anchor="ctr"/>
            <a:lstStyle/>
            <a:p>
              <a:endParaRPr lang="en-US"/>
            </a:p>
          </p:txBody>
        </p:sp>
        <p:sp>
          <p:nvSpPr>
            <p:cNvPr id="50224" name="Line 10"/>
            <p:cNvSpPr>
              <a:spLocks noChangeShapeType="1"/>
            </p:cNvSpPr>
            <p:nvPr/>
          </p:nvSpPr>
          <p:spPr bwMode="auto">
            <a:xfrm>
              <a:off x="1248" y="3072"/>
              <a:ext cx="2880" cy="0"/>
            </a:xfrm>
            <a:prstGeom prst="line">
              <a:avLst/>
            </a:prstGeom>
            <a:ln>
              <a:headEnd/>
              <a:tailEnd/>
            </a:ln>
          </p:spPr>
          <p:style>
            <a:lnRef idx="2">
              <a:schemeClr val="accent3"/>
            </a:lnRef>
            <a:fillRef idx="0">
              <a:schemeClr val="accent3"/>
            </a:fillRef>
            <a:effectRef idx="1">
              <a:schemeClr val="accent3"/>
            </a:effectRef>
            <a:fontRef idx="minor">
              <a:schemeClr val="tx1"/>
            </a:fontRef>
          </p:style>
          <p:txBody>
            <a:bodyPr wrap="none" anchor="ctr"/>
            <a:lstStyle/>
            <a:p>
              <a:endParaRPr lang="en-US"/>
            </a:p>
          </p:txBody>
        </p:sp>
        <p:sp>
          <p:nvSpPr>
            <p:cNvPr id="50225" name="Line 11"/>
            <p:cNvSpPr>
              <a:spLocks noChangeShapeType="1"/>
            </p:cNvSpPr>
            <p:nvPr/>
          </p:nvSpPr>
          <p:spPr bwMode="auto">
            <a:xfrm>
              <a:off x="1248" y="3552"/>
              <a:ext cx="2880" cy="0"/>
            </a:xfrm>
            <a:prstGeom prst="line">
              <a:avLst/>
            </a:prstGeom>
            <a:ln>
              <a:headEnd/>
              <a:tailEnd/>
            </a:ln>
          </p:spPr>
          <p:style>
            <a:lnRef idx="2">
              <a:schemeClr val="accent3"/>
            </a:lnRef>
            <a:fillRef idx="0">
              <a:schemeClr val="accent3"/>
            </a:fillRef>
            <a:effectRef idx="1">
              <a:schemeClr val="accent3"/>
            </a:effectRef>
            <a:fontRef idx="minor">
              <a:schemeClr val="tx1"/>
            </a:fontRef>
          </p:style>
          <p:txBody>
            <a:bodyPr wrap="none" anchor="ctr"/>
            <a:lstStyle/>
            <a:p>
              <a:endParaRPr lang="en-US"/>
            </a:p>
          </p:txBody>
        </p:sp>
        <p:sp>
          <p:nvSpPr>
            <p:cNvPr id="50226" name="Line 12"/>
            <p:cNvSpPr>
              <a:spLocks noChangeShapeType="1"/>
            </p:cNvSpPr>
            <p:nvPr/>
          </p:nvSpPr>
          <p:spPr bwMode="auto">
            <a:xfrm>
              <a:off x="1248" y="4032"/>
              <a:ext cx="2880" cy="0"/>
            </a:xfrm>
            <a:prstGeom prst="line">
              <a:avLst/>
            </a:prstGeom>
            <a:ln>
              <a:headEnd/>
              <a:tailEnd/>
            </a:ln>
          </p:spPr>
          <p:style>
            <a:lnRef idx="2">
              <a:schemeClr val="accent3"/>
            </a:lnRef>
            <a:fillRef idx="0">
              <a:schemeClr val="accent3"/>
            </a:fillRef>
            <a:effectRef idx="1">
              <a:schemeClr val="accent3"/>
            </a:effectRef>
            <a:fontRef idx="minor">
              <a:schemeClr val="tx1"/>
            </a:fontRef>
          </p:style>
          <p:txBody>
            <a:bodyPr wrap="none" anchor="ctr"/>
            <a:lstStyle/>
            <a:p>
              <a:endParaRPr lang="en-US"/>
            </a:p>
          </p:txBody>
        </p:sp>
        <p:sp>
          <p:nvSpPr>
            <p:cNvPr id="50227" name="Line 13"/>
            <p:cNvSpPr>
              <a:spLocks noChangeShapeType="1"/>
            </p:cNvSpPr>
            <p:nvPr/>
          </p:nvSpPr>
          <p:spPr bwMode="auto">
            <a:xfrm>
              <a:off x="1728" y="1152"/>
              <a:ext cx="0" cy="2880"/>
            </a:xfrm>
            <a:prstGeom prst="line">
              <a:avLst/>
            </a:prstGeom>
            <a:ln>
              <a:headEnd/>
              <a:tailEnd/>
            </a:ln>
          </p:spPr>
          <p:style>
            <a:lnRef idx="2">
              <a:schemeClr val="accent3"/>
            </a:lnRef>
            <a:fillRef idx="0">
              <a:schemeClr val="accent3"/>
            </a:fillRef>
            <a:effectRef idx="1">
              <a:schemeClr val="accent3"/>
            </a:effectRef>
            <a:fontRef idx="minor">
              <a:schemeClr val="tx1"/>
            </a:fontRef>
          </p:style>
          <p:txBody>
            <a:bodyPr wrap="none" anchor="ctr"/>
            <a:lstStyle/>
            <a:p>
              <a:endParaRPr lang="en-US"/>
            </a:p>
          </p:txBody>
        </p:sp>
        <p:sp>
          <p:nvSpPr>
            <p:cNvPr id="50228" name="Line 14"/>
            <p:cNvSpPr>
              <a:spLocks noChangeShapeType="1"/>
            </p:cNvSpPr>
            <p:nvPr/>
          </p:nvSpPr>
          <p:spPr bwMode="auto">
            <a:xfrm>
              <a:off x="2208" y="1152"/>
              <a:ext cx="0" cy="2880"/>
            </a:xfrm>
            <a:prstGeom prst="line">
              <a:avLst/>
            </a:prstGeom>
            <a:ln>
              <a:headEnd/>
              <a:tailEnd/>
            </a:ln>
          </p:spPr>
          <p:style>
            <a:lnRef idx="2">
              <a:schemeClr val="accent3"/>
            </a:lnRef>
            <a:fillRef idx="0">
              <a:schemeClr val="accent3"/>
            </a:fillRef>
            <a:effectRef idx="1">
              <a:schemeClr val="accent3"/>
            </a:effectRef>
            <a:fontRef idx="minor">
              <a:schemeClr val="tx1"/>
            </a:fontRef>
          </p:style>
          <p:txBody>
            <a:bodyPr wrap="none" anchor="ctr"/>
            <a:lstStyle/>
            <a:p>
              <a:endParaRPr lang="en-US"/>
            </a:p>
          </p:txBody>
        </p:sp>
        <p:sp>
          <p:nvSpPr>
            <p:cNvPr id="50229" name="Line 15"/>
            <p:cNvSpPr>
              <a:spLocks noChangeShapeType="1"/>
            </p:cNvSpPr>
            <p:nvPr/>
          </p:nvSpPr>
          <p:spPr bwMode="auto">
            <a:xfrm>
              <a:off x="2688" y="1152"/>
              <a:ext cx="0" cy="2880"/>
            </a:xfrm>
            <a:prstGeom prst="line">
              <a:avLst/>
            </a:prstGeom>
            <a:ln>
              <a:headEnd/>
              <a:tailEnd/>
            </a:ln>
          </p:spPr>
          <p:style>
            <a:lnRef idx="2">
              <a:schemeClr val="accent3"/>
            </a:lnRef>
            <a:fillRef idx="0">
              <a:schemeClr val="accent3"/>
            </a:fillRef>
            <a:effectRef idx="1">
              <a:schemeClr val="accent3"/>
            </a:effectRef>
            <a:fontRef idx="minor">
              <a:schemeClr val="tx1"/>
            </a:fontRef>
          </p:style>
          <p:txBody>
            <a:bodyPr wrap="none" anchor="ctr"/>
            <a:lstStyle/>
            <a:p>
              <a:endParaRPr lang="en-US"/>
            </a:p>
          </p:txBody>
        </p:sp>
        <p:sp>
          <p:nvSpPr>
            <p:cNvPr id="50230" name="Line 16"/>
            <p:cNvSpPr>
              <a:spLocks noChangeShapeType="1"/>
            </p:cNvSpPr>
            <p:nvPr/>
          </p:nvSpPr>
          <p:spPr bwMode="auto">
            <a:xfrm>
              <a:off x="3168" y="1152"/>
              <a:ext cx="0" cy="2880"/>
            </a:xfrm>
            <a:prstGeom prst="line">
              <a:avLst/>
            </a:prstGeom>
            <a:ln>
              <a:headEnd/>
              <a:tailEnd/>
            </a:ln>
          </p:spPr>
          <p:style>
            <a:lnRef idx="2">
              <a:schemeClr val="accent3"/>
            </a:lnRef>
            <a:fillRef idx="0">
              <a:schemeClr val="accent3"/>
            </a:fillRef>
            <a:effectRef idx="1">
              <a:schemeClr val="accent3"/>
            </a:effectRef>
            <a:fontRef idx="minor">
              <a:schemeClr val="tx1"/>
            </a:fontRef>
          </p:style>
          <p:txBody>
            <a:bodyPr wrap="none" anchor="ctr"/>
            <a:lstStyle/>
            <a:p>
              <a:endParaRPr lang="en-US"/>
            </a:p>
          </p:txBody>
        </p:sp>
        <p:sp>
          <p:nvSpPr>
            <p:cNvPr id="50231" name="Line 17"/>
            <p:cNvSpPr>
              <a:spLocks noChangeShapeType="1"/>
            </p:cNvSpPr>
            <p:nvPr/>
          </p:nvSpPr>
          <p:spPr bwMode="auto">
            <a:xfrm>
              <a:off x="3648" y="1152"/>
              <a:ext cx="0" cy="2880"/>
            </a:xfrm>
            <a:prstGeom prst="line">
              <a:avLst/>
            </a:prstGeom>
            <a:ln>
              <a:headEnd/>
              <a:tailEnd/>
            </a:ln>
          </p:spPr>
          <p:style>
            <a:lnRef idx="2">
              <a:schemeClr val="accent3"/>
            </a:lnRef>
            <a:fillRef idx="0">
              <a:schemeClr val="accent3"/>
            </a:fillRef>
            <a:effectRef idx="1">
              <a:schemeClr val="accent3"/>
            </a:effectRef>
            <a:fontRef idx="minor">
              <a:schemeClr val="tx1"/>
            </a:fontRef>
          </p:style>
          <p:txBody>
            <a:bodyPr wrap="none" anchor="ctr"/>
            <a:lstStyle/>
            <a:p>
              <a:endParaRPr lang="en-US"/>
            </a:p>
          </p:txBody>
        </p:sp>
        <p:sp>
          <p:nvSpPr>
            <p:cNvPr id="50232" name="Line 18"/>
            <p:cNvSpPr>
              <a:spLocks noChangeShapeType="1"/>
            </p:cNvSpPr>
            <p:nvPr/>
          </p:nvSpPr>
          <p:spPr bwMode="auto">
            <a:xfrm>
              <a:off x="4128" y="1152"/>
              <a:ext cx="0" cy="2880"/>
            </a:xfrm>
            <a:prstGeom prst="line">
              <a:avLst/>
            </a:prstGeom>
            <a:ln>
              <a:headEnd/>
              <a:tailEnd/>
            </a:ln>
          </p:spPr>
          <p:style>
            <a:lnRef idx="2">
              <a:schemeClr val="accent3"/>
            </a:lnRef>
            <a:fillRef idx="0">
              <a:schemeClr val="accent3"/>
            </a:fillRef>
            <a:effectRef idx="1">
              <a:schemeClr val="accent3"/>
            </a:effectRef>
            <a:fontRef idx="minor">
              <a:schemeClr val="tx1"/>
            </a:fontRef>
          </p:style>
          <p:txBody>
            <a:bodyPr wrap="none" anchor="ctr"/>
            <a:lstStyle/>
            <a:p>
              <a:endParaRPr lang="en-US"/>
            </a:p>
          </p:txBody>
        </p:sp>
      </p:grpSp>
      <p:sp>
        <p:nvSpPr>
          <p:cNvPr id="50181" name="TextBox 18"/>
          <p:cNvSpPr txBox="1">
            <a:spLocks noChangeArrowheads="1"/>
          </p:cNvSpPr>
          <p:nvPr/>
        </p:nvSpPr>
        <p:spPr bwMode="auto">
          <a:xfrm>
            <a:off x="1828800" y="3581401"/>
            <a:ext cx="1676400"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sz="1800"/>
              <a:t>Scalar/Vector fields defined on the grid</a:t>
            </a:r>
          </a:p>
        </p:txBody>
      </p:sp>
      <p:sp>
        <p:nvSpPr>
          <p:cNvPr id="20" name="Rounded Rectangle 19"/>
          <p:cNvSpPr/>
          <p:nvPr/>
        </p:nvSpPr>
        <p:spPr>
          <a:xfrm>
            <a:off x="3810000" y="2438400"/>
            <a:ext cx="1862138" cy="838200"/>
          </a:xfrm>
          <a:prstGeom prst="roundRect">
            <a:avLst/>
          </a:prstGeom>
          <a:solidFill>
            <a:srgbClr val="4FC5BA"/>
          </a:solidFill>
        </p:spPr>
        <p:style>
          <a:lnRef idx="2">
            <a:schemeClr val="accent1">
              <a:shade val="50000"/>
            </a:schemeClr>
          </a:lnRef>
          <a:fillRef idx="1">
            <a:schemeClr val="accent1"/>
          </a:fillRef>
          <a:effectRef idx="0">
            <a:schemeClr val="accent1"/>
          </a:effectRef>
          <a:fontRef idx="minor">
            <a:schemeClr val="lt1"/>
          </a:fontRef>
        </p:style>
        <p:txBody>
          <a:bodyPr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eaLnBrk="1" hangingPunct="1"/>
            <a:r>
              <a:rPr lang="en-US" altLang="en-US" sz="1800">
                <a:solidFill>
                  <a:srgbClr val="FFFFFF"/>
                </a:solidFill>
                <a:latin typeface="Corbel" panose="020B0503020204020204" pitchFamily="34" charset="0"/>
              </a:rPr>
              <a:t>Advection</a:t>
            </a:r>
          </a:p>
        </p:txBody>
      </p:sp>
      <p:sp>
        <p:nvSpPr>
          <p:cNvPr id="21" name="Rounded Rectangle 20"/>
          <p:cNvSpPr/>
          <p:nvPr/>
        </p:nvSpPr>
        <p:spPr>
          <a:xfrm>
            <a:off x="6172200" y="2438400"/>
            <a:ext cx="1862138" cy="838200"/>
          </a:xfrm>
          <a:prstGeom prst="roundRect">
            <a:avLst/>
          </a:prstGeom>
          <a:solidFill>
            <a:srgbClr val="B2A5D7"/>
          </a:solid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eaLnBrk="1" hangingPunct="1"/>
            <a:r>
              <a:rPr lang="en-US" altLang="en-US" sz="1800">
                <a:solidFill>
                  <a:srgbClr val="FFFFFF"/>
                </a:solidFill>
                <a:latin typeface="Corbel" panose="020B0503020204020204" pitchFamily="34" charset="0"/>
              </a:rPr>
              <a:t>Body Force</a:t>
            </a:r>
          </a:p>
        </p:txBody>
      </p:sp>
      <p:sp>
        <p:nvSpPr>
          <p:cNvPr id="22" name="Rounded Rectangle 21"/>
          <p:cNvSpPr/>
          <p:nvPr/>
        </p:nvSpPr>
        <p:spPr>
          <a:xfrm>
            <a:off x="8488680" y="2415541"/>
            <a:ext cx="1828800" cy="822325"/>
          </a:xfrm>
          <a:prstGeom prst="roundRect">
            <a:avLst/>
          </a:prstGeom>
          <a:solidFill>
            <a:srgbClr val="EF7E4B"/>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eaLnBrk="1" hangingPunct="1"/>
            <a:r>
              <a:rPr lang="en-US" altLang="en-US" sz="1800">
                <a:solidFill>
                  <a:srgbClr val="FFFFFF"/>
                </a:solidFill>
                <a:latin typeface="Corbel" panose="020B0503020204020204" pitchFamily="34" charset="0"/>
              </a:rPr>
              <a:t>Diffusion</a:t>
            </a:r>
          </a:p>
        </p:txBody>
      </p:sp>
      <p:sp>
        <p:nvSpPr>
          <p:cNvPr id="23" name="Rounded Rectangle 22"/>
          <p:cNvSpPr/>
          <p:nvPr/>
        </p:nvSpPr>
        <p:spPr>
          <a:xfrm>
            <a:off x="8534400" y="3810000"/>
            <a:ext cx="1862138" cy="838200"/>
          </a:xfrm>
          <a:prstGeom prst="roundRect">
            <a:avLst/>
          </a:prstGeom>
          <a:solidFill>
            <a:schemeClr val="bg2">
              <a:lumMod val="50000"/>
              <a:lumOff val="50000"/>
            </a:schemeClr>
          </a:solid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eaLnBrk="1" hangingPunct="1"/>
            <a:r>
              <a:rPr lang="en-US" altLang="en-US" sz="1800">
                <a:solidFill>
                  <a:srgbClr val="FFFFFF"/>
                </a:solidFill>
                <a:latin typeface="Corbel" panose="020B0503020204020204" pitchFamily="34" charset="0"/>
              </a:rPr>
              <a:t>Pressure Solve</a:t>
            </a:r>
          </a:p>
        </p:txBody>
      </p:sp>
      <p:sp>
        <p:nvSpPr>
          <p:cNvPr id="24" name="Notched Right Arrow 23"/>
          <p:cNvSpPr/>
          <p:nvPr/>
        </p:nvSpPr>
        <p:spPr>
          <a:xfrm>
            <a:off x="3200400" y="2667000"/>
            <a:ext cx="685800" cy="304800"/>
          </a:xfrm>
          <a:prstGeom prst="notchedRightArrow">
            <a:avLst/>
          </a:prstGeom>
          <a:solidFill>
            <a:srgbClr val="FFFFFF"/>
          </a:soli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eaLnBrk="1" hangingPunct="1"/>
            <a:endParaRPr lang="en-US" altLang="en-US" sz="1800">
              <a:solidFill>
                <a:srgbClr val="FFFFFF"/>
              </a:solidFill>
              <a:latin typeface="Corbel" panose="020B0503020204020204" pitchFamily="34" charset="0"/>
            </a:endParaRPr>
          </a:p>
        </p:txBody>
      </p:sp>
      <p:sp>
        <p:nvSpPr>
          <p:cNvPr id="25" name="Notched Right Arrow 24"/>
          <p:cNvSpPr/>
          <p:nvPr/>
        </p:nvSpPr>
        <p:spPr>
          <a:xfrm>
            <a:off x="5562600" y="2667000"/>
            <a:ext cx="685800" cy="304800"/>
          </a:xfrm>
          <a:prstGeom prst="notchedRightArrow">
            <a:avLst/>
          </a:prstGeom>
          <a:solidFill>
            <a:srgbClr val="FFFFFF"/>
          </a:soli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eaLnBrk="1" hangingPunct="1"/>
            <a:endParaRPr lang="en-US" altLang="en-US" sz="1800">
              <a:solidFill>
                <a:srgbClr val="FFFFFF"/>
              </a:solidFill>
              <a:latin typeface="Corbel" panose="020B0503020204020204" pitchFamily="34" charset="0"/>
            </a:endParaRPr>
          </a:p>
        </p:txBody>
      </p:sp>
      <p:sp>
        <p:nvSpPr>
          <p:cNvPr id="26" name="Notched Right Arrow 25"/>
          <p:cNvSpPr/>
          <p:nvPr/>
        </p:nvSpPr>
        <p:spPr>
          <a:xfrm>
            <a:off x="8001000" y="2667000"/>
            <a:ext cx="685800" cy="304800"/>
          </a:xfrm>
          <a:prstGeom prst="notchedRightArrow">
            <a:avLst/>
          </a:prstGeom>
          <a:solidFill>
            <a:srgbClr val="FFFFFF"/>
          </a:soli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eaLnBrk="1" hangingPunct="1"/>
            <a:endParaRPr lang="en-US" altLang="en-US" sz="1800">
              <a:solidFill>
                <a:srgbClr val="FFFFFF"/>
              </a:solidFill>
              <a:latin typeface="Corbel" panose="020B0503020204020204" pitchFamily="34" charset="0"/>
            </a:endParaRPr>
          </a:p>
        </p:txBody>
      </p:sp>
      <p:sp>
        <p:nvSpPr>
          <p:cNvPr id="27" name="Notched Right Arrow 26"/>
          <p:cNvSpPr/>
          <p:nvPr/>
        </p:nvSpPr>
        <p:spPr>
          <a:xfrm rot="5400000">
            <a:off x="9105900" y="3390900"/>
            <a:ext cx="685800" cy="304800"/>
          </a:xfrm>
          <a:prstGeom prst="notchedRightArrow">
            <a:avLst/>
          </a:prstGeom>
          <a:solidFill>
            <a:srgbClr val="FFFFFF"/>
          </a:soli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eaLnBrk="1" hangingPunct="1"/>
            <a:endParaRPr lang="en-US" altLang="en-US" sz="1800">
              <a:solidFill>
                <a:srgbClr val="FFFFFF"/>
              </a:solidFill>
              <a:latin typeface="Corbel" panose="020B0503020204020204" pitchFamily="34" charset="0"/>
            </a:endParaRPr>
          </a:p>
        </p:txBody>
      </p:sp>
      <p:sp>
        <p:nvSpPr>
          <p:cNvPr id="29" name="Notched Right Arrow 28"/>
          <p:cNvSpPr/>
          <p:nvPr/>
        </p:nvSpPr>
        <p:spPr>
          <a:xfrm rot="10800000">
            <a:off x="3505200" y="4038600"/>
            <a:ext cx="5029200" cy="381000"/>
          </a:xfrm>
          <a:prstGeom prst="notchedRightArrow">
            <a:avLst/>
          </a:prstGeom>
          <a:solidFill>
            <a:srgbClr val="FFFFFF"/>
          </a:soli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eaLnBrk="1" hangingPunct="1"/>
            <a:endParaRPr lang="en-US" altLang="en-US" sz="1800">
              <a:solidFill>
                <a:srgbClr val="FFFFFF"/>
              </a:solidFill>
              <a:latin typeface="Corbel" panose="020B0503020204020204" pitchFamily="34" charset="0"/>
            </a:endParaRPr>
          </a:p>
        </p:txBody>
      </p:sp>
      <mc:AlternateContent xmlns:mc="http://schemas.openxmlformats.org/markup-compatibility/2006" xmlns:a14="http://schemas.microsoft.com/office/drawing/2010/main">
        <mc:Choice Requires="a14">
          <p:sp>
            <p:nvSpPr>
              <p:cNvPr id="50191" name="Rectangle 8"/>
              <p:cNvSpPr>
                <a:spLocks noChangeArrowheads="1"/>
              </p:cNvSpPr>
              <p:nvPr/>
            </p:nvSpPr>
            <p:spPr bwMode="auto">
              <a:xfrm>
                <a:off x="3475073" y="5054010"/>
                <a:ext cx="5817781" cy="945131"/>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spcBef>
                    <a:spcPct val="20000"/>
                  </a:spcBef>
                </a:pPr>
                <a:r>
                  <a:rPr lang="en-US" altLang="en-US" sz="2800" b="1" dirty="0" err="1">
                    <a:sym typeface="Symbol" panose="05050102010706020507" pitchFamily="18" charset="2"/>
                  </a:rPr>
                  <a:t>u</a:t>
                </a:r>
                <a:r>
                  <a:rPr lang="en-US" altLang="en-US" sz="2800" i="1" baseline="-25000" dirty="0" err="1">
                    <a:sym typeface="Symbol" panose="05050102010706020507" pitchFamily="18" charset="2"/>
                  </a:rPr>
                  <a:t>t</a:t>
                </a:r>
                <a:r>
                  <a:rPr lang="en-US" altLang="en-US" sz="2800" dirty="0">
                    <a:sym typeface="Symbol" panose="05050102010706020507" pitchFamily="18" charset="2"/>
                  </a:rPr>
                  <a:t> = </a:t>
                </a:r>
                <a14:m>
                  <m:oMath xmlns:m="http://schemas.openxmlformats.org/officeDocument/2006/math" xmlns="">
                    <m:r>
                      <m:rPr>
                        <m:nor/>
                      </m:rPr>
                      <a:rPr lang="el-GR" altLang="en-US" sz="2800" i="1" dirty="0">
                        <a:latin typeface="Cambria Math" panose="02040503050406030204" pitchFamily="18" charset="0"/>
                        <a:ea typeface="Cambria Math" panose="02040503050406030204" pitchFamily="18" charset="0"/>
                        <a:sym typeface="Symbol" panose="05050102010706020507" pitchFamily="18" charset="2"/>
                      </a:rPr>
                      <m:t>υ</m:t>
                    </m:r>
                    <m:r>
                      <a:rPr lang="el-GR" altLang="en-US" sz="2800" i="1" dirty="0">
                        <a:latin typeface="Cambria Math" panose="02040503050406030204" pitchFamily="18" charset="0"/>
                        <a:ea typeface="Cambria Math" panose="02040503050406030204" pitchFamily="18" charset="0"/>
                        <a:sym typeface="Symbol" panose="05050102010706020507" pitchFamily="18" charset="2"/>
                      </a:rPr>
                      <m:t> </m:t>
                    </m:r>
                  </m:oMath>
                </a14:m>
                <a:r>
                  <a:rPr lang="en-US" altLang="en-US" sz="2800" dirty="0" smtClean="0">
                    <a:sym typeface="Symbol" panose="05050102010706020507" pitchFamily="18" charset="2"/>
                  </a:rPr>
                  <a:t></a:t>
                </a:r>
                <a:r>
                  <a:rPr lang="en-US" altLang="en-US" sz="2800" baseline="30000" dirty="0">
                    <a:sym typeface="Symbol" panose="05050102010706020507" pitchFamily="18" charset="2"/>
                  </a:rPr>
                  <a:t>2</a:t>
                </a:r>
                <a:r>
                  <a:rPr lang="en-US" altLang="en-US" sz="2800" b="1" dirty="0">
                    <a:sym typeface="Symbol" panose="05050102010706020507" pitchFamily="18" charset="2"/>
                  </a:rPr>
                  <a:t>u </a:t>
                </a:r>
                <a:r>
                  <a:rPr lang="en-US" altLang="en-US" sz="2800" dirty="0">
                    <a:sym typeface="Symbol" panose="05050102010706020507" pitchFamily="18" charset="2"/>
                  </a:rPr>
                  <a:t>–(</a:t>
                </a:r>
                <a:r>
                  <a:rPr lang="en-US" altLang="en-US" sz="2800" b="1" dirty="0">
                    <a:sym typeface="Symbol" panose="05050102010706020507" pitchFamily="18" charset="2"/>
                  </a:rPr>
                  <a:t>u</a:t>
                </a:r>
                <a:r>
                  <a:rPr lang="en-US" altLang="en-US" sz="2800" dirty="0">
                    <a:sym typeface="Symbol" panose="05050102010706020507" pitchFamily="18" charset="2"/>
                  </a:rPr>
                  <a:t>)</a:t>
                </a:r>
                <a:r>
                  <a:rPr lang="en-US" altLang="en-US" sz="2800" b="1" dirty="0">
                    <a:sym typeface="Symbol" panose="05050102010706020507" pitchFamily="18" charset="2"/>
                  </a:rPr>
                  <a:t>u</a:t>
                </a:r>
                <a:r>
                  <a:rPr lang="en-US" altLang="en-US" sz="2800" dirty="0">
                    <a:sym typeface="Symbol" panose="05050102010706020507" pitchFamily="18" charset="2"/>
                  </a:rPr>
                  <a:t> – </a:t>
                </a:r>
                <a14:m>
                  <m:oMath xmlns:m="http://schemas.openxmlformats.org/officeDocument/2006/math" xmlns="">
                    <m:f>
                      <m:fPr>
                        <m:ctrlPr>
                          <a:rPr lang="en-US" altLang="en-US" sz="3600" i="1" dirty="0">
                            <a:latin typeface="Cambria Math" panose="02040503050406030204" pitchFamily="18" charset="0"/>
                            <a:sym typeface="Symbol" panose="05050102010706020507" pitchFamily="18" charset="2"/>
                          </a:rPr>
                        </m:ctrlPr>
                      </m:fPr>
                      <m:num>
                        <m:r>
                          <a:rPr lang="en-US" altLang="en-US" sz="3600" i="1" dirty="0">
                            <a:latin typeface="Cambria Math" panose="02040503050406030204" pitchFamily="18" charset="0"/>
                            <a:sym typeface="Symbol" panose="05050102010706020507" pitchFamily="18" charset="2"/>
                          </a:rPr>
                          <m:t>1</m:t>
                        </m:r>
                      </m:num>
                      <m:den>
                        <m:r>
                          <a:rPr lang="en-US" altLang="en-US" sz="3600" i="1" dirty="0">
                            <a:latin typeface="Cambria Math" panose="02040503050406030204" pitchFamily="18" charset="0"/>
                            <a:ea typeface="Cambria Math" panose="02040503050406030204" pitchFamily="18" charset="0"/>
                            <a:sym typeface="Symbol" panose="05050102010706020507" pitchFamily="18" charset="2"/>
                          </a:rPr>
                          <m:t>𝜌</m:t>
                        </m:r>
                      </m:den>
                    </m:f>
                  </m:oMath>
                </a14:m>
                <a:r>
                  <a:rPr lang="en-US" altLang="en-US" sz="2800" dirty="0">
                    <a:sym typeface="Symbol" panose="05050102010706020507" pitchFamily="18" charset="2"/>
                  </a:rPr>
                  <a:t></a:t>
                </a:r>
                <a:r>
                  <a:rPr lang="en-US" altLang="en-US" sz="2800" i="1" dirty="0">
                    <a:sym typeface="Symbol" panose="05050102010706020507" pitchFamily="18" charset="2"/>
                  </a:rPr>
                  <a:t>p</a:t>
                </a:r>
                <a:r>
                  <a:rPr lang="en-US" altLang="en-US" sz="2800" dirty="0">
                    <a:sym typeface="Symbol" panose="05050102010706020507" pitchFamily="18" charset="2"/>
                  </a:rPr>
                  <a:t> + </a:t>
                </a:r>
                <a14:m>
                  <m:oMath xmlns:m="http://schemas.openxmlformats.org/officeDocument/2006/math" xmlns="">
                    <m:r>
                      <a:rPr lang="en-US" altLang="en-US" sz="2800" b="1" i="1" dirty="0">
                        <a:latin typeface="Cambria Math" panose="02040503050406030204" pitchFamily="18" charset="0"/>
                        <a:ea typeface="Cambria Math" panose="02040503050406030204" pitchFamily="18" charset="0"/>
                        <a:sym typeface="Symbol" panose="05050102010706020507" pitchFamily="18" charset="2"/>
                      </a:rPr>
                      <m:t>𝓕</m:t>
                    </m:r>
                  </m:oMath>
                </a14:m>
                <a:endParaRPr lang="en-US" altLang="en-US" sz="2800" b="1" dirty="0">
                  <a:sym typeface="Symbol" panose="05050102010706020507" pitchFamily="18" charset="2"/>
                </a:endParaRPr>
              </a:p>
            </p:txBody>
          </p:sp>
        </mc:Choice>
        <mc:Fallback xmlns="">
          <p:sp>
            <p:nvSpPr>
              <p:cNvPr id="50191" name="Rectangle 8"/>
              <p:cNvSpPr>
                <a:spLocks noRot="1" noChangeAspect="1" noMove="1" noResize="1" noEditPoints="1" noAdjustHandles="1" noChangeArrowheads="1" noChangeShapeType="1" noTextEdit="1"/>
              </p:cNvSpPr>
              <p:nvPr/>
            </p:nvSpPr>
            <p:spPr bwMode="auto">
              <a:xfrm>
                <a:off x="3475073" y="5054010"/>
                <a:ext cx="5817781" cy="945131"/>
              </a:xfrm>
              <a:prstGeom prst="rect">
                <a:avLst/>
              </a:prstGeom>
              <a:blipFill rotWithShape="0">
                <a:blip r:embed="rId3"/>
                <a:stretch>
                  <a:fillRect l="-2096"/>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noFill/>
                  </a:rPr>
                  <a:t> </a:t>
                </a:r>
              </a:p>
            </p:txBody>
          </p:sp>
        </mc:Fallback>
      </mc:AlternateContent>
      <p:sp>
        <p:nvSpPr>
          <p:cNvPr id="50192" name="Rectangle 10"/>
          <p:cNvSpPr>
            <a:spLocks noChangeArrowheads="1"/>
          </p:cNvSpPr>
          <p:nvPr/>
        </p:nvSpPr>
        <p:spPr bwMode="auto">
          <a:xfrm>
            <a:off x="3581400" y="5791201"/>
            <a:ext cx="1150938"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spcBef>
                <a:spcPct val="20000"/>
              </a:spcBef>
            </a:pPr>
            <a:r>
              <a:rPr lang="en-US" altLang="en-US" sz="2800">
                <a:sym typeface="Symbol" panose="05050102010706020507" pitchFamily="18" charset="2"/>
              </a:rPr>
              <a:t></a:t>
            </a:r>
            <a:r>
              <a:rPr lang="en-US" altLang="en-US" sz="2800" b="1">
                <a:sym typeface="Symbol" panose="05050102010706020507" pitchFamily="18" charset="2"/>
              </a:rPr>
              <a:t>u</a:t>
            </a:r>
            <a:r>
              <a:rPr lang="en-US" altLang="en-US" sz="2800">
                <a:sym typeface="Symbol" panose="05050102010706020507" pitchFamily="18" charset="2"/>
              </a:rPr>
              <a:t>=0</a:t>
            </a:r>
          </a:p>
        </p:txBody>
      </p:sp>
      <p:grpSp>
        <p:nvGrpSpPr>
          <p:cNvPr id="4" name="Group 40"/>
          <p:cNvGrpSpPr>
            <a:grpSpLocks/>
          </p:cNvGrpSpPr>
          <p:nvPr/>
        </p:nvGrpSpPr>
        <p:grpSpPr bwMode="auto">
          <a:xfrm>
            <a:off x="4802189" y="3198814"/>
            <a:ext cx="1722437" cy="2516187"/>
            <a:chOff x="3277394" y="3199606"/>
            <a:chExt cx="1723231" cy="2515394"/>
          </a:xfrm>
        </p:grpSpPr>
        <p:cxnSp>
          <p:nvCxnSpPr>
            <p:cNvPr id="33" name="Straight Arrow Connector 32"/>
            <p:cNvCxnSpPr/>
            <p:nvPr/>
          </p:nvCxnSpPr>
          <p:spPr>
            <a:xfrm rot="5400000" flipH="1" flipV="1">
              <a:off x="3087748" y="3389252"/>
              <a:ext cx="380880" cy="1588"/>
            </a:xfrm>
            <a:prstGeom prst="straightConnector1">
              <a:avLst/>
            </a:prstGeom>
            <a:ln w="28575">
              <a:solidFill>
                <a:schemeClr val="accent1">
                  <a:lumMod val="7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a:off x="3277394" y="3580486"/>
              <a:ext cx="1065703" cy="1586"/>
            </a:xfrm>
            <a:prstGeom prst="line">
              <a:avLst/>
            </a:prstGeom>
            <a:ln w="28575">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rot="5400000">
              <a:off x="3544044" y="4381126"/>
              <a:ext cx="1599696" cy="1589"/>
            </a:xfrm>
            <a:prstGeom prst="line">
              <a:avLst/>
            </a:prstGeom>
            <a:ln w="28575">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
          <p:nvSpPr>
            <p:cNvPr id="40" name="Rectangle 39"/>
            <p:cNvSpPr/>
            <p:nvPr/>
          </p:nvSpPr>
          <p:spPr>
            <a:xfrm>
              <a:off x="3704628" y="5181768"/>
              <a:ext cx="1295997" cy="533232"/>
            </a:xfrm>
            <a:prstGeom prst="rect">
              <a:avLst/>
            </a:prstGeom>
            <a:no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eaLnBrk="1" hangingPunct="1"/>
              <a:endParaRPr lang="en-US" altLang="en-US" sz="1800">
                <a:solidFill>
                  <a:srgbClr val="FFFFFF"/>
                </a:solidFill>
                <a:latin typeface="Corbel" panose="020B0503020204020204" pitchFamily="34" charset="0"/>
              </a:endParaRPr>
            </a:p>
          </p:txBody>
        </p:sp>
      </p:grpSp>
      <p:grpSp>
        <p:nvGrpSpPr>
          <p:cNvPr id="5" name="Group 48"/>
          <p:cNvGrpSpPr>
            <a:grpSpLocks/>
          </p:cNvGrpSpPr>
          <p:nvPr/>
        </p:nvGrpSpPr>
        <p:grpSpPr bwMode="auto">
          <a:xfrm>
            <a:off x="7410751" y="3232298"/>
            <a:ext cx="818848" cy="2516188"/>
            <a:chOff x="5638800" y="3200400"/>
            <a:chExt cx="818848" cy="2515394"/>
          </a:xfrm>
        </p:grpSpPr>
        <p:cxnSp>
          <p:nvCxnSpPr>
            <p:cNvPr id="43" name="Straight Arrow Connector 42"/>
            <p:cNvCxnSpPr/>
            <p:nvPr/>
          </p:nvCxnSpPr>
          <p:spPr>
            <a:xfrm rot="5400000" flipH="1" flipV="1">
              <a:off x="5449154" y="3390046"/>
              <a:ext cx="380880" cy="1588"/>
            </a:xfrm>
            <a:prstGeom prst="straightConnector1">
              <a:avLst/>
            </a:prstGeom>
            <a:ln w="28575">
              <a:solidFill>
                <a:schemeClr val="accent4"/>
              </a:solidFill>
              <a:tailEnd type="arrow"/>
            </a:ln>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a:xfrm>
              <a:off x="5638800" y="3581280"/>
              <a:ext cx="609600" cy="1587"/>
            </a:xfrm>
            <a:prstGeom prst="line">
              <a:avLst/>
            </a:prstGeom>
            <a:ln w="28575">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rot="5400000">
              <a:off x="5449346" y="4380333"/>
              <a:ext cx="1599695" cy="1588"/>
            </a:xfrm>
            <a:prstGeom prst="line">
              <a:avLst/>
            </a:prstGeom>
            <a:ln w="28575">
              <a:solidFill>
                <a:schemeClr val="accent4"/>
              </a:solidFill>
            </a:ln>
          </p:spPr>
          <p:style>
            <a:lnRef idx="1">
              <a:schemeClr val="accent1"/>
            </a:lnRef>
            <a:fillRef idx="0">
              <a:schemeClr val="accent1"/>
            </a:fillRef>
            <a:effectRef idx="0">
              <a:schemeClr val="accent1"/>
            </a:effectRef>
            <a:fontRef idx="minor">
              <a:schemeClr val="tx1"/>
            </a:fontRef>
          </p:style>
        </p:cxnSp>
        <p:sp>
          <p:nvSpPr>
            <p:cNvPr id="46" name="Rectangle 45"/>
            <p:cNvSpPr/>
            <p:nvPr/>
          </p:nvSpPr>
          <p:spPr>
            <a:xfrm>
              <a:off x="6065837" y="5182562"/>
              <a:ext cx="391811" cy="533232"/>
            </a:xfrm>
            <a:prstGeom prst="rect">
              <a:avLst/>
            </a:prstGeom>
            <a:no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eaLnBrk="1" hangingPunct="1"/>
              <a:endParaRPr lang="en-US" altLang="en-US" sz="1800">
                <a:solidFill>
                  <a:srgbClr val="FFFFFF"/>
                </a:solidFill>
                <a:latin typeface="Corbel" panose="020B0503020204020204" pitchFamily="34" charset="0"/>
              </a:endParaRPr>
            </a:p>
          </p:txBody>
        </p:sp>
      </p:grpSp>
      <p:grpSp>
        <p:nvGrpSpPr>
          <p:cNvPr id="6" name="Group 54"/>
          <p:cNvGrpSpPr>
            <a:grpSpLocks/>
          </p:cNvGrpSpPr>
          <p:nvPr/>
        </p:nvGrpSpPr>
        <p:grpSpPr bwMode="auto">
          <a:xfrm>
            <a:off x="3657600" y="4495800"/>
            <a:ext cx="5868988" cy="1828800"/>
            <a:chOff x="2133600" y="4495800"/>
            <a:chExt cx="5868988" cy="1828800"/>
          </a:xfrm>
        </p:grpSpPr>
        <p:sp>
          <p:nvSpPr>
            <p:cNvPr id="54" name="Rectangle 53"/>
            <p:cNvSpPr/>
            <p:nvPr/>
          </p:nvSpPr>
          <p:spPr>
            <a:xfrm>
              <a:off x="5205984" y="5084064"/>
              <a:ext cx="829056" cy="902066"/>
            </a:xfrm>
            <a:prstGeom prst="rect">
              <a:avLst/>
            </a:prstGeom>
            <a:noFill/>
            <a:ln>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eaLnBrk="1" hangingPunct="1"/>
              <a:endParaRPr lang="en-US" altLang="en-US" sz="1800">
                <a:solidFill>
                  <a:srgbClr val="FFFFFF"/>
                </a:solidFill>
                <a:latin typeface="Corbel" panose="020B0503020204020204" pitchFamily="34" charset="0"/>
              </a:endParaRPr>
            </a:p>
          </p:txBody>
        </p:sp>
        <p:grpSp>
          <p:nvGrpSpPr>
            <p:cNvPr id="50204" name="Group 61"/>
            <p:cNvGrpSpPr>
              <a:grpSpLocks/>
            </p:cNvGrpSpPr>
            <p:nvPr/>
          </p:nvGrpSpPr>
          <p:grpSpPr bwMode="auto">
            <a:xfrm>
              <a:off x="2133600" y="4495800"/>
              <a:ext cx="5868988" cy="1828800"/>
              <a:chOff x="2133600" y="4495800"/>
              <a:chExt cx="5868988" cy="1828800"/>
            </a:xfrm>
          </p:grpSpPr>
          <p:cxnSp>
            <p:nvCxnSpPr>
              <p:cNvPr id="51" name="Straight Arrow Connector 50"/>
              <p:cNvCxnSpPr/>
              <p:nvPr/>
            </p:nvCxnSpPr>
            <p:spPr>
              <a:xfrm rot="5400000" flipH="1" flipV="1">
                <a:off x="7811294" y="4685506"/>
                <a:ext cx="381000" cy="1588"/>
              </a:xfrm>
              <a:prstGeom prst="straightConnector1">
                <a:avLst/>
              </a:prstGeom>
              <a:ln w="28575">
                <a:solidFill>
                  <a:schemeClr val="tx2">
                    <a:lumMod val="5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52" name="Straight Connector 51"/>
              <p:cNvCxnSpPr/>
              <p:nvPr/>
            </p:nvCxnSpPr>
            <p:spPr>
              <a:xfrm flipV="1">
                <a:off x="5571744" y="4878388"/>
                <a:ext cx="2429256" cy="10604"/>
              </a:xfrm>
              <a:prstGeom prst="line">
                <a:avLst/>
              </a:prstGeom>
              <a:ln w="28575">
                <a:solidFill>
                  <a:schemeClr val="tx2">
                    <a:lumMod val="50000"/>
                  </a:schemeClr>
                </a:solidFill>
              </a:ln>
            </p:spPr>
            <p:style>
              <a:lnRef idx="1">
                <a:schemeClr val="accent1"/>
              </a:lnRef>
              <a:fillRef idx="0">
                <a:schemeClr val="accent1"/>
              </a:fillRef>
              <a:effectRef idx="0">
                <a:schemeClr val="accent1"/>
              </a:effectRef>
              <a:fontRef idx="minor">
                <a:schemeClr val="tx1"/>
              </a:fontRef>
            </p:style>
          </p:cxnSp>
          <p:cxnSp>
            <p:nvCxnSpPr>
              <p:cNvPr id="53" name="Straight Connector 52"/>
              <p:cNvCxnSpPr>
                <a:endCxn id="54" idx="0"/>
              </p:cNvCxnSpPr>
              <p:nvPr/>
            </p:nvCxnSpPr>
            <p:spPr>
              <a:xfrm>
                <a:off x="5583937" y="4888992"/>
                <a:ext cx="36575" cy="195072"/>
              </a:xfrm>
              <a:prstGeom prst="line">
                <a:avLst/>
              </a:prstGeom>
              <a:ln w="28575">
                <a:solidFill>
                  <a:schemeClr val="tx2">
                    <a:lumMod val="50000"/>
                  </a:schemeClr>
                </a:solidFill>
              </a:ln>
            </p:spPr>
            <p:style>
              <a:lnRef idx="1">
                <a:schemeClr val="accent1"/>
              </a:lnRef>
              <a:fillRef idx="0">
                <a:schemeClr val="accent1"/>
              </a:fillRef>
              <a:effectRef idx="0">
                <a:schemeClr val="accent1"/>
              </a:effectRef>
              <a:fontRef idx="minor">
                <a:schemeClr val="tx1"/>
              </a:fontRef>
            </p:style>
          </p:cxnSp>
          <p:sp>
            <p:nvSpPr>
              <p:cNvPr id="57" name="Rectangle 56"/>
              <p:cNvSpPr/>
              <p:nvPr/>
            </p:nvSpPr>
            <p:spPr>
              <a:xfrm>
                <a:off x="2133600" y="5791200"/>
                <a:ext cx="1066800" cy="533400"/>
              </a:xfrm>
              <a:prstGeom prst="rect">
                <a:avLst/>
              </a:prstGeom>
              <a:noFill/>
              <a:ln>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eaLnBrk="1" hangingPunct="1"/>
                <a:endParaRPr lang="en-US" altLang="en-US" sz="1800">
                  <a:solidFill>
                    <a:srgbClr val="FFFFFF"/>
                  </a:solidFill>
                  <a:latin typeface="Corbel" panose="020B0503020204020204" pitchFamily="34" charset="0"/>
                </a:endParaRPr>
              </a:p>
            </p:txBody>
          </p:sp>
          <p:cxnSp>
            <p:nvCxnSpPr>
              <p:cNvPr id="58" name="Straight Connector 57"/>
              <p:cNvCxnSpPr/>
              <p:nvPr/>
            </p:nvCxnSpPr>
            <p:spPr>
              <a:xfrm>
                <a:off x="3200400" y="6096000"/>
                <a:ext cx="4800600" cy="3175"/>
              </a:xfrm>
              <a:prstGeom prst="line">
                <a:avLst/>
              </a:prstGeom>
              <a:ln w="28575">
                <a:solidFill>
                  <a:schemeClr val="tx2">
                    <a:lumMod val="50000"/>
                  </a:schemeClr>
                </a:solidFill>
              </a:ln>
            </p:spPr>
            <p:style>
              <a:lnRef idx="1">
                <a:schemeClr val="accent1"/>
              </a:lnRef>
              <a:fillRef idx="0">
                <a:schemeClr val="accent1"/>
              </a:fillRef>
              <a:effectRef idx="0">
                <a:schemeClr val="accent1"/>
              </a:effectRef>
              <a:fontRef idx="minor">
                <a:schemeClr val="tx1"/>
              </a:fontRef>
            </p:style>
          </p:cxnSp>
          <p:cxnSp>
            <p:nvCxnSpPr>
              <p:cNvPr id="60" name="Straight Connector 59"/>
              <p:cNvCxnSpPr/>
              <p:nvPr/>
            </p:nvCxnSpPr>
            <p:spPr>
              <a:xfrm rot="5400000">
                <a:off x="7389813" y="5483225"/>
                <a:ext cx="1219200" cy="6350"/>
              </a:xfrm>
              <a:prstGeom prst="line">
                <a:avLst/>
              </a:prstGeom>
              <a:ln w="28575">
                <a:solidFill>
                  <a:schemeClr val="tx2">
                    <a:lumMod val="50000"/>
                  </a:schemeClr>
                </a:solidFill>
              </a:ln>
            </p:spPr>
            <p:style>
              <a:lnRef idx="1">
                <a:schemeClr val="accent1"/>
              </a:lnRef>
              <a:fillRef idx="0">
                <a:schemeClr val="accent1"/>
              </a:fillRef>
              <a:effectRef idx="0">
                <a:schemeClr val="accent1"/>
              </a:effectRef>
              <a:fontRef idx="minor">
                <a:schemeClr val="tx1"/>
              </a:fontRef>
            </p:style>
          </p:cxnSp>
        </p:grpSp>
      </p:grpSp>
      <p:grpSp>
        <p:nvGrpSpPr>
          <p:cNvPr id="8" name="Group 74"/>
          <p:cNvGrpSpPr>
            <a:grpSpLocks/>
          </p:cNvGrpSpPr>
          <p:nvPr/>
        </p:nvGrpSpPr>
        <p:grpSpPr bwMode="auto">
          <a:xfrm>
            <a:off x="4267200" y="3200400"/>
            <a:ext cx="4878388" cy="2516188"/>
            <a:chOff x="2743199" y="3200400"/>
            <a:chExt cx="4878389" cy="2515394"/>
          </a:xfrm>
        </p:grpSpPr>
        <p:cxnSp>
          <p:nvCxnSpPr>
            <p:cNvPr id="65" name="Straight Arrow Connector 64"/>
            <p:cNvCxnSpPr/>
            <p:nvPr/>
          </p:nvCxnSpPr>
          <p:spPr>
            <a:xfrm rot="5400000" flipH="1" flipV="1">
              <a:off x="7430354" y="3390046"/>
              <a:ext cx="380880" cy="1588"/>
            </a:xfrm>
            <a:prstGeom prst="straightConnector1">
              <a:avLst/>
            </a:prstGeom>
            <a:ln>
              <a:tailEnd type="arrow"/>
            </a:ln>
          </p:spPr>
          <p:style>
            <a:lnRef idx="3">
              <a:schemeClr val="accent6"/>
            </a:lnRef>
            <a:fillRef idx="0">
              <a:schemeClr val="accent6"/>
            </a:fillRef>
            <a:effectRef idx="2">
              <a:schemeClr val="accent6"/>
            </a:effectRef>
            <a:fontRef idx="minor">
              <a:schemeClr val="tx1"/>
            </a:fontRef>
          </p:style>
        </p:cxnSp>
        <p:cxnSp>
          <p:nvCxnSpPr>
            <p:cNvPr id="66" name="Straight Connector 65"/>
            <p:cNvCxnSpPr/>
            <p:nvPr/>
          </p:nvCxnSpPr>
          <p:spPr>
            <a:xfrm>
              <a:off x="3200399" y="3809808"/>
              <a:ext cx="3505201" cy="3174"/>
            </a:xfrm>
            <a:prstGeom prst="line">
              <a:avLst/>
            </a:prstGeom>
            <a:ln/>
          </p:spPr>
          <p:style>
            <a:lnRef idx="3">
              <a:schemeClr val="accent6"/>
            </a:lnRef>
            <a:fillRef idx="0">
              <a:schemeClr val="accent6"/>
            </a:fillRef>
            <a:effectRef idx="2">
              <a:schemeClr val="accent6"/>
            </a:effectRef>
            <a:fontRef idx="minor">
              <a:schemeClr val="tx1"/>
            </a:fontRef>
          </p:style>
        </p:cxnSp>
        <p:cxnSp>
          <p:nvCxnSpPr>
            <p:cNvPr id="67" name="Straight Connector 66"/>
            <p:cNvCxnSpPr/>
            <p:nvPr/>
          </p:nvCxnSpPr>
          <p:spPr>
            <a:xfrm rot="5400000">
              <a:off x="2515610" y="4496185"/>
              <a:ext cx="1371167" cy="1588"/>
            </a:xfrm>
            <a:prstGeom prst="line">
              <a:avLst/>
            </a:prstGeom>
            <a:ln/>
          </p:spPr>
          <p:style>
            <a:lnRef idx="3">
              <a:schemeClr val="accent6"/>
            </a:lnRef>
            <a:fillRef idx="0">
              <a:schemeClr val="accent6"/>
            </a:fillRef>
            <a:effectRef idx="2">
              <a:schemeClr val="accent6"/>
            </a:effectRef>
            <a:fontRef idx="minor">
              <a:schemeClr val="tx1"/>
            </a:fontRef>
          </p:style>
        </p:cxnSp>
        <p:sp>
          <p:nvSpPr>
            <p:cNvPr id="68" name="Rectangle 67"/>
            <p:cNvSpPr/>
            <p:nvPr/>
          </p:nvSpPr>
          <p:spPr>
            <a:xfrm>
              <a:off x="2743199" y="5182562"/>
              <a:ext cx="884238" cy="533232"/>
            </a:xfrm>
            <a:prstGeom prst="rect">
              <a:avLst/>
            </a:prstGeom>
            <a:no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eaLnBrk="1" hangingPunct="1"/>
              <a:endParaRPr lang="en-US" altLang="en-US" sz="1800">
                <a:solidFill>
                  <a:srgbClr val="FFFFFF"/>
                </a:solidFill>
                <a:latin typeface="Corbel" panose="020B0503020204020204" pitchFamily="34" charset="0"/>
              </a:endParaRPr>
            </a:p>
          </p:txBody>
        </p:sp>
        <p:cxnSp>
          <p:nvCxnSpPr>
            <p:cNvPr id="71" name="Straight Connector 70"/>
            <p:cNvCxnSpPr/>
            <p:nvPr/>
          </p:nvCxnSpPr>
          <p:spPr>
            <a:xfrm rot="5400000">
              <a:off x="6591337" y="3695543"/>
              <a:ext cx="228528" cy="3175"/>
            </a:xfrm>
            <a:prstGeom prst="line">
              <a:avLst/>
            </a:prstGeom>
            <a:ln/>
          </p:spPr>
          <p:style>
            <a:lnRef idx="3">
              <a:schemeClr val="accent6"/>
            </a:lnRef>
            <a:fillRef idx="0">
              <a:schemeClr val="accent6"/>
            </a:fillRef>
            <a:effectRef idx="2">
              <a:schemeClr val="accent6"/>
            </a:effectRef>
            <a:fontRef idx="minor">
              <a:schemeClr val="tx1"/>
            </a:fontRef>
          </p:style>
        </p:cxnSp>
        <p:cxnSp>
          <p:nvCxnSpPr>
            <p:cNvPr id="73" name="Straight Connector 72"/>
            <p:cNvCxnSpPr/>
            <p:nvPr/>
          </p:nvCxnSpPr>
          <p:spPr>
            <a:xfrm>
              <a:off x="6705600" y="3581280"/>
              <a:ext cx="914400" cy="1587"/>
            </a:xfrm>
            <a:prstGeom prst="line">
              <a:avLst/>
            </a:prstGeom>
            <a:ln/>
          </p:spPr>
          <p:style>
            <a:lnRef idx="3">
              <a:schemeClr val="accent6"/>
            </a:lnRef>
            <a:fillRef idx="0">
              <a:schemeClr val="accent6"/>
            </a:fillRef>
            <a:effectRef idx="2">
              <a:schemeClr val="accent6"/>
            </a:effectRef>
            <a:fontRef idx="minor">
              <a:schemeClr val="tx1"/>
            </a:fontRef>
          </p:style>
        </p:cxnSp>
      </p:grpSp>
    </p:spTree>
    <p:extLst>
      <p:ext uri="{BB962C8B-B14F-4D97-AF65-F5344CB8AC3E}">
        <p14:creationId xmlns:p14="http://schemas.microsoft.com/office/powerpoint/2010/main" val="537503537"/>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fade">
                                      <p:cBhvr>
                                        <p:cTn id="7" dur="2000"/>
                                        <p:tgtEl>
                                          <p:spTgt spid="2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0"/>
                                        </p:tgtEl>
                                        <p:attrNameLst>
                                          <p:attrName>style.visibility</p:attrName>
                                        </p:attrNameLst>
                                      </p:cBhvr>
                                      <p:to>
                                        <p:strVal val="visible"/>
                                      </p:to>
                                    </p:set>
                                    <p:animEffect transition="in" filter="fade">
                                      <p:cBhvr>
                                        <p:cTn id="10" dur="2000"/>
                                        <p:tgtEl>
                                          <p:spTgt spid="20"/>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25"/>
                                        </p:tgtEl>
                                        <p:attrNameLst>
                                          <p:attrName>style.visibility</p:attrName>
                                        </p:attrNameLst>
                                      </p:cBhvr>
                                      <p:to>
                                        <p:strVal val="visible"/>
                                      </p:to>
                                    </p:set>
                                    <p:animEffect transition="in" filter="fade">
                                      <p:cBhvr>
                                        <p:cTn id="15" dur="2000"/>
                                        <p:tgtEl>
                                          <p:spTgt spid="25"/>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21"/>
                                        </p:tgtEl>
                                        <p:attrNameLst>
                                          <p:attrName>style.visibility</p:attrName>
                                        </p:attrNameLst>
                                      </p:cBhvr>
                                      <p:to>
                                        <p:strVal val="visible"/>
                                      </p:to>
                                    </p:set>
                                    <p:animEffect transition="in" filter="fade">
                                      <p:cBhvr>
                                        <p:cTn id="18" dur="2000"/>
                                        <p:tgtEl>
                                          <p:spTgt spid="21"/>
                                        </p:tgtEl>
                                      </p:cBhvr>
                                    </p:animEffect>
                                  </p:childTnLst>
                                </p:cTn>
                              </p:par>
                            </p:childTnLst>
                          </p:cTn>
                        </p:par>
                      </p:childTnLst>
                    </p:cTn>
                  </p:par>
                  <p:par>
                    <p:cTn id="19" fill="hold" nodeType="clickPar">
                      <p:stCondLst>
                        <p:cond delay="indefinite"/>
                      </p:stCondLst>
                      <p:childTnLst>
                        <p:par>
                          <p:cTn id="20" fill="hold" nodeType="withGroup">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26"/>
                                        </p:tgtEl>
                                        <p:attrNameLst>
                                          <p:attrName>style.visibility</p:attrName>
                                        </p:attrNameLst>
                                      </p:cBhvr>
                                      <p:to>
                                        <p:strVal val="visible"/>
                                      </p:to>
                                    </p:set>
                                    <p:animEffect transition="in" filter="fade">
                                      <p:cBhvr>
                                        <p:cTn id="23" dur="2000"/>
                                        <p:tgtEl>
                                          <p:spTgt spid="26"/>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22"/>
                                        </p:tgtEl>
                                        <p:attrNameLst>
                                          <p:attrName>style.visibility</p:attrName>
                                        </p:attrNameLst>
                                      </p:cBhvr>
                                      <p:to>
                                        <p:strVal val="visible"/>
                                      </p:to>
                                    </p:set>
                                    <p:animEffect transition="in" filter="fade">
                                      <p:cBhvr>
                                        <p:cTn id="26" dur="2000"/>
                                        <p:tgtEl>
                                          <p:spTgt spid="22"/>
                                        </p:tgtEl>
                                      </p:cBhvr>
                                    </p:animEffect>
                                  </p:childTnLst>
                                </p:cTn>
                              </p:par>
                            </p:childTnLst>
                          </p:cTn>
                        </p:par>
                      </p:childTnLst>
                    </p:cTn>
                  </p:par>
                  <p:par>
                    <p:cTn id="27" fill="hold" nodeType="clickPar">
                      <p:stCondLst>
                        <p:cond delay="indefinite"/>
                      </p:stCondLst>
                      <p:childTnLst>
                        <p:par>
                          <p:cTn id="28" fill="hold" nodeType="withGroup">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27"/>
                                        </p:tgtEl>
                                        <p:attrNameLst>
                                          <p:attrName>style.visibility</p:attrName>
                                        </p:attrNameLst>
                                      </p:cBhvr>
                                      <p:to>
                                        <p:strVal val="visible"/>
                                      </p:to>
                                    </p:set>
                                    <p:animEffect transition="in" filter="fade">
                                      <p:cBhvr>
                                        <p:cTn id="31" dur="2000"/>
                                        <p:tgtEl>
                                          <p:spTgt spid="27"/>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23"/>
                                        </p:tgtEl>
                                        <p:attrNameLst>
                                          <p:attrName>style.visibility</p:attrName>
                                        </p:attrNameLst>
                                      </p:cBhvr>
                                      <p:to>
                                        <p:strVal val="visible"/>
                                      </p:to>
                                    </p:set>
                                    <p:animEffect transition="in" filter="fade">
                                      <p:cBhvr>
                                        <p:cTn id="34" dur="2000"/>
                                        <p:tgtEl>
                                          <p:spTgt spid="23"/>
                                        </p:tgtEl>
                                      </p:cBhvr>
                                    </p:animEffect>
                                  </p:childTnLst>
                                </p:cTn>
                              </p:par>
                            </p:childTnLst>
                          </p:cTn>
                        </p:par>
                      </p:childTnLst>
                    </p:cTn>
                  </p:par>
                  <p:par>
                    <p:cTn id="35" fill="hold" nodeType="clickPar">
                      <p:stCondLst>
                        <p:cond delay="indefinite"/>
                      </p:stCondLst>
                      <p:childTnLst>
                        <p:par>
                          <p:cTn id="36" fill="hold" nodeType="withGroup">
                            <p:stCondLst>
                              <p:cond delay="0"/>
                            </p:stCondLst>
                            <p:childTnLst>
                              <p:par>
                                <p:cTn id="37" presetID="10" presetClass="entr" presetSubtype="0" fill="hold" grpId="0" nodeType="clickEffect">
                                  <p:stCondLst>
                                    <p:cond delay="0"/>
                                  </p:stCondLst>
                                  <p:childTnLst>
                                    <p:set>
                                      <p:cBhvr>
                                        <p:cTn id="38" dur="1" fill="hold">
                                          <p:stCondLst>
                                            <p:cond delay="0"/>
                                          </p:stCondLst>
                                        </p:cTn>
                                        <p:tgtEl>
                                          <p:spTgt spid="29"/>
                                        </p:tgtEl>
                                        <p:attrNameLst>
                                          <p:attrName>style.visibility</p:attrName>
                                        </p:attrNameLst>
                                      </p:cBhvr>
                                      <p:to>
                                        <p:strVal val="visible"/>
                                      </p:to>
                                    </p:set>
                                    <p:animEffect transition="in" filter="fade">
                                      <p:cBhvr>
                                        <p:cTn id="39" dur="2000"/>
                                        <p:tgtEl>
                                          <p:spTgt spid="29"/>
                                        </p:tgtEl>
                                      </p:cBhvr>
                                    </p:animEffect>
                                  </p:childTnLst>
                                </p:cTn>
                              </p:par>
                            </p:childTnLst>
                          </p:cTn>
                        </p:par>
                      </p:childTnLst>
                    </p:cTn>
                  </p:par>
                  <p:par>
                    <p:cTn id="40" fill="hold" nodeType="clickPar">
                      <p:stCondLst>
                        <p:cond delay="indefinite"/>
                      </p:stCondLst>
                      <p:childTnLst>
                        <p:par>
                          <p:cTn id="41" fill="hold" nodeType="withGroup">
                            <p:stCondLst>
                              <p:cond delay="0"/>
                            </p:stCondLst>
                            <p:childTnLst>
                              <p:par>
                                <p:cTn id="42" presetID="1" presetClass="entr" presetSubtype="0" fill="hold" nodeType="clickEffect">
                                  <p:stCondLst>
                                    <p:cond delay="0"/>
                                  </p:stCondLst>
                                  <p:childTnLst>
                                    <p:set>
                                      <p:cBhvr>
                                        <p:cTn id="43" dur="1" fill="hold">
                                          <p:stCondLst>
                                            <p:cond delay="0"/>
                                          </p:stCondLst>
                                        </p:cTn>
                                        <p:tgtEl>
                                          <p:spTgt spid="4"/>
                                        </p:tgtEl>
                                        <p:attrNameLst>
                                          <p:attrName>style.visibility</p:attrName>
                                        </p:attrNameLst>
                                      </p:cBhvr>
                                      <p:to>
                                        <p:strVal val="visible"/>
                                      </p:to>
                                    </p:set>
                                  </p:childTnLst>
                                </p:cTn>
                              </p:par>
                            </p:childTnLst>
                          </p:cTn>
                        </p:par>
                      </p:childTnLst>
                    </p:cTn>
                  </p:par>
                  <p:par>
                    <p:cTn id="44" fill="hold" nodeType="clickPar">
                      <p:stCondLst>
                        <p:cond delay="indefinite"/>
                      </p:stCondLst>
                      <p:childTnLst>
                        <p:par>
                          <p:cTn id="45" fill="hold" nodeType="withGroup">
                            <p:stCondLst>
                              <p:cond delay="0"/>
                            </p:stCondLst>
                            <p:childTnLst>
                              <p:par>
                                <p:cTn id="46" presetID="1" presetClass="entr" presetSubtype="0" fill="hold" nodeType="clickEffect">
                                  <p:stCondLst>
                                    <p:cond delay="0"/>
                                  </p:stCondLst>
                                  <p:childTnLst>
                                    <p:set>
                                      <p:cBhvr>
                                        <p:cTn id="47" dur="1" fill="hold">
                                          <p:stCondLst>
                                            <p:cond delay="0"/>
                                          </p:stCondLst>
                                        </p:cTn>
                                        <p:tgtEl>
                                          <p:spTgt spid="5"/>
                                        </p:tgtEl>
                                        <p:attrNameLst>
                                          <p:attrName>style.visibility</p:attrName>
                                        </p:attrNameLst>
                                      </p:cBhvr>
                                      <p:to>
                                        <p:strVal val="visible"/>
                                      </p:to>
                                    </p:set>
                                  </p:childTnLst>
                                </p:cTn>
                              </p:par>
                            </p:childTnLst>
                          </p:cTn>
                        </p:par>
                      </p:childTnLst>
                    </p:cTn>
                  </p:par>
                  <p:par>
                    <p:cTn id="48" fill="hold" nodeType="clickPar">
                      <p:stCondLst>
                        <p:cond delay="indefinite"/>
                      </p:stCondLst>
                      <p:childTnLst>
                        <p:par>
                          <p:cTn id="49" fill="hold" nodeType="withGroup">
                            <p:stCondLst>
                              <p:cond delay="0"/>
                            </p:stCondLst>
                            <p:childTnLst>
                              <p:par>
                                <p:cTn id="50" presetID="1" presetClass="entr" presetSubtype="0" fill="hold" nodeType="clickEffect">
                                  <p:stCondLst>
                                    <p:cond delay="0"/>
                                  </p:stCondLst>
                                  <p:childTnLst>
                                    <p:set>
                                      <p:cBhvr>
                                        <p:cTn id="51" dur="1" fill="hold">
                                          <p:stCondLst>
                                            <p:cond delay="0"/>
                                          </p:stCondLst>
                                        </p:cTn>
                                        <p:tgtEl>
                                          <p:spTgt spid="8"/>
                                        </p:tgtEl>
                                        <p:attrNameLst>
                                          <p:attrName>style.visibility</p:attrName>
                                        </p:attrNameLst>
                                      </p:cBhvr>
                                      <p:to>
                                        <p:strVal val="visible"/>
                                      </p:to>
                                    </p:set>
                                  </p:childTnLst>
                                </p:cTn>
                              </p:par>
                            </p:childTnLst>
                          </p:cTn>
                        </p:par>
                      </p:childTnLst>
                    </p:cTn>
                  </p:par>
                  <p:par>
                    <p:cTn id="52" fill="hold" nodeType="clickPar">
                      <p:stCondLst>
                        <p:cond delay="indefinite"/>
                      </p:stCondLst>
                      <p:childTnLst>
                        <p:par>
                          <p:cTn id="53" fill="hold" nodeType="withGroup">
                            <p:stCondLst>
                              <p:cond delay="0"/>
                            </p:stCondLst>
                            <p:childTnLst>
                              <p:par>
                                <p:cTn id="54" presetID="1" presetClass="entr" presetSubtype="0" fill="hold" nodeType="clickEffect">
                                  <p:stCondLst>
                                    <p:cond delay="0"/>
                                  </p:stCondLst>
                                  <p:childTnLst>
                                    <p:set>
                                      <p:cBhvr>
                                        <p:cTn id="55"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1" grpId="0" animBg="1"/>
      <p:bldP spid="22" grpId="0" animBg="1"/>
      <p:bldP spid="23" grpId="0" animBg="1"/>
      <p:bldP spid="24" grpId="0" animBg="1"/>
      <p:bldP spid="25" grpId="0" animBg="1"/>
      <p:bldP spid="26" grpId="0" animBg="1"/>
      <p:bldP spid="27" grpId="0" animBg="1"/>
      <p:bldP spid="29"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p:cNvSpPr>
            <a:spLocks noGrp="1"/>
          </p:cNvSpPr>
          <p:nvPr>
            <p:ph type="title"/>
          </p:nvPr>
        </p:nvSpPr>
        <p:spPr>
          <a:xfrm>
            <a:off x="715925" y="428846"/>
            <a:ext cx="8229600" cy="1250950"/>
          </a:xfrm>
        </p:spPr>
        <p:txBody>
          <a:bodyPr>
            <a:normAutofit/>
          </a:bodyPr>
          <a:lstStyle/>
          <a:p>
            <a:r>
              <a:rPr lang="en-US" altLang="en-US" sz="4100" dirty="0">
                <a:solidFill>
                  <a:schemeClr val="tx1"/>
                </a:solidFill>
                <a:ea typeface="ＭＳ Ｐゴシック" panose="020B0600070205080204" pitchFamily="34" charset="-128"/>
              </a:rPr>
              <a:t>The Power of Operator Splitting</a:t>
            </a:r>
          </a:p>
        </p:txBody>
      </p:sp>
      <p:sp>
        <p:nvSpPr>
          <p:cNvPr id="52227" name="TextBox 3"/>
          <p:cNvSpPr txBox="1">
            <a:spLocks noChangeArrowheads="1"/>
          </p:cNvSpPr>
          <p:nvPr/>
        </p:nvSpPr>
        <p:spPr bwMode="auto">
          <a:xfrm>
            <a:off x="2590800" y="2133601"/>
            <a:ext cx="28194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a:t>U</a:t>
            </a:r>
            <a:r>
              <a:rPr lang="en-US" altLang="en-US" baseline="54000"/>
              <a:t>n</a:t>
            </a:r>
            <a:r>
              <a:rPr lang="en-US" altLang="en-US"/>
              <a:t> + A + B + D + P </a:t>
            </a:r>
            <a:endParaRPr lang="en-US" altLang="en-US" baseline="54000"/>
          </a:p>
        </p:txBody>
      </p:sp>
      <p:grpSp>
        <p:nvGrpSpPr>
          <p:cNvPr id="52228" name="Group 10"/>
          <p:cNvGrpSpPr>
            <a:grpSpLocks/>
          </p:cNvGrpSpPr>
          <p:nvPr/>
        </p:nvGrpSpPr>
        <p:grpSpPr bwMode="auto">
          <a:xfrm>
            <a:off x="2743201" y="2590800"/>
            <a:ext cx="760413" cy="306388"/>
            <a:chOff x="2514600" y="2590800"/>
            <a:chExt cx="760412" cy="306388"/>
          </a:xfrm>
        </p:grpSpPr>
        <p:cxnSp>
          <p:nvCxnSpPr>
            <p:cNvPr id="6" name="Straight Connector 5"/>
            <p:cNvCxnSpPr>
              <a:cxnSpLocks noChangeShapeType="1"/>
            </p:cNvCxnSpPr>
            <p:nvPr/>
          </p:nvCxnSpPr>
          <p:spPr bwMode="auto">
            <a:xfrm rot="5400000">
              <a:off x="2386807" y="2742406"/>
              <a:ext cx="304800" cy="1587"/>
            </a:xfrm>
            <a:prstGeom prst="line">
              <a:avLst/>
            </a:prstGeom>
            <a:noFill/>
            <a:ln w="48000" cmpd="thickThin">
              <a:solidFill>
                <a:schemeClr val="accent1"/>
              </a:solidFill>
              <a:round/>
              <a:headEnd/>
              <a:tailEnd/>
            </a:ln>
            <a:effectLst>
              <a:outerShdw blurRad="45000" dist="25000" dir="5400000" rotWithShape="0">
                <a:srgbClr val="808080">
                  <a:alpha val="37999"/>
                </a:srgbClr>
              </a:outerShdw>
            </a:effectLst>
            <a:extLst>
              <a:ext uri="{909E8E84-426E-40dd-AFC4-6F175D3DCCD1}">
                <a14:hiddenFill xmlns:a14="http://schemas.microsoft.com/office/drawing/2010/main">
                  <a:noFill/>
                </a14:hiddenFill>
              </a:ext>
            </a:extLst>
          </p:spPr>
        </p:cxnSp>
        <p:cxnSp>
          <p:nvCxnSpPr>
            <p:cNvPr id="8" name="Straight Connector 7"/>
            <p:cNvCxnSpPr>
              <a:cxnSpLocks noChangeShapeType="1"/>
            </p:cNvCxnSpPr>
            <p:nvPr/>
          </p:nvCxnSpPr>
          <p:spPr bwMode="auto">
            <a:xfrm rot="5400000">
              <a:off x="3098006" y="2742406"/>
              <a:ext cx="304800" cy="1587"/>
            </a:xfrm>
            <a:prstGeom prst="line">
              <a:avLst/>
            </a:prstGeom>
            <a:noFill/>
            <a:ln w="48000" cmpd="thickThin">
              <a:solidFill>
                <a:schemeClr val="accent1"/>
              </a:solidFill>
              <a:round/>
              <a:headEnd/>
              <a:tailEnd/>
            </a:ln>
            <a:effectLst>
              <a:outerShdw blurRad="45000" dist="25000" dir="5400000" rotWithShape="0">
                <a:srgbClr val="808080">
                  <a:alpha val="37999"/>
                </a:srgbClr>
              </a:outerShdw>
            </a:effectLst>
            <a:extLst>
              <a:ext uri="{909E8E84-426E-40dd-AFC4-6F175D3DCCD1}">
                <a14:hiddenFill xmlns:a14="http://schemas.microsoft.com/office/drawing/2010/main">
                  <a:noFill/>
                </a14:hiddenFill>
              </a:ext>
            </a:extLst>
          </p:spPr>
        </p:cxnSp>
        <p:cxnSp>
          <p:nvCxnSpPr>
            <p:cNvPr id="9" name="Straight Connector 8"/>
            <p:cNvCxnSpPr>
              <a:cxnSpLocks noChangeShapeType="1"/>
            </p:cNvCxnSpPr>
            <p:nvPr/>
          </p:nvCxnSpPr>
          <p:spPr bwMode="auto">
            <a:xfrm>
              <a:off x="2514600" y="2895600"/>
              <a:ext cx="760412" cy="1588"/>
            </a:xfrm>
            <a:prstGeom prst="line">
              <a:avLst/>
            </a:prstGeom>
            <a:noFill/>
            <a:ln w="48000" cmpd="thickThin">
              <a:solidFill>
                <a:schemeClr val="accent1"/>
              </a:solidFill>
              <a:round/>
              <a:headEnd/>
              <a:tailEnd/>
            </a:ln>
            <a:effectLst>
              <a:outerShdw blurRad="45000" dist="25000" dir="5400000" rotWithShape="0">
                <a:srgbClr val="808080">
                  <a:alpha val="37999"/>
                </a:srgbClr>
              </a:outerShdw>
            </a:effectLst>
            <a:extLst>
              <a:ext uri="{909E8E84-426E-40dd-AFC4-6F175D3DCCD1}">
                <a14:hiddenFill xmlns:a14="http://schemas.microsoft.com/office/drawing/2010/main">
                  <a:noFill/>
                </a14:hiddenFill>
              </a:ext>
            </a:extLst>
          </p:spPr>
        </p:cxnSp>
      </p:grpSp>
      <p:sp>
        <p:nvSpPr>
          <p:cNvPr id="52229" name="TextBox 11"/>
          <p:cNvSpPr txBox="1">
            <a:spLocks noChangeArrowheads="1"/>
          </p:cNvSpPr>
          <p:nvPr/>
        </p:nvSpPr>
        <p:spPr bwMode="auto">
          <a:xfrm>
            <a:off x="2895600" y="2971801"/>
            <a:ext cx="28194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a:t>U</a:t>
            </a:r>
            <a:r>
              <a:rPr lang="en-US" altLang="en-US" baseline="54000"/>
              <a:t>*</a:t>
            </a:r>
          </a:p>
        </p:txBody>
      </p:sp>
      <p:grpSp>
        <p:nvGrpSpPr>
          <p:cNvPr id="52230" name="Group 19"/>
          <p:cNvGrpSpPr>
            <a:grpSpLocks/>
          </p:cNvGrpSpPr>
          <p:nvPr/>
        </p:nvGrpSpPr>
        <p:grpSpPr bwMode="auto">
          <a:xfrm>
            <a:off x="3124200" y="2592388"/>
            <a:ext cx="838200" cy="1143000"/>
            <a:chOff x="2895600" y="2591594"/>
            <a:chExt cx="838200" cy="1143794"/>
          </a:xfrm>
        </p:grpSpPr>
        <p:cxnSp>
          <p:nvCxnSpPr>
            <p:cNvPr id="14" name="Straight Connector 13"/>
            <p:cNvCxnSpPr>
              <a:cxnSpLocks noChangeShapeType="1"/>
            </p:cNvCxnSpPr>
            <p:nvPr/>
          </p:nvCxnSpPr>
          <p:spPr bwMode="auto">
            <a:xfrm rot="5400000">
              <a:off x="2767701" y="3580499"/>
              <a:ext cx="305012" cy="1587"/>
            </a:xfrm>
            <a:prstGeom prst="line">
              <a:avLst/>
            </a:prstGeom>
            <a:noFill/>
            <a:ln w="48000" cmpd="thickThin">
              <a:solidFill>
                <a:schemeClr val="accent1"/>
              </a:solidFill>
              <a:round/>
              <a:headEnd/>
              <a:tailEnd/>
            </a:ln>
            <a:effectLst>
              <a:outerShdw blurRad="45000" dist="25000" dir="5400000" rotWithShape="0">
                <a:srgbClr val="808080">
                  <a:alpha val="37999"/>
                </a:srgbClr>
              </a:outerShdw>
            </a:effectLst>
            <a:extLst>
              <a:ext uri="{909E8E84-426E-40dd-AFC4-6F175D3DCCD1}">
                <a14:hiddenFill xmlns:a14="http://schemas.microsoft.com/office/drawing/2010/main">
                  <a:noFill/>
                </a14:hiddenFill>
              </a:ext>
            </a:extLst>
          </p:spPr>
        </p:cxnSp>
        <p:cxnSp>
          <p:nvCxnSpPr>
            <p:cNvPr id="15" name="Straight Connector 14"/>
            <p:cNvCxnSpPr>
              <a:cxnSpLocks noChangeShapeType="1"/>
            </p:cNvCxnSpPr>
            <p:nvPr/>
          </p:nvCxnSpPr>
          <p:spPr bwMode="auto">
            <a:xfrm rot="5400000">
              <a:off x="3161110" y="3162697"/>
              <a:ext cx="1143794" cy="1587"/>
            </a:xfrm>
            <a:prstGeom prst="line">
              <a:avLst/>
            </a:prstGeom>
            <a:noFill/>
            <a:ln w="48000" cmpd="thickThin">
              <a:solidFill>
                <a:schemeClr val="accent1"/>
              </a:solidFill>
              <a:round/>
              <a:headEnd/>
              <a:tailEnd/>
            </a:ln>
            <a:effectLst>
              <a:outerShdw blurRad="45000" dist="25000" dir="5400000" rotWithShape="0">
                <a:srgbClr val="808080">
                  <a:alpha val="37999"/>
                </a:srgbClr>
              </a:outerShdw>
            </a:effectLst>
            <a:extLst>
              <a:ext uri="{909E8E84-426E-40dd-AFC4-6F175D3DCCD1}">
                <a14:hiddenFill xmlns:a14="http://schemas.microsoft.com/office/drawing/2010/main">
                  <a:noFill/>
                </a14:hiddenFill>
              </a:ext>
            </a:extLst>
          </p:spPr>
        </p:cxnSp>
        <p:cxnSp>
          <p:nvCxnSpPr>
            <p:cNvPr id="16" name="Straight Connector 15"/>
            <p:cNvCxnSpPr>
              <a:cxnSpLocks noChangeShapeType="1"/>
            </p:cNvCxnSpPr>
            <p:nvPr/>
          </p:nvCxnSpPr>
          <p:spPr bwMode="auto">
            <a:xfrm>
              <a:off x="2895600" y="3733799"/>
              <a:ext cx="838200" cy="1589"/>
            </a:xfrm>
            <a:prstGeom prst="line">
              <a:avLst/>
            </a:prstGeom>
            <a:noFill/>
            <a:ln w="48000" cmpd="thickThin">
              <a:solidFill>
                <a:schemeClr val="accent1"/>
              </a:solidFill>
              <a:round/>
              <a:headEnd/>
              <a:tailEnd/>
            </a:ln>
            <a:effectLst>
              <a:outerShdw blurRad="45000" dist="25000" dir="5400000" rotWithShape="0">
                <a:srgbClr val="808080">
                  <a:alpha val="37999"/>
                </a:srgbClr>
              </a:outerShdw>
            </a:effectLst>
            <a:extLst>
              <a:ext uri="{909E8E84-426E-40dd-AFC4-6F175D3DCCD1}">
                <a14:hiddenFill xmlns:a14="http://schemas.microsoft.com/office/drawing/2010/main">
                  <a:noFill/>
                </a14:hiddenFill>
              </a:ext>
            </a:extLst>
          </p:spPr>
        </p:cxnSp>
      </p:grpSp>
      <p:sp>
        <p:nvSpPr>
          <p:cNvPr id="52231" name="TextBox 20"/>
          <p:cNvSpPr txBox="1">
            <a:spLocks noChangeArrowheads="1"/>
          </p:cNvSpPr>
          <p:nvPr/>
        </p:nvSpPr>
        <p:spPr bwMode="auto">
          <a:xfrm>
            <a:off x="3352800" y="3810001"/>
            <a:ext cx="28194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a:t>U</a:t>
            </a:r>
            <a:r>
              <a:rPr lang="en-US" altLang="en-US" baseline="54000"/>
              <a:t>**</a:t>
            </a:r>
          </a:p>
        </p:txBody>
      </p:sp>
      <p:grpSp>
        <p:nvGrpSpPr>
          <p:cNvPr id="52232" name="Group 28"/>
          <p:cNvGrpSpPr>
            <a:grpSpLocks/>
          </p:cNvGrpSpPr>
          <p:nvPr/>
        </p:nvGrpSpPr>
        <p:grpSpPr bwMode="auto">
          <a:xfrm>
            <a:off x="3505200" y="2592388"/>
            <a:ext cx="1066800" cy="1981200"/>
            <a:chOff x="3276600" y="2591594"/>
            <a:chExt cx="1066800" cy="1981200"/>
          </a:xfrm>
        </p:grpSpPr>
        <p:cxnSp>
          <p:nvCxnSpPr>
            <p:cNvPr id="23" name="Straight Connector 22"/>
            <p:cNvCxnSpPr>
              <a:cxnSpLocks noChangeShapeType="1"/>
            </p:cNvCxnSpPr>
            <p:nvPr/>
          </p:nvCxnSpPr>
          <p:spPr bwMode="auto">
            <a:xfrm rot="5400000">
              <a:off x="3148807" y="4418012"/>
              <a:ext cx="304800" cy="1587"/>
            </a:xfrm>
            <a:prstGeom prst="line">
              <a:avLst/>
            </a:prstGeom>
            <a:noFill/>
            <a:ln w="48000" cmpd="thickThin">
              <a:solidFill>
                <a:schemeClr val="accent1"/>
              </a:solidFill>
              <a:round/>
              <a:headEnd/>
              <a:tailEnd/>
            </a:ln>
            <a:effectLst>
              <a:outerShdw blurRad="45000" dist="25000" dir="5400000" rotWithShape="0">
                <a:srgbClr val="808080">
                  <a:alpha val="37999"/>
                </a:srgbClr>
              </a:outerShdw>
            </a:effectLst>
            <a:extLst>
              <a:ext uri="{909E8E84-426E-40dd-AFC4-6F175D3DCCD1}">
                <a14:hiddenFill xmlns:a14="http://schemas.microsoft.com/office/drawing/2010/main">
                  <a:noFill/>
                </a14:hiddenFill>
              </a:ext>
            </a:extLst>
          </p:spPr>
        </p:cxnSp>
        <p:cxnSp>
          <p:nvCxnSpPr>
            <p:cNvPr id="24" name="Straight Connector 23"/>
            <p:cNvCxnSpPr>
              <a:cxnSpLocks noChangeShapeType="1"/>
            </p:cNvCxnSpPr>
            <p:nvPr/>
          </p:nvCxnSpPr>
          <p:spPr bwMode="auto">
            <a:xfrm rot="5400000">
              <a:off x="3326607" y="3581400"/>
              <a:ext cx="1981200" cy="1587"/>
            </a:xfrm>
            <a:prstGeom prst="line">
              <a:avLst/>
            </a:prstGeom>
            <a:noFill/>
            <a:ln w="48000" cmpd="thickThin">
              <a:solidFill>
                <a:schemeClr val="accent1"/>
              </a:solidFill>
              <a:round/>
              <a:headEnd/>
              <a:tailEnd/>
            </a:ln>
            <a:effectLst>
              <a:outerShdw blurRad="45000" dist="25000" dir="5400000" rotWithShape="0">
                <a:srgbClr val="808080">
                  <a:alpha val="37999"/>
                </a:srgbClr>
              </a:outerShdw>
            </a:effectLst>
            <a:extLst>
              <a:ext uri="{909E8E84-426E-40dd-AFC4-6F175D3DCCD1}">
                <a14:hiddenFill xmlns:a14="http://schemas.microsoft.com/office/drawing/2010/main">
                  <a:noFill/>
                </a14:hiddenFill>
              </a:ext>
            </a:extLst>
          </p:spPr>
        </p:cxnSp>
        <p:cxnSp>
          <p:nvCxnSpPr>
            <p:cNvPr id="25" name="Straight Connector 24"/>
            <p:cNvCxnSpPr>
              <a:cxnSpLocks noChangeShapeType="1"/>
            </p:cNvCxnSpPr>
            <p:nvPr/>
          </p:nvCxnSpPr>
          <p:spPr bwMode="auto">
            <a:xfrm>
              <a:off x="3276600" y="4571206"/>
              <a:ext cx="1066800" cy="1588"/>
            </a:xfrm>
            <a:prstGeom prst="line">
              <a:avLst/>
            </a:prstGeom>
            <a:noFill/>
            <a:ln w="48000" cmpd="thickThin">
              <a:solidFill>
                <a:schemeClr val="accent1"/>
              </a:solidFill>
              <a:round/>
              <a:headEnd/>
              <a:tailEnd/>
            </a:ln>
            <a:effectLst>
              <a:outerShdw blurRad="45000" dist="25000" dir="5400000" rotWithShape="0">
                <a:srgbClr val="808080">
                  <a:alpha val="37999"/>
                </a:srgbClr>
              </a:outerShdw>
            </a:effectLst>
            <a:extLst>
              <a:ext uri="{909E8E84-426E-40dd-AFC4-6F175D3DCCD1}">
                <a14:hiddenFill xmlns:a14="http://schemas.microsoft.com/office/drawing/2010/main">
                  <a:noFill/>
                </a14:hiddenFill>
              </a:ext>
            </a:extLst>
          </p:spPr>
        </p:cxnSp>
      </p:grpSp>
      <p:sp>
        <p:nvSpPr>
          <p:cNvPr id="52233" name="TextBox 29"/>
          <p:cNvSpPr txBox="1">
            <a:spLocks noChangeArrowheads="1"/>
          </p:cNvSpPr>
          <p:nvPr/>
        </p:nvSpPr>
        <p:spPr bwMode="auto">
          <a:xfrm>
            <a:off x="3887788" y="4648201"/>
            <a:ext cx="28194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a:t>U</a:t>
            </a:r>
            <a:r>
              <a:rPr lang="en-US" altLang="en-US" baseline="54000"/>
              <a:t>***</a:t>
            </a:r>
          </a:p>
        </p:txBody>
      </p:sp>
      <p:grpSp>
        <p:nvGrpSpPr>
          <p:cNvPr id="52234" name="Group 36"/>
          <p:cNvGrpSpPr>
            <a:grpSpLocks/>
          </p:cNvGrpSpPr>
          <p:nvPr/>
        </p:nvGrpSpPr>
        <p:grpSpPr bwMode="auto">
          <a:xfrm>
            <a:off x="4076700" y="2592388"/>
            <a:ext cx="1066800" cy="2806700"/>
            <a:chOff x="2551923" y="2591594"/>
            <a:chExt cx="1066800" cy="2807236"/>
          </a:xfrm>
        </p:grpSpPr>
        <p:cxnSp>
          <p:nvCxnSpPr>
            <p:cNvPr id="32" name="Straight Connector 31"/>
            <p:cNvCxnSpPr>
              <a:cxnSpLocks noChangeShapeType="1"/>
            </p:cNvCxnSpPr>
            <p:nvPr/>
          </p:nvCxnSpPr>
          <p:spPr bwMode="auto">
            <a:xfrm rot="5400000">
              <a:off x="2424101" y="5215438"/>
              <a:ext cx="304858" cy="1587"/>
            </a:xfrm>
            <a:prstGeom prst="line">
              <a:avLst/>
            </a:prstGeom>
            <a:noFill/>
            <a:ln w="48000" cmpd="thickThin">
              <a:solidFill>
                <a:schemeClr val="accent1"/>
              </a:solidFill>
              <a:round/>
              <a:headEnd/>
              <a:tailEnd/>
            </a:ln>
            <a:effectLst>
              <a:outerShdw blurRad="45000" dist="25000" dir="5400000" rotWithShape="0">
                <a:srgbClr val="808080">
                  <a:alpha val="37999"/>
                </a:srgbClr>
              </a:outerShdw>
            </a:effectLst>
            <a:extLst>
              <a:ext uri="{909E8E84-426E-40dd-AFC4-6F175D3DCCD1}">
                <a14:hiddenFill xmlns:a14="http://schemas.microsoft.com/office/drawing/2010/main">
                  <a:noFill/>
                </a14:hiddenFill>
              </a:ext>
            </a:extLst>
          </p:spPr>
        </p:cxnSp>
        <p:cxnSp>
          <p:nvCxnSpPr>
            <p:cNvPr id="33" name="Straight Connector 32"/>
            <p:cNvCxnSpPr>
              <a:cxnSpLocks noChangeShapeType="1"/>
            </p:cNvCxnSpPr>
            <p:nvPr/>
          </p:nvCxnSpPr>
          <p:spPr bwMode="auto">
            <a:xfrm rot="5400000">
              <a:off x="2201614" y="3980128"/>
              <a:ext cx="2778656" cy="1588"/>
            </a:xfrm>
            <a:prstGeom prst="line">
              <a:avLst/>
            </a:prstGeom>
            <a:noFill/>
            <a:ln w="48000" cmpd="thickThin">
              <a:solidFill>
                <a:schemeClr val="accent1"/>
              </a:solidFill>
              <a:round/>
              <a:headEnd/>
              <a:tailEnd/>
            </a:ln>
            <a:effectLst>
              <a:outerShdw blurRad="45000" dist="25000" dir="5400000" rotWithShape="0">
                <a:srgbClr val="808080">
                  <a:alpha val="37999"/>
                </a:srgbClr>
              </a:outerShdw>
            </a:effectLst>
            <a:extLst>
              <a:ext uri="{909E8E84-426E-40dd-AFC4-6F175D3DCCD1}">
                <a14:hiddenFill xmlns:a14="http://schemas.microsoft.com/office/drawing/2010/main">
                  <a:noFill/>
                </a14:hiddenFill>
              </a:ext>
            </a:extLst>
          </p:spPr>
        </p:cxnSp>
        <p:cxnSp>
          <p:nvCxnSpPr>
            <p:cNvPr id="34" name="Straight Connector 33"/>
            <p:cNvCxnSpPr>
              <a:cxnSpLocks noChangeShapeType="1"/>
            </p:cNvCxnSpPr>
            <p:nvPr/>
          </p:nvCxnSpPr>
          <p:spPr bwMode="auto">
            <a:xfrm>
              <a:off x="2551923" y="5397242"/>
              <a:ext cx="1066800" cy="1588"/>
            </a:xfrm>
            <a:prstGeom prst="line">
              <a:avLst/>
            </a:prstGeom>
            <a:noFill/>
            <a:ln w="48000" cmpd="thickThin">
              <a:solidFill>
                <a:schemeClr val="accent1"/>
              </a:solidFill>
              <a:round/>
              <a:headEnd/>
              <a:tailEnd/>
            </a:ln>
            <a:effectLst>
              <a:outerShdw blurRad="45000" dist="25000" dir="5400000" rotWithShape="0">
                <a:srgbClr val="808080">
                  <a:alpha val="37999"/>
                </a:srgbClr>
              </a:outerShdw>
            </a:effectLst>
            <a:extLst>
              <a:ext uri="{909E8E84-426E-40dd-AFC4-6F175D3DCCD1}">
                <a14:hiddenFill xmlns:a14="http://schemas.microsoft.com/office/drawing/2010/main">
                  <a:noFill/>
                </a14:hiddenFill>
              </a:ext>
            </a:extLst>
          </p:spPr>
        </p:cxnSp>
      </p:grpSp>
      <p:sp>
        <p:nvSpPr>
          <p:cNvPr id="52235" name="TextBox 35"/>
          <p:cNvSpPr txBox="1">
            <a:spLocks noChangeArrowheads="1"/>
          </p:cNvSpPr>
          <p:nvPr/>
        </p:nvSpPr>
        <p:spPr bwMode="auto">
          <a:xfrm>
            <a:off x="4419600" y="5410201"/>
            <a:ext cx="28194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a:t>U</a:t>
            </a:r>
            <a:r>
              <a:rPr lang="en-US" altLang="en-US" baseline="54000"/>
              <a:t>n+1</a:t>
            </a:r>
          </a:p>
        </p:txBody>
      </p:sp>
      <p:sp>
        <p:nvSpPr>
          <p:cNvPr id="52236" name="Rectangle 3"/>
          <p:cNvSpPr txBox="1">
            <a:spLocks/>
          </p:cNvSpPr>
          <p:nvPr/>
        </p:nvSpPr>
        <p:spPr bwMode="auto">
          <a:xfrm>
            <a:off x="5638800" y="1774826"/>
            <a:ext cx="4572000" cy="4625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54864" tIns="91440"/>
          <a:lstStyle>
            <a:lvl1pPr marL="438150" indent="-319088"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buClr>
                <a:schemeClr val="accent1"/>
              </a:buClr>
              <a:buSzPct val="80000"/>
              <a:buFont typeface="Wingdings 2" panose="05020102010507070707" pitchFamily="18" charset="2"/>
              <a:buChar char=""/>
            </a:pPr>
            <a:r>
              <a:rPr lang="en-US" altLang="en-US" sz="2800" dirty="0">
                <a:latin typeface="Corbel" panose="020B0503020204020204" pitchFamily="34" charset="0"/>
              </a:rPr>
              <a:t>One complicated Multi-dimensional operator =&gt; A series of simple, lower dimensional operators</a:t>
            </a:r>
          </a:p>
          <a:p>
            <a:pPr>
              <a:buClr>
                <a:schemeClr val="accent1"/>
              </a:buClr>
              <a:buSzPct val="80000"/>
              <a:buFont typeface="Wingdings 2" panose="05020102010507070707" pitchFamily="18" charset="2"/>
              <a:buChar char=""/>
            </a:pPr>
            <a:r>
              <a:rPr lang="en-US" altLang="en-US" sz="2800" dirty="0">
                <a:latin typeface="Corbel" panose="020B0503020204020204" pitchFamily="34" charset="0"/>
              </a:rPr>
              <a:t>Each operator can have its own integration scheme and different time step sizes</a:t>
            </a:r>
          </a:p>
          <a:p>
            <a:pPr>
              <a:buClr>
                <a:schemeClr val="accent1"/>
              </a:buClr>
              <a:buSzPct val="80000"/>
              <a:buFont typeface="Wingdings 2" panose="05020102010507070707" pitchFamily="18" charset="2"/>
              <a:buChar char=""/>
            </a:pPr>
            <a:r>
              <a:rPr lang="en-US" altLang="en-US" sz="2800" dirty="0">
                <a:latin typeface="Corbel" panose="020B0503020204020204" pitchFamily="34" charset="0"/>
              </a:rPr>
              <a:t>High modularity and easy to debug</a:t>
            </a:r>
          </a:p>
        </p:txBody>
      </p:sp>
    </p:spTree>
    <p:extLst>
      <p:ext uri="{BB962C8B-B14F-4D97-AF65-F5344CB8AC3E}">
        <p14:creationId xmlns:p14="http://schemas.microsoft.com/office/powerpoint/2010/main" val="3579275753"/>
      </p:ext>
    </p:extLst>
  </p:cSld>
  <p:clrMapOvr>
    <a:masterClrMapping/>
  </p:clrMapOvr>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a:ln>
            <a:miter lim="800000"/>
            <a:headEnd/>
            <a:tailEnd/>
          </a:ln>
        </p:spPr>
        <p:txBody>
          <a:bodyPr rtlCol="0">
            <a:normAutofit/>
            <a:scene3d>
              <a:camera prst="orthographicFront"/>
              <a:lightRig rig="threePt" dir="t">
                <a:rot lat="0" lon="0" rev="4800000"/>
              </a:lightRig>
            </a:scene3d>
            <a:sp3d prstMaterial="matte">
              <a:bevelT w="50800" h="10160"/>
            </a:sp3d>
          </a:bodyPr>
          <a:lstStyle/>
          <a:p>
            <a:pPr>
              <a:defRPr/>
            </a:pPr>
            <a:r>
              <a:rPr lang="en-US" dirty="0" smtClean="0">
                <a:solidFill>
                  <a:schemeClr val="tx1"/>
                </a:solidFill>
                <a:ea typeface="+mj-ea"/>
                <a:cs typeface="+mj-cs"/>
              </a:rPr>
              <a:t>Advection</a:t>
            </a:r>
            <a:endParaRPr lang="en-US" dirty="0">
              <a:solidFill>
                <a:schemeClr val="tx1"/>
              </a:solidFill>
              <a:ea typeface="+mj-ea"/>
              <a:cs typeface="+mj-cs"/>
            </a:endParaRPr>
          </a:p>
        </p:txBody>
      </p:sp>
      <p:sp>
        <p:nvSpPr>
          <p:cNvPr id="54276" name="Rectangle 3"/>
          <p:cNvSpPr>
            <a:spLocks noGrp="1" noChangeArrowheads="1"/>
          </p:cNvSpPr>
          <p:nvPr>
            <p:ph type="body" sz="half" idx="1"/>
          </p:nvPr>
        </p:nvSpPr>
        <p:spPr>
          <a:xfrm>
            <a:off x="506730" y="1600201"/>
            <a:ext cx="9076182" cy="4525963"/>
          </a:xfrm>
        </p:spPr>
        <p:txBody>
          <a:bodyPr>
            <a:normAutofit fontScale="92500"/>
          </a:bodyPr>
          <a:lstStyle/>
          <a:p>
            <a:pPr eaLnBrk="1" hangingPunct="1"/>
            <a:r>
              <a:rPr lang="en-US" altLang="en-US" sz="2800" dirty="0">
                <a:solidFill>
                  <a:schemeClr val="tx1"/>
                </a:solidFill>
                <a:ea typeface="ＭＳ Ｐゴシック" panose="020B0600070205080204" pitchFamily="34" charset="-128"/>
              </a:rPr>
              <a:t>Sometimes called “Convection” or “Transport”</a:t>
            </a:r>
          </a:p>
          <a:p>
            <a:pPr eaLnBrk="1" hangingPunct="1"/>
            <a:r>
              <a:rPr lang="en-US" altLang="en-US" sz="2800" dirty="0">
                <a:solidFill>
                  <a:schemeClr val="tx1"/>
                </a:solidFill>
                <a:ea typeface="ＭＳ Ｐゴシック" panose="020B0600070205080204" pitchFamily="34" charset="-128"/>
              </a:rPr>
              <a:t>Define how a quantity moves with the underlying velocity field</a:t>
            </a:r>
          </a:p>
          <a:p>
            <a:pPr eaLnBrk="1" hangingPunct="1"/>
            <a:r>
              <a:rPr lang="en-US" altLang="en-US" sz="2800" dirty="0">
                <a:solidFill>
                  <a:schemeClr val="tx1"/>
                </a:solidFill>
                <a:ea typeface="ＭＳ Ｐゴシック" panose="020B0600070205080204" pitchFamily="34" charset="-128"/>
              </a:rPr>
              <a:t>This term ensures the conservation of momentum</a:t>
            </a:r>
          </a:p>
          <a:p>
            <a:pPr eaLnBrk="1" hangingPunct="1"/>
            <a:r>
              <a:rPr lang="en-US" altLang="en-US" sz="2800" dirty="0">
                <a:solidFill>
                  <a:schemeClr val="tx1"/>
                </a:solidFill>
                <a:ea typeface="ＭＳ Ｐゴシック" panose="020B0600070205080204" pitchFamily="34" charset="-128"/>
              </a:rPr>
              <a:t>Advection equation:</a:t>
            </a:r>
          </a:p>
          <a:p>
            <a:pPr eaLnBrk="1" hangingPunct="1">
              <a:buFontTx/>
              <a:buNone/>
            </a:pPr>
            <a:r>
              <a:rPr lang="en-US" altLang="en-US" sz="2800" dirty="0">
                <a:solidFill>
                  <a:schemeClr val="tx1"/>
                </a:solidFill>
                <a:ea typeface="ＭＳ Ｐゴシック" panose="020B0600070205080204" pitchFamily="34" charset="-128"/>
              </a:rPr>
              <a:t>			</a:t>
            </a:r>
          </a:p>
          <a:p>
            <a:pPr eaLnBrk="1" hangingPunct="1"/>
            <a:r>
              <a:rPr lang="en-US" altLang="en-US" sz="2800" dirty="0">
                <a:solidFill>
                  <a:schemeClr val="tx1"/>
                </a:solidFill>
                <a:ea typeface="ＭＳ Ｐゴシック" panose="020B0600070205080204" pitchFamily="34" charset="-128"/>
              </a:rPr>
              <a:t>Approaches:</a:t>
            </a:r>
          </a:p>
          <a:p>
            <a:pPr lvl="1" eaLnBrk="1" hangingPunct="1"/>
            <a:r>
              <a:rPr lang="en-US" altLang="en-US" sz="2400" dirty="0">
                <a:solidFill>
                  <a:schemeClr val="tx1"/>
                </a:solidFill>
                <a:ea typeface="ＭＳ Ｐゴシック" panose="020B0600070205080204" pitchFamily="34" charset="-128"/>
              </a:rPr>
              <a:t>Forward Euler (unstable)</a:t>
            </a:r>
          </a:p>
          <a:p>
            <a:pPr lvl="1" eaLnBrk="1" hangingPunct="1"/>
            <a:r>
              <a:rPr lang="en-US" altLang="en-US" sz="2400" dirty="0">
                <a:solidFill>
                  <a:schemeClr val="tx1"/>
                </a:solidFill>
                <a:ea typeface="ＭＳ Ｐゴシック" panose="020B0600070205080204" pitchFamily="34" charset="-128"/>
              </a:rPr>
              <a:t>Semi-</a:t>
            </a:r>
            <a:r>
              <a:rPr lang="en-US" altLang="en-US" sz="2400" dirty="0" err="1">
                <a:solidFill>
                  <a:schemeClr val="tx1"/>
                </a:solidFill>
                <a:ea typeface="ＭＳ Ｐゴシック" panose="020B0600070205080204" pitchFamily="34" charset="-128"/>
              </a:rPr>
              <a:t>Lagragian</a:t>
            </a:r>
            <a:r>
              <a:rPr lang="en-US" altLang="en-US" sz="2400" dirty="0">
                <a:solidFill>
                  <a:schemeClr val="tx1"/>
                </a:solidFill>
                <a:ea typeface="ＭＳ Ｐゴシック" panose="020B0600070205080204" pitchFamily="34" charset="-128"/>
              </a:rPr>
              <a:t> advection (stable for large time steps, but suffers from the dissipation issue)</a:t>
            </a:r>
          </a:p>
          <a:p>
            <a:pPr eaLnBrk="1" hangingPunct="1">
              <a:buFontTx/>
              <a:buNone/>
            </a:pPr>
            <a:r>
              <a:rPr lang="en-US" altLang="en-US" sz="2800" dirty="0">
                <a:solidFill>
                  <a:schemeClr val="tx1"/>
                </a:solidFill>
                <a:ea typeface="ＭＳ Ｐゴシック" panose="020B0600070205080204" pitchFamily="34" charset="-128"/>
              </a:rPr>
              <a:t>			</a:t>
            </a:r>
          </a:p>
          <a:p>
            <a:pPr lvl="1" eaLnBrk="1" hangingPunct="1"/>
            <a:endParaRPr lang="en-US" altLang="en-US" sz="2400" dirty="0">
              <a:solidFill>
                <a:schemeClr val="tx1"/>
              </a:solidFill>
              <a:ea typeface="ＭＳ Ｐゴシック" panose="020B0600070205080204" pitchFamily="34" charset="-128"/>
            </a:endParaRPr>
          </a:p>
          <a:p>
            <a:pPr lvl="1" eaLnBrk="1" hangingPunct="1"/>
            <a:endParaRPr lang="en-US" altLang="en-US" sz="2400" dirty="0">
              <a:solidFill>
                <a:schemeClr val="tx1"/>
              </a:solidFill>
              <a:ea typeface="ＭＳ Ｐゴシック" panose="020B0600070205080204" pitchFamily="34" charset="-128"/>
            </a:endParaRPr>
          </a:p>
        </p:txBody>
      </p:sp>
      <p:graphicFrame>
        <p:nvGraphicFramePr>
          <p:cNvPr id="54274" name="Object 34"/>
          <p:cNvGraphicFramePr>
            <a:graphicFrameLocks noGrp="1" noChangeAspect="1"/>
          </p:cNvGraphicFramePr>
          <p:nvPr>
            <p:ph sz="half" idx="2"/>
            <p:extLst>
              <p:ext uri="{D42A27DB-BD31-4B8C-83A1-F6EECF244321}">
                <p14:modId xmlns:p14="http://schemas.microsoft.com/office/powerpoint/2010/main" val="142874405"/>
              </p:ext>
            </p:extLst>
          </p:nvPr>
        </p:nvGraphicFramePr>
        <p:xfrm>
          <a:off x="3859213" y="3251200"/>
          <a:ext cx="2819400" cy="757238"/>
        </p:xfrm>
        <a:graphic>
          <a:graphicData uri="http://schemas.openxmlformats.org/presentationml/2006/ole">
            <mc:AlternateContent xmlns:mc="http://schemas.openxmlformats.org/markup-compatibility/2006">
              <mc:Choice xmlns:v="urn:schemas-microsoft-com:vml" Requires="v">
                <p:oleObj spid="_x0000_s4394" name="Equation" r:id="rId4" imgW="850680" imgH="228600" progId="Equation.3">
                  <p:embed/>
                </p:oleObj>
              </mc:Choice>
              <mc:Fallback>
                <p:oleObj name="Equation" r:id="rId4" imgW="850680" imgH="228600" progId="Equation.3">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859213" y="3251200"/>
                        <a:ext cx="2819400" cy="757238"/>
                      </a:xfrm>
                      <a:prstGeom prst="rect">
                        <a:avLst/>
                      </a:prstGeom>
                      <a:solidFill>
                        <a:schemeClr val="tx1"/>
                      </a:solidFill>
                      <a:ln>
                        <a:noFill/>
                      </a:ln>
                      <a:effectLst/>
                    </p:spPr>
                  </p:pic>
                </p:oleObj>
              </mc:Fallback>
            </mc:AlternateContent>
          </a:graphicData>
        </a:graphic>
      </p:graphicFrame>
    </p:spTree>
    <p:extLst>
      <p:ext uri="{BB962C8B-B14F-4D97-AF65-F5344CB8AC3E}">
        <p14:creationId xmlns:p14="http://schemas.microsoft.com/office/powerpoint/2010/main" val="530253880"/>
      </p:ext>
    </p:extLst>
  </p:cSld>
  <p:clrMapOvr>
    <a:masterClrMapping/>
  </p:clrMapOvr>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a:xfrm>
            <a:off x="572386" y="237533"/>
            <a:ext cx="10515600" cy="1325563"/>
          </a:xfrm>
          <a:ln>
            <a:miter lim="800000"/>
            <a:headEnd/>
            <a:tailEnd/>
          </a:ln>
        </p:spPr>
        <p:txBody>
          <a:bodyPr rtlCol="0">
            <a:normAutofit/>
            <a:scene3d>
              <a:camera prst="orthographicFront"/>
              <a:lightRig rig="threePt" dir="t">
                <a:rot lat="0" lon="0" rev="4800000"/>
              </a:lightRig>
            </a:scene3d>
            <a:sp3d prstMaterial="matte">
              <a:bevelT w="50800" h="10160"/>
            </a:sp3d>
          </a:bodyPr>
          <a:lstStyle/>
          <a:p>
            <a:pPr>
              <a:defRPr/>
            </a:pPr>
            <a:r>
              <a:rPr lang="en-US" dirty="0" smtClean="0">
                <a:solidFill>
                  <a:schemeClr val="tx1"/>
                </a:solidFill>
                <a:ea typeface="+mj-ea"/>
                <a:cs typeface="+mj-cs"/>
              </a:rPr>
              <a:t>Advection</a:t>
            </a:r>
            <a:endParaRPr lang="en-US" dirty="0">
              <a:solidFill>
                <a:schemeClr val="tx1"/>
              </a:solidFill>
              <a:ea typeface="+mj-ea"/>
              <a:cs typeface="+mj-cs"/>
            </a:endParaRPr>
          </a:p>
        </p:txBody>
      </p:sp>
      <p:grpSp>
        <p:nvGrpSpPr>
          <p:cNvPr id="56323" name="Group 34"/>
          <p:cNvGrpSpPr>
            <a:grpSpLocks/>
          </p:cNvGrpSpPr>
          <p:nvPr/>
        </p:nvGrpSpPr>
        <p:grpSpPr bwMode="auto">
          <a:xfrm>
            <a:off x="6477000" y="2209800"/>
            <a:ext cx="3048000" cy="3048000"/>
            <a:chOff x="1248" y="1152"/>
            <a:chExt cx="2880" cy="2880"/>
          </a:xfrm>
        </p:grpSpPr>
        <p:sp>
          <p:nvSpPr>
            <p:cNvPr id="56371" name="Line 35"/>
            <p:cNvSpPr>
              <a:spLocks noChangeShapeType="1"/>
            </p:cNvSpPr>
            <p:nvPr/>
          </p:nvSpPr>
          <p:spPr bwMode="auto">
            <a:xfrm>
              <a:off x="1248" y="1152"/>
              <a:ext cx="0" cy="288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6372" name="Line 36"/>
            <p:cNvSpPr>
              <a:spLocks noChangeShapeType="1"/>
            </p:cNvSpPr>
            <p:nvPr/>
          </p:nvSpPr>
          <p:spPr bwMode="auto">
            <a:xfrm>
              <a:off x="1248" y="1152"/>
              <a:ext cx="2880"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6373" name="Line 37"/>
            <p:cNvSpPr>
              <a:spLocks noChangeShapeType="1"/>
            </p:cNvSpPr>
            <p:nvPr/>
          </p:nvSpPr>
          <p:spPr bwMode="auto">
            <a:xfrm>
              <a:off x="1248" y="1632"/>
              <a:ext cx="2880"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6374" name="Line 38"/>
            <p:cNvSpPr>
              <a:spLocks noChangeShapeType="1"/>
            </p:cNvSpPr>
            <p:nvPr/>
          </p:nvSpPr>
          <p:spPr bwMode="auto">
            <a:xfrm>
              <a:off x="1248" y="2112"/>
              <a:ext cx="2880"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6375" name="Line 39"/>
            <p:cNvSpPr>
              <a:spLocks noChangeShapeType="1"/>
            </p:cNvSpPr>
            <p:nvPr/>
          </p:nvSpPr>
          <p:spPr bwMode="auto">
            <a:xfrm>
              <a:off x="1248" y="2592"/>
              <a:ext cx="2880"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6376" name="Line 40"/>
            <p:cNvSpPr>
              <a:spLocks noChangeShapeType="1"/>
            </p:cNvSpPr>
            <p:nvPr/>
          </p:nvSpPr>
          <p:spPr bwMode="auto">
            <a:xfrm>
              <a:off x="1248" y="3072"/>
              <a:ext cx="2880"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6377" name="Line 41"/>
            <p:cNvSpPr>
              <a:spLocks noChangeShapeType="1"/>
            </p:cNvSpPr>
            <p:nvPr/>
          </p:nvSpPr>
          <p:spPr bwMode="auto">
            <a:xfrm>
              <a:off x="1248" y="3552"/>
              <a:ext cx="2880"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6378" name="Line 42"/>
            <p:cNvSpPr>
              <a:spLocks noChangeShapeType="1"/>
            </p:cNvSpPr>
            <p:nvPr/>
          </p:nvSpPr>
          <p:spPr bwMode="auto">
            <a:xfrm>
              <a:off x="1248" y="4032"/>
              <a:ext cx="2880"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6379" name="Line 43"/>
            <p:cNvSpPr>
              <a:spLocks noChangeShapeType="1"/>
            </p:cNvSpPr>
            <p:nvPr/>
          </p:nvSpPr>
          <p:spPr bwMode="auto">
            <a:xfrm>
              <a:off x="1728" y="1152"/>
              <a:ext cx="0" cy="288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6380" name="Line 44"/>
            <p:cNvSpPr>
              <a:spLocks noChangeShapeType="1"/>
            </p:cNvSpPr>
            <p:nvPr/>
          </p:nvSpPr>
          <p:spPr bwMode="auto">
            <a:xfrm>
              <a:off x="2208" y="1152"/>
              <a:ext cx="0" cy="288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6381" name="Line 45"/>
            <p:cNvSpPr>
              <a:spLocks noChangeShapeType="1"/>
            </p:cNvSpPr>
            <p:nvPr/>
          </p:nvSpPr>
          <p:spPr bwMode="auto">
            <a:xfrm>
              <a:off x="2688" y="1152"/>
              <a:ext cx="0" cy="288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6382" name="Line 46"/>
            <p:cNvSpPr>
              <a:spLocks noChangeShapeType="1"/>
            </p:cNvSpPr>
            <p:nvPr/>
          </p:nvSpPr>
          <p:spPr bwMode="auto">
            <a:xfrm>
              <a:off x="3168" y="1152"/>
              <a:ext cx="0" cy="288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6383" name="Line 47"/>
            <p:cNvSpPr>
              <a:spLocks noChangeShapeType="1"/>
            </p:cNvSpPr>
            <p:nvPr/>
          </p:nvSpPr>
          <p:spPr bwMode="auto">
            <a:xfrm>
              <a:off x="3648" y="1152"/>
              <a:ext cx="0" cy="288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6384" name="Line 48"/>
            <p:cNvSpPr>
              <a:spLocks noChangeShapeType="1"/>
            </p:cNvSpPr>
            <p:nvPr/>
          </p:nvSpPr>
          <p:spPr bwMode="auto">
            <a:xfrm>
              <a:off x="4128" y="1152"/>
              <a:ext cx="0" cy="288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grpSp>
      <p:sp>
        <p:nvSpPr>
          <p:cNvPr id="56324" name="Line 49"/>
          <p:cNvSpPr>
            <a:spLocks noChangeShapeType="1"/>
          </p:cNvSpPr>
          <p:nvPr/>
        </p:nvSpPr>
        <p:spPr bwMode="auto">
          <a:xfrm flipV="1">
            <a:off x="7086600" y="2819400"/>
            <a:ext cx="228600" cy="304800"/>
          </a:xfrm>
          <a:prstGeom prst="line">
            <a:avLst/>
          </a:prstGeom>
          <a:noFill/>
          <a:ln w="28575">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56325" name="Line 50"/>
          <p:cNvSpPr>
            <a:spLocks noChangeShapeType="1"/>
          </p:cNvSpPr>
          <p:nvPr/>
        </p:nvSpPr>
        <p:spPr bwMode="auto">
          <a:xfrm flipV="1">
            <a:off x="7543800" y="2895600"/>
            <a:ext cx="381000" cy="152400"/>
          </a:xfrm>
          <a:prstGeom prst="line">
            <a:avLst/>
          </a:prstGeom>
          <a:noFill/>
          <a:ln w="28575">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56326" name="Line 51"/>
          <p:cNvSpPr>
            <a:spLocks noChangeShapeType="1"/>
          </p:cNvSpPr>
          <p:nvPr/>
        </p:nvSpPr>
        <p:spPr bwMode="auto">
          <a:xfrm flipV="1">
            <a:off x="8077200" y="2971800"/>
            <a:ext cx="381000" cy="0"/>
          </a:xfrm>
          <a:prstGeom prst="line">
            <a:avLst/>
          </a:prstGeom>
          <a:noFill/>
          <a:ln w="28575">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56327" name="Line 52"/>
          <p:cNvSpPr>
            <a:spLocks noChangeShapeType="1"/>
          </p:cNvSpPr>
          <p:nvPr/>
        </p:nvSpPr>
        <p:spPr bwMode="auto">
          <a:xfrm flipV="1">
            <a:off x="7162800" y="3276600"/>
            <a:ext cx="228600" cy="381000"/>
          </a:xfrm>
          <a:prstGeom prst="line">
            <a:avLst/>
          </a:prstGeom>
          <a:noFill/>
          <a:ln w="28575">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56328" name="Line 53"/>
          <p:cNvSpPr>
            <a:spLocks noChangeShapeType="1"/>
          </p:cNvSpPr>
          <p:nvPr/>
        </p:nvSpPr>
        <p:spPr bwMode="auto">
          <a:xfrm flipV="1">
            <a:off x="7543800" y="3429000"/>
            <a:ext cx="381000" cy="76200"/>
          </a:xfrm>
          <a:prstGeom prst="line">
            <a:avLst/>
          </a:prstGeom>
          <a:noFill/>
          <a:ln w="28575">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56329" name="Line 54"/>
          <p:cNvSpPr>
            <a:spLocks noChangeShapeType="1"/>
          </p:cNvSpPr>
          <p:nvPr/>
        </p:nvSpPr>
        <p:spPr bwMode="auto">
          <a:xfrm flipV="1">
            <a:off x="8077200" y="3505200"/>
            <a:ext cx="381000" cy="0"/>
          </a:xfrm>
          <a:prstGeom prst="line">
            <a:avLst/>
          </a:prstGeom>
          <a:noFill/>
          <a:ln w="28575">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56330" name="Line 55"/>
          <p:cNvSpPr>
            <a:spLocks noChangeShapeType="1"/>
          </p:cNvSpPr>
          <p:nvPr/>
        </p:nvSpPr>
        <p:spPr bwMode="auto">
          <a:xfrm>
            <a:off x="8610600" y="3429000"/>
            <a:ext cx="381000" cy="152400"/>
          </a:xfrm>
          <a:prstGeom prst="line">
            <a:avLst/>
          </a:prstGeom>
          <a:noFill/>
          <a:ln w="28575">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56331" name="Line 56"/>
          <p:cNvSpPr>
            <a:spLocks noChangeShapeType="1"/>
          </p:cNvSpPr>
          <p:nvPr/>
        </p:nvSpPr>
        <p:spPr bwMode="auto">
          <a:xfrm>
            <a:off x="8610600" y="2895600"/>
            <a:ext cx="381000" cy="228600"/>
          </a:xfrm>
          <a:prstGeom prst="line">
            <a:avLst/>
          </a:prstGeom>
          <a:noFill/>
          <a:ln w="28575">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56332" name="Oval 57"/>
          <p:cNvSpPr>
            <a:spLocks noChangeArrowheads="1"/>
          </p:cNvSpPr>
          <p:nvPr/>
        </p:nvSpPr>
        <p:spPr bwMode="auto">
          <a:xfrm>
            <a:off x="8686800" y="3886200"/>
            <a:ext cx="152400" cy="152400"/>
          </a:xfrm>
          <a:prstGeom prst="ellipse">
            <a:avLst/>
          </a:prstGeom>
          <a:solidFill>
            <a:schemeClr val="accent1"/>
          </a:solidFill>
          <a:ln w="9525">
            <a:solidFill>
              <a:schemeClr val="tx1"/>
            </a:solidFill>
            <a:round/>
            <a:headEnd/>
            <a:tailEnd/>
          </a:ln>
        </p:spPr>
        <p:txBody>
          <a:bodyPr wrap="none"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sz="1800"/>
          </a:p>
        </p:txBody>
      </p:sp>
      <p:sp>
        <p:nvSpPr>
          <p:cNvPr id="56333" name="Line 59"/>
          <p:cNvSpPr>
            <a:spLocks noChangeShapeType="1"/>
          </p:cNvSpPr>
          <p:nvPr/>
        </p:nvSpPr>
        <p:spPr bwMode="auto">
          <a:xfrm>
            <a:off x="9067800" y="3429000"/>
            <a:ext cx="381000" cy="152400"/>
          </a:xfrm>
          <a:prstGeom prst="line">
            <a:avLst/>
          </a:prstGeom>
          <a:noFill/>
          <a:ln w="28575">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56334" name="Line 60"/>
          <p:cNvSpPr>
            <a:spLocks noChangeShapeType="1"/>
          </p:cNvSpPr>
          <p:nvPr/>
        </p:nvSpPr>
        <p:spPr bwMode="auto">
          <a:xfrm>
            <a:off x="8610600" y="3886200"/>
            <a:ext cx="381000" cy="228600"/>
          </a:xfrm>
          <a:prstGeom prst="line">
            <a:avLst/>
          </a:prstGeom>
          <a:noFill/>
          <a:ln w="28575">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grpSp>
        <p:nvGrpSpPr>
          <p:cNvPr id="3" name="Group 63"/>
          <p:cNvGrpSpPr>
            <a:grpSpLocks/>
          </p:cNvGrpSpPr>
          <p:nvPr/>
        </p:nvGrpSpPr>
        <p:grpSpPr bwMode="auto">
          <a:xfrm>
            <a:off x="8229600" y="3581400"/>
            <a:ext cx="533400" cy="381000"/>
            <a:chOff x="6705600" y="3581400"/>
            <a:chExt cx="533400" cy="381000"/>
          </a:xfrm>
        </p:grpSpPr>
        <p:sp>
          <p:nvSpPr>
            <p:cNvPr id="31757" name="Oval 58"/>
            <p:cNvSpPr>
              <a:spLocks noChangeArrowheads="1"/>
            </p:cNvSpPr>
            <p:nvPr/>
          </p:nvSpPr>
          <p:spPr bwMode="auto">
            <a:xfrm>
              <a:off x="6705600" y="3581400"/>
              <a:ext cx="152400" cy="152400"/>
            </a:xfrm>
            <a:prstGeom prst="ellipse">
              <a:avLst/>
            </a:prstGeom>
            <a:solidFill>
              <a:schemeClr val="accent1">
                <a:lumMod val="20000"/>
                <a:lumOff val="80000"/>
              </a:schemeClr>
            </a:solidFill>
            <a:ln w="9525">
              <a:solidFill>
                <a:schemeClr val="accent1">
                  <a:lumMod val="60000"/>
                  <a:lumOff val="40000"/>
                </a:schemeClr>
              </a:solidFill>
              <a:round/>
              <a:headEnd/>
              <a:tailEnd/>
            </a:ln>
          </p:spPr>
          <p:txBody>
            <a:bodyPr wrap="none"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sz="1800"/>
            </a:p>
          </p:txBody>
        </p:sp>
        <p:sp>
          <p:nvSpPr>
            <p:cNvPr id="56370" name="Line 61"/>
            <p:cNvSpPr>
              <a:spLocks noChangeShapeType="1"/>
            </p:cNvSpPr>
            <p:nvPr/>
          </p:nvSpPr>
          <p:spPr bwMode="auto">
            <a:xfrm flipH="1" flipV="1">
              <a:off x="6781800" y="3657600"/>
              <a:ext cx="457200" cy="304800"/>
            </a:xfrm>
            <a:prstGeom prst="line">
              <a:avLst/>
            </a:prstGeom>
            <a:noFill/>
            <a:ln w="28575">
              <a:solidFill>
                <a:srgbClr val="FFFF00"/>
              </a:solidFill>
              <a:prstDash val="dash"/>
              <a:round/>
              <a:headEnd/>
              <a:tailEnd type="triangle" w="med" len="med"/>
            </a:ln>
            <a:extLst>
              <a:ext uri="{909E8E84-426E-40dd-AFC4-6F175D3DCCD1}">
                <a14:hiddenFill xmlns:a14="http://schemas.microsoft.com/office/drawing/2010/main">
                  <a:noFill/>
                </a14:hiddenFill>
              </a:ext>
            </a:extLst>
          </p:spPr>
          <p:txBody>
            <a:bodyPr/>
            <a:lstStyle/>
            <a:p>
              <a:endParaRPr lang="en-US"/>
            </a:p>
          </p:txBody>
        </p:sp>
      </p:grpSp>
      <p:sp>
        <p:nvSpPr>
          <p:cNvPr id="56336" name="Line 62"/>
          <p:cNvSpPr>
            <a:spLocks noChangeShapeType="1"/>
          </p:cNvSpPr>
          <p:nvPr/>
        </p:nvSpPr>
        <p:spPr bwMode="auto">
          <a:xfrm flipV="1">
            <a:off x="8077200" y="3962400"/>
            <a:ext cx="381000" cy="0"/>
          </a:xfrm>
          <a:prstGeom prst="line">
            <a:avLst/>
          </a:prstGeom>
          <a:noFill/>
          <a:ln w="28575">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56337" name="Line 63"/>
          <p:cNvSpPr>
            <a:spLocks noChangeShapeType="1"/>
          </p:cNvSpPr>
          <p:nvPr/>
        </p:nvSpPr>
        <p:spPr bwMode="auto">
          <a:xfrm flipV="1">
            <a:off x="7543800" y="3962400"/>
            <a:ext cx="381000" cy="76200"/>
          </a:xfrm>
          <a:prstGeom prst="line">
            <a:avLst/>
          </a:prstGeom>
          <a:noFill/>
          <a:ln w="28575">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grpSp>
        <p:nvGrpSpPr>
          <p:cNvPr id="56338" name="Group 64"/>
          <p:cNvGrpSpPr>
            <a:grpSpLocks/>
          </p:cNvGrpSpPr>
          <p:nvPr/>
        </p:nvGrpSpPr>
        <p:grpSpPr bwMode="auto">
          <a:xfrm>
            <a:off x="2895600" y="2209800"/>
            <a:ext cx="3048000" cy="3048000"/>
            <a:chOff x="1248" y="1152"/>
            <a:chExt cx="2880" cy="2880"/>
          </a:xfrm>
        </p:grpSpPr>
        <p:sp>
          <p:nvSpPr>
            <p:cNvPr id="56355" name="Line 65"/>
            <p:cNvSpPr>
              <a:spLocks noChangeShapeType="1"/>
            </p:cNvSpPr>
            <p:nvPr/>
          </p:nvSpPr>
          <p:spPr bwMode="auto">
            <a:xfrm>
              <a:off x="1248" y="1152"/>
              <a:ext cx="0" cy="288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6356" name="Line 66"/>
            <p:cNvSpPr>
              <a:spLocks noChangeShapeType="1"/>
            </p:cNvSpPr>
            <p:nvPr/>
          </p:nvSpPr>
          <p:spPr bwMode="auto">
            <a:xfrm>
              <a:off x="1248" y="1152"/>
              <a:ext cx="2880"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6357" name="Line 67"/>
            <p:cNvSpPr>
              <a:spLocks noChangeShapeType="1"/>
            </p:cNvSpPr>
            <p:nvPr/>
          </p:nvSpPr>
          <p:spPr bwMode="auto">
            <a:xfrm>
              <a:off x="1248" y="1632"/>
              <a:ext cx="2880"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6358" name="Line 68"/>
            <p:cNvSpPr>
              <a:spLocks noChangeShapeType="1"/>
            </p:cNvSpPr>
            <p:nvPr/>
          </p:nvSpPr>
          <p:spPr bwMode="auto">
            <a:xfrm>
              <a:off x="1248" y="2112"/>
              <a:ext cx="2880"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6359" name="Line 69"/>
            <p:cNvSpPr>
              <a:spLocks noChangeShapeType="1"/>
            </p:cNvSpPr>
            <p:nvPr/>
          </p:nvSpPr>
          <p:spPr bwMode="auto">
            <a:xfrm>
              <a:off x="1248" y="2592"/>
              <a:ext cx="2880"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6360" name="Line 70"/>
            <p:cNvSpPr>
              <a:spLocks noChangeShapeType="1"/>
            </p:cNvSpPr>
            <p:nvPr/>
          </p:nvSpPr>
          <p:spPr bwMode="auto">
            <a:xfrm>
              <a:off x="1248" y="3072"/>
              <a:ext cx="2880"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6361" name="Line 71"/>
            <p:cNvSpPr>
              <a:spLocks noChangeShapeType="1"/>
            </p:cNvSpPr>
            <p:nvPr/>
          </p:nvSpPr>
          <p:spPr bwMode="auto">
            <a:xfrm>
              <a:off x="1248" y="3552"/>
              <a:ext cx="2880"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6362" name="Line 72"/>
            <p:cNvSpPr>
              <a:spLocks noChangeShapeType="1"/>
            </p:cNvSpPr>
            <p:nvPr/>
          </p:nvSpPr>
          <p:spPr bwMode="auto">
            <a:xfrm>
              <a:off x="1248" y="4032"/>
              <a:ext cx="2880"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6363" name="Line 73"/>
            <p:cNvSpPr>
              <a:spLocks noChangeShapeType="1"/>
            </p:cNvSpPr>
            <p:nvPr/>
          </p:nvSpPr>
          <p:spPr bwMode="auto">
            <a:xfrm>
              <a:off x="1728" y="1152"/>
              <a:ext cx="0" cy="288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6364" name="Line 74"/>
            <p:cNvSpPr>
              <a:spLocks noChangeShapeType="1"/>
            </p:cNvSpPr>
            <p:nvPr/>
          </p:nvSpPr>
          <p:spPr bwMode="auto">
            <a:xfrm>
              <a:off x="2208" y="1152"/>
              <a:ext cx="0" cy="288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6365" name="Line 75"/>
            <p:cNvSpPr>
              <a:spLocks noChangeShapeType="1"/>
            </p:cNvSpPr>
            <p:nvPr/>
          </p:nvSpPr>
          <p:spPr bwMode="auto">
            <a:xfrm>
              <a:off x="2688" y="1152"/>
              <a:ext cx="0" cy="288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6366" name="Line 76"/>
            <p:cNvSpPr>
              <a:spLocks noChangeShapeType="1"/>
            </p:cNvSpPr>
            <p:nvPr/>
          </p:nvSpPr>
          <p:spPr bwMode="auto">
            <a:xfrm>
              <a:off x="3168" y="1152"/>
              <a:ext cx="0" cy="288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6367" name="Line 77"/>
            <p:cNvSpPr>
              <a:spLocks noChangeShapeType="1"/>
            </p:cNvSpPr>
            <p:nvPr/>
          </p:nvSpPr>
          <p:spPr bwMode="auto">
            <a:xfrm>
              <a:off x="3648" y="1152"/>
              <a:ext cx="0" cy="288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6368" name="Line 78"/>
            <p:cNvSpPr>
              <a:spLocks noChangeShapeType="1"/>
            </p:cNvSpPr>
            <p:nvPr/>
          </p:nvSpPr>
          <p:spPr bwMode="auto">
            <a:xfrm>
              <a:off x="4128" y="1152"/>
              <a:ext cx="0" cy="288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grpSp>
      <p:sp>
        <p:nvSpPr>
          <p:cNvPr id="56339" name="Line 79"/>
          <p:cNvSpPr>
            <a:spLocks noChangeShapeType="1"/>
          </p:cNvSpPr>
          <p:nvPr/>
        </p:nvSpPr>
        <p:spPr bwMode="auto">
          <a:xfrm flipV="1">
            <a:off x="3505200" y="2819400"/>
            <a:ext cx="228600" cy="304800"/>
          </a:xfrm>
          <a:prstGeom prst="line">
            <a:avLst/>
          </a:prstGeom>
          <a:noFill/>
          <a:ln w="28575">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56340" name="Line 80"/>
          <p:cNvSpPr>
            <a:spLocks noChangeShapeType="1"/>
          </p:cNvSpPr>
          <p:nvPr/>
        </p:nvSpPr>
        <p:spPr bwMode="auto">
          <a:xfrm flipV="1">
            <a:off x="3962400" y="2895600"/>
            <a:ext cx="381000" cy="152400"/>
          </a:xfrm>
          <a:prstGeom prst="line">
            <a:avLst/>
          </a:prstGeom>
          <a:noFill/>
          <a:ln w="28575">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56341" name="Line 81"/>
          <p:cNvSpPr>
            <a:spLocks noChangeShapeType="1"/>
          </p:cNvSpPr>
          <p:nvPr/>
        </p:nvSpPr>
        <p:spPr bwMode="auto">
          <a:xfrm flipV="1">
            <a:off x="4495800" y="2971800"/>
            <a:ext cx="381000" cy="0"/>
          </a:xfrm>
          <a:prstGeom prst="line">
            <a:avLst/>
          </a:prstGeom>
          <a:noFill/>
          <a:ln w="28575">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56342" name="Line 82"/>
          <p:cNvSpPr>
            <a:spLocks noChangeShapeType="1"/>
          </p:cNvSpPr>
          <p:nvPr/>
        </p:nvSpPr>
        <p:spPr bwMode="auto">
          <a:xfrm flipV="1">
            <a:off x="3581400" y="3276600"/>
            <a:ext cx="228600" cy="381000"/>
          </a:xfrm>
          <a:prstGeom prst="line">
            <a:avLst/>
          </a:prstGeom>
          <a:noFill/>
          <a:ln w="28575">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56343" name="Line 83"/>
          <p:cNvSpPr>
            <a:spLocks noChangeShapeType="1"/>
          </p:cNvSpPr>
          <p:nvPr/>
        </p:nvSpPr>
        <p:spPr bwMode="auto">
          <a:xfrm flipV="1">
            <a:off x="3962400" y="3429000"/>
            <a:ext cx="381000" cy="76200"/>
          </a:xfrm>
          <a:prstGeom prst="line">
            <a:avLst/>
          </a:prstGeom>
          <a:noFill/>
          <a:ln w="28575">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56344" name="Line 84"/>
          <p:cNvSpPr>
            <a:spLocks noChangeShapeType="1"/>
          </p:cNvSpPr>
          <p:nvPr/>
        </p:nvSpPr>
        <p:spPr bwMode="auto">
          <a:xfrm flipV="1">
            <a:off x="4495800" y="3505200"/>
            <a:ext cx="381000" cy="0"/>
          </a:xfrm>
          <a:prstGeom prst="line">
            <a:avLst/>
          </a:prstGeom>
          <a:noFill/>
          <a:ln w="28575">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56345" name="Line 85"/>
          <p:cNvSpPr>
            <a:spLocks noChangeShapeType="1"/>
          </p:cNvSpPr>
          <p:nvPr/>
        </p:nvSpPr>
        <p:spPr bwMode="auto">
          <a:xfrm>
            <a:off x="5029200" y="3429000"/>
            <a:ext cx="381000" cy="152400"/>
          </a:xfrm>
          <a:prstGeom prst="line">
            <a:avLst/>
          </a:prstGeom>
          <a:noFill/>
          <a:ln w="28575">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56346" name="Line 86"/>
          <p:cNvSpPr>
            <a:spLocks noChangeShapeType="1"/>
          </p:cNvSpPr>
          <p:nvPr/>
        </p:nvSpPr>
        <p:spPr bwMode="auto">
          <a:xfrm>
            <a:off x="5029200" y="2895600"/>
            <a:ext cx="381000" cy="228600"/>
          </a:xfrm>
          <a:prstGeom prst="line">
            <a:avLst/>
          </a:prstGeom>
          <a:noFill/>
          <a:ln w="28575">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56347" name="Oval 87"/>
          <p:cNvSpPr>
            <a:spLocks noChangeArrowheads="1"/>
          </p:cNvSpPr>
          <p:nvPr/>
        </p:nvSpPr>
        <p:spPr bwMode="auto">
          <a:xfrm>
            <a:off x="5105400" y="3886200"/>
            <a:ext cx="152400" cy="152400"/>
          </a:xfrm>
          <a:prstGeom prst="ellipse">
            <a:avLst/>
          </a:prstGeom>
          <a:solidFill>
            <a:schemeClr val="accent1"/>
          </a:solidFill>
          <a:ln w="9525">
            <a:solidFill>
              <a:schemeClr val="tx1"/>
            </a:solidFill>
            <a:round/>
            <a:headEnd/>
            <a:tailEnd/>
          </a:ln>
        </p:spPr>
        <p:txBody>
          <a:bodyPr wrap="none"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sz="1800"/>
          </a:p>
        </p:txBody>
      </p:sp>
      <p:sp>
        <p:nvSpPr>
          <p:cNvPr id="56348" name="Line 89"/>
          <p:cNvSpPr>
            <a:spLocks noChangeShapeType="1"/>
          </p:cNvSpPr>
          <p:nvPr/>
        </p:nvSpPr>
        <p:spPr bwMode="auto">
          <a:xfrm>
            <a:off x="5486400" y="3429000"/>
            <a:ext cx="381000" cy="152400"/>
          </a:xfrm>
          <a:prstGeom prst="line">
            <a:avLst/>
          </a:prstGeom>
          <a:noFill/>
          <a:ln w="28575">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56349" name="Line 90"/>
          <p:cNvSpPr>
            <a:spLocks noChangeShapeType="1"/>
          </p:cNvSpPr>
          <p:nvPr/>
        </p:nvSpPr>
        <p:spPr bwMode="auto">
          <a:xfrm>
            <a:off x="5029200" y="3886200"/>
            <a:ext cx="381000" cy="228600"/>
          </a:xfrm>
          <a:prstGeom prst="line">
            <a:avLst/>
          </a:prstGeom>
          <a:noFill/>
          <a:ln w="28575">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56350" name="Line 92"/>
          <p:cNvSpPr>
            <a:spLocks noChangeShapeType="1"/>
          </p:cNvSpPr>
          <p:nvPr/>
        </p:nvSpPr>
        <p:spPr bwMode="auto">
          <a:xfrm flipV="1">
            <a:off x="4495800" y="3962400"/>
            <a:ext cx="381000" cy="0"/>
          </a:xfrm>
          <a:prstGeom prst="line">
            <a:avLst/>
          </a:prstGeom>
          <a:noFill/>
          <a:ln w="28575">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56351" name="Line 93"/>
          <p:cNvSpPr>
            <a:spLocks noChangeShapeType="1"/>
          </p:cNvSpPr>
          <p:nvPr/>
        </p:nvSpPr>
        <p:spPr bwMode="auto">
          <a:xfrm flipV="1">
            <a:off x="3962400" y="3962400"/>
            <a:ext cx="381000" cy="76200"/>
          </a:xfrm>
          <a:prstGeom prst="line">
            <a:avLst/>
          </a:prstGeom>
          <a:noFill/>
          <a:ln w="28575">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56352" name="Text Box 94"/>
          <p:cNvSpPr txBox="1">
            <a:spLocks noChangeArrowheads="1"/>
          </p:cNvSpPr>
          <p:nvPr/>
        </p:nvSpPr>
        <p:spPr bwMode="auto">
          <a:xfrm>
            <a:off x="3124200" y="5410201"/>
            <a:ext cx="30480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spcBef>
                <a:spcPct val="50000"/>
              </a:spcBef>
            </a:pPr>
            <a:r>
              <a:rPr lang="en-US" altLang="en-US" sz="1800"/>
              <a:t>Forward Euler Advection</a:t>
            </a:r>
          </a:p>
        </p:txBody>
      </p:sp>
      <p:sp>
        <p:nvSpPr>
          <p:cNvPr id="56353" name="Text Box 95"/>
          <p:cNvSpPr txBox="1">
            <a:spLocks noChangeArrowheads="1"/>
          </p:cNvSpPr>
          <p:nvPr/>
        </p:nvSpPr>
        <p:spPr bwMode="auto">
          <a:xfrm>
            <a:off x="6629400" y="5410201"/>
            <a:ext cx="29718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spcBef>
                <a:spcPct val="50000"/>
              </a:spcBef>
            </a:pPr>
            <a:r>
              <a:rPr lang="en-US" altLang="en-US" sz="1800"/>
              <a:t>Semi-Lagragian Advection</a:t>
            </a:r>
          </a:p>
        </p:txBody>
      </p:sp>
      <p:sp>
        <p:nvSpPr>
          <p:cNvPr id="63" name="Line 54"/>
          <p:cNvSpPr>
            <a:spLocks noChangeShapeType="1"/>
          </p:cNvSpPr>
          <p:nvPr/>
        </p:nvSpPr>
        <p:spPr bwMode="auto">
          <a:xfrm>
            <a:off x="8153400" y="3657600"/>
            <a:ext cx="457200" cy="76200"/>
          </a:xfrm>
          <a:prstGeom prst="line">
            <a:avLst/>
          </a:prstGeom>
          <a:noFill/>
          <a:ln w="28575">
            <a:solidFill>
              <a:srgbClr val="0000FF"/>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Tree>
    <p:extLst>
      <p:ext uri="{BB962C8B-B14F-4D97-AF65-F5344CB8AC3E}">
        <p14:creationId xmlns:p14="http://schemas.microsoft.com/office/powerpoint/2010/main" val="3430546762"/>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5632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6324"/>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56325"/>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56326"/>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56327"/>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56328"/>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56329"/>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56330"/>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56331"/>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56332"/>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56333"/>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56334"/>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56336"/>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56337"/>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56353"/>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nodeType="clickEffect">
                                  <p:stCondLst>
                                    <p:cond delay="0"/>
                                  </p:stCondLst>
                                  <p:childTnLst>
                                    <p:set>
                                      <p:cBhvr>
                                        <p:cTn id="38" dur="1" fill="hold">
                                          <p:stCondLst>
                                            <p:cond delay="0"/>
                                          </p:stCondLst>
                                        </p:cTn>
                                        <p:tgtEl>
                                          <p:spTgt spid="3"/>
                                        </p:tgtEl>
                                        <p:attrNameLst>
                                          <p:attrName>style.visibility</p:attrName>
                                        </p:attrNameLst>
                                      </p:cBhvr>
                                      <p:to>
                                        <p:strVal val="visible"/>
                                      </p:to>
                                    </p:set>
                                    <p:animEffect transition="in" filter="fade">
                                      <p:cBhvr>
                                        <p:cTn id="39" dur="2000"/>
                                        <p:tgtEl>
                                          <p:spTgt spid="3"/>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grpId="0" nodeType="clickEffect">
                                  <p:stCondLst>
                                    <p:cond delay="0"/>
                                  </p:stCondLst>
                                  <p:childTnLst>
                                    <p:set>
                                      <p:cBhvr>
                                        <p:cTn id="43" dur="1" fill="hold">
                                          <p:stCondLst>
                                            <p:cond delay="0"/>
                                          </p:stCondLst>
                                        </p:cTn>
                                        <p:tgtEl>
                                          <p:spTgt spid="63"/>
                                        </p:tgtEl>
                                        <p:attrNameLst>
                                          <p:attrName>style.visibility</p:attrName>
                                        </p:attrNameLst>
                                      </p:cBhvr>
                                      <p:to>
                                        <p:strVal val="visible"/>
                                      </p:to>
                                    </p:set>
                                    <p:animEffect transition="in" filter="fade">
                                      <p:cBhvr>
                                        <p:cTn id="44" dur="2000"/>
                                        <p:tgtEl>
                                          <p:spTgt spid="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324" grpId="0" animBg="1"/>
      <p:bldP spid="56325" grpId="0" animBg="1"/>
      <p:bldP spid="56326" grpId="0" animBg="1"/>
      <p:bldP spid="56327" grpId="0" animBg="1"/>
      <p:bldP spid="56328" grpId="0" animBg="1"/>
      <p:bldP spid="56329" grpId="0" animBg="1"/>
      <p:bldP spid="56330" grpId="0" animBg="1"/>
      <p:bldP spid="56331" grpId="0" animBg="1"/>
      <p:bldP spid="56332" grpId="0" animBg="1"/>
      <p:bldP spid="56333" grpId="0" animBg="1"/>
      <p:bldP spid="56334" grpId="0" animBg="1"/>
      <p:bldP spid="56336" grpId="0" animBg="1"/>
      <p:bldP spid="56337" grpId="0" animBg="1"/>
      <p:bldP spid="56353" grpId="0"/>
      <p:bldP spid="63"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a:xfrm>
            <a:off x="864781" y="497921"/>
            <a:ext cx="10972800" cy="1143000"/>
          </a:xfrm>
          <a:ln>
            <a:miter lim="800000"/>
            <a:headEnd/>
            <a:tailEnd/>
          </a:ln>
        </p:spPr>
        <p:txBody>
          <a:bodyPr rtlCol="0">
            <a:normAutofit/>
            <a:scene3d>
              <a:camera prst="orthographicFront"/>
              <a:lightRig rig="threePt" dir="t">
                <a:rot lat="0" lon="0" rev="4800000"/>
              </a:lightRig>
            </a:scene3d>
            <a:sp3d prstMaterial="matte">
              <a:bevelT w="50800" h="10160"/>
            </a:sp3d>
          </a:bodyPr>
          <a:lstStyle/>
          <a:p>
            <a:pPr>
              <a:defRPr/>
            </a:pPr>
            <a:r>
              <a:rPr lang="en-US" dirty="0" smtClean="0">
                <a:solidFill>
                  <a:schemeClr val="tx1"/>
                </a:solidFill>
                <a:ea typeface="+mj-ea"/>
                <a:cs typeface="+mj-cs"/>
              </a:rPr>
              <a:t>Diffusion</a:t>
            </a:r>
            <a:endParaRPr lang="en-US" dirty="0">
              <a:solidFill>
                <a:schemeClr val="tx1"/>
              </a:solidFill>
              <a:ea typeface="+mj-ea"/>
              <a:cs typeface="+mj-cs"/>
            </a:endParaRPr>
          </a:p>
        </p:txBody>
      </p:sp>
      <p:sp>
        <p:nvSpPr>
          <p:cNvPr id="58371" name="Rectangle 3"/>
          <p:cNvSpPr>
            <a:spLocks noGrp="1" noChangeArrowheads="1"/>
          </p:cNvSpPr>
          <p:nvPr>
            <p:ph type="body" sz="half" idx="1"/>
          </p:nvPr>
        </p:nvSpPr>
        <p:spPr>
          <a:xfrm>
            <a:off x="495300" y="1611631"/>
            <a:ext cx="10286114" cy="4525963"/>
          </a:xfrm>
        </p:spPr>
        <p:txBody>
          <a:bodyPr/>
          <a:lstStyle/>
          <a:p>
            <a:pPr eaLnBrk="1" hangingPunct="1"/>
            <a:r>
              <a:rPr lang="en-US" altLang="en-US" sz="2800" dirty="0">
                <a:solidFill>
                  <a:schemeClr val="tx1"/>
                </a:solidFill>
                <a:ea typeface="ＭＳ Ｐゴシック" panose="020B0600070205080204" pitchFamily="34" charset="-128"/>
              </a:rPr>
              <a:t>Define how a quantity in a cell inter-changes with its neighbors</a:t>
            </a:r>
          </a:p>
          <a:p>
            <a:pPr eaLnBrk="1" hangingPunct="1"/>
            <a:r>
              <a:rPr lang="en-US" altLang="en-US" sz="2800" dirty="0">
                <a:solidFill>
                  <a:schemeClr val="tx1"/>
                </a:solidFill>
                <a:ea typeface="ＭＳ Ｐゴシック" panose="020B0600070205080204" pitchFamily="34" charset="-128"/>
              </a:rPr>
              <a:t>Diffusion = Blurring</a:t>
            </a:r>
          </a:p>
          <a:p>
            <a:pPr eaLnBrk="1" hangingPunct="1">
              <a:buFont typeface="Wingdings 2" panose="05020102010507070707" pitchFamily="18" charset="2"/>
              <a:buNone/>
            </a:pPr>
            <a:r>
              <a:rPr lang="en-US" altLang="en-US" sz="2800" dirty="0">
                <a:solidFill>
                  <a:schemeClr val="tx1"/>
                </a:solidFill>
                <a:ea typeface="ＭＳ Ｐゴシック" panose="020B0600070205080204" pitchFamily="34" charset="-128"/>
              </a:rPr>
              <a:t>	</a:t>
            </a:r>
          </a:p>
          <a:p>
            <a:pPr eaLnBrk="1" hangingPunct="1">
              <a:buFont typeface="Wingdings 2" panose="05020102010507070707" pitchFamily="18" charset="2"/>
              <a:buNone/>
            </a:pPr>
            <a:endParaRPr lang="en-US" altLang="en-US" sz="2800" dirty="0">
              <a:solidFill>
                <a:schemeClr val="tx1"/>
              </a:solidFill>
              <a:ea typeface="ＭＳ Ｐゴシック" panose="020B0600070205080204" pitchFamily="34" charset="-128"/>
            </a:endParaRPr>
          </a:p>
          <a:p>
            <a:pPr eaLnBrk="1" hangingPunct="1">
              <a:buFont typeface="Wingdings 2" panose="05020102010507070707" pitchFamily="18" charset="2"/>
              <a:buNone/>
            </a:pPr>
            <a:endParaRPr lang="en-US" altLang="en-US" sz="2800" dirty="0">
              <a:solidFill>
                <a:schemeClr val="tx1"/>
              </a:solidFill>
              <a:ea typeface="ＭＳ Ｐゴシック" panose="020B0600070205080204" pitchFamily="34" charset="-128"/>
            </a:endParaRPr>
          </a:p>
          <a:p>
            <a:pPr eaLnBrk="1" hangingPunct="1">
              <a:buFont typeface="Wingdings 2" panose="05020102010507070707" pitchFamily="18" charset="2"/>
              <a:buNone/>
            </a:pPr>
            <a:endParaRPr lang="en-US" altLang="en-US" sz="2800" dirty="0">
              <a:solidFill>
                <a:schemeClr val="tx1"/>
              </a:solidFill>
              <a:ea typeface="ＭＳ Ｐゴシック" panose="020B0600070205080204" pitchFamily="34" charset="-128"/>
            </a:endParaRPr>
          </a:p>
        </p:txBody>
      </p:sp>
      <p:pic>
        <p:nvPicPr>
          <p:cNvPr id="58372" name="Picture 7">
            <a:hlinkClick r:id="rId3" action="ppaction://hlinkfile"/>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14600" y="4495800"/>
            <a:ext cx="1828800" cy="1455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8373" name="Picture 8">
            <a:hlinkClick r:id="rId5" action="ppaction://hlinkfile"/>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419601" y="4495800"/>
            <a:ext cx="1820863" cy="144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8374" name="Picture 9">
            <a:hlinkClick r:id="rId7" action="ppaction://hlinkfile"/>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6324601" y="4495800"/>
            <a:ext cx="1819275" cy="144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8375" name="Picture 10">
            <a:hlinkClick r:id="rId9" action="ppaction://hlinkfile"/>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8229600" y="4495800"/>
            <a:ext cx="1828800" cy="1455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23" name="Straight Arrow Connector 22"/>
          <p:cNvCxnSpPr/>
          <p:nvPr/>
        </p:nvCxnSpPr>
        <p:spPr>
          <a:xfrm>
            <a:off x="2743200" y="4495800"/>
            <a:ext cx="6858000" cy="1588"/>
          </a:xfrm>
          <a:prstGeom prst="straightConnector1">
            <a:avLst/>
          </a:prstGeom>
          <a:ln w="25400">
            <a:solidFill>
              <a:schemeClr val="accent2">
                <a:lumMod val="75000"/>
              </a:schemeClr>
            </a:solidFill>
            <a:tailEnd type="arrow"/>
          </a:ln>
        </p:spPr>
        <p:style>
          <a:lnRef idx="1">
            <a:schemeClr val="accent1"/>
          </a:lnRef>
          <a:fillRef idx="0">
            <a:schemeClr val="accent1"/>
          </a:fillRef>
          <a:effectRef idx="0">
            <a:schemeClr val="accent1"/>
          </a:effectRef>
          <a:fontRef idx="minor">
            <a:schemeClr val="tx1"/>
          </a:fontRef>
        </p:style>
      </p:cxnSp>
      <p:sp>
        <p:nvSpPr>
          <p:cNvPr id="58377" name="TextBox 23"/>
          <p:cNvSpPr txBox="1">
            <a:spLocks noChangeArrowheads="1"/>
          </p:cNvSpPr>
          <p:nvPr/>
        </p:nvSpPr>
        <p:spPr bwMode="auto">
          <a:xfrm>
            <a:off x="2590800" y="4114800"/>
            <a:ext cx="19050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sz="1800">
                <a:solidFill>
                  <a:srgbClr val="3792AA"/>
                </a:solidFill>
              </a:rPr>
              <a:t>Low Viscosity</a:t>
            </a:r>
          </a:p>
        </p:txBody>
      </p:sp>
      <p:sp>
        <p:nvSpPr>
          <p:cNvPr id="58378" name="TextBox 24"/>
          <p:cNvSpPr txBox="1">
            <a:spLocks noChangeArrowheads="1"/>
          </p:cNvSpPr>
          <p:nvPr/>
        </p:nvSpPr>
        <p:spPr bwMode="auto">
          <a:xfrm>
            <a:off x="8001000" y="4114800"/>
            <a:ext cx="19050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sz="1800">
                <a:solidFill>
                  <a:srgbClr val="3792AA"/>
                </a:solidFill>
              </a:rPr>
              <a:t>High Viscosity</a:t>
            </a:r>
          </a:p>
        </p:txBody>
      </p:sp>
      <p:sp>
        <p:nvSpPr>
          <p:cNvPr id="58379" name="TextBox 25"/>
          <p:cNvSpPr txBox="1">
            <a:spLocks noChangeArrowheads="1"/>
          </p:cNvSpPr>
          <p:nvPr/>
        </p:nvSpPr>
        <p:spPr bwMode="auto">
          <a:xfrm>
            <a:off x="6858000" y="6019800"/>
            <a:ext cx="36576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38150" indent="-319088"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buClr>
                <a:schemeClr val="accent1"/>
              </a:buClr>
              <a:buSzPct val="80000"/>
            </a:pPr>
            <a:r>
              <a:rPr lang="en-US" altLang="en-US" sz="1600">
                <a:latin typeface="Corbel" panose="020B0503020204020204" pitchFamily="34" charset="0"/>
              </a:rPr>
              <a:t>Figures from [Carlson, Mucha, Turk]   Melting and Flowing, SCA 02</a:t>
            </a:r>
            <a:endParaRPr lang="en-US" altLang="en-US" sz="1600"/>
          </a:p>
        </p:txBody>
      </p:sp>
    </p:spTree>
    <p:extLst>
      <p:ext uri="{BB962C8B-B14F-4D97-AF65-F5344CB8AC3E}">
        <p14:creationId xmlns:p14="http://schemas.microsoft.com/office/powerpoint/2010/main" val="2223679056"/>
      </p:ext>
    </p:extLst>
  </p:cSld>
  <p:clrMapOvr>
    <a:masterClrMapping/>
  </p:clrMapOvr>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a:xfrm>
            <a:off x="886047" y="497922"/>
            <a:ext cx="10972800" cy="1143000"/>
          </a:xfrm>
          <a:ln>
            <a:miter lim="800000"/>
            <a:headEnd/>
            <a:tailEnd/>
          </a:ln>
        </p:spPr>
        <p:txBody>
          <a:bodyPr rtlCol="0">
            <a:normAutofit/>
            <a:scene3d>
              <a:camera prst="orthographicFront"/>
              <a:lightRig rig="threePt" dir="t">
                <a:rot lat="0" lon="0" rev="4800000"/>
              </a:lightRig>
            </a:scene3d>
            <a:sp3d prstMaterial="matte">
              <a:bevelT w="50800" h="10160"/>
            </a:sp3d>
          </a:bodyPr>
          <a:lstStyle/>
          <a:p>
            <a:pPr>
              <a:defRPr/>
            </a:pPr>
            <a:r>
              <a:rPr lang="en-US" dirty="0" smtClean="0">
                <a:solidFill>
                  <a:schemeClr val="tx1"/>
                </a:solidFill>
                <a:ea typeface="+mj-ea"/>
                <a:cs typeface="+mj-cs"/>
              </a:rPr>
              <a:t>Diffusion</a:t>
            </a:r>
            <a:endParaRPr lang="en-US" dirty="0">
              <a:solidFill>
                <a:schemeClr val="tx1"/>
              </a:solidFill>
              <a:ea typeface="+mj-ea"/>
              <a:cs typeface="+mj-cs"/>
            </a:endParaRPr>
          </a:p>
        </p:txBody>
      </p:sp>
      <p:sp>
        <p:nvSpPr>
          <p:cNvPr id="58371" name="Rectangle 3"/>
          <p:cNvSpPr>
            <a:spLocks noGrp="1" noChangeArrowheads="1"/>
          </p:cNvSpPr>
          <p:nvPr>
            <p:ph type="body" sz="half" idx="1"/>
          </p:nvPr>
        </p:nvSpPr>
        <p:spPr>
          <a:xfrm>
            <a:off x="495300" y="1611631"/>
            <a:ext cx="8077200" cy="4525963"/>
          </a:xfrm>
        </p:spPr>
        <p:txBody>
          <a:bodyPr/>
          <a:lstStyle/>
          <a:p>
            <a:r>
              <a:rPr lang="en-US" altLang="en-US" dirty="0">
                <a:ea typeface="ＭＳ Ｐゴシック" panose="020B0600070205080204" pitchFamily="34" charset="-128"/>
              </a:rPr>
              <a:t>Diffusion equation:</a:t>
            </a:r>
          </a:p>
          <a:p>
            <a:pPr>
              <a:buNone/>
            </a:pPr>
            <a:endParaRPr lang="en-US" altLang="en-US" dirty="0">
              <a:ea typeface="ＭＳ Ｐゴシック" panose="020B0600070205080204" pitchFamily="34" charset="-128"/>
            </a:endParaRPr>
          </a:p>
          <a:p>
            <a:r>
              <a:rPr lang="en-US" altLang="en-US" dirty="0">
                <a:ea typeface="ＭＳ Ｐゴシック" panose="020B0600070205080204" pitchFamily="34" charset="-128"/>
              </a:rPr>
              <a:t>Approaches:</a:t>
            </a:r>
          </a:p>
          <a:p>
            <a:pPr lvl="1"/>
            <a:r>
              <a:rPr lang="en-US" altLang="en-US" dirty="0">
                <a:ea typeface="ＭＳ Ｐゴシック" panose="020B0600070205080204" pitchFamily="34" charset="-128"/>
              </a:rPr>
              <a:t>Explicit formulation</a:t>
            </a:r>
          </a:p>
          <a:p>
            <a:pPr lvl="1">
              <a:buNone/>
            </a:pPr>
            <a:r>
              <a:rPr lang="en-US" altLang="en-US" dirty="0">
                <a:ea typeface="ＭＳ Ｐゴシック" panose="020B0600070205080204" pitchFamily="34" charset="-128"/>
              </a:rPr>
              <a:t>	</a:t>
            </a:r>
          </a:p>
          <a:p>
            <a:pPr lvl="1"/>
            <a:endParaRPr lang="en-US" altLang="en-US" dirty="0">
              <a:ea typeface="ＭＳ Ｐゴシック" panose="020B0600070205080204" pitchFamily="34" charset="-128"/>
            </a:endParaRPr>
          </a:p>
          <a:p>
            <a:pPr lvl="1"/>
            <a:r>
              <a:rPr lang="en-US" altLang="en-US" dirty="0">
                <a:ea typeface="ＭＳ Ｐゴシック" panose="020B0600070205080204" pitchFamily="34" charset="-128"/>
              </a:rPr>
              <a:t>Implicit formulation </a:t>
            </a:r>
          </a:p>
          <a:p>
            <a:pPr lvl="1">
              <a:buNone/>
            </a:pPr>
            <a:r>
              <a:rPr lang="en-US" altLang="en-US" dirty="0">
                <a:ea typeface="ＭＳ Ｐゴシック" panose="020B0600070205080204" pitchFamily="34" charset="-128"/>
              </a:rPr>
              <a:t>	(for high viscosity)</a:t>
            </a:r>
          </a:p>
        </p:txBody>
      </p:sp>
      <p:graphicFrame>
        <p:nvGraphicFramePr>
          <p:cNvPr id="12" name="Object 32"/>
          <p:cNvGraphicFramePr>
            <a:graphicFrameLocks noChangeAspect="1"/>
          </p:cNvGraphicFramePr>
          <p:nvPr>
            <p:extLst>
              <p:ext uri="{D42A27DB-BD31-4B8C-83A1-F6EECF244321}">
                <p14:modId xmlns:p14="http://schemas.microsoft.com/office/powerpoint/2010/main" val="2278141944"/>
              </p:ext>
            </p:extLst>
          </p:nvPr>
        </p:nvGraphicFramePr>
        <p:xfrm>
          <a:off x="2659380" y="3630930"/>
          <a:ext cx="5581650" cy="479674"/>
        </p:xfrm>
        <a:graphic>
          <a:graphicData uri="http://schemas.openxmlformats.org/presentationml/2006/ole">
            <mc:AlternateContent xmlns:mc="http://schemas.openxmlformats.org/markup-compatibility/2006">
              <mc:Choice xmlns:v="urn:schemas-microsoft-com:vml" Requires="v">
                <p:oleObj spid="_x0000_s10990" name="Equation" r:id="rId4" imgW="2806560" imgH="241200" progId="Equation.3">
                  <p:embed/>
                </p:oleObj>
              </mc:Choice>
              <mc:Fallback>
                <p:oleObj name="Equation" r:id="rId4" imgW="2806560" imgH="241200" progId="Equation.3">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659380" y="3630930"/>
                        <a:ext cx="5581650" cy="479674"/>
                      </a:xfrm>
                      <a:prstGeom prst="rect">
                        <a:avLst/>
                      </a:prstGeom>
                      <a:solidFill>
                        <a:schemeClr val="tx1"/>
                      </a:solidFill>
                      <a:ln>
                        <a:noFill/>
                      </a:ln>
                      <a:effectLst/>
                    </p:spPr>
                  </p:pic>
                </p:oleObj>
              </mc:Fallback>
            </mc:AlternateContent>
          </a:graphicData>
        </a:graphic>
      </p:graphicFrame>
      <p:graphicFrame>
        <p:nvGraphicFramePr>
          <p:cNvPr id="13" name="Object 28"/>
          <p:cNvGraphicFramePr>
            <a:graphicFrameLocks noChangeAspect="1"/>
          </p:cNvGraphicFramePr>
          <p:nvPr>
            <p:extLst>
              <p:ext uri="{D42A27DB-BD31-4B8C-83A1-F6EECF244321}">
                <p14:modId xmlns:p14="http://schemas.microsoft.com/office/powerpoint/2010/main" val="3431795858"/>
              </p:ext>
            </p:extLst>
          </p:nvPr>
        </p:nvGraphicFramePr>
        <p:xfrm>
          <a:off x="3097530" y="2200910"/>
          <a:ext cx="1958340" cy="652780"/>
        </p:xfrm>
        <a:graphic>
          <a:graphicData uri="http://schemas.openxmlformats.org/presentationml/2006/ole">
            <mc:AlternateContent xmlns:mc="http://schemas.openxmlformats.org/markup-compatibility/2006">
              <mc:Choice xmlns:v="urn:schemas-microsoft-com:vml" Requires="v">
                <p:oleObj spid="_x0000_s10991" name="Equation" r:id="rId6" imgW="723600" imgH="241200" progId="Equation.3">
                  <p:embed/>
                </p:oleObj>
              </mc:Choice>
              <mc:Fallback>
                <p:oleObj name="Equation" r:id="rId6" imgW="723600" imgH="241200" progId="Equation.3">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097530" y="2200910"/>
                        <a:ext cx="1958340" cy="652780"/>
                      </a:xfrm>
                      <a:prstGeom prst="rect">
                        <a:avLst/>
                      </a:prstGeom>
                      <a:solidFill>
                        <a:schemeClr val="tx1"/>
                      </a:solidFill>
                      <a:ln>
                        <a:noFill/>
                      </a:ln>
                      <a:effectLst/>
                    </p:spPr>
                  </p:pic>
                </p:oleObj>
              </mc:Fallback>
            </mc:AlternateContent>
          </a:graphicData>
        </a:graphic>
      </p:graphicFrame>
      <p:grpSp>
        <p:nvGrpSpPr>
          <p:cNvPr id="14" name="Group 13"/>
          <p:cNvGrpSpPr/>
          <p:nvPr/>
        </p:nvGrpSpPr>
        <p:grpSpPr>
          <a:xfrm>
            <a:off x="2301240" y="5471160"/>
            <a:ext cx="7917180" cy="1146810"/>
            <a:chOff x="2301240" y="5471160"/>
            <a:chExt cx="7917180" cy="1146810"/>
          </a:xfrm>
        </p:grpSpPr>
        <p:graphicFrame>
          <p:nvGraphicFramePr>
            <p:cNvPr id="15" name="Object 25"/>
            <p:cNvGraphicFramePr>
              <a:graphicFrameLocks noChangeAspect="1"/>
            </p:cNvGraphicFramePr>
            <p:nvPr>
              <p:extLst>
                <p:ext uri="{D42A27DB-BD31-4B8C-83A1-F6EECF244321}">
                  <p14:modId xmlns:p14="http://schemas.microsoft.com/office/powerpoint/2010/main" val="2206999011"/>
                </p:ext>
              </p:extLst>
            </p:nvPr>
          </p:nvGraphicFramePr>
          <p:xfrm>
            <a:off x="2301240" y="5471160"/>
            <a:ext cx="7917180" cy="446088"/>
          </p:xfrm>
          <a:graphic>
            <a:graphicData uri="http://schemas.openxmlformats.org/presentationml/2006/ole">
              <mc:AlternateContent xmlns:mc="http://schemas.openxmlformats.org/markup-compatibility/2006">
                <mc:Choice xmlns:v="urn:schemas-microsoft-com:vml" Requires="v">
                  <p:oleObj spid="_x0000_s10992" name="Equation" r:id="rId8" imgW="4165560" imgH="228600" progId="Equation.3">
                    <p:embed/>
                  </p:oleObj>
                </mc:Choice>
                <mc:Fallback>
                  <p:oleObj name="Equation" r:id="rId8" imgW="4165560" imgH="228600" progId="Equation.3">
                    <p:embed/>
                    <p:pic>
                      <p:nvPicPr>
                        <p:cNvPr id="0" name=""/>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301240" y="5471160"/>
                          <a:ext cx="7917180" cy="446088"/>
                        </a:xfrm>
                        <a:prstGeom prst="rect">
                          <a:avLst/>
                        </a:prstGeom>
                        <a:solidFill>
                          <a:schemeClr val="tx1"/>
                        </a:solidFill>
                        <a:ln>
                          <a:noFill/>
                        </a:ln>
                        <a:effectLst/>
                      </p:spPr>
                    </p:pic>
                  </p:oleObj>
                </mc:Fallback>
              </mc:AlternateContent>
            </a:graphicData>
          </a:graphic>
        </p:graphicFrame>
        <p:grpSp>
          <p:nvGrpSpPr>
            <p:cNvPr id="16" name="Group 32"/>
            <p:cNvGrpSpPr>
              <a:grpSpLocks/>
            </p:cNvGrpSpPr>
            <p:nvPr/>
          </p:nvGrpSpPr>
          <p:grpSpPr bwMode="auto">
            <a:xfrm>
              <a:off x="3028950" y="5471160"/>
              <a:ext cx="7155181" cy="1146810"/>
              <a:chOff x="1447800" y="5562600"/>
              <a:chExt cx="6950329" cy="1146810"/>
            </a:xfrm>
          </p:grpSpPr>
          <p:sp>
            <p:nvSpPr>
              <p:cNvPr id="17" name="Rectangle 16"/>
              <p:cNvSpPr/>
              <p:nvPr/>
            </p:nvSpPr>
            <p:spPr>
              <a:xfrm>
                <a:off x="1447800" y="5562600"/>
                <a:ext cx="762000" cy="457200"/>
              </a:xfrm>
              <a:prstGeom prst="rect">
                <a:avLst/>
              </a:prstGeom>
              <a:noFill/>
              <a:ln w="381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eaLnBrk="1" hangingPunct="1"/>
                <a:endParaRPr lang="en-US" altLang="en-US" sz="1800">
                  <a:solidFill>
                    <a:srgbClr val="FFFFFF"/>
                  </a:solidFill>
                  <a:latin typeface="Corbel" panose="020B0503020204020204" pitchFamily="34" charset="0"/>
                </a:endParaRPr>
              </a:p>
            </p:txBody>
          </p:sp>
          <p:sp>
            <p:nvSpPr>
              <p:cNvPr id="18" name="Rectangle 17"/>
              <p:cNvSpPr/>
              <p:nvPr/>
            </p:nvSpPr>
            <p:spPr>
              <a:xfrm>
                <a:off x="3079907" y="5562600"/>
                <a:ext cx="1034894" cy="457200"/>
              </a:xfrm>
              <a:prstGeom prst="rect">
                <a:avLst/>
              </a:prstGeom>
              <a:noFill/>
              <a:ln w="381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eaLnBrk="1" hangingPunct="1"/>
                <a:endParaRPr lang="en-US" altLang="en-US" sz="1800">
                  <a:solidFill>
                    <a:srgbClr val="FFFFFF"/>
                  </a:solidFill>
                  <a:latin typeface="Corbel" panose="020B0503020204020204" pitchFamily="34" charset="0"/>
                </a:endParaRPr>
              </a:p>
            </p:txBody>
          </p:sp>
          <p:sp>
            <p:nvSpPr>
              <p:cNvPr id="19" name="Rectangle 18"/>
              <p:cNvSpPr/>
              <p:nvPr/>
            </p:nvSpPr>
            <p:spPr>
              <a:xfrm>
                <a:off x="4245697" y="5562600"/>
                <a:ext cx="821603" cy="457200"/>
              </a:xfrm>
              <a:prstGeom prst="rect">
                <a:avLst/>
              </a:prstGeom>
              <a:noFill/>
              <a:ln w="381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eaLnBrk="1" hangingPunct="1"/>
                <a:endParaRPr lang="en-US" altLang="en-US" sz="1800">
                  <a:solidFill>
                    <a:srgbClr val="FFFFFF"/>
                  </a:solidFill>
                  <a:latin typeface="Corbel" panose="020B0503020204020204" pitchFamily="34" charset="0"/>
                </a:endParaRPr>
              </a:p>
            </p:txBody>
          </p:sp>
          <p:sp>
            <p:nvSpPr>
              <p:cNvPr id="20" name="Rectangle 19"/>
              <p:cNvSpPr/>
              <p:nvPr/>
            </p:nvSpPr>
            <p:spPr>
              <a:xfrm>
                <a:off x="5256048" y="5562600"/>
                <a:ext cx="843810" cy="457200"/>
              </a:xfrm>
              <a:prstGeom prst="rect">
                <a:avLst/>
              </a:prstGeom>
              <a:noFill/>
              <a:ln w="381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eaLnBrk="1" hangingPunct="1"/>
                <a:endParaRPr lang="en-US" altLang="en-US" sz="1800">
                  <a:solidFill>
                    <a:srgbClr val="FFFFFF"/>
                  </a:solidFill>
                  <a:latin typeface="Corbel" panose="020B0503020204020204" pitchFamily="34" charset="0"/>
                </a:endParaRPr>
              </a:p>
            </p:txBody>
          </p:sp>
          <p:sp>
            <p:nvSpPr>
              <p:cNvPr id="21" name="Rectangle 20"/>
              <p:cNvSpPr/>
              <p:nvPr/>
            </p:nvSpPr>
            <p:spPr>
              <a:xfrm>
                <a:off x="6344118" y="5562600"/>
                <a:ext cx="799398" cy="457200"/>
              </a:xfrm>
              <a:prstGeom prst="rect">
                <a:avLst/>
              </a:prstGeom>
              <a:noFill/>
              <a:ln w="381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eaLnBrk="1" hangingPunct="1"/>
                <a:endParaRPr lang="en-US" altLang="en-US" sz="1800">
                  <a:solidFill>
                    <a:srgbClr val="FFFFFF"/>
                  </a:solidFill>
                  <a:latin typeface="Corbel" panose="020B0503020204020204" pitchFamily="34" charset="0"/>
                </a:endParaRPr>
              </a:p>
            </p:txBody>
          </p:sp>
          <p:sp>
            <p:nvSpPr>
              <p:cNvPr id="22" name="Rectangle 21"/>
              <p:cNvSpPr/>
              <p:nvPr/>
            </p:nvSpPr>
            <p:spPr>
              <a:xfrm>
                <a:off x="7587628" y="5562600"/>
                <a:ext cx="810501" cy="457200"/>
              </a:xfrm>
              <a:prstGeom prst="rect">
                <a:avLst/>
              </a:prstGeom>
              <a:noFill/>
              <a:ln w="381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eaLnBrk="1" hangingPunct="1"/>
                <a:endParaRPr lang="en-US" altLang="en-US" sz="1800">
                  <a:solidFill>
                    <a:srgbClr val="FFFFFF"/>
                  </a:solidFill>
                  <a:latin typeface="Corbel" panose="020B0503020204020204" pitchFamily="34" charset="0"/>
                </a:endParaRPr>
              </a:p>
            </p:txBody>
          </p:sp>
          <p:cxnSp>
            <p:nvCxnSpPr>
              <p:cNvPr id="24" name="Straight Connector 23"/>
              <p:cNvCxnSpPr>
                <a:stCxn id="17" idx="2"/>
              </p:cNvCxnSpPr>
              <p:nvPr/>
            </p:nvCxnSpPr>
            <p:spPr>
              <a:xfrm rot="5400000">
                <a:off x="1714501" y="6134100"/>
                <a:ext cx="228600" cy="3175"/>
              </a:xfrm>
              <a:prstGeom prst="line">
                <a:avLst/>
              </a:prstGeom>
              <a:ln w="38100">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5400000">
                <a:off x="3620294" y="6133306"/>
                <a:ext cx="228600" cy="1588"/>
              </a:xfrm>
              <a:prstGeom prst="line">
                <a:avLst/>
              </a:prstGeom>
              <a:ln w="38100">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5400000">
                <a:off x="4687094" y="6133306"/>
                <a:ext cx="228600" cy="1588"/>
              </a:xfrm>
              <a:prstGeom prst="line">
                <a:avLst/>
              </a:prstGeom>
              <a:ln w="38100">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5400000">
                <a:off x="5830094" y="6133306"/>
                <a:ext cx="228600" cy="1588"/>
              </a:xfrm>
              <a:prstGeom prst="line">
                <a:avLst/>
              </a:prstGeom>
              <a:ln w="38100">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rot="5400000">
                <a:off x="6973094" y="6133306"/>
                <a:ext cx="228600" cy="1588"/>
              </a:xfrm>
              <a:prstGeom prst="line">
                <a:avLst/>
              </a:prstGeom>
              <a:ln w="38100">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a:xfrm rot="5400000">
                <a:off x="8116094" y="6133306"/>
                <a:ext cx="228600" cy="1588"/>
              </a:xfrm>
              <a:prstGeom prst="line">
                <a:avLst/>
              </a:prstGeom>
              <a:ln w="38100">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a:xfrm>
                <a:off x="1828800" y="6248400"/>
                <a:ext cx="6400800" cy="1588"/>
              </a:xfrm>
              <a:prstGeom prst="line">
                <a:avLst/>
              </a:prstGeom>
              <a:ln w="38100">
                <a:solidFill>
                  <a:srgbClr val="00B0F0"/>
                </a:solidFill>
              </a:ln>
            </p:spPr>
            <p:style>
              <a:lnRef idx="1">
                <a:schemeClr val="accent1"/>
              </a:lnRef>
              <a:fillRef idx="0">
                <a:schemeClr val="accent1"/>
              </a:fillRef>
              <a:effectRef idx="0">
                <a:schemeClr val="accent1"/>
              </a:effectRef>
              <a:fontRef idx="minor">
                <a:schemeClr val="tx1"/>
              </a:fontRef>
            </p:style>
          </p:cxnSp>
          <p:sp>
            <p:nvSpPr>
              <p:cNvPr id="31" name="TextBox 66"/>
              <p:cNvSpPr txBox="1">
                <a:spLocks noChangeArrowheads="1"/>
              </p:cNvSpPr>
              <p:nvPr/>
            </p:nvSpPr>
            <p:spPr bwMode="auto">
              <a:xfrm>
                <a:off x="4339590" y="6328410"/>
                <a:ext cx="1752600" cy="381000"/>
              </a:xfrm>
              <a:prstGeom prst="rect">
                <a:avLst/>
              </a:prstGeom>
              <a:noFill/>
              <a:ln w="38100">
                <a:solidFill>
                  <a:srgbClr val="00B0F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sz="1800" dirty="0">
                    <a:solidFill>
                      <a:srgbClr val="A0D3E0"/>
                    </a:solidFill>
                  </a:rPr>
                  <a:t>Unknowns</a:t>
                </a:r>
              </a:p>
            </p:txBody>
          </p:sp>
        </p:grpSp>
      </p:grpSp>
      <p:grpSp>
        <p:nvGrpSpPr>
          <p:cNvPr id="32" name="Group 48"/>
          <p:cNvGrpSpPr>
            <a:grpSpLocks/>
          </p:cNvGrpSpPr>
          <p:nvPr/>
        </p:nvGrpSpPr>
        <p:grpSpPr bwMode="auto">
          <a:xfrm>
            <a:off x="9654540" y="3368040"/>
            <a:ext cx="1752600" cy="1752600"/>
            <a:chOff x="7010400" y="3276600"/>
            <a:chExt cx="1752600" cy="1752600"/>
          </a:xfrm>
        </p:grpSpPr>
        <p:grpSp>
          <p:nvGrpSpPr>
            <p:cNvPr id="33" name="Group 35"/>
            <p:cNvGrpSpPr>
              <a:grpSpLocks/>
            </p:cNvGrpSpPr>
            <p:nvPr/>
          </p:nvGrpSpPr>
          <p:grpSpPr bwMode="auto">
            <a:xfrm>
              <a:off x="7010400" y="3276600"/>
              <a:ext cx="1752600" cy="1752600"/>
              <a:chOff x="1200" y="1296"/>
              <a:chExt cx="2736" cy="2736"/>
            </a:xfrm>
          </p:grpSpPr>
          <p:sp>
            <p:nvSpPr>
              <p:cNvPr id="39" name="Rectangle 36"/>
              <p:cNvSpPr>
                <a:spLocks noChangeArrowheads="1"/>
              </p:cNvSpPr>
              <p:nvPr/>
            </p:nvSpPr>
            <p:spPr bwMode="auto">
              <a:xfrm>
                <a:off x="2112" y="1296"/>
                <a:ext cx="912" cy="912"/>
              </a:xfrm>
              <a:prstGeom prst="rect">
                <a:avLst/>
              </a:prstGeom>
              <a:noFill/>
              <a:ln w="285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sz="1800"/>
              </a:p>
            </p:txBody>
          </p:sp>
          <p:sp>
            <p:nvSpPr>
              <p:cNvPr id="40" name="Rectangle 37"/>
              <p:cNvSpPr>
                <a:spLocks noChangeArrowheads="1"/>
              </p:cNvSpPr>
              <p:nvPr/>
            </p:nvSpPr>
            <p:spPr bwMode="auto">
              <a:xfrm>
                <a:off x="2112" y="2208"/>
                <a:ext cx="912" cy="912"/>
              </a:xfrm>
              <a:prstGeom prst="rect">
                <a:avLst/>
              </a:prstGeom>
              <a:noFill/>
              <a:ln w="285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sz="1800"/>
              </a:p>
            </p:txBody>
          </p:sp>
          <p:sp>
            <p:nvSpPr>
              <p:cNvPr id="41" name="Rectangle 38"/>
              <p:cNvSpPr>
                <a:spLocks noChangeArrowheads="1"/>
              </p:cNvSpPr>
              <p:nvPr/>
            </p:nvSpPr>
            <p:spPr bwMode="auto">
              <a:xfrm>
                <a:off x="2112" y="3120"/>
                <a:ext cx="912" cy="912"/>
              </a:xfrm>
              <a:prstGeom prst="rect">
                <a:avLst/>
              </a:prstGeom>
              <a:noFill/>
              <a:ln w="285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sz="1800"/>
              </a:p>
            </p:txBody>
          </p:sp>
          <p:sp>
            <p:nvSpPr>
              <p:cNvPr id="42" name="Rectangle 39"/>
              <p:cNvSpPr>
                <a:spLocks noChangeArrowheads="1"/>
              </p:cNvSpPr>
              <p:nvPr/>
            </p:nvSpPr>
            <p:spPr bwMode="auto">
              <a:xfrm>
                <a:off x="3024" y="2208"/>
                <a:ext cx="912" cy="912"/>
              </a:xfrm>
              <a:prstGeom prst="rect">
                <a:avLst/>
              </a:prstGeom>
              <a:noFill/>
              <a:ln w="285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sz="1800"/>
              </a:p>
            </p:txBody>
          </p:sp>
          <p:sp>
            <p:nvSpPr>
              <p:cNvPr id="43" name="Rectangle 40"/>
              <p:cNvSpPr>
                <a:spLocks noChangeArrowheads="1"/>
              </p:cNvSpPr>
              <p:nvPr/>
            </p:nvSpPr>
            <p:spPr bwMode="auto">
              <a:xfrm>
                <a:off x="1200" y="2208"/>
                <a:ext cx="912" cy="912"/>
              </a:xfrm>
              <a:prstGeom prst="rect">
                <a:avLst/>
              </a:prstGeom>
              <a:noFill/>
              <a:ln w="285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sz="1800"/>
              </a:p>
            </p:txBody>
          </p:sp>
        </p:grpSp>
        <p:sp>
          <p:nvSpPr>
            <p:cNvPr id="34" name="TextBox 43"/>
            <p:cNvSpPr txBox="1">
              <a:spLocks noChangeArrowheads="1"/>
            </p:cNvSpPr>
            <p:nvPr/>
          </p:nvSpPr>
          <p:spPr bwMode="auto">
            <a:xfrm>
              <a:off x="7162800" y="3962400"/>
              <a:ext cx="3048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sz="1800" b="1">
                  <a:solidFill>
                    <a:schemeClr val="accent1"/>
                  </a:solidFill>
                </a:rPr>
                <a:t>1</a:t>
              </a:r>
            </a:p>
          </p:txBody>
        </p:sp>
        <p:sp>
          <p:nvSpPr>
            <p:cNvPr id="35" name="TextBox 44"/>
            <p:cNvSpPr txBox="1">
              <a:spLocks noChangeArrowheads="1"/>
            </p:cNvSpPr>
            <p:nvPr/>
          </p:nvSpPr>
          <p:spPr bwMode="auto">
            <a:xfrm>
              <a:off x="8305800" y="3962400"/>
              <a:ext cx="3048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sz="1800" b="1">
                  <a:solidFill>
                    <a:schemeClr val="accent1"/>
                  </a:solidFill>
                </a:rPr>
                <a:t>1</a:t>
              </a:r>
            </a:p>
          </p:txBody>
        </p:sp>
        <p:sp>
          <p:nvSpPr>
            <p:cNvPr id="36" name="TextBox 45"/>
            <p:cNvSpPr txBox="1">
              <a:spLocks noChangeArrowheads="1"/>
            </p:cNvSpPr>
            <p:nvPr/>
          </p:nvSpPr>
          <p:spPr bwMode="auto">
            <a:xfrm>
              <a:off x="7772400" y="3352800"/>
              <a:ext cx="3048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sz="1800" b="1">
                  <a:solidFill>
                    <a:schemeClr val="accent1"/>
                  </a:solidFill>
                </a:rPr>
                <a:t>1</a:t>
              </a:r>
            </a:p>
          </p:txBody>
        </p:sp>
        <p:sp>
          <p:nvSpPr>
            <p:cNvPr id="37" name="TextBox 46"/>
            <p:cNvSpPr txBox="1">
              <a:spLocks noChangeArrowheads="1"/>
            </p:cNvSpPr>
            <p:nvPr/>
          </p:nvSpPr>
          <p:spPr bwMode="auto">
            <a:xfrm>
              <a:off x="7772400" y="4572000"/>
              <a:ext cx="3048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sz="1800" b="1">
                  <a:solidFill>
                    <a:schemeClr val="accent1"/>
                  </a:solidFill>
                </a:rPr>
                <a:t>1</a:t>
              </a:r>
            </a:p>
          </p:txBody>
        </p:sp>
        <p:sp>
          <p:nvSpPr>
            <p:cNvPr id="38" name="TextBox 47"/>
            <p:cNvSpPr txBox="1">
              <a:spLocks noChangeArrowheads="1"/>
            </p:cNvSpPr>
            <p:nvPr/>
          </p:nvSpPr>
          <p:spPr bwMode="auto">
            <a:xfrm>
              <a:off x="7696200" y="3962400"/>
              <a:ext cx="4572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sz="1800" b="1">
                  <a:solidFill>
                    <a:srgbClr val="479249"/>
                  </a:solidFill>
                </a:rPr>
                <a:t>-4</a:t>
              </a:r>
            </a:p>
          </p:txBody>
        </p:sp>
      </p:grpSp>
    </p:spTree>
    <p:extLst>
      <p:ext uri="{BB962C8B-B14F-4D97-AF65-F5344CB8AC3E}">
        <p14:creationId xmlns:p14="http://schemas.microsoft.com/office/powerpoint/2010/main" val="4136869957"/>
      </p:ext>
    </p:extLst>
  </p:cSld>
  <p:clrMapOvr>
    <a:masterClrMapping/>
  </p:clrMapOvr>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a:xfrm>
            <a:off x="875414" y="507757"/>
            <a:ext cx="10972800" cy="1143000"/>
          </a:xfrm>
          <a:ln>
            <a:miter lim="800000"/>
            <a:headEnd/>
            <a:tailEnd/>
          </a:ln>
        </p:spPr>
        <p:txBody>
          <a:bodyPr rtlCol="0">
            <a:normAutofit/>
            <a:scene3d>
              <a:camera prst="orthographicFront"/>
              <a:lightRig rig="threePt" dir="t">
                <a:rot lat="0" lon="0" rev="4800000"/>
              </a:lightRig>
            </a:scene3d>
            <a:sp3d prstMaterial="matte">
              <a:bevelT w="50800" h="10160"/>
            </a:sp3d>
          </a:bodyPr>
          <a:lstStyle/>
          <a:p>
            <a:pPr>
              <a:defRPr/>
            </a:pPr>
            <a:r>
              <a:rPr lang="en-US" dirty="0" smtClean="0">
                <a:solidFill>
                  <a:schemeClr val="tx1"/>
                </a:solidFill>
                <a:ea typeface="+mj-ea"/>
                <a:cs typeface="+mj-cs"/>
              </a:rPr>
              <a:t>Diffusion</a:t>
            </a:r>
            <a:endParaRPr lang="en-US" dirty="0">
              <a:solidFill>
                <a:schemeClr val="tx1"/>
              </a:solidFill>
              <a:ea typeface="+mj-ea"/>
              <a:cs typeface="+mj-cs"/>
            </a:endParaRPr>
          </a:p>
        </p:txBody>
      </p:sp>
      <p:grpSp>
        <p:nvGrpSpPr>
          <p:cNvPr id="76" name="Group 75"/>
          <p:cNvGrpSpPr/>
          <p:nvPr/>
        </p:nvGrpSpPr>
        <p:grpSpPr>
          <a:xfrm>
            <a:off x="2667000" y="2286000"/>
            <a:ext cx="3048000" cy="3048000"/>
            <a:chOff x="2667000" y="2286000"/>
            <a:chExt cx="3048000" cy="3048000"/>
          </a:xfrm>
        </p:grpSpPr>
        <p:grpSp>
          <p:nvGrpSpPr>
            <p:cNvPr id="77" name="Group 4"/>
            <p:cNvGrpSpPr>
              <a:grpSpLocks/>
            </p:cNvGrpSpPr>
            <p:nvPr/>
          </p:nvGrpSpPr>
          <p:grpSpPr bwMode="auto">
            <a:xfrm>
              <a:off x="2667000" y="2286000"/>
              <a:ext cx="3048000" cy="3048000"/>
              <a:chOff x="1248" y="1152"/>
              <a:chExt cx="2880" cy="2880"/>
            </a:xfrm>
          </p:grpSpPr>
          <p:sp>
            <p:nvSpPr>
              <p:cNvPr id="95" name="Line 5"/>
              <p:cNvSpPr>
                <a:spLocks noChangeShapeType="1"/>
              </p:cNvSpPr>
              <p:nvPr/>
            </p:nvSpPr>
            <p:spPr bwMode="auto">
              <a:xfrm>
                <a:off x="1248" y="1152"/>
                <a:ext cx="0" cy="288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96" name="Line 6"/>
              <p:cNvSpPr>
                <a:spLocks noChangeShapeType="1"/>
              </p:cNvSpPr>
              <p:nvPr/>
            </p:nvSpPr>
            <p:spPr bwMode="auto">
              <a:xfrm>
                <a:off x="1248" y="1152"/>
                <a:ext cx="2880"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97" name="Line 7"/>
              <p:cNvSpPr>
                <a:spLocks noChangeShapeType="1"/>
              </p:cNvSpPr>
              <p:nvPr/>
            </p:nvSpPr>
            <p:spPr bwMode="auto">
              <a:xfrm>
                <a:off x="1248" y="1632"/>
                <a:ext cx="2880"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98" name="Line 8"/>
              <p:cNvSpPr>
                <a:spLocks noChangeShapeType="1"/>
              </p:cNvSpPr>
              <p:nvPr/>
            </p:nvSpPr>
            <p:spPr bwMode="auto">
              <a:xfrm>
                <a:off x="1248" y="2112"/>
                <a:ext cx="2880"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99" name="Line 9"/>
              <p:cNvSpPr>
                <a:spLocks noChangeShapeType="1"/>
              </p:cNvSpPr>
              <p:nvPr/>
            </p:nvSpPr>
            <p:spPr bwMode="auto">
              <a:xfrm>
                <a:off x="1248" y="2592"/>
                <a:ext cx="2880"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00" name="Line 10"/>
              <p:cNvSpPr>
                <a:spLocks noChangeShapeType="1"/>
              </p:cNvSpPr>
              <p:nvPr/>
            </p:nvSpPr>
            <p:spPr bwMode="auto">
              <a:xfrm>
                <a:off x="1248" y="3072"/>
                <a:ext cx="2880"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01" name="Line 11"/>
              <p:cNvSpPr>
                <a:spLocks noChangeShapeType="1"/>
              </p:cNvSpPr>
              <p:nvPr/>
            </p:nvSpPr>
            <p:spPr bwMode="auto">
              <a:xfrm>
                <a:off x="1248" y="3552"/>
                <a:ext cx="2880"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02" name="Line 12"/>
              <p:cNvSpPr>
                <a:spLocks noChangeShapeType="1"/>
              </p:cNvSpPr>
              <p:nvPr/>
            </p:nvSpPr>
            <p:spPr bwMode="auto">
              <a:xfrm>
                <a:off x="1248" y="4032"/>
                <a:ext cx="2880"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03" name="Line 13"/>
              <p:cNvSpPr>
                <a:spLocks noChangeShapeType="1"/>
              </p:cNvSpPr>
              <p:nvPr/>
            </p:nvSpPr>
            <p:spPr bwMode="auto">
              <a:xfrm>
                <a:off x="1728" y="1152"/>
                <a:ext cx="0" cy="288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04" name="Line 14"/>
              <p:cNvSpPr>
                <a:spLocks noChangeShapeType="1"/>
              </p:cNvSpPr>
              <p:nvPr/>
            </p:nvSpPr>
            <p:spPr bwMode="auto">
              <a:xfrm>
                <a:off x="2208" y="1152"/>
                <a:ext cx="0" cy="288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05" name="Line 15"/>
              <p:cNvSpPr>
                <a:spLocks noChangeShapeType="1"/>
              </p:cNvSpPr>
              <p:nvPr/>
            </p:nvSpPr>
            <p:spPr bwMode="auto">
              <a:xfrm>
                <a:off x="2688" y="1152"/>
                <a:ext cx="0" cy="288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06" name="Line 16"/>
              <p:cNvSpPr>
                <a:spLocks noChangeShapeType="1"/>
              </p:cNvSpPr>
              <p:nvPr/>
            </p:nvSpPr>
            <p:spPr bwMode="auto">
              <a:xfrm>
                <a:off x="3168" y="1152"/>
                <a:ext cx="0" cy="288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07" name="Line 17"/>
              <p:cNvSpPr>
                <a:spLocks noChangeShapeType="1"/>
              </p:cNvSpPr>
              <p:nvPr/>
            </p:nvSpPr>
            <p:spPr bwMode="auto">
              <a:xfrm>
                <a:off x="3648" y="1152"/>
                <a:ext cx="0" cy="288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08" name="Line 18"/>
              <p:cNvSpPr>
                <a:spLocks noChangeShapeType="1"/>
              </p:cNvSpPr>
              <p:nvPr/>
            </p:nvSpPr>
            <p:spPr bwMode="auto">
              <a:xfrm>
                <a:off x="4128" y="1152"/>
                <a:ext cx="0" cy="288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grpSp>
        <p:sp>
          <p:nvSpPr>
            <p:cNvPr id="78" name="Line 22"/>
            <p:cNvSpPr>
              <a:spLocks noChangeShapeType="1"/>
            </p:cNvSpPr>
            <p:nvPr/>
          </p:nvSpPr>
          <p:spPr bwMode="auto">
            <a:xfrm flipH="1">
              <a:off x="3962400" y="2600325"/>
              <a:ext cx="0" cy="304800"/>
            </a:xfrm>
            <a:prstGeom prst="line">
              <a:avLst/>
            </a:prstGeom>
            <a:noFill/>
            <a:ln w="28575">
              <a:solidFill>
                <a:srgbClr val="FF0000"/>
              </a:solidFill>
              <a:round/>
              <a:headEnd type="triangle" w="med" len="me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79" name="TextBox 37"/>
            <p:cNvSpPr txBox="1">
              <a:spLocks noChangeArrowheads="1"/>
            </p:cNvSpPr>
            <p:nvPr/>
          </p:nvSpPr>
          <p:spPr bwMode="auto">
            <a:xfrm>
              <a:off x="3810000" y="2847975"/>
              <a:ext cx="312738"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sz="1800"/>
                <a:t>5</a:t>
              </a:r>
            </a:p>
          </p:txBody>
        </p:sp>
        <p:sp>
          <p:nvSpPr>
            <p:cNvPr id="80" name="TextBox 38"/>
            <p:cNvSpPr txBox="1">
              <a:spLocks noChangeArrowheads="1"/>
            </p:cNvSpPr>
            <p:nvPr/>
          </p:nvSpPr>
          <p:spPr bwMode="auto">
            <a:xfrm>
              <a:off x="3276600" y="2847975"/>
              <a:ext cx="312738"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sz="1800"/>
                <a:t>0</a:t>
              </a:r>
            </a:p>
          </p:txBody>
        </p:sp>
        <p:sp>
          <p:nvSpPr>
            <p:cNvPr id="81" name="TextBox 39"/>
            <p:cNvSpPr txBox="1">
              <a:spLocks noChangeArrowheads="1"/>
            </p:cNvSpPr>
            <p:nvPr/>
          </p:nvSpPr>
          <p:spPr bwMode="auto">
            <a:xfrm>
              <a:off x="4286250" y="2857500"/>
              <a:ext cx="312738"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sz="1800"/>
                <a:t>0</a:t>
              </a:r>
            </a:p>
          </p:txBody>
        </p:sp>
        <p:grpSp>
          <p:nvGrpSpPr>
            <p:cNvPr id="82" name="Group 42"/>
            <p:cNvGrpSpPr>
              <a:grpSpLocks/>
            </p:cNvGrpSpPr>
            <p:nvPr/>
          </p:nvGrpSpPr>
          <p:grpSpPr bwMode="auto">
            <a:xfrm>
              <a:off x="3536950" y="2354264"/>
              <a:ext cx="838200" cy="1074737"/>
              <a:chOff x="2012950" y="2354818"/>
              <a:chExt cx="838200" cy="1074182"/>
            </a:xfrm>
          </p:grpSpPr>
          <p:sp>
            <p:nvSpPr>
              <p:cNvPr id="91" name="Line 19"/>
              <p:cNvSpPr>
                <a:spLocks noChangeShapeType="1"/>
              </p:cNvSpPr>
              <p:nvPr/>
            </p:nvSpPr>
            <p:spPr bwMode="auto">
              <a:xfrm flipH="1">
                <a:off x="2012950" y="3014662"/>
                <a:ext cx="304800" cy="0"/>
              </a:xfrm>
              <a:prstGeom prst="line">
                <a:avLst/>
              </a:prstGeom>
              <a:noFill/>
              <a:ln w="28575">
                <a:solidFill>
                  <a:srgbClr val="FF0000"/>
                </a:solidFill>
                <a:round/>
                <a:headEnd type="triangle" w="med" len="me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92" name="Line 20"/>
              <p:cNvSpPr>
                <a:spLocks noChangeShapeType="1"/>
              </p:cNvSpPr>
              <p:nvPr/>
            </p:nvSpPr>
            <p:spPr bwMode="auto">
              <a:xfrm flipH="1">
                <a:off x="2438400" y="3124200"/>
                <a:ext cx="0" cy="304800"/>
              </a:xfrm>
              <a:prstGeom prst="line">
                <a:avLst/>
              </a:prstGeom>
              <a:noFill/>
              <a:ln w="28575">
                <a:solidFill>
                  <a:srgbClr val="FF0000"/>
                </a:solidFill>
                <a:round/>
                <a:headEnd type="triangle" w="med" len="me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93" name="Line 21"/>
              <p:cNvSpPr>
                <a:spLocks noChangeShapeType="1"/>
              </p:cNvSpPr>
              <p:nvPr/>
            </p:nvSpPr>
            <p:spPr bwMode="auto">
              <a:xfrm flipH="1">
                <a:off x="2546350" y="3014662"/>
                <a:ext cx="304800" cy="0"/>
              </a:xfrm>
              <a:prstGeom prst="line">
                <a:avLst/>
              </a:prstGeom>
              <a:noFill/>
              <a:ln w="28575">
                <a:solidFill>
                  <a:srgbClr val="FF0000"/>
                </a:solidFill>
                <a:round/>
                <a:headEnd type="triangle" w="med" len="me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94" name="TextBox 40"/>
              <p:cNvSpPr txBox="1">
                <a:spLocks noChangeArrowheads="1"/>
              </p:cNvSpPr>
              <p:nvPr/>
            </p:nvSpPr>
            <p:spPr bwMode="auto">
              <a:xfrm>
                <a:off x="2276475" y="2354818"/>
                <a:ext cx="31290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sz="1800"/>
                  <a:t>0</a:t>
                </a:r>
              </a:p>
            </p:txBody>
          </p:sp>
        </p:grpSp>
        <p:sp>
          <p:nvSpPr>
            <p:cNvPr id="83" name="TextBox 41"/>
            <p:cNvSpPr txBox="1">
              <a:spLocks noChangeArrowheads="1"/>
            </p:cNvSpPr>
            <p:nvPr/>
          </p:nvSpPr>
          <p:spPr bwMode="auto">
            <a:xfrm>
              <a:off x="3810000" y="3381375"/>
              <a:ext cx="312738"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sz="1800"/>
                <a:t>0</a:t>
              </a:r>
            </a:p>
          </p:txBody>
        </p:sp>
        <p:sp>
          <p:nvSpPr>
            <p:cNvPr id="84" name="TextBox 43"/>
            <p:cNvSpPr txBox="1">
              <a:spLocks noChangeArrowheads="1"/>
            </p:cNvSpPr>
            <p:nvPr/>
          </p:nvSpPr>
          <p:spPr bwMode="auto">
            <a:xfrm>
              <a:off x="2762250" y="2867025"/>
              <a:ext cx="312738"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sz="1800"/>
                <a:t>0</a:t>
              </a:r>
            </a:p>
          </p:txBody>
        </p:sp>
        <p:sp>
          <p:nvSpPr>
            <p:cNvPr id="85" name="TextBox 44"/>
            <p:cNvSpPr txBox="1">
              <a:spLocks noChangeArrowheads="1"/>
            </p:cNvSpPr>
            <p:nvPr/>
          </p:nvSpPr>
          <p:spPr bwMode="auto">
            <a:xfrm>
              <a:off x="3276600" y="3352800"/>
              <a:ext cx="312738"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sz="1800"/>
                <a:t>0</a:t>
              </a:r>
            </a:p>
          </p:txBody>
        </p:sp>
        <p:sp>
          <p:nvSpPr>
            <p:cNvPr id="86" name="TextBox 45"/>
            <p:cNvSpPr txBox="1">
              <a:spLocks noChangeArrowheads="1"/>
            </p:cNvSpPr>
            <p:nvPr/>
          </p:nvSpPr>
          <p:spPr bwMode="auto">
            <a:xfrm>
              <a:off x="3276600" y="2362200"/>
              <a:ext cx="312738"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sz="1800"/>
                <a:t>0</a:t>
              </a:r>
            </a:p>
          </p:txBody>
        </p:sp>
        <p:sp>
          <p:nvSpPr>
            <p:cNvPr id="87" name="TextBox 46"/>
            <p:cNvSpPr txBox="1">
              <a:spLocks noChangeArrowheads="1"/>
            </p:cNvSpPr>
            <p:nvPr/>
          </p:nvSpPr>
          <p:spPr bwMode="auto">
            <a:xfrm>
              <a:off x="4276725" y="2362200"/>
              <a:ext cx="312738"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sz="1800"/>
                <a:t>0</a:t>
              </a:r>
            </a:p>
          </p:txBody>
        </p:sp>
        <p:sp>
          <p:nvSpPr>
            <p:cNvPr id="88" name="TextBox 47"/>
            <p:cNvSpPr txBox="1">
              <a:spLocks noChangeArrowheads="1"/>
            </p:cNvSpPr>
            <p:nvPr/>
          </p:nvSpPr>
          <p:spPr bwMode="auto">
            <a:xfrm>
              <a:off x="4286250" y="3381375"/>
              <a:ext cx="312738"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sz="1800"/>
                <a:t>0</a:t>
              </a:r>
            </a:p>
          </p:txBody>
        </p:sp>
        <p:sp>
          <p:nvSpPr>
            <p:cNvPr id="89" name="TextBox 48"/>
            <p:cNvSpPr txBox="1">
              <a:spLocks noChangeArrowheads="1"/>
            </p:cNvSpPr>
            <p:nvPr/>
          </p:nvSpPr>
          <p:spPr bwMode="auto">
            <a:xfrm>
              <a:off x="4791075" y="2857500"/>
              <a:ext cx="312738"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sz="1800"/>
                <a:t>0</a:t>
              </a:r>
            </a:p>
          </p:txBody>
        </p:sp>
        <p:sp>
          <p:nvSpPr>
            <p:cNvPr id="90" name="TextBox 49"/>
            <p:cNvSpPr txBox="1">
              <a:spLocks noChangeArrowheads="1"/>
            </p:cNvSpPr>
            <p:nvPr/>
          </p:nvSpPr>
          <p:spPr bwMode="auto">
            <a:xfrm>
              <a:off x="3810000" y="3886200"/>
              <a:ext cx="312738"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sz="1800"/>
                <a:t>0</a:t>
              </a:r>
            </a:p>
          </p:txBody>
        </p:sp>
      </p:grpSp>
      <p:grpSp>
        <p:nvGrpSpPr>
          <p:cNvPr id="109" name="Group 108"/>
          <p:cNvGrpSpPr/>
          <p:nvPr/>
        </p:nvGrpSpPr>
        <p:grpSpPr>
          <a:xfrm>
            <a:off x="6629400" y="2286000"/>
            <a:ext cx="3048000" cy="3048000"/>
            <a:chOff x="6629400" y="2286000"/>
            <a:chExt cx="3048000" cy="3048000"/>
          </a:xfrm>
        </p:grpSpPr>
        <p:grpSp>
          <p:nvGrpSpPr>
            <p:cNvPr id="110" name="Group 4"/>
            <p:cNvGrpSpPr>
              <a:grpSpLocks/>
            </p:cNvGrpSpPr>
            <p:nvPr/>
          </p:nvGrpSpPr>
          <p:grpSpPr bwMode="auto">
            <a:xfrm>
              <a:off x="6629400" y="2286000"/>
              <a:ext cx="3048000" cy="3048000"/>
              <a:chOff x="1248" y="1152"/>
              <a:chExt cx="2880" cy="2880"/>
            </a:xfrm>
          </p:grpSpPr>
          <p:sp>
            <p:nvSpPr>
              <p:cNvPr id="121" name="Line 5"/>
              <p:cNvSpPr>
                <a:spLocks noChangeShapeType="1"/>
              </p:cNvSpPr>
              <p:nvPr/>
            </p:nvSpPr>
            <p:spPr bwMode="auto">
              <a:xfrm>
                <a:off x="1248" y="1152"/>
                <a:ext cx="0" cy="288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22" name="Line 6"/>
              <p:cNvSpPr>
                <a:spLocks noChangeShapeType="1"/>
              </p:cNvSpPr>
              <p:nvPr/>
            </p:nvSpPr>
            <p:spPr bwMode="auto">
              <a:xfrm>
                <a:off x="1248" y="1152"/>
                <a:ext cx="2880"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23" name="Line 7"/>
              <p:cNvSpPr>
                <a:spLocks noChangeShapeType="1"/>
              </p:cNvSpPr>
              <p:nvPr/>
            </p:nvSpPr>
            <p:spPr bwMode="auto">
              <a:xfrm>
                <a:off x="1248" y="1632"/>
                <a:ext cx="2880"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24" name="Line 8"/>
              <p:cNvSpPr>
                <a:spLocks noChangeShapeType="1"/>
              </p:cNvSpPr>
              <p:nvPr/>
            </p:nvSpPr>
            <p:spPr bwMode="auto">
              <a:xfrm>
                <a:off x="1248" y="2112"/>
                <a:ext cx="2880"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25" name="Line 9"/>
              <p:cNvSpPr>
                <a:spLocks noChangeShapeType="1"/>
              </p:cNvSpPr>
              <p:nvPr/>
            </p:nvSpPr>
            <p:spPr bwMode="auto">
              <a:xfrm>
                <a:off x="1248" y="2592"/>
                <a:ext cx="2880"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26" name="Line 10"/>
              <p:cNvSpPr>
                <a:spLocks noChangeShapeType="1"/>
              </p:cNvSpPr>
              <p:nvPr/>
            </p:nvSpPr>
            <p:spPr bwMode="auto">
              <a:xfrm>
                <a:off x="1248" y="3072"/>
                <a:ext cx="2880"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27" name="Line 11"/>
              <p:cNvSpPr>
                <a:spLocks noChangeShapeType="1"/>
              </p:cNvSpPr>
              <p:nvPr/>
            </p:nvSpPr>
            <p:spPr bwMode="auto">
              <a:xfrm>
                <a:off x="1248" y="3552"/>
                <a:ext cx="2880"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28" name="Line 12"/>
              <p:cNvSpPr>
                <a:spLocks noChangeShapeType="1"/>
              </p:cNvSpPr>
              <p:nvPr/>
            </p:nvSpPr>
            <p:spPr bwMode="auto">
              <a:xfrm>
                <a:off x="1248" y="4032"/>
                <a:ext cx="2880"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29" name="Line 13"/>
              <p:cNvSpPr>
                <a:spLocks noChangeShapeType="1"/>
              </p:cNvSpPr>
              <p:nvPr/>
            </p:nvSpPr>
            <p:spPr bwMode="auto">
              <a:xfrm>
                <a:off x="1728" y="1152"/>
                <a:ext cx="0" cy="288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30" name="Line 14"/>
              <p:cNvSpPr>
                <a:spLocks noChangeShapeType="1"/>
              </p:cNvSpPr>
              <p:nvPr/>
            </p:nvSpPr>
            <p:spPr bwMode="auto">
              <a:xfrm>
                <a:off x="2208" y="1152"/>
                <a:ext cx="0" cy="288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31" name="Line 15"/>
              <p:cNvSpPr>
                <a:spLocks noChangeShapeType="1"/>
              </p:cNvSpPr>
              <p:nvPr/>
            </p:nvSpPr>
            <p:spPr bwMode="auto">
              <a:xfrm>
                <a:off x="2688" y="1152"/>
                <a:ext cx="0" cy="288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32" name="Line 16"/>
              <p:cNvSpPr>
                <a:spLocks noChangeShapeType="1"/>
              </p:cNvSpPr>
              <p:nvPr/>
            </p:nvSpPr>
            <p:spPr bwMode="auto">
              <a:xfrm>
                <a:off x="3168" y="1152"/>
                <a:ext cx="0" cy="288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33" name="Line 17"/>
              <p:cNvSpPr>
                <a:spLocks noChangeShapeType="1"/>
              </p:cNvSpPr>
              <p:nvPr/>
            </p:nvSpPr>
            <p:spPr bwMode="auto">
              <a:xfrm>
                <a:off x="3648" y="1152"/>
                <a:ext cx="0" cy="288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34" name="Line 18"/>
              <p:cNvSpPr>
                <a:spLocks noChangeShapeType="1"/>
              </p:cNvSpPr>
              <p:nvPr/>
            </p:nvSpPr>
            <p:spPr bwMode="auto">
              <a:xfrm>
                <a:off x="4128" y="1152"/>
                <a:ext cx="0" cy="288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grpSp>
        <p:sp>
          <p:nvSpPr>
            <p:cNvPr id="111" name="TextBox 50"/>
            <p:cNvSpPr txBox="1">
              <a:spLocks noChangeArrowheads="1"/>
            </p:cNvSpPr>
            <p:nvPr/>
          </p:nvSpPr>
          <p:spPr bwMode="auto">
            <a:xfrm>
              <a:off x="7677151" y="2857500"/>
              <a:ext cx="51752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sz="1800"/>
                <a:t>-10</a:t>
              </a:r>
            </a:p>
          </p:txBody>
        </p:sp>
        <p:sp>
          <p:nvSpPr>
            <p:cNvPr id="112" name="TextBox 51"/>
            <p:cNvSpPr txBox="1">
              <a:spLocks noChangeArrowheads="1"/>
            </p:cNvSpPr>
            <p:nvPr/>
          </p:nvSpPr>
          <p:spPr bwMode="auto">
            <a:xfrm>
              <a:off x="7181851" y="2857500"/>
              <a:ext cx="50482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sz="1800"/>
                <a:t>2.5</a:t>
              </a:r>
            </a:p>
          </p:txBody>
        </p:sp>
        <p:sp>
          <p:nvSpPr>
            <p:cNvPr id="113" name="TextBox 52"/>
            <p:cNvSpPr txBox="1">
              <a:spLocks noChangeArrowheads="1"/>
            </p:cNvSpPr>
            <p:nvPr/>
          </p:nvSpPr>
          <p:spPr bwMode="auto">
            <a:xfrm>
              <a:off x="8181976" y="2867025"/>
              <a:ext cx="50482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sz="1800"/>
                <a:t>2.5</a:t>
              </a:r>
            </a:p>
          </p:txBody>
        </p:sp>
        <p:sp>
          <p:nvSpPr>
            <p:cNvPr id="114" name="TextBox 53"/>
            <p:cNvSpPr txBox="1">
              <a:spLocks noChangeArrowheads="1"/>
            </p:cNvSpPr>
            <p:nvPr/>
          </p:nvSpPr>
          <p:spPr bwMode="auto">
            <a:xfrm>
              <a:off x="7696201" y="3390900"/>
              <a:ext cx="50482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sz="1800"/>
                <a:t>2.5</a:t>
              </a:r>
            </a:p>
          </p:txBody>
        </p:sp>
        <p:sp>
          <p:nvSpPr>
            <p:cNvPr id="115" name="TextBox 54"/>
            <p:cNvSpPr txBox="1">
              <a:spLocks noChangeArrowheads="1"/>
            </p:cNvSpPr>
            <p:nvPr/>
          </p:nvSpPr>
          <p:spPr bwMode="auto">
            <a:xfrm>
              <a:off x="6705600" y="2876550"/>
              <a:ext cx="312738"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sz="1800"/>
                <a:t>0</a:t>
              </a:r>
            </a:p>
          </p:txBody>
        </p:sp>
        <p:sp>
          <p:nvSpPr>
            <p:cNvPr id="116" name="TextBox 55"/>
            <p:cNvSpPr txBox="1">
              <a:spLocks noChangeArrowheads="1"/>
            </p:cNvSpPr>
            <p:nvPr/>
          </p:nvSpPr>
          <p:spPr bwMode="auto">
            <a:xfrm>
              <a:off x="7219950" y="3362325"/>
              <a:ext cx="312738"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sz="1800"/>
                <a:t>0</a:t>
              </a:r>
            </a:p>
          </p:txBody>
        </p:sp>
        <p:sp>
          <p:nvSpPr>
            <p:cNvPr id="117" name="TextBox 56"/>
            <p:cNvSpPr txBox="1">
              <a:spLocks noChangeArrowheads="1"/>
            </p:cNvSpPr>
            <p:nvPr/>
          </p:nvSpPr>
          <p:spPr bwMode="auto">
            <a:xfrm>
              <a:off x="7219950" y="2371725"/>
              <a:ext cx="312738"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sz="1800"/>
                <a:t>0</a:t>
              </a:r>
            </a:p>
          </p:txBody>
        </p:sp>
        <p:sp>
          <p:nvSpPr>
            <p:cNvPr id="118" name="TextBox 57"/>
            <p:cNvSpPr txBox="1">
              <a:spLocks noChangeArrowheads="1"/>
            </p:cNvSpPr>
            <p:nvPr/>
          </p:nvSpPr>
          <p:spPr bwMode="auto">
            <a:xfrm>
              <a:off x="8220075" y="2371725"/>
              <a:ext cx="312738"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sz="1800"/>
                <a:t>0</a:t>
              </a:r>
            </a:p>
          </p:txBody>
        </p:sp>
        <p:sp>
          <p:nvSpPr>
            <p:cNvPr id="119" name="TextBox 58"/>
            <p:cNvSpPr txBox="1">
              <a:spLocks noChangeArrowheads="1"/>
            </p:cNvSpPr>
            <p:nvPr/>
          </p:nvSpPr>
          <p:spPr bwMode="auto">
            <a:xfrm>
              <a:off x="8734425" y="2867025"/>
              <a:ext cx="312738"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sz="1800"/>
                <a:t>0</a:t>
              </a:r>
            </a:p>
          </p:txBody>
        </p:sp>
        <p:sp>
          <p:nvSpPr>
            <p:cNvPr id="120" name="TextBox 59"/>
            <p:cNvSpPr txBox="1">
              <a:spLocks noChangeArrowheads="1"/>
            </p:cNvSpPr>
            <p:nvPr/>
          </p:nvSpPr>
          <p:spPr bwMode="auto">
            <a:xfrm>
              <a:off x="7677151" y="2362200"/>
              <a:ext cx="50482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sz="1800"/>
                <a:t>2.5</a:t>
              </a:r>
            </a:p>
          </p:txBody>
        </p:sp>
      </p:grpSp>
      <p:sp>
        <p:nvSpPr>
          <p:cNvPr id="135" name="Text Box 94"/>
          <p:cNvSpPr txBox="1">
            <a:spLocks noChangeArrowheads="1"/>
          </p:cNvSpPr>
          <p:nvPr/>
        </p:nvSpPr>
        <p:spPr bwMode="auto">
          <a:xfrm>
            <a:off x="3200400" y="5410201"/>
            <a:ext cx="30480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spcBef>
                <a:spcPct val="50000"/>
              </a:spcBef>
            </a:pPr>
            <a:r>
              <a:rPr lang="en-US" altLang="en-US" sz="1800"/>
              <a:t>Before the diffusion</a:t>
            </a:r>
          </a:p>
        </p:txBody>
      </p:sp>
      <p:sp>
        <p:nvSpPr>
          <p:cNvPr id="136" name="Text Box 94"/>
          <p:cNvSpPr txBox="1">
            <a:spLocks noChangeArrowheads="1"/>
          </p:cNvSpPr>
          <p:nvPr/>
        </p:nvSpPr>
        <p:spPr bwMode="auto">
          <a:xfrm>
            <a:off x="7239000" y="5410201"/>
            <a:ext cx="2133600"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spcBef>
                <a:spcPct val="50000"/>
              </a:spcBef>
            </a:pPr>
            <a:r>
              <a:rPr lang="en-US" altLang="en-US" sz="1800"/>
              <a:t>After the diffusion (k = 0.5, time step size =1)</a:t>
            </a:r>
          </a:p>
        </p:txBody>
      </p:sp>
    </p:spTree>
    <p:extLst>
      <p:ext uri="{BB962C8B-B14F-4D97-AF65-F5344CB8AC3E}">
        <p14:creationId xmlns:p14="http://schemas.microsoft.com/office/powerpoint/2010/main" val="2233562596"/>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tx1"/>
                </a:solidFill>
              </a:rPr>
              <a:t>Introduction</a:t>
            </a:r>
            <a:endParaRPr lang="en-US" dirty="0">
              <a:solidFill>
                <a:schemeClr val="tx1"/>
              </a:solidFill>
            </a:endParaRPr>
          </a:p>
        </p:txBody>
      </p:sp>
      <p:sp>
        <p:nvSpPr>
          <p:cNvPr id="3" name="Content Placeholder 2"/>
          <p:cNvSpPr>
            <a:spLocks noGrp="1"/>
          </p:cNvSpPr>
          <p:nvPr>
            <p:ph idx="1"/>
          </p:nvPr>
        </p:nvSpPr>
        <p:spPr>
          <a:xfrm>
            <a:off x="913795" y="1732449"/>
            <a:ext cx="10601930" cy="4058751"/>
          </a:xfrm>
        </p:spPr>
        <p:txBody>
          <a:bodyPr>
            <a:normAutofit/>
          </a:bodyPr>
          <a:lstStyle/>
          <a:p>
            <a:r>
              <a:rPr lang="en-US" sz="3200" dirty="0" smtClean="0">
                <a:solidFill>
                  <a:schemeClr val="tx1"/>
                </a:solidFill>
              </a:rPr>
              <a:t>So many fluids in our surroundings</a:t>
            </a:r>
          </a:p>
          <a:p>
            <a:r>
              <a:rPr lang="en-US" sz="3200" dirty="0" smtClean="0">
                <a:solidFill>
                  <a:schemeClr val="tx1"/>
                </a:solidFill>
              </a:rPr>
              <a:t>Realistic animations of water, smoke, explosions, fire and related phenomena</a:t>
            </a:r>
          </a:p>
          <a:p>
            <a:r>
              <a:rPr lang="en-US" sz="3200" dirty="0" smtClean="0">
                <a:solidFill>
                  <a:schemeClr val="tx1"/>
                </a:solidFill>
              </a:rPr>
              <a:t>Evolve the motion of the fluid forward in time </a:t>
            </a:r>
          </a:p>
          <a:p>
            <a:r>
              <a:rPr lang="en-US" sz="3200" dirty="0" smtClean="0">
                <a:solidFill>
                  <a:schemeClr val="tx1"/>
                </a:solidFill>
              </a:rPr>
              <a:t>Describe the physics of the fluids</a:t>
            </a:r>
          </a:p>
          <a:p>
            <a:endParaRPr lang="en-US" sz="3200" dirty="0">
              <a:solidFill>
                <a:schemeClr val="tx1"/>
              </a:solidFill>
            </a:endParaRPr>
          </a:p>
        </p:txBody>
      </p:sp>
    </p:spTree>
    <p:extLst>
      <p:ext uri="{BB962C8B-B14F-4D97-AF65-F5344CB8AC3E}">
        <p14:creationId xmlns:p14="http://schemas.microsoft.com/office/powerpoint/2010/main" val="4277308181"/>
      </p:ext>
    </p:extLst>
  </p:cSld>
  <p:clrMapOvr>
    <a:masterClrMapping/>
  </p:clrMapOvr>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ln>
            <a:miter lim="800000"/>
            <a:headEnd/>
            <a:tailEnd/>
          </a:ln>
        </p:spPr>
        <p:txBody>
          <a:bodyPr rtlCol="0">
            <a:normAutofit/>
            <a:scene3d>
              <a:camera prst="orthographicFront"/>
              <a:lightRig rig="threePt" dir="t">
                <a:rot lat="0" lon="0" rev="4800000"/>
              </a:lightRig>
            </a:scene3d>
            <a:sp3d prstMaterial="matte">
              <a:bevelT w="50800" h="10160"/>
            </a:sp3d>
          </a:bodyPr>
          <a:lstStyle/>
          <a:p>
            <a:pPr>
              <a:defRPr/>
            </a:pPr>
            <a:r>
              <a:rPr lang="en-US" dirty="0" smtClean="0">
                <a:ea typeface="+mj-ea"/>
                <a:cs typeface="+mj-cs"/>
              </a:rPr>
              <a:t>Pressure Solve</a:t>
            </a:r>
            <a:endParaRPr lang="en-US" dirty="0">
              <a:ea typeface="+mj-ea"/>
              <a:cs typeface="+mj-cs"/>
            </a:endParaRPr>
          </a:p>
        </p:txBody>
      </p:sp>
      <p:sp>
        <p:nvSpPr>
          <p:cNvPr id="64516" name="Content Placeholder 2"/>
          <p:cNvSpPr>
            <a:spLocks noGrp="1"/>
          </p:cNvSpPr>
          <p:nvPr>
            <p:ph idx="1"/>
          </p:nvPr>
        </p:nvSpPr>
        <p:spPr/>
        <p:txBody>
          <a:bodyPr/>
          <a:lstStyle/>
          <a:p>
            <a:r>
              <a:rPr lang="en-US" altLang="en-US" dirty="0" smtClean="0">
                <a:solidFill>
                  <a:schemeClr val="tx1"/>
                </a:solidFill>
                <a:ea typeface="ＭＳ Ｐゴシック" panose="020B0600070205080204" pitchFamily="34" charset="-128"/>
              </a:rPr>
              <a:t>It’s sometimes called “Pressure Projection”</a:t>
            </a:r>
          </a:p>
          <a:p>
            <a:r>
              <a:rPr lang="en-US" altLang="en-US" dirty="0" smtClean="0">
                <a:solidFill>
                  <a:schemeClr val="tx1"/>
                </a:solidFill>
                <a:ea typeface="ＭＳ Ｐゴシック" panose="020B0600070205080204" pitchFamily="34" charset="-128"/>
              </a:rPr>
              <a:t>What does the pressure do?</a:t>
            </a:r>
          </a:p>
          <a:p>
            <a:pPr lvl="1"/>
            <a:r>
              <a:rPr lang="en-US" altLang="en-US" dirty="0" smtClean="0">
                <a:solidFill>
                  <a:schemeClr val="tx1"/>
                </a:solidFill>
                <a:ea typeface="ＭＳ Ｐゴシック" panose="020B0600070205080204" pitchFamily="34" charset="-128"/>
              </a:rPr>
              <a:t>Keep the fluid at constant volume (incompressible, conservation of mass).</a:t>
            </a:r>
          </a:p>
          <a:p>
            <a:pPr lvl="1"/>
            <a:r>
              <a:rPr lang="en-US" altLang="en-US" dirty="0" smtClean="0">
                <a:solidFill>
                  <a:schemeClr val="tx1"/>
                </a:solidFill>
                <a:ea typeface="ＭＳ Ｐゴシック" panose="020B0600070205080204" pitchFamily="34" charset="-128"/>
              </a:rPr>
              <a:t>Make sure the velocity field stays divergence-free </a:t>
            </a:r>
          </a:p>
          <a:p>
            <a:endParaRPr lang="en-US" altLang="en-US" dirty="0" smtClean="0">
              <a:solidFill>
                <a:schemeClr val="tx1"/>
              </a:solidFill>
              <a:ea typeface="ＭＳ Ｐゴシック" panose="020B0600070205080204" pitchFamily="34" charset="-128"/>
            </a:endParaRPr>
          </a:p>
        </p:txBody>
      </p:sp>
      <p:graphicFrame>
        <p:nvGraphicFramePr>
          <p:cNvPr id="64514" name="Object 29"/>
          <p:cNvGraphicFramePr>
            <a:graphicFrameLocks noChangeAspect="1"/>
          </p:cNvGraphicFramePr>
          <p:nvPr>
            <p:extLst>
              <p:ext uri="{D42A27DB-BD31-4B8C-83A1-F6EECF244321}">
                <p14:modId xmlns:p14="http://schemas.microsoft.com/office/powerpoint/2010/main" val="155302143"/>
              </p:ext>
            </p:extLst>
          </p:nvPr>
        </p:nvGraphicFramePr>
        <p:xfrm>
          <a:off x="3200400" y="4724400"/>
          <a:ext cx="1752600" cy="755650"/>
        </p:xfrm>
        <a:graphic>
          <a:graphicData uri="http://schemas.openxmlformats.org/presentationml/2006/ole">
            <mc:AlternateContent xmlns:mc="http://schemas.openxmlformats.org/markup-compatibility/2006">
              <mc:Choice xmlns:v="urn:schemas-microsoft-com:vml" Requires="v">
                <p:oleObj spid="_x0000_s6442" name="Equation" r:id="rId4" imgW="825480" imgH="355320" progId="Equation.3">
                  <p:embed/>
                </p:oleObj>
              </mc:Choice>
              <mc:Fallback>
                <p:oleObj name="Equation" r:id="rId4" imgW="825480" imgH="355320" progId="Equation.3">
                  <p:embed/>
                  <p:pic>
                    <p:nvPicPr>
                      <p:cNvPr id="0" name=""/>
                      <p:cNvPicPr>
                        <a:picLocks noChangeAspect="1" noChangeArrowheads="1"/>
                      </p:cNvPicPr>
                      <p:nvPr/>
                    </p:nvPicPr>
                    <p:blipFill>
                      <a:blip r:embed="rId5"/>
                      <a:srcRect/>
                      <a:stretch>
                        <a:fillRect/>
                      </a:stretch>
                    </p:blipFill>
                    <p:spPr bwMode="auto">
                      <a:xfrm>
                        <a:off x="3200400" y="4724400"/>
                        <a:ext cx="1752600" cy="755650"/>
                      </a:xfrm>
                      <a:prstGeom prst="rect">
                        <a:avLst/>
                      </a:prstGeom>
                      <a:solidFill>
                        <a:schemeClr val="tx1"/>
                      </a:solidFill>
                      <a:ln>
                        <a:noFill/>
                      </a:ln>
                      <a:effectLst/>
                    </p:spPr>
                  </p:pic>
                </p:oleObj>
              </mc:Fallback>
            </mc:AlternateContent>
          </a:graphicData>
        </a:graphic>
      </p:graphicFrame>
      <p:grpSp>
        <p:nvGrpSpPr>
          <p:cNvPr id="64517" name="Group 15"/>
          <p:cNvGrpSpPr>
            <a:grpSpLocks/>
          </p:cNvGrpSpPr>
          <p:nvPr/>
        </p:nvGrpSpPr>
        <p:grpSpPr bwMode="auto">
          <a:xfrm>
            <a:off x="5715000" y="4811713"/>
            <a:ext cx="1676400" cy="811212"/>
            <a:chOff x="4191000" y="4038600"/>
            <a:chExt cx="2362200" cy="1143000"/>
          </a:xfrm>
        </p:grpSpPr>
        <p:sp>
          <p:nvSpPr>
            <p:cNvPr id="64530" name="Oval 16"/>
            <p:cNvSpPr>
              <a:spLocks noChangeArrowheads="1"/>
            </p:cNvSpPr>
            <p:nvPr/>
          </p:nvSpPr>
          <p:spPr bwMode="auto">
            <a:xfrm>
              <a:off x="4800600" y="4038600"/>
              <a:ext cx="1143000" cy="1143000"/>
            </a:xfrm>
            <a:prstGeom prst="ellipse">
              <a:avLst/>
            </a:prstGeom>
            <a:solidFill>
              <a:srgbClr val="00CCFF"/>
            </a:solidFill>
            <a:ln w="9525">
              <a:solidFill>
                <a:schemeClr val="tx1"/>
              </a:solidFill>
              <a:round/>
              <a:headEnd/>
              <a:tailEnd/>
            </a:ln>
          </p:spPr>
          <p:txBody>
            <a:bodyPr wrap="none"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sz="1800"/>
            </a:p>
          </p:txBody>
        </p:sp>
        <p:sp>
          <p:nvSpPr>
            <p:cNvPr id="64531" name="Line 17"/>
            <p:cNvSpPr>
              <a:spLocks noChangeShapeType="1"/>
            </p:cNvSpPr>
            <p:nvPr/>
          </p:nvSpPr>
          <p:spPr bwMode="auto">
            <a:xfrm>
              <a:off x="4267200" y="4343400"/>
              <a:ext cx="914400" cy="0"/>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64532" name="Line 18"/>
            <p:cNvSpPr>
              <a:spLocks noChangeShapeType="1"/>
            </p:cNvSpPr>
            <p:nvPr/>
          </p:nvSpPr>
          <p:spPr bwMode="auto">
            <a:xfrm>
              <a:off x="4191000" y="4495800"/>
              <a:ext cx="914400" cy="0"/>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64533" name="Line 19"/>
            <p:cNvSpPr>
              <a:spLocks noChangeShapeType="1"/>
            </p:cNvSpPr>
            <p:nvPr/>
          </p:nvSpPr>
          <p:spPr bwMode="auto">
            <a:xfrm>
              <a:off x="4191000" y="4648200"/>
              <a:ext cx="914400" cy="0"/>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64534" name="Line 20"/>
            <p:cNvSpPr>
              <a:spLocks noChangeShapeType="1"/>
            </p:cNvSpPr>
            <p:nvPr/>
          </p:nvSpPr>
          <p:spPr bwMode="auto">
            <a:xfrm>
              <a:off x="4191000" y="4800600"/>
              <a:ext cx="914400" cy="0"/>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64535" name="Line 21"/>
            <p:cNvSpPr>
              <a:spLocks noChangeShapeType="1"/>
            </p:cNvSpPr>
            <p:nvPr/>
          </p:nvSpPr>
          <p:spPr bwMode="auto">
            <a:xfrm>
              <a:off x="4267200" y="4953000"/>
              <a:ext cx="914400" cy="0"/>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64536" name="Line 22"/>
            <p:cNvSpPr>
              <a:spLocks noChangeShapeType="1"/>
            </p:cNvSpPr>
            <p:nvPr/>
          </p:nvSpPr>
          <p:spPr bwMode="auto">
            <a:xfrm>
              <a:off x="5638800" y="4343400"/>
              <a:ext cx="914400" cy="0"/>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64537" name="Line 23"/>
            <p:cNvSpPr>
              <a:spLocks noChangeShapeType="1"/>
            </p:cNvSpPr>
            <p:nvPr/>
          </p:nvSpPr>
          <p:spPr bwMode="auto">
            <a:xfrm>
              <a:off x="5562600" y="4495800"/>
              <a:ext cx="914400" cy="0"/>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64538" name="Line 24"/>
            <p:cNvSpPr>
              <a:spLocks noChangeShapeType="1"/>
            </p:cNvSpPr>
            <p:nvPr/>
          </p:nvSpPr>
          <p:spPr bwMode="auto">
            <a:xfrm>
              <a:off x="5562600" y="4648200"/>
              <a:ext cx="914400" cy="0"/>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64539" name="Line 25"/>
            <p:cNvSpPr>
              <a:spLocks noChangeShapeType="1"/>
            </p:cNvSpPr>
            <p:nvPr/>
          </p:nvSpPr>
          <p:spPr bwMode="auto">
            <a:xfrm>
              <a:off x="5562600" y="4800600"/>
              <a:ext cx="914400" cy="0"/>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64540" name="Line 26"/>
            <p:cNvSpPr>
              <a:spLocks noChangeShapeType="1"/>
            </p:cNvSpPr>
            <p:nvPr/>
          </p:nvSpPr>
          <p:spPr bwMode="auto">
            <a:xfrm>
              <a:off x="5638800" y="4953000"/>
              <a:ext cx="914400" cy="0"/>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grpSp>
      <p:grpSp>
        <p:nvGrpSpPr>
          <p:cNvPr id="64518" name="Group 29"/>
          <p:cNvGrpSpPr>
            <a:grpSpLocks/>
          </p:cNvGrpSpPr>
          <p:nvPr/>
        </p:nvGrpSpPr>
        <p:grpSpPr bwMode="auto">
          <a:xfrm>
            <a:off x="8382001" y="4583113"/>
            <a:ext cx="1190625" cy="1143000"/>
            <a:chOff x="6781800" y="3810000"/>
            <a:chExt cx="1905000" cy="1828800"/>
          </a:xfrm>
        </p:grpSpPr>
        <p:sp>
          <p:nvSpPr>
            <p:cNvPr id="64521" name="Oval 27"/>
            <p:cNvSpPr>
              <a:spLocks noChangeArrowheads="1"/>
            </p:cNvSpPr>
            <p:nvPr/>
          </p:nvSpPr>
          <p:spPr bwMode="auto">
            <a:xfrm>
              <a:off x="7162800" y="4114800"/>
              <a:ext cx="1143000" cy="1143000"/>
            </a:xfrm>
            <a:prstGeom prst="ellipse">
              <a:avLst/>
            </a:prstGeom>
            <a:solidFill>
              <a:srgbClr val="00CCFF"/>
            </a:solidFill>
            <a:ln w="9525">
              <a:solidFill>
                <a:schemeClr val="tx1"/>
              </a:solidFill>
              <a:round/>
              <a:headEnd/>
              <a:tailEnd/>
            </a:ln>
          </p:spPr>
          <p:txBody>
            <a:bodyPr wrap="none"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sz="1800"/>
            </a:p>
          </p:txBody>
        </p:sp>
        <p:sp>
          <p:nvSpPr>
            <p:cNvPr id="64522" name="Line 28"/>
            <p:cNvSpPr>
              <a:spLocks noChangeShapeType="1"/>
            </p:cNvSpPr>
            <p:nvPr/>
          </p:nvSpPr>
          <p:spPr bwMode="auto">
            <a:xfrm>
              <a:off x="7696200" y="3810000"/>
              <a:ext cx="0" cy="533400"/>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64523" name="Line 29"/>
            <p:cNvSpPr>
              <a:spLocks noChangeShapeType="1"/>
            </p:cNvSpPr>
            <p:nvPr/>
          </p:nvSpPr>
          <p:spPr bwMode="auto">
            <a:xfrm flipH="1">
              <a:off x="8077200" y="4724400"/>
              <a:ext cx="609600" cy="0"/>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64524" name="Line 30"/>
            <p:cNvSpPr>
              <a:spLocks noChangeShapeType="1"/>
            </p:cNvSpPr>
            <p:nvPr/>
          </p:nvSpPr>
          <p:spPr bwMode="auto">
            <a:xfrm>
              <a:off x="6781800" y="4724400"/>
              <a:ext cx="609600" cy="0"/>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64525" name="Line 31"/>
            <p:cNvSpPr>
              <a:spLocks noChangeShapeType="1"/>
            </p:cNvSpPr>
            <p:nvPr/>
          </p:nvSpPr>
          <p:spPr bwMode="auto">
            <a:xfrm>
              <a:off x="7010400" y="4038600"/>
              <a:ext cx="457200" cy="457200"/>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64526" name="Line 32"/>
            <p:cNvSpPr>
              <a:spLocks noChangeShapeType="1"/>
            </p:cNvSpPr>
            <p:nvPr/>
          </p:nvSpPr>
          <p:spPr bwMode="auto">
            <a:xfrm flipV="1">
              <a:off x="7696200" y="5105400"/>
              <a:ext cx="0" cy="533400"/>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64527" name="Line 33"/>
            <p:cNvSpPr>
              <a:spLocks noChangeShapeType="1"/>
            </p:cNvSpPr>
            <p:nvPr/>
          </p:nvSpPr>
          <p:spPr bwMode="auto">
            <a:xfrm>
              <a:off x="8001000" y="5029200"/>
              <a:ext cx="457200" cy="457200"/>
            </a:xfrm>
            <a:prstGeom prst="line">
              <a:avLst/>
            </a:prstGeom>
            <a:noFill/>
            <a:ln w="38100">
              <a:solidFill>
                <a:schemeClr val="tx1"/>
              </a:solidFill>
              <a:round/>
              <a:headEnd type="triangle" w="med" len="med"/>
              <a:tailEnd/>
            </a:ln>
            <a:extLst>
              <a:ext uri="{909E8E84-426E-40dd-AFC4-6F175D3DCCD1}">
                <a14:hiddenFill xmlns:a14="http://schemas.microsoft.com/office/drawing/2010/main">
                  <a:noFill/>
                </a14:hiddenFill>
              </a:ext>
            </a:extLst>
          </p:spPr>
          <p:txBody>
            <a:bodyPr/>
            <a:lstStyle/>
            <a:p>
              <a:endParaRPr lang="en-US"/>
            </a:p>
          </p:txBody>
        </p:sp>
        <p:sp>
          <p:nvSpPr>
            <p:cNvPr id="64528" name="Line 34"/>
            <p:cNvSpPr>
              <a:spLocks noChangeShapeType="1"/>
            </p:cNvSpPr>
            <p:nvPr/>
          </p:nvSpPr>
          <p:spPr bwMode="auto">
            <a:xfrm flipH="1">
              <a:off x="7958138" y="3990975"/>
              <a:ext cx="500062" cy="500063"/>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64529" name="Line 35"/>
            <p:cNvSpPr>
              <a:spLocks noChangeShapeType="1"/>
            </p:cNvSpPr>
            <p:nvPr/>
          </p:nvSpPr>
          <p:spPr bwMode="auto">
            <a:xfrm flipH="1">
              <a:off x="7010400" y="4953000"/>
              <a:ext cx="500063" cy="500063"/>
            </a:xfrm>
            <a:prstGeom prst="line">
              <a:avLst/>
            </a:prstGeom>
            <a:noFill/>
            <a:ln w="38100">
              <a:solidFill>
                <a:schemeClr val="tx1"/>
              </a:solidFill>
              <a:round/>
              <a:headEnd type="triangle" w="med" len="med"/>
              <a:tailEnd/>
            </a:ln>
            <a:extLst>
              <a:ext uri="{909E8E84-426E-40dd-AFC4-6F175D3DCCD1}">
                <a14:hiddenFill xmlns:a14="http://schemas.microsoft.com/office/drawing/2010/main">
                  <a:noFill/>
                </a14:hiddenFill>
              </a:ext>
            </a:extLst>
          </p:spPr>
          <p:txBody>
            <a:bodyPr/>
            <a:lstStyle/>
            <a:p>
              <a:endParaRPr lang="en-US"/>
            </a:p>
          </p:txBody>
        </p:sp>
      </p:grpSp>
      <p:sp>
        <p:nvSpPr>
          <p:cNvPr id="64519" name="Text Box 36"/>
          <p:cNvSpPr txBox="1">
            <a:spLocks noChangeArrowheads="1"/>
          </p:cNvSpPr>
          <p:nvPr/>
        </p:nvSpPr>
        <p:spPr bwMode="auto">
          <a:xfrm>
            <a:off x="8229600" y="5791200"/>
            <a:ext cx="19050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spcBef>
                <a:spcPct val="50000"/>
              </a:spcBef>
            </a:pPr>
            <a:r>
              <a:rPr lang="en-US" altLang="en-US" sz="1800" b="1"/>
              <a:t>Compressible</a:t>
            </a:r>
          </a:p>
        </p:txBody>
      </p:sp>
      <p:sp>
        <p:nvSpPr>
          <p:cNvPr id="64520" name="Text Box 37"/>
          <p:cNvSpPr txBox="1">
            <a:spLocks noChangeArrowheads="1"/>
          </p:cNvSpPr>
          <p:nvPr/>
        </p:nvSpPr>
        <p:spPr bwMode="auto">
          <a:xfrm>
            <a:off x="5638800" y="5791200"/>
            <a:ext cx="20574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spcBef>
                <a:spcPct val="50000"/>
              </a:spcBef>
            </a:pPr>
            <a:r>
              <a:rPr lang="en-US" altLang="en-US" sz="1800" b="1"/>
              <a:t>Incompressible</a:t>
            </a:r>
          </a:p>
        </p:txBody>
      </p:sp>
    </p:spTree>
    <p:extLst>
      <p:ext uri="{BB962C8B-B14F-4D97-AF65-F5344CB8AC3E}">
        <p14:creationId xmlns:p14="http://schemas.microsoft.com/office/powerpoint/2010/main" val="317964500"/>
      </p:ext>
    </p:extLst>
  </p:cSld>
  <p:clrMapOvr>
    <a:masterClrMapping/>
  </p:clrMapOvr>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8" name="Object 4"/>
          <p:cNvGraphicFramePr>
            <a:graphicFrameLocks noChangeAspect="1"/>
          </p:cNvGraphicFramePr>
          <p:nvPr>
            <p:extLst>
              <p:ext uri="{D42A27DB-BD31-4B8C-83A1-F6EECF244321}">
                <p14:modId xmlns:p14="http://schemas.microsoft.com/office/powerpoint/2010/main" val="2071880847"/>
              </p:ext>
            </p:extLst>
          </p:nvPr>
        </p:nvGraphicFramePr>
        <p:xfrm>
          <a:off x="1779270" y="2306638"/>
          <a:ext cx="2438400" cy="969962"/>
        </p:xfrm>
        <a:graphic>
          <a:graphicData uri="http://schemas.openxmlformats.org/presentationml/2006/ole">
            <mc:AlternateContent xmlns:mc="http://schemas.openxmlformats.org/markup-compatibility/2006">
              <mc:Choice xmlns:v="urn:schemas-microsoft-com:vml" Requires="v">
                <p:oleObj spid="_x0000_s7776" name="Equation" r:id="rId4" imgW="1054080" imgH="419040" progId="Equation.3">
                  <p:embed/>
                </p:oleObj>
              </mc:Choice>
              <mc:Fallback>
                <p:oleObj name="Equation" r:id="rId4" imgW="1054080" imgH="419040" progId="Equation.3">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779270" y="2306638"/>
                        <a:ext cx="2438400" cy="969962"/>
                      </a:xfrm>
                      <a:prstGeom prst="rect">
                        <a:avLst/>
                      </a:prstGeom>
                      <a:solidFill>
                        <a:schemeClr val="tx1"/>
                      </a:solidFill>
                      <a:ln>
                        <a:noFill/>
                      </a:ln>
                      <a:effectLst/>
                    </p:spPr>
                  </p:pic>
                </p:oleObj>
              </mc:Fallback>
            </mc:AlternateContent>
          </a:graphicData>
        </a:graphic>
      </p:graphicFrame>
      <p:sp>
        <p:nvSpPr>
          <p:cNvPr id="2" name="Title 1"/>
          <p:cNvSpPr>
            <a:spLocks noGrp="1"/>
          </p:cNvSpPr>
          <p:nvPr>
            <p:ph type="title"/>
          </p:nvPr>
        </p:nvSpPr>
        <p:spPr>
          <a:ln>
            <a:miter lim="800000"/>
            <a:headEnd/>
            <a:tailEnd/>
          </a:ln>
        </p:spPr>
        <p:txBody>
          <a:bodyPr rtlCol="0">
            <a:normAutofit/>
            <a:scene3d>
              <a:camera prst="orthographicFront"/>
              <a:lightRig rig="threePt" dir="t">
                <a:rot lat="0" lon="0" rev="4800000"/>
              </a:lightRig>
            </a:scene3d>
            <a:sp3d prstMaterial="matte">
              <a:bevelT w="50800" h="10160"/>
            </a:sp3d>
          </a:bodyPr>
          <a:lstStyle/>
          <a:p>
            <a:pPr>
              <a:defRPr/>
            </a:pPr>
            <a:r>
              <a:rPr lang="en-US" dirty="0" smtClean="0">
                <a:ea typeface="+mj-ea"/>
                <a:cs typeface="+mj-cs"/>
              </a:rPr>
              <a:t>Pressure Solve</a:t>
            </a:r>
            <a:endParaRPr lang="en-US" dirty="0">
              <a:ea typeface="+mj-ea"/>
              <a:cs typeface="+mj-cs"/>
            </a:endParaRPr>
          </a:p>
        </p:txBody>
      </p:sp>
      <mc:AlternateContent xmlns:mc="http://schemas.openxmlformats.org/markup-compatibility/2006" xmlns:a14="http://schemas.microsoft.com/office/drawing/2010/main">
        <mc:Choice Requires="a14">
          <p:sp>
            <p:nvSpPr>
              <p:cNvPr id="66566" name="Content Placeholder 2"/>
              <p:cNvSpPr>
                <a:spLocks noGrp="1"/>
              </p:cNvSpPr>
              <p:nvPr>
                <p:ph idx="1"/>
              </p:nvPr>
            </p:nvSpPr>
            <p:spPr>
              <a:xfrm>
                <a:off x="712470" y="1676400"/>
                <a:ext cx="10214610" cy="4800600"/>
              </a:xfrm>
            </p:spPr>
            <p:txBody>
              <a:bodyPr>
                <a:noAutofit/>
              </a:bodyPr>
              <a:lstStyle/>
              <a:p>
                <a:r>
                  <a:rPr lang="en-US" altLang="en-US" dirty="0" smtClean="0">
                    <a:solidFill>
                      <a:schemeClr val="tx1"/>
                    </a:solidFill>
                    <a:ea typeface="ＭＳ Ｐゴシック" panose="020B0600070205080204" pitchFamily="34" charset="-128"/>
                  </a:rPr>
                  <a:t>Equation to solve:</a:t>
                </a:r>
              </a:p>
              <a:p>
                <a:endParaRPr lang="en-US" altLang="en-US" dirty="0" smtClean="0">
                  <a:solidFill>
                    <a:schemeClr val="tx1"/>
                  </a:solidFill>
                  <a:ea typeface="ＭＳ Ｐゴシック" panose="020B0600070205080204" pitchFamily="34" charset="-128"/>
                </a:endParaRPr>
              </a:p>
              <a:p>
                <a:pPr>
                  <a:buFont typeface="Wingdings 2" panose="05020102010507070707" pitchFamily="18" charset="2"/>
                  <a:buNone/>
                </a:pPr>
                <a:endParaRPr lang="en-US" altLang="en-US" dirty="0" smtClean="0">
                  <a:solidFill>
                    <a:schemeClr val="tx1"/>
                  </a:solidFill>
                  <a:ea typeface="ＭＳ Ｐゴシック" panose="020B0600070205080204" pitchFamily="34" charset="-128"/>
                </a:endParaRPr>
              </a:p>
              <a:p>
                <a:endParaRPr lang="en-US" altLang="en-US" dirty="0">
                  <a:ea typeface="ＭＳ Ｐゴシック" panose="020B0600070205080204" pitchFamily="34" charset="-128"/>
                </a:endParaRPr>
              </a:p>
              <a:p>
                <a:r>
                  <a:rPr lang="en-US" altLang="en-US" dirty="0" smtClean="0">
                    <a:solidFill>
                      <a:schemeClr val="tx1"/>
                    </a:solidFill>
                    <a:ea typeface="ＭＳ Ｐゴシック" panose="020B0600070205080204" pitchFamily="34" charset="-128"/>
                  </a:rPr>
                  <a:t>How to solve for pressure:</a:t>
                </a:r>
              </a:p>
              <a:p>
                <a:pPr lvl="1"/>
                <a:r>
                  <a:rPr lang="en-US" altLang="en-US" dirty="0" smtClean="0">
                    <a:solidFill>
                      <a:schemeClr val="tx1"/>
                    </a:solidFill>
                    <a:ea typeface="ＭＳ Ｐゴシック" panose="020B0600070205080204" pitchFamily="34" charset="-128"/>
                  </a:rPr>
                  <a:t>Taking divergence of both sides of (1) we get </a:t>
                </a:r>
                <a:r>
                  <a:rPr lang="en-US" altLang="en-US" dirty="0">
                    <a:ea typeface="ＭＳ Ｐゴシック" panose="020B0600070205080204" pitchFamily="34" charset="-128"/>
                  </a:rPr>
                  <a:t> </a:t>
                </a:r>
                <a14:m>
                  <m:oMath xmlns:m="http://schemas.openxmlformats.org/officeDocument/2006/math" xmlns="">
                    <m:f>
                      <m:fPr>
                        <m:ctrlPr>
                          <a:rPr lang="en-US" altLang="en-US" i="1">
                            <a:latin typeface="Cambria Math" panose="02040503050406030204" pitchFamily="18" charset="0"/>
                            <a:ea typeface="ＭＳ Ｐゴシック" panose="020B0600070205080204" pitchFamily="34" charset="-128"/>
                          </a:rPr>
                        </m:ctrlPr>
                      </m:fPr>
                      <m:num>
                        <m:r>
                          <a:rPr lang="en-US" altLang="en-US" i="1">
                            <a:latin typeface="Cambria Math" panose="02040503050406030204" pitchFamily="18" charset="0"/>
                            <a:ea typeface="ＭＳ Ｐゴシック" panose="020B0600070205080204" pitchFamily="34" charset="-128"/>
                          </a:rPr>
                          <m:t>1</m:t>
                        </m:r>
                      </m:num>
                      <m:den>
                        <m:r>
                          <a:rPr lang="en-US" altLang="en-US" i="1">
                            <a:latin typeface="Cambria Math" panose="02040503050406030204" pitchFamily="18" charset="0"/>
                            <a:ea typeface="Cambria Math" panose="02040503050406030204" pitchFamily="18" charset="0"/>
                          </a:rPr>
                          <m:t>𝜌</m:t>
                        </m:r>
                      </m:den>
                    </m:f>
                    <m:r>
                      <a:rPr lang="en-US" altLang="en-US" i="1">
                        <a:latin typeface="Cambria Math" panose="02040503050406030204" pitchFamily="18" charset="0"/>
                        <a:ea typeface="ＭＳ Ｐゴシック" panose="020B0600070205080204" pitchFamily="34" charset="-128"/>
                      </a:rPr>
                      <m:t> </m:t>
                    </m:r>
                    <m:sSup>
                      <m:sSupPr>
                        <m:ctrlPr>
                          <a:rPr lang="en-US" altLang="en-US" i="1">
                            <a:latin typeface="Cambria Math" panose="02040503050406030204" pitchFamily="18" charset="0"/>
                            <a:ea typeface="ＭＳ Ｐゴシック" panose="020B0600070205080204" pitchFamily="34" charset="-128"/>
                          </a:rPr>
                        </m:ctrlPr>
                      </m:sSupPr>
                      <m:e>
                        <m:r>
                          <a:rPr lang="en-US" altLang="en-US" i="1">
                            <a:latin typeface="Cambria Math" panose="02040503050406030204" pitchFamily="18" charset="0"/>
                            <a:ea typeface="Cambria Math" panose="02040503050406030204" pitchFamily="18" charset="0"/>
                          </a:rPr>
                          <m:t>𝛻</m:t>
                        </m:r>
                      </m:e>
                      <m:sup>
                        <m:r>
                          <a:rPr lang="en-US" altLang="en-US" i="1">
                            <a:latin typeface="Cambria Math" panose="02040503050406030204" pitchFamily="18" charset="0"/>
                            <a:ea typeface="ＭＳ Ｐゴシック" panose="020B0600070205080204" pitchFamily="34" charset="-128"/>
                          </a:rPr>
                          <m:t>2</m:t>
                        </m:r>
                      </m:sup>
                    </m:sSup>
                    <m:r>
                      <a:rPr lang="en-US" altLang="en-US" i="1">
                        <a:latin typeface="Cambria Math" panose="02040503050406030204" pitchFamily="18" charset="0"/>
                        <a:ea typeface="ＭＳ Ｐゴシック" panose="020B0600070205080204" pitchFamily="34" charset="-128"/>
                      </a:rPr>
                      <m:t>𝑝</m:t>
                    </m:r>
                    <m:r>
                      <a:rPr lang="en-US" altLang="en-US" i="1">
                        <a:latin typeface="Cambria Math" panose="02040503050406030204" pitchFamily="18" charset="0"/>
                        <a:ea typeface="ＭＳ Ｐゴシック" panose="020B0600070205080204" pitchFamily="34" charset="-128"/>
                      </a:rPr>
                      <m:t>= </m:t>
                    </m:r>
                    <m:r>
                      <a:rPr lang="en-US" altLang="en-US" i="1">
                        <a:latin typeface="Cambria Math" panose="02040503050406030204" pitchFamily="18" charset="0"/>
                        <a:ea typeface="ＭＳ Ｐゴシック" panose="020B0600070205080204" pitchFamily="34" charset="-128"/>
                      </a:rPr>
                      <m:t>𝛻</m:t>
                    </m:r>
                    <m:r>
                      <a:rPr lang="en-US" altLang="en-US" i="1">
                        <a:latin typeface="Cambria Math" panose="02040503050406030204" pitchFamily="18" charset="0"/>
                        <a:ea typeface="ＭＳ Ｐゴシック" panose="020B0600070205080204" pitchFamily="34" charset="-128"/>
                      </a:rPr>
                      <m:t>∙</m:t>
                    </m:r>
                    <m:sSup>
                      <m:sSupPr>
                        <m:ctrlPr>
                          <a:rPr lang="en-US" altLang="en-US" i="1">
                            <a:latin typeface="Cambria Math" panose="02040503050406030204" pitchFamily="18" charset="0"/>
                            <a:ea typeface="Cambria Math" panose="02040503050406030204" pitchFamily="18" charset="0"/>
                          </a:rPr>
                        </m:ctrlPr>
                      </m:sSupPr>
                      <m:e>
                        <m:r>
                          <a:rPr lang="en-US" altLang="en-US" i="1">
                            <a:latin typeface="Cambria Math" panose="02040503050406030204" pitchFamily="18" charset="0"/>
                            <a:ea typeface="Cambria Math" panose="02040503050406030204" pitchFamily="18" charset="0"/>
                          </a:rPr>
                          <m:t>𝑢</m:t>
                        </m:r>
                      </m:e>
                      <m:sup>
                        <m:r>
                          <a:rPr lang="en-US" altLang="en-US" i="1">
                            <a:latin typeface="Cambria Math" panose="02040503050406030204" pitchFamily="18" charset="0"/>
                            <a:ea typeface="Cambria Math" panose="02040503050406030204" pitchFamily="18" charset="0"/>
                          </a:rPr>
                          <m:t>𝑛</m:t>
                        </m:r>
                      </m:sup>
                    </m:sSup>
                  </m:oMath>
                </a14:m>
                <a:endParaRPr lang="en-US" altLang="en-US" dirty="0" smtClean="0">
                  <a:solidFill>
                    <a:schemeClr val="tx1"/>
                  </a:solidFill>
                  <a:ea typeface="ＭＳ Ｐゴシック" panose="020B0600070205080204" pitchFamily="34" charset="-128"/>
                </a:endParaRPr>
              </a:p>
              <a:p>
                <a:pPr lvl="1"/>
                <a:r>
                  <a:rPr lang="en-US" altLang="en-US" dirty="0" smtClean="0">
                    <a:solidFill>
                      <a:schemeClr val="tx1"/>
                    </a:solidFill>
                    <a:ea typeface="ＭＳ Ｐゴシック" panose="020B0600070205080204" pitchFamily="34" charset="-128"/>
                  </a:rPr>
                  <a:t>Build a system of equations and solve using an iterative method such as Conjugate Gradient</a:t>
                </a:r>
              </a:p>
              <a:p>
                <a:pPr lvl="1"/>
                <a:r>
                  <a:rPr lang="en-US" altLang="en-US" dirty="0" smtClean="0">
                    <a:solidFill>
                      <a:schemeClr val="tx1"/>
                    </a:solidFill>
                    <a:ea typeface="ＭＳ Ｐゴシック" panose="020B0600070205080204" pitchFamily="34" charset="-128"/>
                  </a:rPr>
                  <a:t>Update the velocity field from the pressure gradient</a:t>
                </a:r>
              </a:p>
            </p:txBody>
          </p:sp>
        </mc:Choice>
        <mc:Fallback xmlns="">
          <p:sp>
            <p:nvSpPr>
              <p:cNvPr id="66566" name="Content Placeholder 2"/>
              <p:cNvSpPr>
                <a:spLocks noGrp="1" noRot="1" noChangeAspect="1" noMove="1" noResize="1" noEditPoints="1" noAdjustHandles="1" noChangeArrowheads="1" noChangeShapeType="1" noTextEdit="1"/>
              </p:cNvSpPr>
              <p:nvPr>
                <p:ph idx="1"/>
              </p:nvPr>
            </p:nvSpPr>
            <p:spPr>
              <a:xfrm>
                <a:off x="712470" y="1676400"/>
                <a:ext cx="10214610" cy="4800600"/>
              </a:xfrm>
              <a:blipFill rotWithShape="0">
                <a:blip r:embed="rId6"/>
                <a:stretch>
                  <a:fillRect l="-1074" t="-2030"/>
                </a:stretch>
              </a:blipFill>
            </p:spPr>
            <p:txBody>
              <a:bodyPr/>
              <a:lstStyle/>
              <a:p>
                <a:r>
                  <a:rPr lang="en-US">
                    <a:noFill/>
                  </a:rPr>
                  <a:t> </a:t>
                </a:r>
              </a:p>
            </p:txBody>
          </p:sp>
        </mc:Fallback>
      </mc:AlternateContent>
      <p:graphicFrame>
        <p:nvGraphicFramePr>
          <p:cNvPr id="66563" name="Object 5"/>
          <p:cNvGraphicFramePr>
            <a:graphicFrameLocks noChangeAspect="1"/>
          </p:cNvGraphicFramePr>
          <p:nvPr>
            <p:extLst>
              <p:ext uri="{D42A27DB-BD31-4B8C-83A1-F6EECF244321}">
                <p14:modId xmlns:p14="http://schemas.microsoft.com/office/powerpoint/2010/main" val="4247461549"/>
              </p:ext>
            </p:extLst>
          </p:nvPr>
        </p:nvGraphicFramePr>
        <p:xfrm>
          <a:off x="5097780" y="2232660"/>
          <a:ext cx="2057400" cy="609600"/>
        </p:xfrm>
        <a:graphic>
          <a:graphicData uri="http://schemas.openxmlformats.org/presentationml/2006/ole">
            <mc:AlternateContent xmlns:mc="http://schemas.openxmlformats.org/markup-compatibility/2006">
              <mc:Choice xmlns:v="urn:schemas-microsoft-com:vml" Requires="v">
                <p:oleObj spid="_x0000_s7777" name="Equation" r:id="rId7" imgW="685800" imgH="203040" progId="Equation.3">
                  <p:embed/>
                </p:oleObj>
              </mc:Choice>
              <mc:Fallback>
                <p:oleObj name="Equation" r:id="rId7" imgW="685800" imgH="203040" progId="Equation.3">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097780" y="2232660"/>
                        <a:ext cx="2057400" cy="609600"/>
                      </a:xfrm>
                      <a:prstGeom prst="rect">
                        <a:avLst/>
                      </a:prstGeom>
                      <a:solidFill>
                        <a:schemeClr val="tx1"/>
                      </a:solidFill>
                      <a:ln>
                        <a:noFill/>
                      </a:ln>
                      <a:effectLst/>
                    </p:spPr>
                  </p:pic>
                </p:oleObj>
              </mc:Fallback>
            </mc:AlternateContent>
          </a:graphicData>
        </a:graphic>
      </p:graphicFrame>
      <p:sp>
        <p:nvSpPr>
          <p:cNvPr id="66567" name="TextBox 7"/>
          <p:cNvSpPr txBox="1">
            <a:spLocks noChangeArrowheads="1"/>
          </p:cNvSpPr>
          <p:nvPr/>
        </p:nvSpPr>
        <p:spPr bwMode="auto">
          <a:xfrm>
            <a:off x="4446270" y="2362200"/>
            <a:ext cx="731838"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sz="2000"/>
              <a:t>s.t.</a:t>
            </a:r>
          </a:p>
        </p:txBody>
      </p:sp>
      <p:sp>
        <p:nvSpPr>
          <p:cNvPr id="66568" name="TextBox 21"/>
          <p:cNvSpPr txBox="1">
            <a:spLocks noChangeArrowheads="1"/>
          </p:cNvSpPr>
          <p:nvPr/>
        </p:nvSpPr>
        <p:spPr bwMode="auto">
          <a:xfrm>
            <a:off x="3620262" y="3337560"/>
            <a:ext cx="11430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sz="1800" dirty="0"/>
              <a:t>• • • (1) </a:t>
            </a:r>
          </a:p>
        </p:txBody>
      </p:sp>
      <p:grpSp>
        <p:nvGrpSpPr>
          <p:cNvPr id="3" name="Group 17"/>
          <p:cNvGrpSpPr>
            <a:grpSpLocks/>
          </p:cNvGrpSpPr>
          <p:nvPr/>
        </p:nvGrpSpPr>
        <p:grpSpPr bwMode="auto">
          <a:xfrm>
            <a:off x="1756410" y="2461260"/>
            <a:ext cx="4305300" cy="887730"/>
            <a:chOff x="1524000" y="2438400"/>
            <a:chExt cx="4305300" cy="887730"/>
          </a:xfrm>
        </p:grpSpPr>
        <p:grpSp>
          <p:nvGrpSpPr>
            <p:cNvPr id="66571" name="Group 19"/>
            <p:cNvGrpSpPr>
              <a:grpSpLocks/>
            </p:cNvGrpSpPr>
            <p:nvPr/>
          </p:nvGrpSpPr>
          <p:grpSpPr bwMode="auto">
            <a:xfrm>
              <a:off x="1524000" y="2438400"/>
              <a:ext cx="2438400" cy="741363"/>
              <a:chOff x="1600200" y="2230437"/>
              <a:chExt cx="2438400" cy="741363"/>
            </a:xfrm>
          </p:grpSpPr>
          <p:cxnSp>
            <p:nvCxnSpPr>
              <p:cNvPr id="12" name="Straight Connector 11"/>
              <p:cNvCxnSpPr/>
              <p:nvPr/>
            </p:nvCxnSpPr>
            <p:spPr>
              <a:xfrm rot="5400000">
                <a:off x="1791494" y="2856706"/>
                <a:ext cx="228600" cy="1588"/>
              </a:xfrm>
              <a:prstGeom prst="line">
                <a:avLst/>
              </a:prstGeom>
              <a:ln w="38100">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rot="5400000">
                <a:off x="3620294" y="2856706"/>
                <a:ext cx="228600" cy="1588"/>
              </a:xfrm>
              <a:prstGeom prst="line">
                <a:avLst/>
              </a:prstGeom>
              <a:ln w="38100">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a:off x="1906588" y="2970212"/>
                <a:ext cx="1827212" cy="1588"/>
              </a:xfrm>
              <a:prstGeom prst="line">
                <a:avLst/>
              </a:prstGeom>
              <a:ln w="38100">
                <a:solidFill>
                  <a:srgbClr val="00B0F0"/>
                </a:solidFill>
              </a:ln>
            </p:spPr>
            <p:style>
              <a:lnRef idx="1">
                <a:schemeClr val="accent1"/>
              </a:lnRef>
              <a:fillRef idx="0">
                <a:schemeClr val="accent1"/>
              </a:fillRef>
              <a:effectRef idx="0">
                <a:schemeClr val="accent1"/>
              </a:effectRef>
              <a:fontRef idx="minor">
                <a:schemeClr val="tx1"/>
              </a:fontRef>
            </p:style>
          </p:cxnSp>
          <p:sp>
            <p:nvSpPr>
              <p:cNvPr id="10" name="Rectangle 9"/>
              <p:cNvSpPr/>
              <p:nvPr/>
            </p:nvSpPr>
            <p:spPr>
              <a:xfrm>
                <a:off x="1600200" y="2230437"/>
                <a:ext cx="609600" cy="533400"/>
              </a:xfrm>
              <a:prstGeom prst="rect">
                <a:avLst/>
              </a:prstGeom>
              <a:noFill/>
              <a:ln w="381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eaLnBrk="1" hangingPunct="1"/>
                <a:endParaRPr lang="en-US" altLang="en-US" sz="1800">
                  <a:solidFill>
                    <a:srgbClr val="FFFFFF"/>
                  </a:solidFill>
                  <a:latin typeface="Corbel" panose="020B0503020204020204" pitchFamily="34" charset="0"/>
                </a:endParaRPr>
              </a:p>
            </p:txBody>
          </p:sp>
          <p:sp>
            <p:nvSpPr>
              <p:cNvPr id="11" name="Rectangle 10"/>
              <p:cNvSpPr/>
              <p:nvPr/>
            </p:nvSpPr>
            <p:spPr>
              <a:xfrm>
                <a:off x="3505200" y="2230437"/>
                <a:ext cx="533400" cy="533400"/>
              </a:xfrm>
              <a:prstGeom prst="rect">
                <a:avLst/>
              </a:prstGeom>
              <a:noFill/>
              <a:ln w="381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eaLnBrk="1" hangingPunct="1"/>
                <a:endParaRPr lang="en-US" altLang="en-US" sz="1800">
                  <a:solidFill>
                    <a:srgbClr val="FFFFFF"/>
                  </a:solidFill>
                  <a:latin typeface="Corbel" panose="020B0503020204020204" pitchFamily="34" charset="0"/>
                </a:endParaRPr>
              </a:p>
            </p:txBody>
          </p:sp>
        </p:grpSp>
        <p:sp>
          <p:nvSpPr>
            <p:cNvPr id="66572" name="TextBox 20"/>
            <p:cNvSpPr txBox="1">
              <a:spLocks noChangeArrowheads="1"/>
            </p:cNvSpPr>
            <p:nvPr/>
          </p:nvSpPr>
          <p:spPr bwMode="auto">
            <a:xfrm>
              <a:off x="4076700" y="2945130"/>
              <a:ext cx="1752600" cy="381000"/>
            </a:xfrm>
            <a:prstGeom prst="rect">
              <a:avLst/>
            </a:prstGeom>
            <a:noFill/>
            <a:ln w="3810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sz="1800">
                  <a:solidFill>
                    <a:srgbClr val="A0D3E0"/>
                  </a:solidFill>
                </a:rPr>
                <a:t>Unknowns</a:t>
              </a:r>
            </a:p>
          </p:txBody>
        </p:sp>
      </p:grpSp>
      <p:sp>
        <p:nvSpPr>
          <p:cNvPr id="66570" name="TextBox 19"/>
          <p:cNvSpPr txBox="1">
            <a:spLocks noChangeArrowheads="1"/>
          </p:cNvSpPr>
          <p:nvPr/>
        </p:nvSpPr>
        <p:spPr bwMode="auto">
          <a:xfrm>
            <a:off x="9110389" y="4295215"/>
            <a:ext cx="27432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sz="1800" dirty="0">
                <a:solidFill>
                  <a:srgbClr val="00B0F0"/>
                </a:solidFill>
              </a:rPr>
              <a:t>(Poisson Equation)</a:t>
            </a:r>
          </a:p>
        </p:txBody>
      </p:sp>
    </p:spTree>
    <p:extLst>
      <p:ext uri="{BB962C8B-B14F-4D97-AF65-F5344CB8AC3E}">
        <p14:creationId xmlns:p14="http://schemas.microsoft.com/office/powerpoint/2010/main" val="161949221"/>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tx1"/>
                </a:solidFill>
              </a:rPr>
              <a:t>Fluid-Solid Interaction</a:t>
            </a:r>
            <a:endParaRPr lang="en-US" dirty="0">
              <a:solidFill>
                <a:schemeClr val="tx1"/>
              </a:solidFill>
            </a:endParaRPr>
          </a:p>
        </p:txBody>
      </p:sp>
      <p:sp>
        <p:nvSpPr>
          <p:cNvPr id="3" name="Content Placeholder 2"/>
          <p:cNvSpPr>
            <a:spLocks noGrp="1"/>
          </p:cNvSpPr>
          <p:nvPr>
            <p:ph idx="1"/>
          </p:nvPr>
        </p:nvSpPr>
        <p:spPr/>
        <p:txBody>
          <a:bodyPr/>
          <a:lstStyle/>
          <a:p>
            <a:r>
              <a:rPr lang="en-US" dirty="0" smtClean="0">
                <a:solidFill>
                  <a:schemeClr val="tx1"/>
                </a:solidFill>
              </a:rPr>
              <a:t>The fluid shouldn’t be flowing into and out of the solid</a:t>
            </a:r>
          </a:p>
          <a:p>
            <a:r>
              <a:rPr lang="en-US" dirty="0" smtClean="0">
                <a:solidFill>
                  <a:schemeClr val="tx1"/>
                </a:solidFill>
              </a:rPr>
              <a:t>Consider velocity and pressure of the fluids as interacting with the solid</a:t>
            </a:r>
          </a:p>
          <a:p>
            <a:r>
              <a:rPr lang="en-US" dirty="0"/>
              <a:t>Consider boundary conditions</a:t>
            </a:r>
            <a:r>
              <a:rPr lang="en-US" dirty="0" smtClean="0"/>
              <a:t>—</a:t>
            </a:r>
          </a:p>
          <a:p>
            <a:pPr lvl="1"/>
            <a:r>
              <a:rPr lang="en-US" dirty="0" smtClean="0"/>
              <a:t>Free surface</a:t>
            </a:r>
          </a:p>
          <a:p>
            <a:pPr lvl="1"/>
            <a:r>
              <a:rPr lang="en-US" dirty="0" smtClean="0"/>
              <a:t>Fluid </a:t>
            </a:r>
            <a:r>
              <a:rPr lang="en-US" dirty="0"/>
              <a:t>in contact with a solid wall </a:t>
            </a:r>
            <a:r>
              <a:rPr lang="en-US" dirty="0" smtClean="0"/>
              <a:t>container</a:t>
            </a:r>
          </a:p>
          <a:p>
            <a:pPr lvl="1"/>
            <a:r>
              <a:rPr lang="en-US" dirty="0" smtClean="0"/>
              <a:t>Boundary between fluids</a:t>
            </a:r>
            <a:endParaRPr lang="en-US" dirty="0"/>
          </a:p>
        </p:txBody>
      </p:sp>
      <p:grpSp>
        <p:nvGrpSpPr>
          <p:cNvPr id="4" name="Group 3"/>
          <p:cNvGrpSpPr/>
          <p:nvPr/>
        </p:nvGrpSpPr>
        <p:grpSpPr>
          <a:xfrm>
            <a:off x="9029700" y="3223260"/>
            <a:ext cx="2939098" cy="3693740"/>
            <a:chOff x="7315200" y="2362200"/>
            <a:chExt cx="3201988" cy="4402611"/>
          </a:xfrm>
        </p:grpSpPr>
        <p:grpSp>
          <p:nvGrpSpPr>
            <p:cNvPr id="5" name="Group 4"/>
            <p:cNvGrpSpPr/>
            <p:nvPr/>
          </p:nvGrpSpPr>
          <p:grpSpPr>
            <a:xfrm>
              <a:off x="7414260" y="2362200"/>
              <a:ext cx="3048000" cy="3657600"/>
              <a:chOff x="7391400" y="2362200"/>
              <a:chExt cx="3048000" cy="3657600"/>
            </a:xfrm>
          </p:grpSpPr>
          <p:grpSp>
            <p:nvGrpSpPr>
              <p:cNvPr id="19" name="Group 164"/>
              <p:cNvGrpSpPr>
                <a:grpSpLocks/>
              </p:cNvGrpSpPr>
              <p:nvPr/>
            </p:nvGrpSpPr>
            <p:grpSpPr bwMode="auto">
              <a:xfrm>
                <a:off x="7391400" y="2971800"/>
                <a:ext cx="3048000" cy="3048000"/>
                <a:chOff x="5562600" y="2590800"/>
                <a:chExt cx="3048000" cy="3048000"/>
              </a:xfrm>
            </p:grpSpPr>
            <p:sp>
              <p:nvSpPr>
                <p:cNvPr id="26" name="Rectangle 19"/>
                <p:cNvSpPr>
                  <a:spLocks noChangeArrowheads="1"/>
                </p:cNvSpPr>
                <p:nvPr/>
              </p:nvSpPr>
              <p:spPr bwMode="auto">
                <a:xfrm>
                  <a:off x="5562600" y="3124200"/>
                  <a:ext cx="3048000" cy="2514600"/>
                </a:xfrm>
                <a:prstGeom prst="rect">
                  <a:avLst/>
                </a:prstGeom>
                <a:solidFill>
                  <a:schemeClr val="bg2"/>
                </a:solidFill>
                <a:ln w="9525">
                  <a:solidFill>
                    <a:schemeClr val="bg2"/>
                  </a:solidFill>
                  <a:miter lim="800000"/>
                  <a:headEnd/>
                  <a:tailEnd/>
                </a:ln>
              </p:spPr>
              <p:txBody>
                <a:bodyPr wrap="none"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sz="1800"/>
                </a:p>
              </p:txBody>
            </p:sp>
            <p:sp>
              <p:nvSpPr>
                <p:cNvPr id="27" name="Rectangle 24"/>
                <p:cNvSpPr>
                  <a:spLocks noChangeArrowheads="1"/>
                </p:cNvSpPr>
                <p:nvPr/>
              </p:nvSpPr>
              <p:spPr bwMode="auto">
                <a:xfrm>
                  <a:off x="6096000" y="2895600"/>
                  <a:ext cx="1981200" cy="1219200"/>
                </a:xfrm>
                <a:prstGeom prst="rect">
                  <a:avLst/>
                </a:prstGeom>
                <a:solidFill>
                  <a:schemeClr val="bg1"/>
                </a:solidFill>
                <a:ln w="9525">
                  <a:solidFill>
                    <a:schemeClr val="bg1"/>
                  </a:solidFill>
                  <a:miter lim="800000"/>
                  <a:headEnd/>
                  <a:tailEnd/>
                </a:ln>
              </p:spPr>
              <p:txBody>
                <a:bodyPr wrap="none"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sz="1800"/>
                </a:p>
              </p:txBody>
            </p:sp>
            <p:sp>
              <p:nvSpPr>
                <p:cNvPr id="28" name="Freeform 23"/>
                <p:cNvSpPr>
                  <a:spLocks/>
                </p:cNvSpPr>
                <p:nvPr/>
              </p:nvSpPr>
              <p:spPr bwMode="auto">
                <a:xfrm>
                  <a:off x="6133357" y="3208482"/>
                  <a:ext cx="1981200" cy="1828800"/>
                </a:xfrm>
                <a:custGeom>
                  <a:avLst/>
                  <a:gdLst>
                    <a:gd name="T0" fmla="*/ 0 w 1248"/>
                    <a:gd name="T1" fmla="*/ 2147483647 h 1152"/>
                    <a:gd name="T2" fmla="*/ 2147483647 w 1248"/>
                    <a:gd name="T3" fmla="*/ 2147483647 h 1152"/>
                    <a:gd name="T4" fmla="*/ 2147483647 w 1248"/>
                    <a:gd name="T5" fmla="*/ 2147483647 h 1152"/>
                    <a:gd name="T6" fmla="*/ 2147483647 w 1248"/>
                    <a:gd name="T7" fmla="*/ 2147483647 h 1152"/>
                    <a:gd name="T8" fmla="*/ 2147483647 w 1248"/>
                    <a:gd name="T9" fmla="*/ 2147483647 h 1152"/>
                    <a:gd name="T10" fmla="*/ 2147483647 w 1248"/>
                    <a:gd name="T11" fmla="*/ 2147483647 h 1152"/>
                    <a:gd name="T12" fmla="*/ 2147483647 w 1248"/>
                    <a:gd name="T13" fmla="*/ 2147483647 h 1152"/>
                    <a:gd name="T14" fmla="*/ 2147483647 w 1248"/>
                    <a:gd name="T15" fmla="*/ 2147483647 h 1152"/>
                    <a:gd name="T16" fmla="*/ 2147483647 w 1248"/>
                    <a:gd name="T17" fmla="*/ 2147483647 h 1152"/>
                    <a:gd name="T18" fmla="*/ 2147483647 w 1248"/>
                    <a:gd name="T19" fmla="*/ 2147483647 h 1152"/>
                    <a:gd name="T20" fmla="*/ 2147483647 w 1248"/>
                    <a:gd name="T21" fmla="*/ 2147483647 h 1152"/>
                    <a:gd name="T22" fmla="*/ 2147483647 w 1248"/>
                    <a:gd name="T23" fmla="*/ 0 h 1152"/>
                    <a:gd name="T24" fmla="*/ 2147483647 w 1248"/>
                    <a:gd name="T25" fmla="*/ 2147483647 h 1152"/>
                    <a:gd name="T26" fmla="*/ 0 w 1248"/>
                    <a:gd name="T27" fmla="*/ 2147483647 h 1152"/>
                    <a:gd name="T28" fmla="*/ 0 w 1248"/>
                    <a:gd name="T29" fmla="*/ 2147483647 h 1152"/>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248"/>
                    <a:gd name="T46" fmla="*/ 0 h 1152"/>
                    <a:gd name="T47" fmla="*/ 1248 w 1248"/>
                    <a:gd name="T48" fmla="*/ 1152 h 1152"/>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248" h="1152">
                      <a:moveTo>
                        <a:pt x="0" y="48"/>
                      </a:moveTo>
                      <a:lnTo>
                        <a:pt x="96" y="144"/>
                      </a:lnTo>
                      <a:lnTo>
                        <a:pt x="252" y="168"/>
                      </a:lnTo>
                      <a:lnTo>
                        <a:pt x="384" y="96"/>
                      </a:lnTo>
                      <a:lnTo>
                        <a:pt x="528" y="48"/>
                      </a:lnTo>
                      <a:lnTo>
                        <a:pt x="672" y="48"/>
                      </a:lnTo>
                      <a:lnTo>
                        <a:pt x="835" y="161"/>
                      </a:lnTo>
                      <a:lnTo>
                        <a:pt x="970" y="206"/>
                      </a:lnTo>
                      <a:lnTo>
                        <a:pt x="1075" y="191"/>
                      </a:lnTo>
                      <a:lnTo>
                        <a:pt x="1135" y="108"/>
                      </a:lnTo>
                      <a:lnTo>
                        <a:pt x="1187" y="34"/>
                      </a:lnTo>
                      <a:lnTo>
                        <a:pt x="1248" y="0"/>
                      </a:lnTo>
                      <a:lnTo>
                        <a:pt x="1248" y="1152"/>
                      </a:lnTo>
                      <a:lnTo>
                        <a:pt x="0" y="1152"/>
                      </a:lnTo>
                      <a:lnTo>
                        <a:pt x="0" y="48"/>
                      </a:lnTo>
                      <a:close/>
                    </a:path>
                  </a:pathLst>
                </a:custGeom>
                <a:solidFill>
                  <a:srgbClr val="99CCFF"/>
                </a:solidFill>
                <a:ln w="9525">
                  <a:solidFill>
                    <a:srgbClr val="99CCFF"/>
                  </a:solidFill>
                  <a:round/>
                  <a:headEnd/>
                  <a:tailEnd/>
                </a:ln>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sz="1800"/>
                </a:p>
              </p:txBody>
            </p:sp>
            <p:grpSp>
              <p:nvGrpSpPr>
                <p:cNvPr id="29" name="Group 147"/>
                <p:cNvGrpSpPr>
                  <a:grpSpLocks/>
                </p:cNvGrpSpPr>
                <p:nvPr/>
              </p:nvGrpSpPr>
              <p:grpSpPr bwMode="auto">
                <a:xfrm>
                  <a:off x="5562600" y="2590800"/>
                  <a:ext cx="3048000" cy="3048000"/>
                  <a:chOff x="1248" y="1152"/>
                  <a:chExt cx="2880" cy="2880"/>
                </a:xfrm>
              </p:grpSpPr>
              <p:sp>
                <p:nvSpPr>
                  <p:cNvPr id="30" name="Line 5"/>
                  <p:cNvSpPr>
                    <a:spLocks noChangeShapeType="1"/>
                  </p:cNvSpPr>
                  <p:nvPr/>
                </p:nvSpPr>
                <p:spPr bwMode="auto">
                  <a:xfrm>
                    <a:off x="1248" y="1152"/>
                    <a:ext cx="0" cy="288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1" name="Line 6"/>
                  <p:cNvSpPr>
                    <a:spLocks noChangeShapeType="1"/>
                  </p:cNvSpPr>
                  <p:nvPr/>
                </p:nvSpPr>
                <p:spPr bwMode="auto">
                  <a:xfrm>
                    <a:off x="1248" y="1152"/>
                    <a:ext cx="2880"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2" name="Line 7"/>
                  <p:cNvSpPr>
                    <a:spLocks noChangeShapeType="1"/>
                  </p:cNvSpPr>
                  <p:nvPr/>
                </p:nvSpPr>
                <p:spPr bwMode="auto">
                  <a:xfrm>
                    <a:off x="1248" y="1632"/>
                    <a:ext cx="2880"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3" name="Line 8"/>
                  <p:cNvSpPr>
                    <a:spLocks noChangeShapeType="1"/>
                  </p:cNvSpPr>
                  <p:nvPr/>
                </p:nvSpPr>
                <p:spPr bwMode="auto">
                  <a:xfrm>
                    <a:off x="1248" y="2112"/>
                    <a:ext cx="2880"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4" name="Line 9"/>
                  <p:cNvSpPr>
                    <a:spLocks noChangeShapeType="1"/>
                  </p:cNvSpPr>
                  <p:nvPr/>
                </p:nvSpPr>
                <p:spPr bwMode="auto">
                  <a:xfrm>
                    <a:off x="1248" y="2592"/>
                    <a:ext cx="2880"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5" name="Line 10"/>
                  <p:cNvSpPr>
                    <a:spLocks noChangeShapeType="1"/>
                  </p:cNvSpPr>
                  <p:nvPr/>
                </p:nvSpPr>
                <p:spPr bwMode="auto">
                  <a:xfrm>
                    <a:off x="1248" y="3072"/>
                    <a:ext cx="2880"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6" name="Line 11"/>
                  <p:cNvSpPr>
                    <a:spLocks noChangeShapeType="1"/>
                  </p:cNvSpPr>
                  <p:nvPr/>
                </p:nvSpPr>
                <p:spPr bwMode="auto">
                  <a:xfrm>
                    <a:off x="1248" y="3552"/>
                    <a:ext cx="2880"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7" name="Line 12"/>
                  <p:cNvSpPr>
                    <a:spLocks noChangeShapeType="1"/>
                  </p:cNvSpPr>
                  <p:nvPr/>
                </p:nvSpPr>
                <p:spPr bwMode="auto">
                  <a:xfrm>
                    <a:off x="1248" y="4032"/>
                    <a:ext cx="2880"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8" name="Line 13"/>
                  <p:cNvSpPr>
                    <a:spLocks noChangeShapeType="1"/>
                  </p:cNvSpPr>
                  <p:nvPr/>
                </p:nvSpPr>
                <p:spPr bwMode="auto">
                  <a:xfrm>
                    <a:off x="1728" y="1152"/>
                    <a:ext cx="0" cy="288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9" name="Line 14"/>
                  <p:cNvSpPr>
                    <a:spLocks noChangeShapeType="1"/>
                  </p:cNvSpPr>
                  <p:nvPr/>
                </p:nvSpPr>
                <p:spPr bwMode="auto">
                  <a:xfrm>
                    <a:off x="2208" y="1152"/>
                    <a:ext cx="0" cy="288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40" name="Line 15"/>
                  <p:cNvSpPr>
                    <a:spLocks noChangeShapeType="1"/>
                  </p:cNvSpPr>
                  <p:nvPr/>
                </p:nvSpPr>
                <p:spPr bwMode="auto">
                  <a:xfrm>
                    <a:off x="2688" y="1152"/>
                    <a:ext cx="0" cy="288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41" name="Line 16"/>
                  <p:cNvSpPr>
                    <a:spLocks noChangeShapeType="1"/>
                  </p:cNvSpPr>
                  <p:nvPr/>
                </p:nvSpPr>
                <p:spPr bwMode="auto">
                  <a:xfrm>
                    <a:off x="3168" y="1152"/>
                    <a:ext cx="0" cy="288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42" name="Line 17"/>
                  <p:cNvSpPr>
                    <a:spLocks noChangeShapeType="1"/>
                  </p:cNvSpPr>
                  <p:nvPr/>
                </p:nvSpPr>
                <p:spPr bwMode="auto">
                  <a:xfrm>
                    <a:off x="3648" y="1152"/>
                    <a:ext cx="0" cy="288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43" name="Line 18"/>
                  <p:cNvSpPr>
                    <a:spLocks noChangeShapeType="1"/>
                  </p:cNvSpPr>
                  <p:nvPr/>
                </p:nvSpPr>
                <p:spPr bwMode="auto">
                  <a:xfrm>
                    <a:off x="4128" y="1152"/>
                    <a:ext cx="0" cy="288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grpSp>
          </p:grpSp>
          <p:grpSp>
            <p:nvGrpSpPr>
              <p:cNvPr id="20" name="Group 44"/>
              <p:cNvGrpSpPr>
                <a:grpSpLocks/>
              </p:cNvGrpSpPr>
              <p:nvPr/>
            </p:nvGrpSpPr>
            <p:grpSpPr bwMode="auto">
              <a:xfrm>
                <a:off x="8101745" y="2362200"/>
                <a:ext cx="1892759" cy="1371600"/>
                <a:chOff x="6425345" y="2362200"/>
                <a:chExt cx="1892759" cy="1371600"/>
              </a:xfrm>
            </p:grpSpPr>
            <p:sp>
              <p:nvSpPr>
                <p:cNvPr id="21" name="TextBox 165"/>
                <p:cNvSpPr txBox="1">
                  <a:spLocks noChangeArrowheads="1"/>
                </p:cNvSpPr>
                <p:nvPr/>
              </p:nvSpPr>
              <p:spPr bwMode="auto">
                <a:xfrm>
                  <a:off x="6425345" y="2362200"/>
                  <a:ext cx="1892759" cy="4402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sz="1800" dirty="0"/>
                    <a:t>Free surface</a:t>
                  </a:r>
                </a:p>
              </p:txBody>
            </p:sp>
            <p:cxnSp>
              <p:nvCxnSpPr>
                <p:cNvPr id="22" name="Straight Arrow Connector 21"/>
                <p:cNvCxnSpPr/>
                <p:nvPr/>
              </p:nvCxnSpPr>
              <p:spPr>
                <a:xfrm flipH="1">
                  <a:off x="6477004" y="2770906"/>
                  <a:ext cx="720386" cy="962894"/>
                </a:xfrm>
                <a:prstGeom prst="straightConnector1">
                  <a:avLst/>
                </a:prstGeom>
                <a:ln w="25400">
                  <a:tailEnd type="arrow"/>
                </a:ln>
              </p:spPr>
              <p:style>
                <a:lnRef idx="1">
                  <a:schemeClr val="accent1"/>
                </a:lnRef>
                <a:fillRef idx="0">
                  <a:schemeClr val="accent1"/>
                </a:fillRef>
                <a:effectRef idx="0">
                  <a:schemeClr val="accent1"/>
                </a:effectRef>
                <a:fontRef idx="minor">
                  <a:schemeClr val="tx1"/>
                </a:fontRef>
              </p:style>
            </p:cxnSp>
            <p:cxnSp>
              <p:nvCxnSpPr>
                <p:cNvPr id="23" name="Straight Arrow Connector 22"/>
                <p:cNvCxnSpPr/>
                <p:nvPr/>
              </p:nvCxnSpPr>
              <p:spPr>
                <a:xfrm rot="5400000">
                  <a:off x="6591300" y="3086100"/>
                  <a:ext cx="990600" cy="304800"/>
                </a:xfrm>
                <a:prstGeom prst="straightConnector1">
                  <a:avLst/>
                </a:prstGeom>
                <a:ln w="25400">
                  <a:tailEnd type="arrow"/>
                </a:ln>
              </p:spPr>
              <p:style>
                <a:lnRef idx="1">
                  <a:schemeClr val="accent1"/>
                </a:lnRef>
                <a:fillRef idx="0">
                  <a:schemeClr val="accent1"/>
                </a:fillRef>
                <a:effectRef idx="0">
                  <a:schemeClr val="accent1"/>
                </a:effectRef>
                <a:fontRef idx="minor">
                  <a:schemeClr val="tx1"/>
                </a:fontRef>
              </p:style>
            </p:cxnSp>
            <p:cxnSp>
              <p:nvCxnSpPr>
                <p:cNvPr id="24" name="Straight Arrow Connector 23"/>
                <p:cNvCxnSpPr/>
                <p:nvPr/>
              </p:nvCxnSpPr>
              <p:spPr>
                <a:xfrm rot="16200000" flipH="1">
                  <a:off x="6896100" y="3086100"/>
                  <a:ext cx="990600" cy="304800"/>
                </a:xfrm>
                <a:prstGeom prst="straightConnector1">
                  <a:avLst/>
                </a:prstGeom>
                <a:ln w="25400">
                  <a:tailEnd type="arrow"/>
                </a:ln>
              </p:spPr>
              <p:style>
                <a:lnRef idx="1">
                  <a:schemeClr val="accent1"/>
                </a:lnRef>
                <a:fillRef idx="0">
                  <a:schemeClr val="accent1"/>
                </a:fillRef>
                <a:effectRef idx="0">
                  <a:schemeClr val="accent1"/>
                </a:effectRef>
                <a:fontRef idx="minor">
                  <a:schemeClr val="tx1"/>
                </a:fontRef>
              </p:style>
            </p:cxnSp>
            <p:cxnSp>
              <p:nvCxnSpPr>
                <p:cNvPr id="25" name="Straight Arrow Connector 24"/>
                <p:cNvCxnSpPr/>
                <p:nvPr/>
              </p:nvCxnSpPr>
              <p:spPr>
                <a:xfrm rot="16200000" flipH="1">
                  <a:off x="7124700" y="2857500"/>
                  <a:ext cx="990600" cy="762000"/>
                </a:xfrm>
                <a:prstGeom prst="straightConnector1">
                  <a:avLst/>
                </a:prstGeom>
                <a:ln w="25400">
                  <a:tailEnd type="arrow"/>
                </a:ln>
              </p:spPr>
              <p:style>
                <a:lnRef idx="1">
                  <a:schemeClr val="accent1"/>
                </a:lnRef>
                <a:fillRef idx="0">
                  <a:schemeClr val="accent1"/>
                </a:fillRef>
                <a:effectRef idx="0">
                  <a:schemeClr val="accent1"/>
                </a:effectRef>
                <a:fontRef idx="minor">
                  <a:schemeClr val="tx1"/>
                </a:fontRef>
              </p:style>
            </p:cxnSp>
          </p:grpSp>
        </p:grpSp>
        <p:grpSp>
          <p:nvGrpSpPr>
            <p:cNvPr id="6" name="Group 45"/>
            <p:cNvGrpSpPr>
              <a:grpSpLocks/>
            </p:cNvGrpSpPr>
            <p:nvPr/>
          </p:nvGrpSpPr>
          <p:grpSpPr bwMode="auto">
            <a:xfrm>
              <a:off x="7315200" y="3429000"/>
              <a:ext cx="3201988" cy="3335811"/>
              <a:chOff x="5638800" y="3429000"/>
              <a:chExt cx="3201988" cy="3335811"/>
            </a:xfrm>
          </p:grpSpPr>
          <p:sp>
            <p:nvSpPr>
              <p:cNvPr id="7" name="TextBox 166"/>
              <p:cNvSpPr txBox="1">
                <a:spLocks noChangeArrowheads="1"/>
              </p:cNvSpPr>
              <p:nvPr/>
            </p:nvSpPr>
            <p:spPr bwMode="auto">
              <a:xfrm>
                <a:off x="6286324" y="6324600"/>
                <a:ext cx="1714677" cy="4402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eaLnBrk="1" hangingPunct="1"/>
                <a:r>
                  <a:rPr lang="en-US" altLang="en-US" sz="1800" dirty="0"/>
                  <a:t>Solid wall</a:t>
                </a:r>
              </a:p>
            </p:txBody>
          </p:sp>
          <p:grpSp>
            <p:nvGrpSpPr>
              <p:cNvPr id="8" name="Group 201"/>
              <p:cNvGrpSpPr>
                <a:grpSpLocks/>
              </p:cNvGrpSpPr>
              <p:nvPr/>
            </p:nvGrpSpPr>
            <p:grpSpPr bwMode="auto">
              <a:xfrm>
                <a:off x="5638800" y="3429000"/>
                <a:ext cx="3201988" cy="2973388"/>
                <a:chOff x="5486400" y="3048000"/>
                <a:chExt cx="3201194" cy="2972594"/>
              </a:xfrm>
            </p:grpSpPr>
            <p:cxnSp>
              <p:nvCxnSpPr>
                <p:cNvPr id="9" name="Straight Connector 8"/>
                <p:cNvCxnSpPr/>
                <p:nvPr/>
              </p:nvCxnSpPr>
              <p:spPr>
                <a:xfrm rot="5400000">
                  <a:off x="7010819" y="5867441"/>
                  <a:ext cx="304719" cy="1588"/>
                </a:xfrm>
                <a:prstGeom prst="line">
                  <a:avLst/>
                </a:prstGeom>
                <a:ln w="25400">
                  <a:solidFill>
                    <a:srgbClr val="92D050"/>
                  </a:solidFill>
                </a:ln>
              </p:spPr>
              <p:style>
                <a:lnRef idx="1">
                  <a:schemeClr val="accent1"/>
                </a:lnRef>
                <a:fillRef idx="0">
                  <a:schemeClr val="accent1"/>
                </a:fillRef>
                <a:effectRef idx="0">
                  <a:schemeClr val="accent1"/>
                </a:effectRef>
                <a:fontRef idx="minor">
                  <a:schemeClr val="tx1"/>
                </a:fontRef>
              </p:style>
            </p:cxnSp>
            <p:grpSp>
              <p:nvGrpSpPr>
                <p:cNvPr id="10" name="Group 198"/>
                <p:cNvGrpSpPr>
                  <a:grpSpLocks/>
                </p:cNvGrpSpPr>
                <p:nvPr/>
              </p:nvGrpSpPr>
              <p:grpSpPr bwMode="auto">
                <a:xfrm>
                  <a:off x="5486400" y="3048000"/>
                  <a:ext cx="3201194" cy="2668588"/>
                  <a:chOff x="5486400" y="3048000"/>
                  <a:chExt cx="3201194" cy="2668588"/>
                </a:xfrm>
              </p:grpSpPr>
              <p:cxnSp>
                <p:nvCxnSpPr>
                  <p:cNvPr id="11" name="Straight Connector 10"/>
                  <p:cNvCxnSpPr/>
                  <p:nvPr/>
                </p:nvCxnSpPr>
                <p:spPr>
                  <a:xfrm>
                    <a:off x="5486400" y="3048000"/>
                    <a:ext cx="685630" cy="1588"/>
                  </a:xfrm>
                  <a:prstGeom prst="line">
                    <a:avLst/>
                  </a:prstGeom>
                  <a:ln w="25400">
                    <a:solidFill>
                      <a:srgbClr val="92D05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5486400" y="5714288"/>
                    <a:ext cx="3199606" cy="1588"/>
                  </a:xfrm>
                  <a:prstGeom prst="line">
                    <a:avLst/>
                  </a:prstGeom>
                  <a:ln w="25400">
                    <a:solidFill>
                      <a:srgbClr val="92D050"/>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rot="5400000">
                    <a:off x="4154844" y="4381144"/>
                    <a:ext cx="2664700" cy="1588"/>
                  </a:xfrm>
                  <a:prstGeom prst="line">
                    <a:avLst/>
                  </a:prstGeom>
                  <a:ln w="25400">
                    <a:solidFill>
                      <a:srgbClr val="92D050"/>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rot="5400000">
                    <a:off x="5182488" y="4037542"/>
                    <a:ext cx="1980671" cy="1588"/>
                  </a:xfrm>
                  <a:prstGeom prst="line">
                    <a:avLst/>
                  </a:prstGeom>
                  <a:ln w="25400">
                    <a:solidFill>
                      <a:srgbClr val="92D050"/>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rot="5400000">
                    <a:off x="7354449" y="4379557"/>
                    <a:ext cx="2664701" cy="1588"/>
                  </a:xfrm>
                  <a:prstGeom prst="line">
                    <a:avLst/>
                  </a:prstGeom>
                  <a:ln w="25400">
                    <a:solidFill>
                      <a:srgbClr val="92D050"/>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rot="5400000">
                    <a:off x="7010835" y="4037542"/>
                    <a:ext cx="1980671" cy="1588"/>
                  </a:xfrm>
                  <a:prstGeom prst="line">
                    <a:avLst/>
                  </a:prstGeom>
                  <a:ln w="25400">
                    <a:solidFill>
                      <a:srgbClr val="92D050"/>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8000376" y="3048000"/>
                    <a:ext cx="685630" cy="1588"/>
                  </a:xfrm>
                  <a:prstGeom prst="line">
                    <a:avLst/>
                  </a:prstGeom>
                  <a:ln w="25400">
                    <a:solidFill>
                      <a:srgbClr val="92D050"/>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6172030" y="5028671"/>
                    <a:ext cx="1828347" cy="1588"/>
                  </a:xfrm>
                  <a:prstGeom prst="line">
                    <a:avLst/>
                  </a:prstGeom>
                  <a:ln w="25400">
                    <a:solidFill>
                      <a:srgbClr val="92D050"/>
                    </a:solidFill>
                  </a:ln>
                </p:spPr>
                <p:style>
                  <a:lnRef idx="1">
                    <a:schemeClr val="accent1"/>
                  </a:lnRef>
                  <a:fillRef idx="0">
                    <a:schemeClr val="accent1"/>
                  </a:fillRef>
                  <a:effectRef idx="0">
                    <a:schemeClr val="accent1"/>
                  </a:effectRef>
                  <a:fontRef idx="minor">
                    <a:schemeClr val="tx1"/>
                  </a:fontRef>
                </p:style>
              </p:cxnSp>
            </p:grpSp>
          </p:grpSp>
        </p:grpSp>
      </p:grpSp>
    </p:spTree>
    <p:extLst>
      <p:ext uri="{BB962C8B-B14F-4D97-AF65-F5344CB8AC3E}">
        <p14:creationId xmlns:p14="http://schemas.microsoft.com/office/powerpoint/2010/main" val="1286752637"/>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3" end="3"/>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5" end="5"/>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tx1"/>
                </a:solidFill>
              </a:rPr>
              <a:t>Fluid-Solid Interaction</a:t>
            </a:r>
            <a:endParaRPr lang="en-US" dirty="0">
              <a:solidFill>
                <a:schemeClr val="tx1"/>
              </a:solidFill>
            </a:endParaRP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838200" y="1825625"/>
                <a:ext cx="8403336" cy="4351338"/>
              </a:xfrm>
            </p:spPr>
            <p:txBody>
              <a:bodyPr>
                <a:normAutofit/>
              </a:bodyPr>
              <a:lstStyle/>
              <a:p>
                <a:r>
                  <a:rPr lang="en-US" dirty="0"/>
                  <a:t>Pressure—makes fluid incompressible and </a:t>
                </a:r>
                <a:r>
                  <a:rPr lang="en-US" i="1" dirty="0"/>
                  <a:t>“enforces solid wall boundary conditions”</a:t>
                </a:r>
              </a:p>
              <a:p>
                <a:endParaRPr lang="en-US" dirty="0" smtClean="0">
                  <a:solidFill>
                    <a:schemeClr val="tx1"/>
                  </a:solidFill>
                </a:endParaRPr>
              </a:p>
              <a:p>
                <a:r>
                  <a:rPr lang="en-US" dirty="0" smtClean="0">
                    <a:solidFill>
                      <a:schemeClr val="tx1"/>
                    </a:solidFill>
                  </a:rPr>
                  <a:t>Velocity at Boundary</a:t>
                </a:r>
              </a:p>
              <a:p>
                <a:pPr lvl="1"/>
                <a:r>
                  <a:rPr lang="en-US" dirty="0" smtClean="0"/>
                  <a:t>Fluid needs to stay in</a:t>
                </a:r>
              </a:p>
              <a:p>
                <a:pPr lvl="1"/>
                <a14:m>
                  <m:oMath xmlns:m="http://schemas.openxmlformats.org/officeDocument/2006/math" xmlns="">
                    <m:sSub>
                      <m:sSubPr>
                        <m:ctrlPr>
                          <a:rPr lang="en-US" i="1">
                            <a:latin typeface="Cambria Math" panose="02040503050406030204" pitchFamily="18" charset="0"/>
                            <a:ea typeface="Cambria Math" panose="02040503050406030204" pitchFamily="18" charset="0"/>
                          </a:rPr>
                        </m:ctrlPr>
                      </m:sSubPr>
                      <m:e>
                        <m:acc>
                          <m:accPr>
                            <m:chr m:val="⃗"/>
                            <m:ctrlPr>
                              <a:rPr lang="en-US" i="1">
                                <a:latin typeface="Cambria Math" panose="02040503050406030204" pitchFamily="18" charset="0"/>
                              </a:rPr>
                            </m:ctrlPr>
                          </m:accPr>
                          <m:e>
                            <m:r>
                              <a:rPr lang="en-US" i="1">
                                <a:latin typeface="Cambria Math" panose="02040503050406030204" pitchFamily="18" charset="0"/>
                              </a:rPr>
                              <m:t>𝑢</m:t>
                            </m:r>
                          </m:e>
                        </m:acc>
                      </m:e>
                      <m:sub>
                        <m:r>
                          <a:rPr lang="en-US" i="1">
                            <a:latin typeface="Cambria Math" panose="02040503050406030204" pitchFamily="18" charset="0"/>
                            <a:ea typeface="Cambria Math" panose="02040503050406030204" pitchFamily="18" charset="0"/>
                          </a:rPr>
                          <m:t>𝑏𝑜𝑢𝑛𝑑𝑎𝑟𝑦</m:t>
                        </m:r>
                      </m:sub>
                    </m:sSub>
                    <m:r>
                      <a:rPr lang="en-US" b="0" i="1" smtClean="0">
                        <a:latin typeface="Cambria Math" panose="02040503050406030204" pitchFamily="18" charset="0"/>
                        <a:ea typeface="Cambria Math" panose="02040503050406030204" pitchFamily="18" charset="0"/>
                      </a:rPr>
                      <m:t>∙</m:t>
                    </m:r>
                    <m:acc>
                      <m:accPr>
                        <m:chr m:val="̂"/>
                        <m:ctrlPr>
                          <a:rPr lang="en-US" b="0" i="1" smtClean="0">
                            <a:latin typeface="Cambria Math" panose="02040503050406030204" pitchFamily="18" charset="0"/>
                            <a:ea typeface="Cambria Math" panose="02040503050406030204" pitchFamily="18" charset="0"/>
                          </a:rPr>
                        </m:ctrlPr>
                      </m:accPr>
                      <m:e>
                        <m:r>
                          <a:rPr lang="en-US" b="0" i="1" smtClean="0">
                            <a:latin typeface="Cambria Math" panose="02040503050406030204" pitchFamily="18" charset="0"/>
                            <a:ea typeface="Cambria Math" panose="02040503050406030204" pitchFamily="18" charset="0"/>
                          </a:rPr>
                          <m:t>𝑛</m:t>
                        </m:r>
                      </m:e>
                    </m:acc>
                    <m:r>
                      <a:rPr lang="en-US" b="0" i="1" smtClean="0">
                        <a:latin typeface="Cambria Math" panose="02040503050406030204" pitchFamily="18" charset="0"/>
                      </a:rPr>
                      <m:t>=0  </m:t>
                    </m:r>
                  </m:oMath>
                </a14:m>
                <a:r>
                  <a:rPr lang="en-US" dirty="0" smtClean="0"/>
                  <a:t>(if the solid isn’t moving)</a:t>
                </a:r>
              </a:p>
              <a:p>
                <a:pPr lvl="1"/>
                <a:r>
                  <a:rPr lang="en-US" dirty="0" smtClean="0"/>
                  <a:t>Generally, </a:t>
                </a:r>
                <a14:m>
                  <m:oMath xmlns:m="http://schemas.openxmlformats.org/officeDocument/2006/math" xmlns="">
                    <m:sSub>
                      <m:sSubPr>
                        <m:ctrlPr>
                          <a:rPr lang="en-US" i="1" smtClean="0">
                            <a:latin typeface="Cambria Math" panose="02040503050406030204" pitchFamily="18" charset="0"/>
                            <a:ea typeface="Cambria Math" panose="02040503050406030204" pitchFamily="18" charset="0"/>
                          </a:rPr>
                        </m:ctrlPr>
                      </m:sSubPr>
                      <m:e>
                        <m:acc>
                          <m:accPr>
                            <m:chr m:val="⃗"/>
                            <m:ctrlPr>
                              <a:rPr lang="en-US" i="1">
                                <a:latin typeface="Cambria Math" panose="02040503050406030204" pitchFamily="18" charset="0"/>
                              </a:rPr>
                            </m:ctrlPr>
                          </m:accPr>
                          <m:e>
                            <m:r>
                              <a:rPr lang="en-US" i="1">
                                <a:latin typeface="Cambria Math" panose="02040503050406030204" pitchFamily="18" charset="0"/>
                              </a:rPr>
                              <m:t>𝑢</m:t>
                            </m:r>
                          </m:e>
                        </m:acc>
                      </m:e>
                      <m:sub>
                        <m:r>
                          <a:rPr lang="en-US" b="0" i="1" smtClean="0">
                            <a:latin typeface="Cambria Math" panose="02040503050406030204" pitchFamily="18" charset="0"/>
                            <a:ea typeface="Cambria Math" panose="02040503050406030204" pitchFamily="18" charset="0"/>
                          </a:rPr>
                          <m:t>𝑏𝑜𝑢𝑛𝑑𝑎𝑟𝑦</m:t>
                        </m:r>
                      </m:sub>
                    </m:sSub>
                    <m:r>
                      <a:rPr lang="en-US" i="1">
                        <a:latin typeface="Cambria Math" panose="02040503050406030204" pitchFamily="18" charset="0"/>
                        <a:ea typeface="Cambria Math" panose="02040503050406030204" pitchFamily="18" charset="0"/>
                      </a:rPr>
                      <m:t>∙</m:t>
                    </m:r>
                    <m:acc>
                      <m:accPr>
                        <m:chr m:val="̂"/>
                        <m:ctrlPr>
                          <a:rPr lang="en-US" i="1">
                            <a:latin typeface="Cambria Math" panose="02040503050406030204" pitchFamily="18" charset="0"/>
                            <a:ea typeface="Cambria Math" panose="02040503050406030204" pitchFamily="18" charset="0"/>
                          </a:rPr>
                        </m:ctrlPr>
                      </m:accPr>
                      <m:e>
                        <m:r>
                          <a:rPr lang="en-US" i="1">
                            <a:latin typeface="Cambria Math" panose="02040503050406030204" pitchFamily="18" charset="0"/>
                            <a:ea typeface="Cambria Math" panose="02040503050406030204" pitchFamily="18" charset="0"/>
                          </a:rPr>
                          <m:t>𝑛</m:t>
                        </m:r>
                      </m:e>
                    </m:acc>
                    <m:r>
                      <a:rPr lang="en-US" i="1">
                        <a:latin typeface="Cambria Math" panose="02040503050406030204" pitchFamily="18" charset="0"/>
                      </a:rPr>
                      <m:t>=</m:t>
                    </m:r>
                    <m:sSub>
                      <m:sSubPr>
                        <m:ctrlPr>
                          <a:rPr lang="en-US" i="1" smtClean="0">
                            <a:latin typeface="Cambria Math" panose="02040503050406030204" pitchFamily="18" charset="0"/>
                          </a:rPr>
                        </m:ctrlPr>
                      </m:sSubPr>
                      <m:e>
                        <m:acc>
                          <m:accPr>
                            <m:chr m:val="⃗"/>
                            <m:ctrlPr>
                              <a:rPr lang="en-US" i="1">
                                <a:latin typeface="Cambria Math" panose="02040503050406030204" pitchFamily="18" charset="0"/>
                              </a:rPr>
                            </m:ctrlPr>
                          </m:accPr>
                          <m:e>
                            <m:r>
                              <a:rPr lang="en-US" i="1">
                                <a:latin typeface="Cambria Math" panose="02040503050406030204" pitchFamily="18" charset="0"/>
                              </a:rPr>
                              <m:t>𝑢</m:t>
                            </m:r>
                          </m:e>
                        </m:acc>
                      </m:e>
                      <m:sub>
                        <m:r>
                          <a:rPr lang="en-US" b="0" i="1" smtClean="0">
                            <a:latin typeface="Cambria Math" panose="02040503050406030204" pitchFamily="18" charset="0"/>
                          </a:rPr>
                          <m:t>𝑠𝑜𝑙𝑖𝑑</m:t>
                        </m:r>
                      </m:sub>
                    </m:sSub>
                    <m:r>
                      <a:rPr lang="en-US" i="1">
                        <a:latin typeface="Cambria Math" panose="02040503050406030204" pitchFamily="18" charset="0"/>
                        <a:ea typeface="Cambria Math" panose="02040503050406030204" pitchFamily="18" charset="0"/>
                      </a:rPr>
                      <m:t>∙</m:t>
                    </m:r>
                    <m:acc>
                      <m:accPr>
                        <m:chr m:val="̂"/>
                        <m:ctrlPr>
                          <a:rPr lang="en-US" i="1">
                            <a:latin typeface="Cambria Math" panose="02040503050406030204" pitchFamily="18" charset="0"/>
                            <a:ea typeface="Cambria Math" panose="02040503050406030204" pitchFamily="18" charset="0"/>
                          </a:rPr>
                        </m:ctrlPr>
                      </m:accPr>
                      <m:e>
                        <m:r>
                          <a:rPr lang="en-US" i="1">
                            <a:latin typeface="Cambria Math" panose="02040503050406030204" pitchFamily="18" charset="0"/>
                            <a:ea typeface="Cambria Math" panose="02040503050406030204" pitchFamily="18" charset="0"/>
                          </a:rPr>
                          <m:t>𝑛</m:t>
                        </m:r>
                      </m:e>
                    </m:acc>
                  </m:oMath>
                </a14:m>
                <a:endParaRPr lang="en-US" dirty="0" smtClean="0">
                  <a:ea typeface="Cambria Math" panose="02040503050406030204" pitchFamily="18" charset="0"/>
                </a:endParaRPr>
              </a:p>
              <a:p>
                <a:pPr marL="0" indent="0">
                  <a:buNone/>
                </a:pPr>
                <a:endParaRPr lang="en-US" dirty="0" smtClean="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838200" y="1825625"/>
                <a:ext cx="8403336" cy="4351338"/>
              </a:xfrm>
              <a:blipFill rotWithShape="0">
                <a:blip r:embed="rId3"/>
                <a:stretch>
                  <a:fillRect l="-1306" t="-2241"/>
                </a:stretch>
              </a:blipFill>
            </p:spPr>
            <p:txBody>
              <a:bodyPr/>
              <a:lstStyle/>
              <a:p>
                <a:r>
                  <a:rPr lang="en-US">
                    <a:noFill/>
                  </a:rPr>
                  <a:t> </a:t>
                </a:r>
              </a:p>
            </p:txBody>
          </p:sp>
        </mc:Fallback>
      </mc:AlternateContent>
      <p:sp>
        <p:nvSpPr>
          <p:cNvPr id="4" name="TextBox 3"/>
          <p:cNvSpPr txBox="1"/>
          <p:nvPr/>
        </p:nvSpPr>
        <p:spPr>
          <a:xfrm>
            <a:off x="6337439" y="4839124"/>
            <a:ext cx="2307266" cy="400110"/>
          </a:xfrm>
          <a:prstGeom prst="rect">
            <a:avLst/>
          </a:prstGeom>
        </p:spPr>
        <p:style>
          <a:lnRef idx="1">
            <a:schemeClr val="accent1"/>
          </a:lnRef>
          <a:fillRef idx="3">
            <a:schemeClr val="accent1"/>
          </a:fillRef>
          <a:effectRef idx="2">
            <a:schemeClr val="accent1"/>
          </a:effectRef>
          <a:fontRef idx="minor">
            <a:schemeClr val="lt1"/>
          </a:fontRef>
        </p:style>
        <p:txBody>
          <a:bodyPr wrap="square" rtlCol="0">
            <a:spAutoFit/>
          </a:bodyPr>
          <a:lstStyle/>
          <a:p>
            <a:r>
              <a:rPr lang="en-US" sz="2000" dirty="0" smtClean="0"/>
              <a:t>“No-Stick” condition</a:t>
            </a:r>
            <a:endParaRPr lang="en-US" sz="2000" dirty="0"/>
          </a:p>
        </p:txBody>
      </p:sp>
      <p:grpSp>
        <p:nvGrpSpPr>
          <p:cNvPr id="5" name="Group 4"/>
          <p:cNvGrpSpPr/>
          <p:nvPr/>
        </p:nvGrpSpPr>
        <p:grpSpPr>
          <a:xfrm>
            <a:off x="9029700" y="3223260"/>
            <a:ext cx="2939098" cy="3693740"/>
            <a:chOff x="7315200" y="2362200"/>
            <a:chExt cx="3201988" cy="4402611"/>
          </a:xfrm>
        </p:grpSpPr>
        <p:grpSp>
          <p:nvGrpSpPr>
            <p:cNvPr id="6" name="Group 5"/>
            <p:cNvGrpSpPr/>
            <p:nvPr/>
          </p:nvGrpSpPr>
          <p:grpSpPr>
            <a:xfrm>
              <a:off x="7414260" y="2362200"/>
              <a:ext cx="3048000" cy="3657600"/>
              <a:chOff x="7391400" y="2362200"/>
              <a:chExt cx="3048000" cy="3657600"/>
            </a:xfrm>
          </p:grpSpPr>
          <p:grpSp>
            <p:nvGrpSpPr>
              <p:cNvPr id="20" name="Group 164"/>
              <p:cNvGrpSpPr>
                <a:grpSpLocks/>
              </p:cNvGrpSpPr>
              <p:nvPr/>
            </p:nvGrpSpPr>
            <p:grpSpPr bwMode="auto">
              <a:xfrm>
                <a:off x="7391400" y="2971800"/>
                <a:ext cx="3048000" cy="3048000"/>
                <a:chOff x="5562600" y="2590800"/>
                <a:chExt cx="3048000" cy="3048000"/>
              </a:xfrm>
            </p:grpSpPr>
            <p:sp>
              <p:nvSpPr>
                <p:cNvPr id="27" name="Rectangle 19"/>
                <p:cNvSpPr>
                  <a:spLocks noChangeArrowheads="1"/>
                </p:cNvSpPr>
                <p:nvPr/>
              </p:nvSpPr>
              <p:spPr bwMode="auto">
                <a:xfrm>
                  <a:off x="5562600" y="3124200"/>
                  <a:ext cx="3048000" cy="2514600"/>
                </a:xfrm>
                <a:prstGeom prst="rect">
                  <a:avLst/>
                </a:prstGeom>
                <a:solidFill>
                  <a:schemeClr val="bg2"/>
                </a:solidFill>
                <a:ln w="9525">
                  <a:solidFill>
                    <a:schemeClr val="bg2"/>
                  </a:solidFill>
                  <a:miter lim="800000"/>
                  <a:headEnd/>
                  <a:tailEnd/>
                </a:ln>
              </p:spPr>
              <p:txBody>
                <a:bodyPr wrap="none"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sz="1800"/>
                </a:p>
              </p:txBody>
            </p:sp>
            <p:sp>
              <p:nvSpPr>
                <p:cNvPr id="28" name="Rectangle 24"/>
                <p:cNvSpPr>
                  <a:spLocks noChangeArrowheads="1"/>
                </p:cNvSpPr>
                <p:nvPr/>
              </p:nvSpPr>
              <p:spPr bwMode="auto">
                <a:xfrm>
                  <a:off x="6096000" y="2895600"/>
                  <a:ext cx="1981200" cy="1219200"/>
                </a:xfrm>
                <a:prstGeom prst="rect">
                  <a:avLst/>
                </a:prstGeom>
                <a:solidFill>
                  <a:schemeClr val="bg1"/>
                </a:solidFill>
                <a:ln w="9525">
                  <a:solidFill>
                    <a:schemeClr val="bg1"/>
                  </a:solidFill>
                  <a:miter lim="800000"/>
                  <a:headEnd/>
                  <a:tailEnd/>
                </a:ln>
              </p:spPr>
              <p:txBody>
                <a:bodyPr wrap="none"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sz="1800"/>
                </a:p>
              </p:txBody>
            </p:sp>
            <p:sp>
              <p:nvSpPr>
                <p:cNvPr id="29" name="Freeform 23"/>
                <p:cNvSpPr>
                  <a:spLocks/>
                </p:cNvSpPr>
                <p:nvPr/>
              </p:nvSpPr>
              <p:spPr bwMode="auto">
                <a:xfrm>
                  <a:off x="6133357" y="3208482"/>
                  <a:ext cx="1981200" cy="1828800"/>
                </a:xfrm>
                <a:custGeom>
                  <a:avLst/>
                  <a:gdLst>
                    <a:gd name="T0" fmla="*/ 0 w 1248"/>
                    <a:gd name="T1" fmla="*/ 2147483647 h 1152"/>
                    <a:gd name="T2" fmla="*/ 2147483647 w 1248"/>
                    <a:gd name="T3" fmla="*/ 2147483647 h 1152"/>
                    <a:gd name="T4" fmla="*/ 2147483647 w 1248"/>
                    <a:gd name="T5" fmla="*/ 2147483647 h 1152"/>
                    <a:gd name="T6" fmla="*/ 2147483647 w 1248"/>
                    <a:gd name="T7" fmla="*/ 2147483647 h 1152"/>
                    <a:gd name="T8" fmla="*/ 2147483647 w 1248"/>
                    <a:gd name="T9" fmla="*/ 2147483647 h 1152"/>
                    <a:gd name="T10" fmla="*/ 2147483647 w 1248"/>
                    <a:gd name="T11" fmla="*/ 2147483647 h 1152"/>
                    <a:gd name="T12" fmla="*/ 2147483647 w 1248"/>
                    <a:gd name="T13" fmla="*/ 2147483647 h 1152"/>
                    <a:gd name="T14" fmla="*/ 2147483647 w 1248"/>
                    <a:gd name="T15" fmla="*/ 2147483647 h 1152"/>
                    <a:gd name="T16" fmla="*/ 2147483647 w 1248"/>
                    <a:gd name="T17" fmla="*/ 2147483647 h 1152"/>
                    <a:gd name="T18" fmla="*/ 2147483647 w 1248"/>
                    <a:gd name="T19" fmla="*/ 2147483647 h 1152"/>
                    <a:gd name="T20" fmla="*/ 2147483647 w 1248"/>
                    <a:gd name="T21" fmla="*/ 2147483647 h 1152"/>
                    <a:gd name="T22" fmla="*/ 2147483647 w 1248"/>
                    <a:gd name="T23" fmla="*/ 0 h 1152"/>
                    <a:gd name="T24" fmla="*/ 2147483647 w 1248"/>
                    <a:gd name="T25" fmla="*/ 2147483647 h 1152"/>
                    <a:gd name="T26" fmla="*/ 0 w 1248"/>
                    <a:gd name="T27" fmla="*/ 2147483647 h 1152"/>
                    <a:gd name="T28" fmla="*/ 0 w 1248"/>
                    <a:gd name="T29" fmla="*/ 2147483647 h 1152"/>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248"/>
                    <a:gd name="T46" fmla="*/ 0 h 1152"/>
                    <a:gd name="T47" fmla="*/ 1248 w 1248"/>
                    <a:gd name="T48" fmla="*/ 1152 h 1152"/>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248" h="1152">
                      <a:moveTo>
                        <a:pt x="0" y="48"/>
                      </a:moveTo>
                      <a:lnTo>
                        <a:pt x="96" y="144"/>
                      </a:lnTo>
                      <a:lnTo>
                        <a:pt x="252" y="168"/>
                      </a:lnTo>
                      <a:lnTo>
                        <a:pt x="384" y="96"/>
                      </a:lnTo>
                      <a:lnTo>
                        <a:pt x="528" y="48"/>
                      </a:lnTo>
                      <a:lnTo>
                        <a:pt x="672" y="48"/>
                      </a:lnTo>
                      <a:lnTo>
                        <a:pt x="835" y="161"/>
                      </a:lnTo>
                      <a:lnTo>
                        <a:pt x="970" y="206"/>
                      </a:lnTo>
                      <a:lnTo>
                        <a:pt x="1075" y="191"/>
                      </a:lnTo>
                      <a:lnTo>
                        <a:pt x="1135" y="108"/>
                      </a:lnTo>
                      <a:lnTo>
                        <a:pt x="1187" y="34"/>
                      </a:lnTo>
                      <a:lnTo>
                        <a:pt x="1248" y="0"/>
                      </a:lnTo>
                      <a:lnTo>
                        <a:pt x="1248" y="1152"/>
                      </a:lnTo>
                      <a:lnTo>
                        <a:pt x="0" y="1152"/>
                      </a:lnTo>
                      <a:lnTo>
                        <a:pt x="0" y="48"/>
                      </a:lnTo>
                      <a:close/>
                    </a:path>
                  </a:pathLst>
                </a:custGeom>
                <a:solidFill>
                  <a:srgbClr val="99CCFF"/>
                </a:solidFill>
                <a:ln w="9525">
                  <a:solidFill>
                    <a:srgbClr val="99CCFF"/>
                  </a:solidFill>
                  <a:round/>
                  <a:headEnd/>
                  <a:tailEnd/>
                </a:ln>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sz="1800"/>
                </a:p>
              </p:txBody>
            </p:sp>
            <p:grpSp>
              <p:nvGrpSpPr>
                <p:cNvPr id="30" name="Group 147"/>
                <p:cNvGrpSpPr>
                  <a:grpSpLocks/>
                </p:cNvGrpSpPr>
                <p:nvPr/>
              </p:nvGrpSpPr>
              <p:grpSpPr bwMode="auto">
                <a:xfrm>
                  <a:off x="5562600" y="2590800"/>
                  <a:ext cx="3048000" cy="3048000"/>
                  <a:chOff x="1248" y="1152"/>
                  <a:chExt cx="2880" cy="2880"/>
                </a:xfrm>
              </p:grpSpPr>
              <p:sp>
                <p:nvSpPr>
                  <p:cNvPr id="31" name="Line 5"/>
                  <p:cNvSpPr>
                    <a:spLocks noChangeShapeType="1"/>
                  </p:cNvSpPr>
                  <p:nvPr/>
                </p:nvSpPr>
                <p:spPr bwMode="auto">
                  <a:xfrm>
                    <a:off x="1248" y="1152"/>
                    <a:ext cx="0" cy="288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2" name="Line 6"/>
                  <p:cNvSpPr>
                    <a:spLocks noChangeShapeType="1"/>
                  </p:cNvSpPr>
                  <p:nvPr/>
                </p:nvSpPr>
                <p:spPr bwMode="auto">
                  <a:xfrm>
                    <a:off x="1248" y="1152"/>
                    <a:ext cx="2880"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3" name="Line 7"/>
                  <p:cNvSpPr>
                    <a:spLocks noChangeShapeType="1"/>
                  </p:cNvSpPr>
                  <p:nvPr/>
                </p:nvSpPr>
                <p:spPr bwMode="auto">
                  <a:xfrm>
                    <a:off x="1248" y="1632"/>
                    <a:ext cx="2880"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4" name="Line 8"/>
                  <p:cNvSpPr>
                    <a:spLocks noChangeShapeType="1"/>
                  </p:cNvSpPr>
                  <p:nvPr/>
                </p:nvSpPr>
                <p:spPr bwMode="auto">
                  <a:xfrm>
                    <a:off x="1248" y="2112"/>
                    <a:ext cx="2880"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5" name="Line 9"/>
                  <p:cNvSpPr>
                    <a:spLocks noChangeShapeType="1"/>
                  </p:cNvSpPr>
                  <p:nvPr/>
                </p:nvSpPr>
                <p:spPr bwMode="auto">
                  <a:xfrm>
                    <a:off x="1248" y="2592"/>
                    <a:ext cx="2880"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6" name="Line 10"/>
                  <p:cNvSpPr>
                    <a:spLocks noChangeShapeType="1"/>
                  </p:cNvSpPr>
                  <p:nvPr/>
                </p:nvSpPr>
                <p:spPr bwMode="auto">
                  <a:xfrm>
                    <a:off x="1248" y="3072"/>
                    <a:ext cx="2880"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7" name="Line 11"/>
                  <p:cNvSpPr>
                    <a:spLocks noChangeShapeType="1"/>
                  </p:cNvSpPr>
                  <p:nvPr/>
                </p:nvSpPr>
                <p:spPr bwMode="auto">
                  <a:xfrm>
                    <a:off x="1248" y="3552"/>
                    <a:ext cx="2880"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8" name="Line 12"/>
                  <p:cNvSpPr>
                    <a:spLocks noChangeShapeType="1"/>
                  </p:cNvSpPr>
                  <p:nvPr/>
                </p:nvSpPr>
                <p:spPr bwMode="auto">
                  <a:xfrm>
                    <a:off x="1248" y="4032"/>
                    <a:ext cx="2880"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9" name="Line 13"/>
                  <p:cNvSpPr>
                    <a:spLocks noChangeShapeType="1"/>
                  </p:cNvSpPr>
                  <p:nvPr/>
                </p:nvSpPr>
                <p:spPr bwMode="auto">
                  <a:xfrm>
                    <a:off x="1728" y="1152"/>
                    <a:ext cx="0" cy="288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40" name="Line 14"/>
                  <p:cNvSpPr>
                    <a:spLocks noChangeShapeType="1"/>
                  </p:cNvSpPr>
                  <p:nvPr/>
                </p:nvSpPr>
                <p:spPr bwMode="auto">
                  <a:xfrm>
                    <a:off x="2208" y="1152"/>
                    <a:ext cx="0" cy="288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41" name="Line 15"/>
                  <p:cNvSpPr>
                    <a:spLocks noChangeShapeType="1"/>
                  </p:cNvSpPr>
                  <p:nvPr/>
                </p:nvSpPr>
                <p:spPr bwMode="auto">
                  <a:xfrm>
                    <a:off x="2688" y="1152"/>
                    <a:ext cx="0" cy="288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42" name="Line 16"/>
                  <p:cNvSpPr>
                    <a:spLocks noChangeShapeType="1"/>
                  </p:cNvSpPr>
                  <p:nvPr/>
                </p:nvSpPr>
                <p:spPr bwMode="auto">
                  <a:xfrm>
                    <a:off x="3168" y="1152"/>
                    <a:ext cx="0" cy="288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43" name="Line 17"/>
                  <p:cNvSpPr>
                    <a:spLocks noChangeShapeType="1"/>
                  </p:cNvSpPr>
                  <p:nvPr/>
                </p:nvSpPr>
                <p:spPr bwMode="auto">
                  <a:xfrm>
                    <a:off x="3648" y="1152"/>
                    <a:ext cx="0" cy="288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44" name="Line 18"/>
                  <p:cNvSpPr>
                    <a:spLocks noChangeShapeType="1"/>
                  </p:cNvSpPr>
                  <p:nvPr/>
                </p:nvSpPr>
                <p:spPr bwMode="auto">
                  <a:xfrm>
                    <a:off x="4128" y="1152"/>
                    <a:ext cx="0" cy="288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grpSp>
          </p:grpSp>
          <p:grpSp>
            <p:nvGrpSpPr>
              <p:cNvPr id="21" name="Group 44"/>
              <p:cNvGrpSpPr>
                <a:grpSpLocks/>
              </p:cNvGrpSpPr>
              <p:nvPr/>
            </p:nvGrpSpPr>
            <p:grpSpPr bwMode="auto">
              <a:xfrm>
                <a:off x="8101745" y="2362200"/>
                <a:ext cx="1892759" cy="1371600"/>
                <a:chOff x="6425345" y="2362200"/>
                <a:chExt cx="1892759" cy="1371600"/>
              </a:xfrm>
            </p:grpSpPr>
            <p:sp>
              <p:nvSpPr>
                <p:cNvPr id="22" name="TextBox 165"/>
                <p:cNvSpPr txBox="1">
                  <a:spLocks noChangeArrowheads="1"/>
                </p:cNvSpPr>
                <p:nvPr/>
              </p:nvSpPr>
              <p:spPr bwMode="auto">
                <a:xfrm>
                  <a:off x="6425345" y="2362200"/>
                  <a:ext cx="1892759" cy="4402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sz="1800" dirty="0"/>
                    <a:t>Free surface</a:t>
                  </a:r>
                </a:p>
              </p:txBody>
            </p:sp>
            <p:cxnSp>
              <p:nvCxnSpPr>
                <p:cNvPr id="23" name="Straight Arrow Connector 22"/>
                <p:cNvCxnSpPr/>
                <p:nvPr/>
              </p:nvCxnSpPr>
              <p:spPr>
                <a:xfrm flipH="1">
                  <a:off x="6477004" y="2770906"/>
                  <a:ext cx="720386" cy="962894"/>
                </a:xfrm>
                <a:prstGeom prst="straightConnector1">
                  <a:avLst/>
                </a:prstGeom>
                <a:ln w="25400">
                  <a:tailEnd type="arrow"/>
                </a:ln>
              </p:spPr>
              <p:style>
                <a:lnRef idx="1">
                  <a:schemeClr val="accent1"/>
                </a:lnRef>
                <a:fillRef idx="0">
                  <a:schemeClr val="accent1"/>
                </a:fillRef>
                <a:effectRef idx="0">
                  <a:schemeClr val="accent1"/>
                </a:effectRef>
                <a:fontRef idx="minor">
                  <a:schemeClr val="tx1"/>
                </a:fontRef>
              </p:style>
            </p:cxnSp>
            <p:cxnSp>
              <p:nvCxnSpPr>
                <p:cNvPr id="24" name="Straight Arrow Connector 23"/>
                <p:cNvCxnSpPr/>
                <p:nvPr/>
              </p:nvCxnSpPr>
              <p:spPr>
                <a:xfrm rot="5400000">
                  <a:off x="6591300" y="3086100"/>
                  <a:ext cx="990600" cy="304800"/>
                </a:xfrm>
                <a:prstGeom prst="straightConnector1">
                  <a:avLst/>
                </a:prstGeom>
                <a:ln w="25400">
                  <a:tailEnd type="arrow"/>
                </a:ln>
              </p:spPr>
              <p:style>
                <a:lnRef idx="1">
                  <a:schemeClr val="accent1"/>
                </a:lnRef>
                <a:fillRef idx="0">
                  <a:schemeClr val="accent1"/>
                </a:fillRef>
                <a:effectRef idx="0">
                  <a:schemeClr val="accent1"/>
                </a:effectRef>
                <a:fontRef idx="minor">
                  <a:schemeClr val="tx1"/>
                </a:fontRef>
              </p:style>
            </p:cxnSp>
            <p:cxnSp>
              <p:nvCxnSpPr>
                <p:cNvPr id="25" name="Straight Arrow Connector 24"/>
                <p:cNvCxnSpPr/>
                <p:nvPr/>
              </p:nvCxnSpPr>
              <p:spPr>
                <a:xfrm rot="16200000" flipH="1">
                  <a:off x="6896100" y="3086100"/>
                  <a:ext cx="990600" cy="304800"/>
                </a:xfrm>
                <a:prstGeom prst="straightConnector1">
                  <a:avLst/>
                </a:prstGeom>
                <a:ln w="25400">
                  <a:tailEnd type="arrow"/>
                </a:ln>
              </p:spPr>
              <p:style>
                <a:lnRef idx="1">
                  <a:schemeClr val="accent1"/>
                </a:lnRef>
                <a:fillRef idx="0">
                  <a:schemeClr val="accent1"/>
                </a:fillRef>
                <a:effectRef idx="0">
                  <a:schemeClr val="accent1"/>
                </a:effectRef>
                <a:fontRef idx="minor">
                  <a:schemeClr val="tx1"/>
                </a:fontRef>
              </p:style>
            </p:cxnSp>
            <p:cxnSp>
              <p:nvCxnSpPr>
                <p:cNvPr id="26" name="Straight Arrow Connector 25"/>
                <p:cNvCxnSpPr/>
                <p:nvPr/>
              </p:nvCxnSpPr>
              <p:spPr>
                <a:xfrm rot="16200000" flipH="1">
                  <a:off x="7124700" y="2857500"/>
                  <a:ext cx="990600" cy="762000"/>
                </a:xfrm>
                <a:prstGeom prst="straightConnector1">
                  <a:avLst/>
                </a:prstGeom>
                <a:ln w="25400">
                  <a:tailEnd type="arrow"/>
                </a:ln>
              </p:spPr>
              <p:style>
                <a:lnRef idx="1">
                  <a:schemeClr val="accent1"/>
                </a:lnRef>
                <a:fillRef idx="0">
                  <a:schemeClr val="accent1"/>
                </a:fillRef>
                <a:effectRef idx="0">
                  <a:schemeClr val="accent1"/>
                </a:effectRef>
                <a:fontRef idx="minor">
                  <a:schemeClr val="tx1"/>
                </a:fontRef>
              </p:style>
            </p:cxnSp>
          </p:grpSp>
        </p:grpSp>
        <p:grpSp>
          <p:nvGrpSpPr>
            <p:cNvPr id="7" name="Group 45"/>
            <p:cNvGrpSpPr>
              <a:grpSpLocks/>
            </p:cNvGrpSpPr>
            <p:nvPr/>
          </p:nvGrpSpPr>
          <p:grpSpPr bwMode="auto">
            <a:xfrm>
              <a:off x="7315200" y="3429000"/>
              <a:ext cx="3201988" cy="3335811"/>
              <a:chOff x="5638800" y="3429000"/>
              <a:chExt cx="3201988" cy="3335811"/>
            </a:xfrm>
          </p:grpSpPr>
          <p:sp>
            <p:nvSpPr>
              <p:cNvPr id="8" name="TextBox 166"/>
              <p:cNvSpPr txBox="1">
                <a:spLocks noChangeArrowheads="1"/>
              </p:cNvSpPr>
              <p:nvPr/>
            </p:nvSpPr>
            <p:spPr bwMode="auto">
              <a:xfrm>
                <a:off x="6286324" y="6324600"/>
                <a:ext cx="1714677" cy="4402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eaLnBrk="1" hangingPunct="1"/>
                <a:r>
                  <a:rPr lang="en-US" altLang="en-US" sz="1800" dirty="0"/>
                  <a:t>Solid wall</a:t>
                </a:r>
              </a:p>
            </p:txBody>
          </p:sp>
          <p:grpSp>
            <p:nvGrpSpPr>
              <p:cNvPr id="9" name="Group 201"/>
              <p:cNvGrpSpPr>
                <a:grpSpLocks/>
              </p:cNvGrpSpPr>
              <p:nvPr/>
            </p:nvGrpSpPr>
            <p:grpSpPr bwMode="auto">
              <a:xfrm>
                <a:off x="5638800" y="3429000"/>
                <a:ext cx="3201988" cy="2973388"/>
                <a:chOff x="5486400" y="3048000"/>
                <a:chExt cx="3201194" cy="2972594"/>
              </a:xfrm>
            </p:grpSpPr>
            <p:cxnSp>
              <p:nvCxnSpPr>
                <p:cNvPr id="10" name="Straight Connector 9"/>
                <p:cNvCxnSpPr/>
                <p:nvPr/>
              </p:nvCxnSpPr>
              <p:spPr>
                <a:xfrm rot="5400000">
                  <a:off x="7010819" y="5867441"/>
                  <a:ext cx="304719" cy="1588"/>
                </a:xfrm>
                <a:prstGeom prst="line">
                  <a:avLst/>
                </a:prstGeom>
                <a:ln w="25400">
                  <a:solidFill>
                    <a:srgbClr val="92D050"/>
                  </a:solidFill>
                </a:ln>
              </p:spPr>
              <p:style>
                <a:lnRef idx="1">
                  <a:schemeClr val="accent1"/>
                </a:lnRef>
                <a:fillRef idx="0">
                  <a:schemeClr val="accent1"/>
                </a:fillRef>
                <a:effectRef idx="0">
                  <a:schemeClr val="accent1"/>
                </a:effectRef>
                <a:fontRef idx="minor">
                  <a:schemeClr val="tx1"/>
                </a:fontRef>
              </p:style>
            </p:cxnSp>
            <p:grpSp>
              <p:nvGrpSpPr>
                <p:cNvPr id="11" name="Group 198"/>
                <p:cNvGrpSpPr>
                  <a:grpSpLocks/>
                </p:cNvGrpSpPr>
                <p:nvPr/>
              </p:nvGrpSpPr>
              <p:grpSpPr bwMode="auto">
                <a:xfrm>
                  <a:off x="5486400" y="3048000"/>
                  <a:ext cx="3201194" cy="2668588"/>
                  <a:chOff x="5486400" y="3048000"/>
                  <a:chExt cx="3201194" cy="2668588"/>
                </a:xfrm>
              </p:grpSpPr>
              <p:cxnSp>
                <p:nvCxnSpPr>
                  <p:cNvPr id="12" name="Straight Connector 11"/>
                  <p:cNvCxnSpPr/>
                  <p:nvPr/>
                </p:nvCxnSpPr>
                <p:spPr>
                  <a:xfrm>
                    <a:off x="5486400" y="3048000"/>
                    <a:ext cx="685630" cy="1588"/>
                  </a:xfrm>
                  <a:prstGeom prst="line">
                    <a:avLst/>
                  </a:prstGeom>
                  <a:ln w="25400">
                    <a:solidFill>
                      <a:srgbClr val="92D050"/>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5486400" y="5714288"/>
                    <a:ext cx="3199606" cy="1588"/>
                  </a:xfrm>
                  <a:prstGeom prst="line">
                    <a:avLst/>
                  </a:prstGeom>
                  <a:ln w="25400">
                    <a:solidFill>
                      <a:srgbClr val="92D050"/>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rot="5400000">
                    <a:off x="4154844" y="4381144"/>
                    <a:ext cx="2664700" cy="1588"/>
                  </a:xfrm>
                  <a:prstGeom prst="line">
                    <a:avLst/>
                  </a:prstGeom>
                  <a:ln w="25400">
                    <a:solidFill>
                      <a:srgbClr val="92D050"/>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rot="5400000">
                    <a:off x="5182488" y="4037542"/>
                    <a:ext cx="1980671" cy="1588"/>
                  </a:xfrm>
                  <a:prstGeom prst="line">
                    <a:avLst/>
                  </a:prstGeom>
                  <a:ln w="25400">
                    <a:solidFill>
                      <a:srgbClr val="92D050"/>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rot="5400000">
                    <a:off x="7354449" y="4379557"/>
                    <a:ext cx="2664701" cy="1588"/>
                  </a:xfrm>
                  <a:prstGeom prst="line">
                    <a:avLst/>
                  </a:prstGeom>
                  <a:ln w="25400">
                    <a:solidFill>
                      <a:srgbClr val="92D050"/>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rot="5400000">
                    <a:off x="7010835" y="4037542"/>
                    <a:ext cx="1980671" cy="1588"/>
                  </a:xfrm>
                  <a:prstGeom prst="line">
                    <a:avLst/>
                  </a:prstGeom>
                  <a:ln w="25400">
                    <a:solidFill>
                      <a:srgbClr val="92D050"/>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8000376" y="3048000"/>
                    <a:ext cx="685630" cy="1588"/>
                  </a:xfrm>
                  <a:prstGeom prst="line">
                    <a:avLst/>
                  </a:prstGeom>
                  <a:ln w="25400">
                    <a:solidFill>
                      <a:srgbClr val="92D050"/>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6172030" y="5028671"/>
                    <a:ext cx="1828347" cy="1588"/>
                  </a:xfrm>
                  <a:prstGeom prst="line">
                    <a:avLst/>
                  </a:prstGeom>
                  <a:ln w="25400">
                    <a:solidFill>
                      <a:srgbClr val="92D050"/>
                    </a:solidFill>
                  </a:ln>
                </p:spPr>
                <p:style>
                  <a:lnRef idx="1">
                    <a:schemeClr val="accent1"/>
                  </a:lnRef>
                  <a:fillRef idx="0">
                    <a:schemeClr val="accent1"/>
                  </a:fillRef>
                  <a:effectRef idx="0">
                    <a:schemeClr val="accent1"/>
                  </a:effectRef>
                  <a:fontRef idx="minor">
                    <a:schemeClr val="tx1"/>
                  </a:fontRef>
                </p:style>
              </p:cxnSp>
            </p:grpSp>
          </p:grpSp>
        </p:grpSp>
      </p:grpSp>
    </p:spTree>
    <p:extLst>
      <p:ext uri="{BB962C8B-B14F-4D97-AF65-F5344CB8AC3E}">
        <p14:creationId xmlns:p14="http://schemas.microsoft.com/office/powerpoint/2010/main" val="92820524"/>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4"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tx1"/>
                </a:solidFill>
              </a:rPr>
              <a:t>Fluid-Solid Interaction</a:t>
            </a:r>
            <a:endParaRPr lang="en-US" dirty="0">
              <a:solidFill>
                <a:schemeClr val="tx1"/>
              </a:solidFill>
            </a:endParaRP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normAutofit/>
              </a:bodyPr>
              <a:lstStyle/>
              <a:p>
                <a:r>
                  <a:rPr lang="en-US" dirty="0"/>
                  <a:t>Viscosity—Makes life a bit more harder</a:t>
                </a:r>
              </a:p>
              <a:p>
                <a:r>
                  <a:rPr lang="en-US" dirty="0"/>
                  <a:t>Simplest case for boundary condition:</a:t>
                </a:r>
              </a:p>
              <a:p>
                <a:pPr lvl="1"/>
                <a14:m>
                  <m:oMath xmlns:m="http://schemas.openxmlformats.org/officeDocument/2006/math" xmlns="">
                    <m:acc>
                      <m:accPr>
                        <m:chr m:val="⃗"/>
                        <m:ctrlPr>
                          <a:rPr lang="en-US" i="1">
                            <a:latin typeface="Cambria Math" panose="02040503050406030204" pitchFamily="18" charset="0"/>
                          </a:rPr>
                        </m:ctrlPr>
                      </m:accPr>
                      <m:e>
                        <m:r>
                          <a:rPr lang="en-US" i="1">
                            <a:latin typeface="Cambria Math" panose="02040503050406030204" pitchFamily="18" charset="0"/>
                          </a:rPr>
                          <m:t>𝑢</m:t>
                        </m:r>
                      </m:e>
                    </m:acc>
                    <m:r>
                      <a:rPr lang="en-US" i="1">
                        <a:latin typeface="Cambria Math" panose="02040503050406030204" pitchFamily="18" charset="0"/>
                      </a:rPr>
                      <m:t>=0</m:t>
                    </m:r>
                  </m:oMath>
                </a14:m>
                <a:r>
                  <a:rPr lang="en-US" dirty="0"/>
                  <a:t> (if solid isn’t moving)</a:t>
                </a:r>
              </a:p>
              <a:p>
                <a:pPr lvl="1"/>
                <a14:m>
                  <m:oMath xmlns:m="http://schemas.openxmlformats.org/officeDocument/2006/math" xmlns="">
                    <m:acc>
                      <m:accPr>
                        <m:chr m:val="⃗"/>
                        <m:ctrlPr>
                          <a:rPr lang="en-US" i="1">
                            <a:latin typeface="Cambria Math" panose="02040503050406030204" pitchFamily="18" charset="0"/>
                          </a:rPr>
                        </m:ctrlPr>
                      </m:accPr>
                      <m:e>
                        <m:r>
                          <a:rPr lang="en-US" i="1">
                            <a:latin typeface="Cambria Math" panose="02040503050406030204" pitchFamily="18" charset="0"/>
                          </a:rPr>
                          <m:t>𝑢</m:t>
                        </m:r>
                      </m:e>
                    </m:acc>
                    <m:r>
                      <a:rPr lang="en-US" i="1">
                        <a:latin typeface="Cambria Math" panose="02040503050406030204" pitchFamily="18" charset="0"/>
                      </a:rPr>
                      <m:t>=</m:t>
                    </m:r>
                    <m:sSub>
                      <m:sSubPr>
                        <m:ctrlPr>
                          <a:rPr lang="en-US" i="1">
                            <a:latin typeface="Cambria Math" panose="02040503050406030204" pitchFamily="18" charset="0"/>
                          </a:rPr>
                        </m:ctrlPr>
                      </m:sSubPr>
                      <m:e>
                        <m:acc>
                          <m:accPr>
                            <m:chr m:val="⃗"/>
                            <m:ctrlPr>
                              <a:rPr lang="en-US" i="1">
                                <a:latin typeface="Cambria Math" panose="02040503050406030204" pitchFamily="18" charset="0"/>
                              </a:rPr>
                            </m:ctrlPr>
                          </m:accPr>
                          <m:e>
                            <m:r>
                              <a:rPr lang="en-US" i="1">
                                <a:latin typeface="Cambria Math" panose="02040503050406030204" pitchFamily="18" charset="0"/>
                              </a:rPr>
                              <m:t>𝑢</m:t>
                            </m:r>
                          </m:e>
                        </m:acc>
                      </m:e>
                      <m:sub>
                        <m:r>
                          <a:rPr lang="en-US" i="1">
                            <a:latin typeface="Cambria Math" panose="02040503050406030204" pitchFamily="18" charset="0"/>
                          </a:rPr>
                          <m:t>𝑠𝑜𝑙𝑖𝑑</m:t>
                        </m:r>
                      </m:sub>
                    </m:sSub>
                  </m:oMath>
                </a14:m>
                <a:r>
                  <a:rPr lang="en-US" dirty="0"/>
                  <a:t> (if solid is moving)</a:t>
                </a:r>
              </a:p>
              <a:p>
                <a:endParaRPr lang="en-US" dirty="0" smtClean="0"/>
              </a:p>
              <a:p>
                <a:r>
                  <a:rPr lang="en-US" dirty="0" smtClean="0"/>
                  <a:t>What if the wall is a vent or drain—the fluid needs to flow through</a:t>
                </a:r>
              </a:p>
              <a:p>
                <a:pPr marL="457200" lvl="1" indent="0">
                  <a:buNone/>
                </a:pPr>
                <a:endParaRPr lang="en-US" dirty="0">
                  <a:hlinkClick r:id="rId3"/>
                </a:endParaRPr>
              </a:p>
              <a:p>
                <a:pPr marL="457200" lvl="1" indent="0" algn="ctr">
                  <a:buNone/>
                </a:pPr>
                <a:r>
                  <a:rPr lang="en-US" dirty="0" smtClean="0">
                    <a:hlinkClick r:id="rId3"/>
                  </a:rPr>
                  <a:t>https</a:t>
                </a:r>
                <a:r>
                  <a:rPr lang="en-US" dirty="0">
                    <a:hlinkClick r:id="rId3"/>
                  </a:rPr>
                  <a:t>://</a:t>
                </a:r>
                <a:r>
                  <a:rPr lang="en-US" dirty="0" smtClean="0">
                    <a:hlinkClick r:id="rId3"/>
                  </a:rPr>
                  <a:t>www.youtube.com/watch?v=DxawCFRSwts</a:t>
                </a:r>
                <a:endParaRPr lang="en-US" dirty="0" smtClean="0"/>
              </a:p>
              <a:p>
                <a:pPr marL="457200" lvl="1" indent="0">
                  <a:buNone/>
                </a:pPr>
                <a:endParaRPr lang="en-US" dirty="0" smtClean="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rotWithShape="0">
                <a:blip r:embed="rId4"/>
                <a:stretch>
                  <a:fillRect l="-1043" t="-2241"/>
                </a:stretch>
              </a:blipFill>
            </p:spPr>
            <p:txBody>
              <a:bodyPr/>
              <a:lstStyle/>
              <a:p>
                <a:r>
                  <a:rPr lang="en-US">
                    <a:noFill/>
                  </a:rPr>
                  <a:t> </a:t>
                </a:r>
              </a:p>
            </p:txBody>
          </p:sp>
        </mc:Fallback>
      </mc:AlternateContent>
      <p:sp>
        <p:nvSpPr>
          <p:cNvPr id="4" name="TextBox 3"/>
          <p:cNvSpPr txBox="1"/>
          <p:nvPr/>
        </p:nvSpPr>
        <p:spPr>
          <a:xfrm>
            <a:off x="6868631" y="2775097"/>
            <a:ext cx="2307266" cy="400110"/>
          </a:xfrm>
          <a:prstGeom prst="rect">
            <a:avLst/>
          </a:prstGeom>
        </p:spPr>
        <p:style>
          <a:lnRef idx="1">
            <a:schemeClr val="accent1"/>
          </a:lnRef>
          <a:fillRef idx="3">
            <a:schemeClr val="accent1"/>
          </a:fillRef>
          <a:effectRef idx="2">
            <a:schemeClr val="accent1"/>
          </a:effectRef>
          <a:fontRef idx="minor">
            <a:schemeClr val="lt1"/>
          </a:fontRef>
        </p:style>
        <p:txBody>
          <a:bodyPr wrap="square" rtlCol="0">
            <a:spAutoFit/>
          </a:bodyPr>
          <a:lstStyle/>
          <a:p>
            <a:r>
              <a:rPr lang="en-US" sz="2000" dirty="0" smtClean="0"/>
              <a:t>“No-Slip” condition</a:t>
            </a:r>
            <a:endParaRPr lang="en-US" sz="2000" dirty="0"/>
          </a:p>
        </p:txBody>
      </p:sp>
    </p:spTree>
    <p:extLst>
      <p:ext uri="{BB962C8B-B14F-4D97-AF65-F5344CB8AC3E}">
        <p14:creationId xmlns:p14="http://schemas.microsoft.com/office/powerpoint/2010/main" val="1241921835"/>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4"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What’s next…</a:t>
            </a:r>
            <a:endParaRPr lang="en-US" dirty="0">
              <a:solidFill>
                <a:schemeClr val="tx1"/>
              </a:solidFill>
            </a:endParaRPr>
          </a:p>
        </p:txBody>
      </p:sp>
      <p:sp>
        <p:nvSpPr>
          <p:cNvPr id="3" name="Content Placeholder 2"/>
          <p:cNvSpPr>
            <a:spLocks noGrp="1"/>
          </p:cNvSpPr>
          <p:nvPr>
            <p:ph idx="1"/>
          </p:nvPr>
        </p:nvSpPr>
        <p:spPr/>
        <p:txBody>
          <a:bodyPr>
            <a:normAutofit/>
          </a:bodyPr>
          <a:lstStyle/>
          <a:p>
            <a:r>
              <a:rPr lang="en-US" dirty="0" smtClean="0"/>
              <a:t>3D, Real-time and large scale scene fluid simulations</a:t>
            </a:r>
          </a:p>
          <a:p>
            <a:r>
              <a:rPr lang="en-US" dirty="0" smtClean="0"/>
              <a:t>Hybrid techniques</a:t>
            </a:r>
          </a:p>
          <a:p>
            <a:pPr lvl="1"/>
            <a:r>
              <a:rPr lang="en-US" dirty="0">
                <a:hlinkClick r:id="rId3"/>
              </a:rPr>
              <a:t>http://www.youtube.com/watch?v=-</a:t>
            </a:r>
            <a:r>
              <a:rPr lang="en-US" dirty="0" smtClean="0">
                <a:hlinkClick r:id="rId3"/>
              </a:rPr>
              <a:t>HzNa2PB4b0&amp;list=UU0GpuO2aEbGMG8N0iLE9_TA</a:t>
            </a:r>
            <a:endParaRPr lang="en-US" dirty="0" smtClean="0"/>
          </a:p>
          <a:p>
            <a:r>
              <a:rPr lang="en-US" dirty="0" smtClean="0"/>
              <a:t>Memory savings and speed ups</a:t>
            </a:r>
          </a:p>
          <a:p>
            <a:r>
              <a:rPr lang="en-US" dirty="0" smtClean="0"/>
              <a:t>Fluid Simulations on other planets, in space </a:t>
            </a:r>
            <a:r>
              <a:rPr lang="en-US" dirty="0" err="1" smtClean="0"/>
              <a:t>etc</a:t>
            </a:r>
            <a:endParaRPr lang="en-US" dirty="0" smtClean="0"/>
          </a:p>
        </p:txBody>
      </p:sp>
    </p:spTree>
    <p:extLst>
      <p:ext uri="{BB962C8B-B14F-4D97-AF65-F5344CB8AC3E}">
        <p14:creationId xmlns:p14="http://schemas.microsoft.com/office/powerpoint/2010/main" val="3024618722"/>
      </p:ext>
    </p:extLst>
  </p:cSld>
  <p:clrMapOvr>
    <a:masterClrMapping/>
  </p:clrMapOvr>
  <p:timing>
    <p:tnLst>
      <p:par>
        <p:cTn xmlns:p14="http://schemas.microsoft.com/office/powerpoint/2010/mai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tx1"/>
                </a:solidFill>
              </a:rPr>
              <a:t>References</a:t>
            </a:r>
            <a:endParaRPr lang="en-US" dirty="0">
              <a:solidFill>
                <a:schemeClr val="tx1"/>
              </a:solidFill>
            </a:endParaRPr>
          </a:p>
        </p:txBody>
      </p:sp>
      <p:sp>
        <p:nvSpPr>
          <p:cNvPr id="3" name="Content Placeholder 2"/>
          <p:cNvSpPr>
            <a:spLocks noGrp="1"/>
          </p:cNvSpPr>
          <p:nvPr>
            <p:ph idx="1"/>
          </p:nvPr>
        </p:nvSpPr>
        <p:spPr>
          <a:xfrm>
            <a:off x="913795" y="1732449"/>
            <a:ext cx="10353762" cy="4851231"/>
          </a:xfrm>
        </p:spPr>
        <p:txBody>
          <a:bodyPr>
            <a:normAutofit fontScale="70000" lnSpcReduction="20000"/>
          </a:bodyPr>
          <a:lstStyle/>
          <a:p>
            <a:pPr algn="just"/>
            <a:r>
              <a:rPr lang="en-US" altLang="en-US" dirty="0" smtClean="0">
                <a:solidFill>
                  <a:schemeClr val="tx1"/>
                </a:solidFill>
                <a:ea typeface="ＭＳ Ｐゴシック" panose="020B0600070205080204" pitchFamily="34" charset="-128"/>
              </a:rPr>
              <a:t>R</a:t>
            </a:r>
            <a:r>
              <a:rPr lang="en-US" altLang="en-US" dirty="0">
                <a:solidFill>
                  <a:schemeClr val="tx1"/>
                </a:solidFill>
                <a:ea typeface="ＭＳ Ｐゴシック" panose="020B0600070205080204" pitchFamily="34" charset="-128"/>
              </a:rPr>
              <a:t>. </a:t>
            </a:r>
            <a:r>
              <a:rPr lang="en-US" altLang="en-US" dirty="0" err="1">
                <a:solidFill>
                  <a:schemeClr val="tx1"/>
                </a:solidFill>
                <a:ea typeface="ＭＳ Ｐゴシック" panose="020B0600070205080204" pitchFamily="34" charset="-128"/>
              </a:rPr>
              <a:t>Bridson</a:t>
            </a:r>
            <a:r>
              <a:rPr lang="en-US" altLang="en-US" dirty="0">
                <a:solidFill>
                  <a:schemeClr val="tx1"/>
                </a:solidFill>
                <a:ea typeface="ＭＳ Ｐゴシック" panose="020B0600070205080204" pitchFamily="34" charset="-128"/>
              </a:rPr>
              <a:t> and M. Müller-Fischer. Fluid Simulation. </a:t>
            </a:r>
            <a:r>
              <a:rPr lang="en-US" altLang="en-US" i="1" dirty="0">
                <a:solidFill>
                  <a:schemeClr val="tx1"/>
                </a:solidFill>
                <a:ea typeface="ＭＳ Ｐゴシック" panose="020B0600070205080204" pitchFamily="34" charset="-128"/>
              </a:rPr>
              <a:t>SIGGRAPH 07 Course </a:t>
            </a:r>
            <a:r>
              <a:rPr lang="en-US" altLang="en-US" i="1" dirty="0" smtClean="0">
                <a:solidFill>
                  <a:schemeClr val="tx1"/>
                </a:solidFill>
                <a:ea typeface="ＭＳ Ｐゴシック" panose="020B0600070205080204" pitchFamily="34" charset="-128"/>
              </a:rPr>
              <a:t>Notes</a:t>
            </a:r>
            <a:endParaRPr lang="en-US" dirty="0" smtClean="0">
              <a:solidFill>
                <a:schemeClr val="tx1"/>
              </a:solidFill>
            </a:endParaRPr>
          </a:p>
          <a:p>
            <a:pPr algn="just"/>
            <a:r>
              <a:rPr lang="en-US" dirty="0" smtClean="0">
                <a:solidFill>
                  <a:schemeClr val="tx1"/>
                </a:solidFill>
              </a:rPr>
              <a:t>David </a:t>
            </a:r>
            <a:r>
              <a:rPr lang="en-US" dirty="0">
                <a:solidFill>
                  <a:schemeClr val="tx1"/>
                </a:solidFill>
              </a:rPr>
              <a:t>Cline, David </a:t>
            </a:r>
            <a:r>
              <a:rPr lang="en-US" dirty="0" err="1">
                <a:solidFill>
                  <a:schemeClr val="tx1"/>
                </a:solidFill>
              </a:rPr>
              <a:t>Cardon</a:t>
            </a:r>
            <a:r>
              <a:rPr lang="en-US" dirty="0">
                <a:solidFill>
                  <a:schemeClr val="tx1"/>
                </a:solidFill>
              </a:rPr>
              <a:t> and Parris K. </a:t>
            </a:r>
            <a:r>
              <a:rPr lang="en-US" dirty="0" smtClean="0">
                <a:solidFill>
                  <a:schemeClr val="tx1"/>
                </a:solidFill>
              </a:rPr>
              <a:t>Egbert. Fluid </a:t>
            </a:r>
            <a:r>
              <a:rPr lang="en-US" dirty="0">
                <a:solidFill>
                  <a:schemeClr val="tx1"/>
                </a:solidFill>
              </a:rPr>
              <a:t>Flow for the Rest of Us: Tutorial of the Marker and Cell Method </a:t>
            </a:r>
            <a:r>
              <a:rPr lang="en-US" dirty="0" smtClean="0">
                <a:solidFill>
                  <a:schemeClr val="tx1"/>
                </a:solidFill>
              </a:rPr>
              <a:t>in Computer Graphics</a:t>
            </a:r>
          </a:p>
          <a:p>
            <a:pPr algn="just"/>
            <a:r>
              <a:rPr lang="en-US" dirty="0" err="1">
                <a:solidFill>
                  <a:schemeClr val="tx1"/>
                </a:solidFill>
                <a:effectLst/>
              </a:rPr>
              <a:t>Stam</a:t>
            </a:r>
            <a:r>
              <a:rPr lang="en-US" dirty="0">
                <a:solidFill>
                  <a:schemeClr val="tx1"/>
                </a:solidFill>
                <a:effectLst/>
              </a:rPr>
              <a:t>, Jos. "Stable fluids." </a:t>
            </a:r>
            <a:r>
              <a:rPr lang="en-US" i="1" dirty="0">
                <a:solidFill>
                  <a:schemeClr val="tx1"/>
                </a:solidFill>
                <a:effectLst/>
              </a:rPr>
              <a:t>Proceedings of the 26th annual conference on Computer graphics and interactive techniques</a:t>
            </a:r>
            <a:r>
              <a:rPr lang="en-US" dirty="0">
                <a:solidFill>
                  <a:schemeClr val="tx1"/>
                </a:solidFill>
                <a:effectLst/>
              </a:rPr>
              <a:t>. ACM Press/Addison-Wesley Publishing Co., 1999.</a:t>
            </a:r>
            <a:endParaRPr lang="en-US" dirty="0" smtClean="0">
              <a:solidFill>
                <a:schemeClr val="tx1"/>
              </a:solidFill>
            </a:endParaRPr>
          </a:p>
          <a:p>
            <a:pPr algn="just"/>
            <a:r>
              <a:rPr lang="en-US" dirty="0" err="1">
                <a:solidFill>
                  <a:schemeClr val="tx1"/>
                </a:solidFill>
              </a:rPr>
              <a:t>Chentanez</a:t>
            </a:r>
            <a:r>
              <a:rPr lang="en-US" dirty="0">
                <a:solidFill>
                  <a:schemeClr val="tx1"/>
                </a:solidFill>
              </a:rPr>
              <a:t>, </a:t>
            </a:r>
            <a:r>
              <a:rPr lang="en-US" dirty="0" err="1">
                <a:solidFill>
                  <a:schemeClr val="tx1"/>
                </a:solidFill>
              </a:rPr>
              <a:t>Nuttapong</a:t>
            </a:r>
            <a:r>
              <a:rPr lang="en-US" dirty="0">
                <a:solidFill>
                  <a:schemeClr val="tx1"/>
                </a:solidFill>
              </a:rPr>
              <a:t>, and Matthias Müller. "Real-time </a:t>
            </a:r>
            <a:r>
              <a:rPr lang="en-US" dirty="0" err="1">
                <a:solidFill>
                  <a:schemeClr val="tx1"/>
                </a:solidFill>
              </a:rPr>
              <a:t>Eulerian</a:t>
            </a:r>
            <a:r>
              <a:rPr lang="en-US" dirty="0">
                <a:solidFill>
                  <a:schemeClr val="tx1"/>
                </a:solidFill>
              </a:rPr>
              <a:t> water simulation using a restricted tall cell grid." </a:t>
            </a:r>
            <a:r>
              <a:rPr lang="en-US" i="1" dirty="0">
                <a:solidFill>
                  <a:schemeClr val="tx1"/>
                </a:solidFill>
              </a:rPr>
              <a:t>ACM Transactions on Graphics (TOG)</a:t>
            </a:r>
            <a:r>
              <a:rPr lang="en-US" dirty="0">
                <a:solidFill>
                  <a:schemeClr val="tx1"/>
                </a:solidFill>
              </a:rPr>
              <a:t>. Vol. 30. No. 4. ACM, 2011.</a:t>
            </a:r>
          </a:p>
          <a:p>
            <a:pPr lvl="1" algn="just"/>
            <a:r>
              <a:rPr lang="en-US" dirty="0">
                <a:solidFill>
                  <a:schemeClr val="tx1"/>
                </a:solidFill>
                <a:effectLst/>
                <a:hlinkClick r:id="rId3"/>
              </a:rPr>
              <a:t>http://www.youtube.com/watch?v=Jl54WZtm0QE</a:t>
            </a:r>
            <a:endParaRPr lang="en-US" dirty="0">
              <a:solidFill>
                <a:schemeClr val="tx1"/>
              </a:solidFill>
              <a:effectLst/>
            </a:endParaRPr>
          </a:p>
          <a:p>
            <a:pPr algn="just"/>
            <a:r>
              <a:rPr lang="en-US" dirty="0">
                <a:solidFill>
                  <a:schemeClr val="tx1"/>
                </a:solidFill>
              </a:rPr>
              <a:t>Müller, Matthias, David </a:t>
            </a:r>
            <a:r>
              <a:rPr lang="en-US" dirty="0" err="1">
                <a:solidFill>
                  <a:schemeClr val="tx1"/>
                </a:solidFill>
              </a:rPr>
              <a:t>Charypar</a:t>
            </a:r>
            <a:r>
              <a:rPr lang="en-US" dirty="0">
                <a:solidFill>
                  <a:schemeClr val="tx1"/>
                </a:solidFill>
              </a:rPr>
              <a:t>, and Markus Gross. "Particle-based fluid simulation for interactive applications." </a:t>
            </a:r>
            <a:r>
              <a:rPr lang="en-US" i="1" dirty="0">
                <a:solidFill>
                  <a:schemeClr val="tx1"/>
                </a:solidFill>
              </a:rPr>
              <a:t>Proceedings of the 2003 ACM SIGGRAPH/</a:t>
            </a:r>
            <a:r>
              <a:rPr lang="en-US" i="1" dirty="0" err="1">
                <a:solidFill>
                  <a:schemeClr val="tx1"/>
                </a:solidFill>
              </a:rPr>
              <a:t>Eurographics</a:t>
            </a:r>
            <a:r>
              <a:rPr lang="en-US" i="1" dirty="0">
                <a:solidFill>
                  <a:schemeClr val="tx1"/>
                </a:solidFill>
              </a:rPr>
              <a:t> symposium on Computer animation</a:t>
            </a:r>
            <a:r>
              <a:rPr lang="en-US" dirty="0">
                <a:solidFill>
                  <a:schemeClr val="tx1"/>
                </a:solidFill>
              </a:rPr>
              <a:t>. </a:t>
            </a:r>
            <a:r>
              <a:rPr lang="en-US" dirty="0" err="1">
                <a:solidFill>
                  <a:schemeClr val="tx1"/>
                </a:solidFill>
              </a:rPr>
              <a:t>Eurographics</a:t>
            </a:r>
            <a:r>
              <a:rPr lang="en-US" dirty="0">
                <a:solidFill>
                  <a:schemeClr val="tx1"/>
                </a:solidFill>
              </a:rPr>
              <a:t> Association, 2003</a:t>
            </a:r>
            <a:r>
              <a:rPr lang="en-US" dirty="0" smtClean="0">
                <a:solidFill>
                  <a:schemeClr val="tx1"/>
                </a:solidFill>
              </a:rPr>
              <a:t>.</a:t>
            </a:r>
          </a:p>
          <a:p>
            <a:pPr lvl="1" algn="just"/>
            <a:r>
              <a:rPr lang="en-US" dirty="0">
                <a:solidFill>
                  <a:schemeClr val="tx1"/>
                </a:solidFill>
              </a:rPr>
              <a:t>http://</a:t>
            </a:r>
            <a:r>
              <a:rPr lang="en-US" dirty="0" smtClean="0">
                <a:solidFill>
                  <a:schemeClr val="tx1"/>
                </a:solidFill>
              </a:rPr>
              <a:t>www.youtube.com/watch?v=6CP5QvfuD_w</a:t>
            </a:r>
          </a:p>
          <a:p>
            <a:pPr algn="just"/>
            <a:r>
              <a:rPr lang="en-US" dirty="0" smtClean="0">
                <a:solidFill>
                  <a:schemeClr val="tx1"/>
                </a:solidFill>
              </a:rPr>
              <a:t>Fluids presentation by </a:t>
            </a:r>
            <a:r>
              <a:rPr lang="en-US" dirty="0" err="1" smtClean="0">
                <a:solidFill>
                  <a:schemeClr val="tx1"/>
                </a:solidFill>
              </a:rPr>
              <a:t>Micheal</a:t>
            </a:r>
            <a:r>
              <a:rPr lang="en-US" dirty="0" smtClean="0">
                <a:solidFill>
                  <a:schemeClr val="tx1"/>
                </a:solidFill>
              </a:rPr>
              <a:t> Su</a:t>
            </a:r>
          </a:p>
          <a:p>
            <a:pPr algn="just"/>
            <a:r>
              <a:rPr lang="en-US" dirty="0" err="1"/>
              <a:t>Golas</a:t>
            </a:r>
            <a:r>
              <a:rPr lang="en-US" dirty="0"/>
              <a:t>, </a:t>
            </a:r>
            <a:r>
              <a:rPr lang="en-US" dirty="0" err="1"/>
              <a:t>Abhinav</a:t>
            </a:r>
            <a:r>
              <a:rPr lang="en-US" dirty="0"/>
              <a:t>, et al. "Large-scale fluid simulation using velocity-</a:t>
            </a:r>
            <a:r>
              <a:rPr lang="en-US" dirty="0" err="1"/>
              <a:t>vorticity</a:t>
            </a:r>
            <a:r>
              <a:rPr lang="en-US" dirty="0"/>
              <a:t> domain decomposition." </a:t>
            </a:r>
            <a:r>
              <a:rPr lang="en-US" i="1" dirty="0"/>
              <a:t>ACM Transactions on Graphics (TOG)</a:t>
            </a:r>
            <a:r>
              <a:rPr lang="en-US" dirty="0"/>
              <a:t> 31.6 (2012): 148</a:t>
            </a:r>
            <a:r>
              <a:rPr lang="en-US" dirty="0" smtClean="0"/>
              <a:t>.</a:t>
            </a:r>
          </a:p>
          <a:p>
            <a:pPr algn="just"/>
            <a:r>
              <a:rPr lang="en-US" sz="3100" dirty="0" smtClean="0">
                <a:solidFill>
                  <a:schemeClr val="tx1"/>
                </a:solidFill>
              </a:rPr>
              <a:t>Water </a:t>
            </a:r>
            <a:r>
              <a:rPr lang="en-US" sz="3100" dirty="0"/>
              <a:t>of </a:t>
            </a:r>
            <a:r>
              <a:rPr lang="en-US" sz="3100" dirty="0" smtClean="0"/>
              <a:t>“Battleship”, </a:t>
            </a:r>
            <a:r>
              <a:rPr lang="en-US" sz="3100" dirty="0"/>
              <a:t>https://www.youtube.com/watch?v=DxawCFRSwts</a:t>
            </a:r>
            <a:endParaRPr lang="en-US" sz="3100" dirty="0" smtClean="0">
              <a:solidFill>
                <a:schemeClr val="tx1"/>
              </a:solidFill>
            </a:endParaRPr>
          </a:p>
        </p:txBody>
      </p:sp>
    </p:spTree>
    <p:extLst>
      <p:ext uri="{BB962C8B-B14F-4D97-AF65-F5344CB8AC3E}">
        <p14:creationId xmlns:p14="http://schemas.microsoft.com/office/powerpoint/2010/main" val="1329344759"/>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tx1"/>
                </a:solidFill>
              </a:rPr>
              <a:t>Motivation</a:t>
            </a:r>
            <a:endParaRPr lang="en-US" dirty="0">
              <a:solidFill>
                <a:schemeClr val="tx1"/>
              </a:solidFill>
            </a:endParaRPr>
          </a:p>
        </p:txBody>
      </p:sp>
      <p:sp>
        <p:nvSpPr>
          <p:cNvPr id="3" name="Content Placeholder 2"/>
          <p:cNvSpPr>
            <a:spLocks noGrp="1"/>
          </p:cNvSpPr>
          <p:nvPr>
            <p:ph idx="1"/>
          </p:nvPr>
        </p:nvSpPr>
        <p:spPr/>
        <p:txBody>
          <a:bodyPr>
            <a:normAutofit/>
          </a:bodyPr>
          <a:lstStyle/>
          <a:p>
            <a:pPr>
              <a:lnSpc>
                <a:spcPct val="90000"/>
              </a:lnSpc>
            </a:pPr>
            <a:r>
              <a:rPr lang="en-US" altLang="en-US" sz="3600" dirty="0">
                <a:solidFill>
                  <a:schemeClr val="tx1"/>
                </a:solidFill>
                <a:ea typeface="ＭＳ Ｐゴシック" panose="020B0600070205080204" pitchFamily="34" charset="-128"/>
              </a:rPr>
              <a:t>Applications</a:t>
            </a:r>
          </a:p>
          <a:p>
            <a:pPr lvl="1">
              <a:lnSpc>
                <a:spcPct val="90000"/>
              </a:lnSpc>
            </a:pPr>
            <a:r>
              <a:rPr lang="en-US" altLang="en-US" sz="2800" dirty="0">
                <a:solidFill>
                  <a:schemeClr val="tx1"/>
                </a:solidFill>
                <a:ea typeface="ＭＳ Ｐゴシック" panose="020B0600070205080204" pitchFamily="34" charset="-128"/>
              </a:rPr>
              <a:t>Games </a:t>
            </a:r>
            <a:endParaRPr lang="en-US" altLang="en-US" sz="2800" dirty="0" smtClean="0">
              <a:solidFill>
                <a:schemeClr val="tx1"/>
              </a:solidFill>
              <a:ea typeface="ＭＳ Ｐゴシック" panose="020B0600070205080204" pitchFamily="34" charset="-128"/>
            </a:endParaRPr>
          </a:p>
          <a:p>
            <a:pPr lvl="1"/>
            <a:r>
              <a:rPr lang="en-US" altLang="en-US" sz="2800" dirty="0" smtClean="0">
                <a:ea typeface="ＭＳ Ｐゴシック" panose="020B0600070205080204" pitchFamily="34" charset="-128"/>
              </a:rPr>
              <a:t>Medical simulation (Blood flow, </a:t>
            </a:r>
            <a:r>
              <a:rPr lang="en-US" altLang="en-US" sz="2800" dirty="0" err="1" smtClean="0">
                <a:ea typeface="ＭＳ Ｐゴシック" panose="020B0600070205080204" pitchFamily="34" charset="-128"/>
              </a:rPr>
              <a:t>etc</a:t>
            </a:r>
            <a:r>
              <a:rPr lang="en-US" altLang="en-US" sz="2800" dirty="0" smtClean="0">
                <a:ea typeface="ＭＳ Ｐゴシック" panose="020B0600070205080204" pitchFamily="34" charset="-128"/>
              </a:rPr>
              <a:t>)</a:t>
            </a:r>
          </a:p>
          <a:p>
            <a:pPr lvl="1"/>
            <a:r>
              <a:rPr lang="en-US" altLang="en-US" sz="2800" dirty="0">
                <a:ea typeface="ＭＳ Ｐゴシック" panose="020B0600070205080204" pitchFamily="34" charset="-128"/>
              </a:rPr>
              <a:t>Movie special effects (Interstellar, Pirates of the Caribbean)  </a:t>
            </a:r>
            <a:endParaRPr lang="en-US" altLang="en-US" sz="2800" dirty="0" smtClean="0">
              <a:solidFill>
                <a:schemeClr val="tx1"/>
              </a:solidFill>
              <a:ea typeface="ＭＳ Ｐゴシック" panose="020B0600070205080204" pitchFamily="34" charset="-128"/>
            </a:endParaRPr>
          </a:p>
          <a:p>
            <a:pPr lvl="1">
              <a:lnSpc>
                <a:spcPct val="90000"/>
              </a:lnSpc>
            </a:pPr>
            <a:r>
              <a:rPr lang="en-US" altLang="en-US" sz="2800" dirty="0" smtClean="0">
                <a:solidFill>
                  <a:schemeClr val="tx1"/>
                </a:solidFill>
                <a:ea typeface="ＭＳ Ｐゴシック" panose="020B0600070205080204" pitchFamily="34" charset="-128"/>
              </a:rPr>
              <a:t>Scientific </a:t>
            </a:r>
            <a:r>
              <a:rPr lang="en-US" altLang="en-US" sz="2800" dirty="0">
                <a:solidFill>
                  <a:schemeClr val="tx1"/>
                </a:solidFill>
                <a:ea typeface="ＭＳ Ｐゴシック" panose="020B0600070205080204" pitchFamily="34" charset="-128"/>
              </a:rPr>
              <a:t>visualization (Water sewage system, dam construction)</a:t>
            </a:r>
          </a:p>
          <a:p>
            <a:pPr marL="36900" indent="0">
              <a:buNone/>
            </a:pPr>
            <a:endParaRPr lang="en-US" sz="3600" dirty="0">
              <a:solidFill>
                <a:schemeClr val="tx1"/>
              </a:solidFill>
            </a:endParaRPr>
          </a:p>
        </p:txBody>
      </p:sp>
      <p:pic>
        <p:nvPicPr>
          <p:cNvPr id="1032" name="Picture 8" descr="http://www.popsci.com/sites/popsci.com/files/styles/580_width/public/images/2008/02/fluid_ghost.jpg?itok=Kic_RnTK"/>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743718">
            <a:off x="8563633" y="444638"/>
            <a:ext cx="3337563" cy="1878670"/>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http://i.dailymail.co.uk/i/pix/2010/10/08/article-0-0B873C7F000005DC-976_634x286.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414977" y="4251961"/>
            <a:ext cx="5777023" cy="2606040"/>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p:cNvPicPr>
            <a:picLocks noChangeAspect="1"/>
          </p:cNvPicPr>
          <p:nvPr/>
        </p:nvPicPr>
        <p:blipFill>
          <a:blip r:embed="rId5"/>
          <a:stretch>
            <a:fillRect/>
          </a:stretch>
        </p:blipFill>
        <p:spPr>
          <a:xfrm rot="1319378">
            <a:off x="-308610" y="4808220"/>
            <a:ext cx="3810000" cy="2152650"/>
          </a:xfrm>
          <a:prstGeom prst="rect">
            <a:avLst/>
          </a:prstGeom>
        </p:spPr>
      </p:pic>
    </p:spTree>
    <p:extLst>
      <p:ext uri="{BB962C8B-B14F-4D97-AF65-F5344CB8AC3E}">
        <p14:creationId xmlns:p14="http://schemas.microsoft.com/office/powerpoint/2010/main" val="3092109911"/>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032"/>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026"/>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tx1"/>
                </a:solidFill>
              </a:rPr>
              <a:t>Fluid Characteristics</a:t>
            </a:r>
            <a:endParaRPr lang="en-US" dirty="0">
              <a:solidFill>
                <a:schemeClr val="tx1"/>
              </a:solidFill>
            </a:endParaRPr>
          </a:p>
        </p:txBody>
      </p:sp>
      <p:sp>
        <p:nvSpPr>
          <p:cNvPr id="3" name="Content Placeholder 2"/>
          <p:cNvSpPr>
            <a:spLocks noGrp="1"/>
          </p:cNvSpPr>
          <p:nvPr>
            <p:ph idx="1"/>
          </p:nvPr>
        </p:nvSpPr>
        <p:spPr>
          <a:xfrm>
            <a:off x="829818" y="2087117"/>
            <a:ext cx="10058400" cy="4317099"/>
          </a:xfrm>
        </p:spPr>
        <p:txBody>
          <a:bodyPr>
            <a:normAutofit/>
          </a:bodyPr>
          <a:lstStyle/>
          <a:p>
            <a:r>
              <a:rPr lang="en-US" altLang="en-US" sz="3200" dirty="0">
                <a:solidFill>
                  <a:schemeClr val="tx1"/>
                </a:solidFill>
                <a:ea typeface="ＭＳ Ｐゴシック" panose="020B0600070205080204" pitchFamily="34" charset="-128"/>
              </a:rPr>
              <a:t>Basic properties</a:t>
            </a:r>
          </a:p>
          <a:p>
            <a:pPr lvl="1"/>
            <a:r>
              <a:rPr lang="en-US" altLang="en-US" sz="2800" dirty="0" smtClean="0">
                <a:solidFill>
                  <a:schemeClr val="tx1"/>
                </a:solidFill>
                <a:ea typeface="ＭＳ Ｐゴシック" panose="020B0600070205080204" pitchFamily="34" charset="-128"/>
              </a:rPr>
              <a:t>Pressure</a:t>
            </a:r>
          </a:p>
          <a:p>
            <a:pPr lvl="1"/>
            <a:r>
              <a:rPr lang="en-US" altLang="en-US" sz="2800" dirty="0" smtClean="0">
                <a:solidFill>
                  <a:schemeClr val="tx1"/>
                </a:solidFill>
                <a:ea typeface="ＭＳ Ｐゴシック" panose="020B0600070205080204" pitchFamily="34" charset="-128"/>
              </a:rPr>
              <a:t>Viscosity</a:t>
            </a:r>
          </a:p>
          <a:p>
            <a:pPr lvl="1"/>
            <a:r>
              <a:rPr lang="en-US" altLang="en-US" sz="2800" dirty="0" smtClean="0">
                <a:solidFill>
                  <a:schemeClr val="tx1"/>
                </a:solidFill>
                <a:ea typeface="ＭＳ Ｐゴシック" panose="020B0600070205080204" pitchFamily="34" charset="-128"/>
              </a:rPr>
              <a:t>Surface tension</a:t>
            </a:r>
          </a:p>
          <a:p>
            <a:pPr lvl="1"/>
            <a:r>
              <a:rPr lang="en-US" altLang="en-US" sz="2800" dirty="0">
                <a:ea typeface="ＭＳ Ｐゴシック" panose="020B0600070205080204" pitchFamily="34" charset="-128"/>
              </a:rPr>
              <a:t>Density</a:t>
            </a:r>
          </a:p>
          <a:p>
            <a:pPr marL="457200" lvl="1" indent="0">
              <a:buNone/>
            </a:pPr>
            <a:endParaRPr lang="en-US" altLang="en-US" sz="2800" dirty="0" smtClean="0">
              <a:solidFill>
                <a:schemeClr val="tx1"/>
              </a:solidFill>
              <a:ea typeface="ＭＳ Ｐゴシック" panose="020B0600070205080204" pitchFamily="34" charset="-128"/>
            </a:endParaRPr>
          </a:p>
        </p:txBody>
      </p:sp>
    </p:spTree>
    <p:extLst>
      <p:ext uri="{BB962C8B-B14F-4D97-AF65-F5344CB8AC3E}">
        <p14:creationId xmlns:p14="http://schemas.microsoft.com/office/powerpoint/2010/main" val="2577539701"/>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tx1"/>
                </a:solidFill>
              </a:rPr>
              <a:t>Fluid Characteristics</a:t>
            </a:r>
            <a:endParaRPr lang="en-US" dirty="0">
              <a:solidFill>
                <a:schemeClr val="tx1"/>
              </a:solidFill>
            </a:endParaRPr>
          </a:p>
        </p:txBody>
      </p:sp>
      <p:sp>
        <p:nvSpPr>
          <p:cNvPr id="3" name="Content Placeholder 2"/>
          <p:cNvSpPr>
            <a:spLocks noGrp="1"/>
          </p:cNvSpPr>
          <p:nvPr>
            <p:ph idx="1"/>
          </p:nvPr>
        </p:nvSpPr>
        <p:spPr>
          <a:xfrm>
            <a:off x="349757" y="2109977"/>
            <a:ext cx="7922705" cy="4439413"/>
          </a:xfrm>
        </p:spPr>
        <p:txBody>
          <a:bodyPr>
            <a:normAutofit/>
          </a:bodyPr>
          <a:lstStyle/>
          <a:p>
            <a:pPr lvl="1"/>
            <a:r>
              <a:rPr lang="en-US" altLang="en-US" sz="3200" dirty="0" smtClean="0">
                <a:solidFill>
                  <a:schemeClr val="tx1"/>
                </a:solidFill>
                <a:ea typeface="ＭＳ Ｐゴシック" panose="020B0600070205080204" pitchFamily="34" charset="-128"/>
              </a:rPr>
              <a:t>Types of Fluids</a:t>
            </a:r>
          </a:p>
          <a:p>
            <a:pPr lvl="2"/>
            <a:r>
              <a:rPr lang="en-US" altLang="en-US" sz="2800" b="1" dirty="0" smtClean="0">
                <a:solidFill>
                  <a:schemeClr val="tx1"/>
                </a:solidFill>
                <a:ea typeface="ＭＳ Ｐゴシック" panose="020B0600070205080204" pitchFamily="34" charset="-128"/>
              </a:rPr>
              <a:t>Compressible fluids: </a:t>
            </a:r>
            <a:r>
              <a:rPr lang="en-US" altLang="en-US" sz="2800" dirty="0" smtClean="0">
                <a:solidFill>
                  <a:schemeClr val="tx1"/>
                </a:solidFill>
                <a:ea typeface="ＭＳ Ｐゴシック" panose="020B0600070205080204" pitchFamily="34" charset="-128"/>
              </a:rPr>
              <a:t>Change in density is significant with changes in pressure and temperature</a:t>
            </a:r>
          </a:p>
          <a:p>
            <a:pPr lvl="2"/>
            <a:r>
              <a:rPr lang="en-US" altLang="en-US" sz="2800" b="1" dirty="0" smtClean="0">
                <a:solidFill>
                  <a:schemeClr val="tx1"/>
                </a:solidFill>
                <a:ea typeface="ＭＳ Ｐゴシック" panose="020B0600070205080204" pitchFamily="34" charset="-128"/>
              </a:rPr>
              <a:t>Incompressible fluids</a:t>
            </a:r>
            <a:r>
              <a:rPr lang="en-US" altLang="en-US" sz="2800" dirty="0" smtClean="0">
                <a:solidFill>
                  <a:schemeClr val="tx1"/>
                </a:solidFill>
                <a:ea typeface="ＭＳ Ｐゴシック" panose="020B0600070205080204" pitchFamily="34" charset="-128"/>
              </a:rPr>
              <a:t>: Change in density with change in pressure and temperature is not significant</a:t>
            </a:r>
          </a:p>
          <a:p>
            <a:pPr lvl="2"/>
            <a:r>
              <a:rPr lang="en-US" altLang="en-US" sz="2800" b="1" dirty="0" smtClean="0">
                <a:solidFill>
                  <a:schemeClr val="tx1"/>
                </a:solidFill>
                <a:ea typeface="ＭＳ Ｐゴシック" panose="020B0600070205080204" pitchFamily="34" charset="-128"/>
              </a:rPr>
              <a:t>Viscous fluids</a:t>
            </a:r>
            <a:r>
              <a:rPr lang="en-US" altLang="en-US" sz="2800" dirty="0" smtClean="0">
                <a:solidFill>
                  <a:schemeClr val="tx1"/>
                </a:solidFill>
                <a:ea typeface="ＭＳ Ｐゴシック" panose="020B0600070205080204" pitchFamily="34" charset="-128"/>
              </a:rPr>
              <a:t>: </a:t>
            </a:r>
            <a:r>
              <a:rPr lang="en-US" altLang="en-US" sz="2800" dirty="0" smtClean="0">
                <a:solidFill>
                  <a:schemeClr val="tx1"/>
                </a:solidFill>
              </a:rPr>
              <a:t>R</a:t>
            </a:r>
            <a:r>
              <a:rPr lang="en-US" sz="2800" dirty="0" smtClean="0">
                <a:solidFill>
                  <a:schemeClr val="tx1"/>
                </a:solidFill>
              </a:rPr>
              <a:t>esist deformation</a:t>
            </a:r>
          </a:p>
          <a:p>
            <a:pPr lvl="2"/>
            <a:r>
              <a:rPr lang="en-US" altLang="en-US" sz="2800" b="1" dirty="0" err="1" smtClean="0">
                <a:solidFill>
                  <a:schemeClr val="tx1"/>
                </a:solidFill>
                <a:ea typeface="ＭＳ Ｐゴシック" panose="020B0600070205080204" pitchFamily="34" charset="-128"/>
              </a:rPr>
              <a:t>Inviscid</a:t>
            </a:r>
            <a:r>
              <a:rPr lang="en-US" altLang="en-US" sz="2800" b="1" dirty="0" smtClean="0">
                <a:solidFill>
                  <a:schemeClr val="tx1"/>
                </a:solidFill>
                <a:ea typeface="ＭＳ Ｐゴシック" panose="020B0600070205080204" pitchFamily="34" charset="-128"/>
              </a:rPr>
              <a:t> fluids: </a:t>
            </a:r>
            <a:r>
              <a:rPr lang="en-US" altLang="en-US" sz="2800" dirty="0" smtClean="0">
                <a:solidFill>
                  <a:schemeClr val="tx1"/>
                </a:solidFill>
                <a:ea typeface="ＭＳ Ｐゴシック" panose="020B0600070205080204" pitchFamily="34" charset="-128"/>
              </a:rPr>
              <a:t>No viscosity </a:t>
            </a:r>
          </a:p>
          <a:p>
            <a:pPr lvl="1"/>
            <a:endParaRPr lang="en-US" sz="3200" dirty="0">
              <a:solidFill>
                <a:schemeClr val="tx1"/>
              </a:solidFill>
            </a:endParaRPr>
          </a:p>
        </p:txBody>
      </p:sp>
      <p:pic>
        <p:nvPicPr>
          <p:cNvPr id="4100" name="Picture 4" descr="http://static.freepik.com/free-photo/textured--viscous-liquid--stream--brown_3122650.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1050327">
            <a:off x="8147309" y="3892829"/>
            <a:ext cx="3701341" cy="246559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44996589"/>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410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tx1"/>
                </a:solidFill>
              </a:rPr>
              <a:t>Fluid Characteristics</a:t>
            </a:r>
            <a:endParaRPr lang="en-US" dirty="0">
              <a:solidFill>
                <a:schemeClr val="tx1"/>
              </a:solidFill>
            </a:endParaRPr>
          </a:p>
        </p:txBody>
      </p:sp>
      <p:sp>
        <p:nvSpPr>
          <p:cNvPr id="3" name="Content Placeholder 2"/>
          <p:cNvSpPr>
            <a:spLocks noGrp="1"/>
          </p:cNvSpPr>
          <p:nvPr>
            <p:ph idx="1"/>
          </p:nvPr>
        </p:nvSpPr>
        <p:spPr>
          <a:xfrm>
            <a:off x="338328" y="2121407"/>
            <a:ext cx="7434072" cy="4317099"/>
          </a:xfrm>
        </p:spPr>
        <p:txBody>
          <a:bodyPr>
            <a:noAutofit/>
          </a:bodyPr>
          <a:lstStyle/>
          <a:p>
            <a:pPr lvl="1"/>
            <a:r>
              <a:rPr lang="en-US" altLang="en-US" sz="3200" dirty="0" smtClean="0">
                <a:solidFill>
                  <a:schemeClr val="tx1"/>
                </a:solidFill>
                <a:ea typeface="ＭＳ Ｐゴシック" panose="020B0600070205080204" pitchFamily="34" charset="-128"/>
              </a:rPr>
              <a:t>Types of Fluids</a:t>
            </a:r>
          </a:p>
          <a:p>
            <a:pPr lvl="2"/>
            <a:r>
              <a:rPr lang="en-US" altLang="en-US" sz="2800" b="1" dirty="0" smtClean="0">
                <a:solidFill>
                  <a:schemeClr val="tx1"/>
                </a:solidFill>
                <a:ea typeface="ＭＳ Ｐゴシック" panose="020B0600070205080204" pitchFamily="34" charset="-128"/>
              </a:rPr>
              <a:t>Turbulent:</a:t>
            </a:r>
            <a:r>
              <a:rPr lang="en-US" altLang="en-US" sz="2800" dirty="0" smtClean="0">
                <a:solidFill>
                  <a:schemeClr val="tx1"/>
                </a:solidFill>
                <a:ea typeface="ＭＳ Ｐゴシック" panose="020B0600070205080204" pitchFamily="34" charset="-128"/>
              </a:rPr>
              <a:t> </a:t>
            </a:r>
            <a:r>
              <a:rPr lang="en-US" altLang="en-US" sz="2800" dirty="0">
                <a:solidFill>
                  <a:schemeClr val="tx1"/>
                </a:solidFill>
                <a:ea typeface="ＭＳ Ｐゴシック" panose="020B0600070205080204" pitchFamily="34" charset="-128"/>
              </a:rPr>
              <a:t>Flow that appears to have chaotic and random changes </a:t>
            </a:r>
          </a:p>
          <a:p>
            <a:pPr lvl="2"/>
            <a:r>
              <a:rPr lang="en-US" altLang="en-US" sz="2800" b="1" dirty="0">
                <a:solidFill>
                  <a:schemeClr val="tx1"/>
                </a:solidFill>
                <a:ea typeface="ＭＳ Ｐゴシック" panose="020B0600070205080204" pitchFamily="34" charset="-128"/>
              </a:rPr>
              <a:t>Laminar (streamline) flow:</a:t>
            </a:r>
            <a:r>
              <a:rPr lang="en-US" altLang="en-US" sz="2800" dirty="0">
                <a:solidFill>
                  <a:schemeClr val="tx1"/>
                </a:solidFill>
                <a:ea typeface="ＭＳ Ｐゴシック" panose="020B0600070205080204" pitchFamily="34" charset="-128"/>
              </a:rPr>
              <a:t> Flow that </a:t>
            </a:r>
            <a:r>
              <a:rPr lang="en-US" altLang="en-US" sz="2800" dirty="0" smtClean="0">
                <a:solidFill>
                  <a:schemeClr val="tx1"/>
                </a:solidFill>
                <a:ea typeface="ＭＳ Ｐゴシック" panose="020B0600070205080204" pitchFamily="34" charset="-128"/>
              </a:rPr>
              <a:t>has smooth behavior</a:t>
            </a:r>
          </a:p>
          <a:p>
            <a:pPr lvl="2"/>
            <a:r>
              <a:rPr lang="en-US" altLang="en-US" sz="2800" b="1" dirty="0" smtClean="0">
                <a:solidFill>
                  <a:schemeClr val="tx1"/>
                </a:solidFill>
                <a:ea typeface="ＭＳ Ｐゴシック" panose="020B0600070205080204" pitchFamily="34" charset="-128"/>
              </a:rPr>
              <a:t>Newtonian fluids:</a:t>
            </a:r>
            <a:r>
              <a:rPr lang="en-US" altLang="en-US" sz="2800" dirty="0" smtClean="0">
                <a:solidFill>
                  <a:schemeClr val="tx1"/>
                </a:solidFill>
                <a:ea typeface="ＭＳ Ｐゴシック" panose="020B0600070205080204" pitchFamily="34" charset="-128"/>
              </a:rPr>
              <a:t> Fluids continue to flow, regardless  of the force acting on it</a:t>
            </a:r>
          </a:p>
          <a:p>
            <a:pPr lvl="2"/>
            <a:r>
              <a:rPr lang="en-US" altLang="en-US" sz="2800" b="1" dirty="0" smtClean="0">
                <a:solidFill>
                  <a:schemeClr val="tx1"/>
                </a:solidFill>
                <a:ea typeface="ＭＳ Ｐゴシック" panose="020B0600070205080204" pitchFamily="34" charset="-128"/>
              </a:rPr>
              <a:t>Non-Newtonian fluids:</a:t>
            </a:r>
            <a:r>
              <a:rPr lang="en-US" altLang="en-US" sz="2800" dirty="0" smtClean="0">
                <a:solidFill>
                  <a:schemeClr val="tx1"/>
                </a:solidFill>
                <a:ea typeface="ＭＳ Ｐゴシック" panose="020B0600070205080204" pitchFamily="34" charset="-128"/>
              </a:rPr>
              <a:t> Fluids that have non-constant viscosity</a:t>
            </a:r>
            <a:endParaRPr lang="en-US" altLang="en-US" sz="2800" dirty="0">
              <a:solidFill>
                <a:schemeClr val="tx1"/>
              </a:solidFill>
              <a:ea typeface="ＭＳ Ｐゴシック" panose="020B0600070205080204" pitchFamily="34" charset="-128"/>
            </a:endParaRPr>
          </a:p>
        </p:txBody>
      </p:sp>
      <p:pic>
        <p:nvPicPr>
          <p:cNvPr id="4"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847965" y="3852228"/>
            <a:ext cx="2336800" cy="175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396454" y="1326996"/>
            <a:ext cx="1352550" cy="24309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5"/>
          <p:cNvSpPr txBox="1"/>
          <p:nvPr/>
        </p:nvSpPr>
        <p:spPr>
          <a:xfrm>
            <a:off x="1628775" y="2971799"/>
            <a:ext cx="7572375" cy="954107"/>
          </a:xfrm>
          <a:prstGeom prst="rect">
            <a:avLst/>
          </a:prstGeom>
          <a:ln/>
        </p:spPr>
        <p:style>
          <a:lnRef idx="0">
            <a:schemeClr val="accent1"/>
          </a:lnRef>
          <a:fillRef idx="3">
            <a:schemeClr val="accent1"/>
          </a:fillRef>
          <a:effectRef idx="3">
            <a:schemeClr val="accent1"/>
          </a:effectRef>
          <a:fontRef idx="minor">
            <a:schemeClr val="lt1"/>
          </a:fontRef>
        </p:style>
        <p:txBody>
          <a:bodyPr wrap="square" rtlCol="0">
            <a:spAutoFit/>
          </a:bodyPr>
          <a:lstStyle/>
          <a:p>
            <a:pPr marL="0" lvl="1" algn="ctr"/>
            <a:r>
              <a:rPr lang="en-US" altLang="en-US" sz="2800" dirty="0">
                <a:ea typeface="ＭＳ Ｐゴシック" panose="020B0600070205080204" pitchFamily="34" charset="-128"/>
              </a:rPr>
              <a:t>Phase </a:t>
            </a:r>
            <a:r>
              <a:rPr lang="en-US" altLang="en-US" sz="2800" dirty="0" smtClean="0">
                <a:ea typeface="ＭＳ Ｐゴシック" panose="020B0600070205080204" pitchFamily="34" charset="-128"/>
              </a:rPr>
              <a:t>Transition— </a:t>
            </a:r>
            <a:r>
              <a:rPr lang="en-US" altLang="en-US" sz="2800" dirty="0">
                <a:ea typeface="ＭＳ Ｐゴシック" panose="020B0600070205080204" pitchFamily="34" charset="-128"/>
              </a:rPr>
              <a:t>Fluids may change physical behavior under different environmental </a:t>
            </a:r>
            <a:r>
              <a:rPr lang="en-US" altLang="en-US" sz="2800" dirty="0" smtClean="0">
                <a:ea typeface="ＭＳ Ｐゴシック" panose="020B0600070205080204" pitchFamily="34" charset="-128"/>
              </a:rPr>
              <a:t>conditions</a:t>
            </a:r>
          </a:p>
        </p:txBody>
      </p:sp>
      <p:pic>
        <p:nvPicPr>
          <p:cNvPr id="11266" name="Picture 2" descr="http://www.themilknhoney.com/images/sized/images/uploads/oobleck-420x560.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295973" y="3839310"/>
            <a:ext cx="1896027" cy="252803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51154653"/>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5"/>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4"/>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1266"/>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Challenges in Fluid Simulation</a:t>
            </a:r>
            <a:endParaRPr lang="en-US" dirty="0">
              <a:solidFill>
                <a:schemeClr val="tx1"/>
              </a:solidFill>
            </a:endParaRPr>
          </a:p>
        </p:txBody>
      </p:sp>
      <p:sp>
        <p:nvSpPr>
          <p:cNvPr id="3" name="Content Placeholder 2"/>
          <p:cNvSpPr>
            <a:spLocks noGrp="1"/>
          </p:cNvSpPr>
          <p:nvPr>
            <p:ph idx="1"/>
          </p:nvPr>
        </p:nvSpPr>
        <p:spPr>
          <a:xfrm>
            <a:off x="880110" y="2121407"/>
            <a:ext cx="10527030" cy="4317099"/>
          </a:xfrm>
        </p:spPr>
        <p:txBody>
          <a:bodyPr>
            <a:noAutofit/>
          </a:bodyPr>
          <a:lstStyle/>
          <a:p>
            <a:r>
              <a:rPr lang="en-US" altLang="en-US" dirty="0">
                <a:ea typeface="ＭＳ Ｐゴシック" panose="020B0600070205080204" pitchFamily="34" charset="-128"/>
              </a:rPr>
              <a:t>Modeling continuum fluids on discrete systems – It’s all about approximations</a:t>
            </a:r>
          </a:p>
          <a:p>
            <a:r>
              <a:rPr lang="en-US" altLang="en-US" dirty="0">
                <a:ea typeface="ＭＳ Ｐゴシック" panose="020B0600070205080204" pitchFamily="34" charset="-128"/>
              </a:rPr>
              <a:t>Topological variations and different kinds of behaviors with interacting subjects</a:t>
            </a:r>
          </a:p>
          <a:p>
            <a:r>
              <a:rPr lang="en-US" altLang="en-US" dirty="0">
                <a:ea typeface="ＭＳ Ｐゴシック" panose="020B0600070205080204" pitchFamily="34" charset="-128"/>
              </a:rPr>
              <a:t>Numerical stabilities, accuracy and convergence issues</a:t>
            </a:r>
          </a:p>
          <a:p>
            <a:r>
              <a:rPr lang="en-US" altLang="en-US" dirty="0">
                <a:ea typeface="ＭＳ Ｐゴシック" panose="020B0600070205080204" pitchFamily="34" charset="-128"/>
              </a:rPr>
              <a:t>Performance</a:t>
            </a:r>
          </a:p>
          <a:p>
            <a:r>
              <a:rPr lang="en-US" altLang="en-US" dirty="0">
                <a:ea typeface="ＭＳ Ｐゴシック" panose="020B0600070205080204" pitchFamily="34" charset="-128"/>
              </a:rPr>
              <a:t>User control</a:t>
            </a:r>
            <a:endParaRPr lang="en-US" dirty="0"/>
          </a:p>
          <a:p>
            <a:pPr lvl="1"/>
            <a:endParaRPr lang="en-US" sz="2800" dirty="0">
              <a:solidFill>
                <a:schemeClr val="tx1"/>
              </a:solidFill>
            </a:endParaRPr>
          </a:p>
        </p:txBody>
      </p:sp>
    </p:spTree>
    <p:extLst>
      <p:ext uri="{BB962C8B-B14F-4D97-AF65-F5344CB8AC3E}">
        <p14:creationId xmlns:p14="http://schemas.microsoft.com/office/powerpoint/2010/main" val="753867977"/>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tx1"/>
                </a:solidFill>
              </a:rPr>
              <a:t>Mathematical Review</a:t>
            </a:r>
            <a:endParaRPr lang="en-US" dirty="0">
              <a:solidFill>
                <a:schemeClr val="tx1"/>
              </a:solidFill>
            </a:endParaRP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761238" y="2121408"/>
                <a:ext cx="8177022" cy="4050792"/>
              </a:xfrm>
            </p:spPr>
            <p:txBody>
              <a:bodyPr>
                <a:normAutofit fontScale="92500" lnSpcReduction="20000"/>
              </a:bodyPr>
              <a:lstStyle/>
              <a:p>
                <a:r>
                  <a:rPr lang="en-US" b="1" dirty="0" smtClean="0">
                    <a:solidFill>
                      <a:schemeClr val="tx1"/>
                    </a:solidFill>
                  </a:rPr>
                  <a:t>Gradient </a:t>
                </a:r>
                <a:r>
                  <a:rPr lang="en-US" sz="1600" dirty="0" smtClean="0">
                    <a:solidFill>
                      <a:schemeClr val="tx1"/>
                    </a:solidFill>
                  </a:rPr>
                  <a:t>(of a scalar field)</a:t>
                </a:r>
                <a:r>
                  <a:rPr lang="en-US" dirty="0" smtClean="0">
                    <a:solidFill>
                      <a:schemeClr val="tx1"/>
                    </a:solidFill>
                  </a:rPr>
                  <a:t>: </a:t>
                </a:r>
                <a14:m>
                  <m:oMath xmlns:m="http://schemas.openxmlformats.org/officeDocument/2006/math" xmlns="">
                    <m:r>
                      <a:rPr lang="en-US" i="1" smtClean="0">
                        <a:solidFill>
                          <a:schemeClr val="tx1"/>
                        </a:solidFill>
                        <a:latin typeface="Cambria Math" panose="02040503050406030204" pitchFamily="18" charset="0"/>
                        <a:ea typeface="Cambria Math" panose="02040503050406030204" pitchFamily="18" charset="0"/>
                      </a:rPr>
                      <m:t>𝛻</m:t>
                    </m:r>
                    <m:r>
                      <a:rPr lang="en-US" b="0" i="1" smtClean="0">
                        <a:solidFill>
                          <a:schemeClr val="tx1"/>
                        </a:solidFill>
                        <a:latin typeface="Cambria Math" panose="02040503050406030204" pitchFamily="18" charset="0"/>
                        <a:ea typeface="Cambria Math" panose="02040503050406030204" pitchFamily="18" charset="0"/>
                      </a:rPr>
                      <m:t>𝑔</m:t>
                    </m:r>
                  </m:oMath>
                </a14:m>
                <a:r>
                  <a:rPr lang="en-US" dirty="0">
                    <a:solidFill>
                      <a:schemeClr val="tx1"/>
                    </a:solidFill>
                  </a:rPr>
                  <a:t>, is a vector field </a:t>
                </a:r>
                <a:endParaRPr lang="en-US" dirty="0" smtClean="0">
                  <a:solidFill>
                    <a:schemeClr val="tx1"/>
                  </a:solidFill>
                </a:endParaRPr>
              </a:p>
              <a:p>
                <a:pPr lvl="1"/>
                <a:r>
                  <a:rPr lang="en-US" dirty="0" smtClean="0">
                    <a:solidFill>
                      <a:schemeClr val="tx1"/>
                    </a:solidFill>
                  </a:rPr>
                  <a:t>Describes </a:t>
                </a:r>
                <a:r>
                  <a:rPr lang="en-US" dirty="0">
                    <a:solidFill>
                      <a:schemeClr val="tx1"/>
                    </a:solidFill>
                  </a:rPr>
                  <a:t>how </a:t>
                </a:r>
                <a:r>
                  <a:rPr lang="en-US" dirty="0" smtClean="0">
                    <a:solidFill>
                      <a:schemeClr val="tx1"/>
                    </a:solidFill>
                  </a:rPr>
                  <a:t>the scalar </a:t>
                </a:r>
                <a:r>
                  <a:rPr lang="en-US" dirty="0">
                    <a:solidFill>
                      <a:schemeClr val="tx1"/>
                    </a:solidFill>
                  </a:rPr>
                  <a:t>field changes </a:t>
                </a:r>
                <a:r>
                  <a:rPr lang="en-US" dirty="0" smtClean="0">
                    <a:solidFill>
                      <a:schemeClr val="tx1"/>
                    </a:solidFill>
                  </a:rPr>
                  <a:t>spatially</a:t>
                </a:r>
              </a:p>
              <a:p>
                <a:pPr marL="274320" lvl="1" indent="0">
                  <a:buNone/>
                </a:pPr>
                <a:endParaRPr lang="en-US" dirty="0" smtClean="0">
                  <a:solidFill>
                    <a:schemeClr val="tx1"/>
                  </a:solidFill>
                </a:endParaRPr>
              </a:p>
              <a:p>
                <a:r>
                  <a:rPr lang="en-US" b="1" dirty="0" smtClean="0">
                    <a:solidFill>
                      <a:schemeClr val="tx1"/>
                    </a:solidFill>
                  </a:rPr>
                  <a:t>Divergence:</a:t>
                </a:r>
                <a:r>
                  <a:rPr lang="en-US" dirty="0" smtClean="0">
                    <a:solidFill>
                      <a:schemeClr val="tx1"/>
                    </a:solidFill>
                  </a:rPr>
                  <a:t> </a:t>
                </a:r>
                <a14:m>
                  <m:oMath xmlns:m="http://schemas.openxmlformats.org/officeDocument/2006/math" xmlns="">
                    <m:r>
                      <a:rPr lang="en-US" i="1">
                        <a:solidFill>
                          <a:schemeClr val="tx1"/>
                        </a:solidFill>
                        <a:latin typeface="Cambria Math" panose="02040503050406030204" pitchFamily="18" charset="0"/>
                        <a:ea typeface="Cambria Math" panose="02040503050406030204" pitchFamily="18" charset="0"/>
                      </a:rPr>
                      <m:t>𝛻</m:t>
                    </m:r>
                    <m:r>
                      <a:rPr lang="en-US" i="1">
                        <a:solidFill>
                          <a:schemeClr val="tx1"/>
                        </a:solidFill>
                        <a:latin typeface="Cambria Math" panose="02040503050406030204" pitchFamily="18" charset="0"/>
                        <a:ea typeface="Cambria Math" panose="02040503050406030204" pitchFamily="18" charset="0"/>
                      </a:rPr>
                      <m:t>.</m:t>
                    </m:r>
                    <m:r>
                      <a:rPr lang="en-US" b="1" i="1">
                        <a:solidFill>
                          <a:schemeClr val="tx1"/>
                        </a:solidFill>
                        <a:latin typeface="Cambria Math" panose="02040503050406030204" pitchFamily="18" charset="0"/>
                        <a:ea typeface="Cambria Math" panose="02040503050406030204" pitchFamily="18" charset="0"/>
                      </a:rPr>
                      <m:t>𝒖</m:t>
                    </m:r>
                  </m:oMath>
                </a14:m>
                <a:r>
                  <a:rPr lang="en-US" dirty="0" smtClean="0">
                    <a:solidFill>
                      <a:schemeClr val="tx1"/>
                    </a:solidFill>
                  </a:rPr>
                  <a:t>, is the dot product of the gradient with a vector </a:t>
                </a:r>
                <a:endParaRPr lang="en-US" dirty="0">
                  <a:solidFill>
                    <a:schemeClr val="tx1"/>
                  </a:solidFill>
                </a:endParaRPr>
              </a:p>
              <a:p>
                <a:pPr lvl="1"/>
                <a:r>
                  <a:rPr lang="en-US" dirty="0" smtClean="0">
                    <a:solidFill>
                      <a:schemeClr val="tx1"/>
                    </a:solidFill>
                  </a:rPr>
                  <a:t>Describes </a:t>
                </a:r>
                <a:r>
                  <a:rPr lang="en-US" dirty="0">
                    <a:solidFill>
                      <a:schemeClr val="tx1"/>
                    </a:solidFill>
                  </a:rPr>
                  <a:t>the net flow out of or into points in the </a:t>
                </a:r>
                <a:r>
                  <a:rPr lang="en-US" dirty="0" smtClean="0">
                    <a:solidFill>
                      <a:schemeClr val="tx1"/>
                    </a:solidFill>
                  </a:rPr>
                  <a:t>vector field</a:t>
                </a:r>
              </a:p>
              <a:p>
                <a:pPr lvl="1"/>
                <a:endParaRPr lang="en-US" dirty="0">
                  <a:solidFill>
                    <a:schemeClr val="tx1"/>
                  </a:solidFill>
                </a:endParaRPr>
              </a:p>
              <a:p>
                <a:pPr marL="274320" lvl="1" indent="0">
                  <a:buNone/>
                </a:pPr>
                <a:endParaRPr lang="en-US" dirty="0" smtClean="0">
                  <a:solidFill>
                    <a:schemeClr val="tx1"/>
                  </a:solidFill>
                </a:endParaRPr>
              </a:p>
              <a:p>
                <a:r>
                  <a:rPr lang="en-US" b="1" dirty="0" err="1" smtClean="0">
                    <a:solidFill>
                      <a:schemeClr val="tx1"/>
                    </a:solidFill>
                  </a:rPr>
                  <a:t>Laplacian</a:t>
                </a:r>
                <a:r>
                  <a:rPr lang="en-US" b="1" dirty="0" smtClean="0">
                    <a:solidFill>
                      <a:schemeClr val="tx1"/>
                    </a:solidFill>
                  </a:rPr>
                  <a:t>:</a:t>
                </a:r>
                <a:r>
                  <a:rPr lang="en-US" dirty="0" smtClean="0">
                    <a:solidFill>
                      <a:schemeClr val="tx1"/>
                    </a:solidFill>
                  </a:rPr>
                  <a:t> </a:t>
                </a:r>
                <a14:m>
                  <m:oMath xmlns:m="http://schemas.openxmlformats.org/officeDocument/2006/math" xmlns="">
                    <m:sSup>
                      <m:sSupPr>
                        <m:ctrlPr>
                          <a:rPr lang="en-US" i="1" smtClean="0">
                            <a:solidFill>
                              <a:schemeClr val="tx1"/>
                            </a:solidFill>
                            <a:latin typeface="Cambria Math" panose="02040503050406030204" pitchFamily="18" charset="0"/>
                            <a:ea typeface="Cambria Math" panose="02040503050406030204" pitchFamily="18" charset="0"/>
                          </a:rPr>
                        </m:ctrlPr>
                      </m:sSupPr>
                      <m:e>
                        <m:r>
                          <a:rPr lang="en-US" i="1">
                            <a:solidFill>
                              <a:schemeClr val="tx1"/>
                            </a:solidFill>
                            <a:latin typeface="Cambria Math" panose="02040503050406030204" pitchFamily="18" charset="0"/>
                            <a:ea typeface="Cambria Math" panose="02040503050406030204" pitchFamily="18" charset="0"/>
                          </a:rPr>
                          <m:t>𝛻</m:t>
                        </m:r>
                      </m:e>
                      <m:sup>
                        <m:r>
                          <a:rPr lang="en-US" b="0" i="1" smtClean="0">
                            <a:solidFill>
                              <a:schemeClr val="tx1"/>
                            </a:solidFill>
                            <a:latin typeface="Cambria Math" panose="02040503050406030204" pitchFamily="18" charset="0"/>
                            <a:ea typeface="Cambria Math" panose="02040503050406030204" pitchFamily="18" charset="0"/>
                          </a:rPr>
                          <m:t>2</m:t>
                        </m:r>
                      </m:sup>
                    </m:sSup>
                    <m:r>
                      <a:rPr lang="en-US" b="0" i="1" smtClean="0">
                        <a:solidFill>
                          <a:schemeClr val="tx1"/>
                        </a:solidFill>
                        <a:latin typeface="Cambria Math" panose="02040503050406030204" pitchFamily="18" charset="0"/>
                        <a:ea typeface="Cambria Math" panose="02040503050406030204" pitchFamily="18" charset="0"/>
                      </a:rPr>
                      <m:t>=</m:t>
                    </m:r>
                    <m:r>
                      <a:rPr lang="en-US" i="1">
                        <a:solidFill>
                          <a:schemeClr val="tx1"/>
                        </a:solidFill>
                        <a:latin typeface="Cambria Math" panose="02040503050406030204" pitchFamily="18" charset="0"/>
                        <a:ea typeface="Cambria Math" panose="02040503050406030204" pitchFamily="18" charset="0"/>
                      </a:rPr>
                      <m:t>𝛻</m:t>
                    </m:r>
                    <m:r>
                      <a:rPr lang="en-US" i="1">
                        <a:solidFill>
                          <a:schemeClr val="tx1"/>
                        </a:solidFill>
                        <a:latin typeface="Cambria Math" panose="02040503050406030204" pitchFamily="18" charset="0"/>
                        <a:ea typeface="Cambria Math" panose="02040503050406030204" pitchFamily="18" charset="0"/>
                      </a:rPr>
                      <m:t>.</m:t>
                    </m:r>
                    <m:r>
                      <a:rPr lang="en-US" i="1">
                        <a:solidFill>
                          <a:schemeClr val="tx1"/>
                        </a:solidFill>
                        <a:latin typeface="Cambria Math" panose="02040503050406030204" pitchFamily="18" charset="0"/>
                        <a:ea typeface="Cambria Math" panose="02040503050406030204" pitchFamily="18" charset="0"/>
                      </a:rPr>
                      <m:t>𝛻</m:t>
                    </m:r>
                  </m:oMath>
                </a14:m>
                <a:r>
                  <a:rPr lang="en-US" dirty="0" smtClean="0">
                    <a:solidFill>
                      <a:schemeClr val="tx1"/>
                    </a:solidFill>
                  </a:rPr>
                  <a:t>, is the dot product of two gradient operators </a:t>
                </a:r>
              </a:p>
              <a:p>
                <a:pPr lvl="1"/>
                <a:r>
                  <a:rPr lang="en-US" dirty="0" smtClean="0">
                    <a:solidFill>
                      <a:schemeClr val="tx1"/>
                    </a:solidFill>
                  </a:rPr>
                  <a:t>Describes </a:t>
                </a:r>
                <a:r>
                  <a:rPr lang="en-US" dirty="0">
                    <a:solidFill>
                      <a:schemeClr val="tx1"/>
                    </a:solidFill>
                  </a:rPr>
                  <a:t>how much values in the original field differ </a:t>
                </a:r>
                <a:r>
                  <a:rPr lang="en-US" dirty="0" smtClean="0">
                    <a:solidFill>
                      <a:schemeClr val="tx1"/>
                    </a:solidFill>
                  </a:rPr>
                  <a:t>from their </a:t>
                </a:r>
                <a:r>
                  <a:rPr lang="en-US" dirty="0">
                    <a:solidFill>
                      <a:schemeClr val="tx1"/>
                    </a:solidFill>
                  </a:rPr>
                  <a:t>neighborhood </a:t>
                </a:r>
                <a:r>
                  <a:rPr lang="en-US" dirty="0" smtClean="0">
                    <a:solidFill>
                      <a:schemeClr val="tx1"/>
                    </a:solidFill>
                  </a:rPr>
                  <a:t>average</a:t>
                </a:r>
                <a:endParaRPr lang="en-US" dirty="0">
                  <a:solidFill>
                    <a:schemeClr val="tx1"/>
                  </a:solidFill>
                </a:endParaRP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761238" y="2121408"/>
                <a:ext cx="8177022" cy="4050792"/>
              </a:xfrm>
              <a:blipFill rotWithShape="0">
                <a:blip r:embed="rId3"/>
                <a:stretch>
                  <a:fillRect l="-1193" t="-3759" r="-2163"/>
                </a:stretch>
              </a:blipFill>
            </p:spPr>
            <p:txBody>
              <a:bodyPr/>
              <a:lstStyle/>
              <a:p>
                <a:r>
                  <a:rPr lang="en-US">
                    <a:noFill/>
                  </a:rPr>
                  <a:t> </a:t>
                </a:r>
              </a:p>
            </p:txBody>
          </p:sp>
        </mc:Fallback>
      </mc:AlternateContent>
      <p:pic>
        <p:nvPicPr>
          <p:cNvPr id="4"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987790" y="1514793"/>
            <a:ext cx="2819400" cy="1409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4" descr="source_sink"/>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923020" y="3134043"/>
            <a:ext cx="2895600" cy="1489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013992468"/>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HDOfficeLightV0">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67000"/>
                <a:satMod val="105000"/>
                <a:lumMod val="110000"/>
              </a:schemeClr>
            </a:gs>
            <a:gs pos="50000">
              <a:schemeClr val="phClr">
                <a:tint val="73000"/>
                <a:satMod val="103000"/>
                <a:lumMod val="105000"/>
              </a:schemeClr>
            </a:gs>
            <a:gs pos="100000">
              <a:schemeClr val="phClr">
                <a:tint val="81000"/>
                <a:satMod val="109000"/>
                <a:lumMod val="105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ppt/theme/theme2.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29AF8C"/>
      </a:accent1>
      <a:accent2>
        <a:srgbClr val="97BE49"/>
      </a:accent2>
      <a:accent3>
        <a:srgbClr val="3D9CCC"/>
      </a:accent3>
      <a:accent4>
        <a:srgbClr val="7C60C6"/>
      </a:accent4>
      <a:accent5>
        <a:srgbClr val="C9492C"/>
      </a:accent5>
      <a:accent6>
        <a:srgbClr val="D58C2E"/>
      </a:accent6>
      <a:hlink>
        <a:srgbClr val="0563C1"/>
      </a:hlink>
      <a:folHlink>
        <a:srgbClr val="954F72"/>
      </a:folHlink>
    </a:clrScheme>
    <a:fontScheme name="Office Them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3E4F19A7-A959-40BB-972C-4880BAF8EB09}"/>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TM02900720[[fn=Integral]]</Template>
  <TotalTime>944</TotalTime>
  <Words>4077</Words>
  <Application>Microsoft Macintosh PowerPoint</Application>
  <PresentationFormat>Custom</PresentationFormat>
  <Paragraphs>483</Paragraphs>
  <Slides>36</Slides>
  <Notes>34</Notes>
  <HiddenSlides>1</HiddenSlides>
  <MMClips>0</MMClips>
  <ScaleCrop>false</ScaleCrop>
  <HeadingPairs>
    <vt:vector size="6" baseType="variant">
      <vt:variant>
        <vt:lpstr>Theme</vt:lpstr>
      </vt:variant>
      <vt:variant>
        <vt:i4>2</vt:i4>
      </vt:variant>
      <vt:variant>
        <vt:lpstr>Embedded OLE Servers</vt:lpstr>
      </vt:variant>
      <vt:variant>
        <vt:i4>1</vt:i4>
      </vt:variant>
      <vt:variant>
        <vt:lpstr>Slide Titles</vt:lpstr>
      </vt:variant>
      <vt:variant>
        <vt:i4>36</vt:i4>
      </vt:variant>
    </vt:vector>
  </HeadingPairs>
  <TitlesOfParts>
    <vt:vector size="39" baseType="lpstr">
      <vt:lpstr>HDOfficeLightV0</vt:lpstr>
      <vt:lpstr>Office Theme</vt:lpstr>
      <vt:lpstr>Equation</vt:lpstr>
      <vt:lpstr> Introduction  to   FLUID DYNAMICS </vt:lpstr>
      <vt:lpstr>Outline</vt:lpstr>
      <vt:lpstr>Introduction</vt:lpstr>
      <vt:lpstr>Motivation</vt:lpstr>
      <vt:lpstr>Fluid Characteristics</vt:lpstr>
      <vt:lpstr>Fluid Characteristics</vt:lpstr>
      <vt:lpstr>Fluid Characteristics</vt:lpstr>
      <vt:lpstr>Challenges in Fluid Simulation</vt:lpstr>
      <vt:lpstr>Mathematical Review</vt:lpstr>
      <vt:lpstr>Navier-Stokes Equations</vt:lpstr>
      <vt:lpstr>Navier-Stokes Equations</vt:lpstr>
      <vt:lpstr>Navier-Stokes Equations</vt:lpstr>
      <vt:lpstr>Navier-Stokes Equations</vt:lpstr>
      <vt:lpstr>Navier-Stokes Equations</vt:lpstr>
      <vt:lpstr>Navier-Stokes Equations</vt:lpstr>
      <vt:lpstr>Techniques Overview</vt:lpstr>
      <vt:lpstr>Lagrangian vs. Eulerian in One Picture</vt:lpstr>
      <vt:lpstr>Lagrangian Approach</vt:lpstr>
      <vt:lpstr>Eulerian Approach</vt:lpstr>
      <vt:lpstr>Lagrangian vs. Eulerian</vt:lpstr>
      <vt:lpstr>Lagrangian vs. Eulerian</vt:lpstr>
      <vt:lpstr>Case Study: A 2D Fluid Simulator</vt:lpstr>
      <vt:lpstr>Simulation Loop</vt:lpstr>
      <vt:lpstr>The Power of Operator Splitting</vt:lpstr>
      <vt:lpstr>Advection</vt:lpstr>
      <vt:lpstr>Advection</vt:lpstr>
      <vt:lpstr>Diffusion</vt:lpstr>
      <vt:lpstr>Diffusion</vt:lpstr>
      <vt:lpstr>Diffusion</vt:lpstr>
      <vt:lpstr>Pressure Solve</vt:lpstr>
      <vt:lpstr>Pressure Solve</vt:lpstr>
      <vt:lpstr>Fluid-Solid Interaction</vt:lpstr>
      <vt:lpstr>Fluid-Solid Interaction</vt:lpstr>
      <vt:lpstr>Fluid-Solid Interaction</vt:lpstr>
      <vt:lpstr>What’s next…</vt:lpstr>
      <vt:lpstr>References</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FLUIID DYNAMICS </dc:title>
  <dc:creator>Sarah J. Andrabi</dc:creator>
  <cp:lastModifiedBy>Dinesh Manocha</cp:lastModifiedBy>
  <cp:revision>519</cp:revision>
  <dcterms:created xsi:type="dcterms:W3CDTF">2014-10-11T01:15:18Z</dcterms:created>
  <dcterms:modified xsi:type="dcterms:W3CDTF">2014-12-03T18:17:28Z</dcterms:modified>
</cp:coreProperties>
</file>