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8"/>
  </p:notesMasterIdLst>
  <p:handoutMasterIdLst>
    <p:handoutMasterId r:id="rId69"/>
  </p:handoutMasterIdLst>
  <p:sldIdLst>
    <p:sldId id="256" r:id="rId2"/>
    <p:sldId id="299" r:id="rId3"/>
    <p:sldId id="30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70" r:id="rId12"/>
    <p:sldId id="371" r:id="rId13"/>
    <p:sldId id="372" r:id="rId14"/>
    <p:sldId id="373" r:id="rId15"/>
    <p:sldId id="375" r:id="rId16"/>
    <p:sldId id="376" r:id="rId17"/>
    <p:sldId id="285" r:id="rId18"/>
    <p:sldId id="286" r:id="rId19"/>
    <p:sldId id="287" r:id="rId20"/>
    <p:sldId id="288" r:id="rId21"/>
    <p:sldId id="293" r:id="rId22"/>
    <p:sldId id="259" r:id="rId23"/>
    <p:sldId id="294" r:id="rId24"/>
    <p:sldId id="296" r:id="rId25"/>
    <p:sldId id="307" r:id="rId26"/>
    <p:sldId id="308" r:id="rId27"/>
    <p:sldId id="311" r:id="rId28"/>
    <p:sldId id="314" r:id="rId29"/>
    <p:sldId id="315" r:id="rId30"/>
    <p:sldId id="316" r:id="rId31"/>
    <p:sldId id="313" r:id="rId32"/>
    <p:sldId id="317" r:id="rId33"/>
    <p:sldId id="318" r:id="rId34"/>
    <p:sldId id="319" r:id="rId35"/>
    <p:sldId id="312" r:id="rId36"/>
    <p:sldId id="325" r:id="rId37"/>
    <p:sldId id="329" r:id="rId38"/>
    <p:sldId id="324" r:id="rId39"/>
    <p:sldId id="323" r:id="rId40"/>
    <p:sldId id="322" r:id="rId41"/>
    <p:sldId id="326" r:id="rId42"/>
    <p:sldId id="330" r:id="rId43"/>
    <p:sldId id="335" r:id="rId44"/>
    <p:sldId id="337" r:id="rId45"/>
    <p:sldId id="331" r:id="rId46"/>
    <p:sldId id="356" r:id="rId47"/>
    <p:sldId id="332" r:id="rId48"/>
    <p:sldId id="333" r:id="rId49"/>
    <p:sldId id="357" r:id="rId50"/>
    <p:sldId id="334" r:id="rId51"/>
    <p:sldId id="338" r:id="rId52"/>
    <p:sldId id="355" r:id="rId53"/>
    <p:sldId id="339" r:id="rId54"/>
    <p:sldId id="340" r:id="rId55"/>
    <p:sldId id="343" r:id="rId56"/>
    <p:sldId id="350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60" r:id="rId6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BDEEFD"/>
    <a:srgbClr val="FF9933"/>
    <a:srgbClr val="2FC9F9"/>
    <a:srgbClr val="FB5705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8482" autoAdjust="0"/>
  </p:normalViewPr>
  <p:slideViewPr>
    <p:cSldViewPr>
      <p:cViewPr>
        <p:scale>
          <a:sx n="100" d="100"/>
          <a:sy n="100" d="100"/>
        </p:scale>
        <p:origin x="2496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77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5CC644C-A680-4F04-BFC0-0106E0665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C644C-A680-4F04-BFC0-0106E06652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6BDE6BF-84B6-406F-91AA-79EF68ADBD2D}" type="slidenum">
              <a:rPr lang="en-US" sz="1300"/>
              <a:pPr algn="r"/>
              <a:t>12</a:t>
            </a:fld>
            <a:endParaRPr lang="en-US" sz="13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4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DB9236F-0AC5-44C3-985D-B0A22034D5DB}" type="slidenum">
              <a:rPr lang="en-US" sz="1300"/>
              <a:pPr algn="r"/>
              <a:t>13</a:t>
            </a:fld>
            <a:endParaRPr lang="en-US" sz="13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2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FC282A1-DBAF-41AE-8EA9-BFB24AAA91D9}" type="slidenum">
              <a:rPr lang="en-US" sz="1300"/>
              <a:pPr algn="r"/>
              <a:t>14</a:t>
            </a:fld>
            <a:endParaRPr lang="en-US" sz="13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1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8FA5559F-5BD5-479C-A1B8-D317C395690B}" type="slidenum">
              <a:rPr lang="en-US" sz="1300"/>
              <a:pPr algn="r"/>
              <a:t>15</a:t>
            </a:fld>
            <a:endParaRPr lang="en-US" sz="13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5AD87CF5-548F-4E8B-A832-795970FDF381}" type="slidenum">
              <a:rPr lang="en-US" sz="1300"/>
              <a:pPr algn="r"/>
              <a:t>16</a:t>
            </a:fld>
            <a:endParaRPr lang="en-US" sz="13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Refer to previous work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F7FD-BAAB-4AB9-985A-E82E6386933F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New slides to explain the object interaction to contact to impulse ()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B08A1-3977-45F6-BAF6-E74A17E3E955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37-39 link them smoothly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927A8-505B-4DC7-8CC1-B25F1AC4B2CB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grayed out image of each bubble, it becomes </a:t>
            </a:r>
            <a:r>
              <a:rPr lang="en-US" baseline="0" dirty="0" err="1" smtClean="0"/>
              <a:t>ungrayed</a:t>
            </a:r>
            <a:r>
              <a:rPr lang="en-US" baseline="0" dirty="0" smtClean="0"/>
              <a:t> as the sound is played.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D3DE-F8FC-4317-954D-8857D088B90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D3DE-F8FC-4317-954D-8857D088B90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65B15-F963-4DF5-825F-0E4A3DC7B10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A374C549-6A92-4AE0-94EC-F4A896809DF9}" type="slidenum">
              <a:rPr lang="en-US" sz="1300"/>
              <a:pPr algn="r"/>
              <a:t>5</a:t>
            </a:fld>
            <a:endParaRPr lang="en-US" sz="13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1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EA042A5-0D9E-4031-9BE8-51B7F22A4F77}" type="slidenum">
              <a:rPr lang="en-US" sz="1300"/>
              <a:pPr algn="r"/>
              <a:t>6</a:t>
            </a:fld>
            <a:endParaRPr lang="en-US" sz="13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8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BCD922F-5A8C-4A55-A2E3-3EE9E0B8356F}" type="slidenum">
              <a:rPr lang="en-US" sz="1300"/>
              <a:pPr algn="r"/>
              <a:t>7</a:t>
            </a:fld>
            <a:endParaRPr lang="en-US" sz="13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2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E3152B8-BD1C-46D9-B77A-7B0609DCCA80}" type="slidenum">
              <a:rPr lang="en-US" sz="1300"/>
              <a:pPr algn="r"/>
              <a:t>8</a:t>
            </a:fld>
            <a:endParaRPr lang="en-US" sz="13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7338DB2-C53F-4989-88C2-0756B3D08A0B}" type="slidenum">
              <a:rPr lang="en-US" sz="1300"/>
              <a:pPr algn="r"/>
              <a:t>9</a:t>
            </a:fld>
            <a:endParaRPr lang="en-US" sz="13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1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3CC2DD2-6A85-4AB7-BAC5-FB6440E3B2C0}" type="slidenum">
              <a:rPr lang="en-US" sz="1300"/>
              <a:pPr algn="r"/>
              <a:t>10</a:t>
            </a:fld>
            <a:endParaRPr lang="en-US" sz="13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CE247737-0962-4E54-B5D0-C2DAA1B610A8}" type="slidenum">
              <a:rPr lang="en-US" sz="1300"/>
              <a:pPr algn="r"/>
              <a:t>11</a:t>
            </a:fld>
            <a:endParaRPr lang="en-US" sz="13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5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1936979"/>
            <a:ext cx="8432519" cy="157780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4502516"/>
            <a:ext cx="8431213" cy="21078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0263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15338" cy="4830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0263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40263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effectLst>
            <a:outerShdw blurRad="50800" dist="38100" dir="2700000">
              <a:schemeClr val="accent1">
                <a:alpha val="43000"/>
              </a:schemeClr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6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01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Interactive Auditory Display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391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Ming C. Lin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of Computer Science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Maryland at College Park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lin@cs.umd.edu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gamma.cs.umd.edu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/Sound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aseline="30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8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Modeling Sound Source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35115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4"/>
          <p:cNvSpPr txBox="1">
            <a:spLocks noChangeArrowheads="1"/>
          </p:cNvSpPr>
          <p:nvPr/>
        </p:nvSpPr>
        <p:spPr bwMode="auto">
          <a:xfrm>
            <a:off x="2667000" y="1033462"/>
            <a:ext cx="260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baseline="0">
                <a:solidFill>
                  <a:srgbClr val="000000"/>
                </a:solidFill>
                <a:latin typeface="Calibri" pitchFamily="34" charset="0"/>
              </a:rPr>
              <a:t>Volumetric Sound Source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/>
          <a:srcRect l="175" b="23564"/>
          <a:stretch>
            <a:fillRect/>
          </a:stretch>
        </p:blipFill>
        <p:spPr bwMode="auto">
          <a:xfrm>
            <a:off x="685800" y="3776662"/>
            <a:ext cx="66675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2133600" y="3319462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baseline="0">
                <a:solidFill>
                  <a:srgbClr val="000000"/>
                </a:solidFill>
                <a:latin typeface="Calibri" pitchFamily="34" charset="0"/>
              </a:rPr>
              <a:t>Complex Vibration Source</a:t>
            </a:r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414462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914400" y="2720975"/>
            <a:ext cx="260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baseline="0">
                <a:solidFill>
                  <a:srgbClr val="000000"/>
                </a:solidFill>
                <a:latin typeface="Calibri" pitchFamily="34" charset="0"/>
              </a:rPr>
              <a:t>Directional Sound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Applications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11288"/>
            <a:ext cx="8415338" cy="51990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Advanced Interfaces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Multi-sensory Visualization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4400" y="2590800"/>
            <a:ext cx="7696200" cy="3571875"/>
            <a:chOff x="838200" y="2952750"/>
            <a:chExt cx="7696200" cy="3571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2971800"/>
              <a:ext cx="3657600" cy="266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TextBox 14"/>
            <p:cNvSpPr txBox="1">
              <a:spLocks noChangeArrowheads="1"/>
            </p:cNvSpPr>
            <p:nvPr/>
          </p:nvSpPr>
          <p:spPr bwMode="auto">
            <a:xfrm>
              <a:off x="1087438" y="5653088"/>
              <a:ext cx="31432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0">
                  <a:solidFill>
                    <a:srgbClr val="000000"/>
                  </a:solidFill>
                  <a:latin typeface="Calibri" pitchFamily="34" charset="0"/>
                </a:rPr>
                <a:t>Minority Report (2002)</a:t>
              </a:r>
            </a:p>
          </p:txBody>
        </p:sp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4876800" y="2952750"/>
              <a:ext cx="3657600" cy="3571875"/>
              <a:chOff x="4876800" y="2952750"/>
              <a:chExt cx="3657600" cy="3572429"/>
            </a:xfrm>
          </p:grpSpPr>
          <p:sp>
            <p:nvSpPr>
              <p:cNvPr id="12296" name="TextBox 14"/>
              <p:cNvSpPr txBox="1">
                <a:spLocks noChangeArrowheads="1"/>
              </p:cNvSpPr>
              <p:nvPr/>
            </p:nvSpPr>
            <p:spPr bwMode="auto">
              <a:xfrm>
                <a:off x="4993455" y="5694182"/>
                <a:ext cx="314389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baseline="0">
                    <a:solidFill>
                      <a:srgbClr val="000000"/>
                    </a:solidFill>
                    <a:latin typeface="Calibri" pitchFamily="34" charset="0"/>
                  </a:rPr>
                  <a:t>Multi-variate Data Visualization</a:t>
                </a:r>
              </a:p>
            </p:txBody>
          </p:sp>
          <p:pic>
            <p:nvPicPr>
              <p:cNvPr id="1229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6800" y="2952750"/>
                <a:ext cx="3657600" cy="2735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Applications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11288"/>
            <a:ext cx="8415338" cy="51990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Games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VR Training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85825" y="2733675"/>
            <a:ext cx="3657600" cy="3171825"/>
            <a:chOff x="885825" y="2962275"/>
            <a:chExt cx="3657600" cy="3172275"/>
          </a:xfrm>
        </p:grpSpPr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5825" y="2962275"/>
              <a:ext cx="3657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Box 14"/>
            <p:cNvSpPr txBox="1">
              <a:spLocks noChangeArrowheads="1"/>
            </p:cNvSpPr>
            <p:nvPr/>
          </p:nvSpPr>
          <p:spPr bwMode="auto">
            <a:xfrm>
              <a:off x="1086813" y="5672885"/>
              <a:ext cx="31438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baseline="0">
                  <a:solidFill>
                    <a:srgbClr val="000000"/>
                  </a:solidFill>
                  <a:latin typeface="Calibri" pitchFamily="34" charset="0"/>
                </a:rPr>
                <a:t>Game (Half-Life 2)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781550" y="2709863"/>
            <a:ext cx="3657600" cy="3536950"/>
            <a:chOff x="4781550" y="2938463"/>
            <a:chExt cx="3657600" cy="3536844"/>
          </a:xfrm>
        </p:grpSpPr>
        <p:pic>
          <p:nvPicPr>
            <p:cNvPr id="133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1550" y="2938463"/>
              <a:ext cx="3657600" cy="273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Box 14"/>
            <p:cNvSpPr txBox="1">
              <a:spLocks noChangeArrowheads="1"/>
            </p:cNvSpPr>
            <p:nvPr/>
          </p:nvSpPr>
          <p:spPr bwMode="auto">
            <a:xfrm>
              <a:off x="4973013" y="5644310"/>
              <a:ext cx="314389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baseline="0">
                  <a:solidFill>
                    <a:srgbClr val="000000"/>
                  </a:solidFill>
                  <a:latin typeface="Calibri" pitchFamily="34" charset="0"/>
                </a:rPr>
                <a:t>Medical Personnel Training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Applications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415338" cy="51990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Acoustic Prototyping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1828801"/>
            <a:ext cx="4648200" cy="3657600"/>
            <a:chOff x="607890" y="2235888"/>
            <a:chExt cx="4572000" cy="3896736"/>
          </a:xfrm>
        </p:grpSpPr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7890" y="2235888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Box 14"/>
            <p:cNvSpPr txBox="1">
              <a:spLocks noChangeArrowheads="1"/>
            </p:cNvSpPr>
            <p:nvPr/>
          </p:nvSpPr>
          <p:spPr bwMode="auto">
            <a:xfrm>
              <a:off x="1273995" y="5670959"/>
              <a:ext cx="31438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0">
                  <a:solidFill>
                    <a:srgbClr val="000000"/>
                  </a:solidFill>
                  <a:latin typeface="Calibri" pitchFamily="34" charset="0"/>
                </a:rPr>
                <a:t>Symphony Hall, Boston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94313" y="2336800"/>
            <a:ext cx="3718560" cy="3188294"/>
            <a:chOff x="5332282" y="2743200"/>
            <a:chExt cx="3657600" cy="3397987"/>
          </a:xfrm>
        </p:grpSpPr>
        <p:pic>
          <p:nvPicPr>
            <p:cNvPr id="14343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2282" y="2743200"/>
              <a:ext cx="3657600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14"/>
            <p:cNvSpPr txBox="1">
              <a:spLocks noChangeArrowheads="1"/>
            </p:cNvSpPr>
            <p:nvPr/>
          </p:nvSpPr>
          <p:spPr bwMode="auto">
            <a:xfrm>
              <a:off x="5587428" y="5679522"/>
              <a:ext cx="28682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baseline="0">
                  <a:solidFill>
                    <a:srgbClr val="000000"/>
                  </a:solidFill>
                  <a:latin typeface="Calibri" pitchFamily="34" charset="0"/>
                </a:rPr>
                <a:t>Level Editor, Half Life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aseline="0">
                <a:solidFill>
                  <a:schemeClr val="bg2"/>
                </a:solidFill>
                <a:latin typeface="Arial Bold" charset="0"/>
              </a:rPr>
              <a:t>Sound Propagation in Games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5997575" cy="483076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Strict time budget for audio simulations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Games are dynamic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	Moving sound sources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	Moving listeners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	Moving scene geometry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Trade-off speed with the accuracy of the simulation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Static environment effects (assigned to regions in the scene)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00800" y="228601"/>
            <a:ext cx="2532063" cy="5486400"/>
            <a:chOff x="6362700" y="776288"/>
            <a:chExt cx="2532063" cy="5691187"/>
          </a:xfrm>
        </p:grpSpPr>
        <p:pic>
          <p:nvPicPr>
            <p:cNvPr id="15366" name="Picture 9" descr="obstruct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2700" y="776288"/>
              <a:ext cx="2532063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10" descr="occlus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62700" y="2678113"/>
              <a:ext cx="2522538" cy="189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1" descr="exclus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62700" y="4568825"/>
              <a:ext cx="2532063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3D Audio Rendering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11288"/>
            <a:ext cx="8415338" cy="51990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Main Components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effectLst/>
              </a:rPr>
              <a:t>3D Audio and HRTF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effectLst/>
              </a:rPr>
              <a:t>Artifact free rendering for dynamic scenes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effectLst/>
              </a:rPr>
              <a:t>Handling many sound sources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87471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3D Audio Rendering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415338" cy="50466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Perceptual Audio Rendering [Moeck,2007]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>
              <a:effectLst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>
              <a:effectLst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>
              <a:effectLst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000" dirty="0" smtClean="0">
                <a:effectLst/>
              </a:rPr>
              <a:t>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Multi-Resolution Sound Rendering [Wand,2004]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 l="1823" t="6104" r="1482" b="3757"/>
          <a:stretch>
            <a:fillRect/>
          </a:stretch>
        </p:blipFill>
        <p:spPr bwMode="auto">
          <a:xfrm>
            <a:off x="609600" y="17526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271963"/>
            <a:ext cx="78692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Overview of Sound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complete pipeline for sound simulation</a:t>
            </a:r>
          </a:p>
          <a:p>
            <a:pPr lvl="1" eaLnBrk="1" hangingPunct="1">
              <a:defRPr/>
            </a:pPr>
            <a:r>
              <a:rPr lang="en-US" dirty="0" smtClean="0"/>
              <a:t>Sound Synthesis</a:t>
            </a:r>
          </a:p>
          <a:p>
            <a:pPr lvl="1" eaLnBrk="1" hangingPunct="1">
              <a:defRPr/>
            </a:pPr>
            <a:r>
              <a:rPr lang="en-US" dirty="0" smtClean="0"/>
              <a:t>Sound Propagation</a:t>
            </a:r>
          </a:p>
          <a:p>
            <a:pPr lvl="1" eaLnBrk="1" hangingPunct="1">
              <a:defRPr/>
            </a:pPr>
            <a:r>
              <a:rPr lang="en-US" dirty="0" smtClean="0"/>
              <a:t>Sound Rendering</a:t>
            </a:r>
            <a:endParaRPr lang="en-US" dirty="0"/>
          </a:p>
        </p:txBody>
      </p:sp>
      <p:pic>
        <p:nvPicPr>
          <p:cNvPr id="18436" name="Picture 18" descr="SoundSimulationPipelin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6962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971800" y="4648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4648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Overview of Sound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Sound Synthesis</a:t>
            </a:r>
            <a:endParaRPr lang="en-US" dirty="0"/>
          </a:p>
        </p:txBody>
      </p:sp>
      <p:pic>
        <p:nvPicPr>
          <p:cNvPr id="19459" name="Picture 26" descr="SoundSimulationPipelin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92487"/>
            <a:ext cx="6962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866900" y="32019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866900" y="46497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Pipeline-SoundSynthesisInpu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17367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>
            <a:off x="2971800" y="3925887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86400" y="3925887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endCxn id="27" idx="2"/>
          </p:cNvCxnSpPr>
          <p:nvPr/>
        </p:nvCxnSpPr>
        <p:spPr>
          <a:xfrm flipV="1">
            <a:off x="2824163" y="4470400"/>
            <a:ext cx="1647825" cy="7191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6" descr="Pipeline-SoundSynthesisOutpu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840287"/>
            <a:ext cx="15287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Overview of Sound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Sound Propagation</a:t>
            </a:r>
            <a:endParaRPr lang="en-US" dirty="0"/>
          </a:p>
        </p:txBody>
      </p:sp>
      <p:cxnSp>
        <p:nvCxnSpPr>
          <p:cNvPr id="4" name="Straight Arrow Connector 3"/>
          <p:cNvCxnSpPr>
            <a:stCxn id="5" idx="2"/>
            <a:endCxn id="8" idx="0"/>
          </p:cNvCxnSpPr>
          <p:nvPr/>
        </p:nvCxnSpPr>
        <p:spPr>
          <a:xfrm rot="16200000" flipH="1">
            <a:off x="4318001" y="3238499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Pipeline-SoundPropagationInpu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76487"/>
            <a:ext cx="23844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hape 5"/>
          <p:cNvCxnSpPr>
            <a:endCxn id="5" idx="0"/>
          </p:cNvCxnSpPr>
          <p:nvPr/>
        </p:nvCxnSpPr>
        <p:spPr>
          <a:xfrm rot="5400000" flipH="1" flipV="1">
            <a:off x="1644651" y="2714624"/>
            <a:ext cx="3162300" cy="2486025"/>
          </a:xfrm>
          <a:prstGeom prst="bentConnector5">
            <a:avLst>
              <a:gd name="adj1" fmla="val -10033"/>
              <a:gd name="adj2" fmla="val 47466"/>
              <a:gd name="adj3" fmla="val 1122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487" name="Picture 6" descr="Pipeline-SoundSynthesisOutpu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840287"/>
            <a:ext cx="15287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SoundSimulationPipeli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392487"/>
            <a:ext cx="6962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866900" y="32019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866900" y="46497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491" name="Picture 11" descr="Pipeline-SoundSynthesisInpu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0"/>
            <a:ext cx="17367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ipeline-SoundPropagationOutpu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827587"/>
            <a:ext cx="1600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16200000" flipH="1">
            <a:off x="4305300" y="46497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3925887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How can it be done?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Foley artists manually make and record the sound from the real-world 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888" y="3276600"/>
            <a:ext cx="14335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00800" y="6019800"/>
            <a:ext cx="1779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ea typeface="宋体" charset="-122"/>
              </a:rPr>
              <a:t>Lucasfilm Foley Artist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3276600"/>
            <a:ext cx="14493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819400"/>
            <a:ext cx="2667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Overview of Sound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15338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Sound Rendering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318001" y="3238499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9" name="Picture 4" descr="Pipeline-SoundPropagationInpu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76487"/>
            <a:ext cx="23844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hape 5"/>
          <p:cNvCxnSpPr/>
          <p:nvPr/>
        </p:nvCxnSpPr>
        <p:spPr>
          <a:xfrm rot="5400000" flipH="1" flipV="1">
            <a:off x="1644651" y="2714624"/>
            <a:ext cx="3162300" cy="2486025"/>
          </a:xfrm>
          <a:prstGeom prst="bentConnector5">
            <a:avLst>
              <a:gd name="adj1" fmla="val -10033"/>
              <a:gd name="adj2" fmla="val 47466"/>
              <a:gd name="adj3" fmla="val 1122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11" name="Picture 6" descr="Pipeline-SoundSynthesisOutpu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840287"/>
            <a:ext cx="15287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SoundSimulationPipeli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392487"/>
            <a:ext cx="6962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866900" y="32019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866900" y="46497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15" name="Picture 11" descr="Pipeline-SoundSynthesisInpu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0"/>
            <a:ext cx="17367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 descr="Pipeline-SoundPropagationOutpu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827587"/>
            <a:ext cx="1600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4305300" y="46497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Pipeline-SoundRenderingInp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401887"/>
            <a:ext cx="15287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hape 17"/>
          <p:cNvCxnSpPr>
            <a:endCxn id="16" idx="0"/>
          </p:cNvCxnSpPr>
          <p:nvPr/>
        </p:nvCxnSpPr>
        <p:spPr>
          <a:xfrm rot="5400000" flipH="1" flipV="1">
            <a:off x="4134644" y="2801143"/>
            <a:ext cx="3124200" cy="2325688"/>
          </a:xfrm>
          <a:prstGeom prst="bentConnector5">
            <a:avLst>
              <a:gd name="adj1" fmla="val -9590"/>
              <a:gd name="adj2" fmla="val 54588"/>
              <a:gd name="adj3" fmla="val 1115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742907" y="3278981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6743700" y="46497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Pipeline-SoundRenderingOutput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840287"/>
            <a:ext cx="1600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hape 26"/>
          <p:cNvCxnSpPr/>
          <p:nvPr/>
        </p:nvCxnSpPr>
        <p:spPr>
          <a:xfrm flipV="1">
            <a:off x="5334000" y="4419600"/>
            <a:ext cx="685800" cy="8334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Our System Set-up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8675" name="Content Placeholder 3" descr="joanne-use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524000"/>
            <a:ext cx="4995863" cy="3746500"/>
          </a:xfrm>
        </p:spPr>
      </p:pic>
      <p:sp>
        <p:nvSpPr>
          <p:cNvPr id="5" name="Rounded Rectangle 4"/>
          <p:cNvSpPr/>
          <p:nvPr/>
        </p:nvSpPr>
        <p:spPr>
          <a:xfrm>
            <a:off x="3581400" y="3810000"/>
            <a:ext cx="1600200" cy="1447800"/>
          </a:xfrm>
          <a:prstGeom prst="roundRect">
            <a:avLst/>
          </a:prstGeom>
          <a:solidFill>
            <a:schemeClr val="accent5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54864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Tablet Support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905500" y="4686300"/>
            <a:ext cx="1066800" cy="38100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72163" y="5486400"/>
            <a:ext cx="163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Main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15338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interactive and flexible work flow for sound synthesis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 control over material parameters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Intuitive interaction and real-time auditory feedback for easy testing and prototyping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event synchronization issue: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users with little or no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foley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experience can start sound design and creation quickly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Easy integration with game engines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Main Results </a:t>
            </a:r>
            <a:r>
              <a:rPr lang="en-US" b="0" dirty="0" smtClean="0">
                <a:effectLst>
                  <a:reflection blurRad="6350" stA="55000" endA="300" endPos="45500" dir="5400000" sy="-100000" algn="bl" rotWithShape="0"/>
                </a:effectLst>
              </a:rPr>
              <a:t>[</a:t>
            </a:r>
            <a:r>
              <a:rPr lang="en-US" b="0" dirty="0" err="1" smtClean="0">
                <a:effectLst>
                  <a:reflection blurRad="6350" stA="55000" endA="300" endPos="45500" dir="5400000" sy="-100000" algn="bl" rotWithShape="0"/>
                </a:effectLst>
              </a:rPr>
              <a:t>Ren</a:t>
            </a:r>
            <a:r>
              <a:rPr lang="en-US" b="0" dirty="0" smtClean="0">
                <a:effectLst>
                  <a:reflection blurRad="6350" stA="55000" endA="300" endPos="45500" dir="5400000" sy="-100000" algn="bl" rotWithShape="0"/>
                </a:effectLst>
              </a:rPr>
              <a:t> et al; VR 2010]</a:t>
            </a:r>
            <a:endParaRPr lang="en-US" b="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new frictional contact model for sound synthesis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Fast, allows real-time interaction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Simulates frictional interactions at different levels: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Macro shape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bumpiness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 roughness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Better matches their virtually-simulated visual counterparts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System Overview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Content Placeholder 5" descr="SystemPipeli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7909289" cy="4445576"/>
          </a:xfrm>
          <a:prstGeom prst="roundRect">
            <a:avLst>
              <a:gd name="adj" fmla="val 3515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rtialSystem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0400"/>
            <a:ext cx="4724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System Overview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Sound synthesis module</a:t>
            </a:r>
          </a:p>
          <a:p>
            <a:pPr lvl="1" eaLnBrk="1" hangingPunct="1">
              <a:defRPr/>
            </a:pPr>
            <a:r>
              <a:rPr lang="en-US" dirty="0" smtClean="0"/>
              <a:t>Modal Analysis: </a:t>
            </a:r>
            <a:r>
              <a:rPr lang="en-US" dirty="0" err="1" smtClean="0"/>
              <a:t>Raghuvanshi</a:t>
            </a:r>
            <a:r>
              <a:rPr lang="en-US" dirty="0" smtClean="0"/>
              <a:t> &amp; Lin (I3D 2006)</a:t>
            </a:r>
          </a:p>
          <a:p>
            <a:pPr lvl="1" eaLnBrk="1" hangingPunct="1">
              <a:defRPr/>
            </a:pPr>
            <a:r>
              <a:rPr lang="en-US" dirty="0" smtClean="0"/>
              <a:t>Impulse response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62400" y="3276600"/>
            <a:ext cx="4419600" cy="914400"/>
          </a:xfrm>
          <a:prstGeom prst="roundRect">
            <a:avLst>
              <a:gd name="adj" fmla="val 14725"/>
            </a:avLst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4876800"/>
            <a:ext cx="1295400" cy="838200"/>
          </a:xfrm>
          <a:prstGeom prst="roundRect">
            <a:avLst/>
          </a:prstGeom>
          <a:solidFill>
            <a:schemeClr val="tx2">
              <a:lumMod val="25000"/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ialSystem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0400"/>
            <a:ext cx="4724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System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Overview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22030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handling module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State detection: lasting and transient contacts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interactions into impulses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4343400"/>
            <a:ext cx="2895600" cy="168812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62938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Deformation modeling</a:t>
            </a:r>
          </a:p>
          <a:p>
            <a:pPr lvl="1" eaLnBrk="1" hangingPunct="1">
              <a:defRPr/>
            </a:pPr>
            <a:r>
              <a:rPr lang="en-US" dirty="0" smtClean="0"/>
              <a:t>Vibration of surface generates sound</a:t>
            </a:r>
          </a:p>
          <a:p>
            <a:pPr lvl="1" eaLnBrk="1" hangingPunct="1">
              <a:defRPr/>
            </a:pPr>
            <a:r>
              <a:rPr lang="en-US" dirty="0" smtClean="0"/>
              <a:t>Sound sampling rate: 44100 Hz</a:t>
            </a:r>
          </a:p>
          <a:p>
            <a:pPr lvl="1" eaLnBrk="1" hangingPunct="1">
              <a:defRPr/>
            </a:pPr>
            <a:r>
              <a:rPr lang="en-US" dirty="0" smtClean="0"/>
              <a:t>Impossible to calculate the displacement of the surface at sampling rate</a:t>
            </a:r>
          </a:p>
          <a:p>
            <a:pPr lvl="1" eaLnBrk="1" hangingPunct="1">
              <a:defRPr/>
            </a:pPr>
            <a:r>
              <a:rPr lang="en-US" dirty="0" smtClean="0"/>
              <a:t>Represent the vibration pattern by a bank of damped oscillators (modes)</a:t>
            </a:r>
          </a:p>
          <a:p>
            <a:pPr eaLnBrk="1" hangingPunct="1">
              <a:defRPr/>
            </a:pPr>
            <a:r>
              <a:rPr lang="en-US" dirty="0" smtClean="0"/>
              <a:t>Standard technique for real-time sound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Discretization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input triangle mesh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a spring-mass system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 spring-mass system  a set of decoupled modes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1371600" y="3657600"/>
            <a:ext cx="6559550" cy="2281238"/>
            <a:chOff x="1364894" y="4271748"/>
            <a:chExt cx="6559906" cy="22814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53226" y="4576547"/>
              <a:ext cx="1171574" cy="15797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 descr="bunn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4894" y="4271748"/>
              <a:ext cx="1847208" cy="228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91026" y="4728947"/>
              <a:ext cx="1219200" cy="11107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2333322" y="5186234"/>
              <a:ext cx="2057512" cy="228621"/>
            </a:xfrm>
            <a:prstGeom prst="rightArrow">
              <a:avLst>
                <a:gd name="adj1" fmla="val 50000"/>
                <a:gd name="adj2" fmla="val 112136"/>
              </a:avLst>
            </a:prstGeom>
            <a:solidFill>
              <a:schemeClr val="tx2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610099" y="5186234"/>
              <a:ext cx="1143062" cy="228621"/>
            </a:xfrm>
            <a:prstGeom prst="rightArrow">
              <a:avLst>
                <a:gd name="adj1" fmla="val 50000"/>
                <a:gd name="adj2" fmla="val 112136"/>
              </a:avLst>
            </a:prstGeom>
            <a:solidFill>
              <a:schemeClr val="tx2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99893" y="5186234"/>
              <a:ext cx="381021" cy="304829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62938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spring-mass system set-up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vertex is considered as a mass particle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edge is considered as a damped spring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8916" name="Group 11"/>
          <p:cNvGrpSpPr>
            <a:grpSpLocks/>
          </p:cNvGrpSpPr>
          <p:nvPr/>
        </p:nvGrpSpPr>
        <p:grpSpPr bwMode="auto">
          <a:xfrm>
            <a:off x="1371600" y="3657600"/>
            <a:ext cx="4244975" cy="2281238"/>
            <a:chOff x="1364894" y="4271748"/>
            <a:chExt cx="4245332" cy="2281452"/>
          </a:xfrm>
        </p:grpSpPr>
        <p:pic>
          <p:nvPicPr>
            <p:cNvPr id="8" name="Picture 7" descr="bunny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4894" y="4271748"/>
              <a:ext cx="1847208" cy="228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91026" y="4728947"/>
              <a:ext cx="1219200" cy="11107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ight Arrow 9"/>
            <p:cNvSpPr/>
            <p:nvPr/>
          </p:nvSpPr>
          <p:spPr>
            <a:xfrm>
              <a:off x="2333350" y="5186234"/>
              <a:ext cx="2057573" cy="228621"/>
            </a:xfrm>
            <a:prstGeom prst="rightArrow">
              <a:avLst>
                <a:gd name="adj1" fmla="val 50000"/>
                <a:gd name="adj2" fmla="val 112136"/>
              </a:avLst>
            </a:prstGeom>
            <a:solidFill>
              <a:schemeClr val="tx2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99906" y="5186234"/>
              <a:ext cx="381032" cy="304829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How about Computer Simulation?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Physical simulation drives visual simulation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52800"/>
            <a:ext cx="347662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0" y="2057400"/>
            <a:ext cx="7772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800" dirty="0">
                <a:solidFill>
                  <a:srgbClr val="FFC000"/>
                </a:solidFill>
              </a:rPr>
              <a:t>Sound </a:t>
            </a:r>
            <a:r>
              <a:rPr lang="en-US" sz="2800" dirty="0" smtClean="0">
                <a:solidFill>
                  <a:srgbClr val="FFC000"/>
                </a:solidFill>
              </a:rPr>
              <a:t>rendering can </a:t>
            </a:r>
            <a:r>
              <a:rPr lang="en-US" sz="2800" dirty="0">
                <a:solidFill>
                  <a:srgbClr val="FFC000"/>
                </a:solidFill>
              </a:rPr>
              <a:t>also be </a:t>
            </a:r>
            <a:r>
              <a:rPr lang="en-US" sz="2800" i="1" u="sng" dirty="0">
                <a:solidFill>
                  <a:srgbClr val="FFC000"/>
                </a:solidFill>
              </a:rPr>
              <a:t>automatically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generated via 3D physical interaction</a:t>
            </a:r>
            <a:endParaRPr lang="en-US" sz="2800" dirty="0">
              <a:solidFill>
                <a:srgbClr val="FFC000"/>
              </a:solidFill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15338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Coupled spring-mass system to a set of decoupled modes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9932" y="3962399"/>
            <a:ext cx="1171574" cy="157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732" y="4114799"/>
            <a:ext cx="1219200" cy="111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ight Arrow 14"/>
          <p:cNvSpPr/>
          <p:nvPr/>
        </p:nvSpPr>
        <p:spPr>
          <a:xfrm>
            <a:off x="5616575" y="4572000"/>
            <a:ext cx="1143000" cy="228600"/>
          </a:xfrm>
          <a:prstGeom prst="rightArrow">
            <a:avLst>
              <a:gd name="adj1" fmla="val 50000"/>
              <a:gd name="adj2" fmla="val 112136"/>
            </a:avLst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15338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discretized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physics system  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use spring-mass system</a:t>
            </a:r>
          </a:p>
          <a:p>
            <a:pPr eaLnBrk="1" hangingPunct="1">
              <a:spcBef>
                <a:spcPts val="2400"/>
              </a:spcBef>
              <a:buNone/>
              <a:defRPr/>
            </a:pPr>
            <a:endParaRPr lang="en-US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displacement, so consider it linear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373380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5" name="Content Placeholder 4" descr="coupled-oscillato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146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2676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5192713"/>
            <a:ext cx="1065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Stiffness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1200" y="51927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Damping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519271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4659313"/>
            <a:ext cx="304800" cy="3048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659313"/>
            <a:ext cx="304800" cy="3048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659313"/>
            <a:ext cx="304800" cy="3048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cxnSp>
        <p:nvCxnSpPr>
          <p:cNvPr id="18" name="Straight Arrow Connector 17"/>
          <p:cNvCxnSpPr>
            <a:stCxn id="9" idx="0"/>
            <a:endCxn id="12" idx="2"/>
          </p:cNvCxnSpPr>
          <p:nvPr/>
        </p:nvCxnSpPr>
        <p:spPr>
          <a:xfrm rot="5400000" flipH="1" flipV="1">
            <a:off x="1409700" y="5078413"/>
            <a:ext cx="228600" cy="0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15" idx="2"/>
          </p:cNvCxnSpPr>
          <p:nvPr/>
        </p:nvCxnSpPr>
        <p:spPr>
          <a:xfrm rot="16200000" flipV="1">
            <a:off x="2296319" y="4953794"/>
            <a:ext cx="228600" cy="249238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</p:cNvCxnSpPr>
          <p:nvPr/>
        </p:nvCxnSpPr>
        <p:spPr>
          <a:xfrm rot="16200000" flipV="1">
            <a:off x="3194050" y="4894263"/>
            <a:ext cx="228600" cy="368300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3276600"/>
            <a:ext cx="106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Stiffness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44725" y="32766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Damping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62400" y="3276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800" y="2743200"/>
            <a:ext cx="304800" cy="3048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97125" y="2743200"/>
            <a:ext cx="304800" cy="3048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743200"/>
            <a:ext cx="304800" cy="3048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cxnSp>
        <p:nvCxnSpPr>
          <p:cNvPr id="26" name="Straight Arrow Connector 25"/>
          <p:cNvCxnSpPr>
            <a:stCxn id="17" idx="0"/>
            <a:endCxn id="23" idx="2"/>
          </p:cNvCxnSpPr>
          <p:nvPr/>
        </p:nvCxnSpPr>
        <p:spPr>
          <a:xfrm rot="5400000" flipH="1" flipV="1">
            <a:off x="1485900" y="3162300"/>
            <a:ext cx="228600" cy="0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0"/>
            <a:endCxn id="24" idx="2"/>
          </p:cNvCxnSpPr>
          <p:nvPr/>
        </p:nvCxnSpPr>
        <p:spPr>
          <a:xfrm rot="16200000" flipV="1">
            <a:off x="2559844" y="3037681"/>
            <a:ext cx="228600" cy="249238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0"/>
          </p:cNvCxnSpPr>
          <p:nvPr/>
        </p:nvCxnSpPr>
        <p:spPr>
          <a:xfrm rot="16200000" flipV="1">
            <a:off x="4032250" y="2978150"/>
            <a:ext cx="228600" cy="368300"/>
          </a:xfrm>
          <a:prstGeom prst="straightConnector1">
            <a:avLst/>
          </a:prstGeom>
          <a:ln w="38100">
            <a:solidFill>
              <a:schemeClr val="tx2">
                <a:lumMod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/>
      <p:bldP spid="19" grpId="0"/>
      <p:bldP spid="21" grpId="0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3850"/>
            <a:ext cx="7848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Rayleigh damping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And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diagonalizing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5426075"/>
            <a:ext cx="6638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38200" y="4800600"/>
            <a:ext cx="8001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solve this ODE instead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1524000"/>
            <a:ext cx="8458200" cy="7302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5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Solve the Ordinary Differential Equation (ODE)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482975"/>
            <a:ext cx="3886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075" y="2101850"/>
            <a:ext cx="2676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343400"/>
            <a:ext cx="1752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772400" cy="3232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Substitute                  (z are the modes)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Now, solve this ODE instead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2225675"/>
            <a:ext cx="6638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ontent Placeholder 2"/>
          <p:cNvSpPr txBox="1">
            <a:spLocks/>
          </p:cNvSpPr>
          <p:nvPr/>
        </p:nvSpPr>
        <p:spPr bwMode="auto">
          <a:xfrm>
            <a:off x="838200" y="1600200"/>
            <a:ext cx="8001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3000" dirty="0">
                <a:solidFill>
                  <a:schemeClr val="bg1"/>
                </a:solidFill>
              </a:rPr>
              <a:t>Solve the ODE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95800"/>
            <a:ext cx="4391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730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solution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657600"/>
            <a:ext cx="6048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90800"/>
            <a:ext cx="44958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908550"/>
            <a:ext cx="7772400" cy="7302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800"/>
              <a:t>External excitation defines the initial conditions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Modal Analysis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Assumptions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most graphics applications, only surface representations of geometries are given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surface representation is used in modal Analysis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Synthesized sound appears to be “hallow”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ialSystem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971800"/>
            <a:ext cx="4724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Modal Analysis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572000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input triangle mesh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</a:p>
          <a:p>
            <a:pPr eaLnBrk="1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A spring-mass system </a:t>
            </a:r>
          </a:p>
          <a:p>
            <a:pPr eaLnBrk="1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A set of decoupled modes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4800" y="3429000"/>
            <a:ext cx="4419600" cy="914400"/>
          </a:xfrm>
          <a:prstGeom prst="roundRect">
            <a:avLst>
              <a:gd name="adj" fmla="val 14725"/>
            </a:avLst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State Detection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133600"/>
            <a:ext cx="6600825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State Detection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Distinguishing between lasting and transient contacts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contacts?</a:t>
            </a:r>
          </a:p>
          <a:p>
            <a:pPr lvl="1"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lasting contacts?</a:t>
            </a:r>
          </a:p>
          <a:p>
            <a:pPr lvl="1"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95600"/>
            <a:ext cx="3981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724400"/>
            <a:ext cx="4038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Interaction Handling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Lasting contacts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a sequence of impulses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Transient contacts  a single impulse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Sound Rendering: An Overview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852738" y="27463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B62E"/>
          </a:solidFill>
          <a:ln w="19050" algn="ctr">
            <a:solidFill>
              <a:srgbClr val="A4851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5900738" y="27463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B62E"/>
          </a:solidFill>
          <a:ln w="19050" algn="ctr">
            <a:solidFill>
              <a:srgbClr val="A4851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57188" y="2332038"/>
            <a:ext cx="2605087" cy="3462337"/>
            <a:chOff x="475488" y="2176272"/>
            <a:chExt cx="2605276" cy="3462528"/>
          </a:xfrm>
        </p:grpSpPr>
        <p:sp>
          <p:nvSpPr>
            <p:cNvPr id="3100" name="TextBox 5"/>
            <p:cNvSpPr txBox="1">
              <a:spLocks noChangeArrowheads="1"/>
            </p:cNvSpPr>
            <p:nvPr/>
          </p:nvSpPr>
          <p:spPr bwMode="auto">
            <a:xfrm>
              <a:off x="807710" y="5177135"/>
              <a:ext cx="14782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rgbClr val="000000"/>
                  </a:solidFill>
                </a:rPr>
                <a:t>Modeling</a:t>
              </a: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75488" y="2176272"/>
              <a:ext cx="2605276" cy="2687785"/>
            </a:xfrm>
            <a:custGeom>
              <a:avLst/>
              <a:gdLst>
                <a:gd name="T0" fmla="*/ 1271016 w 2605276"/>
                <a:gd name="T1" fmla="*/ 0 h 2688336"/>
                <a:gd name="T2" fmla="*/ 210312 w 2605276"/>
                <a:gd name="T3" fmla="*/ 109728 h 2688336"/>
                <a:gd name="T4" fmla="*/ 0 w 2605276"/>
                <a:gd name="T5" fmla="*/ 960120 h 2688336"/>
                <a:gd name="T6" fmla="*/ 164592 w 2605276"/>
                <a:gd name="T7" fmla="*/ 1975104 h 2688336"/>
                <a:gd name="T8" fmla="*/ 1078992 w 2605276"/>
                <a:gd name="T9" fmla="*/ 2688336 h 2688336"/>
                <a:gd name="T10" fmla="*/ 2496312 w 2605276"/>
                <a:gd name="T11" fmla="*/ 1911096 h 2688336"/>
                <a:gd name="T12" fmla="*/ 2542032 w 2605276"/>
                <a:gd name="T13" fmla="*/ 1883664 h 2688336"/>
                <a:gd name="T14" fmla="*/ 2231136 w 2605276"/>
                <a:gd name="T15" fmla="*/ 347472 h 2688336"/>
                <a:gd name="T16" fmla="*/ 1271016 w 2605276"/>
                <a:gd name="T17" fmla="*/ 0 h 2688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5276"/>
                <a:gd name="T28" fmla="*/ 0 h 2688336"/>
                <a:gd name="T29" fmla="*/ 2605276 w 2605276"/>
                <a:gd name="T30" fmla="*/ 2688336 h 2688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5276" h="2688336">
                  <a:moveTo>
                    <a:pt x="1271016" y="0"/>
                  </a:moveTo>
                  <a:lnTo>
                    <a:pt x="210312" y="109728"/>
                  </a:lnTo>
                  <a:lnTo>
                    <a:pt x="0" y="960120"/>
                  </a:lnTo>
                  <a:lnTo>
                    <a:pt x="164592" y="1975104"/>
                  </a:lnTo>
                  <a:lnTo>
                    <a:pt x="1078992" y="2688336"/>
                  </a:lnTo>
                  <a:lnTo>
                    <a:pt x="2496312" y="1911096"/>
                  </a:lnTo>
                  <a:cubicBezTo>
                    <a:pt x="2605276" y="1851097"/>
                    <a:pt x="2466868" y="1921246"/>
                    <a:pt x="2542032" y="1883664"/>
                  </a:cubicBezTo>
                  <a:lnTo>
                    <a:pt x="2231136" y="347472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FFFFFF"/>
            </a:solidFill>
            <a:ln w="19050" algn="ctr">
              <a:solidFill>
                <a:srgbClr val="BCA07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3102" name="TextBox 18"/>
            <p:cNvSpPr txBox="1">
              <a:spLocks noChangeArrowheads="1"/>
            </p:cNvSpPr>
            <p:nvPr/>
          </p:nvSpPr>
          <p:spPr bwMode="auto">
            <a:xfrm>
              <a:off x="685053" y="2438224"/>
              <a:ext cx="1701923" cy="49215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aseline="0">
                  <a:solidFill>
                    <a:schemeClr val="bg2"/>
                  </a:solidFill>
                </a:rPr>
                <a:t>Acoustic Geometry</a:t>
              </a:r>
            </a:p>
            <a:p>
              <a:r>
                <a:rPr lang="en-US" sz="1100" baseline="0">
                  <a:solidFill>
                    <a:schemeClr val="bg2"/>
                  </a:solidFill>
                </a:rPr>
                <a:t> -- surface simplification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85053" y="3773385"/>
              <a:ext cx="1822582" cy="81602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Source Modeling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area source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emitting characteristics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sound signal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837464" y="3047857"/>
              <a:ext cx="1713036" cy="64614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Acoustic Material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absorption coefficient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scattering coefficient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381750" y="2149475"/>
            <a:ext cx="2305050" cy="3949700"/>
            <a:chOff x="6501384" y="1993392"/>
            <a:chExt cx="2304288" cy="3950208"/>
          </a:xfrm>
        </p:grpSpPr>
        <p:sp>
          <p:nvSpPr>
            <p:cNvPr id="3094" name="TextBox 7"/>
            <p:cNvSpPr txBox="1">
              <a:spLocks noChangeArrowheads="1"/>
            </p:cNvSpPr>
            <p:nvPr/>
          </p:nvSpPr>
          <p:spPr bwMode="auto">
            <a:xfrm>
              <a:off x="6892739" y="5112603"/>
              <a:ext cx="160813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aseline="0">
                  <a:solidFill>
                    <a:srgbClr val="000000"/>
                  </a:solidFill>
                </a:rPr>
                <a:t>3D Audio</a:t>
              </a:r>
            </a:p>
            <a:p>
              <a:pPr algn="ctr"/>
              <a:r>
                <a:rPr lang="en-US" sz="2400" baseline="0">
                  <a:solidFill>
                    <a:srgbClr val="000000"/>
                  </a:solidFill>
                </a:rPr>
                <a:t>Rendering</a:t>
              </a: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6501384" y="1993392"/>
              <a:ext cx="2304288" cy="2935666"/>
            </a:xfrm>
            <a:custGeom>
              <a:avLst/>
              <a:gdLst>
                <a:gd name="T0" fmla="*/ 1764792 w 2304288"/>
                <a:gd name="T1" fmla="*/ 0 h 2935224"/>
                <a:gd name="T2" fmla="*/ 630936 w 2304288"/>
                <a:gd name="T3" fmla="*/ 237744 h 2935224"/>
                <a:gd name="T4" fmla="*/ 0 w 2304288"/>
                <a:gd name="T5" fmla="*/ 1581912 h 2935224"/>
                <a:gd name="T6" fmla="*/ 429768 w 2304288"/>
                <a:gd name="T7" fmla="*/ 2724912 h 2935224"/>
                <a:gd name="T8" fmla="*/ 2066544 w 2304288"/>
                <a:gd name="T9" fmla="*/ 2935224 h 2935224"/>
                <a:gd name="T10" fmla="*/ 2304288 w 2304288"/>
                <a:gd name="T11" fmla="*/ 1298448 h 2935224"/>
                <a:gd name="T12" fmla="*/ 1764792 w 2304288"/>
                <a:gd name="T13" fmla="*/ 0 h 2935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4288"/>
                <a:gd name="T22" fmla="*/ 0 h 2935224"/>
                <a:gd name="T23" fmla="*/ 2304288 w 2304288"/>
                <a:gd name="T24" fmla="*/ 2935224 h 2935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4288" h="2935224">
                  <a:moveTo>
                    <a:pt x="1764792" y="0"/>
                  </a:moveTo>
                  <a:lnTo>
                    <a:pt x="630936" y="237744"/>
                  </a:lnTo>
                  <a:lnTo>
                    <a:pt x="0" y="1581912"/>
                  </a:lnTo>
                  <a:lnTo>
                    <a:pt x="429768" y="2724912"/>
                  </a:lnTo>
                  <a:lnTo>
                    <a:pt x="2066544" y="2935224"/>
                  </a:lnTo>
                  <a:lnTo>
                    <a:pt x="2304288" y="1298448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FFFFFF"/>
            </a:solidFill>
            <a:ln w="19050" algn="ctr">
              <a:solidFill>
                <a:srgbClr val="BCA07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782279" y="2895208"/>
              <a:ext cx="1805978" cy="52394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Personalized HRTFs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prstClr val="black"/>
                  </a:solidFill>
                  <a:latin typeface="+mn-lt"/>
                  <a:ea typeface="+mn-ea"/>
                </a:rPr>
                <a:t>for 3D sound</a:t>
              </a:r>
              <a:endParaRPr lang="en-US" sz="1100" baseline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6858454" y="2437949"/>
              <a:ext cx="1707585" cy="30801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Late Reverberation</a:t>
              </a:r>
              <a:endParaRPr lang="en-US" sz="1100" baseline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6629929" y="3577921"/>
              <a:ext cx="2148764" cy="30801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Digital Signal Processing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7021912" y="4035180"/>
              <a:ext cx="1512388" cy="52394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Interpolation for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Dynamic Scenes</a:t>
              </a:r>
            </a:p>
          </p:txBody>
        </p:sp>
      </p:grpSp>
      <p:sp>
        <p:nvSpPr>
          <p:cNvPr id="36" name="Up Arrow 35"/>
          <p:cNvSpPr>
            <a:spLocks noChangeArrowheads="1"/>
          </p:cNvSpPr>
          <p:nvPr/>
        </p:nvSpPr>
        <p:spPr bwMode="auto">
          <a:xfrm rot="2700000">
            <a:off x="5823744" y="1734344"/>
            <a:ext cx="404812" cy="749300"/>
          </a:xfrm>
          <a:prstGeom prst="upArrow">
            <a:avLst>
              <a:gd name="adj1" fmla="val 31213"/>
              <a:gd name="adj2" fmla="val 50079"/>
            </a:avLst>
          </a:prstGeom>
          <a:solidFill>
            <a:srgbClr val="E6632E"/>
          </a:solidFill>
          <a:ln w="19050" algn="ctr">
            <a:solidFill>
              <a:srgbClr val="A4851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34138" y="1676400"/>
            <a:ext cx="1997075" cy="3079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BCA07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aseline="0" dirty="0">
                <a:solidFill>
                  <a:schemeClr val="dk1"/>
                </a:solidFill>
                <a:latin typeface="+mn-lt"/>
                <a:ea typeface="+mn-ea"/>
              </a:rPr>
              <a:t>Scientific Visualization</a:t>
            </a:r>
            <a:endParaRPr lang="en-US" sz="1100" baseline="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462338" y="2074863"/>
            <a:ext cx="2344737" cy="3719512"/>
            <a:chOff x="3462338" y="2074863"/>
            <a:chExt cx="2344737" cy="3719512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3462338" y="2074863"/>
              <a:ext cx="2344737" cy="3719512"/>
              <a:chOff x="3581400" y="1920240"/>
              <a:chExt cx="2343912" cy="3718560"/>
            </a:xfrm>
          </p:grpSpPr>
          <p:sp>
            <p:nvSpPr>
              <p:cNvPr id="3085" name="TextBox 6"/>
              <p:cNvSpPr txBox="1">
                <a:spLocks noChangeArrowheads="1"/>
              </p:cNvSpPr>
              <p:nvPr/>
            </p:nvSpPr>
            <p:spPr bwMode="auto">
              <a:xfrm>
                <a:off x="3581400" y="5177135"/>
                <a:ext cx="185339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aseline="0">
                    <a:solidFill>
                      <a:srgbClr val="000000"/>
                    </a:solidFill>
                  </a:rPr>
                  <a:t>Propagation</a:t>
                </a:r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3593592" y="1920240"/>
                <a:ext cx="2331720" cy="2953512"/>
                <a:chOff x="3593592" y="1920240"/>
                <a:chExt cx="2331720" cy="2953512"/>
              </a:xfrm>
            </p:grpSpPr>
            <p:sp>
              <p:nvSpPr>
                <p:cNvPr id="13" name="Freeform 12"/>
                <p:cNvSpPr>
                  <a:spLocks noChangeArrowheads="1"/>
                </p:cNvSpPr>
                <p:nvPr/>
              </p:nvSpPr>
              <p:spPr bwMode="auto">
                <a:xfrm>
                  <a:off x="3594096" y="1920240"/>
                  <a:ext cx="2331216" cy="2953581"/>
                </a:xfrm>
                <a:custGeom>
                  <a:avLst/>
                  <a:gdLst>
                    <a:gd name="T0" fmla="*/ 603504 w 2331720"/>
                    <a:gd name="T1" fmla="*/ 164592 h 2953512"/>
                    <a:gd name="T2" fmla="*/ 0 w 2331720"/>
                    <a:gd name="T3" fmla="*/ 1197864 h 2953512"/>
                    <a:gd name="T4" fmla="*/ 155448 w 2331720"/>
                    <a:gd name="T5" fmla="*/ 2651760 h 2953512"/>
                    <a:gd name="T6" fmla="*/ 1554480 w 2331720"/>
                    <a:gd name="T7" fmla="*/ 2953512 h 2953512"/>
                    <a:gd name="T8" fmla="*/ 2331720 w 2331720"/>
                    <a:gd name="T9" fmla="*/ 1417320 h 2953512"/>
                    <a:gd name="T10" fmla="*/ 1975104 w 2331720"/>
                    <a:gd name="T11" fmla="*/ 0 h 2953512"/>
                    <a:gd name="T12" fmla="*/ 603504 w 2331720"/>
                    <a:gd name="T13" fmla="*/ 164592 h 29535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31720"/>
                    <a:gd name="T22" fmla="*/ 0 h 2953512"/>
                    <a:gd name="T23" fmla="*/ 2331720 w 2331720"/>
                    <a:gd name="T24" fmla="*/ 2953512 h 29535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31720" h="2953512">
                      <a:moveTo>
                        <a:pt x="603504" y="164592"/>
                      </a:moveTo>
                      <a:lnTo>
                        <a:pt x="0" y="1197864"/>
                      </a:lnTo>
                      <a:cubicBezTo>
                        <a:pt x="52140" y="1682461"/>
                        <a:pt x="155448" y="2164366"/>
                        <a:pt x="155448" y="2651760"/>
                      </a:cubicBezTo>
                      <a:lnTo>
                        <a:pt x="1554480" y="2953512"/>
                      </a:lnTo>
                      <a:lnTo>
                        <a:pt x="2331720" y="1417320"/>
                      </a:lnTo>
                      <a:lnTo>
                        <a:pt x="1975104" y="0"/>
                      </a:lnTo>
                      <a:lnTo>
                        <a:pt x="603504" y="1645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algn="ctr">
                  <a:solidFill>
                    <a:srgbClr val="BCA07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aseline="0">
                    <a:solidFill>
                      <a:schemeClr val="dk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943223" y="2912173"/>
                  <a:ext cx="1050555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Diffraction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4493891" y="3293076"/>
                  <a:ext cx="1017230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Refraction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943223" y="3673978"/>
                  <a:ext cx="1339378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Doppler Effect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095569" y="4054881"/>
                  <a:ext cx="1133076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Attenuation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867050" y="2151956"/>
                  <a:ext cx="1725005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 err="1">
                      <a:solidFill>
                        <a:schemeClr val="dk1"/>
                      </a:solidFill>
                      <a:latin typeface="+mn-lt"/>
                      <a:ea typeface="+mn-ea"/>
                    </a:rPr>
                    <a:t>Specular</a:t>
                  </a: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 Reflection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4019396" y="2534445"/>
                  <a:ext cx="993425" cy="306310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Scattering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129088" y="4610100"/>
              <a:ext cx="1166812" cy="30797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Interference</a:t>
              </a:r>
              <a:endParaRPr lang="en-US" sz="1100" baseline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Impulse Response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77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Dirac Delta function as impulse excitation</a:t>
            </a:r>
            <a:endParaRPr lang="en-US" dirty="0"/>
          </a:p>
        </p:txBody>
      </p:sp>
      <p:sp>
        <p:nvSpPr>
          <p:cNvPr id="51204" name="Content Placeholder 2"/>
          <p:cNvSpPr txBox="1">
            <a:spLocks/>
          </p:cNvSpPr>
          <p:nvPr/>
        </p:nvSpPr>
        <p:spPr bwMode="auto">
          <a:xfrm>
            <a:off x="914400" y="2133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3000" dirty="0"/>
              <a:t>General solution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000" dirty="0"/>
              <a:t>    with initial condition given by the impulse,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000" dirty="0"/>
              <a:t>    we have: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000" dirty="0"/>
              <a:t>    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en-US" sz="3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44958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267200"/>
            <a:ext cx="4267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029200"/>
            <a:ext cx="42672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rtialSystem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19400"/>
            <a:ext cx="4724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Impulse Response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2800" y="4495800"/>
            <a:ext cx="1295400" cy="762000"/>
          </a:xfrm>
          <a:prstGeom prst="roundRect">
            <a:avLst/>
          </a:prstGeom>
          <a:solidFill>
            <a:schemeClr val="tx2">
              <a:lumMod val="25000"/>
              <a:alpha val="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4495800" cy="72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Handling Lasting Contacts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i.e. Frictional contacts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to add the sequence of impulses?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model has to be fast and simple, because…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Handling Lasting Contacts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Content Placeholder 5" descr="SystemPipeli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909289" cy="4369376"/>
          </a:xfrm>
          <a:prstGeom prst="roundRect">
            <a:avLst>
              <a:gd name="adj" fmla="val 3515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966176" y="3761869"/>
            <a:ext cx="3200400" cy="1905000"/>
          </a:xfrm>
          <a:prstGeom prst="round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9177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576" y="3304669"/>
            <a:ext cx="2185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Update Rate: 100Hz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2976" y="3838069"/>
            <a:ext cx="241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Update Rate: 44100Hz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Handling Lasting Contacts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interaction simulation has to be stepped at the audio sampling rate: 44100 Hz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update rate of a typical real-time physics simulator: on the order of 100’s Hz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 enough simulation is provided by the physics engine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customized interaction model for sound synthesis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Our Solution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Decompose the interaction into difference levels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 update rates at different levels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Combined results offer a good approximation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Three levels of simulation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Macro level: simulating the interactions on the overall surface shape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Meso level: simulating the interactions on the surface material bumpiness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 level: simulating the interactions on the surface material roughness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Three-level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Macro level: Geometry information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Update rate: 100’s Hz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Update rate does not need to be high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00000"/>
              </a:lnSpc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00000"/>
              </a:lnSpc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geometry information is from the input triangle mesh, and contacts are reported by collision detection in the physics engine.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 descr="MacroL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971800"/>
            <a:ext cx="3360716" cy="145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Three-level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Meso level: Bumpiness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Bump mapping is ubiquitous in real-time graphics rendering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Bump maps are visible to users but transparent to physics simulation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57400" y="2286000"/>
            <a:ext cx="4992868" cy="1752600"/>
            <a:chOff x="2057400" y="2514600"/>
            <a:chExt cx="4992868" cy="1752600"/>
          </a:xfrm>
        </p:grpSpPr>
        <p:pic>
          <p:nvPicPr>
            <p:cNvPr id="5" name="Picture 4" descr="MesoLevel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2514600"/>
              <a:ext cx="4992868" cy="1752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MesoLevel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2667000"/>
              <a:ext cx="4673600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MesoLevel3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2514600"/>
              <a:ext cx="4343400" cy="89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Bump Mapping?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Perturb vertex normals for shading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geometry details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                            =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20" name="Picture 3" descr="Orange-bump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3200400"/>
            <a:ext cx="197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 descr="flatOran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Bump-map-demo-bump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200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6324600" y="5257800"/>
            <a:ext cx="214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Image Courtesy to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Modeling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03425"/>
            <a:ext cx="4130675" cy="4402138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Low geometric detail vs. High geometric detail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95275" y="1250950"/>
            <a:ext cx="4130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sz="2600" b="1" baseline="0">
                <a:solidFill>
                  <a:schemeClr val="bg2"/>
                </a:solidFill>
              </a:rPr>
              <a:t>Acoustic vs. Graphics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00700" y="1871663"/>
            <a:ext cx="2605088" cy="3457575"/>
            <a:chOff x="475488" y="2176272"/>
            <a:chExt cx="2605276" cy="3457765"/>
          </a:xfrm>
        </p:grpSpPr>
        <p:sp>
          <p:nvSpPr>
            <p:cNvPr id="4103" name="TextBox 11"/>
            <p:cNvSpPr txBox="1">
              <a:spLocks noChangeArrowheads="1"/>
            </p:cNvSpPr>
            <p:nvPr/>
          </p:nvSpPr>
          <p:spPr bwMode="auto">
            <a:xfrm>
              <a:off x="807300" y="5176812"/>
              <a:ext cx="1424090" cy="4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rgbClr val="000000"/>
                  </a:solidFill>
                </a:rPr>
                <a:t>Modeling</a:t>
              </a: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475488" y="2176272"/>
              <a:ext cx="2605276" cy="2687785"/>
            </a:xfrm>
            <a:custGeom>
              <a:avLst/>
              <a:gdLst>
                <a:gd name="T0" fmla="*/ 1271016 w 2605276"/>
                <a:gd name="T1" fmla="*/ 0 h 2688336"/>
                <a:gd name="T2" fmla="*/ 210312 w 2605276"/>
                <a:gd name="T3" fmla="*/ 109728 h 2688336"/>
                <a:gd name="T4" fmla="*/ 0 w 2605276"/>
                <a:gd name="T5" fmla="*/ 960120 h 2688336"/>
                <a:gd name="T6" fmla="*/ 164592 w 2605276"/>
                <a:gd name="T7" fmla="*/ 1975104 h 2688336"/>
                <a:gd name="T8" fmla="*/ 1078992 w 2605276"/>
                <a:gd name="T9" fmla="*/ 2688336 h 2688336"/>
                <a:gd name="T10" fmla="*/ 2496312 w 2605276"/>
                <a:gd name="T11" fmla="*/ 1911096 h 2688336"/>
                <a:gd name="T12" fmla="*/ 2542032 w 2605276"/>
                <a:gd name="T13" fmla="*/ 1883664 h 2688336"/>
                <a:gd name="T14" fmla="*/ 2231136 w 2605276"/>
                <a:gd name="T15" fmla="*/ 347472 h 2688336"/>
                <a:gd name="T16" fmla="*/ 1271016 w 2605276"/>
                <a:gd name="T17" fmla="*/ 0 h 2688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5276"/>
                <a:gd name="T28" fmla="*/ 0 h 2688336"/>
                <a:gd name="T29" fmla="*/ 2605276 w 2605276"/>
                <a:gd name="T30" fmla="*/ 2688336 h 2688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5276" h="2688336">
                  <a:moveTo>
                    <a:pt x="1271016" y="0"/>
                  </a:moveTo>
                  <a:lnTo>
                    <a:pt x="210312" y="109728"/>
                  </a:lnTo>
                  <a:lnTo>
                    <a:pt x="0" y="960120"/>
                  </a:lnTo>
                  <a:lnTo>
                    <a:pt x="164592" y="1975104"/>
                  </a:lnTo>
                  <a:lnTo>
                    <a:pt x="1078992" y="2688336"/>
                  </a:lnTo>
                  <a:lnTo>
                    <a:pt x="2496312" y="1911096"/>
                  </a:lnTo>
                  <a:cubicBezTo>
                    <a:pt x="2605276" y="1851097"/>
                    <a:pt x="2466868" y="1921246"/>
                    <a:pt x="2542032" y="1883664"/>
                  </a:cubicBezTo>
                  <a:lnTo>
                    <a:pt x="2231136" y="347472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FFFFFF"/>
            </a:solidFill>
            <a:ln w="19050" algn="ctr">
              <a:solidFill>
                <a:srgbClr val="BCA07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85053" y="2438223"/>
              <a:ext cx="1701923" cy="49215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Acoustic Geometry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prstClr val="black"/>
                  </a:solidFill>
                  <a:latin typeface="+mn-lt"/>
                  <a:ea typeface="+mn-ea"/>
                </a:rPr>
                <a:t> -- surface simplification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85053" y="3773385"/>
              <a:ext cx="1790829" cy="828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Source Modeling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area source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emitting characteristics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sound signal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837464" y="3047857"/>
              <a:ext cx="1690810" cy="6604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Acoustic Material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absorption coefficient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aseline="0" dirty="0">
                  <a:solidFill>
                    <a:schemeClr val="dk1"/>
                  </a:solidFill>
                  <a:latin typeface="+mn-lt"/>
                  <a:ea typeface="+mn-ea"/>
                </a:rPr>
                <a:t> -- scattering coefficient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Three-level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Meso level simulation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Makes sure visual and auditory cues are consistent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Attends to surface bumpiness details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Update rate: </a:t>
            </a:r>
          </a:p>
          <a:p>
            <a:pPr lvl="2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 queue: 100’s</a:t>
            </a:r>
            <a:r>
              <a:rPr lang="en-US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Hz</a:t>
            </a:r>
          </a:p>
          <a:p>
            <a:pPr lvl="2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 processor: 44100 Hz</a:t>
            </a:r>
          </a:p>
          <a:p>
            <a:pPr lvl="1"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Three-level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Meso level simulation details (1)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 queue is update at 100’s</a:t>
            </a:r>
            <a:r>
              <a:rPr lang="en-US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Hz.</a:t>
            </a:r>
          </a:p>
          <a:p>
            <a:pPr lvl="2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Linear velocity and position information from the physics simulator.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event handler traverse back one time step to collect all “bumping” events in last time step</a:t>
            </a:r>
          </a:p>
          <a:p>
            <a:pPr lvl="1"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Three-level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Meso level simulation details (2)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Events from last time step are made up in this time at audio rate resolution. Latency: 10ms.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200ms latency tolerance (Bonneel et al. 08)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28600" y="3581400"/>
            <a:ext cx="8915400" cy="2362200"/>
            <a:chOff x="228600" y="4191000"/>
            <a:chExt cx="8915400" cy="2667000"/>
          </a:xfrm>
        </p:grpSpPr>
        <p:sp>
          <p:nvSpPr>
            <p:cNvPr id="63492" name="Rectangle 3"/>
            <p:cNvSpPr>
              <a:spLocks noChangeArrowheads="1"/>
            </p:cNvSpPr>
            <p:nvPr/>
          </p:nvSpPr>
          <p:spPr bwMode="auto">
            <a:xfrm>
              <a:off x="3657600" y="6303963"/>
              <a:ext cx="54864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500" i="1"/>
                <a:t>Live demo of only meso-level simulation enabled and both macro and meso-level simulation enabled</a:t>
              </a:r>
              <a:endParaRPr lang="en-US" sz="15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4267200"/>
              <a:ext cx="5791200" cy="45720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3199607" y="4496594"/>
              <a:ext cx="457200" cy="1587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5106194" y="4496594"/>
              <a:ext cx="457200" cy="1588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/>
            <p:cNvSpPr/>
            <p:nvPr/>
          </p:nvSpPr>
          <p:spPr>
            <a:xfrm rot="16200000">
              <a:off x="6140068" y="3918332"/>
              <a:ext cx="304800" cy="1916936"/>
            </a:xfrm>
            <a:prstGeom prst="leftBrace">
              <a:avLst>
                <a:gd name="adj1" fmla="val 52083"/>
                <a:gd name="adj2" fmla="val 50000"/>
              </a:avLst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648200" y="4953000"/>
              <a:ext cx="3200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/>
                <a:t>1 step in physics simulation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524001" y="4572000"/>
              <a:ext cx="3048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1752601" y="4495800"/>
              <a:ext cx="4572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019301" y="4610100"/>
              <a:ext cx="2286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2743201" y="4648200"/>
              <a:ext cx="1524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086101" y="4533900"/>
              <a:ext cx="3810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449388" y="5408613"/>
              <a:ext cx="5791200" cy="45720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201194" y="5638006"/>
              <a:ext cx="457200" cy="1588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7782" y="5638006"/>
              <a:ext cx="457200" cy="1587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06" name="TextBox 25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87788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Event</a:t>
              </a:r>
            </a:p>
            <a:p>
              <a:pPr eaLnBrk="0" hangingPunct="0"/>
              <a:r>
                <a:rPr lang="en-US"/>
                <a:t>Queue</a:t>
              </a:r>
            </a:p>
          </p:txBody>
        </p:sp>
        <p:sp>
          <p:nvSpPr>
            <p:cNvPr id="27" name="Down Arrow 26"/>
            <p:cNvSpPr/>
            <p:nvPr/>
          </p:nvSpPr>
          <p:spPr>
            <a:xfrm rot="10800000">
              <a:off x="3352800" y="4724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63508" name="TextBox 27"/>
            <p:cNvSpPr txBox="1">
              <a:spLocks noChangeArrowheads="1"/>
            </p:cNvSpPr>
            <p:nvPr/>
          </p:nvSpPr>
          <p:spPr bwMode="auto">
            <a:xfrm>
              <a:off x="228600" y="5334000"/>
              <a:ext cx="12239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Event</a:t>
              </a:r>
            </a:p>
            <a:p>
              <a:pPr eaLnBrk="0" hangingPunct="0"/>
              <a:r>
                <a:rPr lang="en-US"/>
                <a:t>Processor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3429794" y="5714206"/>
              <a:ext cx="3048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3658394" y="5638006"/>
              <a:ext cx="4572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925094" y="5752306"/>
              <a:ext cx="2286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4648994" y="5790406"/>
              <a:ext cx="1524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991894" y="5676106"/>
              <a:ext cx="3810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Down Arrow 33"/>
            <p:cNvSpPr/>
            <p:nvPr/>
          </p:nvSpPr>
          <p:spPr>
            <a:xfrm rot="10800000">
              <a:off x="3429000" y="5867400"/>
              <a:ext cx="76200" cy="381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0800000">
              <a:off x="3581400" y="5867400"/>
              <a:ext cx="76200" cy="381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0800000">
              <a:off x="3886200" y="5867400"/>
              <a:ext cx="76200" cy="381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4038600" y="5867400"/>
              <a:ext cx="76200" cy="381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5334000" y="5867400"/>
              <a:ext cx="76200" cy="3810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 rot="10800000">
              <a:off x="5257800" y="4724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917733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3276601" y="4495800"/>
              <a:ext cx="4572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3695701" y="4610100"/>
              <a:ext cx="2286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4228307" y="4534694"/>
              <a:ext cx="381000" cy="15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4799807" y="4647406"/>
              <a:ext cx="152400" cy="15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5029201" y="4648200"/>
              <a:ext cx="152400" cy="317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Three-level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 level simulation: Van den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et al. 01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Fractal noise is used to simulate the micro-level interaction</a:t>
            </a:r>
          </a:p>
        </p:txBody>
      </p:sp>
      <p:pic>
        <p:nvPicPr>
          <p:cNvPr id="5" name="Picture 4" descr="MicroLeve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56" y="2482800"/>
            <a:ext cx="4393444" cy="231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MicroLevel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590800"/>
            <a:ext cx="17605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514600" y="6303963"/>
            <a:ext cx="6629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500" i="1"/>
              <a:t>Live demo of only micro-level simulation enabled</a:t>
            </a:r>
          </a:p>
          <a:p>
            <a:pPr algn="r" eaLnBrk="0" hangingPunct="0"/>
            <a:r>
              <a:rPr lang="en-US" sz="1500" i="1"/>
              <a:t>And both micro, meso, and macro-level simulation enabled  </a:t>
            </a:r>
            <a:endParaRPr lang="en-US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Three-level Simulation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15338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Advantages:</a:t>
            </a:r>
          </a:p>
          <a:p>
            <a:pPr lvl="1" eaLnBrk="1" hangingPunct="1">
              <a:defRPr/>
            </a:pPr>
            <a:r>
              <a:rPr lang="en-US" dirty="0" smtClean="0"/>
              <a:t>Fast and simple. Makes real-time sound synthesis driven by complex interaction possible.</a:t>
            </a:r>
          </a:p>
          <a:p>
            <a:pPr lvl="1" eaLnBrk="1" hangingPunct="1">
              <a:defRPr/>
            </a:pPr>
            <a:r>
              <a:rPr lang="en-US" dirty="0" smtClean="0"/>
              <a:t>Captures the richness of sound varying at three levels of resolution</a:t>
            </a:r>
          </a:p>
          <a:p>
            <a:pPr lvl="1" eaLnBrk="1" hangingPunct="1">
              <a:defRPr/>
            </a:pPr>
            <a:r>
              <a:rPr lang="en-US" dirty="0" smtClean="0"/>
              <a:t>Visual and auditory feedbacks are consistent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System Implementation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Tablet support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Material manipulation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Users are allowed to change material parameters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Testing “new materials” right away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Material blending: linear interpolation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with physics &amp; game engines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Physics engine: Open Dynamics Engine (ODE)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Graphics rendering engine: Open Source 3D Rendering Engine (OGRE)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Video Demonstration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None/>
              <a:defRPr/>
            </a:pPr>
            <a:r>
              <a:rPr lang="en-US" sz="5400" b="1" dirty="0" smtClean="0">
                <a:effectLst/>
                <a:latin typeface="Brush Script MT" pitchFamily="66" charset="0"/>
                <a:cs typeface="Arabic Typesetting" pitchFamily="66" charset="-78"/>
              </a:rPr>
              <a:t>Video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Sounding Liquids </a:t>
            </a:r>
            <a:r>
              <a:rPr lang="en-US" b="0" dirty="0" smtClean="0">
                <a:effectLst/>
                <a:latin typeface="Arial" charset="0"/>
              </a:rPr>
              <a:t>[Moss et al. 2009]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Work in physics and engineering literature since 1917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Sound generated by resonating bubbles</a:t>
            </a:r>
            <a:endParaRPr lang="en-US" i="1" dirty="0" smtClean="0">
              <a:effectLst/>
              <a:latin typeface="Arial" charset="0"/>
            </a:endParaRPr>
          </a:p>
          <a:p>
            <a:r>
              <a:rPr lang="en-US" i="1" dirty="0" smtClean="0">
                <a:effectLst/>
                <a:latin typeface="Arial" charset="0"/>
              </a:rPr>
              <a:t>Physically-based Models for Liquid Sounds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sz="1400" dirty="0" smtClean="0">
                <a:effectLst/>
                <a:latin typeface="Arial" charset="0"/>
              </a:rPr>
              <a:t>(van den </a:t>
            </a:r>
            <a:r>
              <a:rPr lang="en-US" sz="1400" dirty="0" err="1" smtClean="0">
                <a:effectLst/>
                <a:latin typeface="Arial" charset="0"/>
              </a:rPr>
              <a:t>Doel</a:t>
            </a:r>
            <a:r>
              <a:rPr lang="en-US" sz="1400" dirty="0" smtClean="0">
                <a:effectLst/>
                <a:latin typeface="Arial" charset="0"/>
              </a:rPr>
              <a:t>, 2005)</a:t>
            </a:r>
            <a:endParaRPr lang="en-US" dirty="0" smtClean="0">
              <a:effectLst/>
              <a:latin typeface="Arial" charset="0"/>
            </a:endParaRPr>
          </a:p>
          <a:p>
            <a:pPr lvl="1"/>
            <a:r>
              <a:rPr lang="en-US" dirty="0" smtClean="0">
                <a:effectLst/>
                <a:latin typeface="Arial" charset="0"/>
              </a:rPr>
              <a:t>Spherical bubble model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No fluid simulator coupling</a:t>
            </a:r>
          </a:p>
          <a:p>
            <a:pPr lvl="2"/>
            <a:r>
              <a:rPr lang="en-US" dirty="0" smtClean="0">
                <a:effectLst/>
                <a:latin typeface="Arial" charset="0"/>
              </a:rPr>
              <a:t>Hand tune bubble profile</a:t>
            </a:r>
          </a:p>
          <a:p>
            <a:pPr lvl="1"/>
            <a:endParaRPr lang="en-US" dirty="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Background (Fluid)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Grid-based methods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Accurate to grid resolution</a:t>
            </a:r>
          </a:p>
          <a:p>
            <a:pPr lvl="2"/>
            <a:r>
              <a:rPr lang="en-US" dirty="0" smtClean="0">
                <a:effectLst/>
                <a:latin typeface="Arial" charset="0"/>
              </a:rPr>
              <a:t>Bubbles can be smaller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Slow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Can be two-phase</a:t>
            </a:r>
          </a:p>
          <a:p>
            <a:endParaRPr lang="en-US" i="1" dirty="0" smtClean="0">
              <a:effectLst/>
              <a:latin typeface="Arial" charset="0"/>
            </a:endParaRPr>
          </a:p>
          <a:p>
            <a:pPr lvl="1"/>
            <a:endParaRPr lang="en-US" dirty="0" smtClean="0">
              <a:effectLst/>
              <a:latin typeface="Arial" charset="0"/>
            </a:endParaRPr>
          </a:p>
        </p:txBody>
      </p:sp>
      <p:pic>
        <p:nvPicPr>
          <p:cNvPr id="6" name="Picture 2" descr="C:\Users\wmoss\Documents\UNC\Research\LiquidSound\SIGGRAPH09\FIG\pour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0"/>
            <a:ext cx="3657600" cy="274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Background (Fluid)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Shallow Water Equations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Simulate water surface</a:t>
            </a:r>
          </a:p>
          <a:p>
            <a:pPr lvl="2"/>
            <a:r>
              <a:rPr lang="en-US" dirty="0" smtClean="0">
                <a:effectLst/>
                <a:latin typeface="Arial" charset="0"/>
              </a:rPr>
              <a:t>No breaking waves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Real time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One phase </a:t>
            </a:r>
          </a:p>
          <a:p>
            <a:pPr lvl="2"/>
            <a:r>
              <a:rPr lang="en-US" dirty="0" smtClean="0">
                <a:effectLst/>
                <a:latin typeface="Arial" charset="0"/>
              </a:rPr>
              <a:t>Explicit bubbles</a:t>
            </a:r>
          </a:p>
          <a:p>
            <a:endParaRPr lang="en-US" i="1" dirty="0" smtClean="0">
              <a:effectLst/>
              <a:latin typeface="Arial" charset="0"/>
            </a:endParaRPr>
          </a:p>
          <a:p>
            <a:pPr lvl="1"/>
            <a:endParaRPr lang="en-US" dirty="0" smtClean="0">
              <a:effectLst/>
              <a:latin typeface="Arial" charset="0"/>
            </a:endParaRPr>
          </a:p>
        </p:txBody>
      </p:sp>
      <p:pic>
        <p:nvPicPr>
          <p:cNvPr id="53250" name="Picture 2" descr="C:\Users\wmoss\Documents\UNC\Research\LiquidSound\SIGGRAPHAsia09\FIG\river00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95600"/>
            <a:ext cx="3734738" cy="280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Propagation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03425"/>
            <a:ext cx="4130675" cy="4402138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343 m/s vs.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300,000,000 m/s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20 to 20K Hz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vs. RGB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17m to 17cm vs.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700 to 400 nm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600" dirty="0" smtClean="0">
              <a:effectLst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95275" y="1250950"/>
            <a:ext cx="4130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sz="2600" b="1" baseline="0">
                <a:solidFill>
                  <a:schemeClr val="bg2"/>
                </a:solidFill>
              </a:rPr>
              <a:t>Acoustic vs. Graphics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29288" y="1703388"/>
            <a:ext cx="2344737" cy="3719512"/>
            <a:chOff x="3462338" y="2074862"/>
            <a:chExt cx="2344737" cy="371951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62338" y="2074862"/>
              <a:ext cx="2344737" cy="3719510"/>
              <a:chOff x="3581400" y="1920240"/>
              <a:chExt cx="2343912" cy="3718560"/>
            </a:xfrm>
          </p:grpSpPr>
          <p:sp>
            <p:nvSpPr>
              <p:cNvPr id="5129" name="TextBox 6"/>
              <p:cNvSpPr txBox="1">
                <a:spLocks noChangeArrowheads="1"/>
              </p:cNvSpPr>
              <p:nvPr/>
            </p:nvSpPr>
            <p:spPr bwMode="auto">
              <a:xfrm>
                <a:off x="3581400" y="5177135"/>
                <a:ext cx="185339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aseline="0">
                    <a:solidFill>
                      <a:srgbClr val="000000"/>
                    </a:solidFill>
                  </a:rPr>
                  <a:t>Propagation</a:t>
                </a: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3593592" y="1920240"/>
                <a:ext cx="2331720" cy="2953512"/>
                <a:chOff x="3593592" y="1920240"/>
                <a:chExt cx="2331720" cy="2953512"/>
              </a:xfrm>
            </p:grpSpPr>
            <p:sp>
              <p:nvSpPr>
                <p:cNvPr id="25" name="Freeform 24"/>
                <p:cNvSpPr>
                  <a:spLocks noChangeArrowheads="1"/>
                </p:cNvSpPr>
                <p:nvPr/>
              </p:nvSpPr>
              <p:spPr bwMode="auto">
                <a:xfrm>
                  <a:off x="3594096" y="1920240"/>
                  <a:ext cx="2331216" cy="2953581"/>
                </a:xfrm>
                <a:custGeom>
                  <a:avLst/>
                  <a:gdLst>
                    <a:gd name="T0" fmla="*/ 603504 w 2331720"/>
                    <a:gd name="T1" fmla="*/ 164592 h 2953512"/>
                    <a:gd name="T2" fmla="*/ 0 w 2331720"/>
                    <a:gd name="T3" fmla="*/ 1197864 h 2953512"/>
                    <a:gd name="T4" fmla="*/ 155448 w 2331720"/>
                    <a:gd name="T5" fmla="*/ 2651760 h 2953512"/>
                    <a:gd name="T6" fmla="*/ 1554480 w 2331720"/>
                    <a:gd name="T7" fmla="*/ 2953512 h 2953512"/>
                    <a:gd name="T8" fmla="*/ 2331720 w 2331720"/>
                    <a:gd name="T9" fmla="*/ 1417320 h 2953512"/>
                    <a:gd name="T10" fmla="*/ 1975104 w 2331720"/>
                    <a:gd name="T11" fmla="*/ 0 h 2953512"/>
                    <a:gd name="T12" fmla="*/ 603504 w 2331720"/>
                    <a:gd name="T13" fmla="*/ 164592 h 29535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31720"/>
                    <a:gd name="T22" fmla="*/ 0 h 2953512"/>
                    <a:gd name="T23" fmla="*/ 2331720 w 2331720"/>
                    <a:gd name="T24" fmla="*/ 2953512 h 29535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31720" h="2953512">
                      <a:moveTo>
                        <a:pt x="603504" y="164592"/>
                      </a:moveTo>
                      <a:lnTo>
                        <a:pt x="0" y="1197864"/>
                      </a:lnTo>
                      <a:cubicBezTo>
                        <a:pt x="52140" y="1682461"/>
                        <a:pt x="155448" y="2164366"/>
                        <a:pt x="155448" y="2651760"/>
                      </a:cubicBezTo>
                      <a:lnTo>
                        <a:pt x="1554480" y="2953512"/>
                      </a:lnTo>
                      <a:lnTo>
                        <a:pt x="2331720" y="1417320"/>
                      </a:lnTo>
                      <a:lnTo>
                        <a:pt x="1975104" y="0"/>
                      </a:lnTo>
                      <a:lnTo>
                        <a:pt x="603504" y="1645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algn="ctr">
                  <a:solidFill>
                    <a:srgbClr val="BCA07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aseline="0">
                    <a:solidFill>
                      <a:schemeClr val="dk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943223" y="2912173"/>
                  <a:ext cx="1050555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Diffraction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4493891" y="3293076"/>
                  <a:ext cx="1017230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Refraction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943223" y="3673978"/>
                  <a:ext cx="1339378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Doppler Effect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4095569" y="4054881"/>
                  <a:ext cx="1133076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Attenuation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867050" y="2151956"/>
                  <a:ext cx="1725005" cy="307896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 err="1">
                      <a:solidFill>
                        <a:schemeClr val="dk1"/>
                      </a:solidFill>
                      <a:latin typeface="+mn-lt"/>
                      <a:ea typeface="+mn-ea"/>
                    </a:rPr>
                    <a:t>Specular</a:t>
                  </a: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 Reflection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019396" y="2534445"/>
                  <a:ext cx="993425" cy="306310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E6632E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aseline="0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Scattering</a:t>
                  </a:r>
                  <a:endParaRPr lang="en-US" sz="1100" baseline="0" dirty="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129088" y="4610098"/>
              <a:ext cx="1166812" cy="30797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Interference</a:t>
              </a:r>
              <a:endParaRPr lang="en-US" sz="1100" baseline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Overview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34400" cy="1735183"/>
          </a:xfrm>
        </p:spPr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Generate sound from existing fluid simulation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Model sound generated by bubbles</a:t>
            </a:r>
          </a:p>
          <a:p>
            <a:r>
              <a:rPr lang="en-US" dirty="0" smtClean="0">
                <a:effectLst/>
                <a:latin typeface="Arial" charset="0"/>
              </a:rPr>
              <a:t>Apply model to two types of fluid simulators</a:t>
            </a:r>
          </a:p>
          <a:p>
            <a:pPr lvl="1"/>
            <a:endParaRPr lang="en-US" dirty="0" smtClean="0">
              <a:effectLst/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48200" y="3505200"/>
            <a:ext cx="4223657" cy="308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b="1" kern="0" dirty="0">
                <a:solidFill>
                  <a:schemeClr val="bg2"/>
                </a:solidFill>
                <a:ea typeface="+mn-ea"/>
              </a:rPr>
              <a:t>Shallow Water </a:t>
            </a:r>
            <a:r>
              <a:rPr lang="en-US" sz="2400" b="1" kern="0" dirty="0" smtClean="0">
                <a:solidFill>
                  <a:schemeClr val="bg2"/>
                </a:solidFill>
                <a:ea typeface="+mn-ea"/>
              </a:rPr>
              <a:t>Equations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charset="0"/>
              <a:buChar char="–"/>
            </a:pPr>
            <a:r>
              <a:rPr lang="en-US" sz="2200" kern="0" dirty="0">
                <a:solidFill>
                  <a:schemeClr val="bg2"/>
                </a:solidFill>
                <a:ea typeface="+mn-ea"/>
              </a:rPr>
              <a:t>Processes </a:t>
            </a:r>
            <a:r>
              <a:rPr lang="en-US" sz="2200" kern="0" dirty="0" smtClean="0">
                <a:solidFill>
                  <a:schemeClr val="bg2"/>
                </a:solidFill>
                <a:ea typeface="+mn-ea"/>
              </a:rPr>
              <a:t>surface</a:t>
            </a:r>
          </a:p>
          <a:p>
            <a:pPr marL="1200150" lvl="2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2200" kern="0" dirty="0">
                <a:solidFill>
                  <a:schemeClr val="bg2"/>
                </a:solidFill>
                <a:ea typeface="+mn-ea"/>
              </a:rPr>
              <a:t>Curvature and </a:t>
            </a:r>
            <a:r>
              <a:rPr lang="en-US" sz="2200" kern="0" dirty="0" smtClean="0">
                <a:solidFill>
                  <a:schemeClr val="bg2"/>
                </a:solidFill>
                <a:ea typeface="+mn-ea"/>
              </a:rPr>
              <a:t>velocity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charset="0"/>
              <a:buChar char="–"/>
            </a:pPr>
            <a:r>
              <a:rPr lang="en-US" sz="2200" kern="0" dirty="0" smtClean="0">
                <a:solidFill>
                  <a:schemeClr val="bg2"/>
                </a:solidFill>
                <a:ea typeface="+mn-ea"/>
              </a:rPr>
              <a:t>Select bubble from distribution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charset="0"/>
              <a:buChar char="–"/>
            </a:pPr>
            <a:r>
              <a:rPr lang="en-US" sz="2200" kern="0" dirty="0">
                <a:solidFill>
                  <a:schemeClr val="bg2"/>
                </a:solidFill>
                <a:ea typeface="+mn-ea"/>
              </a:rPr>
              <a:t>Generate sound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charset="0"/>
              <a:buChar char="–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3581400"/>
            <a:ext cx="4223657" cy="254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chemeClr val="bg2"/>
                </a:solidFill>
                <a:ea typeface="+mn-ea"/>
              </a:rPr>
              <a:t>Particle-Grid-based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charset="0"/>
              <a:buChar char="–"/>
            </a:pPr>
            <a:r>
              <a:rPr lang="en-US" sz="2200" kern="0" dirty="0" smtClean="0">
                <a:solidFill>
                  <a:schemeClr val="bg2"/>
                </a:solidFill>
                <a:ea typeface="+mn-ea"/>
              </a:rPr>
              <a:t>Extract bubbles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charset="0"/>
              <a:buChar char="–"/>
            </a:pPr>
            <a:r>
              <a:rPr lang="en-US" sz="2200" kern="0" dirty="0" smtClean="0">
                <a:solidFill>
                  <a:schemeClr val="bg2"/>
                </a:solidFill>
                <a:ea typeface="+mn-ea"/>
              </a:rPr>
              <a:t>Process spherical and non-spherical bubbles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charset="0"/>
              <a:buChar char="–"/>
            </a:pPr>
            <a:r>
              <a:rPr lang="en-US" sz="2200" kern="0" dirty="0">
                <a:solidFill>
                  <a:schemeClr val="bg2"/>
                </a:solidFill>
                <a:ea typeface="+mn-ea"/>
              </a:rPr>
              <a:t>Generate sound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charset="0"/>
              <a:buChar char="–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Arial" charset="0"/>
              </a:rPr>
              <a:t>Spherical Bubbles</a:t>
            </a:r>
          </a:p>
          <a:p>
            <a:endParaRPr lang="en-US" dirty="0" smtClean="0">
              <a:effectLst/>
              <a:latin typeface="Arial" charset="0"/>
            </a:endParaRPr>
          </a:p>
          <a:p>
            <a:pPr>
              <a:buNone/>
            </a:pPr>
            <a:endParaRPr lang="en-US" dirty="0" smtClean="0">
              <a:effectLst/>
              <a:latin typeface="Arial" charset="0"/>
            </a:endParaRPr>
          </a:p>
          <a:p>
            <a:r>
              <a:rPr lang="en-US" b="1" dirty="0" smtClean="0">
                <a:effectLst/>
                <a:latin typeface="Arial" charset="0"/>
              </a:rPr>
              <a:t>Non-spherical bubbles</a:t>
            </a:r>
          </a:p>
          <a:p>
            <a:pPr lvl="1"/>
            <a:r>
              <a:rPr lang="en-US" dirty="0" smtClean="0">
                <a:effectLst/>
                <a:latin typeface="Arial" charset="0"/>
              </a:rPr>
              <a:t>Decompose into a spherical harmonics</a:t>
            </a:r>
          </a:p>
          <a:p>
            <a:pPr lvl="1"/>
            <a:endParaRPr lang="en-US" dirty="0" smtClean="0">
              <a:effectLst/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61025" y="1600201"/>
            <a:ext cx="2927350" cy="2667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grpSp>
        <p:nvGrpSpPr>
          <p:cNvPr id="2" name="Group 36"/>
          <p:cNvGrpSpPr/>
          <p:nvPr/>
        </p:nvGrpSpPr>
        <p:grpSpPr>
          <a:xfrm>
            <a:off x="6323013" y="1971762"/>
            <a:ext cx="1789819" cy="1763540"/>
            <a:chOff x="6323013" y="1971762"/>
            <a:chExt cx="1789819" cy="176354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323013" y="1971762"/>
              <a:ext cx="1677988" cy="1763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16200000" flipV="1">
              <a:off x="7795023" y="3427810"/>
              <a:ext cx="188911" cy="194468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743820" y="2809876"/>
              <a:ext cx="3690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sz="1100" dirty="0" smtClean="0">
                  <a:solidFill>
                    <a:srgbClr val="000000"/>
                  </a:solidFill>
                  <a:sym typeface="Mathematica5"/>
                </a:rPr>
                <a:t></a:t>
              </a:r>
              <a:r>
                <a:rPr kumimoji="1" lang="en-US" altLang="zh-TW" sz="1100" dirty="0" smtClean="0">
                  <a:solidFill>
                    <a:srgbClr val="000000"/>
                  </a:solidFill>
                </a:rPr>
                <a:t>R</a:t>
              </a:r>
              <a:endParaRPr kumimoji="1" lang="en-US" altLang="zh-TW" sz="1100" baseline="-250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40"/>
            <p:cNvGrpSpPr/>
            <p:nvPr/>
          </p:nvGrpSpPr>
          <p:grpSpPr>
            <a:xfrm rot="5400000">
              <a:off x="6343649" y="3345665"/>
              <a:ext cx="283370" cy="273843"/>
              <a:chOff x="7855743" y="3498056"/>
              <a:chExt cx="283370" cy="273843"/>
            </a:xfrm>
            <a:solidFill>
              <a:srgbClr val="FFFFFF"/>
            </a:solidFill>
          </p:grpSpPr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7947423" y="3580210"/>
                <a:ext cx="188911" cy="19446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 rot="5400000" flipV="1">
                <a:off x="7855743" y="3498056"/>
                <a:ext cx="92076" cy="920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1"/>
            <p:cNvGrpSpPr/>
            <p:nvPr/>
          </p:nvGrpSpPr>
          <p:grpSpPr>
            <a:xfrm rot="10800000">
              <a:off x="6336505" y="2097882"/>
              <a:ext cx="283370" cy="273843"/>
              <a:chOff x="7855743" y="3498056"/>
              <a:chExt cx="283370" cy="273843"/>
            </a:xfrm>
            <a:solidFill>
              <a:srgbClr val="FFFFFF"/>
            </a:solidFill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7947423" y="3580210"/>
                <a:ext cx="188911" cy="19446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rot="5400000" flipV="1">
                <a:off x="7855743" y="3498056"/>
                <a:ext cx="92076" cy="920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4"/>
            <p:cNvGrpSpPr/>
            <p:nvPr/>
          </p:nvGrpSpPr>
          <p:grpSpPr>
            <a:xfrm rot="16200000">
              <a:off x="7695413" y="2066926"/>
              <a:ext cx="283370" cy="273843"/>
              <a:chOff x="7855743" y="3498056"/>
              <a:chExt cx="283370" cy="273843"/>
            </a:xfrm>
            <a:solidFill>
              <a:srgbClr val="FFFFFF"/>
            </a:solidFill>
          </p:grpSpPr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7947423" y="3580210"/>
                <a:ext cx="188911" cy="19446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rot="5400000" flipV="1">
                <a:off x="7855743" y="3498056"/>
                <a:ext cx="92076" cy="920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5400000" flipV="1">
              <a:off x="7703343" y="3345656"/>
              <a:ext cx="92076" cy="92075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7319283" y="2803072"/>
              <a:ext cx="441146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dirty="0" smtClean="0">
                  <a:solidFill>
                    <a:srgbClr val="000000"/>
                  </a:solidFill>
                </a:rPr>
                <a:t>R</a:t>
              </a:r>
              <a:r>
                <a:rPr kumimoji="1" lang="en-US" altLang="zh-TW" baseline="-25000" dirty="0" smtClean="0">
                  <a:solidFill>
                    <a:srgbClr val="000000"/>
                  </a:solidFill>
                </a:rPr>
                <a:t>0</a:t>
              </a:r>
              <a:endParaRPr kumimoji="1" lang="en-US" altLang="zh-TW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7199312" y="2857500"/>
              <a:ext cx="804672" cy="0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4"/>
            <p:cNvSpPr>
              <a:spLocks noChangeArrowheads="1"/>
            </p:cNvSpPr>
            <p:nvPr/>
          </p:nvSpPr>
          <p:spPr bwMode="auto">
            <a:xfrm>
              <a:off x="6473825" y="2133600"/>
              <a:ext cx="1370013" cy="14398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Mathematical Formulations</a:t>
            </a:r>
          </a:p>
        </p:txBody>
      </p:sp>
      <p:grpSp>
        <p:nvGrpSpPr>
          <p:cNvPr id="8" name="Group 33"/>
          <p:cNvGrpSpPr/>
          <p:nvPr/>
        </p:nvGrpSpPr>
        <p:grpSpPr>
          <a:xfrm>
            <a:off x="6473825" y="2136775"/>
            <a:ext cx="1370013" cy="1439863"/>
            <a:chOff x="6477000" y="2133600"/>
            <a:chExt cx="1370013" cy="1439863"/>
          </a:xfrm>
        </p:grpSpPr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6477000" y="2133600"/>
              <a:ext cx="1370013" cy="14398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7322458" y="2803072"/>
              <a:ext cx="441146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dirty="0" smtClean="0">
                  <a:solidFill>
                    <a:srgbClr val="000000"/>
                  </a:solidFill>
                </a:rPr>
                <a:t>R</a:t>
              </a:r>
              <a:r>
                <a:rPr kumimoji="1" lang="en-US" altLang="zh-TW" baseline="-25000" dirty="0" smtClean="0">
                  <a:solidFill>
                    <a:srgbClr val="000000"/>
                  </a:solidFill>
                </a:rPr>
                <a:t>0</a:t>
              </a:r>
              <a:endParaRPr kumimoji="1" lang="en-US" altLang="zh-TW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7197725" y="2857500"/>
              <a:ext cx="647700" cy="0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6499226" y="3319463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rot="16200000" flipV="1">
              <a:off x="7681914" y="3327401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rot="5400000" flipV="1">
              <a:off x="6496051" y="2249488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rot="10800000" flipV="1">
              <a:off x="7667626" y="2233613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V="1">
              <a:off x="7532688" y="2366962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rot="10800000" flipV="1">
              <a:off x="6639719" y="3181350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rot="16200000" flipV="1">
              <a:off x="6636545" y="2387601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rot="5400000" flipV="1">
              <a:off x="7537451" y="3183732"/>
              <a:ext cx="144462" cy="144462"/>
            </a:xfrm>
            <a:prstGeom prst="lin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8" t="11588"/>
          <a:stretch>
            <a:fillRect/>
          </a:stretch>
        </p:blipFill>
        <p:spPr bwMode="auto">
          <a:xfrm>
            <a:off x="1066800" y="2438400"/>
            <a:ext cx="2133600" cy="86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9309" y="3352800"/>
            <a:ext cx="3352800" cy="46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029200"/>
            <a:ext cx="4953000" cy="76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77800"/>
            <a:ext cx="4040188" cy="914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Without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/>
              <a:t>Spherical Harmonics</a:t>
            </a:r>
            <a:endParaRPr lang="en-US" sz="3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90500"/>
            <a:ext cx="4041775" cy="838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With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/>
              <a:t>Spherical Harmonics</a:t>
            </a:r>
            <a:endParaRPr lang="en-US" sz="3200" b="0" dirty="0"/>
          </a:p>
        </p:txBody>
      </p:sp>
      <p:pic>
        <p:nvPicPr>
          <p:cNvPr id="8" name="Content Placeholder 7" descr="small_bubbl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066800"/>
            <a:ext cx="4114800" cy="41148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Content Placeholder 7" descr="small_bubble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50000" contrast="-50000"/>
          </a:blip>
          <a:stretch>
            <a:fillRect/>
          </a:stretch>
        </p:blipFill>
        <p:spPr>
          <a:xfrm>
            <a:off x="304800" y="1143000"/>
            <a:ext cx="4114800" cy="41148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 descr="C:\Users\wmoss\Desktop\SIGGRAPH Asia Video\Bubbles\bub[bw=10]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96" t="1126" r="1106" b="3313"/>
          <a:stretch>
            <a:fillRect/>
          </a:stretch>
        </p:blipFill>
        <p:spPr bwMode="auto">
          <a:xfrm>
            <a:off x="5202936" y="4745736"/>
            <a:ext cx="3520440" cy="1810512"/>
          </a:xfrm>
          <a:prstGeom prst="rect">
            <a:avLst/>
          </a:prstGeom>
          <a:noFill/>
        </p:spPr>
      </p:pic>
      <p:pic>
        <p:nvPicPr>
          <p:cNvPr id="1029" name="Picture 5" descr="C:\Users\wmoss\Desktop\SIGGRAPH Asia Video\Bubbles\bub[bw=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50000" contrast="-50000"/>
          </a:blip>
          <a:srcRect l="426" t="2128" r="2128" b="4761"/>
          <a:stretch>
            <a:fillRect/>
          </a:stretch>
        </p:blipFill>
        <p:spPr bwMode="auto">
          <a:xfrm>
            <a:off x="548640" y="4764711"/>
            <a:ext cx="3489960" cy="176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charset="0"/>
              </a:rPr>
              <a:t>System Overview</a:t>
            </a:r>
          </a:p>
        </p:txBody>
      </p:sp>
      <p:pic>
        <p:nvPicPr>
          <p:cNvPr id="54274" name="Picture 2" descr="C:\Users\wmoss\Documents\UNC\Research\LiquidSound\SIGGRAPHAsia09\FIG\syst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856" y="1205321"/>
            <a:ext cx="5622288" cy="5462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6" name="Picture 2" descr="C:\Users\wmoss\Documents\LiquidSound\SIGGRAPHAsia09\FIG\dam_break0094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0" y="4343400"/>
            <a:ext cx="2651761" cy="19050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9" name="Group 8"/>
          <p:cNvGrpSpPr/>
          <p:nvPr/>
        </p:nvGrpSpPr>
        <p:grpSpPr>
          <a:xfrm>
            <a:off x="304800" y="1295400"/>
            <a:ext cx="8686800" cy="4724400"/>
            <a:chOff x="304800" y="1295400"/>
            <a:chExt cx="8686800" cy="5612130"/>
          </a:xfrm>
        </p:grpSpPr>
        <p:pic>
          <p:nvPicPr>
            <p:cNvPr id="1026" name="Picture 2" descr="C:\Users\wmoss\Documents\LiquidSound\SIGGRAPHAsia09\FIG\dam_break0094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04800" y="4648200"/>
              <a:ext cx="2651761" cy="2183130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4" name="Picture 2" descr="C:\Users\wmoss\Documents\LiquidSound\SIGGRAPHAsia09\FIG\dam_break009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828800" y="3048000"/>
              <a:ext cx="2651761" cy="228600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5" name="Picture 2" descr="C:\Users\wmoss\Documents\LiquidSound\SIGGRAPHAsia09\FIG\dam_break0094.png"/>
            <p:cNvPicPr>
              <a:picLocks noChangeAspect="1" noChangeArrowheads="1"/>
            </p:cNvPicPr>
            <p:nvPr/>
          </p:nvPicPr>
          <p:blipFill>
            <a:blip r:embed="rId6"/>
            <a:srcRect l="5769" r="10577"/>
            <a:stretch>
              <a:fillRect/>
            </a:stretch>
          </p:blipFill>
          <p:spPr bwMode="auto">
            <a:xfrm>
              <a:off x="5044439" y="2971800"/>
              <a:ext cx="2651761" cy="237744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7" name="Picture 2" descr="C:\Users\wmoss\Documents\LiquidSound\SIGGRAPHAsia09\FIG\dam_break0094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39839" y="4724400"/>
              <a:ext cx="2651761" cy="2183130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84200" y="1295400"/>
              <a:ext cx="7645400" cy="2486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3200" dirty="0" smtClean="0">
                  <a:solidFill>
                    <a:schemeClr val="bg2"/>
                  </a:solidFill>
                </a:rPr>
                <a:t> Simple, automatic sound synthesis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200" dirty="0" smtClean="0">
                  <a:solidFill>
                    <a:schemeClr val="bg2"/>
                  </a:solidFill>
                </a:rPr>
                <a:t> Applied to two fluid simulators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2"/>
                  </a:solidFill>
                </a:rPr>
                <a:t> Interactive, shallow water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2"/>
                  </a:solidFill>
                </a:rPr>
                <a:t> High-quality, grid based</a:t>
              </a:r>
            </a:p>
            <a:p>
              <a:endParaRPr lang="en-US" dirty="0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Video Demonstration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None/>
              <a:defRPr/>
            </a:pPr>
            <a:r>
              <a:rPr lang="en-US" sz="5400" b="1" dirty="0" smtClean="0">
                <a:effectLst/>
                <a:latin typeface="Brush Script MT" pitchFamily="66" charset="0"/>
                <a:cs typeface="Arabic Typesetting" pitchFamily="66" charset="-78"/>
              </a:rPr>
              <a:t>Video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Army Research Office</a:t>
            </a:r>
          </a:p>
          <a:p>
            <a:pPr eaLnBrk="1" hangingPunct="1">
              <a:defRPr/>
            </a:pPr>
            <a:r>
              <a:rPr lang="en-US" sz="3200" dirty="0" smtClean="0"/>
              <a:t>Carolina Development Foundation</a:t>
            </a:r>
          </a:p>
          <a:p>
            <a:pPr eaLnBrk="1" hangingPunct="1">
              <a:defRPr/>
            </a:pPr>
            <a:r>
              <a:rPr lang="en-US" sz="3200" dirty="0" smtClean="0"/>
              <a:t>Intel Corporation</a:t>
            </a:r>
          </a:p>
          <a:p>
            <a:pPr eaLnBrk="1" hangingPunct="1">
              <a:defRPr/>
            </a:pPr>
            <a:r>
              <a:rPr lang="en-US" sz="3200" dirty="0" smtClean="0"/>
              <a:t>National Science Foundation</a:t>
            </a:r>
          </a:p>
          <a:p>
            <a:pPr eaLnBrk="1" hangingPunct="1">
              <a:defRPr/>
            </a:pPr>
            <a:r>
              <a:rPr lang="en-US" sz="3200" dirty="0" smtClean="0"/>
              <a:t>RDECOM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3D Audio Rendering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03425"/>
            <a:ext cx="4130675" cy="4402138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Compute intensive DSP vs. addition of colors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44.1 KHz vs. 30 Hz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>
                <a:effectLst/>
              </a:rPr>
              <a:t>Psychoacoustics vs. Visual psychophysics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95275" y="1250950"/>
            <a:ext cx="4130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None/>
            </a:pPr>
            <a:r>
              <a:rPr lang="en-US" sz="2600" b="1" baseline="0">
                <a:solidFill>
                  <a:schemeClr val="bg2"/>
                </a:solidFill>
              </a:rPr>
              <a:t>Acoustic vs. Graphics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562600" y="1743075"/>
            <a:ext cx="2305050" cy="3941763"/>
            <a:chOff x="6501384" y="1993392"/>
            <a:chExt cx="2304288" cy="3942269"/>
          </a:xfrm>
        </p:grpSpPr>
        <p:sp>
          <p:nvSpPr>
            <p:cNvPr id="6151" name="TextBox 18"/>
            <p:cNvSpPr txBox="1">
              <a:spLocks noChangeArrowheads="1"/>
            </p:cNvSpPr>
            <p:nvPr/>
          </p:nvSpPr>
          <p:spPr bwMode="auto">
            <a:xfrm>
              <a:off x="6899715" y="5113231"/>
              <a:ext cx="1593323" cy="82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aseline="0">
                  <a:solidFill>
                    <a:srgbClr val="000000"/>
                  </a:solidFill>
                </a:rPr>
                <a:t>3D Audio</a:t>
              </a:r>
            </a:p>
            <a:p>
              <a:pPr algn="ctr"/>
              <a:r>
                <a:rPr lang="en-US" sz="2400" baseline="0">
                  <a:solidFill>
                    <a:srgbClr val="000000"/>
                  </a:solidFill>
                </a:rPr>
                <a:t>Rendering</a:t>
              </a: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6501384" y="1993392"/>
              <a:ext cx="2304288" cy="2935665"/>
            </a:xfrm>
            <a:custGeom>
              <a:avLst/>
              <a:gdLst>
                <a:gd name="T0" fmla="*/ 1764792 w 2304288"/>
                <a:gd name="T1" fmla="*/ 0 h 2935224"/>
                <a:gd name="T2" fmla="*/ 630936 w 2304288"/>
                <a:gd name="T3" fmla="*/ 237744 h 2935224"/>
                <a:gd name="T4" fmla="*/ 0 w 2304288"/>
                <a:gd name="T5" fmla="*/ 1581912 h 2935224"/>
                <a:gd name="T6" fmla="*/ 429768 w 2304288"/>
                <a:gd name="T7" fmla="*/ 2724912 h 2935224"/>
                <a:gd name="T8" fmla="*/ 2066544 w 2304288"/>
                <a:gd name="T9" fmla="*/ 2935224 h 2935224"/>
                <a:gd name="T10" fmla="*/ 2304288 w 2304288"/>
                <a:gd name="T11" fmla="*/ 1298448 h 2935224"/>
                <a:gd name="T12" fmla="*/ 1764792 w 2304288"/>
                <a:gd name="T13" fmla="*/ 0 h 2935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4288"/>
                <a:gd name="T22" fmla="*/ 0 h 2935224"/>
                <a:gd name="T23" fmla="*/ 2304288 w 2304288"/>
                <a:gd name="T24" fmla="*/ 2935224 h 2935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4288" h="2935224">
                  <a:moveTo>
                    <a:pt x="1764792" y="0"/>
                  </a:moveTo>
                  <a:lnTo>
                    <a:pt x="630936" y="237744"/>
                  </a:lnTo>
                  <a:lnTo>
                    <a:pt x="0" y="1581912"/>
                  </a:lnTo>
                  <a:lnTo>
                    <a:pt x="429768" y="2724912"/>
                  </a:lnTo>
                  <a:lnTo>
                    <a:pt x="2066544" y="2935224"/>
                  </a:lnTo>
                  <a:lnTo>
                    <a:pt x="2304288" y="1298448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FFFFFF"/>
            </a:solidFill>
            <a:ln w="19050" algn="ctr">
              <a:solidFill>
                <a:srgbClr val="BCA07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782279" y="2895208"/>
              <a:ext cx="1839304" cy="53664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Personalized HRTFs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prstClr val="black"/>
                  </a:solidFill>
                  <a:latin typeface="+mn-lt"/>
                  <a:ea typeface="+mn-ea"/>
                </a:rPr>
                <a:t>for 3D sound</a:t>
              </a:r>
              <a:endParaRPr lang="en-US" sz="1100" baseline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858454" y="2437949"/>
              <a:ext cx="1709172" cy="32389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Late Reverberation</a:t>
              </a:r>
              <a:endParaRPr lang="en-US" sz="1100" baseline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629929" y="3577920"/>
              <a:ext cx="2166221" cy="32389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Digital Signal Processing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021912" y="4035179"/>
              <a:ext cx="1534606" cy="53664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E6632E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Interpolation for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aseline="0" dirty="0">
                  <a:solidFill>
                    <a:schemeClr val="dk1"/>
                  </a:solidFill>
                  <a:latin typeface="+mn-lt"/>
                  <a:ea typeface="+mn-ea"/>
                </a:rPr>
                <a:t>Dynamic Scenes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7931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 dirty="0">
                <a:solidFill>
                  <a:schemeClr val="bg2"/>
                </a:solidFill>
                <a:latin typeface="Arial Bold" charset="0"/>
              </a:rPr>
              <a:t>Modeling Acoustic Geometry</a:t>
            </a:r>
            <a:endParaRPr lang="en-US" sz="2800" baseline="0" dirty="0">
              <a:solidFill>
                <a:schemeClr val="bg2"/>
              </a:solidFill>
              <a:latin typeface="Arial Bold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689100"/>
            <a:ext cx="4232275" cy="3878263"/>
            <a:chOff x="228600" y="1689100"/>
            <a:chExt cx="4231510" cy="3877965"/>
          </a:xfrm>
        </p:grpSpPr>
        <p:pic>
          <p:nvPicPr>
            <p:cNvPr id="8201" name="Picture 2" descr="F:\Teaching\Dinesh's CG Lecture\Images\MultiPurposeHall_VisualMode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689100"/>
              <a:ext cx="4231510" cy="329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TextBox 5"/>
            <p:cNvSpPr txBox="1">
              <a:spLocks noChangeArrowheads="1"/>
            </p:cNvSpPr>
            <p:nvPr/>
          </p:nvSpPr>
          <p:spPr bwMode="auto">
            <a:xfrm>
              <a:off x="1143000" y="5105400"/>
              <a:ext cx="24497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rgbClr val="000000"/>
                  </a:solidFill>
                </a:rPr>
                <a:t>Visual Geometry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48200" y="1676400"/>
            <a:ext cx="4248150" cy="3890963"/>
            <a:chOff x="4648200" y="1676401"/>
            <a:chExt cx="4247926" cy="3890664"/>
          </a:xfrm>
        </p:grpSpPr>
        <p:pic>
          <p:nvPicPr>
            <p:cNvPr id="8199" name="Picture 3" descr="F:\Teaching\Dinesh's CG Lecture\Images\MultiPurposeHall_AcousticMode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1676401"/>
              <a:ext cx="4247926" cy="329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6"/>
            <p:cNvSpPr txBox="1">
              <a:spLocks noChangeArrowheads="1"/>
            </p:cNvSpPr>
            <p:nvPr/>
          </p:nvSpPr>
          <p:spPr bwMode="auto">
            <a:xfrm>
              <a:off x="5638800" y="5105400"/>
              <a:ext cx="27590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rgbClr val="000000"/>
                  </a:solidFill>
                </a:rPr>
                <a:t>Acoustic Geometry</a:t>
              </a:r>
            </a:p>
          </p:txBody>
        </p:sp>
      </p:grp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715000" y="533400"/>
            <a:ext cx="2439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aseline="0" dirty="0">
                <a:solidFill>
                  <a:srgbClr val="000000"/>
                </a:solidFill>
              </a:rPr>
              <a:t>[Vorländer,2007]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9888" y="254000"/>
            <a:ext cx="793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aseline="0">
                <a:solidFill>
                  <a:schemeClr val="bg2"/>
                </a:solidFill>
                <a:latin typeface="Arial Bold" charset="0"/>
              </a:rPr>
              <a:t>Modeling Sound Material</a:t>
            </a:r>
            <a:endParaRPr lang="en-US" sz="2800" baseline="0">
              <a:solidFill>
                <a:schemeClr val="bg2"/>
              </a:solidFill>
              <a:latin typeface="Arial Bold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724025"/>
            <a:ext cx="461486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878138"/>
            <a:ext cx="49085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990600" y="5334000"/>
            <a:ext cx="730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2400" baseline="0" dirty="0">
                <a:solidFill>
                  <a:srgbClr val="000000"/>
                </a:solidFill>
              </a:rPr>
              <a:t>[Embrechts,2001] [Christensen,2005] [Tsingos,2007]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009PowerPoint">
  <a:themeElements>
    <a:clrScheme name="s2009">
      <a:dk1>
        <a:srgbClr val="581D56"/>
      </a:dk1>
      <a:lt1>
        <a:srgbClr val="917733"/>
      </a:lt1>
      <a:dk2>
        <a:srgbClr val="473715"/>
      </a:dk2>
      <a:lt2>
        <a:srgbClr val="F2F39F"/>
      </a:lt2>
      <a:accent1>
        <a:srgbClr val="DCE165"/>
      </a:accent1>
      <a:accent2>
        <a:srgbClr val="227A4D"/>
      </a:accent2>
      <a:accent3>
        <a:srgbClr val="89A787"/>
      </a:accent3>
      <a:accent4>
        <a:srgbClr val="DADADA"/>
      </a:accent4>
      <a:accent5>
        <a:srgbClr val="C7DCF3"/>
      </a:accent5>
      <a:accent6>
        <a:srgbClr val="C7AEB6"/>
      </a:accent6>
      <a:hlink>
        <a:srgbClr val="DCE165"/>
      </a:hlink>
      <a:folHlink>
        <a:srgbClr val="F2F39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S2009PowerPoint</Template>
  <TotalTime>8615</TotalTime>
  <Words>1548</Words>
  <Application>Microsoft Macintosh PowerPoint</Application>
  <PresentationFormat>On-screen Show (4:3)</PresentationFormat>
  <Paragraphs>431</Paragraphs>
  <Slides>66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Arabic Typesetting</vt:lpstr>
      <vt:lpstr>Arial Bold</vt:lpstr>
      <vt:lpstr>Brush Script MT</vt:lpstr>
      <vt:lpstr>Calibri</vt:lpstr>
      <vt:lpstr>Mathematica5</vt:lpstr>
      <vt:lpstr>ＭＳ Ｐゴシック</vt:lpstr>
      <vt:lpstr>Times New Roman</vt:lpstr>
      <vt:lpstr>Wingdings</vt:lpstr>
      <vt:lpstr>Wingdings 2</vt:lpstr>
      <vt:lpstr>宋体</vt:lpstr>
      <vt:lpstr>Arial</vt:lpstr>
      <vt:lpstr>S2009PowerPoint</vt:lpstr>
      <vt:lpstr>Interactive Auditory Display</vt:lpstr>
      <vt:lpstr>How can it be done?</vt:lpstr>
      <vt:lpstr>How about Computer Simulation?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Sound Simulation</vt:lpstr>
      <vt:lpstr>Overview of Sound Simulation</vt:lpstr>
      <vt:lpstr>Overview of Sound Simulation</vt:lpstr>
      <vt:lpstr>Overview of Sound Simulation</vt:lpstr>
      <vt:lpstr>Our System Set-up</vt:lpstr>
      <vt:lpstr>Main Results</vt:lpstr>
      <vt:lpstr>Main Results [Ren et al; VR 2010]</vt:lpstr>
      <vt:lpstr>System Overview</vt:lpstr>
      <vt:lpstr>System Overview</vt:lpstr>
      <vt:lpstr>System Overview</vt:lpstr>
      <vt:lpstr>Modal Analysis</vt:lpstr>
      <vt:lpstr>Modal Analysis</vt:lpstr>
      <vt:lpstr>Modal Analysis</vt:lpstr>
      <vt:lpstr>Modal Analysis</vt:lpstr>
      <vt:lpstr>Modal Analysis</vt:lpstr>
      <vt:lpstr>Modal Analysis</vt:lpstr>
      <vt:lpstr>Modal Analysis</vt:lpstr>
      <vt:lpstr>Modal Analysis</vt:lpstr>
      <vt:lpstr>Modal Analysis</vt:lpstr>
      <vt:lpstr>Modal Analysis Summary</vt:lpstr>
      <vt:lpstr>State Detection</vt:lpstr>
      <vt:lpstr>State Detection</vt:lpstr>
      <vt:lpstr>Interaction Handling</vt:lpstr>
      <vt:lpstr>Impulse Response</vt:lpstr>
      <vt:lpstr>Impulse Response</vt:lpstr>
      <vt:lpstr>Handling Lasting Contacts</vt:lpstr>
      <vt:lpstr>Handling Lasting Contacts</vt:lpstr>
      <vt:lpstr>Handling Lasting Contacts</vt:lpstr>
      <vt:lpstr>Our Solution</vt:lpstr>
      <vt:lpstr>Our Solution</vt:lpstr>
      <vt:lpstr>Three-level Simulation</vt:lpstr>
      <vt:lpstr>Three-level Simulation</vt:lpstr>
      <vt:lpstr>What Is Bump Mapping?</vt:lpstr>
      <vt:lpstr>Three-level Simulation</vt:lpstr>
      <vt:lpstr>Three-level Simulation</vt:lpstr>
      <vt:lpstr>Three-level Simulation</vt:lpstr>
      <vt:lpstr>Three-level Simulation</vt:lpstr>
      <vt:lpstr>Three-level Simulation</vt:lpstr>
      <vt:lpstr>System Implementation</vt:lpstr>
      <vt:lpstr>Video Demonstration</vt:lpstr>
      <vt:lpstr>Sounding Liquids [Moss et al. 2009]</vt:lpstr>
      <vt:lpstr>Background (Fluid)</vt:lpstr>
      <vt:lpstr>Background (Fluid)</vt:lpstr>
      <vt:lpstr>Overview</vt:lpstr>
      <vt:lpstr>Mathematical Formulations</vt:lpstr>
      <vt:lpstr>PowerPoint Presentation</vt:lpstr>
      <vt:lpstr>System Overview</vt:lpstr>
      <vt:lpstr>Summary</vt:lpstr>
      <vt:lpstr>Video Demonstration</vt:lpstr>
      <vt:lpstr>Acknowledgements</vt:lpstr>
    </vt:vector>
  </TitlesOfParts>
  <Company>UNC-CH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Lauterbach</dc:creator>
  <cp:lastModifiedBy>Microsoft Office User</cp:lastModifiedBy>
  <cp:revision>605</cp:revision>
  <dcterms:created xsi:type="dcterms:W3CDTF">2007-08-27T15:52:32Z</dcterms:created>
  <dcterms:modified xsi:type="dcterms:W3CDTF">2019-08-26T10:18:13Z</dcterms:modified>
</cp:coreProperties>
</file>