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6" r:id="rId2"/>
    <p:sldId id="290" r:id="rId3"/>
    <p:sldId id="295" r:id="rId4"/>
    <p:sldId id="258" r:id="rId5"/>
    <p:sldId id="257" r:id="rId6"/>
    <p:sldId id="271" r:id="rId7"/>
    <p:sldId id="272" r:id="rId8"/>
    <p:sldId id="273" r:id="rId9"/>
    <p:sldId id="285" r:id="rId10"/>
    <p:sldId id="281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92" r:id="rId20"/>
    <p:sldId id="267" r:id="rId21"/>
    <p:sldId id="268" r:id="rId22"/>
    <p:sldId id="269" r:id="rId23"/>
    <p:sldId id="270" r:id="rId24"/>
    <p:sldId id="289" r:id="rId25"/>
    <p:sldId id="275" r:id="rId26"/>
    <p:sldId id="274" r:id="rId27"/>
    <p:sldId id="276" r:id="rId28"/>
    <p:sldId id="277" r:id="rId29"/>
    <p:sldId id="278" r:id="rId30"/>
    <p:sldId id="279" r:id="rId31"/>
    <p:sldId id="293" r:id="rId32"/>
    <p:sldId id="294" r:id="rId33"/>
    <p:sldId id="280" r:id="rId34"/>
    <p:sldId id="282" r:id="rId35"/>
    <p:sldId id="283" r:id="rId36"/>
    <p:sldId id="284" r:id="rId37"/>
    <p:sldId id="286" r:id="rId38"/>
    <p:sldId id="287" r:id="rId39"/>
    <p:sldId id="288" r:id="rId40"/>
    <p:sldId id="291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>
        <p:scale>
          <a:sx n="100" d="100"/>
          <a:sy n="100" d="100"/>
        </p:scale>
        <p:origin x="2504" y="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35190-C121-4026-81B5-45DD22E84B7E}" type="datetimeFigureOut">
              <a:rPr lang="en-US" smtClean="0"/>
              <a:pPr/>
              <a:t>8/26/19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E87A4-2681-4670-A223-649CE7D22E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51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3EFB-33F1-4921-9557-0838A3005F6C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B3D1-1732-441F-9C84-D45E2FEBC440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C594F-266E-416C-80E5-DB5A46BC7C35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06B1-4884-4358-BDD9-17A88D4070B7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DF50-25BE-444F-8786-D13D880F06EF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1A39-CB87-49F2-9A34-CB26C06B54D7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BB4D-C85C-4ADF-AAF4-253636868702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0E95-6312-4CEA-A4F8-FECBFEFD2B2B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02737-4A27-47F1-AE76-3D1258273E58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AB3A-6BEA-488D-93EC-FDF4256072AD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A595-5F01-4D7D-A039-32E719244D9A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3D4B6-56B9-4298-9020-4D48AB73F7CD}" type="datetime1">
              <a:rPr lang="en-US" smtClean="0"/>
              <a:pPr/>
              <a:t>8/26/19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B3950-C21D-48BA-B84F-07DAB0986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3.wmf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jpeg"/><Relationship Id="rId8" Type="http://schemas.openxmlformats.org/officeDocument/2006/relationships/image" Target="../media/image17.jpe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4" Type="http://schemas.openxmlformats.org/officeDocument/2006/relationships/image" Target="../media/image14.png"/><Relationship Id="rId5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3.wmf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4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4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4" Type="http://schemas.openxmlformats.org/officeDocument/2006/relationships/image" Target="../media/image49.png"/><Relationship Id="rId5" Type="http://schemas.openxmlformats.org/officeDocument/2006/relationships/image" Target="../media/image50.png"/><Relationship Id="rId6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www.cs.ubc.ca/~rbridson/fluidsimulation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 to Fluid Simulation (I)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Navier</a:t>
            </a:r>
            <a:r>
              <a:rPr lang="en-US" dirty="0" smtClean="0"/>
              <a:t>-stokes equations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Allright</a:t>
            </a:r>
            <a:r>
              <a:rPr lang="en-US" dirty="0" smtClean="0"/>
              <a:t>, we know what fluids are and how to think about them.</a:t>
            </a:r>
          </a:p>
          <a:p>
            <a:r>
              <a:rPr lang="en-US" dirty="0" smtClean="0"/>
              <a:t>Let’s talk about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Foundation of Fluid 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Navier</a:t>
            </a:r>
            <a:r>
              <a:rPr lang="en-US" dirty="0" smtClean="0"/>
              <a:t>-Stokes equations!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Recall:</a:t>
            </a:r>
          </a:p>
          <a:p>
            <a:pPr lvl="1">
              <a:buNone/>
            </a:pPr>
            <a:r>
              <a:rPr lang="en-US" dirty="0" smtClean="0"/>
              <a:t>Velocity, density, pressure, body forces, viscosity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b="1" dirty="0" smtClean="0"/>
              <a:t>u</a:t>
            </a:r>
            <a:r>
              <a:rPr lang="en-US" dirty="0" smtClean="0"/>
              <a:t>             </a:t>
            </a:r>
            <a:r>
              <a:rPr lang="el-GR" dirty="0" smtClean="0"/>
              <a:t>ρ</a:t>
            </a:r>
            <a:r>
              <a:rPr lang="en-US" dirty="0" smtClean="0"/>
              <a:t>              p                  </a:t>
            </a:r>
            <a:r>
              <a:rPr lang="en-US" b="1" dirty="0" smtClean="0"/>
              <a:t>g</a:t>
            </a:r>
            <a:r>
              <a:rPr lang="en-US" dirty="0" smtClean="0"/>
              <a:t>                 v</a:t>
            </a:r>
          </a:p>
          <a:p>
            <a:endParaRPr lang="en-US" dirty="0"/>
          </a:p>
          <a:p>
            <a:pPr>
              <a:buNone/>
            </a:pPr>
            <a:endParaRPr lang="en-US" dirty="0">
              <a:sym typeface="Symbol" charset="2"/>
            </a:endParaRPr>
          </a:p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2895600"/>
            <a:ext cx="4391025" cy="809625"/>
          </a:xfrm>
          <a:prstGeom prst="rect">
            <a:avLst/>
          </a:prstGeom>
          <a:noFill/>
        </p:spPr>
      </p:pic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4114800"/>
            <a:ext cx="1162050" cy="409575"/>
          </a:xfrm>
          <a:prstGeom prst="rect">
            <a:avLst/>
          </a:prstGeom>
          <a:noFill/>
        </p:spPr>
      </p:pic>
      <p:pic>
        <p:nvPicPr>
          <p:cNvPr id="16397" name="Picture 13" descr="http://upload.wikimedia.org/wikipedia/commons/thumb/9/9a/Claude-Louis_Navier.jpg/200px-Claude-Louis_Navie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0600" y="2057400"/>
            <a:ext cx="629378" cy="824485"/>
          </a:xfrm>
          <a:prstGeom prst="rect">
            <a:avLst/>
          </a:prstGeom>
          <a:noFill/>
        </p:spPr>
      </p:pic>
      <p:pic>
        <p:nvPicPr>
          <p:cNvPr id="16399" name="Picture 15" descr="http://upload.wikimedia.org/wikipedia/commons/thumb/e/e3/SS-stokes.jpg/220px-SS-stokes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2057400"/>
            <a:ext cx="546100" cy="819150"/>
          </a:xfrm>
          <a:prstGeom prst="rect">
            <a:avLst/>
          </a:prstGeom>
          <a:noFill/>
        </p:spPr>
      </p:pic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Vector Calc Refresher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important differential operators:</a:t>
            </a:r>
          </a:p>
          <a:p>
            <a:pPr lvl="1"/>
            <a:r>
              <a:rPr lang="en-US" dirty="0" smtClean="0"/>
              <a:t>Gradient (</a:t>
            </a:r>
            <a:r>
              <a:rPr lang="en-US" dirty="0" smtClean="0">
                <a:sym typeface="Symbol" charset="2"/>
              </a:rPr>
              <a:t>)</a:t>
            </a:r>
          </a:p>
          <a:p>
            <a:pPr lvl="1"/>
            <a:r>
              <a:rPr lang="en-US" dirty="0" smtClean="0">
                <a:sym typeface="Symbol" charset="2"/>
              </a:rPr>
              <a:t>Divergence (∙)</a:t>
            </a:r>
          </a:p>
          <a:p>
            <a:pPr lvl="1"/>
            <a:r>
              <a:rPr lang="en-US" dirty="0" smtClean="0">
                <a:sym typeface="Symbol" charset="2"/>
              </a:rPr>
              <a:t>Curl (</a:t>
            </a:r>
            <a:r>
              <a:rPr lang="en-US" dirty="0" smtClean="0"/>
              <a:t>×)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Gradient (</a:t>
            </a:r>
            <a:r>
              <a:rPr lang="en-US" dirty="0" smtClean="0">
                <a:sym typeface="Symbol" charset="2"/>
              </a:rPr>
              <a:t>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Gives vector of spatial derivatives of function</a:t>
            </a:r>
          </a:p>
          <a:p>
            <a:endParaRPr lang="en-US" dirty="0"/>
          </a:p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When applied to a vector valued function, results in the </a:t>
            </a:r>
            <a:r>
              <a:rPr lang="en-US" dirty="0" err="1" smtClean="0"/>
              <a:t>Jacobian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3124200"/>
            <a:ext cx="2152650" cy="809625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Divergence (</a:t>
            </a:r>
            <a:r>
              <a:rPr lang="en-US" dirty="0" smtClean="0">
                <a:sym typeface="Symbol" charset="2"/>
              </a:rPr>
              <a:t>∙)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Only applies to vector fields, measures convergence/divergence of vectors at a point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Think of it as the dot product between the gradient operator and the vector field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3124200"/>
            <a:ext cx="4962525" cy="809625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Curl (</a:t>
            </a:r>
            <a:r>
              <a:rPr lang="en-US" dirty="0" smtClean="0">
                <a:sym typeface="Symbol" charset="2"/>
              </a:rPr>
              <a:t></a:t>
            </a:r>
            <a:r>
              <a:rPr lang="en-US" dirty="0" smtClean="0"/>
              <a:t>×)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Measures how much a vector field rotates around a point.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Again, think of it as the cross product of the gradient operator and the vector field.</a:t>
            </a:r>
            <a:endParaRPr lang="en-US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2971800"/>
            <a:ext cx="5943600" cy="12192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…Back to </a:t>
            </a:r>
            <a:r>
              <a:rPr lang="en-US" dirty="0" err="1" smtClean="0"/>
              <a:t>Navier</a:t>
            </a:r>
            <a:r>
              <a:rPr lang="en-US" dirty="0" smtClean="0"/>
              <a:t>-Stokes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different equations</a:t>
            </a:r>
          </a:p>
          <a:p>
            <a:pPr lvl="1">
              <a:buNone/>
            </a:pPr>
            <a:r>
              <a:rPr lang="en-US" dirty="0" smtClean="0"/>
              <a:t>Momentum equation: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>
              <a:buNone/>
            </a:pPr>
            <a:r>
              <a:rPr lang="en-US" dirty="0" smtClean="0"/>
              <a:t>Incompressibility condition:</a:t>
            </a:r>
            <a:endParaRPr lang="en-US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2895600"/>
            <a:ext cx="4391025" cy="809625"/>
          </a:xfrm>
          <a:prstGeom prst="rect">
            <a:avLst/>
          </a:prstGeom>
          <a:noFill/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029200"/>
            <a:ext cx="1162050" cy="409575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Momentum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It’s really just </a:t>
            </a:r>
            <a:r>
              <a:rPr lang="en-US" b="1" dirty="0" smtClean="0"/>
              <a:t>f</a:t>
            </a:r>
            <a:r>
              <a:rPr lang="en-US" dirty="0" smtClean="0"/>
              <a:t>=m</a:t>
            </a:r>
            <a:r>
              <a:rPr lang="en-US" b="1" dirty="0" smtClean="0"/>
              <a:t>a</a:t>
            </a:r>
            <a:r>
              <a:rPr lang="en-US" dirty="0" smtClean="0"/>
              <a:t>!</a:t>
            </a:r>
          </a:p>
          <a:p>
            <a:r>
              <a:rPr lang="en-US" dirty="0" smtClean="0"/>
              <a:t>Consider a “particle” of water…</a:t>
            </a:r>
          </a:p>
          <a:p>
            <a:pPr lvl="1"/>
            <a:r>
              <a:rPr lang="en-US" dirty="0" smtClean="0"/>
              <a:t>Mass, </a:t>
            </a:r>
            <a:r>
              <a:rPr lang="en-US" i="1" dirty="0" smtClean="0"/>
              <a:t>m</a:t>
            </a:r>
            <a:endParaRPr lang="en-US" dirty="0" smtClean="0"/>
          </a:p>
          <a:p>
            <a:pPr lvl="1"/>
            <a:r>
              <a:rPr lang="en-US" dirty="0" smtClean="0"/>
              <a:t>Volume, </a:t>
            </a:r>
            <a:r>
              <a:rPr lang="en-US" i="1" dirty="0" smtClean="0"/>
              <a:t>V</a:t>
            </a:r>
            <a:endParaRPr lang="en-US" dirty="0" smtClean="0"/>
          </a:p>
          <a:p>
            <a:pPr lvl="1"/>
            <a:r>
              <a:rPr lang="en-US" dirty="0" smtClean="0"/>
              <a:t>Velocity, </a:t>
            </a:r>
            <a:r>
              <a:rPr lang="en-US" b="1" i="1" dirty="0" smtClean="0"/>
              <a:t>u</a:t>
            </a:r>
          </a:p>
          <a:p>
            <a:r>
              <a:rPr lang="en-US" dirty="0" smtClean="0"/>
              <a:t>The acceleration can be written as: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d</a:t>
            </a:r>
            <a:endParaRPr lang="en-US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US" b="1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1524000"/>
            <a:ext cx="4391025" cy="809625"/>
          </a:xfrm>
          <a:prstGeom prst="rect">
            <a:avLst/>
          </a:prstGeom>
          <a:noFill/>
        </p:spPr>
      </p:pic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562600"/>
            <a:ext cx="1057275" cy="74295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019676" y="5791200"/>
            <a:ext cx="3625649" cy="646331"/>
            <a:chOff x="5019676" y="5791200"/>
            <a:chExt cx="3625649" cy="646331"/>
          </a:xfrm>
        </p:grpSpPr>
        <p:sp>
          <p:nvSpPr>
            <p:cNvPr id="8" name="TextBox 7"/>
            <p:cNvSpPr txBox="1"/>
            <p:nvPr/>
          </p:nvSpPr>
          <p:spPr>
            <a:xfrm>
              <a:off x="6400800" y="5791200"/>
              <a:ext cx="224452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Lagrangian</a:t>
              </a:r>
              <a:r>
                <a:rPr lang="en-US" dirty="0" smtClean="0"/>
                <a:t> viewpoint</a:t>
              </a:r>
            </a:p>
            <a:p>
              <a:r>
                <a:rPr lang="en-US" dirty="0" smtClean="0"/>
                <a:t>Material derivative</a:t>
              </a:r>
              <a:endParaRPr lang="en-US" dirty="0"/>
            </a:p>
          </p:txBody>
        </p:sp>
        <p:cxnSp>
          <p:nvCxnSpPr>
            <p:cNvPr id="10" name="Straight Arrow Connector 9"/>
            <p:cNvCxnSpPr>
              <a:stCxn id="8" idx="1"/>
              <a:endCxn id="22529" idx="3"/>
            </p:cNvCxnSpPr>
            <p:nvPr/>
          </p:nvCxnSpPr>
          <p:spPr>
            <a:xfrm rot="10800000">
              <a:off x="5019676" y="5934076"/>
              <a:ext cx="1381125" cy="18029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Momentum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So, Newton’s second law becomes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are the forces?</a:t>
            </a:r>
          </a:p>
          <a:p>
            <a:pPr lvl="1"/>
            <a:r>
              <a:rPr lang="en-US" dirty="0" smtClean="0"/>
              <a:t>Gravity (m</a:t>
            </a:r>
            <a:r>
              <a:rPr lang="en-US" b="1" dirty="0" smtClean="0"/>
              <a:t>g</a:t>
            </a:r>
            <a:r>
              <a:rPr lang="en-US" dirty="0" smtClean="0"/>
              <a:t>), pressure (p), viscosity (</a:t>
            </a:r>
            <a:r>
              <a:rPr lang="el-GR" dirty="0" smtClean="0"/>
              <a:t>μ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3657600"/>
            <a:ext cx="1314450" cy="74295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1676400"/>
            <a:ext cx="1057275" cy="742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Gravity (and Other Body Forces)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Gravity, of course, acts uniformly across the continuum</a:t>
            </a:r>
          </a:p>
          <a:p>
            <a:r>
              <a:rPr lang="en-US" dirty="0" smtClean="0"/>
              <a:t>What doesn’t?</a:t>
            </a:r>
          </a:p>
          <a:p>
            <a:pPr lvl="1"/>
            <a:r>
              <a:rPr lang="en-US" dirty="0" smtClean="0"/>
              <a:t>Wind</a:t>
            </a:r>
          </a:p>
          <a:p>
            <a:pPr lvl="1"/>
            <a:r>
              <a:rPr lang="en-US" dirty="0" smtClean="0"/>
              <a:t>Buoyancy</a:t>
            </a:r>
          </a:p>
          <a:p>
            <a:pPr lvl="1"/>
            <a:r>
              <a:rPr lang="en-US" dirty="0" smtClean="0"/>
              <a:t>Anything else that may be artistically relevant</a:t>
            </a:r>
          </a:p>
          <a:p>
            <a:r>
              <a:rPr lang="en-US" dirty="0" smtClean="0"/>
              <a:t>All these are represented by the “g” term</a:t>
            </a:r>
          </a:p>
          <a:p>
            <a:r>
              <a:rPr lang="en-US" dirty="0" smtClean="0"/>
              <a:t>Handling them in simulation is force-dependent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2296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There are some equations.  However, I promise that, if you stay with me, you’ll completely understand the basics of fluids and how they behave.  Also, the equations aren’t that bad once you get to know them!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 Forces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liquid, high pressure regions push on lower pressure regions.</a:t>
            </a:r>
          </a:p>
          <a:p>
            <a:r>
              <a:rPr lang="en-US" i="1" dirty="0" smtClean="0"/>
              <a:t>Net</a:t>
            </a:r>
            <a:r>
              <a:rPr lang="en-US" dirty="0" smtClean="0"/>
              <a:t> force on the particle is what matters.</a:t>
            </a:r>
          </a:p>
          <a:p>
            <a:pPr lvl="1"/>
            <a:r>
              <a:rPr lang="en-US" dirty="0" smtClean="0"/>
              <a:t>The negative gradient of pressure gives the imbalance</a:t>
            </a:r>
          </a:p>
          <a:p>
            <a:pPr lvl="1"/>
            <a:r>
              <a:rPr lang="en-US" dirty="0" smtClean="0"/>
              <a:t>Integrated over the volume of the particle, this gives the pressure force</a:t>
            </a:r>
          </a:p>
          <a:p>
            <a:pPr lvl="2"/>
            <a:r>
              <a:rPr lang="en-US" dirty="0" smtClean="0"/>
              <a:t>Simple approximation is to multiply by the volume, </a:t>
            </a:r>
            <a:r>
              <a:rPr lang="en-US" i="1" dirty="0" smtClean="0"/>
              <a:t>V</a:t>
            </a:r>
            <a:endParaRPr lang="en-US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5638800"/>
            <a:ext cx="781050" cy="409575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Viscosity Forces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Intuitively, this is a force that tries to average the velocity of nearby particles</a:t>
            </a:r>
          </a:p>
          <a:p>
            <a:r>
              <a:rPr lang="en-US" dirty="0" smtClean="0"/>
              <a:t>The differential operator that measures the difference of a value from the neighborhood’s average is the </a:t>
            </a:r>
            <a:r>
              <a:rPr lang="en-US" dirty="0" err="1" smtClean="0"/>
              <a:t>Laplacian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Integrating this over the volume gives the force.</a:t>
            </a:r>
          </a:p>
          <a:p>
            <a:r>
              <a:rPr lang="en-US" dirty="0" smtClean="0"/>
              <a:t>Here, we’ll use the “dynamic viscosity coefficient”, </a:t>
            </a:r>
            <a:r>
              <a:rPr lang="el-GR" dirty="0" smtClean="0"/>
              <a:t>μ</a:t>
            </a:r>
            <a:endParaRPr lang="en-US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3781425"/>
            <a:ext cx="581025" cy="409575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791200"/>
            <a:ext cx="1133475" cy="409575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2</a:t>
            </a:r>
            <a:r>
              <a:rPr lang="en-US" baseline="30000" dirty="0" smtClean="0"/>
              <a:t>nd</a:t>
            </a:r>
            <a:r>
              <a:rPr lang="en-US" dirty="0" smtClean="0"/>
              <a:t>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Putting together all these forces gives: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                          </a:t>
            </a:r>
            <a:r>
              <a:rPr lang="en-US" dirty="0" smtClean="0">
                <a:sym typeface="Wingdings" pitchFamily="2" charset="2"/>
              </a:rPr>
              <a:t></a:t>
            </a:r>
          </a:p>
          <a:p>
            <a:pPr>
              <a:buNone/>
            </a:pPr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Take the limit as the particles go to infinity with infinitesimal size, after dividing by the volume:</a:t>
            </a: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743200"/>
            <a:ext cx="1314450" cy="742950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2743200"/>
            <a:ext cx="4000500" cy="742950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5257800"/>
            <a:ext cx="3438525" cy="742950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Newton’s 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 Momentum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Divide by the density and rearrange: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Substitute the kinematic (acceleration, not force) viscosity as v = </a:t>
            </a:r>
            <a:r>
              <a:rPr lang="el-GR" dirty="0" smtClean="0"/>
              <a:t>μ</a:t>
            </a:r>
            <a:r>
              <a:rPr lang="en-US" dirty="0" smtClean="0"/>
              <a:t>/</a:t>
            </a:r>
            <a:r>
              <a:rPr lang="el-GR" dirty="0" smtClean="0"/>
              <a:t>ρ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Replace the material derivative, and we’re there!: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209800"/>
            <a:ext cx="3314700" cy="80010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4343400"/>
            <a:ext cx="3267075" cy="800100"/>
          </a:xfrm>
          <a:prstGeom prst="rect">
            <a:avLst/>
          </a:prstGeom>
          <a:noFill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5791200"/>
            <a:ext cx="4391025" cy="809625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219200"/>
            <a:ext cx="1914525" cy="4136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Momentum Equation Recap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23657" y="2895600"/>
            <a:ext cx="4391025" cy="809625"/>
          </a:xfrm>
          <a:prstGeom prst="rect">
            <a:avLst/>
          </a:prstGeom>
          <a:noFill/>
        </p:spPr>
      </p:pic>
      <p:grpSp>
        <p:nvGrpSpPr>
          <p:cNvPr id="38" name="Group 37"/>
          <p:cNvGrpSpPr/>
          <p:nvPr/>
        </p:nvGrpSpPr>
        <p:grpSpPr>
          <a:xfrm>
            <a:off x="3071257" y="2895600"/>
            <a:ext cx="1752600" cy="1833265"/>
            <a:chOff x="3071257" y="2895600"/>
            <a:chExt cx="1752600" cy="1833265"/>
          </a:xfrm>
        </p:grpSpPr>
        <p:sp>
          <p:nvSpPr>
            <p:cNvPr id="9" name="TextBox 8"/>
            <p:cNvSpPr txBox="1"/>
            <p:nvPr/>
          </p:nvSpPr>
          <p:spPr>
            <a:xfrm>
              <a:off x="3223657" y="4267200"/>
              <a:ext cx="14416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Advection</a:t>
              </a:r>
              <a:endParaRPr lang="en-US" sz="24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71257" y="2895600"/>
              <a:ext cx="1752600" cy="762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>
              <a:stCxn id="9" idx="0"/>
              <a:endCxn id="13" idx="2"/>
            </p:cNvCxnSpPr>
            <p:nvPr/>
          </p:nvCxnSpPr>
          <p:spPr>
            <a:xfrm rot="5400000" flipH="1" flipV="1">
              <a:off x="3641210" y="3960854"/>
              <a:ext cx="609600" cy="3093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4732159" y="1981200"/>
            <a:ext cx="1260217" cy="1676400"/>
            <a:chOff x="4732159" y="1981200"/>
            <a:chExt cx="1260217" cy="1676400"/>
          </a:xfrm>
        </p:grpSpPr>
        <p:sp>
          <p:nvSpPr>
            <p:cNvPr id="8" name="TextBox 7"/>
            <p:cNvSpPr txBox="1"/>
            <p:nvPr/>
          </p:nvSpPr>
          <p:spPr>
            <a:xfrm>
              <a:off x="4732159" y="1981200"/>
              <a:ext cx="12602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Pressure</a:t>
              </a:r>
              <a:endParaRPr lang="en-US" sz="24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976257" y="2895600"/>
              <a:ext cx="762000" cy="76200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>
              <a:stCxn id="8" idx="2"/>
              <a:endCxn id="16" idx="0"/>
            </p:cNvCxnSpPr>
            <p:nvPr/>
          </p:nvCxnSpPr>
          <p:spPr>
            <a:xfrm rot="5400000">
              <a:off x="5133396" y="2666727"/>
              <a:ext cx="452735" cy="5011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5662057" y="2895600"/>
            <a:ext cx="1074140" cy="1524000"/>
            <a:chOff x="5662057" y="2895600"/>
            <a:chExt cx="1074140" cy="1524000"/>
          </a:xfrm>
        </p:grpSpPr>
        <p:sp>
          <p:nvSpPr>
            <p:cNvPr id="7" name="TextBox 6"/>
            <p:cNvSpPr txBox="1"/>
            <p:nvPr/>
          </p:nvSpPr>
          <p:spPr>
            <a:xfrm>
              <a:off x="5662057" y="3957935"/>
              <a:ext cx="10741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Gravity</a:t>
              </a:r>
              <a:endParaRPr lang="en-US" sz="24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043057" y="2895600"/>
              <a:ext cx="304800" cy="762000"/>
            </a:xfrm>
            <a:prstGeom prst="rect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>
              <a:stCxn id="7" idx="0"/>
              <a:endCxn id="19" idx="2"/>
            </p:cNvCxnSpPr>
            <p:nvPr/>
          </p:nvCxnSpPr>
          <p:spPr>
            <a:xfrm rot="16200000" flipV="1">
              <a:off x="6047125" y="3805933"/>
              <a:ext cx="300335" cy="367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6500257" y="1828800"/>
            <a:ext cx="1272143" cy="1828800"/>
            <a:chOff x="6500257" y="1828800"/>
            <a:chExt cx="1272143" cy="1828800"/>
          </a:xfrm>
        </p:grpSpPr>
        <p:sp>
          <p:nvSpPr>
            <p:cNvPr id="6" name="TextBox 5"/>
            <p:cNvSpPr txBox="1"/>
            <p:nvPr/>
          </p:nvSpPr>
          <p:spPr>
            <a:xfrm>
              <a:off x="6500257" y="1828800"/>
              <a:ext cx="12721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Viscosity</a:t>
              </a:r>
              <a:endParaRPr lang="en-US" sz="24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652657" y="2895600"/>
              <a:ext cx="990600" cy="762000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>
              <a:stCxn id="6" idx="2"/>
              <a:endCxn id="23" idx="0"/>
            </p:cNvCxnSpPr>
            <p:nvPr/>
          </p:nvCxnSpPr>
          <p:spPr>
            <a:xfrm rot="16200000" flipH="1">
              <a:off x="6839576" y="2587218"/>
              <a:ext cx="605135" cy="11628"/>
            </a:xfrm>
            <a:prstGeom prst="straightConnector1">
              <a:avLst/>
            </a:prstGeom>
            <a:ln w="28575">
              <a:solidFill>
                <a:schemeClr val="accent6"/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1013857" y="2209800"/>
            <a:ext cx="3505200" cy="1447800"/>
            <a:chOff x="1013857" y="2209800"/>
            <a:chExt cx="3505200" cy="1447800"/>
          </a:xfrm>
        </p:grpSpPr>
        <p:sp>
          <p:nvSpPr>
            <p:cNvPr id="10" name="TextBox 9"/>
            <p:cNvSpPr txBox="1"/>
            <p:nvPr/>
          </p:nvSpPr>
          <p:spPr>
            <a:xfrm>
              <a:off x="1013857" y="2819400"/>
              <a:ext cx="20916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Change experienced</a:t>
              </a:r>
            </a:p>
            <a:p>
              <a:pPr algn="ctr"/>
              <a:r>
                <a:rPr lang="en-US" dirty="0" smtClean="0"/>
                <a:t>by “particle”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28257" y="2209800"/>
              <a:ext cx="23332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Change caused by flow</a:t>
              </a:r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 rot="5400000">
              <a:off x="3376057" y="3276600"/>
              <a:ext cx="762000" cy="0"/>
            </a:xfrm>
            <a:prstGeom prst="line">
              <a:avLst/>
            </a:prstGeom>
            <a:ln w="28575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2" idx="2"/>
            </p:cNvCxnSpPr>
            <p:nvPr/>
          </p:nvCxnSpPr>
          <p:spPr>
            <a:xfrm rot="16200000" flipH="1">
              <a:off x="3648724" y="2025267"/>
              <a:ext cx="316468" cy="1424198"/>
            </a:xfrm>
            <a:prstGeom prst="line">
              <a:avLst/>
            </a:prstGeom>
            <a:ln w="28575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0" idx="2"/>
            </p:cNvCxnSpPr>
            <p:nvPr/>
          </p:nvCxnSpPr>
          <p:spPr>
            <a:xfrm rot="16200000" flipH="1">
              <a:off x="2583839" y="2941581"/>
              <a:ext cx="39471" cy="1087770"/>
            </a:xfrm>
            <a:prstGeom prst="line">
              <a:avLst/>
            </a:prstGeom>
            <a:ln w="28575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</a:t>
            </a:r>
            <a:r>
              <a:rPr lang="en-US" dirty="0" err="1" smtClean="0"/>
              <a:t>Navier</a:t>
            </a:r>
            <a:r>
              <a:rPr lang="en-US" dirty="0" smtClean="0"/>
              <a:t>-Stokes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We’ve seen that the momentum equation is simply </a:t>
            </a:r>
            <a:r>
              <a:rPr lang="en-US" b="1" dirty="0" smtClean="0"/>
              <a:t>F</a:t>
            </a:r>
            <a:r>
              <a:rPr lang="en-US" dirty="0" smtClean="0"/>
              <a:t>=m</a:t>
            </a:r>
            <a:r>
              <a:rPr lang="en-US" b="1" dirty="0" smtClean="0"/>
              <a:t>a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Incompressibility Condition</a:t>
            </a:r>
          </a:p>
          <a:p>
            <a:endParaRPr lang="en-US" dirty="0"/>
          </a:p>
          <a:p>
            <a:pPr>
              <a:buNone/>
            </a:pPr>
            <a:endParaRPr lang="en-US" dirty="0">
              <a:sym typeface="Symbol" charset="2"/>
            </a:endParaRPr>
          </a:p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2895600"/>
            <a:ext cx="4391025" cy="809625"/>
          </a:xfrm>
          <a:prstGeom prst="rect">
            <a:avLst/>
          </a:prstGeom>
          <a:noFill/>
        </p:spPr>
      </p:pic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4114800"/>
            <a:ext cx="1162050" cy="409575"/>
          </a:xfrm>
          <a:prstGeom prst="rect">
            <a:avLst/>
          </a:prstGeom>
          <a:noFill/>
        </p:spPr>
      </p:pic>
      <p:grpSp>
        <p:nvGrpSpPr>
          <p:cNvPr id="22" name="Group 21"/>
          <p:cNvGrpSpPr/>
          <p:nvPr/>
        </p:nvGrpSpPr>
        <p:grpSpPr>
          <a:xfrm>
            <a:off x="1981200" y="2895600"/>
            <a:ext cx="5105400" cy="685800"/>
            <a:chOff x="1981200" y="2895600"/>
            <a:chExt cx="5105400" cy="68580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981200" y="2895600"/>
              <a:ext cx="5105400" cy="685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1981200" y="2895600"/>
              <a:ext cx="5105400" cy="685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Incompressibility Condition 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dirty="0" smtClean="0"/>
              <a:t>Literally: “The divergence of the velocity is 0.”</a:t>
            </a:r>
          </a:p>
          <a:p>
            <a:r>
              <a:rPr lang="en-US" dirty="0" smtClean="0"/>
              <a:t>Conceptually: “The velocity of fluid into a region is the same as the velocity of fluid out of a region.”</a:t>
            </a:r>
          </a:p>
          <a:p>
            <a:r>
              <a:rPr lang="en-US" dirty="0" smtClean="0"/>
              <a:t>A step further: “The volume of the fluid is constant”</a:t>
            </a:r>
          </a:p>
          <a:p>
            <a:endParaRPr lang="en-US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1676400"/>
            <a:ext cx="1162050" cy="409575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Incompressibility Condition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causes fluid to move from one area to another in a non-uniform manner?</a:t>
            </a:r>
          </a:p>
          <a:p>
            <a:pPr lvl="1"/>
            <a:r>
              <a:rPr lang="en-US" dirty="0" smtClean="0"/>
              <a:t>(Hint: not gravity.)</a:t>
            </a:r>
          </a:p>
          <a:p>
            <a:pPr lvl="1"/>
            <a:r>
              <a:rPr lang="en-US" dirty="0" smtClean="0"/>
              <a:t>(Another hint: </a:t>
            </a:r>
            <a:r>
              <a:rPr lang="en-US" dirty="0" err="1" smtClean="0"/>
              <a:t>incomPRESSibility</a:t>
            </a:r>
            <a:r>
              <a:rPr lang="en-US" dirty="0" smtClean="0"/>
              <a:t> condition.)</a:t>
            </a:r>
          </a:p>
          <a:p>
            <a:pPr lvl="1"/>
            <a:r>
              <a:rPr lang="en-US" dirty="0" smtClean="0"/>
              <a:t>Pressure!</a:t>
            </a:r>
          </a:p>
          <a:p>
            <a:r>
              <a:rPr lang="en-US" dirty="0" smtClean="0"/>
              <a:t>The pressure in the fluid is whatever is needed to keep the velocity divergence-free.</a:t>
            </a:r>
          </a:p>
          <a:p>
            <a:r>
              <a:rPr lang="en-US" dirty="0" smtClean="0"/>
              <a:t>We’ll have to look back to the momentum equation for a moment…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Incompressibility Condition (III)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Take the divergence of both sides: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Change the order of differentiation in the first term: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This first term will be 0 after the IC is enforced, so rearrange to yield an equation for pressure:</a:t>
            </a:r>
            <a:endParaRPr lang="en-US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2209800"/>
            <a:ext cx="5429250" cy="676275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4038600"/>
            <a:ext cx="5572125" cy="676275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5943600"/>
            <a:ext cx="4181475" cy="666750"/>
          </a:xfrm>
          <a:prstGeom prst="rect">
            <a:avLst/>
          </a:prstGeom>
          <a:noFill/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Truth About Viscosity in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most cases, it’s not really necessary.</a:t>
            </a:r>
          </a:p>
          <a:p>
            <a:pPr lvl="1"/>
            <a:r>
              <a:rPr lang="en-US" dirty="0" smtClean="0"/>
              <a:t>Exceptions: molasses, honey, tiny drops of water</a:t>
            </a:r>
          </a:p>
          <a:p>
            <a:r>
              <a:rPr lang="en-US" dirty="0" smtClean="0"/>
              <a:t>Even without the viscosity term, numerical errors will occur that can be interpreted as viscosity.</a:t>
            </a:r>
          </a:p>
          <a:p>
            <a:pPr lvl="1"/>
            <a:r>
              <a:rPr lang="en-US" dirty="0" smtClean="0"/>
              <a:t>Simpler to compute with visually plausible results?  Count me in!</a:t>
            </a:r>
          </a:p>
          <a:p>
            <a:r>
              <a:rPr lang="en-US" dirty="0" smtClean="0"/>
              <a:t>So-called “</a:t>
            </a:r>
            <a:r>
              <a:rPr lang="en-US" dirty="0" err="1" smtClean="0"/>
              <a:t>inviscid</a:t>
            </a:r>
            <a:r>
              <a:rPr lang="en-US" dirty="0" smtClean="0"/>
              <a:t>” fluids are what most simulations simulate.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You will:</a:t>
            </a:r>
          </a:p>
          <a:p>
            <a:r>
              <a:rPr lang="en-US" dirty="0" smtClean="0"/>
              <a:t>Know some important properties of fluids</a:t>
            </a:r>
          </a:p>
          <a:p>
            <a:r>
              <a:rPr lang="en-US" dirty="0" smtClean="0"/>
              <a:t>See different ways to think about fluids</a:t>
            </a:r>
          </a:p>
          <a:p>
            <a:r>
              <a:rPr lang="en-US" dirty="0" smtClean="0"/>
              <a:t>Understand the equations governing their behavior</a:t>
            </a:r>
          </a:p>
          <a:p>
            <a:r>
              <a:rPr lang="en-US" dirty="0" smtClean="0"/>
              <a:t>Realize the benefits of breaking down a complicated equation into its constituent parts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Intra-homogeneous fluid interactions – done!</a:t>
            </a:r>
          </a:p>
          <a:p>
            <a:r>
              <a:rPr lang="en-US" dirty="0" smtClean="0"/>
              <a:t>What about where the fluid meets another material?</a:t>
            </a:r>
          </a:p>
          <a:p>
            <a:r>
              <a:rPr lang="en-US" dirty="0" smtClean="0"/>
              <a:t>Lots of variations, but let’s examine two common cases:</a:t>
            </a:r>
          </a:p>
          <a:p>
            <a:pPr lvl="1"/>
            <a:r>
              <a:rPr lang="en-US" dirty="0" smtClean="0"/>
              <a:t>Solid walls</a:t>
            </a:r>
          </a:p>
          <a:p>
            <a:pPr lvl="1"/>
            <a:r>
              <a:rPr lang="en-US" dirty="0" smtClean="0"/>
              <a:t>Free surfaces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Solid Walls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Fluid doesn’t flow into or out of walls.</a:t>
            </a:r>
          </a:p>
          <a:p>
            <a:r>
              <a:rPr lang="en-US" dirty="0" smtClean="0"/>
              <a:t>“No-stick” velocity:</a:t>
            </a:r>
          </a:p>
          <a:p>
            <a:pPr lvl="1"/>
            <a:r>
              <a:rPr lang="en-US" dirty="0" smtClean="0"/>
              <a:t>Normal component is 0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Or, if the wall is moving, the normal component of the wall’s velocity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“No-slip” velocity (simple viscosity):</a:t>
            </a:r>
          </a:p>
          <a:p>
            <a:pPr lvl="1"/>
            <a:r>
              <a:rPr lang="en-US" dirty="0" smtClean="0"/>
              <a:t>No velocity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Or, if the wall is moving, the wall’s velocity is the fluid’s velocity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2743200"/>
            <a:ext cx="1181100" cy="409575"/>
          </a:xfrm>
          <a:prstGeom prst="rect">
            <a:avLst/>
          </a:prstGeom>
          <a:noFill/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3657600"/>
            <a:ext cx="2181225" cy="409575"/>
          </a:xfrm>
          <a:prstGeom prst="rect">
            <a:avLst/>
          </a:prstGeom>
          <a:noFill/>
        </p:spPr>
      </p:pic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223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4724400"/>
            <a:ext cx="762000" cy="409575"/>
          </a:xfrm>
          <a:prstGeom prst="rect">
            <a:avLst/>
          </a:prstGeom>
          <a:noFill/>
        </p:spPr>
      </p:pic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2233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5867400"/>
            <a:ext cx="1343025" cy="40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Surfaces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Water next to air, for example</a:t>
            </a:r>
          </a:p>
          <a:p>
            <a:pPr lvl="1"/>
            <a:r>
              <a:rPr lang="en-US" dirty="0" smtClean="0"/>
              <a:t>Air is 700 times lighter than water (read: insignificant)</a:t>
            </a:r>
          </a:p>
          <a:p>
            <a:pPr lvl="1"/>
            <a:r>
              <a:rPr lang="en-US" dirty="0" smtClean="0"/>
              <a:t>The incompressibility condition doesn’t control the velocity</a:t>
            </a:r>
          </a:p>
          <a:p>
            <a:pPr lvl="1"/>
            <a:r>
              <a:rPr lang="en-US" dirty="0" smtClean="0"/>
              <a:t>Since we’re not enforcing anything about pressure, we get to choose</a:t>
            </a:r>
          </a:p>
          <a:p>
            <a:pPr lvl="1"/>
            <a:r>
              <a:rPr lang="en-US" dirty="0" smtClean="0"/>
              <a:t>Constant!  Zero!  </a:t>
            </a:r>
          </a:p>
          <a:p>
            <a:pPr lvl="2"/>
            <a:r>
              <a:rPr lang="en-US" dirty="0" smtClean="0"/>
              <a:t>(The </a:t>
            </a:r>
            <a:r>
              <a:rPr lang="en-US" i="1" dirty="0" smtClean="0"/>
              <a:t>difference</a:t>
            </a:r>
            <a:r>
              <a:rPr lang="en-US" dirty="0" smtClean="0"/>
              <a:t> in pressure matters, zero is just a handy constant.)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numerical simulation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We’ve examined the equations.  Let’s move on to the…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N-S is pretty complicated, even now that we know what it all means.</a:t>
            </a:r>
          </a:p>
          <a:p>
            <a:r>
              <a:rPr lang="en-US" dirty="0" smtClean="0"/>
              <a:t>By “splitting” it, we can solve it much more cleanly.</a:t>
            </a:r>
          </a:p>
          <a:p>
            <a:r>
              <a:rPr lang="en-US" dirty="0" smtClean="0"/>
              <a:t>Let’s see what this means…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toy example:</a:t>
            </a:r>
          </a:p>
          <a:p>
            <a:endParaRPr lang="en-US" dirty="0"/>
          </a:p>
          <a:p>
            <a:r>
              <a:rPr lang="en-US" dirty="0" smtClean="0"/>
              <a:t>Sure, we know the answer (                 ), but let’s split it anyway using Euler’s method: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This didn’t really buy us anything, huh.  Let’s look at something slightly more complicated…</a:t>
            </a:r>
          </a:p>
          <a:p>
            <a:endParaRPr lang="en-US" dirty="0" smtClean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2286000"/>
            <a:ext cx="1209675" cy="619125"/>
          </a:xfrm>
          <a:prstGeom prst="rect">
            <a:avLst/>
          </a:prstGeom>
          <a:noFill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2895600"/>
            <a:ext cx="1524000" cy="342900"/>
          </a:xfrm>
          <a:prstGeom prst="rect">
            <a:avLst/>
          </a:prstGeom>
          <a:noFill/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4038600"/>
            <a:ext cx="1552575" cy="342900"/>
          </a:xfrm>
          <a:prstGeom prst="rect">
            <a:avLst/>
          </a:prstGeom>
          <a:noFill/>
        </p:spPr>
      </p:pic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49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4572000"/>
            <a:ext cx="3162300" cy="342900"/>
          </a:xfrm>
          <a:prstGeom prst="rect">
            <a:avLst/>
          </a:prstGeom>
          <a:noFill/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(III)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Split: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So what?  Pretend </a:t>
            </a:r>
            <a:r>
              <a:rPr lang="en-US" i="1" dirty="0" smtClean="0"/>
              <a:t>f(q)</a:t>
            </a:r>
            <a:r>
              <a:rPr lang="en-US" dirty="0" smtClean="0"/>
              <a:t> and </a:t>
            </a:r>
            <a:r>
              <a:rPr lang="en-US" i="1" dirty="0" smtClean="0"/>
              <a:t>g(q) </a:t>
            </a:r>
            <a:r>
              <a:rPr lang="en-US" dirty="0" smtClean="0"/>
              <a:t>aren’t simple Euler steps, but are best solved by separate complicated algorithms.</a:t>
            </a:r>
          </a:p>
          <a:p>
            <a:r>
              <a:rPr lang="en-US" dirty="0" smtClean="0"/>
              <a:t>Divide and conquer!</a:t>
            </a:r>
          </a:p>
          <a:p>
            <a:endParaRPr lang="en-US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752600"/>
            <a:ext cx="1943100" cy="619125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3048000"/>
            <a:ext cx="2038350" cy="342900"/>
          </a:xfrm>
          <a:prstGeom prst="rect">
            <a:avLst/>
          </a:prstGeom>
          <a:noFill/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581400"/>
            <a:ext cx="2257425" cy="342900"/>
          </a:xfrm>
          <a:prstGeom prst="rect">
            <a:avLst/>
          </a:prstGeom>
          <a:noFill/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(IV)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So, we apply this to N-S:</a:t>
            </a:r>
          </a:p>
          <a:p>
            <a:pPr lvl="1"/>
            <a:r>
              <a:rPr lang="en-US" dirty="0" smtClean="0"/>
              <a:t>Advection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Body forces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Pressure/incompressibility</a:t>
            </a:r>
          </a:p>
          <a:p>
            <a:endParaRPr lang="en-US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2133600"/>
            <a:ext cx="790575" cy="619125"/>
          </a:xfrm>
          <a:prstGeom prst="rect">
            <a:avLst/>
          </a:prstGeom>
          <a:noFill/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200400"/>
            <a:ext cx="809625" cy="628650"/>
          </a:xfrm>
          <a:prstGeom prst="rect">
            <a:avLst/>
          </a:prstGeom>
          <a:noFill/>
        </p:spPr>
      </p:pic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5181600"/>
            <a:ext cx="3638550" cy="676275"/>
          </a:xfrm>
          <a:prstGeom prst="rect">
            <a:avLst/>
          </a:prstGeom>
          <a:noFill/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Fluid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In: Initial divergence-free velocity field,</a:t>
            </a:r>
          </a:p>
          <a:p>
            <a:r>
              <a:rPr lang="en-US" dirty="0" smtClean="0"/>
              <a:t>For time step </a:t>
            </a:r>
            <a:r>
              <a:rPr lang="en-US" i="1" dirty="0" smtClean="0"/>
              <a:t>n</a:t>
            </a:r>
            <a:r>
              <a:rPr lang="en-US" dirty="0"/>
              <a:t> </a:t>
            </a:r>
            <a:r>
              <a:rPr lang="en-US" dirty="0" smtClean="0"/>
              <a:t>= 0, 1, 2, … </a:t>
            </a:r>
          </a:p>
          <a:p>
            <a:pPr lvl="1"/>
            <a:r>
              <a:rPr lang="en-US" dirty="0" smtClean="0"/>
              <a:t>Pick a time step</a:t>
            </a:r>
          </a:p>
          <a:p>
            <a:pPr lvl="1"/>
            <a:r>
              <a:rPr lang="en-US" dirty="0" smtClean="0"/>
              <a:t>Solve the advection step for      , find</a:t>
            </a:r>
          </a:p>
          <a:p>
            <a:pPr lvl="1"/>
            <a:r>
              <a:rPr lang="en-US" dirty="0" smtClean="0"/>
              <a:t>Solve the body forces for      , find  </a:t>
            </a:r>
          </a:p>
          <a:p>
            <a:pPr lvl="1"/>
            <a:r>
              <a:rPr lang="en-US" dirty="0" smtClean="0"/>
              <a:t>Solve the pressure for      , find</a:t>
            </a:r>
          </a:p>
          <a:p>
            <a:r>
              <a:rPr lang="en-US" dirty="0" smtClean="0"/>
              <a:t>Out: Next divergence-free velocity field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34549" y="1708532"/>
            <a:ext cx="523875" cy="438150"/>
          </a:xfrm>
          <a:prstGeom prst="rect">
            <a:avLst/>
          </a:prstGeom>
          <a:noFill/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5410200" y="3352800"/>
            <a:ext cx="1666875" cy="419100"/>
            <a:chOff x="5410200" y="3352800"/>
            <a:chExt cx="1666875" cy="419100"/>
          </a:xfrm>
        </p:grpSpPr>
        <p:pic>
          <p:nvPicPr>
            <p:cNvPr id="45061" name="Picture 5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705600" y="3352800"/>
              <a:ext cx="371475" cy="419100"/>
            </a:xfrm>
            <a:prstGeom prst="rect">
              <a:avLst/>
            </a:prstGeom>
            <a:noFill/>
          </p:spPr>
        </p:pic>
        <p:pic>
          <p:nvPicPr>
            <p:cNvPr id="45067" name="Picture 11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10200" y="3352800"/>
              <a:ext cx="361950" cy="409575"/>
            </a:xfrm>
            <a:prstGeom prst="rect">
              <a:avLst/>
            </a:prstGeom>
            <a:noFill/>
          </p:spPr>
        </p:pic>
      </p:grpSp>
      <p:grpSp>
        <p:nvGrpSpPr>
          <p:cNvPr id="22" name="Group 21"/>
          <p:cNvGrpSpPr/>
          <p:nvPr/>
        </p:nvGrpSpPr>
        <p:grpSpPr>
          <a:xfrm>
            <a:off x="4930966" y="3854068"/>
            <a:ext cx="1613282" cy="430117"/>
            <a:chOff x="4930966" y="3854068"/>
            <a:chExt cx="1613282" cy="430117"/>
          </a:xfrm>
        </p:grpSpPr>
        <p:pic>
          <p:nvPicPr>
            <p:cNvPr id="45063" name="Picture 7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182298" y="3865085"/>
              <a:ext cx="361950" cy="419100"/>
            </a:xfrm>
            <a:prstGeom prst="rect">
              <a:avLst/>
            </a:prstGeom>
            <a:noFill/>
          </p:spPr>
        </p:pic>
        <p:pic>
          <p:nvPicPr>
            <p:cNvPr id="16" name="Picture 5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930966" y="3854068"/>
              <a:ext cx="371475" cy="419100"/>
            </a:xfrm>
            <a:prstGeom prst="rect">
              <a:avLst/>
            </a:prstGeom>
            <a:noFill/>
          </p:spPr>
        </p:pic>
      </p:grp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492816" y="4376451"/>
            <a:ext cx="1890999" cy="429198"/>
            <a:chOff x="4492816" y="4376451"/>
            <a:chExt cx="1890999" cy="429198"/>
          </a:xfrm>
        </p:grpSpPr>
        <p:pic>
          <p:nvPicPr>
            <p:cNvPr id="17" name="Picture 7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92816" y="4376451"/>
              <a:ext cx="361950" cy="419100"/>
            </a:xfrm>
            <a:prstGeom prst="rect">
              <a:avLst/>
            </a:prstGeom>
            <a:noFill/>
          </p:spPr>
        </p:pic>
        <p:pic>
          <p:nvPicPr>
            <p:cNvPr id="45069" name="Picture 13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36115" y="4386549"/>
              <a:ext cx="647700" cy="419100"/>
            </a:xfrm>
            <a:prstGeom prst="rect">
              <a:avLst/>
            </a:prstGeom>
            <a:noFill/>
          </p:spPr>
        </p:pic>
      </p:grp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Fluid simulation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I’ll be happy to tackle any questions before </a:t>
            </a:r>
            <a:r>
              <a:rPr lang="en-US" dirty="0" err="1" smtClean="0"/>
              <a:t>Mingsong</a:t>
            </a:r>
            <a:r>
              <a:rPr lang="en-US" dirty="0" smtClean="0"/>
              <a:t> continues our discussion of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Simulate Fluids?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Games</a:t>
            </a:r>
          </a:p>
          <a:p>
            <a:r>
              <a:rPr lang="en-US" dirty="0" smtClean="0"/>
              <a:t>Movies</a:t>
            </a:r>
          </a:p>
          <a:p>
            <a:r>
              <a:rPr lang="en-US" dirty="0" smtClean="0"/>
              <a:t>Research</a:t>
            </a:r>
          </a:p>
          <a:p>
            <a:r>
              <a:rPr lang="en-US" dirty="0" smtClean="0"/>
              <a:t>Development</a:t>
            </a:r>
            <a:endParaRPr lang="en-US" dirty="0"/>
          </a:p>
        </p:txBody>
      </p:sp>
      <p:pic>
        <p:nvPicPr>
          <p:cNvPr id="10242" name="Picture 2" descr="http://img191.imageshack.us/img191/7200/jcwater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191000"/>
            <a:ext cx="5334000" cy="2306956"/>
          </a:xfrm>
          <a:prstGeom prst="rect">
            <a:avLst/>
          </a:prstGeom>
          <a:noFill/>
        </p:spPr>
      </p:pic>
      <p:pic>
        <p:nvPicPr>
          <p:cNvPr id="10244" name="Picture 4" descr="http://www.filmofilia.com/wp-content/uploads/2010/06/the_last_airbender_24-535x4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1524000"/>
            <a:ext cx="5095875" cy="4143376"/>
          </a:xfrm>
          <a:prstGeom prst="rect">
            <a:avLst/>
          </a:prstGeom>
          <a:noFill/>
        </p:spPr>
      </p:pic>
      <p:pic>
        <p:nvPicPr>
          <p:cNvPr id="10246" name="Picture 6" descr="http://www.virtualsoldier.us/regionalbloo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2057400"/>
            <a:ext cx="4762500" cy="4629151"/>
          </a:xfrm>
          <a:prstGeom prst="rect">
            <a:avLst/>
          </a:prstGeom>
          <a:noFill/>
        </p:spPr>
      </p:pic>
      <p:pic>
        <p:nvPicPr>
          <p:cNvPr id="10248" name="Picture 8" descr="http://twiki.gridprovenance.org/pub/Provenance/AerospaceEngineering/x31flo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2667000"/>
            <a:ext cx="4267200" cy="3456432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Robert </a:t>
            </a:r>
            <a:r>
              <a:rPr lang="en-US" dirty="0" err="1" smtClean="0"/>
              <a:t>Bridson</a:t>
            </a:r>
            <a:r>
              <a:rPr lang="en-US" dirty="0" smtClean="0"/>
              <a:t> and Matthias </a:t>
            </a:r>
            <a:r>
              <a:rPr lang="en-US" dirty="0" err="1" smtClean="0"/>
              <a:t>Müller</a:t>
            </a:r>
            <a:r>
              <a:rPr lang="en-US" dirty="0" smtClean="0"/>
              <a:t>-Fischer’s SIGGRAPH 2007 course on fluid simulation, with the notes and presentations found here: </a:t>
            </a:r>
            <a:r>
              <a:rPr lang="en-US" dirty="0" smtClean="0">
                <a:hlinkClick r:id="rId2"/>
              </a:rPr>
              <a:t>http://www.cs.ubc.ca/~rbridson/fluidsimulation/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Fluid?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Fluids have:</a:t>
            </a:r>
          </a:p>
          <a:p>
            <a:pPr lvl="1"/>
            <a:r>
              <a:rPr lang="en-US" dirty="0" smtClean="0"/>
              <a:t>Velocity (</a:t>
            </a:r>
            <a:r>
              <a:rPr lang="en-US" b="1" dirty="0" smtClean="0"/>
              <a:t>u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Density (</a:t>
            </a:r>
            <a:r>
              <a:rPr lang="el-GR" dirty="0" smtClean="0"/>
              <a:t>ρ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Pressure (p, force per area)</a:t>
            </a:r>
          </a:p>
          <a:p>
            <a:pPr lvl="1"/>
            <a:r>
              <a:rPr lang="en-US" dirty="0" smtClean="0"/>
              <a:t>Viscosity (v, resistance to flow, “friction”)</a:t>
            </a:r>
          </a:p>
          <a:p>
            <a:pPr lvl="1"/>
            <a:r>
              <a:rPr lang="en-US" dirty="0" smtClean="0"/>
              <a:t>Body forces (</a:t>
            </a:r>
            <a:r>
              <a:rPr lang="en-US" b="1" dirty="0" smtClean="0"/>
              <a:t>g</a:t>
            </a:r>
            <a:r>
              <a:rPr lang="en-US" dirty="0" smtClean="0"/>
              <a:t>), including gravity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Frames of Reference 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Grid-based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Eulerian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Solves for change in quantities over time at specific points</a:t>
            </a:r>
          </a:p>
          <a:p>
            <a:r>
              <a:rPr lang="en-US" dirty="0" smtClean="0"/>
              <a:t>Particle-based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Lagrangian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Tracks individual particles with specific values as they move through a continuum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Frames of Reference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Connect the two via the “Material Derivative”</a:t>
            </a:r>
          </a:p>
          <a:p>
            <a:r>
              <a:rPr lang="en-US" dirty="0" smtClean="0"/>
              <a:t>Suppose we have particles (</a:t>
            </a:r>
            <a:r>
              <a:rPr lang="en-US" dirty="0" err="1" smtClean="0"/>
              <a:t>Lagrangian</a:t>
            </a:r>
            <a:r>
              <a:rPr lang="en-US" dirty="0" smtClean="0"/>
              <a:t>!) with positions </a:t>
            </a:r>
            <a:r>
              <a:rPr lang="en-US" b="1" dirty="0" smtClean="0"/>
              <a:t>x</a:t>
            </a:r>
            <a:r>
              <a:rPr lang="en-US" dirty="0" smtClean="0"/>
              <a:t> and velocities </a:t>
            </a:r>
            <a:r>
              <a:rPr lang="en-US" b="1" dirty="0" smtClean="0"/>
              <a:t>u</a:t>
            </a:r>
            <a:endParaRPr lang="en-US" dirty="0" smtClean="0"/>
          </a:p>
          <a:p>
            <a:r>
              <a:rPr lang="en-US" dirty="0" smtClean="0"/>
              <a:t>Each particle also has a generic value, q</a:t>
            </a:r>
          </a:p>
          <a:p>
            <a:r>
              <a:rPr lang="en-US" i="1" dirty="0" smtClean="0"/>
              <a:t>q(</a:t>
            </a:r>
            <a:r>
              <a:rPr lang="en-US" i="1" dirty="0" err="1" smtClean="0"/>
              <a:t>t,</a:t>
            </a:r>
            <a:r>
              <a:rPr lang="en-US" b="1" i="1" dirty="0" err="1" smtClean="0"/>
              <a:t>x</a:t>
            </a:r>
            <a:r>
              <a:rPr lang="en-US" i="1" dirty="0" smtClean="0"/>
              <a:t>) </a:t>
            </a:r>
            <a:r>
              <a:rPr lang="en-US" dirty="0" smtClean="0"/>
              <a:t>gives us the value of </a:t>
            </a:r>
            <a:r>
              <a:rPr lang="en-US" i="1" dirty="0" smtClean="0"/>
              <a:t>q</a:t>
            </a:r>
            <a:r>
              <a:rPr lang="en-US" dirty="0" smtClean="0"/>
              <a:t> at time </a:t>
            </a:r>
            <a:r>
              <a:rPr lang="en-US" i="1" dirty="0" smtClean="0"/>
              <a:t>t</a:t>
            </a:r>
            <a:r>
              <a:rPr lang="en-US" dirty="0" smtClean="0"/>
              <a:t> for the particle at position </a:t>
            </a:r>
            <a:r>
              <a:rPr lang="en-US" b="1" i="1" dirty="0" smtClean="0"/>
              <a:t>x </a:t>
            </a:r>
            <a:r>
              <a:rPr lang="en-US" dirty="0" smtClean="0"/>
              <a:t>(</a:t>
            </a:r>
            <a:r>
              <a:rPr lang="en-US" dirty="0" err="1" smtClean="0"/>
              <a:t>Eulerian</a:t>
            </a:r>
            <a:r>
              <a:rPr lang="en-US" dirty="0" smtClean="0"/>
              <a:t>!)</a:t>
            </a:r>
          </a:p>
          <a:p>
            <a:r>
              <a:rPr lang="en-US" dirty="0" smtClean="0"/>
              <a:t>The question is how fast is </a:t>
            </a:r>
            <a:r>
              <a:rPr lang="en-US" i="1" dirty="0" smtClean="0"/>
              <a:t>q</a:t>
            </a:r>
            <a:r>
              <a:rPr lang="en-US" dirty="0" smtClean="0"/>
              <a:t> changing for that particle?</a:t>
            </a:r>
          </a:p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Frames of Reference (III)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the derivative of q (with the Chain Rule):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2590800"/>
            <a:ext cx="3295650" cy="752475"/>
          </a:xfrm>
          <a:prstGeom prst="rect">
            <a:avLst/>
          </a:prstGeom>
          <a:noFill/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3514725"/>
            <a:ext cx="1857375" cy="752475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5486400"/>
            <a:ext cx="762000" cy="742950"/>
          </a:xfrm>
          <a:prstGeom prst="rect">
            <a:avLst/>
          </a:prstGeom>
          <a:noFill/>
        </p:spPr>
      </p:pic>
      <p:grpSp>
        <p:nvGrpSpPr>
          <p:cNvPr id="19" name="Group 18"/>
          <p:cNvGrpSpPr/>
          <p:nvPr/>
        </p:nvGrpSpPr>
        <p:grpSpPr>
          <a:xfrm>
            <a:off x="1524000" y="4114800"/>
            <a:ext cx="2971800" cy="1027331"/>
            <a:chOff x="1524000" y="4114800"/>
            <a:chExt cx="2971800" cy="1027331"/>
          </a:xfrm>
        </p:grpSpPr>
        <p:sp>
          <p:nvSpPr>
            <p:cNvPr id="10" name="TextBox 9"/>
            <p:cNvSpPr txBox="1"/>
            <p:nvPr/>
          </p:nvSpPr>
          <p:spPr>
            <a:xfrm>
              <a:off x="1524000" y="4495800"/>
              <a:ext cx="297180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How fast q is changing at a fixed point in space</a:t>
              </a:r>
              <a:endParaRPr lang="en-US" dirty="0"/>
            </a:p>
          </p:txBody>
        </p:sp>
        <p:cxnSp>
          <p:nvCxnSpPr>
            <p:cNvPr id="13" name="Straight Arrow Connector 12"/>
            <p:cNvCxnSpPr>
              <a:stCxn id="10" idx="0"/>
            </p:cNvCxnSpPr>
            <p:nvPr/>
          </p:nvCxnSpPr>
          <p:spPr>
            <a:xfrm rot="5400000" flipH="1" flipV="1">
              <a:off x="3524250" y="3600450"/>
              <a:ext cx="381000" cy="1409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4876800" y="3962400"/>
            <a:ext cx="4191000" cy="1304330"/>
            <a:chOff x="4876800" y="3962400"/>
            <a:chExt cx="4191000" cy="1304330"/>
          </a:xfrm>
        </p:grpSpPr>
        <p:sp>
          <p:nvSpPr>
            <p:cNvPr id="11" name="TextBox 10"/>
            <p:cNvSpPr txBox="1"/>
            <p:nvPr/>
          </p:nvSpPr>
          <p:spPr>
            <a:xfrm>
              <a:off x="4876800" y="4343400"/>
              <a:ext cx="4191000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Correct for how much of that change is due just to differences in the fluid flowing past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1" idx="0"/>
            </p:cNvCxnSpPr>
            <p:nvPr/>
          </p:nvCxnSpPr>
          <p:spPr>
            <a:xfrm rot="16200000" flipV="1">
              <a:off x="6267450" y="3638550"/>
              <a:ext cx="381000" cy="1028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609600" y="5791200"/>
            <a:ext cx="3352800" cy="369332"/>
            <a:chOff x="609600" y="5791200"/>
            <a:chExt cx="3352800" cy="369332"/>
          </a:xfrm>
        </p:grpSpPr>
        <p:sp>
          <p:nvSpPr>
            <p:cNvPr id="16" name="TextBox 15"/>
            <p:cNvSpPr txBox="1"/>
            <p:nvPr/>
          </p:nvSpPr>
          <p:spPr>
            <a:xfrm>
              <a:off x="609600" y="5791200"/>
              <a:ext cx="31242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The material derivative!</a:t>
              </a:r>
              <a:endParaRPr lang="en-US" dirty="0"/>
            </a:p>
          </p:txBody>
        </p:sp>
        <p:cxnSp>
          <p:nvCxnSpPr>
            <p:cNvPr id="18" name="Straight Arrow Connector 17"/>
            <p:cNvCxnSpPr>
              <a:stCxn id="16" idx="3"/>
            </p:cNvCxnSpPr>
            <p:nvPr/>
          </p:nvCxnSpPr>
          <p:spPr>
            <a:xfrm flipV="1">
              <a:off x="3733800" y="5867400"/>
              <a:ext cx="228600" cy="1084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Frames of Reference (IV)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2286000"/>
            <a:ext cx="7391400" cy="228600"/>
          </a:xfrm>
          <a:prstGeom prst="rect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0" y="2667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T(</a:t>
            </a:r>
            <a:r>
              <a:rPr lang="en-US" i="1" dirty="0" smtClean="0"/>
              <a:t>x</a:t>
            </a:r>
            <a:r>
              <a:rPr lang="en-US" dirty="0" smtClean="0"/>
              <a:t>) = 10</a:t>
            </a:r>
            <a:r>
              <a:rPr lang="en-US" i="1" dirty="0" smtClean="0"/>
              <a:t>x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2743200"/>
            <a:ext cx="2300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= 0 </a:t>
            </a:r>
            <a:r>
              <a:rPr lang="en-US" dirty="0" smtClean="0">
                <a:sym typeface="Wingdings" pitchFamily="2" charset="2"/>
              </a:rPr>
              <a:t> T(x) = freezing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29400" y="2743200"/>
            <a:ext cx="2299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= 10 </a:t>
            </a:r>
            <a:r>
              <a:rPr lang="en-US" dirty="0" smtClean="0">
                <a:sym typeface="Wingdings" pitchFamily="2" charset="2"/>
              </a:rPr>
              <a:t> T(x) = boiling</a:t>
            </a:r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381000" y="1219200"/>
            <a:ext cx="8001000" cy="839788"/>
            <a:chOff x="381000" y="1219200"/>
            <a:chExt cx="8001000" cy="839788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990600" y="2057400"/>
              <a:ext cx="73914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3010" name="Picture 2" descr="http://rtv6blogs.com/rtv6_stormteam6/files/2009/09/wind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1000" y="1219200"/>
              <a:ext cx="877060" cy="762000"/>
            </a:xfrm>
            <a:prstGeom prst="rect">
              <a:avLst/>
            </a:prstGeom>
            <a:noFill/>
          </p:spPr>
        </p:pic>
        <p:sp>
          <p:nvSpPr>
            <p:cNvPr id="15" name="TextBox 14"/>
            <p:cNvSpPr txBox="1"/>
            <p:nvPr/>
          </p:nvSpPr>
          <p:spPr>
            <a:xfrm>
              <a:off x="1295400" y="15240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u</a:t>
              </a:r>
              <a:r>
                <a:rPr lang="en-US" dirty="0" smtClean="0"/>
                <a:t> = c</a:t>
              </a:r>
              <a:endParaRPr lang="en-US" b="1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04800" y="3505200"/>
            <a:ext cx="5927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T of each particle is constant, they just move around.</a:t>
            </a:r>
          </a:p>
          <a:p>
            <a:pPr algn="r"/>
            <a:r>
              <a:rPr lang="en-US" b="1" dirty="0" smtClean="0"/>
              <a:t>Advection</a:t>
            </a:r>
            <a:r>
              <a:rPr lang="en-US" dirty="0" smtClean="0"/>
              <a:t> in the </a:t>
            </a:r>
            <a:r>
              <a:rPr lang="en-US" dirty="0" err="1" smtClean="0"/>
              <a:t>Lagrangian</a:t>
            </a:r>
            <a:r>
              <a:rPr lang="en-US" dirty="0" smtClean="0"/>
              <a:t> viewpoint:</a:t>
            </a:r>
            <a:endParaRPr lang="en-US" dirty="0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05600" y="3505200"/>
            <a:ext cx="800100" cy="619125"/>
          </a:xfrm>
          <a:prstGeom prst="rect">
            <a:avLst/>
          </a:prstGeom>
          <a:noFill/>
        </p:spPr>
      </p:pic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4343400"/>
            <a:ext cx="1733550" cy="62865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1448719" y="4343400"/>
            <a:ext cx="47475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Expanding the material derivative to move to an </a:t>
            </a:r>
          </a:p>
          <a:p>
            <a:pPr algn="r"/>
            <a:r>
              <a:rPr lang="en-US" dirty="0" err="1" smtClean="0"/>
              <a:t>Eulerian</a:t>
            </a:r>
            <a:r>
              <a:rPr lang="en-US" dirty="0" smtClean="0"/>
              <a:t> viewpoint:</a:t>
            </a:r>
            <a:endParaRPr lang="en-US" dirty="0"/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5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2451" y="5181600"/>
            <a:ext cx="1666875" cy="628650"/>
          </a:xfrm>
          <a:prstGeom prst="rect">
            <a:avLst/>
          </a:prstGeom>
          <a:noFill/>
        </p:spPr>
      </p:pic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7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84485" y="5943600"/>
            <a:ext cx="1228725" cy="628650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990600" y="59436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Even though </a:t>
            </a:r>
            <a:r>
              <a:rPr lang="en-US" dirty="0" err="1" smtClean="0"/>
              <a:t>Lagrangian</a:t>
            </a:r>
            <a:r>
              <a:rPr lang="en-US" dirty="0" smtClean="0"/>
              <a:t> derivative is 0, the </a:t>
            </a:r>
            <a:r>
              <a:rPr lang="en-US" dirty="0" err="1" smtClean="0"/>
              <a:t>Eulerian</a:t>
            </a:r>
            <a:r>
              <a:rPr lang="en-US" dirty="0" smtClean="0"/>
              <a:t> derivative depends on the wind speed:</a:t>
            </a:r>
            <a:endParaRPr lang="en-US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3950-C21D-48BA-B84F-07DAB09864C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</TotalTime>
  <Words>1504</Words>
  <Application>Microsoft Macintosh PowerPoint</Application>
  <PresentationFormat>On-screen Show (4:3)</PresentationFormat>
  <Paragraphs>296</Paragraphs>
  <Slides>40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Calibri</vt:lpstr>
      <vt:lpstr>Symbol</vt:lpstr>
      <vt:lpstr>Wingdings</vt:lpstr>
      <vt:lpstr>Arial</vt:lpstr>
      <vt:lpstr>Office Theme</vt:lpstr>
      <vt:lpstr>Equation</vt:lpstr>
      <vt:lpstr>Intro to Fluid Simulation (I)</vt:lpstr>
      <vt:lpstr>Disclaimer</vt:lpstr>
      <vt:lpstr>Goals</vt:lpstr>
      <vt:lpstr>Why Simulate Fluids?</vt:lpstr>
      <vt:lpstr>What is a Fluid?</vt:lpstr>
      <vt:lpstr>Two Frames of Reference (I)</vt:lpstr>
      <vt:lpstr>Two Frames of Reference (II)</vt:lpstr>
      <vt:lpstr>Two Frames of Reference (III)</vt:lpstr>
      <vt:lpstr>Two Frames of Reference (IV)</vt:lpstr>
      <vt:lpstr>Navier-stokes equations</vt:lpstr>
      <vt:lpstr>The Foundation of Fluid Solvers</vt:lpstr>
      <vt:lpstr>Quick Vector Calc Refresher</vt:lpstr>
      <vt:lpstr>Gradient ()</vt:lpstr>
      <vt:lpstr>Divergence (∙)</vt:lpstr>
      <vt:lpstr>Curl (×)</vt:lpstr>
      <vt:lpstr>…Back to Navier-Stokes</vt:lpstr>
      <vt:lpstr>Momentum Equation</vt:lpstr>
      <vt:lpstr>Momentum Equation</vt:lpstr>
      <vt:lpstr>Gravity (and Other Body Forces)</vt:lpstr>
      <vt:lpstr>Pressure Forces</vt:lpstr>
      <vt:lpstr>Viscosity Forces</vt:lpstr>
      <vt:lpstr>Newton’s 2nd Continued</vt:lpstr>
      <vt:lpstr>Newton’s 2nd  Momentum Equation</vt:lpstr>
      <vt:lpstr>Momentum Equation Recap</vt:lpstr>
      <vt:lpstr>Understanding Navier-Stokes</vt:lpstr>
      <vt:lpstr>The Incompressibility Condition (I)</vt:lpstr>
      <vt:lpstr>The Incompressibility Condition (II)</vt:lpstr>
      <vt:lpstr>The Incompressibility Condition (III)</vt:lpstr>
      <vt:lpstr>The Truth About Viscosity in Animation</vt:lpstr>
      <vt:lpstr>Boundary Conditions</vt:lpstr>
      <vt:lpstr>Solid Walls</vt:lpstr>
      <vt:lpstr>Free Surfaces</vt:lpstr>
      <vt:lpstr>Overview of numerical simulation</vt:lpstr>
      <vt:lpstr>Splitting</vt:lpstr>
      <vt:lpstr>Splitting (II)</vt:lpstr>
      <vt:lpstr>Splitting (III)</vt:lpstr>
      <vt:lpstr>Splitting (IV)</vt:lpstr>
      <vt:lpstr>Basic Fluid Algorithm</vt:lpstr>
      <vt:lpstr>Fluid simulation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Fluid Simulation I</dc:title>
  <dc:creator>Jeff Pool</dc:creator>
  <cp:lastModifiedBy>Microsoft Office User</cp:lastModifiedBy>
  <cp:revision>189</cp:revision>
  <dcterms:created xsi:type="dcterms:W3CDTF">2010-11-09T15:10:38Z</dcterms:created>
  <dcterms:modified xsi:type="dcterms:W3CDTF">2019-08-26T10:19:42Z</dcterms:modified>
</cp:coreProperties>
</file>