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mp4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9" r:id="rId3"/>
    <p:sldId id="336" r:id="rId4"/>
    <p:sldId id="338" r:id="rId5"/>
    <p:sldId id="337" r:id="rId6"/>
    <p:sldId id="339" r:id="rId7"/>
    <p:sldId id="331" r:id="rId8"/>
    <p:sldId id="341" r:id="rId9"/>
    <p:sldId id="340" r:id="rId10"/>
    <p:sldId id="342" r:id="rId11"/>
    <p:sldId id="382" r:id="rId12"/>
    <p:sldId id="343" r:id="rId13"/>
    <p:sldId id="330" r:id="rId14"/>
    <p:sldId id="344" r:id="rId15"/>
    <p:sldId id="345" r:id="rId16"/>
    <p:sldId id="348" r:id="rId17"/>
    <p:sldId id="350" r:id="rId18"/>
    <p:sldId id="347" r:id="rId19"/>
    <p:sldId id="346" r:id="rId20"/>
    <p:sldId id="332" r:id="rId21"/>
    <p:sldId id="352" r:id="rId22"/>
    <p:sldId id="353" r:id="rId23"/>
    <p:sldId id="354" r:id="rId24"/>
    <p:sldId id="357" r:id="rId25"/>
    <p:sldId id="358" r:id="rId26"/>
    <p:sldId id="359" r:id="rId27"/>
    <p:sldId id="376" r:id="rId28"/>
    <p:sldId id="356" r:id="rId29"/>
    <p:sldId id="355" r:id="rId30"/>
    <p:sldId id="333" r:id="rId31"/>
    <p:sldId id="364" r:id="rId32"/>
    <p:sldId id="363" r:id="rId33"/>
    <p:sldId id="365" r:id="rId34"/>
    <p:sldId id="366" r:id="rId35"/>
    <p:sldId id="377" r:id="rId36"/>
    <p:sldId id="367" r:id="rId37"/>
    <p:sldId id="368" r:id="rId38"/>
    <p:sldId id="380" r:id="rId39"/>
    <p:sldId id="381" r:id="rId40"/>
    <p:sldId id="379" r:id="rId41"/>
    <p:sldId id="360" r:id="rId42"/>
    <p:sldId id="334" r:id="rId43"/>
    <p:sldId id="370" r:id="rId44"/>
    <p:sldId id="371" r:id="rId45"/>
    <p:sldId id="372" r:id="rId46"/>
    <p:sldId id="378" r:id="rId47"/>
    <p:sldId id="373" r:id="rId48"/>
    <p:sldId id="374" r:id="rId49"/>
    <p:sldId id="335" r:id="rId5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83410" autoAdjust="0"/>
  </p:normalViewPr>
  <p:slideViewPr>
    <p:cSldViewPr snapToGrid="0" snapToObjects="1">
      <p:cViewPr varScale="1">
        <p:scale>
          <a:sx n="131" d="100"/>
          <a:sy n="131" d="100"/>
        </p:scale>
        <p:origin x="1664" y="1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9E748-90FF-4C53-AEBD-8D186B8A356A}" type="datetimeFigureOut">
              <a:rPr lang="en-US" smtClean="0"/>
              <a:t>8/26/19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E6983-C7B8-4B18-9666-80377D55D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442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80F78-CC69-4095-81A7-D8FE48852314}" type="datetimeFigureOut">
              <a:rPr lang="en-US" smtClean="0"/>
              <a:t>8/26/19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9BE67-FBDA-4B56-B54A-4ABA24F32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187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22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84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51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44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45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95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43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2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96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62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9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83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25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375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45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06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275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861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579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229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712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94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623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898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264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026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260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765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568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768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827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252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60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529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504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663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872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108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787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646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149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3070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891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36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2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51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11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23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9BE67-FBDA-4B56-B54A-4ABA24F327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rrowheads="1"/>
          </p:cNvPicPr>
          <p:nvPr userDrawn="1"/>
        </p:nvPicPr>
        <p:blipFill>
          <a:blip r:embed="rId2">
            <a:lum bright="9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035088" y="274638"/>
            <a:ext cx="7651711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35050" y="274638"/>
            <a:ext cx="765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35050" y="1600200"/>
            <a:ext cx="76517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Line 3"/>
          <p:cNvSpPr>
            <a:spLocks noChangeShapeType="1"/>
          </p:cNvSpPr>
          <p:nvPr userDrawn="1"/>
        </p:nvSpPr>
        <p:spPr bwMode="auto">
          <a:xfrm>
            <a:off x="1035050" y="1157288"/>
            <a:ext cx="7162800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/>
              <a:ea typeface="+mn-ea"/>
              <a:cs typeface="+mn-cs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69FC3-B343-40C0-A34F-2D79588F9B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100" kern="1200">
          <a:solidFill>
            <a:schemeClr val="accent1"/>
          </a:solidFill>
          <a:latin typeface="Times New Roman"/>
          <a:ea typeface="ＭＳ Ｐゴシック" pitchFamily="-109" charset="-128"/>
          <a:cs typeface="Times New Roman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Times New Roman" pitchFamily="-109" charset="0"/>
          <a:ea typeface="ＭＳ Ｐゴシック" pitchFamily="-109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Times New Roman" pitchFamily="-109" charset="0"/>
          <a:ea typeface="ＭＳ Ｐゴシック" pitchFamily="-109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Times New Roman" pitchFamily="-109" charset="0"/>
          <a:ea typeface="ＭＳ Ｐゴシック" pitchFamily="-109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Times New Roman" pitchFamily="-109" charset="0"/>
          <a:ea typeface="ＭＳ Ｐゴシック" pitchFamily="-109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Times New Roman" pitchFamily="-109" charset="0"/>
          <a:ea typeface="ＭＳ Ｐゴシック" pitchFamily="-109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Times New Roman" pitchFamily="-109" charset="0"/>
          <a:ea typeface="ＭＳ Ｐゴシック" pitchFamily="-109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Times New Roman" pitchFamily="-109" charset="0"/>
          <a:ea typeface="ＭＳ Ｐゴシック" pitchFamily="-109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Times New Roman" pitchFamily="-109" charset="0"/>
          <a:ea typeface="ＭＳ Ｐゴシック" pitchFamily="-109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-109" charset="2"/>
        <a:buChar char="§"/>
        <a:defRPr sz="2700" kern="1200">
          <a:solidFill>
            <a:schemeClr val="tx1"/>
          </a:solidFill>
          <a:latin typeface="Times New Roman"/>
          <a:ea typeface="ＭＳ Ｐゴシック" pitchFamily="-109" charset="-128"/>
          <a:cs typeface="Times New Roman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itchFamily="-109" charset="0"/>
        <a:buChar char="•"/>
        <a:defRPr sz="2400" kern="1200">
          <a:solidFill>
            <a:schemeClr val="tx1"/>
          </a:solidFill>
          <a:latin typeface="Times New Roman"/>
          <a:ea typeface="ＭＳ Ｐゴシック" pitchFamily="-109" charset="-128"/>
          <a:cs typeface="Times New Roman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-109" charset="2"/>
        <a:buChar char="§"/>
        <a:defRPr sz="2000" kern="1200">
          <a:solidFill>
            <a:schemeClr val="tx1"/>
          </a:solidFill>
          <a:latin typeface="Times New Roman"/>
          <a:ea typeface="ＭＳ Ｐゴシック" pitchFamily="-109" charset="-128"/>
          <a:cs typeface="Times New Roman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itchFamily="-109" charset="0"/>
        <a:buChar char="•"/>
        <a:defRPr sz="2000" kern="1200">
          <a:solidFill>
            <a:schemeClr val="tx1"/>
          </a:solidFill>
          <a:latin typeface="Times New Roman"/>
          <a:ea typeface="ＭＳ Ｐゴシック" pitchFamily="-109" charset="-128"/>
          <a:cs typeface="Times New Roman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itchFamily="-109" charset="0"/>
        <a:buChar char="»"/>
        <a:defRPr sz="2000" kern="1200">
          <a:solidFill>
            <a:schemeClr val="tx1"/>
          </a:solidFill>
          <a:latin typeface="Times New Roman"/>
          <a:ea typeface="ＭＳ Ｐゴシック" pitchFamily="-109" charset="-128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5.gif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4.jpeg"/><Relationship Id="rId5" Type="http://schemas.openxmlformats.org/officeDocument/2006/relationships/image" Target="../media/image230.png"/><Relationship Id="rId6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4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450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1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38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9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0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39.jpe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9" Type="http://schemas.openxmlformats.org/officeDocument/2006/relationships/image" Target="../media/image60.png"/><Relationship Id="rId1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20.png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4" Type="http://schemas.openxmlformats.org/officeDocument/2006/relationships/video" Target="../media/media2.mp4"/><Relationship Id="rId5" Type="http://schemas.microsoft.com/office/2007/relationships/media" Target="../media/media3.mp4"/><Relationship Id="rId6" Type="http://schemas.openxmlformats.org/officeDocument/2006/relationships/video" Target="../media/media3.mp4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48.xml"/><Relationship Id="rId9" Type="http://schemas.openxmlformats.org/officeDocument/2006/relationships/image" Target="../media/image40.png"/><Relationship Id="rId10" Type="http://schemas.openxmlformats.org/officeDocument/2006/relationships/image" Target="../media/image41.png"/><Relationship Id="rId11" Type="http://schemas.openxmlformats.org/officeDocument/2006/relationships/image" Target="../media/image49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45070" y="4998539"/>
            <a:ext cx="737507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Controlling Non-smooth Dynamic System</a:t>
            </a:r>
          </a:p>
          <a:p>
            <a:pPr algn="ctr"/>
            <a:endParaRPr lang="en-US" sz="2000" dirty="0" smtClean="0"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01"/>
    </mc:Choice>
    <mc:Fallback xmlns="">
      <p:transition spd="slow" advTm="2530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dirty="0" smtClean="0">
                <a:latin typeface="Times New Roman" pitchFamily="-109" charset="0"/>
              </a:rPr>
              <a:t>Formulation of PD Servo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Text Placeholder 2"/>
              <p:cNvSpPr txBox="1">
                <a:spLocks/>
              </p:cNvSpPr>
              <p:nvPr/>
            </p:nvSpPr>
            <p:spPr bwMode="auto">
              <a:xfrm>
                <a:off x="1022882" y="1445352"/>
                <a:ext cx="7492467" cy="4910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Mathematically:</a:t>
                </a:r>
                <a:endParaRPr lang="en-US" sz="2400" dirty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𝑁</m:t>
                                </m:r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−1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ctrlPr>
                              <a:rPr lang="en-US" sz="240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𝑁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40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charset="0"/>
                                        <a:cs typeface="Times New Roman" pitchFamily="-109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Times New Roman" pitchFamily="-109" charset="0"/>
                                        <a:cs typeface="Times New Roman" pitchFamily="-109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Times New Roman" pitchFamily="-109" charset="0"/>
                                        <a:cs typeface="Times New Roman" pitchFamily="-109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Times New Roman" pitchFamily="-109" charset="0"/>
                                    <a:cs typeface="Times New Roman" pitchFamily="-109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charset="0"/>
                                        <a:cs typeface="Times New Roman" pitchFamily="-109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charset="0"/>
                                            <a:cs typeface="Times New Roman" pitchFamily="-109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ea typeface="Times New Roman" pitchFamily="-109" charset="0"/>
                                            <a:cs typeface="Times New Roman" pitchFamily="-109" charset="0"/>
                                          </a:rPr>
                                          <m:t>𝑞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Times New Roman" pitchFamily="-109" charset="0"/>
                                        <a:cs typeface="Times New Roman" pitchFamily="-109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|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func>
                  </m:oMath>
                </a14:m>
                <a:r>
                  <a:rPr lang="en-US" sz="24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ea typeface="Times New Roman" pitchFamily="-109" charset="0"/>
                            <a:cs typeface="Times New Roman" pitchFamily="-10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=0</m:t>
                    </m:r>
                  </m:oMath>
                </a14:m>
                <a:endParaRPr lang="en-US" sz="24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Such that 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7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, no collision </a:t>
                </a:r>
                <a:r>
                  <a:rPr lang="en-US" sz="27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occurs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</a:t>
                </a:r>
                <a:endParaRPr lang="en-US" sz="2400" dirty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endParaRPr lang="en-US" sz="27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Approximate solution: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Enforce constraints using a simulator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Assuming</a:t>
                </a:r>
                <a:r>
                  <a:rPr lang="en-US" sz="2400" dirty="0" smtClean="0">
                    <a:solidFill>
                      <a:schemeClr val="accent1"/>
                    </a:solidFill>
                    <a:cs typeface="Times New Roman" pitchFamily="-10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-109" charset="0"/>
                      </a:rPr>
                      <m:t>𝛼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Times New Roman" pitchFamily="-109" charset="0"/>
                                    <a:cs typeface="Times New Roman" pitchFamily="-109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-109" charset="0"/>
                      </a:rPr>
                      <m:t>𝛽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sz="240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Times New Roman" pitchFamily="-109" charset="0"/>
                                    <a:cs typeface="Times New Roman" pitchFamily="-109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i="1" smtClean="0">
                                        <a:solidFill>
                                          <a:schemeClr val="accent1"/>
                                        </a:solidFill>
                                        <a:latin typeface="Cambria Math" charset="0"/>
                                        <a:cs typeface="Times New Roman" pitchFamily="-109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Times New Roman" pitchFamily="-109" charset="0"/>
                                        <a:cs typeface="Times New Roman" pitchFamily="-109" charset="0"/>
                                      </a:rPr>
                                      <m:t>𝑞</m:t>
                                    </m:r>
                                  </m:e>
                                </m:acc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>
                  <a:spcBef>
                    <a:spcPct val="20000"/>
                  </a:spcBef>
                  <a:buClr>
                    <a:schemeClr val="accent1"/>
                  </a:buClr>
                </a:pPr>
                <a:endParaRPr lang="en-US" sz="27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</p:txBody>
          </p:sp>
        </mc:Choice>
        <mc:Fallback xmlns="">
          <p:sp>
            <p:nvSpPr>
              <p:cNvPr id="6147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2882" y="1445352"/>
                <a:ext cx="7492467" cy="4910998"/>
              </a:xfrm>
              <a:prstGeom prst="rect">
                <a:avLst/>
              </a:prstGeom>
              <a:blipFill rotWithShape="0">
                <a:blip r:embed="rId3"/>
                <a:stretch>
                  <a:fillRect l="-1139" t="-9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995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7"/>
    </mc:Choice>
    <mc:Fallback xmlns="">
      <p:transition spd="slow" advTm="2528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playEvt time="16453" objId="4"/>
        <p14:stopEvt time="25287" objId="4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dirty="0" smtClean="0">
                <a:latin typeface="Times New Roman" pitchFamily="-109" charset="0"/>
              </a:rPr>
              <a:t>Principle of PD Servo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Text Placeholder 2"/>
              <p:cNvSpPr txBox="1">
                <a:spLocks/>
              </p:cNvSpPr>
              <p:nvPr/>
            </p:nvSpPr>
            <p:spPr bwMode="auto">
              <a:xfrm>
                <a:off x="1022882" y="1445352"/>
                <a:ext cx="7492467" cy="4910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endParaRPr lang="en-US" sz="27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altLang="zh-CN" sz="24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  <m:r>
                      <a:rPr lang="en-US" altLang="zh-CN" sz="240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=</m:t>
                    </m:r>
                    <m:r>
                      <a:rPr lang="en-US" altLang="zh-CN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−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itchFamily="-109" charset="0"/>
                                    <a:cs typeface="Times New Roman" pitchFamily="-109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−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  <m:t>𝛽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altLang="zh-CN" sz="24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Times New Roman" pitchFamily="-109" charset="0"/>
                                    <a:cs typeface="Times New Roman" pitchFamily="-109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400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  <a:cs typeface="Times New Roman" pitchFamily="-109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Times New Roman" pitchFamily="-109" charset="0"/>
                                        <a:cs typeface="Times New Roman" pitchFamily="-109" charset="0"/>
                                      </a:rPr>
                                      <m:t>𝑞</m:t>
                                    </m:r>
                                  </m:e>
                                </m:acc>
                              </m:e>
                            </m:acc>
                          </m:e>
                          <m:sub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147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2882" y="1445352"/>
                <a:ext cx="7492467" cy="4910998"/>
              </a:xfrm>
              <a:prstGeom prst="rect">
                <a:avLst/>
              </a:prstGeom>
              <a:blipFill rotWithShape="0">
                <a:blip r:embed="rId3"/>
                <a:stretch>
                  <a:fillRect l="-113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3886200" y="1996440"/>
            <a:ext cx="1173480" cy="381000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5644514" y="1996440"/>
            <a:ext cx="1173480" cy="381000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3329940" y="2440848"/>
            <a:ext cx="1981200" cy="5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US" altLang="zh-CN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 Error</a:t>
            </a:r>
            <a:endParaRPr lang="en-US" sz="2400" dirty="0" smtClean="0">
              <a:solidFill>
                <a:schemeClr val="accent1"/>
              </a:solidFill>
              <a:latin typeface="Times New Roman" pitchFamily="-109" charset="0"/>
              <a:ea typeface="Times New Roman" pitchFamily="-109" charset="0"/>
              <a:cs typeface="Times New Roman" pitchFamily="-109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5393054" y="2440848"/>
            <a:ext cx="1981200" cy="5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US" altLang="zh-CN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Velocity Error</a:t>
            </a:r>
            <a:endParaRPr lang="en-US" sz="2400" dirty="0" smtClean="0">
              <a:solidFill>
                <a:schemeClr val="accent1"/>
              </a:solidFill>
              <a:latin typeface="Times New Roman" pitchFamily="-109" charset="0"/>
              <a:ea typeface="Times New Roman" pitchFamily="-109" charset="0"/>
              <a:cs typeface="Times New Roman" pitchFamily="-109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678" y="2943768"/>
            <a:ext cx="4421139" cy="33158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8" y="3765909"/>
            <a:ext cx="38100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7"/>
    </mc:Choice>
    <mc:Fallback xmlns="">
      <p:transition spd="slow" advTm="2528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playEvt time="16453" objId="4"/>
        <p14:stopEvt time="25287" objId="4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dirty="0" smtClean="0">
                <a:latin typeface="Times New Roman" pitchFamily="-109" charset="0"/>
              </a:rPr>
              <a:t>Limitation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Text Placeholder 2"/>
              <p:cNvSpPr txBox="1">
                <a:spLocks/>
              </p:cNvSpPr>
              <p:nvPr/>
            </p:nvSpPr>
            <p:spPr bwMode="auto">
              <a:xfrm>
                <a:off x="1022882" y="1445352"/>
                <a:ext cx="7492467" cy="4910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How to choose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-109" charset="0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-109" charset="0"/>
                      </a:rPr>
                      <m:t> 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-109" charset="0"/>
                      </a:rPr>
                      <m:t>𝛽</m:t>
                    </m:r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?</a:t>
                </a: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endParaRPr lang="en-US" sz="24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Can optimal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-109" charset="0"/>
                      </a:rPr>
                      <m:t>𝛼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-109" charset="0"/>
                      </a:rPr>
                      <m:t> 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-109" charset="0"/>
                      </a:rPr>
                      <m:t>𝛽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be relevant with time?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Should we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-109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endParaRPr lang="en-US" sz="24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What </a:t>
                </a:r>
                <a:r>
                  <a:rPr lang="en-US" sz="24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, …,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are subject to sensing error?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Usually the case!</a:t>
                </a: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endParaRPr lang="en-US" sz="24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rgbClr val="FF0000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Suboptimal PD Servos fails within &lt;10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timesteps</a:t>
                </a:r>
                <a:endParaRPr lang="en-US" sz="2700" dirty="0" smtClean="0">
                  <a:solidFill>
                    <a:srgbClr val="FF0000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</p:txBody>
          </p:sp>
        </mc:Choice>
        <mc:Fallback xmlns="">
          <p:sp>
            <p:nvSpPr>
              <p:cNvPr id="6147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2882" y="1445352"/>
                <a:ext cx="7492467" cy="4910998"/>
              </a:xfrm>
              <a:prstGeom prst="rect">
                <a:avLst/>
              </a:prstGeom>
              <a:blipFill rotWithShape="0">
                <a:blip r:embed="rId3"/>
                <a:stretch>
                  <a:fillRect l="-1139" t="-9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62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7"/>
    </mc:Choice>
    <mc:Fallback xmlns="">
      <p:transition spd="slow" advTm="2528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playEvt time="16453" objId="4"/>
        <p14:stopEvt time="25287" objId="4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dirty="0" smtClean="0">
                <a:latin typeface="Times New Roman" pitchFamily="-109" charset="0"/>
              </a:rPr>
              <a:t>c</a:t>
            </a:r>
          </a:p>
        </p:txBody>
      </p:sp>
      <p:pic>
        <p:nvPicPr>
          <p:cNvPr id="7171" name="Picture 3"/>
          <p:cNvPicPr>
            <a:picLocks noChangeArrowheads="1"/>
          </p:cNvPicPr>
          <p:nvPr/>
        </p:nvPicPr>
        <p:blipFill>
          <a:blip r:embed="rId3">
            <a:lum bright="10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0" y="20574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FDFD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Section divider here</a:t>
            </a:r>
            <a:endParaRPr lang="en-US" sz="3600">
              <a:latin typeface="Times New Roman" pitchFamily="-109" charset="0"/>
              <a:ea typeface="Times New Roman" pitchFamily="-109" charset="0"/>
              <a:cs typeface="Times New Roman" pitchFamily="-109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34566" y="378999"/>
            <a:ext cx="7952234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Searching for Optimal Controller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1028" name="Picture 4" descr="ReducedOr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91" y="1169161"/>
            <a:ext cx="7780784" cy="518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3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7"/>
    </mc:Choice>
    <mc:Fallback xmlns="">
      <p:transition spd="slow" advTm="242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dirty="0" smtClean="0">
                <a:latin typeface="Times New Roman" pitchFamily="-109" charset="0"/>
              </a:rPr>
              <a:t>Formulation of PD Servo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Text Placeholder 2"/>
              <p:cNvSpPr txBox="1">
                <a:spLocks/>
              </p:cNvSpPr>
              <p:nvPr/>
            </p:nvSpPr>
            <p:spPr bwMode="auto">
              <a:xfrm>
                <a:off x="1022882" y="1445352"/>
                <a:ext cx="7492467" cy="4910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Mathematically:</a:t>
                </a:r>
                <a:endParaRPr lang="en-US" sz="2400" dirty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𝑁</m:t>
                                </m:r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−1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ctrlPr>
                              <a:rPr lang="en-US" sz="240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𝑁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40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charset="0"/>
                                        <a:cs typeface="Times New Roman" pitchFamily="-109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Times New Roman" pitchFamily="-109" charset="0"/>
                                        <a:cs typeface="Times New Roman" pitchFamily="-109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Times New Roman" pitchFamily="-109" charset="0"/>
                                        <a:cs typeface="Times New Roman" pitchFamily="-109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Times New Roman" pitchFamily="-109" charset="0"/>
                                    <a:cs typeface="Times New Roman" pitchFamily="-109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charset="0"/>
                                        <a:cs typeface="Times New Roman" pitchFamily="-109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charset="0"/>
                                            <a:cs typeface="Times New Roman" pitchFamily="-109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ea typeface="Times New Roman" pitchFamily="-109" charset="0"/>
                                            <a:cs typeface="Times New Roman" pitchFamily="-109" charset="0"/>
                                          </a:rPr>
                                          <m:t>𝑞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Times New Roman" pitchFamily="-109" charset="0"/>
                                        <a:cs typeface="Times New Roman" pitchFamily="-109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|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func>
                  </m:oMath>
                </a14:m>
                <a:r>
                  <a:rPr lang="en-US" sz="24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ea typeface="Times New Roman" pitchFamily="-109" charset="0"/>
                            <a:cs typeface="Times New Roman" pitchFamily="-10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=0</m:t>
                    </m:r>
                  </m:oMath>
                </a14:m>
                <a:endParaRPr lang="en-US" sz="24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Such that 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7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, no collision </a:t>
                </a:r>
                <a:r>
                  <a:rPr lang="en-US" sz="27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occurs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</a:t>
                </a:r>
                <a:endParaRPr lang="en-US" sz="2400" dirty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endParaRPr lang="en-US" sz="27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Approximate solution:</a:t>
                </a:r>
                <a:endParaRPr lang="en-US" sz="2400" dirty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Enforce constraints using a 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simulator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−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itchFamily="-109" charset="0"/>
                                    <a:cs typeface="Times New Roman" pitchFamily="-109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−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sz="240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Times New Roman" pitchFamily="-109" charset="0"/>
                                    <a:cs typeface="Times New Roman" pitchFamily="-109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  <a:cs typeface="Times New Roman" pitchFamily="-109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Times New Roman" pitchFamily="-109" charset="0"/>
                                        <a:cs typeface="Times New Roman" pitchFamily="-109" charset="0"/>
                                      </a:rPr>
                                      <m:t>𝑞</m:t>
                                    </m:r>
                                  </m:e>
                                </m:acc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Search for 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  <m:r>
                      <a:rPr lang="en-US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itchFamily="-109" charset="0"/>
                                    <a:cs typeface="Times New Roman" pitchFamily="-109" charset="0"/>
                                  </a:rPr>
                                  <m:t>𝑞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by random sampling!</a:t>
                </a:r>
              </a:p>
            </p:txBody>
          </p:sp>
        </mc:Choice>
        <mc:Fallback xmlns="">
          <p:sp>
            <p:nvSpPr>
              <p:cNvPr id="6147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2882" y="1445352"/>
                <a:ext cx="7492467" cy="4910998"/>
              </a:xfrm>
              <a:prstGeom prst="rect">
                <a:avLst/>
              </a:prstGeom>
              <a:blipFill rotWithShape="0">
                <a:blip r:embed="rId3"/>
                <a:stretch>
                  <a:fillRect l="-1139" t="-9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60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7"/>
    </mc:Choice>
    <mc:Fallback xmlns="">
      <p:transition spd="slow" advTm="2528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playEvt time="16453" objId="4"/>
        <p14:stopEvt time="25287" objId="4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dirty="0" smtClean="0">
                <a:latin typeface="Times New Roman" pitchFamily="-109" charset="0"/>
              </a:rPr>
              <a:t>The Sampling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Text Placeholder 2"/>
              <p:cNvSpPr txBox="1">
                <a:spLocks/>
              </p:cNvSpPr>
              <p:nvPr/>
            </p:nvSpPr>
            <p:spPr bwMode="auto">
              <a:xfrm>
                <a:off x="1022882" y="1445352"/>
                <a:ext cx="7492467" cy="4910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Approximate solution: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  <m:r>
                      <a:rPr lang="en-US" sz="240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=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itchFamily="-109" charset="0"/>
                                    <a:cs typeface="Times New Roman" pitchFamily="-109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Times New Roman" pitchFamily="-109" charset="0"/>
                                    <a:cs typeface="Times New Roman" pitchFamily="-109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  <a:cs typeface="Times New Roman" pitchFamily="-109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Times New Roman" pitchFamily="-109" charset="0"/>
                                        <a:cs typeface="Times New Roman" pitchFamily="-109" charset="0"/>
                                      </a:rPr>
                                      <m:t>𝑞</m:t>
                                    </m:r>
                                  </m:e>
                                </m:acc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Search for </a:t>
                </a:r>
                <a:r>
                  <a:rPr lang="en-US" sz="24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itchFamily="-109" charset="0"/>
                                    <a:cs typeface="Times New Roman" pitchFamily="-109" charset="0"/>
                                  </a:rPr>
                                  <m:t>𝑞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by random sampling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!</a:t>
                </a: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Step 1: randomly perturb to get K samples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Times New Roman" pitchFamily="-109" charset="0"/>
                                    <a:cs typeface="Times New Roman" pitchFamily="-109" charset="0"/>
                                  </a:rPr>
                                  <m:t>𝑞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Step 2: retain only N good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Times New Roman" pitchFamily="-109" charset="0"/>
                                    <a:cs typeface="Times New Roman" pitchFamily="-109" charset="0"/>
                                  </a:rPr>
                                  <m:t>𝑞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K=10, N=2 here</a:t>
                </a: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endParaRPr lang="en-US" sz="24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endParaRPr lang="en-US" sz="2400" dirty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K=1400, N=200</a:t>
                </a:r>
              </a:p>
              <a:p>
                <a:pPr>
                  <a:spcBef>
                    <a:spcPct val="20000"/>
                  </a:spcBef>
                  <a:buClr>
                    <a:schemeClr val="accent1"/>
                  </a:buClr>
                </a:pPr>
                <a:r>
                  <a:rPr lang="en-US" sz="24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	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in practice</a:t>
                </a:r>
              </a:p>
            </p:txBody>
          </p:sp>
        </mc:Choice>
        <mc:Fallback xmlns="">
          <p:sp>
            <p:nvSpPr>
              <p:cNvPr id="6147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2882" y="1445352"/>
                <a:ext cx="7492467" cy="4910998"/>
              </a:xfrm>
              <a:prstGeom prst="rect">
                <a:avLst/>
              </a:prstGeom>
              <a:blipFill rotWithShape="0">
                <a:blip r:embed="rId3"/>
                <a:stretch>
                  <a:fillRect l="-1139" t="-9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15</a:t>
            </a:fld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5923" y="3862923"/>
            <a:ext cx="4110498" cy="2858552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 flipH="1">
            <a:off x="4542503" y="3283974"/>
            <a:ext cx="2762865" cy="1219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>
            <a:off x="4542503" y="3716594"/>
            <a:ext cx="471950" cy="12683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4542503" y="3736259"/>
            <a:ext cx="471952" cy="17958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2590800" y="4038600"/>
            <a:ext cx="1813560" cy="9463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2590800" y="4038600"/>
            <a:ext cx="1813560" cy="14935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21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7"/>
    </mc:Choice>
    <mc:Fallback xmlns="">
      <p:transition spd="slow" advTm="2528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playEvt time="16453" objId="4"/>
        <p14:stopEvt time="25287" objId="4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dirty="0" smtClean="0">
                <a:latin typeface="Times New Roman" pitchFamily="-109" charset="0"/>
              </a:rPr>
              <a:t>What is a Good Sample?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Text Placeholder 2"/>
              <p:cNvSpPr txBox="1">
                <a:spLocks/>
              </p:cNvSpPr>
              <p:nvPr/>
            </p:nvSpPr>
            <p:spPr bwMode="auto">
              <a:xfrm>
                <a:off x="1022882" y="1445352"/>
                <a:ext cx="7492467" cy="4910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Times New Roman" pitchFamily="-109" charset="0"/>
                                    <a:cs typeface="Times New Roman" pitchFamily="-109" charset="0"/>
                                  </a:rPr>
                                  <m:t>𝑞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itchFamily="-109" charset="0"/>
                    <a:cs typeface="Times New Roman" panose="02020603050405020304" pitchFamily="18" charset="0"/>
                  </a:rPr>
                  <a:t> gives small error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itchFamily="-109" charset="0"/>
                    <a:cs typeface="Times New Roman" panose="02020603050405020304" pitchFamily="18" charset="0"/>
                  </a:rPr>
                  <a:t> and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 smtClean="0">
                  <a:solidFill>
                    <a:schemeClr val="accent1"/>
                  </a:solidFill>
                  <a:latin typeface="Times New Roman" panose="02020603050405020304" pitchFamily="18" charset="0"/>
                  <a:ea typeface="Times New Roman" pitchFamily="-109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endParaRPr lang="en-US" sz="2400" dirty="0">
                  <a:solidFill>
                    <a:schemeClr val="accent1"/>
                  </a:solidFill>
                  <a:latin typeface="Times New Roman" panose="02020603050405020304" pitchFamily="18" charset="0"/>
                  <a:ea typeface="Times New Roman" pitchFamily="-109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itchFamily="-109" charset="0"/>
                    <a:cs typeface="Times New Roman" panose="02020603050405020304" pitchFamily="18" charset="0"/>
                  </a:rPr>
                  <a:t>Not only look at the current </a:t>
                </a:r>
                <a:r>
                  <a:rPr lang="en-US" sz="24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itchFamily="-109" charset="0"/>
                    <a:cs typeface="Times New Roman" panose="02020603050405020304" pitchFamily="18" charset="0"/>
                  </a:rPr>
                  <a:t>timestep</a:t>
                </a:r>
                <a:endParaRPr lang="en-US" sz="2400" dirty="0">
                  <a:solidFill>
                    <a:schemeClr val="accent1"/>
                  </a:solidFill>
                  <a:latin typeface="Times New Roman" panose="02020603050405020304" pitchFamily="18" charset="0"/>
                  <a:ea typeface="Times New Roman" pitchFamily="-109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itchFamily="-109" charset="0"/>
                    <a:cs typeface="Times New Roman" panose="02020603050405020304" pitchFamily="18" charset="0"/>
                  </a:rPr>
                  <a:t>We look at a history of W </a:t>
                </a:r>
                <a:r>
                  <a:rPr lang="en-US" sz="24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itchFamily="-109" charset="0"/>
                    <a:cs typeface="Times New Roman" panose="02020603050405020304" pitchFamily="18" charset="0"/>
                  </a:rPr>
                  <a:t>timesteps</a:t>
                </a:r>
                <a:r>
                  <a:rPr lang="en-US" sz="2400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itchFamily="-109" charset="0"/>
                    <a:cs typeface="Times New Roman" panose="02020603050405020304" pitchFamily="18" charset="0"/>
                  </a:rPr>
                  <a:t>!</a:t>
                </a: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endParaRPr lang="en-US" sz="2400" dirty="0" smtClean="0">
                  <a:solidFill>
                    <a:schemeClr val="accent1"/>
                  </a:solidFill>
                  <a:latin typeface="Times New Roman" panose="02020603050405020304" pitchFamily="18" charset="0"/>
                  <a:ea typeface="Times New Roman" pitchFamily="-109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itchFamily="-109" charset="0"/>
                    <a:cs typeface="Times New Roman" panose="02020603050405020304" pitchFamily="18" charset="0"/>
                  </a:rPr>
                  <a:t>Not </a:t>
                </a:r>
                <a:r>
                  <a:rPr lang="en-US" sz="2400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itchFamily="-109" charset="0"/>
                    <a:cs typeface="Times New Roman" panose="02020603050405020304" pitchFamily="18" charset="0"/>
                  </a:rPr>
                  <a:t>only pick the best N 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itchFamily="-109" charset="0"/>
                    <a:cs typeface="Times New Roman" panose="02020603050405020304" pitchFamily="18" charset="0"/>
                  </a:rPr>
                  <a:t>samples</a:t>
                </a:r>
                <a:endParaRPr lang="en-US" sz="2400" dirty="0">
                  <a:solidFill>
                    <a:schemeClr val="accent1"/>
                  </a:solidFill>
                  <a:latin typeface="Times New Roman" panose="02020603050405020304" pitchFamily="18" charset="0"/>
                  <a:ea typeface="Times New Roman" pitchFamily="-109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itchFamily="-109" charset="0"/>
                    <a:cs typeface="Times New Roman" panose="02020603050405020304" pitchFamily="18" charset="0"/>
                  </a:rPr>
                  <a:t>We pick according to a probability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itchFamily="-109" charset="0"/>
                    <a:cs typeface="Times New Roman" panose="02020603050405020304" pitchFamily="18" charset="0"/>
                  </a:rPr>
                  <a:t>!</a:t>
                </a:r>
              </a:p>
            </p:txBody>
          </p:sp>
        </mc:Choice>
        <mc:Fallback xmlns="">
          <p:sp>
            <p:nvSpPr>
              <p:cNvPr id="6147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2882" y="1445352"/>
                <a:ext cx="7492467" cy="4910998"/>
              </a:xfrm>
              <a:prstGeom prst="rect">
                <a:avLst/>
              </a:prstGeom>
              <a:blipFill rotWithShape="0">
                <a:blip r:embed="rId3"/>
                <a:stretch>
                  <a:fillRect l="-1139" t="-86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587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7"/>
    </mc:Choice>
    <mc:Fallback xmlns="">
      <p:transition spd="slow" advTm="2528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playEvt time="16453" objId="4"/>
        <p14:stopEvt time="25287" objId="4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dirty="0" smtClean="0">
                <a:latin typeface="Times New Roman" pitchFamily="-109" charset="0"/>
              </a:rPr>
              <a:t>Good Sample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Text Placeholder 2"/>
              <p:cNvSpPr txBox="1">
                <a:spLocks/>
              </p:cNvSpPr>
              <p:nvPr/>
            </p:nvSpPr>
            <p:spPr bwMode="auto">
              <a:xfrm>
                <a:off x="1022882" y="1445352"/>
                <a:ext cx="7492467" cy="4910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0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 a cost function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0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000" b="0" i="1" dirty="0" smtClean="0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0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sub>
                      <m:sup>
                        <m:r>
                          <a:rPr lang="en-US" sz="20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p>
                      <m:e>
                        <m:sSub>
                          <m:sSubPr>
                            <m:ctrlPr>
                              <a:rPr lang="en-US" sz="2000" i="1" dirty="0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𝐽𝑜𝑖𝑛𝑡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𝐸𝑛𝑑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𝐶𝑂𝑀</m:t>
                            </m:r>
                          </m:sub>
                        </m:sSub>
                        <m:r>
                          <a:rPr lang="en-US" sz="20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0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Joint angles should match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𝐽𝑜𝑖𝑛𝑡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1">
                  <a:spcBef>
                    <a:spcPct val="20000"/>
                  </a:spcBef>
                  <a:buClr>
                    <a:schemeClr val="accent1"/>
                  </a:buClr>
                </a:pPr>
                <a:r>
                  <a:rPr lang="en-US" sz="20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𝐽𝑜𝑖𝑛𝑡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𝐽𝑜𝑖𝑛𝑡</m:t>
                    </m:r>
                    <m:r>
                      <a:rPr lang="en-US" altLang="zh-CN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)|</m:t>
                    </m:r>
                  </m:oMath>
                </a14:m>
                <a:endParaRPr lang="en-US" sz="2000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0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End-effector should match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𝐸𝑛𝑑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1">
                  <a:spcBef>
                    <a:spcPct val="20000"/>
                  </a:spcBef>
                  <a:buClr>
                    <a:schemeClr val="accent1"/>
                  </a:buClr>
                </a:pPr>
                <a:r>
                  <a:rPr lang="en-US" sz="20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𝐸𝑛𝑑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𝐸𝑛𝑑</m:t>
                    </m:r>
                    <m:r>
                      <a:rPr lang="en-US" altLang="zh-CN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)|</m:t>
                    </m:r>
                  </m:oMath>
                </a14:m>
                <a:endParaRPr lang="en-US" sz="2000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0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Center-of-mass should match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𝐶𝑂𝑀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1">
                  <a:spcBef>
                    <a:spcPct val="20000"/>
                  </a:spcBef>
                  <a:buClr>
                    <a:schemeClr val="accent1"/>
                  </a:buClr>
                </a:pPr>
                <a:r>
                  <a:rPr lang="en-US" sz="2000" b="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𝐶𝑂𝑀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𝐶𝑂𝑀</m:t>
                    </m:r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)|</m:t>
                    </m:r>
                  </m:oMath>
                </a14:m>
                <a:endParaRPr lang="en-US" sz="2000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0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the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20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samples, select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0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probability: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dirty="0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sup>
                        </m:sSup>
                      </m:num>
                      <m:den>
                        <m:r>
                          <a:rPr lang="en-US" sz="20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den>
                    </m:f>
                  </m:oMath>
                </a14:m>
                <a:endParaRPr lang="en-US" sz="2000" dirty="0" smtClean="0">
                  <a:solidFill>
                    <a:schemeClr val="accent1"/>
                  </a:solidFill>
                  <a:latin typeface="Times New Roman" panose="02020603050405020304" pitchFamily="18" charset="0"/>
                  <a:ea typeface="Times New Roman" pitchFamily="-109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anose="02020603050405020304" pitchFamily="18" charset="0"/>
                      </a:rPr>
                      <m:t>𝑍</m:t>
                    </m:r>
                  </m:oMath>
                </a14:m>
                <a:r>
                  <a:rPr lang="en-US" sz="20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itchFamily="-109" charset="0"/>
                    <a:cs typeface="Times New Roman" panose="02020603050405020304" pitchFamily="18" charset="0"/>
                  </a:rPr>
                  <a:t> is a normalization factor</a:t>
                </a:r>
              </a:p>
            </p:txBody>
          </p:sp>
        </mc:Choice>
        <mc:Fallback xmlns="">
          <p:sp>
            <p:nvSpPr>
              <p:cNvPr id="6147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2882" y="1445352"/>
                <a:ext cx="7492467" cy="4910998"/>
              </a:xfrm>
              <a:prstGeom prst="rect">
                <a:avLst/>
              </a:prstGeom>
              <a:blipFill rotWithShape="0">
                <a:blip r:embed="rId3"/>
                <a:stretch>
                  <a:fillRect l="-732" t="-173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17</a:t>
            </a:fld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512" y="1417638"/>
            <a:ext cx="2852276" cy="2922270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 flipV="1">
            <a:off x="5135880" y="2331720"/>
            <a:ext cx="2402804" cy="20081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4511040" y="2103120"/>
            <a:ext cx="1661160" cy="14990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4511040" y="1981200"/>
            <a:ext cx="4401748" cy="16209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4511040" y="2209800"/>
            <a:ext cx="2712720" cy="5818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弧形 11"/>
          <p:cNvSpPr/>
          <p:nvPr/>
        </p:nvSpPr>
        <p:spPr>
          <a:xfrm rot="10991427">
            <a:off x="7180512" y="1837218"/>
            <a:ext cx="514468" cy="480558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96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7"/>
    </mc:Choice>
    <mc:Fallback xmlns="">
      <p:transition spd="slow" advTm="2528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playEvt time="16453" objId="4"/>
        <p14:stopEvt time="25287" objId="4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dirty="0" smtClean="0">
                <a:latin typeface="Times New Roman" pitchFamily="-109" charset="0"/>
              </a:rPr>
              <a:t>Sampling-based Contact-Rich Motion Control</a:t>
            </a:r>
          </a:p>
        </p:txBody>
      </p:sp>
      <p:sp>
        <p:nvSpPr>
          <p:cNvPr id="6147" name="Text Placeholder 2"/>
          <p:cNvSpPr txBox="1">
            <a:spLocks/>
          </p:cNvSpPr>
          <p:nvPr/>
        </p:nvSpPr>
        <p:spPr bwMode="auto">
          <a:xfrm>
            <a:off x="1022882" y="1445352"/>
            <a:ext cx="7492467" cy="491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-109" charset="2"/>
              <a:buChar char="§"/>
            </a:pPr>
            <a:endParaRPr lang="en-US" sz="2400" dirty="0" smtClean="0">
              <a:solidFill>
                <a:schemeClr val="accent1"/>
              </a:solidFill>
              <a:latin typeface="Times New Roman" pitchFamily="-109" charset="0"/>
              <a:ea typeface="Times New Roman" pitchFamily="-109" charset="0"/>
              <a:cs typeface="Times New Roman" pitchFamily="-109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269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7"/>
    </mc:Choice>
    <mc:Fallback xmlns="">
      <p:transition spd="slow" advTm="2528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playEvt time="16453" objId="4"/>
        <p14:stopEvt time="25287" objId="4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dirty="0" smtClean="0">
                <a:latin typeface="Times New Roman" pitchFamily="-109" charset="0"/>
              </a:rPr>
              <a:t>Limitation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Text Placeholder 2"/>
              <p:cNvSpPr txBox="1">
                <a:spLocks/>
              </p:cNvSpPr>
              <p:nvPr/>
            </p:nvSpPr>
            <p:spPr bwMode="auto">
              <a:xfrm>
                <a:off x="1022882" y="1445352"/>
                <a:ext cx="7492467" cy="4910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At the end of day, you need a ground truth: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, …,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sz="24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endParaRPr lang="en-US" sz="24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Why </a:t>
                </a:r>
                <a:r>
                  <a:rPr lang="en-US" sz="24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we limit ourselves to this formula: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  <m:r>
                      <a:rPr lang="en-US" sz="240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=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Times New Roman" pitchFamily="-109" charset="0"/>
                                    <a:cs typeface="Times New Roman" pitchFamily="-109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Times New Roman" pitchFamily="-109" charset="0"/>
                                    <a:cs typeface="Times New Roman" pitchFamily="-109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charset="0"/>
                                        <a:cs typeface="Times New Roman" pitchFamily="-109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Times New Roman" pitchFamily="-109" charset="0"/>
                                        <a:cs typeface="Times New Roman" pitchFamily="-109" charset="0"/>
                                      </a:rPr>
                                      <m:t>𝑞</m:t>
                                    </m:r>
                                  </m:e>
                                </m:acc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solidFill>
                    <a:srgbClr val="FF0000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Only optimal in simple linear dynamic system!</a:t>
                </a: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endParaRPr lang="en-US" sz="2400" dirty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Can we search for locomotion from scratch?</a:t>
                </a:r>
              </a:p>
            </p:txBody>
          </p:sp>
        </mc:Choice>
        <mc:Fallback xmlns="">
          <p:sp>
            <p:nvSpPr>
              <p:cNvPr id="6147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2882" y="1445352"/>
                <a:ext cx="7492467" cy="4910998"/>
              </a:xfrm>
              <a:prstGeom prst="rect">
                <a:avLst/>
              </a:prstGeom>
              <a:blipFill rotWithShape="0">
                <a:blip r:embed="rId3"/>
                <a:stretch>
                  <a:fillRect l="-1139" t="-9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565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7"/>
    </mc:Choice>
    <mc:Fallback xmlns="">
      <p:transition spd="slow" advTm="2528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playEvt time="16453" objId="4"/>
        <p14:stopEvt time="25287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dirty="0" smtClean="0">
                <a:latin typeface="Times New Roman" pitchFamily="-109" charset="0"/>
              </a:rPr>
              <a:t>c</a:t>
            </a:r>
          </a:p>
        </p:txBody>
      </p:sp>
      <p:pic>
        <p:nvPicPr>
          <p:cNvPr id="7171" name="Picture 3"/>
          <p:cNvPicPr>
            <a:picLocks noChangeArrowheads="1"/>
          </p:cNvPicPr>
          <p:nvPr/>
        </p:nvPicPr>
        <p:blipFill>
          <a:blip r:embed="rId3">
            <a:lum bright="10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0" y="20574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FDFD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Section divider here</a:t>
            </a:r>
            <a:endParaRPr lang="en-US" sz="3600">
              <a:latin typeface="Times New Roman" pitchFamily="-109" charset="0"/>
              <a:ea typeface="Times New Roman" pitchFamily="-109" charset="0"/>
              <a:cs typeface="Times New Roman" pitchFamily="-109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34566" y="378999"/>
            <a:ext cx="7952234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Background &amp; Motivation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1028" name="Picture 4" descr="ReducedOr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91" y="1169161"/>
            <a:ext cx="7780784" cy="518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0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7"/>
    </mc:Choice>
    <mc:Fallback xmlns="">
      <p:transition spd="slow" advTm="242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dirty="0" smtClean="0">
                <a:latin typeface="Times New Roman" pitchFamily="-109" charset="0"/>
              </a:rPr>
              <a:t>c</a:t>
            </a:r>
          </a:p>
        </p:txBody>
      </p:sp>
      <p:pic>
        <p:nvPicPr>
          <p:cNvPr id="7171" name="Picture 3"/>
          <p:cNvPicPr>
            <a:picLocks noChangeArrowheads="1"/>
          </p:cNvPicPr>
          <p:nvPr/>
        </p:nvPicPr>
        <p:blipFill>
          <a:blip r:embed="rId3">
            <a:lum bright="10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0" y="20574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FDFD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Section divider here</a:t>
            </a:r>
            <a:endParaRPr lang="en-US" sz="3600">
              <a:latin typeface="Times New Roman" pitchFamily="-109" charset="0"/>
              <a:ea typeface="Times New Roman" pitchFamily="-109" charset="0"/>
              <a:cs typeface="Times New Roman" pitchFamily="-109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34566" y="378999"/>
            <a:ext cx="7952234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Continuous Searching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1028" name="Picture 4" descr="ReducedOr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91" y="1169161"/>
            <a:ext cx="7780784" cy="518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46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7"/>
    </mc:Choice>
    <mc:Fallback xmlns="">
      <p:transition spd="slow" advTm="2427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dirty="0" smtClean="0">
                <a:latin typeface="Times New Roman" pitchFamily="-109" charset="0"/>
              </a:rPr>
              <a:t>Problem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Text Placeholder 2"/>
              <p:cNvSpPr txBox="1">
                <a:spLocks/>
              </p:cNvSpPr>
              <p:nvPr/>
            </p:nvSpPr>
            <p:spPr bwMode="auto">
              <a:xfrm>
                <a:off x="1022882" y="1445352"/>
                <a:ext cx="7492467" cy="4910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Input: High level cost function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𝐸</m:t>
                    </m:r>
                  </m:oMath>
                </a14:m>
                <a:endParaRPr lang="en-US" sz="24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Output: A simulated animated human skeleton 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Configurations at N </a:t>
                </a:r>
                <a:r>
                  <a:rPr lang="en-US" sz="2400" dirty="0" err="1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timesteps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, …,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sz="24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Reducing the cost as much as possible</a:t>
                </a: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Mathematically:</a:t>
                </a:r>
                <a:endParaRPr lang="en-US" sz="2400" dirty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𝑁</m:t>
                                </m:r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−1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𝐸</m:t>
                        </m:r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ea typeface="Times New Roman" pitchFamily="-109" charset="0"/>
                            <a:cs typeface="Times New Roman" pitchFamily="-10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=0</m:t>
                    </m:r>
                  </m:oMath>
                </a14:m>
                <a:endParaRPr lang="en-US" sz="24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Such that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700" dirty="0">
                    <a:solidFill>
                      <a:srgbClr val="FF0000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, no collision </a:t>
                </a:r>
                <a:r>
                  <a:rPr lang="en-US" sz="2700" dirty="0" smtClean="0">
                    <a:solidFill>
                      <a:srgbClr val="FF0000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occurs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</a:t>
                </a:r>
                <a:endParaRPr lang="en-US" sz="2400" dirty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endParaRPr lang="en-US" sz="27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>
                  <a:spcBef>
                    <a:spcPct val="20000"/>
                  </a:spcBef>
                  <a:buClr>
                    <a:schemeClr val="accent1"/>
                  </a:buClr>
                </a:pPr>
                <a:endParaRPr lang="en-US" sz="27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</p:txBody>
          </p:sp>
        </mc:Choice>
        <mc:Fallback xmlns="">
          <p:sp>
            <p:nvSpPr>
              <p:cNvPr id="6147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2882" y="1445352"/>
                <a:ext cx="7492467" cy="4910998"/>
              </a:xfrm>
              <a:prstGeom prst="rect">
                <a:avLst/>
              </a:prstGeom>
              <a:blipFill rotWithShape="0">
                <a:blip r:embed="rId3"/>
                <a:stretch>
                  <a:fillRect l="-1139" t="-9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21</a:t>
            </a:fld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773576" y="5282887"/>
            <a:ext cx="7991078" cy="634020"/>
            <a:chOff x="5913120" y="1830238"/>
            <a:chExt cx="9144000" cy="6340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/>
                <p:cNvSpPr/>
                <p:nvPr/>
              </p:nvSpPr>
              <p:spPr>
                <a:xfrm>
                  <a:off x="5913120" y="1830238"/>
                  <a:ext cx="5516880" cy="6340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800100" lvl="1" indent="-34290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-109" charset="2"/>
                    <a:buChar char="§"/>
                  </a:pPr>
                  <a:r>
                    <a:rPr lang="en-US" altLang="zh-CN" sz="1600" dirty="0">
                      <a:solidFill>
                        <a:schemeClr val="accent1"/>
                      </a:solidFill>
                      <a:latin typeface="Times New Roman" pitchFamily="-109" charset="0"/>
                      <a:ea typeface="Times New Roman" pitchFamily="-109" charset="0"/>
                      <a:cs typeface="Times New Roman" pitchFamily="-109" charset="0"/>
                    </a:rPr>
                    <a:t>T: articulated dynamic ODE</a:t>
                  </a:r>
                </a:p>
                <a:p>
                  <a:pPr marL="800100" lvl="1" indent="-34290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-109" charset="2"/>
                    <a:buChar char="§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solidFill>
                                <a:schemeClr val="accent1"/>
                              </a:solidFill>
                              <a:latin typeface="Cambria Math" charset="0"/>
                              <a:cs typeface="Times New Roman" pitchFamily="-109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Times New Roman" pitchFamily="-109" charset="0"/>
                              <a:cs typeface="Times New Roman" pitchFamily="-109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itchFamily="-109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CN" sz="1600" dirty="0">
                      <a:solidFill>
                        <a:schemeClr val="accent1"/>
                      </a:solidFill>
                      <a:latin typeface="Times New Roman" pitchFamily="-109" charset="0"/>
                      <a:ea typeface="Times New Roman" pitchFamily="-109" charset="0"/>
                      <a:cs typeface="Times New Roman" pitchFamily="-109" charset="0"/>
                    </a:rPr>
                    <a:t>: configuration at </a:t>
                  </a:r>
                  <a:r>
                    <a:rPr lang="en-US" altLang="zh-CN" sz="1600" dirty="0" err="1">
                      <a:solidFill>
                        <a:schemeClr val="accent1"/>
                      </a:solidFill>
                      <a:latin typeface="Times New Roman" pitchFamily="-109" charset="0"/>
                      <a:ea typeface="Times New Roman" pitchFamily="-109" charset="0"/>
                      <a:cs typeface="Times New Roman" pitchFamily="-109" charset="0"/>
                    </a:rPr>
                    <a:t>timestep</a:t>
                  </a:r>
                  <a:r>
                    <a:rPr lang="en-US" altLang="zh-CN" sz="1600" dirty="0">
                      <a:solidFill>
                        <a:schemeClr val="accent1"/>
                      </a:solidFill>
                      <a:latin typeface="Times New Roman" pitchFamily="-109" charset="0"/>
                      <a:ea typeface="Times New Roman" pitchFamily="-109" charset="0"/>
                      <a:cs typeface="Times New Roman" pitchFamily="-109" charset="0"/>
                    </a:rPr>
                    <a:t> </a:t>
                  </a:r>
                  <a:r>
                    <a:rPr lang="en-US" altLang="zh-CN" sz="1600" dirty="0" err="1" smtClean="0">
                      <a:solidFill>
                        <a:schemeClr val="accent1"/>
                      </a:solidFill>
                      <a:latin typeface="Times New Roman" pitchFamily="-109" charset="0"/>
                      <a:ea typeface="Times New Roman" pitchFamily="-109" charset="0"/>
                      <a:cs typeface="Times New Roman" pitchFamily="-109" charset="0"/>
                    </a:rPr>
                    <a:t>i</a:t>
                  </a:r>
                  <a:r>
                    <a:rPr lang="en-US" altLang="zh-CN" sz="1600" dirty="0" smtClean="0">
                      <a:solidFill>
                        <a:schemeClr val="accent1"/>
                      </a:solidFill>
                      <a:latin typeface="Times New Roman" pitchFamily="-109" charset="0"/>
                      <a:ea typeface="Times New Roman" pitchFamily="-109" charset="0"/>
                      <a:cs typeface="Times New Roman" pitchFamily="-109" charset="0"/>
                    </a:rPr>
                    <a:t> </a:t>
                  </a:r>
                  <a:endParaRPr lang="en-US" altLang="zh-CN" sz="16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endParaRPr>
                </a:p>
              </p:txBody>
            </p:sp>
          </mc:Choice>
          <mc:Fallback xmlns="">
            <p:sp>
              <p:nvSpPr>
                <p:cNvPr id="6" name="矩形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3120" y="1830238"/>
                  <a:ext cx="5516880" cy="6340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2885" b="-1153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/>
                <p:cNvSpPr/>
                <p:nvPr/>
              </p:nvSpPr>
              <p:spPr>
                <a:xfrm>
                  <a:off x="9479280" y="1830238"/>
                  <a:ext cx="5577840" cy="6340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800100" lvl="1" indent="-34290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-109" charset="2"/>
                    <a:buChar char="§"/>
                  </a:pPr>
                  <a:r>
                    <a:rPr lang="en-US" altLang="zh-CN" sz="1600" dirty="0">
                      <a:solidFill>
                        <a:schemeClr val="accent1"/>
                      </a:solidFill>
                      <a:latin typeface="Times New Roman" pitchFamily="-109" charset="0"/>
                      <a:ea typeface="Times New Roman" pitchFamily="-109" charset="0"/>
                      <a:cs typeface="Times New Roman" pitchFamily="-109" charset="0"/>
                    </a:rPr>
                    <a:t>E: application dependent objective function</a:t>
                  </a:r>
                </a:p>
                <a:p>
                  <a:pPr marL="800100" lvl="1" indent="-34290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-109" charset="2"/>
                    <a:buChar char="§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solidFill>
                                <a:schemeClr val="accent1"/>
                              </a:solidFill>
                              <a:latin typeface="Cambria Math" charset="0"/>
                              <a:cs typeface="Times New Roman" pitchFamily="-109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itchFamily="-109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itchFamily="-109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CN" sz="1600" dirty="0">
                      <a:solidFill>
                        <a:schemeClr val="accent1"/>
                      </a:solidFill>
                      <a:latin typeface="Times New Roman" pitchFamily="-109" charset="0"/>
                      <a:ea typeface="Times New Roman" pitchFamily="-109" charset="0"/>
                      <a:cs typeface="Times New Roman" pitchFamily="-109" charset="0"/>
                    </a:rPr>
                    <a:t>: control input at </a:t>
                  </a:r>
                  <a:r>
                    <a:rPr lang="en-US" altLang="zh-CN" sz="1600" dirty="0" err="1">
                      <a:solidFill>
                        <a:schemeClr val="accent1"/>
                      </a:solidFill>
                      <a:latin typeface="Times New Roman" pitchFamily="-109" charset="0"/>
                      <a:ea typeface="Times New Roman" pitchFamily="-109" charset="0"/>
                      <a:cs typeface="Times New Roman" pitchFamily="-109" charset="0"/>
                    </a:rPr>
                    <a:t>timestep</a:t>
                  </a:r>
                  <a:r>
                    <a:rPr lang="en-US" altLang="zh-CN" sz="1600" dirty="0">
                      <a:solidFill>
                        <a:schemeClr val="accent1"/>
                      </a:solidFill>
                      <a:latin typeface="Times New Roman" pitchFamily="-109" charset="0"/>
                      <a:ea typeface="Times New Roman" pitchFamily="-109" charset="0"/>
                      <a:cs typeface="Times New Roman" pitchFamily="-109" charset="0"/>
                    </a:rPr>
                    <a:t> </a:t>
                  </a:r>
                  <a:r>
                    <a:rPr lang="en-US" altLang="zh-CN" sz="1600" dirty="0" err="1">
                      <a:solidFill>
                        <a:schemeClr val="accent1"/>
                      </a:solidFill>
                      <a:latin typeface="Times New Roman" pitchFamily="-109" charset="0"/>
                      <a:ea typeface="Times New Roman" pitchFamily="-109" charset="0"/>
                      <a:cs typeface="Times New Roman" pitchFamily="-109" charset="0"/>
                    </a:rPr>
                    <a:t>i</a:t>
                  </a:r>
                  <a:endParaRPr lang="en-US" altLang="zh-CN" sz="16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endParaRPr>
                </a:p>
              </p:txBody>
            </p:sp>
          </mc:Choice>
          <mc:Fallback xmlns="">
            <p:sp>
              <p:nvSpPr>
                <p:cNvPr id="7" name="矩形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9280" y="1830238"/>
                  <a:ext cx="5577840" cy="6340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2885" b="-1153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5912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7"/>
    </mc:Choice>
    <mc:Fallback xmlns="">
      <p:transition spd="slow" advTm="2528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playEvt time="16453" objId="4"/>
        <p14:stopEvt time="25287" objId="4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dirty="0" smtClean="0">
                <a:latin typeface="Times New Roman" pitchFamily="-109" charset="0"/>
              </a:rPr>
              <a:t>Exemplary Objective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Text Placeholder 2"/>
              <p:cNvSpPr txBox="1">
                <a:spLocks/>
              </p:cNvSpPr>
              <p:nvPr/>
            </p:nvSpPr>
            <p:spPr bwMode="auto">
              <a:xfrm>
                <a:off x="1022882" y="1445352"/>
                <a:ext cx="7492467" cy="4910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0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Jumping/climbing to height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h</m:t>
                    </m:r>
                  </m:oMath>
                </a14:m>
                <a:r>
                  <a:rPr lang="en-US" sz="20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: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𝐸</m:t>
                    </m:r>
                    <m:r>
                      <a:rPr lang="en-US" sz="20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=|(</m:t>
                    </m:r>
                    <m:r>
                      <a:rPr lang="en-US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h𝑒𝑎𝑑</m:t>
                    </m:r>
                    <m:r>
                      <a:rPr lang="en-US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(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)</m:t>
                    </m:r>
                    <m:r>
                      <a:rPr lang="en-US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-109" charset="0"/>
                      </a:rPr>
                      <m:t> −</m:t>
                    </m:r>
                    <m:r>
                      <a:rPr lang="en-US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-109" charset="0"/>
                      </a:rPr>
                      <m:t>h</m:t>
                    </m:r>
                    <m:r>
                      <a:rPr lang="en-US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-109" charset="0"/>
                      </a:rPr>
                      <m:t>)∙</m:t>
                    </m:r>
                    <m:r>
                      <a:rPr lang="en-US" altLang="zh-CN" sz="20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-109" charset="0"/>
                      </a:rPr>
                      <m:t>𝑧</m:t>
                    </m:r>
                    <m:r>
                      <a:rPr lang="en-US" sz="20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|</m:t>
                    </m:r>
                  </m:oMath>
                </a14:m>
                <a:endParaRPr lang="en-US" sz="20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𝑧</m:t>
                    </m:r>
                  </m:oMath>
                </a14:m>
                <a:r>
                  <a:rPr lang="en-US" sz="20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is the gravitational direction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0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Height of head at </a:t>
                </a:r>
                <a:r>
                  <a:rPr lang="en-US" sz="2000" dirty="0" err="1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timestep</a:t>
                </a:r>
                <a:r>
                  <a:rPr lang="en-US" sz="20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</a:t>
                </a:r>
                <a:r>
                  <a:rPr lang="en-US" sz="2000" dirty="0" err="1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i</a:t>
                </a:r>
                <a:r>
                  <a:rPr lang="en-US" sz="20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should be same as h</a:t>
                </a:r>
                <a:endParaRPr lang="en-US" sz="2000" dirty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0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Walking in direction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𝑑</m:t>
                    </m:r>
                  </m:oMath>
                </a14:m>
                <a:r>
                  <a:rPr lang="en-US" sz="20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as fast as possible: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𝐸</m:t>
                    </m:r>
                    <m:r>
                      <a:rPr lang="en-US" sz="20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=|</m:t>
                    </m:r>
                    <m:r>
                      <a:rPr lang="en-US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𝐶𝑂𝑀</m:t>
                    </m:r>
                    <m:r>
                      <a:rPr lang="en-US" sz="20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(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𝑞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  <m:r>
                      <a:rPr lang="en-US" sz="20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)</m:t>
                    </m:r>
                    <m:r>
                      <a:rPr lang="en-US" sz="20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-109" charset="0"/>
                      </a:rPr>
                      <m:t>∙</m:t>
                    </m:r>
                    <m:r>
                      <a:rPr lang="en-US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-109" charset="0"/>
                      </a:rPr>
                      <m:t>𝑑</m:t>
                    </m:r>
                    <m:r>
                      <a:rPr lang="en-US" sz="20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|</m:t>
                    </m:r>
                  </m:oMath>
                </a14:m>
                <a:endParaRPr lang="en-US" sz="2000" dirty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0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Center of mass should move by </a:t>
                </a:r>
              </a:p>
              <a:p>
                <a:pPr lvl="1">
                  <a:spcBef>
                    <a:spcPct val="20000"/>
                  </a:spcBef>
                  <a:buClr>
                    <a:schemeClr val="accent1"/>
                  </a:buClr>
                </a:pPr>
                <a:r>
                  <a:rPr lang="en-US" sz="20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</a:t>
                </a:r>
                <a:r>
                  <a:rPr lang="en-US" sz="20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   largest possible distance</a:t>
                </a: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0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Moving an object to position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𝑝</m:t>
                    </m:r>
                  </m:oMath>
                </a14:m>
                <a:r>
                  <a:rPr lang="en-US" sz="20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: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𝐸</m:t>
                    </m:r>
                    <m:r>
                      <a:rPr lang="en-US" sz="20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=|</m:t>
                    </m:r>
                    <m:r>
                      <a:rPr lang="en-US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𝐸𝑛𝑑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accent1"/>
                            </a:solidFill>
                            <a:latin typeface="Cambria Math" charset="0"/>
                            <a:ea typeface="Times New Roman" pitchFamily="-109" charset="0"/>
                            <a:cs typeface="Times New Roman" pitchFamily="-10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−</m:t>
                    </m:r>
                    <m:r>
                      <a:rPr lang="en-US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𝑝</m:t>
                    </m:r>
                    <m:r>
                      <a:rPr lang="en-US" sz="20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|</m:t>
                    </m:r>
                  </m:oMath>
                </a14:m>
                <a:endParaRPr lang="en-US" sz="20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0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End effector (hand) should be at specified location</a:t>
                </a:r>
                <a:endParaRPr lang="en-US" sz="2000" dirty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</p:txBody>
          </p:sp>
        </mc:Choice>
        <mc:Fallback xmlns="">
          <p:sp>
            <p:nvSpPr>
              <p:cNvPr id="6147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2882" y="1445352"/>
                <a:ext cx="7492467" cy="4910998"/>
              </a:xfrm>
              <a:prstGeom prst="rect">
                <a:avLst/>
              </a:prstGeom>
              <a:blipFill rotWithShape="0">
                <a:blip r:embed="rId3"/>
                <a:stretch>
                  <a:fillRect l="-732" t="-62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86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7"/>
    </mc:Choice>
    <mc:Fallback xmlns="">
      <p:transition spd="slow" advTm="2528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playEvt time="16453" objId="4"/>
        <p14:stopEvt time="25287" objId="4"/>
      </p14:showEvt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dirty="0" smtClean="0">
                <a:latin typeface="Times New Roman" pitchFamily="-109" charset="0"/>
              </a:rPr>
              <a:t>Penalty Based Reformulation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23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2"/>
              <p:cNvSpPr txBox="1">
                <a:spLocks/>
              </p:cNvSpPr>
              <p:nvPr/>
            </p:nvSpPr>
            <p:spPr bwMode="auto">
              <a:xfrm>
                <a:off x="1022882" y="1445352"/>
                <a:ext cx="7492467" cy="4910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0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itchFamily="-109" charset="0"/>
                    <a:cs typeface="Times New Roman" panose="02020603050405020304" pitchFamily="18" charset="0"/>
                  </a:rPr>
                  <a:t>Original Formulation: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0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𝑁</m:t>
                                </m:r>
                                <m:r>
                                  <a:rPr lang="en-US" sz="20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−1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𝐸</m:t>
                        </m:r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itchFamily="-109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000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itchFamily="-109" charset="0"/>
                    <a:cs typeface="Times New Roman" panose="02020603050405020304" pitchFamily="18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1"/>
                            </a:solidFill>
                            <a:latin typeface="Cambria Math" charset="0"/>
                            <a:ea typeface="Times New Roman" pitchFamily="-109" charset="0"/>
                            <a:cs typeface="Times New Roman" pitchFamily="-10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=0</m:t>
                    </m:r>
                  </m:oMath>
                </a14:m>
                <a:endParaRPr lang="en-US" sz="2000" dirty="0" smtClean="0">
                  <a:solidFill>
                    <a:schemeClr val="accent1"/>
                  </a:solidFill>
                  <a:latin typeface="Times New Roman" panose="02020603050405020304" pitchFamily="18" charset="0"/>
                  <a:ea typeface="Times New Roman" pitchFamily="-109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000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itchFamily="-109" charset="0"/>
                    <a:cs typeface="Times New Roman" panose="02020603050405020304" pitchFamily="18" charset="0"/>
                  </a:rPr>
                  <a:t>Such </a:t>
                </a:r>
                <a:r>
                  <a:rPr lang="en-US" sz="20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itchFamily="-109" charset="0"/>
                    <a:cs typeface="Times New Roman" panose="02020603050405020304" pitchFamily="18" charset="0"/>
                  </a:rPr>
                  <a:t>that </a:t>
                </a:r>
                <a:r>
                  <a:rPr lang="en-US" sz="2000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itchFamily="-109" charset="0"/>
                    <a:cs typeface="Times New Roman" panose="02020603050405020304" pitchFamily="18" charset="0"/>
                  </a:rPr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itchFamily="-109" charset="0"/>
                    <a:cs typeface="Times New Roman" panose="02020603050405020304" pitchFamily="18" charset="0"/>
                  </a:rPr>
                  <a:t>, no collision occurs </a:t>
                </a:r>
              </a:p>
              <a:p>
                <a:pPr>
                  <a:spcBef>
                    <a:spcPct val="20000"/>
                  </a:spcBef>
                  <a:buClr>
                    <a:schemeClr val="accent1"/>
                  </a:buClr>
                </a:pPr>
                <a:endParaRPr lang="en-US" sz="2000" dirty="0" smtClean="0">
                  <a:solidFill>
                    <a:schemeClr val="accent1"/>
                  </a:solidFill>
                  <a:latin typeface="Times New Roman" panose="02020603050405020304" pitchFamily="18" charset="0"/>
                  <a:ea typeface="Times New Roman" pitchFamily="-109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0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itchFamily="-109" charset="0"/>
                    <a:cs typeface="Times New Roman" panose="02020603050405020304" pitchFamily="18" charset="0"/>
                  </a:rPr>
                  <a:t>Penalty Based Reformulation:</a:t>
                </a:r>
                <a:endParaRPr lang="en-US" sz="2000" dirty="0">
                  <a:solidFill>
                    <a:schemeClr val="accent1"/>
                  </a:solidFill>
                  <a:latin typeface="Times New Roman" panose="02020603050405020304" pitchFamily="18" charset="0"/>
                  <a:ea typeface="Times New Roman" pitchFamily="-109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0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𝑁</m:t>
                                </m:r>
                                <m:r>
                                  <a:rPr lang="en-US" sz="20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−1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𝐸</m:t>
                        </m:r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)</m:t>
                        </m:r>
                      </m:e>
                    </m:func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-109" charset="0"/>
                      </a:rPr>
                      <m:t>𝜇</m:t>
                    </m:r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|</m:t>
                    </m:r>
                    <m:r>
                      <a:rPr 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1"/>
                            </a:solidFill>
                            <a:latin typeface="Cambria Math" charset="0"/>
                            <a:ea typeface="Times New Roman" pitchFamily="-109" charset="0"/>
                            <a:cs typeface="Times New Roman" pitchFamily="-10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|</m:t>
                    </m:r>
                  </m:oMath>
                </a14:m>
                <a:endParaRPr lang="en-US" sz="2000" dirty="0" smtClean="0">
                  <a:solidFill>
                    <a:schemeClr val="accent1"/>
                  </a:solidFill>
                  <a:latin typeface="Times New Roman" panose="02020603050405020304" pitchFamily="18" charset="0"/>
                  <a:ea typeface="Times New Roman" pitchFamily="-109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-109" charset="0"/>
                      </a:rPr>
                      <m:t>𝜇</m:t>
                    </m:r>
                  </m:oMath>
                </a14:m>
                <a:r>
                  <a:rPr lang="en-US" sz="20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itchFamily="-109" charset="0"/>
                    <a:cs typeface="Times New Roman" panose="02020603050405020304" pitchFamily="18" charset="0"/>
                  </a:rPr>
                  <a:t> is the penalty coefficient</a:t>
                </a:r>
              </a:p>
              <a:p>
                <a:pPr lvl="1">
                  <a:spcBef>
                    <a:spcPct val="20000"/>
                  </a:spcBef>
                  <a:buClr>
                    <a:schemeClr val="accent1"/>
                  </a:buClr>
                </a:pPr>
                <a:r>
                  <a:rPr lang="en-US" sz="2000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itchFamily="-109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itchFamily="-109" charset="0"/>
                    <a:cs typeface="Times New Roman" panose="02020603050405020304" pitchFamily="18" charset="0"/>
                  </a:rPr>
                  <a:t>    </a:t>
                </a:r>
                <a:r>
                  <a:rPr lang="en-US" sz="2000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itchFamily="-109" charset="0"/>
                    <a:cs typeface="Times New Roman" panose="02020603050405020304" pitchFamily="18" charset="0"/>
                  </a:rPr>
                  <a:t>T</a:t>
                </a:r>
                <a:r>
                  <a:rPr lang="en-US" sz="20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itchFamily="-109" charset="0"/>
                    <a:cs typeface="Times New Roman" panose="02020603050405020304" pitchFamily="18" charset="0"/>
                  </a:rPr>
                  <a:t>he two formulations coincide if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-109" charset="0"/>
                      </a:rPr>
                      <m:t>𝜇</m:t>
                    </m:r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-109" charset="0"/>
                      </a:rPr>
                      <m:t>=∞</m:t>
                    </m:r>
                  </m:oMath>
                </a14:m>
                <a:endParaRPr lang="en-US" sz="2000" dirty="0">
                  <a:solidFill>
                    <a:schemeClr val="accent1"/>
                  </a:solidFill>
                  <a:latin typeface="Times New Roman" panose="02020603050405020304" pitchFamily="18" charset="0"/>
                  <a:ea typeface="Times New Roman" pitchFamily="-109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000" dirty="0" smtClean="0">
                    <a:ln>
                      <a:noFill/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itchFamily="-109" charset="0"/>
                    <a:cs typeface="Times New Roman" panose="02020603050405020304" pitchFamily="18" charset="0"/>
                  </a:rPr>
                  <a:t>Such </a:t>
                </a:r>
                <a:r>
                  <a:rPr lang="en-US" sz="2000" dirty="0">
                    <a:ln>
                      <a:noFill/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itchFamily="-109" charset="0"/>
                    <a:cs typeface="Times New Roman" panose="02020603050405020304" pitchFamily="18" charset="0"/>
                  </a:rPr>
                  <a:t>that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sz="2000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n>
                      <a:noFill/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itchFamily="-109" charset="0"/>
                    <a:cs typeface="Times New Roman" panose="02020603050405020304" pitchFamily="18" charset="0"/>
                  </a:rPr>
                  <a:t>, no collision </a:t>
                </a:r>
                <a:r>
                  <a:rPr lang="en-US" sz="2000" dirty="0" smtClean="0">
                    <a:ln>
                      <a:noFill/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itchFamily="-109" charset="0"/>
                    <a:cs typeface="Times New Roman" panose="02020603050405020304" pitchFamily="18" charset="0"/>
                  </a:rPr>
                  <a:t>occurs ???</a:t>
                </a:r>
              </a:p>
              <a:p>
                <a:pPr lvl="1">
                  <a:spcBef>
                    <a:spcPct val="20000"/>
                  </a:spcBef>
                  <a:buClr>
                    <a:schemeClr val="accent1"/>
                  </a:buClr>
                </a:pPr>
                <a:r>
                  <a:rPr lang="en-US" sz="2400" dirty="0" smtClean="0">
                    <a:solidFill>
                      <a:srgbClr val="FF0000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</a:t>
                </a:r>
                <a:endParaRPr lang="en-US" sz="2400" dirty="0">
                  <a:solidFill>
                    <a:srgbClr val="FF0000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</p:txBody>
          </p:sp>
        </mc:Choice>
        <mc:Fallback xmlns="">
          <p:sp>
            <p:nvSpPr>
              <p:cNvPr id="7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2882" y="1445352"/>
                <a:ext cx="7492467" cy="4910998"/>
              </a:xfrm>
              <a:prstGeom prst="rect">
                <a:avLst/>
              </a:prstGeom>
              <a:blipFill rotWithShape="0">
                <a:blip r:embed="rId3"/>
                <a:stretch>
                  <a:fillRect l="-732" t="-62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611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7"/>
    </mc:Choice>
    <mc:Fallback xmlns="">
      <p:transition spd="slow" advTm="2528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playEvt time="16453" objId="4"/>
        <p14:stopEvt time="25287" objId="4"/>
      </p14:showEvt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dirty="0" smtClean="0">
                <a:latin typeface="Times New Roman" pitchFamily="-109" charset="0"/>
              </a:rPr>
              <a:t>Contacts as Penalty: Challenges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24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2"/>
              <p:cNvSpPr txBox="1">
                <a:spLocks/>
              </p:cNvSpPr>
              <p:nvPr/>
            </p:nvSpPr>
            <p:spPr bwMode="auto">
              <a:xfrm>
                <a:off x="1022882" y="1445352"/>
                <a:ext cx="7492467" cy="4910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3429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altLang="zh-CN" sz="2400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itchFamily="-109" charset="0"/>
                    <a:cs typeface="Times New Roman" panose="02020603050405020304" pitchFamily="18" charset="0"/>
                  </a:rPr>
                  <a:t>The two formulations coincide if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-109" charset="0"/>
                      </a:rPr>
                      <m:t>𝜇</m:t>
                    </m:r>
                    <m:r>
                      <a:rPr lang="en-US" altLang="zh-CN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-109" charset="0"/>
                      </a:rPr>
                      <m:t>=∞</m:t>
                    </m:r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but: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Unilateral constraints: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0</m:t>
                    </m:r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inside,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-109" charset="0"/>
                      </a:rPr>
                      <m:t>∞</m:t>
                    </m:r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outside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Computers don’t handle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-109" charset="0"/>
                      </a:rPr>
                      <m:t>∞</m:t>
                    </m:r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, there are no gradient!</a:t>
                </a:r>
                <a:endParaRPr lang="en-US" sz="2400" dirty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</p:txBody>
          </p:sp>
        </mc:Choice>
        <mc:Fallback xmlns="">
          <p:sp>
            <p:nvSpPr>
              <p:cNvPr id="7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2882" y="1445352"/>
                <a:ext cx="7492467" cy="4910998"/>
              </a:xfrm>
              <a:prstGeom prst="rect">
                <a:avLst/>
              </a:prstGeom>
              <a:blipFill rotWithShape="0">
                <a:blip r:embed="rId3"/>
                <a:stretch>
                  <a:fillRect l="-1139" t="-9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/>
          <p:cNvGrpSpPr/>
          <p:nvPr/>
        </p:nvGrpSpPr>
        <p:grpSpPr>
          <a:xfrm>
            <a:off x="2854567" y="2913035"/>
            <a:ext cx="5758187" cy="3335500"/>
            <a:chOff x="1789070" y="2053612"/>
            <a:chExt cx="5960089" cy="3452454"/>
          </a:xfrm>
        </p:grpSpPr>
        <p:pic>
          <p:nvPicPr>
            <p:cNvPr id="1028" name="Picture 4" descr="Image result for interior point method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23"/>
            <a:stretch/>
          </p:blipFill>
          <p:spPr bwMode="auto">
            <a:xfrm>
              <a:off x="1789070" y="2053612"/>
              <a:ext cx="5960089" cy="3452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矩形 1"/>
                <p:cNvSpPr/>
                <p:nvPr/>
              </p:nvSpPr>
              <p:spPr>
                <a:xfrm>
                  <a:off x="3842712" y="3696929"/>
                  <a:ext cx="677821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0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" name="矩形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2712" y="3696929"/>
                  <a:ext cx="677821" cy="58477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矩形 2"/>
                <p:cNvSpPr/>
                <p:nvPr/>
              </p:nvSpPr>
              <p:spPr>
                <a:xfrm>
                  <a:off x="5932818" y="2477418"/>
                  <a:ext cx="647934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  <m:t>∞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" name="矩形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2818" y="2477418"/>
                  <a:ext cx="647934" cy="58477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4687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7"/>
    </mc:Choice>
    <mc:Fallback xmlns="">
      <p:transition spd="slow" advTm="2528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playEvt time="16453" objId="4"/>
        <p14:stopEvt time="25287" objId="4"/>
      </p14:showEvt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interior point meth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526439"/>
            <a:ext cx="542925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dirty="0" smtClean="0">
                <a:latin typeface="Times New Roman" pitchFamily="-109" charset="0"/>
              </a:rPr>
              <a:t>Contacts as Penalty: Interior Point Method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25</a:t>
            </a:fld>
            <a:endParaRPr lang="zh-CN" alt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1022882" y="1445352"/>
            <a:ext cx="7364033" cy="269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-109" charset="2"/>
              <a:buChar char="§"/>
            </a:pPr>
            <a:r>
              <a:rPr lang="en-US" sz="2400" dirty="0" smtClean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Replace the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red</a:t>
            </a:r>
            <a:r>
              <a:rPr lang="en-US" sz="2400" dirty="0" smtClean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 line with the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blue</a:t>
            </a:r>
            <a:r>
              <a:rPr lang="en-US" sz="2400" dirty="0" smtClean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 line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-109" charset="2"/>
              <a:buChar char="§"/>
            </a:pPr>
            <a:r>
              <a:rPr lang="en-US" sz="2400" dirty="0" smtClean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Stop the robot before reaching the red line</a:t>
            </a:r>
            <a:endParaRPr lang="en-US" sz="2400" dirty="0">
              <a:solidFill>
                <a:schemeClr val="accent1"/>
              </a:solidFill>
              <a:latin typeface="Times New Roman" pitchFamily="-109" charset="0"/>
              <a:ea typeface="Times New Roman" pitchFamily="-109" charset="0"/>
              <a:cs typeface="Times New Roman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6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7"/>
    </mc:Choice>
    <mc:Fallback xmlns="">
      <p:transition spd="slow" advTm="2528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playEvt time="16453" objId="4"/>
        <p14:stopEvt time="25287" objId="4"/>
      </p14:showEvt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985779" y="3351504"/>
            <a:ext cx="4701021" cy="3187408"/>
            <a:chOff x="3268611" y="3141228"/>
            <a:chExt cx="4701021" cy="3187408"/>
          </a:xfrm>
        </p:grpSpPr>
        <p:pic>
          <p:nvPicPr>
            <p:cNvPr id="3076" name="Picture 4" descr="Image result for point triangle distance 3d normal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1" t="9124" r="8083" b="12335"/>
            <a:stretch/>
          </p:blipFill>
          <p:spPr bwMode="auto">
            <a:xfrm>
              <a:off x="3268611" y="3457615"/>
              <a:ext cx="4701021" cy="2871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/>
                <p:cNvSpPr/>
                <p:nvPr/>
              </p:nvSpPr>
              <p:spPr>
                <a:xfrm>
                  <a:off x="5381281" y="3141228"/>
                  <a:ext cx="650434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5"/>
                              </m:rP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" name="矩形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1281" y="3141228"/>
                  <a:ext cx="650434" cy="58477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/>
                <p:cNvSpPr/>
                <p:nvPr/>
              </p:nvSpPr>
              <p:spPr>
                <a:xfrm>
                  <a:off x="5326028" y="5288119"/>
                  <a:ext cx="586186" cy="6243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" name="矩形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6028" y="5288119"/>
                  <a:ext cx="586186" cy="62433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4474609" y="4177259"/>
                  <a:ext cx="1702838" cy="6596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25"/>
                                  </m:rPr>
                                  <a:rPr lang="en-US" sz="32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4609" y="4177259"/>
                  <a:ext cx="1702838" cy="65960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dirty="0" smtClean="0">
                <a:latin typeface="Times New Roman" pitchFamily="-109" charset="0"/>
              </a:rPr>
              <a:t>The Algorithm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26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2"/>
              <p:cNvSpPr txBox="1">
                <a:spLocks/>
              </p:cNvSpPr>
              <p:nvPr/>
            </p:nvSpPr>
            <p:spPr bwMode="auto">
              <a:xfrm>
                <a:off x="1022882" y="1445352"/>
                <a:ext cx="7492467" cy="4910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Penalty Based Reformulation:</a:t>
                </a:r>
                <a:endParaRPr lang="en-US" sz="2400" dirty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𝑁</m:t>
                                </m:r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−1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𝐸</m:t>
                        </m:r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)</m:t>
                        </m:r>
                      </m:e>
                    </m:func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+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-109" charset="0"/>
                      </a:rPr>
                      <m:t>𝜇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|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ea typeface="Times New Roman" pitchFamily="-109" charset="0"/>
                            <a:cs typeface="Times New Roman" pitchFamily="-10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itchFamily="-109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sz="24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5"/>
                              </m:r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25"/>
                          </m:r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5"/>
                              </m:r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25"/>
                          </m:r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25"/>
                                  </m:r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25"/>
                                      </m:rP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brk m:alnAt="25"/>
                                      </m:rP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25"/>
                                      </m:rP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24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Number of constraints: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Quadratic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!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Efficient culling using hierarchy</a:t>
                </a:r>
                <a:endParaRPr lang="en-US" sz="2400" dirty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</p:txBody>
          </p:sp>
        </mc:Choice>
        <mc:Fallback xmlns="">
          <p:sp>
            <p:nvSpPr>
              <p:cNvPr id="8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2882" y="1445352"/>
                <a:ext cx="7492467" cy="4910998"/>
              </a:xfrm>
              <a:prstGeom prst="rect">
                <a:avLst/>
              </a:prstGeom>
              <a:blipFill rotWithShape="0">
                <a:blip r:embed="rId7"/>
                <a:stretch>
                  <a:fillRect l="-1139" t="-9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722858" y="4205658"/>
                <a:ext cx="4171655" cy="102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25"/>
                            </m:r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𝑑𝑖𝑠𝑡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)+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58" y="4205658"/>
                <a:ext cx="4171655" cy="102335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23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7"/>
    </mc:Choice>
    <mc:Fallback xmlns="">
      <p:transition spd="slow" advTm="2528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playEvt time="16453" objId="4"/>
        <p14:stopEvt time="25287" objId="4"/>
      </p14:showEvt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211360" y="3738878"/>
            <a:ext cx="3645886" cy="1897515"/>
            <a:chOff x="1845345" y="3141228"/>
            <a:chExt cx="6124286" cy="3187408"/>
          </a:xfrm>
        </p:grpSpPr>
        <p:pic>
          <p:nvPicPr>
            <p:cNvPr id="3076" name="Picture 4" descr="Image result for point triangle distance 3d normal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1" t="9124" r="8083" b="12335"/>
            <a:stretch/>
          </p:blipFill>
          <p:spPr bwMode="auto">
            <a:xfrm>
              <a:off x="3268611" y="3457615"/>
              <a:ext cx="4701020" cy="2871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/>
                <p:cNvSpPr/>
                <p:nvPr/>
              </p:nvSpPr>
              <p:spPr>
                <a:xfrm>
                  <a:off x="5381281" y="3141228"/>
                  <a:ext cx="749538" cy="6203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5"/>
                              </m:r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矩形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1281" y="3141228"/>
                  <a:ext cx="749538" cy="62039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/>
                <p:cNvSpPr/>
                <p:nvPr/>
              </p:nvSpPr>
              <p:spPr>
                <a:xfrm>
                  <a:off x="5326028" y="5288120"/>
                  <a:ext cx="688898" cy="6578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矩形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6028" y="5288120"/>
                  <a:ext cx="688898" cy="65787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1845345" y="4177259"/>
                  <a:ext cx="4285473" cy="69105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𝑑𝑖𝑠𝑡</m:t>
                        </m:r>
                        <m:d>
                          <m:d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25"/>
                                  </m:rP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=|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25"/>
                                  </m:r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5345" y="4177259"/>
                  <a:ext cx="4285473" cy="69105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74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dirty="0" smtClean="0">
                <a:latin typeface="Times New Roman" pitchFamily="-109" charset="0"/>
              </a:rPr>
              <a:t>The Algorithm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27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2"/>
              <p:cNvSpPr txBox="1">
                <a:spLocks/>
              </p:cNvSpPr>
              <p:nvPr/>
            </p:nvSpPr>
            <p:spPr bwMode="auto">
              <a:xfrm>
                <a:off x="1022882" y="1445352"/>
                <a:ext cx="7492467" cy="21309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5"/>
                              </m:r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25"/>
                          </m:r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5"/>
                              </m:r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25"/>
                          </m:r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25"/>
                                  </m:r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25"/>
                                      </m:rP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brk m:alnAt="25"/>
                                      </m:rP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25"/>
                                      </m:rP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24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One term for each pair of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brk m:alnAt="25"/>
                          </m:r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and triangle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4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The weight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brk m:alnAt="25"/>
                          </m:r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brk m:alnAt="25"/>
                      </m:rPr>
                      <a:rPr lang="en-US" altLang="zh-CN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is very high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brk m:alnAt="25"/>
                          </m:r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is very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so that: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d>
                      <m:d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5"/>
                              </m:r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25"/>
                          </m:r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𝑑𝑖𝑠𝑡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5"/>
                              </m:r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)+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den>
                    </m:f>
                  </m:oMath>
                </a14:m>
                <a:endParaRPr lang="en-US" sz="24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</p:txBody>
          </p:sp>
        </mc:Choice>
        <mc:Fallback xmlns="">
          <p:sp>
            <p:nvSpPr>
              <p:cNvPr id="8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2882" y="1445352"/>
                <a:ext cx="7492467" cy="213095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Image result for interior point method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6" r="6537"/>
          <a:stretch/>
        </p:blipFill>
        <p:spPr bwMode="auto">
          <a:xfrm>
            <a:off x="1228867" y="3606188"/>
            <a:ext cx="2880360" cy="24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cxnSp>
        <p:nvCxnSpPr>
          <p:cNvPr id="13" name="曲线连接符 12"/>
          <p:cNvCxnSpPr>
            <a:stCxn id="9" idx="1"/>
          </p:cNvCxnSpPr>
          <p:nvPr/>
        </p:nvCxnSpPr>
        <p:spPr>
          <a:xfrm rot="10800000" flipV="1">
            <a:off x="3200402" y="4561341"/>
            <a:ext cx="1010958" cy="453131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圆角矩形 18"/>
          <p:cNvSpPr/>
          <p:nvPr/>
        </p:nvSpPr>
        <p:spPr>
          <a:xfrm>
            <a:off x="3913741" y="1494235"/>
            <a:ext cx="1907939" cy="492533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6096000" y="1494234"/>
            <a:ext cx="1786019" cy="492533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908152" y="1127125"/>
            <a:ext cx="1919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Position Error</a:t>
            </a:r>
            <a:endParaRPr lang="zh-CN" altLang="en-US" sz="2400" dirty="0"/>
          </a:p>
        </p:txBody>
      </p:sp>
      <p:sp>
        <p:nvSpPr>
          <p:cNvPr id="22" name="矩形 21"/>
          <p:cNvSpPr/>
          <p:nvPr/>
        </p:nvSpPr>
        <p:spPr>
          <a:xfrm>
            <a:off x="6029451" y="1127125"/>
            <a:ext cx="1934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Velocity Error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9202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7"/>
    </mc:Choice>
    <mc:Fallback xmlns="">
      <p:transition spd="slow" advTm="2528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playEvt time="16453" objId="4"/>
        <p14:stopEvt time="25287" objId="4"/>
      </p14:showEvtLst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72403" y="34669"/>
            <a:ext cx="765175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-109" charset="0"/>
              </a:rPr>
              <a:t>Discovery of Complex Behaviors through</a:t>
            </a:r>
            <a:br>
              <a:rPr lang="en-US" dirty="0" smtClean="0">
                <a:latin typeface="Times New Roman" pitchFamily="-109" charset="0"/>
              </a:rPr>
            </a:br>
            <a:r>
              <a:rPr lang="en-US" smtClean="0">
                <a:latin typeface="Times New Roman" pitchFamily="-109" charset="0"/>
              </a:rPr>
              <a:t>Contact-Invariant Optimization</a:t>
            </a:r>
            <a:endParaRPr lang="en-US" dirty="0" smtClean="0">
              <a:latin typeface="Times New Roman" pitchFamily="-109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28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321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7"/>
    </mc:Choice>
    <mc:Fallback xmlns="">
      <p:transition spd="slow" advTm="2528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playEvt time="16453" objId="4"/>
        <p14:stopEvt time="25287" objId="4"/>
      </p14:showEvtLst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dirty="0" smtClean="0">
                <a:latin typeface="Times New Roman" pitchFamily="-109" charset="0"/>
              </a:rPr>
              <a:t>Limitation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29</a:t>
            </a:fld>
            <a:endParaRPr lang="zh-CN" alt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1022882" y="1445352"/>
            <a:ext cx="7492467" cy="491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-109" charset="2"/>
              <a:buChar char="§"/>
            </a:pPr>
            <a:r>
              <a:rPr lang="en-US" sz="2400" dirty="0" smtClean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A continuous search is always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local</a:t>
            </a:r>
            <a:r>
              <a:rPr lang="en-US" sz="2400" dirty="0" smtClean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 search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-109" charset="2"/>
              <a:buChar char="§"/>
            </a:pPr>
            <a:endParaRPr lang="en-US" sz="2400" dirty="0">
              <a:ln>
                <a:noFill/>
              </a:ln>
              <a:solidFill>
                <a:schemeClr val="accent1"/>
              </a:solidFill>
              <a:latin typeface="Times New Roman" pitchFamily="-109" charset="0"/>
              <a:ea typeface="Times New Roman" pitchFamily="-109" charset="0"/>
              <a:cs typeface="Times New Roman" pitchFamily="-109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-109" charset="2"/>
              <a:buChar char="§"/>
            </a:pPr>
            <a:r>
              <a:rPr lang="en-US" sz="2400" dirty="0" smtClean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The results are good for simple boundary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-109" charset="2"/>
              <a:buChar char="§"/>
            </a:pPr>
            <a:endParaRPr lang="en-US" sz="2400" dirty="0">
              <a:ln>
                <a:noFill/>
              </a:ln>
              <a:solidFill>
                <a:schemeClr val="accent1"/>
              </a:solidFill>
              <a:latin typeface="Times New Roman" pitchFamily="-109" charset="0"/>
              <a:ea typeface="Times New Roman" pitchFamily="-109" charset="0"/>
              <a:cs typeface="Times New Roman" pitchFamily="-109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-109" charset="2"/>
              <a:buChar char="§"/>
            </a:pPr>
            <a:r>
              <a:rPr lang="en-US" sz="2400" dirty="0" smtClean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Can we do global search with local refinement?</a:t>
            </a:r>
            <a:endParaRPr lang="en-US" sz="2700" dirty="0" smtClean="0">
              <a:ln>
                <a:noFill/>
              </a:ln>
              <a:solidFill>
                <a:srgbClr val="FF0000"/>
              </a:solidFill>
              <a:latin typeface="Times New Roman" pitchFamily="-109" charset="0"/>
              <a:ea typeface="Times New Roman" pitchFamily="-109" charset="0"/>
              <a:cs typeface="Times New Roman" pitchFamily="-109" charset="0"/>
            </a:endParaRPr>
          </a:p>
          <a:p>
            <a:pPr lvl="1">
              <a:spcBef>
                <a:spcPct val="20000"/>
              </a:spcBef>
              <a:buClr>
                <a:schemeClr val="accent1"/>
              </a:buClr>
            </a:pPr>
            <a:r>
              <a:rPr lang="en-US" sz="2400" dirty="0" smtClean="0">
                <a:solidFill>
                  <a:srgbClr val="FF0000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itchFamily="-109" charset="0"/>
              <a:ea typeface="Times New Roman" pitchFamily="-109" charset="0"/>
              <a:cs typeface="Times New Roman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05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7"/>
    </mc:Choice>
    <mc:Fallback xmlns="">
      <p:transition spd="slow" advTm="2528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playEvt time="16453" objId="4"/>
        <p14:stopEvt time="25287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dirty="0" smtClean="0">
                <a:latin typeface="Times New Roman" pitchFamily="-109" charset="0"/>
              </a:rPr>
              <a:t>Motivation</a:t>
            </a:r>
          </a:p>
        </p:txBody>
      </p:sp>
      <p:sp>
        <p:nvSpPr>
          <p:cNvPr id="6147" name="Text Placeholder 2"/>
          <p:cNvSpPr txBox="1">
            <a:spLocks/>
          </p:cNvSpPr>
          <p:nvPr/>
        </p:nvSpPr>
        <p:spPr bwMode="auto">
          <a:xfrm>
            <a:off x="1022882" y="1445352"/>
            <a:ext cx="7492467" cy="491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-109" charset="2"/>
              <a:buChar char="§"/>
            </a:pPr>
            <a:r>
              <a:rPr lang="en-US" sz="2400" dirty="0" smtClean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Applications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ingdings" pitchFamily="-109" charset="2"/>
              <a:buChar char="§"/>
            </a:pPr>
            <a:r>
              <a:rPr lang="en-US" sz="2400" dirty="0" smtClean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Character Locomotion for </a:t>
            </a:r>
            <a:r>
              <a:rPr lang="en-US" sz="2400" dirty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h</a:t>
            </a:r>
            <a:r>
              <a:rPr lang="en-US" sz="2400" dirty="0" smtClean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umanoids, animals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ingdings" pitchFamily="-109" charset="2"/>
              <a:buChar char="§"/>
            </a:pPr>
            <a:r>
              <a:rPr lang="en-US" sz="2400" dirty="0" smtClean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Robotic Manipulation of strings, cloths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-109" charset="2"/>
              <a:buChar char="§"/>
            </a:pPr>
            <a:r>
              <a:rPr lang="en-US" sz="2400" dirty="0" smtClean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Simulation is easy and fast.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Control</a:t>
            </a:r>
            <a:r>
              <a:rPr lang="en-US" sz="2400" dirty="0" smtClean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 is difficult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-109" charset="2"/>
              <a:buChar char="§"/>
            </a:pPr>
            <a:endParaRPr lang="en-US" sz="2700" dirty="0" smtClean="0">
              <a:solidFill>
                <a:schemeClr val="accent1"/>
              </a:solidFill>
              <a:latin typeface="Times New Roman" pitchFamily="-109" charset="0"/>
              <a:ea typeface="Times New Roman" pitchFamily="-109" charset="0"/>
              <a:cs typeface="Times New Roman" pitchFamily="-109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ingdings" pitchFamily="-109" charset="2"/>
              <a:buChar char="§"/>
            </a:pPr>
            <a:endParaRPr lang="en-US" sz="2700" dirty="0" smtClean="0">
              <a:solidFill>
                <a:schemeClr val="accent1"/>
              </a:solidFill>
              <a:latin typeface="Times New Roman" pitchFamily="-109" charset="0"/>
              <a:ea typeface="Times New Roman" pitchFamily="-109" charset="0"/>
              <a:cs typeface="Times New Roman" pitchFamily="-109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</a:pPr>
            <a:endParaRPr lang="en-US" sz="2700" dirty="0" smtClean="0">
              <a:solidFill>
                <a:schemeClr val="accent1"/>
              </a:solidFill>
              <a:latin typeface="Times New Roman" pitchFamily="-109" charset="0"/>
              <a:ea typeface="Times New Roman" pitchFamily="-109" charset="0"/>
              <a:cs typeface="Times New Roman" pitchFamily="-109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2050" name="Picture 2" descr="Sam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480" y="3498849"/>
            <a:ext cx="2681305" cy="201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50" y="3501729"/>
            <a:ext cx="3540908" cy="200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8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7"/>
    </mc:Choice>
    <mc:Fallback xmlns="">
      <p:transition spd="slow" advTm="2528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playEvt time="16453" objId="4"/>
        <p14:stopEvt time="25287" objId="4"/>
      </p14:showEvtLst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dirty="0" smtClean="0">
                <a:latin typeface="Times New Roman" pitchFamily="-109" charset="0"/>
              </a:rPr>
              <a:t>c</a:t>
            </a:r>
          </a:p>
        </p:txBody>
      </p:sp>
      <p:pic>
        <p:nvPicPr>
          <p:cNvPr id="7171" name="Picture 3"/>
          <p:cNvPicPr>
            <a:picLocks noChangeArrowheads="1"/>
          </p:cNvPicPr>
          <p:nvPr/>
        </p:nvPicPr>
        <p:blipFill>
          <a:blip r:embed="rId3">
            <a:lum bright="10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0" y="20574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FDFD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Section divider here</a:t>
            </a:r>
            <a:endParaRPr lang="en-US" sz="3600">
              <a:latin typeface="Times New Roman" pitchFamily="-109" charset="0"/>
              <a:ea typeface="Times New Roman" pitchFamily="-109" charset="0"/>
              <a:cs typeface="Times New Roman" pitchFamily="-109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34566" y="378999"/>
            <a:ext cx="7952234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3600" smtClean="0">
                <a:solidFill>
                  <a:schemeClr val="accent1"/>
                </a:solidFill>
                <a:latin typeface="Times New Roman"/>
                <a:cs typeface="Times New Roman"/>
              </a:rPr>
              <a:t>Combining Two </a:t>
            </a:r>
            <a:r>
              <a:rPr lang="en-US" sz="360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Searching Methods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30</a:t>
            </a:fld>
            <a:endParaRPr lang="zh-CN" altLang="en-US"/>
          </a:p>
        </p:txBody>
      </p:sp>
      <p:pic>
        <p:nvPicPr>
          <p:cNvPr id="1028" name="Picture 4" descr="ReducedOr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91" y="1169161"/>
            <a:ext cx="7780784" cy="518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64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7"/>
    </mc:Choice>
    <mc:Fallback xmlns="">
      <p:transition spd="slow" advTm="2427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dirty="0" smtClean="0">
                <a:latin typeface="Times New Roman" pitchFamily="-109" charset="0"/>
              </a:rPr>
              <a:t>Application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31</a:t>
            </a:fld>
            <a:endParaRPr lang="zh-CN" alt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1022882" y="1445352"/>
            <a:ext cx="7492467" cy="491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-109" charset="2"/>
              <a:buChar char="§"/>
            </a:pPr>
            <a:r>
              <a:rPr lang="en-US" altLang="zh-CN" sz="2400" dirty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Conventional Motion Capture: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ingdings" pitchFamily="-109" charset="2"/>
              <a:buChar char="§"/>
            </a:pPr>
            <a:r>
              <a:rPr lang="en-US" altLang="zh-CN" sz="2400" dirty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Resolution high enough for the manipulated body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ingdings" pitchFamily="-109" charset="2"/>
              <a:buChar char="§"/>
            </a:pPr>
            <a:r>
              <a:rPr lang="en-US" altLang="zh-CN" sz="2400" dirty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Resolution too low to capture hand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-109" charset="2"/>
              <a:buChar char="§"/>
            </a:pPr>
            <a:endParaRPr lang="en-US" sz="2400" dirty="0" smtClean="0">
              <a:solidFill>
                <a:schemeClr val="accent1"/>
              </a:solidFill>
              <a:latin typeface="Times New Roman" pitchFamily="-109" charset="0"/>
              <a:ea typeface="Times New Roman" pitchFamily="-109" charset="0"/>
              <a:cs typeface="Times New Roman" pitchFamily="-109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-109" charset="2"/>
              <a:buChar char="§"/>
            </a:pPr>
            <a:r>
              <a:rPr lang="en-US" sz="2400" dirty="0" smtClean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Recover hand animation by optimization!</a:t>
            </a:r>
            <a:endParaRPr lang="en-US" altLang="zh-CN" sz="2400" dirty="0">
              <a:solidFill>
                <a:schemeClr val="accent1"/>
              </a:solidFill>
              <a:latin typeface="Times New Roman" pitchFamily="-109" charset="0"/>
              <a:ea typeface="Times New Roman" pitchFamily="-109" charset="0"/>
              <a:cs typeface="Times New Roman" pitchFamily="-109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ingdings" pitchFamily="-109" charset="2"/>
              <a:buChar char="§"/>
            </a:pPr>
            <a:endParaRPr lang="en-US" sz="2400" dirty="0" smtClean="0">
              <a:solidFill>
                <a:schemeClr val="accent1"/>
              </a:solidFill>
              <a:latin typeface="Times New Roman" pitchFamily="-109" charset="0"/>
              <a:ea typeface="Times New Roman" pitchFamily="-109" charset="0"/>
              <a:cs typeface="Times New Roman" pitchFamily="-109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ingdings" pitchFamily="-109" charset="2"/>
              <a:buChar char="§"/>
            </a:pPr>
            <a:endParaRPr lang="en-US" sz="2400" dirty="0" smtClean="0">
              <a:solidFill>
                <a:schemeClr val="accent1"/>
              </a:solidFill>
              <a:latin typeface="Times New Roman" pitchFamily="-109" charset="0"/>
              <a:ea typeface="Times New Roman" pitchFamily="-109" charset="0"/>
              <a:cs typeface="Times New Roman" pitchFamily="-109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2627"/>
            <a:ext cx="9032524" cy="133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3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7"/>
    </mc:Choice>
    <mc:Fallback xmlns="">
      <p:transition spd="slow" advTm="2528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playEvt time="16453" objId="4"/>
        <p14:stopEvt time="25287" objId="4"/>
      </p14:showEvtLst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dirty="0" smtClean="0">
                <a:latin typeface="Times New Roman" pitchFamily="-109" charset="0"/>
              </a:rPr>
              <a:t>Problem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Text Placeholder 2"/>
              <p:cNvSpPr txBox="1">
                <a:spLocks/>
              </p:cNvSpPr>
              <p:nvPr/>
            </p:nvSpPr>
            <p:spPr bwMode="auto">
              <a:xfrm>
                <a:off x="1022882" y="1445352"/>
                <a:ext cx="7492467" cy="4910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Input: A ground truth trajectory for the end effector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Configurations at N timestamps: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, …,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</a:t>
                </a:r>
              </a:p>
              <a:p>
                <a:pPr lvl="1">
                  <a:spcBef>
                    <a:spcPct val="20000"/>
                  </a:spcBef>
                  <a:buClr>
                    <a:schemeClr val="accent1"/>
                  </a:buClr>
                </a:pPr>
                <a:r>
                  <a:rPr lang="en-US" sz="24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   for the manipulated body</a:t>
                </a: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Output: A simulated animated hand skeleton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Configurations at N </a:t>
                </a:r>
                <a:r>
                  <a:rPr lang="en-US" sz="2400" dirty="0" err="1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timesteps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, …,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</a:t>
                </a:r>
              </a:p>
              <a:p>
                <a:pPr lvl="1">
                  <a:spcBef>
                    <a:spcPct val="20000"/>
                  </a:spcBef>
                  <a:buClr>
                    <a:schemeClr val="accent1"/>
                  </a:buClr>
                </a:pPr>
                <a:r>
                  <a:rPr lang="en-US" sz="24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   for the hand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Consistent with the rigid body, physically valid</a:t>
                </a: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Mathematically:</a:t>
                </a:r>
                <a:endParaRPr lang="en-US" sz="2400" dirty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𝑁</m:t>
                                </m:r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−1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|</m:t>
                        </m:r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𝑇</m:t>
                        </m:r>
                        <m:d>
                          <m:dPr>
                            <m:ctrlP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ea typeface="Times New Roman" pitchFamily="-109" charset="0"/>
                                <a:cs typeface="Times New Roman" pitchFamily="-10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Times New Roman" pitchFamily="-109" charset="0"/>
                                    <a:cs typeface="Times New Roman" pitchFamily="-109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Times New Roman" pitchFamily="-109" charset="0"/>
                                    <a:cs typeface="Times New Roman" pitchFamily="-109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𝑖</m:t>
                                </m:r>
                                <m:r>
                                  <a:rPr lang="en-US" altLang="zh-CN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Times New Roman" pitchFamily="-109" charset="0"/>
                                    <a:cs typeface="Times New Roman" pitchFamily="-109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Times New Roman" pitchFamily="-109" charset="0"/>
                                    <a:cs typeface="Times New Roman" pitchFamily="-109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𝑖</m:t>
                                </m:r>
                                <m:r>
                                  <a:rPr lang="en-US" altLang="zh-CN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altLang="zh-CN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 </m:t>
                            </m:r>
                          </m:e>
                        </m:d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|</m:t>
                        </m:r>
                      </m:e>
                    </m:func>
                  </m:oMath>
                </a14:m>
                <a:endParaRPr lang="en-US" sz="27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>
                  <a:spcBef>
                    <a:spcPct val="20000"/>
                  </a:spcBef>
                  <a:buClr>
                    <a:schemeClr val="accent1"/>
                  </a:buClr>
                </a:pPr>
                <a:endParaRPr lang="en-US" sz="27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</p:txBody>
          </p:sp>
        </mc:Choice>
        <mc:Fallback xmlns="">
          <p:sp>
            <p:nvSpPr>
              <p:cNvPr id="6147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2882" y="1445352"/>
                <a:ext cx="7492467" cy="4910998"/>
              </a:xfrm>
              <a:prstGeom prst="rect">
                <a:avLst/>
              </a:prstGeom>
              <a:blipFill rotWithShape="0">
                <a:blip r:embed="rId3"/>
                <a:stretch>
                  <a:fillRect l="-1139" t="-9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32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362573" y="5745300"/>
                <a:ext cx="4821284" cy="634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altLang="zh-CN" sz="16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T: articulated dynamic ODE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𝑞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: configuration at </a:t>
                </a:r>
                <a:r>
                  <a:rPr lang="en-US" altLang="zh-CN" sz="1600" dirty="0" err="1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timestep</a:t>
                </a:r>
                <a:r>
                  <a:rPr lang="en-US" altLang="zh-CN" sz="16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</a:t>
                </a:r>
                <a:r>
                  <a:rPr lang="en-US" altLang="zh-CN" sz="1600" dirty="0" err="1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i</a:t>
                </a:r>
                <a:r>
                  <a:rPr lang="en-US" altLang="zh-CN" sz="16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</a:t>
                </a:r>
                <a:endParaRPr lang="en-US" altLang="zh-CN" sz="1600" dirty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573" y="5745300"/>
                <a:ext cx="4821284" cy="634020"/>
              </a:xfrm>
              <a:prstGeom prst="rect">
                <a:avLst/>
              </a:prstGeom>
              <a:blipFill rotWithShape="0">
                <a:blip r:embed="rId4"/>
                <a:stretch>
                  <a:fillRect t="-2885" b="-1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04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7"/>
    </mc:Choice>
    <mc:Fallback xmlns="">
      <p:transition spd="slow" advTm="2528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playEvt time="16453" objId="4"/>
        <p14:stopEvt time="25287" objId="4"/>
      </p14:showEvtLst>
    </p:ext>
  </p:extLs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dirty="0" smtClean="0">
                <a:latin typeface="Times New Roman" pitchFamily="-109" charset="0"/>
              </a:rPr>
              <a:t>Hand Manipulation: Challenge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33</a:t>
            </a:fld>
            <a:endParaRPr lang="zh-CN" alt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1022882" y="1445352"/>
            <a:ext cx="7492467" cy="491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-109" charset="2"/>
              <a:buChar char="§"/>
            </a:pPr>
            <a:r>
              <a:rPr lang="en-US" sz="2400" dirty="0" smtClean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Mathematically same: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ingdings" pitchFamily="-109" charset="2"/>
              <a:buChar char="§"/>
            </a:pPr>
            <a:r>
              <a:rPr lang="en-US" sz="2400" dirty="0" smtClean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Can be solved using sampling/continuous-opt.</a:t>
            </a:r>
            <a:endParaRPr lang="en-US" sz="2400" dirty="0" smtClean="0">
              <a:ln>
                <a:noFill/>
              </a:ln>
              <a:solidFill>
                <a:schemeClr val="accent1"/>
              </a:solidFill>
              <a:latin typeface="Times New Roman" pitchFamily="-109" charset="0"/>
              <a:ea typeface="Times New Roman" pitchFamily="-109" charset="0"/>
              <a:cs typeface="Times New Roman" pitchFamily="-109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-109" charset="2"/>
              <a:buChar char="§"/>
            </a:pPr>
            <a:r>
              <a:rPr lang="en-US" altLang="zh-CN" sz="2400" dirty="0" smtClean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Challenge </a:t>
            </a:r>
            <a:r>
              <a:rPr lang="en-US" altLang="zh-CN" sz="2400" dirty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for </a:t>
            </a:r>
            <a:r>
              <a:rPr lang="en-US" altLang="zh-CN" sz="2400" dirty="0" smtClean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optimization based methods:</a:t>
            </a:r>
            <a:endParaRPr lang="en-US" altLang="zh-CN" sz="2400" dirty="0">
              <a:solidFill>
                <a:schemeClr val="accent1"/>
              </a:solidFill>
              <a:latin typeface="Times New Roman" pitchFamily="-109" charset="0"/>
              <a:ea typeface="Times New Roman" pitchFamily="-109" charset="0"/>
              <a:cs typeface="Times New Roman" pitchFamily="-109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ingdings" pitchFamily="-109" charset="2"/>
              <a:buChar char="§"/>
            </a:pPr>
            <a:r>
              <a:rPr lang="en-US" altLang="zh-CN" sz="2400" dirty="0" smtClean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Lots of local minima</a:t>
            </a:r>
            <a:endParaRPr lang="en-US" sz="2400" dirty="0" smtClean="0">
              <a:solidFill>
                <a:schemeClr val="accent1"/>
              </a:solidFill>
              <a:latin typeface="Times New Roman" pitchFamily="-109" charset="0"/>
              <a:ea typeface="Times New Roman" pitchFamily="-109" charset="0"/>
              <a:cs typeface="Times New Roman" pitchFamily="-109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-109" charset="2"/>
              <a:buChar char="§"/>
            </a:pPr>
            <a:r>
              <a:rPr lang="en-US" sz="2400" dirty="0" smtClean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Challenge for sampling based methods: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ingdings" pitchFamily="-109" charset="2"/>
              <a:buChar char="§"/>
            </a:pPr>
            <a:r>
              <a:rPr lang="en-US" sz="2400" dirty="0" smtClean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Smooth/jitter-free animations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2627"/>
            <a:ext cx="9032524" cy="133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8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7"/>
    </mc:Choice>
    <mc:Fallback xmlns="">
      <p:transition spd="slow" advTm="2528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playEvt time="16453" objId="4"/>
        <p14:stopEvt time="25287" objId="4"/>
      </p14:showEvtLst>
    </p:ext>
  </p:extLs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dirty="0" err="1" smtClean="0">
                <a:latin typeface="Times New Roman" pitchFamily="-109" charset="0"/>
              </a:rPr>
              <a:t>Search+Optimization</a:t>
            </a:r>
            <a:r>
              <a:rPr lang="en-US" dirty="0" smtClean="0">
                <a:latin typeface="Times New Roman" pitchFamily="-109" charset="0"/>
              </a:rPr>
              <a:t> Algorithm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34</a:t>
            </a:fld>
            <a:endParaRPr lang="zh-CN" alt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1022882" y="1445352"/>
            <a:ext cx="7492467" cy="491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-109" charset="2"/>
              <a:buChar char="§"/>
            </a:pPr>
            <a:r>
              <a:rPr lang="en-US" sz="2400" dirty="0" smtClean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Depth first search, Depth=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timestep</a:t>
            </a:r>
            <a:r>
              <a:rPr lang="en-US" sz="2400" dirty="0" smtClean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 index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-109" charset="2"/>
              <a:buChar char="§"/>
            </a:pPr>
            <a:endParaRPr lang="en-US" sz="2400" dirty="0" smtClean="0">
              <a:solidFill>
                <a:schemeClr val="accent1"/>
              </a:solidFill>
              <a:latin typeface="Times New Roman" pitchFamily="-109" charset="0"/>
              <a:ea typeface="Times New Roman" pitchFamily="-109" charset="0"/>
              <a:cs typeface="Times New Roman" pitchFamily="-109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-109" charset="2"/>
              <a:buChar char="§"/>
            </a:pPr>
            <a:r>
              <a:rPr lang="en-US" sz="2400" dirty="0" smtClean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Searching for contact points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-109" charset="2"/>
              <a:buChar char="§"/>
            </a:pPr>
            <a:endParaRPr lang="en-US" sz="2400" dirty="0" smtClean="0">
              <a:solidFill>
                <a:schemeClr val="accent1"/>
              </a:solidFill>
              <a:latin typeface="Times New Roman" pitchFamily="-109" charset="0"/>
              <a:ea typeface="Times New Roman" pitchFamily="-109" charset="0"/>
              <a:cs typeface="Times New Roman" pitchFamily="-109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-109" charset="2"/>
              <a:buChar char="§"/>
            </a:pPr>
            <a:r>
              <a:rPr lang="en-US" sz="2400" dirty="0" smtClean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Optimization for dynamics / smoothness</a:t>
            </a:r>
          </a:p>
        </p:txBody>
      </p:sp>
    </p:spTree>
    <p:extLst>
      <p:ext uri="{BB962C8B-B14F-4D97-AF65-F5344CB8AC3E}">
        <p14:creationId xmlns:p14="http://schemas.microsoft.com/office/powerpoint/2010/main" val="139325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7"/>
    </mc:Choice>
    <mc:Fallback xmlns="">
      <p:transition spd="slow" advTm="2528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playEvt time="16453" objId="4"/>
        <p14:stopEvt time="25287" objId="4"/>
      </p14:showEvtLst>
    </p:ext>
  </p:extLs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dirty="0" err="1" smtClean="0">
                <a:latin typeface="Times New Roman" pitchFamily="-109" charset="0"/>
              </a:rPr>
              <a:t>Searching+Optimization</a:t>
            </a:r>
            <a:r>
              <a:rPr lang="en-US" dirty="0" smtClean="0">
                <a:latin typeface="Times New Roman" pitchFamily="-109" charset="0"/>
              </a:rPr>
              <a:t> Algorithm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35</a:t>
            </a:fld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819" y="1417638"/>
            <a:ext cx="4907732" cy="424227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60957" y="3177511"/>
            <a:ext cx="2992861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en-US" altLang="zh-CN" sz="2400" dirty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Depth first </a:t>
            </a:r>
            <a:r>
              <a:rPr lang="en-US" altLang="zh-CN" sz="2400" dirty="0" smtClean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search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en-US" altLang="zh-CN" sz="2400" dirty="0" smtClean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Depth=</a:t>
            </a:r>
            <a:r>
              <a:rPr lang="en-US" altLang="zh-CN" sz="2400" dirty="0" err="1" smtClean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timestep</a:t>
            </a:r>
            <a:r>
              <a:rPr lang="en-US" altLang="zh-CN" sz="2400" dirty="0" smtClean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index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3688080" y="1798320"/>
            <a:ext cx="2133600" cy="243840"/>
          </a:xfrm>
          <a:prstGeom prst="roundRect">
            <a:avLst/>
          </a:prstGeom>
          <a:solidFill>
            <a:schemeClr val="accent1">
              <a:alpha val="1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3474084" y="2860755"/>
            <a:ext cx="2804795" cy="243840"/>
          </a:xfrm>
          <a:prstGeom prst="roundRect">
            <a:avLst/>
          </a:prstGeom>
          <a:solidFill>
            <a:schemeClr val="accent1">
              <a:alpha val="1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4069080" y="4674315"/>
            <a:ext cx="3490595" cy="243840"/>
          </a:xfrm>
          <a:prstGeom prst="roundRect">
            <a:avLst/>
          </a:prstGeom>
          <a:solidFill>
            <a:schemeClr val="accent1">
              <a:alpha val="1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32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7"/>
    </mc:Choice>
    <mc:Fallback xmlns="">
      <p:transition spd="slow" advTm="2528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playEvt time="16453" objId="4"/>
        <p14:stopEvt time="25287" objId="4"/>
      </p14:showEvtLst>
    </p:ext>
  </p:extLs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dirty="0" err="1" smtClean="0">
                <a:latin typeface="Times New Roman" pitchFamily="-109" charset="0"/>
              </a:rPr>
              <a:t>Searching+Optimization</a:t>
            </a:r>
            <a:r>
              <a:rPr lang="en-US" dirty="0" smtClean="0">
                <a:latin typeface="Times New Roman" pitchFamily="-109" charset="0"/>
              </a:rPr>
              <a:t> Algorithm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36</a:t>
            </a:fld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819" y="1417638"/>
            <a:ext cx="4907732" cy="4242277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4860925" y="4648200"/>
            <a:ext cx="2625725" cy="304800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3153819" y="1783080"/>
            <a:ext cx="2625725" cy="304800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444240" y="2636679"/>
            <a:ext cx="2880360" cy="518002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380672" y="1540477"/>
            <a:ext cx="2306401" cy="9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US" sz="2400" dirty="0" smtClean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Generate a set of </a:t>
            </a:r>
          </a:p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US" sz="2400" dirty="0" smtClean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contact point sets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182680" y="3006448"/>
            <a:ext cx="2702389" cy="123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US" sz="2400" dirty="0" smtClean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Check if this set is dynamically correct using optimization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530885" y="4648200"/>
            <a:ext cx="2005977" cy="95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US" sz="2400" dirty="0" smtClean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Recursive for </a:t>
            </a:r>
          </a:p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US" sz="2400" dirty="0" smtClean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next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timestep</a:t>
            </a:r>
            <a:endParaRPr lang="en-US" sz="2400" dirty="0" smtClean="0">
              <a:solidFill>
                <a:schemeClr val="accent1"/>
              </a:solidFill>
              <a:latin typeface="Times New Roman" pitchFamily="-109" charset="0"/>
              <a:ea typeface="Times New Roman" pitchFamily="-109" charset="0"/>
              <a:cs typeface="Times New Roman" pitchFamily="-109" charset="0"/>
            </a:endParaRPr>
          </a:p>
        </p:txBody>
      </p:sp>
      <p:cxnSp>
        <p:nvCxnSpPr>
          <p:cNvPr id="5" name="直接箭头连接符 4"/>
          <p:cNvCxnSpPr>
            <a:stCxn id="13" idx="3"/>
            <a:endCxn id="3" idx="1"/>
          </p:cNvCxnSpPr>
          <p:nvPr/>
        </p:nvCxnSpPr>
        <p:spPr>
          <a:xfrm flipV="1">
            <a:off x="2536862" y="4800600"/>
            <a:ext cx="2324063" cy="3233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12" idx="3"/>
            <a:endCxn id="9" idx="1"/>
          </p:cNvCxnSpPr>
          <p:nvPr/>
        </p:nvCxnSpPr>
        <p:spPr>
          <a:xfrm flipV="1">
            <a:off x="2885069" y="2895680"/>
            <a:ext cx="559171" cy="727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11" idx="3"/>
          </p:cNvCxnSpPr>
          <p:nvPr/>
        </p:nvCxnSpPr>
        <p:spPr>
          <a:xfrm flipV="1">
            <a:off x="2687073" y="1935480"/>
            <a:ext cx="488417" cy="916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7"/>
    </mc:Choice>
    <mc:Fallback xmlns="">
      <p:transition spd="slow" advTm="2528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playEvt time="16453" objId="4"/>
        <p14:stopEvt time="25287" objId="4"/>
      </p14:showEvtLst>
    </p:ext>
  </p:extLs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dirty="0" smtClean="0">
                <a:latin typeface="Times New Roman" pitchFamily="-109" charset="0"/>
              </a:rPr>
              <a:t>Generating Random Contact Points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37</a:t>
            </a:fld>
            <a:endParaRPr lang="zh-CN" alt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1022882" y="1445352"/>
            <a:ext cx="7492467" cy="491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-109" charset="2"/>
              <a:buChar char="§"/>
            </a:pPr>
            <a:r>
              <a:rPr lang="en-US" sz="2400" dirty="0" smtClean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Initialization using reachable set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-109" charset="2"/>
              <a:buChar char="§"/>
            </a:pPr>
            <a:endParaRPr lang="en-US" sz="2400" dirty="0">
              <a:solidFill>
                <a:schemeClr val="accent1"/>
              </a:solidFill>
              <a:latin typeface="Times New Roman" pitchFamily="-109" charset="0"/>
              <a:ea typeface="Times New Roman" pitchFamily="-109" charset="0"/>
              <a:cs typeface="Times New Roman" pitchFamily="-109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-109" charset="2"/>
              <a:buChar char="§"/>
            </a:pPr>
            <a:endParaRPr lang="en-US" sz="2400" dirty="0" smtClean="0">
              <a:solidFill>
                <a:schemeClr val="accent1"/>
              </a:solidFill>
              <a:latin typeface="Times New Roman" pitchFamily="-109" charset="0"/>
              <a:ea typeface="Times New Roman" pitchFamily="-109" charset="0"/>
              <a:cs typeface="Times New Roman" pitchFamily="-109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-109" charset="2"/>
              <a:buChar char="§"/>
            </a:pPr>
            <a:endParaRPr lang="en-US" sz="2400" dirty="0">
              <a:solidFill>
                <a:schemeClr val="accent1"/>
              </a:solidFill>
              <a:latin typeface="Times New Roman" pitchFamily="-109" charset="0"/>
              <a:ea typeface="Times New Roman" pitchFamily="-109" charset="0"/>
              <a:cs typeface="Times New Roman" pitchFamily="-109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</a:pPr>
            <a:endParaRPr lang="en-US" sz="2400" dirty="0" smtClean="0">
              <a:solidFill>
                <a:schemeClr val="accent1"/>
              </a:solidFill>
              <a:latin typeface="Times New Roman" pitchFamily="-109" charset="0"/>
              <a:ea typeface="Times New Roman" pitchFamily="-109" charset="0"/>
              <a:cs typeface="Times New Roman" pitchFamily="-109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-109" charset="2"/>
              <a:buChar char="§"/>
            </a:pPr>
            <a:r>
              <a:rPr lang="en-US" sz="2400" dirty="0" smtClean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Update contact points across frames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25" y="1973987"/>
            <a:ext cx="5038725" cy="1665607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 flipH="1">
            <a:off x="1935480" y="1905000"/>
            <a:ext cx="2468880" cy="15849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>
            <a:off x="1615440" y="1905000"/>
            <a:ext cx="2788920" cy="10210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225" y="4168229"/>
            <a:ext cx="5443855" cy="182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0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7"/>
    </mc:Choice>
    <mc:Fallback xmlns="">
      <p:transition spd="slow" advTm="2528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playEvt time="16453" objId="4"/>
        <p14:stopEvt time="25287" objId="4"/>
      </p14:showEvtLst>
    </p:ext>
  </p:extLs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dirty="0" smtClean="0">
                <a:latin typeface="Times New Roman" pitchFamily="-109" charset="0"/>
              </a:rPr>
              <a:t>Generating Random Contact Points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38</a:t>
            </a:fld>
            <a:endParaRPr lang="zh-CN" alt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1022882" y="1445352"/>
            <a:ext cx="7492467" cy="491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-109" charset="2"/>
              <a:buChar char="§"/>
            </a:pPr>
            <a:r>
              <a:rPr lang="en-US" sz="2400" smtClean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Update contact points across frames</a:t>
            </a:r>
            <a:endParaRPr lang="en-US" sz="2400" dirty="0" smtClean="0">
              <a:solidFill>
                <a:schemeClr val="accent1"/>
              </a:solidFill>
              <a:latin typeface="Times New Roman" pitchFamily="-109" charset="0"/>
              <a:ea typeface="Times New Roman" pitchFamily="-109" charset="0"/>
              <a:cs typeface="Times New Roman" pitchFamily="-109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207229" y="1948762"/>
            <a:ext cx="5725827" cy="4435302"/>
            <a:chOff x="2981166" y="2286000"/>
            <a:chExt cx="5725827" cy="4435302"/>
          </a:xfrm>
        </p:grpSpPr>
        <p:cxnSp>
          <p:nvCxnSpPr>
            <p:cNvPr id="6" name="直接箭头连接符 5"/>
            <p:cNvCxnSpPr/>
            <p:nvPr/>
          </p:nvCxnSpPr>
          <p:spPr>
            <a:xfrm>
              <a:off x="4343400" y="4297680"/>
              <a:ext cx="2804160" cy="5638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组合 25"/>
            <p:cNvGrpSpPr/>
            <p:nvPr/>
          </p:nvGrpSpPr>
          <p:grpSpPr>
            <a:xfrm>
              <a:off x="2981166" y="2286000"/>
              <a:ext cx="5725827" cy="4435302"/>
              <a:chOff x="2981166" y="2286000"/>
              <a:chExt cx="5725827" cy="4435302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81166" y="2286000"/>
                <a:ext cx="3575898" cy="3904297"/>
              </a:xfrm>
              <a:prstGeom prst="rect">
                <a:avLst/>
              </a:prstGeom>
            </p:spPr>
          </p:pic>
          <p:cxnSp>
            <p:nvCxnSpPr>
              <p:cNvPr id="11" name="直接箭头连接符 10"/>
              <p:cNvCxnSpPr/>
              <p:nvPr/>
            </p:nvCxnSpPr>
            <p:spPr>
              <a:xfrm flipH="1">
                <a:off x="3962400" y="4297680"/>
                <a:ext cx="381000" cy="205867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等腰三角形 20"/>
              <p:cNvSpPr/>
              <p:nvPr/>
            </p:nvSpPr>
            <p:spPr>
              <a:xfrm rot="16919561">
                <a:off x="4617419" y="3268982"/>
                <a:ext cx="2066766" cy="2621280"/>
              </a:xfrm>
              <a:prstGeom prst="triangle">
                <a:avLst/>
              </a:prstGeom>
              <a:solidFill>
                <a:schemeClr val="bg1">
                  <a:alpha val="31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矩形 22"/>
                  <p:cNvSpPr/>
                  <p:nvPr/>
                </p:nvSpPr>
                <p:spPr>
                  <a:xfrm>
                    <a:off x="5310486" y="2895806"/>
                    <a:ext cx="3396507" cy="89832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altLang="zh-CN" sz="2400" dirty="0" smtClean="0">
                        <a:solidFill>
                          <a:schemeClr val="accent1"/>
                        </a:solidFill>
                        <a:latin typeface="Times New Roman" pitchFamily="-109" charset="0"/>
                        <a:ea typeface="Times New Roman" pitchFamily="-109" charset="0"/>
                        <a:cs typeface="Times New Roman" pitchFamily="-109" charset="0"/>
                      </a:rPr>
                      <a:t>Friction Cone:</a:t>
                    </a:r>
                  </a:p>
                  <a:p>
                    <a:pPr algn="ctr"/>
                    <a:r>
                      <a:rPr lang="en-US" altLang="zh-CN" sz="2400" dirty="0" smtClean="0">
                        <a:solidFill>
                          <a:schemeClr val="accent1"/>
                        </a:solidFill>
                        <a:latin typeface="Times New Roman" pitchFamily="-109" charset="0"/>
                        <a:cs typeface="Times New Roman" pitchFamily="-109" charset="0"/>
                      </a:rPr>
                      <a:t>feasible region for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2400" i="1" dirty="0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𝑓</m:t>
                            </m:r>
                          </m:e>
                          <m:sub/>
                          <m:sup>
                            <m:r>
                              <a:rPr lang="en-US" altLang="zh-CN" sz="2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-109" charset="0"/>
                              </a:rPr>
                              <m:t>⊥</m:t>
                            </m:r>
                          </m:sup>
                        </m:sSubSup>
                      </m:oMath>
                    </a14:m>
                    <a:r>
                      <a:rPr lang="en-US" altLang="zh-CN" sz="2400" dirty="0" smtClean="0">
                        <a:solidFill>
                          <a:schemeClr val="accent1"/>
                        </a:solidFill>
                      </a:rPr>
                      <a:t>+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2400" i="1" dirty="0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𝑓</m:t>
                            </m:r>
                          </m:e>
                          <m:sub/>
                          <m:sup>
                            <m:r>
                              <a:rPr lang="en-US" altLang="zh-CN" sz="2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-109" charset="0"/>
                              </a:rPr>
                              <m:t>∥</m:t>
                            </m:r>
                          </m:sup>
                        </m:sSubSup>
                      </m:oMath>
                    </a14:m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23" name="矩形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10486" y="2895806"/>
                    <a:ext cx="3396507" cy="898323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2334" t="-5442" b="-1224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矩形 24"/>
                  <p:cNvSpPr/>
                  <p:nvPr/>
                </p:nvSpPr>
                <p:spPr>
                  <a:xfrm>
                    <a:off x="7199392" y="4630727"/>
                    <a:ext cx="629788" cy="49859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zh-CN" sz="2400" i="1" dirty="0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cs typeface="Times New Roman" pitchFamily="-109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Times New Roman" pitchFamily="-109" charset="0"/>
                                  <a:cs typeface="Times New Roman" pitchFamily="-109" charset="0"/>
                                </a:rPr>
                                <m:t>𝑓</m:t>
                              </m:r>
                            </m:e>
                            <m:sub/>
                            <m:sup>
                              <m:r>
                                <a:rPr lang="en-US" altLang="zh-CN" sz="240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-109" charset="0"/>
                                </a:rPr>
                                <m:t>⊥</m:t>
                              </m:r>
                            </m:sup>
                          </m:sSubSup>
                        </m:oMath>
                      </m:oMathPara>
                    </a14:m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25" name="矩形 2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9392" y="4630727"/>
                    <a:ext cx="629788" cy="498598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矩形 26"/>
                  <p:cNvSpPr/>
                  <p:nvPr/>
                </p:nvSpPr>
                <p:spPr>
                  <a:xfrm>
                    <a:off x="3962400" y="6192311"/>
                    <a:ext cx="611001" cy="52899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zh-CN" sz="2400" i="1" dirty="0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cs typeface="Times New Roman" pitchFamily="-109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Times New Roman" pitchFamily="-109" charset="0"/>
                                  <a:cs typeface="Times New Roman" pitchFamily="-109" charset="0"/>
                                </a:rPr>
                                <m:t>𝑓</m:t>
                              </m:r>
                            </m:e>
                            <m:sub/>
                            <m:sup>
                              <m:r>
                                <a:rPr lang="en-US" altLang="zh-CN" sz="240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-109" charset="0"/>
                                </a:rPr>
                                <m:t>∥</m:t>
                              </m:r>
                            </m:sup>
                          </m:sSubSup>
                        </m:oMath>
                      </m:oMathPara>
                    </a14:m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27" name="矩形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2400" y="6192311"/>
                    <a:ext cx="611001" cy="528991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5239" y="4043873"/>
                <a:ext cx="3554114" cy="9352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dirty="0" smtClean="0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SupPr>
                      <m:e>
                        <m:r>
                          <a:rPr lang="en-US" altLang="zh-CN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𝑓</m:t>
                        </m:r>
                      </m:e>
                      <m:sub/>
                      <m:sup>
                        <m:r>
                          <a:rPr lang="en-US" altLang="zh-CN" sz="24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  <m:t>⊥</m:t>
                        </m:r>
                      </m:sup>
                    </m:sSubSup>
                  </m:oMath>
                </a14:m>
                <a:r>
                  <a:rPr lang="en-US" altLang="zh-CN" sz="24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normal contact force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dirty="0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SupPr>
                      <m:e>
                        <m:r>
                          <a:rPr lang="en-US" altLang="zh-CN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𝑓</m:t>
                        </m:r>
                      </m:e>
                      <m:sub/>
                      <m:sup>
                        <m:r>
                          <a:rPr lang="en-US" altLang="zh-CN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  <m:t>∥</m:t>
                        </m:r>
                      </m:sup>
                    </m:sSubSup>
                  </m:oMath>
                </a14:m>
                <a:r>
                  <a:rPr lang="en-US" altLang="zh-CN" sz="24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zh-CN" sz="24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frictional contact force</a:t>
                </a:r>
                <a:endParaRPr lang="en-US" altLang="zh-CN" sz="24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9" y="4043873"/>
                <a:ext cx="3554114" cy="935256"/>
              </a:xfrm>
              <a:prstGeom prst="rect">
                <a:avLst/>
              </a:prstGeom>
              <a:blipFill rotWithShape="0">
                <a:blip r:embed="rId7"/>
                <a:stretch>
                  <a:fillRect t="-2597" b="-110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2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7"/>
    </mc:Choice>
    <mc:Fallback xmlns="">
      <p:transition spd="slow" advTm="2528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playEvt time="16453" objId="4"/>
        <p14:stopEvt time="25287" objId="4"/>
      </p14:showEvtLst>
    </p:ext>
  </p:extLs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dirty="0" smtClean="0">
                <a:latin typeface="Times New Roman" pitchFamily="-109" charset="0"/>
              </a:rPr>
              <a:t>Generating New Contact Samples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39</a:t>
            </a:fld>
            <a:endParaRPr lang="zh-CN" alt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1022882" y="1445352"/>
            <a:ext cx="7492467" cy="491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-109" charset="2"/>
              <a:buChar char="§"/>
            </a:pPr>
            <a:endParaRPr lang="en-US" sz="2400" dirty="0" smtClean="0">
              <a:solidFill>
                <a:schemeClr val="accent1"/>
              </a:solidFill>
              <a:latin typeface="Times New Roman" pitchFamily="-109" charset="0"/>
              <a:ea typeface="Times New Roman" pitchFamily="-109" charset="0"/>
              <a:cs typeface="Times New Roman" pitchFamily="-109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78" y="1281333"/>
            <a:ext cx="7255243" cy="2438484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5440680" y="3903798"/>
            <a:ext cx="3327342" cy="2575384"/>
            <a:chOff x="2981166" y="2286000"/>
            <a:chExt cx="5832811" cy="4514632"/>
          </a:xfrm>
        </p:grpSpPr>
        <p:cxnSp>
          <p:nvCxnSpPr>
            <p:cNvPr id="24" name="直接箭头连接符 23"/>
            <p:cNvCxnSpPr/>
            <p:nvPr/>
          </p:nvCxnSpPr>
          <p:spPr>
            <a:xfrm>
              <a:off x="4343400" y="4297680"/>
              <a:ext cx="2804160" cy="5638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组合 25"/>
            <p:cNvGrpSpPr/>
            <p:nvPr/>
          </p:nvGrpSpPr>
          <p:grpSpPr>
            <a:xfrm>
              <a:off x="2981166" y="2286000"/>
              <a:ext cx="5832811" cy="4514632"/>
              <a:chOff x="2981166" y="2286000"/>
              <a:chExt cx="5832811" cy="4514632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81166" y="2286000"/>
                <a:ext cx="3575898" cy="3904297"/>
              </a:xfrm>
              <a:prstGeom prst="rect">
                <a:avLst/>
              </a:prstGeom>
            </p:spPr>
          </p:pic>
          <p:cxnSp>
            <p:nvCxnSpPr>
              <p:cNvPr id="29" name="直接箭头连接符 28"/>
              <p:cNvCxnSpPr/>
              <p:nvPr/>
            </p:nvCxnSpPr>
            <p:spPr>
              <a:xfrm flipH="1">
                <a:off x="3962400" y="4297680"/>
                <a:ext cx="381000" cy="205867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等腰三角形 29"/>
              <p:cNvSpPr/>
              <p:nvPr/>
            </p:nvSpPr>
            <p:spPr>
              <a:xfrm rot="16919561">
                <a:off x="4617419" y="3268982"/>
                <a:ext cx="2066766" cy="2621280"/>
              </a:xfrm>
              <a:prstGeom prst="triangle">
                <a:avLst/>
              </a:prstGeom>
              <a:solidFill>
                <a:schemeClr val="bg1">
                  <a:alpha val="31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矩形 30"/>
                  <p:cNvSpPr/>
                  <p:nvPr/>
                </p:nvSpPr>
                <p:spPr>
                  <a:xfrm>
                    <a:off x="5203505" y="2895805"/>
                    <a:ext cx="3610472" cy="98599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altLang="zh-CN" sz="1400" dirty="0" smtClean="0">
                        <a:solidFill>
                          <a:schemeClr val="accent1"/>
                        </a:solidFill>
                        <a:latin typeface="Times New Roman" pitchFamily="-109" charset="0"/>
                        <a:ea typeface="Times New Roman" pitchFamily="-109" charset="0"/>
                        <a:cs typeface="Times New Roman" pitchFamily="-109" charset="0"/>
                      </a:rPr>
                      <a:t>Friction Cone:</a:t>
                    </a:r>
                  </a:p>
                  <a:p>
                    <a:pPr algn="ctr"/>
                    <a:r>
                      <a:rPr lang="en-US" altLang="zh-CN" sz="1400" dirty="0" smtClean="0">
                        <a:solidFill>
                          <a:schemeClr val="accent1"/>
                        </a:solidFill>
                        <a:latin typeface="Times New Roman" pitchFamily="-109" charset="0"/>
                        <a:cs typeface="Times New Roman" pitchFamily="-109" charset="0"/>
                      </a:rPr>
                      <a:t>feasible region for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1400" i="1" dirty="0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SupPr>
                          <m:e>
                            <m:r>
                              <a:rPr lang="en-US" altLang="zh-CN" sz="1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𝑓</m:t>
                            </m:r>
                          </m:e>
                          <m:sub/>
                          <m:sup>
                            <m:r>
                              <a:rPr lang="en-US" altLang="zh-CN" sz="1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-109" charset="0"/>
                              </a:rPr>
                              <m:t>⊥</m:t>
                            </m:r>
                          </m:sup>
                        </m:sSubSup>
                      </m:oMath>
                    </a14:m>
                    <a:r>
                      <a:rPr lang="en-US" altLang="zh-CN" sz="1400" dirty="0" smtClean="0">
                        <a:solidFill>
                          <a:schemeClr val="accent1"/>
                        </a:solidFill>
                      </a:rPr>
                      <a:t>+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1400" i="1" dirty="0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SupPr>
                          <m:e>
                            <m:r>
                              <a:rPr lang="en-US" altLang="zh-CN" sz="1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𝑓</m:t>
                            </m:r>
                          </m:e>
                          <m:sub/>
                          <m:sup>
                            <m:r>
                              <a:rPr lang="en-US" altLang="zh-CN" sz="1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-109" charset="0"/>
                              </a:rPr>
                              <m:t>∥</m:t>
                            </m:r>
                          </m:sup>
                        </m:sSubSup>
                      </m:oMath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31" name="矩形 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3505" y="2895805"/>
                    <a:ext cx="3610472" cy="98599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296" t="-1075" b="-752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矩形 31"/>
                  <p:cNvSpPr/>
                  <p:nvPr/>
                </p:nvSpPr>
                <p:spPr>
                  <a:xfrm>
                    <a:off x="7199392" y="4630727"/>
                    <a:ext cx="780296" cy="57718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zh-CN" sz="1400" i="1" dirty="0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cs typeface="Times New Roman" pitchFamily="-109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Times New Roman" pitchFamily="-109" charset="0"/>
                                  <a:cs typeface="Times New Roman" pitchFamily="-109" charset="0"/>
                                </a:rPr>
                                <m:t>𝑓</m:t>
                              </m:r>
                            </m:e>
                            <m:sub/>
                            <m:sup>
                              <m:r>
                                <a:rPr lang="en-US" altLang="zh-CN" sz="140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-109" charset="0"/>
                                </a:rPr>
                                <m:t>⊥</m:t>
                              </m:r>
                            </m:sup>
                          </m:sSubSup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32" name="矩形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9392" y="4630727"/>
                    <a:ext cx="780296" cy="57718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555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矩形 32"/>
                  <p:cNvSpPr/>
                  <p:nvPr/>
                </p:nvSpPr>
                <p:spPr>
                  <a:xfrm>
                    <a:off x="3962399" y="6192312"/>
                    <a:ext cx="759727" cy="6083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zh-CN" sz="1400" i="1" dirty="0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cs typeface="Times New Roman" pitchFamily="-109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Times New Roman" pitchFamily="-109" charset="0"/>
                                  <a:cs typeface="Times New Roman" pitchFamily="-109" charset="0"/>
                                </a:rPr>
                                <m:t>𝑓</m:t>
                              </m:r>
                            </m:e>
                            <m:sub/>
                            <m:sup>
                              <m:r>
                                <a:rPr lang="en-US" altLang="zh-CN" sz="140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-109" charset="0"/>
                                </a:rPr>
                                <m:t>∥</m:t>
                              </m:r>
                            </m:sup>
                          </m:sSubSup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33" name="矩形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2399" y="6192312"/>
                    <a:ext cx="759727" cy="60832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350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193529" y="4047836"/>
                <a:ext cx="3538469" cy="1628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 smtClean="0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𝑓</m:t>
                        </m:r>
                      </m:e>
                      <m:sub/>
                      <m:sup>
                        <m:r>
                          <a:rPr lang="en-US" altLang="zh-CN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  <m:t>⊥</m:t>
                        </m:r>
                      </m:sup>
                    </m:sSubSup>
                  </m:oMath>
                </a14:m>
                <a:r>
                  <a:rPr lang="en-US" altLang="zh-CN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𝑓</m:t>
                        </m:r>
                      </m:e>
                      <m:sub/>
                      <m:sup>
                        <m:r>
                          <a:rPr lang="en-US" altLang="zh-CN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  <m:t>∥</m:t>
                        </m:r>
                      </m:sup>
                    </m:sSubSup>
                  </m:oMath>
                </a14:m>
                <a:r>
                  <a:rPr lang="zh-CN" altLang="en-US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friction cone</a:t>
                </a:r>
              </a:p>
              <a:p>
                <a:endParaRPr lang="en-US" altLang="zh-CN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𝑓</m:t>
                        </m:r>
                      </m:e>
                      <m:sub/>
                      <m:sup>
                        <m:r>
                          <a:rPr lang="en-US" altLang="zh-CN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  <m:t>⊥</m:t>
                        </m:r>
                      </m:sup>
                    </m:sSubSup>
                  </m:oMath>
                </a14:m>
                <a:r>
                  <a:rPr lang="en-US" altLang="zh-CN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𝑓</m:t>
                        </m:r>
                      </m:e>
                      <m:sub/>
                      <m:sup>
                        <m:r>
                          <a:rPr lang="en-US" altLang="zh-CN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  <m:t>∥</m:t>
                        </m:r>
                      </m:sup>
                    </m:sSubSup>
                  </m:oMath>
                </a14:m>
                <a:r>
                  <a:rPr lang="zh-CN" altLang="en-US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boundary of friction cone</a:t>
                </a:r>
              </a:p>
              <a:p>
                <a:endParaRPr lang="en-US" altLang="zh-CN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𝑓</m:t>
                        </m:r>
                      </m:e>
                      <m:sub/>
                      <m:sup>
                        <m:r>
                          <a:rPr lang="en-US" altLang="zh-CN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  <m:t>⊥</m:t>
                        </m:r>
                      </m:sup>
                    </m:sSubSup>
                  </m:oMath>
                </a14:m>
                <a:r>
                  <a:rPr lang="en-US" altLang="zh-CN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𝑓</m:t>
                        </m:r>
                      </m:e>
                      <m:sub/>
                      <m:sup>
                        <m:r>
                          <a:rPr lang="en-US" altLang="zh-CN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  <m:t>∥</m:t>
                        </m:r>
                      </m:sup>
                    </m:sSubSup>
                    <m:r>
                      <a:rPr lang="en-US" altLang="zh-CN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-109" charset="0"/>
                      </a:rPr>
                      <m:t>=0</m:t>
                    </m:r>
                  </m:oMath>
                </a14:m>
                <a:endParaRPr lang="en-US" altLang="zh-CN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529" y="4047836"/>
                <a:ext cx="3538469" cy="1628523"/>
              </a:xfrm>
              <a:prstGeom prst="rect">
                <a:avLst/>
              </a:prstGeom>
              <a:blipFill rotWithShape="0">
                <a:blip r:embed="rId8"/>
                <a:stretch>
                  <a:fillRect l="-517" r="-517" b="-41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箭头连接符 7"/>
          <p:cNvCxnSpPr/>
          <p:nvPr/>
        </p:nvCxnSpPr>
        <p:spPr>
          <a:xfrm flipV="1">
            <a:off x="3413760" y="3744974"/>
            <a:ext cx="0" cy="5066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V="1">
            <a:off x="3764280" y="3744974"/>
            <a:ext cx="0" cy="9673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V="1">
            <a:off x="3764280" y="3744974"/>
            <a:ext cx="1676400" cy="9673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flipV="1">
            <a:off x="2520898" y="3744974"/>
            <a:ext cx="4431331" cy="16610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5289398" y="1665444"/>
            <a:ext cx="659237" cy="3803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5558937" y="1851359"/>
                <a:ext cx="433388" cy="347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40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  <a:cs typeface="Times New Roman" pitchFamily="-109" charset="0"/>
                            </a:rPr>
                          </m:ctrlPr>
                        </m:sSubSupPr>
                        <m:e>
                          <m:r>
                            <a:rPr lang="en-US" altLang="zh-CN" sz="1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Times New Roman" pitchFamily="-109" charset="0"/>
                              <a:cs typeface="Times New Roman" pitchFamily="-109" charset="0"/>
                            </a:rPr>
                            <m:t>𝑓</m:t>
                          </m:r>
                        </m:e>
                        <m:sub/>
                        <m:sup>
                          <m:r>
                            <a:rPr lang="en-US" altLang="zh-CN" sz="140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-109" charset="0"/>
                            </a:rPr>
                            <m:t>∥</m:t>
                          </m:r>
                        </m:sup>
                      </m:sSubSup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937" y="1851359"/>
                <a:ext cx="433388" cy="347018"/>
              </a:xfrm>
              <a:prstGeom prst="rect">
                <a:avLst/>
              </a:prstGeom>
              <a:blipFill rotWithShape="0">
                <a:blip r:embed="rId10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766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7"/>
    </mc:Choice>
    <mc:Fallback xmlns="">
      <p:transition spd="slow" advTm="2528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playEvt time="16453" objId="4"/>
        <p14:stopEvt time="25287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dirty="0" smtClean="0">
                <a:latin typeface="Times New Roman" pitchFamily="-109" charset="0"/>
              </a:rPr>
              <a:t>From Simulation to Control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Text Placeholder 2"/>
              <p:cNvSpPr txBox="1">
                <a:spLocks/>
              </p:cNvSpPr>
              <p:nvPr/>
            </p:nvSpPr>
            <p:spPr bwMode="auto">
              <a:xfrm>
                <a:off x="1022882" y="1445352"/>
                <a:ext cx="7492467" cy="491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0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Simulation problem: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𝑇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Times New Roman" pitchFamily="-109" charset="0"/>
                            <a:cs typeface="Times New Roman" pitchFamily="-10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=0</m:t>
                    </m:r>
                  </m:oMath>
                </a14:m>
                <a:endParaRPr lang="en-US" sz="20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0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T: articulated dynamic ODE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: configuration at </a:t>
                </a:r>
                <a:r>
                  <a:rPr lang="en-US" sz="2000" dirty="0" err="1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timestep</a:t>
                </a:r>
                <a:r>
                  <a:rPr lang="en-US" sz="20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</a:t>
                </a:r>
                <a:r>
                  <a:rPr lang="en-US" sz="2000" dirty="0" err="1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i</a:t>
                </a:r>
                <a:endParaRPr lang="en-US" sz="20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0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Control problem: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𝑁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−1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𝐸</m:t>
                        </m:r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, </m:t>
                        </m:r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0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1"/>
                            </a:solidFill>
                            <a:latin typeface="Cambria Math" charset="0"/>
                            <a:ea typeface="Times New Roman" pitchFamily="-109" charset="0"/>
                            <a:cs typeface="Times New Roman" pitchFamily="-10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=0</m:t>
                    </m:r>
                  </m:oMath>
                </a14:m>
                <a:endParaRPr lang="en-US" sz="20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0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E: application dependent objective function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: control input at </a:t>
                </a:r>
                <a:r>
                  <a:rPr lang="en-US" sz="2000" dirty="0" err="1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timestep</a:t>
                </a:r>
                <a:r>
                  <a:rPr lang="en-US" sz="20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</a:t>
                </a:r>
                <a:r>
                  <a:rPr lang="en-US" sz="2000" dirty="0" err="1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i</a:t>
                </a:r>
                <a:endParaRPr lang="en-US" sz="20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0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Much more difficult in that: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0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Take all </a:t>
                </a:r>
                <a:r>
                  <a:rPr lang="en-US" sz="2000" dirty="0" err="1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timesteps</a:t>
                </a:r>
                <a:r>
                  <a:rPr lang="en-US" sz="20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into consideration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0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From unconstrained to constrained minimization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000" dirty="0" smtClean="0">
                    <a:solidFill>
                      <a:srgbClr val="FF0000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Non-smooth constraints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endParaRPr lang="en-US" sz="27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>
                  <a:spcBef>
                    <a:spcPct val="20000"/>
                  </a:spcBef>
                  <a:buClr>
                    <a:schemeClr val="accent1"/>
                  </a:buClr>
                </a:pPr>
                <a:endParaRPr lang="en-US" sz="27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</p:txBody>
          </p:sp>
        </mc:Choice>
        <mc:Fallback xmlns="">
          <p:sp>
            <p:nvSpPr>
              <p:cNvPr id="6147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2882" y="1445352"/>
                <a:ext cx="7492467" cy="4910997"/>
              </a:xfrm>
              <a:prstGeom prst="rect">
                <a:avLst/>
              </a:prstGeom>
              <a:blipFill rotWithShape="0">
                <a:blip r:embed="rId3"/>
                <a:stretch>
                  <a:fillRect l="-732" t="-62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800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7"/>
    </mc:Choice>
    <mc:Fallback xmlns="">
      <p:transition spd="slow" advTm="2528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playEvt time="16453" objId="4"/>
        <p14:stopEvt time="25287" objId="4"/>
      </p14:showEvtLst>
    </p:ext>
  </p:extLs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dirty="0" smtClean="0">
                <a:latin typeface="Times New Roman" pitchFamily="-109" charset="0"/>
              </a:rPr>
              <a:t>Checking for Dynamic Correctness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40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2"/>
              <p:cNvSpPr txBox="1">
                <a:spLocks/>
              </p:cNvSpPr>
              <p:nvPr/>
            </p:nvSpPr>
            <p:spPr bwMode="auto">
              <a:xfrm>
                <a:off x="1022882" y="1445352"/>
                <a:ext cx="7492467" cy="4910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Solving the optimization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Contact forces in frictional cone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Consistent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, …,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for the manipulated </a:t>
                </a:r>
                <a:r>
                  <a:rPr lang="en-US" altLang="zh-CN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body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Prefer smaller forces</a:t>
                </a:r>
              </a:p>
            </p:txBody>
          </p:sp>
        </mc:Choice>
        <mc:Fallback xmlns="">
          <p:sp>
            <p:nvSpPr>
              <p:cNvPr id="7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2882" y="1445352"/>
                <a:ext cx="7492467" cy="4910998"/>
              </a:xfrm>
              <a:prstGeom prst="rect">
                <a:avLst/>
              </a:prstGeom>
              <a:blipFill rotWithShape="0">
                <a:blip r:embed="rId3"/>
                <a:stretch>
                  <a:fillRect l="-1139" t="-9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895" y="3150973"/>
            <a:ext cx="3946455" cy="2840252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2971800" y="3150973"/>
            <a:ext cx="1597095" cy="262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7147560" y="2785848"/>
            <a:ext cx="0" cy="11150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5958840" y="2133600"/>
            <a:ext cx="731520" cy="31394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79737" y="3150973"/>
                <a:ext cx="3820918" cy="32566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dirty="0" smtClean="0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SupPr>
                      <m:e>
                        <m:r>
                          <a:rPr lang="en-US" altLang="zh-CN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𝑓</m:t>
                        </m:r>
                      </m:e>
                      <m:sub/>
                      <m:sup>
                        <m:r>
                          <a:rPr lang="en-US" altLang="zh-CN" sz="24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  <m:t>⊥</m:t>
                        </m:r>
                      </m:sup>
                    </m:sSubSup>
                  </m:oMath>
                </a14:m>
                <a:r>
                  <a:rPr lang="en-US" altLang="zh-CN" sz="24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normal contact force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dirty="0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SupPr>
                      <m:e>
                        <m:r>
                          <a:rPr lang="en-US" altLang="zh-CN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𝑓</m:t>
                        </m:r>
                      </m:e>
                      <m:sub/>
                      <m:sup>
                        <m:r>
                          <a:rPr lang="en-US" altLang="zh-CN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  <m:t>∥</m:t>
                        </m:r>
                      </m:sup>
                    </m:sSubSup>
                  </m:oMath>
                </a14:m>
                <a:r>
                  <a:rPr lang="en-US" altLang="zh-CN" sz="24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zh-CN" sz="24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frictional contact force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dirty="0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SupPr>
                      <m:e>
                        <m:r>
                          <a:rPr lang="en-US" altLang="zh-CN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en-US" altLang="zh-CN" sz="24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contact normal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dirty="0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SupPr>
                      <m:e>
                        <m:r>
                          <a:rPr lang="en-US" altLang="zh-CN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𝑖</m:t>
                        </m:r>
                      </m:sub>
                      <m:sup/>
                    </m:sSubSup>
                    <m:r>
                      <a:rPr lang="en-US" altLang="zh-CN" sz="2400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=1</m:t>
                    </m:r>
                  </m:oMath>
                </a14:m>
                <a:r>
                  <a:rPr lang="en-US" altLang="zh-CN" sz="24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altLang="zh-CN" sz="24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this paper</a:t>
                </a:r>
              </a:p>
              <a:p>
                <a14:m>
                  <m:oMath xmlns:m="http://schemas.openxmlformats.org/officeDocument/2006/math">
                    <m:r>
                      <a:rPr lang="zh-CN" altLang="en-US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US" altLang="zh-CN" sz="24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frictional coefficient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altLang="zh-CN" sz="24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generalized mass matrix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</m:oMath>
                </a14:m>
                <a:r>
                  <a:rPr lang="en-US" altLang="zh-CN" sz="24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generalized external force</a:t>
                </a:r>
                <a:endParaRPr lang="en-US" altLang="zh-CN" sz="24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400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37" y="3150973"/>
                <a:ext cx="3820918" cy="3256661"/>
              </a:xfrm>
              <a:prstGeom prst="rect">
                <a:avLst/>
              </a:prstGeom>
              <a:blipFill rotWithShape="0">
                <a:blip r:embed="rId5"/>
                <a:stretch>
                  <a:fillRect l="-1116" t="-749" r="-14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306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7"/>
    </mc:Choice>
    <mc:Fallback xmlns="">
      <p:transition spd="slow" advTm="2528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playEvt time="16453" objId="4"/>
        <p14:stopEvt time="25287" objId="4"/>
      </p14:showEvtLst>
    </p:ext>
  </p:extLs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35050" y="99540"/>
            <a:ext cx="7184822" cy="1143000"/>
          </a:xfrm>
        </p:spPr>
        <p:txBody>
          <a:bodyPr/>
          <a:lstStyle/>
          <a:p>
            <a:pPr algn="ctr"/>
            <a:r>
              <a:rPr lang="en-US" smtClean="0">
                <a:latin typeface="Times New Roman" pitchFamily="-109" charset="0"/>
              </a:rPr>
              <a:t>Synthesis of Detailed Hand Manipulations </a:t>
            </a:r>
            <a:br>
              <a:rPr lang="en-US" smtClean="0">
                <a:latin typeface="Times New Roman" pitchFamily="-109" charset="0"/>
              </a:rPr>
            </a:br>
            <a:r>
              <a:rPr lang="en-US" smtClean="0">
                <a:latin typeface="Times New Roman" pitchFamily="-109" charset="0"/>
              </a:rPr>
              <a:t>Using Contact Sampling</a:t>
            </a:r>
            <a:endParaRPr lang="en-US" dirty="0" smtClean="0">
              <a:latin typeface="Times New Roman" pitchFamily="-109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41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25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7"/>
    </mc:Choice>
    <mc:Fallback xmlns="">
      <p:transition spd="slow" advTm="2528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playEvt time="16453" objId="4"/>
        <p14:stopEvt time="25287" objId="4"/>
      </p14:showEvtLst>
    </p:ext>
  </p:extLs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dirty="0" smtClean="0">
                <a:latin typeface="Times New Roman" pitchFamily="-109" charset="0"/>
              </a:rPr>
              <a:t>c</a:t>
            </a:r>
          </a:p>
        </p:txBody>
      </p:sp>
      <p:pic>
        <p:nvPicPr>
          <p:cNvPr id="7171" name="Picture 3"/>
          <p:cNvPicPr>
            <a:picLocks noChangeArrowheads="1"/>
          </p:cNvPicPr>
          <p:nvPr/>
        </p:nvPicPr>
        <p:blipFill>
          <a:blip r:embed="rId3">
            <a:lum bright="10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0" y="20574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FDFD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Section divider here</a:t>
            </a:r>
            <a:endParaRPr lang="en-US" sz="3600">
              <a:latin typeface="Times New Roman" pitchFamily="-109" charset="0"/>
              <a:ea typeface="Times New Roman" pitchFamily="-109" charset="0"/>
              <a:cs typeface="Times New Roman" pitchFamily="-109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34566" y="378999"/>
            <a:ext cx="7952234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Generalizing to Neural-Net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42</a:t>
            </a:fld>
            <a:endParaRPr lang="zh-CN" altLang="en-US"/>
          </a:p>
        </p:txBody>
      </p:sp>
      <p:pic>
        <p:nvPicPr>
          <p:cNvPr id="1028" name="Picture 4" descr="ReducedOr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91" y="1169161"/>
            <a:ext cx="7780784" cy="518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93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7"/>
    </mc:Choice>
    <mc:Fallback xmlns="">
      <p:transition spd="slow" advTm="2427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dirty="0" smtClean="0">
                <a:latin typeface="Times New Roman" pitchFamily="-109" charset="0"/>
              </a:rPr>
              <a:t>Let’s Recall PD-Servo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Text Placeholder 2"/>
              <p:cNvSpPr txBox="1">
                <a:spLocks/>
              </p:cNvSpPr>
              <p:nvPr/>
            </p:nvSpPr>
            <p:spPr bwMode="auto">
              <a:xfrm>
                <a:off x="1022882" y="1445352"/>
                <a:ext cx="7492467" cy="4910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Mathematically:</a:t>
                </a:r>
                <a:endParaRPr lang="en-US" sz="2400" dirty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𝑁</m:t>
                                </m:r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−1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ctrlPr>
                              <a:rPr lang="en-US" sz="240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𝑁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40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charset="0"/>
                                        <a:cs typeface="Times New Roman" pitchFamily="-109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Times New Roman" pitchFamily="-109" charset="0"/>
                                        <a:cs typeface="Times New Roman" pitchFamily="-109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Times New Roman" pitchFamily="-109" charset="0"/>
                                        <a:cs typeface="Times New Roman" pitchFamily="-109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Times New Roman" pitchFamily="-109" charset="0"/>
                                    <a:cs typeface="Times New Roman" pitchFamily="-109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charset="0"/>
                                        <a:cs typeface="Times New Roman" pitchFamily="-109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charset="0"/>
                                            <a:cs typeface="Times New Roman" pitchFamily="-109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ea typeface="Times New Roman" pitchFamily="-109" charset="0"/>
                                            <a:cs typeface="Times New Roman" pitchFamily="-109" charset="0"/>
                                          </a:rPr>
                                          <m:t>𝑞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Times New Roman" pitchFamily="-109" charset="0"/>
                                        <a:cs typeface="Times New Roman" pitchFamily="-109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|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func>
                  </m:oMath>
                </a14:m>
                <a:r>
                  <a:rPr lang="en-US" sz="24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ea typeface="Times New Roman" pitchFamily="-109" charset="0"/>
                            <a:cs typeface="Times New Roman" pitchFamily="-10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=0</m:t>
                    </m:r>
                  </m:oMath>
                </a14:m>
                <a:endParaRPr lang="en-US" sz="24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Such that 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7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, no collision </a:t>
                </a:r>
                <a:r>
                  <a:rPr lang="en-US" sz="27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occurs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</a:t>
                </a:r>
                <a:endParaRPr lang="en-US" sz="2400" dirty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endParaRPr lang="en-US" sz="27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Approximate solution: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Enforce constraints using a simulator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Assuming</a:t>
                </a:r>
                <a:r>
                  <a:rPr lang="en-US" sz="2400" dirty="0" smtClean="0">
                    <a:solidFill>
                      <a:schemeClr val="accent1"/>
                    </a:solidFill>
                    <a:cs typeface="Times New Roman" pitchFamily="-10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-109" charset="0"/>
                      </a:rPr>
                      <m:t>𝛼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Times New Roman" pitchFamily="-109" charset="0"/>
                                    <a:cs typeface="Times New Roman" pitchFamily="-109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-109" charset="0"/>
                      </a:rPr>
                      <m:t>𝛽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sz="240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Times New Roman" pitchFamily="-109" charset="0"/>
                                    <a:cs typeface="Times New Roman" pitchFamily="-109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i="1" smtClean="0">
                                        <a:solidFill>
                                          <a:schemeClr val="accent1"/>
                                        </a:solidFill>
                                        <a:latin typeface="Cambria Math" charset="0"/>
                                        <a:cs typeface="Times New Roman" pitchFamily="-109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Times New Roman" pitchFamily="-109" charset="0"/>
                                        <a:cs typeface="Times New Roman" pitchFamily="-109" charset="0"/>
                                      </a:rPr>
                                      <m:t>𝑞</m:t>
                                    </m:r>
                                  </m:e>
                                </m:acc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>
                  <a:spcBef>
                    <a:spcPct val="20000"/>
                  </a:spcBef>
                  <a:buClr>
                    <a:schemeClr val="accent1"/>
                  </a:buClr>
                </a:pPr>
                <a:endParaRPr lang="en-US" sz="27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</p:txBody>
          </p:sp>
        </mc:Choice>
        <mc:Fallback xmlns="">
          <p:sp>
            <p:nvSpPr>
              <p:cNvPr id="6147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2882" y="1445352"/>
                <a:ext cx="7492467" cy="4910998"/>
              </a:xfrm>
              <a:prstGeom prst="rect">
                <a:avLst/>
              </a:prstGeom>
              <a:blipFill rotWithShape="0">
                <a:blip r:embed="rId3"/>
                <a:stretch>
                  <a:fillRect l="-1139" t="-9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43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35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7"/>
    </mc:Choice>
    <mc:Fallback xmlns="">
      <p:transition spd="slow" advTm="2528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playEvt time="16453" objId="4"/>
        <p14:stopEvt time="25287" objId="4"/>
      </p14:showEvtLst>
    </p:ext>
  </p:extLs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dirty="0" smtClean="0">
                <a:latin typeface="Times New Roman" pitchFamily="-109" charset="0"/>
              </a:rPr>
              <a:t>Is PD-Servo That Bad?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Text Placeholder 2"/>
              <p:cNvSpPr txBox="1">
                <a:spLocks/>
              </p:cNvSpPr>
              <p:nvPr/>
            </p:nvSpPr>
            <p:spPr bwMode="auto">
              <a:xfrm>
                <a:off x="1022882" y="1445352"/>
                <a:ext cx="7492467" cy="4910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Cons: </a:t>
                </a:r>
                <a:r>
                  <a:rPr lang="en-US" altLang="zh-CN" sz="24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Why we limit ourselves to this </a:t>
                </a:r>
                <a:r>
                  <a:rPr lang="en-US" altLang="zh-CN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formula</a:t>
                </a:r>
                <a:endParaRPr lang="en-US" altLang="zh-CN" sz="2400" dirty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  <m:r>
                      <a:rPr lang="en-US" altLang="zh-CN" sz="240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=</m:t>
                    </m:r>
                    <m:r>
                      <a:rPr lang="en-US" altLang="zh-CN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−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4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Times New Roman" pitchFamily="-109" charset="0"/>
                                    <a:cs typeface="Times New Roman" pitchFamily="-109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−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  <m:t>𝛽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altLang="zh-CN" sz="24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Times New Roman" pitchFamily="-109" charset="0"/>
                                    <a:cs typeface="Times New Roman" pitchFamily="-109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altLang="zh-CN" sz="24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400" i="1">
                                        <a:solidFill>
                                          <a:schemeClr val="accent1"/>
                                        </a:solidFill>
                                        <a:latin typeface="Cambria Math" charset="0"/>
                                        <a:cs typeface="Times New Roman" pitchFamily="-109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Times New Roman" pitchFamily="-109" charset="0"/>
                                        <a:cs typeface="Times New Roman" pitchFamily="-109" charset="0"/>
                                      </a:rPr>
                                      <m:t>𝑞</m:t>
                                    </m:r>
                                  </m:e>
                                </m:acc>
                              </m:e>
                            </m:acc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dirty="0">
                  <a:solidFill>
                    <a:srgbClr val="FF0000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altLang="zh-CN" sz="24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Only optimal in simple linear dynamic system!</a:t>
                </a:r>
              </a:p>
              <a:p>
                <a:pPr>
                  <a:spcBef>
                    <a:spcPct val="20000"/>
                  </a:spcBef>
                  <a:buClr>
                    <a:schemeClr val="accent1"/>
                  </a:buClr>
                </a:pPr>
                <a:endParaRPr lang="en-US" sz="24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Pros: After we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 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 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  <m:t>𝛽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 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4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Times New Roman" pitchFamily="-109" charset="0"/>
                                    <a:cs typeface="Times New Roman" pitchFamily="-109" charset="0"/>
                                  </a:rPr>
                                  <m:t>𝑞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, we just simulate!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Way faster than optimization each time!</a:t>
                </a:r>
                <a:endParaRPr lang="en-US" sz="2400" dirty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endParaRPr lang="en-US" altLang="zh-CN" sz="2400" dirty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altLang="zh-CN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Let’s do away with the cons: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altLang="zh-CN" sz="24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Using a more expressive equation </a:t>
                </a:r>
                <a:r>
                  <a:rPr lang="en-US" altLang="zh-CN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than</a:t>
                </a:r>
                <a:endParaRPr lang="en-US" altLang="zh-CN" sz="2400" dirty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lvl="1">
                  <a:spcBef>
                    <a:spcPct val="20000"/>
                  </a:spcBef>
                  <a:buClr>
                    <a:schemeClr val="accent1"/>
                  </a:buClr>
                </a:pPr>
                <a:r>
                  <a:rPr lang="en-US" altLang="zh-CN" sz="24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  <m:r>
                      <a:rPr lang="en-US" altLang="zh-CN" sz="240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=</m:t>
                    </m:r>
                    <m:r>
                      <a:rPr lang="en-US" altLang="zh-CN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−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4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Times New Roman" pitchFamily="-109" charset="0"/>
                                    <a:cs typeface="Times New Roman" pitchFamily="-109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−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  <m:t>𝛽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altLang="zh-CN" sz="24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Times New Roman" pitchFamily="-109" charset="0"/>
                                    <a:cs typeface="Times New Roman" pitchFamily="-109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altLang="zh-CN" sz="24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400" i="1">
                                        <a:solidFill>
                                          <a:schemeClr val="accent1"/>
                                        </a:solidFill>
                                        <a:latin typeface="Cambria Math" charset="0"/>
                                        <a:cs typeface="Times New Roman" pitchFamily="-109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Times New Roman" pitchFamily="-109" charset="0"/>
                                        <a:cs typeface="Times New Roman" pitchFamily="-109" charset="0"/>
                                      </a:rPr>
                                      <m:t>𝑞</m:t>
                                    </m:r>
                                  </m:e>
                                </m:acc>
                              </m:e>
                            </m:acc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dirty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>
                  <a:spcBef>
                    <a:spcPct val="20000"/>
                  </a:spcBef>
                  <a:buClr>
                    <a:schemeClr val="accent1"/>
                  </a:buClr>
                </a:pPr>
                <a:endParaRPr lang="en-US" sz="27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</p:txBody>
          </p:sp>
        </mc:Choice>
        <mc:Fallback xmlns="">
          <p:sp>
            <p:nvSpPr>
              <p:cNvPr id="6147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2882" y="1445352"/>
                <a:ext cx="7492467" cy="4910998"/>
              </a:xfrm>
              <a:prstGeom prst="rect">
                <a:avLst/>
              </a:prstGeom>
              <a:blipFill rotWithShape="0">
                <a:blip r:embed="rId3"/>
                <a:stretch>
                  <a:fillRect l="-1139" t="-9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44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299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7"/>
    </mc:Choice>
    <mc:Fallback xmlns="">
      <p:transition spd="slow" advTm="2528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playEvt time="16453" objId="4"/>
        <p14:stopEvt time="25287" objId="4"/>
      </p14:showEvtLst>
    </p:ext>
  </p:extLs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dirty="0" smtClean="0">
                <a:latin typeface="Times New Roman" pitchFamily="-109" charset="0"/>
              </a:rPr>
              <a:t>Neural-Net Controller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Text Placeholder 2"/>
              <p:cNvSpPr txBox="1">
                <a:spLocks/>
              </p:cNvSpPr>
              <p:nvPr/>
            </p:nvSpPr>
            <p:spPr bwMode="auto">
              <a:xfrm>
                <a:off x="1022882" y="1445352"/>
                <a:ext cx="7492467" cy="4910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altLang="zh-CN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We use a neural-net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  <m:r>
                      <a:rPr lang="en-US" altLang="zh-CN" sz="240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40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NN</m:t>
                    </m:r>
                    <m:r>
                      <a:rPr lang="en-US" altLang="zh-CN" sz="240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  <m:r>
                      <a:rPr lang="en-US" altLang="zh-CN" sz="240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altLang="zh-CN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-109" charset="0"/>
                      </a:rPr>
                      <m:t>γ</m:t>
                    </m:r>
                    <m:r>
                      <a:rPr lang="en-US" altLang="zh-CN" sz="240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)</m:t>
                    </m:r>
                  </m:oMath>
                </a14:m>
                <a:endParaRPr lang="en-US" altLang="zh-CN" sz="2400" dirty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altLang="zh-CN" sz="24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How to find optimal parameters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-109" charset="0"/>
                      </a:rPr>
                      <m:t>γ</m:t>
                    </m:r>
                  </m:oMath>
                </a14:m>
                <a:r>
                  <a:rPr lang="en-US" altLang="zh-CN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?</a:t>
                </a: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altLang="zh-CN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Reinforcement </a:t>
                </a:r>
                <a:r>
                  <a:rPr lang="en-US" altLang="zh-CN" sz="24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learning formulation: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altLang="zh-CN" sz="24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Input: High level reward function: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𝐸</m:t>
                    </m:r>
                  </m:oMath>
                </a14:m>
                <a:endParaRPr lang="en-US" altLang="zh-CN" sz="2400" dirty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altLang="zh-CN" sz="24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Output: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-109" charset="0"/>
                      </a:rPr>
                      <m:t>γ</m:t>
                    </m:r>
                  </m:oMath>
                </a14:m>
                <a:r>
                  <a:rPr lang="en-US" altLang="zh-CN" sz="24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that maximize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𝐸</m:t>
                    </m:r>
                  </m:oMath>
                </a14:m>
                <a:r>
                  <a:rPr lang="en-US" altLang="zh-CN" sz="24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, when used to control:</a:t>
                </a:r>
              </a:p>
              <a:p>
                <a:pPr lvl="1">
                  <a:spcBef>
                    <a:spcPct val="20000"/>
                  </a:spcBef>
                  <a:buClr>
                    <a:schemeClr val="accent1"/>
                  </a:buClr>
                </a:pPr>
                <a:r>
                  <a:rPr lang="en-US" altLang="zh-CN" sz="24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	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, …,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sz="24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Mathematically: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altLang="zh-CN" sz="24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l-GR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-109" charset="0"/>
                              </a:rPr>
                              <m:t>γ</m:t>
                            </m:r>
                          </m:lim>
                        </m:limLow>
                      </m:fName>
                      <m:e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𝐸</m:t>
                        </m:r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CN" sz="2400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itchFamily="-109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altLang="zh-CN" sz="2400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itchFamily="-109" charset="0"/>
                    <a:cs typeface="Times New Roman" panose="02020603050405020304" pitchFamily="18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𝑇</m:t>
                    </m:r>
                    <m:d>
                      <m:d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charset="0"/>
                            <a:ea typeface="Times New Roman" pitchFamily="-109" charset="0"/>
                            <a:cs typeface="Times New Roman" pitchFamily="-10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=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𝑁𝑁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  <m:t>γ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  <m:t>)</m:t>
                        </m:r>
                      </m:e>
                    </m:d>
                    <m:r>
                      <a:rPr lang="en-US" altLang="zh-CN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=0</m:t>
                    </m:r>
                  </m:oMath>
                </a14:m>
                <a:endParaRPr lang="en-US" sz="24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lvl="1">
                  <a:spcBef>
                    <a:spcPct val="20000"/>
                  </a:spcBef>
                  <a:buClr>
                    <a:schemeClr val="accent1"/>
                  </a:buClr>
                </a:pPr>
                <a:endParaRPr lang="en-US" sz="2400" dirty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>
                  <a:spcBef>
                    <a:spcPct val="20000"/>
                  </a:spcBef>
                  <a:buClr>
                    <a:schemeClr val="accent1"/>
                  </a:buClr>
                </a:pPr>
                <a:endParaRPr lang="en-US" sz="27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</p:txBody>
          </p:sp>
        </mc:Choice>
        <mc:Fallback xmlns="">
          <p:sp>
            <p:nvSpPr>
              <p:cNvPr id="6147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2882" y="1445352"/>
                <a:ext cx="7492467" cy="4910998"/>
              </a:xfrm>
              <a:prstGeom prst="rect">
                <a:avLst/>
              </a:prstGeom>
              <a:blipFill rotWithShape="0">
                <a:blip r:embed="rId3"/>
                <a:stretch>
                  <a:fillRect l="-1139" t="-9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45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740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7"/>
    </mc:Choice>
    <mc:Fallback xmlns="">
      <p:transition spd="slow" advTm="2528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playEvt time="16453" objId="4"/>
        <p14:stopEvt time="25287" objId="4"/>
      </p14:showEvtLst>
    </p:ext>
  </p:extLs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dirty="0" smtClean="0">
                <a:latin typeface="Times New Roman" pitchFamily="-109" charset="0"/>
              </a:rPr>
              <a:t>Neural-Net Controller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Text Placeholder 2"/>
              <p:cNvSpPr txBox="1">
                <a:spLocks/>
              </p:cNvSpPr>
              <p:nvPr/>
            </p:nvSpPr>
            <p:spPr bwMode="auto">
              <a:xfrm>
                <a:off x="1022882" y="1445352"/>
                <a:ext cx="7492467" cy="4910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altLang="zh-CN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We use a neural-net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  <m:r>
                      <a:rPr lang="en-US" altLang="zh-CN" sz="240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40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NN</m:t>
                    </m:r>
                    <m:r>
                      <a:rPr lang="en-US" altLang="zh-CN" sz="240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  <m:r>
                      <a:rPr lang="en-US" altLang="zh-CN" sz="240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altLang="zh-CN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-109" charset="0"/>
                      </a:rPr>
                      <m:t>γ</m:t>
                    </m:r>
                    <m:r>
                      <a:rPr lang="en-US" altLang="zh-CN" sz="240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)</m:t>
                    </m:r>
                  </m:oMath>
                </a14:m>
                <a:endParaRPr lang="en-US" altLang="zh-CN" sz="2400" dirty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lvl="1">
                  <a:spcBef>
                    <a:spcPct val="20000"/>
                  </a:spcBef>
                  <a:buClr>
                    <a:schemeClr val="accent1"/>
                  </a:buClr>
                </a:pPr>
                <a:endParaRPr lang="en-US" sz="2400" dirty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>
                  <a:spcBef>
                    <a:spcPct val="20000"/>
                  </a:spcBef>
                  <a:buClr>
                    <a:schemeClr val="accent1"/>
                  </a:buClr>
                </a:pPr>
                <a:endParaRPr lang="en-US" sz="27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</p:txBody>
          </p:sp>
        </mc:Choice>
        <mc:Fallback xmlns="">
          <p:sp>
            <p:nvSpPr>
              <p:cNvPr id="6147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2882" y="1445352"/>
                <a:ext cx="7492467" cy="4910998"/>
              </a:xfrm>
              <a:prstGeom prst="rect">
                <a:avLst/>
              </a:prstGeom>
              <a:blipFill rotWithShape="0">
                <a:blip r:embed="rId3"/>
                <a:stretch>
                  <a:fillRect l="-1139" t="-9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46</a:t>
            </a:fld>
            <a:endParaRPr lang="zh-CN" altLang="en-US" dirty="0"/>
          </a:p>
        </p:txBody>
      </p:sp>
      <p:pic>
        <p:nvPicPr>
          <p:cNvPr id="1026" name="Picture 2" descr="Image result for multilayer perceptr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" r="7719"/>
          <a:stretch/>
        </p:blipFill>
        <p:spPr bwMode="auto">
          <a:xfrm>
            <a:off x="1722120" y="1972990"/>
            <a:ext cx="5288280" cy="403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254965" y="3346450"/>
                <a:ext cx="580031" cy="480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cs typeface="Times New Roman" pitchFamily="-109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Times New Roman" pitchFamily="-109" charset="0"/>
                              <a:cs typeface="Times New Roman" pitchFamily="-109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itchFamily="-109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itchFamily="-109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965" y="3346450"/>
                <a:ext cx="580031" cy="48090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254965" y="4000592"/>
                <a:ext cx="586634" cy="481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cs typeface="Times New Roman" pitchFamily="-109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Times New Roman" pitchFamily="-109" charset="0"/>
                              <a:cs typeface="Times New Roman" pitchFamily="-109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itchFamily="-109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itchFamily="-109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965" y="4000592"/>
                <a:ext cx="586634" cy="48167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248362" y="4742093"/>
                <a:ext cx="586634" cy="481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cs typeface="Times New Roman" pitchFamily="-109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Times New Roman" pitchFamily="-109" charset="0"/>
                              <a:cs typeface="Times New Roman" pitchFamily="-109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itchFamily="-109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itchFamily="-109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62" y="4742093"/>
                <a:ext cx="586634" cy="48167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7010400" y="3345681"/>
                <a:ext cx="561692" cy="480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cs typeface="Times New Roman" pitchFamily="-109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Times New Roman" pitchFamily="-109" charset="0"/>
                              <a:cs typeface="Times New Roman" pitchFamily="-109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itchFamily="-109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itchFamily="-109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345681"/>
                <a:ext cx="561692" cy="48090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6994423" y="4113385"/>
                <a:ext cx="586634" cy="481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cs typeface="Times New Roman" pitchFamily="-109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Times New Roman" pitchFamily="-109" charset="0"/>
                              <a:cs typeface="Times New Roman" pitchFamily="-109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itchFamily="-109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itchFamily="-109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423" y="4113385"/>
                <a:ext cx="586634" cy="48167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7010400" y="4821064"/>
                <a:ext cx="586634" cy="481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cs typeface="Times New Roman" pitchFamily="-109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Times New Roman" pitchFamily="-109" charset="0"/>
                              <a:cs typeface="Times New Roman" pitchFamily="-109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itchFamily="-109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itchFamily="-109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4821064"/>
                <a:ext cx="586634" cy="48167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接箭头连接符 3"/>
          <p:cNvCxnSpPr/>
          <p:nvPr/>
        </p:nvCxnSpPr>
        <p:spPr>
          <a:xfrm flipH="1">
            <a:off x="3322320" y="1972990"/>
            <a:ext cx="3398520" cy="10750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4860925" y="1972990"/>
            <a:ext cx="1859915" cy="16131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>
            <a:off x="6437489" y="1972990"/>
            <a:ext cx="283351" cy="23812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03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7"/>
    </mc:Choice>
    <mc:Fallback xmlns="">
      <p:transition spd="slow" advTm="2528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playEvt time="16453" objId="4"/>
        <p14:stopEvt time="25287" objId="4"/>
      </p14:showEvtLst>
    </p:ext>
  </p:extLs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altLang="zh-CN" dirty="0">
                <a:latin typeface="Times New Roman" pitchFamily="-109" charset="0"/>
              </a:rPr>
              <a:t>Penalty Based Reformulation</a:t>
            </a:r>
            <a:endParaRPr lang="en-US" dirty="0" smtClean="0">
              <a:latin typeface="Times New Roman" pitchFamily="-10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Text Placeholder 2"/>
              <p:cNvSpPr txBox="1">
                <a:spLocks/>
              </p:cNvSpPr>
              <p:nvPr/>
            </p:nvSpPr>
            <p:spPr bwMode="auto">
              <a:xfrm>
                <a:off x="1022882" y="1445352"/>
                <a:ext cx="7492467" cy="4910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altLang="zh-CN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Mathematically: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altLang="zh-CN" sz="24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l-GR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-109" charset="0"/>
                              </a:rPr>
                              <m:t>γ</m:t>
                            </m:r>
                          </m:lim>
                        </m:limLow>
                      </m:fName>
                      <m:e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𝐸</m:t>
                        </m:r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CN" sz="2400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itchFamily="-109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altLang="zh-CN" sz="2400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itchFamily="-109" charset="0"/>
                    <a:cs typeface="Times New Roman" panose="02020603050405020304" pitchFamily="18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𝑇</m:t>
                    </m:r>
                    <m:d>
                      <m:d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charset="0"/>
                            <a:ea typeface="Times New Roman" pitchFamily="-109" charset="0"/>
                            <a:cs typeface="Times New Roman" pitchFamily="-10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=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𝑁𝑁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  <m:t>γ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-109" charset="0"/>
                          </a:rPr>
                          <m:t>)</m:t>
                        </m:r>
                      </m:e>
                    </m:d>
                    <m:r>
                      <a:rPr lang="en-US" altLang="zh-CN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=0</m:t>
                    </m:r>
                  </m:oMath>
                </a14:m>
                <a:endParaRPr lang="en-US" altLang="zh-CN" sz="2400" dirty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>
                  <a:spcBef>
                    <a:spcPct val="20000"/>
                  </a:spcBef>
                  <a:buClr>
                    <a:schemeClr val="accent1"/>
                  </a:buClr>
                </a:pPr>
                <a:endParaRPr lang="en-US" sz="24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Penalty reformulation: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altLang="zh-CN" sz="24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400" i="1" smtClean="0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l-GR" altLang="zh-CN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-109" charset="0"/>
                              </a:rPr>
                              <m:t>γ</m:t>
                            </m:r>
                            <m:r>
                              <a:rPr lang="en-US" altLang="zh-CN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-109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40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itchFamily="-109" charset="0"/>
                                    <a:cs typeface="Times New Roman" pitchFamily="-109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itchFamily="-109" charset="0"/>
                                    <a:cs typeface="Times New Roman" pitchFamily="-109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, …,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itchFamily="-109" charset="0"/>
                                    <a:cs typeface="Times New Roman" pitchFamily="-109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itchFamily="-109" charset="0"/>
                                    <a:cs typeface="Times New Roman" pitchFamily="-109" charset="0"/>
                                  </a:rPr>
                                  <m:t>𝑁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𝐸</m:t>
                        </m:r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)</m:t>
                        </m:r>
                      </m:e>
                    </m:func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+|</m:t>
                    </m:r>
                    <m:r>
                      <a:rPr lang="en-US" altLang="zh-CN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𝑇</m:t>
                    </m:r>
                    <m:d>
                      <m:d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charset="0"/>
                            <a:ea typeface="Times New Roman" pitchFamily="-109" charset="0"/>
                            <a:cs typeface="Times New Roman" pitchFamily="-10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|</m:t>
                    </m:r>
                  </m:oMath>
                </a14:m>
                <a:endParaRPr lang="en-US" sz="24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Using previous techniques for collisions</a:t>
                </a:r>
                <a:endParaRPr lang="en-US" sz="2400" dirty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>
                  <a:spcBef>
                    <a:spcPct val="20000"/>
                  </a:spcBef>
                  <a:buClr>
                    <a:schemeClr val="accent1"/>
                  </a:buClr>
                </a:pPr>
                <a:endParaRPr lang="en-US" sz="27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</p:txBody>
          </p:sp>
        </mc:Choice>
        <mc:Fallback xmlns="">
          <p:sp>
            <p:nvSpPr>
              <p:cNvPr id="6147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2882" y="1445352"/>
                <a:ext cx="7492467" cy="4910998"/>
              </a:xfrm>
              <a:prstGeom prst="rect">
                <a:avLst/>
              </a:prstGeom>
              <a:blipFill rotWithShape="0">
                <a:blip r:embed="rId3"/>
                <a:stretch>
                  <a:fillRect l="-1139" t="-9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47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62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7"/>
    </mc:Choice>
    <mc:Fallback xmlns="">
      <p:transition spd="slow" advTm="2528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playEvt time="16453" objId="4"/>
        <p14:stopEvt time="25287" objId="4"/>
      </p14:showEvtLst>
    </p:ext>
  </p:extLs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dirty="0" smtClean="0">
                <a:latin typeface="Times New Roman" pitchFamily="-109" charset="0"/>
              </a:rPr>
              <a:t>Results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48</a:t>
            </a:fld>
            <a:endParaRPr lang="zh-CN" altLang="en-US" dirty="0"/>
          </a:p>
        </p:txBody>
      </p:sp>
      <p:pic>
        <p:nvPicPr>
          <p:cNvPr id="3" name="video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51029" y="1889760"/>
            <a:ext cx="2826013" cy="2826013"/>
          </a:xfrm>
          <a:prstGeom prst="rect">
            <a:avLst/>
          </a:prstGeom>
        </p:spPr>
      </p:pic>
      <p:pic>
        <p:nvPicPr>
          <p:cNvPr id="4" name="video2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183722" y="1889761"/>
            <a:ext cx="2826013" cy="2826013"/>
          </a:xfrm>
          <a:prstGeom prst="rect">
            <a:avLst/>
          </a:prstGeom>
        </p:spPr>
      </p:pic>
      <p:pic>
        <p:nvPicPr>
          <p:cNvPr id="5" name="video3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116415" y="1889761"/>
            <a:ext cx="2826013" cy="28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1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7"/>
    </mc:Choice>
    <mc:Fallback xmlns="">
      <p:transition spd="slow" advTm="25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9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49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23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  <p14:playEvt time="16453" objId="4"/>
        <p14:stopEvt time="25287" objId="4"/>
      </p14:showEvtLst>
    </p:ext>
  </p:extLs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dirty="0" smtClean="0">
                <a:latin typeface="Times New Roman" pitchFamily="-109" charset="0"/>
              </a:rPr>
              <a:t>c</a:t>
            </a:r>
          </a:p>
        </p:txBody>
      </p:sp>
      <p:pic>
        <p:nvPicPr>
          <p:cNvPr id="7171" name="Picture 3"/>
          <p:cNvPicPr>
            <a:picLocks noChangeArrowheads="1"/>
          </p:cNvPicPr>
          <p:nvPr/>
        </p:nvPicPr>
        <p:blipFill>
          <a:blip r:embed="rId3">
            <a:lum bright="100000"/>
          </a:blip>
          <a:srcRect/>
          <a:stretch>
            <a:fillRect/>
          </a:stretch>
        </p:blipFill>
        <p:spPr bwMode="auto">
          <a:xfrm>
            <a:off x="-22603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0" y="20574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FDFD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Section divider here</a:t>
            </a:r>
            <a:endParaRPr lang="en-US" sz="3600">
              <a:latin typeface="Times New Roman" pitchFamily="-109" charset="0"/>
              <a:ea typeface="Times New Roman" pitchFamily="-109" charset="0"/>
              <a:cs typeface="Times New Roman" pitchFamily="-109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34566" y="378999"/>
            <a:ext cx="7952234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Thank You &amp; Questions?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49</a:t>
            </a:fld>
            <a:endParaRPr lang="zh-CN" altLang="en-US"/>
          </a:p>
        </p:txBody>
      </p:sp>
      <p:pic>
        <p:nvPicPr>
          <p:cNvPr id="1028" name="Picture 4" descr="ReducedOr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91" y="1169161"/>
            <a:ext cx="7780784" cy="518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18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7"/>
    </mc:Choice>
    <mc:Fallback xmlns="">
      <p:transition spd="slow" advTm="242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dirty="0" smtClean="0">
                <a:latin typeface="Times New Roman" pitchFamily="-109" charset="0"/>
              </a:rPr>
              <a:t>Challenge in Control: Non-smoothness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Text Placeholder 2"/>
              <p:cNvSpPr txBox="1">
                <a:spLocks/>
              </p:cNvSpPr>
              <p:nvPr/>
            </p:nvSpPr>
            <p:spPr bwMode="auto">
              <a:xfrm>
                <a:off x="1022882" y="1445352"/>
                <a:ext cx="7492467" cy="4380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Source of non-smoothness: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Contacts and Collisions</a:t>
                </a: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Let’s write them out explicitly: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Control problem: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𝑁</m:t>
                                </m:r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−1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𝐸</m:t>
                        </m:r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ea typeface="Times New Roman" pitchFamily="-109" charset="0"/>
                            <a:cs typeface="Times New Roman" pitchFamily="-10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=0</m:t>
                    </m:r>
                  </m:oMath>
                </a14:m>
                <a:endParaRPr lang="en-US" sz="24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Such that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, no collision occurs</a:t>
                </a:r>
                <a:endParaRPr lang="en-US" sz="24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Number of constraints: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Quadratic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!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For every pair of geometrical primitive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endParaRPr lang="en-US" sz="27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>
                  <a:spcBef>
                    <a:spcPct val="20000"/>
                  </a:spcBef>
                  <a:buClr>
                    <a:schemeClr val="accent1"/>
                  </a:buClr>
                </a:pPr>
                <a:endParaRPr lang="en-US" sz="27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</p:txBody>
          </p:sp>
        </mc:Choice>
        <mc:Fallback xmlns="">
          <p:sp>
            <p:nvSpPr>
              <p:cNvPr id="6147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2882" y="1445352"/>
                <a:ext cx="7492467" cy="4380095"/>
              </a:xfrm>
              <a:prstGeom prst="rect">
                <a:avLst/>
              </a:prstGeom>
              <a:blipFill rotWithShape="0">
                <a:blip r:embed="rId3"/>
                <a:stretch>
                  <a:fillRect l="-1139" t="-111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13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7"/>
    </mc:Choice>
    <mc:Fallback xmlns="">
      <p:transition spd="slow" advTm="2528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playEvt time="16453" objId="4"/>
        <p14:stopEvt time="25287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dirty="0" smtClean="0">
                <a:latin typeface="Times New Roman" pitchFamily="-109" charset="0"/>
              </a:rPr>
              <a:t>Outline of the Talk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Text Placeholder 2"/>
              <p:cNvSpPr txBox="1">
                <a:spLocks/>
              </p:cNvSpPr>
              <p:nvPr/>
            </p:nvSpPr>
            <p:spPr bwMode="auto">
              <a:xfrm>
                <a:off x="1022882" y="1445352"/>
                <a:ext cx="7492467" cy="4380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0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Four ways </a:t>
                </a:r>
                <a:r>
                  <a:rPr lang="en-US" sz="20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to </a:t>
                </a:r>
                <a:r>
                  <a:rPr lang="en-US" sz="20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solve the optimization:</a:t>
                </a:r>
                <a:endParaRPr lang="en-US" sz="2000" dirty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endParaRPr lang="en-US" sz="20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0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Assuming control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is proportional to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0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Search for optimal proportional controller</a:t>
                </a:r>
                <a:endParaRPr lang="en-US" sz="2000" dirty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0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Continuous search in augmented search space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0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Combine sampling and continuous </a:t>
                </a:r>
                <a:r>
                  <a:rPr lang="en-US" sz="20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search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endParaRPr lang="en-US" sz="20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0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Generalizing the proportional assumption to a Neural-Net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endParaRPr lang="en-US" sz="27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>
                  <a:spcBef>
                    <a:spcPct val="20000"/>
                  </a:spcBef>
                  <a:buClr>
                    <a:schemeClr val="accent1"/>
                  </a:buClr>
                </a:pPr>
                <a:endParaRPr lang="en-US" sz="27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</p:txBody>
          </p:sp>
        </mc:Choice>
        <mc:Fallback xmlns="">
          <p:sp>
            <p:nvSpPr>
              <p:cNvPr id="6147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2882" y="1445352"/>
                <a:ext cx="7492467" cy="4380095"/>
              </a:xfrm>
              <a:prstGeom prst="rect">
                <a:avLst/>
              </a:prstGeom>
              <a:blipFill rotWithShape="0">
                <a:blip r:embed="rId3"/>
                <a:stretch>
                  <a:fillRect l="-732" t="-69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752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7"/>
    </mc:Choice>
    <mc:Fallback xmlns="">
      <p:transition spd="slow" advTm="2528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playEvt time="16453" objId="4"/>
        <p14:stopEvt time="25287" objId="4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dirty="0" smtClean="0">
                <a:latin typeface="Times New Roman" pitchFamily="-109" charset="0"/>
              </a:rPr>
              <a:t>c</a:t>
            </a:r>
          </a:p>
        </p:txBody>
      </p:sp>
      <p:pic>
        <p:nvPicPr>
          <p:cNvPr id="7171" name="Picture 3"/>
          <p:cNvPicPr>
            <a:picLocks noChangeArrowheads="1"/>
          </p:cNvPicPr>
          <p:nvPr/>
        </p:nvPicPr>
        <p:blipFill>
          <a:blip r:embed="rId3">
            <a:lum bright="10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0" y="20574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FDFD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Section divider here</a:t>
            </a:r>
            <a:endParaRPr lang="en-US" sz="3600">
              <a:latin typeface="Times New Roman" pitchFamily="-109" charset="0"/>
              <a:ea typeface="Times New Roman" pitchFamily="-109" charset="0"/>
              <a:cs typeface="Times New Roman" pitchFamily="-109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34566" y="378999"/>
            <a:ext cx="7952234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Simple Proportional Controller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1028" name="Picture 4" descr="ReducedOr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91" y="1169161"/>
            <a:ext cx="7780784" cy="518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45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7"/>
    </mc:Choice>
    <mc:Fallback xmlns="">
      <p:transition spd="slow" advTm="242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dirty="0" smtClean="0">
                <a:latin typeface="Times New Roman" pitchFamily="-109" charset="0"/>
              </a:rPr>
              <a:t>Application</a:t>
            </a:r>
          </a:p>
        </p:txBody>
      </p:sp>
      <p:sp>
        <p:nvSpPr>
          <p:cNvPr id="6147" name="Text Placeholder 2"/>
          <p:cNvSpPr txBox="1">
            <a:spLocks/>
          </p:cNvSpPr>
          <p:nvPr/>
        </p:nvSpPr>
        <p:spPr bwMode="auto">
          <a:xfrm>
            <a:off x="1022882" y="1445352"/>
            <a:ext cx="7492467" cy="491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-109" charset="2"/>
              <a:buChar char="§"/>
            </a:pPr>
            <a:r>
              <a:rPr lang="en-US" sz="2400" dirty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Conventional motion capture: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ingdings" pitchFamily="-109" charset="2"/>
              <a:buChar char="§"/>
            </a:pPr>
            <a:r>
              <a:rPr lang="en-US" sz="2400" dirty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Capture </a:t>
            </a:r>
            <a:r>
              <a:rPr lang="en-US" sz="2400" dirty="0" smtClean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an animated human skeleton</a:t>
            </a:r>
            <a:endParaRPr lang="en-US" sz="2400" dirty="0">
              <a:solidFill>
                <a:schemeClr val="accent1"/>
              </a:solidFill>
              <a:latin typeface="Times New Roman" pitchFamily="-109" charset="0"/>
              <a:ea typeface="Times New Roman" pitchFamily="-109" charset="0"/>
              <a:cs typeface="Times New Roman" pitchFamily="-109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-109" charset="2"/>
              <a:buChar char="§"/>
            </a:pPr>
            <a:r>
              <a:rPr lang="en-US" sz="2400" dirty="0" smtClean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Physical motion capture: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ingdings" pitchFamily="-109" charset="2"/>
              <a:buChar char="§"/>
            </a:pPr>
            <a:r>
              <a:rPr lang="en-US" sz="2400" dirty="0" smtClean="0">
                <a:solidFill>
                  <a:schemeClr val="accent1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Capture the contact points/forces needed to achieve the animation</a:t>
            </a:r>
            <a:endParaRPr lang="en-US" sz="2400" dirty="0">
              <a:solidFill>
                <a:schemeClr val="accent1"/>
              </a:solidFill>
              <a:latin typeface="Times New Roman" pitchFamily="-109" charset="0"/>
              <a:ea typeface="Times New Roman" pitchFamily="-109" charset="0"/>
              <a:cs typeface="Times New Roman" pitchFamily="-109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ingdings" pitchFamily="-109" charset="2"/>
              <a:buChar char="§"/>
            </a:pPr>
            <a:endParaRPr lang="en-US" sz="2700" dirty="0" smtClean="0">
              <a:solidFill>
                <a:schemeClr val="accent1"/>
              </a:solidFill>
              <a:latin typeface="Times New Roman" pitchFamily="-109" charset="0"/>
              <a:ea typeface="Times New Roman" pitchFamily="-109" charset="0"/>
              <a:cs typeface="Times New Roman" pitchFamily="-109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</a:pPr>
            <a:endParaRPr lang="en-US" sz="2700" dirty="0" smtClean="0">
              <a:solidFill>
                <a:schemeClr val="accent1"/>
              </a:solidFill>
              <a:latin typeface="Times New Roman" pitchFamily="-109" charset="0"/>
              <a:ea typeface="Times New Roman" pitchFamily="-109" charset="0"/>
              <a:cs typeface="Times New Roman" pitchFamily="-109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8</a:t>
            </a:fld>
            <a:endParaRPr lang="zh-CN" altLang="en-US" dirty="0"/>
          </a:p>
        </p:txBody>
      </p:sp>
      <p:pic>
        <p:nvPicPr>
          <p:cNvPr id="5" name="Picture 4" descr="ReducedOrd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5" b="9947"/>
          <a:stretch/>
        </p:blipFill>
        <p:spPr bwMode="auto">
          <a:xfrm>
            <a:off x="1022881" y="3780730"/>
            <a:ext cx="3665281" cy="176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4688162" y="3780730"/>
            <a:ext cx="3665281" cy="1794160"/>
            <a:chOff x="4688162" y="3780730"/>
            <a:chExt cx="3665281" cy="1794160"/>
          </a:xfrm>
        </p:grpSpPr>
        <p:pic>
          <p:nvPicPr>
            <p:cNvPr id="6" name="Picture 4" descr="ReducedOrder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35" b="9947"/>
            <a:stretch/>
          </p:blipFill>
          <p:spPr bwMode="auto">
            <a:xfrm>
              <a:off x="4688162" y="3780730"/>
              <a:ext cx="3665281" cy="1764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/>
          </p:nvSpPr>
          <p:spPr>
            <a:xfrm>
              <a:off x="5201265" y="5378245"/>
              <a:ext cx="196645" cy="19664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6511884" y="5376463"/>
              <a:ext cx="196645" cy="19664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6824528" y="5377129"/>
              <a:ext cx="196645" cy="19664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7290005" y="5378245"/>
              <a:ext cx="196645" cy="19664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7588985" y="5378245"/>
              <a:ext cx="196645" cy="19664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7997062" y="5378245"/>
              <a:ext cx="196645" cy="19664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850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7"/>
    </mc:Choice>
    <mc:Fallback xmlns="">
      <p:transition spd="slow" advTm="2528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playEvt time="16453" objId="4"/>
        <p14:stopEvt time="25287" objId="4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35050" y="274638"/>
            <a:ext cx="7651750" cy="1143000"/>
          </a:xfrm>
        </p:spPr>
        <p:txBody>
          <a:bodyPr/>
          <a:lstStyle/>
          <a:p>
            <a:r>
              <a:rPr lang="en-US" dirty="0" smtClean="0">
                <a:latin typeface="Times New Roman" pitchFamily="-109" charset="0"/>
              </a:rPr>
              <a:t>Problem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Text Placeholder 2"/>
              <p:cNvSpPr txBox="1">
                <a:spLocks/>
              </p:cNvSpPr>
              <p:nvPr/>
            </p:nvSpPr>
            <p:spPr bwMode="auto">
              <a:xfrm>
                <a:off x="1022882" y="1445352"/>
                <a:ext cx="7492467" cy="4910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Input: A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motion captured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animated human skeleton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Configurations at N </a:t>
                </a:r>
                <a:r>
                  <a:rPr lang="en-US" sz="24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timesteps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, …,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sz="24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Performing a certain action, e.g., walking, punching</a:t>
                </a: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Output: A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simulated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animated human skeleton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Configurations at N </a:t>
                </a:r>
                <a:r>
                  <a:rPr lang="en-US" sz="2400" dirty="0" err="1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timesteps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, …,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sz="24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Mimicking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, …,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as much as possible</a:t>
                </a:r>
              </a:p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Mathematically:</a:t>
                </a:r>
                <a:endParaRPr lang="en-US" sz="2400" dirty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𝑁</m:t>
                                </m:r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−1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ctrlPr>
                              <a:rPr lang="en-US" sz="240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𝑁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40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cs typeface="Times New Roman" pitchFamily="-109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charset="0"/>
                                        <a:cs typeface="Times New Roman" pitchFamily="-109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Times New Roman" pitchFamily="-109" charset="0"/>
                                        <a:cs typeface="Times New Roman" pitchFamily="-109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Times New Roman" pitchFamily="-109" charset="0"/>
                                        <a:cs typeface="Times New Roman" pitchFamily="-109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Times New Roman" pitchFamily="-109" charset="0"/>
                                    <a:cs typeface="Times New Roman" pitchFamily="-109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charset="0"/>
                                        <a:cs typeface="Times New Roman" pitchFamily="-109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charset="0"/>
                                            <a:cs typeface="Times New Roman" pitchFamily="-109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ea typeface="Times New Roman" pitchFamily="-109" charset="0"/>
                                            <a:cs typeface="Times New Roman" pitchFamily="-109" charset="0"/>
                                          </a:rPr>
                                          <m:t>𝑞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Times New Roman" pitchFamily="-109" charset="0"/>
                                        <a:cs typeface="Times New Roman" pitchFamily="-109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|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itchFamily="-109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func>
                  </m:oMath>
                </a14:m>
                <a:r>
                  <a:rPr lang="en-US" sz="24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itchFamily="-109" charset="0"/>
                        <a:cs typeface="Times New Roman" pitchFamily="-109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ea typeface="Times New Roman" pitchFamily="-109" charset="0"/>
                            <a:cs typeface="Times New Roman" pitchFamily="-10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itchFamily="-109" charset="0"/>
                                <a:cs typeface="Times New Roman" pitchFamily="-109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cs typeface="Times New Roman" pitchFamily="-109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itchFamily="-109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itchFamily="-109" charset="0"/>
                      </a:rPr>
                      <m:t>=0</m:t>
                    </m:r>
                  </m:oMath>
                </a14:m>
                <a:endParaRPr lang="en-US" sz="24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r>
                  <a:rPr lang="en-US" sz="2400" dirty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Such that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cs typeface="Times New Roman" pitchFamily="-109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itchFamily="-109" charset="0"/>
                            <a:cs typeface="Times New Roman" pitchFamily="-109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-10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, no collision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occurs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Times New Roman" pitchFamily="-109" charset="0"/>
                    <a:ea typeface="Times New Roman" pitchFamily="-109" charset="0"/>
                    <a:cs typeface="Times New Roman" pitchFamily="-109" charset="0"/>
                  </a:rPr>
                  <a:t> </a:t>
                </a:r>
                <a:endParaRPr lang="en-US" sz="2400" dirty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 marL="800100" lvl="1" indent="-342900">
                  <a:spcBef>
                    <a:spcPct val="20000"/>
                  </a:spcBef>
                  <a:buClr>
                    <a:schemeClr val="accent1"/>
                  </a:buClr>
                  <a:buFont typeface="Wingdings" pitchFamily="-109" charset="2"/>
                  <a:buChar char="§"/>
                </a:pPr>
                <a:endParaRPr lang="en-US" sz="27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  <a:p>
                <a:pPr>
                  <a:spcBef>
                    <a:spcPct val="20000"/>
                  </a:spcBef>
                  <a:buClr>
                    <a:schemeClr val="accent1"/>
                  </a:buClr>
                </a:pPr>
                <a:endParaRPr lang="en-US" sz="2700" dirty="0" smtClean="0">
                  <a:solidFill>
                    <a:schemeClr val="accent1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endParaRPr>
              </a:p>
            </p:txBody>
          </p:sp>
        </mc:Choice>
        <mc:Fallback xmlns="">
          <p:sp>
            <p:nvSpPr>
              <p:cNvPr id="6147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2882" y="1445352"/>
                <a:ext cx="7492467" cy="4910998"/>
              </a:xfrm>
              <a:prstGeom prst="rect">
                <a:avLst/>
              </a:prstGeom>
              <a:blipFill rotWithShape="0">
                <a:blip r:embed="rId3"/>
                <a:stretch>
                  <a:fillRect l="-1139" t="-9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69FC3-B343-40C0-A34F-2D79588F9B4A}" type="slidenum">
              <a:rPr lang="zh-CN" altLang="en-US" smtClean="0"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852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7"/>
    </mc:Choice>
    <mc:Fallback xmlns="">
      <p:transition spd="slow" advTm="2528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playEvt time="16453" objId="4"/>
        <p14:stopEvt time="25287" objId="4"/>
      </p14:showEvtLst>
    </p:ext>
  </p:extLst>
</p:sld>
</file>

<file path=ppt/theme/theme1.xml><?xml version="1.0" encoding="utf-8"?>
<a:theme xmlns:a="http://schemas.openxmlformats.org/drawingml/2006/main" name="powerpointUNC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powerpointUNCwhite</Template>
  <TotalTime>3398</TotalTime>
  <Words>722</Words>
  <Application>Microsoft Macintosh PowerPoint</Application>
  <PresentationFormat>On-screen Show (4:3)</PresentationFormat>
  <Paragraphs>443</Paragraphs>
  <Slides>49</Slides>
  <Notes>49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Calibri</vt:lpstr>
      <vt:lpstr>Cambria Math</vt:lpstr>
      <vt:lpstr>ＭＳ Ｐゴシック</vt:lpstr>
      <vt:lpstr>Times New Roman</vt:lpstr>
      <vt:lpstr>Wingdings</vt:lpstr>
      <vt:lpstr>宋体</vt:lpstr>
      <vt:lpstr>Arial</vt:lpstr>
      <vt:lpstr>powerpointUNCblue</vt:lpstr>
      <vt:lpstr>PowerPoint Presentation</vt:lpstr>
      <vt:lpstr>c</vt:lpstr>
      <vt:lpstr>Motivation</vt:lpstr>
      <vt:lpstr>From Simulation to Control</vt:lpstr>
      <vt:lpstr>Challenge in Control: Non-smoothness</vt:lpstr>
      <vt:lpstr>Outline of the Talk</vt:lpstr>
      <vt:lpstr>c</vt:lpstr>
      <vt:lpstr>Application</vt:lpstr>
      <vt:lpstr>Problem Setup</vt:lpstr>
      <vt:lpstr>Formulation of PD Servo</vt:lpstr>
      <vt:lpstr>Principle of PD Servo</vt:lpstr>
      <vt:lpstr>Limitation</vt:lpstr>
      <vt:lpstr>c</vt:lpstr>
      <vt:lpstr>Formulation of PD Servo</vt:lpstr>
      <vt:lpstr>The Sampling Algorithm</vt:lpstr>
      <vt:lpstr>What is a Good Sample?</vt:lpstr>
      <vt:lpstr>Good Sample Selection</vt:lpstr>
      <vt:lpstr>Sampling-based Contact-Rich Motion Control</vt:lpstr>
      <vt:lpstr>Limitation</vt:lpstr>
      <vt:lpstr>c</vt:lpstr>
      <vt:lpstr>Problem Setup</vt:lpstr>
      <vt:lpstr>Exemplary Objective Function</vt:lpstr>
      <vt:lpstr>Penalty Based Reformulation</vt:lpstr>
      <vt:lpstr>Contacts as Penalty: Challenges</vt:lpstr>
      <vt:lpstr>Contacts as Penalty: Interior Point Method</vt:lpstr>
      <vt:lpstr>The Algorithm</vt:lpstr>
      <vt:lpstr>The Algorithm</vt:lpstr>
      <vt:lpstr>Discovery of Complex Behaviors through Contact-Invariant Optimization</vt:lpstr>
      <vt:lpstr>Limitation</vt:lpstr>
      <vt:lpstr>c</vt:lpstr>
      <vt:lpstr>Application</vt:lpstr>
      <vt:lpstr>Problem Setup</vt:lpstr>
      <vt:lpstr>Hand Manipulation: Challenge</vt:lpstr>
      <vt:lpstr>Search+Optimization Algorithm</vt:lpstr>
      <vt:lpstr>Searching+Optimization Algorithm</vt:lpstr>
      <vt:lpstr>Searching+Optimization Algorithm</vt:lpstr>
      <vt:lpstr>Generating Random Contact Points</vt:lpstr>
      <vt:lpstr>Generating Random Contact Points</vt:lpstr>
      <vt:lpstr>Generating New Contact Samples</vt:lpstr>
      <vt:lpstr>Checking for Dynamic Correctness</vt:lpstr>
      <vt:lpstr>Synthesis of Detailed Hand Manipulations  Using Contact Sampling</vt:lpstr>
      <vt:lpstr>c</vt:lpstr>
      <vt:lpstr>Let’s Recall PD-Servo</vt:lpstr>
      <vt:lpstr>Is PD-Servo That Bad?</vt:lpstr>
      <vt:lpstr>Neural-Net Controller</vt:lpstr>
      <vt:lpstr>Neural-Net Controller</vt:lpstr>
      <vt:lpstr>Penalty Based Reformulation</vt:lpstr>
      <vt:lpstr>Results</vt:lpstr>
      <vt:lpstr>c</vt:lpstr>
    </vt:vector>
  </TitlesOfParts>
  <Company>The University of North Carolina at Chapel Hill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Zherong Pan</dc:creator>
  <cp:lastModifiedBy>Microsoft Office User</cp:lastModifiedBy>
  <cp:revision>351</cp:revision>
  <dcterms:created xsi:type="dcterms:W3CDTF">2016-03-16T23:25:50Z</dcterms:created>
  <dcterms:modified xsi:type="dcterms:W3CDTF">2019-08-26T10:20:56Z</dcterms:modified>
</cp:coreProperties>
</file>