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66CC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>
          <a:latin typeface="Arial"/>
          <a:ea typeface="Arial"/>
          <a:cs typeface="Arial"/>
        </a:font>
        <a:srgbClr val="0066C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FF"/>
          </a:solidFill>
        </a:fill>
      </a:tcStyle>
    </a:wholeTbl>
    <a:band2H>
      <a:tcTxStyle/>
      <a:tcStyle>
        <a:tcBdr/>
        <a:fill>
          <a:solidFill>
            <a:srgbClr val="E6F6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Arial"/>
          <a:ea typeface="Arial"/>
          <a:cs typeface="Arial"/>
        </a:font>
        <a:srgbClr val="0066C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>
          <a:latin typeface="Arial"/>
          <a:ea typeface="Arial"/>
          <a:cs typeface="Arial"/>
        </a:font>
        <a:srgbClr val="0066C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Arial"/>
          <a:ea typeface="Arial"/>
          <a:cs typeface="Arial"/>
        </a:font>
        <a:srgbClr val="0066C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AF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66C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66CC"/>
              </a:solidFill>
              <a:prstDash val="solid"/>
              <a:round/>
            </a:ln>
          </a:top>
          <a:bottom>
            <a:ln w="25400" cap="flat">
              <a:solidFill>
                <a:srgbClr val="0066C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66CC"/>
              </a:solidFill>
              <a:prstDash val="solid"/>
              <a:round/>
            </a:ln>
          </a:top>
          <a:bottom>
            <a:ln w="25400" cap="flat">
              <a:solidFill>
                <a:srgbClr val="0066C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>
          <a:latin typeface="Arial"/>
          <a:ea typeface="Arial"/>
          <a:cs typeface="Arial"/>
        </a:font>
        <a:srgbClr val="0066C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C"/>
          </a:solidFill>
        </a:fill>
      </a:tcStyle>
    </a:wholeTbl>
    <a:band2H>
      <a:tcTxStyle/>
      <a:tcStyle>
        <a:tcBdr/>
        <a:fill>
          <a:solidFill>
            <a:srgbClr val="E6EAF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66CC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66CC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66CC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118419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bg>
      <p:bgPr>
        <a:gradFill flip="none" rotWithShape="1">
          <a:gsLst>
            <a:gs pos="0">
              <a:srgbClr val="002F5E"/>
            </a:gs>
            <a:gs pos="50000">
              <a:srgbClr val="0066CC"/>
            </a:gs>
            <a:gs pos="100000">
              <a:srgbClr val="002F5E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381000" y="0"/>
            <a:ext cx="1447800" cy="6856413"/>
          </a:xfrm>
          <a:prstGeom prst="rect">
            <a:avLst/>
          </a:prstGeom>
          <a:gradFill>
            <a:gsLst>
              <a:gs pos="0">
                <a:srgbClr val="003F7E"/>
              </a:gs>
              <a:gs pos="50000">
                <a:srgbClr val="0066CC">
                  <a:alpha val="50000"/>
                </a:srgbClr>
              </a:gs>
              <a:gs pos="100000">
                <a:srgbClr val="003F7E"/>
              </a:gs>
            </a:gsLst>
            <a:lin ang="16200000"/>
          </a:gradFill>
          <a:ln w="12700">
            <a:miter lim="400000"/>
          </a:ln>
        </p:spPr>
        <p:txBody>
          <a:bodyPr lIns="45719" rIns="45719"/>
          <a:lstStyle/>
          <a:p>
            <a:pPr>
              <a:defRPr sz="1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685800" y="2438400"/>
            <a:ext cx="8456613" cy="762000"/>
          </a:xfrm>
          <a:prstGeom prst="rect">
            <a:avLst/>
          </a:prstGeom>
          <a:gradFill>
            <a:gsLst>
              <a:gs pos="0">
                <a:srgbClr val="00101F"/>
              </a:gs>
              <a:gs pos="100000">
                <a:srgbClr val="0066CC"/>
              </a:gs>
            </a:gsLst>
            <a:lin ang="10800000"/>
          </a:gradFill>
          <a:ln w="12700">
            <a:miter lim="400000"/>
          </a:ln>
        </p:spPr>
        <p:txBody>
          <a:bodyPr lIns="45719" rIns="45719"/>
          <a:lstStyle/>
          <a:p>
            <a:pPr>
              <a:defRPr sz="1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3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58150" y="206375"/>
            <a:ext cx="876300" cy="8763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704850" y="1725612"/>
            <a:ext cx="7772400" cy="411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6553200" y="6189786"/>
            <a:ext cx="409576" cy="422028"/>
          </a:xfrm>
          <a:prstGeom prst="rect">
            <a:avLst/>
          </a:prstGeom>
        </p:spPr>
        <p:txBody>
          <a:bodyPr lIns="46037" tIns="46037" rIns="46037" bIns="46037"/>
          <a:lstStyle>
            <a:lvl1pPr algn="l"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F5E"/>
            </a:gs>
            <a:gs pos="100000">
              <a:srgbClr val="0066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1301750"/>
            <a:ext cx="4724400" cy="1524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1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</p:spPr>
        <p:txBody>
          <a:bodyPr lIns="46037" tIns="46037" rIns="46037" bIns="46037" anchor="ctr"/>
          <a:lstStyle/>
          <a:p>
            <a:endParaRPr dirty="0"/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</p:spPr>
        <p:txBody>
          <a:bodyPr lIns="46037" tIns="46037" rIns="46037" bIns="46037"/>
          <a:lstStyle/>
          <a:p>
            <a:endParaRPr/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0" baseline="0">
          <a:ln>
            <a:noFill/>
          </a:ln>
          <a:solidFill>
            <a:schemeClr val="accent2"/>
          </a:solidFill>
          <a:uFillTx/>
          <a:latin typeface="+mj-lt"/>
          <a:ea typeface="+mj-ea"/>
          <a:cs typeface="+mj-cs"/>
          <a:sym typeface="Times New Roman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8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–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–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6600"/>
        </a:buClr>
        <a:buSzPct val="100000"/>
        <a:buFont typeface="Wingdings"/>
        <a:buChar char="•"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5.png"/><Relationship Id="rId3" Type="http://schemas.openxmlformats.org/officeDocument/2006/relationships/image" Target="../media/image3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4" Type="http://schemas.openxmlformats.org/officeDocument/2006/relationships/image" Target="../media/image42.png"/><Relationship Id="rId5" Type="http://schemas.openxmlformats.org/officeDocument/2006/relationships/image" Target="../media/image43.png"/><Relationship Id="rId6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0.png"/><Relationship Id="rId3" Type="http://schemas.openxmlformats.org/officeDocument/2006/relationships/image" Target="../media/image4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Disclaimer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4294967295"/>
          </p:nvPr>
        </p:nvSpPr>
        <p:spPr>
          <a:xfrm>
            <a:off x="342900" y="1811337"/>
            <a:ext cx="8383588" cy="43449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buChar char="●"/>
            </a:pPr>
            <a:endParaRPr/>
          </a:p>
          <a:p>
            <a:pPr>
              <a:spcBef>
                <a:spcPts val="800"/>
              </a:spcBef>
              <a:buChar char="●"/>
              <a:defRPr sz="3600"/>
            </a:pPr>
            <a:r>
              <a:t>The following slides reuse materials from SIGGRAPH 2001 Course Notes on Physically-based Modeling (copyright 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© </a:t>
            </a:r>
            <a:r>
              <a:t>2001 by David Baraff at Pixar).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263525" y="1612900"/>
            <a:ext cx="8101013" cy="2570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Euler’s method: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Backward Euler’s method:</a:t>
            </a:r>
          </a:p>
        </p:txBody>
      </p:sp>
      <p:sp>
        <p:nvSpPr>
          <p:cNvPr id="99" name="Shape 99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00" name="Shape 100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Explicit Euler’s Method</a:t>
            </a:r>
          </a:p>
        </p:txBody>
      </p:sp>
      <p:pic>
        <p:nvPicPr>
          <p:cNvPr id="101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9700" y="2049685"/>
            <a:ext cx="3784600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758727" y="4505126"/>
            <a:ext cx="4229101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Picture 102"/>
          <p:cNvPicPr>
            <a:picLocks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34100" y="4682043"/>
            <a:ext cx="1057128" cy="458233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263525" y="1633963"/>
            <a:ext cx="8101013" cy="4704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Backward Euler’s method: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Convergence analysis: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Stable!</a:t>
            </a:r>
          </a:p>
        </p:txBody>
      </p:sp>
      <p:sp>
        <p:nvSpPr>
          <p:cNvPr id="108" name="Shape 108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Backward Euler’s Method</a:t>
            </a:r>
          </a:p>
        </p:txBody>
      </p:sp>
      <p:pic>
        <p:nvPicPr>
          <p:cNvPr id="110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58727" y="2286000"/>
            <a:ext cx="4229101" cy="10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1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98787" y="4351139"/>
            <a:ext cx="4089401" cy="444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62190" y="4938662"/>
            <a:ext cx="3708401" cy="977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One Step:  Implicit vs. Explicit</a:t>
            </a:r>
          </a:p>
        </p:txBody>
      </p:sp>
      <p:pic>
        <p:nvPicPr>
          <p:cNvPr id="117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1175" y="1614487"/>
            <a:ext cx="8281988" cy="47418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21" name="Shape 121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Explicit Integration</a:t>
            </a:r>
          </a:p>
        </p:txBody>
      </p:sp>
      <p:pic>
        <p:nvPicPr>
          <p:cNvPr id="122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1587" y="1635125"/>
            <a:ext cx="6805613" cy="47942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26" name="Shape 12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Problems</a:t>
            </a:r>
          </a:p>
        </p:txBody>
      </p:sp>
      <p:pic>
        <p:nvPicPr>
          <p:cNvPr id="127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06500" y="1506537"/>
            <a:ext cx="6691313" cy="49260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31" name="Shape 131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Implicit Integration</a:t>
            </a:r>
          </a:p>
        </p:txBody>
      </p:sp>
      <p:pic>
        <p:nvPicPr>
          <p:cNvPr id="132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79475" y="1563687"/>
            <a:ext cx="7469188" cy="47132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36" name="Shape 13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Implicit Integration</a:t>
            </a:r>
          </a:p>
        </p:txBody>
      </p:sp>
      <p:pic>
        <p:nvPicPr>
          <p:cNvPr id="137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850" y="1571625"/>
            <a:ext cx="7772400" cy="47593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41" name="Shape 141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Implicit Integration</a:t>
            </a:r>
          </a:p>
        </p:txBody>
      </p:sp>
      <p:pic>
        <p:nvPicPr>
          <p:cNvPr id="142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0562" y="1597025"/>
            <a:ext cx="7772401" cy="48482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>
            <a:off x="263525" y="1612900"/>
            <a:ext cx="8101013" cy="2926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Convergence condition (CFL):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k indicate the stiffness of the ODE</a:t>
            </a:r>
          </a:p>
        </p:txBody>
      </p:sp>
      <p:sp>
        <p:nvSpPr>
          <p:cNvPr id="146" name="Shape 146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Explicit Euler’s Method</a:t>
            </a:r>
          </a:p>
        </p:txBody>
      </p:sp>
      <p:pic>
        <p:nvPicPr>
          <p:cNvPr id="148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31281" y="2208718"/>
            <a:ext cx="3365501" cy="520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9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99979" y="2962781"/>
            <a:ext cx="1168401" cy="939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Picture 149"/>
          <p:cNvPicPr>
            <a:picLocks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330775" y="3479462"/>
            <a:ext cx="614810" cy="614810"/>
          </a:xfrm>
          <a:prstGeom prst="rect">
            <a:avLst/>
          </a:prstGeom>
        </p:spPr>
      </p:pic>
      <p:pic>
        <p:nvPicPr>
          <p:cNvPr id="152" name="pasted-image.pd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749823" y="4799161"/>
            <a:ext cx="1841501" cy="38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56" name="Shape 15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Stiff Equations</a:t>
            </a:r>
          </a:p>
        </p:txBody>
      </p:sp>
      <p:pic>
        <p:nvPicPr>
          <p:cNvPr id="157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850" y="1725612"/>
            <a:ext cx="7772400" cy="28527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42" name="Shape 42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An Example</a:t>
            </a:r>
          </a:p>
        </p:txBody>
      </p:sp>
      <p:pic>
        <p:nvPicPr>
          <p:cNvPr id="43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7187" y="1565275"/>
            <a:ext cx="8493126" cy="48418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A Stiff Energy Landscape</a:t>
            </a:r>
          </a:p>
        </p:txBody>
      </p:sp>
      <p:pic>
        <p:nvPicPr>
          <p:cNvPr id="162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0975" y="1609725"/>
            <a:ext cx="6665913" cy="47212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66" name="Shape 16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Example:  Particle-on-line</a:t>
            </a:r>
          </a:p>
        </p:txBody>
      </p:sp>
      <p:pic>
        <p:nvPicPr>
          <p:cNvPr id="167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2087" y="1604962"/>
            <a:ext cx="8797926" cy="45434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71" name="Shape 171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Example:  Particle-on-line</a:t>
            </a:r>
          </a:p>
        </p:txBody>
      </p:sp>
      <p:grpSp>
        <p:nvGrpSpPr>
          <p:cNvPr id="174" name="Group 174"/>
          <p:cNvGrpSpPr/>
          <p:nvPr/>
        </p:nvGrpSpPr>
        <p:grpSpPr>
          <a:xfrm>
            <a:off x="1181100" y="1544637"/>
            <a:ext cx="6907213" cy="4683126"/>
            <a:chOff x="0" y="0"/>
            <a:chExt cx="6907212" cy="4683125"/>
          </a:xfrm>
        </p:grpSpPr>
        <p:pic>
          <p:nvPicPr>
            <p:cNvPr id="172" name="image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6907213" cy="34575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3" name="image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587" y="3435350"/>
              <a:ext cx="6902451" cy="12477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78" name="Shape 178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Example:  Particle-on-line</a:t>
            </a:r>
          </a:p>
        </p:txBody>
      </p:sp>
      <p:pic>
        <p:nvPicPr>
          <p:cNvPr id="179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850" y="1609725"/>
            <a:ext cx="7772400" cy="4745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83" name="Shape 183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Example:  Particle-on-line</a:t>
            </a:r>
          </a:p>
        </p:txBody>
      </p:sp>
      <p:pic>
        <p:nvPicPr>
          <p:cNvPr id="184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850" y="1584325"/>
            <a:ext cx="7772400" cy="48609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88" name="Shape 188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Explicit vs. Implicit Euler Method</a:t>
            </a:r>
          </a:p>
        </p:txBody>
      </p:sp>
      <p:pic>
        <p:nvPicPr>
          <p:cNvPr id="189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1975" y="1816100"/>
            <a:ext cx="7772400" cy="12303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4587875"/>
            <a:ext cx="9156700" cy="1246188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Shape 191"/>
          <p:cNvSpPr/>
          <p:nvPr/>
        </p:nvSpPr>
        <p:spPr>
          <a:xfrm>
            <a:off x="4119562" y="3416299"/>
            <a:ext cx="81033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4000" b="1" i="1">
                <a:solidFill>
                  <a:srgbClr val="FFFFFF"/>
                </a:solidFill>
              </a:defRPr>
            </a:lvl1pPr>
          </a:lstStyle>
          <a:p>
            <a:r>
              <a:t>vs.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195" name="Shape 195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Large Systems</a:t>
            </a:r>
          </a:p>
        </p:txBody>
      </p:sp>
      <p:pic>
        <p:nvPicPr>
          <p:cNvPr id="196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0375" y="1595437"/>
            <a:ext cx="8431213" cy="44640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Linearized Implicit Integration</a:t>
            </a:r>
          </a:p>
        </p:txBody>
      </p:sp>
      <p:pic>
        <p:nvPicPr>
          <p:cNvPr id="201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10481" y="1612900"/>
            <a:ext cx="6523038" cy="434657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66692" y="2459732"/>
            <a:ext cx="3010616" cy="8953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06" name="Shape 20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Single-Step Implicit Euler Method</a:t>
            </a:r>
          </a:p>
        </p:txBody>
      </p:sp>
      <p:pic>
        <p:nvPicPr>
          <p:cNvPr id="207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1508125"/>
            <a:ext cx="7772400" cy="47847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/>
        </p:nvSpPr>
        <p:spPr>
          <a:xfrm>
            <a:off x="263525" y="1633963"/>
            <a:ext cx="8101013" cy="4704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Backward Euler’s method: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Linearize: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How to solve this linear system?</a:t>
            </a:r>
          </a:p>
        </p:txBody>
      </p:sp>
      <p:sp>
        <p:nvSpPr>
          <p:cNvPr id="211" name="Shape 211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12" name="Shape 212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Backward Euler’s Method</a:t>
            </a:r>
          </a:p>
        </p:txBody>
      </p:sp>
      <p:pic>
        <p:nvPicPr>
          <p:cNvPr id="213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58727" y="2286000"/>
            <a:ext cx="4229101" cy="10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98787" y="4351139"/>
            <a:ext cx="4089401" cy="444501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Shape 215"/>
          <p:cNvSpPr/>
          <p:nvPr/>
        </p:nvSpPr>
        <p:spPr>
          <a:xfrm rot="5400000">
            <a:off x="4732759" y="4897462"/>
            <a:ext cx="621457" cy="529333"/>
          </a:xfrm>
          <a:prstGeom prst="rightArrow">
            <a:avLst>
              <a:gd name="adj1" fmla="val 32617"/>
              <a:gd name="adj2" fmla="val 71781"/>
            </a:avLst>
          </a:prstGeom>
          <a:solidFill>
            <a:srgbClr val="FF2601"/>
          </a:solidFill>
          <a:ln w="28575" cap="sq">
            <a:solidFill>
              <a:srgbClr val="FFFFFF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16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043932" y="5462736"/>
            <a:ext cx="4216401" cy="520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pasted-image.pd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047033" y="3689002"/>
            <a:ext cx="2273301" cy="431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263525" y="1625600"/>
            <a:ext cx="8101013" cy="3993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The left side of the ODE: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Finite difference discretization: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48" name="Shape 48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An Example</a:t>
            </a:r>
          </a:p>
        </p:txBody>
      </p:sp>
      <p:pic>
        <p:nvPicPr>
          <p:cNvPr id="49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43250" y="3724423"/>
            <a:ext cx="2044700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0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48880" y="1957461"/>
            <a:ext cx="1435101" cy="9525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21" name="Shape 221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Solving Large Linear Systems</a:t>
            </a:r>
          </a:p>
        </p:txBody>
      </p:sp>
      <p:sp>
        <p:nvSpPr>
          <p:cNvPr id="222" name="Shape 222"/>
          <p:cNvSpPr>
            <a:spLocks noGrp="1"/>
          </p:cNvSpPr>
          <p:nvPr>
            <p:ph type="body" idx="4294967295"/>
          </p:nvPr>
        </p:nvSpPr>
        <p:spPr>
          <a:xfrm>
            <a:off x="704850" y="1725612"/>
            <a:ext cx="7772400" cy="411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buChar char="●"/>
              <a:defRPr>
                <a:latin typeface="+mj-lt"/>
                <a:ea typeface="+mj-ea"/>
                <a:cs typeface="+mj-cs"/>
                <a:sym typeface="Times New Roman"/>
              </a:defRPr>
            </a:pPr>
            <a:r>
              <a:t>Matrix structure reflects force-coupling:</a:t>
            </a:r>
          </a:p>
          <a:p>
            <a:pPr>
              <a:buChar char="●"/>
              <a:defRPr>
                <a:latin typeface="+mj-lt"/>
                <a:ea typeface="+mj-ea"/>
                <a:cs typeface="+mj-cs"/>
                <a:sym typeface="Times New Roman"/>
              </a:defRPr>
            </a:pPr>
            <a:r>
              <a:t>(</a:t>
            </a:r>
            <a:r>
              <a:rPr i="1"/>
              <a:t>i </a:t>
            </a:r>
            <a:r>
              <a:t>,</a:t>
            </a:r>
            <a:r>
              <a:rPr i="1">
                <a:solidFill>
                  <a:srgbClr val="000000"/>
                </a:solidFill>
              </a:rPr>
              <a:t> </a:t>
            </a:r>
            <a:r>
              <a:rPr i="1"/>
              <a:t>j</a:t>
            </a:r>
            <a:r>
              <a:t>)th entry exists iff </a:t>
            </a:r>
            <a:r>
              <a:rPr i="1">
                <a:solidFill>
                  <a:srgbClr val="000000"/>
                </a:solidFill>
              </a:rPr>
              <a:t> </a:t>
            </a:r>
            <a:r>
              <a:rPr i="1"/>
              <a:t>f</a:t>
            </a:r>
            <a:r>
              <a:rPr i="1" baseline="-25000"/>
              <a:t>i  </a:t>
            </a:r>
            <a:r>
              <a:t>depends on</a:t>
            </a:r>
            <a:r>
              <a:rPr>
                <a:solidFill>
                  <a:srgbClr val="000000"/>
                </a:solidFill>
              </a:rPr>
              <a:t> </a:t>
            </a:r>
            <a:r>
              <a:t>X</a:t>
            </a:r>
            <a:r>
              <a:rPr i="1" baseline="-25000"/>
              <a:t>j</a:t>
            </a:r>
          </a:p>
          <a:p>
            <a:pPr>
              <a:buChar char="●"/>
              <a:defRPr>
                <a:latin typeface="+mj-lt"/>
                <a:ea typeface="+mj-ea"/>
                <a:cs typeface="+mj-cs"/>
                <a:sym typeface="Times New Roman"/>
              </a:defRPr>
            </a:pPr>
            <a:r>
              <a:t>Conjugate gradient a good first choice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/>
        </p:nvSpPr>
        <p:spPr>
          <a:xfrm>
            <a:off x="263525" y="1460499"/>
            <a:ext cx="8101013" cy="50598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How to solve the linear system: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Two classes:</a:t>
            </a:r>
          </a:p>
          <a:p>
            <a:pPr marL="621631" lvl="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Non iterative solvers: GE (Gauss Elimination), QR</a:t>
            </a:r>
          </a:p>
          <a:p>
            <a:pPr marL="621631" lvl="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Iterative solvers</a:t>
            </a:r>
          </a:p>
          <a:p>
            <a:pPr marL="1002631" lvl="2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Basic iterative method (Stationary)</a:t>
            </a:r>
          </a:p>
          <a:p>
            <a:pPr marL="1383631" lvl="3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Jacobi, Gauss-Seidel, SOR, Weighted-Jacobi</a:t>
            </a:r>
          </a:p>
          <a:p>
            <a:pPr marL="1002631" lvl="2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Krylov subspace method</a:t>
            </a:r>
          </a:p>
          <a:p>
            <a:pPr marL="1383631" lvl="3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CG (Conjugate Gradient) 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26" name="Shape 226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27" name="Shape 227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Linear Solvers</a:t>
            </a:r>
          </a:p>
        </p:txBody>
      </p:sp>
      <p:pic>
        <p:nvPicPr>
          <p:cNvPr id="228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84029" y="2233414"/>
            <a:ext cx="1701801" cy="342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/>
        </p:nvSpPr>
        <p:spPr>
          <a:xfrm>
            <a:off x="263525" y="1612900"/>
            <a:ext cx="8101013" cy="4704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How to solve the linear system: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Basic iterative solvers: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Jacobi: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Gauss-Seidel:</a:t>
            </a:r>
          </a:p>
        </p:txBody>
      </p:sp>
      <p:sp>
        <p:nvSpPr>
          <p:cNvPr id="232" name="Shape 232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33" name="Shape 233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Linear Solvers</a:t>
            </a:r>
          </a:p>
        </p:txBody>
      </p:sp>
      <p:pic>
        <p:nvPicPr>
          <p:cNvPr id="234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84029" y="2233414"/>
            <a:ext cx="1701801" cy="342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455441" y="4186237"/>
            <a:ext cx="3111501" cy="35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6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29718" y="5053161"/>
            <a:ext cx="5054601" cy="533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7" name="pasted-image.pd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838946" y="5752703"/>
            <a:ext cx="4724401" cy="533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pasted-image.pdf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409404" y="3457575"/>
            <a:ext cx="2552701" cy="482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263525" y="1612900"/>
            <a:ext cx="8101013" cy="4704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How to solve the linear system: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Krylov subspace methods:</a:t>
            </a:r>
          </a:p>
          <a:p>
            <a:pPr marL="621631" lvl="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Approximate solution from the Krylov subspace: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621631" lvl="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Popular choice of c = b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42" name="Shape 242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243" name="Shape 243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Linear Solvers</a:t>
            </a:r>
          </a:p>
        </p:txBody>
      </p:sp>
      <p:pic>
        <p:nvPicPr>
          <p:cNvPr id="244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84029" y="2233414"/>
            <a:ext cx="1701801" cy="342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Screen Shot 2016-09-14 at 1.12.0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64258" y="3971032"/>
            <a:ext cx="5383781" cy="644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263525" y="1612900"/>
            <a:ext cx="8101013" cy="3993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The left side of the ODE: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Finite difference discretization: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Euler’s method:</a:t>
            </a:r>
          </a:p>
        </p:txBody>
      </p:sp>
      <p:sp>
        <p:nvSpPr>
          <p:cNvPr id="54" name="Shape 54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55" name="Shape 55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Explicit Euler’s Method</a:t>
            </a:r>
          </a:p>
        </p:txBody>
      </p:sp>
      <p:pic>
        <p:nvPicPr>
          <p:cNvPr id="56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43250" y="3724423"/>
            <a:ext cx="2044700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679700" y="5554885"/>
            <a:ext cx="3784600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48880" y="1957461"/>
            <a:ext cx="1435101" cy="9525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263525" y="1638300"/>
            <a:ext cx="8101013" cy="3281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Euler’s method: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How to choose:          ? 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Is it stable? Why?</a:t>
            </a:r>
          </a:p>
        </p:txBody>
      </p:sp>
      <p:sp>
        <p:nvSpPr>
          <p:cNvPr id="62" name="Shape 62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63" name="Shape 63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Explicit Euler’s Method</a:t>
            </a:r>
          </a:p>
        </p:txBody>
      </p:sp>
      <p:pic>
        <p:nvPicPr>
          <p:cNvPr id="64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21731" y="2302222"/>
            <a:ext cx="3784601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5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775644" y="3778944"/>
            <a:ext cx="520701" cy="342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69" name="Shape 69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Speed Limitation of Euler’s Method </a:t>
            </a:r>
          </a:p>
        </p:txBody>
      </p:sp>
      <p:pic>
        <p:nvPicPr>
          <p:cNvPr id="70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850" y="1544637"/>
            <a:ext cx="7772400" cy="4451351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30437" y="5930900"/>
            <a:ext cx="4930776" cy="3952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263525" y="1612900"/>
            <a:ext cx="8101013" cy="2570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Euler’s method: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Convergence analysis:</a:t>
            </a:r>
          </a:p>
        </p:txBody>
      </p:sp>
      <p:sp>
        <p:nvSpPr>
          <p:cNvPr id="75" name="Shape 75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76" name="Shape 76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Explicit Euler’s Method</a:t>
            </a:r>
          </a:p>
        </p:txBody>
      </p:sp>
      <p:pic>
        <p:nvPicPr>
          <p:cNvPr id="77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9700" y="2049685"/>
            <a:ext cx="3784600" cy="1016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837705" y="4436864"/>
            <a:ext cx="3632201" cy="419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9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952875" y="5074146"/>
            <a:ext cx="2578100" cy="469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0" name="pasted-image.pd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867150" y="5758904"/>
            <a:ext cx="4394200" cy="520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263525" y="1612900"/>
            <a:ext cx="8101013" cy="2926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Convergence analysis: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>
              <a:defRPr>
                <a:solidFill>
                  <a:srgbClr val="000000"/>
                </a:solidFill>
              </a:defRPr>
            </a:pPr>
            <a:endParaRPr/>
          </a:p>
          <a:p>
            <a:pPr marL="240631" indent="-240631"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t>Convergence condition (CFL):</a:t>
            </a:r>
          </a:p>
        </p:txBody>
      </p:sp>
      <p:sp>
        <p:nvSpPr>
          <p:cNvPr id="84" name="Shape 84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85" name="Shape 85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Explicit Euler’s Method</a:t>
            </a:r>
          </a:p>
        </p:txBody>
      </p:sp>
      <p:pic>
        <p:nvPicPr>
          <p:cNvPr id="86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67805" y="2201664"/>
            <a:ext cx="3632201" cy="419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482975" y="2838946"/>
            <a:ext cx="2578100" cy="469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8" name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73450" y="3527028"/>
            <a:ext cx="4394200" cy="520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9" name="pasted-image.pd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355105" y="4759672"/>
            <a:ext cx="3365501" cy="5207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0" name="pasted-image.pdf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323804" y="5513734"/>
            <a:ext cx="1168401" cy="939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7709047" y="6495820"/>
            <a:ext cx="1057128" cy="351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 anchor="ctr">
            <a:spAutoFit/>
          </a:bodyPr>
          <a:lstStyle>
            <a:lvl1pPr algn="r">
              <a:defRPr sz="1800" b="1">
                <a:solidFill>
                  <a:srgbClr val="FDE00D"/>
                </a:solidFill>
              </a:defRPr>
            </a:lvl1pPr>
          </a:lstStyle>
          <a:p>
            <a:r>
              <a:t>M. C. Lin</a:t>
            </a:r>
          </a:p>
        </p:txBody>
      </p:sp>
      <p:sp>
        <p:nvSpPr>
          <p:cNvPr id="94" name="Shape 94"/>
          <p:cNvSpPr>
            <a:spLocks noGrp="1"/>
          </p:cNvSpPr>
          <p:nvPr>
            <p:ph type="title" idx="4294967295"/>
          </p:nvPr>
        </p:nvSpPr>
        <p:spPr>
          <a:xfrm>
            <a:off x="263525" y="293687"/>
            <a:ext cx="8101013" cy="8493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Determining Step Size</a:t>
            </a:r>
          </a:p>
        </p:txBody>
      </p:sp>
      <p:sp>
        <p:nvSpPr>
          <p:cNvPr id="95" name="Shape 95"/>
          <p:cNvSpPr>
            <a:spLocks noGrp="1"/>
          </p:cNvSpPr>
          <p:nvPr>
            <p:ph type="body" idx="4294967295"/>
          </p:nvPr>
        </p:nvSpPr>
        <p:spPr>
          <a:xfrm>
            <a:off x="704850" y="1725612"/>
            <a:ext cx="7772400" cy="411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har char="●"/>
            </a:pPr>
            <a:r>
              <a:t>Explicit Integration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00FFFF"/>
              </a:buClr>
              <a:buFontTx/>
              <a:defRPr sz="2800">
                <a:solidFill>
                  <a:srgbClr val="3DDE2C"/>
                </a:solidFill>
              </a:defRPr>
            </a:pPr>
            <a:r>
              <a:t>Too big, unstable!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00FFFF"/>
              </a:buClr>
              <a:buFontTx/>
              <a:defRPr sz="2800">
                <a:solidFill>
                  <a:srgbClr val="3DDE2C"/>
                </a:solidFill>
              </a:defRPr>
            </a:pPr>
            <a:r>
              <a:t>Too small, too slow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00FFFF"/>
              </a:buClr>
              <a:buFontTx/>
              <a:defRPr sz="2800">
                <a:solidFill>
                  <a:srgbClr val="3DDE2C"/>
                </a:solidFill>
              </a:defRPr>
            </a:pPr>
            <a:r>
              <a:t>Adaptive, maybe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00FFFF"/>
              </a:buClr>
              <a:buFontTx/>
              <a:defRPr sz="2800">
                <a:solidFill>
                  <a:srgbClr val="3DDE2C"/>
                </a:solidFill>
              </a:defRPr>
            </a:pPr>
            <a:r>
              <a:t>Ultimately the constants decide!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00FFFF"/>
              </a:buClr>
              <a:buFontTx/>
              <a:defRPr sz="2800">
                <a:solidFill>
                  <a:srgbClr val="3DDE2C"/>
                </a:solidFill>
              </a:defRPr>
            </a:pPr>
            <a:endParaRPr/>
          </a:p>
          <a:p>
            <a:pPr>
              <a:lnSpc>
                <a:spcPct val="90000"/>
              </a:lnSpc>
              <a:buChar char="●"/>
            </a:pPr>
            <a:r>
              <a:t>Implicit Methods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00FFFF"/>
              </a:buClr>
              <a:buFontTx/>
              <a:defRPr sz="2800">
                <a:solidFill>
                  <a:srgbClr val="3DDE2C"/>
                </a:solidFill>
              </a:defRPr>
            </a:pPr>
            <a:r>
              <a:t>Taking large steps when possible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">
      <a:dk1>
        <a:srgbClr val="CCCCCC"/>
      </a:dk1>
      <a:lt1>
        <a:srgbClr val="0066CC"/>
      </a:lt1>
      <a:dk2>
        <a:srgbClr val="A7A7A7"/>
      </a:dk2>
      <a:lt2>
        <a:srgbClr val="535353"/>
      </a:lt2>
      <a:accent1>
        <a:srgbClr val="00CCFF"/>
      </a:accent1>
      <a:accent2>
        <a:srgbClr val="FFFF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66CC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66CC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FF"/>
      </a:accent1>
      <a:accent2>
        <a:srgbClr val="FFFF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66CC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66CC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Macintosh PowerPoint</Application>
  <PresentationFormat>On-screen Show (4:3)</PresentationFormat>
  <Paragraphs>199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Symbol</vt:lpstr>
      <vt:lpstr>Times New Roman</vt:lpstr>
      <vt:lpstr>Wingdings</vt:lpstr>
      <vt:lpstr>Arial</vt:lpstr>
      <vt:lpstr>Default Design</vt:lpstr>
      <vt:lpstr>Disclaimer</vt:lpstr>
      <vt:lpstr>An Example</vt:lpstr>
      <vt:lpstr>An Example</vt:lpstr>
      <vt:lpstr>Explicit Euler’s Method</vt:lpstr>
      <vt:lpstr>Explicit Euler’s Method</vt:lpstr>
      <vt:lpstr>Speed Limitation of Euler’s Method </vt:lpstr>
      <vt:lpstr>Explicit Euler’s Method</vt:lpstr>
      <vt:lpstr>Explicit Euler’s Method</vt:lpstr>
      <vt:lpstr>Determining Step Size</vt:lpstr>
      <vt:lpstr>Explicit Euler’s Method</vt:lpstr>
      <vt:lpstr>Backward Euler’s Method</vt:lpstr>
      <vt:lpstr>One Step:  Implicit vs. Explicit</vt:lpstr>
      <vt:lpstr>Explicit Integration</vt:lpstr>
      <vt:lpstr>Problems</vt:lpstr>
      <vt:lpstr>Implicit Integration</vt:lpstr>
      <vt:lpstr>Implicit Integration</vt:lpstr>
      <vt:lpstr>Implicit Integration</vt:lpstr>
      <vt:lpstr>Explicit Euler’s Method</vt:lpstr>
      <vt:lpstr>Stiff Equations</vt:lpstr>
      <vt:lpstr>A Stiff Energy Landscape</vt:lpstr>
      <vt:lpstr>Example:  Particle-on-line</vt:lpstr>
      <vt:lpstr>Example:  Particle-on-line</vt:lpstr>
      <vt:lpstr>Example:  Particle-on-line</vt:lpstr>
      <vt:lpstr>Example:  Particle-on-line</vt:lpstr>
      <vt:lpstr>Explicit vs. Implicit Euler Method</vt:lpstr>
      <vt:lpstr>Large Systems</vt:lpstr>
      <vt:lpstr>Linearized Implicit Integration</vt:lpstr>
      <vt:lpstr>Single-Step Implicit Euler Method</vt:lpstr>
      <vt:lpstr>Backward Euler’s Method</vt:lpstr>
      <vt:lpstr>Solving Large Linear Systems</vt:lpstr>
      <vt:lpstr>Linear Solvers</vt:lpstr>
      <vt:lpstr>Linear Solvers</vt:lpstr>
      <vt:lpstr>Linear Solvers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Disclaimer</dc:title>
  <cp:lastModifiedBy>Microsoft Office User</cp:lastModifiedBy>
  <cp:revision>1</cp:revision>
  <dcterms:modified xsi:type="dcterms:W3CDTF">2019-08-26T10:32:55Z</dcterms:modified>
</cp:coreProperties>
</file>