
<file path=[Content_Types].xml><?xml version="1.0" encoding="utf-8"?>
<Types xmlns="http://schemas.openxmlformats.org/package/2006/content-types">
  <Default Extension="xml" ContentType="application/xml"/>
  <Default Extension="png" ContentType="image/png"/>
  <Default Extension="gif" ContentType="image/gif"/>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trictFirstAndLastChars="0" saveSubsetFonts="1" autoCompressPictures="0">
  <p:sldMasterIdLst>
    <p:sldMasterId id="2147483654" r:id="rId1"/>
  </p:sldMasterIdLst>
  <p:notesMasterIdLst>
    <p:notesMasterId r:id="rId4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Lst>
  <p:sldSz cx="9144000" cy="6858000" type="screen4x3"/>
  <p:notesSz cx="6858000" cy="914400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74"/>
  </p:normalViewPr>
  <p:slideViewPr>
    <p:cSldViewPr snapToGrid="0" snapToObjects="1">
      <p:cViewPr varScale="1">
        <p:scale>
          <a:sx n="124" d="100"/>
          <a:sy n="124" d="100"/>
        </p:scale>
        <p:origin x="1824"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46"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notesMaster" Target="notesMasters/notesMaster1.xml"/><Relationship Id="rId43" Type="http://schemas.openxmlformats.org/officeDocument/2006/relationships/presProps" Target="presProps.xml"/><Relationship Id="rId44" Type="http://schemas.openxmlformats.org/officeDocument/2006/relationships/viewProps" Target="viewProps.xml"/><Relationship Id="rId4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1"/>
        <p:cNvGrpSpPr/>
        <p:nvPr/>
      </p:nvGrpSpPr>
      <p:grpSpPr>
        <a:xfrm>
          <a:off x="0" y="0"/>
          <a:ext cx="0" cy="0"/>
          <a:chOff x="0" y="0"/>
          <a:chExt cx="0" cy="0"/>
        </a:xfrm>
      </p:grpSpPr>
      <p:sp>
        <p:nvSpPr>
          <p:cNvPr id="2" name="Shape 2"/>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 name="Shape 3"/>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a:spcBef>
                <a:spcPts val="0"/>
              </a:spcBef>
              <a:defRPr sz="1100"/>
            </a:lvl1pPr>
            <a:lvl2pPr>
              <a:spcBef>
                <a:spcPts val="0"/>
              </a:spcBef>
              <a:defRPr sz="1100"/>
            </a:lvl2pPr>
            <a:lvl3pPr>
              <a:spcBef>
                <a:spcPts val="0"/>
              </a:spcBef>
              <a:defRPr sz="1100"/>
            </a:lvl3pPr>
            <a:lvl4pPr>
              <a:spcBef>
                <a:spcPts val="0"/>
              </a:spcBef>
              <a:defRPr sz="1100"/>
            </a:lvl4pPr>
            <a:lvl5pPr>
              <a:spcBef>
                <a:spcPts val="0"/>
              </a:spcBef>
              <a:defRPr sz="1100"/>
            </a:lvl5pPr>
            <a:lvl6pPr>
              <a:spcBef>
                <a:spcPts val="0"/>
              </a:spcBef>
              <a:defRPr sz="1100"/>
            </a:lvl6pPr>
            <a:lvl7pPr>
              <a:spcBef>
                <a:spcPts val="0"/>
              </a:spcBef>
              <a:defRPr sz="1100"/>
            </a:lvl7pPr>
            <a:lvl8pPr>
              <a:spcBef>
                <a:spcPts val="0"/>
              </a:spcBef>
              <a:defRPr sz="1100"/>
            </a:lvl8pPr>
            <a:lvl9pPr>
              <a:spcBef>
                <a:spcPts val="0"/>
              </a:spcBef>
              <a:defRPr sz="1100"/>
            </a:lvl9pPr>
          </a:lstStyle>
          <a:p>
            <a:endParaRPr/>
          </a:p>
        </p:txBody>
      </p:sp>
    </p:spTree>
    <p:extLst>
      <p:ext uri="{BB962C8B-B14F-4D97-AF65-F5344CB8AC3E}">
        <p14:creationId xmlns:p14="http://schemas.microsoft.com/office/powerpoint/2010/main" val="351678790"/>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
        <p:cNvGrpSpPr/>
        <p:nvPr/>
      </p:nvGrpSpPr>
      <p:grpSpPr>
        <a:xfrm>
          <a:off x="0" y="0"/>
          <a:ext cx="0" cy="0"/>
          <a:chOff x="0" y="0"/>
          <a:chExt cx="0" cy="0"/>
        </a:xfrm>
      </p:grpSpPr>
      <p:sp>
        <p:nvSpPr>
          <p:cNvPr id="26" name="Shape 2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7" name="Shape 2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7904269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Shape 86"/>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87" name="Shape 8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a:t>These features describe qualities of the waveform itself: amplitude, duration, area, variance, etc. The equations to compute the features would take a long time to explain. I don’t think it’s worth the time to go through the math, but I can try to explain what the general idea is.</a:t>
            </a:r>
          </a:p>
          <a:p>
            <a:pPr rtl="0">
              <a:spcBef>
                <a:spcPts val="0"/>
              </a:spcBef>
              <a:buNone/>
            </a:pPr>
            <a:endParaRPr/>
          </a:p>
          <a:p>
            <a:pPr>
              <a:spcBef>
                <a:spcPts val="0"/>
              </a:spcBef>
              <a:buNone/>
            </a:pPr>
            <a:r>
              <a:rPr lang="en"/>
              <a:t>Ask if people know about HMM’s since they get used a lot here. I’m guessing the answer will be no.</a:t>
            </a:r>
          </a:p>
        </p:txBody>
      </p:sp>
    </p:spTree>
    <p:extLst>
      <p:ext uri="{BB962C8B-B14F-4D97-AF65-F5344CB8AC3E}">
        <p14:creationId xmlns:p14="http://schemas.microsoft.com/office/powerpoint/2010/main" val="12329133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Shape 92"/>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93" name="Shape 9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r>
              <a:rPr lang="en"/>
              <a:t>Draw the usual HMM diagram on the board, say something like “We’re given this series of readings, which states were we most likely to have gone through?”</a:t>
            </a:r>
          </a:p>
        </p:txBody>
      </p:sp>
    </p:spTree>
    <p:extLst>
      <p:ext uri="{BB962C8B-B14F-4D97-AF65-F5344CB8AC3E}">
        <p14:creationId xmlns:p14="http://schemas.microsoft.com/office/powerpoint/2010/main" val="5047618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Shape 99"/>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00" name="Shape 10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r>
              <a:rPr lang="en"/>
              <a:t>From the found series of state transitions, it is easy to find the probability of that actually happening</a:t>
            </a:r>
          </a:p>
        </p:txBody>
      </p:sp>
    </p:spTree>
    <p:extLst>
      <p:ext uri="{BB962C8B-B14F-4D97-AF65-F5344CB8AC3E}">
        <p14:creationId xmlns:p14="http://schemas.microsoft.com/office/powerpoint/2010/main" val="9722257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Shape 105"/>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06" name="Shape 10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a:t>Categories can be things like “dog barks” or “young male laugh”, or more something like “scratchiness” or a subjective feature like “shimmering”.</a:t>
            </a:r>
          </a:p>
          <a:p>
            <a:pPr rtl="0">
              <a:spcBef>
                <a:spcPts val="0"/>
              </a:spcBef>
              <a:buNone/>
            </a:pPr>
            <a:endParaRPr/>
          </a:p>
          <a:p>
            <a:pPr>
              <a:spcBef>
                <a:spcPts val="0"/>
              </a:spcBef>
              <a:buNone/>
            </a:pPr>
            <a:r>
              <a:rPr lang="en"/>
              <a:t>This was, I believe, the first very successful approach (another used neural networks, but that made it hard to tell what was going on internally).</a:t>
            </a:r>
          </a:p>
        </p:txBody>
      </p:sp>
    </p:spTree>
    <p:extLst>
      <p:ext uri="{BB962C8B-B14F-4D97-AF65-F5344CB8AC3E}">
        <p14:creationId xmlns:p14="http://schemas.microsoft.com/office/powerpoint/2010/main" val="214328296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Shape 114"/>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15" name="Shape 11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a:t>In the equation for R, this the outer product.</a:t>
            </a:r>
          </a:p>
          <a:p>
            <a:pPr rtl="0">
              <a:spcBef>
                <a:spcPts val="0"/>
              </a:spcBef>
              <a:buNone/>
            </a:pPr>
            <a:endParaRPr/>
          </a:p>
          <a:p>
            <a:pPr lvl="0" rtl="0">
              <a:spcBef>
                <a:spcPts val="0"/>
              </a:spcBef>
              <a:buNone/>
            </a:pPr>
            <a:r>
              <a:rPr lang="en"/>
              <a:t>The category with the lowest D is the most similar category.</a:t>
            </a:r>
          </a:p>
        </p:txBody>
      </p:sp>
    </p:spTree>
    <p:extLst>
      <p:ext uri="{BB962C8B-B14F-4D97-AF65-F5344CB8AC3E}">
        <p14:creationId xmlns:p14="http://schemas.microsoft.com/office/powerpoint/2010/main" val="26603074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Shape 120"/>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21" name="Shape 12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r>
              <a:rPr lang="en"/>
              <a:t>Example for segmenting is a piece of music ending, and the audience starts to applaud.</a:t>
            </a:r>
          </a:p>
        </p:txBody>
      </p:sp>
    </p:spTree>
    <p:extLst>
      <p:ext uri="{BB962C8B-B14F-4D97-AF65-F5344CB8AC3E}">
        <p14:creationId xmlns:p14="http://schemas.microsoft.com/office/powerpoint/2010/main" val="1178453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Shape 126"/>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27" name="Shape 12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r>
              <a:rPr lang="en"/>
              <a:t>Analogous to image segmentation in vision.</a:t>
            </a:r>
          </a:p>
        </p:txBody>
      </p:sp>
    </p:spTree>
    <p:extLst>
      <p:ext uri="{BB962C8B-B14F-4D97-AF65-F5344CB8AC3E}">
        <p14:creationId xmlns:p14="http://schemas.microsoft.com/office/powerpoint/2010/main" val="6475303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Shape 132"/>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33" name="Shape 13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a:t>IMPORTANT: Go over this on the board. People aren’t going to know what matrix factorizations and PCA are.</a:t>
            </a:r>
          </a:p>
          <a:p>
            <a:pPr rtl="0">
              <a:spcBef>
                <a:spcPts val="0"/>
              </a:spcBef>
              <a:buNone/>
            </a:pPr>
            <a:endParaRPr/>
          </a:p>
          <a:p>
            <a:pPr rtl="0">
              <a:spcBef>
                <a:spcPts val="0"/>
              </a:spcBef>
              <a:buNone/>
            </a:pPr>
            <a:r>
              <a:rPr lang="en"/>
              <a:t>We are given m data vectors of length n. Usually m &gt;&gt; n. We want to determine the best basis for representation of these points to aid in analysis, recognition, etc. Give exampel of plane in 3d space?</a:t>
            </a:r>
          </a:p>
          <a:p>
            <a:pPr rtl="0">
              <a:spcBef>
                <a:spcPts val="0"/>
              </a:spcBef>
              <a:buNone/>
            </a:pPr>
            <a:r>
              <a:rPr lang="en"/>
              <a:t>Draw a nxm matrix V, explain that the rows are features and the columns are given examples. </a:t>
            </a:r>
          </a:p>
          <a:p>
            <a:pPr rtl="0">
              <a:spcBef>
                <a:spcPts val="0"/>
              </a:spcBef>
              <a:buNone/>
            </a:pPr>
            <a:r>
              <a:rPr lang="en"/>
              <a:t>V can be \approx  factorized into nxo matrix W and oxm matrix H. The columns of W are the new basis vectors, and matrix H contains the mapping of each input vector to your new basis.</a:t>
            </a:r>
          </a:p>
          <a:p>
            <a:pPr rtl="0">
              <a:spcBef>
                <a:spcPts val="0"/>
              </a:spcBef>
              <a:buNone/>
            </a:pPr>
            <a:r>
              <a:rPr lang="en"/>
              <a:t>o is customizable based on time and space requirements.</a:t>
            </a:r>
          </a:p>
          <a:p>
            <a:pPr rtl="0">
              <a:spcBef>
                <a:spcPts val="0"/>
              </a:spcBef>
              <a:buNone/>
            </a:pPr>
            <a:r>
              <a:rPr lang="en"/>
              <a:t>There are a number of ways to go about this, PCA requires basis to be orthogonal, NMF requires that all input data be non-negative, but results in non-negative W and H.</a:t>
            </a:r>
          </a:p>
          <a:p>
            <a:pPr rtl="0">
              <a:spcBef>
                <a:spcPts val="0"/>
              </a:spcBef>
              <a:buNone/>
            </a:pPr>
            <a:r>
              <a:rPr lang="en"/>
              <a:t>NMF is useful for its sparsity (but don’t go into details there), but also useful when negative values just don’t make sense in the real world.</a:t>
            </a:r>
          </a:p>
          <a:p>
            <a:pPr>
              <a:spcBef>
                <a:spcPts val="0"/>
              </a:spcBef>
              <a:buNone/>
            </a:pPr>
            <a:r>
              <a:rPr lang="en"/>
              <a:t>If all else fails, pull up the next slide.</a:t>
            </a:r>
          </a:p>
        </p:txBody>
      </p:sp>
    </p:spTree>
    <p:extLst>
      <p:ext uri="{BB962C8B-B14F-4D97-AF65-F5344CB8AC3E}">
        <p14:creationId xmlns:p14="http://schemas.microsoft.com/office/powerpoint/2010/main" val="174360857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Shape 140"/>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41" name="Shape 14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a:t>The top is matrix V, the magnitude spectrogram for sound if we just have two sine waves turning on and off. Computed by doing a windowed DFT. Describe all of that.</a:t>
            </a:r>
          </a:p>
          <a:p>
            <a:pPr rtl="0">
              <a:spcBef>
                <a:spcPts val="0"/>
              </a:spcBef>
              <a:buNone/>
            </a:pPr>
            <a:endParaRPr/>
          </a:p>
          <a:p>
            <a:pPr rtl="0">
              <a:spcBef>
                <a:spcPts val="0"/>
              </a:spcBef>
              <a:buNone/>
            </a:pPr>
            <a:r>
              <a:rPr lang="en"/>
              <a:t>The bottom two are depictions of W and H.</a:t>
            </a:r>
          </a:p>
          <a:p>
            <a:pPr rtl="0">
              <a:spcBef>
                <a:spcPts val="0"/>
              </a:spcBef>
              <a:buNone/>
            </a:pPr>
            <a:r>
              <a:rPr lang="en"/>
              <a:t>This is with o=2. If we tried o=3, we’d find that the third row of H had nearly no amplitude, and therefore only two signals here.</a:t>
            </a:r>
          </a:p>
          <a:p>
            <a:pPr rtl="0">
              <a:spcBef>
                <a:spcPts val="0"/>
              </a:spcBef>
              <a:buNone/>
            </a:pPr>
            <a:r>
              <a:rPr lang="en"/>
              <a:t>Already seeing separation ability!</a:t>
            </a:r>
          </a:p>
          <a:p>
            <a:pPr rtl="0">
              <a:spcBef>
                <a:spcPts val="0"/>
              </a:spcBef>
              <a:buNone/>
            </a:pPr>
            <a:endParaRPr/>
          </a:p>
          <a:p>
            <a:pPr rtl="0">
              <a:spcBef>
                <a:spcPts val="0"/>
              </a:spcBef>
              <a:buNone/>
            </a:pPr>
            <a:r>
              <a:rPr lang="en"/>
              <a:t>Original paper used this technique for automatic transcription of a single instrument, with o = range of notes played.</a:t>
            </a:r>
          </a:p>
          <a:p>
            <a:pPr>
              <a:spcBef>
                <a:spcPts val="0"/>
              </a:spcBef>
              <a:buNone/>
            </a:pPr>
            <a:r>
              <a:rPr lang="en"/>
              <a:t>Each note gets a basis vector in W, H describes when it’s played and at what amplitudes.</a:t>
            </a:r>
          </a:p>
        </p:txBody>
      </p:sp>
    </p:spTree>
    <p:extLst>
      <p:ext uri="{BB962C8B-B14F-4D97-AF65-F5344CB8AC3E}">
        <p14:creationId xmlns:p14="http://schemas.microsoft.com/office/powerpoint/2010/main" val="26745625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Shape 146"/>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47" name="Shape 14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a:t>NMF still used as the basis for many modern approaches, but there’s been improvements.</a:t>
            </a:r>
          </a:p>
          <a:p>
            <a:pPr rtl="0">
              <a:spcBef>
                <a:spcPts val="0"/>
              </a:spcBef>
              <a:buNone/>
            </a:pPr>
            <a:endParaRPr/>
          </a:p>
          <a:p>
            <a:pPr rtl="0">
              <a:spcBef>
                <a:spcPts val="0"/>
              </a:spcBef>
              <a:buNone/>
            </a:pPr>
            <a:r>
              <a:rPr lang="en"/>
              <a:t>Previously, if there were both loud and quiet sounds, the quiet ones were less likely to get separated properly.</a:t>
            </a:r>
          </a:p>
          <a:p>
            <a:pPr rtl="0">
              <a:spcBef>
                <a:spcPts val="0"/>
              </a:spcBef>
              <a:buNone/>
            </a:pPr>
            <a:endParaRPr/>
          </a:p>
          <a:p>
            <a:pPr rtl="0">
              <a:spcBef>
                <a:spcPts val="0"/>
              </a:spcBef>
              <a:buNone/>
            </a:pPr>
            <a:r>
              <a:rPr lang="en"/>
              <a:t>Draw magnitude spectrogram as a box with lines starting outside and going through to the other side, show two possible separations.</a:t>
            </a:r>
          </a:p>
          <a:p>
            <a:pPr rtl="0">
              <a:spcBef>
                <a:spcPts val="0"/>
              </a:spcBef>
              <a:buNone/>
            </a:pPr>
            <a:endParaRPr/>
          </a:p>
          <a:p>
            <a:pPr>
              <a:spcBef>
                <a:spcPts val="0"/>
              </a:spcBef>
              <a:buNone/>
            </a:pPr>
            <a:r>
              <a:rPr lang="en"/>
              <a:t>If you have sources with overlapping frequency ranges, we want to encourage NMF to see them as separate and not as one big one with a little bit of error added in reproducing the other.</a:t>
            </a:r>
          </a:p>
        </p:txBody>
      </p:sp>
    </p:spTree>
    <p:extLst>
      <p:ext uri="{BB962C8B-B14F-4D97-AF65-F5344CB8AC3E}">
        <p14:creationId xmlns:p14="http://schemas.microsoft.com/office/powerpoint/2010/main" val="4540214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
        <p:cNvGrpSpPr/>
        <p:nvPr/>
      </p:nvGrpSpPr>
      <p:grpSpPr>
        <a:xfrm>
          <a:off x="0" y="0"/>
          <a:ext cx="0" cy="0"/>
          <a:chOff x="0" y="0"/>
          <a:chExt cx="0" cy="0"/>
        </a:xfrm>
      </p:grpSpPr>
      <p:sp>
        <p:nvSpPr>
          <p:cNvPr id="34" name="Shape 34"/>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5" name="Shape 3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a:t>The topics in this talk are generally seen as inverse problems related to sound. This is a brief introduction to what “inverse” means in this case.</a:t>
            </a:r>
          </a:p>
          <a:p>
            <a:pPr rtl="0">
              <a:spcBef>
                <a:spcPts val="0"/>
              </a:spcBef>
              <a:buNone/>
            </a:pPr>
            <a:endParaRPr/>
          </a:p>
          <a:p>
            <a:pPr>
              <a:spcBef>
                <a:spcPts val="0"/>
              </a:spcBef>
              <a:buNone/>
            </a:pPr>
            <a:r>
              <a:rPr lang="en"/>
              <a:t>Give examples of m and d, maybe for particle simulators? Rigid body?</a:t>
            </a:r>
          </a:p>
        </p:txBody>
      </p:sp>
    </p:spTree>
    <p:extLst>
      <p:ext uri="{BB962C8B-B14F-4D97-AF65-F5344CB8AC3E}">
        <p14:creationId xmlns:p14="http://schemas.microsoft.com/office/powerpoint/2010/main" val="37251336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Shape 151"/>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52" name="Shape 15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r>
              <a:rPr lang="en"/>
              <a:t>Play video from ~1 min to ~4 min.</a:t>
            </a:r>
          </a:p>
        </p:txBody>
      </p:sp>
    </p:spTree>
    <p:extLst>
      <p:ext uri="{BB962C8B-B14F-4D97-AF65-F5344CB8AC3E}">
        <p14:creationId xmlns:p14="http://schemas.microsoft.com/office/powerpoint/2010/main" val="72862495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Shape 157"/>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58" name="Shape 15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104788029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Shape 163"/>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64" name="Shape 16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21077943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Shape 172"/>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73" name="Shape 17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a:t>I think this paper was the first to incorporate HRTF’s. There have been more advanced models in the 10 years since then, but this conveys the general idea.</a:t>
            </a:r>
          </a:p>
          <a:p>
            <a:pPr rtl="0">
              <a:spcBef>
                <a:spcPts val="0"/>
              </a:spcBef>
              <a:buNone/>
            </a:pPr>
            <a:endParaRPr/>
          </a:p>
          <a:p>
            <a:pPr rtl="0">
              <a:spcBef>
                <a:spcPts val="0"/>
              </a:spcBef>
              <a:buNone/>
            </a:pPr>
            <a:r>
              <a:rPr lang="en"/>
              <a:t>May want to rewrite equations a little using “ITD”, “t”, “f”</a:t>
            </a:r>
          </a:p>
          <a:p>
            <a:pPr rtl="0">
              <a:spcBef>
                <a:spcPts val="0"/>
              </a:spcBef>
              <a:buNone/>
            </a:pPr>
            <a:endParaRPr/>
          </a:p>
          <a:p>
            <a:pPr rtl="0">
              <a:spcBef>
                <a:spcPts val="0"/>
              </a:spcBef>
              <a:buNone/>
            </a:pPr>
            <a:r>
              <a:rPr lang="en"/>
              <a:t>delta L is the estimated ILD in dB at time k and frequency q.</a:t>
            </a:r>
          </a:p>
          <a:p>
            <a:pPr rtl="0">
              <a:spcBef>
                <a:spcPts val="0"/>
              </a:spcBef>
              <a:buNone/>
            </a:pPr>
            <a:r>
              <a:rPr lang="en"/>
              <a:t>delta P_p is the estimated phase difference between ears.</a:t>
            </a:r>
          </a:p>
          <a:p>
            <a:pPr rtl="0">
              <a:spcBef>
                <a:spcPts val="0"/>
              </a:spcBef>
              <a:buNone/>
            </a:pPr>
            <a:r>
              <a:rPr lang="en"/>
              <a:t>I believe arg means the angle between the given complex value and the positive real axis.</a:t>
            </a:r>
          </a:p>
          <a:p>
            <a:pPr rtl="0">
              <a:spcBef>
                <a:spcPts val="0"/>
              </a:spcBef>
              <a:buNone/>
            </a:pPr>
            <a:r>
              <a:rPr lang="en"/>
              <a:t>p indexes the locations where the phase difference is the same, with p=0 being the one closest to zero azimuth.</a:t>
            </a:r>
          </a:p>
          <a:p>
            <a:pPr>
              <a:spcBef>
                <a:spcPts val="0"/>
              </a:spcBef>
              <a:buNone/>
            </a:pPr>
            <a:r>
              <a:rPr lang="en"/>
              <a:t>L is the width of the DFT window.</a:t>
            </a:r>
          </a:p>
        </p:txBody>
      </p:sp>
    </p:spTree>
    <p:extLst>
      <p:ext uri="{BB962C8B-B14F-4D97-AF65-F5344CB8AC3E}">
        <p14:creationId xmlns:p14="http://schemas.microsoft.com/office/powerpoint/2010/main" val="136949737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Shape 179"/>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80" name="Shape 18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a:t>In images, azimuth is the x axis, frequency is y axis, dots filled in on likely positions.</a:t>
            </a:r>
          </a:p>
          <a:p>
            <a:pPr rtl="0">
              <a:spcBef>
                <a:spcPts val="0"/>
              </a:spcBef>
              <a:buNone/>
            </a:pPr>
            <a:endParaRPr/>
          </a:p>
          <a:p>
            <a:pPr>
              <a:spcBef>
                <a:spcPts val="0"/>
              </a:spcBef>
              <a:buNone/>
            </a:pPr>
            <a:r>
              <a:rPr lang="en"/>
              <a:t>Azimuth estimation from delta L is inaccurate, azimuth estimation from delta T is ambiguous, combine them to get the best answer.</a:t>
            </a:r>
          </a:p>
        </p:txBody>
      </p:sp>
    </p:spTree>
    <p:extLst>
      <p:ext uri="{BB962C8B-B14F-4D97-AF65-F5344CB8AC3E}">
        <p14:creationId xmlns:p14="http://schemas.microsoft.com/office/powerpoint/2010/main" val="41256904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Shape 186"/>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87" name="Shape 18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r>
              <a:rPr lang="en"/>
              <a:t>Images are again azimuth estimations with frequency on the y axis.</a:t>
            </a:r>
          </a:p>
        </p:txBody>
      </p:sp>
    </p:spTree>
    <p:extLst>
      <p:ext uri="{BB962C8B-B14F-4D97-AF65-F5344CB8AC3E}">
        <p14:creationId xmlns:p14="http://schemas.microsoft.com/office/powerpoint/2010/main" val="197070999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Shape 192"/>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93" name="Shape 19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r>
              <a:rPr lang="en">
                <a:solidFill>
                  <a:schemeClr val="dk1"/>
                </a:solidFill>
              </a:rPr>
              <a:t>“We know this object made this sound, here’s a path it could have taken to make it”</a:t>
            </a:r>
          </a:p>
        </p:txBody>
      </p:sp>
    </p:spTree>
    <p:extLst>
      <p:ext uri="{BB962C8B-B14F-4D97-AF65-F5344CB8AC3E}">
        <p14:creationId xmlns:p14="http://schemas.microsoft.com/office/powerpoint/2010/main" val="108254786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Shape 199"/>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00" name="Shape 20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a:t>The random samples aren’t necessarily uniform. They only select downwards velocities, and weight it so more straight down ones are picked. They weight it to pick low angular velocities.</a:t>
            </a:r>
          </a:p>
          <a:p>
            <a:pPr rtl="0">
              <a:spcBef>
                <a:spcPts val="0"/>
              </a:spcBef>
              <a:buNone/>
            </a:pPr>
            <a:endParaRPr/>
          </a:p>
          <a:p>
            <a:pPr>
              <a:spcBef>
                <a:spcPts val="0"/>
              </a:spcBef>
              <a:buNone/>
            </a:pPr>
            <a:r>
              <a:rPr lang="en"/>
              <a:t>Integrate forward until rest. Also integrate backwards to determine the ballistic motion of the object before the collision.</a:t>
            </a:r>
          </a:p>
        </p:txBody>
      </p:sp>
    </p:spTree>
    <p:extLst>
      <p:ext uri="{BB962C8B-B14F-4D97-AF65-F5344CB8AC3E}">
        <p14:creationId xmlns:p14="http://schemas.microsoft.com/office/powerpoint/2010/main" val="90047605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Shape 206"/>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07" name="Shape 20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a:t>Motion isn’t actually a graph. At our scale, there’s never two ways that an object can bounce given the exact same circumstances.</a:t>
            </a:r>
          </a:p>
          <a:p>
            <a:pPr rtl="0">
              <a:spcBef>
                <a:spcPts val="0"/>
              </a:spcBef>
              <a:buNone/>
            </a:pPr>
            <a:r>
              <a:rPr lang="en"/>
              <a:t>However, we can’t sample the entire motion space, so we need to approximate. We’re only trying to make something that looks real, so close is fine.</a:t>
            </a:r>
          </a:p>
          <a:p>
            <a:pPr lvl="0" rtl="0">
              <a:spcBef>
                <a:spcPts val="0"/>
              </a:spcBef>
              <a:buNone/>
            </a:pPr>
            <a:r>
              <a:rPr lang="en"/>
              <a:t>If two contacts are similar, we can try to measure how different they are, and weigh the edges appropriately.</a:t>
            </a:r>
          </a:p>
        </p:txBody>
      </p:sp>
    </p:spTree>
    <p:extLst>
      <p:ext uri="{BB962C8B-B14F-4D97-AF65-F5344CB8AC3E}">
        <p14:creationId xmlns:p14="http://schemas.microsoft.com/office/powerpoint/2010/main" val="98382959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Shape 212"/>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13" name="Shape 21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a:t>Product of multiple terms, not sum. If one aspect of it is really implausible, the whole thing is bad.</a:t>
            </a:r>
          </a:p>
          <a:p>
            <a:pPr rtl="0">
              <a:spcBef>
                <a:spcPts val="0"/>
              </a:spcBef>
              <a:buNone/>
            </a:pPr>
            <a:endParaRPr/>
          </a:p>
          <a:p>
            <a:pPr rtl="0">
              <a:spcBef>
                <a:spcPts val="0"/>
              </a:spcBef>
              <a:buNone/>
            </a:pPr>
            <a:r>
              <a:rPr lang="en"/>
              <a:t>Maybe draw on board. The difference between out and in velocities should be in a certain range. Too far out from there and it gets bad.</a:t>
            </a:r>
          </a:p>
          <a:p>
            <a:pPr rtl="0">
              <a:spcBef>
                <a:spcPts val="0"/>
              </a:spcBef>
              <a:buNone/>
            </a:pPr>
            <a:endParaRPr/>
          </a:p>
          <a:p>
            <a:pPr rtl="0">
              <a:spcBef>
                <a:spcPts val="0"/>
              </a:spcBef>
              <a:buNone/>
            </a:pPr>
            <a:r>
              <a:rPr lang="en"/>
              <a:t>If the object needs to rotate during the contact (orientations are different), there’s a cost.</a:t>
            </a:r>
          </a:p>
          <a:p>
            <a:pPr rtl="0">
              <a:spcBef>
                <a:spcPts val="0"/>
              </a:spcBef>
              <a:buNone/>
            </a:pPr>
            <a:endParaRPr/>
          </a:p>
          <a:p>
            <a:pPr rtl="0">
              <a:spcBef>
                <a:spcPts val="0"/>
              </a:spcBef>
              <a:buNone/>
            </a:pPr>
            <a:r>
              <a:rPr lang="en"/>
              <a:t>If the time spent flying is too long or too short to match the sounds, they can speed it up or slow it down up to about 30%.</a:t>
            </a:r>
          </a:p>
          <a:p>
            <a:pPr rtl="0">
              <a:spcBef>
                <a:spcPts val="0"/>
              </a:spcBef>
              <a:buNone/>
            </a:pPr>
            <a:endParaRPr/>
          </a:p>
          <a:p>
            <a:pPr rtl="0">
              <a:spcBef>
                <a:spcPts val="0"/>
              </a:spcBef>
              <a:buNone/>
            </a:pPr>
            <a:r>
              <a:rPr lang="en"/>
              <a:t>We also want the collisions to be ones which could create the sounds. This term is largely found by comparing force amplitudes.</a:t>
            </a:r>
          </a:p>
          <a:p>
            <a:pPr rtl="0">
              <a:spcBef>
                <a:spcPts val="0"/>
              </a:spcBef>
              <a:buNone/>
            </a:pPr>
            <a:endParaRPr/>
          </a:p>
          <a:p>
            <a:pPr rtl="0">
              <a:spcBef>
                <a:spcPts val="0"/>
              </a:spcBef>
              <a:buNone/>
            </a:pPr>
            <a:r>
              <a:rPr lang="en"/>
              <a:t>We want the object to lose energy over time. Spurious energy gains term adds a high cost to any transition which adds net energy.</a:t>
            </a:r>
          </a:p>
          <a:p>
            <a:pPr rtl="0">
              <a:spcBef>
                <a:spcPts val="0"/>
              </a:spcBef>
              <a:buNone/>
            </a:pPr>
            <a:endParaRPr/>
          </a:p>
          <a:p>
            <a:pPr rtl="0">
              <a:spcBef>
                <a:spcPts val="0"/>
              </a:spcBef>
              <a:buNone/>
            </a:pPr>
            <a:r>
              <a:rPr lang="en"/>
              <a:t>Terminal nodes means we don’t want to go to a sink node (rest state) if there’s still more sound contacts to match, and we don’t want to go to an intermediate (non-rest) node if there’s no more sound contacts.</a:t>
            </a:r>
          </a:p>
          <a:p>
            <a:pPr rtl="0">
              <a:spcBef>
                <a:spcPts val="0"/>
              </a:spcBef>
              <a:buNone/>
            </a:pPr>
            <a:endParaRPr/>
          </a:p>
          <a:p>
            <a:pPr>
              <a:spcBef>
                <a:spcPts val="0"/>
              </a:spcBef>
              <a:buNone/>
            </a:pPr>
            <a:r>
              <a:rPr lang="en"/>
              <a:t>Given these, search graph for best solution! Paper goes into details about techniques and optimizations, but not needed here.</a:t>
            </a:r>
          </a:p>
        </p:txBody>
      </p:sp>
    </p:spTree>
    <p:extLst>
      <p:ext uri="{BB962C8B-B14F-4D97-AF65-F5344CB8AC3E}">
        <p14:creationId xmlns:p14="http://schemas.microsoft.com/office/powerpoint/2010/main" val="17473208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
        <p:cNvGrpSpPr/>
        <p:nvPr/>
      </p:nvGrpSpPr>
      <p:grpSpPr>
        <a:xfrm>
          <a:off x="0" y="0"/>
          <a:ext cx="0" cy="0"/>
          <a:chOff x="0" y="0"/>
          <a:chExt cx="0" cy="0"/>
        </a:xfrm>
      </p:grpSpPr>
      <p:sp>
        <p:nvSpPr>
          <p:cNvPr id="41" name="Shape 41"/>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42" name="Shape 4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91721051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Shape 217"/>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18" name="Shape 21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r>
              <a:rPr lang="en"/>
              <a:t>Play from 1:20 to 4:15</a:t>
            </a:r>
          </a:p>
        </p:txBody>
      </p:sp>
    </p:spTree>
    <p:extLst>
      <p:ext uri="{BB962C8B-B14F-4D97-AF65-F5344CB8AC3E}">
        <p14:creationId xmlns:p14="http://schemas.microsoft.com/office/powerpoint/2010/main" val="38310701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Shape 223"/>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24" name="Shape 22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r>
              <a:rPr lang="en"/>
              <a:t>Again, all different ways of answering the question of what made some input sound.</a:t>
            </a:r>
          </a:p>
        </p:txBody>
      </p:sp>
    </p:spTree>
    <p:extLst>
      <p:ext uri="{BB962C8B-B14F-4D97-AF65-F5344CB8AC3E}">
        <p14:creationId xmlns:p14="http://schemas.microsoft.com/office/powerpoint/2010/main" val="72361059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p:cNvGrpSpPr/>
        <p:nvPr/>
      </p:nvGrpSpPr>
      <p:grpSpPr>
        <a:xfrm>
          <a:off x="0" y="0"/>
          <a:ext cx="0" cy="0"/>
          <a:chOff x="0" y="0"/>
          <a:chExt cx="0" cy="0"/>
        </a:xfrm>
      </p:grpSpPr>
      <p:sp>
        <p:nvSpPr>
          <p:cNvPr id="230" name="Shape 230"/>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31" name="Shape 23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52332678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4"/>
        <p:cNvGrpSpPr/>
        <p:nvPr/>
      </p:nvGrpSpPr>
      <p:grpSpPr>
        <a:xfrm>
          <a:off x="0" y="0"/>
          <a:ext cx="0" cy="0"/>
          <a:chOff x="0" y="0"/>
          <a:chExt cx="0" cy="0"/>
        </a:xfrm>
      </p:grpSpPr>
      <p:sp>
        <p:nvSpPr>
          <p:cNvPr id="235" name="Shape 235"/>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36" name="Shape 23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160770741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Shape 241"/>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42" name="Shape 24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a:t>If you’ve ever played with an electronic keyboard with instruments like “Orchestra hit”, “Seashore”, and “Gunshot”, and has a “percussion” instrument with one object on each key, it’s probably following the General MIDI 1 standard.</a:t>
            </a:r>
          </a:p>
          <a:p>
            <a:pPr rtl="0">
              <a:spcBef>
                <a:spcPts val="0"/>
              </a:spcBef>
              <a:buNone/>
            </a:pPr>
            <a:endParaRPr/>
          </a:p>
          <a:p>
            <a:pPr>
              <a:spcBef>
                <a:spcPts val="0"/>
              </a:spcBef>
              <a:buNone/>
            </a:pPr>
            <a:r>
              <a:rPr lang="en"/>
              <a:t>MIDI events like turning a note on or off, choosing an instrument, adding lyrics, show control.</a:t>
            </a:r>
          </a:p>
        </p:txBody>
      </p:sp>
    </p:spTree>
    <p:extLst>
      <p:ext uri="{BB962C8B-B14F-4D97-AF65-F5344CB8AC3E}">
        <p14:creationId xmlns:p14="http://schemas.microsoft.com/office/powerpoint/2010/main" val="109929415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6"/>
        <p:cNvGrpSpPr/>
        <p:nvPr/>
      </p:nvGrpSpPr>
      <p:grpSpPr>
        <a:xfrm>
          <a:off x="0" y="0"/>
          <a:ext cx="0" cy="0"/>
          <a:chOff x="0" y="0"/>
          <a:chExt cx="0" cy="0"/>
        </a:xfrm>
      </p:grpSpPr>
      <p:sp>
        <p:nvSpPr>
          <p:cNvPr id="247" name="Shape 247"/>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48" name="Shape 24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103509836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3"/>
        <p:cNvGrpSpPr/>
        <p:nvPr/>
      </p:nvGrpSpPr>
      <p:grpSpPr>
        <a:xfrm>
          <a:off x="0" y="0"/>
          <a:ext cx="0" cy="0"/>
          <a:chOff x="0" y="0"/>
          <a:chExt cx="0" cy="0"/>
        </a:xfrm>
      </p:grpSpPr>
      <p:sp>
        <p:nvSpPr>
          <p:cNvPr id="254" name="Shape 254"/>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55" name="Shape 25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r>
              <a:rPr lang="en"/>
              <a:t>I wish I could show a video of what this looked like, but all I could find were a few stills.</a:t>
            </a:r>
          </a:p>
        </p:txBody>
      </p:sp>
    </p:spTree>
    <p:extLst>
      <p:ext uri="{BB962C8B-B14F-4D97-AF65-F5344CB8AC3E}">
        <p14:creationId xmlns:p14="http://schemas.microsoft.com/office/powerpoint/2010/main" val="13319620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0"/>
        <p:cNvGrpSpPr/>
        <p:nvPr/>
      </p:nvGrpSpPr>
      <p:grpSpPr>
        <a:xfrm>
          <a:off x="0" y="0"/>
          <a:ext cx="0" cy="0"/>
          <a:chOff x="0" y="0"/>
          <a:chExt cx="0" cy="0"/>
        </a:xfrm>
      </p:grpSpPr>
      <p:sp>
        <p:nvSpPr>
          <p:cNvPr id="261" name="Shape 261"/>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62" name="Shape 26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
              <a:t>Instead of instruments, notes play on objects like the CUBE.</a:t>
            </a:r>
          </a:p>
        </p:txBody>
      </p:sp>
    </p:spTree>
    <p:extLst>
      <p:ext uri="{BB962C8B-B14F-4D97-AF65-F5344CB8AC3E}">
        <p14:creationId xmlns:p14="http://schemas.microsoft.com/office/powerpoint/2010/main" val="95070768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6"/>
        <p:cNvGrpSpPr/>
        <p:nvPr/>
      </p:nvGrpSpPr>
      <p:grpSpPr>
        <a:xfrm>
          <a:off x="0" y="0"/>
          <a:ext cx="0" cy="0"/>
          <a:chOff x="0" y="0"/>
          <a:chExt cx="0" cy="0"/>
        </a:xfrm>
      </p:grpSpPr>
      <p:sp>
        <p:nvSpPr>
          <p:cNvPr id="267" name="Shape 267"/>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68" name="Shape 26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126567769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3"/>
        <p:cNvGrpSpPr/>
        <p:nvPr/>
      </p:nvGrpSpPr>
      <p:grpSpPr>
        <a:xfrm>
          <a:off x="0" y="0"/>
          <a:ext cx="0" cy="0"/>
          <a:chOff x="0" y="0"/>
          <a:chExt cx="0" cy="0"/>
        </a:xfrm>
      </p:grpSpPr>
      <p:sp>
        <p:nvSpPr>
          <p:cNvPr id="274" name="Shape 274"/>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75" name="Shape 27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r>
              <a:rPr lang="en"/>
              <a:t>The only other example they game was adding some Perlin noise to alternating stretches of the motion path depending on the beat.</a:t>
            </a:r>
          </a:p>
        </p:txBody>
      </p:sp>
    </p:spTree>
    <p:extLst>
      <p:ext uri="{BB962C8B-B14F-4D97-AF65-F5344CB8AC3E}">
        <p14:creationId xmlns:p14="http://schemas.microsoft.com/office/powerpoint/2010/main" val="14194795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
        <p:cNvGrpSpPr/>
        <p:nvPr/>
      </p:nvGrpSpPr>
      <p:grpSpPr>
        <a:xfrm>
          <a:off x="0" y="0"/>
          <a:ext cx="0" cy="0"/>
          <a:chOff x="0" y="0"/>
          <a:chExt cx="0" cy="0"/>
        </a:xfrm>
      </p:grpSpPr>
      <p:sp>
        <p:nvSpPr>
          <p:cNvPr id="48" name="Shape 48"/>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49" name="Shape 4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a:t>Limb properties are things like dimensions and constraints.</a:t>
            </a:r>
          </a:p>
          <a:p>
            <a:pPr rtl="0">
              <a:spcBef>
                <a:spcPts val="0"/>
              </a:spcBef>
              <a:buNone/>
            </a:pPr>
            <a:endParaRPr/>
          </a:p>
          <a:p>
            <a:pPr>
              <a:spcBef>
                <a:spcPts val="0"/>
              </a:spcBef>
              <a:buNone/>
            </a:pPr>
            <a:r>
              <a:rPr lang="en"/>
              <a:t>Just looking at how inverse kinematics is an inverse problem so we can get a better idea of what inverse sound problems might look like.</a:t>
            </a:r>
          </a:p>
        </p:txBody>
      </p:sp>
    </p:spTree>
    <p:extLst>
      <p:ext uri="{BB962C8B-B14F-4D97-AF65-F5344CB8AC3E}">
        <p14:creationId xmlns:p14="http://schemas.microsoft.com/office/powerpoint/2010/main" val="91950743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9"/>
        <p:cNvGrpSpPr/>
        <p:nvPr/>
      </p:nvGrpSpPr>
      <p:grpSpPr>
        <a:xfrm>
          <a:off x="0" y="0"/>
          <a:ext cx="0" cy="0"/>
          <a:chOff x="0" y="0"/>
          <a:chExt cx="0" cy="0"/>
        </a:xfrm>
      </p:grpSpPr>
      <p:sp>
        <p:nvSpPr>
          <p:cNvPr id="280" name="Shape 280"/>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81" name="Shape 28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7965085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
        <p:cNvGrpSpPr/>
        <p:nvPr/>
      </p:nvGrpSpPr>
      <p:grpSpPr>
        <a:xfrm>
          <a:off x="0" y="0"/>
          <a:ext cx="0" cy="0"/>
          <a:chOff x="0" y="0"/>
          <a:chExt cx="0" cy="0"/>
        </a:xfrm>
      </p:grpSpPr>
      <p:sp>
        <p:nvSpPr>
          <p:cNvPr id="54" name="Shape 54"/>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55" name="Shape 5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a:t>Contact details would be the contact points on each object, duration, forces, timing, deformations.</a:t>
            </a:r>
          </a:p>
          <a:p>
            <a:pPr rtl="0">
              <a:spcBef>
                <a:spcPts val="0"/>
              </a:spcBef>
              <a:buNone/>
            </a:pPr>
            <a:endParaRPr/>
          </a:p>
          <a:p>
            <a:pPr>
              <a:spcBef>
                <a:spcPts val="0"/>
              </a:spcBef>
              <a:buNone/>
            </a:pPr>
            <a:endParaRPr/>
          </a:p>
        </p:txBody>
      </p:sp>
    </p:spTree>
    <p:extLst>
      <p:ext uri="{BB962C8B-B14F-4D97-AF65-F5344CB8AC3E}">
        <p14:creationId xmlns:p14="http://schemas.microsoft.com/office/powerpoint/2010/main" val="8692034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Shape 60"/>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61" name="Shape 6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a:t>Specifically explain what physical properties each of these topics identifies.</a:t>
            </a:r>
          </a:p>
          <a:p>
            <a:pPr rtl="0">
              <a:spcBef>
                <a:spcPts val="0"/>
              </a:spcBef>
              <a:buNone/>
            </a:pPr>
            <a:endParaRPr/>
          </a:p>
          <a:p>
            <a:pPr>
              <a:spcBef>
                <a:spcPts val="0"/>
              </a:spcBef>
              <a:buNone/>
            </a:pPr>
            <a:r>
              <a:rPr lang="en"/>
              <a:t>Mention that I’m going to try to talk about the physically based approaches to really fit with the class, but that it won’t all be physical.</a:t>
            </a:r>
          </a:p>
        </p:txBody>
      </p:sp>
    </p:spTree>
    <p:extLst>
      <p:ext uri="{BB962C8B-B14F-4D97-AF65-F5344CB8AC3E}">
        <p14:creationId xmlns:p14="http://schemas.microsoft.com/office/powerpoint/2010/main" val="15188021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Shape 66"/>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67" name="Shape 6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a:t>Analogous to object recognition in vision.</a:t>
            </a:r>
          </a:p>
          <a:p>
            <a:pPr rtl="0">
              <a:spcBef>
                <a:spcPts val="0"/>
              </a:spcBef>
              <a:buNone/>
            </a:pPr>
            <a:endParaRPr/>
          </a:p>
          <a:p>
            <a:pPr>
              <a:spcBef>
                <a:spcPts val="0"/>
              </a:spcBef>
              <a:buNone/>
            </a:pPr>
            <a:r>
              <a:rPr lang="en"/>
              <a:t>If someone with a hearing aid is working in a nearly silent office, they probably want to amplify most noises to be able to hear knocking, footsteps, neighbor down the hall going home for the night. If they walk to a noisy restaurant for lunch, the hearing aid should instead try to reduce the volume of noises. If they’re having a conversation with a friend, could a classifier recognize that and try to amplify just the dialogue?</a:t>
            </a:r>
          </a:p>
        </p:txBody>
      </p:sp>
    </p:spTree>
    <p:extLst>
      <p:ext uri="{BB962C8B-B14F-4D97-AF65-F5344CB8AC3E}">
        <p14:creationId xmlns:p14="http://schemas.microsoft.com/office/powerpoint/2010/main" val="15168210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Shape 73"/>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74" name="Shape 7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r>
              <a:rPr lang="en"/>
              <a:t>Talk very briefly about the flowchart here before moving on.</a:t>
            </a:r>
          </a:p>
        </p:txBody>
      </p:sp>
    </p:spTree>
    <p:extLst>
      <p:ext uri="{BB962C8B-B14F-4D97-AF65-F5344CB8AC3E}">
        <p14:creationId xmlns:p14="http://schemas.microsoft.com/office/powerpoint/2010/main" val="1201918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Shape 79"/>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80" name="Shape 8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a:t>RMS is square root of the arithmetic mean of the squares of the values. Doesn’t make sense to use the arithmetic mean of the amplitudes or use just the highest point.</a:t>
            </a:r>
          </a:p>
          <a:p>
            <a:pPr rtl="0">
              <a:spcBef>
                <a:spcPts val="0"/>
              </a:spcBef>
              <a:buNone/>
            </a:pPr>
            <a:endParaRPr/>
          </a:p>
          <a:p>
            <a:pPr rtl="0">
              <a:spcBef>
                <a:spcPts val="0"/>
              </a:spcBef>
              <a:buNone/>
            </a:pPr>
            <a:r>
              <a:rPr lang="en"/>
              <a:t>Instead of using the raw wave data, we use the feature vector.</a:t>
            </a:r>
          </a:p>
          <a:p>
            <a:pPr rtl="0">
              <a:spcBef>
                <a:spcPts val="0"/>
              </a:spcBef>
              <a:buNone/>
            </a:pPr>
            <a:endParaRPr/>
          </a:p>
          <a:p>
            <a:pPr>
              <a:spcBef>
                <a:spcPts val="0"/>
              </a:spcBef>
              <a:buNone/>
            </a:pPr>
            <a:r>
              <a:rPr lang="en"/>
              <a:t>Different features may be useful for different problems. Tonality is great for telling if sound is music or just noise, but it wouldn’t be very helpful if you’re doing speech recognition or music genre classification. Pick the right ones for the job.</a:t>
            </a:r>
          </a:p>
        </p:txBody>
      </p:sp>
    </p:spTree>
    <p:extLst>
      <p:ext uri="{BB962C8B-B14F-4D97-AF65-F5344CB8AC3E}">
        <p14:creationId xmlns:p14="http://schemas.microsoft.com/office/powerpoint/2010/main" val="14303662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7"/>
        <p:cNvGrpSpPr/>
        <p:nvPr/>
      </p:nvGrpSpPr>
      <p:grpSpPr>
        <a:xfrm>
          <a:off x="0" y="0"/>
          <a:ext cx="0" cy="0"/>
          <a:chOff x="0" y="0"/>
          <a:chExt cx="0" cy="0"/>
        </a:xfrm>
      </p:grpSpPr>
      <p:sp>
        <p:nvSpPr>
          <p:cNvPr id="8" name="Shape 8"/>
          <p:cNvSpPr txBox="1">
            <a:spLocks noGrp="1"/>
          </p:cNvSpPr>
          <p:nvPr>
            <p:ph type="ctrTitle"/>
          </p:nvPr>
        </p:nvSpPr>
        <p:spPr>
          <a:xfrm>
            <a:off x="685800" y="2111123"/>
            <a:ext cx="7772400" cy="1546500"/>
          </a:xfrm>
          <a:prstGeom prst="rect">
            <a:avLst/>
          </a:prstGeom>
        </p:spPr>
        <p:txBody>
          <a:bodyPr lIns="91425" tIns="91425" rIns="91425" bIns="91425" anchor="b" anchorCtr="0"/>
          <a:lstStyle>
            <a:lvl1pPr algn="ctr">
              <a:spcBef>
                <a:spcPts val="0"/>
              </a:spcBef>
              <a:defRPr/>
            </a:lvl1pPr>
            <a:lvl2pPr algn="ctr">
              <a:spcBef>
                <a:spcPts val="0"/>
              </a:spcBef>
              <a:buSzPct val="100000"/>
              <a:defRPr sz="4800"/>
            </a:lvl2pPr>
            <a:lvl3pPr algn="ctr">
              <a:spcBef>
                <a:spcPts val="0"/>
              </a:spcBef>
              <a:buSzPct val="100000"/>
              <a:defRPr sz="4800"/>
            </a:lvl3pPr>
            <a:lvl4pPr algn="ctr">
              <a:spcBef>
                <a:spcPts val="0"/>
              </a:spcBef>
              <a:buSzPct val="100000"/>
              <a:defRPr sz="4800"/>
            </a:lvl4pPr>
            <a:lvl5pPr algn="ctr">
              <a:spcBef>
                <a:spcPts val="0"/>
              </a:spcBef>
              <a:buSzPct val="100000"/>
              <a:defRPr sz="4800"/>
            </a:lvl5pPr>
            <a:lvl6pPr algn="ctr">
              <a:spcBef>
                <a:spcPts val="0"/>
              </a:spcBef>
              <a:buSzPct val="100000"/>
              <a:defRPr sz="4800"/>
            </a:lvl6pPr>
            <a:lvl7pPr algn="ctr">
              <a:spcBef>
                <a:spcPts val="0"/>
              </a:spcBef>
              <a:buSzPct val="100000"/>
              <a:defRPr sz="4800"/>
            </a:lvl7pPr>
            <a:lvl8pPr algn="ctr">
              <a:spcBef>
                <a:spcPts val="0"/>
              </a:spcBef>
              <a:buSzPct val="100000"/>
              <a:defRPr sz="4800"/>
            </a:lvl8pPr>
            <a:lvl9pPr algn="ctr">
              <a:spcBef>
                <a:spcPts val="0"/>
              </a:spcBef>
              <a:buSzPct val="100000"/>
              <a:defRPr sz="4800"/>
            </a:lvl9pPr>
          </a:lstStyle>
          <a:p>
            <a:endParaRPr/>
          </a:p>
        </p:txBody>
      </p:sp>
      <p:sp>
        <p:nvSpPr>
          <p:cNvPr id="9" name="Shape 9"/>
          <p:cNvSpPr txBox="1">
            <a:spLocks noGrp="1"/>
          </p:cNvSpPr>
          <p:nvPr>
            <p:ph type="subTitle" idx="1"/>
          </p:nvPr>
        </p:nvSpPr>
        <p:spPr>
          <a:xfrm>
            <a:off x="685800" y="3786737"/>
            <a:ext cx="7772400" cy="1046400"/>
          </a:xfrm>
          <a:prstGeom prst="rect">
            <a:avLst/>
          </a:prstGeom>
        </p:spPr>
        <p:txBody>
          <a:bodyPr lIns="91425" tIns="91425" rIns="91425" bIns="91425" anchor="t" anchorCtr="0"/>
          <a:lstStyle>
            <a:lvl1pPr algn="ctr">
              <a:spcBef>
                <a:spcPts val="0"/>
              </a:spcBef>
              <a:buClr>
                <a:schemeClr val="dk2"/>
              </a:buClr>
              <a:buSzPct val="100000"/>
              <a:buNone/>
              <a:defRPr sz="2400">
                <a:solidFill>
                  <a:schemeClr val="dk2"/>
                </a:solidFill>
              </a:defRPr>
            </a:lvl1pPr>
            <a:lvl2pPr algn="ctr">
              <a:spcBef>
                <a:spcPts val="0"/>
              </a:spcBef>
              <a:buClr>
                <a:schemeClr val="dk2"/>
              </a:buClr>
              <a:buSzPct val="100000"/>
              <a:buNone/>
              <a:defRPr sz="3000">
                <a:solidFill>
                  <a:schemeClr val="dk2"/>
                </a:solidFill>
              </a:defRPr>
            </a:lvl2pPr>
            <a:lvl3pPr algn="ctr">
              <a:spcBef>
                <a:spcPts val="0"/>
              </a:spcBef>
              <a:buClr>
                <a:schemeClr val="dk2"/>
              </a:buClr>
              <a:buSzPct val="100000"/>
              <a:buNone/>
              <a:defRPr sz="3000">
                <a:solidFill>
                  <a:schemeClr val="dk2"/>
                </a:solidFill>
              </a:defRPr>
            </a:lvl3pPr>
            <a:lvl4pPr algn="ctr">
              <a:spcBef>
                <a:spcPts val="0"/>
              </a:spcBef>
              <a:buClr>
                <a:schemeClr val="dk2"/>
              </a:buClr>
              <a:buSzPct val="100000"/>
              <a:buNone/>
              <a:defRPr sz="3000">
                <a:solidFill>
                  <a:schemeClr val="dk2"/>
                </a:solidFill>
              </a:defRPr>
            </a:lvl4pPr>
            <a:lvl5pPr algn="ctr">
              <a:spcBef>
                <a:spcPts val="0"/>
              </a:spcBef>
              <a:buClr>
                <a:schemeClr val="dk2"/>
              </a:buClr>
              <a:buSzPct val="100000"/>
              <a:buNone/>
              <a:defRPr sz="3000">
                <a:solidFill>
                  <a:schemeClr val="dk2"/>
                </a:solidFill>
              </a:defRPr>
            </a:lvl5pPr>
            <a:lvl6pPr algn="ctr">
              <a:spcBef>
                <a:spcPts val="0"/>
              </a:spcBef>
              <a:buClr>
                <a:schemeClr val="dk2"/>
              </a:buClr>
              <a:buSzPct val="100000"/>
              <a:buNone/>
              <a:defRPr sz="3000">
                <a:solidFill>
                  <a:schemeClr val="dk2"/>
                </a:solidFill>
              </a:defRPr>
            </a:lvl6pPr>
            <a:lvl7pPr algn="ctr">
              <a:spcBef>
                <a:spcPts val="0"/>
              </a:spcBef>
              <a:buClr>
                <a:schemeClr val="dk2"/>
              </a:buClr>
              <a:buSzPct val="100000"/>
              <a:buNone/>
              <a:defRPr sz="3000">
                <a:solidFill>
                  <a:schemeClr val="dk2"/>
                </a:solidFill>
              </a:defRPr>
            </a:lvl7pPr>
            <a:lvl8pPr algn="ctr">
              <a:spcBef>
                <a:spcPts val="0"/>
              </a:spcBef>
              <a:buClr>
                <a:schemeClr val="dk2"/>
              </a:buClr>
              <a:buSzPct val="100000"/>
              <a:buNone/>
              <a:defRPr sz="3000">
                <a:solidFill>
                  <a:schemeClr val="dk2"/>
                </a:solidFill>
              </a:defRPr>
            </a:lvl8pPr>
            <a:lvl9pPr algn="ctr">
              <a:spcBef>
                <a:spcPts val="0"/>
              </a:spcBef>
              <a:buClr>
                <a:schemeClr val="dk2"/>
              </a:buClr>
              <a:buSzPct val="100000"/>
              <a:buNone/>
              <a:defRPr sz="3000">
                <a:solidFill>
                  <a:schemeClr val="dk2"/>
                </a:solidFil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0"/>
        <p:cNvGrpSpPr/>
        <p:nvPr/>
      </p:nvGrpSpPr>
      <p:grpSpPr>
        <a:xfrm>
          <a:off x="0" y="0"/>
          <a:ext cx="0" cy="0"/>
          <a:chOff x="0" y="0"/>
          <a:chExt cx="0" cy="0"/>
        </a:xfrm>
      </p:grpSpPr>
      <p:sp>
        <p:nvSpPr>
          <p:cNvPr id="11" name="Shape 11"/>
          <p:cNvSpPr txBox="1">
            <a:spLocks noGrp="1"/>
          </p:cNvSpPr>
          <p:nvPr>
            <p:ph type="title"/>
          </p:nvPr>
        </p:nvSpPr>
        <p:spPr>
          <a:xfrm>
            <a:off x="457200" y="274637"/>
            <a:ext cx="8229600" cy="1143299"/>
          </a:xfrm>
          <a:prstGeom prst="rect">
            <a:avLst/>
          </a:prstGeom>
        </p:spPr>
        <p:txBody>
          <a:bodyPr lIns="91425" tIns="91425" rIns="91425" bIns="91425" anchor="b" anchorCtr="0"/>
          <a:lstStyle>
            <a:lvl1pPr algn="ct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12" name="Shape 12"/>
          <p:cNvSpPr txBox="1">
            <a:spLocks noGrp="1"/>
          </p:cNvSpPr>
          <p:nvPr>
            <p:ph type="body" idx="1"/>
          </p:nvPr>
        </p:nvSpPr>
        <p:spPr>
          <a:xfrm>
            <a:off x="457200" y="1600200"/>
            <a:ext cx="8229600" cy="4967700"/>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13"/>
        <p:cNvGrpSpPr/>
        <p:nvPr/>
      </p:nvGrpSpPr>
      <p:grpSpPr>
        <a:xfrm>
          <a:off x="0" y="0"/>
          <a:ext cx="0" cy="0"/>
          <a:chOff x="0" y="0"/>
          <a:chExt cx="0" cy="0"/>
        </a:xfrm>
      </p:grpSpPr>
      <p:sp>
        <p:nvSpPr>
          <p:cNvPr id="14" name="Shape 14"/>
          <p:cNvSpPr txBox="1">
            <a:spLocks noGrp="1"/>
          </p:cNvSpPr>
          <p:nvPr>
            <p:ph type="title"/>
          </p:nvPr>
        </p:nvSpPr>
        <p:spPr>
          <a:xfrm>
            <a:off x="457200" y="274637"/>
            <a:ext cx="8229600" cy="1143299"/>
          </a:xfrm>
          <a:prstGeom prst="rect">
            <a:avLst/>
          </a:prstGeom>
        </p:spPr>
        <p:txBody>
          <a:bodyPr lIns="91425" tIns="91425" rIns="91425" bIns="91425" anchor="b" anchorCtr="0"/>
          <a:lstStyle>
            <a:lvl1pPr algn="ct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15" name="Shape 15"/>
          <p:cNvSpPr txBox="1">
            <a:spLocks noGrp="1"/>
          </p:cNvSpPr>
          <p:nvPr>
            <p:ph type="body" idx="1"/>
          </p:nvPr>
        </p:nvSpPr>
        <p:spPr>
          <a:xfrm>
            <a:off x="457200" y="1600200"/>
            <a:ext cx="3994500" cy="4967700"/>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16" name="Shape 16"/>
          <p:cNvSpPr txBox="1">
            <a:spLocks noGrp="1"/>
          </p:cNvSpPr>
          <p:nvPr>
            <p:ph type="body" idx="2"/>
          </p:nvPr>
        </p:nvSpPr>
        <p:spPr>
          <a:xfrm>
            <a:off x="4692273" y="1600200"/>
            <a:ext cx="3994500" cy="4967700"/>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17"/>
        <p:cNvGrpSpPr/>
        <p:nvPr/>
      </p:nvGrpSpPr>
      <p:grpSpPr>
        <a:xfrm>
          <a:off x="0" y="0"/>
          <a:ext cx="0" cy="0"/>
          <a:chOff x="0" y="0"/>
          <a:chExt cx="0" cy="0"/>
        </a:xfrm>
      </p:grpSpPr>
      <p:sp>
        <p:nvSpPr>
          <p:cNvPr id="18" name="Shape 18"/>
          <p:cNvSpPr txBox="1">
            <a:spLocks noGrp="1"/>
          </p:cNvSpPr>
          <p:nvPr>
            <p:ph type="title"/>
          </p:nvPr>
        </p:nvSpPr>
        <p:spPr>
          <a:xfrm>
            <a:off x="457200" y="274637"/>
            <a:ext cx="8229600" cy="1143299"/>
          </a:xfrm>
          <a:prstGeom prst="rect">
            <a:avLst/>
          </a:prstGeom>
        </p:spPr>
        <p:txBody>
          <a:bodyPr lIns="91425" tIns="91425" rIns="91425" bIns="91425" anchor="b" anchorCtr="0"/>
          <a:lstStyle>
            <a:lvl1pPr algn="ct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name="Caption">
    <p:spTree>
      <p:nvGrpSpPr>
        <p:cNvPr id="1" name="Shape 19"/>
        <p:cNvGrpSpPr/>
        <p:nvPr/>
      </p:nvGrpSpPr>
      <p:grpSpPr>
        <a:xfrm>
          <a:off x="0" y="0"/>
          <a:ext cx="0" cy="0"/>
          <a:chOff x="0" y="0"/>
          <a:chExt cx="0" cy="0"/>
        </a:xfrm>
      </p:grpSpPr>
      <p:sp>
        <p:nvSpPr>
          <p:cNvPr id="20" name="Shape 20"/>
          <p:cNvSpPr txBox="1">
            <a:spLocks noGrp="1"/>
          </p:cNvSpPr>
          <p:nvPr>
            <p:ph type="body" idx="1"/>
          </p:nvPr>
        </p:nvSpPr>
        <p:spPr>
          <a:xfrm>
            <a:off x="457200" y="5875078"/>
            <a:ext cx="8229600" cy="692700"/>
          </a:xfrm>
          <a:prstGeom prst="rect">
            <a:avLst/>
          </a:prstGeom>
        </p:spPr>
        <p:txBody>
          <a:bodyPr lIns="91425" tIns="91425" rIns="91425" bIns="91425" anchor="t" anchorCtr="0"/>
          <a:lstStyle>
            <a:lvl1pPr algn="ctr">
              <a:spcBef>
                <a:spcPts val="360"/>
              </a:spcBef>
              <a:buSzPct val="100000"/>
              <a:buNone/>
              <a:defRPr sz="1800"/>
            </a:lvl1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21"/>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
        <p:cNvGrpSpPr/>
        <p:nvPr/>
      </p:nvGrpSpPr>
      <p:grpSpPr>
        <a:xfrm>
          <a:off x="0" y="0"/>
          <a:ext cx="0" cy="0"/>
          <a:chOff x="0" y="0"/>
          <a:chExt cx="0" cy="0"/>
        </a:xfrm>
      </p:grpSpPr>
      <p:sp>
        <p:nvSpPr>
          <p:cNvPr id="5" name="Shape 5"/>
          <p:cNvSpPr txBox="1">
            <a:spLocks noGrp="1"/>
          </p:cNvSpPr>
          <p:nvPr>
            <p:ph type="title"/>
          </p:nvPr>
        </p:nvSpPr>
        <p:spPr>
          <a:xfrm>
            <a:off x="457200" y="274637"/>
            <a:ext cx="8229600" cy="1143299"/>
          </a:xfrm>
          <a:prstGeom prst="rect">
            <a:avLst/>
          </a:prstGeom>
          <a:noFill/>
          <a:ln>
            <a:noFill/>
          </a:ln>
        </p:spPr>
        <p:txBody>
          <a:bodyPr lIns="91425" tIns="91425" rIns="91425" bIns="91425" anchor="b" anchorCtr="0"/>
          <a:lstStyle>
            <a:lvl1pPr>
              <a:spcBef>
                <a:spcPts val="0"/>
              </a:spcBef>
              <a:buClr>
                <a:schemeClr val="dk1"/>
              </a:buClr>
              <a:buSzPct val="100000"/>
              <a:buNone/>
              <a:defRPr sz="3600" b="1">
                <a:solidFill>
                  <a:schemeClr val="dk1"/>
                </a:solidFill>
              </a:defRPr>
            </a:lvl1pPr>
            <a:lvl2pPr>
              <a:spcBef>
                <a:spcPts val="0"/>
              </a:spcBef>
              <a:buClr>
                <a:schemeClr val="dk1"/>
              </a:buClr>
              <a:buSzPct val="100000"/>
              <a:buNone/>
              <a:defRPr sz="3600" b="1">
                <a:solidFill>
                  <a:schemeClr val="dk1"/>
                </a:solidFill>
              </a:defRPr>
            </a:lvl2pPr>
            <a:lvl3pPr>
              <a:spcBef>
                <a:spcPts val="0"/>
              </a:spcBef>
              <a:buClr>
                <a:schemeClr val="dk1"/>
              </a:buClr>
              <a:buSzPct val="100000"/>
              <a:buNone/>
              <a:defRPr sz="3600" b="1">
                <a:solidFill>
                  <a:schemeClr val="dk1"/>
                </a:solidFill>
              </a:defRPr>
            </a:lvl3pPr>
            <a:lvl4pPr>
              <a:spcBef>
                <a:spcPts val="0"/>
              </a:spcBef>
              <a:buClr>
                <a:schemeClr val="dk1"/>
              </a:buClr>
              <a:buSzPct val="100000"/>
              <a:buNone/>
              <a:defRPr sz="3600" b="1">
                <a:solidFill>
                  <a:schemeClr val="dk1"/>
                </a:solidFill>
              </a:defRPr>
            </a:lvl4pPr>
            <a:lvl5pPr>
              <a:spcBef>
                <a:spcPts val="0"/>
              </a:spcBef>
              <a:buClr>
                <a:schemeClr val="dk1"/>
              </a:buClr>
              <a:buSzPct val="100000"/>
              <a:buNone/>
              <a:defRPr sz="3600" b="1">
                <a:solidFill>
                  <a:schemeClr val="dk1"/>
                </a:solidFill>
              </a:defRPr>
            </a:lvl5pPr>
            <a:lvl6pPr>
              <a:spcBef>
                <a:spcPts val="0"/>
              </a:spcBef>
              <a:buClr>
                <a:schemeClr val="dk1"/>
              </a:buClr>
              <a:buSzPct val="100000"/>
              <a:buNone/>
              <a:defRPr sz="3600" b="1">
                <a:solidFill>
                  <a:schemeClr val="dk1"/>
                </a:solidFill>
              </a:defRPr>
            </a:lvl6pPr>
            <a:lvl7pPr>
              <a:spcBef>
                <a:spcPts val="0"/>
              </a:spcBef>
              <a:buClr>
                <a:schemeClr val="dk1"/>
              </a:buClr>
              <a:buSzPct val="100000"/>
              <a:buNone/>
              <a:defRPr sz="3600" b="1">
                <a:solidFill>
                  <a:schemeClr val="dk1"/>
                </a:solidFill>
              </a:defRPr>
            </a:lvl7pPr>
            <a:lvl8pPr>
              <a:spcBef>
                <a:spcPts val="0"/>
              </a:spcBef>
              <a:buClr>
                <a:schemeClr val="dk1"/>
              </a:buClr>
              <a:buSzPct val="100000"/>
              <a:buNone/>
              <a:defRPr sz="3600" b="1">
                <a:solidFill>
                  <a:schemeClr val="dk1"/>
                </a:solidFill>
              </a:defRPr>
            </a:lvl8pPr>
            <a:lvl9pPr>
              <a:spcBef>
                <a:spcPts val="0"/>
              </a:spcBef>
              <a:buClr>
                <a:schemeClr val="dk1"/>
              </a:buClr>
              <a:buSzPct val="100000"/>
              <a:buNone/>
              <a:defRPr sz="3600" b="1">
                <a:solidFill>
                  <a:schemeClr val="dk1"/>
                </a:solidFill>
              </a:defRPr>
            </a:lvl9pPr>
          </a:lstStyle>
          <a:p>
            <a:endParaRPr/>
          </a:p>
        </p:txBody>
      </p:sp>
      <p:sp>
        <p:nvSpPr>
          <p:cNvPr id="6" name="Shape 6"/>
          <p:cNvSpPr txBox="1">
            <a:spLocks noGrp="1"/>
          </p:cNvSpPr>
          <p:nvPr>
            <p:ph type="body" idx="1"/>
          </p:nvPr>
        </p:nvSpPr>
        <p:spPr>
          <a:xfrm>
            <a:off x="457200" y="1600200"/>
            <a:ext cx="8229600" cy="4967700"/>
          </a:xfrm>
          <a:prstGeom prst="rect">
            <a:avLst/>
          </a:prstGeom>
          <a:noFill/>
          <a:ln>
            <a:noFill/>
          </a:ln>
        </p:spPr>
        <p:txBody>
          <a:bodyPr lIns="91425" tIns="91425" rIns="91425" bIns="91425" anchor="t" anchorCtr="0"/>
          <a:lstStyle>
            <a:lvl1pPr>
              <a:spcBef>
                <a:spcPts val="600"/>
              </a:spcBef>
              <a:buClr>
                <a:schemeClr val="dk1"/>
              </a:buClr>
              <a:buSzPct val="100000"/>
              <a:defRPr sz="2400">
                <a:solidFill>
                  <a:schemeClr val="dk1"/>
                </a:solidFill>
              </a:defRPr>
            </a:lvl1pPr>
            <a:lvl2pPr>
              <a:spcBef>
                <a:spcPts val="480"/>
              </a:spcBef>
              <a:buClr>
                <a:schemeClr val="dk1"/>
              </a:buClr>
              <a:buSzPct val="100000"/>
              <a:defRPr sz="2400">
                <a:solidFill>
                  <a:schemeClr val="dk1"/>
                </a:solidFill>
              </a:defRPr>
            </a:lvl2pPr>
            <a:lvl3pPr>
              <a:spcBef>
                <a:spcPts val="480"/>
              </a:spcBef>
              <a:buClr>
                <a:schemeClr val="dk1"/>
              </a:buClr>
              <a:buSzPct val="100000"/>
              <a:defRPr sz="1800">
                <a:solidFill>
                  <a:schemeClr val="dk1"/>
                </a:solidFill>
              </a:defRPr>
            </a:lvl3pPr>
            <a:lvl4pPr>
              <a:spcBef>
                <a:spcPts val="360"/>
              </a:spcBef>
              <a:buClr>
                <a:schemeClr val="dk1"/>
              </a:buClr>
              <a:buSzPct val="100000"/>
              <a:defRPr sz="1800">
                <a:solidFill>
                  <a:schemeClr val="dk1"/>
                </a:solidFill>
              </a:defRPr>
            </a:lvl4pPr>
            <a:lvl5pPr>
              <a:spcBef>
                <a:spcPts val="360"/>
              </a:spcBef>
              <a:buClr>
                <a:schemeClr val="dk1"/>
              </a:buClr>
              <a:buSzPct val="100000"/>
              <a:defRPr sz="1800">
                <a:solidFill>
                  <a:schemeClr val="dk1"/>
                </a:solidFill>
              </a:defRPr>
            </a:lvl5pPr>
            <a:lvl6pPr>
              <a:spcBef>
                <a:spcPts val="360"/>
              </a:spcBef>
              <a:buClr>
                <a:schemeClr val="dk1"/>
              </a:buClr>
              <a:buSzPct val="100000"/>
              <a:defRPr sz="1800">
                <a:solidFill>
                  <a:schemeClr val="dk1"/>
                </a:solidFill>
              </a:defRPr>
            </a:lvl6pPr>
            <a:lvl7pPr>
              <a:spcBef>
                <a:spcPts val="360"/>
              </a:spcBef>
              <a:buClr>
                <a:schemeClr val="dk1"/>
              </a:buClr>
              <a:buSzPct val="100000"/>
              <a:defRPr sz="1800">
                <a:solidFill>
                  <a:schemeClr val="dk1"/>
                </a:solidFill>
              </a:defRPr>
            </a:lvl7pPr>
            <a:lvl8pPr>
              <a:spcBef>
                <a:spcPts val="360"/>
              </a:spcBef>
              <a:buClr>
                <a:schemeClr val="dk1"/>
              </a:buClr>
              <a:buSzPct val="100000"/>
              <a:defRPr sz="1800">
                <a:solidFill>
                  <a:schemeClr val="dk1"/>
                </a:solidFill>
              </a:defRPr>
            </a:lvl8pPr>
            <a:lvl9pPr>
              <a:spcBef>
                <a:spcPts val="360"/>
              </a:spcBef>
              <a:buClr>
                <a:schemeClr val="dk1"/>
              </a:buClr>
              <a:buSzPct val="100000"/>
              <a:defRPr sz="1800">
                <a:solidFill>
                  <a:schemeClr val="dk1"/>
                </a:solidFill>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Lst>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4.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5.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3" Type="http://schemas.openxmlformats.org/officeDocument/2006/relationships/image" Target="../media/image6.gif"/><Relationship Id="rId4" Type="http://schemas.openxmlformats.org/officeDocument/2006/relationships/image" Target="../media/image7.gif"/><Relationship Id="rId5" Type="http://schemas.openxmlformats.org/officeDocument/2006/relationships/image" Target="../media/image8.gif"/><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png"/><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3" Type="http://schemas.openxmlformats.org/officeDocument/2006/relationships/image" Target="../media/image1.gif"/><Relationship Id="rId4" Type="http://schemas.openxmlformats.org/officeDocument/2006/relationships/image" Target="../media/image2.gif"/><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3" Type="http://schemas.openxmlformats.org/officeDocument/2006/relationships/hyperlink" Target="http://youtube.com/v/Rd3prIkO5bg" TargetMode="External"/><Relationship Id="rId4" Type="http://schemas.openxmlformats.org/officeDocument/2006/relationships/image" Target="../media/image11.jpg"/><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3" Type="http://schemas.openxmlformats.org/officeDocument/2006/relationships/hyperlink" Target="http://isse.sourceforge.net/" TargetMode="External"/><Relationship Id="rId4" Type="http://schemas.openxmlformats.org/officeDocument/2006/relationships/hyperlink" Target="http://www.audionamix.com/" TargetMode="External"/><Relationship Id="rId5" Type="http://schemas.openxmlformats.org/officeDocument/2006/relationships/hyperlink" Target="http://vimeo.com/76916703" TargetMode="External"/><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3" Type="http://schemas.openxmlformats.org/officeDocument/2006/relationships/image" Target="../media/image12.png"/><Relationship Id="rId4" Type="http://schemas.openxmlformats.org/officeDocument/2006/relationships/image" Target="../media/image13.png"/><Relationship Id="rId5" Type="http://schemas.openxmlformats.org/officeDocument/2006/relationships/image" Target="../media/image14.png"/><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 Id="rId3" Type="http://schemas.openxmlformats.org/officeDocument/2006/relationships/image" Target="../media/image15.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 Id="rId3" Type="http://schemas.openxmlformats.org/officeDocument/2006/relationships/image" Target="../media/image16.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 Id="rId3" Type="http://schemas.openxmlformats.org/officeDocument/2006/relationships/image" Target="../media/image17.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 Id="rId3" Type="http://schemas.openxmlformats.org/officeDocument/2006/relationships/image" Target="../media/image17.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2.gif"/></Relationships>
</file>

<file path=ppt/slides/_rels/slide30.xml.rels><?xml version="1.0" encoding="UTF-8" standalone="yes"?>
<Relationships xmlns="http://schemas.openxmlformats.org/package/2006/relationships"><Relationship Id="rId3" Type="http://schemas.openxmlformats.org/officeDocument/2006/relationships/hyperlink" Target="http://youtube.com/v/EGkQkdCKztM" TargetMode="External"/><Relationship Id="rId4" Type="http://schemas.openxmlformats.org/officeDocument/2006/relationships/image" Target="../media/image18.jpg"/><Relationship Id="rId1" Type="http://schemas.openxmlformats.org/officeDocument/2006/relationships/slideLayout" Target="../slideLayouts/slideLayout6.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3" Type="http://schemas.openxmlformats.org/officeDocument/2006/relationships/hyperlink" Target="http://dx.doi.org/10.1117/12.237453" TargetMode="External"/><Relationship Id="rId4" Type="http://schemas.openxmlformats.org/officeDocument/2006/relationships/hyperlink" Target="http://dx.doi.org/10.1155/ASP.2005.2991" TargetMode="External"/><Relationship Id="rId5" Type="http://schemas.openxmlformats.org/officeDocument/2006/relationships/hyperlink" Target="http://dx.doi.org/10.1038/44565" TargetMode="External"/><Relationship Id="rId6" Type="http://schemas.openxmlformats.org/officeDocument/2006/relationships/hyperlink" Target="https://wwwx.cs.unc.edu/~lin/COMP768/" TargetMode="External"/><Relationship Id="rId7" Type="http://schemas.openxmlformats.org/officeDocument/2006/relationships/hyperlink" Target="NULL" TargetMode="External"/><Relationship Id="rId8" Type="http://schemas.openxmlformats.org/officeDocument/2006/relationships/hyperlink" Target="NULL" TargetMode="External"/><Relationship Id="rId1" Type="http://schemas.openxmlformats.org/officeDocument/2006/relationships/slideLayout" Target="../slideLayouts/slideLayout3.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6.xml"/><Relationship Id="rId3" Type="http://schemas.openxmlformats.org/officeDocument/2006/relationships/image" Target="../media/image19.gif"/></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7.xml"/><Relationship Id="rId3" Type="http://schemas.openxmlformats.org/officeDocument/2006/relationships/image" Target="../media/image20.pn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 Id="rId3" Type="http://schemas.openxmlformats.org/officeDocument/2006/relationships/image" Target="../media/image2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3.pn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2"/>
        <p:cNvGrpSpPr/>
        <p:nvPr/>
      </p:nvGrpSpPr>
      <p:grpSpPr>
        <a:xfrm>
          <a:off x="0" y="0"/>
          <a:ext cx="0" cy="0"/>
          <a:chOff x="0" y="0"/>
          <a:chExt cx="0" cy="0"/>
        </a:xfrm>
      </p:grpSpPr>
      <p:sp>
        <p:nvSpPr>
          <p:cNvPr id="23" name="Shape 23"/>
          <p:cNvSpPr txBox="1">
            <a:spLocks noGrp="1"/>
          </p:cNvSpPr>
          <p:nvPr>
            <p:ph type="ctrTitle"/>
          </p:nvPr>
        </p:nvSpPr>
        <p:spPr>
          <a:xfrm>
            <a:off x="685800" y="2111123"/>
            <a:ext cx="7772400" cy="1546500"/>
          </a:xfrm>
          <a:prstGeom prst="rect">
            <a:avLst/>
          </a:prstGeom>
        </p:spPr>
        <p:txBody>
          <a:bodyPr lIns="91425" tIns="91425" rIns="91425" bIns="91425" anchor="b" anchorCtr="0">
            <a:noAutofit/>
          </a:bodyPr>
          <a:lstStyle/>
          <a:p>
            <a:pPr>
              <a:spcBef>
                <a:spcPts val="0"/>
              </a:spcBef>
              <a:buNone/>
            </a:pPr>
            <a:r>
              <a:rPr lang="en"/>
              <a:t>Discovering Physical Parameters From Sound</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2" name="Shape 82"/>
          <p:cNvSpPr txBox="1">
            <a:spLocks noGrp="1"/>
          </p:cNvSpPr>
          <p:nvPr>
            <p:ph type="title"/>
          </p:nvPr>
        </p:nvSpPr>
        <p:spPr>
          <a:xfrm>
            <a:off x="457200" y="274637"/>
            <a:ext cx="8229600" cy="1143299"/>
          </a:xfrm>
          <a:prstGeom prst="rect">
            <a:avLst/>
          </a:prstGeom>
        </p:spPr>
        <p:txBody>
          <a:bodyPr lIns="91425" tIns="91425" rIns="91425" bIns="91425" anchor="b" anchorCtr="0">
            <a:noAutofit/>
          </a:bodyPr>
          <a:lstStyle/>
          <a:p>
            <a:pPr lvl="0" rtl="0">
              <a:spcBef>
                <a:spcPts val="0"/>
              </a:spcBef>
              <a:buNone/>
            </a:pPr>
            <a:r>
              <a:rPr lang="en"/>
              <a:t>Classifying Ambient Sounds</a:t>
            </a:r>
          </a:p>
        </p:txBody>
      </p:sp>
      <p:sp>
        <p:nvSpPr>
          <p:cNvPr id="83" name="Shape 83"/>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marL="457200" lvl="0" indent="-381000" rtl="0">
              <a:lnSpc>
                <a:spcPct val="115000"/>
              </a:lnSpc>
              <a:spcBef>
                <a:spcPts val="0"/>
              </a:spcBef>
              <a:buClr>
                <a:schemeClr val="dk1"/>
              </a:buClr>
              <a:buSzPct val="100000"/>
              <a:buFont typeface="Arial"/>
              <a:buChar char="●"/>
            </a:pPr>
            <a:r>
              <a:rPr lang="en"/>
              <a:t>Some extracted features are amplitude modulation, spectral center of gravity, and tonality, but more are used.</a:t>
            </a:r>
          </a:p>
          <a:p>
            <a:pPr lvl="0" rtl="0">
              <a:lnSpc>
                <a:spcPct val="115000"/>
              </a:lnSpc>
              <a:spcBef>
                <a:spcPts val="0"/>
              </a:spcBef>
              <a:buNone/>
            </a:pPr>
            <a:endParaRPr/>
          </a:p>
          <a:p>
            <a:pPr lvl="0" rtl="0">
              <a:lnSpc>
                <a:spcPct val="115000"/>
              </a:lnSpc>
              <a:spcBef>
                <a:spcPts val="0"/>
              </a:spcBef>
              <a:buNone/>
            </a:pPr>
            <a:endParaRPr/>
          </a:p>
          <a:p>
            <a:pPr marL="457200" lvl="0" indent="-381000" rtl="0">
              <a:lnSpc>
                <a:spcPct val="115000"/>
              </a:lnSpc>
              <a:spcBef>
                <a:spcPts val="0"/>
              </a:spcBef>
              <a:buClr>
                <a:schemeClr val="dk1"/>
              </a:buClr>
              <a:buSzPct val="100000"/>
              <a:buFont typeface="Arial"/>
              <a:buChar char="●"/>
            </a:pPr>
            <a:r>
              <a:rPr lang="en"/>
              <a:t>A number of different classifiers were tested; the authors found Hidden Markov Models to be the most effective.</a:t>
            </a:r>
          </a:p>
        </p:txBody>
      </p:sp>
      <p:pic>
        <p:nvPicPr>
          <p:cNvPr id="84" name="Shape 84"/>
          <p:cNvPicPr preferRelativeResize="0"/>
          <p:nvPr/>
        </p:nvPicPr>
        <p:blipFill>
          <a:blip r:embed="rId3">
            <a:alphaModFix/>
          </a:blip>
          <a:stretch>
            <a:fillRect/>
          </a:stretch>
        </p:blipFill>
        <p:spPr>
          <a:xfrm>
            <a:off x="942975" y="5641340"/>
            <a:ext cx="7258049" cy="926559"/>
          </a:xfrm>
          <a:prstGeom prst="rect">
            <a:avLst/>
          </a:prstGeom>
          <a:noFill/>
          <a:ln>
            <a:noFill/>
          </a:ln>
        </p:spPr>
      </p:pic>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Shape 89"/>
          <p:cNvSpPr txBox="1">
            <a:spLocks noGrp="1"/>
          </p:cNvSpPr>
          <p:nvPr>
            <p:ph type="title"/>
          </p:nvPr>
        </p:nvSpPr>
        <p:spPr>
          <a:xfrm>
            <a:off x="457200" y="274637"/>
            <a:ext cx="8229600" cy="1143299"/>
          </a:xfrm>
          <a:prstGeom prst="rect">
            <a:avLst/>
          </a:prstGeom>
        </p:spPr>
        <p:txBody>
          <a:bodyPr lIns="91425" tIns="91425" rIns="91425" bIns="91425" anchor="b" anchorCtr="0">
            <a:noAutofit/>
          </a:bodyPr>
          <a:lstStyle/>
          <a:p>
            <a:pPr>
              <a:spcBef>
                <a:spcPts val="0"/>
              </a:spcBef>
              <a:buNone/>
            </a:pPr>
            <a:r>
              <a:rPr lang="en"/>
              <a:t>HMM Detour</a:t>
            </a:r>
          </a:p>
        </p:txBody>
      </p:sp>
      <p:sp>
        <p:nvSpPr>
          <p:cNvPr id="90" name="Shape 90"/>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marL="457200" lvl="0" indent="-381000" rtl="0">
              <a:spcBef>
                <a:spcPts val="0"/>
              </a:spcBef>
              <a:buClr>
                <a:schemeClr val="dk1"/>
              </a:buClr>
              <a:buSzPct val="100000"/>
              <a:buFont typeface="Arial"/>
              <a:buChar char="●"/>
            </a:pPr>
            <a:r>
              <a:rPr lang="en"/>
              <a:t>A Hidden Markov Model has a set of states which transition to each other with fixed probabilities each step.</a:t>
            </a:r>
          </a:p>
          <a:p>
            <a:pPr marL="914400" lvl="1" indent="-381000" rtl="0">
              <a:spcBef>
                <a:spcPts val="0"/>
              </a:spcBef>
              <a:buClr>
                <a:schemeClr val="dk1"/>
              </a:buClr>
              <a:buSzPct val="100000"/>
              <a:buFont typeface="Courier New"/>
              <a:buChar char="o"/>
            </a:pPr>
            <a:r>
              <a:rPr lang="en"/>
              <a:t>Each state has a fixed probability distribution of observations.</a:t>
            </a:r>
          </a:p>
          <a:p>
            <a:pPr marL="457200" lvl="0" indent="-381000" rtl="0">
              <a:spcBef>
                <a:spcPts val="0"/>
              </a:spcBef>
              <a:buClr>
                <a:schemeClr val="dk1"/>
              </a:buClr>
              <a:buSzPct val="100000"/>
              <a:buFont typeface="Arial"/>
              <a:buChar char="●"/>
            </a:pPr>
            <a:r>
              <a:rPr lang="en"/>
              <a:t>All probabilities are known; what’s “hidden” is the state at any point in time.</a:t>
            </a:r>
          </a:p>
          <a:p>
            <a:pPr marL="457200" lvl="0" indent="-381000" rtl="0">
              <a:spcBef>
                <a:spcPts val="0"/>
              </a:spcBef>
              <a:buClr>
                <a:schemeClr val="dk1"/>
              </a:buClr>
              <a:buSzPct val="100000"/>
              <a:buFont typeface="Arial"/>
              <a:buChar char="●"/>
            </a:pPr>
            <a:r>
              <a:rPr lang="en"/>
              <a:t>Each step involves an observation and a hidden state transition.</a:t>
            </a:r>
          </a:p>
          <a:p>
            <a:pPr marL="457200" lvl="0" indent="-381000" rtl="0">
              <a:spcBef>
                <a:spcPts val="0"/>
              </a:spcBef>
              <a:buClr>
                <a:schemeClr val="dk1"/>
              </a:buClr>
              <a:buSzPct val="100000"/>
              <a:buFont typeface="Arial"/>
              <a:buChar char="●"/>
            </a:pPr>
            <a:r>
              <a:rPr lang="en"/>
              <a:t>Use one HMM for each classification.</a:t>
            </a:r>
          </a:p>
          <a:p>
            <a:pPr marL="457200" lvl="0" indent="-381000" rtl="0">
              <a:spcBef>
                <a:spcPts val="0"/>
              </a:spcBef>
              <a:buClr>
                <a:schemeClr val="dk1"/>
              </a:buClr>
              <a:buSzPct val="100000"/>
              <a:buFont typeface="Arial"/>
              <a:buChar char="●"/>
            </a:pPr>
            <a:r>
              <a:rPr lang="en"/>
              <a:t>Train each HMM using the Baum-Welch Algorithm.</a:t>
            </a:r>
          </a:p>
          <a:p>
            <a:pPr marL="914400" lvl="1" indent="-381000" rtl="0">
              <a:spcBef>
                <a:spcPts val="0"/>
              </a:spcBef>
              <a:buClr>
                <a:schemeClr val="dk1"/>
              </a:buClr>
              <a:buSzPct val="100000"/>
              <a:buFont typeface="Courier New"/>
              <a:buChar char="o"/>
            </a:pPr>
            <a:r>
              <a:rPr lang="en"/>
              <a:t>Iterative refinement of probabilities given samples.</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Shape 95"/>
          <p:cNvSpPr txBox="1">
            <a:spLocks noGrp="1"/>
          </p:cNvSpPr>
          <p:nvPr>
            <p:ph type="title"/>
          </p:nvPr>
        </p:nvSpPr>
        <p:spPr>
          <a:xfrm>
            <a:off x="457200" y="274637"/>
            <a:ext cx="8229600" cy="1143299"/>
          </a:xfrm>
          <a:prstGeom prst="rect">
            <a:avLst/>
          </a:prstGeom>
        </p:spPr>
        <p:txBody>
          <a:bodyPr lIns="91425" tIns="91425" rIns="91425" bIns="91425" anchor="b" anchorCtr="0">
            <a:noAutofit/>
          </a:bodyPr>
          <a:lstStyle/>
          <a:p>
            <a:pPr>
              <a:spcBef>
                <a:spcPts val="0"/>
              </a:spcBef>
              <a:buNone/>
            </a:pPr>
            <a:r>
              <a:rPr lang="en"/>
              <a:t>Viterbi Algorithm</a:t>
            </a:r>
          </a:p>
        </p:txBody>
      </p:sp>
      <p:sp>
        <p:nvSpPr>
          <p:cNvPr id="96" name="Shape 96"/>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rtl="0">
              <a:spcBef>
                <a:spcPts val="0"/>
              </a:spcBef>
              <a:buNone/>
            </a:pPr>
            <a:endParaRPr/>
          </a:p>
          <a:p>
            <a:pPr lvl="0" rtl="0">
              <a:spcBef>
                <a:spcPts val="0"/>
              </a:spcBef>
              <a:buNone/>
            </a:pPr>
            <a:endParaRPr sz="2400"/>
          </a:p>
          <a:p>
            <a:pPr marL="457200" lvl="0" indent="-381000" rtl="0">
              <a:lnSpc>
                <a:spcPct val="115000"/>
              </a:lnSpc>
              <a:spcBef>
                <a:spcPts val="0"/>
              </a:spcBef>
              <a:buClr>
                <a:schemeClr val="dk1"/>
              </a:buClr>
              <a:buSzPct val="100000"/>
              <a:buFont typeface="Arial"/>
              <a:buChar char="●"/>
            </a:pPr>
            <a:r>
              <a:rPr lang="en" sz="2400"/>
              <a:t>y</a:t>
            </a:r>
            <a:r>
              <a:rPr lang="en" sz="2400" baseline="-25000"/>
              <a:t>t</a:t>
            </a:r>
            <a:r>
              <a:rPr lang="en" sz="2400"/>
              <a:t>: Observation at time </a:t>
            </a:r>
            <a:r>
              <a:rPr lang="en" sz="2400" i="1"/>
              <a:t>t</a:t>
            </a:r>
            <a:r>
              <a:rPr lang="en" sz="2400"/>
              <a:t>.</a:t>
            </a:r>
          </a:p>
          <a:p>
            <a:pPr marL="457200" lvl="0" indent="-381000" rtl="0">
              <a:lnSpc>
                <a:spcPct val="115000"/>
              </a:lnSpc>
              <a:spcBef>
                <a:spcPts val="0"/>
              </a:spcBef>
              <a:buClr>
                <a:schemeClr val="dk1"/>
              </a:buClr>
              <a:buSzPct val="100000"/>
              <a:buFont typeface="Arial"/>
              <a:buChar char="●"/>
            </a:pPr>
            <a:r>
              <a:rPr lang="en" sz="2400"/>
              <a:t>a</a:t>
            </a:r>
            <a:r>
              <a:rPr lang="en" sz="2400" baseline="-25000"/>
              <a:t>x,k</a:t>
            </a:r>
            <a:r>
              <a:rPr lang="en" sz="2400"/>
              <a:t>: Probability of transitioning from state </a:t>
            </a:r>
            <a:r>
              <a:rPr lang="en" sz="2400" i="1"/>
              <a:t>x</a:t>
            </a:r>
            <a:r>
              <a:rPr lang="en" sz="2400"/>
              <a:t> to state </a:t>
            </a:r>
            <a:r>
              <a:rPr lang="en" sz="2400" i="1"/>
              <a:t>k</a:t>
            </a:r>
            <a:r>
              <a:rPr lang="en" sz="2400"/>
              <a:t>.</a:t>
            </a:r>
          </a:p>
          <a:p>
            <a:pPr marL="457200" lvl="0" indent="-381000" rtl="0">
              <a:lnSpc>
                <a:spcPct val="115000"/>
              </a:lnSpc>
              <a:spcBef>
                <a:spcPts val="0"/>
              </a:spcBef>
              <a:buClr>
                <a:schemeClr val="dk1"/>
              </a:buClr>
              <a:buSzPct val="100000"/>
              <a:buFont typeface="Arial"/>
              <a:buChar char="●"/>
            </a:pPr>
            <a:r>
              <a:rPr lang="en" sz="2400"/>
              <a:t>V</a:t>
            </a:r>
            <a:r>
              <a:rPr lang="en" sz="2400" baseline="-25000"/>
              <a:t>t,k</a:t>
            </a:r>
            <a:r>
              <a:rPr lang="en" sz="2400"/>
              <a:t>: Probability of most likely state at time </a:t>
            </a:r>
            <a:r>
              <a:rPr lang="en" sz="2400" i="1"/>
              <a:t>t</a:t>
            </a:r>
            <a:r>
              <a:rPr lang="en" sz="2400"/>
              <a:t>, ending on observation </a:t>
            </a:r>
            <a:r>
              <a:rPr lang="en" sz="2400" i="1"/>
              <a:t>k</a:t>
            </a:r>
            <a:r>
              <a:rPr lang="en" sz="2400"/>
              <a:t>.</a:t>
            </a:r>
          </a:p>
          <a:p>
            <a:pPr marL="457200" lvl="0" indent="-381000" rtl="0">
              <a:lnSpc>
                <a:spcPct val="115000"/>
              </a:lnSpc>
              <a:spcBef>
                <a:spcPts val="0"/>
              </a:spcBef>
              <a:buClr>
                <a:schemeClr val="dk1"/>
              </a:buClr>
              <a:buSzPct val="100000"/>
              <a:buFont typeface="Arial"/>
              <a:buChar char="●"/>
            </a:pPr>
            <a:r>
              <a:rPr lang="en" sz="2400"/>
              <a:t>π</a:t>
            </a:r>
            <a:r>
              <a:rPr lang="en" sz="2400" baseline="-25000"/>
              <a:t>k</a:t>
            </a:r>
            <a:r>
              <a:rPr lang="en" sz="2400"/>
              <a:t>: Probability of starting in state </a:t>
            </a:r>
            <a:r>
              <a:rPr lang="en" sz="2400" i="1"/>
              <a:t>k</a:t>
            </a:r>
            <a:r>
              <a:rPr lang="en" sz="2400"/>
              <a:t>.</a:t>
            </a:r>
          </a:p>
          <a:p>
            <a:pPr marL="457200" lvl="0" indent="-381000" rtl="0">
              <a:lnSpc>
                <a:spcPct val="115000"/>
              </a:lnSpc>
              <a:spcBef>
                <a:spcPts val="0"/>
              </a:spcBef>
              <a:buClr>
                <a:schemeClr val="dk1"/>
              </a:buClr>
              <a:buSzPct val="100000"/>
              <a:buFont typeface="Arial"/>
              <a:buChar char="●"/>
            </a:pPr>
            <a:r>
              <a:rPr lang="en"/>
              <a:t>Given y</a:t>
            </a:r>
            <a:r>
              <a:rPr lang="en" baseline="-25000"/>
              <a:t>1</a:t>
            </a:r>
            <a:r>
              <a:rPr lang="en"/>
              <a:t>-y</a:t>
            </a:r>
            <a:r>
              <a:rPr lang="en" baseline="-25000"/>
              <a:t>t</a:t>
            </a:r>
            <a:r>
              <a:rPr lang="en"/>
              <a:t>, f</a:t>
            </a:r>
            <a:r>
              <a:rPr lang="en" sz="2400"/>
              <a:t>inds the most likely series of state transitions to produce </a:t>
            </a:r>
            <a:r>
              <a:rPr lang="en"/>
              <a:t>that series of observations.</a:t>
            </a:r>
          </a:p>
          <a:p>
            <a:pPr marL="457200" lvl="0" indent="-381000" rtl="0">
              <a:lnSpc>
                <a:spcPct val="115000"/>
              </a:lnSpc>
              <a:spcBef>
                <a:spcPts val="0"/>
              </a:spcBef>
              <a:buClr>
                <a:schemeClr val="dk1"/>
              </a:buClr>
              <a:buSzPct val="100000"/>
              <a:buFont typeface="Arial"/>
              <a:buChar char="●"/>
            </a:pPr>
            <a:r>
              <a:rPr lang="en"/>
              <a:t>For classifying a series of observations, compare likelihood of seeing y</a:t>
            </a:r>
            <a:r>
              <a:rPr lang="en" baseline="-25000"/>
              <a:t>1</a:t>
            </a:r>
            <a:r>
              <a:rPr lang="en"/>
              <a:t>-y</a:t>
            </a:r>
            <a:r>
              <a:rPr lang="en" baseline="-25000"/>
              <a:t>t</a:t>
            </a:r>
            <a:r>
              <a:rPr lang="en"/>
              <a:t> on each model.</a:t>
            </a:r>
          </a:p>
        </p:txBody>
      </p:sp>
      <p:pic>
        <p:nvPicPr>
          <p:cNvPr id="97" name="Shape 97"/>
          <p:cNvPicPr preferRelativeResize="0"/>
          <p:nvPr/>
        </p:nvPicPr>
        <p:blipFill>
          <a:blip r:embed="rId3">
            <a:alphaModFix/>
          </a:blip>
          <a:stretch>
            <a:fillRect/>
          </a:stretch>
        </p:blipFill>
        <p:spPr>
          <a:xfrm>
            <a:off x="1543459" y="1600198"/>
            <a:ext cx="6057074" cy="860500"/>
          </a:xfrm>
          <a:prstGeom prst="rect">
            <a:avLst/>
          </a:prstGeom>
          <a:noFill/>
          <a:ln>
            <a:noFill/>
          </a:ln>
        </p:spPr>
      </p:pic>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Shape 102"/>
          <p:cNvSpPr txBox="1">
            <a:spLocks noGrp="1"/>
          </p:cNvSpPr>
          <p:nvPr>
            <p:ph type="title"/>
          </p:nvPr>
        </p:nvSpPr>
        <p:spPr>
          <a:xfrm>
            <a:off x="457200" y="274637"/>
            <a:ext cx="8229600" cy="1143299"/>
          </a:xfrm>
          <a:prstGeom prst="rect">
            <a:avLst/>
          </a:prstGeom>
        </p:spPr>
        <p:txBody>
          <a:bodyPr lIns="91425" tIns="91425" rIns="91425" bIns="91425" anchor="b" anchorCtr="0">
            <a:noAutofit/>
          </a:bodyPr>
          <a:lstStyle/>
          <a:p>
            <a:pPr>
              <a:spcBef>
                <a:spcPts val="0"/>
              </a:spcBef>
              <a:buNone/>
            </a:pPr>
            <a:r>
              <a:rPr lang="en"/>
              <a:t>General Sound Classification</a:t>
            </a:r>
          </a:p>
        </p:txBody>
      </p:sp>
      <p:sp>
        <p:nvSpPr>
          <p:cNvPr id="103" name="Shape 103"/>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marL="457200" lvl="0" indent="-381000" rtl="0">
              <a:spcBef>
                <a:spcPts val="0"/>
              </a:spcBef>
              <a:buClr>
                <a:schemeClr val="dk1"/>
              </a:buClr>
              <a:buSzPct val="100000"/>
              <a:buFont typeface="Arial"/>
              <a:buChar char="●"/>
            </a:pPr>
            <a:r>
              <a:rPr lang="en"/>
              <a:t>Wold et al. 1996, “Content-based classification, search, and retrieval of audio”</a:t>
            </a:r>
          </a:p>
          <a:p>
            <a:pPr lvl="0" rtl="0">
              <a:spcBef>
                <a:spcPts val="0"/>
              </a:spcBef>
              <a:buNone/>
            </a:pPr>
            <a:endParaRPr/>
          </a:p>
          <a:p>
            <a:pPr marL="457200" lvl="0" indent="-381000" rtl="0">
              <a:spcBef>
                <a:spcPts val="0"/>
              </a:spcBef>
              <a:buClr>
                <a:schemeClr val="dk1"/>
              </a:buClr>
              <a:buSzPct val="100000"/>
              <a:buFont typeface="Arial"/>
              <a:buChar char="●"/>
            </a:pPr>
            <a:r>
              <a:rPr lang="en"/>
              <a:t>Again identifies acoustical features (in this case, loudness, pitch, bandwidth, and harmonicity).</a:t>
            </a:r>
          </a:p>
          <a:p>
            <a:pPr lvl="0" rtl="0">
              <a:spcBef>
                <a:spcPts val="0"/>
              </a:spcBef>
              <a:buNone/>
            </a:pPr>
            <a:endParaRPr/>
          </a:p>
          <a:p>
            <a:pPr marL="457200" lvl="0" indent="-381000" rtl="0">
              <a:spcBef>
                <a:spcPts val="0"/>
              </a:spcBef>
              <a:buClr>
                <a:schemeClr val="dk1"/>
              </a:buClr>
              <a:buSzPct val="100000"/>
              <a:buFont typeface="Arial"/>
              <a:buChar char="●"/>
            </a:pPr>
            <a:r>
              <a:rPr lang="en"/>
              <a:t>The system is trained by providing a set of sounds to represent each category.</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Shape 108"/>
          <p:cNvSpPr txBox="1">
            <a:spLocks noGrp="1"/>
          </p:cNvSpPr>
          <p:nvPr>
            <p:ph type="title"/>
          </p:nvPr>
        </p:nvSpPr>
        <p:spPr>
          <a:xfrm>
            <a:off x="457200" y="274637"/>
            <a:ext cx="8229600" cy="1143299"/>
          </a:xfrm>
          <a:prstGeom prst="rect">
            <a:avLst/>
          </a:prstGeom>
        </p:spPr>
        <p:txBody>
          <a:bodyPr lIns="91425" tIns="91425" rIns="91425" bIns="91425" anchor="b" anchorCtr="0">
            <a:noAutofit/>
          </a:bodyPr>
          <a:lstStyle/>
          <a:p>
            <a:pPr lvl="0" rtl="0">
              <a:spcBef>
                <a:spcPts val="0"/>
              </a:spcBef>
              <a:buNone/>
            </a:pPr>
            <a:r>
              <a:rPr lang="en"/>
              <a:t>General Sound Classification</a:t>
            </a:r>
          </a:p>
        </p:txBody>
      </p:sp>
      <p:sp>
        <p:nvSpPr>
          <p:cNvPr id="109" name="Shape 109"/>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marL="457200" lvl="0" indent="-381000" rtl="0">
              <a:spcBef>
                <a:spcPts val="0"/>
              </a:spcBef>
              <a:buClr>
                <a:schemeClr val="dk1"/>
              </a:buClr>
              <a:buSzPct val="100000"/>
              <a:buFont typeface="Arial"/>
              <a:buChar char="●"/>
            </a:pPr>
            <a:r>
              <a:rPr lang="en"/>
              <a:t>For each category of </a:t>
            </a:r>
            <a:r>
              <a:rPr lang="en" i="1"/>
              <a:t>M</a:t>
            </a:r>
            <a:r>
              <a:rPr lang="en"/>
              <a:t> feature vectors [</a:t>
            </a:r>
            <a:r>
              <a:rPr lang="en" i="1"/>
              <a:t>a</a:t>
            </a:r>
            <a:r>
              <a:rPr lang="en" baseline="-25000"/>
              <a:t>1</a:t>
            </a:r>
            <a:r>
              <a:rPr lang="en"/>
              <a:t>, a</a:t>
            </a:r>
            <a:r>
              <a:rPr lang="en" baseline="-25000"/>
              <a:t>j</a:t>
            </a:r>
            <a:r>
              <a:rPr lang="en"/>
              <a:t>], compute the mean vector </a:t>
            </a:r>
            <a:r>
              <a:rPr lang="en" i="1"/>
              <a:t>μ</a:t>
            </a:r>
            <a:r>
              <a:rPr lang="en"/>
              <a:t> and covariance matrix </a:t>
            </a:r>
            <a:r>
              <a:rPr lang="en" i="1"/>
              <a:t>R</a:t>
            </a:r>
            <a:r>
              <a:rPr lang="en"/>
              <a:t>:</a:t>
            </a:r>
          </a:p>
          <a:p>
            <a:pPr rtl="0">
              <a:spcBef>
                <a:spcPts val="0"/>
              </a:spcBef>
              <a:buNone/>
            </a:pPr>
            <a:endParaRPr/>
          </a:p>
          <a:p>
            <a:pPr rtl="0">
              <a:spcBef>
                <a:spcPts val="0"/>
              </a:spcBef>
              <a:buNone/>
            </a:pPr>
            <a:endParaRPr/>
          </a:p>
          <a:p>
            <a:pPr rtl="0">
              <a:spcBef>
                <a:spcPts val="0"/>
              </a:spcBef>
              <a:buNone/>
            </a:pPr>
            <a:endParaRPr/>
          </a:p>
          <a:p>
            <a:pPr lvl="0" rtl="0">
              <a:spcBef>
                <a:spcPts val="0"/>
              </a:spcBef>
              <a:buNone/>
            </a:pPr>
            <a:endParaRPr/>
          </a:p>
          <a:p>
            <a:pPr lvl="0" rtl="0">
              <a:spcBef>
                <a:spcPts val="0"/>
              </a:spcBef>
              <a:buNone/>
            </a:pPr>
            <a:endParaRPr/>
          </a:p>
          <a:p>
            <a:pPr lvl="0" rtl="0">
              <a:spcBef>
                <a:spcPts val="0"/>
              </a:spcBef>
              <a:buNone/>
            </a:pPr>
            <a:endParaRPr/>
          </a:p>
          <a:p>
            <a:pPr marL="457200" lvl="0" indent="-381000" rtl="0">
              <a:spcBef>
                <a:spcPts val="0"/>
              </a:spcBef>
              <a:buClr>
                <a:schemeClr val="dk1"/>
              </a:buClr>
              <a:buSzPct val="100000"/>
              <a:buFont typeface="Arial"/>
              <a:buChar char="●"/>
            </a:pPr>
            <a:r>
              <a:rPr lang="en"/>
              <a:t>Given a query sound </a:t>
            </a:r>
            <a:r>
              <a:rPr lang="en" i="1"/>
              <a:t>b</a:t>
            </a:r>
            <a:r>
              <a:rPr lang="en"/>
              <a:t>, compare against each category:</a:t>
            </a:r>
          </a:p>
        </p:txBody>
      </p:sp>
      <p:pic>
        <p:nvPicPr>
          <p:cNvPr id="110" name="Shape 110"/>
          <p:cNvPicPr preferRelativeResize="0"/>
          <p:nvPr/>
        </p:nvPicPr>
        <p:blipFill>
          <a:blip r:embed="rId3">
            <a:alphaModFix/>
          </a:blip>
          <a:stretch>
            <a:fillRect/>
          </a:stretch>
        </p:blipFill>
        <p:spPr>
          <a:xfrm>
            <a:off x="3443539" y="2699425"/>
            <a:ext cx="2256925" cy="945775"/>
          </a:xfrm>
          <a:prstGeom prst="rect">
            <a:avLst/>
          </a:prstGeom>
          <a:noFill/>
          <a:ln>
            <a:noFill/>
          </a:ln>
        </p:spPr>
      </p:pic>
      <p:pic>
        <p:nvPicPr>
          <p:cNvPr id="111" name="Shape 111"/>
          <p:cNvPicPr preferRelativeResize="0"/>
          <p:nvPr/>
        </p:nvPicPr>
        <p:blipFill>
          <a:blip r:embed="rId4">
            <a:alphaModFix/>
          </a:blip>
          <a:stretch>
            <a:fillRect/>
          </a:stretch>
        </p:blipFill>
        <p:spPr>
          <a:xfrm>
            <a:off x="2043042" y="3771025"/>
            <a:ext cx="5057945" cy="987650"/>
          </a:xfrm>
          <a:prstGeom prst="rect">
            <a:avLst/>
          </a:prstGeom>
          <a:noFill/>
          <a:ln>
            <a:noFill/>
          </a:ln>
        </p:spPr>
      </p:pic>
      <p:pic>
        <p:nvPicPr>
          <p:cNvPr id="112" name="Shape 112"/>
          <p:cNvPicPr preferRelativeResize="0"/>
          <p:nvPr/>
        </p:nvPicPr>
        <p:blipFill>
          <a:blip r:embed="rId5">
            <a:alphaModFix/>
          </a:blip>
          <a:stretch>
            <a:fillRect/>
          </a:stretch>
        </p:blipFill>
        <p:spPr>
          <a:xfrm>
            <a:off x="1776425" y="5723237"/>
            <a:ext cx="5591175" cy="600075"/>
          </a:xfrm>
          <a:prstGeom prst="rect">
            <a:avLst/>
          </a:prstGeom>
          <a:noFill/>
          <a:ln>
            <a:noFill/>
          </a:ln>
        </p:spPr>
      </p:pic>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Shape 117"/>
          <p:cNvSpPr txBox="1">
            <a:spLocks noGrp="1"/>
          </p:cNvSpPr>
          <p:nvPr>
            <p:ph type="title"/>
          </p:nvPr>
        </p:nvSpPr>
        <p:spPr>
          <a:xfrm>
            <a:off x="457200" y="274637"/>
            <a:ext cx="8229600" cy="1143299"/>
          </a:xfrm>
          <a:prstGeom prst="rect">
            <a:avLst/>
          </a:prstGeom>
        </p:spPr>
        <p:txBody>
          <a:bodyPr lIns="91425" tIns="91425" rIns="91425" bIns="91425" anchor="b" anchorCtr="0">
            <a:noAutofit/>
          </a:bodyPr>
          <a:lstStyle/>
          <a:p>
            <a:pPr lvl="0" rtl="0">
              <a:spcBef>
                <a:spcPts val="0"/>
              </a:spcBef>
              <a:buNone/>
            </a:pPr>
            <a:r>
              <a:rPr lang="en"/>
              <a:t>General Sound Classification</a:t>
            </a:r>
          </a:p>
        </p:txBody>
      </p:sp>
      <p:sp>
        <p:nvSpPr>
          <p:cNvPr id="118" name="Shape 118"/>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marL="457200" lvl="0" indent="-381000" rtl="0">
              <a:spcBef>
                <a:spcPts val="0"/>
              </a:spcBef>
              <a:buClr>
                <a:schemeClr val="dk1"/>
              </a:buClr>
              <a:buSzPct val="100000"/>
              <a:buFont typeface="Arial"/>
              <a:buChar char="●"/>
            </a:pPr>
            <a:r>
              <a:rPr lang="en"/>
              <a:t>Each sound can be evaluated against each category, making complex queries possible.</a:t>
            </a:r>
          </a:p>
          <a:p>
            <a:pPr marL="914400" lvl="1" indent="-381000" rtl="0">
              <a:spcBef>
                <a:spcPts val="0"/>
              </a:spcBef>
              <a:buClr>
                <a:schemeClr val="dk1"/>
              </a:buClr>
              <a:buSzPct val="100000"/>
              <a:buFont typeface="Courier New"/>
              <a:buChar char="o"/>
            </a:pPr>
            <a:r>
              <a:rPr lang="en"/>
              <a:t>Classify a query sound into the closest category.</a:t>
            </a:r>
          </a:p>
          <a:p>
            <a:pPr marL="914400" lvl="1" indent="-381000" rtl="0">
              <a:spcBef>
                <a:spcPts val="0"/>
              </a:spcBef>
              <a:buClr>
                <a:schemeClr val="dk1"/>
              </a:buClr>
              <a:buSzPct val="100000"/>
              <a:buFont typeface="Courier New"/>
              <a:buChar char="o"/>
            </a:pPr>
            <a:r>
              <a:rPr lang="en"/>
              <a:t>Create and compare against categories of perceptual qualities.</a:t>
            </a:r>
          </a:p>
          <a:p>
            <a:pPr marL="1371600" lvl="2" indent="-342900" rtl="0">
              <a:spcBef>
                <a:spcPts val="0"/>
              </a:spcBef>
              <a:buClr>
                <a:schemeClr val="dk1"/>
              </a:buClr>
              <a:buSzPct val="75000"/>
              <a:buFont typeface="Wingdings"/>
              <a:buChar char="§"/>
            </a:pPr>
            <a:r>
              <a:rPr lang="en"/>
              <a:t>Scratchy, shimmery, ominous sounds.</a:t>
            </a:r>
          </a:p>
          <a:p>
            <a:pPr marL="914400" lvl="1" indent="-381000" rtl="0">
              <a:spcBef>
                <a:spcPts val="0"/>
              </a:spcBef>
              <a:buClr>
                <a:schemeClr val="dk1"/>
              </a:buClr>
              <a:buSzPct val="100000"/>
              <a:buFont typeface="Courier New"/>
              <a:buChar char="o"/>
            </a:pPr>
            <a:r>
              <a:rPr lang="en"/>
              <a:t>Find the 5 sounds which best fit into some category.</a:t>
            </a:r>
          </a:p>
          <a:p>
            <a:pPr lvl="0" rtl="0">
              <a:spcBef>
                <a:spcPts val="0"/>
              </a:spcBef>
              <a:buNone/>
            </a:pPr>
            <a:endParaRPr/>
          </a:p>
          <a:p>
            <a:pPr marL="457200" lvl="0" indent="-381000">
              <a:spcBef>
                <a:spcPts val="0"/>
              </a:spcBef>
              <a:buClr>
                <a:schemeClr val="dk1"/>
              </a:buClr>
              <a:buSzPct val="100000"/>
              <a:buFont typeface="Arial"/>
              <a:buChar char="●"/>
            </a:pPr>
            <a:r>
              <a:rPr lang="en"/>
              <a:t>Can segment and identify longer sounds by checking for sudden large changes in features.</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Shape 123"/>
          <p:cNvSpPr txBox="1">
            <a:spLocks noGrp="1"/>
          </p:cNvSpPr>
          <p:nvPr>
            <p:ph type="title"/>
          </p:nvPr>
        </p:nvSpPr>
        <p:spPr>
          <a:xfrm>
            <a:off x="457200" y="274637"/>
            <a:ext cx="8229600" cy="1143299"/>
          </a:xfrm>
          <a:prstGeom prst="rect">
            <a:avLst/>
          </a:prstGeom>
        </p:spPr>
        <p:txBody>
          <a:bodyPr lIns="91425" tIns="91425" rIns="91425" bIns="91425" anchor="b" anchorCtr="0">
            <a:noAutofit/>
          </a:bodyPr>
          <a:lstStyle/>
          <a:p>
            <a:pPr>
              <a:spcBef>
                <a:spcPts val="0"/>
              </a:spcBef>
              <a:buNone/>
            </a:pPr>
            <a:r>
              <a:rPr lang="en"/>
              <a:t>Sound Source Separation</a:t>
            </a:r>
          </a:p>
        </p:txBody>
      </p:sp>
      <p:sp>
        <p:nvSpPr>
          <p:cNvPr id="124" name="Shape 124"/>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marL="457200" lvl="0" indent="-381000" rtl="0">
              <a:spcBef>
                <a:spcPts val="0"/>
              </a:spcBef>
              <a:buClr>
                <a:schemeClr val="dk1"/>
              </a:buClr>
              <a:buSzPct val="100000"/>
              <a:buFont typeface="Arial"/>
              <a:buChar char="●"/>
            </a:pPr>
            <a:r>
              <a:rPr lang="en"/>
              <a:t>“Cocktail party problem”</a:t>
            </a:r>
          </a:p>
          <a:p>
            <a:pPr rtl="0">
              <a:spcBef>
                <a:spcPts val="0"/>
              </a:spcBef>
              <a:buNone/>
            </a:pPr>
            <a:endParaRPr/>
          </a:p>
          <a:p>
            <a:pPr lvl="0" rtl="0">
              <a:spcBef>
                <a:spcPts val="0"/>
              </a:spcBef>
              <a:buNone/>
            </a:pPr>
            <a:endParaRPr/>
          </a:p>
          <a:p>
            <a:pPr marL="457200" lvl="0" indent="-381000" rtl="0">
              <a:spcBef>
                <a:spcPts val="0"/>
              </a:spcBef>
              <a:buClr>
                <a:schemeClr val="dk1"/>
              </a:buClr>
              <a:buSzPct val="100000"/>
              <a:buFont typeface="Arial"/>
              <a:buChar char="●"/>
            </a:pPr>
            <a:r>
              <a:rPr lang="en"/>
              <a:t>Monaural signal processing approach.</a:t>
            </a:r>
          </a:p>
          <a:p>
            <a:pPr rtl="0">
              <a:spcBef>
                <a:spcPts val="0"/>
              </a:spcBef>
              <a:buNone/>
            </a:pPr>
            <a:endParaRPr/>
          </a:p>
          <a:p>
            <a:pPr lvl="0" rtl="0">
              <a:spcBef>
                <a:spcPts val="0"/>
              </a:spcBef>
              <a:buNone/>
            </a:pPr>
            <a:endParaRPr/>
          </a:p>
          <a:p>
            <a:pPr marL="457200" lvl="0" indent="-381000">
              <a:spcBef>
                <a:spcPts val="0"/>
              </a:spcBef>
              <a:buClr>
                <a:schemeClr val="dk1"/>
              </a:buClr>
              <a:buSzPct val="100000"/>
              <a:buFont typeface="Arial"/>
              <a:buChar char="●"/>
            </a:pPr>
            <a:r>
              <a:rPr lang="en"/>
              <a:t>Binaural (stereo) spatial approach.</a:t>
            </a:r>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Shape 129"/>
          <p:cNvSpPr txBox="1">
            <a:spLocks noGrp="1"/>
          </p:cNvSpPr>
          <p:nvPr>
            <p:ph type="title"/>
          </p:nvPr>
        </p:nvSpPr>
        <p:spPr>
          <a:xfrm>
            <a:off x="457200" y="274637"/>
            <a:ext cx="8229600" cy="1143299"/>
          </a:xfrm>
          <a:prstGeom prst="rect">
            <a:avLst/>
          </a:prstGeom>
        </p:spPr>
        <p:txBody>
          <a:bodyPr lIns="91425" tIns="91425" rIns="91425" bIns="91425" anchor="b" anchorCtr="0">
            <a:noAutofit/>
          </a:bodyPr>
          <a:lstStyle/>
          <a:p>
            <a:pPr>
              <a:spcBef>
                <a:spcPts val="0"/>
              </a:spcBef>
              <a:buNone/>
            </a:pPr>
            <a:r>
              <a:rPr lang="en"/>
              <a:t>Separation by Signal Processing</a:t>
            </a:r>
          </a:p>
        </p:txBody>
      </p:sp>
      <p:sp>
        <p:nvSpPr>
          <p:cNvPr id="130" name="Shape 130"/>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marL="457200" lvl="0" indent="-381000" rtl="0">
              <a:spcBef>
                <a:spcPts val="0"/>
              </a:spcBef>
              <a:buClr>
                <a:schemeClr val="dk1"/>
              </a:buClr>
              <a:buSzPct val="100000"/>
              <a:buFont typeface="Arial"/>
              <a:buChar char="●"/>
            </a:pPr>
            <a:r>
              <a:rPr lang="en"/>
              <a:t>Modern methods rely on representing signals as linear combinations of basis vectors.</a:t>
            </a:r>
          </a:p>
          <a:p>
            <a:pPr lvl="0" rtl="0">
              <a:spcBef>
                <a:spcPts val="0"/>
              </a:spcBef>
              <a:buNone/>
            </a:pPr>
            <a:endParaRPr/>
          </a:p>
          <a:p>
            <a:pPr marL="457200" lvl="0" indent="-381000" rtl="0">
              <a:spcBef>
                <a:spcPts val="0"/>
              </a:spcBef>
              <a:buClr>
                <a:schemeClr val="dk1"/>
              </a:buClr>
              <a:buSzPct val="100000"/>
              <a:buFont typeface="Arial"/>
              <a:buChar char="●"/>
            </a:pPr>
            <a:r>
              <a:rPr lang="en"/>
              <a:t>In sound separation, non-negative matrix factorization (NMF) has been particularly popular [Lee, Seung 1999].</a:t>
            </a:r>
          </a:p>
          <a:p>
            <a:pPr lvl="0" rtl="0">
              <a:spcBef>
                <a:spcPts val="0"/>
              </a:spcBef>
              <a:buNone/>
            </a:pPr>
            <a:endParaRPr/>
          </a:p>
          <a:p>
            <a:pPr marL="457200" lvl="0" indent="-381000">
              <a:spcBef>
                <a:spcPts val="0"/>
              </a:spcBef>
              <a:buClr>
                <a:schemeClr val="dk1"/>
              </a:buClr>
              <a:buSzPct val="100000"/>
              <a:buFont typeface="Arial"/>
              <a:buChar char="●"/>
            </a:pPr>
            <a:r>
              <a:rPr lang="en"/>
              <a:t>Particularly nice because if our vectors are amplitudes. It doesn’t make physical sense to talk about negative amplitudes.</a:t>
            </a:r>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Shape 135"/>
          <p:cNvSpPr txBox="1">
            <a:spLocks noGrp="1"/>
          </p:cNvSpPr>
          <p:nvPr>
            <p:ph type="title"/>
          </p:nvPr>
        </p:nvSpPr>
        <p:spPr>
          <a:xfrm>
            <a:off x="457200" y="274637"/>
            <a:ext cx="8229600" cy="1143299"/>
          </a:xfrm>
          <a:prstGeom prst="rect">
            <a:avLst/>
          </a:prstGeom>
        </p:spPr>
        <p:txBody>
          <a:bodyPr lIns="91425" tIns="91425" rIns="91425" bIns="91425" anchor="b" anchorCtr="0">
            <a:noAutofit/>
          </a:bodyPr>
          <a:lstStyle/>
          <a:p>
            <a:pPr>
              <a:spcBef>
                <a:spcPts val="0"/>
              </a:spcBef>
              <a:buNone/>
            </a:pPr>
            <a:r>
              <a:rPr lang="en"/>
              <a:t>Transcription by Signal Processing</a:t>
            </a:r>
          </a:p>
        </p:txBody>
      </p:sp>
      <p:pic>
        <p:nvPicPr>
          <p:cNvPr id="136" name="Shape 136"/>
          <p:cNvPicPr preferRelativeResize="0"/>
          <p:nvPr/>
        </p:nvPicPr>
        <p:blipFill>
          <a:blip r:embed="rId3">
            <a:alphaModFix/>
          </a:blip>
          <a:stretch>
            <a:fillRect/>
          </a:stretch>
        </p:blipFill>
        <p:spPr>
          <a:xfrm>
            <a:off x="2066925" y="1564937"/>
            <a:ext cx="5010150" cy="2257425"/>
          </a:xfrm>
          <a:prstGeom prst="rect">
            <a:avLst/>
          </a:prstGeom>
          <a:noFill/>
          <a:ln>
            <a:noFill/>
          </a:ln>
        </p:spPr>
      </p:pic>
      <p:pic>
        <p:nvPicPr>
          <p:cNvPr id="137" name="Shape 137"/>
          <p:cNvPicPr preferRelativeResize="0"/>
          <p:nvPr/>
        </p:nvPicPr>
        <p:blipFill>
          <a:blip r:embed="rId4">
            <a:alphaModFix/>
          </a:blip>
          <a:stretch>
            <a:fillRect/>
          </a:stretch>
        </p:blipFill>
        <p:spPr>
          <a:xfrm>
            <a:off x="2328850" y="3969362"/>
            <a:ext cx="4486275" cy="2390775"/>
          </a:xfrm>
          <a:prstGeom prst="rect">
            <a:avLst/>
          </a:prstGeom>
          <a:noFill/>
          <a:ln>
            <a:noFill/>
          </a:ln>
        </p:spPr>
      </p:pic>
      <p:sp>
        <p:nvSpPr>
          <p:cNvPr id="138" name="Shape 138"/>
          <p:cNvSpPr txBox="1"/>
          <p:nvPr/>
        </p:nvSpPr>
        <p:spPr>
          <a:xfrm>
            <a:off x="457200" y="6360150"/>
            <a:ext cx="2339099" cy="429599"/>
          </a:xfrm>
          <a:prstGeom prst="rect">
            <a:avLst/>
          </a:prstGeom>
          <a:noFill/>
          <a:ln>
            <a:noFill/>
          </a:ln>
        </p:spPr>
        <p:txBody>
          <a:bodyPr lIns="91425" tIns="91425" rIns="91425" bIns="91425" anchor="t" anchorCtr="0">
            <a:noAutofit/>
          </a:bodyPr>
          <a:lstStyle/>
          <a:p>
            <a:pPr>
              <a:spcBef>
                <a:spcPts val="0"/>
              </a:spcBef>
              <a:buNone/>
            </a:pPr>
            <a:r>
              <a:rPr lang="en"/>
              <a:t>[Smaragdis, Brown 2003]</a:t>
            </a:r>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Shape 143"/>
          <p:cNvSpPr txBox="1">
            <a:spLocks noGrp="1"/>
          </p:cNvSpPr>
          <p:nvPr>
            <p:ph type="title"/>
          </p:nvPr>
        </p:nvSpPr>
        <p:spPr>
          <a:xfrm>
            <a:off x="457200" y="274637"/>
            <a:ext cx="8229600" cy="1143299"/>
          </a:xfrm>
          <a:prstGeom prst="rect">
            <a:avLst/>
          </a:prstGeom>
        </p:spPr>
        <p:txBody>
          <a:bodyPr lIns="91425" tIns="91425" rIns="91425" bIns="91425" anchor="b" anchorCtr="0">
            <a:noAutofit/>
          </a:bodyPr>
          <a:lstStyle/>
          <a:p>
            <a:pPr lvl="0" rtl="0">
              <a:spcBef>
                <a:spcPts val="0"/>
              </a:spcBef>
              <a:buNone/>
            </a:pPr>
            <a:r>
              <a:rPr lang="en"/>
              <a:t>Modern Improvements</a:t>
            </a:r>
          </a:p>
        </p:txBody>
      </p:sp>
      <p:sp>
        <p:nvSpPr>
          <p:cNvPr id="144" name="Shape 144"/>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marL="457200" lvl="0" indent="-381000" rtl="0">
              <a:spcBef>
                <a:spcPts val="0"/>
              </a:spcBef>
              <a:buClr>
                <a:schemeClr val="dk1"/>
              </a:buClr>
              <a:buSzPct val="100000"/>
              <a:buFont typeface="Arial"/>
              <a:buChar char="●"/>
            </a:pPr>
            <a:r>
              <a:rPr lang="en"/>
              <a:t>Added cost functions to the iterative non-negative  matrix factorization process [Virtanen 2007].</a:t>
            </a:r>
          </a:p>
          <a:p>
            <a:pPr marL="914400" lvl="1" indent="-381000" rtl="0">
              <a:spcBef>
                <a:spcPts val="0"/>
              </a:spcBef>
              <a:buClr>
                <a:schemeClr val="dk1"/>
              </a:buClr>
              <a:buSzPct val="100000"/>
              <a:buFont typeface="Courier New"/>
              <a:buChar char="o"/>
            </a:pPr>
            <a:r>
              <a:rPr lang="en"/>
              <a:t>“Reconstruction error term” to help low-energy (quiet) sources get separated.</a:t>
            </a:r>
          </a:p>
          <a:p>
            <a:pPr marL="914400" lvl="1" indent="-381000" rtl="0">
              <a:spcBef>
                <a:spcPts val="0"/>
              </a:spcBef>
              <a:buClr>
                <a:schemeClr val="dk1"/>
              </a:buClr>
              <a:buSzPct val="100000"/>
              <a:buFont typeface="Courier New"/>
              <a:buChar char="o"/>
            </a:pPr>
            <a:r>
              <a:rPr lang="en"/>
              <a:t>“Temporal continuity criterion” to help separate sources with overlapping frequencies.</a:t>
            </a:r>
          </a:p>
          <a:p>
            <a:pPr marL="914400" lvl="1" indent="-381000" rtl="0">
              <a:spcBef>
                <a:spcPts val="0"/>
              </a:spcBef>
              <a:buClr>
                <a:schemeClr val="dk1"/>
              </a:buClr>
              <a:buSzPct val="100000"/>
              <a:buFont typeface="Courier New"/>
              <a:buChar char="o"/>
            </a:pPr>
            <a:r>
              <a:rPr lang="en"/>
              <a:t>“Sparseness objective” aims to keep H sparse.</a:t>
            </a:r>
          </a:p>
          <a:p>
            <a:pPr lvl="0" rtl="0">
              <a:spcBef>
                <a:spcPts val="0"/>
              </a:spcBef>
              <a:buNone/>
            </a:pPr>
            <a:endParaRPr/>
          </a:p>
          <a:p>
            <a:pPr marL="457200" lvl="0" indent="-381000">
              <a:spcBef>
                <a:spcPts val="0"/>
              </a:spcBef>
              <a:buClr>
                <a:schemeClr val="dk1"/>
              </a:buClr>
              <a:buSzPct val="100000"/>
              <a:buFont typeface="Arial"/>
              <a:buChar char="●"/>
            </a:pPr>
            <a:r>
              <a:rPr lang="en"/>
              <a:t>User interactivity; display spectrogram and allow the user to draw on it to tell the solver to prefer one source in particular for that frequency and time.</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457200" y="274637"/>
            <a:ext cx="8229600" cy="1143299"/>
          </a:xfrm>
          <a:prstGeom prst="rect">
            <a:avLst/>
          </a:prstGeom>
        </p:spPr>
        <p:txBody>
          <a:bodyPr lIns="91425" tIns="91425" rIns="91425" bIns="91425" anchor="b" anchorCtr="0">
            <a:noAutofit/>
          </a:bodyPr>
          <a:lstStyle/>
          <a:p>
            <a:pPr>
              <a:spcBef>
                <a:spcPts val="0"/>
              </a:spcBef>
              <a:buNone/>
            </a:pPr>
            <a:r>
              <a:rPr lang="en"/>
              <a:t>Forward vs Inverse</a:t>
            </a:r>
          </a:p>
        </p:txBody>
      </p:sp>
      <p:sp>
        <p:nvSpPr>
          <p:cNvPr id="30" name="Shape 30"/>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marL="457200" lvl="0" indent="-381000" rtl="0">
              <a:spcBef>
                <a:spcPts val="0"/>
              </a:spcBef>
              <a:buClr>
                <a:schemeClr val="dk1"/>
              </a:buClr>
              <a:buSzPct val="100000"/>
              <a:buFont typeface="Arial"/>
              <a:buChar char="●"/>
            </a:pPr>
            <a:r>
              <a:rPr lang="en"/>
              <a:t>In forward problems, we have the model parameters </a:t>
            </a:r>
            <a:r>
              <a:rPr lang="en" i="1"/>
              <a:t>m</a:t>
            </a:r>
            <a:r>
              <a:rPr lang="en"/>
              <a:t> and want the resulting data </a:t>
            </a:r>
            <a:r>
              <a:rPr lang="en" i="1"/>
              <a:t>d</a:t>
            </a:r>
            <a:r>
              <a:rPr lang="en"/>
              <a:t>:</a:t>
            </a:r>
          </a:p>
          <a:p>
            <a:pPr rtl="0">
              <a:spcBef>
                <a:spcPts val="0"/>
              </a:spcBef>
              <a:buNone/>
            </a:pPr>
            <a:endParaRPr/>
          </a:p>
          <a:p>
            <a:pPr rtl="0">
              <a:spcBef>
                <a:spcPts val="0"/>
              </a:spcBef>
              <a:buNone/>
            </a:pPr>
            <a:endParaRPr/>
          </a:p>
          <a:p>
            <a:pPr rtl="0">
              <a:spcBef>
                <a:spcPts val="0"/>
              </a:spcBef>
              <a:buNone/>
            </a:pPr>
            <a:endParaRPr/>
          </a:p>
          <a:p>
            <a:pPr lvl="0" rtl="0">
              <a:spcBef>
                <a:spcPts val="0"/>
              </a:spcBef>
              <a:buNone/>
            </a:pPr>
            <a:endParaRPr/>
          </a:p>
          <a:p>
            <a:pPr marL="457200" lvl="0" indent="-381000">
              <a:spcBef>
                <a:spcPts val="0"/>
              </a:spcBef>
              <a:buClr>
                <a:schemeClr val="dk1"/>
              </a:buClr>
              <a:buSzPct val="100000"/>
              <a:buFont typeface="Arial"/>
              <a:buChar char="●"/>
            </a:pPr>
            <a:r>
              <a:rPr lang="en"/>
              <a:t>Inverse problems are the other way around: </a:t>
            </a:r>
          </a:p>
        </p:txBody>
      </p:sp>
      <p:pic>
        <p:nvPicPr>
          <p:cNvPr id="31" name="Shape 31"/>
          <p:cNvPicPr preferRelativeResize="0"/>
          <p:nvPr/>
        </p:nvPicPr>
        <p:blipFill>
          <a:blip r:embed="rId3">
            <a:alphaModFix/>
          </a:blip>
          <a:stretch>
            <a:fillRect/>
          </a:stretch>
        </p:blipFill>
        <p:spPr>
          <a:xfrm>
            <a:off x="3643300" y="3177912"/>
            <a:ext cx="1857375" cy="476250"/>
          </a:xfrm>
          <a:prstGeom prst="rect">
            <a:avLst/>
          </a:prstGeom>
          <a:noFill/>
          <a:ln>
            <a:noFill/>
          </a:ln>
        </p:spPr>
      </p:pic>
      <p:pic>
        <p:nvPicPr>
          <p:cNvPr id="32" name="Shape 32"/>
          <p:cNvPicPr preferRelativeResize="0"/>
          <p:nvPr/>
        </p:nvPicPr>
        <p:blipFill>
          <a:blip r:embed="rId4">
            <a:alphaModFix/>
          </a:blip>
          <a:stretch>
            <a:fillRect/>
          </a:stretch>
        </p:blipFill>
        <p:spPr>
          <a:xfrm>
            <a:off x="3414700" y="5348425"/>
            <a:ext cx="2314575" cy="533400"/>
          </a:xfrm>
          <a:prstGeom prst="rect">
            <a:avLst/>
          </a:prstGeom>
          <a:noFill/>
          <a:ln>
            <a:noFill/>
          </a:ln>
        </p:spPr>
      </p:pic>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Shape 149">
            <a:hlinkClick r:id="rId3"/>
          </p:cNvPr>
          <p:cNvSpPr/>
          <p:nvPr/>
        </p:nvSpPr>
        <p:spPr>
          <a:xfrm>
            <a:off x="0" y="0"/>
            <a:ext cx="9144000" cy="6858000"/>
          </a:xfrm>
          <a:prstGeom prst="rect">
            <a:avLst/>
          </a:prstGeom>
          <a:blipFill>
            <a:blip r:embed="rId4">
              <a:alphaModFix/>
            </a:blip>
            <a:stretch>
              <a:fillRect/>
            </a:stretch>
          </a:blipFill>
          <a:ln>
            <a:noFill/>
          </a:ln>
        </p:spPr>
      </p:sp>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Shape 154"/>
          <p:cNvSpPr txBox="1">
            <a:spLocks noGrp="1"/>
          </p:cNvSpPr>
          <p:nvPr>
            <p:ph type="title"/>
          </p:nvPr>
        </p:nvSpPr>
        <p:spPr>
          <a:xfrm>
            <a:off x="457200" y="274637"/>
            <a:ext cx="8229600" cy="1143299"/>
          </a:xfrm>
          <a:prstGeom prst="rect">
            <a:avLst/>
          </a:prstGeom>
        </p:spPr>
        <p:txBody>
          <a:bodyPr lIns="91425" tIns="91425" rIns="91425" bIns="91425" anchor="b" anchorCtr="0">
            <a:noAutofit/>
          </a:bodyPr>
          <a:lstStyle/>
          <a:p>
            <a:pPr lvl="0" rtl="0">
              <a:spcBef>
                <a:spcPts val="0"/>
              </a:spcBef>
              <a:buNone/>
            </a:pPr>
            <a:r>
              <a:rPr lang="en"/>
              <a:t>Separation Examples</a:t>
            </a:r>
          </a:p>
        </p:txBody>
      </p:sp>
      <p:sp>
        <p:nvSpPr>
          <p:cNvPr id="155" name="Shape 155"/>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marL="457200" lvl="0" indent="-381000" rtl="0">
              <a:spcBef>
                <a:spcPts val="0"/>
              </a:spcBef>
              <a:buClr>
                <a:schemeClr val="dk1"/>
              </a:buClr>
              <a:buSzPct val="100000"/>
              <a:buFont typeface="Arial"/>
              <a:buChar char="●"/>
            </a:pPr>
            <a:r>
              <a:rPr lang="en"/>
              <a:t>ISSE: </a:t>
            </a:r>
            <a:r>
              <a:rPr lang="en" u="sng">
                <a:solidFill>
                  <a:schemeClr val="hlink"/>
                </a:solidFill>
                <a:hlinkClick r:id="rId3"/>
              </a:rPr>
              <a:t>http://isse.sourceforge.net/</a:t>
            </a:r>
          </a:p>
          <a:p>
            <a:pPr marL="914400" lvl="1" indent="-381000" rtl="0">
              <a:spcBef>
                <a:spcPts val="0"/>
              </a:spcBef>
              <a:buClr>
                <a:schemeClr val="dk1"/>
              </a:buClr>
              <a:buSzPct val="100000"/>
              <a:buFont typeface="Courier New"/>
              <a:buChar char="o"/>
            </a:pPr>
            <a:r>
              <a:rPr lang="en"/>
              <a:t>Video from last slide</a:t>
            </a:r>
          </a:p>
          <a:p>
            <a:pPr lvl="0" rtl="0">
              <a:spcBef>
                <a:spcPts val="0"/>
              </a:spcBef>
              <a:buNone/>
            </a:pPr>
            <a:endParaRPr/>
          </a:p>
          <a:p>
            <a:pPr marL="457200" lvl="0" indent="-381000" rtl="0">
              <a:spcBef>
                <a:spcPts val="0"/>
              </a:spcBef>
              <a:buClr>
                <a:schemeClr val="dk1"/>
              </a:buClr>
              <a:buSzPct val="100000"/>
              <a:buFont typeface="Arial"/>
              <a:buChar char="●"/>
            </a:pPr>
            <a:r>
              <a:rPr lang="en"/>
              <a:t>ADX TRAX: </a:t>
            </a:r>
            <a:r>
              <a:rPr lang="en" u="sng">
                <a:solidFill>
                  <a:schemeClr val="hlink"/>
                </a:solidFill>
                <a:hlinkClick r:id="rId4"/>
              </a:rPr>
              <a:t>http://www.audionamix.com/</a:t>
            </a:r>
          </a:p>
          <a:p>
            <a:pPr marL="914400" lvl="1" indent="-381000" rtl="0">
              <a:spcBef>
                <a:spcPts val="0"/>
              </a:spcBef>
              <a:buClr>
                <a:schemeClr val="dk1"/>
              </a:buClr>
              <a:buSzPct val="100000"/>
              <a:buFont typeface="Courier New"/>
              <a:buChar char="o"/>
            </a:pPr>
            <a:r>
              <a:rPr lang="en"/>
              <a:t>Inception: </a:t>
            </a:r>
            <a:r>
              <a:rPr lang="en" u="sng">
                <a:solidFill>
                  <a:schemeClr val="hlink"/>
                </a:solidFill>
                <a:hlinkClick r:id="rId5"/>
              </a:rPr>
              <a:t>http://vimeo.com/76916703</a:t>
            </a:r>
          </a:p>
        </p:txBody>
      </p:sp>
    </p:spTree>
  </p:cSld>
  <p:clrMapOvr>
    <a:masterClrMapping/>
  </p:clrMapOvr>
  <p:transition spd="slow">
    <p:cut/>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Shape 160"/>
          <p:cNvSpPr txBox="1">
            <a:spLocks noGrp="1"/>
          </p:cNvSpPr>
          <p:nvPr>
            <p:ph type="title"/>
          </p:nvPr>
        </p:nvSpPr>
        <p:spPr>
          <a:xfrm>
            <a:off x="457200" y="274637"/>
            <a:ext cx="8229600" cy="1143299"/>
          </a:xfrm>
          <a:prstGeom prst="rect">
            <a:avLst/>
          </a:prstGeom>
        </p:spPr>
        <p:txBody>
          <a:bodyPr lIns="91425" tIns="91425" rIns="91425" bIns="91425" anchor="b" anchorCtr="0">
            <a:noAutofit/>
          </a:bodyPr>
          <a:lstStyle/>
          <a:p>
            <a:pPr>
              <a:spcBef>
                <a:spcPts val="0"/>
              </a:spcBef>
              <a:buNone/>
            </a:pPr>
            <a:r>
              <a:rPr lang="en"/>
              <a:t>Separation by Binaural Localization</a:t>
            </a:r>
          </a:p>
        </p:txBody>
      </p:sp>
      <p:sp>
        <p:nvSpPr>
          <p:cNvPr id="161" name="Shape 161"/>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marL="457200" lvl="0" indent="-381000" rtl="0">
              <a:spcBef>
                <a:spcPts val="0"/>
              </a:spcBef>
              <a:buClr>
                <a:schemeClr val="dk1"/>
              </a:buClr>
              <a:buSzPct val="100000"/>
              <a:buFont typeface="Arial"/>
              <a:buChar char="●"/>
            </a:pPr>
            <a:r>
              <a:rPr lang="en"/>
              <a:t>If we have binaural sound, we can take a more physically based approach.</a:t>
            </a:r>
          </a:p>
          <a:p>
            <a:pPr lvl="0" rtl="0">
              <a:spcBef>
                <a:spcPts val="0"/>
              </a:spcBef>
              <a:buNone/>
            </a:pPr>
            <a:endParaRPr/>
          </a:p>
          <a:p>
            <a:pPr marL="457200" lvl="0" indent="-381000" rtl="0">
              <a:spcBef>
                <a:spcPts val="0"/>
              </a:spcBef>
              <a:buClr>
                <a:schemeClr val="dk1"/>
              </a:buClr>
              <a:buSzPct val="100000"/>
              <a:buFont typeface="Arial"/>
              <a:buChar char="●"/>
            </a:pPr>
            <a:r>
              <a:rPr lang="en"/>
              <a:t>Use interaural time differences (ITDs) and interaural level differences (ILDs) as cues for the azimuth of each source.</a:t>
            </a:r>
          </a:p>
          <a:p>
            <a:pPr lvl="0" rtl="0">
              <a:spcBef>
                <a:spcPts val="0"/>
              </a:spcBef>
              <a:buNone/>
            </a:pPr>
            <a:endParaRPr/>
          </a:p>
          <a:p>
            <a:pPr marL="457200" lvl="0" indent="-381000">
              <a:spcBef>
                <a:spcPts val="0"/>
              </a:spcBef>
              <a:buClr>
                <a:schemeClr val="dk1"/>
              </a:buClr>
              <a:buSzPct val="100000"/>
              <a:buFont typeface="Arial"/>
              <a:buChar char="●"/>
            </a:pPr>
            <a:r>
              <a:rPr lang="en"/>
              <a:t>Can incorporate HRTFs for higher accuracy.</a:t>
            </a:r>
          </a:p>
        </p:txBody>
      </p:sp>
    </p:spTree>
  </p:cSld>
  <p:clrMapOvr>
    <a:masterClrMapping/>
  </p:clrMapOvr>
  <p:transition spd="slow">
    <p:cut/>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166" name="Shape 166"/>
          <p:cNvSpPr txBox="1">
            <a:spLocks noGrp="1"/>
          </p:cNvSpPr>
          <p:nvPr>
            <p:ph type="title"/>
          </p:nvPr>
        </p:nvSpPr>
        <p:spPr>
          <a:xfrm>
            <a:off x="457200" y="274637"/>
            <a:ext cx="8229600" cy="1143299"/>
          </a:xfrm>
          <a:prstGeom prst="rect">
            <a:avLst/>
          </a:prstGeom>
        </p:spPr>
        <p:txBody>
          <a:bodyPr lIns="91425" tIns="91425" rIns="91425" bIns="91425" anchor="b" anchorCtr="0">
            <a:noAutofit/>
          </a:bodyPr>
          <a:lstStyle/>
          <a:p>
            <a:pPr>
              <a:spcBef>
                <a:spcPts val="0"/>
              </a:spcBef>
              <a:buNone/>
            </a:pPr>
            <a:r>
              <a:rPr lang="en"/>
              <a:t>Binaural Sound Separation</a:t>
            </a:r>
          </a:p>
        </p:txBody>
      </p:sp>
      <p:sp>
        <p:nvSpPr>
          <p:cNvPr id="167" name="Shape 167"/>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marL="457200" lvl="0" indent="-381000" rtl="0">
              <a:spcBef>
                <a:spcPts val="0"/>
              </a:spcBef>
              <a:buClr>
                <a:schemeClr val="dk1"/>
              </a:buClr>
              <a:buSzPct val="100000"/>
              <a:buFont typeface="Arial"/>
              <a:buChar char="●"/>
            </a:pPr>
            <a:r>
              <a:rPr lang="en"/>
              <a:t>Viste, Evangelista 2004, “Binaural Source Localization”</a:t>
            </a:r>
          </a:p>
          <a:p>
            <a:pPr marL="457200" lvl="0" indent="-381000">
              <a:spcBef>
                <a:spcPts val="0"/>
              </a:spcBef>
              <a:buClr>
                <a:schemeClr val="dk1"/>
              </a:buClr>
              <a:buSzPct val="100000"/>
              <a:buFont typeface="Arial"/>
              <a:buChar char="●"/>
            </a:pPr>
            <a:r>
              <a:rPr lang="en"/>
              <a:t>Perform a windowed DFT on each ear’s sound to get spectrograms </a:t>
            </a:r>
            <a:r>
              <a:rPr lang="en" i="1"/>
              <a:t>X</a:t>
            </a:r>
            <a:r>
              <a:rPr lang="en" i="1" baseline="-25000"/>
              <a:t>right</a:t>
            </a:r>
            <a:r>
              <a:rPr lang="en" i="1"/>
              <a:t> </a:t>
            </a:r>
            <a:r>
              <a:rPr lang="en"/>
              <a:t>and </a:t>
            </a:r>
            <a:r>
              <a:rPr lang="en" i="1"/>
              <a:t>X</a:t>
            </a:r>
            <a:r>
              <a:rPr lang="en" i="1" baseline="-25000"/>
              <a:t>left</a:t>
            </a:r>
            <a:r>
              <a:rPr lang="en"/>
              <a:t>.</a:t>
            </a:r>
          </a:p>
        </p:txBody>
      </p:sp>
      <p:pic>
        <p:nvPicPr>
          <p:cNvPr id="168" name="Shape 168"/>
          <p:cNvPicPr preferRelativeResize="0"/>
          <p:nvPr/>
        </p:nvPicPr>
        <p:blipFill>
          <a:blip r:embed="rId3">
            <a:alphaModFix/>
          </a:blip>
          <a:stretch>
            <a:fillRect/>
          </a:stretch>
        </p:blipFill>
        <p:spPr>
          <a:xfrm>
            <a:off x="2100250" y="3196037"/>
            <a:ext cx="4943475" cy="962025"/>
          </a:xfrm>
          <a:prstGeom prst="rect">
            <a:avLst/>
          </a:prstGeom>
          <a:noFill/>
          <a:ln>
            <a:noFill/>
          </a:ln>
        </p:spPr>
      </p:pic>
      <p:pic>
        <p:nvPicPr>
          <p:cNvPr id="169" name="Shape 169"/>
          <p:cNvPicPr preferRelativeResize="0"/>
          <p:nvPr/>
        </p:nvPicPr>
        <p:blipFill>
          <a:blip r:embed="rId4">
            <a:alphaModFix/>
          </a:blip>
          <a:stretch>
            <a:fillRect/>
          </a:stretch>
        </p:blipFill>
        <p:spPr>
          <a:xfrm>
            <a:off x="2371725" y="5643962"/>
            <a:ext cx="4400550" cy="923925"/>
          </a:xfrm>
          <a:prstGeom prst="rect">
            <a:avLst/>
          </a:prstGeom>
          <a:noFill/>
          <a:ln>
            <a:noFill/>
          </a:ln>
        </p:spPr>
      </p:pic>
      <p:pic>
        <p:nvPicPr>
          <p:cNvPr id="170" name="Shape 170"/>
          <p:cNvPicPr preferRelativeResize="0"/>
          <p:nvPr/>
        </p:nvPicPr>
        <p:blipFill>
          <a:blip r:embed="rId5">
            <a:alphaModFix/>
          </a:blip>
          <a:stretch>
            <a:fillRect/>
          </a:stretch>
        </p:blipFill>
        <p:spPr>
          <a:xfrm>
            <a:off x="1904987" y="4462875"/>
            <a:ext cx="5334000" cy="876300"/>
          </a:xfrm>
          <a:prstGeom prst="rect">
            <a:avLst/>
          </a:prstGeom>
          <a:noFill/>
          <a:ln>
            <a:noFill/>
          </a:ln>
        </p:spPr>
      </p:pic>
    </p:spTree>
  </p:cSld>
  <p:clrMapOvr>
    <a:masterClrMapping/>
  </p:clrMapOvr>
  <p:transition spd="slow">
    <p:cut/>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Shape 175"/>
          <p:cNvSpPr txBox="1">
            <a:spLocks noGrp="1"/>
          </p:cNvSpPr>
          <p:nvPr>
            <p:ph type="title"/>
          </p:nvPr>
        </p:nvSpPr>
        <p:spPr>
          <a:xfrm>
            <a:off x="457200" y="274637"/>
            <a:ext cx="8229600" cy="1143299"/>
          </a:xfrm>
          <a:prstGeom prst="rect">
            <a:avLst/>
          </a:prstGeom>
        </p:spPr>
        <p:txBody>
          <a:bodyPr lIns="91425" tIns="91425" rIns="91425" bIns="91425" anchor="b" anchorCtr="0">
            <a:noAutofit/>
          </a:bodyPr>
          <a:lstStyle/>
          <a:p>
            <a:pPr>
              <a:spcBef>
                <a:spcPts val="0"/>
              </a:spcBef>
              <a:buNone/>
            </a:pPr>
            <a:r>
              <a:rPr lang="en"/>
              <a:t>Estimating Azimuth</a:t>
            </a:r>
          </a:p>
        </p:txBody>
      </p:sp>
      <p:sp>
        <p:nvSpPr>
          <p:cNvPr id="176" name="Shape 176"/>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marL="457200" lvl="0" indent="-381000" rtl="0">
              <a:spcBef>
                <a:spcPts val="0"/>
              </a:spcBef>
              <a:buClr>
                <a:schemeClr val="dk1"/>
              </a:buClr>
              <a:buSzPct val="100000"/>
              <a:buFont typeface="Arial"/>
              <a:buChar char="●"/>
            </a:pPr>
            <a:r>
              <a:rPr lang="en"/>
              <a:t>The ITD and ILD each query individually against the HRTF for an azimuth estimation.</a:t>
            </a:r>
          </a:p>
          <a:p>
            <a:pPr marL="457200" lvl="0" indent="-381000">
              <a:spcBef>
                <a:spcPts val="0"/>
              </a:spcBef>
              <a:buClr>
                <a:schemeClr val="dk1"/>
              </a:buClr>
              <a:buSzPct val="100000"/>
              <a:buFont typeface="Arial"/>
              <a:buChar char="●"/>
            </a:pPr>
            <a:r>
              <a:rPr lang="en"/>
              <a:t>Choose </a:t>
            </a:r>
            <a:r>
              <a:rPr lang="en" i="1"/>
              <a:t>p</a:t>
            </a:r>
            <a:r>
              <a:rPr lang="en"/>
              <a:t> to select the 𝚫Tp azimuth closest to the one provided by 𝚫L:</a:t>
            </a:r>
          </a:p>
        </p:txBody>
      </p:sp>
      <p:pic>
        <p:nvPicPr>
          <p:cNvPr id="177" name="Shape 177"/>
          <p:cNvPicPr preferRelativeResize="0"/>
          <p:nvPr/>
        </p:nvPicPr>
        <p:blipFill>
          <a:blip r:embed="rId3">
            <a:alphaModFix/>
          </a:blip>
          <a:stretch>
            <a:fillRect/>
          </a:stretch>
        </p:blipFill>
        <p:spPr>
          <a:xfrm>
            <a:off x="1915485" y="3645250"/>
            <a:ext cx="5313024" cy="2922650"/>
          </a:xfrm>
          <a:prstGeom prst="rect">
            <a:avLst/>
          </a:prstGeom>
          <a:noFill/>
          <a:ln>
            <a:noFill/>
          </a:ln>
        </p:spPr>
      </p:pic>
    </p:spTree>
  </p:cSld>
  <p:clrMapOvr>
    <a:masterClrMapping/>
  </p:clrMapOvr>
  <p:transition spd="slow">
    <p:cut/>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Shape 182"/>
          <p:cNvSpPr txBox="1">
            <a:spLocks noGrp="1"/>
          </p:cNvSpPr>
          <p:nvPr>
            <p:ph type="title"/>
          </p:nvPr>
        </p:nvSpPr>
        <p:spPr>
          <a:xfrm>
            <a:off x="457200" y="274637"/>
            <a:ext cx="8229600" cy="1143299"/>
          </a:xfrm>
          <a:prstGeom prst="rect">
            <a:avLst/>
          </a:prstGeom>
        </p:spPr>
        <p:txBody>
          <a:bodyPr lIns="91425" tIns="91425" rIns="91425" bIns="91425" anchor="b" anchorCtr="0">
            <a:noAutofit/>
          </a:bodyPr>
          <a:lstStyle/>
          <a:p>
            <a:pPr>
              <a:spcBef>
                <a:spcPts val="0"/>
              </a:spcBef>
              <a:buNone/>
            </a:pPr>
            <a:r>
              <a:rPr lang="en"/>
              <a:t>Localization and Separation</a:t>
            </a:r>
          </a:p>
        </p:txBody>
      </p:sp>
      <p:sp>
        <p:nvSpPr>
          <p:cNvPr id="183" name="Shape 183"/>
          <p:cNvSpPr txBox="1">
            <a:spLocks noGrp="1"/>
          </p:cNvSpPr>
          <p:nvPr>
            <p:ph type="body" idx="1"/>
          </p:nvPr>
        </p:nvSpPr>
        <p:spPr>
          <a:xfrm>
            <a:off x="457200" y="1600200"/>
            <a:ext cx="4398599" cy="4967700"/>
          </a:xfrm>
          <a:prstGeom prst="rect">
            <a:avLst/>
          </a:prstGeom>
        </p:spPr>
        <p:txBody>
          <a:bodyPr lIns="91425" tIns="91425" rIns="91425" bIns="91425" anchor="t" anchorCtr="0">
            <a:noAutofit/>
          </a:bodyPr>
          <a:lstStyle/>
          <a:p>
            <a:pPr marL="457200" lvl="0" indent="-381000" rtl="0">
              <a:spcBef>
                <a:spcPts val="0"/>
              </a:spcBef>
              <a:buClr>
                <a:schemeClr val="dk1"/>
              </a:buClr>
              <a:buSzPct val="100000"/>
              <a:buFont typeface="Arial"/>
              <a:buChar char="●"/>
            </a:pPr>
            <a:r>
              <a:rPr lang="en"/>
              <a:t>With multiple sources, look at a histogram of azimuth estimations.</a:t>
            </a:r>
          </a:p>
          <a:p>
            <a:pPr lvl="0" rtl="0">
              <a:spcBef>
                <a:spcPts val="0"/>
              </a:spcBef>
              <a:buNone/>
            </a:pPr>
            <a:endParaRPr/>
          </a:p>
          <a:p>
            <a:pPr marL="457200" lvl="0" indent="-381000" rtl="0">
              <a:spcBef>
                <a:spcPts val="0"/>
              </a:spcBef>
              <a:buClr>
                <a:schemeClr val="dk1"/>
              </a:buClr>
              <a:buSzPct val="100000"/>
              <a:buFont typeface="Arial"/>
              <a:buChar char="●"/>
            </a:pPr>
            <a:r>
              <a:rPr lang="en"/>
              <a:t>Each high peak is likely its own source.</a:t>
            </a:r>
          </a:p>
          <a:p>
            <a:pPr lvl="0" rtl="0">
              <a:spcBef>
                <a:spcPts val="0"/>
              </a:spcBef>
              <a:buNone/>
            </a:pPr>
            <a:endParaRPr/>
          </a:p>
          <a:p>
            <a:pPr marL="457200" lvl="0" indent="-381000" rtl="0">
              <a:spcBef>
                <a:spcPts val="0"/>
              </a:spcBef>
              <a:buClr>
                <a:schemeClr val="dk1"/>
              </a:buClr>
              <a:buSzPct val="100000"/>
              <a:buFont typeface="Arial"/>
              <a:buChar char="●"/>
            </a:pPr>
            <a:r>
              <a:rPr lang="en"/>
              <a:t>Separate by assigning each time/frequency to the closest source.</a:t>
            </a:r>
          </a:p>
        </p:txBody>
      </p:sp>
      <p:pic>
        <p:nvPicPr>
          <p:cNvPr id="184" name="Shape 184"/>
          <p:cNvPicPr preferRelativeResize="0"/>
          <p:nvPr/>
        </p:nvPicPr>
        <p:blipFill>
          <a:blip r:embed="rId3">
            <a:alphaModFix/>
          </a:blip>
          <a:stretch>
            <a:fillRect/>
          </a:stretch>
        </p:blipFill>
        <p:spPr>
          <a:xfrm>
            <a:off x="5903250" y="1600200"/>
            <a:ext cx="1810656" cy="4967699"/>
          </a:xfrm>
          <a:prstGeom prst="rect">
            <a:avLst/>
          </a:prstGeom>
          <a:noFill/>
          <a:ln>
            <a:noFill/>
          </a:ln>
        </p:spPr>
      </p:pic>
    </p:spTree>
  </p:cSld>
  <p:clrMapOvr>
    <a:masterClrMapping/>
  </p:clrMapOvr>
  <p:transition spd="slow">
    <p:cut/>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sp>
        <p:nvSpPr>
          <p:cNvPr id="189" name="Shape 189"/>
          <p:cNvSpPr txBox="1">
            <a:spLocks noGrp="1"/>
          </p:cNvSpPr>
          <p:nvPr>
            <p:ph type="title"/>
          </p:nvPr>
        </p:nvSpPr>
        <p:spPr>
          <a:xfrm>
            <a:off x="457200" y="274637"/>
            <a:ext cx="8229600" cy="1143299"/>
          </a:xfrm>
          <a:prstGeom prst="rect">
            <a:avLst/>
          </a:prstGeom>
        </p:spPr>
        <p:txBody>
          <a:bodyPr lIns="91425" tIns="91425" rIns="91425" bIns="91425" anchor="b" anchorCtr="0">
            <a:noAutofit/>
          </a:bodyPr>
          <a:lstStyle/>
          <a:p>
            <a:pPr>
              <a:spcBef>
                <a:spcPts val="0"/>
              </a:spcBef>
              <a:buNone/>
            </a:pPr>
            <a:r>
              <a:rPr lang="en"/>
              <a:t>Inverse-Foley Animation</a:t>
            </a:r>
          </a:p>
        </p:txBody>
      </p:sp>
      <p:sp>
        <p:nvSpPr>
          <p:cNvPr id="190" name="Shape 190"/>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rtl="0">
              <a:spcBef>
                <a:spcPts val="0"/>
              </a:spcBef>
              <a:buNone/>
            </a:pPr>
            <a:endParaRPr/>
          </a:p>
          <a:p>
            <a:pPr lvl="0">
              <a:spcBef>
                <a:spcPts val="0"/>
              </a:spcBef>
              <a:buNone/>
            </a:pPr>
            <a:r>
              <a:rPr lang="en"/>
              <a:t>Given the sound of a dropped object bouncing (possibly multiple times) off a flat surface and rigid-body properties of that object, produce a plausible motion path the object could have taken to produce that sound.</a:t>
            </a:r>
          </a:p>
        </p:txBody>
      </p:sp>
    </p:spTree>
  </p:cSld>
  <p:clrMapOvr>
    <a:masterClrMapping/>
  </p:clrMapOvr>
  <p:transition spd="slow">
    <p:cut/>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Shape 195"/>
          <p:cNvSpPr txBox="1">
            <a:spLocks noGrp="1"/>
          </p:cNvSpPr>
          <p:nvPr>
            <p:ph type="title"/>
          </p:nvPr>
        </p:nvSpPr>
        <p:spPr>
          <a:xfrm>
            <a:off x="457200" y="274637"/>
            <a:ext cx="8229600" cy="1143299"/>
          </a:xfrm>
          <a:prstGeom prst="rect">
            <a:avLst/>
          </a:prstGeom>
        </p:spPr>
        <p:txBody>
          <a:bodyPr lIns="91425" tIns="91425" rIns="91425" bIns="91425" anchor="b" anchorCtr="0">
            <a:noAutofit/>
          </a:bodyPr>
          <a:lstStyle/>
          <a:p>
            <a:pPr>
              <a:spcBef>
                <a:spcPts val="0"/>
              </a:spcBef>
              <a:buNone/>
            </a:pPr>
            <a:r>
              <a:rPr lang="en"/>
              <a:t>Inverse-Foley Animation</a:t>
            </a:r>
          </a:p>
        </p:txBody>
      </p:sp>
      <p:sp>
        <p:nvSpPr>
          <p:cNvPr id="196" name="Shape 196"/>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marL="457200" lvl="0" indent="-381000" rtl="0">
              <a:spcBef>
                <a:spcPts val="0"/>
              </a:spcBef>
              <a:buClr>
                <a:schemeClr val="dk1"/>
              </a:buClr>
              <a:buSzPct val="100000"/>
              <a:buFont typeface="Arial"/>
              <a:buChar char="●"/>
            </a:pPr>
            <a:r>
              <a:rPr lang="en"/>
              <a:t>Sound is marked by hand with contact times.</a:t>
            </a:r>
          </a:p>
          <a:p>
            <a:pPr marL="457200" lvl="0" indent="-381000" rtl="0">
              <a:spcBef>
                <a:spcPts val="0"/>
              </a:spcBef>
              <a:buClr>
                <a:schemeClr val="dk1"/>
              </a:buClr>
              <a:buSzPct val="100000"/>
              <a:buFont typeface="Arial"/>
              <a:buChar char="●"/>
            </a:pPr>
            <a:r>
              <a:rPr lang="en"/>
              <a:t>Create database of contacts.</a:t>
            </a:r>
          </a:p>
          <a:p>
            <a:pPr marL="457200" lvl="0" indent="-381000" rtl="0">
              <a:spcBef>
                <a:spcPts val="0"/>
              </a:spcBef>
              <a:buClr>
                <a:schemeClr val="dk1"/>
              </a:buClr>
              <a:buSzPct val="100000"/>
              <a:buFont typeface="Arial"/>
              <a:buChar char="●"/>
            </a:pPr>
            <a:r>
              <a:rPr lang="en"/>
              <a:t>Randomly sample position, orientation, linear and angular velocities.</a:t>
            </a:r>
          </a:p>
          <a:p>
            <a:pPr marL="457200" lvl="0" indent="-381000" rtl="0">
              <a:spcBef>
                <a:spcPts val="0"/>
              </a:spcBef>
              <a:buClr>
                <a:schemeClr val="dk1"/>
              </a:buClr>
              <a:buSzPct val="100000"/>
              <a:buFont typeface="Arial"/>
              <a:buChar char="●"/>
            </a:pPr>
            <a:r>
              <a:rPr lang="en"/>
              <a:t>Place object in contact with ground, allow rigid-body simulator to resolve.</a:t>
            </a:r>
          </a:p>
          <a:p>
            <a:pPr marL="457200" lvl="0" indent="-381000">
              <a:spcBef>
                <a:spcPts val="0"/>
              </a:spcBef>
              <a:buClr>
                <a:schemeClr val="dk1"/>
              </a:buClr>
              <a:buSzPct val="100000"/>
              <a:buFont typeface="Arial"/>
              <a:buChar char="●"/>
            </a:pPr>
            <a:r>
              <a:rPr lang="en"/>
              <a:t>Integrate forwards to find more contacts.</a:t>
            </a:r>
          </a:p>
        </p:txBody>
      </p:sp>
      <p:pic>
        <p:nvPicPr>
          <p:cNvPr id="197" name="Shape 197"/>
          <p:cNvPicPr preferRelativeResize="0"/>
          <p:nvPr/>
        </p:nvPicPr>
        <p:blipFill>
          <a:blip r:embed="rId3">
            <a:alphaModFix/>
          </a:blip>
          <a:stretch>
            <a:fillRect/>
          </a:stretch>
        </p:blipFill>
        <p:spPr>
          <a:xfrm>
            <a:off x="0" y="5109494"/>
            <a:ext cx="9143999" cy="1458410"/>
          </a:xfrm>
          <a:prstGeom prst="rect">
            <a:avLst/>
          </a:prstGeom>
          <a:noFill/>
          <a:ln>
            <a:noFill/>
          </a:ln>
        </p:spPr>
      </p:pic>
    </p:spTree>
  </p:cSld>
  <p:clrMapOvr>
    <a:masterClrMapping/>
  </p:clrMapOvr>
  <p:transition spd="slow">
    <p:cut/>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sp>
        <p:nvSpPr>
          <p:cNvPr id="202" name="Shape 202"/>
          <p:cNvSpPr txBox="1">
            <a:spLocks noGrp="1"/>
          </p:cNvSpPr>
          <p:nvPr>
            <p:ph type="title"/>
          </p:nvPr>
        </p:nvSpPr>
        <p:spPr>
          <a:xfrm>
            <a:off x="457200" y="274637"/>
            <a:ext cx="8229600" cy="1143299"/>
          </a:xfrm>
          <a:prstGeom prst="rect">
            <a:avLst/>
          </a:prstGeom>
        </p:spPr>
        <p:txBody>
          <a:bodyPr lIns="91425" tIns="91425" rIns="91425" bIns="91425" anchor="b" anchorCtr="0">
            <a:noAutofit/>
          </a:bodyPr>
          <a:lstStyle/>
          <a:p>
            <a:pPr lvl="0" rtl="0">
              <a:spcBef>
                <a:spcPts val="0"/>
              </a:spcBef>
              <a:buNone/>
            </a:pPr>
            <a:r>
              <a:rPr lang="en"/>
              <a:t>Inverse-Foley Animation</a:t>
            </a:r>
          </a:p>
        </p:txBody>
      </p:sp>
      <p:sp>
        <p:nvSpPr>
          <p:cNvPr id="203" name="Shape 203"/>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marL="457200" lvl="0" indent="-381000" rtl="0">
              <a:spcBef>
                <a:spcPts val="0"/>
              </a:spcBef>
              <a:buClr>
                <a:schemeClr val="dk1"/>
              </a:buClr>
              <a:buSzPct val="100000"/>
              <a:buFont typeface="Arial"/>
              <a:buChar char="●"/>
            </a:pPr>
            <a:r>
              <a:rPr lang="en"/>
              <a:t>Create Contact-Event Graph.</a:t>
            </a:r>
          </a:p>
          <a:p>
            <a:pPr lvl="0" rtl="0">
              <a:spcBef>
                <a:spcPts val="0"/>
              </a:spcBef>
              <a:buNone/>
            </a:pPr>
            <a:endParaRPr/>
          </a:p>
          <a:p>
            <a:pPr marL="457200" lvl="0" indent="-381000" rtl="0">
              <a:spcBef>
                <a:spcPts val="0"/>
              </a:spcBef>
              <a:buClr>
                <a:schemeClr val="dk1"/>
              </a:buClr>
              <a:buSzPct val="100000"/>
              <a:buFont typeface="Arial"/>
              <a:buChar char="●"/>
            </a:pPr>
            <a:r>
              <a:rPr lang="en"/>
              <a:t>Each node is a contact; each edge is a possible transition (bounce).</a:t>
            </a:r>
          </a:p>
          <a:p>
            <a:pPr lvl="0" rtl="0">
              <a:spcBef>
                <a:spcPts val="0"/>
              </a:spcBef>
              <a:buNone/>
            </a:pPr>
            <a:endParaRPr/>
          </a:p>
          <a:p>
            <a:pPr marL="457200" lvl="0" indent="-381000" rtl="0">
              <a:spcBef>
                <a:spcPts val="0"/>
              </a:spcBef>
              <a:buClr>
                <a:schemeClr val="dk1"/>
              </a:buClr>
              <a:buSzPct val="100000"/>
              <a:buFont typeface="Arial"/>
              <a:buChar char="●"/>
            </a:pPr>
            <a:r>
              <a:rPr lang="en"/>
              <a:t>Edges are weighted by plausibility.</a:t>
            </a:r>
          </a:p>
        </p:txBody>
      </p:sp>
      <p:pic>
        <p:nvPicPr>
          <p:cNvPr id="204" name="Shape 204"/>
          <p:cNvPicPr preferRelativeResize="0"/>
          <p:nvPr/>
        </p:nvPicPr>
        <p:blipFill>
          <a:blip r:embed="rId3">
            <a:alphaModFix/>
          </a:blip>
          <a:stretch>
            <a:fillRect/>
          </a:stretch>
        </p:blipFill>
        <p:spPr>
          <a:xfrm>
            <a:off x="0" y="5109494"/>
            <a:ext cx="9143999" cy="1458410"/>
          </a:xfrm>
          <a:prstGeom prst="rect">
            <a:avLst/>
          </a:prstGeom>
          <a:noFill/>
          <a:ln>
            <a:noFill/>
          </a:ln>
        </p:spPr>
      </p:pic>
    </p:spTree>
  </p:cSld>
  <p:clrMapOvr>
    <a:masterClrMapping/>
  </p:clrMapOvr>
  <p:transition spd="slow">
    <p:cut/>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08"/>
        <p:cNvGrpSpPr/>
        <p:nvPr/>
      </p:nvGrpSpPr>
      <p:grpSpPr>
        <a:xfrm>
          <a:off x="0" y="0"/>
          <a:ext cx="0" cy="0"/>
          <a:chOff x="0" y="0"/>
          <a:chExt cx="0" cy="0"/>
        </a:xfrm>
      </p:grpSpPr>
      <p:sp>
        <p:nvSpPr>
          <p:cNvPr id="209" name="Shape 209"/>
          <p:cNvSpPr txBox="1">
            <a:spLocks noGrp="1"/>
          </p:cNvSpPr>
          <p:nvPr>
            <p:ph type="title"/>
          </p:nvPr>
        </p:nvSpPr>
        <p:spPr>
          <a:xfrm>
            <a:off x="457200" y="274637"/>
            <a:ext cx="8229600" cy="1143299"/>
          </a:xfrm>
          <a:prstGeom prst="rect">
            <a:avLst/>
          </a:prstGeom>
        </p:spPr>
        <p:txBody>
          <a:bodyPr lIns="91425" tIns="91425" rIns="91425" bIns="91425" anchor="b" anchorCtr="0">
            <a:noAutofit/>
          </a:bodyPr>
          <a:lstStyle/>
          <a:p>
            <a:pPr>
              <a:spcBef>
                <a:spcPts val="0"/>
              </a:spcBef>
              <a:buNone/>
            </a:pPr>
            <a:r>
              <a:rPr lang="en"/>
              <a:t>Edge Weights</a:t>
            </a:r>
          </a:p>
        </p:txBody>
      </p:sp>
      <p:sp>
        <p:nvSpPr>
          <p:cNvPr id="210" name="Shape 210"/>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marL="457200" lvl="0" indent="-381000" rtl="0">
              <a:spcBef>
                <a:spcPts val="0"/>
              </a:spcBef>
              <a:buClr>
                <a:schemeClr val="dk1"/>
              </a:buClr>
              <a:buSzPct val="100000"/>
              <a:buFont typeface="Arial"/>
              <a:buChar char="●"/>
            </a:pPr>
            <a:r>
              <a:rPr lang="en"/>
              <a:t>Post-contact velocity</a:t>
            </a:r>
          </a:p>
          <a:p>
            <a:pPr marL="457200" lvl="0" indent="-381000" rtl="0">
              <a:spcBef>
                <a:spcPts val="0"/>
              </a:spcBef>
              <a:buClr>
                <a:schemeClr val="dk1"/>
              </a:buClr>
              <a:buSzPct val="100000"/>
              <a:buFont typeface="Arial"/>
              <a:buChar char="●"/>
            </a:pPr>
            <a:r>
              <a:rPr lang="en"/>
              <a:t>Orientation error</a:t>
            </a:r>
          </a:p>
          <a:p>
            <a:pPr marL="457200" lvl="0" indent="-381000" rtl="0">
              <a:spcBef>
                <a:spcPts val="0"/>
              </a:spcBef>
              <a:buClr>
                <a:schemeClr val="dk1"/>
              </a:buClr>
              <a:buSzPct val="100000"/>
              <a:buFont typeface="Arial"/>
              <a:buChar char="●"/>
            </a:pPr>
            <a:r>
              <a:rPr lang="en"/>
              <a:t>Time-warp synchronization</a:t>
            </a:r>
          </a:p>
          <a:p>
            <a:pPr marL="457200" lvl="0" indent="-381000" rtl="0">
              <a:spcBef>
                <a:spcPts val="0"/>
              </a:spcBef>
              <a:buClr>
                <a:schemeClr val="dk1"/>
              </a:buClr>
              <a:buSzPct val="100000"/>
              <a:buFont typeface="Arial"/>
              <a:buChar char="●"/>
            </a:pPr>
            <a:r>
              <a:rPr lang="en"/>
              <a:t>Target event sounds and contact forces</a:t>
            </a:r>
          </a:p>
          <a:p>
            <a:pPr marL="457200" lvl="0" indent="-381000" rtl="0">
              <a:spcBef>
                <a:spcPts val="0"/>
              </a:spcBef>
              <a:buClr>
                <a:schemeClr val="dk1"/>
              </a:buClr>
              <a:buSzPct val="100000"/>
              <a:buFont typeface="Arial"/>
              <a:buChar char="●"/>
            </a:pPr>
            <a:r>
              <a:rPr lang="en"/>
              <a:t>Spurious energy gains</a:t>
            </a:r>
          </a:p>
          <a:p>
            <a:pPr marL="457200" lvl="0" indent="-381000" rtl="0">
              <a:spcBef>
                <a:spcPts val="0"/>
              </a:spcBef>
              <a:buClr>
                <a:schemeClr val="dk1"/>
              </a:buClr>
              <a:buSzPct val="100000"/>
              <a:buFont typeface="Arial"/>
              <a:buChar char="●"/>
            </a:pPr>
            <a:r>
              <a:rPr lang="en"/>
              <a:t>Terminal nodes</a:t>
            </a:r>
          </a:p>
          <a:p>
            <a:pPr lvl="0" rtl="0">
              <a:spcBef>
                <a:spcPts val="0"/>
              </a:spcBef>
              <a:buNone/>
            </a:pPr>
            <a:endParaRPr/>
          </a:p>
          <a:p>
            <a:pPr marL="457200" lvl="0" indent="-381000">
              <a:spcBef>
                <a:spcPts val="0"/>
              </a:spcBef>
              <a:buClr>
                <a:schemeClr val="dk1"/>
              </a:buClr>
              <a:buSzPct val="100000"/>
              <a:buFont typeface="Arial"/>
              <a:buChar char="●"/>
            </a:pPr>
            <a:r>
              <a:rPr lang="en"/>
              <a:t>Additional features (absolute position and orientation constraints) can be added by creating or modifying terms.</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6"/>
        <p:cNvGrpSpPr/>
        <p:nvPr/>
      </p:nvGrpSpPr>
      <p:grpSpPr>
        <a:xfrm>
          <a:off x="0" y="0"/>
          <a:ext cx="0" cy="0"/>
          <a:chOff x="0" y="0"/>
          <a:chExt cx="0" cy="0"/>
        </a:xfrm>
      </p:grpSpPr>
      <p:sp>
        <p:nvSpPr>
          <p:cNvPr id="37" name="Shape 37"/>
          <p:cNvSpPr txBox="1">
            <a:spLocks noGrp="1"/>
          </p:cNvSpPr>
          <p:nvPr>
            <p:ph type="title"/>
          </p:nvPr>
        </p:nvSpPr>
        <p:spPr>
          <a:xfrm>
            <a:off x="457200" y="274637"/>
            <a:ext cx="8229600" cy="1143299"/>
          </a:xfrm>
          <a:prstGeom prst="rect">
            <a:avLst/>
          </a:prstGeom>
        </p:spPr>
        <p:txBody>
          <a:bodyPr lIns="91425" tIns="91425" rIns="91425" bIns="91425" anchor="b" anchorCtr="0">
            <a:noAutofit/>
          </a:bodyPr>
          <a:lstStyle/>
          <a:p>
            <a:pPr>
              <a:spcBef>
                <a:spcPts val="0"/>
              </a:spcBef>
              <a:buNone/>
            </a:pPr>
            <a:r>
              <a:rPr lang="en"/>
              <a:t>Forward vs Inverse</a:t>
            </a:r>
          </a:p>
        </p:txBody>
      </p:sp>
      <p:sp>
        <p:nvSpPr>
          <p:cNvPr id="38" name="Shape 38"/>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marL="457200" lvl="0" indent="-381000" rtl="0">
              <a:spcBef>
                <a:spcPts val="0"/>
              </a:spcBef>
              <a:buClr>
                <a:schemeClr val="dk1"/>
              </a:buClr>
              <a:buSzPct val="100000"/>
              <a:buFont typeface="Arial"/>
              <a:buChar char="●"/>
            </a:pPr>
            <a:r>
              <a:rPr lang="en"/>
              <a:t>The function </a:t>
            </a:r>
            <a:r>
              <a:rPr lang="en" i="1"/>
              <a:t>f</a:t>
            </a:r>
            <a:r>
              <a:rPr lang="en"/>
              <a:t> is not always easily invertible.</a:t>
            </a:r>
          </a:p>
          <a:p>
            <a:pPr lvl="0" rtl="0">
              <a:spcBef>
                <a:spcPts val="0"/>
              </a:spcBef>
              <a:buNone/>
            </a:pPr>
            <a:endParaRPr/>
          </a:p>
          <a:p>
            <a:pPr lvl="0" rtl="0">
              <a:spcBef>
                <a:spcPts val="0"/>
              </a:spcBef>
              <a:buNone/>
            </a:pPr>
            <a:endParaRPr/>
          </a:p>
          <a:p>
            <a:pPr marL="457200" lvl="0" indent="-381000" rtl="0">
              <a:spcBef>
                <a:spcPts val="0"/>
              </a:spcBef>
              <a:buClr>
                <a:schemeClr val="dk1"/>
              </a:buClr>
              <a:buSzPct val="100000"/>
              <a:buFont typeface="Arial"/>
              <a:buChar char="●"/>
            </a:pPr>
            <a:r>
              <a:rPr lang="en"/>
              <a:t>Can you tell how an object at rest reached that state?</a:t>
            </a:r>
          </a:p>
          <a:p>
            <a:pPr lvl="0" rtl="0">
              <a:spcBef>
                <a:spcPts val="0"/>
              </a:spcBef>
              <a:buNone/>
            </a:pPr>
            <a:endParaRPr/>
          </a:p>
          <a:p>
            <a:pPr marL="457200" lvl="0" indent="-381000" rtl="0">
              <a:spcBef>
                <a:spcPts val="0"/>
              </a:spcBef>
              <a:buClr>
                <a:schemeClr val="dk1"/>
              </a:buClr>
              <a:buSzPct val="100000"/>
              <a:buFont typeface="Arial"/>
              <a:buChar char="●"/>
            </a:pPr>
            <a:r>
              <a:rPr lang="en"/>
              <a:t>If you see an object flying, can you determine where it was launched from?</a:t>
            </a:r>
          </a:p>
        </p:txBody>
      </p:sp>
      <p:pic>
        <p:nvPicPr>
          <p:cNvPr id="39" name="Shape 39"/>
          <p:cNvPicPr preferRelativeResize="0"/>
          <p:nvPr/>
        </p:nvPicPr>
        <p:blipFill>
          <a:blip r:embed="rId3">
            <a:alphaModFix/>
          </a:blip>
          <a:stretch>
            <a:fillRect/>
          </a:stretch>
        </p:blipFill>
        <p:spPr>
          <a:xfrm>
            <a:off x="3414712" y="2398950"/>
            <a:ext cx="2314575" cy="533400"/>
          </a:xfrm>
          <a:prstGeom prst="rect">
            <a:avLst/>
          </a:prstGeom>
          <a:noFill/>
          <a:ln>
            <a:noFill/>
          </a:ln>
        </p:spPr>
      </p:pic>
    </p:spTree>
  </p:cSld>
  <p:clrMapOvr>
    <a:masterClrMapping/>
  </p:clrMapOvr>
  <p:transition spd="slow">
    <p:cut/>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14"/>
        <p:cNvGrpSpPr/>
        <p:nvPr/>
      </p:nvGrpSpPr>
      <p:grpSpPr>
        <a:xfrm>
          <a:off x="0" y="0"/>
          <a:ext cx="0" cy="0"/>
          <a:chOff x="0" y="0"/>
          <a:chExt cx="0" cy="0"/>
        </a:xfrm>
      </p:grpSpPr>
      <p:sp>
        <p:nvSpPr>
          <p:cNvPr id="215" name="Shape 215">
            <a:hlinkClick r:id="rId3"/>
          </p:cNvPr>
          <p:cNvSpPr/>
          <p:nvPr/>
        </p:nvSpPr>
        <p:spPr>
          <a:xfrm>
            <a:off x="0" y="0"/>
            <a:ext cx="9144000" cy="6858000"/>
          </a:xfrm>
          <a:prstGeom prst="rect">
            <a:avLst/>
          </a:prstGeom>
          <a:blipFill>
            <a:blip r:embed="rId4">
              <a:alphaModFix/>
            </a:blip>
            <a:stretch>
              <a:fillRect/>
            </a:stretch>
          </a:blipFill>
          <a:ln>
            <a:noFill/>
          </a:ln>
        </p:spPr>
      </p:sp>
    </p:spTree>
  </p:cSld>
  <p:clrMapOvr>
    <a:masterClrMapping/>
  </p:clrMapOvr>
  <p:transition spd="slow">
    <p:cut/>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20" name="Shape 220"/>
          <p:cNvSpPr txBox="1">
            <a:spLocks noGrp="1"/>
          </p:cNvSpPr>
          <p:nvPr>
            <p:ph type="title"/>
          </p:nvPr>
        </p:nvSpPr>
        <p:spPr>
          <a:xfrm>
            <a:off x="457200" y="274637"/>
            <a:ext cx="8229600" cy="1143299"/>
          </a:xfrm>
          <a:prstGeom prst="rect">
            <a:avLst/>
          </a:prstGeom>
        </p:spPr>
        <p:txBody>
          <a:bodyPr lIns="91425" tIns="91425" rIns="91425" bIns="91425" anchor="b" anchorCtr="0">
            <a:noAutofit/>
          </a:bodyPr>
          <a:lstStyle/>
          <a:p>
            <a:pPr>
              <a:spcBef>
                <a:spcPts val="0"/>
              </a:spcBef>
              <a:buNone/>
            </a:pPr>
            <a:r>
              <a:rPr lang="en"/>
              <a:t>Summary</a:t>
            </a:r>
          </a:p>
        </p:txBody>
      </p:sp>
      <p:sp>
        <p:nvSpPr>
          <p:cNvPr id="221" name="Shape 221"/>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marL="457200" lvl="0" indent="-381000" rtl="0">
              <a:spcBef>
                <a:spcPts val="0"/>
              </a:spcBef>
              <a:buClr>
                <a:schemeClr val="dk1"/>
              </a:buClr>
              <a:buSzPct val="100000"/>
              <a:buFont typeface="Arial"/>
              <a:buChar char="●"/>
            </a:pPr>
            <a:r>
              <a:rPr lang="en"/>
              <a:t>Sound Classification</a:t>
            </a:r>
          </a:p>
          <a:p>
            <a:pPr marL="914400" lvl="1" indent="-381000" rtl="0">
              <a:spcBef>
                <a:spcPts val="0"/>
              </a:spcBef>
              <a:buClr>
                <a:schemeClr val="dk1"/>
              </a:buClr>
              <a:buSzPct val="100000"/>
              <a:buFont typeface="Courier New"/>
              <a:buChar char="o"/>
            </a:pPr>
            <a:r>
              <a:rPr lang="en"/>
              <a:t>Ambient sounds</a:t>
            </a:r>
          </a:p>
          <a:p>
            <a:pPr marL="914400" lvl="1" indent="-381000" rtl="0">
              <a:spcBef>
                <a:spcPts val="0"/>
              </a:spcBef>
              <a:buClr>
                <a:schemeClr val="dk1"/>
              </a:buClr>
              <a:buSzPct val="100000"/>
              <a:buFont typeface="Courier New"/>
              <a:buChar char="o"/>
            </a:pPr>
            <a:r>
              <a:rPr lang="en"/>
              <a:t>General sounds</a:t>
            </a:r>
          </a:p>
          <a:p>
            <a:pPr lvl="0" rtl="0">
              <a:spcBef>
                <a:spcPts val="0"/>
              </a:spcBef>
              <a:buNone/>
            </a:pPr>
            <a:endParaRPr/>
          </a:p>
          <a:p>
            <a:pPr marL="457200" lvl="0" indent="-381000" rtl="0">
              <a:spcBef>
                <a:spcPts val="0"/>
              </a:spcBef>
              <a:buClr>
                <a:schemeClr val="dk1"/>
              </a:buClr>
              <a:buSzPct val="100000"/>
              <a:buFont typeface="Arial"/>
              <a:buChar char="●"/>
            </a:pPr>
            <a:r>
              <a:rPr lang="en"/>
              <a:t>Sound Source Separation</a:t>
            </a:r>
          </a:p>
          <a:p>
            <a:pPr marL="914400" lvl="1" indent="-381000" rtl="0">
              <a:spcBef>
                <a:spcPts val="0"/>
              </a:spcBef>
              <a:buClr>
                <a:schemeClr val="dk1"/>
              </a:buClr>
              <a:buSzPct val="100000"/>
              <a:buFont typeface="Courier New"/>
              <a:buChar char="o"/>
            </a:pPr>
            <a:r>
              <a:rPr lang="en"/>
              <a:t>Monaural separation by signal processing</a:t>
            </a:r>
          </a:p>
          <a:p>
            <a:pPr marL="914400" lvl="1" indent="-381000" rtl="0">
              <a:spcBef>
                <a:spcPts val="0"/>
              </a:spcBef>
              <a:buClr>
                <a:schemeClr val="dk1"/>
              </a:buClr>
              <a:buSzPct val="100000"/>
              <a:buFont typeface="Courier New"/>
              <a:buChar char="o"/>
            </a:pPr>
            <a:r>
              <a:rPr lang="en"/>
              <a:t>Binaural separation by azimuth determination</a:t>
            </a:r>
          </a:p>
          <a:p>
            <a:pPr lvl="0" rtl="0">
              <a:spcBef>
                <a:spcPts val="0"/>
              </a:spcBef>
              <a:buNone/>
            </a:pPr>
            <a:endParaRPr/>
          </a:p>
          <a:p>
            <a:pPr marL="457200" lvl="0" indent="-381000" rtl="0">
              <a:spcBef>
                <a:spcPts val="0"/>
              </a:spcBef>
              <a:buClr>
                <a:schemeClr val="dk1"/>
              </a:buClr>
              <a:buSzPct val="100000"/>
              <a:buFont typeface="Arial"/>
              <a:buChar char="●"/>
            </a:pPr>
            <a:r>
              <a:rPr lang="en"/>
              <a:t>Synchronizing rigid-body motion to sound</a:t>
            </a:r>
          </a:p>
        </p:txBody>
      </p:sp>
    </p:spTree>
  </p:cSld>
  <p:clrMapOvr>
    <a:masterClrMapping/>
  </p:clrMapOvr>
  <p:transition spd="slow">
    <p:cut/>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Shape 226"/>
          <p:cNvSpPr txBox="1">
            <a:spLocks noGrp="1"/>
          </p:cNvSpPr>
          <p:nvPr>
            <p:ph type="title"/>
          </p:nvPr>
        </p:nvSpPr>
        <p:spPr>
          <a:xfrm>
            <a:off x="457200" y="274637"/>
            <a:ext cx="8229600" cy="1143299"/>
          </a:xfrm>
          <a:prstGeom prst="rect">
            <a:avLst/>
          </a:prstGeom>
        </p:spPr>
        <p:txBody>
          <a:bodyPr lIns="91425" tIns="91425" rIns="91425" bIns="91425" anchor="b" anchorCtr="0">
            <a:noAutofit/>
          </a:bodyPr>
          <a:lstStyle/>
          <a:p>
            <a:pPr>
              <a:spcBef>
                <a:spcPts val="0"/>
              </a:spcBef>
              <a:buNone/>
            </a:pPr>
            <a:r>
              <a:rPr lang="en"/>
              <a:t>References</a:t>
            </a:r>
          </a:p>
        </p:txBody>
      </p:sp>
      <p:sp>
        <p:nvSpPr>
          <p:cNvPr id="227" name="Shape 227"/>
          <p:cNvSpPr txBox="1">
            <a:spLocks noGrp="1"/>
          </p:cNvSpPr>
          <p:nvPr>
            <p:ph type="body" idx="1"/>
          </p:nvPr>
        </p:nvSpPr>
        <p:spPr>
          <a:xfrm>
            <a:off x="457200" y="1600200"/>
            <a:ext cx="3994500" cy="4967700"/>
          </a:xfrm>
          <a:prstGeom prst="rect">
            <a:avLst/>
          </a:prstGeom>
        </p:spPr>
        <p:txBody>
          <a:bodyPr lIns="91425" tIns="91425" rIns="91425" bIns="91425" anchor="t" anchorCtr="0">
            <a:noAutofit/>
          </a:bodyPr>
          <a:lstStyle/>
          <a:p>
            <a:pPr lvl="0" rtl="0">
              <a:spcBef>
                <a:spcPts val="0"/>
              </a:spcBef>
              <a:buNone/>
            </a:pPr>
            <a:r>
              <a:rPr lang="en" sz="1000">
                <a:solidFill>
                  <a:srgbClr val="000000"/>
                </a:solidFill>
              </a:rPr>
              <a:t>Christian Greuel</a:t>
            </a:r>
            <a:r>
              <a:rPr lang="en" sz="1000"/>
              <a:t> ; Mark T. Bolas ; Niko Bolas and Ian E. McDowall. "Sculpting 3D worlds with music: advanced texturing techniques", Proc. SPIE2653, Stereoscopic Displays and Virtual Reality Systems III, 306 (April 10, 1996); doi:10.1117/12.237453; </a:t>
            </a:r>
            <a:r>
              <a:rPr lang="en" sz="1000" u="sng">
                <a:solidFill>
                  <a:schemeClr val="hlink"/>
                </a:solidFill>
                <a:hlinkClick r:id="rId3"/>
              </a:rPr>
              <a:t>http://dx.doi.org/10.1117/12.237453</a:t>
            </a:r>
          </a:p>
          <a:p>
            <a:pPr lvl="0" rtl="0">
              <a:spcBef>
                <a:spcPts val="0"/>
              </a:spcBef>
              <a:buNone/>
            </a:pPr>
            <a:r>
              <a:rPr lang="en" sz="1000"/>
              <a:t>Marc Cardle, Loic Barthe, Stephen Brooks, Peter Robinson. “Music-Driven Motion Editing: Local Motion Transformations Guided By Music”, In Proceedings of Eurographics UK, 2002</a:t>
            </a:r>
          </a:p>
          <a:p>
            <a:pPr lvl="0" rtl="0">
              <a:spcBef>
                <a:spcPts val="0"/>
              </a:spcBef>
              <a:buNone/>
            </a:pPr>
            <a:r>
              <a:rPr lang="en" sz="1000"/>
              <a:t>Michael Büchler, Silvia Allegro, Stefan Launer, and Norbert Dillier. 2005. Sound classification in hearing aids inspired by auditory scene analysis. </a:t>
            </a:r>
            <a:r>
              <a:rPr lang="en" sz="1000" i="1"/>
              <a:t>EURASIP J. Appl. Signal Process.</a:t>
            </a:r>
            <a:r>
              <a:rPr lang="en" sz="1000"/>
              <a:t> 2005 (January 2005), 2991-3002. DOI=10.1155/ASP.2005.2991 </a:t>
            </a:r>
            <a:r>
              <a:rPr lang="en" sz="1000" u="sng">
                <a:solidFill>
                  <a:schemeClr val="hlink"/>
                </a:solidFill>
                <a:hlinkClick r:id="rId4"/>
              </a:rPr>
              <a:t>http://dx.doi.org/10.1155/ASP.2005.2991</a:t>
            </a:r>
          </a:p>
          <a:p>
            <a:pPr rtl="0">
              <a:spcBef>
                <a:spcPts val="0"/>
              </a:spcBef>
              <a:buNone/>
            </a:pPr>
            <a:r>
              <a:rPr lang="en" sz="1000"/>
              <a:t>Wold, E.; Blum, T.; Keislar, D.; Wheaten, J., "Content-based classification, search, and retrieval of audio," </a:t>
            </a:r>
            <a:r>
              <a:rPr lang="en" sz="1000" i="1"/>
              <a:t>MultiMedia, IEEE</a:t>
            </a:r>
            <a:r>
              <a:rPr lang="en" sz="1000"/>
              <a:t> , vol.3, no.3, pp.27,36, Fall 1996, doi: 10.1109/93.556537</a:t>
            </a:r>
          </a:p>
          <a:p>
            <a:pPr rtl="0">
              <a:spcBef>
                <a:spcPts val="0"/>
              </a:spcBef>
              <a:buNone/>
            </a:pPr>
            <a:r>
              <a:rPr lang="en" sz="1000"/>
              <a:t>Lee, Daniel D.; Seung, H. Sebastian, “Learning the parts of objects by non-negative matrix factorization,” Nature, vol. 401, October 1999, </a:t>
            </a:r>
            <a:r>
              <a:rPr lang="en" sz="1000" u="sng">
                <a:solidFill>
                  <a:schemeClr val="hlink"/>
                </a:solidFill>
                <a:hlinkClick r:id="rId5"/>
              </a:rPr>
              <a:t>http://dx.doi.org/10.1038/44565</a:t>
            </a:r>
          </a:p>
          <a:p>
            <a:pPr lvl="0" rtl="0">
              <a:spcBef>
                <a:spcPts val="0"/>
              </a:spcBef>
              <a:buNone/>
            </a:pPr>
            <a:r>
              <a:rPr lang="en" sz="1000"/>
              <a:t>Smaragdis, P.; Brown, J.C., "Non-negative matrix factorization for polyphonic music transcription," </a:t>
            </a:r>
            <a:r>
              <a:rPr lang="en" sz="1000" i="1"/>
              <a:t>Applications of Signal Processing to Audio and Acoustics, 2003 IEEE Workshop on.</a:t>
            </a:r>
            <a:r>
              <a:rPr lang="en" sz="1000"/>
              <a:t> , vol., no., pp.177,180, 19-22 Oct. 2003, doi: 10.1109/ASPAA.2003.1285860</a:t>
            </a:r>
          </a:p>
          <a:p>
            <a:pPr lvl="0" rtl="0">
              <a:spcBef>
                <a:spcPts val="0"/>
              </a:spcBef>
              <a:buNone/>
            </a:pPr>
            <a:endParaRPr sz="1000"/>
          </a:p>
          <a:p>
            <a:pPr lvl="0" rtl="0">
              <a:spcBef>
                <a:spcPts val="0"/>
              </a:spcBef>
              <a:buNone/>
            </a:pPr>
            <a:r>
              <a:rPr lang="en" sz="1000"/>
              <a:t>All images are from these referenced papers or </a:t>
            </a:r>
            <a:r>
              <a:rPr lang="en" sz="1000" u="sng">
                <a:solidFill>
                  <a:schemeClr val="hlink"/>
                </a:solidFill>
                <a:hlinkClick r:id="rId6"/>
              </a:rPr>
              <a:t>Ming Lin’s lecture slides</a:t>
            </a:r>
            <a:r>
              <a:rPr lang="en" sz="1000"/>
              <a:t>.</a:t>
            </a:r>
          </a:p>
        </p:txBody>
      </p:sp>
      <p:sp>
        <p:nvSpPr>
          <p:cNvPr id="228" name="Shape 228"/>
          <p:cNvSpPr txBox="1">
            <a:spLocks noGrp="1"/>
          </p:cNvSpPr>
          <p:nvPr>
            <p:ph type="body" idx="2"/>
          </p:nvPr>
        </p:nvSpPr>
        <p:spPr>
          <a:xfrm>
            <a:off x="4692273" y="1600200"/>
            <a:ext cx="3994500" cy="4967700"/>
          </a:xfrm>
          <a:prstGeom prst="rect">
            <a:avLst/>
          </a:prstGeom>
        </p:spPr>
        <p:txBody>
          <a:bodyPr lIns="91425" tIns="91425" rIns="91425" bIns="91425" anchor="t" anchorCtr="0">
            <a:noAutofit/>
          </a:bodyPr>
          <a:lstStyle/>
          <a:p>
            <a:pPr lvl="0" rtl="0">
              <a:spcBef>
                <a:spcPts val="0"/>
              </a:spcBef>
              <a:buNone/>
            </a:pPr>
            <a:r>
              <a:rPr lang="en" sz="1000"/>
              <a:t>Virtanen, T., "Monaural Sound Source Separation by Nonnegative Matrix Factorization With Temporal Continuity and Sparseness Criteria," </a:t>
            </a:r>
            <a:r>
              <a:rPr lang="en" sz="1000" i="1"/>
              <a:t>Audio, Speech, and Language Processing, IEEE Transactions on</a:t>
            </a:r>
            <a:r>
              <a:rPr lang="en" sz="1000"/>
              <a:t> , vol.15, no.3, pp.1066,1074, March 2007, doi: 10.1109/TASL.2006.885253</a:t>
            </a:r>
          </a:p>
          <a:p>
            <a:pPr rtl="0">
              <a:spcBef>
                <a:spcPts val="0"/>
              </a:spcBef>
              <a:buNone/>
            </a:pPr>
            <a:r>
              <a:rPr lang="en" sz="1000" u="sng">
                <a:solidFill>
                  <a:schemeClr val="hlink"/>
                </a:solidFill>
                <a:hlinkClick r:id="rId7" invalidUrl="http://infoscience.epfl.ch/search?f=author&amp;p=Viste, Harald&amp;ln=en"/>
              </a:rPr>
              <a:t>Viste, Harald</a:t>
            </a:r>
            <a:r>
              <a:rPr lang="en" sz="1000"/>
              <a:t>; </a:t>
            </a:r>
            <a:r>
              <a:rPr lang="en" sz="1000" u="sng">
                <a:solidFill>
                  <a:schemeClr val="hlink"/>
                </a:solidFill>
                <a:hlinkClick r:id="rId8" invalidUrl="http://infoscience.epfl.ch/search?f=author&amp;p=Evangelista, Gianpaolo&amp;ln=en"/>
              </a:rPr>
              <a:t>Evangelista, Gianpaolo</a:t>
            </a:r>
            <a:r>
              <a:rPr lang="en" sz="1000"/>
              <a:t>. “Binaural Source Localization”. Proc. 7th International Conference on Digital Audio Effects (DAFx-04), invited paper, p. 145-150. 2004</a:t>
            </a:r>
          </a:p>
          <a:p>
            <a:pPr lvl="0">
              <a:spcBef>
                <a:spcPts val="0"/>
              </a:spcBef>
              <a:buNone/>
            </a:pPr>
            <a:r>
              <a:rPr lang="en" sz="1000"/>
              <a:t>Timothy R. Langlois and Doug L. James. Inverse-Foley Animation: Synchronizing rigid-body motions to sound, ACM Transactions on Graphics (SIGGRAPH 2014). 33(4), August, 2014.</a:t>
            </a:r>
          </a:p>
        </p:txBody>
      </p:sp>
    </p:spTree>
  </p:cSld>
  <p:clrMapOvr>
    <a:masterClrMapping/>
  </p:clrMapOvr>
  <p:transition spd="slow">
    <p:cut/>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232"/>
        <p:cNvGrpSpPr/>
        <p:nvPr/>
      </p:nvGrpSpPr>
      <p:grpSpPr>
        <a:xfrm>
          <a:off x="0" y="0"/>
          <a:ext cx="0" cy="0"/>
          <a:chOff x="0" y="0"/>
          <a:chExt cx="0" cy="0"/>
        </a:xfrm>
      </p:grpSpPr>
      <p:sp>
        <p:nvSpPr>
          <p:cNvPr id="233" name="Shape 233"/>
          <p:cNvSpPr txBox="1">
            <a:spLocks noGrp="1"/>
          </p:cNvSpPr>
          <p:nvPr>
            <p:ph type="ctrTitle"/>
          </p:nvPr>
        </p:nvSpPr>
        <p:spPr>
          <a:xfrm>
            <a:off x="685800" y="2111123"/>
            <a:ext cx="7772400" cy="1546500"/>
          </a:xfrm>
          <a:prstGeom prst="rect">
            <a:avLst/>
          </a:prstGeom>
        </p:spPr>
        <p:txBody>
          <a:bodyPr lIns="91425" tIns="91425" rIns="91425" bIns="91425" anchor="b" anchorCtr="0">
            <a:noAutofit/>
          </a:bodyPr>
          <a:lstStyle/>
          <a:p>
            <a:pPr>
              <a:spcBef>
                <a:spcPts val="0"/>
              </a:spcBef>
              <a:buNone/>
            </a:pPr>
            <a:r>
              <a:rPr lang="en"/>
              <a:t>Thank you!</a:t>
            </a:r>
          </a:p>
        </p:txBody>
      </p:sp>
    </p:spTree>
  </p:cSld>
  <p:clrMapOvr>
    <a:masterClrMapping/>
  </p:clrMapOvr>
  <p:transition spd="slow">
    <p:cut/>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237"/>
        <p:cNvGrpSpPr/>
        <p:nvPr/>
      </p:nvGrpSpPr>
      <p:grpSpPr>
        <a:xfrm>
          <a:off x="0" y="0"/>
          <a:ext cx="0" cy="0"/>
          <a:chOff x="0" y="0"/>
          <a:chExt cx="0" cy="0"/>
        </a:xfrm>
      </p:grpSpPr>
      <p:sp>
        <p:nvSpPr>
          <p:cNvPr id="238" name="Shape 238"/>
          <p:cNvSpPr txBox="1">
            <a:spLocks noGrp="1"/>
          </p:cNvSpPr>
          <p:nvPr>
            <p:ph type="title"/>
          </p:nvPr>
        </p:nvSpPr>
        <p:spPr>
          <a:xfrm>
            <a:off x="457200" y="274637"/>
            <a:ext cx="8229600" cy="1143299"/>
          </a:xfrm>
          <a:prstGeom prst="rect">
            <a:avLst/>
          </a:prstGeom>
        </p:spPr>
        <p:txBody>
          <a:bodyPr lIns="91425" tIns="91425" rIns="91425" bIns="91425" anchor="b" anchorCtr="0">
            <a:noAutofit/>
          </a:bodyPr>
          <a:lstStyle/>
          <a:p>
            <a:pPr>
              <a:spcBef>
                <a:spcPts val="0"/>
              </a:spcBef>
              <a:buNone/>
            </a:pPr>
            <a:r>
              <a:rPr lang="en"/>
              <a:t>MIDI Files</a:t>
            </a:r>
          </a:p>
        </p:txBody>
      </p:sp>
      <p:sp>
        <p:nvSpPr>
          <p:cNvPr id="239" name="Shape 239"/>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marL="457200" lvl="0" indent="-381000" rtl="0">
              <a:spcBef>
                <a:spcPts val="0"/>
              </a:spcBef>
              <a:buClr>
                <a:schemeClr val="dk1"/>
              </a:buClr>
              <a:buSzPct val="100000"/>
              <a:buFont typeface="Arial"/>
              <a:buChar char="●"/>
            </a:pPr>
            <a:r>
              <a:rPr lang="en"/>
              <a:t>A large and powerful communication protocol designed with music in mind.</a:t>
            </a:r>
          </a:p>
          <a:p>
            <a:pPr marL="914400" lvl="1" indent="-381000" rtl="0">
              <a:spcBef>
                <a:spcPts val="0"/>
              </a:spcBef>
              <a:buClr>
                <a:schemeClr val="dk1"/>
              </a:buClr>
              <a:buSzPct val="100000"/>
              <a:buFont typeface="Courier New"/>
              <a:buChar char="o"/>
            </a:pPr>
            <a:r>
              <a:rPr lang="en"/>
              <a:t>MIDI controllers send note information to a connected computer or output device.</a:t>
            </a:r>
          </a:p>
          <a:p>
            <a:pPr marL="0" lvl="0" indent="0" rtl="0">
              <a:spcBef>
                <a:spcPts val="0"/>
              </a:spcBef>
              <a:buNone/>
            </a:pPr>
            <a:endParaRPr/>
          </a:p>
          <a:p>
            <a:pPr marL="457200" lvl="0" indent="-381000" rtl="0">
              <a:spcBef>
                <a:spcPts val="0"/>
              </a:spcBef>
              <a:buClr>
                <a:schemeClr val="dk1"/>
              </a:buClr>
              <a:buSzPct val="100000"/>
              <a:buFont typeface="Arial"/>
              <a:buChar char="●"/>
            </a:pPr>
            <a:r>
              <a:rPr lang="en"/>
              <a:t>Music is stored as a series of events.</a:t>
            </a:r>
          </a:p>
        </p:txBody>
      </p:sp>
    </p:spTree>
  </p:cSld>
  <p:clrMapOvr>
    <a:masterClrMapping/>
  </p:clrMapOvr>
  <p:transition spd="slow">
    <p:cut/>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4" name="Shape 244"/>
          <p:cNvSpPr txBox="1">
            <a:spLocks noGrp="1"/>
          </p:cNvSpPr>
          <p:nvPr>
            <p:ph type="title"/>
          </p:nvPr>
        </p:nvSpPr>
        <p:spPr>
          <a:xfrm>
            <a:off x="457200" y="274637"/>
            <a:ext cx="8229600" cy="1143299"/>
          </a:xfrm>
          <a:prstGeom prst="rect">
            <a:avLst/>
          </a:prstGeom>
        </p:spPr>
        <p:txBody>
          <a:bodyPr lIns="91425" tIns="91425" rIns="91425" bIns="91425" anchor="b" anchorCtr="0">
            <a:noAutofit/>
          </a:bodyPr>
          <a:lstStyle/>
          <a:p>
            <a:pPr>
              <a:spcBef>
                <a:spcPts val="0"/>
              </a:spcBef>
              <a:buNone/>
            </a:pPr>
            <a:r>
              <a:rPr lang="en"/>
              <a:t>MIDI Parsing</a:t>
            </a:r>
          </a:p>
        </p:txBody>
      </p:sp>
      <p:sp>
        <p:nvSpPr>
          <p:cNvPr id="245" name="Shape 245"/>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marL="457200" lvl="0" indent="-381000" rtl="0">
              <a:spcBef>
                <a:spcPts val="0"/>
              </a:spcBef>
              <a:buClr>
                <a:schemeClr val="dk1"/>
              </a:buClr>
              <a:buSzPct val="100000"/>
              <a:buFont typeface="Arial"/>
              <a:buChar char="●"/>
            </a:pPr>
            <a:r>
              <a:rPr lang="en"/>
              <a:t>Given a MIDI file, we can easily extract events.</a:t>
            </a:r>
          </a:p>
          <a:p>
            <a:pPr lvl="0" rtl="0">
              <a:spcBef>
                <a:spcPts val="0"/>
              </a:spcBef>
              <a:buNone/>
            </a:pPr>
            <a:endParaRPr/>
          </a:p>
          <a:p>
            <a:pPr marL="457200" lvl="0" indent="-381000" rtl="0">
              <a:spcBef>
                <a:spcPts val="0"/>
              </a:spcBef>
              <a:buClr>
                <a:schemeClr val="dk1"/>
              </a:buClr>
              <a:buSzPct val="100000"/>
              <a:buFont typeface="Arial"/>
              <a:buChar char="●"/>
            </a:pPr>
            <a:r>
              <a:rPr lang="en"/>
              <a:t>Can we use the events to affect a physical system?</a:t>
            </a:r>
          </a:p>
          <a:p>
            <a:pPr lvl="0" rtl="0">
              <a:spcBef>
                <a:spcPts val="0"/>
              </a:spcBef>
              <a:buNone/>
            </a:pPr>
            <a:endParaRPr/>
          </a:p>
          <a:p>
            <a:pPr marL="457200" lvl="0" indent="-381000">
              <a:spcBef>
                <a:spcPts val="0"/>
              </a:spcBef>
              <a:buClr>
                <a:schemeClr val="dk1"/>
              </a:buClr>
              <a:buSzPct val="100000"/>
              <a:buFont typeface="Arial"/>
              <a:buChar char="●"/>
            </a:pPr>
            <a:r>
              <a:rPr lang="en"/>
              <a:t>We could visually reproduce a keyboard with keys being pressed, but that’s not very interesting.</a:t>
            </a:r>
          </a:p>
        </p:txBody>
      </p:sp>
    </p:spTree>
  </p:cSld>
  <p:clrMapOvr>
    <a:masterClrMapping/>
  </p:clrMapOvr>
  <p:transition spd="slow">
    <p:cut/>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249"/>
        <p:cNvGrpSpPr/>
        <p:nvPr/>
      </p:nvGrpSpPr>
      <p:grpSpPr>
        <a:xfrm>
          <a:off x="0" y="0"/>
          <a:ext cx="0" cy="0"/>
          <a:chOff x="0" y="0"/>
          <a:chExt cx="0" cy="0"/>
        </a:xfrm>
      </p:grpSpPr>
      <p:sp>
        <p:nvSpPr>
          <p:cNvPr id="250" name="Shape 250"/>
          <p:cNvSpPr txBox="1">
            <a:spLocks noGrp="1"/>
          </p:cNvSpPr>
          <p:nvPr>
            <p:ph type="title"/>
          </p:nvPr>
        </p:nvSpPr>
        <p:spPr>
          <a:xfrm>
            <a:off x="457200" y="274637"/>
            <a:ext cx="8229600" cy="1143299"/>
          </a:xfrm>
          <a:prstGeom prst="rect">
            <a:avLst/>
          </a:prstGeom>
        </p:spPr>
        <p:txBody>
          <a:bodyPr lIns="91425" tIns="91425" rIns="91425" bIns="91425" anchor="b" anchorCtr="0">
            <a:noAutofit/>
          </a:bodyPr>
          <a:lstStyle/>
          <a:p>
            <a:pPr>
              <a:spcBef>
                <a:spcPts val="0"/>
              </a:spcBef>
              <a:buNone/>
            </a:pPr>
            <a:r>
              <a:rPr lang="en"/>
              <a:t>Reinterpreting MIDI Events</a:t>
            </a:r>
          </a:p>
        </p:txBody>
      </p:sp>
      <p:sp>
        <p:nvSpPr>
          <p:cNvPr id="251" name="Shape 251"/>
          <p:cNvSpPr txBox="1">
            <a:spLocks noGrp="1"/>
          </p:cNvSpPr>
          <p:nvPr>
            <p:ph type="body" idx="1"/>
          </p:nvPr>
        </p:nvSpPr>
        <p:spPr>
          <a:xfrm>
            <a:off x="457200" y="1600200"/>
            <a:ext cx="3994500" cy="4967700"/>
          </a:xfrm>
          <a:prstGeom prst="rect">
            <a:avLst/>
          </a:prstGeom>
        </p:spPr>
        <p:txBody>
          <a:bodyPr lIns="91425" tIns="91425" rIns="91425" bIns="91425" anchor="t" anchorCtr="0">
            <a:noAutofit/>
          </a:bodyPr>
          <a:lstStyle/>
          <a:p>
            <a:pPr marL="457200" lvl="0" indent="-381000" rtl="0">
              <a:lnSpc>
                <a:spcPct val="114130"/>
              </a:lnSpc>
              <a:spcBef>
                <a:spcPts val="0"/>
              </a:spcBef>
              <a:spcAft>
                <a:spcPts val="400"/>
              </a:spcAft>
              <a:buClr>
                <a:schemeClr val="dk1"/>
              </a:buClr>
              <a:buSzPct val="100000"/>
              <a:buFont typeface="Arial"/>
              <a:buChar char="●"/>
            </a:pPr>
            <a:r>
              <a:rPr lang="en" sz="2400"/>
              <a:t>Greuel et al. 1996, “Sculpting 3D worlds with music: advanced texturing techniques”.</a:t>
            </a:r>
          </a:p>
          <a:p>
            <a:pPr lvl="0" rtl="0">
              <a:lnSpc>
                <a:spcPct val="114130"/>
              </a:lnSpc>
              <a:spcBef>
                <a:spcPts val="0"/>
              </a:spcBef>
              <a:spcAft>
                <a:spcPts val="400"/>
              </a:spcAft>
              <a:buNone/>
            </a:pPr>
            <a:endParaRPr sz="2400"/>
          </a:p>
          <a:p>
            <a:pPr marL="457200" lvl="0" indent="-381000" rtl="0">
              <a:spcBef>
                <a:spcPts val="0"/>
              </a:spcBef>
              <a:buClr>
                <a:schemeClr val="dk1"/>
              </a:buClr>
              <a:buSzPct val="100000"/>
              <a:buFont typeface="Arial"/>
              <a:buChar char="●"/>
            </a:pPr>
            <a:r>
              <a:rPr lang="en" sz="2400"/>
              <a:t>Each MIDI “note” is a visual transformation to an object.</a:t>
            </a:r>
          </a:p>
          <a:p>
            <a:pPr marL="914400" lvl="1" indent="-381000" rtl="0">
              <a:spcBef>
                <a:spcPts val="0"/>
              </a:spcBef>
              <a:buClr>
                <a:schemeClr val="dk1"/>
              </a:buClr>
              <a:buSzPct val="100000"/>
              <a:buFont typeface="Courier New"/>
              <a:buChar char="o"/>
            </a:pPr>
            <a:r>
              <a:rPr lang="en"/>
              <a:t>Movement</a:t>
            </a:r>
          </a:p>
          <a:p>
            <a:pPr marL="914400" lvl="1" indent="-381000" rtl="0">
              <a:spcBef>
                <a:spcPts val="0"/>
              </a:spcBef>
              <a:buClr>
                <a:schemeClr val="dk1"/>
              </a:buClr>
              <a:buSzPct val="100000"/>
              <a:buFont typeface="Courier New"/>
              <a:buChar char="o"/>
            </a:pPr>
            <a:r>
              <a:rPr lang="en"/>
              <a:t>Animation</a:t>
            </a:r>
          </a:p>
          <a:p>
            <a:pPr marL="914400" lvl="1" indent="-381000">
              <a:spcBef>
                <a:spcPts val="0"/>
              </a:spcBef>
              <a:buClr>
                <a:schemeClr val="dk1"/>
              </a:buClr>
              <a:buSzPct val="100000"/>
              <a:buFont typeface="Courier New"/>
              <a:buChar char="o"/>
            </a:pPr>
            <a:r>
              <a:rPr lang="en"/>
              <a:t>Color</a:t>
            </a:r>
          </a:p>
        </p:txBody>
      </p:sp>
      <p:pic>
        <p:nvPicPr>
          <p:cNvPr id="252" name="Shape 252"/>
          <p:cNvPicPr preferRelativeResize="0"/>
          <p:nvPr/>
        </p:nvPicPr>
        <p:blipFill>
          <a:blip r:embed="rId3">
            <a:alphaModFix/>
          </a:blip>
          <a:stretch>
            <a:fillRect/>
          </a:stretch>
        </p:blipFill>
        <p:spPr>
          <a:xfrm>
            <a:off x="4815275" y="2447600"/>
            <a:ext cx="3871524" cy="2565850"/>
          </a:xfrm>
          <a:prstGeom prst="rect">
            <a:avLst/>
          </a:prstGeom>
          <a:noFill/>
          <a:ln>
            <a:noFill/>
          </a:ln>
        </p:spPr>
      </p:pic>
    </p:spTree>
  </p:cSld>
  <p:clrMapOvr>
    <a:masterClrMapping/>
  </p:clrMapOvr>
  <p:transition spd="slow">
    <p:cut/>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256"/>
        <p:cNvGrpSpPr/>
        <p:nvPr/>
      </p:nvGrpSpPr>
      <p:grpSpPr>
        <a:xfrm>
          <a:off x="0" y="0"/>
          <a:ext cx="0" cy="0"/>
          <a:chOff x="0" y="0"/>
          <a:chExt cx="0" cy="0"/>
        </a:xfrm>
      </p:grpSpPr>
      <p:sp>
        <p:nvSpPr>
          <p:cNvPr id="257" name="Shape 257"/>
          <p:cNvSpPr txBox="1">
            <a:spLocks noGrp="1"/>
          </p:cNvSpPr>
          <p:nvPr>
            <p:ph type="title"/>
          </p:nvPr>
        </p:nvSpPr>
        <p:spPr>
          <a:xfrm>
            <a:off x="457200" y="274637"/>
            <a:ext cx="8229600" cy="1143299"/>
          </a:xfrm>
          <a:prstGeom prst="rect">
            <a:avLst/>
          </a:prstGeom>
        </p:spPr>
        <p:txBody>
          <a:bodyPr lIns="91425" tIns="91425" rIns="91425" bIns="91425" anchor="b" anchorCtr="0">
            <a:noAutofit/>
          </a:bodyPr>
          <a:lstStyle/>
          <a:p>
            <a:pPr lvl="0" rtl="0">
              <a:spcBef>
                <a:spcPts val="0"/>
              </a:spcBef>
              <a:buNone/>
            </a:pPr>
            <a:r>
              <a:rPr lang="en"/>
              <a:t>Reinterpreting MIDI Events</a:t>
            </a:r>
          </a:p>
        </p:txBody>
      </p:sp>
      <p:sp>
        <p:nvSpPr>
          <p:cNvPr id="258" name="Shape 258"/>
          <p:cNvSpPr txBox="1">
            <a:spLocks noGrp="1"/>
          </p:cNvSpPr>
          <p:nvPr>
            <p:ph type="body" idx="1"/>
          </p:nvPr>
        </p:nvSpPr>
        <p:spPr>
          <a:xfrm>
            <a:off x="457200" y="1600200"/>
            <a:ext cx="3994500" cy="4967700"/>
          </a:xfrm>
          <a:prstGeom prst="rect">
            <a:avLst/>
          </a:prstGeom>
        </p:spPr>
        <p:txBody>
          <a:bodyPr lIns="91425" tIns="91425" rIns="91425" bIns="91425" anchor="t" anchorCtr="0">
            <a:noAutofit/>
          </a:bodyPr>
          <a:lstStyle/>
          <a:p>
            <a:pPr marL="457200" marR="0" lvl="0" indent="-381000" algn="l" rtl="0">
              <a:lnSpc>
                <a:spcPct val="114130"/>
              </a:lnSpc>
              <a:spcBef>
                <a:spcPts val="0"/>
              </a:spcBef>
              <a:spcAft>
                <a:spcPts val="400"/>
              </a:spcAft>
              <a:buClr>
                <a:schemeClr val="dk1"/>
              </a:buClr>
              <a:buSzPct val="100000"/>
              <a:buFont typeface="Arial"/>
              <a:buChar char="●"/>
            </a:pPr>
            <a:r>
              <a:rPr lang="en" sz="2400"/>
              <a:t>More of a music visualizer or music video than determining model parameters.</a:t>
            </a:r>
          </a:p>
        </p:txBody>
      </p:sp>
      <p:pic>
        <p:nvPicPr>
          <p:cNvPr id="259" name="Shape 259"/>
          <p:cNvPicPr preferRelativeResize="0"/>
          <p:nvPr/>
        </p:nvPicPr>
        <p:blipFill>
          <a:blip r:embed="rId3">
            <a:alphaModFix/>
          </a:blip>
          <a:stretch>
            <a:fillRect/>
          </a:stretch>
        </p:blipFill>
        <p:spPr>
          <a:xfrm>
            <a:off x="1062025" y="3939000"/>
            <a:ext cx="7019925" cy="2628900"/>
          </a:xfrm>
          <a:prstGeom prst="rect">
            <a:avLst/>
          </a:prstGeom>
          <a:noFill/>
          <a:ln>
            <a:noFill/>
          </a:ln>
        </p:spPr>
      </p:pic>
    </p:spTree>
  </p:cSld>
  <p:clrMapOvr>
    <a:masterClrMapping/>
  </p:clrMapOvr>
  <p:transition spd="slow">
    <p:cut/>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263"/>
        <p:cNvGrpSpPr/>
        <p:nvPr/>
      </p:nvGrpSpPr>
      <p:grpSpPr>
        <a:xfrm>
          <a:off x="0" y="0"/>
          <a:ext cx="0" cy="0"/>
          <a:chOff x="0" y="0"/>
          <a:chExt cx="0" cy="0"/>
        </a:xfrm>
      </p:grpSpPr>
      <p:sp>
        <p:nvSpPr>
          <p:cNvPr id="264" name="Shape 264"/>
          <p:cNvSpPr txBox="1">
            <a:spLocks noGrp="1"/>
          </p:cNvSpPr>
          <p:nvPr>
            <p:ph type="title"/>
          </p:nvPr>
        </p:nvSpPr>
        <p:spPr>
          <a:xfrm>
            <a:off x="457200" y="274637"/>
            <a:ext cx="8229600" cy="1143299"/>
          </a:xfrm>
          <a:prstGeom prst="rect">
            <a:avLst/>
          </a:prstGeom>
        </p:spPr>
        <p:txBody>
          <a:bodyPr lIns="91425" tIns="91425" rIns="91425" bIns="91425" anchor="b" anchorCtr="0">
            <a:noAutofit/>
          </a:bodyPr>
          <a:lstStyle/>
          <a:p>
            <a:pPr>
              <a:spcBef>
                <a:spcPts val="0"/>
              </a:spcBef>
              <a:buNone/>
            </a:pPr>
            <a:r>
              <a:rPr lang="en"/>
              <a:t>Motion Path Editing</a:t>
            </a:r>
          </a:p>
        </p:txBody>
      </p:sp>
      <p:sp>
        <p:nvSpPr>
          <p:cNvPr id="265" name="Shape 265"/>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marL="457200" lvl="0" indent="-381000" rtl="0">
              <a:spcBef>
                <a:spcPts val="0"/>
              </a:spcBef>
              <a:buClr>
                <a:schemeClr val="dk1"/>
              </a:buClr>
              <a:buSzPct val="100000"/>
              <a:buFont typeface="Arial"/>
              <a:buChar char="●"/>
            </a:pPr>
            <a:r>
              <a:rPr lang="en"/>
              <a:t>Animators often need to synchronize motion with audio beats and events.</a:t>
            </a:r>
          </a:p>
          <a:p>
            <a:pPr marL="457200" lvl="0" indent="-381000" rtl="0">
              <a:spcBef>
                <a:spcPts val="0"/>
              </a:spcBef>
              <a:buClr>
                <a:schemeClr val="dk1"/>
              </a:buClr>
              <a:buSzPct val="100000"/>
              <a:buFont typeface="Arial"/>
              <a:buChar char="●"/>
            </a:pPr>
            <a:r>
              <a:rPr lang="en"/>
              <a:t>Cardle et al. 2002, “Music-Driven Motion Editing: Local Motion Transformations Guided By Music”</a:t>
            </a:r>
          </a:p>
          <a:p>
            <a:pPr marL="457200" lvl="0" indent="-381000" rtl="0">
              <a:spcBef>
                <a:spcPts val="0"/>
              </a:spcBef>
              <a:buClr>
                <a:schemeClr val="dk1"/>
              </a:buClr>
              <a:buSzPct val="100000"/>
              <a:buFont typeface="Arial"/>
              <a:buChar char="●"/>
            </a:pPr>
            <a:r>
              <a:rPr lang="en"/>
              <a:t>Takes as input both a MIDI and corresponding audio signal and extracts features from both.</a:t>
            </a:r>
          </a:p>
          <a:p>
            <a:pPr marL="914400" lvl="1" indent="-381000" rtl="0">
              <a:spcBef>
                <a:spcPts val="0"/>
              </a:spcBef>
              <a:buClr>
                <a:schemeClr val="dk1"/>
              </a:buClr>
              <a:buSzPct val="100000"/>
              <a:buFont typeface="Courier New"/>
              <a:buChar char="o"/>
            </a:pPr>
            <a:r>
              <a:rPr lang="en"/>
              <a:t>Chords, repeated patterns, beat and tempo, note density, etc </a:t>
            </a:r>
          </a:p>
        </p:txBody>
      </p:sp>
    </p:spTree>
  </p:cSld>
  <p:clrMapOvr>
    <a:masterClrMapping/>
  </p:clrMapOvr>
  <p:transition spd="slow">
    <p:cut/>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269"/>
        <p:cNvGrpSpPr/>
        <p:nvPr/>
      </p:nvGrpSpPr>
      <p:grpSpPr>
        <a:xfrm>
          <a:off x="0" y="0"/>
          <a:ext cx="0" cy="0"/>
          <a:chOff x="0" y="0"/>
          <a:chExt cx="0" cy="0"/>
        </a:xfrm>
      </p:grpSpPr>
      <p:sp>
        <p:nvSpPr>
          <p:cNvPr id="270" name="Shape 270"/>
          <p:cNvSpPr txBox="1">
            <a:spLocks noGrp="1"/>
          </p:cNvSpPr>
          <p:nvPr>
            <p:ph type="title"/>
          </p:nvPr>
        </p:nvSpPr>
        <p:spPr>
          <a:xfrm>
            <a:off x="457200" y="274637"/>
            <a:ext cx="8229600" cy="1143299"/>
          </a:xfrm>
          <a:prstGeom prst="rect">
            <a:avLst/>
          </a:prstGeom>
        </p:spPr>
        <p:txBody>
          <a:bodyPr lIns="91425" tIns="91425" rIns="91425" bIns="91425" anchor="b" anchorCtr="0">
            <a:noAutofit/>
          </a:bodyPr>
          <a:lstStyle/>
          <a:p>
            <a:pPr lvl="0" rtl="0">
              <a:spcBef>
                <a:spcPts val="0"/>
              </a:spcBef>
              <a:buNone/>
            </a:pPr>
            <a:r>
              <a:rPr lang="en"/>
              <a:t>Motion Path Editing</a:t>
            </a:r>
          </a:p>
        </p:txBody>
      </p:sp>
      <p:sp>
        <p:nvSpPr>
          <p:cNvPr id="271" name="Shape 271"/>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marL="457200" lvl="0" indent="-381000" rtl="0">
              <a:spcBef>
                <a:spcPts val="0"/>
              </a:spcBef>
              <a:buClr>
                <a:schemeClr val="dk1"/>
              </a:buClr>
              <a:buSzPct val="100000"/>
              <a:buFont typeface="Arial"/>
              <a:buChar char="●"/>
            </a:pPr>
            <a:r>
              <a:rPr lang="en"/>
              <a:t>For example, an animator could specify a short perturbation to be blended in with each beat event.</a:t>
            </a:r>
          </a:p>
        </p:txBody>
      </p:sp>
      <p:pic>
        <p:nvPicPr>
          <p:cNvPr id="272" name="Shape 272"/>
          <p:cNvPicPr preferRelativeResize="0"/>
          <p:nvPr/>
        </p:nvPicPr>
        <p:blipFill>
          <a:blip r:embed="rId3">
            <a:alphaModFix/>
          </a:blip>
          <a:stretch>
            <a:fillRect/>
          </a:stretch>
        </p:blipFill>
        <p:spPr>
          <a:xfrm>
            <a:off x="1056923" y="3762325"/>
            <a:ext cx="7030175" cy="2805574"/>
          </a:xfrm>
          <a:prstGeom prst="rect">
            <a:avLst/>
          </a:prstGeom>
          <a:noFill/>
          <a:ln>
            <a:noFill/>
          </a:ln>
        </p:spPr>
      </p:pic>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43"/>
        <p:cNvGrpSpPr/>
        <p:nvPr/>
      </p:nvGrpSpPr>
      <p:grpSpPr>
        <a:xfrm>
          <a:off x="0" y="0"/>
          <a:ext cx="0" cy="0"/>
          <a:chOff x="0" y="0"/>
          <a:chExt cx="0" cy="0"/>
        </a:xfrm>
      </p:grpSpPr>
      <p:sp>
        <p:nvSpPr>
          <p:cNvPr id="44" name="Shape 44"/>
          <p:cNvSpPr txBox="1">
            <a:spLocks noGrp="1"/>
          </p:cNvSpPr>
          <p:nvPr>
            <p:ph type="title"/>
          </p:nvPr>
        </p:nvSpPr>
        <p:spPr>
          <a:xfrm>
            <a:off x="457200" y="274637"/>
            <a:ext cx="8229600" cy="1143299"/>
          </a:xfrm>
          <a:prstGeom prst="rect">
            <a:avLst/>
          </a:prstGeom>
        </p:spPr>
        <p:txBody>
          <a:bodyPr lIns="91425" tIns="91425" rIns="91425" bIns="91425" anchor="b" anchorCtr="0">
            <a:noAutofit/>
          </a:bodyPr>
          <a:lstStyle/>
          <a:p>
            <a:pPr rtl="0">
              <a:spcBef>
                <a:spcPts val="0"/>
              </a:spcBef>
              <a:buNone/>
            </a:pPr>
            <a:r>
              <a:rPr lang="en"/>
              <a:t>Inverse Position Problem</a:t>
            </a:r>
          </a:p>
          <a:p>
            <a:pPr>
              <a:spcBef>
                <a:spcPts val="0"/>
              </a:spcBef>
              <a:buNone/>
            </a:pPr>
            <a:r>
              <a:rPr lang="en"/>
              <a:t>(Kinematics)</a:t>
            </a:r>
          </a:p>
        </p:txBody>
      </p:sp>
      <p:sp>
        <p:nvSpPr>
          <p:cNvPr id="45" name="Shape 45"/>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marL="457200" lvl="0" indent="-381000" rtl="0">
              <a:spcBef>
                <a:spcPts val="0"/>
              </a:spcBef>
              <a:buClr>
                <a:schemeClr val="dk1"/>
              </a:buClr>
              <a:buSzPct val="100000"/>
              <a:buFont typeface="Arial"/>
              <a:buChar char="●"/>
            </a:pPr>
            <a:r>
              <a:rPr lang="en" i="1"/>
              <a:t>d</a:t>
            </a:r>
            <a:r>
              <a:rPr lang="en"/>
              <a:t> is the position of the end effector,</a:t>
            </a:r>
          </a:p>
          <a:p>
            <a:pPr marL="457200" indent="0" rtl="0">
              <a:spcBef>
                <a:spcPts val="0"/>
              </a:spcBef>
              <a:buNone/>
            </a:pPr>
            <a:r>
              <a:rPr lang="en" i="1"/>
              <a:t>m</a:t>
            </a:r>
            <a:r>
              <a:rPr lang="en"/>
              <a:t> is the set of intermediate joint parameters.</a:t>
            </a:r>
          </a:p>
          <a:p>
            <a:pPr marL="457200" lvl="0" indent="-381000" rtl="0">
              <a:spcBef>
                <a:spcPts val="0"/>
              </a:spcBef>
              <a:buClr>
                <a:schemeClr val="dk1"/>
              </a:buClr>
              <a:buSzPct val="100000"/>
              <a:buFont typeface="Arial"/>
              <a:buChar char="●"/>
            </a:pPr>
            <a:r>
              <a:rPr lang="en"/>
              <a:t>Some parameters are known in both problems, e.g. limb and joint properties, obstacles.</a:t>
            </a:r>
          </a:p>
          <a:p>
            <a:pPr marL="457200" lvl="0" indent="-381000" rtl="0">
              <a:spcBef>
                <a:spcPts val="0"/>
              </a:spcBef>
              <a:buClr>
                <a:schemeClr val="dk1"/>
              </a:buClr>
              <a:buSzPct val="100000"/>
              <a:buFont typeface="Arial"/>
              <a:buChar char="●"/>
            </a:pPr>
            <a:r>
              <a:rPr lang="en"/>
              <a:t>Solved by iterative optimization over state space.</a:t>
            </a:r>
          </a:p>
        </p:txBody>
      </p:sp>
      <p:pic>
        <p:nvPicPr>
          <p:cNvPr id="46" name="Shape 46"/>
          <p:cNvPicPr preferRelativeResize="0"/>
          <p:nvPr/>
        </p:nvPicPr>
        <p:blipFill>
          <a:blip r:embed="rId3">
            <a:alphaModFix/>
          </a:blip>
          <a:stretch>
            <a:fillRect/>
          </a:stretch>
        </p:blipFill>
        <p:spPr>
          <a:xfrm>
            <a:off x="2617000" y="4224976"/>
            <a:ext cx="3910000" cy="2342925"/>
          </a:xfrm>
          <a:prstGeom prst="rect">
            <a:avLst/>
          </a:prstGeom>
          <a:noFill/>
          <a:ln>
            <a:noFill/>
          </a:ln>
        </p:spPr>
      </p:pic>
    </p:spTree>
  </p:cSld>
  <p:clrMapOvr>
    <a:masterClrMapping/>
  </p:clrMapOvr>
  <p:transition spd="slow">
    <p:cut/>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276"/>
        <p:cNvGrpSpPr/>
        <p:nvPr/>
      </p:nvGrpSpPr>
      <p:grpSpPr>
        <a:xfrm>
          <a:off x="0" y="0"/>
          <a:ext cx="0" cy="0"/>
          <a:chOff x="0" y="0"/>
          <a:chExt cx="0" cy="0"/>
        </a:xfrm>
      </p:grpSpPr>
      <p:sp>
        <p:nvSpPr>
          <p:cNvPr id="277" name="Shape 277"/>
          <p:cNvSpPr txBox="1">
            <a:spLocks noGrp="1"/>
          </p:cNvSpPr>
          <p:nvPr>
            <p:ph type="title"/>
          </p:nvPr>
        </p:nvSpPr>
        <p:spPr>
          <a:xfrm>
            <a:off x="457200" y="274637"/>
            <a:ext cx="8229600" cy="1143299"/>
          </a:xfrm>
          <a:prstGeom prst="rect">
            <a:avLst/>
          </a:prstGeom>
        </p:spPr>
        <p:txBody>
          <a:bodyPr lIns="91425" tIns="91425" rIns="91425" bIns="91425" anchor="b" anchorCtr="0">
            <a:noAutofit/>
          </a:bodyPr>
          <a:lstStyle/>
          <a:p>
            <a:pPr>
              <a:spcBef>
                <a:spcPts val="0"/>
              </a:spcBef>
              <a:buNone/>
            </a:pPr>
            <a:r>
              <a:rPr lang="en"/>
              <a:t>Using a Genetic Algorithm to Reduce Number of Features</a:t>
            </a:r>
          </a:p>
        </p:txBody>
      </p:sp>
      <p:sp>
        <p:nvSpPr>
          <p:cNvPr id="278" name="Shape 278"/>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rtl="0">
              <a:spcBef>
                <a:spcPts val="0"/>
              </a:spcBef>
              <a:buNone/>
            </a:pPr>
            <a:r>
              <a:rPr lang="en"/>
              <a:t>Not sure if I should talk about this (leaning towards no), leaving this slide incomplete for now. It does tie in well with the previous paper, though.</a:t>
            </a:r>
          </a:p>
          <a:p>
            <a:pPr>
              <a:spcBef>
                <a:spcPts val="0"/>
              </a:spcBef>
              <a:buNone/>
            </a:pPr>
            <a:r>
              <a:rPr lang="en"/>
              <a:t>http://ieeexplore.ieee.org/xpls/abs_all.jsp?arnumber=4317557</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0"/>
        <p:cNvGrpSpPr/>
        <p:nvPr/>
      </p:nvGrpSpPr>
      <p:grpSpPr>
        <a:xfrm>
          <a:off x="0" y="0"/>
          <a:ext cx="0" cy="0"/>
          <a:chOff x="0" y="0"/>
          <a:chExt cx="0" cy="0"/>
        </a:xfrm>
      </p:grpSpPr>
      <p:sp>
        <p:nvSpPr>
          <p:cNvPr id="51" name="Shape 51"/>
          <p:cNvSpPr txBox="1">
            <a:spLocks noGrp="1"/>
          </p:cNvSpPr>
          <p:nvPr>
            <p:ph type="title"/>
          </p:nvPr>
        </p:nvSpPr>
        <p:spPr>
          <a:xfrm>
            <a:off x="457200" y="274637"/>
            <a:ext cx="8229600" cy="1143299"/>
          </a:xfrm>
          <a:prstGeom prst="rect">
            <a:avLst/>
          </a:prstGeom>
        </p:spPr>
        <p:txBody>
          <a:bodyPr lIns="91425" tIns="91425" rIns="91425" bIns="91425" anchor="b" anchorCtr="0">
            <a:noAutofit/>
          </a:bodyPr>
          <a:lstStyle/>
          <a:p>
            <a:pPr>
              <a:spcBef>
                <a:spcPts val="0"/>
              </a:spcBef>
              <a:buNone/>
            </a:pPr>
            <a:r>
              <a:rPr lang="en"/>
              <a:t>Inverse Sound Problems</a:t>
            </a:r>
          </a:p>
        </p:txBody>
      </p:sp>
      <p:sp>
        <p:nvSpPr>
          <p:cNvPr id="52" name="Shape 52"/>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marL="457200" lvl="0" indent="-381000" rtl="0">
              <a:spcBef>
                <a:spcPts val="0"/>
              </a:spcBef>
              <a:buClr>
                <a:schemeClr val="dk1"/>
              </a:buClr>
              <a:buSzPct val="100000"/>
              <a:buFont typeface="Arial"/>
              <a:buChar char="●"/>
            </a:pPr>
            <a:r>
              <a:rPr lang="en" i="1"/>
              <a:t>d</a:t>
            </a:r>
            <a:r>
              <a:rPr lang="en"/>
              <a:t> is the sound itself, as a signal or in some other form.</a:t>
            </a:r>
          </a:p>
          <a:p>
            <a:pPr lvl="0" rtl="0">
              <a:spcBef>
                <a:spcPts val="0"/>
              </a:spcBef>
              <a:buNone/>
            </a:pPr>
            <a:endParaRPr/>
          </a:p>
          <a:p>
            <a:pPr marL="457200" lvl="0" indent="-381000" rtl="0">
              <a:spcBef>
                <a:spcPts val="0"/>
              </a:spcBef>
              <a:buClr>
                <a:schemeClr val="dk1"/>
              </a:buClr>
              <a:buSzPct val="100000"/>
              <a:buFont typeface="Arial"/>
              <a:buChar char="●"/>
            </a:pPr>
            <a:r>
              <a:rPr lang="en" i="1"/>
              <a:t>m</a:t>
            </a:r>
            <a:r>
              <a:rPr lang="en"/>
              <a:t> is some physical property that played a role in creating the sound.</a:t>
            </a:r>
          </a:p>
          <a:p>
            <a:pPr marL="914400" lvl="1" indent="-381000" rtl="0">
              <a:spcBef>
                <a:spcPts val="0"/>
              </a:spcBef>
              <a:buClr>
                <a:schemeClr val="dk1"/>
              </a:buClr>
              <a:buSzPct val="100000"/>
              <a:buFont typeface="Courier New"/>
              <a:buChar char="o"/>
            </a:pPr>
            <a:r>
              <a:rPr lang="en"/>
              <a:t>Synthesis: geometry, material, contact details</a:t>
            </a:r>
          </a:p>
          <a:p>
            <a:pPr marL="914400" lvl="1" indent="-381000" rtl="0">
              <a:spcBef>
                <a:spcPts val="0"/>
              </a:spcBef>
              <a:buClr>
                <a:schemeClr val="dk1"/>
              </a:buClr>
              <a:buSzPct val="100000"/>
              <a:buFont typeface="Courier New"/>
              <a:buChar char="o"/>
            </a:pPr>
            <a:r>
              <a:rPr lang="en"/>
              <a:t>Propagation: environment geometry and material, medium, directionality, other sources</a:t>
            </a:r>
          </a:p>
          <a:p>
            <a:pPr lvl="0" rtl="0">
              <a:spcBef>
                <a:spcPts val="0"/>
              </a:spcBef>
              <a:buNone/>
            </a:pPr>
            <a:endParaRPr/>
          </a:p>
          <a:p>
            <a:pPr marL="457200" lvl="0" indent="-381000" rtl="0">
              <a:spcBef>
                <a:spcPts val="0"/>
              </a:spcBef>
              <a:buClr>
                <a:schemeClr val="dk1"/>
              </a:buClr>
              <a:buSzPct val="100000"/>
              <a:buFont typeface="Arial"/>
              <a:buChar char="●"/>
            </a:pPr>
            <a:r>
              <a:rPr lang="en"/>
              <a:t>How do we “undo” the process of synthesizing and propagating sound?</a:t>
            </a:r>
          </a:p>
          <a:p>
            <a:pPr marL="914400" lvl="1" indent="-381000">
              <a:spcBef>
                <a:spcPts val="0"/>
              </a:spcBef>
              <a:buClr>
                <a:schemeClr val="dk1"/>
              </a:buClr>
              <a:buSzPct val="100000"/>
              <a:buFont typeface="Courier New"/>
              <a:buChar char="o"/>
            </a:pPr>
            <a:r>
              <a:rPr lang="en"/>
              <a:t>Sample over parameter space, repeat forward problem.</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56"/>
        <p:cNvGrpSpPr/>
        <p:nvPr/>
      </p:nvGrpSpPr>
      <p:grpSpPr>
        <a:xfrm>
          <a:off x="0" y="0"/>
          <a:ext cx="0" cy="0"/>
          <a:chOff x="0" y="0"/>
          <a:chExt cx="0" cy="0"/>
        </a:xfrm>
      </p:grpSpPr>
      <p:sp>
        <p:nvSpPr>
          <p:cNvPr id="57" name="Shape 57"/>
          <p:cNvSpPr txBox="1">
            <a:spLocks noGrp="1"/>
          </p:cNvSpPr>
          <p:nvPr>
            <p:ph type="title"/>
          </p:nvPr>
        </p:nvSpPr>
        <p:spPr>
          <a:xfrm>
            <a:off x="457200" y="274637"/>
            <a:ext cx="8229600" cy="1143299"/>
          </a:xfrm>
          <a:prstGeom prst="rect">
            <a:avLst/>
          </a:prstGeom>
        </p:spPr>
        <p:txBody>
          <a:bodyPr lIns="91425" tIns="91425" rIns="91425" bIns="91425" anchor="b" anchorCtr="0">
            <a:noAutofit/>
          </a:bodyPr>
          <a:lstStyle/>
          <a:p>
            <a:pPr>
              <a:spcBef>
                <a:spcPts val="0"/>
              </a:spcBef>
              <a:buNone/>
            </a:pPr>
            <a:r>
              <a:rPr lang="en"/>
              <a:t>Topics</a:t>
            </a:r>
          </a:p>
        </p:txBody>
      </p:sp>
      <p:sp>
        <p:nvSpPr>
          <p:cNvPr id="58" name="Shape 58"/>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marL="457200" lvl="0" indent="-381000" rtl="0">
              <a:spcBef>
                <a:spcPts val="0"/>
              </a:spcBef>
              <a:buClr>
                <a:schemeClr val="dk1"/>
              </a:buClr>
              <a:buSzPct val="100000"/>
              <a:buFont typeface="Arial"/>
              <a:buChar char="●"/>
            </a:pPr>
            <a:r>
              <a:rPr lang="en"/>
              <a:t>Sound Classification</a:t>
            </a:r>
          </a:p>
          <a:p>
            <a:pPr marL="914400" lvl="1" indent="-381000" rtl="0">
              <a:spcBef>
                <a:spcPts val="0"/>
              </a:spcBef>
              <a:buClr>
                <a:schemeClr val="dk1"/>
              </a:buClr>
              <a:buSzPct val="100000"/>
              <a:buFont typeface="Courier New"/>
              <a:buChar char="o"/>
            </a:pPr>
            <a:r>
              <a:rPr lang="en"/>
              <a:t>Ambient sounds</a:t>
            </a:r>
          </a:p>
          <a:p>
            <a:pPr marL="914400" lvl="1" indent="-381000" rtl="0">
              <a:spcBef>
                <a:spcPts val="0"/>
              </a:spcBef>
              <a:buClr>
                <a:schemeClr val="dk1"/>
              </a:buClr>
              <a:buSzPct val="100000"/>
              <a:buFont typeface="Courier New"/>
              <a:buChar char="o"/>
            </a:pPr>
            <a:r>
              <a:rPr lang="en"/>
              <a:t>General sounds</a:t>
            </a:r>
          </a:p>
          <a:p>
            <a:pPr lvl="0" rtl="0">
              <a:spcBef>
                <a:spcPts val="0"/>
              </a:spcBef>
              <a:buNone/>
            </a:pPr>
            <a:endParaRPr/>
          </a:p>
          <a:p>
            <a:pPr marL="457200" lvl="0" indent="-381000" rtl="0">
              <a:spcBef>
                <a:spcPts val="0"/>
              </a:spcBef>
              <a:buClr>
                <a:schemeClr val="dk1"/>
              </a:buClr>
              <a:buSzPct val="100000"/>
              <a:buFont typeface="Arial"/>
              <a:buChar char="●"/>
            </a:pPr>
            <a:r>
              <a:rPr lang="en"/>
              <a:t>Sound Source Separation</a:t>
            </a:r>
          </a:p>
          <a:p>
            <a:pPr marL="914400" lvl="1" indent="-381000" rtl="0">
              <a:spcBef>
                <a:spcPts val="0"/>
              </a:spcBef>
              <a:buClr>
                <a:schemeClr val="dk1"/>
              </a:buClr>
              <a:buSzPct val="100000"/>
              <a:buFont typeface="Courier New"/>
              <a:buChar char="o"/>
            </a:pPr>
            <a:r>
              <a:rPr lang="en"/>
              <a:t>Monaural separation by signal processing</a:t>
            </a:r>
          </a:p>
          <a:p>
            <a:pPr marL="914400" lvl="1" indent="-381000" rtl="0">
              <a:spcBef>
                <a:spcPts val="0"/>
              </a:spcBef>
              <a:buClr>
                <a:schemeClr val="dk1"/>
              </a:buClr>
              <a:buSzPct val="100000"/>
              <a:buFont typeface="Courier New"/>
              <a:buChar char="o"/>
            </a:pPr>
            <a:r>
              <a:rPr lang="en"/>
              <a:t>Binaural separation by azimuth determination</a:t>
            </a:r>
          </a:p>
          <a:p>
            <a:pPr lvl="0" rtl="0">
              <a:spcBef>
                <a:spcPts val="0"/>
              </a:spcBef>
              <a:buNone/>
            </a:pPr>
            <a:endParaRPr/>
          </a:p>
          <a:p>
            <a:pPr marL="457200" lvl="0" indent="-381000" rtl="0">
              <a:spcBef>
                <a:spcPts val="0"/>
              </a:spcBef>
              <a:buClr>
                <a:schemeClr val="dk1"/>
              </a:buClr>
              <a:buSzPct val="100000"/>
              <a:buFont typeface="Arial"/>
              <a:buChar char="●"/>
            </a:pPr>
            <a:r>
              <a:rPr lang="en"/>
              <a:t>Synchronizing rigid-body motion to sound</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sp>
        <p:nvSpPr>
          <p:cNvPr id="63" name="Shape 63"/>
          <p:cNvSpPr txBox="1">
            <a:spLocks noGrp="1"/>
          </p:cNvSpPr>
          <p:nvPr>
            <p:ph type="title"/>
          </p:nvPr>
        </p:nvSpPr>
        <p:spPr>
          <a:xfrm>
            <a:off x="457200" y="274637"/>
            <a:ext cx="8229600" cy="1143299"/>
          </a:xfrm>
          <a:prstGeom prst="rect">
            <a:avLst/>
          </a:prstGeom>
        </p:spPr>
        <p:txBody>
          <a:bodyPr lIns="91425" tIns="91425" rIns="91425" bIns="91425" anchor="b" anchorCtr="0">
            <a:noAutofit/>
          </a:bodyPr>
          <a:lstStyle/>
          <a:p>
            <a:pPr>
              <a:spcBef>
                <a:spcPts val="0"/>
              </a:spcBef>
              <a:buNone/>
            </a:pPr>
            <a:r>
              <a:rPr lang="en"/>
              <a:t>Sound Classification</a:t>
            </a:r>
          </a:p>
        </p:txBody>
      </p:sp>
      <p:sp>
        <p:nvSpPr>
          <p:cNvPr id="64" name="Shape 64"/>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marL="457200" lvl="0" indent="-381000" rtl="0">
              <a:spcBef>
                <a:spcPts val="0"/>
              </a:spcBef>
              <a:buClr>
                <a:schemeClr val="dk1"/>
              </a:buClr>
              <a:buSzPct val="100000"/>
              <a:buFont typeface="Arial"/>
              <a:buChar char="●"/>
            </a:pPr>
            <a:r>
              <a:rPr lang="en"/>
              <a:t>Sound classification for environment sound.</a:t>
            </a:r>
          </a:p>
          <a:p>
            <a:pPr marL="914400" lvl="1" indent="-381000" rtl="0">
              <a:spcBef>
                <a:spcPts val="0"/>
              </a:spcBef>
              <a:buClr>
                <a:schemeClr val="dk1"/>
              </a:buClr>
              <a:buSzPct val="100000"/>
              <a:buFont typeface="Courier New"/>
              <a:buChar char="o"/>
            </a:pPr>
            <a:r>
              <a:rPr lang="en"/>
              <a:t>Hearing aids should function differently depending on surrounding sound.</a:t>
            </a:r>
          </a:p>
          <a:p>
            <a:pPr lvl="0" rtl="0">
              <a:spcBef>
                <a:spcPts val="0"/>
              </a:spcBef>
              <a:buNone/>
            </a:pPr>
            <a:endParaRPr/>
          </a:p>
          <a:p>
            <a:pPr marL="457200" lvl="0" indent="-381000" rtl="0">
              <a:spcBef>
                <a:spcPts val="0"/>
              </a:spcBef>
              <a:buClr>
                <a:schemeClr val="dk1"/>
              </a:buClr>
              <a:buSzPct val="100000"/>
              <a:buFont typeface="Arial"/>
              <a:buChar char="●"/>
            </a:pPr>
            <a:r>
              <a:rPr lang="en"/>
              <a:t>Sound classification for individual sounds.</a:t>
            </a:r>
          </a:p>
          <a:p>
            <a:pPr marL="914400" lvl="1" indent="-381000">
              <a:spcBef>
                <a:spcPts val="0"/>
              </a:spcBef>
              <a:buClr>
                <a:schemeClr val="dk1"/>
              </a:buClr>
              <a:buSzPct val="100000"/>
              <a:buFont typeface="Courier New"/>
              <a:buChar char="o"/>
            </a:pPr>
            <a:r>
              <a:rPr lang="en"/>
              <a:t>Given a short sound, tell if it’s applause, piano music, a creaky door, a car crash, etc</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69" name="Shape 69"/>
          <p:cNvSpPr txBox="1">
            <a:spLocks noGrp="1"/>
          </p:cNvSpPr>
          <p:nvPr>
            <p:ph type="title"/>
          </p:nvPr>
        </p:nvSpPr>
        <p:spPr>
          <a:xfrm>
            <a:off x="457200" y="274637"/>
            <a:ext cx="8229600" cy="1143299"/>
          </a:xfrm>
          <a:prstGeom prst="rect">
            <a:avLst/>
          </a:prstGeom>
        </p:spPr>
        <p:txBody>
          <a:bodyPr lIns="91425" tIns="91425" rIns="91425" bIns="91425" anchor="b" anchorCtr="0">
            <a:noAutofit/>
          </a:bodyPr>
          <a:lstStyle/>
          <a:p>
            <a:pPr>
              <a:spcBef>
                <a:spcPts val="0"/>
              </a:spcBef>
              <a:buNone/>
            </a:pPr>
            <a:r>
              <a:rPr lang="en"/>
              <a:t>Classifying Ambient Sounds</a:t>
            </a:r>
          </a:p>
        </p:txBody>
      </p:sp>
      <p:sp>
        <p:nvSpPr>
          <p:cNvPr id="70" name="Shape 70"/>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marL="457200" lvl="0" indent="-381000" rtl="0">
              <a:lnSpc>
                <a:spcPct val="115000"/>
              </a:lnSpc>
              <a:spcBef>
                <a:spcPts val="0"/>
              </a:spcBef>
              <a:buClr>
                <a:schemeClr val="dk1"/>
              </a:buClr>
              <a:buSzPct val="100000"/>
              <a:buFont typeface="Arial"/>
              <a:buChar char="●"/>
            </a:pPr>
            <a:r>
              <a:rPr lang="en"/>
              <a:t>Büchler et al. 2005, “Sound classification in hearing aids inspired by auditory scene analysis”</a:t>
            </a:r>
          </a:p>
          <a:p>
            <a:pPr lvl="0" rtl="0">
              <a:lnSpc>
                <a:spcPct val="115000"/>
              </a:lnSpc>
              <a:spcBef>
                <a:spcPts val="0"/>
              </a:spcBef>
              <a:buNone/>
            </a:pPr>
            <a:endParaRPr/>
          </a:p>
          <a:p>
            <a:pPr marL="457200" lvl="0" indent="-381000" rtl="0">
              <a:lnSpc>
                <a:spcPct val="115000"/>
              </a:lnSpc>
              <a:spcBef>
                <a:spcPts val="0"/>
              </a:spcBef>
              <a:buClr>
                <a:schemeClr val="dk1"/>
              </a:buClr>
              <a:buSzPct val="100000"/>
              <a:buFont typeface="Arial"/>
              <a:buChar char="●"/>
            </a:pPr>
            <a:r>
              <a:rPr lang="en"/>
              <a:t>Created a general framework for extracting features and classifying ambient sound as “clean speech”, “speech in noise”, “noise”, and “music”.</a:t>
            </a:r>
          </a:p>
        </p:txBody>
      </p:sp>
      <p:pic>
        <p:nvPicPr>
          <p:cNvPr id="71" name="Shape 71"/>
          <p:cNvPicPr preferRelativeResize="0"/>
          <p:nvPr/>
        </p:nvPicPr>
        <p:blipFill>
          <a:blip r:embed="rId3">
            <a:alphaModFix/>
          </a:blip>
          <a:stretch>
            <a:fillRect/>
          </a:stretch>
        </p:blipFill>
        <p:spPr>
          <a:xfrm>
            <a:off x="942975" y="5641340"/>
            <a:ext cx="7258049" cy="926559"/>
          </a:xfrm>
          <a:prstGeom prst="rect">
            <a:avLst/>
          </a:prstGeom>
          <a:noFill/>
          <a:ln>
            <a:noFill/>
          </a:ln>
        </p:spPr>
      </p:pic>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6" name="Shape 76"/>
          <p:cNvSpPr txBox="1">
            <a:spLocks noGrp="1"/>
          </p:cNvSpPr>
          <p:nvPr>
            <p:ph type="title"/>
          </p:nvPr>
        </p:nvSpPr>
        <p:spPr>
          <a:xfrm>
            <a:off x="457200" y="274637"/>
            <a:ext cx="8229600" cy="1143299"/>
          </a:xfrm>
          <a:prstGeom prst="rect">
            <a:avLst/>
          </a:prstGeom>
        </p:spPr>
        <p:txBody>
          <a:bodyPr lIns="91425" tIns="91425" rIns="91425" bIns="91425" anchor="b" anchorCtr="0">
            <a:noAutofit/>
          </a:bodyPr>
          <a:lstStyle/>
          <a:p>
            <a:pPr>
              <a:spcBef>
                <a:spcPts val="0"/>
              </a:spcBef>
              <a:buNone/>
            </a:pPr>
            <a:r>
              <a:rPr lang="en"/>
              <a:t>Extracting Features</a:t>
            </a:r>
          </a:p>
        </p:txBody>
      </p:sp>
      <p:sp>
        <p:nvSpPr>
          <p:cNvPr id="77" name="Shape 77"/>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marL="457200" lvl="0" indent="-381000" rtl="0">
              <a:spcBef>
                <a:spcPts val="0"/>
              </a:spcBef>
              <a:buClr>
                <a:schemeClr val="dk1"/>
              </a:buClr>
              <a:buSzPct val="100000"/>
              <a:buFont typeface="Arial"/>
              <a:buChar char="●"/>
            </a:pPr>
            <a:r>
              <a:rPr lang="en"/>
              <a:t>Features are heuristic properties of the data (the wave).</a:t>
            </a:r>
          </a:p>
          <a:p>
            <a:pPr marL="914400" lvl="1" indent="-381000" rtl="0">
              <a:spcBef>
                <a:spcPts val="0"/>
              </a:spcBef>
              <a:buClr>
                <a:schemeClr val="dk1"/>
              </a:buClr>
              <a:buSzPct val="100000"/>
              <a:buFont typeface="Courier New"/>
              <a:buChar char="o"/>
            </a:pPr>
            <a:r>
              <a:rPr lang="en"/>
              <a:t>Loudness as root mean square of the wave.</a:t>
            </a:r>
          </a:p>
          <a:p>
            <a:pPr marL="914400" lvl="1" indent="-381000" rtl="0">
              <a:spcBef>
                <a:spcPts val="0"/>
              </a:spcBef>
              <a:buClr>
                <a:schemeClr val="dk1"/>
              </a:buClr>
              <a:buSzPct val="100000"/>
              <a:buFont typeface="Courier New"/>
              <a:buChar char="o"/>
            </a:pPr>
            <a:r>
              <a:rPr lang="en"/>
              <a:t>Tonality as the ratio of harmonic (having a clear frequency peak) to inharmonic segments.</a:t>
            </a:r>
          </a:p>
          <a:p>
            <a:pPr marL="457200" lvl="0" indent="-381000" rtl="0">
              <a:spcBef>
                <a:spcPts val="0"/>
              </a:spcBef>
              <a:buClr>
                <a:schemeClr val="dk1"/>
              </a:buClr>
              <a:buSzPct val="100000"/>
              <a:buFont typeface="Arial"/>
              <a:buChar char="●"/>
            </a:pPr>
            <a:r>
              <a:rPr lang="en"/>
              <a:t>The features of the data are usually placed together in a vector to represent the data to the rest of the algorithm.</a:t>
            </a:r>
          </a:p>
          <a:p>
            <a:pPr marL="457200" lvl="0" indent="-381000" rtl="0">
              <a:spcBef>
                <a:spcPts val="0"/>
              </a:spcBef>
              <a:buClr>
                <a:schemeClr val="dk1"/>
              </a:buClr>
              <a:buSzPct val="100000"/>
              <a:buFont typeface="Arial"/>
              <a:buChar char="●"/>
            </a:pPr>
            <a:r>
              <a:rPr lang="en"/>
              <a:t>Similar sounds will have similar feature vectors.</a:t>
            </a:r>
          </a:p>
          <a:p>
            <a:pPr lvl="0" rtl="0">
              <a:spcBef>
                <a:spcPts val="0"/>
              </a:spcBef>
              <a:buNone/>
            </a:pPr>
            <a:endParaRPr/>
          </a:p>
          <a:p>
            <a:pPr marL="457200" lvl="0" indent="-381000">
              <a:spcBef>
                <a:spcPts val="0"/>
              </a:spcBef>
              <a:buClr>
                <a:schemeClr val="dk1"/>
              </a:buClr>
              <a:buSzPct val="100000"/>
              <a:buFont typeface="Arial"/>
              <a:buChar char="●"/>
            </a:pPr>
            <a:r>
              <a:rPr lang="en"/>
              <a:t>Reduces dimensionality and reorganizes the data into easily understandable components.</a:t>
            </a:r>
          </a:p>
        </p:txBody>
      </p:sp>
    </p:spTree>
  </p:cSld>
  <p:clrMapOvr>
    <a:masterClrMapping/>
  </p:clrMapOvr>
  <p:transition spd="slow">
    <p:cut/>
  </p:transition>
</p:sld>
</file>

<file path=ppt/theme/theme1.xml><?xml version="1.0" encoding="utf-8"?>
<a:theme xmlns:a="http://schemas.openxmlformats.org/drawingml/2006/main" name="simple-light">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3612</Words>
  <Application>Microsoft Macintosh PowerPoint</Application>
  <PresentationFormat>On-screen Show (4:3)</PresentationFormat>
  <Paragraphs>327</Paragraphs>
  <Slides>40</Slides>
  <Notes>40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40</vt:i4>
      </vt:variant>
    </vt:vector>
  </HeadingPairs>
  <TitlesOfParts>
    <vt:vector size="44" baseType="lpstr">
      <vt:lpstr>Courier New</vt:lpstr>
      <vt:lpstr>Wingdings</vt:lpstr>
      <vt:lpstr>Arial</vt:lpstr>
      <vt:lpstr>simple-light</vt:lpstr>
      <vt:lpstr>Discovering Physical Parameters From Sound</vt:lpstr>
      <vt:lpstr>Forward vs Inverse</vt:lpstr>
      <vt:lpstr>Forward vs Inverse</vt:lpstr>
      <vt:lpstr>Inverse Position Problem (Kinematics)</vt:lpstr>
      <vt:lpstr>Inverse Sound Problems</vt:lpstr>
      <vt:lpstr>Topics</vt:lpstr>
      <vt:lpstr>Sound Classification</vt:lpstr>
      <vt:lpstr>Classifying Ambient Sounds</vt:lpstr>
      <vt:lpstr>Extracting Features</vt:lpstr>
      <vt:lpstr>Classifying Ambient Sounds</vt:lpstr>
      <vt:lpstr>HMM Detour</vt:lpstr>
      <vt:lpstr>Viterbi Algorithm</vt:lpstr>
      <vt:lpstr>General Sound Classification</vt:lpstr>
      <vt:lpstr>General Sound Classification</vt:lpstr>
      <vt:lpstr>General Sound Classification</vt:lpstr>
      <vt:lpstr>Sound Source Separation</vt:lpstr>
      <vt:lpstr>Separation by Signal Processing</vt:lpstr>
      <vt:lpstr>Transcription by Signal Processing</vt:lpstr>
      <vt:lpstr>Modern Improvements</vt:lpstr>
      <vt:lpstr>PowerPoint Presentation</vt:lpstr>
      <vt:lpstr>Separation Examples</vt:lpstr>
      <vt:lpstr>Separation by Binaural Localization</vt:lpstr>
      <vt:lpstr>Binaural Sound Separation</vt:lpstr>
      <vt:lpstr>Estimating Azimuth</vt:lpstr>
      <vt:lpstr>Localization and Separation</vt:lpstr>
      <vt:lpstr>Inverse-Foley Animation</vt:lpstr>
      <vt:lpstr>Inverse-Foley Animation</vt:lpstr>
      <vt:lpstr>Inverse-Foley Animation</vt:lpstr>
      <vt:lpstr>Edge Weights</vt:lpstr>
      <vt:lpstr>PowerPoint Presentation</vt:lpstr>
      <vt:lpstr>Summary</vt:lpstr>
      <vt:lpstr>References</vt:lpstr>
      <vt:lpstr>Thank you!</vt:lpstr>
      <vt:lpstr>MIDI Files</vt:lpstr>
      <vt:lpstr>MIDI Parsing</vt:lpstr>
      <vt:lpstr>Reinterpreting MIDI Events</vt:lpstr>
      <vt:lpstr>Reinterpreting MIDI Events</vt:lpstr>
      <vt:lpstr>Motion Path Editing</vt:lpstr>
      <vt:lpstr>Motion Path Editing</vt:lpstr>
      <vt:lpstr>Using a Genetic Algorithm to Reduce Number of Features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Physical Parameters From Sound</dc:title>
  <cp:lastModifiedBy>Microsoft Office User</cp:lastModifiedBy>
  <cp:revision>1</cp:revision>
  <dcterms:modified xsi:type="dcterms:W3CDTF">2019-08-26T10:33:33Z</dcterms:modified>
</cp:coreProperties>
</file>