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56" r:id="rId2"/>
    <p:sldId id="257" r:id="rId3"/>
    <p:sldId id="258" r:id="rId4"/>
    <p:sldId id="259" r:id="rId5"/>
    <p:sldId id="284" r:id="rId6"/>
    <p:sldId id="285" r:id="rId7"/>
    <p:sldId id="286" r:id="rId8"/>
    <p:sldId id="287" r:id="rId9"/>
    <p:sldId id="288" r:id="rId10"/>
    <p:sldId id="28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92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39" d="100"/>
          <a:sy n="39" d="100"/>
        </p:scale>
        <p:origin x="-129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32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1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2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763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0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78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8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9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5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9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1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9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5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6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9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6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16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_5YkQ9w3PJ4" TargetMode="External"/><Relationship Id="rId3" Type="http://schemas.openxmlformats.org/officeDocument/2006/relationships/hyperlink" Target="http://www.youtube.com/watch?v=4ErEBkj_3P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Fn3Mz6f5x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9h81oAuF7w" TargetMode="External"/><Relationship Id="rId3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Quadcopter</a:t>
            </a:r>
            <a:r>
              <a:rPr lang="en-US" dirty="0" smtClean="0"/>
              <a:t> </a:t>
            </a:r>
            <a:r>
              <a:rPr lang="en-US" dirty="0" err="1" smtClean="0"/>
              <a:t>Kineodynamics</a:t>
            </a:r>
            <a:r>
              <a:rPr lang="en-US" dirty="0" smtClean="0"/>
              <a:t> and motion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Niti</a:t>
            </a:r>
            <a:r>
              <a:rPr lang="en-US" dirty="0" smtClean="0"/>
              <a:t> </a:t>
            </a:r>
            <a:r>
              <a:rPr lang="en-US" dirty="0" err="1" smtClean="0"/>
              <a:t>Madhugiri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3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Quadcopter</a:t>
            </a:r>
            <a:r>
              <a:rPr lang="en-US" dirty="0" smtClean="0"/>
              <a:t> </a:t>
            </a:r>
            <a:r>
              <a:rPr lang="en-US" dirty="0" err="1" smtClean="0"/>
              <a:t>kineodynamic</a:t>
            </a:r>
            <a:r>
              <a:rPr lang="en-US" dirty="0" smtClean="0"/>
              <a:t>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37" y="135353"/>
            <a:ext cx="6661350" cy="44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7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and future plans for MAVs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</a:t>
            </a:r>
            <a:r>
              <a:rPr lang="en-US" u="sng" dirty="0">
                <a:hlinkClick r:id="rId2"/>
              </a:rPr>
              <a:t>Air force plans for </a:t>
            </a:r>
            <a:r>
              <a:rPr lang="en-US" u="sng" dirty="0" smtClean="0">
                <a:hlinkClick r:id="rId2"/>
              </a:rPr>
              <a:t>MAVs</a:t>
            </a:r>
            <a:endParaRPr lang="en-US" u="sng" dirty="0" smtClean="0"/>
          </a:p>
          <a:p>
            <a:r>
              <a:rPr lang="en-US" u="sng" dirty="0">
                <a:hlinkClick r:id="rId3"/>
              </a:rPr>
              <a:t>Flying bots at </a:t>
            </a:r>
            <a:r>
              <a:rPr lang="en-US" u="sng" dirty="0" err="1" smtClean="0">
                <a:hlinkClick r:id="rId3"/>
              </a:rPr>
              <a:t>Upenn</a:t>
            </a: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1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kinematic and dynamic constraints</a:t>
            </a:r>
          </a:p>
          <a:p>
            <a:r>
              <a:rPr lang="en-US" dirty="0"/>
              <a:t>load constraints</a:t>
            </a:r>
          </a:p>
          <a:p>
            <a:r>
              <a:rPr lang="en-US" dirty="0"/>
              <a:t>stability constraints, fragile nature</a:t>
            </a:r>
          </a:p>
          <a:p>
            <a:r>
              <a:rPr lang="en-US" dirty="0"/>
              <a:t>real-time system design challenges</a:t>
            </a:r>
          </a:p>
          <a:p>
            <a:r>
              <a:rPr lang="en-US" dirty="0"/>
              <a:t>power source and flight duration/range</a:t>
            </a:r>
          </a:p>
          <a:p>
            <a:r>
              <a:rPr lang="en-US" dirty="0"/>
              <a:t>navigation challenges at low altitudes and random trajectories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1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Sense and avoid obstacles : static and dynamic obstacles</a:t>
            </a:r>
          </a:p>
          <a:p>
            <a:r>
              <a:rPr lang="en-US" dirty="0"/>
              <a:t>Preplanned trajectories may not work</a:t>
            </a:r>
          </a:p>
          <a:p>
            <a:r>
              <a:rPr lang="en-US" dirty="0"/>
              <a:t>GPS useless indoors and at small resolutions</a:t>
            </a:r>
          </a:p>
          <a:p>
            <a:r>
              <a:rPr lang="en-US" dirty="0"/>
              <a:t>Aircraft needs to “see” and “plan” in real-time</a:t>
            </a:r>
          </a:p>
          <a:p>
            <a:r>
              <a:rPr lang="en-US" dirty="0"/>
              <a:t>Sensing the surroundings: cameras, depth cameras, SONAR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5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planning for MAVs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degrees of freedom : 3D path planning</a:t>
            </a:r>
          </a:p>
          <a:p>
            <a:r>
              <a:rPr lang="en-US" dirty="0" err="1" smtClean="0"/>
              <a:t>Kineodynamic</a:t>
            </a:r>
            <a:r>
              <a:rPr lang="en-US" dirty="0" smtClean="0"/>
              <a:t> </a:t>
            </a:r>
            <a:r>
              <a:rPr lang="en-US" dirty="0"/>
              <a:t>constraints to be considered while path planning</a:t>
            </a:r>
          </a:p>
          <a:p>
            <a:r>
              <a:rPr lang="en-US" dirty="0"/>
              <a:t>Safety zone considerations to be accounted</a:t>
            </a:r>
          </a:p>
          <a:p>
            <a:r>
              <a:rPr lang="en-US" dirty="0"/>
              <a:t>Account for fragile nature of MAVs: environment tolerance</a:t>
            </a:r>
          </a:p>
          <a:p>
            <a:r>
              <a:rPr lang="en-US" dirty="0"/>
              <a:t>Manage sensor noise, uncertainties, and delays → still make it real-time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5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the local path planning to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RVO</a:t>
            </a:r>
          </a:p>
          <a:p>
            <a:r>
              <a:rPr lang="en-US" dirty="0"/>
              <a:t>S-airplane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1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Navigating multiple Simple Airplanes in 3D workspace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Collision free navigation of multiple flying bots in 3D workspace amongst dynamic </a:t>
            </a:r>
            <a:r>
              <a:rPr lang="en-US" dirty="0" smtClean="0"/>
              <a:t>obstacles</a:t>
            </a:r>
          </a:p>
          <a:p>
            <a:r>
              <a:rPr lang="en-US" dirty="0"/>
              <a:t>Simple car : 2d, varying speed, max steering angle</a:t>
            </a:r>
          </a:p>
          <a:p>
            <a:r>
              <a:rPr lang="en-US" dirty="0"/>
              <a:t>Simple airplane: 3d, extend the simple car model to varying altitude, without the reverse gear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7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 constraints for s-airplane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4D configuration space: {</a:t>
            </a:r>
            <a:r>
              <a:rPr lang="en-US" dirty="0" err="1"/>
              <a:t>x,y,z</a:t>
            </a:r>
            <a:r>
              <a:rPr lang="en-US" dirty="0"/>
              <a:t>,</a:t>
            </a:r>
            <a:r>
              <a:rPr lang="el-GR" dirty="0"/>
              <a:t>θ}</a:t>
            </a:r>
          </a:p>
          <a:p>
            <a:r>
              <a:rPr lang="en-US" dirty="0"/>
              <a:t>Constraints on U and </a:t>
            </a:r>
            <a:r>
              <a:rPr lang="el-GR" dirty="0"/>
              <a:t>Φ (</a:t>
            </a:r>
            <a:r>
              <a:rPr lang="en-US" dirty="0" err="1"/>
              <a:t>min,max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06" y="2827703"/>
            <a:ext cx="2712855" cy="1659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694" y="2111646"/>
            <a:ext cx="3816329" cy="20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9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constraints for s-airplane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V’ -  accelerations permitted by U’</a:t>
            </a:r>
          </a:p>
          <a:p>
            <a:endParaRPr lang="en-US" dirty="0"/>
          </a:p>
          <a:p>
            <a:r>
              <a:rPr lang="en-US" dirty="0"/>
              <a:t>Reduced constraints and pre-computed trajectories</a:t>
            </a:r>
          </a:p>
          <a:p>
            <a:r>
              <a:rPr lang="en-US" dirty="0"/>
              <a:t>Reciprocity factor and preferred velocity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30" y="243790"/>
            <a:ext cx="769991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3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constraints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96900"/>
            <a:ext cx="10056939" cy="3988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7147" y="4302666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Window of time:  τ to </a:t>
            </a:r>
            <a:r>
              <a:rPr lang="en-US" dirty="0" err="1"/>
              <a:t>t+τ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3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Autonomous Micro-Aerial Vehicles: the advent of drones … </a:t>
            </a:r>
            <a:endParaRPr lang="en-US" dirty="0"/>
          </a:p>
        </p:txBody>
      </p:sp>
      <p:pic>
        <p:nvPicPr>
          <p:cNvPr id="1034" name="Picture 10" descr="https://lh5.googleusercontent.com/F1zbyDxMhzxnQTqc1M3pYkmiQPJmX_UOHd5Dwi6d-nvtdVKaFUIQE_QPhhD3H4tRA0O0_m6nA3ms2heqS2X57hJjIMljNxd8cyWRvL5618YWAZmfA3zHQ5tBYtTWe8Zz4oz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" y="487413"/>
            <a:ext cx="1995170" cy="127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6.googleusercontent.com/DzZ4mPBQFj0nKF2QClK-Jkv3ub2vNuAIwCrCgx9kdF_N1ETcTB9IUPKqezzHhXEO1igGWCJ423OTsu1PRM6RsimRYC6QdOV9n96LCYRBs-JSqtBnZrpOfHVbQkHEpj_rlUt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17" y="418143"/>
            <a:ext cx="2292096" cy="15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6.googleusercontent.com/Fg44PUOJszkFNptfRkWDeL9WJDbsuqVeOzpy78mInT6j1yi_xxySF9xW9tDNPtUnHmag60Hbasf01wEKUwLVKy53yDGku0XIqx6l6Ai5IRhuoUZ7DtN1a_brfjPJK9lRgbh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3" y="230229"/>
            <a:ext cx="2307209" cy="17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LXWUVnintNj965-RUsV8xtXPtGAkzvRXppJZd7xkvzV5cMzRrd15DHKKBsQTKB0Qb1WUj0yhDcHo4ZOZicu-d_QWDI-rjN41ELu2kZbvQqLggqEqkAe6cyl6C9wo2WhdCaQ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7" y="2289989"/>
            <a:ext cx="3575177" cy="20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6.googleusercontent.com/QThT7aLb0srz781PwO-IJSSH0abGreUcq5re1_PVNqCdU0nXqIkdD6-HZUYb5Z3LdYLU0mmmBoK_yR7T6ikPd5aVvIz1MrF4ChMWL1Ed_nep1MgRr237hFWB5N30hdb43ul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47" y="241920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h3.googleusercontent.com/CE3TncnUhMSKk-DvHc-iv3wcyxo2gOkrhZ5olHClfq8Zf1KRUgswWMNpdnYzekpSAftWMT9uJTBFItB7E-hFLml6VXPfGPFtVlffenlfe1ZoXmjtnqMVwaURw1gsV2aSh0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02" y="230229"/>
            <a:ext cx="1978025" cy="16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Z_9CG_DP2zWKlVidl-oGHqqCNiATfxMXH65-s-tj_CYadH-Gs39F-lUr85Ru6xh4JtV-duQmQI5k7pRG70tU0TldQu4mrjPGGiAxeFAKEw1NTSRQjXdQ1Ww-P03dYTyQbc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2419208"/>
            <a:ext cx="2480819" cy="177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8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Pre-computed trajectories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curve in the pre-computed trajectories corresponds to the path taken when s-airplane performs action u for time τ</a:t>
            </a:r>
          </a:p>
          <a:p>
            <a:r>
              <a:rPr lang="en-US" dirty="0"/>
              <a:t>The set is populated by uniform sampling the range of valid values </a:t>
            </a:r>
          </a:p>
          <a:p>
            <a:r>
              <a:rPr lang="en-US" dirty="0"/>
              <a:t>Change in velocity calculated for each curve</a:t>
            </a:r>
          </a:p>
          <a:p>
            <a:r>
              <a:rPr lang="en-US" dirty="0"/>
              <a:t>Pre-computed 105 curves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2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Reciprocity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reciprocity: Higher responsibility for collision avoidance to a s-airplane having fewer constraints in choosing a velocity</a:t>
            </a:r>
          </a:p>
          <a:p>
            <a:r>
              <a:rPr lang="en-US" dirty="0"/>
              <a:t>Reciprocity factor α ϵ [0,1]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5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collision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Velocity Obstacles (VO)</a:t>
            </a:r>
          </a:p>
          <a:p>
            <a:r>
              <a:rPr lang="en-US" dirty="0"/>
              <a:t>ORCA (Optimal Reciprocal Collision Avoidance) extended to 3D</a:t>
            </a:r>
          </a:p>
        </p:txBody>
      </p:sp>
    </p:spTree>
    <p:extLst>
      <p:ext uri="{BB962C8B-B14F-4D97-AF65-F5344CB8AC3E}">
        <p14:creationId xmlns:p14="http://schemas.microsoft.com/office/powerpoint/2010/main" val="16859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space ,  Velocity 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08" y="35032"/>
            <a:ext cx="8534400" cy="3615267"/>
          </a:xfrm>
        </p:spPr>
        <p:txBody>
          <a:bodyPr/>
          <a:lstStyle/>
          <a:p>
            <a:r>
              <a:rPr lang="en-US" dirty="0"/>
              <a:t>Velocity space: Defined by possible velocities</a:t>
            </a:r>
          </a:p>
          <a:p>
            <a:r>
              <a:rPr lang="en-US" dirty="0"/>
              <a:t>Velocity obstacles: set of velocities leading to an inevitable collision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972" y="2011680"/>
            <a:ext cx="3277943" cy="2621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519" y="2011680"/>
            <a:ext cx="3740769" cy="23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7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88392"/>
            <a:ext cx="8534400" cy="3615267"/>
          </a:xfrm>
        </p:spPr>
        <p:txBody>
          <a:bodyPr/>
          <a:lstStyle/>
          <a:p>
            <a:r>
              <a:rPr lang="en-US" dirty="0"/>
              <a:t>Navigate by selecting best velocity outside obstacle</a:t>
            </a:r>
          </a:p>
          <a:p>
            <a:r>
              <a:rPr lang="en-US" dirty="0"/>
              <a:t>Velocity obstacle for moving objects is translated by that objects velocity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53" y="2423023"/>
            <a:ext cx="3520619" cy="227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019" y="2524030"/>
            <a:ext cx="3459661" cy="21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responsive 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9144"/>
            <a:ext cx="8534400" cy="3615267"/>
          </a:xfrm>
        </p:spPr>
        <p:txBody>
          <a:bodyPr/>
          <a:lstStyle/>
          <a:p>
            <a:r>
              <a:rPr lang="en-US" dirty="0"/>
              <a:t>Reciprocal Velocity Obstacles (RVO): Assume that each agent is responsive and will take an equal share in avoiding collision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239" y="2202864"/>
            <a:ext cx="3630370" cy="25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2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that it accurately predicts the other agent’s future velocity</a:t>
            </a:r>
          </a:p>
          <a:p>
            <a:r>
              <a:rPr lang="en-US" dirty="0"/>
              <a:t>If the other agent has constraints preventing it from taking the expected velocity, this assumption is broken</a:t>
            </a:r>
          </a:p>
          <a:p>
            <a:r>
              <a:rPr lang="en-US" dirty="0"/>
              <a:t>Solution: ORCA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2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Reciprocal Collision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-179832"/>
            <a:ext cx="8534400" cy="3615267"/>
          </a:xfrm>
        </p:spPr>
        <p:txBody>
          <a:bodyPr/>
          <a:lstStyle/>
          <a:p>
            <a:r>
              <a:rPr lang="en-US" dirty="0"/>
              <a:t>Identify a collision given relative velocity and position</a:t>
            </a:r>
          </a:p>
          <a:p>
            <a:r>
              <a:rPr lang="en-US" dirty="0"/>
              <a:t>Find alternate collision free velocities</a:t>
            </a:r>
          </a:p>
          <a:p>
            <a:r>
              <a:rPr lang="en-US" dirty="0"/>
              <a:t>Choose the velocity that requires smallest change to the current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64" y="2456942"/>
            <a:ext cx="2206943" cy="195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866" y="2258329"/>
            <a:ext cx="2316606" cy="2229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042" y="2182720"/>
            <a:ext cx="1859366" cy="23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7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16" y="-117427"/>
            <a:ext cx="8534400" cy="3615267"/>
          </a:xfrm>
        </p:spPr>
        <p:txBody>
          <a:bodyPr/>
          <a:lstStyle/>
          <a:p>
            <a:r>
              <a:rPr lang="en-US" dirty="0"/>
              <a:t>Share the displacement equally between 2 agents</a:t>
            </a:r>
          </a:p>
          <a:p>
            <a:r>
              <a:rPr lang="en-US" dirty="0"/>
              <a:t>The change in velocity is enforced by a half-plane constraint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21" y="2051690"/>
            <a:ext cx="4087560" cy="2892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886" y="2051690"/>
            <a:ext cx="3292125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6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neighbors form multiple simultaneous constraints</a:t>
            </a:r>
          </a:p>
          <a:p>
            <a:r>
              <a:rPr lang="en-US" dirty="0"/>
              <a:t>Choose the nearest feasible velocity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12" y="2903151"/>
            <a:ext cx="3889436" cy="31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Characteristics of MAVs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types : wings, rotors</a:t>
            </a:r>
          </a:p>
          <a:p>
            <a:r>
              <a:rPr lang="en-US" dirty="0"/>
              <a:t>small size, light weight (&lt;5kg)</a:t>
            </a:r>
          </a:p>
          <a:p>
            <a:r>
              <a:rPr lang="en-US" dirty="0"/>
              <a:t>low altitude</a:t>
            </a:r>
          </a:p>
          <a:p>
            <a:r>
              <a:rPr lang="en-US" dirty="0"/>
              <a:t>more degrees of freedom (full ~6DOF used)</a:t>
            </a:r>
          </a:p>
          <a:p>
            <a:r>
              <a:rPr lang="en-US" dirty="0"/>
              <a:t>more randomness in trajectories than pre-planned</a:t>
            </a:r>
          </a:p>
          <a:p>
            <a:r>
              <a:rPr lang="en-US" dirty="0"/>
              <a:t>small flight duration (&lt;5hrs)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1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Smooth trajectories, avoiding oscillations</a:t>
            </a:r>
          </a:p>
          <a:p>
            <a:r>
              <a:rPr lang="en-US" dirty="0"/>
              <a:t>Variable reciprocity: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378" y="2246523"/>
            <a:ext cx="4194412" cy="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09" y="2072640"/>
            <a:ext cx="9784455" cy="41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ORCA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2D </a:t>
            </a:r>
            <a:r>
              <a:rPr lang="en-US" dirty="0" smtClean="0">
                <a:hlinkClick r:id="rId2"/>
              </a:rPr>
              <a:t>ORCA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5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Compute curves</a:t>
            </a:r>
          </a:p>
          <a:p>
            <a:r>
              <a:rPr lang="en-US" dirty="0"/>
              <a:t>Sense position, velocity, orientation</a:t>
            </a:r>
          </a:p>
          <a:p>
            <a:pPr lvl="1"/>
            <a:r>
              <a:rPr lang="en-US" dirty="0"/>
              <a:t>Calculate VO</a:t>
            </a:r>
          </a:p>
          <a:p>
            <a:pPr lvl="1"/>
            <a:r>
              <a:rPr lang="en-US" dirty="0"/>
              <a:t>Calculate V’</a:t>
            </a:r>
          </a:p>
          <a:p>
            <a:pPr lvl="2"/>
            <a:r>
              <a:rPr lang="en-US" dirty="0"/>
              <a:t>Calculate reciprocity factor</a:t>
            </a:r>
          </a:p>
          <a:p>
            <a:pPr lvl="1"/>
            <a:r>
              <a:rPr lang="en-US" dirty="0"/>
              <a:t>Calculate ORCA</a:t>
            </a:r>
          </a:p>
          <a:p>
            <a:pPr lvl="1"/>
            <a:r>
              <a:rPr lang="en-US" dirty="0"/>
              <a:t>Calculate preferred velocity</a:t>
            </a:r>
          </a:p>
          <a:p>
            <a:r>
              <a:rPr lang="en-US" dirty="0"/>
              <a:t>Select v in V’</a:t>
            </a:r>
          </a:p>
          <a:p>
            <a:r>
              <a:rPr lang="en-US" dirty="0"/>
              <a:t>Curve with highest ranked 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1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Scenario: </a:t>
            </a:r>
          </a:p>
          <a:p>
            <a:pPr lvl="1"/>
            <a:r>
              <a:rPr lang="en-US" dirty="0" smtClean="0">
                <a:hlinkClick r:id="rId2"/>
              </a:rPr>
              <a:t>Sphere and Dynamic </a:t>
            </a:r>
            <a:r>
              <a:rPr lang="en-US" dirty="0">
                <a:hlinkClick r:id="rId2"/>
              </a:rPr>
              <a:t>obstacles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650" y="2897267"/>
            <a:ext cx="7656893" cy="35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and future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Ignores roll and pitch</a:t>
            </a:r>
          </a:p>
          <a:p>
            <a:r>
              <a:rPr lang="en-US" dirty="0"/>
              <a:t>Sufficient for simulation but need to consider factors like environment, drag, etc. in real world</a:t>
            </a:r>
          </a:p>
          <a:p>
            <a:r>
              <a:rPr lang="en-US" dirty="0"/>
              <a:t>Assumption about perfect sensing</a:t>
            </a:r>
          </a:p>
          <a:p>
            <a:r>
              <a:rPr lang="en-US" dirty="0"/>
              <a:t>Static obstacles and global planner need to be added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8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Dealing with sensor noise, uncertainties for real physical </a:t>
            </a:r>
            <a:r>
              <a:rPr lang="en-US" dirty="0" err="1" smtClean="0"/>
              <a:t>quadcopter</a:t>
            </a:r>
            <a:r>
              <a:rPr lang="en-US" dirty="0" smtClean="0"/>
              <a:t> motion planning</a:t>
            </a:r>
          </a:p>
          <a:p>
            <a:r>
              <a:rPr lang="en-US" dirty="0" smtClean="0"/>
              <a:t>Extended </a:t>
            </a:r>
            <a:r>
              <a:rPr lang="en-US" dirty="0" err="1" smtClean="0"/>
              <a:t>Kalman</a:t>
            </a:r>
            <a:r>
              <a:rPr lang="en-US" dirty="0" smtClean="0"/>
              <a:t> filters</a:t>
            </a:r>
          </a:p>
          <a:p>
            <a:r>
              <a:rPr lang="en-US" dirty="0" smtClean="0"/>
              <a:t>LQG obstacles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6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operations in danger prone regions</a:t>
            </a:r>
          </a:p>
          <a:p>
            <a:r>
              <a:rPr lang="en-US" dirty="0"/>
              <a:t>spying</a:t>
            </a:r>
          </a:p>
          <a:p>
            <a:r>
              <a:rPr lang="en-US" dirty="0"/>
              <a:t>target tracking</a:t>
            </a:r>
          </a:p>
          <a:p>
            <a:r>
              <a:rPr lang="en-US" dirty="0"/>
              <a:t>surveillance and monitoring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visualization and analysis of inaccessible environments </a:t>
            </a:r>
          </a:p>
          <a:p>
            <a:r>
              <a:rPr lang="en-US" dirty="0"/>
              <a:t>science experiments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0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548" y="5062163"/>
            <a:ext cx="8534400" cy="1507067"/>
          </a:xfrm>
        </p:spPr>
        <p:txBody>
          <a:bodyPr/>
          <a:lstStyle/>
          <a:p>
            <a:r>
              <a:rPr lang="en-US" dirty="0" err="1" smtClean="0"/>
              <a:t>Quadcopter</a:t>
            </a:r>
            <a:r>
              <a:rPr lang="en-US" dirty="0" smtClean="0"/>
              <a:t> </a:t>
            </a:r>
            <a:r>
              <a:rPr lang="en-US" dirty="0" err="1" smtClean="0"/>
              <a:t>Kineodynamics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-192024"/>
            <a:ext cx="8534400" cy="3615267"/>
          </a:xfrm>
        </p:spPr>
        <p:txBody>
          <a:bodyPr/>
          <a:lstStyle/>
          <a:p>
            <a:r>
              <a:rPr lang="en-US" dirty="0" err="1" smtClean="0"/>
              <a:t>Quadrotor</a:t>
            </a:r>
            <a:r>
              <a:rPr lang="en-US" dirty="0" smtClean="0"/>
              <a:t> state variables:</a:t>
            </a:r>
          </a:p>
          <a:p>
            <a:pPr lvl="1"/>
            <a:r>
              <a:rPr lang="en-US" dirty="0" smtClean="0"/>
              <a:t>Inertial position</a:t>
            </a:r>
          </a:p>
          <a:p>
            <a:pPr lvl="1"/>
            <a:r>
              <a:rPr lang="en-US" dirty="0" smtClean="0"/>
              <a:t>Velocities in body frame</a:t>
            </a:r>
          </a:p>
          <a:p>
            <a:pPr lvl="1"/>
            <a:r>
              <a:rPr lang="en-US" dirty="0" smtClean="0"/>
              <a:t>Orientation</a:t>
            </a:r>
          </a:p>
          <a:p>
            <a:pPr lvl="1"/>
            <a:r>
              <a:rPr lang="en-US" dirty="0" smtClean="0"/>
              <a:t>Angular velocities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8" y="2641222"/>
            <a:ext cx="3830575" cy="2515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372" y="277218"/>
            <a:ext cx="6924492" cy="45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1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Quadcopter</a:t>
            </a:r>
            <a:r>
              <a:rPr lang="en-US" dirty="0" smtClean="0"/>
              <a:t>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matrix</a:t>
            </a:r>
          </a:p>
          <a:p>
            <a:r>
              <a:rPr lang="en-US" dirty="0" smtClean="0"/>
              <a:t>Transformation from inertial frame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to body frame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810" y="223774"/>
            <a:ext cx="6732962" cy="2958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262" y="3455440"/>
            <a:ext cx="5796900" cy="12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/>
          <a:lstStyle/>
          <a:p>
            <a:r>
              <a:rPr lang="en-US" dirty="0" err="1" smtClean="0"/>
              <a:t>Quadcopter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32" y="-96465"/>
            <a:ext cx="8534400" cy="3615267"/>
          </a:xfrm>
        </p:spPr>
        <p:txBody>
          <a:bodyPr/>
          <a:lstStyle/>
          <a:p>
            <a:r>
              <a:rPr lang="en-US" dirty="0" smtClean="0"/>
              <a:t>Newton’s laws in inertial frames</a:t>
            </a:r>
          </a:p>
          <a:p>
            <a:r>
              <a:rPr lang="en-US" dirty="0" smtClean="0"/>
              <a:t>Velocity as a combination of linear</a:t>
            </a:r>
          </a:p>
          <a:p>
            <a:pPr marL="0" indent="0">
              <a:buNone/>
            </a:pPr>
            <a:r>
              <a:rPr lang="en-US" dirty="0" smtClean="0"/>
              <a:t>     and angular component</a:t>
            </a:r>
            <a:endParaRPr lang="en-US" dirty="0"/>
          </a:p>
          <a:p>
            <a:r>
              <a:rPr lang="en-US" dirty="0" smtClean="0"/>
              <a:t>Moment of Inertia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02" y="3045226"/>
            <a:ext cx="3966300" cy="900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852" y="4116648"/>
            <a:ext cx="3915450" cy="120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596" y="266023"/>
            <a:ext cx="6178817" cy="2033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477" y="2456704"/>
            <a:ext cx="3755556" cy="1873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450" y="2792340"/>
            <a:ext cx="2339100" cy="1167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304" y="4567038"/>
            <a:ext cx="4255767" cy="137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9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Quadcopter</a:t>
            </a:r>
            <a:r>
              <a:rPr lang="en-US" dirty="0" smtClean="0"/>
              <a:t> </a:t>
            </a:r>
            <a:r>
              <a:rPr lang="en-US" dirty="0" err="1" smtClean="0"/>
              <a:t>kineodynamics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42" y="355167"/>
            <a:ext cx="6610500" cy="42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and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Thrust</a:t>
            </a:r>
          </a:p>
          <a:p>
            <a:r>
              <a:rPr lang="en-US" dirty="0" smtClean="0"/>
              <a:t>Drag</a:t>
            </a:r>
          </a:p>
          <a:p>
            <a:r>
              <a:rPr lang="en-US" dirty="0" smtClean="0"/>
              <a:t>Gravity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82" y="194019"/>
            <a:ext cx="3304350" cy="2614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084" y="2986534"/>
            <a:ext cx="4879182" cy="2367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634" y="328809"/>
            <a:ext cx="2898450" cy="545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114" y="1000706"/>
            <a:ext cx="1881450" cy="418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114" y="1545703"/>
            <a:ext cx="1932300" cy="393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114" y="2060629"/>
            <a:ext cx="2542500" cy="368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0678" y="2554613"/>
            <a:ext cx="2745900" cy="21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8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3806</TotalTime>
  <Words>780</Words>
  <Application>Microsoft Macintosh PowerPoint</Application>
  <PresentationFormat>Custom</PresentationFormat>
  <Paragraphs>139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Slice</vt:lpstr>
      <vt:lpstr>Quadcopter Kineodynamics and motion planning</vt:lpstr>
      <vt:lpstr>Autonomous Micro-Aerial Vehicles: the advent of drones … </vt:lpstr>
      <vt:lpstr>Characteristics of MAVs </vt:lpstr>
      <vt:lpstr>Possible uses</vt:lpstr>
      <vt:lpstr>Quadcopter Kineodynamics </vt:lpstr>
      <vt:lpstr>Quadcopter kinematics</vt:lpstr>
      <vt:lpstr>Quadcopter dynamics</vt:lpstr>
      <vt:lpstr>Quadcopter kineodynamics</vt:lpstr>
      <vt:lpstr>Forces and moments</vt:lpstr>
      <vt:lpstr>Quadcopter kineodynamic equations</vt:lpstr>
      <vt:lpstr>State of the art and future plans for MAVs</vt:lpstr>
      <vt:lpstr>Engineering challenges</vt:lpstr>
      <vt:lpstr>Autonomous navigation</vt:lpstr>
      <vt:lpstr>Path planning for MAVs</vt:lpstr>
      <vt:lpstr>Extending the local path planning to 3D</vt:lpstr>
      <vt:lpstr>Navigating multiple Simple Airplanes in 3D workspace</vt:lpstr>
      <vt:lpstr>Kinematic constraints for s-airplane</vt:lpstr>
      <vt:lpstr>Dynamic constraints for s-airplane</vt:lpstr>
      <vt:lpstr>Reduced constraints</vt:lpstr>
      <vt:lpstr>Pre-computed trajectories</vt:lpstr>
      <vt:lpstr>Reciprocity factor</vt:lpstr>
      <vt:lpstr>Local collision avoidance</vt:lpstr>
      <vt:lpstr>Velocity space ,  Velocity Obstacles</vt:lpstr>
      <vt:lpstr>Velocity obstacles</vt:lpstr>
      <vt:lpstr>Predicting responsive obstacles</vt:lpstr>
      <vt:lpstr>RVO</vt:lpstr>
      <vt:lpstr>Optimal Reciprocal Collision Avoidance</vt:lpstr>
      <vt:lpstr>ORCA</vt:lpstr>
      <vt:lpstr>ORCA</vt:lpstr>
      <vt:lpstr>ORCA</vt:lpstr>
      <vt:lpstr>ORCA video</vt:lpstr>
      <vt:lpstr>Overview</vt:lpstr>
      <vt:lpstr>Results</vt:lpstr>
      <vt:lpstr>Limitations and future scope</vt:lpstr>
      <vt:lpstr>Recent updates</vt:lpstr>
      <vt:lpstr>Thank you !!!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Quadcopter Kineodynamics and motion planning</dc:title>
  <dc:creator>niti1987</dc:creator>
  <cp:lastModifiedBy>Dinesh Manocha</cp:lastModifiedBy>
  <cp:revision>27</cp:revision>
  <dcterms:created xsi:type="dcterms:W3CDTF">2014-11-01T03:23:19Z</dcterms:created>
  <dcterms:modified xsi:type="dcterms:W3CDTF">2014-11-21T19:33:20Z</dcterms:modified>
</cp:coreProperties>
</file>