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09" r:id="rId2"/>
    <p:sldMasterId id="2147483721" r:id="rId3"/>
    <p:sldMasterId id="2147483734" r:id="rId4"/>
  </p:sldMasterIdLst>
  <p:notesMasterIdLst>
    <p:notesMasterId r:id="rId72"/>
  </p:notesMasterIdLst>
  <p:sldIdLst>
    <p:sldId id="1493" r:id="rId5"/>
    <p:sldId id="1677" r:id="rId6"/>
    <p:sldId id="1678" r:id="rId7"/>
    <p:sldId id="1679" r:id="rId8"/>
    <p:sldId id="1740" r:id="rId9"/>
    <p:sldId id="1744" r:id="rId10"/>
    <p:sldId id="1741" r:id="rId11"/>
    <p:sldId id="1745" r:id="rId12"/>
    <p:sldId id="1742" r:id="rId13"/>
    <p:sldId id="1746" r:id="rId14"/>
    <p:sldId id="1743" r:id="rId15"/>
    <p:sldId id="1739" r:id="rId16"/>
    <p:sldId id="1674" r:id="rId17"/>
    <p:sldId id="1584" r:id="rId18"/>
    <p:sldId id="1579" r:id="rId19"/>
    <p:sldId id="1577" r:id="rId20"/>
    <p:sldId id="698" r:id="rId21"/>
    <p:sldId id="1736" r:id="rId22"/>
    <p:sldId id="701" r:id="rId23"/>
    <p:sldId id="699" r:id="rId24"/>
    <p:sldId id="700" r:id="rId25"/>
    <p:sldId id="1631" r:id="rId26"/>
    <p:sldId id="702" r:id="rId27"/>
    <p:sldId id="1627" r:id="rId28"/>
    <p:sldId id="1608" r:id="rId29"/>
    <p:sldId id="1611" r:id="rId30"/>
    <p:sldId id="1612" r:id="rId31"/>
    <p:sldId id="1609" r:id="rId32"/>
    <p:sldId id="1610" r:id="rId33"/>
    <p:sldId id="1614" r:id="rId34"/>
    <p:sldId id="1557" r:id="rId35"/>
    <p:sldId id="740" r:id="rId36"/>
    <p:sldId id="741" r:id="rId37"/>
    <p:sldId id="742" r:id="rId38"/>
    <p:sldId id="743" r:id="rId39"/>
    <p:sldId id="744" r:id="rId40"/>
    <p:sldId id="1558" r:id="rId41"/>
    <p:sldId id="1559" r:id="rId42"/>
    <p:sldId id="1633" r:id="rId43"/>
    <p:sldId id="1634" r:id="rId44"/>
    <p:sldId id="1635" r:id="rId45"/>
    <p:sldId id="1636" r:id="rId46"/>
    <p:sldId id="1637" r:id="rId47"/>
    <p:sldId id="1638" r:id="rId48"/>
    <p:sldId id="1639" r:id="rId49"/>
    <p:sldId id="1640" r:id="rId50"/>
    <p:sldId id="1650" r:id="rId51"/>
    <p:sldId id="1681" r:id="rId52"/>
    <p:sldId id="1734" r:id="rId53"/>
    <p:sldId id="1683" r:id="rId54"/>
    <p:sldId id="1654" r:id="rId55"/>
    <p:sldId id="1684" r:id="rId56"/>
    <p:sldId id="1685" r:id="rId57"/>
    <p:sldId id="1735" r:id="rId58"/>
    <p:sldId id="1644" r:id="rId59"/>
    <p:sldId id="1686" r:id="rId60"/>
    <p:sldId id="1645" r:id="rId61"/>
    <p:sldId id="1646" r:id="rId62"/>
    <p:sldId id="1690" r:id="rId63"/>
    <p:sldId id="1737" r:id="rId64"/>
    <p:sldId id="1738" r:id="rId65"/>
    <p:sldId id="1647" r:id="rId66"/>
    <p:sldId id="1692" r:id="rId67"/>
    <p:sldId id="1691" r:id="rId68"/>
    <p:sldId id="1687" r:id="rId69"/>
    <p:sldId id="1648" r:id="rId70"/>
    <p:sldId id="168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7551"/>
  </p:normalViewPr>
  <p:slideViewPr>
    <p:cSldViewPr snapToGrid="0" snapToObjects="1" showGuides="1">
      <p:cViewPr varScale="1">
        <p:scale>
          <a:sx n="93" d="100"/>
          <a:sy n="93" d="100"/>
        </p:scale>
        <p:origin x="1640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AA71EF0A-46FB-7D4E-9E77-9773BC6C90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DA9FE336-A5D4-4242-83F3-2461EA56EB7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9A4268-7406-FE4D-B758-94F373887227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6" name="Rectangle 6">
            <a:extLst>
              <a:ext uri="{FF2B5EF4-FFF2-40B4-BE49-F238E27FC236}">
                <a16:creationId xmlns:a16="http://schemas.microsoft.com/office/drawing/2014/main" id="{9BB2BF1F-55B2-DD4D-AF5D-8B742AD6AC5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8117" name="Rectangle 7">
            <a:extLst>
              <a:ext uri="{FF2B5EF4-FFF2-40B4-BE49-F238E27FC236}">
                <a16:creationId xmlns:a16="http://schemas.microsoft.com/office/drawing/2014/main" id="{9AC7DD57-672B-6242-B0CF-8F7B6E7E8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F8CC2-C7EE-9E44-B5E8-944BBC4910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8118" name="Rectangle 2">
            <a:extLst>
              <a:ext uri="{FF2B5EF4-FFF2-40B4-BE49-F238E27FC236}">
                <a16:creationId xmlns:a16="http://schemas.microsoft.com/office/drawing/2014/main" id="{6F422C3B-C3CB-634F-AF45-22EA73BE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9" name="Rectangle 3">
            <a:extLst>
              <a:ext uri="{FF2B5EF4-FFF2-40B4-BE49-F238E27FC236}">
                <a16:creationId xmlns:a16="http://schemas.microsoft.com/office/drawing/2014/main" id="{0220F1A6-41DD-5C45-8045-60DAC4CB96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272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00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8C5A00C1-0D4E-1C32-A5EC-38279E86E4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BF5F0AD1-389A-90F0-8E60-A08CBEB1165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C861-C63E-8F4A-84BA-BC5FC1F0191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B26E6DFE-4F32-2F7E-B1B9-5183E8E7E9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A06B6D61-6759-A288-B8D1-A0D0EED19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E3864-984C-D246-9077-9459ACCA58F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5" name="Rectangle 2">
            <a:extLst>
              <a:ext uri="{FF2B5EF4-FFF2-40B4-BE49-F238E27FC236}">
                <a16:creationId xmlns:a16="http://schemas.microsoft.com/office/drawing/2014/main" id="{7CACB41D-7C52-2FBC-0B95-7806DFE55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6" name="Rectangle 3">
            <a:extLst>
              <a:ext uri="{FF2B5EF4-FFF2-40B4-BE49-F238E27FC236}">
                <a16:creationId xmlns:a16="http://schemas.microsoft.com/office/drawing/2014/main" id="{4A308F7D-1142-78C8-16D5-1A3B2806C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often shows something like: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 bytes from 8.8.8.8: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icmp_seq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=115 time=12.3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TTL=115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means: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ICMP Echo Reply reached your machine, the packet still had TTL = 115 remaining.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 Initial TTL Values for Ping Requests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SystemInitial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TTLL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inux64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macOS64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Windows128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routers255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BSD systems64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9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D8BEEBEC-9EBB-6AA6-CAC1-C5945924F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F891B312-F73B-1EF6-75C5-79DC536E4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FEC19E2F-50CC-D7B4-FD4F-45E7AFFEA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Fragmentations are possible in IPV6, but only at source. And in that case an extension header will be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1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25EC-C95D-65F2-A6E7-E784E524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73EB1BBC-C4CA-9633-BB0B-C07534185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E39DD4A-223C-75FE-D779-6CD85EADF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530D488C-C0A9-7CDA-6B41-7EEF05B0D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4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9C6BB1C4-799D-0145-A2DE-7ABDEE9D6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6F465E87-9616-2648-A093-D7BD1514CD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EDC8E-E3A9-D746-9EBE-EABFF339495A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0" name="Rectangle 6">
            <a:extLst>
              <a:ext uri="{FF2B5EF4-FFF2-40B4-BE49-F238E27FC236}">
                <a16:creationId xmlns:a16="http://schemas.microsoft.com/office/drawing/2014/main" id="{7ABA8166-7181-1F45-A4FF-683A7A18C0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9141" name="Rectangle 7">
            <a:extLst>
              <a:ext uri="{FF2B5EF4-FFF2-40B4-BE49-F238E27FC236}">
                <a16:creationId xmlns:a16="http://schemas.microsoft.com/office/drawing/2014/main" id="{D3B0A32E-39E4-B145-9B0D-F2E43D002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6BA39-F6DA-C14C-95FE-B5AA7FB5F5B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42" name="Rectangle 2">
            <a:extLst>
              <a:ext uri="{FF2B5EF4-FFF2-40B4-BE49-F238E27FC236}">
                <a16:creationId xmlns:a16="http://schemas.microsoft.com/office/drawing/2014/main" id="{AC8D1C14-7F18-5341-BE86-6EFC304074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3" name="Rectangle 3">
            <a:extLst>
              <a:ext uri="{FF2B5EF4-FFF2-40B4-BE49-F238E27FC236}">
                <a16:creationId xmlns:a16="http://schemas.microsoft.com/office/drawing/2014/main" id="{CF7FF5F9-3239-5043-B0DC-4518F37A9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156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An internet port number can be as large as 65,535. This is because port numbers are 16-bit integers, meaning they can represent values from 0 to 65,535. </a:t>
            </a:r>
          </a:p>
          <a:p>
            <a:pPr algn="l"/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Key points about port numbers: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Range: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0 - 65,535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Well-known ports: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Ports from 0 to 1023 are considered "well-known" and are assigned to commonly used services like HTTP (port 80).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Registered ports: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Ports from 1024 to 49151 are registered ports that can be used by applications to identify specific services.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1D35"/>
                </a:solidFill>
                <a:effectLst/>
                <a:latin typeface="Google Sans"/>
              </a:rPr>
              <a:t>Dynamic ports:</a:t>
            </a:r>
            <a:endParaRPr lang="en-US" b="0" i="0" u="none" strike="noStrike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Ports from 49152 to 65,535 are considered "dynamic" or "ephemeral" and are used for temporary connections by applications. 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21CA67-5ABF-B441-9F5E-B32457E6BE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0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34A6-469E-5846-AA37-F91A0F6B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6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Do Other Nodes See the ARP Reply?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Normally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because: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 switches forward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unicast frames only to the destination port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hosts do not receive the frame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 overhear the ARP reply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(Power saving Idea).</a:t>
            </a:r>
          </a:p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3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5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96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0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39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26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1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28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826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59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167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207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237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2658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87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269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1028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93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885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393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29E75-300D-A03F-ED2A-2730F48F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5D84-05C7-9744-B17D-801F4F1B4BFE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2EDBC-677E-F2A2-71BC-E12D52CB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3DAC-0843-554F-3BD6-7BD7B906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2519-046C-DA4E-BA68-9145AE3C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3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1B95-38B5-95D3-8341-BC95EF33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EE517-87AA-FB4A-904F-15B272D3CB3D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AEA9A-6777-8A8E-A112-6317F0B5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4616D-FA15-A026-3E78-4078DF2E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EDA2-F18E-A347-946A-95AAD4AC2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54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C761A-5920-6F77-B12D-94C25D0B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189E-FA54-C146-B6D2-3B948DA76A00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DDE0E-78D1-FB03-3677-40CB67CC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EAE5-48C7-109C-B816-965FFC89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8BA3-3C56-7549-B206-9D4D96B83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6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E29671-0778-3C23-EED1-73959CF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43F2-DE76-8046-BDC3-8CCFEB597D04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0B0DD9-C031-BC74-5606-67CF17D5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099C73-EA9C-7FA1-E390-6BB6D462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5AB8-7066-4F45-BE8E-072801692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0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B37C61-0977-C30B-77F7-7334E431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3CA6-BC27-6043-B3C7-9A4D106CA588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11C93B-27E9-D2AB-38FA-C76FDA4F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9CC6CC-1B8B-F8AB-80FC-625A65A4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0BF1-3C9D-8A45-A0F7-73596B08E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A9432A-4D90-2DB2-CCA4-9E6387C2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44DC-1870-DA43-92A8-9DCCD4110B04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90EE9F-7E1D-D3E3-C72F-9FA04463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F5ABA8-50EA-9DFA-5942-125AAC9C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58890-45D6-9441-B8D6-C5BB51E6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3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8F335D9-9F4A-6DD2-1B40-526BF48F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0852-57DD-4841-9885-EA45513420AA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E23714-8713-AD58-8132-54162E44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23D7E0-0111-9021-836E-F15FFFEC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190F-843E-3C48-BD6B-142590AD4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6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D177E5-E40F-0C67-E961-3C0928D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754A-C830-3C45-A1B2-D5F3B8E5AD51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2079A-7C0A-7FA8-BBA8-8F51AD3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D2F5-FE4F-69B9-FD61-861E36CA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AE11-4915-C64E-8F0F-589AC4894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55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029361-7134-CE6E-6E19-B491DE35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6D35F-6C68-0945-8638-24C3D83C4963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B8B0C-0DC7-5C60-202B-B61F43A7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C25317-91DC-E128-5234-107E5FC7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01A1-B1D3-2C47-BFBF-F5586351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48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922AA-68E4-AC7C-6281-04B58D88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ACFF-9328-3941-A07C-A3016875AB5D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D357-F57D-EC8B-91EC-ED3AF54A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734F-93F4-4792-CE8C-D175703A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1A11-5FB6-A046-BDEA-21DDC6D6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063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65E3E-4C7E-FC5C-8FFF-5279E3B0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7329-9440-9846-82C2-7F25568DCEDE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1780-7C57-D096-161B-C2E875BA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C56F-377E-E964-BB72-2E7A5FC0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1C6CB-9D0D-3847-AC18-62DD0603E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7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7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3/9/26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56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>
            <a:extLst>
              <a:ext uri="{FF2B5EF4-FFF2-40B4-BE49-F238E27FC236}">
                <a16:creationId xmlns:a16="http://schemas.microsoft.com/office/drawing/2014/main" id="{CDD89316-5473-B798-917E-5993C5A1F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2D469845-2C74-C0DD-989F-14AECD36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8FFA-8000-566E-F017-D6E86CE75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0CDD72-03C8-3B44-B04B-E302555617B5}" type="datetime1">
              <a:rPr lang="en-US"/>
              <a:pPr>
                <a:defRPr/>
              </a:pPr>
              <a:t>3/9/26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F986-0F59-1162-1B68-47C0DD14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2977-4A3C-CD8B-876E-0C80EF3AD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D35CDF-0725-CE4D-8680-54BA86EC0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CMSC 417: 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980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90315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M-W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159475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6824478" y="2054204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Spring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219" y="29040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DHCP, NAT, ARP, ICMP, VPN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, IPv6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B0A3-B559-11A4-4ACE-FA089752174D}"/>
              </a:ext>
            </a:extLst>
          </p:cNvPr>
          <p:cNvSpPr txBox="1"/>
          <p:nvPr/>
        </p:nvSpPr>
        <p:spPr>
          <a:xfrm>
            <a:off x="6354896" y="5023418"/>
            <a:ext cx="278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March 9</a:t>
            </a:r>
            <a:r>
              <a:rPr lang="en-US" sz="2000" b="1" baseline="30000" dirty="0">
                <a:latin typeface="Lucida Bright" panose="02040602050505020304" pitchFamily="18" charset="77"/>
              </a:rPr>
              <a:t>th</a:t>
            </a:r>
            <a:r>
              <a:rPr lang="en-US" sz="2000" b="1" dirty="0">
                <a:latin typeface="Lucida Bright" panose="02040602050505020304" pitchFamily="18" charset="77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205604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2438-7D56-C3D1-AC6F-3DE2128B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1529EF-F38D-93A1-D616-11C37B64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dhcp relay request unicast">
            <a:extLst>
              <a:ext uri="{FF2B5EF4-FFF2-40B4-BE49-F238E27FC236}">
                <a16:creationId xmlns:a16="http://schemas.microsoft.com/office/drawing/2014/main" id="{C6D264E3-050D-2623-7DBA-89D30B26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31539"/>
            <a:ext cx="7086600" cy="185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D7C871-F320-61A2-F679-88F5B194C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2753012"/>
            <a:ext cx="3416300" cy="323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460D24-D3FC-DC70-53AB-2C4FED90D1D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160924-A58D-35C3-2DDB-2DC30641E58C}"/>
              </a:ext>
            </a:extLst>
          </p:cNvPr>
          <p:cNvSpPr txBox="1"/>
          <p:nvPr/>
        </p:nvSpPr>
        <p:spPr>
          <a:xfrm>
            <a:off x="31691" y="523220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F1AF7-25AE-3BCB-05C8-4D91904D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555" y="2018420"/>
            <a:ext cx="1746828" cy="310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4E447-14F0-5BA5-AFD5-235D9B352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2324676"/>
            <a:ext cx="10160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B3F24-CCC2-DF82-500C-E089D1615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054462-9894-5C08-5E5C-23D660531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238" y="2026075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3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B61719-9684-DD64-4BF6-4D5393A9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dhcp relay dhcp ack">
            <a:extLst>
              <a:ext uri="{FF2B5EF4-FFF2-40B4-BE49-F238E27FC236}">
                <a16:creationId xmlns:a16="http://schemas.microsoft.com/office/drawing/2014/main" id="{70255033-DFFF-02CE-4944-C29899BA4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84830"/>
            <a:ext cx="7086600" cy="185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F690B-E49B-0449-5283-7368C819B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0" y="2667000"/>
            <a:ext cx="3340100" cy="419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087D4-5029-2479-523E-BA22869C8EEA}"/>
              </a:ext>
            </a:extLst>
          </p:cNvPr>
          <p:cNvSpPr txBox="1"/>
          <p:nvPr/>
        </p:nvSpPr>
        <p:spPr>
          <a:xfrm>
            <a:off x="1028700" y="4074081"/>
            <a:ext cx="348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Relay then forwards it to the client.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B6CF3-C76E-4734-BFC9-A63FFD80A0F0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55B8C-DDD7-E170-C0CB-DBEEA84B9A84}"/>
              </a:ext>
            </a:extLst>
          </p:cNvPr>
          <p:cNvSpPr txBox="1"/>
          <p:nvPr/>
        </p:nvSpPr>
        <p:spPr>
          <a:xfrm>
            <a:off x="31691" y="523220"/>
            <a:ext cx="178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7 &amp; 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0DD052-1CAE-D945-97B5-B715E37CB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990" y="2186701"/>
            <a:ext cx="1746828" cy="310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15B52-443C-AF10-9CCD-DC4436921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108" y="2413000"/>
            <a:ext cx="10160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4FB164-2256-DD37-436B-74F7FBB97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88220-A11B-2A9D-68CA-A967FE322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108" y="2202865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90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69CB7-C332-6503-B652-7F2443FF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81C9B-51CB-807E-B8D1-BE763F6A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774700"/>
            <a:ext cx="71882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2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2EBA-742C-D544-B7EF-C305A1D6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13FD-0BD0-0C4A-B547-0D7DB748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" y="4002662"/>
            <a:ext cx="9127998" cy="1757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2899B7-D626-2BB6-D40B-A710240DE0D7}"/>
              </a:ext>
            </a:extLst>
          </p:cNvPr>
          <p:cNvSpPr txBox="1"/>
          <p:nvPr/>
        </p:nvSpPr>
        <p:spPr>
          <a:xfrm>
            <a:off x="0" y="226818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IP addresses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ifconfig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linux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/mac) / ipconfig (windows)</a:t>
            </a:r>
          </a:p>
        </p:txBody>
      </p:sp>
    </p:spTree>
    <p:extLst>
      <p:ext uri="{BB962C8B-B14F-4D97-AF65-F5344CB8AC3E}">
        <p14:creationId xmlns:p14="http://schemas.microsoft.com/office/powerpoint/2010/main" val="58482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2EBA-742C-D544-B7EF-C305A1D6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97082-74DA-3F42-B9EE-B09F2F8D7D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6A8C9-D540-514B-8617-0F9676AFB8C3}"/>
              </a:ext>
            </a:extLst>
          </p:cNvPr>
          <p:cNvSpPr txBox="1"/>
          <p:nvPr/>
        </p:nvSpPr>
        <p:spPr>
          <a:xfrm>
            <a:off x="0" y="2268187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 your IP addresses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(ifconfig/ipconfig)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B13FD-0BD0-0C4A-B547-0D7DB748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" y="4002662"/>
            <a:ext cx="9127998" cy="1757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36E862-1E0F-D440-BE33-F084960DC62F}"/>
              </a:ext>
            </a:extLst>
          </p:cNvPr>
          <p:cNvSpPr/>
          <p:nvPr/>
        </p:nvSpPr>
        <p:spPr>
          <a:xfrm>
            <a:off x="1546217" y="4743541"/>
            <a:ext cx="1697046" cy="29994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1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Private Address Space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&amp;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NAT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292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C445B-B21E-5E44-B2EA-F1ACDE510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07" y="880171"/>
            <a:ext cx="7557025" cy="4765148"/>
          </a:xfrm>
          <a:prstGeom prst="rect">
            <a:avLst/>
          </a:prstGeom>
          <a:effectLst>
            <a:outerShdw blurRad="1143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217965-CACF-F44F-AB15-E124246F263F}"/>
              </a:ext>
            </a:extLst>
          </p:cNvPr>
          <p:cNvSpPr/>
          <p:nvPr/>
        </p:nvSpPr>
        <p:spPr>
          <a:xfrm>
            <a:off x="997527" y="4215740"/>
            <a:ext cx="4441372" cy="9025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Freeform 80"/>
          <p:cNvSpPr>
            <a:spLocks/>
          </p:cNvSpPr>
          <p:nvPr/>
        </p:nvSpPr>
        <p:spPr bwMode="auto">
          <a:xfrm>
            <a:off x="4152900" y="1871663"/>
            <a:ext cx="3738563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sp>
        <p:nvSpPr>
          <p:cNvPr id="102403" name="Freeform 4"/>
          <p:cNvSpPr>
            <a:spLocks/>
          </p:cNvSpPr>
          <p:nvPr/>
        </p:nvSpPr>
        <p:spPr bwMode="auto">
          <a:xfrm>
            <a:off x="0" y="2579688"/>
            <a:ext cx="3849688" cy="1425575"/>
          </a:xfrm>
          <a:custGeom>
            <a:avLst/>
            <a:gdLst>
              <a:gd name="T0" fmla="*/ 2147483647 w 2425"/>
              <a:gd name="T1" fmla="*/ 2147483647 h 898"/>
              <a:gd name="T2" fmla="*/ 2147483647 w 2425"/>
              <a:gd name="T3" fmla="*/ 2147483647 h 898"/>
              <a:gd name="T4" fmla="*/ 2147483647 w 2425"/>
              <a:gd name="T5" fmla="*/ 2147483647 h 898"/>
              <a:gd name="T6" fmla="*/ 2147483647 w 2425"/>
              <a:gd name="T7" fmla="*/ 2147483647 h 898"/>
              <a:gd name="T8" fmla="*/ 2147483647 w 2425"/>
              <a:gd name="T9" fmla="*/ 2147483647 h 898"/>
              <a:gd name="T10" fmla="*/ 2147483647 w 2425"/>
              <a:gd name="T11" fmla="*/ 2147483647 h 898"/>
              <a:gd name="T12" fmla="*/ 2147483647 w 2425"/>
              <a:gd name="T13" fmla="*/ 2147483647 h 898"/>
              <a:gd name="T14" fmla="*/ 2147483647 w 2425"/>
              <a:gd name="T15" fmla="*/ 2147483647 h 8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25"/>
              <a:gd name="T25" fmla="*/ 0 h 898"/>
              <a:gd name="T26" fmla="*/ 2425 w 2425"/>
              <a:gd name="T27" fmla="*/ 898 h 8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25" h="898">
                <a:moveTo>
                  <a:pt x="2056" y="289"/>
                </a:moveTo>
                <a:cubicBezTo>
                  <a:pt x="1826" y="223"/>
                  <a:pt x="1133" y="113"/>
                  <a:pt x="810" y="75"/>
                </a:cubicBezTo>
                <a:cubicBezTo>
                  <a:pt x="487" y="37"/>
                  <a:pt x="230" y="0"/>
                  <a:pt x="115" y="60"/>
                </a:cubicBezTo>
                <a:cubicBezTo>
                  <a:pt x="0" y="120"/>
                  <a:pt x="121" y="301"/>
                  <a:pt x="121" y="433"/>
                </a:cubicBezTo>
                <a:cubicBezTo>
                  <a:pt x="121" y="565"/>
                  <a:pt x="25" y="802"/>
                  <a:pt x="115" y="850"/>
                </a:cubicBezTo>
                <a:cubicBezTo>
                  <a:pt x="205" y="898"/>
                  <a:pt x="316" y="784"/>
                  <a:pt x="662" y="721"/>
                </a:cubicBezTo>
                <a:cubicBezTo>
                  <a:pt x="1008" y="658"/>
                  <a:pt x="1961" y="544"/>
                  <a:pt x="2193" y="472"/>
                </a:cubicBezTo>
                <a:cubicBezTo>
                  <a:pt x="2425" y="400"/>
                  <a:pt x="2292" y="327"/>
                  <a:pt x="2056" y="289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4" name="Line 8"/>
          <p:cNvSpPr>
            <a:spLocks noChangeShapeType="1"/>
          </p:cNvSpPr>
          <p:nvPr/>
        </p:nvSpPr>
        <p:spPr bwMode="auto">
          <a:xfrm flipV="1">
            <a:off x="4267200" y="3182938"/>
            <a:ext cx="1214438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5" name="Line 9"/>
          <p:cNvSpPr>
            <a:spLocks noChangeShapeType="1"/>
          </p:cNvSpPr>
          <p:nvPr/>
        </p:nvSpPr>
        <p:spPr bwMode="auto">
          <a:xfrm flipH="1">
            <a:off x="7010400" y="3233738"/>
            <a:ext cx="3000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6" name="Line 10"/>
          <p:cNvSpPr>
            <a:spLocks noChangeShapeType="1"/>
          </p:cNvSpPr>
          <p:nvPr/>
        </p:nvSpPr>
        <p:spPr bwMode="auto">
          <a:xfrm>
            <a:off x="7107238" y="2446338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7" name="Line 11"/>
          <p:cNvSpPr>
            <a:spLocks noChangeShapeType="1"/>
          </p:cNvSpPr>
          <p:nvPr/>
        </p:nvSpPr>
        <p:spPr bwMode="auto">
          <a:xfrm flipV="1">
            <a:off x="7113588" y="3951288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08" name="Text Box 12"/>
          <p:cNvSpPr txBox="1">
            <a:spLocks noChangeArrowheads="1"/>
          </p:cNvSpPr>
          <p:nvPr/>
        </p:nvSpPr>
        <p:spPr bwMode="auto">
          <a:xfrm>
            <a:off x="7732713" y="21764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2409" name="Text Box 13"/>
          <p:cNvSpPr txBox="1">
            <a:spLocks noChangeArrowheads="1"/>
          </p:cNvSpPr>
          <p:nvPr/>
        </p:nvSpPr>
        <p:spPr bwMode="auto">
          <a:xfrm>
            <a:off x="7859713" y="294481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2410" name="Text Box 14"/>
          <p:cNvSpPr txBox="1">
            <a:spLocks noChangeArrowheads="1"/>
          </p:cNvSpPr>
          <p:nvPr/>
        </p:nvSpPr>
        <p:spPr bwMode="auto">
          <a:xfrm>
            <a:off x="7810500" y="3751263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10.0.0.3</a:t>
            </a:r>
          </a:p>
        </p:txBody>
      </p:sp>
      <p:sp>
        <p:nvSpPr>
          <p:cNvPr id="102411" name="Text Box 15"/>
          <p:cNvSpPr txBox="1">
            <a:spLocks noChangeArrowheads="1"/>
          </p:cNvSpPr>
          <p:nvPr/>
        </p:nvSpPr>
        <p:spPr bwMode="auto">
          <a:xfrm>
            <a:off x="4217988" y="2667000"/>
            <a:ext cx="8595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2412" name="Line 16"/>
          <p:cNvSpPr>
            <a:spLocks noChangeShapeType="1"/>
          </p:cNvSpPr>
          <p:nvPr/>
        </p:nvSpPr>
        <p:spPr bwMode="auto">
          <a:xfrm flipH="1">
            <a:off x="4341813" y="2944813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3" name="Text Box 17"/>
          <p:cNvSpPr txBox="1">
            <a:spLocks noChangeArrowheads="1"/>
          </p:cNvSpPr>
          <p:nvPr/>
        </p:nvSpPr>
        <p:spPr bwMode="auto">
          <a:xfrm>
            <a:off x="2324100" y="3324225"/>
            <a:ext cx="1172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2414" name="Line 18"/>
          <p:cNvSpPr>
            <a:spLocks noChangeShapeType="1"/>
          </p:cNvSpPr>
          <p:nvPr/>
        </p:nvSpPr>
        <p:spPr bwMode="auto">
          <a:xfrm flipH="1">
            <a:off x="3502025" y="3271838"/>
            <a:ext cx="85725" cy="128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5" name="Line 79"/>
          <p:cNvSpPr>
            <a:spLocks noChangeShapeType="1"/>
          </p:cNvSpPr>
          <p:nvPr/>
        </p:nvSpPr>
        <p:spPr bwMode="auto">
          <a:xfrm>
            <a:off x="706438" y="322262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6" name="Text Box 81"/>
          <p:cNvSpPr txBox="1">
            <a:spLocks noChangeArrowheads="1"/>
          </p:cNvSpPr>
          <p:nvPr/>
        </p:nvSpPr>
        <p:spPr bwMode="auto">
          <a:xfrm>
            <a:off x="4777756" y="1674813"/>
            <a:ext cx="21570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local network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home network)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10.0.0.0/24</a:t>
            </a:r>
          </a:p>
        </p:txBody>
      </p:sp>
      <p:sp>
        <p:nvSpPr>
          <p:cNvPr id="102417" name="Line 82"/>
          <p:cNvSpPr>
            <a:spLocks noChangeShapeType="1"/>
          </p:cNvSpPr>
          <p:nvPr/>
        </p:nvSpPr>
        <p:spPr bwMode="auto">
          <a:xfrm>
            <a:off x="6985000" y="19002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8" name="Line 83"/>
          <p:cNvSpPr>
            <a:spLocks noChangeShapeType="1"/>
          </p:cNvSpPr>
          <p:nvPr/>
        </p:nvSpPr>
        <p:spPr bwMode="auto">
          <a:xfrm>
            <a:off x="4033838" y="1760538"/>
            <a:ext cx="0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19" name="Line 84"/>
          <p:cNvSpPr>
            <a:spLocks noChangeShapeType="1"/>
          </p:cNvSpPr>
          <p:nvPr/>
        </p:nvSpPr>
        <p:spPr bwMode="auto">
          <a:xfrm flipH="1" flipV="1">
            <a:off x="4173538" y="18875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0" name="Line 86"/>
          <p:cNvSpPr>
            <a:spLocks noChangeShapeType="1"/>
          </p:cNvSpPr>
          <p:nvPr/>
        </p:nvSpPr>
        <p:spPr bwMode="auto">
          <a:xfrm>
            <a:off x="2578100" y="1912938"/>
            <a:ext cx="1385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1" name="Line 87"/>
          <p:cNvSpPr>
            <a:spLocks noChangeShapeType="1"/>
          </p:cNvSpPr>
          <p:nvPr/>
        </p:nvSpPr>
        <p:spPr bwMode="auto">
          <a:xfrm flipH="1" flipV="1">
            <a:off x="766763" y="1900238"/>
            <a:ext cx="898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2" name="Text Box 88"/>
          <p:cNvSpPr txBox="1">
            <a:spLocks noChangeArrowheads="1"/>
          </p:cNvSpPr>
          <p:nvPr/>
        </p:nvSpPr>
        <p:spPr bwMode="auto">
          <a:xfrm>
            <a:off x="1654175" y="1674813"/>
            <a:ext cx="95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rest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Internet</a:t>
            </a:r>
          </a:p>
        </p:txBody>
      </p:sp>
      <p:sp>
        <p:nvSpPr>
          <p:cNvPr id="102423" name="Text Box 90"/>
          <p:cNvSpPr txBox="1">
            <a:spLocks noChangeArrowheads="1"/>
          </p:cNvSpPr>
          <p:nvPr/>
        </p:nvSpPr>
        <p:spPr bwMode="auto">
          <a:xfrm>
            <a:off x="4260850" y="4741863"/>
            <a:ext cx="3824252" cy="135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with source 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destination in this network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have 10.0.0.0/24 address for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source, destination (as usual)</a:t>
            </a:r>
          </a:p>
        </p:txBody>
      </p:sp>
      <p:sp>
        <p:nvSpPr>
          <p:cNvPr id="102424" name="Text Box 92"/>
          <p:cNvSpPr txBox="1">
            <a:spLocks noChangeArrowheads="1"/>
          </p:cNvSpPr>
          <p:nvPr/>
        </p:nvSpPr>
        <p:spPr bwMode="auto">
          <a:xfrm>
            <a:off x="269875" y="4746625"/>
            <a:ext cx="3684588" cy="166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all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datagrams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leaving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local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network have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same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single source NAT IP address: 138.76.29.7,different source port numbers</a:t>
            </a:r>
          </a:p>
        </p:txBody>
      </p:sp>
      <p:pic>
        <p:nvPicPr>
          <p:cNvPr id="102425" name="Picture 9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6" name="Line 96"/>
          <p:cNvSpPr>
            <a:spLocks noChangeShapeType="1"/>
          </p:cNvSpPr>
          <p:nvPr/>
        </p:nvSpPr>
        <p:spPr bwMode="auto">
          <a:xfrm flipV="1">
            <a:off x="4818063" y="3344863"/>
            <a:ext cx="668337" cy="1427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27" name="Line 97"/>
          <p:cNvSpPr>
            <a:spLocks noChangeShapeType="1"/>
          </p:cNvSpPr>
          <p:nvPr/>
        </p:nvSpPr>
        <p:spPr bwMode="auto">
          <a:xfrm flipV="1">
            <a:off x="2706688" y="3308350"/>
            <a:ext cx="668337" cy="142716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428" name="Group 98"/>
          <p:cNvGrpSpPr>
            <a:grpSpLocks/>
          </p:cNvGrpSpPr>
          <p:nvPr/>
        </p:nvGrpSpPr>
        <p:grpSpPr bwMode="auto">
          <a:xfrm>
            <a:off x="3633788" y="3059113"/>
            <a:ext cx="900112" cy="347662"/>
            <a:chOff x="4396" y="1245"/>
            <a:chExt cx="672" cy="248"/>
          </a:xfrm>
        </p:grpSpPr>
        <p:sp>
          <p:nvSpPr>
            <p:cNvPr id="102440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1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02442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02443" name="Group 10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2446" name="Freeform 10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447" name="Freeform 10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2444" name="Line 105"/>
            <p:cNvSpPr>
              <a:spLocks noChangeShapeType="1"/>
            </p:cNvSpPr>
            <p:nvPr/>
          </p:nvSpPr>
          <p:spPr bwMode="auto">
            <a:xfrm>
              <a:off x="4400" y="1321"/>
              <a:ext cx="0" cy="1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45" name="Line 106"/>
            <p:cNvSpPr>
              <a:spLocks noChangeShapeType="1"/>
            </p:cNvSpPr>
            <p:nvPr/>
          </p:nvSpPr>
          <p:spPr bwMode="auto">
            <a:xfrm>
              <a:off x="5063" y="1327"/>
              <a:ext cx="0" cy="10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29" name="Group 107"/>
          <p:cNvGrpSpPr>
            <a:grpSpLocks/>
          </p:cNvGrpSpPr>
          <p:nvPr/>
        </p:nvGrpSpPr>
        <p:grpSpPr bwMode="auto">
          <a:xfrm flipH="1">
            <a:off x="7207250" y="2239963"/>
            <a:ext cx="641350" cy="558800"/>
            <a:chOff x="-44" y="1473"/>
            <a:chExt cx="981" cy="1105"/>
          </a:xfrm>
        </p:grpSpPr>
        <p:pic>
          <p:nvPicPr>
            <p:cNvPr id="102438" name="Picture 10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9" name="Freeform 10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0" name="Group 110"/>
          <p:cNvGrpSpPr>
            <a:grpSpLocks/>
          </p:cNvGrpSpPr>
          <p:nvPr/>
        </p:nvGrpSpPr>
        <p:grpSpPr bwMode="auto">
          <a:xfrm flipH="1">
            <a:off x="7246938" y="2916238"/>
            <a:ext cx="641350" cy="558800"/>
            <a:chOff x="-44" y="1473"/>
            <a:chExt cx="981" cy="1105"/>
          </a:xfrm>
        </p:grpSpPr>
        <p:pic>
          <p:nvPicPr>
            <p:cNvPr id="102436" name="Picture 11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7" name="Freeform 11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431" name="Group 113"/>
          <p:cNvGrpSpPr>
            <a:grpSpLocks/>
          </p:cNvGrpSpPr>
          <p:nvPr/>
        </p:nvGrpSpPr>
        <p:grpSpPr bwMode="auto">
          <a:xfrm flipH="1">
            <a:off x="7254875" y="3670300"/>
            <a:ext cx="641350" cy="558800"/>
            <a:chOff x="-44" y="1473"/>
            <a:chExt cx="981" cy="1105"/>
          </a:xfrm>
        </p:grpSpPr>
        <p:pic>
          <p:nvPicPr>
            <p:cNvPr id="102434" name="Picture 114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35" name="Freeform 11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38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/>
      <p:bldP spid="102409" grpId="0"/>
      <p:bldP spid="102410" grpId="0"/>
      <p:bldP spid="102411" grpId="0"/>
      <p:bldP spid="102412" grpId="0" animBg="1"/>
      <p:bldP spid="102413" grpId="0"/>
      <p:bldP spid="102414" grpId="0" animBg="1"/>
      <p:bldP spid="102416" grpId="0"/>
      <p:bldP spid="102417" grpId="0" animBg="1"/>
      <p:bldP spid="102419" grpId="0" animBg="1"/>
      <p:bldP spid="102420" grpId="0" animBg="1"/>
      <p:bldP spid="102421" grpId="0" animBg="1"/>
      <p:bldP spid="102422" grpId="0"/>
      <p:bldP spid="102423" grpId="0"/>
      <p:bldP spid="102424" grpId="0"/>
      <p:bldP spid="102426" grpId="0" animBg="1"/>
      <p:bldP spid="1024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A63D2D-D49E-8C7B-CF09-073336E6E8F5}"/>
              </a:ext>
            </a:extLst>
          </p:cNvPr>
          <p:cNvSpPr/>
          <p:nvPr/>
        </p:nvSpPr>
        <p:spPr>
          <a:xfrm flipH="1">
            <a:off x="6440558" y="1683027"/>
            <a:ext cx="2610679" cy="4545496"/>
          </a:xfrm>
          <a:prstGeom prst="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56B86A-F13E-9024-9368-243E00CE71D1}"/>
              </a:ext>
            </a:extLst>
          </p:cNvPr>
          <p:cNvSpPr/>
          <p:nvPr/>
        </p:nvSpPr>
        <p:spPr>
          <a:xfrm>
            <a:off x="0" y="43759"/>
            <a:ext cx="9144000" cy="658608"/>
          </a:xfrm>
          <a:prstGeom prst="rect">
            <a:avLst/>
          </a:prstGeom>
          <a:solidFill>
            <a:srgbClr val="C0504D">
              <a:lumMod val="75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a Port number?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6927C8-8DC5-B932-EE30-9FF25D821960}"/>
              </a:ext>
            </a:extLst>
          </p:cNvPr>
          <p:cNvSpPr/>
          <p:nvPr/>
        </p:nvSpPr>
        <p:spPr>
          <a:xfrm>
            <a:off x="119269" y="1696279"/>
            <a:ext cx="2610679" cy="4545496"/>
          </a:xfrm>
          <a:prstGeom prst="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4C61F-AA01-2960-8DE6-C3A171DFEDDE}"/>
              </a:ext>
            </a:extLst>
          </p:cNvPr>
          <p:cNvSpPr txBox="1"/>
          <p:nvPr/>
        </p:nvSpPr>
        <p:spPr>
          <a:xfrm>
            <a:off x="516835" y="1219200"/>
            <a:ext cx="166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F23936-C726-ECB8-824E-E78E10BBD49E}"/>
              </a:ext>
            </a:extLst>
          </p:cNvPr>
          <p:cNvSpPr txBox="1"/>
          <p:nvPr/>
        </p:nvSpPr>
        <p:spPr>
          <a:xfrm>
            <a:off x="7096969" y="1219200"/>
            <a:ext cx="166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8D20E-0B76-44FA-21D7-DCEA347EF646}"/>
              </a:ext>
            </a:extLst>
          </p:cNvPr>
          <p:cNvGrpSpPr/>
          <p:nvPr/>
        </p:nvGrpSpPr>
        <p:grpSpPr>
          <a:xfrm>
            <a:off x="2053698" y="3534946"/>
            <a:ext cx="1352499" cy="467211"/>
            <a:chOff x="2303779" y="4439479"/>
            <a:chExt cx="1352499" cy="4672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42CA3A-2A9A-533F-5110-729334343D86}"/>
                </a:ext>
              </a:extLst>
            </p:cNvPr>
            <p:cNvSpPr/>
            <p:nvPr/>
          </p:nvSpPr>
          <p:spPr>
            <a:xfrm>
              <a:off x="2303779" y="4445025"/>
              <a:ext cx="130894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123116-7D9A-9D32-57B4-23007CA38B4A}"/>
                </a:ext>
              </a:extLst>
            </p:cNvPr>
            <p:cNvSpPr txBox="1"/>
            <p:nvPr/>
          </p:nvSpPr>
          <p:spPr>
            <a:xfrm>
              <a:off x="2347330" y="4439479"/>
              <a:ext cx="1308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 addr-1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CB4521-0E93-4C68-CBD8-78C13D68B614}"/>
              </a:ext>
            </a:extLst>
          </p:cNvPr>
          <p:cNvGrpSpPr/>
          <p:nvPr/>
        </p:nvGrpSpPr>
        <p:grpSpPr>
          <a:xfrm>
            <a:off x="5807860" y="3534946"/>
            <a:ext cx="1352499" cy="467211"/>
            <a:chOff x="2303779" y="4439479"/>
            <a:chExt cx="1352499" cy="4672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30C917-19CB-6348-4941-7F24D16D82A9}"/>
                </a:ext>
              </a:extLst>
            </p:cNvPr>
            <p:cNvSpPr/>
            <p:nvPr/>
          </p:nvSpPr>
          <p:spPr>
            <a:xfrm>
              <a:off x="2303779" y="4445025"/>
              <a:ext cx="1308948" cy="46166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64376C-779F-493F-B4C0-37FFB7128C19}"/>
                </a:ext>
              </a:extLst>
            </p:cNvPr>
            <p:cNvSpPr txBox="1"/>
            <p:nvPr/>
          </p:nvSpPr>
          <p:spPr>
            <a:xfrm>
              <a:off x="2347330" y="4439479"/>
              <a:ext cx="13089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IP addr-2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77195-FDCC-BC9C-4169-816FCF7F3C24}"/>
              </a:ext>
            </a:extLst>
          </p:cNvPr>
          <p:cNvGrpSpPr/>
          <p:nvPr/>
        </p:nvGrpSpPr>
        <p:grpSpPr>
          <a:xfrm>
            <a:off x="3379304" y="1680865"/>
            <a:ext cx="2425148" cy="2149013"/>
            <a:chOff x="3379304" y="1680865"/>
            <a:chExt cx="2425148" cy="2149013"/>
          </a:xfrm>
        </p:grpSpPr>
        <p:pic>
          <p:nvPicPr>
            <p:cNvPr id="147458" name="Picture 2" descr="Cloud - Free weather icons">
              <a:extLst>
                <a:ext uri="{FF2B5EF4-FFF2-40B4-BE49-F238E27FC236}">
                  <a16:creationId xmlns:a16="http://schemas.microsoft.com/office/drawing/2014/main" id="{E4047CEC-7D41-F968-09A6-1CA1B1929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478" y="1680865"/>
              <a:ext cx="1392583" cy="1392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B000A66-2AB3-EA90-4903-1BF1B3CA6299}"/>
                </a:ext>
              </a:extLst>
            </p:cNvPr>
            <p:cNvSpPr/>
            <p:nvPr/>
          </p:nvSpPr>
          <p:spPr>
            <a:xfrm>
              <a:off x="3379304" y="2372139"/>
              <a:ext cx="1232453" cy="1378226"/>
            </a:xfrm>
            <a:custGeom>
              <a:avLst/>
              <a:gdLst>
                <a:gd name="connsiteX0" fmla="*/ 0 w 1232453"/>
                <a:gd name="connsiteY0" fmla="*/ 1378226 h 1378226"/>
                <a:gd name="connsiteX1" fmla="*/ 543339 w 1232453"/>
                <a:gd name="connsiteY1" fmla="*/ 848139 h 1378226"/>
                <a:gd name="connsiteX2" fmla="*/ 808383 w 1232453"/>
                <a:gd name="connsiteY2" fmla="*/ 159026 h 1378226"/>
                <a:gd name="connsiteX3" fmla="*/ 1232453 w 1232453"/>
                <a:gd name="connsiteY3" fmla="*/ 0 h 137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453" h="1378226">
                  <a:moveTo>
                    <a:pt x="0" y="1378226"/>
                  </a:moveTo>
                  <a:cubicBezTo>
                    <a:pt x="204304" y="1214782"/>
                    <a:pt x="408609" y="1051339"/>
                    <a:pt x="543339" y="848139"/>
                  </a:cubicBezTo>
                  <a:cubicBezTo>
                    <a:pt x="678069" y="644939"/>
                    <a:pt x="693531" y="300382"/>
                    <a:pt x="808383" y="159026"/>
                  </a:cubicBezTo>
                  <a:cubicBezTo>
                    <a:pt x="923235" y="17670"/>
                    <a:pt x="1077844" y="8835"/>
                    <a:pt x="1232453" y="0"/>
                  </a:cubicBezTo>
                </a:path>
              </a:pathLst>
            </a:custGeom>
            <a:noFill/>
            <a:ln w="25400"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5090DDA-EF74-0853-B1ED-18E3A883F003}"/>
                </a:ext>
              </a:extLst>
            </p:cNvPr>
            <p:cNvSpPr/>
            <p:nvPr/>
          </p:nvSpPr>
          <p:spPr>
            <a:xfrm>
              <a:off x="4982817" y="2623930"/>
              <a:ext cx="821635" cy="1205948"/>
            </a:xfrm>
            <a:custGeom>
              <a:avLst/>
              <a:gdLst>
                <a:gd name="connsiteX0" fmla="*/ 0 w 821635"/>
                <a:gd name="connsiteY0" fmla="*/ 0 h 1205948"/>
                <a:gd name="connsiteX1" fmla="*/ 185531 w 821635"/>
                <a:gd name="connsiteY1" fmla="*/ 967409 h 1205948"/>
                <a:gd name="connsiteX2" fmla="*/ 821635 w 821635"/>
                <a:gd name="connsiteY2" fmla="*/ 1205948 h 1205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635" h="1205948">
                  <a:moveTo>
                    <a:pt x="0" y="0"/>
                  </a:moveTo>
                  <a:cubicBezTo>
                    <a:pt x="24296" y="383209"/>
                    <a:pt x="48592" y="766418"/>
                    <a:pt x="185531" y="967409"/>
                  </a:cubicBezTo>
                  <a:cubicBezTo>
                    <a:pt x="322470" y="1168400"/>
                    <a:pt x="572052" y="1187174"/>
                    <a:pt x="821635" y="1205948"/>
                  </a:cubicBezTo>
                </a:path>
              </a:pathLst>
            </a:custGeom>
            <a:noFill/>
            <a:ln w="25400"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CC5522-E275-6749-0D16-CF5D71C42005}"/>
              </a:ext>
            </a:extLst>
          </p:cNvPr>
          <p:cNvGrpSpPr/>
          <p:nvPr/>
        </p:nvGrpSpPr>
        <p:grpSpPr>
          <a:xfrm>
            <a:off x="185532" y="2517913"/>
            <a:ext cx="1265388" cy="2816087"/>
            <a:chOff x="185532" y="2517913"/>
            <a:chExt cx="1265388" cy="2816087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3A6F8236-D78B-460A-835C-7C35420B3E82}"/>
                </a:ext>
              </a:extLst>
            </p:cNvPr>
            <p:cNvSpPr/>
            <p:nvPr/>
          </p:nvSpPr>
          <p:spPr>
            <a:xfrm>
              <a:off x="185532" y="2517913"/>
              <a:ext cx="1258956" cy="54333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 - 1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EFB1C05-C519-A884-264F-9076296A3240}"/>
                </a:ext>
              </a:extLst>
            </p:cNvPr>
            <p:cNvSpPr/>
            <p:nvPr/>
          </p:nvSpPr>
          <p:spPr>
            <a:xfrm>
              <a:off x="185532" y="3253410"/>
              <a:ext cx="1258956" cy="54333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 - 2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A487F30-EB2D-ED01-A3B0-06CA013829BB}"/>
                </a:ext>
              </a:extLst>
            </p:cNvPr>
            <p:cNvSpPr/>
            <p:nvPr/>
          </p:nvSpPr>
          <p:spPr>
            <a:xfrm>
              <a:off x="191964" y="4790661"/>
              <a:ext cx="1258956" cy="54333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 - 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64B272-CA2B-63C6-50B8-19E9D7640C38}"/>
              </a:ext>
            </a:extLst>
          </p:cNvPr>
          <p:cNvGrpSpPr/>
          <p:nvPr/>
        </p:nvGrpSpPr>
        <p:grpSpPr>
          <a:xfrm>
            <a:off x="7749506" y="2352260"/>
            <a:ext cx="1265388" cy="2816087"/>
            <a:chOff x="7749506" y="2352260"/>
            <a:chExt cx="1265388" cy="281608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65540BC-9CCB-5E92-E10D-A3851D61DAFD}"/>
                </a:ext>
              </a:extLst>
            </p:cNvPr>
            <p:cNvSpPr/>
            <p:nvPr/>
          </p:nvSpPr>
          <p:spPr>
            <a:xfrm>
              <a:off x="7749506" y="2352260"/>
              <a:ext cx="1258956" cy="54333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 - 1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059B0E9-3A00-C554-517D-4937F82AC134}"/>
                </a:ext>
              </a:extLst>
            </p:cNvPr>
            <p:cNvSpPr/>
            <p:nvPr/>
          </p:nvSpPr>
          <p:spPr>
            <a:xfrm>
              <a:off x="7749506" y="3087757"/>
              <a:ext cx="1258956" cy="54333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 - 2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D57EF26-D760-6DAF-BE66-2A70C59F234C}"/>
                </a:ext>
              </a:extLst>
            </p:cNvPr>
            <p:cNvSpPr/>
            <p:nvPr/>
          </p:nvSpPr>
          <p:spPr>
            <a:xfrm>
              <a:off x="7755938" y="4625008"/>
              <a:ext cx="1258956" cy="54333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 - 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A115213-27DA-4928-D6D7-D9B24B7428A2}"/>
              </a:ext>
            </a:extLst>
          </p:cNvPr>
          <p:cNvSpPr txBox="1"/>
          <p:nvPr/>
        </p:nvSpPr>
        <p:spPr>
          <a:xfrm>
            <a:off x="1450920" y="2517913"/>
            <a:ext cx="730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9AA94-495D-3236-0D47-4EECC9672C72}"/>
              </a:ext>
            </a:extLst>
          </p:cNvPr>
          <p:cNvSpPr txBox="1"/>
          <p:nvPr/>
        </p:nvSpPr>
        <p:spPr>
          <a:xfrm>
            <a:off x="7193874" y="2347869"/>
            <a:ext cx="730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571AD1-6A05-0C59-B21D-B23C6E50432D}"/>
              </a:ext>
            </a:extLst>
          </p:cNvPr>
          <p:cNvSpPr txBox="1"/>
          <p:nvPr/>
        </p:nvSpPr>
        <p:spPr>
          <a:xfrm>
            <a:off x="3295244" y="5848530"/>
            <a:ext cx="2849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16-bit integers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called ‘port numbers’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688CDFE6-E369-4C1B-94AE-06CFA6EA54D8}"/>
              </a:ext>
            </a:extLst>
          </p:cNvPr>
          <p:cNvSpPr/>
          <p:nvPr/>
        </p:nvSpPr>
        <p:spPr>
          <a:xfrm>
            <a:off x="5416061" y="5234609"/>
            <a:ext cx="2071417" cy="1007166"/>
          </a:xfrm>
          <a:custGeom>
            <a:avLst/>
            <a:gdLst>
              <a:gd name="connsiteX0" fmla="*/ 0 w 1616765"/>
              <a:gd name="connsiteY0" fmla="*/ 927652 h 927652"/>
              <a:gd name="connsiteX1" fmla="*/ 1192696 w 1616765"/>
              <a:gd name="connsiteY1" fmla="*/ 569843 h 927652"/>
              <a:gd name="connsiteX2" fmla="*/ 1616765 w 1616765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6765" h="927652">
                <a:moveTo>
                  <a:pt x="0" y="927652"/>
                </a:moveTo>
                <a:cubicBezTo>
                  <a:pt x="461617" y="826052"/>
                  <a:pt x="923235" y="724452"/>
                  <a:pt x="1192696" y="569843"/>
                </a:cubicBezTo>
                <a:cubicBezTo>
                  <a:pt x="1462157" y="415234"/>
                  <a:pt x="1539461" y="207617"/>
                  <a:pt x="1616765" y="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sys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EF8E78A-7CEA-533B-6BDC-BE8C59D3842D}"/>
              </a:ext>
            </a:extLst>
          </p:cNvPr>
          <p:cNvSpPr/>
          <p:nvPr/>
        </p:nvSpPr>
        <p:spPr>
          <a:xfrm flipH="1">
            <a:off x="1771713" y="5350493"/>
            <a:ext cx="1607591" cy="1007166"/>
          </a:xfrm>
          <a:custGeom>
            <a:avLst/>
            <a:gdLst>
              <a:gd name="connsiteX0" fmla="*/ 0 w 1616765"/>
              <a:gd name="connsiteY0" fmla="*/ 927652 h 927652"/>
              <a:gd name="connsiteX1" fmla="*/ 1192696 w 1616765"/>
              <a:gd name="connsiteY1" fmla="*/ 569843 h 927652"/>
              <a:gd name="connsiteX2" fmla="*/ 1616765 w 1616765"/>
              <a:gd name="connsiteY2" fmla="*/ 0 h 9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6765" h="927652">
                <a:moveTo>
                  <a:pt x="0" y="927652"/>
                </a:moveTo>
                <a:cubicBezTo>
                  <a:pt x="461617" y="826052"/>
                  <a:pt x="923235" y="724452"/>
                  <a:pt x="1192696" y="569843"/>
                </a:cubicBezTo>
                <a:cubicBezTo>
                  <a:pt x="1462157" y="415234"/>
                  <a:pt x="1539461" y="207617"/>
                  <a:pt x="1616765" y="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sys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8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Freeform 139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>
              <a:gd name="T0" fmla="*/ 2147483647 w 2269"/>
              <a:gd name="T1" fmla="*/ 2147483647 h 854"/>
              <a:gd name="T2" fmla="*/ 2147483647 w 2269"/>
              <a:gd name="T3" fmla="*/ 2147483647 h 854"/>
              <a:gd name="T4" fmla="*/ 2147483647 w 2269"/>
              <a:gd name="T5" fmla="*/ 2147483647 h 854"/>
              <a:gd name="T6" fmla="*/ 2147483647 w 2269"/>
              <a:gd name="T7" fmla="*/ 2147483647 h 854"/>
              <a:gd name="T8" fmla="*/ 2147483647 w 2269"/>
              <a:gd name="T9" fmla="*/ 2147483647 h 854"/>
              <a:gd name="T10" fmla="*/ 2147483647 w 2269"/>
              <a:gd name="T11" fmla="*/ 2147483647 h 854"/>
              <a:gd name="T12" fmla="*/ 2147483647 w 2269"/>
              <a:gd name="T13" fmla="*/ 2147483647 h 8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269"/>
              <a:gd name="T22" fmla="*/ 0 h 854"/>
              <a:gd name="T23" fmla="*/ 2269 w 2269"/>
              <a:gd name="T24" fmla="*/ 854 h 8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4" name="Freeform 29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>
              <a:gd name="T0" fmla="*/ 2147483647 w 2355"/>
              <a:gd name="T1" fmla="*/ 2147483647 h 1699"/>
              <a:gd name="T2" fmla="*/ 2147483647 w 2355"/>
              <a:gd name="T3" fmla="*/ 2147483647 h 1699"/>
              <a:gd name="T4" fmla="*/ 2147483647 w 2355"/>
              <a:gd name="T5" fmla="*/ 2147483647 h 1699"/>
              <a:gd name="T6" fmla="*/ 2147483647 w 2355"/>
              <a:gd name="T7" fmla="*/ 2147483647 h 1699"/>
              <a:gd name="T8" fmla="*/ 2147483647 w 2355"/>
              <a:gd name="T9" fmla="*/ 2147483647 h 1699"/>
              <a:gd name="T10" fmla="*/ 2147483647 w 2355"/>
              <a:gd name="T11" fmla="*/ 2147483647 h 1699"/>
              <a:gd name="T12" fmla="*/ 2147483647 w 2355"/>
              <a:gd name="T13" fmla="*/ 2147483647 h 1699"/>
              <a:gd name="T14" fmla="*/ 2147483647 w 2355"/>
              <a:gd name="T15" fmla="*/ 2147483647 h 1699"/>
              <a:gd name="T16" fmla="*/ 2147483647 w 2355"/>
              <a:gd name="T17" fmla="*/ 2147483647 h 1699"/>
              <a:gd name="T18" fmla="*/ 2147483647 w 2355"/>
              <a:gd name="T19" fmla="*/ 2147483647 h 1699"/>
              <a:gd name="T20" fmla="*/ 2147483647 w 2355"/>
              <a:gd name="T21" fmla="*/ 2147483647 h 16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55"/>
              <a:gd name="T34" fmla="*/ 0 h 1699"/>
              <a:gd name="T35" fmla="*/ 2355 w 2355"/>
              <a:gd name="T36" fmla="*/ 1699 h 16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5" name="Line 32"/>
          <p:cNvSpPr>
            <a:spLocks noChangeShapeType="1"/>
          </p:cNvSpPr>
          <p:nvPr/>
        </p:nvSpPr>
        <p:spPr bwMode="auto">
          <a:xfrm>
            <a:off x="4583113" y="4244975"/>
            <a:ext cx="604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6" name="Line 34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7" name="Line 35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78" name="Text Box 36"/>
          <p:cNvSpPr txBox="1">
            <a:spLocks noChangeArrowheads="1"/>
          </p:cNvSpPr>
          <p:nvPr/>
        </p:nvSpPr>
        <p:spPr bwMode="auto">
          <a:xfrm>
            <a:off x="8048625" y="32273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10.0.0.1</a:t>
            </a:r>
          </a:p>
        </p:txBody>
      </p:sp>
      <p:sp>
        <p:nvSpPr>
          <p:cNvPr id="105479" name="Text Box 37"/>
          <p:cNvSpPr txBox="1">
            <a:spLocks noChangeArrowheads="1"/>
          </p:cNvSpPr>
          <p:nvPr/>
        </p:nvSpPr>
        <p:spPr bwMode="auto">
          <a:xfrm>
            <a:off x="8175625" y="39957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10.0.0.2</a:t>
            </a:r>
          </a:p>
        </p:txBody>
      </p:sp>
      <p:sp>
        <p:nvSpPr>
          <p:cNvPr id="105480" name="Text Box 38"/>
          <p:cNvSpPr txBox="1">
            <a:spLocks noChangeArrowheads="1"/>
          </p:cNvSpPr>
          <p:nvPr/>
        </p:nvSpPr>
        <p:spPr bwMode="auto">
          <a:xfrm>
            <a:off x="8137525" y="489108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10.0.0.3</a:t>
            </a: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5630863" y="2855913"/>
            <a:ext cx="1871662" cy="1033462"/>
            <a:chOff x="3550" y="2055"/>
            <a:chExt cx="1179" cy="651"/>
          </a:xfrm>
        </p:grpSpPr>
        <p:grpSp>
          <p:nvGrpSpPr>
            <p:cNvPr id="105574" name="Group 50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05579" name="Rectangle 40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80" name="Text Box 39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10.0.0.1, 3345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81" name="Group 44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86" name="Freeform 4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7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82" name="Group 4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83" name="Freeform 4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4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2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8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75" name="Freeform 51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>
                <a:gd name="T0" fmla="*/ 0 w 417"/>
                <a:gd name="T1" fmla="*/ 9905 h 264"/>
                <a:gd name="T2" fmla="*/ 28602 w 417"/>
                <a:gd name="T3" fmla="*/ 9905 h 264"/>
                <a:gd name="T4" fmla="*/ 28602 w 417"/>
                <a:gd name="T5" fmla="*/ 0 h 264"/>
                <a:gd name="T6" fmla="*/ 0 60000 65536"/>
                <a:gd name="T7" fmla="*/ 0 60000 65536"/>
                <a:gd name="T8" fmla="*/ 0 60000 65536"/>
                <a:gd name="T9" fmla="*/ 0 w 417"/>
                <a:gd name="T10" fmla="*/ 0 h 264"/>
                <a:gd name="T11" fmla="*/ 417 w 417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76" name="Group 87"/>
            <p:cNvGrpSpPr>
              <a:grpSpLocks/>
            </p:cNvGrpSpPr>
            <p:nvPr/>
          </p:nvGrpSpPr>
          <p:grpSpPr bwMode="auto">
            <a:xfrm>
              <a:off x="4032" y="2416"/>
              <a:ext cx="218" cy="231"/>
              <a:chOff x="5140" y="400"/>
              <a:chExt cx="218" cy="231"/>
            </a:xfrm>
          </p:grpSpPr>
          <p:sp>
            <p:nvSpPr>
              <p:cNvPr id="105577" name="Oval 8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78" name="Text Box 52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105482" name="Text Box 54"/>
          <p:cNvSpPr txBox="1">
            <a:spLocks noChangeArrowheads="1"/>
          </p:cNvSpPr>
          <p:nvPr/>
        </p:nvSpPr>
        <p:spPr bwMode="auto">
          <a:xfrm>
            <a:off x="4533900" y="3817938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10.0.0.4</a:t>
            </a:r>
          </a:p>
        </p:txBody>
      </p:sp>
      <p:sp>
        <p:nvSpPr>
          <p:cNvPr id="105483" name="Line 55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4" name="Text Box 56"/>
          <p:cNvSpPr txBox="1">
            <a:spLocks noChangeArrowheads="1"/>
          </p:cNvSpPr>
          <p:nvPr/>
        </p:nvSpPr>
        <p:spPr bwMode="auto">
          <a:xfrm>
            <a:off x="2695575" y="4375150"/>
            <a:ext cx="125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</a:t>
            </a:r>
          </a:p>
        </p:txBody>
      </p:sp>
      <p:sp>
        <p:nvSpPr>
          <p:cNvPr id="105485" name="Line 57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6469063" y="1570038"/>
            <a:ext cx="2433637" cy="1389062"/>
            <a:chOff x="3944" y="989"/>
            <a:chExt cx="1533" cy="875"/>
          </a:xfrm>
        </p:grpSpPr>
        <p:sp>
          <p:nvSpPr>
            <p:cNvPr id="105572" name="Text Box 53"/>
            <p:cNvSpPr txBox="1">
              <a:spLocks noChangeArrowheads="1"/>
            </p:cNvSpPr>
            <p:nvPr/>
          </p:nvSpPr>
          <p:spPr bwMode="auto">
            <a:xfrm>
              <a:off x="4121" y="989"/>
              <a:ext cx="1356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1: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10.0.0.1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sends datagram 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128.119.40.186, 80</a:t>
              </a:r>
            </a:p>
          </p:txBody>
        </p:sp>
        <p:sp>
          <p:nvSpPr>
            <p:cNvPr id="105573" name="Line 58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487" name="Freeform 67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>
              <a:gd name="T0" fmla="*/ 0 w 2433"/>
              <a:gd name="T1" fmla="*/ 2147483647 h 965"/>
              <a:gd name="T2" fmla="*/ 2147483647 w 2433"/>
              <a:gd name="T3" fmla="*/ 2147483647 h 965"/>
              <a:gd name="T4" fmla="*/ 2147483647 w 2433"/>
              <a:gd name="T5" fmla="*/ 2147483647 h 965"/>
              <a:gd name="T6" fmla="*/ 2147483647 w 2433"/>
              <a:gd name="T7" fmla="*/ 2147483647 h 965"/>
              <a:gd name="T8" fmla="*/ 2147483647 w 2433"/>
              <a:gd name="T9" fmla="*/ 2147483647 h 965"/>
              <a:gd name="T10" fmla="*/ 2147483647 w 2433"/>
              <a:gd name="T11" fmla="*/ 2147483647 h 965"/>
              <a:gd name="T12" fmla="*/ 0 w 2433"/>
              <a:gd name="T13" fmla="*/ 2147483647 h 96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33"/>
              <a:gd name="T22" fmla="*/ 0 h 965"/>
              <a:gd name="T23" fmla="*/ 2433 w 2433"/>
              <a:gd name="T24" fmla="*/ 965 h 96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88" name="Rectangle 62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489" name="Text Box 60"/>
          <p:cNvSpPr txBox="1">
            <a:spLocks noChangeArrowheads="1"/>
          </p:cNvSpPr>
          <p:nvPr/>
        </p:nvSpPr>
        <p:spPr bwMode="auto">
          <a:xfrm>
            <a:off x="2386013" y="1419225"/>
            <a:ext cx="3676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translation 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WAN side addr        LAN side addr</a:t>
            </a:r>
          </a:p>
        </p:txBody>
      </p:sp>
      <p:sp>
        <p:nvSpPr>
          <p:cNvPr id="105490" name="Line 63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1" name="Line 64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92" name="Line 65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2401888" y="2044700"/>
            <a:ext cx="370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138.76.29.7, 5001   10.0.0.1, 3345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……                                         ……</a:t>
            </a:r>
          </a:p>
        </p:txBody>
      </p:sp>
      <p:grpSp>
        <p:nvGrpSpPr>
          <p:cNvPr id="8" name="Group 135"/>
          <p:cNvGrpSpPr>
            <a:grpSpLocks/>
          </p:cNvGrpSpPr>
          <p:nvPr/>
        </p:nvGrpSpPr>
        <p:grpSpPr bwMode="auto">
          <a:xfrm>
            <a:off x="4765675" y="3435350"/>
            <a:ext cx="2784475" cy="1631950"/>
            <a:chOff x="3002" y="2417"/>
            <a:chExt cx="1754" cy="1028"/>
          </a:xfrm>
        </p:grpSpPr>
        <p:sp>
          <p:nvSpPr>
            <p:cNvPr id="105558" name="Rectangle 91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59" name="Text Box 92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10.0.0.1, 3345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60" name="Group 93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05569" name="Freeform 94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0" name="Line 95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71" name="Line 96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61" name="Group 97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05566" name="Freeform 9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7" name="Line 9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2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68" name="Line 10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62" name="Freeform 101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>
                <a:gd name="T0" fmla="*/ 577 w 577"/>
                <a:gd name="T1" fmla="*/ 0 h 768"/>
                <a:gd name="T2" fmla="*/ 342 w 577"/>
                <a:gd name="T3" fmla="*/ 0 h 768"/>
                <a:gd name="T4" fmla="*/ 342 w 577"/>
                <a:gd name="T5" fmla="*/ 768 h 768"/>
                <a:gd name="T6" fmla="*/ 0 w 577"/>
                <a:gd name="T7" fmla="*/ 76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7"/>
                <a:gd name="T13" fmla="*/ 0 h 768"/>
                <a:gd name="T14" fmla="*/ 577 w 577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63" name="Group 102"/>
            <p:cNvGrpSpPr>
              <a:grpSpLocks/>
            </p:cNvGrpSpPr>
            <p:nvPr/>
          </p:nvGrpSpPr>
          <p:grpSpPr bwMode="auto">
            <a:xfrm>
              <a:off x="4240" y="3061"/>
              <a:ext cx="218" cy="231"/>
              <a:chOff x="5140" y="400"/>
              <a:chExt cx="218" cy="231"/>
            </a:xfrm>
          </p:grpSpPr>
          <p:sp>
            <p:nvSpPr>
              <p:cNvPr id="105564" name="Oval 103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65" name="Text Box 104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4</a:t>
                </a:r>
              </a:p>
            </p:txBody>
          </p:sp>
        </p:grpSp>
      </p:grpSp>
      <p:grpSp>
        <p:nvGrpSpPr>
          <p:cNvPr id="12" name="Group 108"/>
          <p:cNvGrpSpPr>
            <a:grpSpLocks/>
          </p:cNvGrpSpPr>
          <p:nvPr/>
        </p:nvGrpSpPr>
        <p:grpSpPr bwMode="auto">
          <a:xfrm>
            <a:off x="1531938" y="3652838"/>
            <a:ext cx="2497137" cy="566737"/>
            <a:chOff x="1026" y="3559"/>
            <a:chExt cx="1573" cy="357"/>
          </a:xfrm>
        </p:grpSpPr>
        <p:grpSp>
          <p:nvGrpSpPr>
            <p:cNvPr id="105543" name="Group 68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05548" name="Rectangle 69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9" name="Text Box 70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S: 138.76.29.7, 5001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D: 128.119.40.186, 80</a:t>
                </a:r>
              </a:p>
            </p:txBody>
          </p:sp>
          <p:grpSp>
            <p:nvGrpSpPr>
              <p:cNvPr id="105550" name="Group 71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05555" name="Freeform 72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6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7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551" name="Group 75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05552" name="Freeform 76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>
                    <a:gd name="T0" fmla="*/ 21 w 48"/>
                    <a:gd name="T1" fmla="*/ 0 h 99"/>
                    <a:gd name="T2" fmla="*/ 0 w 48"/>
                    <a:gd name="T3" fmla="*/ 72 h 99"/>
                    <a:gd name="T4" fmla="*/ 27 w 48"/>
                    <a:gd name="T5" fmla="*/ 99 h 99"/>
                    <a:gd name="T6" fmla="*/ 48 w 48"/>
                    <a:gd name="T7" fmla="*/ 21 h 99"/>
                    <a:gd name="T8" fmla="*/ 21 w 48"/>
                    <a:gd name="T9" fmla="*/ 0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99"/>
                    <a:gd name="T17" fmla="*/ 48 w 48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5510" y="1608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54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1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5544" name="Line 79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45" name="Group 105"/>
            <p:cNvGrpSpPr>
              <a:grpSpLocks/>
            </p:cNvGrpSpPr>
            <p:nvPr/>
          </p:nvGrpSpPr>
          <p:grpSpPr bwMode="auto">
            <a:xfrm>
              <a:off x="1143" y="3613"/>
              <a:ext cx="218" cy="231"/>
              <a:chOff x="5140" y="400"/>
              <a:chExt cx="218" cy="231"/>
            </a:xfrm>
          </p:grpSpPr>
          <p:sp>
            <p:nvSpPr>
              <p:cNvPr id="105546" name="Oval 106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47" name="Text Box 107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17" name="Group 112"/>
          <p:cNvGrpSpPr>
            <a:grpSpLocks/>
          </p:cNvGrpSpPr>
          <p:nvPr/>
        </p:nvGrpSpPr>
        <p:grpSpPr bwMode="auto">
          <a:xfrm>
            <a:off x="100013" y="1671638"/>
            <a:ext cx="5054600" cy="2052637"/>
            <a:chOff x="63" y="1306"/>
            <a:chExt cx="3184" cy="1293"/>
          </a:xfrm>
        </p:grpSpPr>
        <p:sp>
          <p:nvSpPr>
            <p:cNvPr id="105539" name="Text Box 82"/>
            <p:cNvSpPr txBox="1">
              <a:spLocks noChangeArrowheads="1"/>
            </p:cNvSpPr>
            <p:nvPr/>
          </p:nvSpPr>
          <p:spPr bwMode="auto">
            <a:xfrm>
              <a:off x="63" y="1306"/>
              <a:ext cx="131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2: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NAT router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changes datagram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source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addr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from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10.0.0.1, 3345 to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138.76.29.7, 5001,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updates table</a:t>
              </a:r>
            </a:p>
          </p:txBody>
        </p:sp>
        <p:sp>
          <p:nvSpPr>
            <p:cNvPr id="105540" name="Line 83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1" name="Line 110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42" name="Line 111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29"/>
          <p:cNvGrpSpPr>
            <a:grpSpLocks/>
          </p:cNvGrpSpPr>
          <p:nvPr/>
        </p:nvGrpSpPr>
        <p:grpSpPr bwMode="auto">
          <a:xfrm>
            <a:off x="1360488" y="4681538"/>
            <a:ext cx="2471737" cy="696912"/>
            <a:chOff x="1163" y="3752"/>
            <a:chExt cx="1557" cy="439"/>
          </a:xfrm>
        </p:grpSpPr>
        <p:sp>
          <p:nvSpPr>
            <p:cNvPr id="105525" name="Rectangle 115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26" name="Text Box 116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S: 128.119.40.186, 80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D: 138.76.29.7, 5001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7" name="Group 117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05536" name="Freeform 118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7" name="Line 119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8" name="Line 120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28" name="Group 121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05533" name="Freeform 122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>
                  <a:gd name="T0" fmla="*/ 21 w 48"/>
                  <a:gd name="T1" fmla="*/ 0 h 99"/>
                  <a:gd name="T2" fmla="*/ 0 w 48"/>
                  <a:gd name="T3" fmla="*/ 72 h 99"/>
                  <a:gd name="T4" fmla="*/ 27 w 48"/>
                  <a:gd name="T5" fmla="*/ 99 h 99"/>
                  <a:gd name="T6" fmla="*/ 48 w 48"/>
                  <a:gd name="T7" fmla="*/ 21 h 99"/>
                  <a:gd name="T8" fmla="*/ 21 w 48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99"/>
                  <a:gd name="T17" fmla="*/ 48 w 48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4" name="Line 123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35" name="Line 124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9" name="Line 125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530" name="Group 126"/>
            <p:cNvGrpSpPr>
              <a:grpSpLocks/>
            </p:cNvGrpSpPr>
            <p:nvPr/>
          </p:nvGrpSpPr>
          <p:grpSpPr bwMode="auto">
            <a:xfrm>
              <a:off x="2409" y="3815"/>
              <a:ext cx="218" cy="231"/>
              <a:chOff x="5140" y="400"/>
              <a:chExt cx="218" cy="231"/>
            </a:xfrm>
          </p:grpSpPr>
          <p:sp>
            <p:nvSpPr>
              <p:cNvPr id="105531" name="Oval 127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5532" name="Text Box 128"/>
              <p:cNvSpPr txBox="1">
                <a:spLocks noChangeArrowheads="1"/>
              </p:cNvSpPr>
              <p:nvPr/>
            </p:nvSpPr>
            <p:spPr bwMode="auto">
              <a:xfrm>
                <a:off x="5154" y="400"/>
                <a:ext cx="19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CC0000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3</a:t>
                </a:r>
              </a:p>
            </p:txBody>
          </p:sp>
        </p:grpSp>
      </p:grpSp>
      <p:sp>
        <p:nvSpPr>
          <p:cNvPr id="233603" name="Text Box 131"/>
          <p:cNvSpPr txBox="1">
            <a:spLocks noChangeArrowheads="1"/>
          </p:cNvSpPr>
          <p:nvPr/>
        </p:nvSpPr>
        <p:spPr bwMode="auto">
          <a:xfrm>
            <a:off x="1317625" y="5170488"/>
            <a:ext cx="20891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reply arrives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dest. address: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138.76.29.7, 5001</a:t>
            </a:r>
          </a:p>
        </p:txBody>
      </p:sp>
      <p:sp>
        <p:nvSpPr>
          <p:cNvPr id="233608" name="Text Box 136"/>
          <p:cNvSpPr txBox="1">
            <a:spLocks noChangeArrowheads="1"/>
          </p:cNvSpPr>
          <p:nvPr/>
        </p:nvSpPr>
        <p:spPr bwMode="auto">
          <a:xfrm>
            <a:off x="4741863" y="5005388"/>
            <a:ext cx="3867150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4: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NAT router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changes datagram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dest addr from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138.76.29.7, 5001 to 10.0.0.1, 3345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5500" name="Line 138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425" name="Rectangle 141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5502" name="Picture 142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503" name="Group 143"/>
          <p:cNvGrpSpPr>
            <a:grpSpLocks/>
          </p:cNvGrpSpPr>
          <p:nvPr/>
        </p:nvGrpSpPr>
        <p:grpSpPr bwMode="auto">
          <a:xfrm>
            <a:off x="4035425" y="4095750"/>
            <a:ext cx="587375" cy="323850"/>
            <a:chOff x="4396" y="1245"/>
            <a:chExt cx="672" cy="248"/>
          </a:xfrm>
        </p:grpSpPr>
        <p:sp>
          <p:nvSpPr>
            <p:cNvPr id="10551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551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5520" name="Group 14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05523" name="Freeform 14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524" name="Freeform 14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521" name="Line 150"/>
            <p:cNvSpPr>
              <a:spLocks noChangeShapeType="1"/>
            </p:cNvSpPr>
            <p:nvPr/>
          </p:nvSpPr>
          <p:spPr bwMode="auto">
            <a:xfrm>
              <a:off x="4400" y="1322"/>
              <a:ext cx="0" cy="1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22" name="Line 15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4" name="Group 156"/>
          <p:cNvGrpSpPr>
            <a:grpSpLocks/>
          </p:cNvGrpSpPr>
          <p:nvPr/>
        </p:nvGrpSpPr>
        <p:grpSpPr bwMode="auto">
          <a:xfrm flipH="1">
            <a:off x="7529513" y="3311525"/>
            <a:ext cx="641350" cy="558800"/>
            <a:chOff x="-44" y="1473"/>
            <a:chExt cx="981" cy="1105"/>
          </a:xfrm>
        </p:grpSpPr>
        <p:pic>
          <p:nvPicPr>
            <p:cNvPr id="105515" name="Picture 15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6" name="Freeform 15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5" name="Group 159"/>
          <p:cNvGrpSpPr>
            <a:grpSpLocks/>
          </p:cNvGrpSpPr>
          <p:nvPr/>
        </p:nvGrpSpPr>
        <p:grpSpPr bwMode="auto">
          <a:xfrm flipH="1">
            <a:off x="7540625" y="4054475"/>
            <a:ext cx="641350" cy="558800"/>
            <a:chOff x="-44" y="1473"/>
            <a:chExt cx="981" cy="1105"/>
          </a:xfrm>
        </p:grpSpPr>
        <p:pic>
          <p:nvPicPr>
            <p:cNvPr id="105513" name="Picture 16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4" name="Freeform 1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506" name="Group 162"/>
          <p:cNvGrpSpPr>
            <a:grpSpLocks/>
          </p:cNvGrpSpPr>
          <p:nvPr/>
        </p:nvGrpSpPr>
        <p:grpSpPr bwMode="auto">
          <a:xfrm flipH="1">
            <a:off x="7548563" y="4808538"/>
            <a:ext cx="641350" cy="558800"/>
            <a:chOff x="-44" y="1473"/>
            <a:chExt cx="981" cy="1105"/>
          </a:xfrm>
        </p:grpSpPr>
        <p:pic>
          <p:nvPicPr>
            <p:cNvPr id="105511" name="Picture 16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512" name="Freeform 16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5507" name="Line 32"/>
          <p:cNvSpPr>
            <a:spLocks noChangeShapeType="1"/>
          </p:cNvSpPr>
          <p:nvPr/>
        </p:nvSpPr>
        <p:spPr bwMode="auto">
          <a:xfrm>
            <a:off x="7386638" y="4238625"/>
            <a:ext cx="219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33" grpId="0"/>
      <p:bldP spid="233603" grpId="0"/>
      <p:bldP spid="2336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DHCP: more than IP addresses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cs typeface="+mn-cs"/>
              </a:rPr>
              <a:t>DHCP can return more than just allocated IP address on subnet: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address of first-hop router for client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name and IP address of DNS sever</a:t>
            </a:r>
          </a:p>
          <a:p>
            <a:pPr lvl="1">
              <a:buFont typeface="Arial"/>
              <a:buChar char="•"/>
              <a:defRPr/>
            </a:pPr>
            <a:r>
              <a:rPr lang="en-US"/>
              <a:t>network mask (indicating network versus host portion of address)</a:t>
            </a:r>
          </a:p>
        </p:txBody>
      </p:sp>
      <p:pic>
        <p:nvPicPr>
          <p:cNvPr id="94211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" y="1206775"/>
            <a:ext cx="68564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8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1600200"/>
            <a:ext cx="8418512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motivation: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local network uses just one IP address as far as outside world is concerned: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range of addresses not needed from ISP:  just one IP address for all devices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addresses of devices in local network without notifying outside world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can change ISP without changing addresses of devices in local network</a:t>
            </a:r>
          </a:p>
          <a:p>
            <a:pPr lvl="1">
              <a:buFont typeface="Wingdings" charset="2"/>
              <a:buChar char="§"/>
            </a:pPr>
            <a:r>
              <a:rPr lang="en-US" altLang="en-US" sz="2800" dirty="0">
                <a:ea typeface="ＭＳ Ｐゴシック" charset="-128"/>
              </a:rPr>
              <a:t>devices inside local net not explicitly addressable, visible by outside world (a security plus)</a:t>
            </a:r>
          </a:p>
          <a:p>
            <a:pPr>
              <a:buFont typeface="Wingdings" charset="2"/>
              <a:buNone/>
            </a:pPr>
            <a:endParaRPr lang="en-US" alt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9" name="Rectangle 8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3427" name="Picture 9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84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27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482725"/>
            <a:ext cx="8575675" cy="4648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implementation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dirty="0">
                <a:ea typeface="ＭＳ Ｐゴシック" charset="-128"/>
                <a:cs typeface="ＭＳ Ｐゴシック" charset="-128"/>
              </a:rPr>
              <a:t> NAT router must:</a:t>
            </a:r>
            <a:br>
              <a:rPr lang="en-US" altLang="en-US" dirty="0">
                <a:ea typeface="ＭＳ Ｐゴシック" charset="-128"/>
                <a:cs typeface="ＭＳ Ｐゴシック" charset="-128"/>
              </a:rPr>
            </a:br>
            <a:endParaRPr lang="en-US" altLang="en-US" dirty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outgoing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(source IP address, port #) of every outgoing datagram to (NAT IP address, new port #)</a:t>
            </a:r>
          </a:p>
          <a:p>
            <a:pPr marL="914400" lvl="2" indent="0">
              <a:lnSpc>
                <a:spcPct val="80000"/>
              </a:lnSpc>
              <a:buFontTx/>
              <a:buNone/>
            </a:pPr>
            <a:r>
              <a:rPr lang="en-US" altLang="en-US" sz="2400" dirty="0">
                <a:cs typeface="Gill Sans MT" charset="0"/>
              </a:rPr>
              <a:t>. . . remote clients/servers will respond using (NAT IP address, new port #) as destination </a:t>
            </a:r>
            <a:r>
              <a:rPr lang="en-US" altLang="en-US" sz="2400" dirty="0" err="1">
                <a:cs typeface="Gill Sans MT" charset="0"/>
              </a:rPr>
              <a:t>addr</a:t>
            </a:r>
            <a:br>
              <a:rPr lang="en-US" altLang="en-US" sz="2400" dirty="0">
                <a:cs typeface="Gill Sans MT" charset="0"/>
              </a:rPr>
            </a:br>
            <a:endParaRPr lang="en-US" altLang="en-US" sz="2400" dirty="0">
              <a:cs typeface="Gill Sans MT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remember (in NAT translation table)</a:t>
            </a:r>
            <a:r>
              <a:rPr lang="en-US" altLang="en-US" i="1" dirty="0">
                <a:solidFill>
                  <a:schemeClr val="accent2"/>
                </a:solidFill>
                <a:ea typeface="ＭＳ Ｐゴシック" charset="-128"/>
              </a:rPr>
              <a:t> </a:t>
            </a:r>
            <a:r>
              <a:rPr lang="en-US" altLang="en-US" dirty="0">
                <a:ea typeface="ＭＳ Ｐゴシック" charset="-128"/>
              </a:rPr>
              <a:t>every (source IP address, port #)  to (NAT IP address, new port #) translation pair</a:t>
            </a:r>
            <a:br>
              <a:rPr lang="en-US" altLang="en-US" dirty="0">
                <a:ea typeface="ＭＳ Ｐゴシック" charset="-128"/>
              </a:rPr>
            </a:br>
            <a:endParaRPr lang="en-US" altLang="en-US" dirty="0">
              <a:ea typeface="ＭＳ Ｐゴシック" charset="-128"/>
            </a:endParaRPr>
          </a:p>
          <a:p>
            <a:pPr lvl="1">
              <a:lnSpc>
                <a:spcPct val="80000"/>
              </a:lnSpc>
              <a:buFont typeface="Wingdings" charset="2"/>
              <a:buChar char="§"/>
            </a:pP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incoming datagrams:</a:t>
            </a:r>
            <a:r>
              <a:rPr lang="en-US" altLang="en-US" dirty="0">
                <a:solidFill>
                  <a:srgbClr val="000099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solidFill>
                  <a:srgbClr val="000099"/>
                </a:solidFill>
                <a:ea typeface="ＭＳ Ｐゴシック" charset="-128"/>
              </a:rPr>
              <a:t>replace</a:t>
            </a:r>
            <a:r>
              <a:rPr lang="en-US" altLang="en-US" dirty="0">
                <a:ea typeface="ＭＳ Ｐゴシック" charset="-128"/>
              </a:rPr>
              <a:t> (NAT IP address, new port #) in </a:t>
            </a:r>
            <a:r>
              <a:rPr lang="en-US" altLang="en-US" dirty="0" err="1">
                <a:ea typeface="ＭＳ Ｐゴシック" charset="-128"/>
              </a:rPr>
              <a:t>dest</a:t>
            </a:r>
            <a:r>
              <a:rPr lang="en-US" altLang="en-US" dirty="0">
                <a:ea typeface="ＭＳ Ｐゴシック" charset="-128"/>
              </a:rPr>
              <a:t> fields of every incoming datagram with corresponding (source IP address, port #) stored in NAT table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4451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9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73200"/>
            <a:ext cx="7772400" cy="4648200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16-bit port-number field: 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Over 60,000 simultaneous connections with a single LAN-side address!</a:t>
            </a:r>
          </a:p>
          <a:p>
            <a:r>
              <a:rPr lang="en-US" altLang="en-US" dirty="0">
                <a:ea typeface="ＭＳ Ｐゴシック" charset="-128"/>
                <a:cs typeface="ＭＳ Ｐゴシック" charset="-128"/>
              </a:rPr>
              <a:t>NAT challenges:</a:t>
            </a:r>
            <a:endParaRPr lang="en-US" altLang="en-US" sz="2800" dirty="0">
              <a:ea typeface="ＭＳ Ｐゴシック" charset="-128"/>
            </a:endParaRPr>
          </a:p>
          <a:p>
            <a:pPr lvl="1"/>
            <a:r>
              <a:rPr lang="en-US" altLang="en-US" sz="2800" dirty="0">
                <a:ea typeface="ＭＳ Ｐゴシック" charset="-128"/>
              </a:rPr>
              <a:t>violates end-to-end argument</a:t>
            </a:r>
          </a:p>
          <a:p>
            <a:pPr lvl="2"/>
            <a:r>
              <a:rPr lang="en-US" altLang="en-US" sz="2400" dirty="0">
                <a:cs typeface="Gill Sans MT" charset="0"/>
              </a:rPr>
              <a:t>NAT possibility must be taken into account by app designers, e.g., P2P applications</a:t>
            </a:r>
          </a:p>
          <a:p>
            <a:pPr lvl="1"/>
            <a:r>
              <a:rPr lang="en-US" altLang="en-US" sz="2800" dirty="0">
                <a:ea typeface="ＭＳ Ｐゴシック" charset="-128"/>
              </a:rPr>
              <a:t>NAT traversal: what if client wants to connect to server behind NAT?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30188"/>
            <a:ext cx="8091488" cy="90805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NAT: network address translation</a:t>
            </a:r>
          </a:p>
        </p:txBody>
      </p:sp>
      <p:pic>
        <p:nvPicPr>
          <p:cNvPr id="106499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8" y="92233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72193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Network-specific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(IP address)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vs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LAN-specific address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(HW address)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62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A912F-3D47-8644-89C7-80C4B2F7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192" y="601159"/>
            <a:ext cx="2844364" cy="65433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C9CACB-E555-C04E-A1D6-68633437EB1C}"/>
              </a:ext>
            </a:extLst>
          </p:cNvPr>
          <p:cNvSpPr/>
          <p:nvPr/>
        </p:nvSpPr>
        <p:spPr>
          <a:xfrm>
            <a:off x="8208347" y="816947"/>
            <a:ext cx="523305" cy="523305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0D24D-450D-EB4D-8290-FC7D19926C52}"/>
              </a:ext>
            </a:extLst>
          </p:cNvPr>
          <p:cNvSpPr txBox="1"/>
          <p:nvPr/>
        </p:nvSpPr>
        <p:spPr>
          <a:xfrm>
            <a:off x="7841351" y="1277290"/>
            <a:ext cx="125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Destination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A31CAC-5BA3-574A-A1EF-C888258F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4" y="-219109"/>
            <a:ext cx="4409208" cy="440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0C0F47-8327-5B42-8D1B-A9D9388E6BEB}"/>
              </a:ext>
            </a:extLst>
          </p:cNvPr>
          <p:cNvSpPr txBox="1"/>
          <p:nvPr/>
        </p:nvSpPr>
        <p:spPr>
          <a:xfrm>
            <a:off x="13831" y="247885"/>
            <a:ext cx="9144000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perspectives of addresses: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(1)Network-to-network &amp; (2)machine-to-machine</a:t>
            </a:r>
          </a:p>
        </p:txBody>
      </p:sp>
    </p:spTree>
    <p:extLst>
      <p:ext uri="{BB962C8B-B14F-4D97-AF65-F5344CB8AC3E}">
        <p14:creationId xmlns:p14="http://schemas.microsoft.com/office/powerpoint/2010/main" val="23472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0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1279E238-BB67-814E-AD7F-0383E3203438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6409B7F0-95F1-F944-88A3-6C03659E6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877DF10A-8033-5843-A2ED-026712BFC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149ACD0C-C1B8-A54E-945C-71414172F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339592AF-FA67-7B45-B308-3212251D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network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link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EEA2C45D-6B91-D744-9D9D-657802536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Rectangle 23">
            <a:extLst>
              <a:ext uri="{FF2B5EF4-FFF2-40B4-BE49-F238E27FC236}">
                <a16:creationId xmlns:a16="http://schemas.microsoft.com/office/drawing/2014/main" id="{B9A9C676-13C4-4B40-8C05-CDAF21790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A9D8A97-1538-504E-AE9F-46BFB0E5A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6" name="Line 25">
            <a:extLst>
              <a:ext uri="{FF2B5EF4-FFF2-40B4-BE49-F238E27FC236}">
                <a16:creationId xmlns:a16="http://schemas.microsoft.com/office/drawing/2014/main" id="{04DC6AA6-3C73-A24D-9225-5CD77B7B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26">
            <a:extLst>
              <a:ext uri="{FF2B5EF4-FFF2-40B4-BE49-F238E27FC236}">
                <a16:creationId xmlns:a16="http://schemas.microsoft.com/office/drawing/2014/main" id="{973BF560-1531-AE43-93F2-F0F0B1DB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8" name="Line 27">
            <a:extLst>
              <a:ext uri="{FF2B5EF4-FFF2-40B4-BE49-F238E27FC236}">
                <a16:creationId xmlns:a16="http://schemas.microsoft.com/office/drawing/2014/main" id="{1BF701D4-E9A7-D343-B02C-E851323777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28">
            <a:extLst>
              <a:ext uri="{FF2B5EF4-FFF2-40B4-BE49-F238E27FC236}">
                <a16:creationId xmlns:a16="http://schemas.microsoft.com/office/drawing/2014/main" id="{F077990F-7F41-854B-9B8D-3C88F38A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ine 29">
            <a:extLst>
              <a:ext uri="{FF2B5EF4-FFF2-40B4-BE49-F238E27FC236}">
                <a16:creationId xmlns:a16="http://schemas.microsoft.com/office/drawing/2014/main" id="{483DE9C9-EA45-BF4E-99E2-1D571EBC3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9A039BD-DE54-094A-9706-22498ECD1BBE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3A58F87B-D832-7B47-9200-F7A70F797629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1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6A8E96-AACD-0945-BD98-5F2A1B399A07}"/>
              </a:ext>
            </a:extLst>
          </p:cNvPr>
          <p:cNvCxnSpPr>
            <a:cxnSpLocks/>
          </p:cNvCxnSpPr>
          <p:nvPr/>
        </p:nvCxnSpPr>
        <p:spPr>
          <a:xfrm flipH="1">
            <a:off x="3700920" y="1078599"/>
            <a:ext cx="787160" cy="38335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CDB42F-448A-5A40-90D0-1B0EB0945E6E}"/>
              </a:ext>
            </a:extLst>
          </p:cNvPr>
          <p:cNvCxnSpPr>
            <a:cxnSpLocks/>
          </p:cNvCxnSpPr>
          <p:nvPr/>
        </p:nvCxnSpPr>
        <p:spPr>
          <a:xfrm>
            <a:off x="2533257" y="1985495"/>
            <a:ext cx="548634" cy="58366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FB0B56-ED14-834A-A11C-161EE791BDC4}"/>
              </a:ext>
            </a:extLst>
          </p:cNvPr>
          <p:cNvCxnSpPr>
            <a:cxnSpLocks/>
          </p:cNvCxnSpPr>
          <p:nvPr/>
        </p:nvCxnSpPr>
        <p:spPr>
          <a:xfrm flipV="1">
            <a:off x="2578100" y="1433639"/>
            <a:ext cx="1074820" cy="44659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2F639A4-4474-4942-A985-754F767D1322}"/>
              </a:ext>
            </a:extLst>
          </p:cNvPr>
          <p:cNvCxnSpPr>
            <a:cxnSpLocks/>
          </p:cNvCxnSpPr>
          <p:nvPr/>
        </p:nvCxnSpPr>
        <p:spPr>
          <a:xfrm flipH="1" flipV="1">
            <a:off x="3700920" y="1535976"/>
            <a:ext cx="420167" cy="1033182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34A82C-2D72-8D45-8C9A-8E063CF54D13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3109698" y="2569157"/>
            <a:ext cx="354658" cy="62623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C3A841-3FC1-6043-8CD2-843C115F1292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464356" y="2699967"/>
            <a:ext cx="656732" cy="49542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B2E194-D341-3141-917E-D1280AA4A01B}"/>
              </a:ext>
            </a:extLst>
          </p:cNvPr>
          <p:cNvCxnSpPr>
            <a:cxnSpLocks/>
          </p:cNvCxnSpPr>
          <p:nvPr/>
        </p:nvCxnSpPr>
        <p:spPr>
          <a:xfrm flipH="1">
            <a:off x="3209742" y="1508821"/>
            <a:ext cx="420784" cy="105623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307A5-06E4-C94B-8D5E-8F4F9CB56894}"/>
              </a:ext>
            </a:extLst>
          </p:cNvPr>
          <p:cNvCxnSpPr>
            <a:cxnSpLocks/>
          </p:cNvCxnSpPr>
          <p:nvPr/>
        </p:nvCxnSpPr>
        <p:spPr>
          <a:xfrm flipH="1">
            <a:off x="4488080" y="601158"/>
            <a:ext cx="1582520" cy="477441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3195394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tegory:Network routers - Wikimedia Commons">
            <a:extLst>
              <a:ext uri="{FF2B5EF4-FFF2-40B4-BE49-F238E27FC236}">
                <a16:creationId xmlns:a16="http://schemas.microsoft.com/office/drawing/2014/main" id="{B56DDCDA-C82F-9244-965F-FC872484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31" y="295619"/>
            <a:ext cx="1205665" cy="12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ategory:Network routers - Wikimedia Commons">
            <a:extLst>
              <a:ext uri="{FF2B5EF4-FFF2-40B4-BE49-F238E27FC236}">
                <a16:creationId xmlns:a16="http://schemas.microsoft.com/office/drawing/2014/main" id="{3D500120-2E59-5249-AB47-E5BF7F97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263" y="1078599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ategory:Network routers - Wikimedia Commons">
            <a:extLst>
              <a:ext uri="{FF2B5EF4-FFF2-40B4-BE49-F238E27FC236}">
                <a16:creationId xmlns:a16="http://schemas.microsoft.com/office/drawing/2014/main" id="{E3CA3A4E-B372-0241-B3CC-0E734061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82" y="2298023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ategory:Network routers - Wikimedia Commons">
            <a:extLst>
              <a:ext uri="{FF2B5EF4-FFF2-40B4-BE49-F238E27FC236}">
                <a16:creationId xmlns:a16="http://schemas.microsoft.com/office/drawing/2014/main" id="{3ED6F906-8166-454B-8B60-D1BA3493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46" y="153597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ategory:Network routers - Wikimedia Commons">
            <a:extLst>
              <a:ext uri="{FF2B5EF4-FFF2-40B4-BE49-F238E27FC236}">
                <a16:creationId xmlns:a16="http://schemas.microsoft.com/office/drawing/2014/main" id="{B16D1384-EDCA-7840-91A9-924FB314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580" y="2194846"/>
            <a:ext cx="748623" cy="74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903283" y="3788582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AF75-269D-9B41-ACDC-CE795CC090B8}"/>
              </a:ext>
            </a:extLst>
          </p:cNvPr>
          <p:cNvSpPr txBox="1"/>
          <p:nvPr/>
        </p:nvSpPr>
        <p:spPr>
          <a:xfrm>
            <a:off x="1200150" y="5338761"/>
            <a:ext cx="7189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Hierarchical address for addressing networks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(IP address)</a:t>
            </a:r>
          </a:p>
        </p:txBody>
      </p:sp>
      <p:grpSp>
        <p:nvGrpSpPr>
          <p:cNvPr id="42" name="Group 88">
            <a:extLst>
              <a:ext uri="{FF2B5EF4-FFF2-40B4-BE49-F238E27FC236}">
                <a16:creationId xmlns:a16="http://schemas.microsoft.com/office/drawing/2014/main" id="{762750B6-A526-6844-B065-57A53289581E}"/>
              </a:ext>
            </a:extLst>
          </p:cNvPr>
          <p:cNvGrpSpPr>
            <a:grpSpLocks/>
          </p:cNvGrpSpPr>
          <p:nvPr/>
        </p:nvGrpSpPr>
        <p:grpSpPr bwMode="auto">
          <a:xfrm>
            <a:off x="4808690" y="2463503"/>
            <a:ext cx="1387475" cy="1035050"/>
            <a:chOff x="3601" y="168"/>
            <a:chExt cx="874" cy="652"/>
          </a:xfrm>
        </p:grpSpPr>
        <p:sp>
          <p:nvSpPr>
            <p:cNvPr id="43" name="Rectangle 89">
              <a:extLst>
                <a:ext uri="{FF2B5EF4-FFF2-40B4-BE49-F238E27FC236}">
                  <a16:creationId xmlns:a16="http://schemas.microsoft.com/office/drawing/2014/main" id="{E4499642-3E25-2B43-B12F-18511A481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Rectangle 90">
              <a:extLst>
                <a:ext uri="{FF2B5EF4-FFF2-40B4-BE49-F238E27FC236}">
                  <a16:creationId xmlns:a16="http://schemas.microsoft.com/office/drawing/2014/main" id="{A31F94D0-D89B-C543-814D-B3568C518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Line 91">
              <a:extLst>
                <a:ext uri="{FF2B5EF4-FFF2-40B4-BE49-F238E27FC236}">
                  <a16:creationId xmlns:a16="http://schemas.microsoft.com/office/drawing/2014/main" id="{F2478056-467D-E24E-B431-EC0824AA8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 Box 92">
              <a:extLst>
                <a:ext uri="{FF2B5EF4-FFF2-40B4-BE49-F238E27FC236}">
                  <a16:creationId xmlns:a16="http://schemas.microsoft.com/office/drawing/2014/main" id="{45A69C7A-7B5E-B347-9A3D-12CDD219D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network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link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physical</a:t>
              </a:r>
            </a:p>
          </p:txBody>
        </p:sp>
        <p:sp>
          <p:nvSpPr>
            <p:cNvPr id="50" name="Line 93">
              <a:extLst>
                <a:ext uri="{FF2B5EF4-FFF2-40B4-BE49-F238E27FC236}">
                  <a16:creationId xmlns:a16="http://schemas.microsoft.com/office/drawing/2014/main" id="{B1F5F3DC-7103-EE4E-B7E4-E040C117C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 51">
            <a:extLst>
              <a:ext uri="{FF2B5EF4-FFF2-40B4-BE49-F238E27FC236}">
                <a16:creationId xmlns:a16="http://schemas.microsoft.com/office/drawing/2014/main" id="{47B190E7-FA7B-444E-AF13-BDFC4E5E276B}"/>
              </a:ext>
            </a:extLst>
          </p:cNvPr>
          <p:cNvSpPr/>
          <p:nvPr/>
        </p:nvSpPr>
        <p:spPr>
          <a:xfrm rot="2818664">
            <a:off x="3967143" y="2688224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31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843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9447E6B-7F50-5D4E-904E-AF92A7B28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Dynamic Host Configuration Protocol (DHCP)</a:t>
            </a:r>
            <a:endParaRPr lang="en-AU" altLang="en-US" sz="2800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7F26A4C-45A2-2948-ADDE-8C0DBD663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DHCP server is responsible for providing configuration information to hosts</a:t>
            </a:r>
          </a:p>
          <a:p>
            <a:r>
              <a:rPr lang="en-US" altLang="en-US" dirty="0"/>
              <a:t>DHCP server maintains a pool of available addresses</a:t>
            </a:r>
            <a:endParaRPr lang="en-US" altLang="en-US" sz="2800" dirty="0"/>
          </a:p>
          <a:p>
            <a:r>
              <a:rPr lang="en-US" altLang="en-US" sz="2800" dirty="0">
                <a:solidFill>
                  <a:srgbClr val="FF0000"/>
                </a:solidFill>
              </a:rPr>
              <a:t>There is at least one DHCP server for an administrative domain (a server or a relay agent per subnet)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133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6A326E-8101-204A-BC53-A7F5B2072CF8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7239000" cy="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C4B409-1BEB-5A4F-A73F-A7AAA78B8DE9}"/>
              </a:ext>
            </a:extLst>
          </p:cNvPr>
          <p:cNvCxnSpPr>
            <a:cxnSpLocks/>
          </p:cNvCxnSpPr>
          <p:nvPr/>
        </p:nvCxnSpPr>
        <p:spPr>
          <a:xfrm>
            <a:off x="1328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5CD59-893C-A741-BFAE-80956C220355}"/>
              </a:ext>
            </a:extLst>
          </p:cNvPr>
          <p:cNvCxnSpPr>
            <a:cxnSpLocks/>
          </p:cNvCxnSpPr>
          <p:nvPr/>
        </p:nvCxnSpPr>
        <p:spPr>
          <a:xfrm>
            <a:off x="27767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52124-7167-F645-9E03-56D9B47E5326}"/>
              </a:ext>
            </a:extLst>
          </p:cNvPr>
          <p:cNvCxnSpPr>
            <a:cxnSpLocks/>
          </p:cNvCxnSpPr>
          <p:nvPr/>
        </p:nvCxnSpPr>
        <p:spPr>
          <a:xfrm>
            <a:off x="42245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DEC4DA-6BFD-C649-B4B0-9A4D96526CB5}"/>
              </a:ext>
            </a:extLst>
          </p:cNvPr>
          <p:cNvCxnSpPr>
            <a:cxnSpLocks/>
          </p:cNvCxnSpPr>
          <p:nvPr/>
        </p:nvCxnSpPr>
        <p:spPr>
          <a:xfrm>
            <a:off x="56723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794346-12C4-7C46-8754-6617A698EB0D}"/>
              </a:ext>
            </a:extLst>
          </p:cNvPr>
          <p:cNvCxnSpPr>
            <a:cxnSpLocks/>
          </p:cNvCxnSpPr>
          <p:nvPr/>
        </p:nvCxnSpPr>
        <p:spPr>
          <a:xfrm>
            <a:off x="71201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5B1F66-8253-E841-9CA3-58BBABBBA818}"/>
              </a:ext>
            </a:extLst>
          </p:cNvPr>
          <p:cNvCxnSpPr>
            <a:cxnSpLocks/>
          </p:cNvCxnSpPr>
          <p:nvPr/>
        </p:nvCxnSpPr>
        <p:spPr>
          <a:xfrm>
            <a:off x="8567953" y="4660900"/>
            <a:ext cx="0" cy="941603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c - Free computer icons">
            <a:extLst>
              <a:ext uri="{FF2B5EF4-FFF2-40B4-BE49-F238E27FC236}">
                <a16:creationId xmlns:a16="http://schemas.microsoft.com/office/drawing/2014/main" id="{2A3F9295-CD8C-984B-B0FF-D01FBB33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c - Free computer icons">
            <a:extLst>
              <a:ext uri="{FF2B5EF4-FFF2-40B4-BE49-F238E27FC236}">
                <a16:creationId xmlns:a16="http://schemas.microsoft.com/office/drawing/2014/main" id="{AB2DCF37-F1D4-1045-B177-5CCE635F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c - Free computer icons">
            <a:extLst>
              <a:ext uri="{FF2B5EF4-FFF2-40B4-BE49-F238E27FC236}">
                <a16:creationId xmlns:a16="http://schemas.microsoft.com/office/drawing/2014/main" id="{32EA9D96-89FB-1D4B-9FC0-0B897AA0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c - Free computer icons">
            <a:extLst>
              <a:ext uri="{FF2B5EF4-FFF2-40B4-BE49-F238E27FC236}">
                <a16:creationId xmlns:a16="http://schemas.microsoft.com/office/drawing/2014/main" id="{D9ED9679-66CD-5F43-84D0-80E377E9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9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c - Free computer icons">
            <a:extLst>
              <a:ext uri="{FF2B5EF4-FFF2-40B4-BE49-F238E27FC236}">
                <a16:creationId xmlns:a16="http://schemas.microsoft.com/office/drawing/2014/main" id="{3F36D223-B241-E844-9A5A-68550845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c - Free computer icons">
            <a:extLst>
              <a:ext uri="{FF2B5EF4-FFF2-40B4-BE49-F238E27FC236}">
                <a16:creationId xmlns:a16="http://schemas.microsoft.com/office/drawing/2014/main" id="{1B35209F-2CA6-1E49-B91F-94671136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03" y="5450103"/>
            <a:ext cx="106319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EFC13A-24D4-B04A-A5F9-9E61D710C814}"/>
              </a:ext>
            </a:extLst>
          </p:cNvPr>
          <p:cNvSpPr txBox="1"/>
          <p:nvPr/>
        </p:nvSpPr>
        <p:spPr>
          <a:xfrm>
            <a:off x="3652920" y="6391705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6FDE52-BBDE-594D-A349-AF80B47BD7DA}"/>
              </a:ext>
            </a:extLst>
          </p:cNvPr>
          <p:cNvCxnSpPr>
            <a:cxnSpLocks/>
          </p:cNvCxnSpPr>
          <p:nvPr/>
        </p:nvCxnSpPr>
        <p:spPr>
          <a:xfrm>
            <a:off x="3464356" y="3187700"/>
            <a:ext cx="0" cy="14732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Category:Network routers - Wikimedia Commons">
            <a:extLst>
              <a:ext uri="{FF2B5EF4-FFF2-40B4-BE49-F238E27FC236}">
                <a16:creationId xmlns:a16="http://schemas.microsoft.com/office/drawing/2014/main" id="{56AC3056-8527-1A42-B2B8-B503C6A9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6" y="2490142"/>
            <a:ext cx="1604740" cy="16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F09D312-BB90-FC4E-B4E3-1E27AD9CB407}"/>
              </a:ext>
            </a:extLst>
          </p:cNvPr>
          <p:cNvSpPr txBox="1"/>
          <p:nvPr/>
        </p:nvSpPr>
        <p:spPr>
          <a:xfrm>
            <a:off x="3839221" y="3441071"/>
            <a:ext cx="90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DF0C219-AD14-014E-9D82-CEE5962639D6}"/>
              </a:ext>
            </a:extLst>
          </p:cNvPr>
          <p:cNvSpPr/>
          <p:nvPr/>
        </p:nvSpPr>
        <p:spPr>
          <a:xfrm>
            <a:off x="3322826" y="3505522"/>
            <a:ext cx="283060" cy="2830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23">
            <a:extLst>
              <a:ext uri="{FF2B5EF4-FFF2-40B4-BE49-F238E27FC236}">
                <a16:creationId xmlns:a16="http://schemas.microsoft.com/office/drawing/2014/main" id="{7B7C2A75-378A-7343-AC79-D4E9017F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94" y="2911905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5" name="Rectangle 24">
            <a:extLst>
              <a:ext uri="{FF2B5EF4-FFF2-40B4-BE49-F238E27FC236}">
                <a16:creationId xmlns:a16="http://schemas.microsoft.com/office/drawing/2014/main" id="{10009A3C-1D4E-BA4A-A23F-C005DCD3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69" y="2983343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6" name="Line 25">
            <a:extLst>
              <a:ext uri="{FF2B5EF4-FFF2-40B4-BE49-F238E27FC236}">
                <a16:creationId xmlns:a16="http://schemas.microsoft.com/office/drawing/2014/main" id="{AB63F9F4-9D01-F046-81AF-1E18BABA95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369" y="330084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290E2A67-5CEF-D545-BAB1-18EB0CF9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7" y="2950005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application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transport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network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link</a:t>
            </a:r>
          </a:p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physical</a:t>
            </a: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57E16A47-6B5D-1844-83D1-D281543136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307" y="362151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9CC8D11B-87D3-FC45-AB3E-04882A1E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390250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9117137F-0D32-E047-853C-4DF5179B75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5069" y="417873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10F8D4D-6CFC-344D-8B4A-16C422B61805}"/>
              </a:ext>
            </a:extLst>
          </p:cNvPr>
          <p:cNvSpPr/>
          <p:nvPr/>
        </p:nvSpPr>
        <p:spPr>
          <a:xfrm>
            <a:off x="285701" y="4603898"/>
            <a:ext cx="479843" cy="1201479"/>
          </a:xfrm>
          <a:custGeom>
            <a:avLst/>
            <a:gdLst>
              <a:gd name="connsiteX0" fmla="*/ 479843 w 479843"/>
              <a:gd name="connsiteY0" fmla="*/ 1201479 h 1201479"/>
              <a:gd name="connsiteX1" fmla="*/ 1378 w 479843"/>
              <a:gd name="connsiteY1" fmla="*/ 563525 h 1201479"/>
              <a:gd name="connsiteX2" fmla="*/ 362885 w 479843"/>
              <a:gd name="connsiteY2" fmla="*/ 0 h 1201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843" h="1201479">
                <a:moveTo>
                  <a:pt x="479843" y="1201479"/>
                </a:moveTo>
                <a:cubicBezTo>
                  <a:pt x="250357" y="982625"/>
                  <a:pt x="20871" y="763772"/>
                  <a:pt x="1378" y="563525"/>
                </a:cubicBezTo>
                <a:cubicBezTo>
                  <a:pt x="-18115" y="363278"/>
                  <a:pt x="172385" y="181639"/>
                  <a:pt x="362885" y="0"/>
                </a:cubicBezTo>
              </a:path>
            </a:pathLst>
          </a:custGeom>
          <a:noFill/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1B43E5-84F7-474E-B418-D0E3364B6EE0}"/>
              </a:ext>
            </a:extLst>
          </p:cNvPr>
          <p:cNvSpPr/>
          <p:nvPr/>
        </p:nvSpPr>
        <p:spPr>
          <a:xfrm>
            <a:off x="122356" y="3902505"/>
            <a:ext cx="1520491" cy="2762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1BAEF8-B6DA-1042-9438-5AF150EFC9A3}"/>
              </a:ext>
            </a:extLst>
          </p:cNvPr>
          <p:cNvGrpSpPr/>
          <p:nvPr/>
        </p:nvGrpSpPr>
        <p:grpSpPr>
          <a:xfrm>
            <a:off x="3141955" y="2190613"/>
            <a:ext cx="2673016" cy="1065382"/>
            <a:chOff x="3141955" y="2190613"/>
            <a:chExt cx="2673016" cy="1065382"/>
          </a:xfrm>
        </p:grpSpPr>
        <p:grpSp>
          <p:nvGrpSpPr>
            <p:cNvPr id="55" name="Group 88">
              <a:extLst>
                <a:ext uri="{FF2B5EF4-FFF2-40B4-BE49-F238E27FC236}">
                  <a16:creationId xmlns:a16="http://schemas.microsoft.com/office/drawing/2014/main" id="{6EBABE1E-1079-3F42-89C8-505410DB30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320" y="2190613"/>
              <a:ext cx="1387475" cy="1035050"/>
              <a:chOff x="3601" y="168"/>
              <a:chExt cx="874" cy="652"/>
            </a:xfrm>
          </p:grpSpPr>
          <p:sp>
            <p:nvSpPr>
              <p:cNvPr id="56" name="Rectangle 89">
                <a:extLst>
                  <a:ext uri="{FF2B5EF4-FFF2-40B4-BE49-F238E27FC236}">
                    <a16:creationId xmlns:a16="http://schemas.microsoft.com/office/drawing/2014/main" id="{7857FF08-A9A9-C94A-9311-6FFC266DB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168"/>
                <a:ext cx="817" cy="59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Rectangle 90">
                <a:extLst>
                  <a:ext uri="{FF2B5EF4-FFF2-40B4-BE49-F238E27FC236}">
                    <a16:creationId xmlns:a16="http://schemas.microsoft.com/office/drawing/2014/main" id="{C00D8B08-5937-A047-BE66-A6AADE0E6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8" y="213"/>
                <a:ext cx="802" cy="5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8" name="Line 91">
                <a:extLst>
                  <a:ext uri="{FF2B5EF4-FFF2-40B4-BE49-F238E27FC236}">
                    <a16:creationId xmlns:a16="http://schemas.microsoft.com/office/drawing/2014/main" id="{82D701C2-7911-E34F-9575-3D9C704CC1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8" y="413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287BC32F-E59D-2248-B00C-47786A445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1" y="192"/>
                <a:ext cx="830" cy="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network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link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physical</a:t>
                </a:r>
              </a:p>
            </p:txBody>
          </p:sp>
          <p:sp>
            <p:nvSpPr>
              <p:cNvPr id="60" name="Line 93">
                <a:extLst>
                  <a:ext uri="{FF2B5EF4-FFF2-40B4-BE49-F238E27FC236}">
                    <a16:creationId xmlns:a16="http://schemas.microsoft.com/office/drawing/2014/main" id="{19AE5E38-6EA8-4648-A4EF-94C6C3DB2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3" y="615"/>
                <a:ext cx="796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B8E2730-6ED3-E542-B736-276E04369C7D}"/>
                </a:ext>
              </a:extLst>
            </p:cNvPr>
            <p:cNvSpPr/>
            <p:nvPr/>
          </p:nvSpPr>
          <p:spPr>
            <a:xfrm rot="2818664">
              <a:off x="3502773" y="2415334"/>
              <a:ext cx="479843" cy="1201479"/>
            </a:xfrm>
            <a:custGeom>
              <a:avLst/>
              <a:gdLst>
                <a:gd name="connsiteX0" fmla="*/ 479843 w 479843"/>
                <a:gd name="connsiteY0" fmla="*/ 1201479 h 1201479"/>
                <a:gd name="connsiteX1" fmla="*/ 1378 w 479843"/>
                <a:gd name="connsiteY1" fmla="*/ 563525 h 1201479"/>
                <a:gd name="connsiteX2" fmla="*/ 362885 w 479843"/>
                <a:gd name="connsiteY2" fmla="*/ 0 h 120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843" h="1201479">
                  <a:moveTo>
                    <a:pt x="479843" y="1201479"/>
                  </a:moveTo>
                  <a:cubicBezTo>
                    <a:pt x="250357" y="982625"/>
                    <a:pt x="20871" y="763772"/>
                    <a:pt x="1378" y="563525"/>
                  </a:cubicBezTo>
                  <a:cubicBezTo>
                    <a:pt x="-18115" y="363278"/>
                    <a:pt x="172385" y="181639"/>
                    <a:pt x="362885" y="0"/>
                  </a:cubicBezTo>
                </a:path>
              </a:pathLst>
            </a:custGeom>
            <a:noFill/>
            <a:ln w="47625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B44B3B7-E790-4743-BDE0-5C1AD9BB5F2D}"/>
                </a:ext>
              </a:extLst>
            </p:cNvPr>
            <p:cNvSpPr/>
            <p:nvPr/>
          </p:nvSpPr>
          <p:spPr>
            <a:xfrm>
              <a:off x="4294480" y="2582679"/>
              <a:ext cx="1520491" cy="276225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AEC6F9C-F224-8E43-AF1A-1C766432D585}"/>
              </a:ext>
            </a:extLst>
          </p:cNvPr>
          <p:cNvSpPr txBox="1"/>
          <p:nvPr/>
        </p:nvSpPr>
        <p:spPr>
          <a:xfrm>
            <a:off x="982560" y="699209"/>
            <a:ext cx="71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Flat address for addressing machines at the link-layer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(MAC address)</a:t>
            </a:r>
          </a:p>
        </p:txBody>
      </p:sp>
    </p:spTree>
    <p:extLst>
      <p:ext uri="{BB962C8B-B14F-4D97-AF65-F5344CB8AC3E}">
        <p14:creationId xmlns:p14="http://schemas.microsoft.com/office/powerpoint/2010/main" val="2228975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2141" y="5591175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16138" y="5326063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  <p:bldP spid="39943" grpId="0"/>
      <p:bldP spid="399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274464" y="1153508"/>
            <a:ext cx="83887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 or MAC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addr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4687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MAC addresses (more)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1337"/>
            <a:ext cx="7886700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MAC address allocation administered by IEEE</a:t>
            </a:r>
          </a:p>
          <a:p>
            <a:pPr>
              <a:defRPr/>
            </a:pPr>
            <a:r>
              <a:rPr lang="en-US" dirty="0"/>
              <a:t>manufacturer buys portion of MAC address space (to assure uniqueness)</a:t>
            </a:r>
          </a:p>
          <a:p>
            <a:pPr>
              <a:defRPr/>
            </a:pPr>
            <a:r>
              <a:rPr lang="en-US" dirty="0"/>
              <a:t>analogy:</a:t>
            </a:r>
          </a:p>
          <a:p>
            <a:pPr lvl="1">
              <a:defRPr/>
            </a:pPr>
            <a:r>
              <a:rPr lang="en-US" dirty="0"/>
              <a:t>MAC address: like Social Security Number</a:t>
            </a:r>
          </a:p>
          <a:p>
            <a:pPr lvl="1">
              <a:defRPr/>
            </a:pPr>
            <a:r>
              <a:rPr lang="en-US" dirty="0"/>
              <a:t>IP address: like postal address</a:t>
            </a:r>
          </a:p>
          <a:p>
            <a:pPr>
              <a:defRPr/>
            </a:pPr>
            <a:r>
              <a:rPr lang="en-US" dirty="0"/>
              <a:t> MAC flat address  </a:t>
            </a:r>
            <a:r>
              <a:rPr lang="en-US" dirty="0">
                <a:ea typeface="MS Mincho" charset="0"/>
                <a:cs typeface="MS Mincho" charset="0"/>
              </a:rPr>
              <a:t>➜</a:t>
            </a:r>
            <a:r>
              <a:rPr lang="en-US" dirty="0"/>
              <a:t> portability </a:t>
            </a:r>
          </a:p>
          <a:p>
            <a:pPr lvl="1">
              <a:defRPr/>
            </a:pPr>
            <a:r>
              <a:rPr lang="en-US" dirty="0"/>
              <a:t>can move LAN card from one LAN to another</a:t>
            </a:r>
          </a:p>
          <a:p>
            <a:pPr>
              <a:defRPr/>
            </a:pPr>
            <a:r>
              <a:rPr lang="en-US" dirty="0"/>
              <a:t>IP hierarchical address </a:t>
            </a:r>
            <a:r>
              <a:rPr lang="en-US" i="1" dirty="0"/>
              <a:t>not</a:t>
            </a:r>
            <a:r>
              <a:rPr lang="en-US" dirty="0"/>
              <a:t> portable</a:t>
            </a:r>
          </a:p>
          <a:p>
            <a:pPr lvl="1">
              <a:defRPr/>
            </a:pPr>
            <a:r>
              <a:rPr lang="en-US" dirty="0"/>
              <a:t> address depends on IP subnet to which node is attached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61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A88F6CC3-1AA4-5687-83AA-81B632715E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375EA704-6E32-22CE-4229-1BE6D5F2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88DE8-E2CC-D142-969E-6512C4A601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4D7746E-05B2-604D-A834-B0303A9E7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DHCP relay</a:t>
            </a:r>
            <a:endParaRPr lang="en-AU" altLang="en-US" sz="3600" dirty="0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94298AB-FE25-6845-B3CE-540EF1897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4043363" cy="5111750"/>
          </a:xfrm>
        </p:spPr>
        <p:txBody>
          <a:bodyPr/>
          <a:lstStyle/>
          <a:p>
            <a:r>
              <a:rPr lang="en-US" altLang="en-US" sz="2400" dirty="0"/>
              <a:t>Newly booted or attached host sends DHCPDISCOVER message to a special IP address (255.255.255.255)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DHCP relay agent </a:t>
            </a:r>
            <a:r>
              <a:rPr lang="en-US" altLang="en-US" sz="2400" dirty="0"/>
              <a:t>unicasts the message to DHCP server and waits for the response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  <p:pic>
        <p:nvPicPr>
          <p:cNvPr id="97284" name="Picture 5" descr="f03-24-9780123850591 copy">
            <a:extLst>
              <a:ext uri="{FF2B5EF4-FFF2-40B4-BE49-F238E27FC236}">
                <a16:creationId xmlns:a16="http://schemas.microsoft.com/office/drawing/2014/main" id="{C635F432-2E46-8343-AF09-7FE0449F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46101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402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0D069C91-4D63-E045-92D7-114F2B0BF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3600" u="sng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>
              <a:solidFill>
                <a:srgbClr val="C00000"/>
              </a:solidFill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671F6350-6E48-8087-0D4C-916DF8E02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475"/>
            <a:ext cx="7886700" cy="4351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/>
              <a:t>Defines a collection of error messages that are sent back to the source host.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/>
              <a:t>E.g., ICMP messages are sent whenever a router or host is unable to process an IP datagram successfully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Destination host unreachable due to link /node failure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Reassembly process failed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TTL had reached 0 (so datagrams don't cycle forever)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IP header checksum failed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/>
              <a:t>ICMP-Redirect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From router to a source host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404FB211-9A48-A9D6-7C31-8884CC99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993775"/>
            <a:ext cx="775335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5F72E610-9EA4-72E4-1204-D0EC5AB29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368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ICMP message types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60D1F-0032-1C3B-D9DA-9998BF3B79E8}"/>
              </a:ext>
            </a:extLst>
          </p:cNvPr>
          <p:cNvSpPr/>
          <p:nvPr/>
        </p:nvSpPr>
        <p:spPr>
          <a:xfrm>
            <a:off x="866775" y="4560888"/>
            <a:ext cx="7581900" cy="355600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938331-4450-1A5E-5925-1D884B2E7F8F}"/>
              </a:ext>
            </a:extLst>
          </p:cNvPr>
          <p:cNvSpPr/>
          <p:nvPr/>
        </p:nvSpPr>
        <p:spPr>
          <a:xfrm>
            <a:off x="866775" y="1654175"/>
            <a:ext cx="7581900" cy="357188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B9228F-152F-3B74-505B-CF7DF5AF14FA}"/>
              </a:ext>
            </a:extLst>
          </p:cNvPr>
          <p:cNvSpPr/>
          <p:nvPr/>
        </p:nvSpPr>
        <p:spPr>
          <a:xfrm>
            <a:off x="866775" y="5651500"/>
            <a:ext cx="7581900" cy="355600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312CED-40B5-91E4-026D-4FE9C4A2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2B10D-400D-4047-B945-DC922DB589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42307342-B837-248F-3C25-FE7AF9926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368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Ping example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131" name="Picture 2" descr="How to Use the Ping Command to Test Your Network">
            <a:extLst>
              <a:ext uri="{FF2B5EF4-FFF2-40B4-BE49-F238E27FC236}">
                <a16:creationId xmlns:a16="http://schemas.microsoft.com/office/drawing/2014/main" id="{8AECF178-CEE1-B775-6B2A-3C50E504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9AA9173B-0ABE-633A-9DEB-8AD0B9C8A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381250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Traceroute : An unintuitive application using ICMP</a:t>
            </a:r>
            <a:endParaRPr kumimoji="0" lang="en-AU" alt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444BC-B3EC-F8E0-82BF-A294638B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6174D-DE3D-3A4B-A929-9A6DBF5EA4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0178" name="Picture 2" descr="How to Use the Traceroute Command">
            <a:extLst>
              <a:ext uri="{FF2B5EF4-FFF2-40B4-BE49-F238E27FC236}">
                <a16:creationId xmlns:a16="http://schemas.microsoft.com/office/drawing/2014/main" id="{E467209A-C46F-3F6F-8895-E35F4409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>
            <a:extLst>
              <a:ext uri="{FF2B5EF4-FFF2-40B4-BE49-F238E27FC236}">
                <a16:creationId xmlns:a16="http://schemas.microsoft.com/office/drawing/2014/main" id="{1B1819C3-BDDB-C6D4-890F-0C75C24CE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368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Traceroute example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2E08BB-DEDF-9916-B433-8AC8EA38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27050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A40293-09B4-C4E8-5BC5-5665CF99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03388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E4338-2B66-E4D6-FFC3-1722D50E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973388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3A62D-8483-801A-A6BC-ED43BBAE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243388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EAFEB-15B7-3800-20E7-C4D66C59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588000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2">
            <a:extLst>
              <a:ext uri="{FF2B5EF4-FFF2-40B4-BE49-F238E27FC236}">
                <a16:creationId xmlns:a16="http://schemas.microsoft.com/office/drawing/2014/main" id="{68B4C690-3DAD-E47F-DA7F-9F5B311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683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Traceroute : An unintuitive application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>
            <a:extLst>
              <a:ext uri="{FF2B5EF4-FFF2-40B4-BE49-F238E27FC236}">
                <a16:creationId xmlns:a16="http://schemas.microsoft.com/office/drawing/2014/main" id="{18DA76F6-E094-1844-367D-4121B3BA54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54150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C00000"/>
                </a:solidFill>
              </a:rPr>
              <a:t>Virtual Networks and Tunnels</a:t>
            </a:r>
            <a:endParaRPr lang="en-US" altLang="en-US" sz="4800">
              <a:ea typeface="ＭＳ Ｐゴシック" panose="020B0600070205080204" pitchFamily="34" charset="-128"/>
            </a:endParaRPr>
          </a:p>
        </p:txBody>
      </p:sp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A676254F-DC15-C9FC-4463-461995D4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FE40E-8F50-1148-83E4-E82133EE866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DAE77D-B4ED-CE84-A95F-BCB1C1462946}"/>
              </a:ext>
            </a:extLst>
          </p:cNvPr>
          <p:cNvCxnSpPr>
            <a:cxnSpLocks/>
          </p:cNvCxnSpPr>
          <p:nvPr/>
        </p:nvCxnSpPr>
        <p:spPr>
          <a:xfrm flipH="1">
            <a:off x="2476500" y="1719263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88CE4-9DF4-06E7-3254-1C512706C248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1671637" cy="3937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D65181-6914-A8C5-5A24-C95F0736DB34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1962150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8FEFF4FF-BEFF-A64E-4A35-746E1217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B75E8-CB07-4E57-38FB-04CBEF96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BA940-371F-0541-99BE-35EAA19234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5C2DAE-29DA-ACF2-A4AB-EF6515DD08AD}"/>
              </a:ext>
            </a:extLst>
          </p:cNvPr>
          <p:cNvCxnSpPr>
            <a:cxnSpLocks/>
          </p:cNvCxnSpPr>
          <p:nvPr/>
        </p:nvCxnSpPr>
        <p:spPr>
          <a:xfrm flipV="1">
            <a:off x="1493838" y="1909763"/>
            <a:ext cx="717550" cy="44608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926DC0C2-116A-24B8-4106-139CE461DBB3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256" name="Picture 8" descr="Category:Network routers - Wikimedia Commons">
            <a:extLst>
              <a:ext uri="{FF2B5EF4-FFF2-40B4-BE49-F238E27FC236}">
                <a16:creationId xmlns:a16="http://schemas.microsoft.com/office/drawing/2014/main" id="{A090069C-6440-9865-9FB6-2DE94626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AD0B441-94D2-B991-1F07-89BAF46E6E59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258" name="Picture 8" descr="Category:Network routers - Wikimedia Commons">
            <a:extLst>
              <a:ext uri="{FF2B5EF4-FFF2-40B4-BE49-F238E27FC236}">
                <a16:creationId xmlns:a16="http://schemas.microsoft.com/office/drawing/2014/main" id="{79DF8BD8-86FD-3BDC-1496-EC9689E3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CDF551D-E19C-E256-8BC8-2B493050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</p:spPr>
      </p:pic>
      <p:pic>
        <p:nvPicPr>
          <p:cNvPr id="53260" name="Picture 14">
            <a:extLst>
              <a:ext uri="{FF2B5EF4-FFF2-40B4-BE49-F238E27FC236}">
                <a16:creationId xmlns:a16="http://schemas.microsoft.com/office/drawing/2014/main" id="{0D7DC511-0EAF-7AEB-3D87-123DE4C3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1661175F-02CE-0EE3-3CB3-EB5AE84F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46E874-1D58-4555-351B-329F536C5301}"/>
              </a:ext>
            </a:extLst>
          </p:cNvPr>
          <p:cNvSpPr txBox="1"/>
          <p:nvPr/>
        </p:nvSpPr>
        <p:spPr>
          <a:xfrm>
            <a:off x="414338" y="4394200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9ACA2-5A8F-756A-BC82-6BA2E5506DAB}"/>
              </a:ext>
            </a:extLst>
          </p:cNvPr>
          <p:cNvSpPr txBox="1"/>
          <p:nvPr/>
        </p:nvSpPr>
        <p:spPr>
          <a:xfrm>
            <a:off x="7288213" y="4359275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1EAE-726A-5A08-B5F2-1B2C5069121C}"/>
              </a:ext>
            </a:extLst>
          </p:cNvPr>
          <p:cNvSpPr txBox="1"/>
          <p:nvPr/>
        </p:nvSpPr>
        <p:spPr>
          <a:xfrm>
            <a:off x="1298575" y="1296988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0A954-489A-9E03-5025-F40E25EE603B}"/>
              </a:ext>
            </a:extLst>
          </p:cNvPr>
          <p:cNvSpPr txBox="1"/>
          <p:nvPr/>
        </p:nvSpPr>
        <p:spPr>
          <a:xfrm>
            <a:off x="6294438" y="1349375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6BA657D-2718-9130-1B89-FFC36BB51CB1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3017838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274" name="Picture 4" descr="Computer Icon | Hardware Devices Iconpack | Icons-Land">
            <a:extLst>
              <a:ext uri="{FF2B5EF4-FFF2-40B4-BE49-F238E27FC236}">
                <a16:creationId xmlns:a16="http://schemas.microsoft.com/office/drawing/2014/main" id="{4779D411-3BAC-80CC-9642-E20EB645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5" name="Picture 4" descr="Computer Icon | Hardware Devices Iconpack | Icons-Land">
            <a:extLst>
              <a:ext uri="{FF2B5EF4-FFF2-40B4-BE49-F238E27FC236}">
                <a16:creationId xmlns:a16="http://schemas.microsoft.com/office/drawing/2014/main" id="{7BBCA599-46F7-67BB-5D91-00BE5EA9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86E185DA-DB57-32AC-21D9-46EBB73583CF}"/>
              </a:ext>
            </a:extLst>
          </p:cNvPr>
          <p:cNvSpPr/>
          <p:nvPr/>
        </p:nvSpPr>
        <p:spPr>
          <a:xfrm>
            <a:off x="1308100" y="1643063"/>
            <a:ext cx="6842125" cy="1817687"/>
          </a:xfrm>
          <a:custGeom>
            <a:avLst/>
            <a:gdLst>
              <a:gd name="connsiteX0" fmla="*/ 0 w 6841569"/>
              <a:gd name="connsiteY0" fmla="*/ 1817225 h 1817225"/>
              <a:gd name="connsiteX1" fmla="*/ 23150 w 6841569"/>
              <a:gd name="connsiteY1" fmla="*/ 1666754 h 1817225"/>
              <a:gd name="connsiteX2" fmla="*/ 46299 w 6841569"/>
              <a:gd name="connsiteY2" fmla="*/ 1597306 h 1817225"/>
              <a:gd name="connsiteX3" fmla="*/ 57874 w 6841569"/>
              <a:gd name="connsiteY3" fmla="*/ 1562582 h 1817225"/>
              <a:gd name="connsiteX4" fmla="*/ 81023 w 6841569"/>
              <a:gd name="connsiteY4" fmla="*/ 1516284 h 1817225"/>
              <a:gd name="connsiteX5" fmla="*/ 115747 w 6841569"/>
              <a:gd name="connsiteY5" fmla="*/ 1365813 h 1817225"/>
              <a:gd name="connsiteX6" fmla="*/ 127322 w 6841569"/>
              <a:gd name="connsiteY6" fmla="*/ 1296365 h 1817225"/>
              <a:gd name="connsiteX7" fmla="*/ 138896 w 6841569"/>
              <a:gd name="connsiteY7" fmla="*/ 1250066 h 1817225"/>
              <a:gd name="connsiteX8" fmla="*/ 150471 w 6841569"/>
              <a:gd name="connsiteY8" fmla="*/ 1192192 h 1817225"/>
              <a:gd name="connsiteX9" fmla="*/ 173620 w 6841569"/>
              <a:gd name="connsiteY9" fmla="*/ 1076446 h 1817225"/>
              <a:gd name="connsiteX10" fmla="*/ 185195 w 6841569"/>
              <a:gd name="connsiteY10" fmla="*/ 1018572 h 1817225"/>
              <a:gd name="connsiteX11" fmla="*/ 219919 w 6841569"/>
              <a:gd name="connsiteY11" fmla="*/ 949124 h 1817225"/>
              <a:gd name="connsiteX12" fmla="*/ 277793 w 6841569"/>
              <a:gd name="connsiteY12" fmla="*/ 937549 h 1817225"/>
              <a:gd name="connsiteX13" fmla="*/ 347241 w 6841569"/>
              <a:gd name="connsiteY13" fmla="*/ 914400 h 1817225"/>
              <a:gd name="connsiteX14" fmla="*/ 381965 w 6841569"/>
              <a:gd name="connsiteY14" fmla="*/ 902825 h 1817225"/>
              <a:gd name="connsiteX15" fmla="*/ 451413 w 6841569"/>
              <a:gd name="connsiteY15" fmla="*/ 868101 h 1817225"/>
              <a:gd name="connsiteX16" fmla="*/ 486137 w 6841569"/>
              <a:gd name="connsiteY16" fmla="*/ 844952 h 1817225"/>
              <a:gd name="connsiteX17" fmla="*/ 555585 w 6841569"/>
              <a:gd name="connsiteY17" fmla="*/ 821803 h 1817225"/>
              <a:gd name="connsiteX18" fmla="*/ 613458 w 6841569"/>
              <a:gd name="connsiteY18" fmla="*/ 798653 h 1817225"/>
              <a:gd name="connsiteX19" fmla="*/ 706056 w 6841569"/>
              <a:gd name="connsiteY19" fmla="*/ 775504 h 1817225"/>
              <a:gd name="connsiteX20" fmla="*/ 763929 w 6841569"/>
              <a:gd name="connsiteY20" fmla="*/ 740780 h 1817225"/>
              <a:gd name="connsiteX21" fmla="*/ 821803 w 6841569"/>
              <a:gd name="connsiteY21" fmla="*/ 694481 h 1817225"/>
              <a:gd name="connsiteX22" fmla="*/ 891251 w 6841569"/>
              <a:gd name="connsiteY22" fmla="*/ 671332 h 1817225"/>
              <a:gd name="connsiteX23" fmla="*/ 925975 w 6841569"/>
              <a:gd name="connsiteY23" fmla="*/ 648182 h 1817225"/>
              <a:gd name="connsiteX24" fmla="*/ 960699 w 6841569"/>
              <a:gd name="connsiteY24" fmla="*/ 636608 h 1817225"/>
              <a:gd name="connsiteX25" fmla="*/ 983848 w 6841569"/>
              <a:gd name="connsiteY25" fmla="*/ 613458 h 1817225"/>
              <a:gd name="connsiteX26" fmla="*/ 1030147 w 6841569"/>
              <a:gd name="connsiteY26" fmla="*/ 601884 h 1817225"/>
              <a:gd name="connsiteX27" fmla="*/ 1238491 w 6841569"/>
              <a:gd name="connsiteY27" fmla="*/ 567160 h 1817225"/>
              <a:gd name="connsiteX28" fmla="*/ 1307939 w 6841569"/>
              <a:gd name="connsiteY28" fmla="*/ 544010 h 1817225"/>
              <a:gd name="connsiteX29" fmla="*/ 1342664 w 6841569"/>
              <a:gd name="connsiteY29" fmla="*/ 520861 h 1817225"/>
              <a:gd name="connsiteX30" fmla="*/ 1423686 w 6841569"/>
              <a:gd name="connsiteY30" fmla="*/ 509286 h 1817225"/>
              <a:gd name="connsiteX31" fmla="*/ 1493134 w 6841569"/>
              <a:gd name="connsiteY31" fmla="*/ 497711 h 1817225"/>
              <a:gd name="connsiteX32" fmla="*/ 1551008 w 6841569"/>
              <a:gd name="connsiteY32" fmla="*/ 486137 h 1817225"/>
              <a:gd name="connsiteX33" fmla="*/ 1632031 w 6841569"/>
              <a:gd name="connsiteY33" fmla="*/ 474562 h 1817225"/>
              <a:gd name="connsiteX34" fmla="*/ 1678329 w 6841569"/>
              <a:gd name="connsiteY34" fmla="*/ 462987 h 1817225"/>
              <a:gd name="connsiteX35" fmla="*/ 1770927 w 6841569"/>
              <a:gd name="connsiteY35" fmla="*/ 451413 h 1817225"/>
              <a:gd name="connsiteX36" fmla="*/ 1817226 w 6841569"/>
              <a:gd name="connsiteY36" fmla="*/ 439838 h 1817225"/>
              <a:gd name="connsiteX37" fmla="*/ 1851950 w 6841569"/>
              <a:gd name="connsiteY37" fmla="*/ 428263 h 1817225"/>
              <a:gd name="connsiteX38" fmla="*/ 1944547 w 6841569"/>
              <a:gd name="connsiteY38" fmla="*/ 405114 h 1817225"/>
              <a:gd name="connsiteX39" fmla="*/ 1979271 w 6841569"/>
              <a:gd name="connsiteY39" fmla="*/ 393539 h 1817225"/>
              <a:gd name="connsiteX40" fmla="*/ 2083443 w 6841569"/>
              <a:gd name="connsiteY40" fmla="*/ 370390 h 1817225"/>
              <a:gd name="connsiteX41" fmla="*/ 2129742 w 6841569"/>
              <a:gd name="connsiteY41" fmla="*/ 347241 h 1817225"/>
              <a:gd name="connsiteX42" fmla="*/ 2233914 w 6841569"/>
              <a:gd name="connsiteY42" fmla="*/ 312517 h 1817225"/>
              <a:gd name="connsiteX43" fmla="*/ 2268638 w 6841569"/>
              <a:gd name="connsiteY43" fmla="*/ 300942 h 1817225"/>
              <a:gd name="connsiteX44" fmla="*/ 2303362 w 6841569"/>
              <a:gd name="connsiteY44" fmla="*/ 289367 h 1817225"/>
              <a:gd name="connsiteX45" fmla="*/ 2465408 w 6841569"/>
              <a:gd name="connsiteY45" fmla="*/ 266218 h 1817225"/>
              <a:gd name="connsiteX46" fmla="*/ 2569580 w 6841569"/>
              <a:gd name="connsiteY46" fmla="*/ 254643 h 1817225"/>
              <a:gd name="connsiteX47" fmla="*/ 2627453 w 6841569"/>
              <a:gd name="connsiteY47" fmla="*/ 243068 h 1817225"/>
              <a:gd name="connsiteX48" fmla="*/ 2708476 w 6841569"/>
              <a:gd name="connsiteY48" fmla="*/ 231494 h 1817225"/>
              <a:gd name="connsiteX49" fmla="*/ 2777924 w 6841569"/>
              <a:gd name="connsiteY49" fmla="*/ 196770 h 1817225"/>
              <a:gd name="connsiteX50" fmla="*/ 2812648 w 6841569"/>
              <a:gd name="connsiteY50" fmla="*/ 185195 h 1817225"/>
              <a:gd name="connsiteX51" fmla="*/ 2847372 w 6841569"/>
              <a:gd name="connsiteY51" fmla="*/ 162046 h 1817225"/>
              <a:gd name="connsiteX52" fmla="*/ 2916820 w 6841569"/>
              <a:gd name="connsiteY52" fmla="*/ 138896 h 1817225"/>
              <a:gd name="connsiteX53" fmla="*/ 2986269 w 6841569"/>
              <a:gd name="connsiteY53" fmla="*/ 115747 h 1817225"/>
              <a:gd name="connsiteX54" fmla="*/ 3020993 w 6841569"/>
              <a:gd name="connsiteY54" fmla="*/ 104172 h 1817225"/>
              <a:gd name="connsiteX55" fmla="*/ 3113590 w 6841569"/>
              <a:gd name="connsiteY55" fmla="*/ 81023 h 1817225"/>
              <a:gd name="connsiteX56" fmla="*/ 3183038 w 6841569"/>
              <a:gd name="connsiteY56" fmla="*/ 57873 h 1817225"/>
              <a:gd name="connsiteX57" fmla="*/ 3530279 w 6841569"/>
              <a:gd name="connsiteY57" fmla="*/ 34724 h 1817225"/>
              <a:gd name="connsiteX58" fmla="*/ 3576577 w 6841569"/>
              <a:gd name="connsiteY58" fmla="*/ 23149 h 1817225"/>
              <a:gd name="connsiteX59" fmla="*/ 3703899 w 6841569"/>
              <a:gd name="connsiteY59" fmla="*/ 0 h 1817225"/>
              <a:gd name="connsiteX60" fmla="*/ 3819646 w 6841569"/>
              <a:gd name="connsiteY60" fmla="*/ 11575 h 1817225"/>
              <a:gd name="connsiteX61" fmla="*/ 3935393 w 6841569"/>
              <a:gd name="connsiteY61" fmla="*/ 46299 h 1817225"/>
              <a:gd name="connsiteX62" fmla="*/ 4004841 w 6841569"/>
              <a:gd name="connsiteY62" fmla="*/ 69448 h 1817225"/>
              <a:gd name="connsiteX63" fmla="*/ 4039565 w 6841569"/>
              <a:gd name="connsiteY63" fmla="*/ 92598 h 1817225"/>
              <a:gd name="connsiteX64" fmla="*/ 4155312 w 6841569"/>
              <a:gd name="connsiteY64" fmla="*/ 127322 h 1817225"/>
              <a:gd name="connsiteX65" fmla="*/ 4259484 w 6841569"/>
              <a:gd name="connsiteY65" fmla="*/ 162046 h 1817225"/>
              <a:gd name="connsiteX66" fmla="*/ 4294208 w 6841569"/>
              <a:gd name="connsiteY66" fmla="*/ 173620 h 1817225"/>
              <a:gd name="connsiteX67" fmla="*/ 4421529 w 6841569"/>
              <a:gd name="connsiteY67" fmla="*/ 196770 h 1817225"/>
              <a:gd name="connsiteX68" fmla="*/ 4502552 w 6841569"/>
              <a:gd name="connsiteY68" fmla="*/ 208344 h 1817225"/>
              <a:gd name="connsiteX69" fmla="*/ 4595150 w 6841569"/>
              <a:gd name="connsiteY69" fmla="*/ 231494 h 1817225"/>
              <a:gd name="connsiteX70" fmla="*/ 4641448 w 6841569"/>
              <a:gd name="connsiteY70" fmla="*/ 243068 h 1817225"/>
              <a:gd name="connsiteX71" fmla="*/ 4745620 w 6841569"/>
              <a:gd name="connsiteY71" fmla="*/ 266218 h 1817225"/>
              <a:gd name="connsiteX72" fmla="*/ 4826643 w 6841569"/>
              <a:gd name="connsiteY72" fmla="*/ 300942 h 1817225"/>
              <a:gd name="connsiteX73" fmla="*/ 4861367 w 6841569"/>
              <a:gd name="connsiteY73" fmla="*/ 324091 h 1817225"/>
              <a:gd name="connsiteX74" fmla="*/ 4930815 w 6841569"/>
              <a:gd name="connsiteY74" fmla="*/ 335666 h 1817225"/>
              <a:gd name="connsiteX75" fmla="*/ 4977114 w 6841569"/>
              <a:gd name="connsiteY75" fmla="*/ 347241 h 1817225"/>
              <a:gd name="connsiteX76" fmla="*/ 5046562 w 6841569"/>
              <a:gd name="connsiteY76" fmla="*/ 370390 h 1817225"/>
              <a:gd name="connsiteX77" fmla="*/ 5116010 w 6841569"/>
              <a:gd name="connsiteY77" fmla="*/ 416689 h 1817225"/>
              <a:gd name="connsiteX78" fmla="*/ 5197033 w 6841569"/>
              <a:gd name="connsiteY78" fmla="*/ 428263 h 1817225"/>
              <a:gd name="connsiteX79" fmla="*/ 5312780 w 6841569"/>
              <a:gd name="connsiteY79" fmla="*/ 474562 h 1817225"/>
              <a:gd name="connsiteX80" fmla="*/ 5359079 w 6841569"/>
              <a:gd name="connsiteY80" fmla="*/ 497711 h 1817225"/>
              <a:gd name="connsiteX81" fmla="*/ 5393803 w 6841569"/>
              <a:gd name="connsiteY81" fmla="*/ 520861 h 1817225"/>
              <a:gd name="connsiteX82" fmla="*/ 5463251 w 6841569"/>
              <a:gd name="connsiteY82" fmla="*/ 544010 h 1817225"/>
              <a:gd name="connsiteX83" fmla="*/ 5544274 w 6841569"/>
              <a:gd name="connsiteY83" fmla="*/ 578734 h 1817225"/>
              <a:gd name="connsiteX84" fmla="*/ 5636871 w 6841569"/>
              <a:gd name="connsiteY84" fmla="*/ 601884 h 1817225"/>
              <a:gd name="connsiteX85" fmla="*/ 5694745 w 6841569"/>
              <a:gd name="connsiteY85" fmla="*/ 613458 h 1817225"/>
              <a:gd name="connsiteX86" fmla="*/ 5764193 w 6841569"/>
              <a:gd name="connsiteY86" fmla="*/ 636608 h 1817225"/>
              <a:gd name="connsiteX87" fmla="*/ 5868365 w 6841569"/>
              <a:gd name="connsiteY87" fmla="*/ 682906 h 1817225"/>
              <a:gd name="connsiteX88" fmla="*/ 5903089 w 6841569"/>
              <a:gd name="connsiteY88" fmla="*/ 694481 h 1817225"/>
              <a:gd name="connsiteX89" fmla="*/ 6053560 w 6841569"/>
              <a:gd name="connsiteY89" fmla="*/ 717630 h 1817225"/>
              <a:gd name="connsiteX90" fmla="*/ 6157732 w 6841569"/>
              <a:gd name="connsiteY90" fmla="*/ 752354 h 1817225"/>
              <a:gd name="connsiteX91" fmla="*/ 6192456 w 6841569"/>
              <a:gd name="connsiteY91" fmla="*/ 763929 h 1817225"/>
              <a:gd name="connsiteX92" fmla="*/ 6261904 w 6841569"/>
              <a:gd name="connsiteY92" fmla="*/ 798653 h 1817225"/>
              <a:gd name="connsiteX93" fmla="*/ 6331352 w 6841569"/>
              <a:gd name="connsiteY93" fmla="*/ 844952 h 1817225"/>
              <a:gd name="connsiteX94" fmla="*/ 6354502 w 6841569"/>
              <a:gd name="connsiteY94" fmla="*/ 868101 h 1817225"/>
              <a:gd name="connsiteX95" fmla="*/ 6423950 w 6841569"/>
              <a:gd name="connsiteY95" fmla="*/ 891251 h 1817225"/>
              <a:gd name="connsiteX96" fmla="*/ 6458674 w 6841569"/>
              <a:gd name="connsiteY96" fmla="*/ 914400 h 1817225"/>
              <a:gd name="connsiteX97" fmla="*/ 6528122 w 6841569"/>
              <a:gd name="connsiteY97" fmla="*/ 949124 h 1817225"/>
              <a:gd name="connsiteX98" fmla="*/ 6609145 w 6841569"/>
              <a:gd name="connsiteY98" fmla="*/ 1053296 h 1817225"/>
              <a:gd name="connsiteX99" fmla="*/ 6643869 w 6841569"/>
              <a:gd name="connsiteY99" fmla="*/ 1088020 h 1817225"/>
              <a:gd name="connsiteX100" fmla="*/ 6667018 w 6841569"/>
              <a:gd name="connsiteY100" fmla="*/ 1134319 h 1817225"/>
              <a:gd name="connsiteX101" fmla="*/ 6690167 w 6841569"/>
              <a:gd name="connsiteY101" fmla="*/ 1169043 h 1817225"/>
              <a:gd name="connsiteX102" fmla="*/ 6724891 w 6841569"/>
              <a:gd name="connsiteY102" fmla="*/ 1226917 h 1817225"/>
              <a:gd name="connsiteX103" fmla="*/ 6771190 w 6841569"/>
              <a:gd name="connsiteY103" fmla="*/ 1365813 h 1817225"/>
              <a:gd name="connsiteX104" fmla="*/ 6794339 w 6841569"/>
              <a:gd name="connsiteY104" fmla="*/ 1435261 h 1817225"/>
              <a:gd name="connsiteX105" fmla="*/ 6805914 w 6841569"/>
              <a:gd name="connsiteY105" fmla="*/ 1481560 h 1817225"/>
              <a:gd name="connsiteX106" fmla="*/ 6817489 w 6841569"/>
              <a:gd name="connsiteY106" fmla="*/ 1539433 h 1817225"/>
              <a:gd name="connsiteX107" fmla="*/ 6840638 w 6841569"/>
              <a:gd name="connsiteY107" fmla="*/ 1632030 h 1817225"/>
              <a:gd name="connsiteX108" fmla="*/ 6840638 w 6841569"/>
              <a:gd name="connsiteY108" fmla="*/ 1701479 h 181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841569" h="1817225">
                <a:moveTo>
                  <a:pt x="0" y="1817225"/>
                </a:moveTo>
                <a:cubicBezTo>
                  <a:pt x="8152" y="1743858"/>
                  <a:pt x="5460" y="1725722"/>
                  <a:pt x="23150" y="1666754"/>
                </a:cubicBezTo>
                <a:cubicBezTo>
                  <a:pt x="30162" y="1643382"/>
                  <a:pt x="38583" y="1620455"/>
                  <a:pt x="46299" y="1597306"/>
                </a:cubicBezTo>
                <a:cubicBezTo>
                  <a:pt x="50157" y="1585731"/>
                  <a:pt x="52418" y="1573495"/>
                  <a:pt x="57874" y="1562582"/>
                </a:cubicBezTo>
                <a:cubicBezTo>
                  <a:pt x="65590" y="1547149"/>
                  <a:pt x="75567" y="1532653"/>
                  <a:pt x="81023" y="1516284"/>
                </a:cubicBezTo>
                <a:cubicBezTo>
                  <a:pt x="92011" y="1483319"/>
                  <a:pt x="108402" y="1406209"/>
                  <a:pt x="115747" y="1365813"/>
                </a:cubicBezTo>
                <a:cubicBezTo>
                  <a:pt x="119945" y="1342723"/>
                  <a:pt x="122719" y="1319378"/>
                  <a:pt x="127322" y="1296365"/>
                </a:cubicBezTo>
                <a:cubicBezTo>
                  <a:pt x="130442" y="1280766"/>
                  <a:pt x="135445" y="1265595"/>
                  <a:pt x="138896" y="1250066"/>
                </a:cubicBezTo>
                <a:cubicBezTo>
                  <a:pt x="143164" y="1230861"/>
                  <a:pt x="146952" y="1211548"/>
                  <a:pt x="150471" y="1192192"/>
                </a:cubicBezTo>
                <a:cubicBezTo>
                  <a:pt x="184493" y="1005075"/>
                  <a:pt x="142912" y="1214635"/>
                  <a:pt x="173620" y="1076446"/>
                </a:cubicBezTo>
                <a:cubicBezTo>
                  <a:pt x="177888" y="1057241"/>
                  <a:pt x="180423" y="1037658"/>
                  <a:pt x="185195" y="1018572"/>
                </a:cubicBezTo>
                <a:cubicBezTo>
                  <a:pt x="189403" y="1001740"/>
                  <a:pt x="203417" y="958554"/>
                  <a:pt x="219919" y="949124"/>
                </a:cubicBezTo>
                <a:cubicBezTo>
                  <a:pt x="237000" y="939363"/>
                  <a:pt x="258813" y="942725"/>
                  <a:pt x="277793" y="937549"/>
                </a:cubicBezTo>
                <a:cubicBezTo>
                  <a:pt x="301335" y="931129"/>
                  <a:pt x="324092" y="922116"/>
                  <a:pt x="347241" y="914400"/>
                </a:cubicBezTo>
                <a:cubicBezTo>
                  <a:pt x="358816" y="910542"/>
                  <a:pt x="371813" y="909593"/>
                  <a:pt x="381965" y="902825"/>
                </a:cubicBezTo>
                <a:cubicBezTo>
                  <a:pt x="481479" y="836483"/>
                  <a:pt x="355571" y="916022"/>
                  <a:pt x="451413" y="868101"/>
                </a:cubicBezTo>
                <a:cubicBezTo>
                  <a:pt x="463855" y="861880"/>
                  <a:pt x="473425" y="850602"/>
                  <a:pt x="486137" y="844952"/>
                </a:cubicBezTo>
                <a:cubicBezTo>
                  <a:pt x="508435" y="835042"/>
                  <a:pt x="532929" y="830866"/>
                  <a:pt x="555585" y="821803"/>
                </a:cubicBezTo>
                <a:cubicBezTo>
                  <a:pt x="574876" y="814086"/>
                  <a:pt x="593600" y="804763"/>
                  <a:pt x="613458" y="798653"/>
                </a:cubicBezTo>
                <a:cubicBezTo>
                  <a:pt x="643867" y="789296"/>
                  <a:pt x="706056" y="775504"/>
                  <a:pt x="706056" y="775504"/>
                </a:cubicBezTo>
                <a:cubicBezTo>
                  <a:pt x="764709" y="716849"/>
                  <a:pt x="688803" y="785855"/>
                  <a:pt x="763929" y="740780"/>
                </a:cubicBezTo>
                <a:cubicBezTo>
                  <a:pt x="832649" y="699549"/>
                  <a:pt x="732449" y="734193"/>
                  <a:pt x="821803" y="694481"/>
                </a:cubicBezTo>
                <a:cubicBezTo>
                  <a:pt x="844101" y="684571"/>
                  <a:pt x="891251" y="671332"/>
                  <a:pt x="891251" y="671332"/>
                </a:cubicBezTo>
                <a:cubicBezTo>
                  <a:pt x="902826" y="663615"/>
                  <a:pt x="913532" y="654403"/>
                  <a:pt x="925975" y="648182"/>
                </a:cubicBezTo>
                <a:cubicBezTo>
                  <a:pt x="936888" y="642726"/>
                  <a:pt x="950237" y="642885"/>
                  <a:pt x="960699" y="636608"/>
                </a:cubicBezTo>
                <a:cubicBezTo>
                  <a:pt x="970057" y="630993"/>
                  <a:pt x="974087" y="618338"/>
                  <a:pt x="983848" y="613458"/>
                </a:cubicBezTo>
                <a:cubicBezTo>
                  <a:pt x="998076" y="606344"/>
                  <a:pt x="1014592" y="605217"/>
                  <a:pt x="1030147" y="601884"/>
                </a:cubicBezTo>
                <a:cubicBezTo>
                  <a:pt x="1153007" y="575557"/>
                  <a:pt x="1125341" y="581303"/>
                  <a:pt x="1238491" y="567160"/>
                </a:cubicBezTo>
                <a:cubicBezTo>
                  <a:pt x="1261640" y="559443"/>
                  <a:pt x="1287635" y="557545"/>
                  <a:pt x="1307939" y="544010"/>
                </a:cubicBezTo>
                <a:cubicBezTo>
                  <a:pt x="1319514" y="536294"/>
                  <a:pt x="1329339" y="524858"/>
                  <a:pt x="1342664" y="520861"/>
                </a:cubicBezTo>
                <a:cubicBezTo>
                  <a:pt x="1368795" y="513022"/>
                  <a:pt x="1396722" y="513434"/>
                  <a:pt x="1423686" y="509286"/>
                </a:cubicBezTo>
                <a:cubicBezTo>
                  <a:pt x="1446882" y="505717"/>
                  <a:pt x="1470044" y="501909"/>
                  <a:pt x="1493134" y="497711"/>
                </a:cubicBezTo>
                <a:cubicBezTo>
                  <a:pt x="1512490" y="494192"/>
                  <a:pt x="1531602" y="489371"/>
                  <a:pt x="1551008" y="486137"/>
                </a:cubicBezTo>
                <a:cubicBezTo>
                  <a:pt x="1577919" y="481652"/>
                  <a:pt x="1605189" y="479442"/>
                  <a:pt x="1632031" y="474562"/>
                </a:cubicBezTo>
                <a:cubicBezTo>
                  <a:pt x="1647682" y="471716"/>
                  <a:pt x="1662638" y="465602"/>
                  <a:pt x="1678329" y="462987"/>
                </a:cubicBezTo>
                <a:cubicBezTo>
                  <a:pt x="1709012" y="457873"/>
                  <a:pt x="1740061" y="455271"/>
                  <a:pt x="1770927" y="451413"/>
                </a:cubicBezTo>
                <a:cubicBezTo>
                  <a:pt x="1786360" y="447555"/>
                  <a:pt x="1801930" y="444208"/>
                  <a:pt x="1817226" y="439838"/>
                </a:cubicBezTo>
                <a:cubicBezTo>
                  <a:pt x="1828957" y="436486"/>
                  <a:pt x="1840179" y="431473"/>
                  <a:pt x="1851950" y="428263"/>
                </a:cubicBezTo>
                <a:cubicBezTo>
                  <a:pt x="1882645" y="419892"/>
                  <a:pt x="1914364" y="415175"/>
                  <a:pt x="1944547" y="405114"/>
                </a:cubicBezTo>
                <a:cubicBezTo>
                  <a:pt x="1956122" y="401256"/>
                  <a:pt x="1967434" y="396498"/>
                  <a:pt x="1979271" y="393539"/>
                </a:cubicBezTo>
                <a:cubicBezTo>
                  <a:pt x="2001285" y="388036"/>
                  <a:pt x="2059668" y="379306"/>
                  <a:pt x="2083443" y="370390"/>
                </a:cubicBezTo>
                <a:cubicBezTo>
                  <a:pt x="2099599" y="364332"/>
                  <a:pt x="2113722" y="353649"/>
                  <a:pt x="2129742" y="347241"/>
                </a:cubicBezTo>
                <a:cubicBezTo>
                  <a:pt x="2129784" y="347224"/>
                  <a:pt x="2216530" y="318312"/>
                  <a:pt x="2233914" y="312517"/>
                </a:cubicBezTo>
                <a:lnTo>
                  <a:pt x="2268638" y="300942"/>
                </a:lnTo>
                <a:cubicBezTo>
                  <a:pt x="2280213" y="297084"/>
                  <a:pt x="2291327" y="291373"/>
                  <a:pt x="2303362" y="289367"/>
                </a:cubicBezTo>
                <a:cubicBezTo>
                  <a:pt x="2390391" y="274862"/>
                  <a:pt x="2366889" y="277808"/>
                  <a:pt x="2465408" y="266218"/>
                </a:cubicBezTo>
                <a:cubicBezTo>
                  <a:pt x="2500106" y="262136"/>
                  <a:pt x="2534993" y="259584"/>
                  <a:pt x="2569580" y="254643"/>
                </a:cubicBezTo>
                <a:cubicBezTo>
                  <a:pt x="2589055" y="251861"/>
                  <a:pt x="2608048" y="246302"/>
                  <a:pt x="2627453" y="243068"/>
                </a:cubicBezTo>
                <a:cubicBezTo>
                  <a:pt x="2654364" y="238583"/>
                  <a:pt x="2681468" y="235352"/>
                  <a:pt x="2708476" y="231494"/>
                </a:cubicBezTo>
                <a:cubicBezTo>
                  <a:pt x="2795756" y="202400"/>
                  <a:pt x="2688173" y="241646"/>
                  <a:pt x="2777924" y="196770"/>
                </a:cubicBezTo>
                <a:cubicBezTo>
                  <a:pt x="2788837" y="191314"/>
                  <a:pt x="2801735" y="190651"/>
                  <a:pt x="2812648" y="185195"/>
                </a:cubicBezTo>
                <a:cubicBezTo>
                  <a:pt x="2825090" y="178974"/>
                  <a:pt x="2834660" y="167696"/>
                  <a:pt x="2847372" y="162046"/>
                </a:cubicBezTo>
                <a:cubicBezTo>
                  <a:pt x="2869670" y="152136"/>
                  <a:pt x="2893671" y="146612"/>
                  <a:pt x="2916820" y="138896"/>
                </a:cubicBezTo>
                <a:lnTo>
                  <a:pt x="2986269" y="115747"/>
                </a:lnTo>
                <a:cubicBezTo>
                  <a:pt x="2997844" y="111889"/>
                  <a:pt x="3009156" y="107131"/>
                  <a:pt x="3020993" y="104172"/>
                </a:cubicBezTo>
                <a:cubicBezTo>
                  <a:pt x="3051859" y="96456"/>
                  <a:pt x="3083407" y="91084"/>
                  <a:pt x="3113590" y="81023"/>
                </a:cubicBezTo>
                <a:cubicBezTo>
                  <a:pt x="3136739" y="73306"/>
                  <a:pt x="3158721" y="59899"/>
                  <a:pt x="3183038" y="57873"/>
                </a:cubicBezTo>
                <a:cubicBezTo>
                  <a:pt x="3391249" y="40523"/>
                  <a:pt x="3275546" y="48876"/>
                  <a:pt x="3530279" y="34724"/>
                </a:cubicBezTo>
                <a:cubicBezTo>
                  <a:pt x="3545712" y="30866"/>
                  <a:pt x="3560886" y="25764"/>
                  <a:pt x="3576577" y="23149"/>
                </a:cubicBezTo>
                <a:cubicBezTo>
                  <a:pt x="3707459" y="1336"/>
                  <a:pt x="3629397" y="24835"/>
                  <a:pt x="3703899" y="0"/>
                </a:cubicBezTo>
                <a:cubicBezTo>
                  <a:pt x="3742481" y="3858"/>
                  <a:pt x="3781261" y="6092"/>
                  <a:pt x="3819646" y="11575"/>
                </a:cubicBezTo>
                <a:cubicBezTo>
                  <a:pt x="3850267" y="15949"/>
                  <a:pt x="3911215" y="38240"/>
                  <a:pt x="3935393" y="46299"/>
                </a:cubicBezTo>
                <a:cubicBezTo>
                  <a:pt x="3935398" y="46301"/>
                  <a:pt x="4004837" y="69445"/>
                  <a:pt x="4004841" y="69448"/>
                </a:cubicBezTo>
                <a:cubicBezTo>
                  <a:pt x="4016416" y="77165"/>
                  <a:pt x="4026853" y="86948"/>
                  <a:pt x="4039565" y="92598"/>
                </a:cubicBezTo>
                <a:cubicBezTo>
                  <a:pt x="4096219" y="117778"/>
                  <a:pt x="4103520" y="111784"/>
                  <a:pt x="4155312" y="127322"/>
                </a:cubicBezTo>
                <a:cubicBezTo>
                  <a:pt x="4155362" y="127337"/>
                  <a:pt x="4242097" y="156251"/>
                  <a:pt x="4259484" y="162046"/>
                </a:cubicBezTo>
                <a:cubicBezTo>
                  <a:pt x="4271059" y="165904"/>
                  <a:pt x="4282244" y="171227"/>
                  <a:pt x="4294208" y="173620"/>
                </a:cubicBezTo>
                <a:cubicBezTo>
                  <a:pt x="4354397" y="185658"/>
                  <a:pt x="4357366" y="186899"/>
                  <a:pt x="4421529" y="196770"/>
                </a:cubicBezTo>
                <a:cubicBezTo>
                  <a:pt x="4448494" y="200918"/>
                  <a:pt x="4475800" y="202994"/>
                  <a:pt x="4502552" y="208344"/>
                </a:cubicBezTo>
                <a:cubicBezTo>
                  <a:pt x="4533750" y="214584"/>
                  <a:pt x="4564284" y="223777"/>
                  <a:pt x="4595150" y="231494"/>
                </a:cubicBezTo>
                <a:cubicBezTo>
                  <a:pt x="4610583" y="235352"/>
                  <a:pt x="4625849" y="239948"/>
                  <a:pt x="4641448" y="243068"/>
                </a:cubicBezTo>
                <a:cubicBezTo>
                  <a:pt x="4714921" y="257763"/>
                  <a:pt x="4680236" y="249871"/>
                  <a:pt x="4745620" y="266218"/>
                </a:cubicBezTo>
                <a:cubicBezTo>
                  <a:pt x="4832802" y="324337"/>
                  <a:pt x="4722000" y="256094"/>
                  <a:pt x="4826643" y="300942"/>
                </a:cubicBezTo>
                <a:cubicBezTo>
                  <a:pt x="4839429" y="306422"/>
                  <a:pt x="4848170" y="319692"/>
                  <a:pt x="4861367" y="324091"/>
                </a:cubicBezTo>
                <a:cubicBezTo>
                  <a:pt x="4883631" y="331512"/>
                  <a:pt x="4907802" y="331063"/>
                  <a:pt x="4930815" y="335666"/>
                </a:cubicBezTo>
                <a:cubicBezTo>
                  <a:pt x="4946414" y="338786"/>
                  <a:pt x="4961877" y="342670"/>
                  <a:pt x="4977114" y="347241"/>
                </a:cubicBezTo>
                <a:cubicBezTo>
                  <a:pt x="5000486" y="354253"/>
                  <a:pt x="5026259" y="356854"/>
                  <a:pt x="5046562" y="370390"/>
                </a:cubicBezTo>
                <a:cubicBezTo>
                  <a:pt x="5069711" y="385823"/>
                  <a:pt x="5088467" y="412755"/>
                  <a:pt x="5116010" y="416689"/>
                </a:cubicBezTo>
                <a:lnTo>
                  <a:pt x="5197033" y="428263"/>
                </a:lnTo>
                <a:cubicBezTo>
                  <a:pt x="5235615" y="443696"/>
                  <a:pt x="5275612" y="455979"/>
                  <a:pt x="5312780" y="474562"/>
                </a:cubicBezTo>
                <a:cubicBezTo>
                  <a:pt x="5328213" y="482278"/>
                  <a:pt x="5344098" y="489150"/>
                  <a:pt x="5359079" y="497711"/>
                </a:cubicBezTo>
                <a:cubicBezTo>
                  <a:pt x="5371157" y="504613"/>
                  <a:pt x="5381091" y="515211"/>
                  <a:pt x="5393803" y="520861"/>
                </a:cubicBezTo>
                <a:cubicBezTo>
                  <a:pt x="5416101" y="530771"/>
                  <a:pt x="5441426" y="533097"/>
                  <a:pt x="5463251" y="544010"/>
                </a:cubicBezTo>
                <a:cubicBezTo>
                  <a:pt x="5501201" y="562985"/>
                  <a:pt x="5506800" y="568514"/>
                  <a:pt x="5544274" y="578734"/>
                </a:cubicBezTo>
                <a:cubicBezTo>
                  <a:pt x="5574969" y="587105"/>
                  <a:pt x="5605673" y="595645"/>
                  <a:pt x="5636871" y="601884"/>
                </a:cubicBezTo>
                <a:cubicBezTo>
                  <a:pt x="5656162" y="605742"/>
                  <a:pt x="5675765" y="608282"/>
                  <a:pt x="5694745" y="613458"/>
                </a:cubicBezTo>
                <a:cubicBezTo>
                  <a:pt x="5718287" y="619878"/>
                  <a:pt x="5743890" y="623073"/>
                  <a:pt x="5764193" y="636608"/>
                </a:cubicBezTo>
                <a:cubicBezTo>
                  <a:pt x="5819221" y="673293"/>
                  <a:pt x="5785719" y="655357"/>
                  <a:pt x="5868365" y="682906"/>
                </a:cubicBezTo>
                <a:cubicBezTo>
                  <a:pt x="5879940" y="686764"/>
                  <a:pt x="5891011" y="692756"/>
                  <a:pt x="5903089" y="694481"/>
                </a:cubicBezTo>
                <a:cubicBezTo>
                  <a:pt x="6007345" y="709375"/>
                  <a:pt x="5957201" y="701571"/>
                  <a:pt x="6053560" y="717630"/>
                </a:cubicBezTo>
                <a:lnTo>
                  <a:pt x="6157732" y="752354"/>
                </a:lnTo>
                <a:cubicBezTo>
                  <a:pt x="6169307" y="756212"/>
                  <a:pt x="6182304" y="757161"/>
                  <a:pt x="6192456" y="763929"/>
                </a:cubicBezTo>
                <a:cubicBezTo>
                  <a:pt x="6237332" y="793847"/>
                  <a:pt x="6213983" y="782680"/>
                  <a:pt x="6261904" y="798653"/>
                </a:cubicBezTo>
                <a:cubicBezTo>
                  <a:pt x="6285053" y="814086"/>
                  <a:pt x="6311678" y="825279"/>
                  <a:pt x="6331352" y="844952"/>
                </a:cubicBezTo>
                <a:cubicBezTo>
                  <a:pt x="6339069" y="852668"/>
                  <a:pt x="6344741" y="863221"/>
                  <a:pt x="6354502" y="868101"/>
                </a:cubicBezTo>
                <a:cubicBezTo>
                  <a:pt x="6376327" y="879014"/>
                  <a:pt x="6403647" y="877716"/>
                  <a:pt x="6423950" y="891251"/>
                </a:cubicBezTo>
                <a:cubicBezTo>
                  <a:pt x="6435525" y="898967"/>
                  <a:pt x="6446232" y="908179"/>
                  <a:pt x="6458674" y="914400"/>
                </a:cubicBezTo>
                <a:cubicBezTo>
                  <a:pt x="6510874" y="940500"/>
                  <a:pt x="6478367" y="907662"/>
                  <a:pt x="6528122" y="949124"/>
                </a:cubicBezTo>
                <a:cubicBezTo>
                  <a:pt x="6625863" y="1030575"/>
                  <a:pt x="6480095" y="924246"/>
                  <a:pt x="6609145" y="1053296"/>
                </a:cubicBezTo>
                <a:lnTo>
                  <a:pt x="6643869" y="1088020"/>
                </a:lnTo>
                <a:cubicBezTo>
                  <a:pt x="6651585" y="1103453"/>
                  <a:pt x="6658457" y="1119338"/>
                  <a:pt x="6667018" y="1134319"/>
                </a:cubicBezTo>
                <a:cubicBezTo>
                  <a:pt x="6673920" y="1146397"/>
                  <a:pt x="6683946" y="1156601"/>
                  <a:pt x="6690167" y="1169043"/>
                </a:cubicBezTo>
                <a:cubicBezTo>
                  <a:pt x="6720218" y="1229146"/>
                  <a:pt x="6679676" y="1181700"/>
                  <a:pt x="6724891" y="1226917"/>
                </a:cubicBezTo>
                <a:lnTo>
                  <a:pt x="6771190" y="1365813"/>
                </a:lnTo>
                <a:lnTo>
                  <a:pt x="6794339" y="1435261"/>
                </a:lnTo>
                <a:cubicBezTo>
                  <a:pt x="6798197" y="1450694"/>
                  <a:pt x="6802463" y="1466031"/>
                  <a:pt x="6805914" y="1481560"/>
                </a:cubicBezTo>
                <a:cubicBezTo>
                  <a:pt x="6810182" y="1500765"/>
                  <a:pt x="6812717" y="1520347"/>
                  <a:pt x="6817489" y="1539433"/>
                </a:cubicBezTo>
                <a:cubicBezTo>
                  <a:pt x="6830403" y="1591088"/>
                  <a:pt x="6834544" y="1564987"/>
                  <a:pt x="6840638" y="1632030"/>
                </a:cubicBezTo>
                <a:cubicBezTo>
                  <a:pt x="6842734" y="1655085"/>
                  <a:pt x="6840638" y="1678329"/>
                  <a:pt x="6840638" y="1701479"/>
                </a:cubicBezTo>
              </a:path>
            </a:pathLst>
          </a:custGeom>
          <a:noFill/>
          <a:ln w="73025">
            <a:solidFill>
              <a:srgbClr val="FF0000"/>
            </a:solidFill>
            <a:prstDash val="sysDot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079B0-B2AC-1F7A-7FC0-E1C9628C3206}"/>
              </a:ext>
            </a:extLst>
          </p:cNvPr>
          <p:cNvSpPr txBox="1"/>
          <p:nvPr/>
        </p:nvSpPr>
        <p:spPr>
          <a:xfrm>
            <a:off x="3076575" y="315913"/>
            <a:ext cx="2797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346192-0FD2-0298-335C-34E13216690F}"/>
              </a:ext>
            </a:extLst>
          </p:cNvPr>
          <p:cNvCxnSpPr>
            <a:cxnSpLocks/>
          </p:cNvCxnSpPr>
          <p:nvPr/>
        </p:nvCxnSpPr>
        <p:spPr>
          <a:xfrm flipH="1">
            <a:off x="2476500" y="1719263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A15BAC-A235-40AA-9250-7BA107DBF59D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1671637" cy="3937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B6056-ED23-429B-D9F7-9D281A87D956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1962150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B6FF3365-3D3F-946B-F326-3E2D0410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3C498D-F95C-7ABA-E25A-0D6543CE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65BF4-989C-834D-8DE5-43F78A7D4E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1D608D-F4A8-62D6-E492-F34926DFB6FB}"/>
              </a:ext>
            </a:extLst>
          </p:cNvPr>
          <p:cNvCxnSpPr>
            <a:cxnSpLocks/>
          </p:cNvCxnSpPr>
          <p:nvPr/>
        </p:nvCxnSpPr>
        <p:spPr>
          <a:xfrm flipV="1">
            <a:off x="1493838" y="1909763"/>
            <a:ext cx="717550" cy="44608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D1D89A21-A0C8-1C7D-4EEC-C6B31147B4E7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80" name="Picture 8" descr="Category:Network routers - Wikimedia Commons">
            <a:extLst>
              <a:ext uri="{FF2B5EF4-FFF2-40B4-BE49-F238E27FC236}">
                <a16:creationId xmlns:a16="http://schemas.microsoft.com/office/drawing/2014/main" id="{33A0C2FD-E4A0-6216-E760-7E437DE7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1B729AA-810C-D61B-875B-06BAF56B25F6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82" name="Picture 8" descr="Category:Network routers - Wikimedia Commons">
            <a:extLst>
              <a:ext uri="{FF2B5EF4-FFF2-40B4-BE49-F238E27FC236}">
                <a16:creationId xmlns:a16="http://schemas.microsoft.com/office/drawing/2014/main" id="{8FE55CF3-8B04-CE62-D953-84EF0652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7223CE72-628E-0DF5-4BF1-DDAB2067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</p:spPr>
      </p:pic>
      <p:pic>
        <p:nvPicPr>
          <p:cNvPr id="54284" name="Picture 14">
            <a:extLst>
              <a:ext uri="{FF2B5EF4-FFF2-40B4-BE49-F238E27FC236}">
                <a16:creationId xmlns:a16="http://schemas.microsoft.com/office/drawing/2014/main" id="{04B2F1F9-7124-44B7-F3D6-235B297E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C86D6688-983B-6C85-CA30-4A364648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E49A0B-9618-DC33-034B-5DDFC792D106}"/>
              </a:ext>
            </a:extLst>
          </p:cNvPr>
          <p:cNvSpPr txBox="1"/>
          <p:nvPr/>
        </p:nvSpPr>
        <p:spPr>
          <a:xfrm>
            <a:off x="414338" y="4394200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BB80DB-A00A-A207-462B-E3F9D970A421}"/>
              </a:ext>
            </a:extLst>
          </p:cNvPr>
          <p:cNvSpPr txBox="1"/>
          <p:nvPr/>
        </p:nvSpPr>
        <p:spPr>
          <a:xfrm>
            <a:off x="7288213" y="4359275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88AA0-76B8-298A-019D-D41DAC87B10F}"/>
              </a:ext>
            </a:extLst>
          </p:cNvPr>
          <p:cNvSpPr txBox="1"/>
          <p:nvPr/>
        </p:nvSpPr>
        <p:spPr>
          <a:xfrm>
            <a:off x="1298575" y="1296988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5D793-7B4D-FF22-0167-2EC37BE01245}"/>
              </a:ext>
            </a:extLst>
          </p:cNvPr>
          <p:cNvSpPr txBox="1"/>
          <p:nvPr/>
        </p:nvSpPr>
        <p:spPr>
          <a:xfrm>
            <a:off x="6294438" y="1349375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993FAAD-CB01-8EC5-FAE5-7E6F32680E24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3017838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4298" name="Picture 4" descr="Computer Icon | Hardware Devices Iconpack | Icons-Land">
            <a:extLst>
              <a:ext uri="{FF2B5EF4-FFF2-40B4-BE49-F238E27FC236}">
                <a16:creationId xmlns:a16="http://schemas.microsoft.com/office/drawing/2014/main" id="{EF6903D7-AF08-7731-3D6F-5B4001D9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9" name="Picture 4" descr="Computer Icon | Hardware Devices Iconpack | Icons-Land">
            <a:extLst>
              <a:ext uri="{FF2B5EF4-FFF2-40B4-BE49-F238E27FC236}">
                <a16:creationId xmlns:a16="http://schemas.microsoft.com/office/drawing/2014/main" id="{5D513774-2E43-74B3-11D0-E6042DD7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097108-B7D5-EA38-04BB-A0C3947EA15A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470025"/>
            <a:ext cx="3756025" cy="688975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7000A5DD-86C7-6204-DA42-10649080B6F8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8397BD-53C0-E29E-CD8F-4B41C4E1D97A}"/>
                </a:ext>
              </a:extLst>
            </p:cNvPr>
            <p:cNvSpPr txBox="1"/>
            <p:nvPr/>
          </p:nvSpPr>
          <p:spPr>
            <a:xfrm>
              <a:off x="3501728" y="1633703"/>
              <a:ext cx="2380511" cy="3680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E0F3DB-2E16-0ACF-4450-A9CEE970949A}"/>
              </a:ext>
            </a:extLst>
          </p:cNvPr>
          <p:cNvSpPr txBox="1"/>
          <p:nvPr/>
        </p:nvSpPr>
        <p:spPr>
          <a:xfrm>
            <a:off x="3076575" y="315913"/>
            <a:ext cx="2797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1B14D2-A53C-64BC-A334-86FE4D7FDE4B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C6215-8AA9-D171-1F24-08ABEA259F08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193121-21C0-E8CD-4FAB-2704658440DB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7E22710C-3AA5-7644-32FE-9228CFA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1EEF9-04AC-8D4B-CA34-C85E740B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A5CE-F128-E24D-AD6F-DF8BA1FBEE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A8A7E5-CE32-62A0-12B4-3FD13E24DC54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29547DD7-377F-8818-B936-D7151FA19E48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304" name="Picture 8" descr="Category:Network routers - Wikimedia Commons">
            <a:extLst>
              <a:ext uri="{FF2B5EF4-FFF2-40B4-BE49-F238E27FC236}">
                <a16:creationId xmlns:a16="http://schemas.microsoft.com/office/drawing/2014/main" id="{A8085121-D543-AB8B-BB20-358C4731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194221D-DADE-D2DD-A805-52A55C22D5CC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306" name="Picture 8" descr="Category:Network routers - Wikimedia Commons">
            <a:extLst>
              <a:ext uri="{FF2B5EF4-FFF2-40B4-BE49-F238E27FC236}">
                <a16:creationId xmlns:a16="http://schemas.microsoft.com/office/drawing/2014/main" id="{79E0DB24-A1D4-FB4C-37E7-D016DCF1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0FFDCB8-62B0-BAEF-3022-633500D1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5308" name="Picture 14">
            <a:extLst>
              <a:ext uri="{FF2B5EF4-FFF2-40B4-BE49-F238E27FC236}">
                <a16:creationId xmlns:a16="http://schemas.microsoft.com/office/drawing/2014/main" id="{13680224-A011-555B-723E-51D2FAF3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748D84DD-807F-F3A4-F9CF-72089957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E8EB75-BF75-4F2F-DBD0-E90DA036A5F8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3F909-493A-6E6E-3CD4-2B2ADF14513E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31A00-0CEA-DEA9-CB85-F232824D0194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C5F2E-A911-5055-8A1D-8CF40EBF1701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11088653-3BD3-2517-49FB-19F8007F62E3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5322" name="Picture 4" descr="Computer Icon | Hardware Devices Iconpack | Icons-Land">
            <a:extLst>
              <a:ext uri="{FF2B5EF4-FFF2-40B4-BE49-F238E27FC236}">
                <a16:creationId xmlns:a16="http://schemas.microsoft.com/office/drawing/2014/main" id="{5C93044C-9BCE-F395-6FE7-5878F901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4" descr="Computer Icon | Hardware Devices Iconpack | Icons-Land">
            <a:extLst>
              <a:ext uri="{FF2B5EF4-FFF2-40B4-BE49-F238E27FC236}">
                <a16:creationId xmlns:a16="http://schemas.microsoft.com/office/drawing/2014/main" id="{AE1F604C-26AC-CE5F-E00D-4333D42A5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24" name="Group 20">
            <a:extLst>
              <a:ext uri="{FF2B5EF4-FFF2-40B4-BE49-F238E27FC236}">
                <a16:creationId xmlns:a16="http://schemas.microsoft.com/office/drawing/2014/main" id="{03529A23-72F3-E0A3-772C-5E97F204093F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C2C1E9AC-B164-D7DB-23D7-9E867481D3D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CEF43D-C12F-DD81-759C-0F95934C4F0D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59CD15E4-ABF9-2984-478B-5B612A8E858F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D526BEBF-1EF4-7FF7-AC8D-19F0057B9744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BAEE9744-5CC7-8367-C87C-93DCB1D3E8AF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CED19-6087-3695-B6E7-85BDA17CEDE2}"/>
              </a:ext>
            </a:extLst>
          </p:cNvPr>
          <p:cNvGrpSpPr>
            <a:grpSpLocks/>
          </p:cNvGrpSpPr>
          <p:nvPr/>
        </p:nvGrpSpPr>
        <p:grpSpPr bwMode="auto">
          <a:xfrm>
            <a:off x="2024063" y="47625"/>
            <a:ext cx="2206625" cy="1352550"/>
            <a:chOff x="2023995" y="46868"/>
            <a:chExt cx="2207171" cy="13536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5A972-9DBF-EBC3-582E-94F3BACC26EF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23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Encapsulation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7704DA6-5AE9-5BDA-6518-008BD104D788}"/>
                </a:ext>
              </a:extLst>
            </p:cNvPr>
            <p:cNvSpPr/>
            <p:nvPr/>
          </p:nvSpPr>
          <p:spPr>
            <a:xfrm>
              <a:off x="2292348" y="485380"/>
              <a:ext cx="658976" cy="915157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C5A4F9-EDD4-E320-BB46-D49CEA957E89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B872C-E276-4EC7-9043-49A59D7B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dhcp relay discover">
            <a:extLst>
              <a:ext uri="{FF2B5EF4-FFF2-40B4-BE49-F238E27FC236}">
                <a16:creationId xmlns:a16="http://schemas.microsoft.com/office/drawing/2014/main" id="{F61F71DC-EC60-88A2-BA73-C635D058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61" y="795587"/>
            <a:ext cx="70866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AA3D5-38CB-5F75-8CE7-3A2C995F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65" y="2630055"/>
            <a:ext cx="3319896" cy="4091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C771F-D516-3A21-9243-99A1A363CB7F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53EFB-7168-3CE0-4A42-412CADA762B6}"/>
              </a:ext>
            </a:extLst>
          </p:cNvPr>
          <p:cNvSpPr txBox="1"/>
          <p:nvPr/>
        </p:nvSpPr>
        <p:spPr>
          <a:xfrm>
            <a:off x="31691" y="523220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198A4-8296-8A5E-8D9E-0209CF9E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045" y="1921438"/>
            <a:ext cx="1746828" cy="310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37B6F0-243E-1521-4000-35F90D8A1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597" y="2227692"/>
            <a:ext cx="10160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2A66E-2D90-D199-9F9C-36684E981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A203B-76C8-479B-4D1D-4AE191FCA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516" y="1878665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22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618626-A8AB-30E7-2721-3B839B48302B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7CF4DE-7D1E-A3CC-B693-DD9CCBE1D244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F999C-AF76-D81F-2069-68ADE6C8E0B5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C4E87E25-8DB7-BD33-0850-5C6AD41B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E2C09-BA0E-6B3C-19CE-980305C3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A15D7-0967-A34E-9A1B-780CA2199F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51DDFE-D5A3-DCB1-926B-AE0F978E3224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C466867A-04C4-C451-0277-DD7B3FCA8AF7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8" name="Picture 8" descr="Category:Network routers - Wikimedia Commons">
            <a:extLst>
              <a:ext uri="{FF2B5EF4-FFF2-40B4-BE49-F238E27FC236}">
                <a16:creationId xmlns:a16="http://schemas.microsoft.com/office/drawing/2014/main" id="{B5C8A276-08E2-07E0-F9A4-1E237F30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8AC16D2-5378-DC53-E79D-BB01DFD80443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30" name="Picture 8" descr="Category:Network routers - Wikimedia Commons">
            <a:extLst>
              <a:ext uri="{FF2B5EF4-FFF2-40B4-BE49-F238E27FC236}">
                <a16:creationId xmlns:a16="http://schemas.microsoft.com/office/drawing/2014/main" id="{01720BF7-1F59-3277-C70F-995B1DD1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443B409-FEE2-F88E-ACB1-1C63D916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6332" name="Picture 14">
            <a:extLst>
              <a:ext uri="{FF2B5EF4-FFF2-40B4-BE49-F238E27FC236}">
                <a16:creationId xmlns:a16="http://schemas.microsoft.com/office/drawing/2014/main" id="{6A7F8E59-64F7-A997-5B7C-C278C620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D2B2EB74-37BB-B58E-CBB1-1B9BDA47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53C950-02DA-CB90-34D4-E5516A94FBCA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0DD1FB-EE1D-D711-9495-C726CFC9F47C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1EF12-BAF9-8529-E135-B27524A8394B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5E242-C9D7-25F4-ECD5-612BCA62514C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BA5A147F-7D38-BF35-55DD-B8F08427052E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346" name="Picture 4" descr="Computer Icon | Hardware Devices Iconpack | Icons-Land">
            <a:extLst>
              <a:ext uri="{FF2B5EF4-FFF2-40B4-BE49-F238E27FC236}">
                <a16:creationId xmlns:a16="http://schemas.microsoft.com/office/drawing/2014/main" id="{49565956-C47B-5049-285E-024DF23C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4" descr="Computer Icon | Hardware Devices Iconpack | Icons-Land">
            <a:extLst>
              <a:ext uri="{FF2B5EF4-FFF2-40B4-BE49-F238E27FC236}">
                <a16:creationId xmlns:a16="http://schemas.microsoft.com/office/drawing/2014/main" id="{EF8E4E85-C817-98F1-3D1B-C9FC9A86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48" name="Group 20">
            <a:extLst>
              <a:ext uri="{FF2B5EF4-FFF2-40B4-BE49-F238E27FC236}">
                <a16:creationId xmlns:a16="http://schemas.microsoft.com/office/drawing/2014/main" id="{7B03286B-CAB2-CBD4-B67C-800DD47EE30B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B4E001FD-5C68-D380-4198-6E7665F7B235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F36810-93F0-556B-2CBB-E602BC9C6FBA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E5738DB2-A407-A272-03AB-D684AB4A5A5A}"/>
              </a:ext>
            </a:extLst>
          </p:cNvPr>
          <p:cNvGraphicFramePr>
            <a:graphicFrameLocks noGrp="1"/>
          </p:cNvGraphicFramePr>
          <p:nvPr/>
        </p:nvGraphicFramePr>
        <p:xfrm>
          <a:off x="6808788" y="82550"/>
          <a:ext cx="2073275" cy="24130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122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78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6CBDAB2E-FFEB-8377-1446-A904195DABD7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051B3C85-16E6-8881-E7BC-D2689FE61BAF}"/>
              </a:ext>
            </a:extLst>
          </p:cNvPr>
          <p:cNvGraphicFramePr>
            <a:graphicFrameLocks noGrp="1"/>
          </p:cNvGraphicFramePr>
          <p:nvPr/>
        </p:nvGraphicFramePr>
        <p:xfrm>
          <a:off x="7334250" y="1169988"/>
          <a:ext cx="1160463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F5DB60-83A6-952D-5782-2B5AF9C201BB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5907D8-C10E-128E-898D-384104C8286D}"/>
              </a:ext>
            </a:extLst>
          </p:cNvPr>
          <p:cNvGrpSpPr>
            <a:grpSpLocks/>
          </p:cNvGrpSpPr>
          <p:nvPr/>
        </p:nvGrpSpPr>
        <p:grpSpPr bwMode="auto">
          <a:xfrm>
            <a:off x="4616450" y="-11113"/>
            <a:ext cx="2206625" cy="1400176"/>
            <a:chOff x="2023995" y="46868"/>
            <a:chExt cx="2207171" cy="14007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D1F53A-5884-381F-6857-A61D458EBF69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21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Decapsulation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85509D5-D5E8-8F15-DDF6-477CCE4A5EB3}"/>
                </a:ext>
              </a:extLst>
            </p:cNvPr>
            <p:cNvSpPr/>
            <p:nvPr/>
          </p:nvSpPr>
          <p:spPr>
            <a:xfrm flipH="1">
              <a:off x="3313364" y="532843"/>
              <a:ext cx="660563" cy="914774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5876610F-3702-7FC6-112C-BBC1D42A0D81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4D8F2357-388C-95EF-6991-0A38F87A3DDF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AEC39A-C8C7-84A7-3836-AF303AF2602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A9454A-5C97-48CC-71E2-004CC9454D06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28120-1756-7DDA-5764-E1C4769473B2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5D4CC9-3C85-9B11-B6DF-5B2BEC77B0F4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B65C0586-0E8E-8CF7-9AE1-ECC058B4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98D6D-BE51-C674-E75F-0B061F7B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0F2B-4DE1-E143-8D79-4BF7DCD4F1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02D6C9-45C2-7B97-06E2-9AD6DEA6AD80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5733AAA-067A-C35F-A481-2A45CD78677A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52" name="Picture 8" descr="Category:Network routers - Wikimedia Commons">
            <a:extLst>
              <a:ext uri="{FF2B5EF4-FFF2-40B4-BE49-F238E27FC236}">
                <a16:creationId xmlns:a16="http://schemas.microsoft.com/office/drawing/2014/main" id="{20F9F5F6-7327-3BE6-DB57-CBAC88B6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8A231C-80CB-22F7-2E90-7EF76FB89EAA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54" name="Picture 8" descr="Category:Network routers - Wikimedia Commons">
            <a:extLst>
              <a:ext uri="{FF2B5EF4-FFF2-40B4-BE49-F238E27FC236}">
                <a16:creationId xmlns:a16="http://schemas.microsoft.com/office/drawing/2014/main" id="{3ED51D4B-0F33-1F86-3455-685C1EF0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826ED329-6F1F-3EC6-213F-81FA6E92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7356" name="Picture 14">
            <a:extLst>
              <a:ext uri="{FF2B5EF4-FFF2-40B4-BE49-F238E27FC236}">
                <a16:creationId xmlns:a16="http://schemas.microsoft.com/office/drawing/2014/main" id="{B88CDB4A-3394-194B-D2EE-731E0455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CE281C32-61B5-746E-DC02-238BEC8D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FFF59-12D6-7E2D-753F-8A7BA4227C05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075B0-2EAF-39F7-2DA6-21FF85D46EF6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995C3-71CA-77B9-5345-62CF58335F0F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BCD44-0AF0-826C-AF95-3440262279CF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E880103-6763-1A15-1F71-4402B8288A8A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370" name="Picture 4" descr="Computer Icon | Hardware Devices Iconpack | Icons-Land">
            <a:extLst>
              <a:ext uri="{FF2B5EF4-FFF2-40B4-BE49-F238E27FC236}">
                <a16:creationId xmlns:a16="http://schemas.microsoft.com/office/drawing/2014/main" id="{C3386C4A-B074-E373-93DF-443C759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1" name="Picture 4" descr="Computer Icon | Hardware Devices Iconpack | Icons-Land">
            <a:extLst>
              <a:ext uri="{FF2B5EF4-FFF2-40B4-BE49-F238E27FC236}">
                <a16:creationId xmlns:a16="http://schemas.microsoft.com/office/drawing/2014/main" id="{E06975BC-B1A7-A604-25BC-0A4B6344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72" name="Group 20">
            <a:extLst>
              <a:ext uri="{FF2B5EF4-FFF2-40B4-BE49-F238E27FC236}">
                <a16:creationId xmlns:a16="http://schemas.microsoft.com/office/drawing/2014/main" id="{15849AE7-CCF2-0F2D-0B60-4C16B49B695B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47B573BF-2AA7-326A-E51E-8F80E3D629C5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F8F6F-E398-BA84-B28A-D7C1EB81E389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D9C0DAD2-3E94-9533-AEC6-F8CDE2684767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E93AFBE2-B8B3-9A6C-DDEB-C73BAC99BF70}"/>
              </a:ext>
            </a:extLst>
          </p:cNvPr>
          <p:cNvGraphicFramePr>
            <a:graphicFrameLocks noGrp="1"/>
          </p:cNvGraphicFramePr>
          <p:nvPr/>
        </p:nvGraphicFramePr>
        <p:xfrm>
          <a:off x="6494463" y="3459163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C6D21B-A9F8-8119-1771-233D682D5C0D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1CFE7C1B-0C59-ECCE-5806-76E47312C87F}"/>
              </a:ext>
            </a:extLst>
          </p:cNvPr>
          <p:cNvSpPr/>
          <p:nvPr/>
        </p:nvSpPr>
        <p:spPr>
          <a:xfrm rot="5894851">
            <a:off x="7115969" y="3286919"/>
            <a:ext cx="1187450" cy="1249362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A05951-C25E-8536-3C93-750E4328014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28BEBB-433C-F488-5EC0-B9C55CA13145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461519-C2D7-30C4-10E7-2A25046E69FC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3575FA-5C25-A92F-50C0-AB377F340192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53A7033D-004C-DEEA-3DD6-6F890742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BD062-730D-8EDC-C0DE-108CBEE2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E7E67-0FBB-8849-9464-6267D393F5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86DD0-5427-A92B-7334-242857856111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B4665D24-88BD-EE59-D264-DF848B9F0758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6" name="Picture 8" descr="Category:Network routers - Wikimedia Commons">
            <a:extLst>
              <a:ext uri="{FF2B5EF4-FFF2-40B4-BE49-F238E27FC236}">
                <a16:creationId xmlns:a16="http://schemas.microsoft.com/office/drawing/2014/main" id="{62814812-DF9A-3310-B32D-8666547A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03D06C9-8F5F-6894-59EC-48B55DD937C9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8" name="Picture 8" descr="Category:Network routers - Wikimedia Commons">
            <a:extLst>
              <a:ext uri="{FF2B5EF4-FFF2-40B4-BE49-F238E27FC236}">
                <a16:creationId xmlns:a16="http://schemas.microsoft.com/office/drawing/2014/main" id="{D6132CB6-29E2-D395-5512-6343562E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6FCF6C6-10FB-978A-4803-317CE653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8380" name="Picture 14">
            <a:extLst>
              <a:ext uri="{FF2B5EF4-FFF2-40B4-BE49-F238E27FC236}">
                <a16:creationId xmlns:a16="http://schemas.microsoft.com/office/drawing/2014/main" id="{A862517A-C211-3E85-AA78-872D86B1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EEF228D5-80EE-5E20-9D6F-30708452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130A4F-F545-A0D7-7B37-423C9A384301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4F76C7-3296-9DCB-811D-FCC445617210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B296B-E34E-2F5F-45B8-4D20ABDE45A7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D7F9D-7A2A-7073-11EA-CC30E5BEEAC1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9B04AA9-D1BF-D3F1-4B35-C9EACBAC2616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394" name="Picture 4" descr="Computer Icon | Hardware Devices Iconpack | Icons-Land">
            <a:extLst>
              <a:ext uri="{FF2B5EF4-FFF2-40B4-BE49-F238E27FC236}">
                <a16:creationId xmlns:a16="http://schemas.microsoft.com/office/drawing/2014/main" id="{53B0BEE8-2197-8833-DB34-C003596A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5" name="Picture 4" descr="Computer Icon | Hardware Devices Iconpack | Icons-Land">
            <a:extLst>
              <a:ext uri="{FF2B5EF4-FFF2-40B4-BE49-F238E27FC236}">
                <a16:creationId xmlns:a16="http://schemas.microsoft.com/office/drawing/2014/main" id="{A6CB0371-25B2-2DE0-A2ED-48A231AC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96" name="Group 20">
            <a:extLst>
              <a:ext uri="{FF2B5EF4-FFF2-40B4-BE49-F238E27FC236}">
                <a16:creationId xmlns:a16="http://schemas.microsoft.com/office/drawing/2014/main" id="{6BD9DE0E-9FAA-FA88-9C51-C078679762F6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0E27B948-EAFC-14A4-D1B8-0B7EF012AF63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FD0F07-4D16-2583-7E47-5B0D8897F31B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9A9E3363-25AF-C240-4539-98F3F2DECE2E}"/>
              </a:ext>
            </a:extLst>
          </p:cNvPr>
          <p:cNvGraphicFramePr>
            <a:graphicFrameLocks noGrp="1"/>
          </p:cNvGraphicFramePr>
          <p:nvPr/>
        </p:nvGraphicFramePr>
        <p:xfrm>
          <a:off x="6808788" y="82550"/>
          <a:ext cx="2073275" cy="24130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122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Gateway-A</a:t>
                      </a:r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78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AF6DC025-AB7C-2DE9-A246-334A5A914546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3F2034C-09DE-1D54-12AE-570D847AB520}"/>
              </a:ext>
            </a:extLst>
          </p:cNvPr>
          <p:cNvGraphicFramePr>
            <a:graphicFrameLocks noGrp="1"/>
          </p:cNvGraphicFramePr>
          <p:nvPr/>
        </p:nvGraphicFramePr>
        <p:xfrm>
          <a:off x="7334250" y="1169988"/>
          <a:ext cx="1160463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9E58BA-CF6F-CAE4-F6A8-7DFACABA04E7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2F41C39C-53BF-2824-63D9-D11ABBE8C41E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Gateway-A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E5299966-B824-7F57-B9A2-ED271A6064B3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431" name="Picture 27">
            <a:extLst>
              <a:ext uri="{FF2B5EF4-FFF2-40B4-BE49-F238E27FC236}">
                <a16:creationId xmlns:a16="http://schemas.microsoft.com/office/drawing/2014/main" id="{399A3F0A-739A-956B-348A-218DF02C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41400"/>
            <a:ext cx="1663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32" name="Picture 28">
            <a:extLst>
              <a:ext uri="{FF2B5EF4-FFF2-40B4-BE49-F238E27FC236}">
                <a16:creationId xmlns:a16="http://schemas.microsoft.com/office/drawing/2014/main" id="{F94DF3FB-59AB-96BF-BB17-0C8A9B27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1090613"/>
            <a:ext cx="1663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E7D3D9-4598-631C-265C-FAF04E87D55F}"/>
              </a:ext>
            </a:extLst>
          </p:cNvPr>
          <p:cNvSpPr txBox="1"/>
          <p:nvPr/>
        </p:nvSpPr>
        <p:spPr>
          <a:xfrm>
            <a:off x="3027363" y="231775"/>
            <a:ext cx="3089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Encryption/Decryption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8F25B96-663E-589D-2EB7-92B0DC806E32}"/>
              </a:ext>
            </a:extLst>
          </p:cNvPr>
          <p:cNvCxnSpPr/>
          <p:nvPr/>
        </p:nvCxnSpPr>
        <p:spPr>
          <a:xfrm flipH="1">
            <a:off x="2130425" y="717550"/>
            <a:ext cx="2012950" cy="84137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0AFACA-F8BA-A5BA-E325-6987CA0F7D65}"/>
              </a:ext>
            </a:extLst>
          </p:cNvPr>
          <p:cNvCxnSpPr>
            <a:cxnSpLocks/>
          </p:cNvCxnSpPr>
          <p:nvPr/>
        </p:nvCxnSpPr>
        <p:spPr>
          <a:xfrm>
            <a:off x="5014913" y="708025"/>
            <a:ext cx="2012950" cy="8397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829E62E-E0C1-CE35-9FC6-727CAB09333C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F1B3DD-A39C-8C85-8FEC-ED646F8C033C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016CB-5EE2-F000-119A-136DF336E9DC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7F74B4-173B-8B41-6E1C-A702D74EB1D6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80B011A1-7BAB-D0C4-5BB8-EDEDEE37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9FAD9-23AA-863A-F2EE-A0ECF2B5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E0A4B-80EE-6446-A79E-647438B8AC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72205B-E77E-A664-2420-B8CECCE150E1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4555D9E7-F3E6-73BA-4290-39E29160DE2A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0" name="Picture 8" descr="Category:Network routers - Wikimedia Commons">
            <a:extLst>
              <a:ext uri="{FF2B5EF4-FFF2-40B4-BE49-F238E27FC236}">
                <a16:creationId xmlns:a16="http://schemas.microsoft.com/office/drawing/2014/main" id="{19A13357-3259-7C83-8D9F-645143CE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A280B86-A9E9-0DB2-CC67-588DA5C602D8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2" name="Picture 8" descr="Category:Network routers - Wikimedia Commons">
            <a:extLst>
              <a:ext uri="{FF2B5EF4-FFF2-40B4-BE49-F238E27FC236}">
                <a16:creationId xmlns:a16="http://schemas.microsoft.com/office/drawing/2014/main" id="{D5D12AE8-E4CD-AC51-58BA-D50F27DD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1FA837F1-976E-B827-706B-F4971FF3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9404" name="Picture 14">
            <a:extLst>
              <a:ext uri="{FF2B5EF4-FFF2-40B4-BE49-F238E27FC236}">
                <a16:creationId xmlns:a16="http://schemas.microsoft.com/office/drawing/2014/main" id="{DEDB919D-9BE1-66EA-F380-62F9FEA5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3DC286B2-C451-414D-B2A4-B8015596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E34BCF-D2DD-2504-992D-A4C47D64F0FD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95D7C7-9205-93B3-A702-4AA5172E577E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B8F1D9-859F-C0F4-FEAA-AD76E0EB18B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0FC81-ECA7-49EA-C941-09AA766F7D3A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D4661-65B2-F547-7E4D-A575A2EB8F45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pic>
        <p:nvPicPr>
          <p:cNvPr id="59411" name="Picture 4" descr="Computer Icon | Hardware Devices Iconpack | Icons-Land">
            <a:extLst>
              <a:ext uri="{FF2B5EF4-FFF2-40B4-BE49-F238E27FC236}">
                <a16:creationId xmlns:a16="http://schemas.microsoft.com/office/drawing/2014/main" id="{CF79936D-1DE3-830C-F006-265272D5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Picture 4" descr="Computer Icon | Hardware Devices Iconpack | Icons-Land">
            <a:extLst>
              <a:ext uri="{FF2B5EF4-FFF2-40B4-BE49-F238E27FC236}">
                <a16:creationId xmlns:a16="http://schemas.microsoft.com/office/drawing/2014/main" id="{6FCE0323-7B8E-D8BB-4BFA-507E459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13" name="Group 20">
            <a:extLst>
              <a:ext uri="{FF2B5EF4-FFF2-40B4-BE49-F238E27FC236}">
                <a16:creationId xmlns:a16="http://schemas.microsoft.com/office/drawing/2014/main" id="{9C8F31BE-74AC-850B-6C09-577156B02417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E79D9D85-9839-A647-B2CF-0A85C3D2FB20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63A02C-B3FF-2912-3FDF-5BF597F20DA8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A2D155A0-9583-F51D-E634-CB6160D90B26}"/>
              </a:ext>
            </a:extLst>
          </p:cNvPr>
          <p:cNvSpPr/>
          <p:nvPr/>
        </p:nvSpPr>
        <p:spPr>
          <a:xfrm>
            <a:off x="-11113" y="2239963"/>
            <a:ext cx="9193213" cy="4494212"/>
          </a:xfrm>
          <a:custGeom>
            <a:avLst/>
            <a:gdLst>
              <a:gd name="connsiteX0" fmla="*/ 1723488 w 9193327"/>
              <a:gd name="connsiteY0" fmla="*/ 467930 h 4493981"/>
              <a:gd name="connsiteX1" fmla="*/ 322951 w 9193327"/>
              <a:gd name="connsiteY1" fmla="*/ 1474927 h 4493981"/>
              <a:gd name="connsiteX2" fmla="*/ 195630 w 9193327"/>
              <a:gd name="connsiteY2" fmla="*/ 4102381 h 4493981"/>
              <a:gd name="connsiteX3" fmla="*/ 2626313 w 9193327"/>
              <a:gd name="connsiteY3" fmla="*/ 4125530 h 4493981"/>
              <a:gd name="connsiteX4" fmla="*/ 2383245 w 9193327"/>
              <a:gd name="connsiteY4" fmla="*/ 1440203 h 4493981"/>
              <a:gd name="connsiteX5" fmla="*/ 6827924 w 9193327"/>
              <a:gd name="connsiteY5" fmla="*/ 1231859 h 4493981"/>
              <a:gd name="connsiteX6" fmla="*/ 6804774 w 9193327"/>
              <a:gd name="connsiteY6" fmla="*/ 4194978 h 4493981"/>
              <a:gd name="connsiteX7" fmla="*/ 9084987 w 9193327"/>
              <a:gd name="connsiteY7" fmla="*/ 3998208 h 4493981"/>
              <a:gd name="connsiteX8" fmla="*/ 8459954 w 9193327"/>
              <a:gd name="connsiteY8" fmla="*/ 710998 h 4493981"/>
              <a:gd name="connsiteX9" fmla="*/ 5276916 w 9193327"/>
              <a:gd name="connsiteY9" fmla="*/ 4943 h 4493981"/>
              <a:gd name="connsiteX10" fmla="*/ 1723488 w 9193327"/>
              <a:gd name="connsiteY10" fmla="*/ 467930 h 44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3327" h="4493981">
                <a:moveTo>
                  <a:pt x="1723488" y="467930"/>
                </a:moveTo>
                <a:cubicBezTo>
                  <a:pt x="897827" y="712927"/>
                  <a:pt x="577594" y="869185"/>
                  <a:pt x="322951" y="1474927"/>
                </a:cubicBezTo>
                <a:cubicBezTo>
                  <a:pt x="68308" y="2080669"/>
                  <a:pt x="-188264" y="3660614"/>
                  <a:pt x="195630" y="4102381"/>
                </a:cubicBezTo>
                <a:cubicBezTo>
                  <a:pt x="579524" y="4544148"/>
                  <a:pt x="2261711" y="4569226"/>
                  <a:pt x="2626313" y="4125530"/>
                </a:cubicBezTo>
                <a:cubicBezTo>
                  <a:pt x="2990916" y="3681834"/>
                  <a:pt x="1682977" y="1922481"/>
                  <a:pt x="2383245" y="1440203"/>
                </a:cubicBezTo>
                <a:cubicBezTo>
                  <a:pt x="3083513" y="957925"/>
                  <a:pt x="6091003" y="772730"/>
                  <a:pt x="6827924" y="1231859"/>
                </a:cubicBezTo>
                <a:cubicBezTo>
                  <a:pt x="7564845" y="1690988"/>
                  <a:pt x="6428597" y="3733920"/>
                  <a:pt x="6804774" y="4194978"/>
                </a:cubicBezTo>
                <a:cubicBezTo>
                  <a:pt x="7180951" y="4656036"/>
                  <a:pt x="8809124" y="4578871"/>
                  <a:pt x="9084987" y="3998208"/>
                </a:cubicBezTo>
                <a:cubicBezTo>
                  <a:pt x="9360850" y="3417545"/>
                  <a:pt x="9094633" y="1376542"/>
                  <a:pt x="8459954" y="710998"/>
                </a:cubicBezTo>
                <a:cubicBezTo>
                  <a:pt x="7825276" y="45454"/>
                  <a:pt x="6399660" y="49312"/>
                  <a:pt x="5276916" y="4943"/>
                </a:cubicBezTo>
                <a:cubicBezTo>
                  <a:pt x="4154172" y="-39427"/>
                  <a:pt x="2549149" y="222933"/>
                  <a:pt x="1723488" y="467930"/>
                </a:cubicBezTo>
                <a:close/>
              </a:path>
            </a:pathLst>
          </a:custGeom>
          <a:solidFill>
            <a:schemeClr val="accent6">
              <a:lumMod val="75000"/>
              <a:alpha val="6727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00E4B-932F-4638-272B-0F3E0DDD81D9}"/>
              </a:ext>
            </a:extLst>
          </p:cNvPr>
          <p:cNvSpPr txBox="1"/>
          <p:nvPr/>
        </p:nvSpPr>
        <p:spPr>
          <a:xfrm>
            <a:off x="3079750" y="4451350"/>
            <a:ext cx="31321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Virtual Private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(VPN)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20D81-823E-EDC6-41EA-C3616B99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6018" name="Picture 2" descr="How Does a VPN Work? Ultimate Security Guide 2025">
            <a:extLst>
              <a:ext uri="{FF2B5EF4-FFF2-40B4-BE49-F238E27FC236}">
                <a16:creationId xmlns:a16="http://schemas.microsoft.com/office/drawing/2014/main" id="{6248F949-FC68-C80E-5E19-38463FD6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913"/>
            <a:ext cx="914400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647BEB-D024-3A75-9BA8-5A37F7B0C926}"/>
              </a:ext>
            </a:extLst>
          </p:cNvPr>
          <p:cNvSpPr txBox="1"/>
          <p:nvPr/>
        </p:nvSpPr>
        <p:spPr>
          <a:xfrm>
            <a:off x="0" y="6364909"/>
            <a:ext cx="659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Picture: https://</a:t>
            </a:r>
            <a:r>
              <a:rPr lang="en-US" dirty="0" err="1"/>
              <a:t>buzzclan.com</a:t>
            </a:r>
            <a:r>
              <a:rPr lang="en-US" dirty="0"/>
              <a:t>/cyber-security/how-does-a-</a:t>
            </a:r>
            <a:r>
              <a:rPr lang="en-US" dirty="0" err="1"/>
              <a:t>vpn</a:t>
            </a:r>
            <a:r>
              <a:rPr lang="en-US" dirty="0"/>
              <a:t>-work/</a:t>
            </a:r>
          </a:p>
        </p:txBody>
      </p:sp>
    </p:spTree>
    <p:extLst>
      <p:ext uri="{BB962C8B-B14F-4D97-AF65-F5344CB8AC3E}">
        <p14:creationId xmlns:p14="http://schemas.microsoft.com/office/powerpoint/2010/main" val="755725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A481B19A-E2D4-5DD5-3B03-3BDA0093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C5C15C-92DD-C80C-9AA2-D0984BB6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1525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1. Security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6023E6-A6C5-BFAE-B1CA-B5EBA893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7986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333597-EDBD-D9A1-0460-9C6B1F9E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28543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31BA0-5EEE-702C-A949-CE35227B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B4AED-A052-EC4C-8EA8-F7E392482A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58A082-065F-8858-7078-3187E1F23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FE62EB9-9956-DA6E-749E-29BB4AC1B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1525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1. Security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9DCD6BCA-9D11-AC25-B833-F28875F3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7986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5" name="Rectangle 2">
            <a:extLst>
              <a:ext uri="{FF2B5EF4-FFF2-40B4-BE49-F238E27FC236}">
                <a16:creationId xmlns:a16="http://schemas.microsoft.com/office/drawing/2014/main" id="{F479F383-6513-A6AE-C7DE-B5FFEC84A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28543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BE79D993-2CEC-414C-6011-9F4FE1C1A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627438"/>
            <a:ext cx="4983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Disadvantages: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0115C4-B88A-6865-4BAF-D18AC5F3784B}"/>
              </a:ext>
            </a:extLst>
          </p:cNvPr>
          <p:cNvSpPr txBox="1">
            <a:spLocks noChangeArrowheads="1"/>
          </p:cNvSpPr>
          <p:nvPr/>
        </p:nvSpPr>
        <p:spPr>
          <a:xfrm>
            <a:off x="2406650" y="4273550"/>
            <a:ext cx="4983163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Increases packet length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1448" name="Rectangle 2">
            <a:extLst>
              <a:ext uri="{FF2B5EF4-FFF2-40B4-BE49-F238E27FC236}">
                <a16:creationId xmlns:a16="http://schemas.microsoft.com/office/drawing/2014/main" id="{2A106E29-7ADD-CDD9-6DD9-69FAAA3D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477837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a) Wastage of bandwidth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9" name="Rectangle 2">
            <a:extLst>
              <a:ext uri="{FF2B5EF4-FFF2-40B4-BE49-F238E27FC236}">
                <a16:creationId xmlns:a16="http://schemas.microsoft.com/office/drawing/2014/main" id="{F88961D0-F7F7-7F19-D03E-B80F1D6B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51895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b) More processing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0" name="Rectangle 2">
            <a:extLst>
              <a:ext uri="{FF2B5EF4-FFF2-40B4-BE49-F238E27FC236}">
                <a16:creationId xmlns:a16="http://schemas.microsoft.com/office/drawing/2014/main" id="{D3343FF3-8605-5BB8-7D42-8FE73C2F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5581650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c) Fragmentation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1" name="Rectangle 2">
            <a:extLst>
              <a:ext uri="{FF2B5EF4-FFF2-40B4-BE49-F238E27FC236}">
                <a16:creationId xmlns:a16="http://schemas.microsoft.com/office/drawing/2014/main" id="{C14E12E0-D2C2-A54E-3187-F3CA908E6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6075363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Increases management cost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B3F45E-A41C-8667-F9A7-595F58477343}"/>
              </a:ext>
            </a:extLst>
          </p:cNvPr>
          <p:cNvSpPr/>
          <p:nvPr/>
        </p:nvSpPr>
        <p:spPr>
          <a:xfrm>
            <a:off x="0" y="1387475"/>
            <a:ext cx="9144000" cy="16430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66" name="Title 4">
            <a:extLst>
              <a:ext uri="{FF2B5EF4-FFF2-40B4-BE49-F238E27FC236}">
                <a16:creationId xmlns:a16="http://schemas.microsoft.com/office/drawing/2014/main" id="{8710796F-F3B9-593E-D901-491B33615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3675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IPv6</a:t>
            </a:r>
            <a:endParaRPr lang="en-US" altLang="en-US" sz="4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B59F98E8-CF63-6F7A-D423-46F2F358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F80D8-A3B1-964D-B2BF-8A446CC00C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B1CFC-CFF5-6100-8DE3-9460E1C4F273}"/>
              </a:ext>
            </a:extLst>
          </p:cNvPr>
          <p:cNvSpPr txBox="1"/>
          <p:nvPr/>
        </p:nvSpPr>
        <p:spPr>
          <a:xfrm>
            <a:off x="1920875" y="3495675"/>
            <a:ext cx="3852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A406-EA88-813A-2AC9-15002FA02536}"/>
              </a:ext>
            </a:extLst>
          </p:cNvPr>
          <p:cNvSpPr txBox="1"/>
          <p:nvPr/>
        </p:nvSpPr>
        <p:spPr>
          <a:xfrm>
            <a:off x="1920875" y="4013200"/>
            <a:ext cx="52593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05B10-C51A-78FA-D3A8-9CE0B856174C}"/>
              </a:ext>
            </a:extLst>
          </p:cNvPr>
          <p:cNvSpPr txBox="1"/>
          <p:nvPr/>
        </p:nvSpPr>
        <p:spPr>
          <a:xfrm>
            <a:off x="1920875" y="4530725"/>
            <a:ext cx="3759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3) IPV4 and IPV6 coexistence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721D64-56A7-C12C-8401-29E2C97DED43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369CB1-D87D-847D-42AD-1419185C5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95F29284-BC4E-F63F-320C-6A86209C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23BA49-693E-E740-88CF-63F5873CFEB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2" name="Picture 2">
            <a:extLst>
              <a:ext uri="{FF2B5EF4-FFF2-40B4-BE49-F238E27FC236}">
                <a16:creationId xmlns:a16="http://schemas.microsoft.com/office/drawing/2014/main" id="{212CA64F-1410-4074-B313-F9961C45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F93E5-ACFB-D32A-DD1B-70D8EE4A6DF6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FBF2F-16EE-8A17-4019-3D8C80215816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CCA37F65-F123-A949-4DC2-EB9E3B512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6261B385-26CB-D678-31B3-04AE80A8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776890F5-207F-036A-5CB9-7DD517AA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2AED9-2768-DAD1-E567-9DCA73D7F2B1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116E-8803-57BB-9A45-80CF2A33A7D5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2B5C9-D422-79F4-CE18-93E784D6C517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D56BA-3132-BADE-11E3-73581FE0B497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F650A-4819-AF04-A40A-6BF4B21F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101B6C-B372-E389-9CEC-922599A8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dhcp relay discover unicast">
            <a:extLst>
              <a:ext uri="{FF2B5EF4-FFF2-40B4-BE49-F238E27FC236}">
                <a16:creationId xmlns:a16="http://schemas.microsoft.com/office/drawing/2014/main" id="{70D23C76-96BF-72A7-F5AB-991B67A02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12062"/>
            <a:ext cx="7086600" cy="185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EBE4D-739F-00E7-5609-806749E5F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386" y="2375589"/>
            <a:ext cx="5880100" cy="4432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A524D0-C30A-0C1A-47C2-37354FDBF9F1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2F48B-62DF-8D03-A866-81494AADED27}"/>
              </a:ext>
            </a:extLst>
          </p:cNvPr>
          <p:cNvSpPr txBox="1"/>
          <p:nvPr/>
        </p:nvSpPr>
        <p:spPr>
          <a:xfrm>
            <a:off x="31691" y="523220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F083C-DD49-3CDB-F64B-FCEB06241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72" y="1854612"/>
            <a:ext cx="1746828" cy="310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5D6B6-3F05-5C65-AF2A-29519421D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380" y="2103001"/>
            <a:ext cx="1016000" cy="25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9ED32-291E-C966-C86C-F815EC465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1BEB3B-F964-06E4-C93E-17A98D47C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398" y="1836134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1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89242F-39DD-B586-9816-A7E870E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7042" name="Picture 2" descr="Internet Protocol version 6 (IPv6) Header - GeeksforGeeks">
            <a:extLst>
              <a:ext uri="{FF2B5EF4-FFF2-40B4-BE49-F238E27FC236}">
                <a16:creationId xmlns:a16="http://schemas.microsoft.com/office/drawing/2014/main" id="{7CBAC466-CACC-10FE-93C4-294EA55C5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313"/>
            <a:ext cx="8305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12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2DEB-FFF9-B0E4-F3B5-E3A7B9BF0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13AB7-538F-15B6-6A01-F3372C69C08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220D0E-9CFB-B833-0B4E-757DB4402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0467F1FE-585C-C8EA-3F36-B2C67F9E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D889EE3D-A644-1FDD-E532-F563FFEA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90E15-C74B-B50F-D382-AA1F2BD9672C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47AC-225C-778B-3825-A0D11944C093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069CD-A217-BCB9-4A32-5F1B44679CA0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656C5-F57F-D2D2-C979-959B90FA7F20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  <p:extLst>
      <p:ext uri="{BB962C8B-B14F-4D97-AF65-F5344CB8AC3E}">
        <p14:creationId xmlns:p14="http://schemas.microsoft.com/office/powerpoint/2010/main" val="35950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1FF01-2B30-9F9D-62AF-66308B236A24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62" name="Title 4">
            <a:extLst>
              <a:ext uri="{FF2B5EF4-FFF2-40B4-BE49-F238E27FC236}">
                <a16:creationId xmlns:a16="http://schemas.microsoft.com/office/drawing/2014/main" id="{0B9FF98E-478F-2860-F62C-DD18863D43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25635B0E-3485-EEFE-07FC-F651433C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5A07B-657D-1E4E-AC6A-5F32DDA3A7A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6564" name="Picture 2" descr="IceSuntisuk: Unicast Multicast Broadcast">
            <a:extLst>
              <a:ext uri="{FF2B5EF4-FFF2-40B4-BE49-F238E27FC236}">
                <a16:creationId xmlns:a16="http://schemas.microsoft.com/office/drawing/2014/main" id="{3A7873F3-CA5D-A112-A882-28B6AF7C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088BF6-069F-7CBE-0A17-B44F69668AB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Title 4">
            <a:extLst>
              <a:ext uri="{FF2B5EF4-FFF2-40B4-BE49-F238E27FC236}">
                <a16:creationId xmlns:a16="http://schemas.microsoft.com/office/drawing/2014/main" id="{CE1A3BD2-44E4-FC07-67A1-4E78F3C2DF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02D03C6D-2E0B-60D6-90C6-07CCAC5E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B0C13-3F01-A24F-86D0-7D17C4A6E5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8" name="Picture 2" descr="IceSuntisuk: Unicast Multicast Broadcast">
            <a:extLst>
              <a:ext uri="{FF2B5EF4-FFF2-40B4-BE49-F238E27FC236}">
                <a16:creationId xmlns:a16="http://schemas.microsoft.com/office/drawing/2014/main" id="{FAFA9E93-083C-3B94-2352-99177FD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230F5-FC14-46C6-0109-DF2B6CFE1FF6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C3B2E-58CC-9F5B-2E0A-706344BA78CD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38C5D-11A1-C338-E4A7-A82D3ECF8C99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EB0A41-EABB-3065-3991-475D3E9F275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0" name="Title 4">
            <a:extLst>
              <a:ext uri="{FF2B5EF4-FFF2-40B4-BE49-F238E27FC236}">
                <a16:creationId xmlns:a16="http://schemas.microsoft.com/office/drawing/2014/main" id="{179869C8-A0CF-3CC8-EE6D-CE68DD6881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983FEB36-B58A-7B2D-5313-B077F9D3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D4566-047D-9548-BFE2-0C1258F7670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8612" name="Picture 2" descr="IceSuntisuk: Unicast Multicast Broadcast">
            <a:extLst>
              <a:ext uri="{FF2B5EF4-FFF2-40B4-BE49-F238E27FC236}">
                <a16:creationId xmlns:a16="http://schemas.microsoft.com/office/drawing/2014/main" id="{83602CE5-A782-E333-F762-38D80C97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4BDD-9436-291E-E146-83373685953F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D674-65C0-611E-111B-E6E927D3DF85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6B26D-6FEA-3053-E770-F4A94CC707F0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1B4BF-D9D7-41FB-A9FD-F2562D83E4FE}"/>
              </a:ext>
            </a:extLst>
          </p:cNvPr>
          <p:cNvSpPr txBox="1"/>
          <p:nvPr/>
        </p:nvSpPr>
        <p:spPr>
          <a:xfrm>
            <a:off x="998538" y="5557838"/>
            <a:ext cx="11731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82F3B-40FC-8F2F-3345-3BD75030BB62}"/>
              </a:ext>
            </a:extLst>
          </p:cNvPr>
          <p:cNvSpPr txBox="1"/>
          <p:nvPr/>
        </p:nvSpPr>
        <p:spPr>
          <a:xfrm>
            <a:off x="2881313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37733-CA2D-F581-0E32-07B85F92292A}"/>
              </a:ext>
            </a:extLst>
          </p:cNvPr>
          <p:cNvSpPr txBox="1"/>
          <p:nvPr/>
        </p:nvSpPr>
        <p:spPr>
          <a:xfrm>
            <a:off x="4783138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1DC2E2AE-2CF1-F1F0-96BD-C90053FF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5">
            <a:extLst>
              <a:ext uri="{FF2B5EF4-FFF2-40B4-BE49-F238E27FC236}">
                <a16:creationId xmlns:a16="http://schemas.microsoft.com/office/drawing/2014/main" id="{A6392B11-EB2F-C77F-22FC-063180EC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562100"/>
            <a:ext cx="706596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1079C3-73FD-526D-799B-A7B30CC62849}"/>
              </a:ext>
            </a:extLst>
          </p:cNvPr>
          <p:cNvSpPr txBox="1"/>
          <p:nvPr/>
        </p:nvSpPr>
        <p:spPr>
          <a:xfrm>
            <a:off x="196850" y="868363"/>
            <a:ext cx="2659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IP: Anycast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E3587-22D2-A8A5-750B-DB9EEC82C1E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350F7540-99CB-0057-B6B2-69347F8E7F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7A12D-2C44-3BD5-54E9-8FE36652BC2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58" name="Title 4">
            <a:extLst>
              <a:ext uri="{FF2B5EF4-FFF2-40B4-BE49-F238E27FC236}">
                <a16:creationId xmlns:a16="http://schemas.microsoft.com/office/drawing/2014/main" id="{DCC51B5B-F1BE-8D40-8667-755995401C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IPv4 and IPv6 Co-existence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7B1E6607-767F-73E8-D0EB-06A28F73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CE137-5452-5B4A-88E2-5EC8CC84B1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60" name="Picture 6">
            <a:extLst>
              <a:ext uri="{FF2B5EF4-FFF2-40B4-BE49-F238E27FC236}">
                <a16:creationId xmlns:a16="http://schemas.microsoft.com/office/drawing/2014/main" id="{A289BCA7-F519-6D69-C315-03A20489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936750"/>
            <a:ext cx="854868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7184BB-B54C-1467-B787-9BA06825DED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2" name="Title 4">
            <a:extLst>
              <a:ext uri="{FF2B5EF4-FFF2-40B4-BE49-F238E27FC236}">
                <a16:creationId xmlns:a16="http://schemas.microsoft.com/office/drawing/2014/main" id="{EECC27BA-DB67-DBC1-B3E3-FBC649861F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IPv4 and IPv6 Co-existence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9B961B06-3779-B844-0F0A-FE7F43D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685C-9B95-C044-8468-F55F9DDA785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4" name="Picture 5">
            <a:extLst>
              <a:ext uri="{FF2B5EF4-FFF2-40B4-BE49-F238E27FC236}">
                <a16:creationId xmlns:a16="http://schemas.microsoft.com/office/drawing/2014/main" id="{E27A9B4E-E758-698F-1064-0EE08889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1050"/>
            <a:ext cx="77724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53F166-EB79-1F72-ECAA-D97A771C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dhcp relay offer unicast">
            <a:extLst>
              <a:ext uri="{FF2B5EF4-FFF2-40B4-BE49-F238E27FC236}">
                <a16:creationId xmlns:a16="http://schemas.microsoft.com/office/drawing/2014/main" id="{07418F34-7261-6093-6935-424EE323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599314"/>
            <a:ext cx="7086600" cy="185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6D7B6A-F9C5-8B37-5ED0-27A937AAE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0" y="2551113"/>
            <a:ext cx="50546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7C1CA-B45D-0269-1F98-DDC7BD71D3D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49F05-ECE2-9633-AC0A-4074F521BFE1}"/>
              </a:ext>
            </a:extLst>
          </p:cNvPr>
          <p:cNvSpPr txBox="1"/>
          <p:nvPr/>
        </p:nvSpPr>
        <p:spPr>
          <a:xfrm>
            <a:off x="31691" y="523220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164032-CE1C-1BCB-77DE-47E9C971B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700" y="2036000"/>
            <a:ext cx="1746828" cy="310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D2F7B-BD0D-1F68-359D-E77B45A62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235" y="2241547"/>
            <a:ext cx="10160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FA6EAB-7292-1486-8C93-9BB8F7159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2E4787-1DD3-3396-E85D-262A7FFE6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528" y="1997428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0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2B64A-36B6-3E8C-555D-5C4432E6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F26CA6-DD53-2EA7-4BB1-8F0F2E41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dhcp relay offer broadcast">
            <a:extLst>
              <a:ext uri="{FF2B5EF4-FFF2-40B4-BE49-F238E27FC236}">
                <a16:creationId xmlns:a16="http://schemas.microsoft.com/office/drawing/2014/main" id="{D2A93074-FA81-E4A1-7A65-009CF25A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84830"/>
            <a:ext cx="7086600" cy="185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2F50D-81D0-3522-3631-7F2DF66F0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3220027"/>
            <a:ext cx="3644900" cy="347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D5C166-BF05-04B8-F694-FF03E866BBF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423A6-8CBD-149A-E6DD-7D557F916B70}"/>
              </a:ext>
            </a:extLst>
          </p:cNvPr>
          <p:cNvSpPr txBox="1"/>
          <p:nvPr/>
        </p:nvSpPr>
        <p:spPr>
          <a:xfrm>
            <a:off x="31691" y="523220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2F8FC-97EC-E498-6DC2-28B3AB3CD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845" y="2226442"/>
            <a:ext cx="1746828" cy="310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2EAB3-95DF-C9D2-844A-22633FCE2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2477079"/>
            <a:ext cx="10160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C1A40-9938-CBE1-D9C0-4C72C820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81754D-0B51-191D-57B3-72F64FCD7E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528" y="2194297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32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1D30A-7F33-059C-707A-8BC8C7A0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dhcp relay request broadcast">
            <a:extLst>
              <a:ext uri="{FF2B5EF4-FFF2-40B4-BE49-F238E27FC236}">
                <a16:creationId xmlns:a16="http://schemas.microsoft.com/office/drawing/2014/main" id="{558470D4-B4A1-CD32-2862-CF627892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39041"/>
            <a:ext cx="70866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EF469-3C6D-9589-D7FC-C34EFE391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923" y="2368551"/>
            <a:ext cx="35052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919064-0BBC-6DF9-3143-86151295ADC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DHCP protocol steps with the “Relay agent”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8A991-002E-A786-95DA-B2AE7A43F622}"/>
              </a:ext>
            </a:extLst>
          </p:cNvPr>
          <p:cNvSpPr txBox="1"/>
          <p:nvPr/>
        </p:nvSpPr>
        <p:spPr>
          <a:xfrm>
            <a:off x="31691" y="523220"/>
            <a:ext cx="1193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Step: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0EEC90-C90C-5714-11F3-C223FEFB5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109" y="1818532"/>
            <a:ext cx="1746828" cy="310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1F8AC1-1EDF-CF95-653D-295985D45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2061435"/>
            <a:ext cx="1016000" cy="25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B0630-70A2-82D1-DA77-9759B64B3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650" y="1625128"/>
            <a:ext cx="1460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C5B550-5C7F-9827-53D5-4F6BBC4A7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9244" y="1783878"/>
            <a:ext cx="1628902" cy="35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079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13552</TotalTime>
  <Words>2715</Words>
  <Application>Microsoft Macintosh PowerPoint</Application>
  <PresentationFormat>On-screen Show (4:3)</PresentationFormat>
  <Paragraphs>630</Paragraphs>
  <Slides>67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83" baseType="lpstr">
      <vt:lpstr>MS Mincho</vt:lpstr>
      <vt:lpstr>ＭＳ Ｐゴシック</vt:lpstr>
      <vt:lpstr>Arial</vt:lpstr>
      <vt:lpstr>Calibri</vt:lpstr>
      <vt:lpstr>Calibri Light</vt:lpstr>
      <vt:lpstr>Comic Sans MS</vt:lpstr>
      <vt:lpstr>Courier New</vt:lpstr>
      <vt:lpstr>Gill Sans MT</vt:lpstr>
      <vt:lpstr>Google Sans</vt:lpstr>
      <vt:lpstr>Lucida Bright</vt:lpstr>
      <vt:lpstr>Times New Roman</vt:lpstr>
      <vt:lpstr>Wingdings</vt:lpstr>
      <vt:lpstr>1_Office Theme</vt:lpstr>
      <vt:lpstr>2_Office Theme</vt:lpstr>
      <vt:lpstr>3_Office Theme</vt:lpstr>
      <vt:lpstr>4_Office Theme</vt:lpstr>
      <vt:lpstr>PowerPoint Presentation</vt:lpstr>
      <vt:lpstr>DHCP: more than IP addresses</vt:lpstr>
      <vt:lpstr>Dynamic Host Configuration Protocol (DHCP)</vt:lpstr>
      <vt:lpstr>DHCP relay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Private Address Space &amp; NAT</vt:lpstr>
      <vt:lpstr>PowerPoint Presentation</vt:lpstr>
      <vt:lpstr>NAT: network address translation</vt:lpstr>
      <vt:lpstr>PowerPoint Presentation</vt:lpstr>
      <vt:lpstr>NAT: network address translation</vt:lpstr>
      <vt:lpstr>NAT: network address translation</vt:lpstr>
      <vt:lpstr>NAT: network address translation</vt:lpstr>
      <vt:lpstr>NAT: network address translation</vt:lpstr>
      <vt:lpstr>NAT: network address translation</vt:lpstr>
      <vt:lpstr>Network-specific address (IP address) vs LAN-specific address (HW address)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 Resolution Protocol (ARP)</vt:lpstr>
      <vt:lpstr>MAC addresses and ARP</vt:lpstr>
      <vt:lpstr>MAC addresses and ARP</vt:lpstr>
      <vt:lpstr>MAC addresses (more)</vt:lpstr>
      <vt:lpstr>ARP: address resolution protocol</vt:lpstr>
      <vt:lpstr>ARP protocol: same LAN</vt:lpstr>
      <vt:lpstr>Address Translation Protocol (ARP)</vt:lpstr>
      <vt:lpstr>ARP Packet Format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</vt:lpstr>
      <vt:lpstr>IPv6: Address and packet format</vt:lpstr>
      <vt:lpstr>IPv6: Address and packet format</vt:lpstr>
      <vt:lpstr>PowerPoint Presentation</vt:lpstr>
      <vt:lpstr>IPv6: Address and packet format</vt:lpstr>
      <vt:lpstr>Unicast, Multicast, Anycast, Broadcast</vt:lpstr>
      <vt:lpstr>Unicast, Multicast, Anycast, Broadcast</vt:lpstr>
      <vt:lpstr>Unicast, Multicast, Anycast, Broadcast</vt:lpstr>
      <vt:lpstr>Unicast, Multicast, Anycast, Broadcast</vt:lpstr>
      <vt:lpstr>IPv4 and IPv6 Co-existence</vt:lpstr>
      <vt:lpstr>IPv4 and IPv6 Co-existence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826</cp:revision>
  <dcterms:created xsi:type="dcterms:W3CDTF">2019-01-28T20:09:31Z</dcterms:created>
  <dcterms:modified xsi:type="dcterms:W3CDTF">2026-03-09T17:45:33Z</dcterms:modified>
</cp:coreProperties>
</file>